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365" r:id="rId3"/>
    <p:sldId id="309" r:id="rId4"/>
    <p:sldId id="257" r:id="rId5"/>
    <p:sldId id="366" r:id="rId6"/>
    <p:sldId id="364" r:id="rId7"/>
    <p:sldId id="311" r:id="rId8"/>
    <p:sldId id="267" r:id="rId9"/>
    <p:sldId id="312" r:id="rId10"/>
    <p:sldId id="361" r:id="rId11"/>
    <p:sldId id="362" r:id="rId12"/>
    <p:sldId id="360" r:id="rId13"/>
    <p:sldId id="315" r:id="rId14"/>
    <p:sldId id="369" r:id="rId15"/>
    <p:sldId id="368" r:id="rId16"/>
    <p:sldId id="320" r:id="rId17"/>
    <p:sldId id="355" r:id="rId18"/>
    <p:sldId id="367" r:id="rId19"/>
    <p:sldId id="35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sserman, Melissa F" initials="WMF" lastIdx="1" clrIdx="0">
    <p:extLst>
      <p:ext uri="{19B8F6BF-5375-455C-9EA6-DF929625EA0E}">
        <p15:presenceInfo xmlns:p15="http://schemas.microsoft.com/office/powerpoint/2012/main" userId="S::MWasserman@law.utexas.edu::0ffd5326-0d6a-419a-afd8-9b03b16058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5083" autoAdjust="0"/>
  </p:normalViewPr>
  <p:slideViewPr>
    <p:cSldViewPr snapToGrid="0">
      <p:cViewPr varScale="1">
        <p:scale>
          <a:sx n="74" d="100"/>
          <a:sy n="74" d="100"/>
        </p:scale>
        <p:origin x="3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DDDE75-EBF0-4649-A6DB-63126B3BABEF}"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50613-E32E-4A80-9E5B-2E9375C55A3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0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DDE75-EBF0-4649-A6DB-63126B3BABEF}"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50613-E32E-4A80-9E5B-2E9375C55A36}" type="slidenum">
              <a:rPr lang="en-US" smtClean="0"/>
              <a:t>‹#›</a:t>
            </a:fld>
            <a:endParaRPr lang="en-US"/>
          </a:p>
        </p:txBody>
      </p:sp>
    </p:spTree>
    <p:extLst>
      <p:ext uri="{BB962C8B-B14F-4D97-AF65-F5344CB8AC3E}">
        <p14:creationId xmlns:p14="http://schemas.microsoft.com/office/powerpoint/2010/main" val="46944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DDE75-EBF0-4649-A6DB-63126B3BABEF}"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50613-E32E-4A80-9E5B-2E9375C55A36}" type="slidenum">
              <a:rPr lang="en-US" smtClean="0"/>
              <a:t>‹#›</a:t>
            </a:fld>
            <a:endParaRPr lang="en-US"/>
          </a:p>
        </p:txBody>
      </p:sp>
    </p:spTree>
    <p:extLst>
      <p:ext uri="{BB962C8B-B14F-4D97-AF65-F5344CB8AC3E}">
        <p14:creationId xmlns:p14="http://schemas.microsoft.com/office/powerpoint/2010/main" val="88982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DDE75-EBF0-4649-A6DB-63126B3BABEF}"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50613-E32E-4A80-9E5B-2E9375C55A36}" type="slidenum">
              <a:rPr lang="en-US" smtClean="0"/>
              <a:t>‹#›</a:t>
            </a:fld>
            <a:endParaRPr lang="en-US"/>
          </a:p>
        </p:txBody>
      </p:sp>
    </p:spTree>
    <p:extLst>
      <p:ext uri="{BB962C8B-B14F-4D97-AF65-F5344CB8AC3E}">
        <p14:creationId xmlns:p14="http://schemas.microsoft.com/office/powerpoint/2010/main" val="57722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DDDE75-EBF0-4649-A6DB-63126B3BABEF}"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50613-E32E-4A80-9E5B-2E9375C55A3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74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DDDE75-EBF0-4649-A6DB-63126B3BABEF}"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50613-E32E-4A80-9E5B-2E9375C55A36}" type="slidenum">
              <a:rPr lang="en-US" smtClean="0"/>
              <a:t>‹#›</a:t>
            </a:fld>
            <a:endParaRPr lang="en-US"/>
          </a:p>
        </p:txBody>
      </p:sp>
    </p:spTree>
    <p:extLst>
      <p:ext uri="{BB962C8B-B14F-4D97-AF65-F5344CB8AC3E}">
        <p14:creationId xmlns:p14="http://schemas.microsoft.com/office/powerpoint/2010/main" val="4150304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DDDE75-EBF0-4649-A6DB-63126B3BABEF}" type="datetimeFigureOut">
              <a:rPr lang="en-US" smtClean="0"/>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50613-E32E-4A80-9E5B-2E9375C55A36}" type="slidenum">
              <a:rPr lang="en-US" smtClean="0"/>
              <a:t>‹#›</a:t>
            </a:fld>
            <a:endParaRPr lang="en-US"/>
          </a:p>
        </p:txBody>
      </p:sp>
    </p:spTree>
    <p:extLst>
      <p:ext uri="{BB962C8B-B14F-4D97-AF65-F5344CB8AC3E}">
        <p14:creationId xmlns:p14="http://schemas.microsoft.com/office/powerpoint/2010/main" val="1555254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DDDE75-EBF0-4649-A6DB-63126B3BABEF}" type="datetimeFigureOut">
              <a:rPr lang="en-US" smtClean="0"/>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50613-E32E-4A80-9E5B-2E9375C55A36}" type="slidenum">
              <a:rPr lang="en-US" smtClean="0"/>
              <a:t>‹#›</a:t>
            </a:fld>
            <a:endParaRPr lang="en-US"/>
          </a:p>
        </p:txBody>
      </p:sp>
    </p:spTree>
    <p:extLst>
      <p:ext uri="{BB962C8B-B14F-4D97-AF65-F5344CB8AC3E}">
        <p14:creationId xmlns:p14="http://schemas.microsoft.com/office/powerpoint/2010/main" val="215750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CDDDE75-EBF0-4649-A6DB-63126B3BABEF}" type="datetimeFigureOut">
              <a:rPr lang="en-US" smtClean="0"/>
              <a:t>11/25/2025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3A50613-E32E-4A80-9E5B-2E9375C55A36}" type="slidenum">
              <a:rPr lang="en-US" smtClean="0"/>
              <a:t>‹#›</a:t>
            </a:fld>
            <a:endParaRPr lang="en-US"/>
          </a:p>
        </p:txBody>
      </p:sp>
    </p:spTree>
    <p:extLst>
      <p:ext uri="{BB962C8B-B14F-4D97-AF65-F5344CB8AC3E}">
        <p14:creationId xmlns:p14="http://schemas.microsoft.com/office/powerpoint/2010/main" val="420422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CDDDE75-EBF0-4649-A6DB-63126B3BABEF}" type="datetimeFigureOut">
              <a:rPr lang="en-US" smtClean="0"/>
              <a:t>11/25/2025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A50613-E32E-4A80-9E5B-2E9375C55A36}" type="slidenum">
              <a:rPr lang="en-US" smtClean="0"/>
              <a:t>‹#›</a:t>
            </a:fld>
            <a:endParaRPr lang="en-US"/>
          </a:p>
        </p:txBody>
      </p:sp>
    </p:spTree>
    <p:extLst>
      <p:ext uri="{BB962C8B-B14F-4D97-AF65-F5344CB8AC3E}">
        <p14:creationId xmlns:p14="http://schemas.microsoft.com/office/powerpoint/2010/main" val="2448730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CDDDE75-EBF0-4649-A6DB-63126B3BABEF}"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50613-E32E-4A80-9E5B-2E9375C55A36}" type="slidenum">
              <a:rPr lang="en-US" smtClean="0"/>
              <a:t>‹#›</a:t>
            </a:fld>
            <a:endParaRPr lang="en-US"/>
          </a:p>
        </p:txBody>
      </p:sp>
    </p:spTree>
    <p:extLst>
      <p:ext uri="{BB962C8B-B14F-4D97-AF65-F5344CB8AC3E}">
        <p14:creationId xmlns:p14="http://schemas.microsoft.com/office/powerpoint/2010/main" val="225492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CDDDE75-EBF0-4649-A6DB-63126B3BABEF}" type="datetimeFigureOut">
              <a:rPr lang="en-US" smtClean="0"/>
              <a:t>11/25/2025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A50613-E32E-4A80-9E5B-2E9375C55A3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55045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marL="0" marR="0" algn="ctr">
              <a:lnSpc>
                <a:spcPct val="107000"/>
              </a:lnSpc>
              <a:spcAft>
                <a:spcPts val="800"/>
              </a:spcAft>
            </a:pPr>
            <a:r>
              <a:rPr lang="en-US" sz="3600" kern="100" cap="small" dirty="0">
                <a:effectLst/>
                <a:latin typeface="Century Schoolbook" panose="02040604050505020304" pitchFamily="18" charset="0"/>
                <a:ea typeface="Aptos" panose="020B0004020202020204" pitchFamily="34" charset="0"/>
                <a:cs typeface="Times New Roman" panose="02020603050405020304" pitchFamily="18" charset="0"/>
              </a:rPr>
              <a:t>Biologics Patent Database</a:t>
            </a:r>
            <a:br>
              <a:rPr lang="en-US" sz="3600" kern="100" cap="small" dirty="0">
                <a:effectLst/>
                <a:latin typeface="Century Schoolbook" panose="02040604050505020304" pitchFamily="18" charset="0"/>
                <a:ea typeface="Aptos" panose="020B0004020202020204" pitchFamily="34" charset="0"/>
                <a:cs typeface="Times New Roman" panose="02020603050405020304" pitchFamily="18" charset="0"/>
              </a:rPr>
            </a:br>
            <a:br>
              <a:rPr lang="en-US" sz="3600" kern="100" cap="small" dirty="0">
                <a:effectLst/>
                <a:latin typeface="Century Schoolbook" panose="02040604050505020304" pitchFamily="18" charset="0"/>
                <a:ea typeface="Aptos" panose="020B0004020202020204" pitchFamily="34" charset="0"/>
                <a:cs typeface="Times New Roman" panose="02020603050405020304" pitchFamily="18" charset="0"/>
              </a:rPr>
            </a:b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p:cNvSpPr>
            <a:spLocks noGrp="1"/>
          </p:cNvSpPr>
          <p:nvPr>
            <p:ph type="subTitle" idx="1"/>
          </p:nvPr>
        </p:nvSpPr>
        <p:spPr/>
        <p:txBody>
          <a:bodyPr>
            <a:normAutofit fontScale="25000" lnSpcReduction="20000"/>
          </a:bodyPr>
          <a:lstStyle/>
          <a:p>
            <a:endParaRPr lang="en-US" dirty="0"/>
          </a:p>
          <a:p>
            <a:endParaRPr lang="en-US" sz="7200" b="1" dirty="0"/>
          </a:p>
          <a:p>
            <a:r>
              <a:rPr lang="en-US" sz="7200" b="1" dirty="0"/>
              <a:t>Melissa F. Wasserman (University of Texas School of Law)</a:t>
            </a:r>
          </a:p>
          <a:p>
            <a:r>
              <a:rPr lang="en-US" sz="7200" b="1" dirty="0"/>
              <a:t>Michael D. Frakes (Duke University, NBER)</a:t>
            </a:r>
          </a:p>
          <a:p>
            <a:endParaRPr lang="en-US" sz="7200" b="1" dirty="0"/>
          </a:p>
          <a:p>
            <a:endParaRPr lang="en-US" sz="7200" b="1" dirty="0"/>
          </a:p>
        </p:txBody>
      </p:sp>
    </p:spTree>
    <p:extLst>
      <p:ext uri="{BB962C8B-B14F-4D97-AF65-F5344CB8AC3E}">
        <p14:creationId xmlns:p14="http://schemas.microsoft.com/office/powerpoint/2010/main" val="65499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A872C-3EB5-1AC8-239D-C6A8EA6BBB08}"/>
              </a:ext>
            </a:extLst>
          </p:cNvPr>
          <p:cNvSpPr>
            <a:spLocks noGrp="1"/>
          </p:cNvSpPr>
          <p:nvPr>
            <p:ph type="title"/>
          </p:nvPr>
        </p:nvSpPr>
        <p:spPr/>
        <p:txBody>
          <a:bodyPr/>
          <a:lstStyle/>
          <a:p>
            <a:r>
              <a:rPr lang="en-US" dirty="0"/>
              <a:t>Methodology:  Searches</a:t>
            </a:r>
          </a:p>
        </p:txBody>
      </p:sp>
      <p:sp>
        <p:nvSpPr>
          <p:cNvPr id="3" name="Content Placeholder 2">
            <a:extLst>
              <a:ext uri="{FF2B5EF4-FFF2-40B4-BE49-F238E27FC236}">
                <a16:creationId xmlns:a16="http://schemas.microsoft.com/office/drawing/2014/main" id="{73D90A21-3086-D66E-9F51-0CFAAE21E224}"/>
              </a:ext>
            </a:extLst>
          </p:cNvPr>
          <p:cNvSpPr>
            <a:spLocks noGrp="1"/>
          </p:cNvSpPr>
          <p:nvPr>
            <p:ph idx="1"/>
          </p:nvPr>
        </p:nvSpPr>
        <p:spPr/>
        <p:txBody>
          <a:bodyPr>
            <a:normAutofit/>
          </a:bodyPr>
          <a:lstStyle/>
          <a:p>
            <a:r>
              <a:rPr lang="en-US" kern="0" dirty="0">
                <a:ea typeface="Aptos" panose="020B0004020202020204" pitchFamily="34" charset="0"/>
                <a:cs typeface="Times New Roman" panose="02020603050405020304" pitchFamily="18" charset="0"/>
              </a:rPr>
              <a:t>1</a:t>
            </a:r>
            <a:r>
              <a:rPr lang="en-US" kern="0" baseline="30000" dirty="0">
                <a:ea typeface="Aptos" panose="020B0004020202020204" pitchFamily="34" charset="0"/>
                <a:cs typeface="Times New Roman" panose="02020603050405020304" pitchFamily="18" charset="0"/>
              </a:rPr>
              <a:t>st</a:t>
            </a:r>
            <a:r>
              <a:rPr lang="en-US" kern="0" dirty="0">
                <a:ea typeface="Aptos" panose="020B0004020202020204" pitchFamily="34" charset="0"/>
                <a:cs typeface="Times New Roman" panose="02020603050405020304" pitchFamily="18" charset="0"/>
              </a:rPr>
              <a:t>:  patents assigned to the corporate entity that filed the license for the biologic or </a:t>
            </a:r>
            <a:r>
              <a:rPr lang="en-US" dirty="0"/>
              <a:t>is somehow associated manufacture/development of the biologic </a:t>
            </a:r>
            <a:endParaRPr lang="en-US" kern="0" dirty="0">
              <a:ea typeface="Aptos" panose="020B0004020202020204" pitchFamily="34" charset="0"/>
              <a:cs typeface="Times New Roman" panose="02020603050405020304" pitchFamily="18" charset="0"/>
            </a:endParaRPr>
          </a:p>
          <a:p>
            <a:r>
              <a:rPr lang="en-US" kern="0" dirty="0">
                <a:ea typeface="Aptos" panose="020B0004020202020204" pitchFamily="34" charset="0"/>
                <a:cs typeface="Times New Roman" panose="02020603050405020304" pitchFamily="18" charset="0"/>
              </a:rPr>
              <a:t>(1) Trade name (i.e. Humira), </a:t>
            </a:r>
          </a:p>
          <a:p>
            <a:r>
              <a:rPr lang="en-US" kern="0" dirty="0">
                <a:ea typeface="Aptos" panose="020B0004020202020204" pitchFamily="34" charset="0"/>
                <a:cs typeface="Times New Roman" panose="02020603050405020304" pitchFamily="18" charset="0"/>
              </a:rPr>
              <a:t>(2) the chemical name (i.e. adalimumab), </a:t>
            </a:r>
          </a:p>
          <a:p>
            <a:r>
              <a:rPr lang="en-US" kern="0" dirty="0">
                <a:ea typeface="Aptos" panose="020B0004020202020204" pitchFamily="34" charset="0"/>
                <a:cs typeface="Times New Roman" panose="02020603050405020304" pitchFamily="18" charset="0"/>
              </a:rPr>
              <a:t>(3) internal identification code of the biologic (D2E7), and the </a:t>
            </a:r>
          </a:p>
          <a:p>
            <a:r>
              <a:rPr lang="en-US" kern="0" dirty="0">
                <a:ea typeface="Aptos" panose="020B0004020202020204" pitchFamily="34" charset="0"/>
                <a:cs typeface="Times New Roman" panose="02020603050405020304" pitchFamily="18" charset="0"/>
              </a:rPr>
              <a:t>(4) drug class of the biologic (i.e. Tumor Necrosis Factor (TNF)).  </a:t>
            </a:r>
          </a:p>
          <a:p>
            <a:endParaRPr lang="en-US" kern="0" dirty="0">
              <a:ea typeface="Aptos" panose="020B0004020202020204" pitchFamily="34" charset="0"/>
              <a:cs typeface="Times New Roman" panose="02020603050405020304" pitchFamily="18" charset="0"/>
            </a:endParaRPr>
          </a:p>
          <a:p>
            <a:r>
              <a:rPr lang="en-US" u="sng" kern="0" dirty="0">
                <a:ea typeface="Aptos" panose="020B0004020202020204" pitchFamily="34" charset="0"/>
                <a:cs typeface="Times New Roman" panose="02020603050405020304" pitchFamily="18" charset="0"/>
              </a:rPr>
              <a:t>The title, abstract, and claims of the patent documents.  </a:t>
            </a:r>
          </a:p>
        </p:txBody>
      </p:sp>
    </p:spTree>
    <p:extLst>
      <p:ext uri="{BB962C8B-B14F-4D97-AF65-F5344CB8AC3E}">
        <p14:creationId xmlns:p14="http://schemas.microsoft.com/office/powerpoint/2010/main" val="327571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43CB-068F-1C06-ABEE-D8D6B049F160}"/>
              </a:ext>
            </a:extLst>
          </p:cNvPr>
          <p:cNvSpPr>
            <a:spLocks noGrp="1"/>
          </p:cNvSpPr>
          <p:nvPr>
            <p:ph type="title"/>
          </p:nvPr>
        </p:nvSpPr>
        <p:spPr/>
        <p:txBody>
          <a:bodyPr/>
          <a:lstStyle/>
          <a:p>
            <a:r>
              <a:rPr lang="en-US" dirty="0"/>
              <a:t>Methodology:  Searches</a:t>
            </a:r>
          </a:p>
        </p:txBody>
      </p:sp>
      <p:sp>
        <p:nvSpPr>
          <p:cNvPr id="3" name="Content Placeholder 2">
            <a:extLst>
              <a:ext uri="{FF2B5EF4-FFF2-40B4-BE49-F238E27FC236}">
                <a16:creationId xmlns:a16="http://schemas.microsoft.com/office/drawing/2014/main" id="{3DC46C01-C31F-383F-36C5-92AE219F00AD}"/>
              </a:ext>
            </a:extLst>
          </p:cNvPr>
          <p:cNvSpPr>
            <a:spLocks noGrp="1"/>
          </p:cNvSpPr>
          <p:nvPr>
            <p:ph idx="1"/>
          </p:nvPr>
        </p:nvSpPr>
        <p:spPr/>
        <p:txBody>
          <a:bodyPr/>
          <a:lstStyle/>
          <a:p>
            <a:r>
              <a:rPr lang="en-US" kern="0" dirty="0">
                <a:cs typeface="Times New Roman" panose="02020603050405020304" pitchFamily="18" charset="0"/>
              </a:rPr>
              <a:t>2</a:t>
            </a:r>
            <a:r>
              <a:rPr lang="en-US" kern="0" baseline="30000" dirty="0">
                <a:cs typeface="Times New Roman" panose="02020603050405020304" pitchFamily="18" charset="0"/>
              </a:rPr>
              <a:t>nd</a:t>
            </a:r>
            <a:r>
              <a:rPr lang="en-US" kern="0" dirty="0">
                <a:cs typeface="Times New Roman" panose="02020603050405020304" pitchFamily="18" charset="0"/>
              </a:rPr>
              <a:t>:  patents assigned to the corporate entity that filed the license for the biologic or is somehow associated with the manufacture/development of the biologic </a:t>
            </a:r>
            <a:r>
              <a:rPr lang="en-US" dirty="0"/>
              <a:t>AND had device or delivery method in the claim.</a:t>
            </a:r>
            <a:r>
              <a:rPr lang="en-US" kern="0" dirty="0">
                <a:cs typeface="Times New Roman" panose="02020603050405020304" pitchFamily="18" charset="0"/>
              </a:rPr>
              <a:t>  </a:t>
            </a:r>
          </a:p>
          <a:p>
            <a:r>
              <a:rPr lang="en-US" kern="0" dirty="0">
                <a:ea typeface="Aptos" panose="020B0004020202020204" pitchFamily="34" charset="0"/>
                <a:cs typeface="Times New Roman" panose="02020603050405020304" pitchFamily="18" charset="0"/>
              </a:rPr>
              <a:t>(1) Trade name (i.e. Humira), </a:t>
            </a:r>
          </a:p>
          <a:p>
            <a:r>
              <a:rPr lang="en-US" kern="0" dirty="0">
                <a:ea typeface="Aptos" panose="020B0004020202020204" pitchFamily="34" charset="0"/>
                <a:cs typeface="Times New Roman" panose="02020603050405020304" pitchFamily="18" charset="0"/>
              </a:rPr>
              <a:t>(2) the chemical name (i.e. adalimumab), </a:t>
            </a:r>
          </a:p>
          <a:p>
            <a:r>
              <a:rPr lang="en-US" kern="0" dirty="0">
                <a:ea typeface="Aptos" panose="020B0004020202020204" pitchFamily="34" charset="0"/>
                <a:cs typeface="Times New Roman" panose="02020603050405020304" pitchFamily="18" charset="0"/>
              </a:rPr>
              <a:t>(3) internal identification code of the biologic (D2E7), and the </a:t>
            </a:r>
          </a:p>
          <a:p>
            <a:r>
              <a:rPr lang="en-US" kern="0" dirty="0">
                <a:ea typeface="Aptos" panose="020B0004020202020204" pitchFamily="34" charset="0"/>
                <a:cs typeface="Times New Roman" panose="02020603050405020304" pitchFamily="18" charset="0"/>
              </a:rPr>
              <a:t>(4) drug class of the biologic (i.e. Tumor Necrosis Factor (TNF)).  </a:t>
            </a:r>
          </a:p>
          <a:p>
            <a:endParaRPr lang="en-US" kern="0" dirty="0">
              <a:ea typeface="Aptos" panose="020B0004020202020204" pitchFamily="34" charset="0"/>
              <a:cs typeface="Times New Roman" panose="02020603050405020304" pitchFamily="18" charset="0"/>
            </a:endParaRPr>
          </a:p>
          <a:p>
            <a:r>
              <a:rPr lang="en-US" u="sng" kern="0" dirty="0">
                <a:ea typeface="Aptos" panose="020B0004020202020204" pitchFamily="34" charset="0"/>
                <a:cs typeface="Times New Roman" panose="02020603050405020304" pitchFamily="18" charset="0"/>
              </a:rPr>
              <a:t>Anywhere in the document</a:t>
            </a:r>
          </a:p>
          <a:p>
            <a:endParaRPr lang="en-US" dirty="0"/>
          </a:p>
          <a:p>
            <a:endParaRPr lang="en-US" dirty="0"/>
          </a:p>
        </p:txBody>
      </p:sp>
    </p:spTree>
    <p:extLst>
      <p:ext uri="{BB962C8B-B14F-4D97-AF65-F5344CB8AC3E}">
        <p14:creationId xmlns:p14="http://schemas.microsoft.com/office/powerpoint/2010/main" val="550492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94A16-692C-7C64-0EC8-4938251674D2}"/>
              </a:ext>
            </a:extLst>
          </p:cNvPr>
          <p:cNvSpPr>
            <a:spLocks noGrp="1"/>
          </p:cNvSpPr>
          <p:nvPr>
            <p:ph type="title"/>
          </p:nvPr>
        </p:nvSpPr>
        <p:spPr/>
        <p:txBody>
          <a:bodyPr/>
          <a:lstStyle/>
          <a:p>
            <a:r>
              <a:rPr lang="en-US" dirty="0"/>
              <a:t>Methodology:  Searches</a:t>
            </a:r>
          </a:p>
        </p:txBody>
      </p:sp>
      <p:sp>
        <p:nvSpPr>
          <p:cNvPr id="3" name="Content Placeholder 2">
            <a:extLst>
              <a:ext uri="{FF2B5EF4-FFF2-40B4-BE49-F238E27FC236}">
                <a16:creationId xmlns:a16="http://schemas.microsoft.com/office/drawing/2014/main" id="{25EAD724-8DF3-0BD3-EF06-7136CA1C4AD6}"/>
              </a:ext>
            </a:extLst>
          </p:cNvPr>
          <p:cNvSpPr>
            <a:spLocks noGrp="1"/>
          </p:cNvSpPr>
          <p:nvPr>
            <p:ph idx="1"/>
          </p:nvPr>
        </p:nvSpPr>
        <p:spPr/>
        <p:txBody>
          <a:bodyPr/>
          <a:lstStyle/>
          <a:p>
            <a:r>
              <a:rPr lang="en-US" kern="0" dirty="0">
                <a:latin typeface="Calibri" panose="020F0502020204030204" pitchFamily="34" charset="0"/>
                <a:ea typeface="Aptos" panose="020B0004020202020204" pitchFamily="34" charset="0"/>
                <a:cs typeface="Calibri" panose="020F0502020204030204" pitchFamily="34" charset="0"/>
              </a:rPr>
              <a:t>3rd:  no restriction on assignee</a:t>
            </a:r>
          </a:p>
          <a:p>
            <a:r>
              <a:rPr lang="en-US" kern="0" dirty="0">
                <a:latin typeface="Calibri" panose="020F0502020204030204" pitchFamily="34" charset="0"/>
                <a:ea typeface="Aptos" panose="020B0004020202020204" pitchFamily="34" charset="0"/>
                <a:cs typeface="Calibri" panose="020F0502020204030204" pitchFamily="34" charset="0"/>
              </a:rPr>
              <a:t>(1) Trade name (i.e. Humira), </a:t>
            </a:r>
          </a:p>
          <a:p>
            <a:r>
              <a:rPr lang="en-US" kern="0" dirty="0">
                <a:latin typeface="Calibri" panose="020F0502020204030204" pitchFamily="34" charset="0"/>
                <a:ea typeface="Aptos" panose="020B0004020202020204" pitchFamily="34" charset="0"/>
                <a:cs typeface="Calibri" panose="020F0502020204030204" pitchFamily="34" charset="0"/>
              </a:rPr>
              <a:t>(2) the chemical name (i.e. adalimumab), and</a:t>
            </a:r>
          </a:p>
          <a:p>
            <a:r>
              <a:rPr lang="en-US" kern="0" dirty="0">
                <a:latin typeface="Calibri" panose="020F0502020204030204" pitchFamily="34" charset="0"/>
                <a:ea typeface="Aptos" panose="020B0004020202020204" pitchFamily="34" charset="0"/>
                <a:cs typeface="Calibri" panose="020F0502020204030204" pitchFamily="34" charset="0"/>
              </a:rPr>
              <a:t>(3) internal identification code of the biologic (D2E7), the </a:t>
            </a:r>
          </a:p>
          <a:p>
            <a:r>
              <a:rPr lang="en-US" u="sng" kern="0" dirty="0">
                <a:latin typeface="Calibri" panose="020F0502020204030204" pitchFamily="34" charset="0"/>
                <a:ea typeface="Aptos" panose="020B0004020202020204" pitchFamily="34" charset="0"/>
                <a:cs typeface="Calibri" panose="020F0502020204030204" pitchFamily="34" charset="0"/>
              </a:rPr>
              <a:t>The title, abstract, and claims of the patent documents</a:t>
            </a:r>
            <a:r>
              <a:rPr lang="en-US" kern="0" dirty="0">
                <a:latin typeface="Calibri" panose="020F0502020204030204" pitchFamily="34" charset="0"/>
                <a:ea typeface="Aptos" panose="020B0004020202020204" pitchFamily="34" charset="0"/>
                <a:cs typeface="Calibri" panose="020F0502020204030204" pitchFamily="34" charset="0"/>
              </a:rPr>
              <a:t>.  </a:t>
            </a:r>
          </a:p>
          <a:p>
            <a:endParaRPr lang="en-US" kern="0" dirty="0">
              <a:latin typeface="Calibri" panose="020F0502020204030204" pitchFamily="34" charset="0"/>
              <a:ea typeface="Aptos" panose="020B0004020202020204" pitchFamily="34" charset="0"/>
              <a:cs typeface="Calibri" panose="020F0502020204030204" pitchFamily="34" charset="0"/>
            </a:endParaRPr>
          </a:p>
          <a:p>
            <a:r>
              <a:rPr lang="en-US" kern="0" dirty="0">
                <a:latin typeface="Calibri" panose="020F0502020204030204" pitchFamily="34" charset="0"/>
                <a:cs typeface="Calibri" panose="020F0502020204030204" pitchFamily="34" charset="0"/>
              </a:rPr>
              <a:t>4th:  no restriction on the assignee</a:t>
            </a:r>
          </a:p>
          <a:p>
            <a:r>
              <a:rPr lang="en-US" kern="0" dirty="0">
                <a:latin typeface="Calibri" panose="020F0502020204030204" pitchFamily="34" charset="0"/>
                <a:cs typeface="Calibri" panose="020F0502020204030204" pitchFamily="34" charset="0"/>
              </a:rPr>
              <a:t>(1)  </a:t>
            </a:r>
            <a:r>
              <a:rPr lang="en-US" kern="0" dirty="0" err="1">
                <a:latin typeface="Calibri" panose="020F0502020204030204" pitchFamily="34" charset="0"/>
                <a:cs typeface="Calibri" panose="020F0502020204030204" pitchFamily="34" charset="0"/>
              </a:rPr>
              <a:t>Biosequence</a:t>
            </a:r>
            <a:r>
              <a:rPr lang="en-US" kern="0" dirty="0">
                <a:latin typeface="Calibri" panose="020F0502020204030204" pitchFamily="34" charset="0"/>
                <a:cs typeface="Calibri" panose="020F0502020204030204" pitchFamily="34" charset="0"/>
              </a:rPr>
              <a:t> of the FDA approved biologic in the claims</a:t>
            </a:r>
          </a:p>
          <a:p>
            <a:endParaRPr lang="en-US" dirty="0"/>
          </a:p>
        </p:txBody>
      </p:sp>
    </p:spTree>
    <p:extLst>
      <p:ext uri="{BB962C8B-B14F-4D97-AF65-F5344CB8AC3E}">
        <p14:creationId xmlns:p14="http://schemas.microsoft.com/office/powerpoint/2010/main" val="160214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F7C9-B2A7-212A-1FCA-B60B32636589}"/>
              </a:ext>
            </a:extLst>
          </p:cNvPr>
          <p:cNvSpPr>
            <a:spLocks noGrp="1"/>
          </p:cNvSpPr>
          <p:nvPr>
            <p:ph type="title"/>
          </p:nvPr>
        </p:nvSpPr>
        <p:spPr/>
        <p:txBody>
          <a:bodyPr/>
          <a:lstStyle/>
          <a:p>
            <a:r>
              <a:rPr lang="en-US" dirty="0"/>
              <a:t>Patent Types</a:t>
            </a:r>
          </a:p>
        </p:txBody>
      </p:sp>
      <p:sp>
        <p:nvSpPr>
          <p:cNvPr id="3" name="Content Placeholder 2">
            <a:extLst>
              <a:ext uri="{FF2B5EF4-FFF2-40B4-BE49-F238E27FC236}">
                <a16:creationId xmlns:a16="http://schemas.microsoft.com/office/drawing/2014/main" id="{E3A8CA95-BE4A-8C10-E687-8C37CFC67B76}"/>
              </a:ext>
            </a:extLst>
          </p:cNvPr>
          <p:cNvSpPr>
            <a:spLocks noGrp="1"/>
          </p:cNvSpPr>
          <p:nvPr>
            <p:ph idx="1"/>
          </p:nvPr>
        </p:nvSpPr>
        <p:spPr/>
        <p:txBody>
          <a:bodyPr>
            <a:noAutofit/>
          </a:bodyPr>
          <a:lstStyle/>
          <a:p>
            <a:pPr marL="0" marR="0" lvl="0" indent="0" algn="just">
              <a:lnSpc>
                <a:spcPct val="107000"/>
              </a:lnSpc>
              <a:spcBef>
                <a:spcPts val="0"/>
              </a:spcBef>
              <a:spcAft>
                <a:spcPts val="0"/>
              </a:spcAft>
              <a:buNone/>
            </a:pPr>
            <a:r>
              <a:rPr lang="en-US" sz="1600" i="1" dirty="0">
                <a:effectLst/>
                <a:ea typeface="Aptos" panose="020B0004020202020204" pitchFamily="34" charset="0"/>
                <a:cs typeface="Times New Roman" panose="02020603050405020304" pitchFamily="18" charset="0"/>
              </a:rPr>
              <a:t> 1.  Main Compound</a:t>
            </a:r>
            <a:r>
              <a:rPr lang="en-US" sz="1600" dirty="0">
                <a:effectLst/>
                <a:ea typeface="Aptos" panose="020B0004020202020204" pitchFamily="34" charset="0"/>
                <a:cs typeface="Times New Roman" panose="02020603050405020304" pitchFamily="18" charset="0"/>
              </a:rPr>
              <a:t>:  A patent that claims a biological compound, including a specific amino acid sequence, a specific conjugate, or a specific post-translational modification to a protein or antibody.  </a:t>
            </a:r>
          </a:p>
          <a:p>
            <a:pPr marL="0" marR="0" lvl="0" indent="0" algn="just">
              <a:lnSpc>
                <a:spcPct val="107000"/>
              </a:lnSpc>
              <a:spcBef>
                <a:spcPts val="0"/>
              </a:spcBef>
              <a:spcAft>
                <a:spcPts val="0"/>
              </a:spcAft>
              <a:buNone/>
            </a:pPr>
            <a:endParaRPr lang="en-US" sz="1600" dirty="0">
              <a:ea typeface="Aptos" panose="020B000402020202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sz="1600" dirty="0">
                <a:ea typeface="Aptos" panose="020B0004020202020204" pitchFamily="34" charset="0"/>
                <a:cs typeface="Times New Roman" panose="02020603050405020304" pitchFamily="18" charset="0"/>
              </a:rPr>
              <a:t>2. </a:t>
            </a:r>
            <a:r>
              <a:rPr lang="en-US" sz="1600" dirty="0">
                <a:effectLst/>
                <a:ea typeface="Aptos" panose="020B0004020202020204" pitchFamily="34" charset="0"/>
                <a:cs typeface="Times New Roman" panose="02020603050405020304" pitchFamily="18" charset="0"/>
              </a:rPr>
              <a:t> </a:t>
            </a:r>
            <a:r>
              <a:rPr lang="en-US" sz="1600" i="1" dirty="0">
                <a:effectLst/>
                <a:ea typeface="Aptos" panose="020B0004020202020204" pitchFamily="34" charset="0"/>
                <a:cs typeface="Times New Roman" panose="02020603050405020304" pitchFamily="18" charset="0"/>
              </a:rPr>
              <a:t>Method of Treatment</a:t>
            </a:r>
            <a:r>
              <a:rPr lang="en-US" sz="1600" dirty="0">
                <a:effectLst/>
                <a:ea typeface="Aptos" panose="020B0004020202020204" pitchFamily="34" charset="0"/>
                <a:cs typeface="Times New Roman" panose="02020603050405020304" pitchFamily="18" charset="0"/>
              </a:rPr>
              <a:t>:  A patent that claims the use of a biologic to treat an indication or group of indications.  Method of treatment patents were included in our database only if the biologic was FDA approved for the claimed indication.</a:t>
            </a:r>
          </a:p>
          <a:p>
            <a:pPr marL="0" marR="0" lvl="0" indent="0" algn="just">
              <a:lnSpc>
                <a:spcPct val="107000"/>
              </a:lnSpc>
              <a:spcBef>
                <a:spcPts val="0"/>
              </a:spcBef>
              <a:spcAft>
                <a:spcPts val="0"/>
              </a:spcAft>
              <a:buNone/>
            </a:pPr>
            <a:endParaRPr lang="en-US" sz="1600" dirty="0">
              <a:effectLst/>
              <a:ea typeface="Aptos" panose="020B000402020202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sz="1600" i="1" dirty="0">
                <a:effectLst/>
                <a:ea typeface="Aptos" panose="020B0004020202020204" pitchFamily="34" charset="0"/>
                <a:cs typeface="Times New Roman" panose="02020603050405020304" pitchFamily="18" charset="0"/>
              </a:rPr>
              <a:t>3. Method of Manufacturing</a:t>
            </a:r>
            <a:r>
              <a:rPr lang="en-US" sz="1600" dirty="0">
                <a:effectLst/>
                <a:ea typeface="Aptos" panose="020B0004020202020204" pitchFamily="34" charset="0"/>
                <a:cs typeface="Times New Roman" panose="02020603050405020304" pitchFamily="18" charset="0"/>
              </a:rPr>
              <a:t>:  A patent that claims a process utilized to manufacture a biologic, including methods to chromatographically separate the biologic, methods to culture the biologic, or other methods involved in the biological manufacture process. </a:t>
            </a:r>
          </a:p>
          <a:p>
            <a:pPr marL="514350" marR="0" lvl="0" indent="-514350" algn="just">
              <a:lnSpc>
                <a:spcPct val="107000"/>
              </a:lnSpc>
              <a:spcBef>
                <a:spcPts val="0"/>
              </a:spcBef>
              <a:spcAft>
                <a:spcPts val="0"/>
              </a:spcAft>
              <a:buAutoNum type="arabicPeriod" startAt="3"/>
            </a:pPr>
            <a:endParaRPr lang="en-US" sz="1600" dirty="0">
              <a:effectLst/>
              <a:ea typeface="Aptos" panose="020B000402020202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sz="1600" i="1" dirty="0">
                <a:effectLst/>
                <a:ea typeface="Aptos" panose="020B0004020202020204" pitchFamily="34" charset="0"/>
                <a:cs typeface="Times New Roman" panose="02020603050405020304" pitchFamily="18" charset="0"/>
              </a:rPr>
              <a:t>4. Formulation</a:t>
            </a:r>
            <a:r>
              <a:rPr lang="en-US" sz="1600" dirty="0">
                <a:effectLst/>
                <a:ea typeface="Aptos" panose="020B0004020202020204" pitchFamily="34" charset="0"/>
                <a:cs typeface="Times New Roman" panose="02020603050405020304" pitchFamily="18" charset="0"/>
              </a:rPr>
              <a:t>:  A patent that claims the way a biologic is formulated and/or administered, including routes of administration, dosages, formulations including non-active additives, non-conjugated drug carriers, and extended release, etc.</a:t>
            </a:r>
          </a:p>
          <a:p>
            <a:pPr marL="0" marR="0" lvl="0" indent="0" algn="just">
              <a:lnSpc>
                <a:spcPct val="107000"/>
              </a:lnSpc>
              <a:spcBef>
                <a:spcPts val="0"/>
              </a:spcBef>
              <a:spcAft>
                <a:spcPts val="0"/>
              </a:spcAft>
              <a:buNone/>
            </a:pPr>
            <a:endParaRPr lang="en-US" sz="1600" dirty="0">
              <a:ea typeface="Aptos" panose="020B000402020202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sz="1600" i="1" dirty="0">
                <a:effectLst/>
                <a:ea typeface="Aptos" panose="020B0004020202020204" pitchFamily="34" charset="0"/>
                <a:cs typeface="Times New Roman" panose="02020603050405020304" pitchFamily="18" charset="0"/>
              </a:rPr>
              <a:t>5. Device</a:t>
            </a:r>
            <a:r>
              <a:rPr lang="en-US" sz="1600" dirty="0">
                <a:effectLst/>
                <a:ea typeface="Aptos" panose="020B0004020202020204" pitchFamily="34" charset="0"/>
                <a:cs typeface="Times New Roman" panose="02020603050405020304" pitchFamily="18" charset="0"/>
              </a:rPr>
              <a:t>:  A patent that claims a specific device used in the administration or preparation of a biologic, including kits, injection devices, or other such objects. </a:t>
            </a:r>
          </a:p>
          <a:p>
            <a:pPr marL="0" marR="0" algn="just">
              <a:spcBef>
                <a:spcPts val="0"/>
              </a:spcBef>
              <a:spcAft>
                <a:spcPts val="0"/>
              </a:spcAft>
            </a:pPr>
            <a:r>
              <a:rPr lang="en-US" sz="1600" dirty="0">
                <a:effectLst/>
                <a:latin typeface="Century Schoolbook" panose="02040604050505020304" pitchFamily="18" charset="0"/>
                <a:ea typeface="Aptos" panose="020B0004020202020204" pitchFamily="34" charset="0"/>
                <a:cs typeface="Times New Roman" panose="02020603050405020304" pitchFamily="18" charset="0"/>
              </a:rPr>
              <a:t>	</a:t>
            </a:r>
            <a:endParaRPr lang="en-US" sz="1600" dirty="0"/>
          </a:p>
        </p:txBody>
      </p:sp>
    </p:spTree>
    <p:extLst>
      <p:ext uri="{BB962C8B-B14F-4D97-AF65-F5344CB8AC3E}">
        <p14:creationId xmlns:p14="http://schemas.microsoft.com/office/powerpoint/2010/main" val="1087232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E056-35ED-9A25-A2C0-A4C3C8BBBE46}"/>
              </a:ext>
            </a:extLst>
          </p:cNvPr>
          <p:cNvSpPr>
            <a:spLocks noGrp="1"/>
          </p:cNvSpPr>
          <p:nvPr>
            <p:ph type="title"/>
          </p:nvPr>
        </p:nvSpPr>
        <p:spPr/>
        <p:txBody>
          <a:bodyPr/>
          <a:lstStyle/>
          <a:p>
            <a:r>
              <a:rPr lang="en-US" dirty="0"/>
              <a:t>Output Parameters</a:t>
            </a:r>
          </a:p>
        </p:txBody>
      </p:sp>
      <p:sp>
        <p:nvSpPr>
          <p:cNvPr id="3" name="Content Placeholder 2">
            <a:extLst>
              <a:ext uri="{FF2B5EF4-FFF2-40B4-BE49-F238E27FC236}">
                <a16:creationId xmlns:a16="http://schemas.microsoft.com/office/drawing/2014/main" id="{E678A332-E920-CBA5-D83E-F62765945C0E}"/>
              </a:ext>
            </a:extLst>
          </p:cNvPr>
          <p:cNvSpPr>
            <a:spLocks noGrp="1"/>
          </p:cNvSpPr>
          <p:nvPr>
            <p:ph idx="1"/>
          </p:nvPr>
        </p:nvSpPr>
        <p:spPr/>
        <p:txBody>
          <a:bodyPr>
            <a:normAutofit fontScale="92500" lnSpcReduction="10000"/>
          </a:bodyPr>
          <a:lstStyle/>
          <a:p>
            <a:r>
              <a:rPr lang="en-US" dirty="0"/>
              <a:t>For each patent or patent application included in our patent database we also include over forty additional pieces of information which can be roughly grouped into five categories:  </a:t>
            </a:r>
          </a:p>
          <a:p>
            <a:r>
              <a:rPr lang="en-US" dirty="0"/>
              <a:t>(1) patent information; </a:t>
            </a:r>
          </a:p>
          <a:p>
            <a:pPr lvl="1"/>
            <a:r>
              <a:rPr lang="en-US" dirty="0"/>
              <a:t>Application number for the U.S. patent/application, date which the patent application filed, the publication number for the U.S. patent/application, date that the patent is issued, expiration date of the patent, the title of the patent, the claims of the patent, and legal status </a:t>
            </a:r>
          </a:p>
          <a:p>
            <a:r>
              <a:rPr lang="en-US" dirty="0"/>
              <a:t>(2) assignee, inventor and representative information; </a:t>
            </a:r>
          </a:p>
          <a:p>
            <a:r>
              <a:rPr lang="en-US" dirty="0"/>
              <a:t>(3) patent technology type; </a:t>
            </a:r>
          </a:p>
          <a:p>
            <a:r>
              <a:rPr lang="en-US" dirty="0"/>
              <a:t>(4) citation information; and </a:t>
            </a:r>
          </a:p>
          <a:p>
            <a:r>
              <a:rPr lang="en-US" dirty="0"/>
              <a:t>(5) patent characteristics</a:t>
            </a:r>
          </a:p>
          <a:p>
            <a:pPr lvl="1"/>
            <a:r>
              <a:rPr lang="en-US" dirty="0"/>
              <a:t>The number of independent claims, the total words in each independent claim, the number of dependent claims, the total words in each dependent claim, total number of words in patent document, and total words in the patent specification, and the number of figures.</a:t>
            </a:r>
          </a:p>
        </p:txBody>
      </p:sp>
    </p:spTree>
    <p:extLst>
      <p:ext uri="{BB962C8B-B14F-4D97-AF65-F5344CB8AC3E}">
        <p14:creationId xmlns:p14="http://schemas.microsoft.com/office/powerpoint/2010/main" val="1900356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7BA61F-EE1A-8129-018E-0F32C5235B43}"/>
              </a:ext>
            </a:extLst>
          </p:cNvPr>
          <p:cNvPicPr>
            <a:picLocks noChangeAspect="1"/>
          </p:cNvPicPr>
          <p:nvPr/>
        </p:nvPicPr>
        <p:blipFill>
          <a:blip r:embed="rId2"/>
          <a:stretch>
            <a:fillRect/>
          </a:stretch>
        </p:blipFill>
        <p:spPr>
          <a:xfrm>
            <a:off x="1466850" y="1866900"/>
            <a:ext cx="8534400" cy="4010025"/>
          </a:xfrm>
          <a:prstGeom prst="rect">
            <a:avLst/>
          </a:prstGeom>
        </p:spPr>
      </p:pic>
      <p:sp>
        <p:nvSpPr>
          <p:cNvPr id="5" name="Content Placeholder 2">
            <a:extLst>
              <a:ext uri="{FF2B5EF4-FFF2-40B4-BE49-F238E27FC236}">
                <a16:creationId xmlns:a16="http://schemas.microsoft.com/office/drawing/2014/main" id="{DE665D9E-04E3-221C-352A-F36EF4CABF97}"/>
              </a:ext>
            </a:extLst>
          </p:cNvPr>
          <p:cNvSpPr>
            <a:spLocks noGrp="1"/>
          </p:cNvSpPr>
          <p:nvPr>
            <p:ph type="title"/>
          </p:nvPr>
        </p:nvSpPr>
        <p:spPr>
          <a:xfrm>
            <a:off x="1096963" y="287338"/>
            <a:ext cx="10058400" cy="1449387"/>
          </a:xfrm>
        </p:spPr>
        <p:txBody>
          <a:bodyPr>
            <a:normAutofit/>
          </a:bodyPr>
          <a:lstStyle/>
          <a:p>
            <a:r>
              <a:rPr lang="en-US" sz="2800" dirty="0">
                <a:effectLst/>
                <a:latin typeface="Century Schoolbook" panose="02040604050505020304" pitchFamily="18" charset="0"/>
                <a:ea typeface="Aptos" panose="020B0004020202020204" pitchFamily="34" charset="0"/>
                <a:cs typeface="Times New Roman" panose="02020603050405020304" pitchFamily="18" charset="0"/>
              </a:rPr>
              <a:t>Number of Patents by Patent Type, Across Sample of Drug/Patent Pairs</a:t>
            </a:r>
            <a:endParaRPr lang="en-US" sz="2800" dirty="0"/>
          </a:p>
        </p:txBody>
      </p:sp>
    </p:spTree>
    <p:extLst>
      <p:ext uri="{BB962C8B-B14F-4D97-AF65-F5344CB8AC3E}">
        <p14:creationId xmlns:p14="http://schemas.microsoft.com/office/powerpoint/2010/main" val="224930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8129-1119-5650-8DD7-B6431455226D}"/>
              </a:ext>
            </a:extLst>
          </p:cNvPr>
          <p:cNvSpPr>
            <a:spLocks noGrp="1"/>
          </p:cNvSpPr>
          <p:nvPr>
            <p:ph type="title"/>
          </p:nvPr>
        </p:nvSpPr>
        <p:spPr/>
        <p:txBody>
          <a:bodyPr>
            <a:normAutofit/>
          </a:bodyPr>
          <a:lstStyle/>
          <a:p>
            <a:r>
              <a:rPr lang="en-US" sz="1800" dirty="0">
                <a:latin typeface="Century Schoolbook" panose="02040604050505020304" pitchFamily="18" charset="0"/>
                <a:ea typeface="Aptos" panose="020B0004020202020204" pitchFamily="34" charset="0"/>
                <a:cs typeface="Times New Roman" panose="02020603050405020304" pitchFamily="18" charset="0"/>
              </a:rPr>
              <a:t>Histogram of Number of Patents Per Drug Across FDA-Approved Biologics, with and without Overlay of Small-Molecule (Orange Book) Patents-Per-Drug Histogram</a:t>
            </a:r>
            <a:endParaRPr lang="en-US" sz="1800" dirty="0"/>
          </a:p>
        </p:txBody>
      </p:sp>
      <p:pic>
        <p:nvPicPr>
          <p:cNvPr id="4" name="Picture 3">
            <a:extLst>
              <a:ext uri="{FF2B5EF4-FFF2-40B4-BE49-F238E27FC236}">
                <a16:creationId xmlns:a16="http://schemas.microsoft.com/office/drawing/2014/main" id="{1A3CAB59-EC5E-E697-63A4-7DF9B842FF89}"/>
              </a:ext>
            </a:extLst>
          </p:cNvPr>
          <p:cNvPicPr>
            <a:picLocks noChangeAspect="1"/>
          </p:cNvPicPr>
          <p:nvPr/>
        </p:nvPicPr>
        <p:blipFill>
          <a:blip r:embed="rId2"/>
          <a:stretch>
            <a:fillRect/>
          </a:stretch>
        </p:blipFill>
        <p:spPr>
          <a:xfrm>
            <a:off x="1320251" y="1994016"/>
            <a:ext cx="9031075" cy="3949855"/>
          </a:xfrm>
          <a:prstGeom prst="rect">
            <a:avLst/>
          </a:prstGeom>
        </p:spPr>
      </p:pic>
    </p:spTree>
    <p:extLst>
      <p:ext uri="{BB962C8B-B14F-4D97-AF65-F5344CB8AC3E}">
        <p14:creationId xmlns:p14="http://schemas.microsoft.com/office/powerpoint/2010/main" val="1830677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6A0C-4511-E2E5-F27A-C9C8FFE9CC8A}"/>
              </a:ext>
            </a:extLst>
          </p:cNvPr>
          <p:cNvSpPr>
            <a:spLocks noGrp="1"/>
          </p:cNvSpPr>
          <p:nvPr>
            <p:ph type="title"/>
          </p:nvPr>
        </p:nvSpPr>
        <p:spPr/>
        <p:txBody>
          <a:bodyPr>
            <a:normAutofit/>
          </a:bodyPr>
          <a:lstStyle/>
          <a:p>
            <a:r>
              <a:rPr lang="en-US" sz="2400" dirty="0"/>
              <a:t>Histogram of Patents-Per-Drug across Large-Molecule Drugs, Separately by Patent Type</a:t>
            </a:r>
          </a:p>
        </p:txBody>
      </p:sp>
      <p:pic>
        <p:nvPicPr>
          <p:cNvPr id="4" name="Content Placeholder 3">
            <a:extLst>
              <a:ext uri="{FF2B5EF4-FFF2-40B4-BE49-F238E27FC236}">
                <a16:creationId xmlns:a16="http://schemas.microsoft.com/office/drawing/2014/main" id="{ECFB6AF1-D220-9640-5432-AAE88FDBA724}"/>
              </a:ext>
            </a:extLst>
          </p:cNvPr>
          <p:cNvPicPr>
            <a:picLocks noGrp="1" noChangeAspect="1"/>
          </p:cNvPicPr>
          <p:nvPr>
            <p:ph idx="1"/>
          </p:nvPr>
        </p:nvPicPr>
        <p:blipFill>
          <a:blip r:embed="rId2"/>
          <a:stretch>
            <a:fillRect/>
          </a:stretch>
        </p:blipFill>
        <p:spPr>
          <a:xfrm>
            <a:off x="2780339" y="1846263"/>
            <a:ext cx="6691648" cy="4022725"/>
          </a:xfrm>
          <a:prstGeom prst="rect">
            <a:avLst/>
          </a:prstGeom>
        </p:spPr>
      </p:pic>
    </p:spTree>
    <p:extLst>
      <p:ext uri="{BB962C8B-B14F-4D97-AF65-F5344CB8AC3E}">
        <p14:creationId xmlns:p14="http://schemas.microsoft.com/office/powerpoint/2010/main" val="1358659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3F16C-C048-D716-05D6-8A74816F57D0}"/>
              </a:ext>
            </a:extLst>
          </p:cNvPr>
          <p:cNvSpPr>
            <a:spLocks noGrp="1"/>
          </p:cNvSpPr>
          <p:nvPr>
            <p:ph type="title"/>
          </p:nvPr>
        </p:nvSpPr>
        <p:spPr/>
        <p:txBody>
          <a:bodyPr>
            <a:noAutofit/>
          </a:bodyPr>
          <a:lstStyle/>
          <a:p>
            <a:r>
              <a:rPr lang="en-US" sz="2800" dirty="0">
                <a:latin typeface="Century Schoolbook" panose="02040604050505020304" pitchFamily="18" charset="0"/>
                <a:ea typeface="Aptos" panose="020B0004020202020204" pitchFamily="34" charset="0"/>
                <a:cs typeface="Times New Roman" panose="02020603050405020304" pitchFamily="18" charset="0"/>
              </a:rPr>
              <a:t>Histogram of Years Between Expiration of Drug’s First-Expiring Patent and Expiration of Focal Patent Across FDA-Approved Biologics, with and without Overlay of Small-Molecule (Orange Book) Histogram</a:t>
            </a:r>
            <a:endParaRPr lang="en-US" sz="2800" dirty="0"/>
          </a:p>
        </p:txBody>
      </p:sp>
      <p:pic>
        <p:nvPicPr>
          <p:cNvPr id="4" name="Content Placeholder 3">
            <a:extLst>
              <a:ext uri="{FF2B5EF4-FFF2-40B4-BE49-F238E27FC236}">
                <a16:creationId xmlns:a16="http://schemas.microsoft.com/office/drawing/2014/main" id="{B6086DB4-8FB2-D4EF-A468-F69A7050BC69}"/>
              </a:ext>
            </a:extLst>
          </p:cNvPr>
          <p:cNvPicPr>
            <a:picLocks noGrp="1" noChangeAspect="1"/>
          </p:cNvPicPr>
          <p:nvPr>
            <p:ph idx="1"/>
          </p:nvPr>
        </p:nvPicPr>
        <p:blipFill>
          <a:blip r:embed="rId2"/>
          <a:stretch>
            <a:fillRect/>
          </a:stretch>
        </p:blipFill>
        <p:spPr>
          <a:xfrm>
            <a:off x="1624448" y="1868417"/>
            <a:ext cx="8140583" cy="4776790"/>
          </a:xfrm>
          <a:prstGeom prst="rect">
            <a:avLst/>
          </a:prstGeom>
        </p:spPr>
      </p:pic>
    </p:spTree>
    <p:extLst>
      <p:ext uri="{BB962C8B-B14F-4D97-AF65-F5344CB8AC3E}">
        <p14:creationId xmlns:p14="http://schemas.microsoft.com/office/powerpoint/2010/main" val="640769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6D40-D29F-2056-18F8-C08C5A08F37A}"/>
              </a:ext>
            </a:extLst>
          </p:cNvPr>
          <p:cNvSpPr>
            <a:spLocks noGrp="1"/>
          </p:cNvSpPr>
          <p:nvPr>
            <p:ph type="title"/>
          </p:nvPr>
        </p:nvSpPr>
        <p:spPr/>
        <p:txBody>
          <a:bodyPr>
            <a:normAutofit/>
          </a:bodyPr>
          <a:lstStyle/>
          <a:p>
            <a:r>
              <a:rPr lang="en-US" sz="2000" dirty="0"/>
              <a:t>Histogram of Difference in Years Between Drug’s First-Expiring Patent and Focal Patent, by Patent Type (Among Sample of Drug-Patent Pairs)</a:t>
            </a:r>
          </a:p>
        </p:txBody>
      </p:sp>
      <p:pic>
        <p:nvPicPr>
          <p:cNvPr id="4" name="Content Placeholder 3">
            <a:extLst>
              <a:ext uri="{FF2B5EF4-FFF2-40B4-BE49-F238E27FC236}">
                <a16:creationId xmlns:a16="http://schemas.microsoft.com/office/drawing/2014/main" id="{FE5ECC5F-87C7-4C35-5DBC-E88233E416CD}"/>
              </a:ext>
            </a:extLst>
          </p:cNvPr>
          <p:cNvPicPr>
            <a:picLocks noGrp="1" noChangeAspect="1"/>
          </p:cNvPicPr>
          <p:nvPr>
            <p:ph idx="1"/>
          </p:nvPr>
        </p:nvPicPr>
        <p:blipFill>
          <a:blip r:embed="rId2"/>
          <a:stretch>
            <a:fillRect/>
          </a:stretch>
        </p:blipFill>
        <p:spPr>
          <a:xfrm>
            <a:off x="2778347" y="1846263"/>
            <a:ext cx="6695631" cy="4022725"/>
          </a:xfrm>
          <a:prstGeom prst="rect">
            <a:avLst/>
          </a:prstGeom>
        </p:spPr>
      </p:pic>
    </p:spTree>
    <p:extLst>
      <p:ext uri="{BB962C8B-B14F-4D97-AF65-F5344CB8AC3E}">
        <p14:creationId xmlns:p14="http://schemas.microsoft.com/office/powerpoint/2010/main" val="94883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A42D1-A113-49F9-8E70-A3DFDFEA5238}"/>
              </a:ext>
            </a:extLst>
          </p:cNvPr>
          <p:cNvSpPr>
            <a:spLocks noGrp="1"/>
          </p:cNvSpPr>
          <p:nvPr>
            <p:ph type="title"/>
          </p:nvPr>
        </p:nvSpPr>
        <p:spPr/>
        <p:txBody>
          <a:bodyPr/>
          <a:lstStyle/>
          <a:p>
            <a:r>
              <a:rPr lang="en-US" dirty="0"/>
              <a:t>Motivation</a:t>
            </a:r>
          </a:p>
        </p:txBody>
      </p:sp>
      <p:pic>
        <p:nvPicPr>
          <p:cNvPr id="4" name="Picture 5" descr="drug pricing and legislation">
            <a:extLst>
              <a:ext uri="{FF2B5EF4-FFF2-40B4-BE49-F238E27FC236}">
                <a16:creationId xmlns:a16="http://schemas.microsoft.com/office/drawing/2014/main" id="{C6243B9D-48A2-0DA0-B454-164C95387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2497500"/>
            <a:ext cx="6096000" cy="4089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rug pricing and legislation">
            <a:extLst>
              <a:ext uri="{FF2B5EF4-FFF2-40B4-BE49-F238E27FC236}">
                <a16:creationId xmlns:a16="http://schemas.microsoft.com/office/drawing/2014/main" id="{D716C2DC-6107-C1DC-3316-7DCC0B14F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551" y="2429946"/>
            <a:ext cx="6208449" cy="4121557"/>
          </a:xfrm>
          <a:prstGeom prst="rect">
            <a:avLst/>
          </a:prstGeom>
          <a:noFill/>
          <a:extLst>
            <a:ext uri="{909E8E84-426E-40DD-AFC4-6F175D3DCCD1}">
              <a14:hiddenFill xmlns:a14="http://schemas.microsoft.com/office/drawing/2010/main">
                <a:solidFill>
                  <a:srgbClr val="FFFFFF"/>
                </a:solidFill>
              </a14:hiddenFill>
            </a:ext>
          </a:extLst>
        </p:spPr>
      </p:pic>
      <p:pic>
        <p:nvPicPr>
          <p:cNvPr id="7" name="38239dbe-5971-4ba1-ad59-a89df8078a68" descr="Image">
            <a:extLst>
              <a:ext uri="{FF2B5EF4-FFF2-40B4-BE49-F238E27FC236}">
                <a16:creationId xmlns:a16="http://schemas.microsoft.com/office/drawing/2014/main" id="{3AC6DFFE-2B65-3CF5-F2CA-CD7426FFFF4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11" b="31450"/>
          <a:stretch/>
        </p:blipFill>
        <p:spPr bwMode="auto">
          <a:xfrm rot="20557883">
            <a:off x="4801078" y="2433209"/>
            <a:ext cx="3013219" cy="377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4">
            <a:extLst>
              <a:ext uri="{FF2B5EF4-FFF2-40B4-BE49-F238E27FC236}">
                <a16:creationId xmlns:a16="http://schemas.microsoft.com/office/drawing/2014/main" id="{8D7C2F06-36C2-559C-8709-32790751CCA7}"/>
              </a:ext>
            </a:extLst>
          </p:cNvPr>
          <p:cNvSpPr txBox="1">
            <a:spLocks/>
          </p:cNvSpPr>
          <p:nvPr/>
        </p:nvSpPr>
        <p:spPr>
          <a:xfrm>
            <a:off x="1066800" y="1855567"/>
            <a:ext cx="10058400" cy="401319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b="1" dirty="0"/>
              <a:t>Concerns with rising prescription drug prices</a:t>
            </a:r>
          </a:p>
        </p:txBody>
      </p:sp>
      <p:pic>
        <p:nvPicPr>
          <p:cNvPr id="9" name="dcdb0214-a731-4567-be70-2613ad2085ea" descr="Image">
            <a:extLst>
              <a:ext uri="{FF2B5EF4-FFF2-40B4-BE49-F238E27FC236}">
                <a16:creationId xmlns:a16="http://schemas.microsoft.com/office/drawing/2014/main" id="{E6B09F14-C586-E601-BF61-69A64566BE2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522" t="20384" r="18792" b="33439"/>
          <a:stretch/>
        </p:blipFill>
        <p:spPr bwMode="auto">
          <a:xfrm rot="911451">
            <a:off x="858101" y="2671052"/>
            <a:ext cx="2721109" cy="370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257a369-5384-4ba6-98a3-0a7006af7a6d" descr="Image">
            <a:extLst>
              <a:ext uri="{FF2B5EF4-FFF2-40B4-BE49-F238E27FC236}">
                <a16:creationId xmlns:a16="http://schemas.microsoft.com/office/drawing/2014/main" id="{12CE810A-C855-2910-D62F-147CF59CBA0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48" t="15757" r="-2648" b="34414"/>
          <a:stretch/>
        </p:blipFill>
        <p:spPr bwMode="auto">
          <a:xfrm rot="549695">
            <a:off x="8544569" y="2699392"/>
            <a:ext cx="3134417" cy="321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206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5D97B-A629-E85D-709E-C6DF08412315}"/>
              </a:ext>
            </a:extLst>
          </p:cNvPr>
          <p:cNvSpPr>
            <a:spLocks noGrp="1"/>
          </p:cNvSpPr>
          <p:nvPr>
            <p:ph type="title"/>
          </p:nvPr>
        </p:nvSpPr>
        <p:spPr/>
        <p:txBody>
          <a:bodyPr/>
          <a:lstStyle/>
          <a:p>
            <a:pPr algn="ctr"/>
            <a:r>
              <a:rPr lang="en-US" dirty="0"/>
              <a:t>Large-Molecule (Biologics) Drugs vs Small-Molecule Drugs</a:t>
            </a:r>
          </a:p>
        </p:txBody>
      </p:sp>
      <p:pic>
        <p:nvPicPr>
          <p:cNvPr id="1026" name="Picture 2" descr="small molecule vs biologic molecule">
            <a:extLst>
              <a:ext uri="{FF2B5EF4-FFF2-40B4-BE49-F238E27FC236}">
                <a16:creationId xmlns:a16="http://schemas.microsoft.com/office/drawing/2014/main" id="{5829DE48-78F0-79B2-33A5-5B51FC744A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9957" y="1948809"/>
            <a:ext cx="7933045" cy="440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3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5" name="Content Placeholder 4">
            <a:extLst>
              <a:ext uri="{FF2B5EF4-FFF2-40B4-BE49-F238E27FC236}">
                <a16:creationId xmlns:a16="http://schemas.microsoft.com/office/drawing/2014/main" id="{8D75BE58-71A1-4A01-8ADB-19064A6E8DD4}"/>
              </a:ext>
            </a:extLst>
          </p:cNvPr>
          <p:cNvSpPr>
            <a:spLocks noGrp="1"/>
          </p:cNvSpPr>
          <p:nvPr>
            <p:ph idx="1"/>
          </p:nvPr>
        </p:nvSpPr>
        <p:spPr>
          <a:xfrm>
            <a:off x="1097280" y="1845734"/>
            <a:ext cx="10058400" cy="4013199"/>
          </a:xfrm>
        </p:spPr>
        <p:txBody>
          <a:bodyPr>
            <a:normAutofit/>
          </a:bodyPr>
          <a:lstStyle/>
          <a:p>
            <a:pPr>
              <a:buFont typeface="Wingdings" panose="05000000000000000000" pitchFamily="2" charset="2"/>
              <a:buChar char="§"/>
            </a:pPr>
            <a:r>
              <a:rPr lang="en-US" sz="3200" dirty="0"/>
              <a:t>Pharmaceutical drug spending ~$700 billion annually in U.S. </a:t>
            </a:r>
          </a:p>
          <a:p>
            <a:pPr>
              <a:buFont typeface="Wingdings" panose="05000000000000000000" pitchFamily="2" charset="2"/>
              <a:buChar char="§"/>
            </a:pPr>
            <a:r>
              <a:rPr lang="en-US" sz="3200" kern="0" dirty="0">
                <a:ea typeface="Aptos" panose="020B0004020202020204" pitchFamily="34" charset="0"/>
                <a:cs typeface="Times New Roman" panose="02020603050405020304" pitchFamily="18" charset="0"/>
              </a:rPr>
              <a:t>Biologic drugs represent two percent of all U.S. prescriptions but close to </a:t>
            </a:r>
            <a:r>
              <a:rPr lang="en-US" sz="3200" b="1" i="1" kern="0" dirty="0">
                <a:ea typeface="Aptos" panose="020B0004020202020204" pitchFamily="34" charset="0"/>
                <a:cs typeface="Times New Roman" panose="02020603050405020304" pitchFamily="18" charset="0"/>
              </a:rPr>
              <a:t>fifty percent </a:t>
            </a:r>
            <a:r>
              <a:rPr lang="en-US" sz="3200" kern="0" dirty="0">
                <a:ea typeface="Aptos" panose="020B0004020202020204" pitchFamily="34" charset="0"/>
                <a:cs typeface="Times New Roman" panose="02020603050405020304" pitchFamily="18" charset="0"/>
              </a:rPr>
              <a:t>of net drug spending. </a:t>
            </a:r>
          </a:p>
          <a:p>
            <a:pPr>
              <a:buFont typeface="Wingdings" panose="05000000000000000000" pitchFamily="2" charset="2"/>
              <a:buChar char="§"/>
            </a:pPr>
            <a:r>
              <a:rPr lang="en-US" sz="3200" kern="0" dirty="0">
                <a:cs typeface="Times New Roman" panose="02020603050405020304" pitchFamily="18" charset="0"/>
              </a:rPr>
              <a:t>Biologics account for ninety-three percent of growth in prescription drug spending since 2014. </a:t>
            </a:r>
            <a:endParaRPr lang="en-US" sz="3200" kern="0" dirty="0">
              <a:ea typeface="Aptos" panose="020B0004020202020204" pitchFamily="34" charset="0"/>
              <a:cs typeface="Times New Roman" panose="02020603050405020304" pitchFamily="18" charset="0"/>
            </a:endParaRPr>
          </a:p>
          <a:p>
            <a:pPr>
              <a:buFont typeface="Wingdings" panose="05000000000000000000" pitchFamily="2" charset="2"/>
              <a:buChar char="§"/>
            </a:pPr>
            <a:endParaRPr lang="en-US" sz="3100" dirty="0"/>
          </a:p>
          <a:p>
            <a:pPr>
              <a:buFont typeface="Wingdings" panose="05000000000000000000" pitchFamily="2" charset="2"/>
              <a:buChar char="§"/>
            </a:pPr>
            <a:endParaRPr lang="en-US" sz="3100" dirty="0"/>
          </a:p>
          <a:p>
            <a:pPr>
              <a:buFont typeface="Wingdings" panose="05000000000000000000" pitchFamily="2" charset="2"/>
              <a:buChar char="§"/>
            </a:pPr>
            <a:endParaRPr lang="en-US" sz="3100" dirty="0"/>
          </a:p>
          <a:p>
            <a:pPr marL="0" indent="0">
              <a:buNone/>
            </a:pPr>
            <a:endParaRPr lang="en-US" sz="2800" b="1" dirty="0"/>
          </a:p>
        </p:txBody>
      </p:sp>
    </p:spTree>
    <p:extLst>
      <p:ext uri="{BB962C8B-B14F-4D97-AF65-F5344CB8AC3E}">
        <p14:creationId xmlns:p14="http://schemas.microsoft.com/office/powerpoint/2010/main" val="1037040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9E54-0ACE-B6EE-21A0-4B9798E3E9EE}"/>
              </a:ext>
            </a:extLst>
          </p:cNvPr>
          <p:cNvSpPr>
            <a:spLocks noGrp="1"/>
          </p:cNvSpPr>
          <p:nvPr>
            <p:ph type="title"/>
          </p:nvPr>
        </p:nvSpPr>
        <p:spPr/>
        <p:txBody>
          <a:bodyPr/>
          <a:lstStyle/>
          <a:p>
            <a:r>
              <a:rPr lang="en-US" dirty="0"/>
              <a:t>Patents</a:t>
            </a:r>
          </a:p>
        </p:txBody>
      </p:sp>
      <p:sp>
        <p:nvSpPr>
          <p:cNvPr id="3" name="Content Placeholder 2">
            <a:extLst>
              <a:ext uri="{FF2B5EF4-FFF2-40B4-BE49-F238E27FC236}">
                <a16:creationId xmlns:a16="http://schemas.microsoft.com/office/drawing/2014/main" id="{E424A791-A1D1-C7E2-9CEF-3BCB8EA4213B}"/>
              </a:ext>
            </a:extLst>
          </p:cNvPr>
          <p:cNvSpPr>
            <a:spLocks noGrp="1"/>
          </p:cNvSpPr>
          <p:nvPr>
            <p:ph idx="1"/>
          </p:nvPr>
        </p:nvSpPr>
        <p:spPr/>
        <p:txBody>
          <a:bodyPr>
            <a:normAutofit lnSpcReduction="10000"/>
          </a:bodyPr>
          <a:lstStyle/>
          <a:p>
            <a:pPr>
              <a:buFont typeface="Wingdings" panose="05000000000000000000" pitchFamily="2" charset="2"/>
              <a:buChar char="§"/>
            </a:pPr>
            <a:r>
              <a:rPr lang="en-US" sz="3100" dirty="0"/>
              <a:t>Patents are key determinant of drug prices</a:t>
            </a:r>
          </a:p>
          <a:p>
            <a:pPr>
              <a:buFont typeface="Wingdings" panose="05000000000000000000" pitchFamily="2" charset="2"/>
              <a:buChar char="§"/>
            </a:pPr>
            <a:endParaRPr lang="en-US" sz="3100" dirty="0"/>
          </a:p>
          <a:p>
            <a:pPr>
              <a:buFont typeface="Wingdings" panose="05000000000000000000" pitchFamily="2" charset="2"/>
              <a:buChar char="§"/>
            </a:pPr>
            <a:r>
              <a:rPr lang="en-US" sz="3100" dirty="0"/>
              <a:t>Promise of patent-induced monopoly rents play a key role in encouraging investments in R&amp;D in first place, but</a:t>
            </a:r>
          </a:p>
          <a:p>
            <a:pPr lvl="1">
              <a:buFont typeface="Wingdings" panose="05000000000000000000" pitchFamily="2" charset="2"/>
              <a:buChar char="§"/>
            </a:pPr>
            <a:endParaRPr lang="en-US" sz="3100" dirty="0"/>
          </a:p>
          <a:p>
            <a:pPr>
              <a:buFont typeface="Wingdings" panose="05000000000000000000" pitchFamily="2" charset="2"/>
              <a:buChar char="§"/>
            </a:pPr>
            <a:r>
              <a:rPr lang="en-US" sz="3100" dirty="0"/>
              <a:t>Growing concern that brand-name firms are strategically engaging in patent practices that allow them to engage in </a:t>
            </a:r>
            <a:r>
              <a:rPr lang="en-US" sz="3100" kern="100" dirty="0">
                <a:ea typeface="Aptos" panose="020B0004020202020204" pitchFamily="34" charset="0"/>
                <a:cs typeface="Times New Roman" panose="02020603050405020304" pitchFamily="18" charset="0"/>
              </a:rPr>
              <a:t>periods of exclusivity in excess of socially desirable levels </a:t>
            </a:r>
          </a:p>
          <a:p>
            <a:endParaRPr lang="en-US" dirty="0"/>
          </a:p>
        </p:txBody>
      </p:sp>
    </p:spTree>
    <p:extLst>
      <p:ext uri="{BB962C8B-B14F-4D97-AF65-F5344CB8AC3E}">
        <p14:creationId xmlns:p14="http://schemas.microsoft.com/office/powerpoint/2010/main" val="297124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D0A4-47EB-6BF0-9A04-8CBCC509D0BA}"/>
              </a:ext>
            </a:extLst>
          </p:cNvPr>
          <p:cNvSpPr>
            <a:spLocks noGrp="1"/>
          </p:cNvSpPr>
          <p:nvPr>
            <p:ph type="title"/>
          </p:nvPr>
        </p:nvSpPr>
        <p:spPr/>
        <p:txBody>
          <a:bodyPr/>
          <a:lstStyle/>
          <a:p>
            <a:r>
              <a:rPr lang="en-US" dirty="0"/>
              <a:t>Patents</a:t>
            </a:r>
          </a:p>
        </p:txBody>
      </p:sp>
      <p:sp>
        <p:nvSpPr>
          <p:cNvPr id="3" name="Content Placeholder 2">
            <a:extLst>
              <a:ext uri="{FF2B5EF4-FFF2-40B4-BE49-F238E27FC236}">
                <a16:creationId xmlns:a16="http://schemas.microsoft.com/office/drawing/2014/main" id="{49776A53-7BD5-D39A-6F1E-18CBF7C11146}"/>
              </a:ext>
            </a:extLst>
          </p:cNvPr>
          <p:cNvSpPr>
            <a:spLocks noGrp="1"/>
          </p:cNvSpPr>
          <p:nvPr>
            <p:ph idx="1"/>
          </p:nvPr>
        </p:nvSpPr>
        <p:spPr/>
        <p:txBody>
          <a:bodyPr>
            <a:normAutofit fontScale="40000" lnSpcReduction="20000"/>
          </a:bodyPr>
          <a:lstStyle/>
          <a:p>
            <a:pPr marL="0">
              <a:buNone/>
            </a:pPr>
            <a:r>
              <a:rPr lang="en-US" sz="6000" dirty="0"/>
              <a:t>Pharmaceutical firms often seek and obtain multiple approved drug products for a single biologic.</a:t>
            </a:r>
          </a:p>
          <a:p>
            <a:pPr marL="292608" lvl="1">
              <a:buNone/>
            </a:pPr>
            <a:r>
              <a:rPr lang="en-US" sz="4000" b="1" dirty="0"/>
              <a:t>Different dosages for a single biologic</a:t>
            </a:r>
            <a:r>
              <a:rPr lang="en-US" sz="4000" dirty="0"/>
              <a:t>—high concentration biologic and low concentration biologic</a:t>
            </a:r>
          </a:p>
          <a:p>
            <a:r>
              <a:rPr lang="en-US" sz="6000" dirty="0"/>
              <a:t>Pharmaceutical firms often obtain a series of patents associated with a single approved drug</a:t>
            </a:r>
          </a:p>
          <a:p>
            <a:pPr lvl="1"/>
            <a:r>
              <a:rPr lang="en-US" sz="4000" b="1" dirty="0"/>
              <a:t>Primary patents </a:t>
            </a:r>
            <a:r>
              <a:rPr lang="en-US" sz="4000" dirty="0">
                <a:sym typeface="Wingdings" panose="05000000000000000000" pitchFamily="2" charset="2"/>
              </a:rPr>
              <a:t> </a:t>
            </a:r>
            <a:r>
              <a:rPr lang="en-US" sz="4000" dirty="0"/>
              <a:t>The first patent associated with a drug is filed early in the drug development process—i.e., typically before human clinical trials commence—and it may protect the biological compound.  </a:t>
            </a:r>
          </a:p>
          <a:p>
            <a:pPr lvl="1"/>
            <a:endParaRPr lang="en-US" sz="4000" b="1" dirty="0"/>
          </a:p>
          <a:p>
            <a:pPr lvl="1"/>
            <a:r>
              <a:rPr lang="en-US" sz="4000" b="1" dirty="0"/>
              <a:t>Secondary patents </a:t>
            </a:r>
            <a:r>
              <a:rPr lang="en-US" sz="4000" dirty="0">
                <a:sym typeface="Wingdings" panose="05000000000000000000" pitchFamily="2" charset="2"/>
              </a:rPr>
              <a:t> </a:t>
            </a:r>
            <a:r>
              <a:rPr lang="en-US" sz="4000" dirty="0"/>
              <a:t>In early or later phases of drug development, pharmaceutical companies may file patents on peripheral features of the drug product</a:t>
            </a:r>
          </a:p>
          <a:p>
            <a:pPr lvl="2"/>
            <a:r>
              <a:rPr lang="en-US" sz="4000" dirty="0"/>
              <a:t>E.g., formulation patent (capsules, gels, tablets, injectables, controlled release, etc.)</a:t>
            </a:r>
          </a:p>
          <a:p>
            <a:pPr lvl="2"/>
            <a:r>
              <a:rPr lang="en-US" sz="4000" dirty="0"/>
              <a:t>E.g., method of use patents</a:t>
            </a:r>
          </a:p>
          <a:p>
            <a:pPr lvl="2"/>
            <a:r>
              <a:rPr lang="en-US" sz="4000" dirty="0"/>
              <a:t>E.g., manufacturing patents</a:t>
            </a:r>
          </a:p>
          <a:p>
            <a:endParaRPr lang="en-US" dirty="0"/>
          </a:p>
        </p:txBody>
      </p:sp>
    </p:spTree>
    <p:extLst>
      <p:ext uri="{BB962C8B-B14F-4D97-AF65-F5344CB8AC3E}">
        <p14:creationId xmlns:p14="http://schemas.microsoft.com/office/powerpoint/2010/main" val="390503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E889-9C9B-C4DE-5C56-9A2531334666}"/>
              </a:ext>
            </a:extLst>
          </p:cNvPr>
          <p:cNvSpPr>
            <a:spLocks noGrp="1"/>
          </p:cNvSpPr>
          <p:nvPr>
            <p:ph type="title"/>
          </p:nvPr>
        </p:nvSpPr>
        <p:spPr/>
        <p:txBody>
          <a:bodyPr/>
          <a:lstStyle/>
          <a:p>
            <a:r>
              <a:rPr lang="en-US" dirty="0"/>
              <a:t>What do we know about biologics patent landscape?</a:t>
            </a:r>
          </a:p>
        </p:txBody>
      </p:sp>
      <p:pic>
        <p:nvPicPr>
          <p:cNvPr id="2050" name="Picture 2" descr="Big Red Question Mark On White Background Stock Illustration - Download  Image Now - Question Mark, Three Dimensional, Asking">
            <a:extLst>
              <a:ext uri="{FF2B5EF4-FFF2-40B4-BE49-F238E27FC236}">
                <a16:creationId xmlns:a16="http://schemas.microsoft.com/office/drawing/2014/main" id="{C7EDC1AE-AA95-1BDC-34C6-0288C10FC9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4613" y="2943225"/>
            <a:ext cx="19431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860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Patents Disclosure</a:t>
            </a:r>
          </a:p>
        </p:txBody>
      </p:sp>
      <p:pic>
        <p:nvPicPr>
          <p:cNvPr id="1026" name="Picture 2" descr="Image result for orange book and photo and drug discovery and fda">
            <a:extLst>
              <a:ext uri="{FF2B5EF4-FFF2-40B4-BE49-F238E27FC236}">
                <a16:creationId xmlns:a16="http://schemas.microsoft.com/office/drawing/2014/main" id="{DDB341F0-B909-4476-A954-B72AAE056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758" y="1925917"/>
            <a:ext cx="3333750" cy="4314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E7AB66-4F87-E835-FE4C-280025F8E9CB}"/>
              </a:ext>
            </a:extLst>
          </p:cNvPr>
          <p:cNvSpPr txBox="1"/>
          <p:nvPr/>
        </p:nvSpPr>
        <p:spPr>
          <a:xfrm>
            <a:off x="6502400" y="2641600"/>
            <a:ext cx="4223842" cy="954107"/>
          </a:xfrm>
          <a:prstGeom prst="rect">
            <a:avLst/>
          </a:prstGeom>
          <a:noFill/>
        </p:spPr>
        <p:txBody>
          <a:bodyPr wrap="square" rtlCol="0">
            <a:spAutoFit/>
          </a:bodyPr>
          <a:lstStyle/>
          <a:p>
            <a:r>
              <a:rPr lang="en-US" sz="2800" dirty="0"/>
              <a:t>Large Molecule Patent Database?</a:t>
            </a:r>
          </a:p>
        </p:txBody>
      </p:sp>
    </p:spTree>
    <p:extLst>
      <p:ext uri="{BB962C8B-B14F-4D97-AF65-F5344CB8AC3E}">
        <p14:creationId xmlns:p14="http://schemas.microsoft.com/office/powerpoint/2010/main" val="3323268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09BF-2FEF-1F87-5237-3878196AC58B}"/>
              </a:ext>
            </a:extLst>
          </p:cNvPr>
          <p:cNvSpPr>
            <a:spLocks noGrp="1"/>
          </p:cNvSpPr>
          <p:nvPr>
            <p:ph type="title"/>
          </p:nvPr>
        </p:nvSpPr>
        <p:spPr/>
        <p:txBody>
          <a:bodyPr/>
          <a:lstStyle/>
          <a:p>
            <a:r>
              <a:rPr lang="en-US" dirty="0"/>
              <a:t>Building a Biologics Patent Database:  Methodology</a:t>
            </a:r>
          </a:p>
        </p:txBody>
      </p:sp>
      <p:sp>
        <p:nvSpPr>
          <p:cNvPr id="3" name="Content Placeholder 2">
            <a:extLst>
              <a:ext uri="{FF2B5EF4-FFF2-40B4-BE49-F238E27FC236}">
                <a16:creationId xmlns:a16="http://schemas.microsoft.com/office/drawing/2014/main" id="{22BA5170-99D7-976B-A02E-A8E9FEB4734A}"/>
              </a:ext>
            </a:extLst>
          </p:cNvPr>
          <p:cNvSpPr>
            <a:spLocks noGrp="1"/>
          </p:cNvSpPr>
          <p:nvPr>
            <p:ph idx="1"/>
          </p:nvPr>
        </p:nvSpPr>
        <p:spPr/>
        <p:txBody>
          <a:bodyPr>
            <a:normAutofit fontScale="92500" lnSpcReduction="10000"/>
          </a:bodyPr>
          <a:lstStyle/>
          <a:p>
            <a:r>
              <a:rPr lang="en-US" sz="2400" dirty="0"/>
              <a:t>Inclusion criteria are patents that are likely to be infringed upon launch of a biosimilar</a:t>
            </a:r>
          </a:p>
          <a:p>
            <a:pPr lvl="1"/>
            <a:r>
              <a:rPr lang="en-US" sz="2400" dirty="0"/>
              <a:t>E.g., don’t include method of use patents for unapproved indications</a:t>
            </a:r>
          </a:p>
          <a:p>
            <a:pPr marL="201168" lvl="1" indent="0">
              <a:buNone/>
            </a:pPr>
            <a:endParaRPr lang="en-US" sz="2400" dirty="0"/>
          </a:p>
          <a:p>
            <a:pPr marL="201168" lvl="1" indent="0">
              <a:buNone/>
            </a:pPr>
            <a:r>
              <a:rPr lang="en-US" sz="2400" dirty="0"/>
              <a:t>Methodology</a:t>
            </a:r>
          </a:p>
          <a:p>
            <a:pPr lvl="1"/>
            <a:r>
              <a:rPr lang="en-US" sz="2400" kern="0" dirty="0">
                <a:effectLst/>
                <a:ea typeface="Aptos" panose="020B0004020202020204" pitchFamily="34" charset="0"/>
                <a:cs typeface="Times New Roman" panose="02020603050405020304" pitchFamily="18" charset="0"/>
              </a:rPr>
              <a:t>(1) identifying patents listed in the Purple Book; </a:t>
            </a:r>
          </a:p>
          <a:p>
            <a:pPr lvl="1"/>
            <a:r>
              <a:rPr lang="en-US" sz="2400" kern="0" dirty="0">
                <a:effectLst/>
                <a:ea typeface="Aptos" panose="020B0004020202020204" pitchFamily="34" charset="0"/>
                <a:cs typeface="Times New Roman" panose="02020603050405020304" pitchFamily="18" charset="0"/>
              </a:rPr>
              <a:t>(2) identify patents asserted in litigation; </a:t>
            </a:r>
          </a:p>
          <a:p>
            <a:pPr lvl="1"/>
            <a:r>
              <a:rPr lang="en-US" sz="2400" kern="0" dirty="0">
                <a:effectLst/>
                <a:ea typeface="Aptos" panose="020B0004020202020204" pitchFamily="34" charset="0"/>
                <a:cs typeface="Times New Roman" panose="02020603050405020304" pitchFamily="18" charset="0"/>
              </a:rPr>
              <a:t>(3) identify patents asserted in PTAB; </a:t>
            </a:r>
          </a:p>
          <a:p>
            <a:pPr lvl="1"/>
            <a:r>
              <a:rPr lang="en-US" sz="2400" kern="0" dirty="0">
                <a:effectLst/>
                <a:ea typeface="Aptos" panose="020B0004020202020204" pitchFamily="34" charset="0"/>
                <a:cs typeface="Times New Roman" panose="02020603050405020304" pitchFamily="18" charset="0"/>
              </a:rPr>
              <a:t>(4) identify patents receiving term extension under 35 USC </a:t>
            </a:r>
            <a:r>
              <a:rPr lang="en-US" sz="2400" dirty="0"/>
              <a:t>§156</a:t>
            </a:r>
            <a:endParaRPr lang="en-US" sz="2400" kern="0" dirty="0">
              <a:effectLst/>
              <a:ea typeface="Aptos" panose="020B0004020202020204" pitchFamily="34" charset="0"/>
              <a:cs typeface="Times New Roman" panose="02020603050405020304" pitchFamily="18" charset="0"/>
            </a:endParaRPr>
          </a:p>
          <a:p>
            <a:pPr lvl="1"/>
            <a:r>
              <a:rPr lang="en-US" sz="2400" kern="0" dirty="0">
                <a:effectLst/>
                <a:ea typeface="Aptos" panose="020B0004020202020204" pitchFamily="34" charset="0"/>
                <a:cs typeface="Times New Roman" panose="02020603050405020304" pitchFamily="18" charset="0"/>
              </a:rPr>
              <a:t>(5) </a:t>
            </a:r>
            <a:r>
              <a:rPr lang="en-US" sz="2400" b="1" kern="0" dirty="0">
                <a:effectLst/>
                <a:ea typeface="Aptos" panose="020B0004020202020204" pitchFamily="34" charset="0"/>
                <a:cs typeface="Times New Roman" panose="02020603050405020304" pitchFamily="18" charset="0"/>
              </a:rPr>
              <a:t>conduct patent searches utilizing Orbit Intelligence (three-stage search process)</a:t>
            </a:r>
          </a:p>
          <a:p>
            <a:pPr lvl="1"/>
            <a:endParaRPr lang="en-US" sz="2400" kern="0" dirty="0">
              <a:cs typeface="Times New Roman" panose="02020603050405020304" pitchFamily="18" charset="0"/>
            </a:endParaRPr>
          </a:p>
          <a:p>
            <a:r>
              <a:rPr lang="en-US" sz="2600" kern="0" dirty="0">
                <a:cs typeface="Times New Roman" panose="02020603050405020304" pitchFamily="18" charset="0"/>
              </a:rPr>
              <a:t>11,595 patent-drug pairs.  515 biologics</a:t>
            </a:r>
          </a:p>
          <a:p>
            <a:endParaRPr lang="en-US" sz="2600" kern="0" dirty="0">
              <a:cs typeface="Times New Roman" panose="02020603050405020304" pitchFamily="18" charset="0"/>
            </a:endParaRPr>
          </a:p>
          <a:p>
            <a:endParaRPr lang="en-US" sz="2600" dirty="0"/>
          </a:p>
          <a:p>
            <a:pPr lvl="1"/>
            <a:endParaRPr lang="en-US" dirty="0"/>
          </a:p>
          <a:p>
            <a:pPr marL="201168" lvl="1" indent="0">
              <a:buNone/>
            </a:pPr>
            <a:endParaRPr lang="en-US" dirty="0"/>
          </a:p>
        </p:txBody>
      </p:sp>
    </p:spTree>
    <p:extLst>
      <p:ext uri="{BB962C8B-B14F-4D97-AF65-F5344CB8AC3E}">
        <p14:creationId xmlns:p14="http://schemas.microsoft.com/office/powerpoint/2010/main" val="161331519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27837</TotalTime>
  <Words>1154</Words>
  <Application>Microsoft Office PowerPoint</Application>
  <PresentationFormat>Widescreen</PresentationFormat>
  <Paragraphs>97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Calibri</vt:lpstr>
      <vt:lpstr>Calibri Light</vt:lpstr>
      <vt:lpstr>Century Schoolbook</vt:lpstr>
      <vt:lpstr>Times New Roman</vt:lpstr>
      <vt:lpstr>Wingdings</vt:lpstr>
      <vt:lpstr>Retrospect</vt:lpstr>
      <vt:lpstr>Biologics Patent Database  </vt:lpstr>
      <vt:lpstr>Motivation</vt:lpstr>
      <vt:lpstr>Large-Molecule (Biologics) Drugs vs Small-Molecule Drugs</vt:lpstr>
      <vt:lpstr>Motivation</vt:lpstr>
      <vt:lpstr>Patents</vt:lpstr>
      <vt:lpstr>Patents</vt:lpstr>
      <vt:lpstr>What do we know about biologics patent landscape?</vt:lpstr>
      <vt:lpstr>Patents Disclosure</vt:lpstr>
      <vt:lpstr>Building a Biologics Patent Database:  Methodology</vt:lpstr>
      <vt:lpstr>Methodology:  Searches</vt:lpstr>
      <vt:lpstr>Methodology:  Searches</vt:lpstr>
      <vt:lpstr>Methodology:  Searches</vt:lpstr>
      <vt:lpstr>Patent Types</vt:lpstr>
      <vt:lpstr>Output Parameters</vt:lpstr>
      <vt:lpstr>Number of Patents by Patent Type, Across Sample of Drug/Patent Pairs</vt:lpstr>
      <vt:lpstr>Histogram of Number of Patents Per Drug Across FDA-Approved Biologics, with and without Overlay of Small-Molecule (Orange Book) Patents-Per-Drug Histogram</vt:lpstr>
      <vt:lpstr>Histogram of Patents-Per-Drug across Large-Molecule Drugs, Separately by Patent Type</vt:lpstr>
      <vt:lpstr>Histogram of Years Between Expiration of Drug’s First-Expiring Patent and Expiration of Focal Patent Across FDA-Approved Biologics, with and without Overlay of Small-Molecule (Orange Book) Histogram</vt:lpstr>
      <vt:lpstr>Histogram of Difference in Years Between Drug’s First-Expiring Patent and Focal Patent, by Patent Type (Among Sample of Drug-Patent Pairs)</vt:lpstr>
    </vt:vector>
  </TitlesOfParts>
  <Company>Duke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 Office Reform and Drug Pricing</dc:title>
  <dc:creator>Michael D Frakes</dc:creator>
  <cp:lastModifiedBy>Wasserman, Melissa F</cp:lastModifiedBy>
  <cp:revision>196</cp:revision>
  <dcterms:created xsi:type="dcterms:W3CDTF">2020-02-02T20:55:23Z</dcterms:created>
  <dcterms:modified xsi:type="dcterms:W3CDTF">2025-11-25T15:24:47Z</dcterms:modified>
</cp:coreProperties>
</file>