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1" r:id="rId2"/>
    <p:sldId id="493" r:id="rId3"/>
    <p:sldId id="510" r:id="rId4"/>
    <p:sldId id="495" r:id="rId5"/>
    <p:sldId id="516" r:id="rId6"/>
    <p:sldId id="517" r:id="rId7"/>
    <p:sldId id="519" r:id="rId8"/>
    <p:sldId id="520" r:id="rId9"/>
    <p:sldId id="521" r:id="rId10"/>
    <p:sldId id="522" r:id="rId11"/>
    <p:sldId id="525" r:id="rId12"/>
    <p:sldId id="523" r:id="rId13"/>
    <p:sldId id="524" r:id="rId14"/>
    <p:sldId id="526" r:id="rId15"/>
    <p:sldId id="51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9"/>
            <a:ext cx="10464800" cy="1927225"/>
          </a:xfrm>
        </p:spPr>
        <p:txBody>
          <a:bodyPr anchor="b">
            <a:noAutofit/>
          </a:bodyPr>
          <a:lstStyle>
            <a:lvl1pPr>
              <a:defRPr sz="5467" cap="all" baseline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3"/>
            <a:ext cx="10464800" cy="1588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55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3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8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2130562"/>
            <a:ext cx="2852928" cy="4243615"/>
          </a:xfrm>
        </p:spPr>
        <p:txBody>
          <a:bodyPr/>
          <a:lstStyle>
            <a:lvl1pPr marL="0" indent="0">
              <a:buNone/>
              <a:defRPr sz="1467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143" indent="0">
              <a:buNone/>
              <a:defRPr sz="1200"/>
            </a:lvl2pPr>
            <a:lvl3pPr marL="914286" indent="0">
              <a:buNone/>
              <a:defRPr sz="1067"/>
            </a:lvl3pPr>
            <a:lvl4pPr marL="1371430" indent="0">
              <a:buNone/>
              <a:defRPr sz="933"/>
            </a:lvl4pPr>
            <a:lvl5pPr marL="1828573" indent="0">
              <a:buNone/>
              <a:defRPr sz="933"/>
            </a:lvl5pPr>
            <a:lvl6pPr marL="2285718" indent="0">
              <a:buNone/>
              <a:defRPr sz="933"/>
            </a:lvl6pPr>
            <a:lvl7pPr marL="2742858" indent="0">
              <a:buNone/>
              <a:defRPr sz="933"/>
            </a:lvl7pPr>
            <a:lvl8pPr marL="3200000" indent="0">
              <a:buNone/>
              <a:defRPr sz="933"/>
            </a:lvl8pPr>
            <a:lvl9pPr marL="3657143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3"/>
            <a:ext cx="5577840" cy="2117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714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7" y="838201"/>
            <a:ext cx="787252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143" indent="0">
              <a:buNone/>
              <a:defRPr sz="2800"/>
            </a:lvl2pPr>
            <a:lvl3pPr marL="914286" indent="0">
              <a:buNone/>
              <a:defRPr sz="2400"/>
            </a:lvl3pPr>
            <a:lvl4pPr marL="1371430" indent="0">
              <a:buNone/>
              <a:defRPr sz="2000"/>
            </a:lvl4pPr>
            <a:lvl5pPr marL="1828573" indent="0">
              <a:buNone/>
              <a:defRPr sz="2000"/>
            </a:lvl5pPr>
            <a:lvl6pPr marL="2285718" indent="0">
              <a:buNone/>
              <a:defRPr sz="2000"/>
            </a:lvl6pPr>
            <a:lvl7pPr marL="2742858" indent="0">
              <a:buNone/>
              <a:defRPr sz="2000"/>
            </a:lvl7pPr>
            <a:lvl8pPr marL="3200000" indent="0">
              <a:buNone/>
              <a:defRPr sz="2000"/>
            </a:lvl8pPr>
            <a:lvl9pPr marL="3657143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67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143" indent="0">
              <a:buNone/>
              <a:defRPr sz="1200"/>
            </a:lvl2pPr>
            <a:lvl3pPr marL="914286" indent="0">
              <a:buNone/>
              <a:defRPr sz="1067"/>
            </a:lvl3pPr>
            <a:lvl4pPr marL="1371430" indent="0">
              <a:buNone/>
              <a:defRPr sz="933"/>
            </a:lvl4pPr>
            <a:lvl5pPr marL="1828573" indent="0">
              <a:buNone/>
              <a:defRPr sz="933"/>
            </a:lvl5pPr>
            <a:lvl6pPr marL="2285718" indent="0">
              <a:buNone/>
              <a:defRPr sz="933"/>
            </a:lvl6pPr>
            <a:lvl7pPr marL="2742858" indent="0">
              <a:buNone/>
              <a:defRPr sz="933"/>
            </a:lvl7pPr>
            <a:lvl8pPr marL="3200000" indent="0">
              <a:buNone/>
              <a:defRPr sz="933"/>
            </a:lvl8pPr>
            <a:lvl9pPr marL="3657143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27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22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1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7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igh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09083"/>
            <a:ext cx="10972800" cy="3427751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748213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00529B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14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9142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0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4pPr>
            <a:lvl5pPr marL="1828573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5pPr>
            <a:lvl6pPr marL="2285718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6pPr>
            <a:lvl7pPr marL="2742858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7pPr>
            <a:lvl8pPr marL="3200000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8pPr>
            <a:lvl9pPr marL="3657143" indent="0">
              <a:buNone/>
              <a:defRPr sz="1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5"/>
            <a:ext cx="10464800" cy="1588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5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867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867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867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867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8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1"/>
            <a:ext cx="5242560" cy="6397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143" indent="0">
              <a:buNone/>
              <a:defRPr sz="2000" b="1"/>
            </a:lvl2pPr>
            <a:lvl3pPr marL="914286" indent="0">
              <a:buNone/>
              <a:defRPr sz="1867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8" indent="0">
              <a:buNone/>
              <a:defRPr sz="1600" b="1"/>
            </a:lvl6pPr>
            <a:lvl7pPr marL="2742858" indent="0">
              <a:buNone/>
              <a:defRPr sz="1600" b="1"/>
            </a:lvl7pPr>
            <a:lvl8pPr marL="3200000" indent="0">
              <a:buNone/>
              <a:defRPr sz="1600" b="1"/>
            </a:lvl8pPr>
            <a:lvl9pPr marL="365714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867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1"/>
            <a:ext cx="5242560" cy="6397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143" indent="0">
              <a:buNone/>
              <a:defRPr sz="2000" b="1"/>
            </a:lvl2pPr>
            <a:lvl3pPr marL="914286" indent="0">
              <a:buNone/>
              <a:defRPr sz="1867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8" indent="0">
              <a:buNone/>
              <a:defRPr sz="1600" b="1"/>
            </a:lvl6pPr>
            <a:lvl7pPr marL="2742858" indent="0">
              <a:buNone/>
              <a:defRPr sz="1600" b="1"/>
            </a:lvl7pPr>
            <a:lvl8pPr marL="3200000" indent="0">
              <a:buNone/>
              <a:defRPr sz="1600" b="1"/>
            </a:lvl8pPr>
            <a:lvl9pPr marL="36571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867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50" y="4045691"/>
            <a:ext cx="4709160" cy="1060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56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6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/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0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1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7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9" tIns="60955" rIns="121909" bIns="60955" rtlCol="0" anchor="ctr"/>
          <a:lstStyle/>
          <a:p>
            <a:pPr algn="ctr"/>
            <a:endParaRPr lang="en-US" sz="1867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rgbClr val="A60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9" tIns="60955" rIns="121909" bIns="60955" rtlCol="0" anchor="ctr"/>
          <a:lstStyle/>
          <a:p>
            <a:pPr algn="ctr"/>
            <a:endParaRPr lang="en-US" sz="1867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fld id="{31227EF2-3979-4523-BB87-50B9C804A097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467" b="1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fld id="{ACB19845-BABB-486F-8F46-CA0C8D4E9A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2D72"/>
          </a:solidFill>
          <a:ln>
            <a:solidFill>
              <a:srgbClr val="002D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9" tIns="60955" rIns="121909" bIns="60955" rtlCol="0" anchor="ctr"/>
          <a:lstStyle/>
          <a:p>
            <a:pPr algn="ctr"/>
            <a:endParaRPr lang="en-US" sz="1867"/>
          </a:p>
        </p:txBody>
      </p:sp>
      <p:pic>
        <p:nvPicPr>
          <p:cNvPr id="11" name="Picture 10" descr=" LOGO_DM_ST_4C.eps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8763" y="5642046"/>
            <a:ext cx="2267264" cy="6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4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286" rtl="0" eaLnBrk="1" latinLnBrk="0" hangingPunct="1">
        <a:spcBef>
          <a:spcPct val="0"/>
        </a:spcBef>
        <a:buNone/>
        <a:defRPr sz="4000" kern="1200" spc="-100" baseline="0">
          <a:solidFill>
            <a:srgbClr val="002D72"/>
          </a:solidFill>
          <a:latin typeface="+mj-lt"/>
          <a:ea typeface="+mj-ea"/>
          <a:cs typeface="+mj-cs"/>
        </a:defRPr>
      </a:lvl1pPr>
    </p:titleStyle>
    <p:bodyStyle>
      <a:lvl1pPr marL="182858" indent="-182858" algn="l" defTabSz="914286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indent="-182858" algn="l" defTabSz="914286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30" indent="-182858" algn="l" defTabSz="914286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005718" indent="-182858" algn="l" defTabSz="91428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573" indent="-137143" algn="l" defTabSz="914286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6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430" indent="-182858" algn="l" defTabSz="91428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554286" indent="-182858" algn="l" defTabSz="91428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1737143" indent="-182858" algn="l" defTabSz="91428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1920000" indent="-182858" algn="l" defTabSz="91428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286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3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8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2858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3" algn="l" defTabSz="91428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2984191" y="1255553"/>
            <a:ext cx="6052170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Pigouvian Gun Taxation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Joseph G. Eisenhauer, Ph.D.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Detroit Mercy</a:t>
            </a:r>
            <a:endParaRPr lang="en-US" alt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57F79E-B5B5-41DC-ADCF-A953410F6DC6}"/>
              </a:ext>
            </a:extLst>
          </p:cNvPr>
          <p:cNvSpPr/>
          <p:nvPr/>
        </p:nvSpPr>
        <p:spPr>
          <a:xfrm>
            <a:off x="2510503" y="4495619"/>
            <a:ext cx="699954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at the NBER conference,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Economics of Firearm Markets, Crime, and Gun Violence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October 10, 2025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71501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4351131" y="0"/>
            <a:ext cx="3666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Marginal External Cost Estimation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19.875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597032" y="440135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$1,214.57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590007" y="484509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104154"/>
          </a:xfrm>
          <a:prstGeom prst="line">
            <a:avLst/>
          </a:prstGeom>
          <a:ln w="15875">
            <a:solidFill>
              <a:schemeClr val="accent2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1973072" y="353831"/>
            <a:ext cx="60537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Regress gun-related homicides + accidental deaths</a:t>
            </a:r>
          </a:p>
          <a:p>
            <a:r>
              <a:rPr lang="en-US" b="1" dirty="0"/>
              <a:t>(NSC, 2024) on gun sales, controlling for population,</a:t>
            </a:r>
          </a:p>
          <a:p>
            <a:r>
              <a:rPr lang="en-US" b="1" dirty="0"/>
              <a:t>unemployment, depression; at the margin, </a:t>
            </a:r>
          </a:p>
          <a:p>
            <a:r>
              <a:rPr lang="en-US" b="1" dirty="0"/>
              <a:t>1 million more guns </a:t>
            </a:r>
            <a:r>
              <a:rPr lang="en-US" b="1" dirty="0">
                <a:ea typeface="Cambria Math" panose="02040503050406030204" pitchFamily="18" charset="0"/>
              </a:rPr>
              <a:t>→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∿</a:t>
            </a:r>
            <a:r>
              <a:rPr lang="en-US" b="1" dirty="0">
                <a:ea typeface="Cambria Math" panose="02040503050406030204" pitchFamily="18" charset="0"/>
              </a:rPr>
              <a:t>100 more deaths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DA3AC2-7BC7-4D95-8717-5F7A7CEE8A0E}"/>
              </a:ext>
            </a:extLst>
          </p:cNvPr>
          <p:cNvSpPr txBox="1"/>
          <p:nvPr/>
        </p:nvSpPr>
        <p:spPr>
          <a:xfrm>
            <a:off x="6636425" y="4660432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$1,112.83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7FE1AB4-05F2-4C06-AA82-8A412A6CC7E1}"/>
              </a:ext>
            </a:extLst>
          </p:cNvPr>
          <p:cNvCxnSpPr/>
          <p:nvPr/>
        </p:nvCxnSpPr>
        <p:spPr>
          <a:xfrm>
            <a:off x="5257800" y="5126028"/>
            <a:ext cx="0" cy="29534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18AB953-13A1-4610-8CB8-9398B53BDC91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714B87F-05DB-4C72-B8C5-2243BE05AB4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</p:spTree>
    <p:extLst>
      <p:ext uri="{BB962C8B-B14F-4D97-AF65-F5344CB8AC3E}">
        <p14:creationId xmlns:p14="http://schemas.microsoft.com/office/powerpoint/2010/main" val="318046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4351131" y="0"/>
            <a:ext cx="3666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Marginal External Cost Estimation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19.875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86B045B-F29F-4BA3-A947-8A4517BFA91C}"/>
                  </a:ext>
                </a:extLst>
              </p:cNvPr>
              <p:cNvSpPr txBox="1"/>
              <p:nvPr/>
            </p:nvSpPr>
            <p:spPr>
              <a:xfrm>
                <a:off x="5185422" y="3372316"/>
                <a:ext cx="107273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𝑀𝐸𝐶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$619.10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86B045B-F29F-4BA3-A947-8A4517BFA9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422" y="3372316"/>
                <a:ext cx="1072730" cy="646331"/>
              </a:xfrm>
              <a:prstGeom prst="rect">
                <a:avLst/>
              </a:prstGeom>
              <a:blipFill>
                <a:blip r:embed="rId6"/>
                <a:stretch>
                  <a:fillRect b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597032" y="440135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$1,214.57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590007" y="484509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104154"/>
          </a:xfrm>
          <a:prstGeom prst="line">
            <a:avLst/>
          </a:prstGeom>
          <a:ln w="15875">
            <a:solidFill>
              <a:schemeClr val="accent2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2018669" y="485226"/>
            <a:ext cx="6114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Monetize marginal effect by Value of a Statistical Life</a:t>
            </a:r>
          </a:p>
          <a:p>
            <a:r>
              <a:rPr lang="en-US" b="1" dirty="0"/>
              <a:t>to get MEC</a:t>
            </a:r>
            <a:r>
              <a:rPr lang="en-US" b="1" baseline="-25000" dirty="0"/>
              <a:t>1</a:t>
            </a:r>
            <a:r>
              <a:rPr lang="en-US" b="1" dirty="0"/>
              <a:t>.  Then MSC</a:t>
            </a:r>
            <a:r>
              <a:rPr lang="en-US" b="1" baseline="-25000" dirty="0"/>
              <a:t>1</a:t>
            </a:r>
            <a:r>
              <a:rPr lang="en-US" b="1" dirty="0"/>
              <a:t> = MEC</a:t>
            </a:r>
            <a:r>
              <a:rPr lang="en-US" b="1" baseline="-25000" dirty="0"/>
              <a:t>1</a:t>
            </a:r>
            <a:r>
              <a:rPr lang="en-US" b="1" dirty="0"/>
              <a:t> + MPC</a:t>
            </a:r>
            <a:r>
              <a:rPr lang="en-US" b="1" baseline="-25000" dirty="0"/>
              <a:t>1</a:t>
            </a:r>
            <a:r>
              <a:rPr lang="en-US" b="1" dirty="0"/>
              <a:t>, </a:t>
            </a:r>
          </a:p>
          <a:p>
            <a:r>
              <a:rPr lang="en-US" b="1" dirty="0"/>
              <a:t>and </a:t>
            </a:r>
            <a:r>
              <a:rPr lang="el-GR" b="1" dirty="0"/>
              <a:t>λ</a:t>
            </a:r>
            <a:r>
              <a:rPr lang="en-US" b="1" dirty="0"/>
              <a:t> = MSC</a:t>
            </a:r>
            <a:r>
              <a:rPr lang="en-US" b="1" baseline="-25000" dirty="0"/>
              <a:t>1</a:t>
            </a:r>
            <a:r>
              <a:rPr lang="en-US" b="1" dirty="0"/>
              <a:t>/MPC</a:t>
            </a:r>
            <a:r>
              <a:rPr lang="en-US" b="1" baseline="-25000" dirty="0"/>
              <a:t>1</a:t>
            </a:r>
            <a:r>
              <a:rPr lang="en-US" b="1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DA3AC2-7BC7-4D95-8717-5F7A7CEE8A0E}"/>
              </a:ext>
            </a:extLst>
          </p:cNvPr>
          <p:cNvSpPr txBox="1"/>
          <p:nvPr/>
        </p:nvSpPr>
        <p:spPr>
          <a:xfrm>
            <a:off x="6636425" y="4660432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$1,112.83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BC5673F-AE68-4DB7-84A0-289C0B8A5616}"/>
                  </a:ext>
                </a:extLst>
              </p:cNvPr>
              <p:cNvSpPr txBox="1"/>
              <p:nvPr/>
            </p:nvSpPr>
            <p:spPr>
              <a:xfrm>
                <a:off x="4451710" y="2321694"/>
                <a:ext cx="124906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$1,657.55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BC5673F-AE68-4DB7-84A0-289C0B8A56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710" y="2321694"/>
                <a:ext cx="1249060" cy="646331"/>
              </a:xfrm>
              <a:prstGeom prst="rect">
                <a:avLst/>
              </a:prstGeom>
              <a:blipFill>
                <a:blip r:embed="rId7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B6C0FCE-8EB7-49DE-B05C-A07BE385E392}"/>
                  </a:ext>
                </a:extLst>
              </p:cNvPr>
              <p:cNvSpPr txBox="1"/>
              <p:nvPr/>
            </p:nvSpPr>
            <p:spPr>
              <a:xfrm>
                <a:off x="6293468" y="3094457"/>
                <a:ext cx="12225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≥1.596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B6C0FCE-8EB7-49DE-B05C-A07BE385E3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468" y="3094457"/>
                <a:ext cx="122257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2C81D1D-23AF-4C14-A6CF-3705803F6AFE}"/>
                  </a:ext>
                </a:extLst>
              </p:cNvPr>
              <p:cNvSpPr txBox="1"/>
              <p:nvPr/>
            </p:nvSpPr>
            <p:spPr>
              <a:xfrm>
                <a:off x="5573657" y="1716550"/>
                <a:ext cx="11641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1,776.27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2C81D1D-23AF-4C14-A6CF-3705803F6A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657" y="1716550"/>
                <a:ext cx="1164101" cy="646331"/>
              </a:xfrm>
              <a:prstGeom prst="rect">
                <a:avLst/>
              </a:prstGeom>
              <a:blipFill>
                <a:blip r:embed="rId9"/>
                <a:stretch>
                  <a:fillRect l="-524" r="-4712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7FE1AB4-05F2-4C06-AA82-8A412A6CC7E1}"/>
              </a:ext>
            </a:extLst>
          </p:cNvPr>
          <p:cNvCxnSpPr/>
          <p:nvPr/>
        </p:nvCxnSpPr>
        <p:spPr>
          <a:xfrm>
            <a:off x="5257800" y="5126028"/>
            <a:ext cx="0" cy="29534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471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4745471" y="0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Deadweight Loss Estimates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19.875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597032" y="440135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$1,214.57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590007" y="484509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104154"/>
          </a:xfrm>
          <a:prstGeom prst="line">
            <a:avLst/>
          </a:prstGeom>
          <a:ln w="15875">
            <a:solidFill>
              <a:schemeClr val="accent2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2245996" y="570357"/>
            <a:ext cx="3879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Use elasticities to estimate Q</a:t>
            </a:r>
            <a:r>
              <a:rPr lang="en-US" b="1" baseline="-25000" dirty="0"/>
              <a:t>2 </a:t>
            </a:r>
            <a:r>
              <a:rPr lang="en-US" b="1" dirty="0"/>
              <a:t>. </a:t>
            </a:r>
          </a:p>
          <a:p>
            <a:r>
              <a:rPr lang="en-US" b="1" dirty="0"/>
              <a:t>Integrate to get DWL</a:t>
            </a:r>
            <a:r>
              <a:rPr lang="en-US" b="1" baseline="-25000" dirty="0"/>
              <a:t>0</a:t>
            </a:r>
            <a:r>
              <a:rPr lang="en-US" b="1" dirty="0"/>
              <a:t> and DWL</a:t>
            </a:r>
            <a:r>
              <a:rPr lang="en-US" b="1" baseline="-25000" dirty="0"/>
              <a:t>1</a:t>
            </a:r>
            <a:r>
              <a:rPr lang="en-US" b="1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DA3AC2-7BC7-4D95-8717-5F7A7CEE8A0E}"/>
              </a:ext>
            </a:extLst>
          </p:cNvPr>
          <p:cNvSpPr txBox="1"/>
          <p:nvPr/>
        </p:nvSpPr>
        <p:spPr>
          <a:xfrm>
            <a:off x="6636425" y="4660432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$1,112.83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BC5673F-AE68-4DB7-84A0-289C0B8A5616}"/>
                  </a:ext>
                </a:extLst>
              </p:cNvPr>
              <p:cNvSpPr txBox="1"/>
              <p:nvPr/>
            </p:nvSpPr>
            <p:spPr>
              <a:xfrm>
                <a:off x="4451710" y="2321694"/>
                <a:ext cx="124906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$1,657.55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BC5673F-AE68-4DB7-84A0-289C0B8A56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710" y="2321694"/>
                <a:ext cx="1249060" cy="646331"/>
              </a:xfrm>
              <a:prstGeom prst="rect">
                <a:avLst/>
              </a:prstGeom>
              <a:blipFill>
                <a:blip r:embed="rId6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B6C0FCE-8EB7-49DE-B05C-A07BE385E392}"/>
                  </a:ext>
                </a:extLst>
              </p:cNvPr>
              <p:cNvSpPr txBox="1"/>
              <p:nvPr/>
            </p:nvSpPr>
            <p:spPr>
              <a:xfrm>
                <a:off x="6293468" y="3094457"/>
                <a:ext cx="12225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≥1.596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B6C0FCE-8EB7-49DE-B05C-A07BE385E3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468" y="3094457"/>
                <a:ext cx="122257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2C81D1D-23AF-4C14-A6CF-3705803F6AFE}"/>
                  </a:ext>
                </a:extLst>
              </p:cNvPr>
              <p:cNvSpPr txBox="1"/>
              <p:nvPr/>
            </p:nvSpPr>
            <p:spPr>
              <a:xfrm>
                <a:off x="5573657" y="1716550"/>
                <a:ext cx="11641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1,776.27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2C81D1D-23AF-4C14-A6CF-3705803F6A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657" y="1716550"/>
                <a:ext cx="1164101" cy="646331"/>
              </a:xfrm>
              <a:prstGeom prst="rect">
                <a:avLst/>
              </a:prstGeom>
              <a:blipFill>
                <a:blip r:embed="rId8"/>
                <a:stretch>
                  <a:fillRect l="-524" r="-4712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1ADA3CE-6E5A-4E47-B9C3-35DBA2333E8B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3202131" y="3429000"/>
            <a:ext cx="63319" cy="199236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03588A9-6F5D-4A35-ABA3-6F2644C30548}"/>
                  </a:ext>
                </a:extLst>
              </p:cNvPr>
              <p:cNvSpPr txBox="1"/>
              <p:nvPr/>
            </p:nvSpPr>
            <p:spPr>
              <a:xfrm>
                <a:off x="4194805" y="3917277"/>
                <a:ext cx="19866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𝐷𝑊𝐿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≥$3.585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03588A9-6F5D-4A35-ABA3-6F2644C30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4805" y="3917277"/>
                <a:ext cx="1986634" cy="369332"/>
              </a:xfrm>
              <a:prstGeom prst="rect">
                <a:avLst/>
              </a:prstGeom>
              <a:blipFill>
                <a:blip r:embed="rId9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3E353AD-C51A-4D5E-957B-A4979723B422}"/>
                  </a:ext>
                </a:extLst>
              </p:cNvPr>
              <p:cNvSpPr txBox="1"/>
              <p:nvPr/>
            </p:nvSpPr>
            <p:spPr>
              <a:xfrm>
                <a:off x="3466725" y="3414358"/>
                <a:ext cx="18530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𝐷𝑊𝐿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$1.36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3E353AD-C51A-4D5E-957B-A4979723B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6725" y="3414358"/>
                <a:ext cx="1853071" cy="369332"/>
              </a:xfrm>
              <a:prstGeom prst="rect">
                <a:avLst/>
              </a:prstGeom>
              <a:blipFill>
                <a:blip r:embed="rId10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A6FE422-753D-4BF1-B4E5-E5889F0CF3E7}"/>
              </a:ext>
            </a:extLst>
          </p:cNvPr>
          <p:cNvCxnSpPr/>
          <p:nvPr/>
        </p:nvCxnSpPr>
        <p:spPr>
          <a:xfrm>
            <a:off x="5257800" y="5133975"/>
            <a:ext cx="0" cy="28739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3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3828387" y="0"/>
            <a:ext cx="4711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Estimates of Pigouvian Tax Rate and Revenue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18.875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3931403" y="4436959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$1,214.57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3877334" y="4862565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387214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2212162" y="581594"/>
            <a:ext cx="3714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Calculate Pigouvian tax rate and tax revenue at Q</a:t>
            </a:r>
            <a:r>
              <a:rPr lang="en-US" b="1" baseline="-25000" dirty="0"/>
              <a:t>2</a:t>
            </a:r>
            <a:r>
              <a:rPr lang="en-US" b="1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DA3AC2-7BC7-4D95-8717-5F7A7CEE8A0E}"/>
              </a:ext>
            </a:extLst>
          </p:cNvPr>
          <p:cNvSpPr txBox="1"/>
          <p:nvPr/>
        </p:nvSpPr>
        <p:spPr>
          <a:xfrm>
            <a:off x="6636425" y="4660432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$1,112.83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BC5673F-AE68-4DB7-84A0-289C0B8A5616}"/>
                  </a:ext>
                </a:extLst>
              </p:cNvPr>
              <p:cNvSpPr txBox="1"/>
              <p:nvPr/>
            </p:nvSpPr>
            <p:spPr>
              <a:xfrm>
                <a:off x="4451710" y="2321694"/>
                <a:ext cx="124906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$1,657.55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BC5673F-AE68-4DB7-84A0-289C0B8A56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710" y="2321694"/>
                <a:ext cx="1249060" cy="646331"/>
              </a:xfrm>
              <a:prstGeom prst="rect">
                <a:avLst/>
              </a:prstGeom>
              <a:blipFill>
                <a:blip r:embed="rId6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B6C0FCE-8EB7-49DE-B05C-A07BE385E392}"/>
                  </a:ext>
                </a:extLst>
              </p:cNvPr>
              <p:cNvSpPr txBox="1"/>
              <p:nvPr/>
            </p:nvSpPr>
            <p:spPr>
              <a:xfrm>
                <a:off x="6293468" y="3094457"/>
                <a:ext cx="12225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≥1.596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B6C0FCE-8EB7-49DE-B05C-A07BE385E3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468" y="3094457"/>
                <a:ext cx="122257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2C81D1D-23AF-4C14-A6CF-3705803F6AFE}"/>
                  </a:ext>
                </a:extLst>
              </p:cNvPr>
              <p:cNvSpPr txBox="1"/>
              <p:nvPr/>
            </p:nvSpPr>
            <p:spPr>
              <a:xfrm>
                <a:off x="5573657" y="1716550"/>
                <a:ext cx="11641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𝑀𝑆𝐶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1,776.27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2C81D1D-23AF-4C14-A6CF-3705803F6A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657" y="1716550"/>
                <a:ext cx="1164101" cy="646331"/>
              </a:xfrm>
              <a:prstGeom prst="rect">
                <a:avLst/>
              </a:prstGeom>
              <a:blipFill>
                <a:blip r:embed="rId8"/>
                <a:stretch>
                  <a:fillRect l="-524" r="-4712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1ADA3CE-6E5A-4E47-B9C3-35DBA2333E8B}"/>
              </a:ext>
            </a:extLst>
          </p:cNvPr>
          <p:cNvCxnSpPr>
            <a:endCxn id="20" idx="0"/>
          </p:cNvCxnSpPr>
          <p:nvPr/>
        </p:nvCxnSpPr>
        <p:spPr>
          <a:xfrm>
            <a:off x="3202131" y="3429000"/>
            <a:ext cx="63319" cy="199236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03588A9-6F5D-4A35-ABA3-6F2644C30548}"/>
                  </a:ext>
                </a:extLst>
              </p:cNvPr>
              <p:cNvSpPr txBox="1"/>
              <p:nvPr/>
            </p:nvSpPr>
            <p:spPr>
              <a:xfrm>
                <a:off x="4240903" y="3937096"/>
                <a:ext cx="19866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𝐷𝑊𝐿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≥$3.585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03588A9-6F5D-4A35-ABA3-6F2644C30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903" y="3937096"/>
                <a:ext cx="1986634" cy="369332"/>
              </a:xfrm>
              <a:prstGeom prst="rect">
                <a:avLst/>
              </a:prstGeom>
              <a:blipFill>
                <a:blip r:embed="rId9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3E353AD-C51A-4D5E-957B-A4979723B422}"/>
                  </a:ext>
                </a:extLst>
              </p:cNvPr>
              <p:cNvSpPr txBox="1"/>
              <p:nvPr/>
            </p:nvSpPr>
            <p:spPr>
              <a:xfrm>
                <a:off x="3466725" y="3414358"/>
                <a:ext cx="18530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𝐷𝑊𝐿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$1.36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3E353AD-C51A-4D5E-957B-A4979723B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6725" y="3414358"/>
                <a:ext cx="1853071" cy="369332"/>
              </a:xfrm>
              <a:prstGeom prst="rect">
                <a:avLst/>
              </a:prstGeom>
              <a:blipFill>
                <a:blip r:embed="rId10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22DC18-BA51-41C3-B478-3BA4D274472F}"/>
              </a:ext>
            </a:extLst>
          </p:cNvPr>
          <p:cNvCxnSpPr/>
          <p:nvPr/>
        </p:nvCxnSpPr>
        <p:spPr>
          <a:xfrm flipH="1" flipV="1">
            <a:off x="1862886" y="3390555"/>
            <a:ext cx="1339245" cy="4454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C2FCF3-2FED-4AF9-8288-C76EC2A1A43C}"/>
              </a:ext>
            </a:extLst>
          </p:cNvPr>
          <p:cNvCxnSpPr/>
          <p:nvPr/>
        </p:nvCxnSpPr>
        <p:spPr>
          <a:xfrm flipH="1" flipV="1">
            <a:off x="1874095" y="5245286"/>
            <a:ext cx="1328036" cy="3593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0E58CEB-AB1B-47A3-A33F-04D67D8875CA}"/>
              </a:ext>
            </a:extLst>
          </p:cNvPr>
          <p:cNvSpPr txBox="1"/>
          <p:nvPr/>
        </p:nvSpPr>
        <p:spPr>
          <a:xfrm>
            <a:off x="350009" y="3205889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$1,444.93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33D0CE-9E9B-4BE7-AF18-73A96132324E}"/>
              </a:ext>
            </a:extLst>
          </p:cNvPr>
          <p:cNvSpPr txBox="1"/>
          <p:nvPr/>
        </p:nvSpPr>
        <p:spPr>
          <a:xfrm>
            <a:off x="313966" y="5015412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$905.23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92715C9F-BB2B-464D-8DC1-6509B86EFEF4}"/>
              </a:ext>
            </a:extLst>
          </p:cNvPr>
          <p:cNvSpPr/>
          <p:nvPr/>
        </p:nvSpPr>
        <p:spPr>
          <a:xfrm>
            <a:off x="1542071" y="3390555"/>
            <a:ext cx="310053" cy="1841342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4D4B2F9-B029-4A77-8040-D3AAAAABDC0C}"/>
              </a:ext>
            </a:extLst>
          </p:cNvPr>
          <p:cNvSpPr txBox="1"/>
          <p:nvPr/>
        </p:nvSpPr>
        <p:spPr>
          <a:xfrm>
            <a:off x="149024" y="4034808"/>
            <a:ext cx="1569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Pigouvian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Tax ≥ 59.62%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736575C-FBC0-4D82-A8F7-A22203DC9CFA}"/>
              </a:ext>
            </a:extLst>
          </p:cNvPr>
          <p:cNvSpPr txBox="1"/>
          <p:nvPr/>
        </p:nvSpPr>
        <p:spPr>
          <a:xfrm>
            <a:off x="1824780" y="3790419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TR ≥ $5.5b</a:t>
            </a:r>
          </a:p>
        </p:txBody>
      </p:sp>
    </p:spTree>
    <p:extLst>
      <p:ext uri="{BB962C8B-B14F-4D97-AF65-F5344CB8AC3E}">
        <p14:creationId xmlns:p14="http://schemas.microsoft.com/office/powerpoint/2010/main" val="97519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AD1ECCD-28F5-4BE4-A461-E0BE88BDCE76}"/>
              </a:ext>
            </a:extLst>
          </p:cNvPr>
          <p:cNvSpPr/>
          <p:nvPr/>
        </p:nvSpPr>
        <p:spPr>
          <a:xfrm>
            <a:off x="1743760" y="30499"/>
            <a:ext cx="8909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Value of a Statistical Life, Marginal External Cost, Deadweight Loss, and Pigouvian Tax</a:t>
            </a:r>
            <a:endParaRPr lang="en-US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B101F2A5-BFA8-4B40-AD8F-CFDC918616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1608721"/>
                  </p:ext>
                </p:extLst>
              </p:nvPr>
            </p:nvGraphicFramePr>
            <p:xfrm>
              <a:off x="687976" y="600891"/>
              <a:ext cx="10842173" cy="511193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672759">
                      <a:extLst>
                        <a:ext uri="{9D8B030D-6E8A-4147-A177-3AD203B41FA5}">
                          <a16:colId xmlns:a16="http://schemas.microsoft.com/office/drawing/2014/main" val="3269846865"/>
                        </a:ext>
                      </a:extLst>
                    </a:gridCol>
                    <a:gridCol w="789763">
                      <a:extLst>
                        <a:ext uri="{9D8B030D-6E8A-4147-A177-3AD203B41FA5}">
                          <a16:colId xmlns:a16="http://schemas.microsoft.com/office/drawing/2014/main" val="572617615"/>
                        </a:ext>
                      </a:extLst>
                    </a:gridCol>
                    <a:gridCol w="987202">
                      <a:extLst>
                        <a:ext uri="{9D8B030D-6E8A-4147-A177-3AD203B41FA5}">
                          <a16:colId xmlns:a16="http://schemas.microsoft.com/office/drawing/2014/main" val="1439536574"/>
                        </a:ext>
                      </a:extLst>
                    </a:gridCol>
                    <a:gridCol w="691042">
                      <a:extLst>
                        <a:ext uri="{9D8B030D-6E8A-4147-A177-3AD203B41FA5}">
                          <a16:colId xmlns:a16="http://schemas.microsoft.com/office/drawing/2014/main" val="2259275038"/>
                        </a:ext>
                      </a:extLst>
                    </a:gridCol>
                    <a:gridCol w="987202">
                      <a:extLst>
                        <a:ext uri="{9D8B030D-6E8A-4147-A177-3AD203B41FA5}">
                          <a16:colId xmlns:a16="http://schemas.microsoft.com/office/drawing/2014/main" val="606974193"/>
                        </a:ext>
                      </a:extLst>
                    </a:gridCol>
                    <a:gridCol w="1085921">
                      <a:extLst>
                        <a:ext uri="{9D8B030D-6E8A-4147-A177-3AD203B41FA5}">
                          <a16:colId xmlns:a16="http://schemas.microsoft.com/office/drawing/2014/main" val="2277302662"/>
                        </a:ext>
                      </a:extLst>
                    </a:gridCol>
                    <a:gridCol w="1085921">
                      <a:extLst>
                        <a:ext uri="{9D8B030D-6E8A-4147-A177-3AD203B41FA5}">
                          <a16:colId xmlns:a16="http://schemas.microsoft.com/office/drawing/2014/main" val="2005522382"/>
                        </a:ext>
                      </a:extLst>
                    </a:gridCol>
                    <a:gridCol w="987202">
                      <a:extLst>
                        <a:ext uri="{9D8B030D-6E8A-4147-A177-3AD203B41FA5}">
                          <a16:colId xmlns:a16="http://schemas.microsoft.com/office/drawing/2014/main" val="2427652007"/>
                        </a:ext>
                      </a:extLst>
                    </a:gridCol>
                    <a:gridCol w="888481">
                      <a:extLst>
                        <a:ext uri="{9D8B030D-6E8A-4147-A177-3AD203B41FA5}">
                          <a16:colId xmlns:a16="http://schemas.microsoft.com/office/drawing/2014/main" val="3383560441"/>
                        </a:ext>
                      </a:extLst>
                    </a:gridCol>
                    <a:gridCol w="743571">
                      <a:extLst>
                        <a:ext uri="{9D8B030D-6E8A-4147-A177-3AD203B41FA5}">
                          <a16:colId xmlns:a16="http://schemas.microsoft.com/office/drawing/2014/main" val="24765124"/>
                        </a:ext>
                      </a:extLst>
                    </a:gridCol>
                    <a:gridCol w="923109">
                      <a:extLst>
                        <a:ext uri="{9D8B030D-6E8A-4147-A177-3AD203B41FA5}">
                          <a16:colId xmlns:a16="http://schemas.microsoft.com/office/drawing/2014/main" val="1034655081"/>
                        </a:ext>
                      </a:extLst>
                    </a:gridCol>
                  </a:tblGrid>
                  <a:tr h="255597"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Study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Base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Year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VSL</a:t>
                          </a:r>
                          <a:endParaRPr lang="en-US" sz="1600" i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($ mil)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CPI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Wt.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VSL</a:t>
                          </a:r>
                          <a:endParaRPr lang="en-US" sz="1600" i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(2023 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$ mil)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𝑴𝑬𝑪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(2023 $)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𝑴𝑺𝑪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(2023 $)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𝑫𝑾𝑳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(2023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$ </a:t>
                          </a:r>
                          <a:r>
                            <a:rPr lang="en-US" sz="1600" b="1" dirty="0" err="1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bil</a:t>
                          </a: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𝑫𝑾𝑳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(2023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$ </a:t>
                          </a:r>
                          <a:r>
                            <a:rPr lang="en-US" sz="1600" b="1" dirty="0" err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bil</a:t>
                          </a: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Pigouvian Tax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64066993"/>
                      </a:ext>
                    </a:extLst>
                  </a:tr>
                  <a:tr h="766789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Rate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(%)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Revenue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(2023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$ </a:t>
                          </a:r>
                          <a:r>
                            <a:rPr lang="en-US" sz="1600" b="1" dirty="0" err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bil</a:t>
                          </a: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3776354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Hugonnier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i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et al</a:t>
                          </a: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. 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4.980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1.24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6.191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619.1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1,657.55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3.585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1.361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59.62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5.50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64831204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Sweis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2020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7.200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8.477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847.7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1,886.15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5.932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2.763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81.63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5.91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81049305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Banzhaf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7.960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9.485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948.5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1,986.99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7.061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3.475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91.34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45627011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Viscusi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(2018)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8.072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1.29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10.378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1,037.8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2,076.23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8.100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4.145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99.94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3791378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Banzhaf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8.880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10.582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1,058.2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2,096.62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8.342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4.302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101.90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9984287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Kniesner &amp; 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Viscusi (2024)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2022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12.000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1.04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12.492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1,249.2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2,287.65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10.682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5.852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120.29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44936533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HHS 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(2021)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2020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11.400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13.422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1,342.2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2,380.64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11.862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6.648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129.25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15722799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Viscusi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(2018)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11.380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1.29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14.631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1,463.1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2,501.52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13.432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7.718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140.89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1316294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B101F2A5-BFA8-4B40-AD8F-CFDC918616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1608721"/>
                  </p:ext>
                </p:extLst>
              </p:nvPr>
            </p:nvGraphicFramePr>
            <p:xfrm>
              <a:off x="687976" y="600891"/>
              <a:ext cx="10842173" cy="511193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672759">
                      <a:extLst>
                        <a:ext uri="{9D8B030D-6E8A-4147-A177-3AD203B41FA5}">
                          <a16:colId xmlns:a16="http://schemas.microsoft.com/office/drawing/2014/main" val="3269846865"/>
                        </a:ext>
                      </a:extLst>
                    </a:gridCol>
                    <a:gridCol w="789763">
                      <a:extLst>
                        <a:ext uri="{9D8B030D-6E8A-4147-A177-3AD203B41FA5}">
                          <a16:colId xmlns:a16="http://schemas.microsoft.com/office/drawing/2014/main" val="572617615"/>
                        </a:ext>
                      </a:extLst>
                    </a:gridCol>
                    <a:gridCol w="987202">
                      <a:extLst>
                        <a:ext uri="{9D8B030D-6E8A-4147-A177-3AD203B41FA5}">
                          <a16:colId xmlns:a16="http://schemas.microsoft.com/office/drawing/2014/main" val="1439536574"/>
                        </a:ext>
                      </a:extLst>
                    </a:gridCol>
                    <a:gridCol w="691042">
                      <a:extLst>
                        <a:ext uri="{9D8B030D-6E8A-4147-A177-3AD203B41FA5}">
                          <a16:colId xmlns:a16="http://schemas.microsoft.com/office/drawing/2014/main" val="2259275038"/>
                        </a:ext>
                      </a:extLst>
                    </a:gridCol>
                    <a:gridCol w="987202">
                      <a:extLst>
                        <a:ext uri="{9D8B030D-6E8A-4147-A177-3AD203B41FA5}">
                          <a16:colId xmlns:a16="http://schemas.microsoft.com/office/drawing/2014/main" val="606974193"/>
                        </a:ext>
                      </a:extLst>
                    </a:gridCol>
                    <a:gridCol w="1085921">
                      <a:extLst>
                        <a:ext uri="{9D8B030D-6E8A-4147-A177-3AD203B41FA5}">
                          <a16:colId xmlns:a16="http://schemas.microsoft.com/office/drawing/2014/main" val="2277302662"/>
                        </a:ext>
                      </a:extLst>
                    </a:gridCol>
                    <a:gridCol w="1085921">
                      <a:extLst>
                        <a:ext uri="{9D8B030D-6E8A-4147-A177-3AD203B41FA5}">
                          <a16:colId xmlns:a16="http://schemas.microsoft.com/office/drawing/2014/main" val="2005522382"/>
                        </a:ext>
                      </a:extLst>
                    </a:gridCol>
                    <a:gridCol w="987202">
                      <a:extLst>
                        <a:ext uri="{9D8B030D-6E8A-4147-A177-3AD203B41FA5}">
                          <a16:colId xmlns:a16="http://schemas.microsoft.com/office/drawing/2014/main" val="2427652007"/>
                        </a:ext>
                      </a:extLst>
                    </a:gridCol>
                    <a:gridCol w="888481">
                      <a:extLst>
                        <a:ext uri="{9D8B030D-6E8A-4147-A177-3AD203B41FA5}">
                          <a16:colId xmlns:a16="http://schemas.microsoft.com/office/drawing/2014/main" val="3383560441"/>
                        </a:ext>
                      </a:extLst>
                    </a:gridCol>
                    <a:gridCol w="743571">
                      <a:extLst>
                        <a:ext uri="{9D8B030D-6E8A-4147-A177-3AD203B41FA5}">
                          <a16:colId xmlns:a16="http://schemas.microsoft.com/office/drawing/2014/main" val="24765124"/>
                        </a:ext>
                      </a:extLst>
                    </a:gridCol>
                    <a:gridCol w="923109">
                      <a:extLst>
                        <a:ext uri="{9D8B030D-6E8A-4147-A177-3AD203B41FA5}">
                          <a16:colId xmlns:a16="http://schemas.microsoft.com/office/drawing/2014/main" val="1034655081"/>
                        </a:ext>
                      </a:extLst>
                    </a:gridCol>
                  </a:tblGrid>
                  <a:tr h="255597"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Study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Base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Year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VSL</a:t>
                          </a:r>
                          <a:endParaRPr lang="en-US" sz="1600" i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($ mil)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CPI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Wt.</a:t>
                          </a:r>
                          <a:endParaRPr lang="en-US" sz="16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VSL</a:t>
                          </a:r>
                          <a:endParaRPr lang="en-US" sz="1600" i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(2023 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$ mil)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73596" t="-5952" r="-428090" b="-40952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3596" t="-5952" r="-328090" b="-40952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35583" t="-5952" r="-258282" b="-40952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39310" t="-5952" r="-190345" b="-409524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Pigouvian Tax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64066993"/>
                      </a:ext>
                    </a:extLst>
                  </a:tr>
                  <a:tr h="766789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Rate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(%)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Revenue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(2023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$ </a:t>
                          </a:r>
                          <a:r>
                            <a:rPr lang="en-US" sz="1600" b="1" dirty="0" err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bil</a:t>
                          </a:r>
                          <a:r>
                            <a:rPr lang="en-US" sz="1600" b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)</a:t>
                          </a:r>
                          <a:endParaRPr lang="en-US" sz="1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3776354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Hugonnier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i="1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et al</a:t>
                          </a: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. 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4.980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1.24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6.191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619.1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1,657.55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3.585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1.361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59.62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5.50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64831204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Sweis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2020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7.200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8.477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847.7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1,886.15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5.932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2.763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81.63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5.91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81049305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Banzhaf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7.960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9.485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948.5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1,986.99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7.061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3.475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91.34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445627011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Viscusi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(2018)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8.072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1.29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10.378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1,037.8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2,076.23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8.100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4.145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99.94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3791378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Banzhaf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(2022)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8.880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10.582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1,058.2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2,096.62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8.342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4.302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101.90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9984287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Kniesner &amp; 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Viscusi (2024)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2022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12.000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1.04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12.492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1,249.2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2,287.65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10.682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5.852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120.29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6.07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44936533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HHS 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(2021)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2020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11.400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1.18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13.422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1,342.2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2,380.64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11.862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6.648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129.25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15722799"/>
                      </a:ext>
                    </a:extLst>
                  </a:tr>
                  <a:tr h="51119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Viscusi</a:t>
                          </a:r>
                        </a:p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(2018)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2015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11.380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1.29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14.631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1,463.1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2,501.52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13.432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7.718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140.89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 </a:t>
                          </a:r>
                        </a:p>
                        <a:p>
                          <a:pPr marL="0" marR="0" algn="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</a:rPr>
                            <a:t>6.01</a:t>
                          </a: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13162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76964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C8E9DDA-DDFF-4F34-8971-11FF25E2B28B}"/>
              </a:ext>
            </a:extLst>
          </p:cNvPr>
          <p:cNvSpPr/>
          <p:nvPr/>
        </p:nvSpPr>
        <p:spPr>
          <a:xfrm>
            <a:off x="1201783" y="505122"/>
            <a:ext cx="1002916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Current taxes erode at least $2.223 billion in deadweight loss annually.</a:t>
            </a:r>
          </a:p>
          <a:p>
            <a:pPr marL="342900" indent="-342900"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present, a deadweight loss of at least $1.361 billion remains.</a:t>
            </a:r>
          </a:p>
          <a:p>
            <a:pPr marL="342900" indent="-342900"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Eliminating deadweight loss requires a Pigouvian tax of at least 59.62%.</a:t>
            </a:r>
          </a:p>
          <a:p>
            <a:pPr marL="342900" indent="-342900"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Gun sales would decline from 15.885 million to 10.18 million per year.</a:t>
            </a:r>
          </a:p>
          <a:p>
            <a:pPr marL="342900" indent="-342900"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revenue would equal about $5.5 billion.</a:t>
            </a:r>
          </a:p>
          <a:p>
            <a:pPr marL="342900" indent="-3429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Caveats</a:t>
            </a:r>
          </a:p>
          <a:p>
            <a:pPr marL="342900" indent="-34290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Estimates are conservative: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Nonfatal gun-related injuries were excluded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Armed robberies, other crimes with guns were excluded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Gun-related suicides were excluded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Estimates use the lowest available VSL.</a:t>
            </a:r>
          </a:p>
          <a:p>
            <a:pPr marL="342900" lvl="1" indent="-342900"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 and seller preferences are taken as fixed.</a:t>
            </a:r>
          </a:p>
          <a:p>
            <a:pPr marL="342900" lvl="1" indent="-342900"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practical limits to tax tolerance.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D1ECCD-28F5-4BE4-A461-E0BE88BDCE76}"/>
              </a:ext>
            </a:extLst>
          </p:cNvPr>
          <p:cNvSpPr/>
          <p:nvPr/>
        </p:nvSpPr>
        <p:spPr>
          <a:xfrm>
            <a:off x="4165606" y="0"/>
            <a:ext cx="2467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Conclusions &amp; Caveats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5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3901027" y="18020"/>
            <a:ext cx="3661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 with Negative Externalities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FFC2286-63FF-4689-B428-82F8577396A2}"/>
              </a:ext>
            </a:extLst>
          </p:cNvPr>
          <p:cNvSpPr txBox="1"/>
          <p:nvPr/>
        </p:nvSpPr>
        <p:spPr>
          <a:xfrm>
            <a:off x="8591550" y="4575349"/>
            <a:ext cx="1906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Benefit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8E1AC6E-10D4-437B-8023-4C484587B3BD}"/>
              </a:ext>
            </a:extLst>
          </p:cNvPr>
          <p:cNvSpPr txBox="1"/>
          <p:nvPr/>
        </p:nvSpPr>
        <p:spPr>
          <a:xfrm>
            <a:off x="10060796" y="1822624"/>
            <a:ext cx="1880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Private</a:t>
            </a:r>
          </a:p>
          <a:p>
            <a:r>
              <a:rPr lang="en-US" dirty="0"/>
              <a:t>Cost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096000" y="540908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CE7618-F334-42B5-9B62-1BAE491B0D1E}"/>
              </a:ext>
            </a:extLst>
          </p:cNvPr>
          <p:cNvSpPr txBox="1"/>
          <p:nvPr/>
        </p:nvSpPr>
        <p:spPr>
          <a:xfrm>
            <a:off x="7506139" y="1271253"/>
            <a:ext cx="1786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Social</a:t>
            </a:r>
          </a:p>
          <a:p>
            <a:r>
              <a:rPr lang="en-US" dirty="0"/>
              <a:t>Cost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4ACD0C-0E16-421E-ADCE-6D117BC3DB87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</p:spTree>
    <p:extLst>
      <p:ext uri="{BB962C8B-B14F-4D97-AF65-F5344CB8AC3E}">
        <p14:creationId xmlns:p14="http://schemas.microsoft.com/office/powerpoint/2010/main" val="52646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3749687" y="18020"/>
            <a:ext cx="4692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 with Negative Externalities and Taxes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FFC2286-63FF-4689-B428-82F8577396A2}"/>
              </a:ext>
            </a:extLst>
          </p:cNvPr>
          <p:cNvSpPr txBox="1"/>
          <p:nvPr/>
        </p:nvSpPr>
        <p:spPr>
          <a:xfrm>
            <a:off x="8591550" y="4575349"/>
            <a:ext cx="1906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Benefit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8E1AC6E-10D4-437B-8023-4C484587B3BD}"/>
              </a:ext>
            </a:extLst>
          </p:cNvPr>
          <p:cNvSpPr txBox="1"/>
          <p:nvPr/>
        </p:nvSpPr>
        <p:spPr>
          <a:xfrm>
            <a:off x="10060796" y="1822624"/>
            <a:ext cx="1880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Private</a:t>
            </a:r>
          </a:p>
          <a:p>
            <a:r>
              <a:rPr lang="en-US" dirty="0"/>
              <a:t>Cost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29431" y="542182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CE7618-F334-42B5-9B62-1BAE491B0D1E}"/>
              </a:ext>
            </a:extLst>
          </p:cNvPr>
          <p:cNvSpPr txBox="1"/>
          <p:nvPr/>
        </p:nvSpPr>
        <p:spPr>
          <a:xfrm>
            <a:off x="7506139" y="1271253"/>
            <a:ext cx="1786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Social</a:t>
            </a:r>
          </a:p>
          <a:p>
            <a:r>
              <a:rPr lang="en-US" dirty="0"/>
              <a:t>Cost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1105073" y="4452227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D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1092943" y="4853015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S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2430812" y="4672536"/>
            <a:ext cx="1684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48000"/>
            <a:ext cx="0" cy="2361088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5020346" y="540908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</p:spTree>
    <p:extLst>
      <p:ext uri="{BB962C8B-B14F-4D97-AF65-F5344CB8AC3E}">
        <p14:creationId xmlns:p14="http://schemas.microsoft.com/office/powerpoint/2010/main" val="350645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3688771" y="0"/>
            <a:ext cx="48144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Pigouvian Taxation with Negative Externalities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FFC2286-63FF-4689-B428-82F8577396A2}"/>
              </a:ext>
            </a:extLst>
          </p:cNvPr>
          <p:cNvSpPr txBox="1"/>
          <p:nvPr/>
        </p:nvSpPr>
        <p:spPr>
          <a:xfrm>
            <a:off x="8591550" y="4575349"/>
            <a:ext cx="1906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Benefit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8E1AC6E-10D4-437B-8023-4C484587B3BD}"/>
              </a:ext>
            </a:extLst>
          </p:cNvPr>
          <p:cNvSpPr txBox="1"/>
          <p:nvPr/>
        </p:nvSpPr>
        <p:spPr>
          <a:xfrm>
            <a:off x="10060796" y="1822624"/>
            <a:ext cx="1880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Private</a:t>
            </a:r>
          </a:p>
          <a:p>
            <a:r>
              <a:rPr lang="en-US" dirty="0"/>
              <a:t>Cost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29431" y="542182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CE7618-F334-42B5-9B62-1BAE491B0D1E}"/>
              </a:ext>
            </a:extLst>
          </p:cNvPr>
          <p:cNvSpPr txBox="1"/>
          <p:nvPr/>
        </p:nvSpPr>
        <p:spPr>
          <a:xfrm>
            <a:off x="7506139" y="1271253"/>
            <a:ext cx="1786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Social</a:t>
            </a:r>
          </a:p>
          <a:p>
            <a:r>
              <a:rPr lang="en-US" dirty="0"/>
              <a:t>Cost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948046" y="542182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E6006E-9309-45E2-B39B-651035E0610A}"/>
              </a:ext>
            </a:extLst>
          </p:cNvPr>
          <p:cNvCxnSpPr/>
          <p:nvPr/>
        </p:nvCxnSpPr>
        <p:spPr>
          <a:xfrm>
            <a:off x="3171825" y="3429000"/>
            <a:ext cx="0" cy="1980088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6C6664D-95AC-433E-AA28-400587F5F5D7}"/>
              </a:ext>
            </a:extLst>
          </p:cNvPr>
          <p:cNvCxnSpPr>
            <a:cxnSpLocks/>
          </p:cNvCxnSpPr>
          <p:nvPr/>
        </p:nvCxnSpPr>
        <p:spPr>
          <a:xfrm flipH="1" flipV="1">
            <a:off x="1866118" y="3396794"/>
            <a:ext cx="1305707" cy="32206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AB5947C-4D3F-4190-A87A-44654115CF1D}"/>
              </a:ext>
            </a:extLst>
          </p:cNvPr>
          <p:cNvCxnSpPr>
            <a:cxnSpLocks/>
          </p:cNvCxnSpPr>
          <p:nvPr/>
        </p:nvCxnSpPr>
        <p:spPr>
          <a:xfrm>
            <a:off x="1838126" y="5222347"/>
            <a:ext cx="1333699" cy="44978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1104655" y="3298626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D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1099624" y="4983545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S</a:t>
            </a:r>
            <a:endParaRPr lang="en-US" dirty="0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A67C3BE9-F2C6-4F3A-958A-E84E6EE3B330}"/>
              </a:ext>
            </a:extLst>
          </p:cNvPr>
          <p:cNvSpPr/>
          <p:nvPr/>
        </p:nvSpPr>
        <p:spPr>
          <a:xfrm>
            <a:off x="1441397" y="3412897"/>
            <a:ext cx="367054" cy="180945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D800FC8-4408-4392-A25E-A1B5936800CA}"/>
              </a:ext>
            </a:extLst>
          </p:cNvPr>
          <p:cNvSpPr txBox="1"/>
          <p:nvPr/>
        </p:nvSpPr>
        <p:spPr>
          <a:xfrm>
            <a:off x="416708" y="3798488"/>
            <a:ext cx="1285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Pigouvian </a:t>
            </a:r>
          </a:p>
          <a:p>
            <a:r>
              <a:rPr lang="en-US" dirty="0"/>
              <a:t>Tax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2430812" y="4672536"/>
            <a:ext cx="1684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2987040"/>
            <a:ext cx="0" cy="2422048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5020346" y="5409088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</p:spTree>
    <p:extLst>
      <p:ext uri="{BB962C8B-B14F-4D97-AF65-F5344CB8AC3E}">
        <p14:creationId xmlns:p14="http://schemas.microsoft.com/office/powerpoint/2010/main" val="4007718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5457202" y="0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1101464" y="443187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D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1102873" y="4900174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S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387214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90B502-DB94-449B-B092-8EABB2608A68}"/>
              </a:ext>
            </a:extLst>
          </p:cNvPr>
          <p:cNvSpPr txBox="1"/>
          <p:nvPr/>
        </p:nvSpPr>
        <p:spPr>
          <a:xfrm>
            <a:off x="2409948" y="744133"/>
            <a:ext cx="4149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Assume MB and MPC are isoelastic;</a:t>
            </a:r>
          </a:p>
          <a:p>
            <a:r>
              <a:rPr lang="en-US" b="1" dirty="0"/>
              <a:t>MSC is proportional to MPC.</a:t>
            </a:r>
          </a:p>
        </p:txBody>
      </p:sp>
    </p:spTree>
    <p:extLst>
      <p:ext uri="{BB962C8B-B14F-4D97-AF65-F5344CB8AC3E}">
        <p14:creationId xmlns:p14="http://schemas.microsoft.com/office/powerpoint/2010/main" val="2683427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5085306" y="0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Gun Sales Estimates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1101464" y="443187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D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1102873" y="4900174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S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387214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2208328" y="616672"/>
            <a:ext cx="4814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Following </a:t>
            </a:r>
            <a:r>
              <a:rPr lang="en-US" b="1" dirty="0" err="1"/>
              <a:t>Brauer</a:t>
            </a:r>
            <a:r>
              <a:rPr lang="en-US" b="1" dirty="0"/>
              <a:t> (2013), Brownlee (2025), </a:t>
            </a:r>
          </a:p>
          <a:p>
            <a:r>
              <a:rPr lang="en-US" b="1" dirty="0"/>
              <a:t>and others, use FBI’s NICS data to </a:t>
            </a:r>
          </a:p>
          <a:p>
            <a:r>
              <a:rPr lang="en-US" b="1" dirty="0"/>
              <a:t>estimate gun sales (Q</a:t>
            </a:r>
            <a:r>
              <a:rPr lang="en-US" b="1" baseline="-25000" dirty="0"/>
              <a:t>1</a:t>
            </a:r>
            <a:r>
              <a:rPr lang="en-US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8274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5078894" y="0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Gun Price Estimates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1101464" y="443187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baseline="30000" dirty="0"/>
              <a:t>D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590007" y="484509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387214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2174585" y="605740"/>
            <a:ext cx="47812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Use </a:t>
            </a:r>
            <a:r>
              <a:rPr lang="en-US" b="1" dirty="0" err="1"/>
              <a:t>Marifian</a:t>
            </a:r>
            <a:r>
              <a:rPr lang="en-US" b="1" dirty="0"/>
              <a:t> &amp; Becker (2020), </a:t>
            </a:r>
            <a:r>
              <a:rPr lang="en-US" b="1" dirty="0" err="1"/>
              <a:t>Moshary</a:t>
            </a:r>
            <a:endParaRPr lang="en-US" b="1" dirty="0"/>
          </a:p>
          <a:p>
            <a:r>
              <a:rPr lang="en-US" b="1" i="1" dirty="0"/>
              <a:t>et al</a:t>
            </a:r>
            <a:r>
              <a:rPr lang="en-US" b="1" dirty="0"/>
              <a:t>. (2022) to estimate retail gun prices;</a:t>
            </a:r>
          </a:p>
          <a:p>
            <a:r>
              <a:rPr lang="en-US" b="1" dirty="0"/>
              <a:t>total n = 170,411.</a:t>
            </a:r>
          </a:p>
        </p:txBody>
      </p:sp>
    </p:spTree>
    <p:extLst>
      <p:ext uri="{BB962C8B-B14F-4D97-AF65-F5344CB8AC3E}">
        <p14:creationId xmlns:p14="http://schemas.microsoft.com/office/powerpoint/2010/main" val="1107622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4629894" y="0"/>
            <a:ext cx="31088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Estimate of Existing Tax Rate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  <a:endParaRPr lang="en-US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597032" y="440135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$1,214.57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590007" y="484509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387214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3E7AA-D1A9-45F9-AB34-CA95AA699AFB}"/>
              </a:ext>
            </a:extLst>
          </p:cNvPr>
          <p:cNvSpPr txBox="1"/>
          <p:nvPr/>
        </p:nvSpPr>
        <p:spPr>
          <a:xfrm>
            <a:off x="2262342" y="661697"/>
            <a:ext cx="43740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FAET 10% handguns, 11% long guns, </a:t>
            </a:r>
          </a:p>
          <a:p>
            <a:r>
              <a:rPr lang="en-US" b="1" dirty="0"/>
              <a:t>State sales taxes average 6.56%, so</a:t>
            </a:r>
          </a:p>
          <a:p>
            <a:r>
              <a:rPr lang="en-US" b="1" dirty="0"/>
              <a:t>existing tax rate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≈</a:t>
            </a:r>
            <a:r>
              <a:rPr lang="en-US" b="1" dirty="0"/>
              <a:t> 16.96%</a:t>
            </a:r>
          </a:p>
        </p:txBody>
      </p:sp>
    </p:spTree>
    <p:extLst>
      <p:ext uri="{BB962C8B-B14F-4D97-AF65-F5344CB8AC3E}">
        <p14:creationId xmlns:p14="http://schemas.microsoft.com/office/powerpoint/2010/main" val="353902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32C3B9-36C7-48F0-93ED-CF7329339C64}"/>
              </a:ext>
            </a:extLst>
          </p:cNvPr>
          <p:cNvSpPr txBox="1"/>
          <p:nvPr/>
        </p:nvSpPr>
        <p:spPr>
          <a:xfrm>
            <a:off x="9466597" y="5511282"/>
            <a:ext cx="237394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08A13D-D8B7-4B8C-BE26-69A3F20A6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597" y="5913403"/>
            <a:ext cx="2569469" cy="52120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716D7E-3C4B-4143-A5A8-559106E2DDD6}"/>
              </a:ext>
            </a:extLst>
          </p:cNvPr>
          <p:cNvSpPr/>
          <p:nvPr/>
        </p:nvSpPr>
        <p:spPr>
          <a:xfrm>
            <a:off x="3504753" y="0"/>
            <a:ext cx="5359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Price Elasticity Estimates &amp; Equilibrium Estimation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F6EFBDA-F7E8-4C61-8AA9-F1E2C9E82D48}"/>
              </a:ext>
            </a:extLst>
          </p:cNvPr>
          <p:cNvCxnSpPr/>
          <p:nvPr/>
        </p:nvCxnSpPr>
        <p:spPr>
          <a:xfrm>
            <a:off x="1866122" y="5411755"/>
            <a:ext cx="9899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66F7D7-1AC4-4562-879A-FB302AE5E9B1}"/>
              </a:ext>
            </a:extLst>
          </p:cNvPr>
          <p:cNvCxnSpPr>
            <a:cxnSpLocks/>
          </p:cNvCxnSpPr>
          <p:nvPr/>
        </p:nvCxnSpPr>
        <p:spPr>
          <a:xfrm flipH="1" flipV="1">
            <a:off x="1838131" y="777160"/>
            <a:ext cx="27986" cy="4634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c 69">
            <a:extLst>
              <a:ext uri="{FF2B5EF4-FFF2-40B4-BE49-F238E27FC236}">
                <a16:creationId xmlns:a16="http://schemas.microsoft.com/office/drawing/2014/main" id="{75788987-F71F-47A7-B9EF-D035F99EA006}"/>
              </a:ext>
            </a:extLst>
          </p:cNvPr>
          <p:cNvSpPr>
            <a:spLocks noChangeAspect="1"/>
          </p:cNvSpPr>
          <p:nvPr/>
        </p:nvSpPr>
        <p:spPr>
          <a:xfrm rot="10312686">
            <a:off x="1820155" y="-4782130"/>
            <a:ext cx="12046636" cy="9762992"/>
          </a:xfrm>
          <a:prstGeom prst="arc">
            <a:avLst>
              <a:gd name="adj1" fmla="val 16170589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99298EF1-B843-4B6E-902E-D862EDEBBDAC}"/>
              </a:ext>
            </a:extLst>
          </p:cNvPr>
          <p:cNvSpPr>
            <a:spLocks noChangeAspect="1"/>
          </p:cNvSpPr>
          <p:nvPr/>
        </p:nvSpPr>
        <p:spPr>
          <a:xfrm rot="6039449">
            <a:off x="-3039904" y="-8542214"/>
            <a:ext cx="12046636" cy="15444272"/>
          </a:xfrm>
          <a:prstGeom prst="arc">
            <a:avLst>
              <a:gd name="adj1" fmla="val 16248645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C0A5-BA0B-4E9E-AE04-FB8483118700}"/>
              </a:ext>
            </a:extLst>
          </p:cNvPr>
          <p:cNvSpPr txBox="1"/>
          <p:nvPr/>
        </p:nvSpPr>
        <p:spPr>
          <a:xfrm>
            <a:off x="1076325" y="705796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/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FFC2286-63FF-4689-B428-82F857739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550" y="4575349"/>
                <a:ext cx="1468222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/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𝑀𝑃𝐶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48E1AC6E-10D4-437B-8023-4C484587B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96" y="1822624"/>
                <a:ext cx="1397242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>
            <a:extLst>
              <a:ext uri="{FF2B5EF4-FFF2-40B4-BE49-F238E27FC236}">
                <a16:creationId xmlns:a16="http://schemas.microsoft.com/office/drawing/2014/main" id="{AD84E40D-78A2-4073-AB02-75F829FAC7F8}"/>
              </a:ext>
            </a:extLst>
          </p:cNvPr>
          <p:cNvSpPr txBox="1"/>
          <p:nvPr/>
        </p:nvSpPr>
        <p:spPr>
          <a:xfrm>
            <a:off x="6199069" y="5421369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19.875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CB7BCB2F-64CC-4538-85AC-B617B342F0AA}"/>
              </a:ext>
            </a:extLst>
          </p:cNvPr>
          <p:cNvCxnSpPr>
            <a:cxnSpLocks/>
          </p:cNvCxnSpPr>
          <p:nvPr/>
        </p:nvCxnSpPr>
        <p:spPr>
          <a:xfrm>
            <a:off x="6285490" y="4944681"/>
            <a:ext cx="0" cy="4644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C0FF2B80-C80C-4107-8BFF-DE8B05EEC9DD}"/>
              </a:ext>
            </a:extLst>
          </p:cNvPr>
          <p:cNvSpPr>
            <a:spLocks noChangeAspect="1"/>
          </p:cNvSpPr>
          <p:nvPr/>
        </p:nvSpPr>
        <p:spPr>
          <a:xfrm rot="6118623">
            <a:off x="-2156385" y="-7178423"/>
            <a:ext cx="10086261" cy="11080390"/>
          </a:xfrm>
          <a:prstGeom prst="arc">
            <a:avLst>
              <a:gd name="adj1" fmla="val 17111654"/>
              <a:gd name="adj2" fmla="val 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/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𝑀𝑆𝐶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E7618-F334-42B5-9B62-1BAE491B0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139" y="1271253"/>
                <a:ext cx="161204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72EBD6-98A7-40D7-81AD-DBA6C2463D71}"/>
              </a:ext>
            </a:extLst>
          </p:cNvPr>
          <p:cNvCxnSpPr>
            <a:cxnSpLocks/>
          </p:cNvCxnSpPr>
          <p:nvPr/>
        </p:nvCxnSpPr>
        <p:spPr>
          <a:xfrm>
            <a:off x="6258152" y="2525271"/>
            <a:ext cx="27338" cy="2365881"/>
          </a:xfrm>
          <a:prstGeom prst="line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86B045B-F29F-4BA3-A947-8A4517BFA91C}"/>
              </a:ext>
            </a:extLst>
          </p:cNvPr>
          <p:cNvSpPr txBox="1"/>
          <p:nvPr/>
        </p:nvSpPr>
        <p:spPr>
          <a:xfrm>
            <a:off x="6306883" y="2915731"/>
            <a:ext cx="11816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Cost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F4B63-CCAE-4C0F-A9EB-CC78BB9119A3}"/>
              </a:ext>
            </a:extLst>
          </p:cNvPr>
          <p:cNvSpPr txBox="1"/>
          <p:nvPr/>
        </p:nvSpPr>
        <p:spPr>
          <a:xfrm>
            <a:off x="4317887" y="3396794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Deadweight </a:t>
            </a:r>
          </a:p>
          <a:p>
            <a:r>
              <a:rPr lang="en-US" dirty="0"/>
              <a:t>Loss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3B4E6D-B420-45D4-8498-E81886984B93}"/>
              </a:ext>
            </a:extLst>
          </p:cNvPr>
          <p:cNvSpPr txBox="1"/>
          <p:nvPr/>
        </p:nvSpPr>
        <p:spPr>
          <a:xfrm>
            <a:off x="2894194" y="542136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E4915-C09F-4583-86E8-06BDABF33F71}"/>
              </a:ext>
            </a:extLst>
          </p:cNvPr>
          <p:cNvSpPr txBox="1"/>
          <p:nvPr/>
        </p:nvSpPr>
        <p:spPr>
          <a:xfrm>
            <a:off x="597032" y="440135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$1,214.57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505489-9695-400A-93D1-B50A5D013C60}"/>
              </a:ext>
            </a:extLst>
          </p:cNvPr>
          <p:cNvSpPr txBox="1"/>
          <p:nvPr/>
        </p:nvSpPr>
        <p:spPr>
          <a:xfrm>
            <a:off x="590007" y="484509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$1,038.45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CAF7377-AFF8-456F-A3E7-413881793DA9}"/>
              </a:ext>
            </a:extLst>
          </p:cNvPr>
          <p:cNvCxnSpPr>
            <a:cxnSpLocks/>
          </p:cNvCxnSpPr>
          <p:nvPr/>
        </p:nvCxnSpPr>
        <p:spPr>
          <a:xfrm>
            <a:off x="5257800" y="4657725"/>
            <a:ext cx="0" cy="47625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E46269-7859-489C-A66F-653CD1026F9D}"/>
              </a:ext>
            </a:extLst>
          </p:cNvPr>
          <p:cNvCxnSpPr/>
          <p:nvPr/>
        </p:nvCxnSpPr>
        <p:spPr>
          <a:xfrm>
            <a:off x="1852124" y="4575349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E532718-8637-4D5C-BFB8-92CD03D633D0}"/>
              </a:ext>
            </a:extLst>
          </p:cNvPr>
          <p:cNvCxnSpPr/>
          <p:nvPr/>
        </p:nvCxnSpPr>
        <p:spPr>
          <a:xfrm>
            <a:off x="1852124" y="5043652"/>
            <a:ext cx="3405676" cy="823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12E8BFA6-58E2-49E5-B2E4-2704A972F051}"/>
              </a:ext>
            </a:extLst>
          </p:cNvPr>
          <p:cNvSpPr txBox="1"/>
          <p:nvPr/>
        </p:nvSpPr>
        <p:spPr>
          <a:xfrm>
            <a:off x="1808451" y="4646080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Existing Taxes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3CE01E-7E12-4BBD-B798-08BE250FE776}"/>
              </a:ext>
            </a:extLst>
          </p:cNvPr>
          <p:cNvCxnSpPr>
            <a:cxnSpLocks/>
          </p:cNvCxnSpPr>
          <p:nvPr/>
        </p:nvCxnSpPr>
        <p:spPr>
          <a:xfrm>
            <a:off x="5257800" y="3021874"/>
            <a:ext cx="0" cy="2387214"/>
          </a:xfrm>
          <a:prstGeom prst="line">
            <a:avLst/>
          </a:prstGeom>
          <a:ln w="158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31D963D-4D40-4C86-85A3-71CF48EAFC4D}"/>
              </a:ext>
            </a:extLst>
          </p:cNvPr>
          <p:cNvSpPr txBox="1"/>
          <p:nvPr/>
        </p:nvSpPr>
        <p:spPr>
          <a:xfrm>
            <a:off x="4975516" y="5439995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15.885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22C6E-59E0-4F3C-B09C-10BB021CF620}"/>
              </a:ext>
            </a:extLst>
          </p:cNvPr>
          <p:cNvSpPr txBox="1"/>
          <p:nvPr/>
        </p:nvSpPr>
        <p:spPr>
          <a:xfrm>
            <a:off x="9744894" y="5409088"/>
            <a:ext cx="209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 (millions)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83E7AA-D1A9-45F9-AB34-CA95AA699AFB}"/>
                  </a:ext>
                </a:extLst>
              </p:cNvPr>
              <p:cNvSpPr txBox="1"/>
              <p:nvPr/>
            </p:nvSpPr>
            <p:spPr>
              <a:xfrm>
                <a:off x="2207640" y="544634"/>
                <a:ext cx="5190890" cy="657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McDougal </a:t>
                </a:r>
                <a:r>
                  <a:rPr lang="en-US" b="1" i="1" dirty="0"/>
                  <a:t>et al</a:t>
                </a:r>
                <a:r>
                  <a:rPr lang="en-US" b="1" dirty="0"/>
                  <a:t>. (2023) estimate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𝑫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𝟓𝟔𝟏</m:t>
                    </m:r>
                  </m:oMath>
                </a14:m>
                <a:r>
                  <a:rPr lang="en-US" b="1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𝑺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𝟐𝟑𝟗</m:t>
                    </m:r>
                  </m:oMath>
                </a14:m>
                <a:r>
                  <a:rPr lang="en-US" b="1" dirty="0"/>
                  <a:t>; use these to find </a:t>
                </a:r>
                <a:r>
                  <a:rPr lang="en-US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</a:t>
                </a:r>
                <a:r>
                  <a:rPr lang="en-US" b="1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en-US" b="1" dirty="0"/>
                  <a:t> and </a:t>
                </a:r>
                <a:r>
                  <a:rPr lang="en-US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en-US" b="1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endParaRPr lang="en-US" b="1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B83E7AA-D1A9-45F9-AB34-CA95AA699A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640" y="544634"/>
                <a:ext cx="5190890" cy="657488"/>
              </a:xfrm>
              <a:prstGeom prst="rect">
                <a:avLst/>
              </a:prstGeom>
              <a:blipFill>
                <a:blip r:embed="rId6"/>
                <a:stretch>
                  <a:fillRect l="-939" t="-4630" r="-1995" b="-1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9DA3AC2-7BC7-4D95-8717-5F7A7CEE8A0E}"/>
              </a:ext>
            </a:extLst>
          </p:cNvPr>
          <p:cNvSpPr txBox="1"/>
          <p:nvPr/>
        </p:nvSpPr>
        <p:spPr>
          <a:xfrm>
            <a:off x="6636425" y="4660432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$1,112.83</a:t>
            </a:r>
          </a:p>
        </p:txBody>
      </p:sp>
    </p:spTree>
    <p:extLst>
      <p:ext uri="{BB962C8B-B14F-4D97-AF65-F5344CB8AC3E}">
        <p14:creationId xmlns:p14="http://schemas.microsoft.com/office/powerpoint/2010/main" val="1200896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DM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DM Fonts">
      <a:majorFont>
        <a:latin typeface="Segoe UI"/>
        <a:ea typeface=""/>
        <a:cs typeface=""/>
      </a:majorFont>
      <a:minorFont>
        <a:latin typeface="Malgun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DM Theme Square" id="{B0B95D28-3488-404E-ACA1-5409F63813BD}" vid="{086B3116-1F47-47C7-A1AF-0477AE539E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1102</Words>
  <Application>Microsoft Office PowerPoint</Application>
  <PresentationFormat>Widescreen</PresentationFormat>
  <Paragraphs>502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Malgun Gothic</vt:lpstr>
      <vt:lpstr>Arial</vt:lpstr>
      <vt:lpstr>Calibri</vt:lpstr>
      <vt:lpstr>Cambria Math</vt:lpstr>
      <vt:lpstr>Segoe UI</vt:lpstr>
      <vt:lpstr>Segoe UI Light</vt:lpstr>
      <vt:lpstr>Times New Roman</vt:lpstr>
      <vt:lpstr>UDM_Theme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Eisenhauer</dc:creator>
  <cp:lastModifiedBy>Joe Eisenhauer</cp:lastModifiedBy>
  <cp:revision>118</cp:revision>
  <dcterms:created xsi:type="dcterms:W3CDTF">2023-01-24T13:53:09Z</dcterms:created>
  <dcterms:modified xsi:type="dcterms:W3CDTF">2025-09-29T16:25:13Z</dcterms:modified>
</cp:coreProperties>
</file>