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7"/>
  </p:notesMasterIdLst>
  <p:sldIdLst>
    <p:sldId id="262" r:id="rId2"/>
    <p:sldId id="257" r:id="rId3"/>
    <p:sldId id="265" r:id="rId4"/>
    <p:sldId id="266" r:id="rId5"/>
    <p:sldId id="267" r:id="rId6"/>
    <p:sldId id="288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6" r:id="rId22"/>
    <p:sldId id="289" r:id="rId23"/>
    <p:sldId id="284" r:id="rId24"/>
    <p:sldId id="285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E29D97-A688-5252-C261-9B405D72A01C}" name="Dumlao, James" initials="JD" userId="S::jamesmzd@umich.edu::ff39fe67-3bb6-46ca-9568-e43e7f5d62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27268D"/>
    <a:srgbClr val="1D1C68"/>
    <a:srgbClr val="EBEBEB"/>
    <a:srgbClr val="333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63"/>
  </p:normalViewPr>
  <p:slideViewPr>
    <p:cSldViewPr snapToGrid="0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F3D37-3496-A44A-8343-ED728899321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2501C-6AED-394F-A971-A892DC8FF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12EC-E799-86C9-6BEC-7B3FD6E4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52740-042D-72DE-F2D0-C4795B62F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2E942-41E2-33EB-4B1C-349001222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extreme similarity in relevance (intellectual similarity)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7DF9-493E-9A38-802A-374E58448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1AD2B-7D7F-6392-28B6-2E677AAA3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92E06-3E50-A898-E721-5929C58E6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7F618-3A06-88A5-7083-7FC8768F6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EFE8A-B3BE-1AE9-347F-68560048F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B8642-790B-8782-248B-A6FE1084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28331-C25B-1122-1C3B-F82649D56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293AA-48E9-84EB-981F-116EE5C7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(1.8pp increase)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2970C-7400-4E3B-D941-3A8100629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2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B9DB-18A4-3B7A-19DA-8FD899EC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2EEC7-F962-3F48-D242-EC34D0657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4F929-4EF0-705E-E0B3-5C4CF1AD6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(1.8pp increase)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3B44C-DF0E-5351-3A2F-675692D39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5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0CB87-379A-03C7-DDA7-559195E3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57003-9544-9946-7C8B-69C41223B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E8022-0902-4CE6-01AF-342CD9D9E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also see a similar citation likelihood between reviewers from different country and non-reviewers from same-country, suggesting peer review compensates for knowledge flow frictions from distance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C659B-96C6-C43B-077A-1CB6F473A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6125-5B68-0DD3-10D6-F90936A4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7859F-DBBA-0C02-28B8-1140CA4CA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41194-0910-C471-E5EC-6F2BA03D7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also see a similar citation likelihood between reviewers from different country and non-reviewers from same-country, suggesting peer review compensates for knowledge flow frictions from distance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337AE-2944-D192-302D-DBB9DDE6E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9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8153-02A9-4CDC-12F6-A7379EE1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37A04-3D80-51FD-D699-08F687D63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1537D-3DE3-04DE-4274-F1DEBE653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also see a similar citation likelihood between reviewers from different country and non-reviewers from same-country, suggesting peer review compensates for knowledge flow frictions from distance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6DAD-F2AF-AECD-AE38-31E0E50F7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A35D-3B09-66EC-5AFA-2E565713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B1189-E897-5022-00C4-FD971495A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ED7EB-3824-E111-97D0-BCD382F37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also see a similar citation likelihood between reviewers from different country and non-reviewers from same-country, suggesting peer review compensates for knowledge flow frictions from distance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B838-9B8C-F9B5-A200-55BE245DF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965C-4471-56FD-2F9E-D4D7B7231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061F3-758A-2FF5-D5C0-B49A91DDD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E3D5C-4B5C-8264-F2E6-8A6D2E18B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E7FE5-64D5-8A4F-89FD-58F04E80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63AF-E221-FAB8-C7CD-63482B45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7C2D8-503E-7CF1-F40D-3A3B53A00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85144-0219-49CD-3933-AF537C8A4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F936A-D2F3-4882-1A18-89F88B3B2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/>
              <a:t>Peer</a:t>
            </a:r>
            <a:r>
              <a:rPr lang="en-US" dirty="0"/>
              <a:t> review directs ~65 million hours of expert attention annually</a:t>
            </a:r>
          </a:p>
          <a:p>
            <a:pPr lvl="1"/>
            <a:r>
              <a:rPr lang="en-US" dirty="0"/>
              <a:t>Over $2 billion worth in researcher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723E9-C0F3-514F-8600-C5CFF2B6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390C2-DCEA-4EB3-61B2-27129B321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E9E86-F1A6-60F5-FE46-D6E24B7B0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4F55-1406-FFC2-C924-6634F4DB5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2DF5-445A-4A72-3A7F-EACA9A3FE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0A0B8-B61E-CBB8-0D6A-750BE6394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1555A-192B-C368-7DB1-3FC800AE3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28A13-D12D-0266-EED1-C01D8A2FD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2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213CF-A070-29CF-5FED-177EBA55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695DA-5E53-5FFE-1E8A-72C663D26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1C05C-3126-0A93-2027-691BBEABB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2EF73-00B1-3F86-1A3E-9E2A382A4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7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38E3-B230-46D2-4860-7893F60C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10EA3-8BA6-EF7A-7127-AA79DB9A7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B4C20-BB45-63A1-28A7-8DB732F15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AC417-2D4C-D7DD-2C43-560BBCC67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4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E784-8FF1-94DE-8757-50F43D582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8E23F-9C82-367D-CC75-0ADB88744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5CC9E-8B47-7D34-4E22-CA5088A41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3D92C-76C3-C542-0CF0-A28AE51FA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5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51F7-01AE-3B9D-7473-227AD8B5F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60802-00E9-4BA4-7D7E-778A99A39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FE0A4-1A58-C285-CF1B-438806A82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measure of learning (citation) is conditional on publication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53E5A-16C7-6CE9-BEDD-3A9520AF4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CC43-703E-DA68-0DB7-8F3F2494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0FBFF-4A17-2B43-875E-2BF0C8EFA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4ECEE-2FB2-B2F2-33FA-D5EAD2295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/>
              <a:t>Peer</a:t>
            </a:r>
            <a:r>
              <a:rPr lang="en-US" dirty="0"/>
              <a:t> review directs ~65 million hours of expert attention annually</a:t>
            </a:r>
          </a:p>
          <a:p>
            <a:pPr lvl="1"/>
            <a:r>
              <a:rPr lang="en-US" dirty="0"/>
              <a:t>Over $2 billion worth in researcher time</a:t>
            </a:r>
          </a:p>
          <a:p>
            <a:pPr lvl="1"/>
            <a:endParaRPr lang="en-US" dirty="0"/>
          </a:p>
          <a:p>
            <a:r>
              <a:rPr lang="en-US" sz="2600" dirty="0"/>
              <a:t>Evaluating requires substantial cognitive investment</a:t>
            </a:r>
          </a:p>
          <a:p>
            <a:pPr lvl="1"/>
            <a:r>
              <a:rPr lang="en-US" sz="2200" dirty="0"/>
              <a:t>Deep engagement with technical content</a:t>
            </a:r>
          </a:p>
          <a:p>
            <a:pPr lvl="1"/>
            <a:r>
              <a:rPr lang="en-US" sz="2200" dirty="0"/>
              <a:t>Critical assessment of methods and implications</a:t>
            </a:r>
          </a:p>
          <a:p>
            <a:pPr lvl="1"/>
            <a:r>
              <a:rPr lang="en-US" sz="2200" dirty="0"/>
              <a:t>Integration with existing knowledge frameworks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BFF2-AD73-2DCF-D060-0C7F350D2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21DD-37E7-6B83-4F34-683CCC88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5029B-9C31-05D2-2DB1-0AA992F3C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7FBDE-F1F0-B060-24CD-44768E7F3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  <a:p>
            <a:endParaRPr lang="en-US" dirty="0"/>
          </a:p>
          <a:p>
            <a:r>
              <a:rPr lang="en-US" dirty="0"/>
              <a:t>We know all the costs, do we know the benefits?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submitters,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journals and the scientific system, </a:t>
            </a:r>
          </a:p>
          <a:p>
            <a:pPr marL="171450" indent="-171450">
              <a:buFontTx/>
              <a:buChar char="-"/>
            </a:pPr>
            <a:r>
              <a:rPr lang="en-US" dirty="0"/>
              <a:t>Seems only costly for reviewers, what are the benefits?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think of reviewer benefit as indirect, second-order … </a:t>
            </a:r>
            <a:r>
              <a:rPr lang="en-US" dirty="0" err="1"/>
              <a:t>altrusim</a:t>
            </a: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6F88F-8800-D693-2056-03A9A4233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7D247-9808-D140-7F91-829F90F1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A49BE-C28B-9EB6-5676-2B36A58E9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9FC8B-718F-2FE1-4E71-951726365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  <a:p>
            <a:endParaRPr lang="en-US" dirty="0"/>
          </a:p>
          <a:p>
            <a:r>
              <a:rPr lang="en-US" dirty="0"/>
              <a:t>We know all the costs, do we know the benefits?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submitters,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journals and the scientific system, </a:t>
            </a:r>
          </a:p>
          <a:p>
            <a:pPr marL="171450" indent="-171450">
              <a:buFontTx/>
              <a:buChar char="-"/>
            </a:pPr>
            <a:r>
              <a:rPr lang="en-US" dirty="0"/>
              <a:t>Seems only costly for reviewers, what are the benefits?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think of reviewer benefit as indirect, second-order … </a:t>
            </a:r>
            <a:r>
              <a:rPr lang="en-US" dirty="0" err="1"/>
              <a:t>altrusim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361D-4E42-3CFD-03A3-5F7B80B2C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72CE1-D5AC-CEEF-F9A5-77756BA61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19250-5728-7B7C-2F5C-A65004B74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D0BDC-1639-91FD-03C6-A81BF4CFD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  <a:p>
            <a:endParaRPr lang="en-US" dirty="0"/>
          </a:p>
          <a:p>
            <a:r>
              <a:rPr lang="en-US" dirty="0"/>
              <a:t>We know all the costs, do we know the benefits?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submitters,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benefits for journals and the scientific system, </a:t>
            </a:r>
          </a:p>
          <a:p>
            <a:pPr marL="171450" indent="-171450">
              <a:buFontTx/>
              <a:buChar char="-"/>
            </a:pPr>
            <a:r>
              <a:rPr lang="en-US" dirty="0"/>
              <a:t>Seems only costly for reviewers, what are the benefits?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think of reviewer benefit as indirect, second-order … </a:t>
            </a:r>
            <a:r>
              <a:rPr lang="en-US" dirty="0" err="1"/>
              <a:t>altrusim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4B2EB-1A36-31C1-EEE3-B6CAC64A1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7C0D3-BF97-202C-8F5B-732DEA3B1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15C38-9085-7F48-039F-8B53E6743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92C44-7AC1-6EE2-B8A1-860F4A6CB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17B-0D9A-652C-4E15-AD0BCF41D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30BE-A55E-E39D-70C5-DC73719E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F9EE5-C4D5-8E4D-E5AF-C698561C3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C8D5D-00C0-7D4A-4ADD-E6E404978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4BD33-13E4-5912-3D3D-D8A6A0812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95DC-C8AF-A2B9-18C7-BD546C252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8FCA1-3FCE-9692-8291-177BD2549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D7D37-69DC-0D2A-B659-8EA0B430F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from Walton “7% said it encouraged </a:t>
            </a:r>
            <a:r>
              <a:rPr lang="en-US" dirty="0" err="1"/>
              <a:t>favourable</a:t>
            </a:r>
            <a:r>
              <a:rPr lang="en-US" dirty="0"/>
              <a:t> views from editors”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AA8D8-E095-5D8D-A115-89B40B992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2501C-6AED-394F-A971-A892DC8FF8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18AE611-130E-0D2E-E802-8A36716DB9FC}"/>
              </a:ext>
            </a:extLst>
          </p:cNvPr>
          <p:cNvSpPr txBox="1">
            <a:spLocks/>
          </p:cNvSpPr>
          <p:nvPr/>
        </p:nvSpPr>
        <p:spPr>
          <a:xfrm>
            <a:off x="1523999" y="3556001"/>
            <a:ext cx="9144000" cy="57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4CE541A-6BE9-11BD-EA23-8EFFEB67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1" y="779558"/>
            <a:ext cx="10903974" cy="1563935"/>
          </a:xfrm>
          <a:prstGeom prst="roundRect">
            <a:avLst/>
          </a:prstGeom>
          <a:solidFill>
            <a:schemeClr val="accent1"/>
          </a:solidFill>
          <a:effectLst>
            <a:outerShdw blurRad="152400" dist="177800" dir="2700000" algn="tl" rotWithShape="0">
              <a:prstClr val="black">
                <a:alpha val="28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B9EEEA-4E55-EBA2-FD56-C7F246D4D4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211" y="2875826"/>
            <a:ext cx="8029575" cy="8884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Your name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7712E16-869E-C669-4D08-61CB38A952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211" y="4016919"/>
            <a:ext cx="8029574" cy="11623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Your Institution here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3E5E026-FF93-380A-0369-EE921FD44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211" y="5446367"/>
            <a:ext cx="8029574" cy="80724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46A339-0CEF-4204-070F-6F207DD8DA16}"/>
              </a:ext>
            </a:extLst>
          </p:cNvPr>
          <p:cNvSpPr txBox="1">
            <a:spLocks/>
          </p:cNvSpPr>
          <p:nvPr userDrawn="1"/>
        </p:nvSpPr>
        <p:spPr>
          <a:xfrm>
            <a:off x="1523999" y="3556001"/>
            <a:ext cx="9144000" cy="57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191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4286-880B-57FC-DB81-FFF3401C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75FE2-4B4A-D8D3-B2FA-EB014F9C6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7FF6-35FE-31D5-39BB-AE226A2B77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B3C307-B990-AD4B-B50D-7E99B8F062FC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6B267-E163-B80C-46EF-94954F74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BA2CA-43B7-CFEB-A82E-80508607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ECB1-3895-4A4C-B4FA-05A9A99CBE2F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D12E6-52D2-70A6-FF8A-7D322690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64E2-CD46-217A-CB3F-C1B24128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CAB9-FDBF-45A0-942B-6CD2D296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7A8DE-4E81-1B9E-C59A-4EAF8473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4BAF-1559-C14F-9D4F-328F6206CD82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5A65D-E5D6-D9D8-F2F3-15F0106E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DBC31-C26C-5121-C688-D671E483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r>
              <a:rPr lang="en-US" dirty="0"/>
              <a:t>/#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9D362E-4D7F-CEC3-7374-A5E76B78D9E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9075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2743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/>
              <a:t>Evaluators play vital role in science and innovation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5B0BE4-A838-680A-75CB-B87E3356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41" y="1431843"/>
            <a:ext cx="11176517" cy="3549079"/>
          </a:xfrm>
        </p:spPr>
        <p:txBody>
          <a:bodyPr>
            <a:normAutofit/>
          </a:bodyPr>
          <a:lstStyle/>
          <a:p>
            <a:r>
              <a:rPr lang="en-US" sz="2600" dirty="0"/>
              <a:t>High-stakes decisions with far-reaching consequences</a:t>
            </a:r>
          </a:p>
          <a:p>
            <a:pPr lvl="1"/>
            <a:r>
              <a:rPr lang="en-US" sz="2200" dirty="0"/>
              <a:t>Scientific funding allocation shapes knowledge production </a:t>
            </a:r>
            <a:r>
              <a:rPr lang="en-US" sz="1800" dirty="0"/>
              <a:t>(Stephan, 2016; Jacob &amp; </a:t>
            </a:r>
            <a:r>
              <a:rPr lang="en-US" sz="1800" dirty="0" err="1"/>
              <a:t>Lefgren</a:t>
            </a:r>
            <a:r>
              <a:rPr lang="en-US" sz="1800" dirty="0"/>
              <a:t>, 2011)</a:t>
            </a:r>
          </a:p>
          <a:p>
            <a:pPr lvl="1"/>
            <a:r>
              <a:rPr lang="en-US" sz="2200" dirty="0"/>
              <a:t>Resource allocation fundamentally influences innovation trajectories </a:t>
            </a:r>
            <a:r>
              <a:rPr lang="en-US" sz="1800" dirty="0"/>
              <a:t>(Franzoni et al., 2010; Ayoubi et al., 2020)</a:t>
            </a:r>
          </a:p>
          <a:p>
            <a:pPr lvl="1"/>
            <a:endParaRPr lang="en-US" sz="1800" dirty="0"/>
          </a:p>
          <a:p>
            <a:r>
              <a:rPr lang="en-US" sz="2600" dirty="0"/>
              <a:t>Evaluation necessary for resource allocation, but extremely costly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62B75C4-A655-4F0B-C593-8459EDAC9683}"/>
              </a:ext>
            </a:extLst>
          </p:cNvPr>
          <p:cNvSpPr txBox="1">
            <a:spLocks/>
          </p:cNvSpPr>
          <p:nvPr userDrawn="1"/>
        </p:nvSpPr>
        <p:spPr>
          <a:xfrm>
            <a:off x="6096000" y="6568457"/>
            <a:ext cx="2743200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343D4AC-05BD-A587-ABD8-63C0B7DD0CA8}"/>
              </a:ext>
            </a:extLst>
          </p:cNvPr>
          <p:cNvSpPr txBox="1">
            <a:spLocks/>
          </p:cNvSpPr>
          <p:nvPr userDrawn="1"/>
        </p:nvSpPr>
        <p:spPr>
          <a:xfrm>
            <a:off x="0" y="6568457"/>
            <a:ext cx="6096000" cy="289543"/>
          </a:xfrm>
          <a:prstGeom prst="rect">
            <a:avLst/>
          </a:prstGeom>
          <a:solidFill>
            <a:srgbClr val="FFCB0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Learning by Evaluating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11252B6-69FD-0DA5-A480-AF6ED6BCFEDC}"/>
              </a:ext>
            </a:extLst>
          </p:cNvPr>
          <p:cNvSpPr txBox="1">
            <a:spLocks/>
          </p:cNvSpPr>
          <p:nvPr userDrawn="1"/>
        </p:nvSpPr>
        <p:spPr>
          <a:xfrm>
            <a:off x="8839200" y="6568457"/>
            <a:ext cx="3352800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0D2D-11F9-48E3-BDFD-009EB9BB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0E9E-29C7-4254-9EF1-22FC64B56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3693F-2B5D-47A4-9937-F8D0829FE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F39FA0-3E19-D526-8868-D57F6306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C99-19A0-7840-AEE5-660ED0FD4BD4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DBD2E6-2332-1BF3-4E35-20FC2A3C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B3F3F2-4DBF-CF34-23EC-A86421F0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740E5-4C34-4241-9607-30A57A5E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920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3C258-E6CF-4250-9ADE-3CCF91421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311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3D0E3-F2B3-4828-9FE8-79E35EBAD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920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FC978-7416-4BEC-A3E2-5F84F4560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311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EAA7D5A-E2C3-8158-2C65-6FCE700A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2743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46AA4AE-5CBB-E3C2-7214-7D2F7572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C1BE-E9A7-5149-938F-8AC72CA20F58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51305C1-B853-FF86-C7D1-E0E9B71E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D36C77-B794-D188-CDB9-829834A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6189-0E78-45C1-8704-51B6FC39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17D2-E09D-B61B-12D8-0D0B70B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1420-0630-9649-B3ED-E8C37B93454A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EB204-6B38-8446-1F52-AB40F5CB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69B5B3-B203-68F0-BC8C-939AE8DA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BA2CA-43B7-CFEB-A82E-80508607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ECB1-3895-4A4C-B4FA-05A9A99CBE2F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D12E6-52D2-70A6-FF8A-7D322690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64E2-CD46-217A-CB3F-C1B24128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18AE611-130E-0D2E-E802-8A36716DB9FC}"/>
              </a:ext>
            </a:extLst>
          </p:cNvPr>
          <p:cNvSpPr txBox="1">
            <a:spLocks/>
          </p:cNvSpPr>
          <p:nvPr userDrawn="1"/>
        </p:nvSpPr>
        <p:spPr>
          <a:xfrm>
            <a:off x="1523999" y="3556001"/>
            <a:ext cx="9144000" cy="57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4CE541A-6BE9-11BD-EA23-8EFFEB67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1" y="779558"/>
            <a:ext cx="10903974" cy="1563935"/>
          </a:xfrm>
          <a:prstGeom prst="roundRect">
            <a:avLst/>
          </a:prstGeom>
          <a:solidFill>
            <a:schemeClr val="accent1"/>
          </a:solidFill>
          <a:effectLst>
            <a:outerShdw blurRad="152400" dist="177800" dir="2700000" algn="tl" rotWithShape="0">
              <a:prstClr val="black">
                <a:alpha val="28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B9EEEA-4E55-EBA2-FD56-C7F246D4D4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211" y="2875826"/>
            <a:ext cx="8029575" cy="8884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Your name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7712E16-869E-C669-4D08-61CB38A952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211" y="4016919"/>
            <a:ext cx="8029574" cy="11623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Your Institution here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3E5E026-FF93-380A-0369-EE921FD44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211" y="5446367"/>
            <a:ext cx="8029574" cy="80724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7776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740E5-4C34-4241-9607-30A57A5E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3C258-E6CF-4250-9ADE-3CCF91421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3D0E3-F2B3-4828-9FE8-79E35EBAD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FC978-7416-4BEC-A3E2-5F84F4560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EAA7D5A-E2C3-8158-2C65-6FCE700A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2743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46AA4AE-5CBB-E3C2-7214-7D2F7572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C1BE-E9A7-5149-938F-8AC72CA20F58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51305C1-B853-FF86-C7D1-E0E9B71E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D36C77-B794-D188-CDB9-829834A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6189-0E78-45C1-8704-51B6FC39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17D2-E09D-B61B-12D8-0D0B70B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1420-0630-9649-B3ED-E8C37B93454A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EB204-6B38-8446-1F52-AB40F5CB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69B5B3-B203-68F0-BC8C-939AE8DA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B08E9-BC93-4F3C-8000-6931DF2B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2743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7735-0958-4F79-9D87-67DA22BC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8294" y="1519311"/>
            <a:ext cx="10045505" cy="286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This is the first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C9FBB-1B4B-432A-8E9F-8BBCFF5C4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68457"/>
            <a:ext cx="6096000" cy="2895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/>
              <a:t>Foot here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1E52-7DB8-F263-DB4E-89CD576E4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68457"/>
            <a:ext cx="2743200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4410D096-1298-A54A-A367-F4F59EBF1F81}" type="datetime4">
              <a:rPr lang="en-US" smtClean="0"/>
              <a:t>July 15,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7ED53F-A44E-D7C1-8A87-59E183446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568457"/>
            <a:ext cx="3352800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FAA8105A-9F50-7A47-B22F-19856B84F6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20306-4F53-CDAC-E5E3-EB005DBEEC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25" y="6331058"/>
            <a:ext cx="3946453" cy="2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49" r:id="rId7"/>
    <p:sldLayoutId id="2147483653" r:id="rId8"/>
    <p:sldLayoutId id="2147483654" r:id="rId9"/>
    <p:sldLayoutId id="2147483656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685800" indent="-228600" algn="just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harlesayoubi.net/" TargetMode="External"/><Relationship Id="rId7" Type="http://schemas.openxmlformats.org/officeDocument/2006/relationships/hyperlink" Target="https://jamesmzd.github.i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teplitskiy" TargetMode="External"/><Relationship Id="rId5" Type="http://schemas.openxmlformats.org/officeDocument/2006/relationships/image" Target="../media/image27.jp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AEBA-27BF-32B8-2A68-AEE6E6BA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by Evaluating: </a:t>
            </a:r>
            <a:br>
              <a:rPr lang="en-US" dirty="0"/>
            </a:br>
            <a:r>
              <a:rPr lang="en-US" dirty="0"/>
              <a:t>Evidence from 55 STEM journals</a:t>
            </a:r>
            <a:br>
              <a:rPr lang="en-US" dirty="0"/>
            </a:b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D9C1E-AC98-1E97-465D-E8D6CB3B4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0832" y="2861339"/>
            <a:ext cx="8630332" cy="888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Charles Ayoubi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b="1" dirty="0"/>
              <a:t>James M. </a:t>
            </a:r>
            <a:r>
              <a:rPr lang="en-US" b="1" dirty="0" err="1"/>
              <a:t>Zumel</a:t>
            </a:r>
            <a:r>
              <a:rPr lang="en-US" b="1" dirty="0"/>
              <a:t> Dumlao</a:t>
            </a:r>
            <a:r>
              <a:rPr lang="en-US" b="1" baseline="30000" dirty="0"/>
              <a:t>2</a:t>
            </a:r>
            <a:r>
              <a:rPr lang="en-US" dirty="0"/>
              <a:t>, Misha Teplitskiy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631B3-FD18-6622-BA3C-4643C79197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ESSEC Business School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Michigan School of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925F9-9EE8-5850-F5ED-093A15696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1211" y="5446367"/>
            <a:ext cx="8029574" cy="1019747"/>
          </a:xfrm>
        </p:spPr>
        <p:txBody>
          <a:bodyPr>
            <a:noAutofit/>
          </a:bodyPr>
          <a:lstStyle/>
          <a:p>
            <a:r>
              <a:rPr lang="en-US" sz="2600" dirty="0"/>
              <a:t>NBER SI Science of Science Funding</a:t>
            </a:r>
          </a:p>
          <a:p>
            <a:r>
              <a:rPr lang="en-US" sz="2000" dirty="0"/>
              <a:t>July 17, 2025</a:t>
            </a:r>
          </a:p>
          <a:p>
            <a:endParaRPr lang="en-US"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798FE2E-8C6E-5CDA-A1E8-B911ECCD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1164" y="4902178"/>
            <a:ext cx="1563935" cy="15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1BE5-2496-D699-2350-5A7BD979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68E4-7FFE-17E7-3F8D-1CD1CE0D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Empirical Setting &amp; Approach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E77C-2487-310A-403D-9713C000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659C-9585-AA68-79D4-86D813EC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65EF-60E9-5FF9-2985-C46AA3FC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20CF50-C7E1-EF26-0D84-4D489EA4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36285" r="-645"/>
          <a:stretch/>
        </p:blipFill>
        <p:spPr>
          <a:xfrm>
            <a:off x="1574152" y="1266127"/>
            <a:ext cx="9043695" cy="4929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E964EE-87D9-8C4A-EF5A-703544741CB1}"/>
              </a:ext>
            </a:extLst>
          </p:cNvPr>
          <p:cNvSpPr/>
          <p:nvPr/>
        </p:nvSpPr>
        <p:spPr>
          <a:xfrm>
            <a:off x="1642187" y="3428999"/>
            <a:ext cx="8612155" cy="26409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2DD51-8B12-94E9-1DC8-1AA425D9A8E6}"/>
              </a:ext>
            </a:extLst>
          </p:cNvPr>
          <p:cNvSpPr/>
          <p:nvPr/>
        </p:nvSpPr>
        <p:spPr>
          <a:xfrm>
            <a:off x="1642187" y="5915314"/>
            <a:ext cx="8612155" cy="26409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8A61AC-DEA9-C861-B4DE-72571E310045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586EF3-A44D-EE24-E201-2F710471B747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44A2-283F-C03E-1D29-2F3595A8D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B49B-7B18-9EB4-1ACC-4E835A3E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Empirical Setting &amp;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8980-C41A-2EC5-54C3-033FEC9FCE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2"/>
            <a:ext cx="11176517" cy="4763685"/>
          </a:xfrm>
        </p:spPr>
        <p:txBody>
          <a:bodyPr>
            <a:normAutofit/>
          </a:bodyPr>
          <a:lstStyle/>
          <a:p>
            <a:r>
              <a:rPr lang="en-US" dirty="0"/>
              <a:t>Model Specifications</a:t>
            </a:r>
          </a:p>
          <a:p>
            <a:endParaRPr lang="en-US" sz="1000" dirty="0">
              <a:latin typeface="Arial"/>
              <a:cs typeface="Arial"/>
            </a:endParaRPr>
          </a:p>
          <a:p>
            <a:pPr marL="520700" lvl="1">
              <a:lnSpc>
                <a:spcPct val="100000"/>
              </a:lnSpc>
              <a:spcBef>
                <a:spcPts val="35"/>
              </a:spcBef>
              <a:spcAft>
                <a:spcPts val="500"/>
              </a:spcAft>
            </a:pPr>
            <a:r>
              <a:rPr lang="en-US" dirty="0"/>
              <a:t>Main model: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5330" lvl="1" indent="0" algn="ctr">
              <a:lnSpc>
                <a:spcPct val="100000"/>
              </a:lnSpc>
              <a:spcBef>
                <a:spcPts val="280"/>
              </a:spcBef>
              <a:spcAft>
                <a:spcPts val="500"/>
              </a:spcAft>
              <a:buNone/>
            </a:pPr>
            <a:r>
              <a:rPr lang="en-US" sz="2200" i="1" spc="-30" dirty="0">
                <a:latin typeface="Arial"/>
                <a:cs typeface="Arial"/>
              </a:rPr>
              <a:t>3yrCite</a:t>
            </a:r>
            <a:r>
              <a:rPr lang="en-US" sz="2200" i="1" spc="-44" baseline="-10416" dirty="0">
                <a:latin typeface="Arial"/>
                <a:cs typeface="Arial"/>
              </a:rPr>
              <a:t>i</a:t>
            </a:r>
            <a:r>
              <a:rPr lang="en-US" sz="2200" i="1" spc="247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=</a:t>
            </a:r>
            <a:r>
              <a:rPr lang="en-US" sz="2200" spc="-5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β</a:t>
            </a:r>
            <a:r>
              <a:rPr lang="el-GR" sz="2200" baseline="-10416" dirty="0">
                <a:latin typeface="Arial"/>
                <a:cs typeface="Arial"/>
              </a:rPr>
              <a:t>0</a:t>
            </a:r>
            <a:r>
              <a:rPr lang="el-GR" sz="2200" spc="97" baseline="-10416" dirty="0">
                <a:latin typeface="Arial"/>
                <a:cs typeface="Arial"/>
              </a:rPr>
              <a:t> </a:t>
            </a:r>
            <a:r>
              <a:rPr lang="el-GR" sz="2200" dirty="0">
                <a:latin typeface="Tahoma"/>
                <a:cs typeface="Tahoma"/>
              </a:rPr>
              <a:t>+</a:t>
            </a:r>
            <a:r>
              <a:rPr lang="el-GR" sz="2200" spc="-105" dirty="0">
                <a:latin typeface="Tahoma"/>
                <a:cs typeface="Tahoma"/>
              </a:rPr>
              <a:t> </a:t>
            </a:r>
            <a:r>
              <a:rPr lang="el-GR" sz="2200" b="1" i="1" dirty="0">
                <a:latin typeface="Arial"/>
                <a:cs typeface="Arial"/>
              </a:rPr>
              <a:t>β</a:t>
            </a:r>
            <a:r>
              <a:rPr lang="el-GR" sz="2200" b="1" baseline="-10416" dirty="0">
                <a:latin typeface="Arial"/>
                <a:cs typeface="Arial"/>
              </a:rPr>
              <a:t>1</a:t>
            </a:r>
            <a:r>
              <a:rPr lang="el-GR" sz="2200" spc="89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35" dirty="0">
                <a:latin typeface="Meiryo UI"/>
                <a:cs typeface="Meiryo UI"/>
              </a:rPr>
              <a:t> </a:t>
            </a:r>
            <a:r>
              <a:rPr lang="en-US" sz="2200" i="1" spc="-65" dirty="0" err="1">
                <a:latin typeface="Arial"/>
                <a:cs typeface="Arial"/>
              </a:rPr>
              <a:t>Reviewed</a:t>
            </a:r>
            <a:r>
              <a:rPr lang="en-US" sz="2200" i="1" spc="-97" baseline="-10416" dirty="0" err="1">
                <a:latin typeface="Arial"/>
                <a:cs typeface="Arial"/>
              </a:rPr>
              <a:t>i</a:t>
            </a:r>
            <a:r>
              <a:rPr lang="en-US" sz="2200" i="1" spc="209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105" dirty="0">
                <a:latin typeface="Tahoma"/>
                <a:cs typeface="Tahoma"/>
              </a:rPr>
              <a:t> </a:t>
            </a:r>
            <a:r>
              <a:rPr lang="en-US" sz="2200" i="1" spc="-35" dirty="0">
                <a:latin typeface="Arial"/>
                <a:cs typeface="Arial"/>
              </a:rPr>
              <a:t>Controls</a:t>
            </a:r>
            <a:r>
              <a:rPr lang="en-US" sz="2200" i="1" spc="20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105" dirty="0">
                <a:latin typeface="Tahoma"/>
                <a:cs typeface="Tahoma"/>
              </a:rPr>
              <a:t> </a:t>
            </a:r>
            <a:r>
              <a:rPr lang="el-GR" sz="2200" i="1" spc="-25" dirty="0">
                <a:latin typeface="Arial"/>
                <a:cs typeface="Arial"/>
              </a:rPr>
              <a:t>ε</a:t>
            </a:r>
            <a:r>
              <a:rPr lang="en-US" sz="2200" i="1" spc="-37" baseline="-10416" dirty="0" err="1">
                <a:latin typeface="Arial"/>
                <a:cs typeface="Arial"/>
              </a:rPr>
              <a:t>i</a:t>
            </a:r>
            <a:endParaRPr lang="en-US" sz="2200" baseline="-10416" dirty="0">
              <a:latin typeface="Arial"/>
              <a:cs typeface="Arial"/>
            </a:endParaRPr>
          </a:p>
          <a:p>
            <a:pPr marL="520700" lvl="1">
              <a:lnSpc>
                <a:spcPct val="100000"/>
              </a:lnSpc>
              <a:spcBef>
                <a:spcPts val="35"/>
              </a:spcBef>
              <a:spcAft>
                <a:spcPts val="500"/>
              </a:spcAft>
            </a:pPr>
            <a:r>
              <a:rPr lang="en-US" dirty="0"/>
              <a:t>Geographic proximity interaction: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80"/>
              </a:spcBef>
              <a:spcAft>
                <a:spcPts val="500"/>
              </a:spcAft>
              <a:buNone/>
            </a:pPr>
            <a:r>
              <a:rPr lang="en-US" sz="2200" i="1" spc="-30" dirty="0">
                <a:latin typeface="Arial"/>
                <a:cs typeface="Arial"/>
              </a:rPr>
              <a:t>3yrCite</a:t>
            </a:r>
            <a:r>
              <a:rPr lang="en-US" sz="2200" i="1" spc="-44" baseline="-10416" dirty="0">
                <a:latin typeface="Arial"/>
                <a:cs typeface="Arial"/>
              </a:rPr>
              <a:t>i</a:t>
            </a:r>
            <a:r>
              <a:rPr lang="en-US" sz="2200" i="1" spc="247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=</a:t>
            </a:r>
            <a:r>
              <a:rPr lang="en-US" sz="2200" spc="-30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α</a:t>
            </a:r>
            <a:r>
              <a:rPr lang="el-GR" sz="2200" baseline="-10416" dirty="0">
                <a:latin typeface="Arial"/>
                <a:cs typeface="Arial"/>
              </a:rPr>
              <a:t>0</a:t>
            </a:r>
            <a:r>
              <a:rPr lang="el-GR" sz="2200" spc="120" baseline="-10416" dirty="0">
                <a:latin typeface="Arial"/>
                <a:cs typeface="Arial"/>
              </a:rPr>
              <a:t> </a:t>
            </a:r>
            <a:r>
              <a:rPr lang="el-GR" sz="2200" dirty="0">
                <a:latin typeface="Tahoma"/>
                <a:cs typeface="Tahoma"/>
              </a:rPr>
              <a:t>+</a:t>
            </a:r>
            <a:r>
              <a:rPr lang="el-GR" sz="2200" spc="-9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α</a:t>
            </a:r>
            <a:r>
              <a:rPr lang="el-GR" sz="2200" baseline="-10416" dirty="0">
                <a:latin typeface="Arial"/>
                <a:cs typeface="Arial"/>
              </a:rPr>
              <a:t>1</a:t>
            </a:r>
            <a:r>
              <a:rPr lang="el-GR" sz="2200" spc="120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25" dirty="0">
                <a:latin typeface="Meiryo UI"/>
                <a:cs typeface="Meiryo UI"/>
              </a:rPr>
              <a:t> </a:t>
            </a:r>
            <a:r>
              <a:rPr lang="en-US" sz="2200" i="1" spc="-65" dirty="0" err="1">
                <a:latin typeface="Arial"/>
                <a:cs typeface="Arial"/>
              </a:rPr>
              <a:t>Reviewed</a:t>
            </a:r>
            <a:r>
              <a:rPr lang="en-US" sz="2200" i="1" spc="-97" baseline="-10416" dirty="0" err="1">
                <a:latin typeface="Arial"/>
                <a:cs typeface="Arial"/>
              </a:rPr>
              <a:t>i</a:t>
            </a:r>
            <a:r>
              <a:rPr lang="en-US" sz="2200" i="1" spc="247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9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α</a:t>
            </a:r>
            <a:r>
              <a:rPr lang="el-GR" sz="2200" baseline="-10416" dirty="0">
                <a:latin typeface="Arial"/>
                <a:cs typeface="Arial"/>
              </a:rPr>
              <a:t>2</a:t>
            </a:r>
            <a:r>
              <a:rPr lang="el-GR" sz="2200" spc="120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25" dirty="0">
                <a:latin typeface="Meiryo UI"/>
                <a:cs typeface="Meiryo UI"/>
              </a:rPr>
              <a:t> </a:t>
            </a:r>
            <a:r>
              <a:rPr lang="en-US" sz="2200" i="1" spc="-10" dirty="0" err="1">
                <a:latin typeface="Arial"/>
                <a:cs typeface="Arial"/>
              </a:rPr>
              <a:t>SameCountry</a:t>
            </a:r>
            <a:r>
              <a:rPr lang="en-US" sz="2200" i="1" spc="-15" baseline="-10416" dirty="0" err="1">
                <a:latin typeface="Arial"/>
                <a:cs typeface="Arial"/>
              </a:rPr>
              <a:t>i</a:t>
            </a:r>
            <a:endParaRPr lang="en-US" sz="2200" baseline="-10416" dirty="0">
              <a:latin typeface="Arial"/>
              <a:cs typeface="Arial"/>
            </a:endParaRPr>
          </a:p>
          <a:p>
            <a:pPr marL="979805" indent="0" algn="ctr">
              <a:lnSpc>
                <a:spcPct val="100000"/>
              </a:lnSpc>
              <a:spcBef>
                <a:spcPts val="335"/>
              </a:spcBef>
              <a:spcAft>
                <a:spcPts val="500"/>
              </a:spcAft>
              <a:buNone/>
            </a:pPr>
            <a:r>
              <a:rPr lang="en-US" sz="2200" dirty="0">
                <a:latin typeface="Tahoma"/>
                <a:cs typeface="Tahoma"/>
              </a:rPr>
              <a:t>	+</a:t>
            </a:r>
            <a:r>
              <a:rPr lang="en-US" sz="2200" spc="-95" dirty="0">
                <a:latin typeface="Tahoma"/>
                <a:cs typeface="Tahoma"/>
              </a:rPr>
              <a:t> </a:t>
            </a:r>
            <a:r>
              <a:rPr lang="el-GR" sz="2200" b="1" i="1" dirty="0">
                <a:latin typeface="Arial"/>
                <a:cs typeface="Arial"/>
              </a:rPr>
              <a:t>α</a:t>
            </a:r>
            <a:r>
              <a:rPr lang="el-GR" sz="2200" b="1" baseline="-10416" dirty="0">
                <a:latin typeface="Arial"/>
                <a:cs typeface="Arial"/>
              </a:rPr>
              <a:t>3</a:t>
            </a:r>
            <a:r>
              <a:rPr lang="el-GR" sz="2200" spc="127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20" dirty="0">
                <a:latin typeface="Meiryo UI"/>
                <a:cs typeface="Meiryo UI"/>
              </a:rPr>
              <a:t> </a:t>
            </a:r>
            <a:r>
              <a:rPr lang="el-GR" sz="2200" spc="-60" dirty="0">
                <a:latin typeface="Tahoma"/>
                <a:cs typeface="Tahoma"/>
              </a:rPr>
              <a:t>(</a:t>
            </a:r>
            <a:r>
              <a:rPr lang="en-US" sz="2200" i="1" spc="-60" dirty="0" err="1">
                <a:latin typeface="Arial"/>
                <a:cs typeface="Arial"/>
              </a:rPr>
              <a:t>Reviewed</a:t>
            </a:r>
            <a:r>
              <a:rPr lang="en-US" sz="2200" i="1" spc="-89" baseline="-10416" dirty="0" err="1">
                <a:latin typeface="Arial"/>
                <a:cs typeface="Arial"/>
              </a:rPr>
              <a:t>i</a:t>
            </a:r>
            <a:r>
              <a:rPr lang="en-US" sz="2200" i="1" spc="254" baseline="-10416" dirty="0">
                <a:latin typeface="Arial"/>
                <a:cs typeface="Arial"/>
              </a:rPr>
              <a:t> </a:t>
            </a:r>
            <a:r>
              <a:rPr lang="en-US" sz="2200" i="1" spc="-50" dirty="0">
                <a:latin typeface="Meiryo UI"/>
                <a:cs typeface="Meiryo UI"/>
              </a:rPr>
              <a:t>×</a:t>
            </a:r>
            <a:r>
              <a:rPr lang="en-US" sz="2200" i="1" spc="-125" dirty="0">
                <a:latin typeface="Meiryo UI"/>
                <a:cs typeface="Meiryo UI"/>
              </a:rPr>
              <a:t> </a:t>
            </a:r>
            <a:r>
              <a:rPr lang="en-US" sz="2200" i="1" spc="-60" dirty="0" err="1">
                <a:latin typeface="Arial"/>
                <a:cs typeface="Arial"/>
              </a:rPr>
              <a:t>SameCountry</a:t>
            </a:r>
            <a:r>
              <a:rPr lang="en-US" sz="2200" i="1" spc="-89" baseline="-10416" dirty="0" err="1">
                <a:latin typeface="Arial"/>
                <a:cs typeface="Arial"/>
              </a:rPr>
              <a:t>i</a:t>
            </a:r>
            <a:r>
              <a:rPr lang="en-US" sz="2200" i="1" spc="-127" baseline="-10416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Tahoma"/>
                <a:cs typeface="Tahoma"/>
              </a:rPr>
              <a:t>)</a:t>
            </a:r>
            <a:r>
              <a:rPr lang="en-US" sz="2200" spc="-95" dirty="0">
                <a:latin typeface="Tahoma"/>
                <a:cs typeface="Tahoma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90" dirty="0">
                <a:latin typeface="Tahoma"/>
                <a:cs typeface="Tahoma"/>
              </a:rPr>
              <a:t> </a:t>
            </a:r>
            <a:r>
              <a:rPr lang="en-US" sz="2200" i="1" spc="-35" dirty="0">
                <a:latin typeface="Arial"/>
                <a:cs typeface="Arial"/>
              </a:rPr>
              <a:t>Controls</a:t>
            </a:r>
            <a:r>
              <a:rPr lang="en-US" sz="2200" i="1" spc="35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90" dirty="0">
                <a:latin typeface="Tahoma"/>
                <a:cs typeface="Tahoma"/>
              </a:rPr>
              <a:t> </a:t>
            </a:r>
            <a:r>
              <a:rPr lang="el-GR" sz="2200" i="1" spc="-25" dirty="0">
                <a:latin typeface="Arial"/>
                <a:cs typeface="Arial"/>
              </a:rPr>
              <a:t>ε</a:t>
            </a:r>
            <a:r>
              <a:rPr lang="en-US" sz="2200" i="1" spc="-37" baseline="-10416" dirty="0" err="1">
                <a:latin typeface="Arial"/>
                <a:cs typeface="Arial"/>
              </a:rPr>
              <a:t>i</a:t>
            </a:r>
            <a:endParaRPr lang="en-US" sz="2200" baseline="-10416" dirty="0">
              <a:latin typeface="Arial"/>
              <a:cs typeface="Arial"/>
            </a:endParaRPr>
          </a:p>
          <a:p>
            <a:pPr marL="520700" lvl="1">
              <a:lnSpc>
                <a:spcPct val="100000"/>
              </a:lnSpc>
              <a:spcBef>
                <a:spcPts val="35"/>
              </a:spcBef>
              <a:spcAft>
                <a:spcPts val="500"/>
              </a:spcAft>
            </a:pPr>
            <a:r>
              <a:rPr lang="en-US" dirty="0"/>
              <a:t>Intellectual proximity interaction: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80"/>
              </a:spcBef>
              <a:spcAft>
                <a:spcPts val="500"/>
              </a:spcAft>
              <a:buNone/>
            </a:pPr>
            <a:r>
              <a:rPr lang="en-US" sz="2200" i="1" spc="-30" dirty="0">
                <a:latin typeface="Arial"/>
                <a:cs typeface="Arial"/>
              </a:rPr>
              <a:t>3yrCite</a:t>
            </a:r>
            <a:r>
              <a:rPr lang="en-US" sz="2200" i="1" spc="-44" baseline="-10416" dirty="0">
                <a:latin typeface="Arial"/>
                <a:cs typeface="Arial"/>
              </a:rPr>
              <a:t>i</a:t>
            </a:r>
            <a:r>
              <a:rPr lang="en-US" sz="2200" i="1" spc="292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=</a:t>
            </a:r>
            <a:r>
              <a:rPr lang="en-US" sz="2200" spc="-4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γ</a:t>
            </a:r>
            <a:r>
              <a:rPr lang="el-GR" sz="2200" baseline="-10416" dirty="0">
                <a:latin typeface="Arial"/>
                <a:cs typeface="Arial"/>
              </a:rPr>
              <a:t>0</a:t>
            </a:r>
            <a:r>
              <a:rPr lang="el-GR" sz="2200" spc="97" baseline="-10416" dirty="0">
                <a:latin typeface="Arial"/>
                <a:cs typeface="Arial"/>
              </a:rPr>
              <a:t> </a:t>
            </a:r>
            <a:r>
              <a:rPr lang="el-GR" sz="2200" dirty="0">
                <a:latin typeface="Tahoma"/>
                <a:cs typeface="Tahoma"/>
              </a:rPr>
              <a:t>+</a:t>
            </a:r>
            <a:r>
              <a:rPr lang="el-GR" sz="2200" spc="-10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γ</a:t>
            </a:r>
            <a:r>
              <a:rPr lang="el-GR" sz="2200" baseline="-10416" dirty="0">
                <a:latin typeface="Arial"/>
                <a:cs typeface="Arial"/>
              </a:rPr>
              <a:t>1</a:t>
            </a:r>
            <a:r>
              <a:rPr lang="el-GR" sz="2200" spc="97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35" dirty="0">
                <a:latin typeface="Meiryo UI"/>
                <a:cs typeface="Meiryo UI"/>
              </a:rPr>
              <a:t> </a:t>
            </a:r>
            <a:r>
              <a:rPr lang="en-US" sz="2200" i="1" spc="-65" dirty="0" err="1">
                <a:latin typeface="Arial"/>
                <a:cs typeface="Arial"/>
              </a:rPr>
              <a:t>Reviewed</a:t>
            </a:r>
            <a:r>
              <a:rPr lang="en-US" sz="2200" i="1" spc="-97" baseline="-10416" dirty="0" err="1">
                <a:latin typeface="Arial"/>
                <a:cs typeface="Arial"/>
              </a:rPr>
              <a:t>i</a:t>
            </a:r>
            <a:r>
              <a:rPr lang="en-US" sz="2200" i="1" spc="225" baseline="-10416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105" dirty="0">
                <a:latin typeface="Tahoma"/>
                <a:cs typeface="Tahoma"/>
              </a:rPr>
              <a:t> </a:t>
            </a:r>
            <a:r>
              <a:rPr lang="el-GR" sz="2200" i="1" dirty="0">
                <a:latin typeface="Arial"/>
                <a:cs typeface="Arial"/>
              </a:rPr>
              <a:t>γ</a:t>
            </a:r>
            <a:r>
              <a:rPr lang="el-GR" sz="2200" baseline="-10416" dirty="0">
                <a:latin typeface="Arial"/>
                <a:cs typeface="Arial"/>
              </a:rPr>
              <a:t>2</a:t>
            </a:r>
            <a:r>
              <a:rPr lang="el-GR" sz="2200" spc="97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35" dirty="0">
                <a:latin typeface="Meiryo UI"/>
                <a:cs typeface="Meiryo UI"/>
              </a:rPr>
              <a:t> </a:t>
            </a:r>
            <a:r>
              <a:rPr lang="en-US" sz="2200" i="1" spc="-10" dirty="0" err="1">
                <a:latin typeface="Arial"/>
                <a:cs typeface="Arial"/>
              </a:rPr>
              <a:t>MaxAbstractSimilarity</a:t>
            </a:r>
            <a:r>
              <a:rPr lang="en-US" sz="2200" i="1" spc="-15" baseline="-10416" dirty="0" err="1">
                <a:latin typeface="Arial"/>
                <a:cs typeface="Arial"/>
              </a:rPr>
              <a:t>i</a:t>
            </a:r>
            <a:endParaRPr lang="en-US" sz="2200" baseline="-10416" dirty="0">
              <a:latin typeface="Arial"/>
              <a:cs typeface="Arial"/>
            </a:endParaRPr>
          </a:p>
          <a:p>
            <a:pPr marL="957580" indent="0" algn="ctr">
              <a:lnSpc>
                <a:spcPct val="100000"/>
              </a:lnSpc>
              <a:spcBef>
                <a:spcPts val="335"/>
              </a:spcBef>
              <a:spcAft>
                <a:spcPts val="500"/>
              </a:spcAft>
              <a:buNone/>
            </a:pPr>
            <a:r>
              <a:rPr lang="en-US" sz="2200" dirty="0">
                <a:latin typeface="Tahoma"/>
                <a:cs typeface="Tahoma"/>
              </a:rPr>
              <a:t>	 +</a:t>
            </a:r>
            <a:r>
              <a:rPr lang="en-US" sz="2200" spc="-95" dirty="0">
                <a:latin typeface="Tahoma"/>
                <a:cs typeface="Tahoma"/>
              </a:rPr>
              <a:t> </a:t>
            </a:r>
            <a:r>
              <a:rPr lang="el-GR" sz="2200" b="1" i="1" dirty="0">
                <a:latin typeface="Arial"/>
                <a:cs typeface="Arial"/>
              </a:rPr>
              <a:t>γ</a:t>
            </a:r>
            <a:r>
              <a:rPr lang="el-GR" sz="2200" b="1" baseline="-10416" dirty="0">
                <a:latin typeface="Arial"/>
                <a:cs typeface="Arial"/>
              </a:rPr>
              <a:t>3</a:t>
            </a:r>
            <a:r>
              <a:rPr lang="el-GR" sz="2200" spc="135" baseline="-10416" dirty="0">
                <a:latin typeface="Arial"/>
                <a:cs typeface="Arial"/>
              </a:rPr>
              <a:t> </a:t>
            </a:r>
            <a:r>
              <a:rPr lang="el-GR" sz="2200" i="1" spc="-50" dirty="0">
                <a:latin typeface="Meiryo UI"/>
                <a:cs typeface="Meiryo UI"/>
              </a:rPr>
              <a:t>×</a:t>
            </a:r>
            <a:r>
              <a:rPr lang="el-GR" sz="2200" i="1" spc="-120" dirty="0">
                <a:latin typeface="Meiryo UI"/>
                <a:cs typeface="Meiryo UI"/>
              </a:rPr>
              <a:t> </a:t>
            </a:r>
            <a:r>
              <a:rPr lang="el-GR" sz="2200" spc="-60" dirty="0">
                <a:latin typeface="Tahoma"/>
                <a:cs typeface="Tahoma"/>
              </a:rPr>
              <a:t>(</a:t>
            </a:r>
            <a:r>
              <a:rPr lang="en-US" sz="2200" i="1" spc="-60" dirty="0" err="1">
                <a:latin typeface="Arial"/>
                <a:cs typeface="Arial"/>
              </a:rPr>
              <a:t>Reviewed</a:t>
            </a:r>
            <a:r>
              <a:rPr lang="en-US" sz="2200" i="1" spc="-89" baseline="-10416" dirty="0" err="1">
                <a:latin typeface="Arial"/>
                <a:cs typeface="Arial"/>
              </a:rPr>
              <a:t>i</a:t>
            </a:r>
            <a:r>
              <a:rPr lang="en-US" sz="2200" i="1" spc="254" baseline="-10416" dirty="0">
                <a:latin typeface="Arial"/>
                <a:cs typeface="Arial"/>
              </a:rPr>
              <a:t> </a:t>
            </a:r>
            <a:r>
              <a:rPr lang="en-US" sz="2200" i="1" spc="-50" dirty="0">
                <a:latin typeface="Meiryo UI"/>
                <a:cs typeface="Meiryo UI"/>
              </a:rPr>
              <a:t>×</a:t>
            </a:r>
            <a:r>
              <a:rPr lang="en-US" sz="2200" i="1" spc="-120" dirty="0">
                <a:latin typeface="Meiryo UI"/>
                <a:cs typeface="Meiryo UI"/>
              </a:rPr>
              <a:t> </a:t>
            </a:r>
            <a:r>
              <a:rPr lang="en-US" sz="2200" i="1" spc="-10" dirty="0" err="1">
                <a:latin typeface="Arial"/>
                <a:cs typeface="Arial"/>
              </a:rPr>
              <a:t>MaxAbstractSimilarity</a:t>
            </a:r>
            <a:r>
              <a:rPr lang="en-US" sz="2200" i="1" spc="-37" baseline="-10416" dirty="0" err="1">
                <a:latin typeface="Arial"/>
                <a:cs typeface="Arial"/>
              </a:rPr>
              <a:t>i</a:t>
            </a:r>
            <a:r>
              <a:rPr lang="en-US" sz="2200" i="1" spc="-127" baseline="-10416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Tahoma"/>
                <a:cs typeface="Tahoma"/>
              </a:rPr>
              <a:t>)</a:t>
            </a:r>
            <a:r>
              <a:rPr lang="en-US" sz="2200" spc="-90" dirty="0">
                <a:latin typeface="Tahoma"/>
                <a:cs typeface="Tahoma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90" dirty="0">
                <a:latin typeface="Tahoma"/>
                <a:cs typeface="Tahoma"/>
              </a:rPr>
              <a:t> </a:t>
            </a:r>
            <a:r>
              <a:rPr lang="en-US" sz="2200" i="1" spc="-35" dirty="0">
                <a:latin typeface="Arial"/>
                <a:cs typeface="Arial"/>
              </a:rPr>
              <a:t>Controls</a:t>
            </a:r>
            <a:r>
              <a:rPr lang="en-US" sz="2200" i="1" spc="40" dirty="0">
                <a:latin typeface="Arial"/>
                <a:cs typeface="Arial"/>
              </a:rPr>
              <a:t> </a:t>
            </a:r>
            <a:r>
              <a:rPr lang="en-US" sz="2200" dirty="0">
                <a:latin typeface="Tahoma"/>
                <a:cs typeface="Tahoma"/>
              </a:rPr>
              <a:t>+</a:t>
            </a:r>
            <a:r>
              <a:rPr lang="en-US" sz="2200" spc="-90" dirty="0">
                <a:latin typeface="Tahoma"/>
                <a:cs typeface="Tahoma"/>
              </a:rPr>
              <a:t> </a:t>
            </a:r>
            <a:r>
              <a:rPr lang="el-GR" sz="2200" i="1" spc="-25" dirty="0">
                <a:latin typeface="Arial"/>
                <a:cs typeface="Arial"/>
              </a:rPr>
              <a:t>ε</a:t>
            </a:r>
            <a:r>
              <a:rPr lang="en-US" sz="2200" i="1" spc="-37" baseline="-10416" dirty="0" err="1">
                <a:latin typeface="Arial"/>
                <a:cs typeface="Arial"/>
              </a:rPr>
              <a:t>i</a:t>
            </a:r>
            <a:endParaRPr lang="en-US" sz="2200" baseline="-10416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2BA8-A8B2-4CE9-0024-6D05B55B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5E10E-303E-D0F1-57EA-7DA4FBB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878B-E27F-D12D-C8A4-89E47FA9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C2FB44-E193-19C9-65B9-056520C17EF9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3EA773-9128-9ADB-B3B7-54D84C4899DF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2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0AF2-6521-10E1-A61B-8C6D4DDB3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9D2B-8C5E-BDDA-1704-4AA1757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H1 – Learning by Evaluating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9984-F4EC-7D33-66E6-11A05E8D12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Reviewing manuscript more than doubles likelihood of citation within 3 years (1.8 percentage point increase)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6A28-EC02-16B2-D764-A6B4C761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BA8D7-741E-F362-8EAC-B8DDC7D5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CAF8-7669-F11E-7DFF-8151E8AA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BFA5AB-2D02-2FEB-62A2-45D56509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334" y="1280455"/>
            <a:ext cx="6475330" cy="415415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8D23F9-A0EC-EBCE-29E2-4F073F637362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8F6E20-DAB7-2944-FC91-9262647DA33F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2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1987-41B2-6498-6817-95C819E9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01BA-912D-4DAE-9CFA-A4C0F2B3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H1 – Learning by Evaluating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62BC-DFEF-F147-A689-7B4C1F456C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Reviewing manuscript more than doubles likelihood of citation within 3 years (1.9 percentage point increase)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5C33-82DC-364A-E809-7163E9A0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22E1-B923-06BA-BA53-283126D3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4A0BA-B64C-CD58-6B55-9EE01B8A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C02DA-7544-9A3E-FA03-493EF809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16" y="1205565"/>
            <a:ext cx="6756166" cy="41408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A3153E-1055-D516-6C08-0E211B4ECFA5}"/>
              </a:ext>
            </a:extLst>
          </p:cNvPr>
          <p:cNvSpPr/>
          <p:nvPr/>
        </p:nvSpPr>
        <p:spPr>
          <a:xfrm>
            <a:off x="8126964" y="1922106"/>
            <a:ext cx="811763" cy="44787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17AE74-3F4C-4B59-2D41-31ECCAB35A4D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8381EB-D543-E56C-742A-5EDDAF236C00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3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A64B-FEB7-A146-692D-5986F504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9B49-0B7D-5574-C968-5C809176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H2 – Geographic Proximity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F6C8-A3BA-3264-735C-E7CE1E76A2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Same-country reviewers show higher baseline citation rates, geographic proximity amplifies the reviewing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7802F-622A-C84B-867C-E2421DA4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A87A7-A820-C20F-981F-CFFBA8E0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7B6F-E5C9-7BE8-913E-E6E5E3E6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A graph of a bar graph&#10;&#10;AI-generated content may be incorrect.">
            <a:extLst>
              <a:ext uri="{FF2B5EF4-FFF2-40B4-BE49-F238E27FC236}">
                <a16:creationId xmlns:a16="http://schemas.microsoft.com/office/drawing/2014/main" id="{0EE83DD1-0201-407F-2FE3-6914B98BB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60" b="12999"/>
          <a:stretch/>
        </p:blipFill>
        <p:spPr>
          <a:xfrm>
            <a:off x="2573693" y="1030862"/>
            <a:ext cx="7044611" cy="430420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19E10A-24D4-C3C7-EE27-442873879B6D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0C9746-0297-A9B6-604C-63C2C54EC6AB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4A10-F7FF-E52B-A690-44485B7F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EBD8-02D7-81CA-D542-82171F5E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H2 – Geographic Proximity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C509-77EF-0E1B-B362-8EC0EA606B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Same-country reviewers show higher baseline citation rates, geographic proximity amplifies the reviewing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7E247-04E3-7C98-4148-6A12803A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AF90C-3A0B-80A3-4EE1-7B239E1E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DF8E-B48B-C35E-D379-5947B892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F1F3A-4559-ACE5-65A1-0E46E174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38" y="1009571"/>
            <a:ext cx="5489122" cy="43467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55567D-EDF6-E503-DDD4-451E4AFD6628}"/>
              </a:ext>
            </a:extLst>
          </p:cNvPr>
          <p:cNvSpPr/>
          <p:nvPr/>
        </p:nvSpPr>
        <p:spPr>
          <a:xfrm>
            <a:off x="7725748" y="1576873"/>
            <a:ext cx="811763" cy="133427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6A3949-FD6E-5A5F-E791-F20B5B4C78B3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173BF2-3491-59C5-2544-F48E061EE92C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0820-B40F-9911-700C-367144D2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0746-B6F2-6C90-4A15-35F6BBC8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H3 – Intellectual Proximity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F4501-1E16-17B3-9A59-35566F2A6D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Higher intellectual similarity leads to stronger learning effects from review in absolute but not relative terms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7C1E-9E0B-19E9-CE1F-F8583F99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5462-7661-4214-EDA3-C81BD97E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F855-C74F-9A13-2E87-22E01C61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A graph of a bar graph&#10;&#10;AI-generated content may be incorrect.">
            <a:extLst>
              <a:ext uri="{FF2B5EF4-FFF2-40B4-BE49-F238E27FC236}">
                <a16:creationId xmlns:a16="http://schemas.microsoft.com/office/drawing/2014/main" id="{326B2895-B243-124A-C3E7-714EBE17A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8"/>
          <a:stretch/>
        </p:blipFill>
        <p:spPr>
          <a:xfrm>
            <a:off x="1496007" y="1280455"/>
            <a:ext cx="9199984" cy="425641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950145-A2B5-F414-0B18-25A7CC7B23DD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072A34-3DC0-1D3D-CA9C-4DBECB11553D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5C346-A439-6618-16CC-247004175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2741-42AC-E25F-5AF2-FEE5FC12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Results: H3 – Intellectual Proximity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B842-D0EA-C166-B425-04D71BB324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5458408"/>
            <a:ext cx="11176517" cy="737119"/>
          </a:xfrm>
        </p:spPr>
        <p:txBody>
          <a:bodyPr>
            <a:noAutofit/>
          </a:bodyPr>
          <a:lstStyle/>
          <a:p>
            <a:r>
              <a:rPr lang="en-US" sz="2400" b="1" dirty="0"/>
              <a:t>Key Finding: </a:t>
            </a:r>
            <a:r>
              <a:rPr lang="en-US" sz="2400" dirty="0"/>
              <a:t>Higher intellectual similarity leads to stronger learning effects from review in absolute but not relative terms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2971B-44BD-F857-AE10-679321B1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1537-7448-1AF7-7819-C0C0731C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03779-7E88-6A2D-FE5D-86F1109F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80AF1-3337-07FF-3741-BA78959E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74" y="986369"/>
            <a:ext cx="5616050" cy="4472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2F2331-23D2-9483-030E-33F121E917A0}"/>
              </a:ext>
            </a:extLst>
          </p:cNvPr>
          <p:cNvSpPr/>
          <p:nvPr/>
        </p:nvSpPr>
        <p:spPr>
          <a:xfrm>
            <a:off x="7772401" y="2425148"/>
            <a:ext cx="811763" cy="4580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A69E33-3395-242A-DBC6-2C2E71D1A188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6CE2A9-93AC-ACCF-240F-8BBC9E07277D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4875-EB49-817D-7ACF-BDE6ECF7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B1F1-8F41-559F-B56F-7BE4EDC1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Robustness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B8AE3-6169-571C-F958-F3C6D358F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4763684"/>
          </a:xfrm>
        </p:spPr>
        <p:txBody>
          <a:bodyPr>
            <a:normAutofit/>
          </a:bodyPr>
          <a:lstStyle/>
          <a:p>
            <a:r>
              <a:rPr lang="en-US" sz="2600" dirty="0"/>
              <a:t>Results consistent across various operationalizations/specifications</a:t>
            </a:r>
          </a:p>
          <a:p>
            <a:pPr lvl="1"/>
            <a:r>
              <a:rPr lang="en-US" sz="2200" dirty="0"/>
              <a:t>2yr and unlimited citation windows instead of 3yr</a:t>
            </a:r>
          </a:p>
          <a:p>
            <a:pPr lvl="1"/>
            <a:r>
              <a:rPr lang="en-US" sz="2200" dirty="0"/>
              <a:t>Logistic regression instead of OLS</a:t>
            </a:r>
          </a:p>
          <a:p>
            <a:pPr lvl="1"/>
            <a:r>
              <a:rPr lang="en-US" sz="2200" dirty="0"/>
              <a:t>Citation count instead of binary</a:t>
            </a:r>
          </a:p>
          <a:p>
            <a:pPr lvl="1"/>
            <a:r>
              <a:rPr lang="en-US" sz="2200" dirty="0"/>
              <a:t>Expanded sample to include “Auto-Decline”</a:t>
            </a:r>
          </a:p>
          <a:p>
            <a:pPr lvl="1"/>
            <a:r>
              <a:rPr lang="en-US" sz="2200" dirty="0"/>
              <a:t>Average abstract similarity instead of maximum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/>
              <a:t>Potential confounder: Post-review publication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A774-ED84-8C88-05B8-430C9349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E6369-B7CB-30CC-A69B-155DDD89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4F0DF-3D6A-984F-1A3D-4273F3D4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EAD8DE-B4B6-6149-7AFA-7DBB183030CB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63E964-466D-6C1B-0A35-D0658CFFD6D9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8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218A-0740-8A25-13F5-90DC88E2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5F55-3427-E1C2-188F-C73D09E5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Robustness Checks: Post-review publication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CBE6-6988-2F89-0E5E-B56361E9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E6FC-DB19-BFF7-B333-3EE958BF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1B92-E397-748A-60CA-F2FDFCEF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A graph of a bar chart&#10;&#10;AI-generated content may be incorrect.">
            <a:extLst>
              <a:ext uri="{FF2B5EF4-FFF2-40B4-BE49-F238E27FC236}">
                <a16:creationId xmlns:a16="http://schemas.microsoft.com/office/drawing/2014/main" id="{79395173-961B-9CDB-5AE2-B705B2A38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35" y="1520182"/>
            <a:ext cx="6781730" cy="443561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824C4F-9A3B-2B5A-1A44-BF447FF0E4C3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DC4FA5-1063-071C-8C3F-38F5ED1CC9A0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3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5EC7-4070-FE6F-5D5E-1E723AD1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Evaluators play vital role in science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0D9F-E01D-D808-62F7-929001EA26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3549079"/>
          </a:xfrm>
        </p:spPr>
        <p:txBody>
          <a:bodyPr>
            <a:normAutofit/>
          </a:bodyPr>
          <a:lstStyle/>
          <a:p>
            <a:r>
              <a:rPr lang="en-US" sz="2600" dirty="0"/>
              <a:t>High-stakes decisions with far-reaching consequences</a:t>
            </a:r>
          </a:p>
          <a:p>
            <a:pPr lvl="1"/>
            <a:r>
              <a:rPr lang="en-US" sz="2200" dirty="0"/>
              <a:t>Scientific funding allocation shapes careers and knowledge production </a:t>
            </a:r>
            <a:r>
              <a:rPr lang="en-US" sz="1800" dirty="0"/>
              <a:t>(Babina et al., 2023; Stephan, 2016; Jacob &amp; </a:t>
            </a:r>
            <a:r>
              <a:rPr lang="en-US" sz="1800" dirty="0" err="1"/>
              <a:t>Lefgren</a:t>
            </a:r>
            <a:r>
              <a:rPr lang="en-US" sz="1800" dirty="0"/>
              <a:t>, 2011)</a:t>
            </a:r>
          </a:p>
          <a:p>
            <a:pPr lvl="1"/>
            <a:r>
              <a:rPr lang="en-US" sz="2200" dirty="0"/>
              <a:t>Resource allocation influences innovation trajectories </a:t>
            </a:r>
            <a:r>
              <a:rPr lang="en-US" sz="1800" dirty="0"/>
              <a:t>(Wright et al., 2023; Franzoni et al., 2010; Ayoubi et al., 2020)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600" dirty="0"/>
              <a:t>Design of expert evaluation systems affect decisions and outcomes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B46FF-5FCD-1FC9-221F-32EEDFE5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6568457"/>
            <a:ext cx="2981739" cy="289543"/>
          </a:xfrm>
        </p:spPr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C4E7D-6BBA-D262-1AA6-15F5942F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A6F2-71E9-C08D-D909-EC008A9C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38" y="6568457"/>
            <a:ext cx="3114262" cy="289543"/>
          </a:xfrm>
        </p:spPr>
        <p:txBody>
          <a:bodyPr/>
          <a:lstStyle/>
          <a:p>
            <a:fld id="{FAA8105A-9F50-7A47-B22F-19856B84F6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BF59B9-80AE-93AC-4B1B-950BB93F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03" y="4373568"/>
            <a:ext cx="3592664" cy="1993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2A6D54-6E6B-E271-D5F7-E207ADD4E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944" y="4506736"/>
            <a:ext cx="5397320" cy="13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1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5B29-C69D-755A-EA63-6123EA99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56C1-96AA-E1D4-6073-192E1436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Robustness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10AF-EEDD-1D48-58B9-D16BD8D40D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4763684"/>
          </a:xfrm>
        </p:spPr>
        <p:txBody>
          <a:bodyPr>
            <a:normAutofit/>
          </a:bodyPr>
          <a:lstStyle/>
          <a:p>
            <a:r>
              <a:rPr lang="en-US" sz="2600" dirty="0"/>
              <a:t>Results consistent across various operationalizations/specifications</a:t>
            </a:r>
          </a:p>
          <a:p>
            <a:pPr lvl="1"/>
            <a:r>
              <a:rPr lang="en-US" sz="2200" dirty="0"/>
              <a:t>2yr and unlimited citation windows instead of 3yr</a:t>
            </a:r>
          </a:p>
          <a:p>
            <a:pPr lvl="1"/>
            <a:r>
              <a:rPr lang="en-US" sz="2200" dirty="0"/>
              <a:t>Logistic regression instead of OLS</a:t>
            </a:r>
          </a:p>
          <a:p>
            <a:pPr lvl="1"/>
            <a:r>
              <a:rPr lang="en-US" sz="2200" dirty="0"/>
              <a:t>Citation count instead of binary</a:t>
            </a:r>
          </a:p>
          <a:p>
            <a:pPr lvl="1"/>
            <a:r>
              <a:rPr lang="en-US" sz="2200" dirty="0"/>
              <a:t>Expanded sample to include “Auto-Decline”</a:t>
            </a:r>
          </a:p>
          <a:p>
            <a:pPr lvl="1"/>
            <a:r>
              <a:rPr lang="en-US" sz="2200" dirty="0"/>
              <a:t>Average abstract similarity instead of maximum</a:t>
            </a:r>
          </a:p>
          <a:p>
            <a:pPr lvl="1"/>
            <a:endParaRPr lang="en-US" sz="2200" dirty="0"/>
          </a:p>
          <a:p>
            <a:r>
              <a:rPr lang="en-US" sz="2600" dirty="0"/>
              <a:t>Potential confounder: Initial Interest - Does “Unavailable” mean unavailable? </a:t>
            </a:r>
          </a:p>
          <a:p>
            <a:pPr lvl="1"/>
            <a:r>
              <a:rPr lang="en-US" sz="2200" dirty="0"/>
              <a:t>Control for interest: Reviewer publications at inviting journal within 5 years prior</a:t>
            </a:r>
          </a:p>
          <a:p>
            <a:pPr lvl="1"/>
            <a:r>
              <a:rPr lang="en-US" sz="2200" dirty="0"/>
              <a:t>In progress: Identifying other controls for interest or IVs for exogenous availability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3D3C8-2AED-72B9-BD95-A25AE1AC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ECA5-A839-E7C9-CD07-485EB6D1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4046F-F37B-9FE1-F756-55D40F76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C628EF-C728-6226-4FC3-A1E87D89996F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006563-3783-D73B-8E7A-0D25616E0868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43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86323-CABD-A5F9-3564-9E828424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7BCE-8CEC-EC44-0C55-584E029B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Robustness Checks: Invited reviewer “interest”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A7BD7-0B21-65D5-21B8-E2B18B6A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EB7E-6FAC-33F3-7C8D-D3BEC452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6CC0-C75F-7C20-E556-287BEA50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980E2-1A68-ECE2-637F-DC97E5D4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49" y="1605996"/>
            <a:ext cx="8490502" cy="426771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3146F8-2B68-3463-54CD-CBBEE4374515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DF2565-DFC1-32AE-DC9A-0F5E7309D93D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7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D35F-D504-CFBF-7BF4-7980F4F7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AFED-51A3-154D-2AFC-05E7A180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Robustness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23C3-51B9-6B40-DC82-00D45BFE63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4763684"/>
          </a:xfrm>
        </p:spPr>
        <p:txBody>
          <a:bodyPr>
            <a:normAutofit/>
          </a:bodyPr>
          <a:lstStyle/>
          <a:p>
            <a:r>
              <a:rPr lang="en-US" sz="2600" dirty="0"/>
              <a:t>Results consistent across various operationalizations/specifications</a:t>
            </a:r>
          </a:p>
          <a:p>
            <a:pPr lvl="1"/>
            <a:r>
              <a:rPr lang="en-US" sz="2200" dirty="0"/>
              <a:t>2yr and unlimited citation windows instead of 3yr</a:t>
            </a:r>
          </a:p>
          <a:p>
            <a:pPr lvl="1"/>
            <a:r>
              <a:rPr lang="en-US" sz="2200" dirty="0"/>
              <a:t>Logistic regression instead of OLS</a:t>
            </a:r>
          </a:p>
          <a:p>
            <a:pPr lvl="1"/>
            <a:r>
              <a:rPr lang="en-US" sz="2200" dirty="0"/>
              <a:t>Citation count instead of binary</a:t>
            </a:r>
          </a:p>
          <a:p>
            <a:pPr lvl="1"/>
            <a:r>
              <a:rPr lang="en-US" sz="2200" dirty="0"/>
              <a:t>Expanded sample to include “Auto-Decline”</a:t>
            </a:r>
          </a:p>
          <a:p>
            <a:pPr lvl="1"/>
            <a:r>
              <a:rPr lang="en-US" sz="2200" dirty="0"/>
              <a:t>Average abstract similarity instead of maximum</a:t>
            </a:r>
          </a:p>
          <a:p>
            <a:r>
              <a:rPr lang="en-US" sz="2600" dirty="0"/>
              <a:t>Potential confounder: Post-review publication rate</a:t>
            </a:r>
          </a:p>
          <a:p>
            <a:r>
              <a:rPr lang="en-US" sz="2600" dirty="0"/>
              <a:t>Potential confounder: Initial Interest - Does “Unavailable” mean unavailable? </a:t>
            </a:r>
          </a:p>
          <a:p>
            <a:pPr lvl="1"/>
            <a:r>
              <a:rPr lang="en-US" sz="2200" dirty="0"/>
              <a:t>Control for interest: Reviewer publications at inviting journal within 5 years prior</a:t>
            </a:r>
          </a:p>
          <a:p>
            <a:pPr lvl="1"/>
            <a:r>
              <a:rPr lang="en-US" sz="2200" dirty="0"/>
              <a:t>Possible IVs: Invite “Bunching”, Academic Calendars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75D66-A536-AB40-B7ED-DA268C25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7C8F-FB1B-1217-AB14-EB58DEBE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65D7-BB63-B2F7-865A-489E9FDA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EAD7D6-0DB4-4309-78FD-8A3C70063F48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051D71-265A-E016-0F5A-A9C37C0C6F11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5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CEB75-9EBC-E18B-AD06-C58A235B9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3029-F991-381F-3A90-3674AB12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D809-BCE8-3548-40DA-D7F85F91E3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2"/>
            <a:ext cx="11176517" cy="4810337"/>
          </a:xfrm>
        </p:spPr>
        <p:txBody>
          <a:bodyPr>
            <a:normAutofit/>
          </a:bodyPr>
          <a:lstStyle/>
          <a:p>
            <a:r>
              <a:rPr lang="en-US" sz="2600" dirty="0"/>
              <a:t>Private learning benefits of reviewing</a:t>
            </a:r>
          </a:p>
          <a:p>
            <a:pPr lvl="1"/>
            <a:r>
              <a:rPr lang="en-US" sz="2200" dirty="0"/>
              <a:t>Stronger when geographically and intellectually close, supporting absorptive capacity</a:t>
            </a:r>
          </a:p>
          <a:p>
            <a:pPr lvl="1"/>
            <a:r>
              <a:rPr lang="en-US" sz="2200" dirty="0"/>
              <a:t>Reviewing compensates for geographical distance</a:t>
            </a:r>
          </a:p>
          <a:p>
            <a:pPr lvl="1"/>
            <a:r>
              <a:rPr lang="en-US" sz="2200" dirty="0"/>
              <a:t>Helps explain “peer review puzzle” with behavioral measure of private motivation</a:t>
            </a:r>
          </a:p>
          <a:p>
            <a:r>
              <a:rPr lang="en-US" sz="2600" dirty="0"/>
              <a:t>Evaluation system serves dual function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200" dirty="0"/>
              <a:t>Allocate resources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200" dirty="0"/>
              <a:t>Knowledge dissemination</a:t>
            </a:r>
          </a:p>
          <a:p>
            <a:pPr>
              <a:buSzPct val="100000"/>
            </a:pPr>
            <a:r>
              <a:rPr lang="en-US" sz="2600" dirty="0"/>
              <a:t>Practical/Policy Implications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sz="2200" dirty="0"/>
              <a:t>In recruitment, emphasize private learning benefit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sz="2200" dirty="0"/>
              <a:t>In decisions to automate, factor knowledge dissemination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345AB-E1EA-BE8E-87CC-69B695AA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855B-8677-0841-4B06-2CF67342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CBEB-25A3-B4E4-C3A0-C2097C66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392F6BD3-C9C4-9A3C-67AE-272BDC7FD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8433" y="1326568"/>
            <a:ext cx="661636" cy="66163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7119817-F6E4-9D27-1185-378EA45C2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1164" y="4902178"/>
            <a:ext cx="1563935" cy="156393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9EEDA3-11FB-D98C-EB58-5614CF616251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65CE46-1235-20B6-2D56-C69F5FD07BC8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0BD97-6B74-50EF-0B5A-0CF223DE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E972-AF4A-D152-C29A-63B6129C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1E36-B323-C4EA-9141-010298A26C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2"/>
            <a:ext cx="11176517" cy="4810337"/>
          </a:xfrm>
        </p:spPr>
        <p:txBody>
          <a:bodyPr>
            <a:normAutofit/>
          </a:bodyPr>
          <a:lstStyle/>
          <a:p>
            <a:r>
              <a:rPr lang="en-US" sz="2600" dirty="0"/>
              <a:t>The Team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6C41-F50F-2B35-A107-8BF9502C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438A-9AD6-B0B0-8ED9-7C0A73C3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9D66-4AE5-5601-12E0-D1C52B47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4C3E52D-55D1-0E00-A28F-B5F48B86FD88}"/>
              </a:ext>
            </a:extLst>
          </p:cNvPr>
          <p:cNvSpPr txBox="1"/>
          <p:nvPr/>
        </p:nvSpPr>
        <p:spPr>
          <a:xfrm>
            <a:off x="936190" y="5152085"/>
            <a:ext cx="3188824" cy="8842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35"/>
              </a:spcBef>
            </a:pPr>
            <a:r>
              <a:rPr lang="en-US" sz="2000" b="1" dirty="0">
                <a:latin typeface="Arial"/>
                <a:cs typeface="Arial"/>
                <a:hlinkClick r:id="rId3"/>
              </a:rPr>
              <a:t>Charles Ayoubi</a:t>
            </a:r>
            <a:endParaRPr lang="en-US" sz="2000" b="1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  <a:spcBef>
                <a:spcPts val="135"/>
              </a:spcBef>
            </a:pP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ayoubi@essec.edu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algn="ctr">
              <a:lnSpc>
                <a:spcPts val="1664"/>
              </a:lnSpc>
              <a:spcBef>
                <a:spcPts val="135"/>
              </a:spcBef>
            </a:pP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  <a:spcBef>
                <a:spcPts val="5"/>
              </a:spcBef>
            </a:pPr>
            <a:r>
              <a:rPr lang="en-US" spc="-35" dirty="0">
                <a:latin typeface="Arial"/>
                <a:cs typeface="Arial"/>
              </a:rPr>
              <a:t>ESSEC Business School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9" name="Picture 8" descr="A person wearing a scarf&#10;&#10;AI-generated content may be incorrect.">
            <a:extLst>
              <a:ext uri="{FF2B5EF4-FFF2-40B4-BE49-F238E27FC236}">
                <a16:creationId xmlns:a16="http://schemas.microsoft.com/office/drawing/2014/main" id="{F6D5F1A6-15E8-E86D-DC85-8AED6C8DD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23" y="1810005"/>
            <a:ext cx="1996558" cy="3237989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4CD0A8BA-DB87-1BAB-880C-F3576601301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82013" y="1810005"/>
            <a:ext cx="2354779" cy="323798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F60B8E1C-F4D5-0476-94AD-337EB2843463}"/>
              </a:ext>
            </a:extLst>
          </p:cNvPr>
          <p:cNvSpPr txBox="1"/>
          <p:nvPr/>
        </p:nvSpPr>
        <p:spPr>
          <a:xfrm>
            <a:off x="7610966" y="5152085"/>
            <a:ext cx="4096871" cy="1127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35"/>
              </a:spcBef>
            </a:pPr>
            <a:r>
              <a:rPr sz="2000" b="1" dirty="0">
                <a:latin typeface="Arial"/>
                <a:cs typeface="Arial"/>
                <a:hlinkClick r:id="rId6"/>
              </a:rPr>
              <a:t>Misha</a:t>
            </a:r>
            <a:r>
              <a:rPr sz="2000" b="1" spc="95" dirty="0">
                <a:latin typeface="Arial"/>
                <a:cs typeface="Arial"/>
                <a:hlinkClick r:id="rId6"/>
              </a:rPr>
              <a:t> </a:t>
            </a:r>
            <a:r>
              <a:rPr sz="2000" b="1" spc="-10" dirty="0" err="1">
                <a:latin typeface="Arial"/>
                <a:cs typeface="Arial"/>
                <a:hlinkClick r:id="rId6"/>
              </a:rPr>
              <a:t>Teplitskiy</a:t>
            </a:r>
            <a:endParaRPr lang="en-US" sz="2000" b="1" spc="-10" dirty="0"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tepl@umich.edu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US" sz="2000" b="1" spc="-1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  <a:spcBef>
                <a:spcPts val="135"/>
              </a:spcBef>
            </a:pP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  <a:spcBef>
                <a:spcPts val="5"/>
              </a:spcBef>
              <a:spcAft>
                <a:spcPts val="500"/>
              </a:spcAft>
            </a:pPr>
            <a:r>
              <a:rPr spc="-35" dirty="0">
                <a:latin typeface="Arial"/>
                <a:cs typeface="Arial"/>
              </a:rPr>
              <a:t>University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Michigan</a:t>
            </a:r>
            <a:endParaRPr lang="en-US" spc="-50" dirty="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  <a:spcBef>
                <a:spcPts val="5"/>
              </a:spcBef>
            </a:pPr>
            <a:r>
              <a:rPr spc="-45" dirty="0">
                <a:latin typeface="Arial"/>
                <a:cs typeface="Arial"/>
              </a:rPr>
              <a:t>School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Information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609587E-9AC0-655B-FB12-24E7D2A7E929}"/>
              </a:ext>
            </a:extLst>
          </p:cNvPr>
          <p:cNvSpPr txBox="1"/>
          <p:nvPr/>
        </p:nvSpPr>
        <p:spPr>
          <a:xfrm>
            <a:off x="4411034" y="5152085"/>
            <a:ext cx="3188824" cy="1127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35"/>
              </a:spcBef>
            </a:pPr>
            <a:r>
              <a:rPr lang="en-US" sz="2000" b="1" dirty="0">
                <a:latin typeface="Arial"/>
                <a:cs typeface="Arial"/>
                <a:hlinkClick r:id="rId7"/>
              </a:rPr>
              <a:t>James M. </a:t>
            </a:r>
            <a:r>
              <a:rPr lang="en-US" sz="2000" b="1" dirty="0" err="1">
                <a:latin typeface="Arial"/>
                <a:cs typeface="Arial"/>
                <a:hlinkClick r:id="rId7"/>
              </a:rPr>
              <a:t>Zumel</a:t>
            </a:r>
            <a:r>
              <a:rPr lang="en-US" sz="2000" b="1" dirty="0">
                <a:latin typeface="Arial"/>
                <a:cs typeface="Arial"/>
                <a:hlinkClick r:id="rId7"/>
              </a:rPr>
              <a:t> Dumlao</a:t>
            </a:r>
            <a:endParaRPr lang="en-US" sz="2000" b="1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  <a:spcBef>
                <a:spcPts val="135"/>
              </a:spcBef>
            </a:pP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jamesmzd@umich.edu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algn="ctr">
              <a:lnSpc>
                <a:spcPts val="1664"/>
              </a:lnSpc>
              <a:spcBef>
                <a:spcPts val="135"/>
              </a:spcBef>
            </a:pP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  <a:spcBef>
                <a:spcPts val="5"/>
              </a:spcBef>
              <a:spcAft>
                <a:spcPts val="500"/>
              </a:spcAft>
            </a:pPr>
            <a:r>
              <a:rPr lang="en-US" spc="-35" dirty="0">
                <a:latin typeface="Arial"/>
                <a:cs typeface="Arial"/>
              </a:rPr>
              <a:t>University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Michigan</a:t>
            </a:r>
            <a:endParaRPr lang="en-US" spc="-50" dirty="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  <a:spcBef>
                <a:spcPts val="5"/>
              </a:spcBef>
            </a:pPr>
            <a:r>
              <a:rPr lang="en-US" spc="-45" dirty="0">
                <a:latin typeface="Arial"/>
                <a:cs typeface="Arial"/>
              </a:rPr>
              <a:t>School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Information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F5EBD77-899B-20A7-C806-0E5B9425F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0429" y="960808"/>
            <a:ext cx="1870036" cy="187003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CF1A75-8EB6-72A2-9CEE-3A70B613992D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566068-64A1-660D-B62E-589998B42E3C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" name="Picture 15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88A0B9CD-2E80-0033-DC99-81FB84F3A3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6" y="2884127"/>
            <a:ext cx="2136260" cy="21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5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1014A-BE13-5DEE-284D-7D7F21FB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57C0-6DAF-39B5-885B-98FE3F62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Appendix: Balance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EFB9-2662-E4A7-8239-B05C2812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B1739-C5CE-980E-833E-1E456A7E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5FC4-2DF7-DD2D-D1E4-CD04D34D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5E71D5-E0A1-9308-D015-D14360D6A5A5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6D08B-A9B3-C7CE-8AB0-7AC0CA0D9E54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 descr="A table of numbers and a number of items&#10;&#10;AI-generated content may be incorrect.">
            <a:extLst>
              <a:ext uri="{FF2B5EF4-FFF2-40B4-BE49-F238E27FC236}">
                <a16:creationId xmlns:a16="http://schemas.microsoft.com/office/drawing/2014/main" id="{B87EF619-3608-B04C-8232-3B6A4F8C8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3" y="1062548"/>
            <a:ext cx="7023651" cy="5350886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132C6263-7C6C-F94E-E47E-BA5F2F2EC292}"/>
              </a:ext>
            </a:extLst>
          </p:cNvPr>
          <p:cNvSpPr/>
          <p:nvPr/>
        </p:nvSpPr>
        <p:spPr>
          <a:xfrm>
            <a:off x="2146852" y="2531165"/>
            <a:ext cx="609600" cy="2517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93E142C-40A3-61C5-AF4F-31BA3F001D9C}"/>
              </a:ext>
            </a:extLst>
          </p:cNvPr>
          <p:cNvSpPr/>
          <p:nvPr/>
        </p:nvSpPr>
        <p:spPr>
          <a:xfrm>
            <a:off x="2146852" y="5528033"/>
            <a:ext cx="609600" cy="2517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CB6A-DD62-B2B0-3430-3992B4F4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FB45-16A5-6B5D-CA2D-E8DAFA9C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The Costs of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1C4C-E3D9-E50F-2ADC-DBF9901326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2" y="1431843"/>
            <a:ext cx="6096000" cy="354907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Substantial system-level investment</a:t>
            </a:r>
          </a:p>
          <a:p>
            <a:pPr lvl="1"/>
            <a:r>
              <a:rPr lang="en-US" sz="2200" dirty="0"/>
              <a:t>Opportunity costs of expert time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Cognitive intensity and reviewer fatigue</a:t>
            </a:r>
          </a:p>
          <a:p>
            <a:pPr lvl="1" algn="l"/>
            <a:r>
              <a:rPr lang="en-US" sz="2200" dirty="0"/>
              <a:t>Decision fatigue impacts judgement quality </a:t>
            </a:r>
            <a:r>
              <a:rPr lang="en-US" sz="1800" dirty="0"/>
              <a:t>(Danziger et al., 2011)</a:t>
            </a:r>
          </a:p>
          <a:p>
            <a:pPr lvl="1" algn="l"/>
            <a:r>
              <a:rPr lang="en-US" sz="2200" dirty="0"/>
              <a:t>Leading to potential biases </a:t>
            </a:r>
            <a:r>
              <a:rPr lang="en-US" sz="1800" dirty="0"/>
              <a:t>(Criscuolo et al., 2021)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FC82-7CC7-8399-5BF7-40F571BF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AFE0-F551-35B8-227A-082F3ACC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666C-6C06-F921-C9C8-6252D195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2D2F0187-8839-65C4-0D87-A16360C0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21" y="3293952"/>
            <a:ext cx="2247519" cy="3034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A0B7F7-7F49-8E60-B156-05D85673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4698521"/>
            <a:ext cx="3741272" cy="1630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F0CBD3-9FAF-E664-6367-F30F9025A062}"/>
              </a:ext>
            </a:extLst>
          </p:cNvPr>
          <p:cNvSpPr txBox="1"/>
          <p:nvPr/>
        </p:nvSpPr>
        <p:spPr>
          <a:xfrm>
            <a:off x="8839200" y="6033019"/>
            <a:ext cx="1053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Vesper (2018)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5011E-2D85-2677-1E1E-CA63AB22F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66" y="991095"/>
            <a:ext cx="5859570" cy="98615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8F621-B0AA-237D-B623-D57D56A11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1" y="2032980"/>
            <a:ext cx="3281207" cy="102109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B4B8A0-A11C-AFF4-41CA-7428141FE724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411004-BA7A-4E06-8D5A-820DEF4780DD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6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C3B8C-BF2B-CB98-1C28-61175B54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C722-AA6B-8289-2E2E-F8F69FE6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Peer Review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02A-D459-8A63-34FF-F757C16033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3549079"/>
          </a:xfrm>
        </p:spPr>
        <p:txBody>
          <a:bodyPr>
            <a:normAutofit/>
          </a:bodyPr>
          <a:lstStyle/>
          <a:p>
            <a:r>
              <a:rPr lang="en-US" sz="2600" dirty="0"/>
              <a:t>Why do scientists participate in this seemingly under-incentivized activity?</a:t>
            </a:r>
          </a:p>
          <a:p>
            <a:pPr lvl="1"/>
            <a:r>
              <a:rPr lang="en-US" sz="2200" dirty="0"/>
              <a:t>Traditional explanations: reputation, relational contracting, pro-social motives</a:t>
            </a:r>
          </a:p>
          <a:p>
            <a:pPr lvl="1"/>
            <a:r>
              <a:rPr lang="en-US" sz="2200" dirty="0"/>
              <a:t>“Only 6% of reviewers noted… peer review enhanced their CV” </a:t>
            </a:r>
            <a:r>
              <a:rPr lang="en-US" sz="1800" dirty="0"/>
              <a:t>(Walton, 2019)</a:t>
            </a:r>
          </a:p>
          <a:p>
            <a:pPr lvl="1"/>
            <a:r>
              <a:rPr lang="en-US" sz="2200" dirty="0"/>
              <a:t>Monetary incentives show limited effectiveness </a:t>
            </a:r>
            <a:r>
              <a:rPr lang="en-US" sz="1800" dirty="0"/>
              <a:t>(</a:t>
            </a:r>
            <a:r>
              <a:rPr lang="en-US" sz="1800" dirty="0" err="1"/>
              <a:t>Squazzoni</a:t>
            </a:r>
            <a:r>
              <a:rPr lang="en-US" sz="1800" dirty="0"/>
              <a:t> et al., 2013; Else, 2025)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A8A2-AB51-3CCC-F42A-D57352C3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16171-59F5-E000-175A-843BFE2E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1A7E-4ADA-FBA6-240C-E4F903A9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8116D-EF96-C281-3600-EF25C1F92BE9}"/>
              </a:ext>
            </a:extLst>
          </p:cNvPr>
          <p:cNvSpPr txBox="1"/>
          <p:nvPr/>
        </p:nvSpPr>
        <p:spPr>
          <a:xfrm>
            <a:off x="9878412" y="5815173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Publons</a:t>
            </a:r>
            <a:r>
              <a:rPr lang="en-US" sz="1200" dirty="0"/>
              <a:t> (2018)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AE87A-E9E7-F6F6-E104-BA5CE6125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530" y="3666930"/>
            <a:ext cx="3081581" cy="21482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website&#10;&#10;AI-generated content may be incorrect.">
            <a:extLst>
              <a:ext uri="{FF2B5EF4-FFF2-40B4-BE49-F238E27FC236}">
                <a16:creationId xmlns:a16="http://schemas.microsoft.com/office/drawing/2014/main" id="{912724FE-6523-0E79-A16D-E53BDBFED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3" y="3686691"/>
            <a:ext cx="4368307" cy="15476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8F78C51C-32E5-5FF5-A094-8F983888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8"/>
          <a:stretch>
            <a:fillRect/>
          </a:stretch>
        </p:blipFill>
        <p:spPr>
          <a:xfrm>
            <a:off x="4814509" y="3768301"/>
            <a:ext cx="3853631" cy="2425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8F9853-404D-9CC3-4688-60970EAE1D65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283056-44BB-28A7-763D-392FD6CE6986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1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F0786-7D2D-D9DA-69C2-A6D6CC22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90DF-8EEF-BF5E-43FC-24001303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The Benefits of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50E65-7026-E64F-77DB-4F7E4E3804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3"/>
            <a:ext cx="11176517" cy="4045226"/>
          </a:xfrm>
        </p:spPr>
        <p:txBody>
          <a:bodyPr>
            <a:normAutofit/>
          </a:bodyPr>
          <a:lstStyle/>
          <a:p>
            <a:r>
              <a:rPr lang="en-US" sz="2600" dirty="0"/>
              <a:t>For submitting authors: Improved manuscripts </a:t>
            </a:r>
            <a:r>
              <a:rPr lang="en-US" sz="1800" dirty="0"/>
              <a:t>(Garcia-Costa et al., 2022; Cobo et al., 2011)</a:t>
            </a:r>
          </a:p>
          <a:p>
            <a:r>
              <a:rPr lang="en-US" sz="2600" dirty="0"/>
              <a:t>For organizations: More efficient resource allocation </a:t>
            </a:r>
            <a:r>
              <a:rPr lang="en-US" sz="1800" dirty="0"/>
              <a:t>(Boudreau et al., 2016; Li, 2017)</a:t>
            </a:r>
          </a:p>
          <a:p>
            <a:r>
              <a:rPr lang="en-US" sz="2600" dirty="0"/>
              <a:t>For science: Legitimation of new knowledge; setting research direction </a:t>
            </a:r>
            <a:r>
              <a:rPr lang="en-US" sz="1800" dirty="0"/>
              <a:t>(</a:t>
            </a:r>
            <a:r>
              <a:rPr lang="en-US" sz="1800" dirty="0" err="1"/>
              <a:t>Barbosu</a:t>
            </a:r>
            <a:r>
              <a:rPr lang="en-US" sz="1800" dirty="0"/>
              <a:t> &amp; </a:t>
            </a:r>
            <a:r>
              <a:rPr lang="en-US" sz="1800" dirty="0" err="1"/>
              <a:t>Teodoridis</a:t>
            </a:r>
            <a:r>
              <a:rPr lang="en-US" sz="1800" dirty="0"/>
              <a:t>, 2025)</a:t>
            </a:r>
            <a:endParaRPr lang="en-US" sz="2600" dirty="0"/>
          </a:p>
          <a:p>
            <a:r>
              <a:rPr lang="en-US" sz="2600" b="1" dirty="0"/>
              <a:t>For reviewers: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D432-1031-07D9-3EF4-2BC7D4BF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E807A-12D6-B41D-E32A-BBCE72B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9614-CA84-C3C0-75C3-69F69F8D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AA8141C-2846-17AA-8608-896DA7DBBB3C}"/>
              </a:ext>
            </a:extLst>
          </p:cNvPr>
          <p:cNvSpPr/>
          <p:nvPr/>
        </p:nvSpPr>
        <p:spPr>
          <a:xfrm>
            <a:off x="3048000" y="3787221"/>
            <a:ext cx="3275938" cy="2115047"/>
          </a:xfrm>
          <a:prstGeom prst="cloudCallout">
            <a:avLst>
              <a:gd name="adj1" fmla="val -47289"/>
              <a:gd name="adj2" fmla="val -397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CB05"/>
                </a:solidFill>
              </a:rPr>
              <a:t> </a:t>
            </a:r>
            <a:r>
              <a:rPr lang="en-US" sz="16900" b="1" dirty="0">
                <a:solidFill>
                  <a:srgbClr val="FFCB05"/>
                </a:solidFill>
              </a:rPr>
              <a:t>?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DAD8E4-7585-87B2-55C6-CE6ABA4E8AA4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32BEB7-67A6-64DC-6BE9-B2BA45F0EA6A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3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142E-0160-183C-84DC-D9C9C5D3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9AC7-33E1-800D-320A-6BD1C095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The Benefits of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BCC3-F2E5-E093-CF41-8A70B30D8F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2"/>
            <a:ext cx="11176517" cy="4635325"/>
          </a:xfrm>
        </p:spPr>
        <p:txBody>
          <a:bodyPr>
            <a:normAutofit/>
          </a:bodyPr>
          <a:lstStyle/>
          <a:p>
            <a:r>
              <a:rPr lang="en-US" sz="2600" dirty="0"/>
              <a:t>For submitting authors: Improved manuscripts </a:t>
            </a:r>
            <a:r>
              <a:rPr lang="en-US" sz="1800" dirty="0"/>
              <a:t>(Garcia-Costa et al., 2022; Cobo et al., 2011)</a:t>
            </a:r>
          </a:p>
          <a:p>
            <a:r>
              <a:rPr lang="en-US" sz="2600" dirty="0"/>
              <a:t>For organizations: More efficient resource allocation </a:t>
            </a:r>
            <a:r>
              <a:rPr lang="en-US" sz="1800" dirty="0"/>
              <a:t>(Boudreau et al., 2016; Li, 2017)</a:t>
            </a:r>
          </a:p>
          <a:p>
            <a:r>
              <a:rPr lang="en-US" sz="2600" dirty="0"/>
              <a:t>For science: Legitimation of new knowledge; setting research direction </a:t>
            </a:r>
            <a:r>
              <a:rPr lang="en-US" sz="1800" dirty="0"/>
              <a:t>(</a:t>
            </a:r>
            <a:r>
              <a:rPr lang="en-US" sz="1800" dirty="0" err="1"/>
              <a:t>Barbosu</a:t>
            </a:r>
            <a:r>
              <a:rPr lang="en-US" sz="1800" dirty="0"/>
              <a:t> &amp; </a:t>
            </a:r>
            <a:r>
              <a:rPr lang="en-US" sz="1800" dirty="0" err="1"/>
              <a:t>Teodoridis</a:t>
            </a:r>
            <a:r>
              <a:rPr lang="en-US" sz="1800" dirty="0"/>
              <a:t>, 2025)</a:t>
            </a:r>
            <a:endParaRPr lang="en-US" sz="2600" dirty="0"/>
          </a:p>
          <a:p>
            <a:r>
              <a:rPr lang="en-US" sz="2600" dirty="0"/>
              <a:t>For reviewers: Pro-social motives (indirect) </a:t>
            </a:r>
            <a:r>
              <a:rPr lang="en-US" sz="2600" b="1" dirty="0"/>
              <a:t>+ Learning?</a:t>
            </a:r>
          </a:p>
          <a:p>
            <a:endParaRPr lang="en-US" sz="2600" b="1" dirty="0"/>
          </a:p>
          <a:p>
            <a:r>
              <a:rPr lang="en-US" sz="2600" b="1" dirty="0"/>
              <a:t>Research Question: Do evaluators demonstrate learning through evaluating?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A7D8-133C-3632-9DE7-0D3D1ABD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4149-0F8C-91CC-FA97-418F7719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CB5D3-B8E1-582E-0114-97FF4F78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9CFA07-F357-50C8-0583-9D741DBAA24E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6D33858-529F-E160-491D-B3DF36F00AF2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9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B9E63-FB57-895D-C137-857D92C0A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25AF-4936-BC9A-2BF6-781DF35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Theoretical Framework: What is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AAA0-0E25-F72C-91FA-9A208E7879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41" y="1431842"/>
            <a:ext cx="11176517" cy="4763685"/>
          </a:xfrm>
        </p:spPr>
        <p:txBody>
          <a:bodyPr>
            <a:normAutofit/>
          </a:bodyPr>
          <a:lstStyle/>
          <a:p>
            <a:r>
              <a:rPr lang="en-US" sz="2600" dirty="0"/>
              <a:t>Learning requires three key elements </a:t>
            </a:r>
            <a:r>
              <a:rPr lang="en-US" sz="1800" dirty="0"/>
              <a:t>(Argote, 2012; Argot &amp; Ingram, 2000; Huber, 1991)</a:t>
            </a:r>
            <a:endParaRPr lang="en-US" sz="1800" i="1" dirty="0"/>
          </a:p>
          <a:p>
            <a:endParaRPr lang="en-US" sz="2600" b="1" i="1" dirty="0"/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U Sans Serif" panose="02000603000000000000" pitchFamily="2" charset="0"/>
            </a:endParaRPr>
          </a:p>
          <a:p>
            <a:pPr marL="514350" indent="-514350">
              <a:buSzPct val="100000"/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r>
              <a:rPr lang="en-US" sz="2200" dirty="0"/>
              <a:t>Peer review as structured commitment device, forces deep engagement </a:t>
            </a:r>
            <a:r>
              <a:rPr lang="en-US" sz="1800" dirty="0"/>
              <a:t>(Bryan et al., 2010)</a:t>
            </a:r>
          </a:p>
          <a:p>
            <a:r>
              <a:rPr lang="en-US" sz="2200" dirty="0"/>
              <a:t>Evaluation requires active critical assessment, not passive consumption (i.e., integration)</a:t>
            </a:r>
          </a:p>
          <a:p>
            <a:r>
              <a:rPr lang="en-US" sz="2200" dirty="0"/>
              <a:t>Citations as evidence of knowledge deployment </a:t>
            </a:r>
            <a:r>
              <a:rPr lang="en-US" sz="1800" dirty="0"/>
              <a:t>(Fleming, 2001; Schilling &amp; Green, 2011; Lane et al., 2020)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C054-2451-014D-F15E-6762BE4F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FDA5-1BDD-CBC7-6659-CD739583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E47-64C8-28D0-6717-87446FAB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2959B5D0-E257-17B5-D66D-1895E1C942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5240" y="2317291"/>
            <a:ext cx="6661517" cy="14206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E3D3C2-D69E-5816-0B7F-357AC89F6B17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198BC-4017-4AF0-2191-07B272927D00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8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2C78-549A-797B-D4C3-EDCE1FFA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8257-1CDC-E43D-17EF-1D3CC1A6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Empirical Setting &amp;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8F87-D464-11B3-83D3-5090E378C3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4253" y="1431842"/>
            <a:ext cx="7980005" cy="4763685"/>
          </a:xfrm>
        </p:spPr>
        <p:txBody>
          <a:bodyPr>
            <a:normAutofit/>
          </a:bodyPr>
          <a:lstStyle/>
          <a:p>
            <a:r>
              <a:rPr lang="en-US" sz="2600" dirty="0"/>
              <a:t>Data</a:t>
            </a:r>
          </a:p>
          <a:p>
            <a:pPr lvl="1" algn="l"/>
            <a:r>
              <a:rPr lang="en-US" sz="2200" dirty="0"/>
              <a:t>Peer review metadata from </a:t>
            </a:r>
            <a:r>
              <a:rPr lang="en-US" sz="2200" i="1" dirty="0"/>
              <a:t>Institute of Physics Publishing</a:t>
            </a:r>
          </a:p>
          <a:p>
            <a:pPr lvl="2"/>
            <a:r>
              <a:rPr lang="en-US" sz="1800" dirty="0"/>
              <a:t>All but full text of manuscripts and reviews</a:t>
            </a:r>
          </a:p>
          <a:p>
            <a:pPr lvl="1" algn="l"/>
            <a:r>
              <a:rPr lang="en-US" sz="2200" dirty="0"/>
              <a:t>Matched to </a:t>
            </a:r>
            <a:r>
              <a:rPr lang="en-US" sz="2200" dirty="0" err="1"/>
              <a:t>OpenAlex</a:t>
            </a:r>
            <a:r>
              <a:rPr lang="en-US" sz="2200" dirty="0"/>
              <a:t> records</a:t>
            </a:r>
          </a:p>
          <a:p>
            <a:pPr lvl="1" algn="l"/>
            <a:endParaRPr lang="en-US" sz="2200" dirty="0"/>
          </a:p>
          <a:p>
            <a:r>
              <a:rPr lang="en-US" sz="2600" dirty="0"/>
              <a:t>Analytic Sample</a:t>
            </a:r>
          </a:p>
          <a:p>
            <a:pPr lvl="1" algn="l"/>
            <a:r>
              <a:rPr lang="en-US" sz="2200" dirty="0"/>
              <a:t>104,306 reviews</a:t>
            </a:r>
          </a:p>
          <a:p>
            <a:pPr lvl="1" algn="l"/>
            <a:r>
              <a:rPr lang="en-US" sz="2200" dirty="0"/>
              <a:t>45,435 submissions (2018-2019)</a:t>
            </a:r>
          </a:p>
          <a:p>
            <a:pPr lvl="2"/>
            <a:r>
              <a:rPr lang="en-US" sz="1800" dirty="0"/>
              <a:t>Published in IOP or elsewhere</a:t>
            </a:r>
          </a:p>
          <a:p>
            <a:pPr lvl="1" algn="l"/>
            <a:r>
              <a:rPr lang="en-US" sz="2200" dirty="0"/>
              <a:t>55 STEM journals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62A85-C445-76AC-3010-0A39540F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DEED-1665-A5A4-FE3B-D15243C8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99FF-65DA-6B35-EC5D-86BB1FEE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2" descr="IOP Publishing - YouTube">
            <a:extLst>
              <a:ext uri="{FF2B5EF4-FFF2-40B4-BE49-F238E27FC236}">
                <a16:creationId xmlns:a16="http://schemas.microsoft.com/office/drawing/2014/main" id="{3A62C8ED-1DA5-9B0D-AE3F-79373454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2" y="2104639"/>
            <a:ext cx="3266704" cy="32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890FA6-F536-BEAE-375E-C5E965BA334B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6B97BB-54AF-746B-FA5A-438F653EA635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0F10-50DB-EBD1-CC28-5FE4792B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D03C-3BA9-8E2F-9BAB-EAFBD735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5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Empirical Setting &amp;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0F9D-9993-ADB4-4C4C-A4172901D5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217237"/>
            <a:ext cx="5141168" cy="2785595"/>
          </a:xfrm>
        </p:spPr>
        <p:txBody>
          <a:bodyPr>
            <a:normAutofit/>
          </a:bodyPr>
          <a:lstStyle/>
          <a:p>
            <a:r>
              <a:rPr lang="en-US" dirty="0"/>
              <a:t>“Treatment” Group</a:t>
            </a:r>
          </a:p>
          <a:p>
            <a:pPr lvl="1"/>
            <a:r>
              <a:rPr lang="en-US" sz="2200" dirty="0"/>
              <a:t>Accepted invitation and submitted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5C3A-7D33-8625-5D18-22796362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NBER SI Science of Science 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347FA-2707-397D-3B96-5275F495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CB05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by Evaluating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D515-142B-1047-532F-5C225D3F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105A-9F50-7A47-B22F-19856B84F6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3700F-6165-DA27-F354-8E2B85976967}"/>
              </a:ext>
            </a:extLst>
          </p:cNvPr>
          <p:cNvSpPr txBox="1">
            <a:spLocks/>
          </p:cNvSpPr>
          <p:nvPr/>
        </p:nvSpPr>
        <p:spPr>
          <a:xfrm>
            <a:off x="5663682" y="1217237"/>
            <a:ext cx="5573486" cy="371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just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“Control” Group</a:t>
            </a:r>
          </a:p>
          <a:p>
            <a:pPr lvl="1" algn="l"/>
            <a:r>
              <a:rPr lang="en-US" sz="2200" dirty="0"/>
              <a:t>Similarly qualified invited reviewers, responded “Declined-Unavailable”</a:t>
            </a:r>
          </a:p>
          <a:p>
            <a:pPr lvl="1" algn="l"/>
            <a:r>
              <a:rPr lang="en-US" sz="2200" dirty="0"/>
              <a:t>Availability exogenous to learning/citation likelihood</a:t>
            </a:r>
          </a:p>
          <a:p>
            <a:pPr lvl="1" algn="l"/>
            <a:r>
              <a:rPr lang="en-US" sz="2200" dirty="0"/>
              <a:t>Excluded reviewers who declined for other reasons (e.g., conflict of interest, out of field) or did not respond</a:t>
            </a:r>
          </a:p>
          <a:p>
            <a:pPr lvl="1"/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112D2-CC08-5985-AC00-B8AC6F2168A4}"/>
              </a:ext>
            </a:extLst>
          </p:cNvPr>
          <p:cNvSpPr txBox="1">
            <a:spLocks/>
          </p:cNvSpPr>
          <p:nvPr/>
        </p:nvSpPr>
        <p:spPr>
          <a:xfrm>
            <a:off x="522514" y="4247965"/>
            <a:ext cx="6096000" cy="278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just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Manuscript Fixed Effects</a:t>
            </a:r>
          </a:p>
          <a:p>
            <a:pPr lvl="1" algn="l"/>
            <a:r>
              <a:rPr lang="en-US" sz="2200" dirty="0"/>
              <a:t>Comparing invited reviewers of same submission</a:t>
            </a:r>
          </a:p>
          <a:p>
            <a:pPr lvl="1" algn="l"/>
            <a:r>
              <a:rPr lang="en-US" sz="2200" dirty="0"/>
              <a:t>Controlling between-submission variation</a:t>
            </a:r>
          </a:p>
          <a:p>
            <a:pPr lvl="2"/>
            <a:r>
              <a:rPr lang="en-US" sz="1800" dirty="0"/>
              <a:t>Quality, topic, team size, etc.</a:t>
            </a:r>
          </a:p>
          <a:p>
            <a:pPr lvl="2"/>
            <a:endParaRPr lang="en-US" sz="1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153D24B-3E2E-B94A-D7D2-DB7F97279A52}"/>
              </a:ext>
            </a:extLst>
          </p:cNvPr>
          <p:cNvSpPr txBox="1">
            <a:spLocks/>
          </p:cNvSpPr>
          <p:nvPr/>
        </p:nvSpPr>
        <p:spPr>
          <a:xfrm>
            <a:off x="6095999" y="6568457"/>
            <a:ext cx="2981739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NBER SI Science of Science Funding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48F98F-1BFB-51BD-BADD-6EA35D46ACEF}"/>
              </a:ext>
            </a:extLst>
          </p:cNvPr>
          <p:cNvSpPr txBox="1">
            <a:spLocks/>
          </p:cNvSpPr>
          <p:nvPr/>
        </p:nvSpPr>
        <p:spPr>
          <a:xfrm>
            <a:off x="9077738" y="6568457"/>
            <a:ext cx="3114262" cy="2895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8105A-9F50-7A47-B22F-19856B84F6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16690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MichiganMaiz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74C"/>
      </a:accent1>
      <a:accent2>
        <a:srgbClr val="26268C"/>
      </a:accent2>
      <a:accent3>
        <a:srgbClr val="1C1B67"/>
      </a:accent3>
      <a:accent4>
        <a:srgbClr val="FFCB0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mer" id="{721F074C-604C-4843-BFBE-9B67CF8164E2}" vid="{BB55CEE6-A278-5C4D-B21A-218C458FF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7618</TotalTime>
  <Words>2115</Words>
  <Application>Microsoft Macintosh PowerPoint</Application>
  <PresentationFormat>Widescreen</PresentationFormat>
  <Paragraphs>349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Meiryo UI</vt:lpstr>
      <vt:lpstr>Arial</vt:lpstr>
      <vt:lpstr>Calibri</vt:lpstr>
      <vt:lpstr>CMU Sans Serif</vt:lpstr>
      <vt:lpstr>Tahoma</vt:lpstr>
      <vt:lpstr>beamer</vt:lpstr>
      <vt:lpstr>Learning by Evaluating:  Evidence from 55 STEM journals  </vt:lpstr>
      <vt:lpstr>    Evaluators play vital role in science and innovation</vt:lpstr>
      <vt:lpstr>    The Costs of Peer Review</vt:lpstr>
      <vt:lpstr>    Peer Review Puzzle</vt:lpstr>
      <vt:lpstr>    The Benefits of Peer Review</vt:lpstr>
      <vt:lpstr>    The Benefits of Peer Review</vt:lpstr>
      <vt:lpstr>    Theoretical Framework: What is Learning?</vt:lpstr>
      <vt:lpstr>    Empirical Setting &amp; Approach </vt:lpstr>
      <vt:lpstr>    Empirical Setting &amp; Approach </vt:lpstr>
      <vt:lpstr>    Empirical Setting &amp; Approach </vt:lpstr>
      <vt:lpstr>    Empirical Setting &amp; Approach</vt:lpstr>
      <vt:lpstr>    Results: H1 – Learning by Evaluating</vt:lpstr>
      <vt:lpstr>    Results: H1 – Learning by Evaluating</vt:lpstr>
      <vt:lpstr>    Results: H2 – Geographic Proximity Effect</vt:lpstr>
      <vt:lpstr>    Results: H2 – Geographic Proximity Effect</vt:lpstr>
      <vt:lpstr>    Results: H3 – Intellectual Proximity Effect</vt:lpstr>
      <vt:lpstr>    Results: H3 – Intellectual Proximity Effect</vt:lpstr>
      <vt:lpstr>    Robustness Checks</vt:lpstr>
      <vt:lpstr>    Robustness Checks: Post-review publication rate</vt:lpstr>
      <vt:lpstr>    Robustness Checks</vt:lpstr>
      <vt:lpstr>    Robustness Checks: Invited reviewer “interest”</vt:lpstr>
      <vt:lpstr>    Robustness Checks</vt:lpstr>
      <vt:lpstr>    Takeaways</vt:lpstr>
      <vt:lpstr>    Thank you!</vt:lpstr>
      <vt:lpstr>    Appendix: Balance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Nice Title Here</dc:title>
  <dc:creator>Bryngelson, Spencer H.</dc:creator>
  <cp:lastModifiedBy>James Dumlao</cp:lastModifiedBy>
  <cp:revision>48</cp:revision>
  <cp:lastPrinted>2025-07-17T02:52:33Z</cp:lastPrinted>
  <dcterms:created xsi:type="dcterms:W3CDTF">2022-05-01T20:51:21Z</dcterms:created>
  <dcterms:modified xsi:type="dcterms:W3CDTF">2025-07-17T02:52:59Z</dcterms:modified>
</cp:coreProperties>
</file>