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80" r:id="rId3"/>
    <p:sldId id="281" r:id="rId4"/>
    <p:sldId id="283" r:id="rId5"/>
    <p:sldId id="284" r:id="rId6"/>
    <p:sldId id="285" r:id="rId7"/>
    <p:sldId id="286" r:id="rId8"/>
    <p:sldId id="289" r:id="rId9"/>
    <p:sldId id="290" r:id="rId10"/>
    <p:sldId id="291" r:id="rId11"/>
    <p:sldId id="293" r:id="rId12"/>
    <p:sldId id="294" r:id="rId13"/>
    <p:sldId id="295" r:id="rId14"/>
    <p:sldId id="296" r:id="rId15"/>
    <p:sldId id="292" r:id="rId16"/>
    <p:sldId id="282" r:id="rId17"/>
    <p:sldId id="297" r:id="rId18"/>
    <p:sldId id="299" r:id="rId19"/>
    <p:sldId id="298" r:id="rId20"/>
  </p:sldIdLst>
  <p:sldSz cx="121920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69" autoAdjust="0"/>
    <p:restoredTop sz="94660"/>
  </p:normalViewPr>
  <p:slideViewPr>
    <p:cSldViewPr snapToGrid="0">
      <p:cViewPr>
        <p:scale>
          <a:sx n="75" d="100"/>
          <a:sy n="75" d="100"/>
        </p:scale>
        <p:origin x="77" y="-11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496484"/>
            <a:ext cx="10363200" cy="3183467"/>
          </a:xfrm>
        </p:spPr>
        <p:txBody>
          <a:bodyPr anchor="b"/>
          <a:lstStyle>
            <a:lvl1pPr algn="ctr">
              <a:defRPr sz="8000"/>
            </a:lvl1pPr>
          </a:lstStyle>
          <a:p>
            <a:r>
              <a:rPr lang="en-US"/>
              <a:t>Click to edit Master title style</a:t>
            </a:r>
            <a:endParaRPr lang="en-US" dirty="0"/>
          </a:p>
        </p:txBody>
      </p:sp>
      <p:sp>
        <p:nvSpPr>
          <p:cNvPr id="3" name="Subtitle 2"/>
          <p:cNvSpPr>
            <a:spLocks noGrp="1"/>
          </p:cNvSpPr>
          <p:nvPr>
            <p:ph type="subTitle" idx="1"/>
          </p:nvPr>
        </p:nvSpPr>
        <p:spPr>
          <a:xfrm>
            <a:off x="1524000" y="4802717"/>
            <a:ext cx="9144000" cy="220768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7F18038-C42C-4F00-BEBC-C64090584B62}" type="datetimeFigureOut">
              <a:rPr lang="en-US" smtClean="0"/>
              <a:t>7/6/2025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4113D-D15D-4422-A06C-FE1824398B91}" type="slidenum">
              <a:rPr lang="en-US" smtClean="0"/>
              <a:t>‹#›</a:t>
            </a:fld>
            <a:endParaRPr lang="en-US"/>
          </a:p>
        </p:txBody>
      </p:sp>
    </p:spTree>
    <p:extLst>
      <p:ext uri="{BB962C8B-B14F-4D97-AF65-F5344CB8AC3E}">
        <p14:creationId xmlns:p14="http://schemas.microsoft.com/office/powerpoint/2010/main" val="3294163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F18038-C42C-4F00-BEBC-C64090584B62}" type="datetimeFigureOut">
              <a:rPr lang="en-US" smtClean="0"/>
              <a:t>7/6/2025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4113D-D15D-4422-A06C-FE1824398B91}" type="slidenum">
              <a:rPr lang="en-US" smtClean="0"/>
              <a:t>‹#›</a:t>
            </a:fld>
            <a:endParaRPr lang="en-US"/>
          </a:p>
        </p:txBody>
      </p:sp>
    </p:spTree>
    <p:extLst>
      <p:ext uri="{BB962C8B-B14F-4D97-AF65-F5344CB8AC3E}">
        <p14:creationId xmlns:p14="http://schemas.microsoft.com/office/powerpoint/2010/main" val="4148259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486834"/>
            <a:ext cx="262890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486834"/>
            <a:ext cx="7734300"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F18038-C42C-4F00-BEBC-C64090584B62}" type="datetimeFigureOut">
              <a:rPr lang="en-US" smtClean="0"/>
              <a:t>7/6/2025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4113D-D15D-4422-A06C-FE1824398B91}" type="slidenum">
              <a:rPr lang="en-US" smtClean="0"/>
              <a:t>‹#›</a:t>
            </a:fld>
            <a:endParaRPr lang="en-US"/>
          </a:p>
        </p:txBody>
      </p:sp>
    </p:spTree>
    <p:extLst>
      <p:ext uri="{BB962C8B-B14F-4D97-AF65-F5344CB8AC3E}">
        <p14:creationId xmlns:p14="http://schemas.microsoft.com/office/powerpoint/2010/main" val="16664687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ext">
    <p:spTree>
      <p:nvGrpSpPr>
        <p:cNvPr id="1" name=""/>
        <p:cNvGrpSpPr/>
        <p:nvPr/>
      </p:nvGrpSpPr>
      <p:grpSpPr>
        <a:xfrm>
          <a:off x="0" y="0"/>
          <a:ext cx="0" cy="0"/>
          <a:chOff x="0" y="0"/>
          <a:chExt cx="0" cy="0"/>
        </a:xfrm>
      </p:grpSpPr>
      <p:sp>
        <p:nvSpPr>
          <p:cNvPr id="5" name="TextBox 4"/>
          <p:cNvSpPr txBox="1"/>
          <p:nvPr userDrawn="1"/>
        </p:nvSpPr>
        <p:spPr>
          <a:xfrm>
            <a:off x="340243" y="425304"/>
            <a:ext cx="11052544" cy="461665"/>
          </a:xfrm>
          <a:prstGeom prst="rect">
            <a:avLst/>
          </a:prstGeom>
          <a:noFill/>
        </p:spPr>
        <p:txBody>
          <a:bodyPr wrap="square" rtlCol="0">
            <a:spAutoFit/>
          </a:bodyPr>
          <a:lstStyle/>
          <a:p>
            <a:endParaRPr lang="en-US" sz="2400" dirty="0"/>
          </a:p>
        </p:txBody>
      </p:sp>
      <p:sp>
        <p:nvSpPr>
          <p:cNvPr id="7" name="Text Placeholder 6"/>
          <p:cNvSpPr>
            <a:spLocks noGrp="1"/>
          </p:cNvSpPr>
          <p:nvPr>
            <p:ph type="body" sz="quarter" idx="13"/>
          </p:nvPr>
        </p:nvSpPr>
        <p:spPr>
          <a:xfrm>
            <a:off x="723899" y="425450"/>
            <a:ext cx="10629900" cy="7938828"/>
          </a:xfrm>
        </p:spPr>
        <p:txBody>
          <a:bodyPr/>
          <a:lstStyle>
            <a:lvl1pPr marL="0" indent="0">
              <a:buNone/>
              <a:defRPr/>
            </a:lvl1pPr>
            <a:lvl2pPr marL="609585" indent="0">
              <a:buNone/>
              <a:defRPr/>
            </a:lvl2pPr>
            <a:lvl3pPr marL="1219170" indent="0">
              <a:buNone/>
              <a:defRPr/>
            </a:lvl3pPr>
            <a:lvl4pPr marL="1828754" indent="0">
              <a:buNone/>
              <a:defRPr/>
            </a:lvl4pPr>
            <a:lvl5pPr marL="2438339" indent="0">
              <a:buNone/>
              <a:defRPr/>
            </a:lvl5pPr>
          </a:lstStyle>
          <a:p>
            <a:pPr lvl="0"/>
            <a:endParaRPr lang="en-US" dirty="0"/>
          </a:p>
        </p:txBody>
      </p:sp>
    </p:spTree>
    <p:extLst>
      <p:ext uri="{BB962C8B-B14F-4D97-AF65-F5344CB8AC3E}">
        <p14:creationId xmlns:p14="http://schemas.microsoft.com/office/powerpoint/2010/main" val="688211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F18038-C42C-4F00-BEBC-C64090584B62}" type="datetimeFigureOut">
              <a:rPr lang="en-US" smtClean="0"/>
              <a:t>7/6/2025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4113D-D15D-4422-A06C-FE1824398B91}" type="slidenum">
              <a:rPr lang="en-US" smtClean="0"/>
              <a:t>‹#›</a:t>
            </a:fld>
            <a:endParaRPr lang="en-US"/>
          </a:p>
        </p:txBody>
      </p:sp>
    </p:spTree>
    <p:extLst>
      <p:ext uri="{BB962C8B-B14F-4D97-AF65-F5344CB8AC3E}">
        <p14:creationId xmlns:p14="http://schemas.microsoft.com/office/powerpoint/2010/main" val="2736299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2279653"/>
            <a:ext cx="10515600" cy="3803649"/>
          </a:xfrm>
        </p:spPr>
        <p:txBody>
          <a:bodyPr anchor="b"/>
          <a:lstStyle>
            <a:lvl1pPr>
              <a:defRPr sz="8000"/>
            </a:lvl1pPr>
          </a:lstStyle>
          <a:p>
            <a:r>
              <a:rPr lang="en-US"/>
              <a:t>Click to edit Master title style</a:t>
            </a:r>
            <a:endParaRPr lang="en-US" dirty="0"/>
          </a:p>
        </p:txBody>
      </p:sp>
      <p:sp>
        <p:nvSpPr>
          <p:cNvPr id="3" name="Text Placeholder 2"/>
          <p:cNvSpPr>
            <a:spLocks noGrp="1"/>
          </p:cNvSpPr>
          <p:nvPr>
            <p:ph type="body" idx="1"/>
          </p:nvPr>
        </p:nvSpPr>
        <p:spPr>
          <a:xfrm>
            <a:off x="831851" y="6119286"/>
            <a:ext cx="10515600" cy="200024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7F18038-C42C-4F00-BEBC-C64090584B62}" type="datetimeFigureOut">
              <a:rPr lang="en-US" smtClean="0"/>
              <a:t>7/6/2025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4113D-D15D-4422-A06C-FE1824398B91}" type="slidenum">
              <a:rPr lang="en-US" smtClean="0"/>
              <a:t>‹#›</a:t>
            </a:fld>
            <a:endParaRPr lang="en-US"/>
          </a:p>
        </p:txBody>
      </p:sp>
    </p:spTree>
    <p:extLst>
      <p:ext uri="{BB962C8B-B14F-4D97-AF65-F5344CB8AC3E}">
        <p14:creationId xmlns:p14="http://schemas.microsoft.com/office/powerpoint/2010/main" val="694948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2434167"/>
            <a:ext cx="518160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434167"/>
            <a:ext cx="518160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7F18038-C42C-4F00-BEBC-C64090584B62}" type="datetimeFigureOut">
              <a:rPr lang="en-US" smtClean="0"/>
              <a:t>7/6/2025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94113D-D15D-4422-A06C-FE1824398B91}" type="slidenum">
              <a:rPr lang="en-US" smtClean="0"/>
              <a:t>‹#›</a:t>
            </a:fld>
            <a:endParaRPr lang="en-US"/>
          </a:p>
        </p:txBody>
      </p:sp>
    </p:spTree>
    <p:extLst>
      <p:ext uri="{BB962C8B-B14F-4D97-AF65-F5344CB8AC3E}">
        <p14:creationId xmlns:p14="http://schemas.microsoft.com/office/powerpoint/2010/main" val="3355589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486836"/>
            <a:ext cx="1051560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2241551"/>
            <a:ext cx="5157787"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Edit Master text styles</a:t>
            </a:r>
          </a:p>
        </p:txBody>
      </p:sp>
      <p:sp>
        <p:nvSpPr>
          <p:cNvPr id="4" name="Content Placeholder 3"/>
          <p:cNvSpPr>
            <a:spLocks noGrp="1"/>
          </p:cNvSpPr>
          <p:nvPr>
            <p:ph sz="half" idx="2"/>
          </p:nvPr>
        </p:nvSpPr>
        <p:spPr>
          <a:xfrm>
            <a:off x="839789" y="3340100"/>
            <a:ext cx="5157787"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2241551"/>
            <a:ext cx="5183188"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Edit Master text styles</a:t>
            </a:r>
          </a:p>
        </p:txBody>
      </p:sp>
      <p:sp>
        <p:nvSpPr>
          <p:cNvPr id="6" name="Content Placeholder 5"/>
          <p:cNvSpPr>
            <a:spLocks noGrp="1"/>
          </p:cNvSpPr>
          <p:nvPr>
            <p:ph sz="quarter" idx="4"/>
          </p:nvPr>
        </p:nvSpPr>
        <p:spPr>
          <a:xfrm>
            <a:off x="6172201" y="3340100"/>
            <a:ext cx="5183188"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7F18038-C42C-4F00-BEBC-C64090584B62}" type="datetimeFigureOut">
              <a:rPr lang="en-US" smtClean="0"/>
              <a:t>7/6/2025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94113D-D15D-4422-A06C-FE1824398B91}" type="slidenum">
              <a:rPr lang="en-US" smtClean="0"/>
              <a:t>‹#›</a:t>
            </a:fld>
            <a:endParaRPr lang="en-US"/>
          </a:p>
        </p:txBody>
      </p:sp>
    </p:spTree>
    <p:extLst>
      <p:ext uri="{BB962C8B-B14F-4D97-AF65-F5344CB8AC3E}">
        <p14:creationId xmlns:p14="http://schemas.microsoft.com/office/powerpoint/2010/main" val="1710678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7F18038-C42C-4F00-BEBC-C64090584B62}" type="datetimeFigureOut">
              <a:rPr lang="en-US" smtClean="0"/>
              <a:t>7/6/2025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94113D-D15D-4422-A06C-FE1824398B91}" type="slidenum">
              <a:rPr lang="en-US" smtClean="0"/>
              <a:t>‹#›</a:t>
            </a:fld>
            <a:endParaRPr lang="en-US"/>
          </a:p>
        </p:txBody>
      </p:sp>
    </p:spTree>
    <p:extLst>
      <p:ext uri="{BB962C8B-B14F-4D97-AF65-F5344CB8AC3E}">
        <p14:creationId xmlns:p14="http://schemas.microsoft.com/office/powerpoint/2010/main" val="2342243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18038-C42C-4F00-BEBC-C64090584B62}" type="datetimeFigureOut">
              <a:rPr lang="en-US" smtClean="0"/>
              <a:t>7/6/2025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94113D-D15D-4422-A06C-FE1824398B91}" type="slidenum">
              <a:rPr lang="en-US" smtClean="0"/>
              <a:t>‹#›</a:t>
            </a:fld>
            <a:endParaRPr lang="en-US"/>
          </a:p>
        </p:txBody>
      </p:sp>
    </p:spTree>
    <p:extLst>
      <p:ext uri="{BB962C8B-B14F-4D97-AF65-F5344CB8AC3E}">
        <p14:creationId xmlns:p14="http://schemas.microsoft.com/office/powerpoint/2010/main" val="304656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609600"/>
            <a:ext cx="3932237" cy="2133600"/>
          </a:xfrm>
        </p:spPr>
        <p:txBody>
          <a:bodyPr anchor="b"/>
          <a:lstStyle>
            <a:lvl1pPr>
              <a:defRPr sz="4267"/>
            </a:lvl1pPr>
          </a:lstStyle>
          <a:p>
            <a:r>
              <a:rPr lang="en-US"/>
              <a:t>Click to edit Master title style</a:t>
            </a:r>
            <a:endParaRPr lang="en-US" dirty="0"/>
          </a:p>
        </p:txBody>
      </p:sp>
      <p:sp>
        <p:nvSpPr>
          <p:cNvPr id="3" name="Content Placeholder 2"/>
          <p:cNvSpPr>
            <a:spLocks noGrp="1"/>
          </p:cNvSpPr>
          <p:nvPr>
            <p:ph idx="1"/>
          </p:nvPr>
        </p:nvSpPr>
        <p:spPr>
          <a:xfrm>
            <a:off x="5183188" y="1316569"/>
            <a:ext cx="6172200" cy="64981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743200"/>
            <a:ext cx="3932237"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Edit Master text styles</a:t>
            </a:r>
          </a:p>
        </p:txBody>
      </p:sp>
      <p:sp>
        <p:nvSpPr>
          <p:cNvPr id="5" name="Date Placeholder 4"/>
          <p:cNvSpPr>
            <a:spLocks noGrp="1"/>
          </p:cNvSpPr>
          <p:nvPr>
            <p:ph type="dt" sz="half" idx="10"/>
          </p:nvPr>
        </p:nvSpPr>
        <p:spPr/>
        <p:txBody>
          <a:bodyPr/>
          <a:lstStyle/>
          <a:p>
            <a:fld id="{07F18038-C42C-4F00-BEBC-C64090584B62}" type="datetimeFigureOut">
              <a:rPr lang="en-US" smtClean="0"/>
              <a:t>7/6/2025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94113D-D15D-4422-A06C-FE1824398B91}" type="slidenum">
              <a:rPr lang="en-US" smtClean="0"/>
              <a:t>‹#›</a:t>
            </a:fld>
            <a:endParaRPr lang="en-US"/>
          </a:p>
        </p:txBody>
      </p:sp>
    </p:spTree>
    <p:extLst>
      <p:ext uri="{BB962C8B-B14F-4D97-AF65-F5344CB8AC3E}">
        <p14:creationId xmlns:p14="http://schemas.microsoft.com/office/powerpoint/2010/main" val="2174303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609600"/>
            <a:ext cx="3932237" cy="2133600"/>
          </a:xfrm>
        </p:spPr>
        <p:txBody>
          <a:bodyPr anchor="b"/>
          <a:lstStyle>
            <a:lvl1pPr>
              <a:defRPr sz="4267"/>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1316569"/>
            <a:ext cx="6172200" cy="6498167"/>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endParaRPr lang="en-US" dirty="0"/>
          </a:p>
        </p:txBody>
      </p:sp>
      <p:sp>
        <p:nvSpPr>
          <p:cNvPr id="4" name="Text Placeholder 3"/>
          <p:cNvSpPr>
            <a:spLocks noGrp="1"/>
          </p:cNvSpPr>
          <p:nvPr>
            <p:ph type="body" sz="half" idx="2"/>
          </p:nvPr>
        </p:nvSpPr>
        <p:spPr>
          <a:xfrm>
            <a:off x="839788" y="2743200"/>
            <a:ext cx="3932237"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Edit Master text styles</a:t>
            </a:r>
          </a:p>
        </p:txBody>
      </p:sp>
      <p:sp>
        <p:nvSpPr>
          <p:cNvPr id="5" name="Date Placeholder 4"/>
          <p:cNvSpPr>
            <a:spLocks noGrp="1"/>
          </p:cNvSpPr>
          <p:nvPr>
            <p:ph type="dt" sz="half" idx="10"/>
          </p:nvPr>
        </p:nvSpPr>
        <p:spPr/>
        <p:txBody>
          <a:bodyPr/>
          <a:lstStyle/>
          <a:p>
            <a:fld id="{07F18038-C42C-4F00-BEBC-C64090584B62}" type="datetimeFigureOut">
              <a:rPr lang="en-US" smtClean="0"/>
              <a:t>7/6/2025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94113D-D15D-4422-A06C-FE1824398B91}" type="slidenum">
              <a:rPr lang="en-US" smtClean="0"/>
              <a:t>‹#›</a:t>
            </a:fld>
            <a:endParaRPr lang="en-US"/>
          </a:p>
        </p:txBody>
      </p:sp>
    </p:spTree>
    <p:extLst>
      <p:ext uri="{BB962C8B-B14F-4D97-AF65-F5344CB8AC3E}">
        <p14:creationId xmlns:p14="http://schemas.microsoft.com/office/powerpoint/2010/main" val="2551329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86836"/>
            <a:ext cx="1051560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2434167"/>
            <a:ext cx="10515600"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8475136"/>
            <a:ext cx="27432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07F18038-C42C-4F00-BEBC-C64090584B62}" type="datetimeFigureOut">
              <a:rPr lang="en-US" smtClean="0"/>
              <a:t>7/6/2025</a:t>
            </a:fld>
            <a:endParaRPr lang="en-US"/>
          </a:p>
        </p:txBody>
      </p:sp>
      <p:sp>
        <p:nvSpPr>
          <p:cNvPr id="5" name="Footer Placeholder 4"/>
          <p:cNvSpPr>
            <a:spLocks noGrp="1"/>
          </p:cNvSpPr>
          <p:nvPr>
            <p:ph type="ftr" sz="quarter" idx="3"/>
          </p:nvPr>
        </p:nvSpPr>
        <p:spPr>
          <a:xfrm>
            <a:off x="4038600" y="8475136"/>
            <a:ext cx="41148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8475136"/>
            <a:ext cx="27432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BA94113D-D15D-4422-A06C-FE1824398B91}" type="slidenum">
              <a:rPr lang="en-US" smtClean="0"/>
              <a:t>‹#›</a:t>
            </a:fld>
            <a:endParaRPr lang="en-US"/>
          </a:p>
        </p:txBody>
      </p:sp>
    </p:spTree>
    <p:extLst>
      <p:ext uri="{BB962C8B-B14F-4D97-AF65-F5344CB8AC3E}">
        <p14:creationId xmlns:p14="http://schemas.microsoft.com/office/powerpoint/2010/main" val="24807330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Leviathan Denied:</a:t>
            </a:r>
            <a:br>
              <a:rPr lang="en-US" dirty="0"/>
            </a:br>
            <a:r>
              <a:rPr lang="en-US" dirty="0"/>
              <a:t>The Institutional Origins of Modern Democratic Capitalism</a:t>
            </a:r>
          </a:p>
        </p:txBody>
      </p:sp>
      <p:sp>
        <p:nvSpPr>
          <p:cNvPr id="3" name="Subtitle 2"/>
          <p:cNvSpPr>
            <a:spLocks noGrp="1"/>
          </p:cNvSpPr>
          <p:nvPr>
            <p:ph type="subTitle" idx="1"/>
          </p:nvPr>
        </p:nvSpPr>
        <p:spPr/>
        <p:txBody>
          <a:bodyPr>
            <a:normAutofit lnSpcReduction="10000"/>
          </a:bodyPr>
          <a:lstStyle/>
          <a:p>
            <a:r>
              <a:rPr lang="en-US" dirty="0"/>
              <a:t>John Wallis</a:t>
            </a:r>
          </a:p>
          <a:p>
            <a:r>
              <a:rPr lang="en-US"/>
              <a:t>University of </a:t>
            </a:r>
            <a:r>
              <a:rPr lang="en-US" dirty="0"/>
              <a:t>Maryland</a:t>
            </a:r>
          </a:p>
          <a:p>
            <a:r>
              <a:rPr lang="en-US" dirty="0"/>
              <a:t>NBER</a:t>
            </a:r>
          </a:p>
          <a:p>
            <a:r>
              <a:rPr lang="en-US" dirty="0"/>
              <a:t>wallis@econ.umd.edu</a:t>
            </a:r>
          </a:p>
        </p:txBody>
      </p:sp>
    </p:spTree>
    <p:extLst>
      <p:ext uri="{BB962C8B-B14F-4D97-AF65-F5344CB8AC3E}">
        <p14:creationId xmlns:p14="http://schemas.microsoft.com/office/powerpoint/2010/main" val="3133858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A6E9416-D19E-2CA7-FE22-833476B48488}"/>
              </a:ext>
            </a:extLst>
          </p:cNvPr>
          <p:cNvSpPr>
            <a:spLocks noGrp="1"/>
          </p:cNvSpPr>
          <p:nvPr>
            <p:ph type="body" sz="quarter" idx="13"/>
          </p:nvPr>
        </p:nvSpPr>
        <p:spPr/>
        <p:txBody>
          <a:bodyPr/>
          <a:lstStyle/>
          <a:p>
            <a:r>
              <a:rPr lang="en-US" dirty="0"/>
              <a:t>Did this happen?</a:t>
            </a:r>
          </a:p>
        </p:txBody>
      </p:sp>
    </p:spTree>
    <p:extLst>
      <p:ext uri="{BB962C8B-B14F-4D97-AF65-F5344CB8AC3E}">
        <p14:creationId xmlns:p14="http://schemas.microsoft.com/office/powerpoint/2010/main" val="3291011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D5A5CE-6DC0-AF80-89D0-3B3B34F1DFC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A3202E-4774-8F05-13DE-62F629BAFEE8}"/>
              </a:ext>
            </a:extLst>
          </p:cNvPr>
          <p:cNvSpPr/>
          <p:nvPr/>
        </p:nvSpPr>
        <p:spPr>
          <a:xfrm>
            <a:off x="2961503" y="400406"/>
            <a:ext cx="6096000" cy="7294305"/>
          </a:xfrm>
          <a:prstGeom prst="rect">
            <a:avLst/>
          </a:prstGeom>
        </p:spPr>
        <p:txBody>
          <a:bodyPr>
            <a:spAutoFit/>
          </a:bodyPr>
          <a:lstStyle/>
          <a:p>
            <a:r>
              <a:rPr lang="en-US" dirty="0">
                <a:solidFill>
                  <a:srgbClr val="000000"/>
                </a:solidFill>
                <a:latin typeface="Arial" panose="020B0604020202020204" pitchFamily="34" charset="0"/>
              </a:rPr>
              <a:t>Corporations per million Population	</a:t>
            </a:r>
          </a:p>
          <a:p>
            <a:r>
              <a:rPr lang="en-US" dirty="0">
                <a:solidFill>
                  <a:srgbClr val="000000"/>
                </a:solidFill>
                <a:latin typeface="Arial" panose="020B0604020202020204" pitchFamily="34" charset="0"/>
              </a:rPr>
              <a:t>Leslie Hannah, </a:t>
            </a:r>
            <a:r>
              <a:rPr lang="en-US" i="1" dirty="0">
                <a:solidFill>
                  <a:srgbClr val="000000"/>
                </a:solidFill>
                <a:latin typeface="Arial" panose="020B0604020202020204" pitchFamily="34" charset="0"/>
              </a:rPr>
              <a:t>EHR, 2015</a:t>
            </a:r>
          </a:p>
          <a:p>
            <a:endParaRPr lang="en-US" dirty="0">
              <a:solidFill>
                <a:srgbClr val="000000"/>
              </a:solidFill>
              <a:latin typeface="Arial" panose="020B0604020202020204" pitchFamily="34" charset="0"/>
            </a:endParaRPr>
          </a:p>
          <a:p>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USA	        	2,913	</a:t>
            </a:r>
          </a:p>
          <a:p>
            <a:r>
              <a:rPr lang="en-US" dirty="0">
                <a:solidFill>
                  <a:srgbClr val="000000"/>
                </a:solidFill>
                <a:latin typeface="Arial" panose="020B0604020202020204" pitchFamily="34" charset="0"/>
              </a:rPr>
              <a:t>Norway			2,117	</a:t>
            </a:r>
          </a:p>
          <a:p>
            <a:r>
              <a:rPr lang="en-US" dirty="0">
                <a:solidFill>
                  <a:srgbClr val="000000"/>
                </a:solidFill>
                <a:latin typeface="Arial" panose="020B0604020202020204" pitchFamily="34" charset="0"/>
              </a:rPr>
              <a:t>Canada			2,032	</a:t>
            </a:r>
          </a:p>
          <a:p>
            <a:r>
              <a:rPr lang="en-US" dirty="0">
                <a:solidFill>
                  <a:srgbClr val="000000"/>
                </a:solidFill>
                <a:latin typeface="Arial" panose="020B0604020202020204" pitchFamily="34" charset="0"/>
              </a:rPr>
              <a:t>New Zealand		1,637	</a:t>
            </a:r>
          </a:p>
          <a:p>
            <a:r>
              <a:rPr lang="en-US" dirty="0">
                <a:solidFill>
                  <a:srgbClr val="000000"/>
                </a:solidFill>
                <a:latin typeface="Arial" panose="020B0604020202020204" pitchFamily="34" charset="0"/>
              </a:rPr>
              <a:t>Australia			1,545	</a:t>
            </a:r>
          </a:p>
          <a:p>
            <a:r>
              <a:rPr lang="en-US" dirty="0">
                <a:solidFill>
                  <a:srgbClr val="000000"/>
                </a:solidFill>
                <a:latin typeface="Arial" panose="020B0604020202020204" pitchFamily="34" charset="0"/>
              </a:rPr>
              <a:t>Netherlands		1,262	</a:t>
            </a:r>
          </a:p>
          <a:p>
            <a:r>
              <a:rPr lang="en-US" dirty="0">
                <a:solidFill>
                  <a:srgbClr val="000000"/>
                </a:solidFill>
                <a:latin typeface="Arial" panose="020B0604020202020204" pitchFamily="34" charset="0"/>
              </a:rPr>
              <a:t>UK				1,241	</a:t>
            </a:r>
          </a:p>
          <a:p>
            <a:r>
              <a:rPr lang="en-US" dirty="0">
                <a:solidFill>
                  <a:srgbClr val="000000"/>
                </a:solidFill>
                <a:latin typeface="Arial" panose="020B0604020202020204" pitchFamily="34" charset="0"/>
              </a:rPr>
              <a:t>Switzerland		1,060	</a:t>
            </a:r>
          </a:p>
          <a:p>
            <a:r>
              <a:rPr lang="en-US" dirty="0">
                <a:solidFill>
                  <a:srgbClr val="000000"/>
                </a:solidFill>
                <a:latin typeface="Arial" panose="020B0604020202020204" pitchFamily="34" charset="0"/>
              </a:rPr>
              <a:t>Sweden			1,055	</a:t>
            </a:r>
          </a:p>
          <a:p>
            <a:r>
              <a:rPr lang="en-US" dirty="0">
                <a:solidFill>
                  <a:srgbClr val="000000"/>
                </a:solidFill>
                <a:latin typeface="Arial" panose="020B0604020202020204" pitchFamily="34" charset="0"/>
              </a:rPr>
              <a:t>Denmark		998	</a:t>
            </a:r>
          </a:p>
          <a:p>
            <a:r>
              <a:rPr lang="en-US" dirty="0">
                <a:solidFill>
                  <a:srgbClr val="000000"/>
                </a:solidFill>
                <a:latin typeface="Arial" panose="020B0604020202020204" pitchFamily="34" charset="0"/>
              </a:rPr>
              <a:t>Finland			755	</a:t>
            </a:r>
          </a:p>
          <a:p>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Belgium			561	</a:t>
            </a:r>
          </a:p>
          <a:p>
            <a:r>
              <a:rPr lang="en-US" dirty="0">
                <a:solidFill>
                  <a:srgbClr val="000000"/>
                </a:solidFill>
                <a:latin typeface="Arial" panose="020B0604020202020204" pitchFamily="34" charset="0"/>
              </a:rPr>
              <a:t>France			306	</a:t>
            </a:r>
          </a:p>
          <a:p>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Germany		403</a:t>
            </a:r>
          </a:p>
          <a:p>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Spain			106	</a:t>
            </a:r>
          </a:p>
          <a:p>
            <a:r>
              <a:rPr lang="en-US" dirty="0">
                <a:solidFill>
                  <a:srgbClr val="000000"/>
                </a:solidFill>
                <a:latin typeface="Arial" panose="020B0604020202020204" pitchFamily="34" charset="0"/>
              </a:rPr>
              <a:t>Italy				78	</a:t>
            </a:r>
          </a:p>
          <a:p>
            <a:r>
              <a:rPr lang="en-US" dirty="0">
                <a:solidFill>
                  <a:srgbClr val="000000"/>
                </a:solidFill>
                <a:latin typeface="Arial" panose="020B0604020202020204" pitchFamily="34" charset="0"/>
              </a:rPr>
              <a:t>Austria			70</a:t>
            </a:r>
          </a:p>
          <a:p>
            <a:r>
              <a:rPr lang="en-US" dirty="0">
                <a:solidFill>
                  <a:srgbClr val="000000"/>
                </a:solidFill>
                <a:latin typeface="Arial" panose="020B0604020202020204" pitchFamily="34" charset="0"/>
              </a:rPr>
              <a:t>Portugal			196 (not reliable)	</a:t>
            </a:r>
          </a:p>
          <a:p>
            <a:endParaRPr lang="en-US" dirty="0">
              <a:solidFill>
                <a:srgbClr val="000000"/>
              </a:solidFill>
              <a:latin typeface="Arial" panose="020B0604020202020204" pitchFamily="34" charset="0"/>
            </a:endParaRPr>
          </a:p>
        </p:txBody>
      </p:sp>
    </p:spTree>
    <p:extLst>
      <p:ext uri="{BB962C8B-B14F-4D97-AF65-F5344CB8AC3E}">
        <p14:creationId xmlns:p14="http://schemas.microsoft.com/office/powerpoint/2010/main" val="32947298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2CBD4-BC4D-320A-6BBC-D4C70D9F7D4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53667A9-B061-6BA2-D926-003940609DDE}"/>
              </a:ext>
            </a:extLst>
          </p:cNvPr>
          <p:cNvSpPr/>
          <p:nvPr/>
        </p:nvSpPr>
        <p:spPr>
          <a:xfrm>
            <a:off x="1383956" y="400406"/>
            <a:ext cx="8810367" cy="6740307"/>
          </a:xfrm>
          <a:prstGeom prst="rect">
            <a:avLst/>
          </a:prstGeom>
        </p:spPr>
        <p:txBody>
          <a:bodyPr wrap="square">
            <a:spAutoFit/>
          </a:bodyPr>
          <a:lstStyle/>
          <a:p>
            <a:r>
              <a:rPr lang="en-US" dirty="0">
                <a:solidFill>
                  <a:srgbClr val="000000"/>
                </a:solidFill>
                <a:latin typeface="Arial" panose="020B0604020202020204" pitchFamily="34" charset="0"/>
              </a:rPr>
              <a:t>Corporations 				Adopted Three Elements before 1920?</a:t>
            </a:r>
          </a:p>
          <a:p>
            <a:r>
              <a:rPr lang="en-US" dirty="0">
                <a:solidFill>
                  <a:srgbClr val="000000"/>
                </a:solidFill>
                <a:latin typeface="Arial" panose="020B0604020202020204" pitchFamily="34" charset="0"/>
              </a:rPr>
              <a:t>							Elections	Administration	Impersonal Rules</a:t>
            </a:r>
          </a:p>
          <a:p>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USA	        	2,913			Yes			  Yes			Yes</a:t>
            </a:r>
          </a:p>
          <a:p>
            <a:r>
              <a:rPr lang="en-US" dirty="0">
                <a:solidFill>
                  <a:srgbClr val="000000"/>
                </a:solidFill>
                <a:latin typeface="Arial" panose="020B0604020202020204" pitchFamily="34" charset="0"/>
              </a:rPr>
              <a:t>Norway			2,117			Yes			  Yes			Yes</a:t>
            </a:r>
          </a:p>
          <a:p>
            <a:r>
              <a:rPr lang="en-US" dirty="0">
                <a:solidFill>
                  <a:srgbClr val="000000"/>
                </a:solidFill>
                <a:latin typeface="Arial" panose="020B0604020202020204" pitchFamily="34" charset="0"/>
              </a:rPr>
              <a:t>Canada			2,032			Yes			  Yes			Yes	</a:t>
            </a:r>
          </a:p>
          <a:p>
            <a:r>
              <a:rPr lang="en-US" dirty="0">
                <a:solidFill>
                  <a:srgbClr val="000000"/>
                </a:solidFill>
                <a:latin typeface="Arial" panose="020B0604020202020204" pitchFamily="34" charset="0"/>
              </a:rPr>
              <a:t>New Zealand		1,637			Yes			  Yes			Yes</a:t>
            </a:r>
          </a:p>
          <a:p>
            <a:r>
              <a:rPr lang="en-US" dirty="0">
                <a:solidFill>
                  <a:srgbClr val="000000"/>
                </a:solidFill>
                <a:latin typeface="Arial" panose="020B0604020202020204" pitchFamily="34" charset="0"/>
              </a:rPr>
              <a:t>Australia			1,545			Yes			  Yes			Yes</a:t>
            </a:r>
          </a:p>
          <a:p>
            <a:r>
              <a:rPr lang="en-US" dirty="0">
                <a:solidFill>
                  <a:srgbClr val="000000"/>
                </a:solidFill>
                <a:latin typeface="Arial" panose="020B0604020202020204" pitchFamily="34" charset="0"/>
              </a:rPr>
              <a:t>Netherlands		1,262			Yes			  Yes			Yes</a:t>
            </a:r>
          </a:p>
          <a:p>
            <a:r>
              <a:rPr lang="en-US" dirty="0">
                <a:solidFill>
                  <a:srgbClr val="000000"/>
                </a:solidFill>
                <a:latin typeface="Arial" panose="020B0604020202020204" pitchFamily="34" charset="0"/>
              </a:rPr>
              <a:t>UK				1,241			Yes			  Yes			Yes</a:t>
            </a:r>
          </a:p>
          <a:p>
            <a:r>
              <a:rPr lang="en-US" dirty="0">
                <a:solidFill>
                  <a:srgbClr val="000000"/>
                </a:solidFill>
                <a:latin typeface="Arial" panose="020B0604020202020204" pitchFamily="34" charset="0"/>
              </a:rPr>
              <a:t>Switzerland		1,060			Yes			  Yes			Yes</a:t>
            </a:r>
          </a:p>
          <a:p>
            <a:r>
              <a:rPr lang="en-US" dirty="0">
                <a:solidFill>
                  <a:srgbClr val="000000"/>
                </a:solidFill>
                <a:latin typeface="Arial" panose="020B0604020202020204" pitchFamily="34" charset="0"/>
              </a:rPr>
              <a:t>Sweden			1,055			Yes			  Yes			Yes</a:t>
            </a:r>
          </a:p>
          <a:p>
            <a:r>
              <a:rPr lang="en-US" dirty="0">
                <a:solidFill>
                  <a:srgbClr val="000000"/>
                </a:solidFill>
                <a:latin typeface="Arial" panose="020B0604020202020204" pitchFamily="34" charset="0"/>
              </a:rPr>
              <a:t>Denmark		998				Yes			  Yes			Yes</a:t>
            </a:r>
          </a:p>
          <a:p>
            <a:r>
              <a:rPr lang="en-US" dirty="0">
                <a:solidFill>
                  <a:srgbClr val="000000"/>
                </a:solidFill>
                <a:latin typeface="Arial" panose="020B0604020202020204" pitchFamily="34" charset="0"/>
              </a:rPr>
              <a:t>Finland			755				Yes			  Yes			Yes</a:t>
            </a:r>
          </a:p>
          <a:p>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Belgium			561				Yes			  Yes			Yes</a:t>
            </a:r>
          </a:p>
          <a:p>
            <a:r>
              <a:rPr lang="en-US" dirty="0">
                <a:solidFill>
                  <a:srgbClr val="000000"/>
                </a:solidFill>
                <a:latin typeface="Arial" panose="020B0604020202020204" pitchFamily="34" charset="0"/>
              </a:rPr>
              <a:t>France			306				Yes			  Yes			Yes</a:t>
            </a:r>
          </a:p>
          <a:p>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Germany		403				</a:t>
            </a:r>
          </a:p>
          <a:p>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Spain			106				</a:t>
            </a:r>
          </a:p>
          <a:p>
            <a:r>
              <a:rPr lang="en-US" dirty="0">
                <a:solidFill>
                  <a:srgbClr val="000000"/>
                </a:solidFill>
                <a:latin typeface="Arial" panose="020B0604020202020204" pitchFamily="34" charset="0"/>
              </a:rPr>
              <a:t>Italy				78				</a:t>
            </a:r>
          </a:p>
          <a:p>
            <a:r>
              <a:rPr lang="en-US" dirty="0">
                <a:solidFill>
                  <a:srgbClr val="000000"/>
                </a:solidFill>
                <a:latin typeface="Arial" panose="020B0604020202020204" pitchFamily="34" charset="0"/>
              </a:rPr>
              <a:t>Austria			70				</a:t>
            </a:r>
          </a:p>
          <a:p>
            <a:r>
              <a:rPr lang="en-US" dirty="0">
                <a:solidFill>
                  <a:srgbClr val="000000"/>
                </a:solidFill>
                <a:latin typeface="Arial" panose="020B0604020202020204" pitchFamily="34" charset="0"/>
              </a:rPr>
              <a:t>Portugal			176				</a:t>
            </a:r>
          </a:p>
        </p:txBody>
      </p:sp>
    </p:spTree>
    <p:extLst>
      <p:ext uri="{BB962C8B-B14F-4D97-AF65-F5344CB8AC3E}">
        <p14:creationId xmlns:p14="http://schemas.microsoft.com/office/powerpoint/2010/main" val="8564592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ABB76-6204-F5C1-C1E4-DDBCB7A8A3E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4E3F53B-CA7A-274D-ABBE-2AD75CE7F516}"/>
              </a:ext>
            </a:extLst>
          </p:cNvPr>
          <p:cNvSpPr/>
          <p:nvPr/>
        </p:nvSpPr>
        <p:spPr>
          <a:xfrm>
            <a:off x="1383956" y="400406"/>
            <a:ext cx="8810367" cy="7571303"/>
          </a:xfrm>
          <a:prstGeom prst="rect">
            <a:avLst/>
          </a:prstGeom>
        </p:spPr>
        <p:txBody>
          <a:bodyPr wrap="square">
            <a:spAutoFit/>
          </a:bodyPr>
          <a:lstStyle/>
          <a:p>
            <a:r>
              <a:rPr lang="en-US" dirty="0">
                <a:solidFill>
                  <a:srgbClr val="000000"/>
                </a:solidFill>
                <a:latin typeface="Arial" panose="020B0604020202020204" pitchFamily="34" charset="0"/>
              </a:rPr>
              <a:t>							Adopted Three Elements Before 1920?</a:t>
            </a:r>
          </a:p>
          <a:p>
            <a:r>
              <a:rPr lang="en-US" dirty="0">
                <a:solidFill>
                  <a:srgbClr val="000000"/>
                </a:solidFill>
                <a:latin typeface="Arial" panose="020B0604020202020204" pitchFamily="34" charset="0"/>
              </a:rPr>
              <a:t>Corporations</a:t>
            </a:r>
          </a:p>
          <a:p>
            <a:r>
              <a:rPr lang="en-US" dirty="0">
                <a:solidFill>
                  <a:srgbClr val="000000"/>
                </a:solidFill>
                <a:latin typeface="Arial" panose="020B0604020202020204" pitchFamily="34" charset="0"/>
              </a:rPr>
              <a:t>Per Million					Elections	Administration	Impersonal Rules</a:t>
            </a:r>
          </a:p>
          <a:p>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USA	        	2,913			Yes			  Yes			Yes</a:t>
            </a:r>
          </a:p>
          <a:p>
            <a:r>
              <a:rPr lang="en-US" dirty="0">
                <a:solidFill>
                  <a:srgbClr val="000000"/>
                </a:solidFill>
                <a:latin typeface="Arial" panose="020B0604020202020204" pitchFamily="34" charset="0"/>
              </a:rPr>
              <a:t>Norway			2,117			Yes			  Yes			Yes</a:t>
            </a:r>
          </a:p>
          <a:p>
            <a:r>
              <a:rPr lang="en-US" dirty="0">
                <a:solidFill>
                  <a:srgbClr val="000000"/>
                </a:solidFill>
                <a:latin typeface="Arial" panose="020B0604020202020204" pitchFamily="34" charset="0"/>
              </a:rPr>
              <a:t>Canada			2,032			Yes			  Yes			Yes	</a:t>
            </a:r>
          </a:p>
          <a:p>
            <a:r>
              <a:rPr lang="en-US" dirty="0">
                <a:solidFill>
                  <a:srgbClr val="000000"/>
                </a:solidFill>
                <a:latin typeface="Arial" panose="020B0604020202020204" pitchFamily="34" charset="0"/>
              </a:rPr>
              <a:t>New Zealand		1,637			Yes			  Yes			Yes</a:t>
            </a:r>
          </a:p>
          <a:p>
            <a:r>
              <a:rPr lang="en-US" dirty="0">
                <a:solidFill>
                  <a:srgbClr val="000000"/>
                </a:solidFill>
                <a:latin typeface="Arial" panose="020B0604020202020204" pitchFamily="34" charset="0"/>
              </a:rPr>
              <a:t>Australia			1,545			Yes			  Yes			Yes</a:t>
            </a:r>
          </a:p>
          <a:p>
            <a:r>
              <a:rPr lang="en-US" dirty="0">
                <a:solidFill>
                  <a:srgbClr val="000000"/>
                </a:solidFill>
                <a:latin typeface="Arial" panose="020B0604020202020204" pitchFamily="34" charset="0"/>
              </a:rPr>
              <a:t>Netherlands		1,262			Yes			  Yes			Yes</a:t>
            </a:r>
          </a:p>
          <a:p>
            <a:r>
              <a:rPr lang="en-US" dirty="0">
                <a:solidFill>
                  <a:srgbClr val="000000"/>
                </a:solidFill>
                <a:latin typeface="Arial" panose="020B0604020202020204" pitchFamily="34" charset="0"/>
              </a:rPr>
              <a:t>UK				1,241			Yes			  Yes			Yes</a:t>
            </a:r>
          </a:p>
          <a:p>
            <a:r>
              <a:rPr lang="en-US" dirty="0">
                <a:solidFill>
                  <a:srgbClr val="000000"/>
                </a:solidFill>
                <a:latin typeface="Arial" panose="020B0604020202020204" pitchFamily="34" charset="0"/>
              </a:rPr>
              <a:t>Switzerland		1,060			Yes			  Yes			Yes</a:t>
            </a:r>
          </a:p>
          <a:p>
            <a:r>
              <a:rPr lang="en-US" dirty="0">
                <a:solidFill>
                  <a:srgbClr val="000000"/>
                </a:solidFill>
                <a:latin typeface="Arial" panose="020B0604020202020204" pitchFamily="34" charset="0"/>
              </a:rPr>
              <a:t>Sweden			1,055			Yes			  Yes			Yes</a:t>
            </a:r>
          </a:p>
          <a:p>
            <a:r>
              <a:rPr lang="en-US" dirty="0">
                <a:solidFill>
                  <a:srgbClr val="000000"/>
                </a:solidFill>
                <a:latin typeface="Arial" panose="020B0604020202020204" pitchFamily="34" charset="0"/>
              </a:rPr>
              <a:t>Denmark		998				Yes			  Yes			Yes</a:t>
            </a:r>
          </a:p>
          <a:p>
            <a:r>
              <a:rPr lang="en-US" dirty="0">
                <a:solidFill>
                  <a:srgbClr val="000000"/>
                </a:solidFill>
                <a:latin typeface="Arial" panose="020B0604020202020204" pitchFamily="34" charset="0"/>
              </a:rPr>
              <a:t>Finland			755				Yes			  Yes			Yes</a:t>
            </a:r>
          </a:p>
          <a:p>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Belgium			561				Yes			  Yes			Yes</a:t>
            </a:r>
          </a:p>
          <a:p>
            <a:r>
              <a:rPr lang="en-US" dirty="0">
                <a:solidFill>
                  <a:srgbClr val="000000"/>
                </a:solidFill>
                <a:latin typeface="Arial" panose="020B0604020202020204" pitchFamily="34" charset="0"/>
              </a:rPr>
              <a:t>France			306				Yes			  Yes			Yes</a:t>
            </a:r>
          </a:p>
          <a:p>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Germany		403				</a:t>
            </a:r>
            <a:r>
              <a:rPr lang="en-US" dirty="0">
                <a:solidFill>
                  <a:srgbClr val="FF0000"/>
                </a:solidFill>
                <a:latin typeface="Arial" panose="020B0604020202020204" pitchFamily="34" charset="0"/>
              </a:rPr>
              <a:t>No (some)	   No			No</a:t>
            </a:r>
          </a:p>
          <a:p>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Spain			106				</a:t>
            </a:r>
            <a:r>
              <a:rPr lang="en-US" dirty="0">
                <a:solidFill>
                  <a:srgbClr val="FF0000"/>
                </a:solidFill>
                <a:latin typeface="Arial" panose="020B0604020202020204" pitchFamily="34" charset="0"/>
              </a:rPr>
              <a:t>No			   No			No</a:t>
            </a:r>
          </a:p>
          <a:p>
            <a:r>
              <a:rPr lang="en-US" dirty="0">
                <a:solidFill>
                  <a:srgbClr val="000000"/>
                </a:solidFill>
                <a:latin typeface="Arial" panose="020B0604020202020204" pitchFamily="34" charset="0"/>
              </a:rPr>
              <a:t>Italy				78				</a:t>
            </a:r>
            <a:r>
              <a:rPr lang="en-US" dirty="0">
                <a:solidFill>
                  <a:srgbClr val="FF0000"/>
                </a:solidFill>
                <a:latin typeface="Arial" panose="020B0604020202020204" pitchFamily="34" charset="0"/>
              </a:rPr>
              <a:t>No			   No			No</a:t>
            </a:r>
          </a:p>
          <a:p>
            <a:r>
              <a:rPr lang="en-US" dirty="0">
                <a:solidFill>
                  <a:srgbClr val="000000"/>
                </a:solidFill>
                <a:latin typeface="Arial" panose="020B0604020202020204" pitchFamily="34" charset="0"/>
              </a:rPr>
              <a:t>Austria			70				</a:t>
            </a:r>
            <a:r>
              <a:rPr lang="en-US" dirty="0">
                <a:solidFill>
                  <a:srgbClr val="FF0000"/>
                </a:solidFill>
                <a:latin typeface="Arial" panose="020B0604020202020204" pitchFamily="34" charset="0"/>
              </a:rPr>
              <a:t>No			   No			No</a:t>
            </a:r>
          </a:p>
          <a:p>
            <a:r>
              <a:rPr lang="en-US" dirty="0">
                <a:solidFill>
                  <a:srgbClr val="000000"/>
                </a:solidFill>
                <a:latin typeface="Arial" panose="020B0604020202020204" pitchFamily="34" charset="0"/>
              </a:rPr>
              <a:t>Portugal			176				</a:t>
            </a:r>
            <a:r>
              <a:rPr lang="en-US" dirty="0">
                <a:solidFill>
                  <a:srgbClr val="FF0000"/>
                </a:solidFill>
                <a:latin typeface="Arial" panose="020B0604020202020204" pitchFamily="34" charset="0"/>
              </a:rPr>
              <a:t>No			   No			No</a:t>
            </a:r>
          </a:p>
          <a:p>
            <a:endParaRPr lang="en-US" dirty="0">
              <a:solidFill>
                <a:srgbClr val="000000"/>
              </a:solidFill>
              <a:latin typeface="Arial" panose="020B0604020202020204" pitchFamily="34" charset="0"/>
            </a:endParaRPr>
          </a:p>
        </p:txBody>
      </p:sp>
    </p:spTree>
    <p:extLst>
      <p:ext uri="{BB962C8B-B14F-4D97-AF65-F5344CB8AC3E}">
        <p14:creationId xmlns:p14="http://schemas.microsoft.com/office/powerpoint/2010/main" val="1441305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F2A89-85E4-5E6A-E42F-37E00C830BD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355BE49-5FDD-FF28-19F0-1E9B92F2AD08}"/>
              </a:ext>
            </a:extLst>
          </p:cNvPr>
          <p:cNvSpPr/>
          <p:nvPr/>
        </p:nvSpPr>
        <p:spPr>
          <a:xfrm>
            <a:off x="1383956" y="400406"/>
            <a:ext cx="10117164" cy="7571303"/>
          </a:xfrm>
          <a:prstGeom prst="rect">
            <a:avLst/>
          </a:prstGeom>
        </p:spPr>
        <p:txBody>
          <a:bodyPr wrap="square">
            <a:spAutoFit/>
          </a:bodyPr>
          <a:lstStyle/>
          <a:p>
            <a:r>
              <a:rPr lang="en-US" dirty="0">
                <a:solidFill>
                  <a:srgbClr val="000000"/>
                </a:solidFill>
                <a:latin typeface="Arial" panose="020B0604020202020204" pitchFamily="34" charset="0"/>
              </a:rPr>
              <a:t>							Adopted Three Elements Before 1920?</a:t>
            </a:r>
          </a:p>
          <a:p>
            <a:r>
              <a:rPr lang="en-US" dirty="0">
                <a:solidFill>
                  <a:srgbClr val="000000"/>
                </a:solidFill>
                <a:latin typeface="Arial" panose="020B0604020202020204" pitchFamily="34" charset="0"/>
              </a:rPr>
              <a:t>Corporations															Consolidated</a:t>
            </a:r>
          </a:p>
          <a:p>
            <a:r>
              <a:rPr lang="en-US" dirty="0">
                <a:solidFill>
                  <a:srgbClr val="000000"/>
                </a:solidFill>
                <a:latin typeface="Arial" panose="020B0604020202020204" pitchFamily="34" charset="0"/>
              </a:rPr>
              <a:t>Per Million					Elections	Administration	Imp Rules	Parties</a:t>
            </a:r>
          </a:p>
          <a:p>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USA	        	2,913			Yes			  Yes			Yes			 Yes</a:t>
            </a:r>
          </a:p>
          <a:p>
            <a:r>
              <a:rPr lang="en-US" dirty="0">
                <a:solidFill>
                  <a:srgbClr val="000000"/>
                </a:solidFill>
                <a:latin typeface="Arial" panose="020B0604020202020204" pitchFamily="34" charset="0"/>
              </a:rPr>
              <a:t>Norway			2,117			Yes			  Yes			Yes			 Yes</a:t>
            </a:r>
          </a:p>
          <a:p>
            <a:r>
              <a:rPr lang="en-US" dirty="0">
                <a:solidFill>
                  <a:srgbClr val="000000"/>
                </a:solidFill>
                <a:latin typeface="Arial" panose="020B0604020202020204" pitchFamily="34" charset="0"/>
              </a:rPr>
              <a:t>Canada			2,032			Yes			  Yes			Yes			 Yes</a:t>
            </a:r>
          </a:p>
          <a:p>
            <a:r>
              <a:rPr lang="en-US" dirty="0">
                <a:solidFill>
                  <a:srgbClr val="000000"/>
                </a:solidFill>
                <a:latin typeface="Arial" panose="020B0604020202020204" pitchFamily="34" charset="0"/>
              </a:rPr>
              <a:t>New Zealand		1,637			Yes			  Yes			Yes			 Yes</a:t>
            </a:r>
          </a:p>
          <a:p>
            <a:r>
              <a:rPr lang="en-US" dirty="0">
                <a:solidFill>
                  <a:srgbClr val="000000"/>
                </a:solidFill>
                <a:latin typeface="Arial" panose="020B0604020202020204" pitchFamily="34" charset="0"/>
              </a:rPr>
              <a:t>Australia			1,545			Yes			  Yes			Yes			 Yes</a:t>
            </a:r>
          </a:p>
          <a:p>
            <a:r>
              <a:rPr lang="en-US" dirty="0">
                <a:solidFill>
                  <a:srgbClr val="000000"/>
                </a:solidFill>
                <a:latin typeface="Arial" panose="020B0604020202020204" pitchFamily="34" charset="0"/>
              </a:rPr>
              <a:t>Netherlands		1,262			Yes			  Yes			Yes			 Yes</a:t>
            </a:r>
          </a:p>
          <a:p>
            <a:r>
              <a:rPr lang="en-US" dirty="0">
                <a:solidFill>
                  <a:srgbClr val="000000"/>
                </a:solidFill>
                <a:latin typeface="Arial" panose="020B0604020202020204" pitchFamily="34" charset="0"/>
              </a:rPr>
              <a:t>UK				1,241			Yes			  Yes			Yes			 Yes 	</a:t>
            </a:r>
          </a:p>
          <a:p>
            <a:r>
              <a:rPr lang="en-US" dirty="0">
                <a:solidFill>
                  <a:srgbClr val="000000"/>
                </a:solidFill>
                <a:latin typeface="Arial" panose="020B0604020202020204" pitchFamily="34" charset="0"/>
              </a:rPr>
              <a:t>Switzerland		1,060			Yes			  Yes			Yes 			 Yes 	</a:t>
            </a:r>
          </a:p>
          <a:p>
            <a:r>
              <a:rPr lang="en-US" dirty="0">
                <a:solidFill>
                  <a:srgbClr val="000000"/>
                </a:solidFill>
                <a:latin typeface="Arial" panose="020B0604020202020204" pitchFamily="34" charset="0"/>
              </a:rPr>
              <a:t>Sweden			1,055			Yes			  Yes			Yes			 Yes</a:t>
            </a:r>
          </a:p>
          <a:p>
            <a:r>
              <a:rPr lang="en-US" dirty="0">
                <a:solidFill>
                  <a:srgbClr val="000000"/>
                </a:solidFill>
                <a:latin typeface="Arial" panose="020B0604020202020204" pitchFamily="34" charset="0"/>
              </a:rPr>
              <a:t>Denmark		998				Yes			  Yes			Yes			 Yes</a:t>
            </a:r>
          </a:p>
          <a:p>
            <a:r>
              <a:rPr lang="en-US" dirty="0">
                <a:solidFill>
                  <a:srgbClr val="000000"/>
                </a:solidFill>
                <a:latin typeface="Arial" panose="020B0604020202020204" pitchFamily="34" charset="0"/>
              </a:rPr>
              <a:t>Finland			755				Yes			  Yes			Yes 			 Yes</a:t>
            </a:r>
          </a:p>
          <a:p>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Belgium			561				Yes			  Yes			Yes			 Yes</a:t>
            </a:r>
          </a:p>
          <a:p>
            <a:r>
              <a:rPr lang="en-US" dirty="0">
                <a:solidFill>
                  <a:srgbClr val="000000"/>
                </a:solidFill>
                <a:latin typeface="Arial" panose="020B0604020202020204" pitchFamily="34" charset="0"/>
              </a:rPr>
              <a:t>France			306				Yes			  Yes			Yes			 Yes</a:t>
            </a:r>
          </a:p>
          <a:p>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Germany		403				</a:t>
            </a:r>
            <a:r>
              <a:rPr lang="en-US" dirty="0">
                <a:solidFill>
                  <a:srgbClr val="FF0000"/>
                </a:solidFill>
                <a:latin typeface="Arial" panose="020B0604020202020204" pitchFamily="34" charset="0"/>
              </a:rPr>
              <a:t>No (some)	   No			No			 No</a:t>
            </a:r>
          </a:p>
          <a:p>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Spain			106				</a:t>
            </a:r>
            <a:r>
              <a:rPr lang="en-US" dirty="0">
                <a:solidFill>
                  <a:srgbClr val="FF0000"/>
                </a:solidFill>
                <a:latin typeface="Arial" panose="020B0604020202020204" pitchFamily="34" charset="0"/>
              </a:rPr>
              <a:t>No			   No			No	 		 No</a:t>
            </a:r>
          </a:p>
          <a:p>
            <a:r>
              <a:rPr lang="en-US" dirty="0">
                <a:solidFill>
                  <a:srgbClr val="000000"/>
                </a:solidFill>
                <a:latin typeface="Arial" panose="020B0604020202020204" pitchFamily="34" charset="0"/>
              </a:rPr>
              <a:t>Italy				78				</a:t>
            </a:r>
            <a:r>
              <a:rPr lang="en-US" dirty="0">
                <a:solidFill>
                  <a:srgbClr val="FF0000"/>
                </a:solidFill>
                <a:latin typeface="Arial" panose="020B0604020202020204" pitchFamily="34" charset="0"/>
              </a:rPr>
              <a:t>No			   No			No			 No</a:t>
            </a:r>
          </a:p>
          <a:p>
            <a:r>
              <a:rPr lang="en-US" dirty="0">
                <a:solidFill>
                  <a:srgbClr val="000000"/>
                </a:solidFill>
                <a:latin typeface="Arial" panose="020B0604020202020204" pitchFamily="34" charset="0"/>
              </a:rPr>
              <a:t>Austria			70				</a:t>
            </a:r>
            <a:r>
              <a:rPr lang="en-US" dirty="0">
                <a:solidFill>
                  <a:srgbClr val="FF0000"/>
                </a:solidFill>
                <a:latin typeface="Arial" panose="020B0604020202020204" pitchFamily="34" charset="0"/>
              </a:rPr>
              <a:t>No			   No			No			 No</a:t>
            </a:r>
          </a:p>
          <a:p>
            <a:r>
              <a:rPr lang="en-US" dirty="0">
                <a:solidFill>
                  <a:srgbClr val="000000"/>
                </a:solidFill>
                <a:latin typeface="Arial" panose="020B0604020202020204" pitchFamily="34" charset="0"/>
              </a:rPr>
              <a:t>Portugal			176				</a:t>
            </a:r>
            <a:r>
              <a:rPr lang="en-US" dirty="0">
                <a:solidFill>
                  <a:srgbClr val="FF0000"/>
                </a:solidFill>
                <a:latin typeface="Arial" panose="020B0604020202020204" pitchFamily="34" charset="0"/>
              </a:rPr>
              <a:t>No			   No			No			 No</a:t>
            </a:r>
          </a:p>
          <a:p>
            <a:endParaRPr lang="en-US" dirty="0">
              <a:solidFill>
                <a:srgbClr val="000000"/>
              </a:solidFill>
              <a:latin typeface="Arial" panose="020B0604020202020204" pitchFamily="34" charset="0"/>
            </a:endParaRPr>
          </a:p>
        </p:txBody>
      </p:sp>
    </p:spTree>
    <p:extLst>
      <p:ext uri="{BB962C8B-B14F-4D97-AF65-F5344CB8AC3E}">
        <p14:creationId xmlns:p14="http://schemas.microsoft.com/office/powerpoint/2010/main" val="24054448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0141072-DE8C-A02E-B6D1-D2BCAF22AE3E}"/>
              </a:ext>
            </a:extLst>
          </p:cNvPr>
          <p:cNvSpPr>
            <a:spLocks noGrp="1"/>
          </p:cNvSpPr>
          <p:nvPr>
            <p:ph type="body" sz="quarter" idx="13"/>
          </p:nvPr>
        </p:nvSpPr>
        <p:spPr/>
        <p:txBody>
          <a:bodyPr>
            <a:normAutofit fontScale="92500" lnSpcReduction="20000"/>
          </a:bodyPr>
          <a:lstStyle/>
          <a:p>
            <a:pPr marL="742950" indent="-742950">
              <a:buAutoNum type="arabicParenR"/>
            </a:pPr>
            <a:r>
              <a:rPr lang="en-US" dirty="0"/>
              <a:t>Elections</a:t>
            </a:r>
          </a:p>
          <a:p>
            <a:pPr marL="742950" indent="-742950">
              <a:buAutoNum type="arabicParenR"/>
            </a:pPr>
            <a:r>
              <a:rPr lang="en-US" dirty="0"/>
              <a:t>Constitutions</a:t>
            </a:r>
          </a:p>
          <a:p>
            <a:pPr marL="742950" indent="-742950">
              <a:buAutoNum type="arabicParenR"/>
            </a:pPr>
            <a:r>
              <a:rPr lang="en-US" dirty="0"/>
              <a:t>Impersonal Rules</a:t>
            </a:r>
          </a:p>
          <a:p>
            <a:pPr marL="742950" indent="-742950">
              <a:buAutoNum type="arabicParenR"/>
            </a:pPr>
            <a:r>
              <a:rPr lang="en-US" dirty="0"/>
              <a:t>Consolidated Parties</a:t>
            </a:r>
            <a:br>
              <a:rPr lang="en-US" dirty="0"/>
            </a:br>
            <a:endParaRPr lang="en-US" dirty="0"/>
          </a:p>
          <a:p>
            <a:r>
              <a:rPr lang="en-US" dirty="0"/>
              <a:t>From the Pluralists empirical studies on, that is from the 1950s on, the traditional view is that 1) Elections </a:t>
            </a:r>
            <a:r>
              <a:rPr lang="en-US" dirty="0">
                <a:solidFill>
                  <a:srgbClr val="FF0000"/>
                </a:solidFill>
              </a:rPr>
              <a:t>“cause”</a:t>
            </a:r>
            <a:r>
              <a:rPr lang="en-US" dirty="0"/>
              <a:t> 4) Consolidated Parties.</a:t>
            </a:r>
          </a:p>
          <a:p>
            <a:endParaRPr lang="en-US" dirty="0"/>
          </a:p>
          <a:p>
            <a:r>
              <a:rPr lang="en-US" dirty="0"/>
              <a:t>Elections do cause parties, but they usually cause factional parties.</a:t>
            </a:r>
          </a:p>
          <a:p>
            <a:endParaRPr lang="en-US" dirty="0"/>
          </a:p>
          <a:p>
            <a:r>
              <a:rPr lang="en-US" dirty="0"/>
              <a:t>Consolidated parties are only a feature of developed societies, they do not exist (or are very fragile) outside the developed world. So this conclusion has been decisively rejected by the real world.</a:t>
            </a:r>
          </a:p>
        </p:txBody>
      </p:sp>
    </p:spTree>
    <p:extLst>
      <p:ext uri="{BB962C8B-B14F-4D97-AF65-F5344CB8AC3E}">
        <p14:creationId xmlns:p14="http://schemas.microsoft.com/office/powerpoint/2010/main" val="5780940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CAAE92A-53C7-C82F-A6D2-756924807169}"/>
              </a:ext>
            </a:extLst>
          </p:cNvPr>
          <p:cNvSpPr>
            <a:spLocks noGrp="1"/>
          </p:cNvSpPr>
          <p:nvPr>
            <p:ph type="body" sz="quarter" idx="13"/>
          </p:nvPr>
        </p:nvSpPr>
        <p:spPr/>
        <p:txBody>
          <a:bodyPr/>
          <a:lstStyle/>
          <a:p>
            <a:r>
              <a:rPr lang="en-US" dirty="0"/>
              <a:t>“Thus the four [interest] groups listed above did not spring into the world as cohesive political actors like Athena from the head of Zeus. They had to be politically mobilized and represented by political parties. It is for this reason that political parties have been considered necessary to the success of any democracy, </a:t>
            </a:r>
            <a:r>
              <a:rPr lang="en-US" i="1" dirty="0">
                <a:solidFill>
                  <a:srgbClr val="FF0000"/>
                </a:solidFill>
              </a:rPr>
              <a:t>despite the fact that they were unanticipated by many early democratic theorists</a:t>
            </a:r>
            <a:r>
              <a:rPr lang="en-US" dirty="0"/>
              <a:t>.”</a:t>
            </a:r>
          </a:p>
          <a:p>
            <a:endParaRPr lang="en-US" dirty="0"/>
          </a:p>
          <a:p>
            <a:r>
              <a:rPr lang="en-US" dirty="0"/>
              <a:t>Francis Fukuyama. </a:t>
            </a:r>
            <a:r>
              <a:rPr lang="en-US" i="1" dirty="0"/>
              <a:t>Political Order and Political Decay: From the Industrial Revolution to the Globalization of Democracy</a:t>
            </a:r>
            <a:r>
              <a:rPr lang="en-US" dirty="0"/>
              <a:t> (p. 408). </a:t>
            </a:r>
          </a:p>
        </p:txBody>
      </p:sp>
    </p:spTree>
    <p:extLst>
      <p:ext uri="{BB962C8B-B14F-4D97-AF65-F5344CB8AC3E}">
        <p14:creationId xmlns:p14="http://schemas.microsoft.com/office/powerpoint/2010/main" val="5942294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BC12714-B99B-F41E-2F72-D89503456F2B}"/>
              </a:ext>
            </a:extLst>
          </p:cNvPr>
          <p:cNvSpPr>
            <a:spLocks noGrp="1"/>
          </p:cNvSpPr>
          <p:nvPr>
            <p:ph type="body" sz="quarter" idx="13"/>
          </p:nvPr>
        </p:nvSpPr>
        <p:spPr/>
        <p:txBody>
          <a:bodyPr/>
          <a:lstStyle/>
          <a:p>
            <a:r>
              <a:rPr lang="en-US" dirty="0"/>
              <a:t>“Modern parties have grown up in response to (and in turn have helped to stimulate) the development of large electorates, and their institutional structures are in good measure an outgrowth of the efforts necessary to connect the parliamentary party and the mass party. The modern party is, in this respect, the disciplined product of regular party competition in the forum of public opinion.”</a:t>
            </a:r>
          </a:p>
          <a:p>
            <a:endParaRPr lang="en-US" dirty="0"/>
          </a:p>
          <a:p>
            <a:r>
              <a:rPr lang="en-US" dirty="0"/>
              <a:t>Hofstadter, Richard. </a:t>
            </a:r>
            <a:r>
              <a:rPr lang="en-US" i="1" dirty="0"/>
              <a:t>The Idea of a Party System: The Rise of Legitimate Opposition in the United States, 1780-1840</a:t>
            </a:r>
            <a:r>
              <a:rPr lang="en-US" dirty="0"/>
              <a:t> (p. 41). University of California Press. </a:t>
            </a:r>
          </a:p>
        </p:txBody>
      </p:sp>
    </p:spTree>
    <p:extLst>
      <p:ext uri="{BB962C8B-B14F-4D97-AF65-F5344CB8AC3E}">
        <p14:creationId xmlns:p14="http://schemas.microsoft.com/office/powerpoint/2010/main" val="20575087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6DA31-BF63-75AB-AF51-9DA78C68D81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150567B-9916-F338-1950-9BE304772501}"/>
              </a:ext>
            </a:extLst>
          </p:cNvPr>
          <p:cNvSpPr>
            <a:spLocks noGrp="1"/>
          </p:cNvSpPr>
          <p:nvPr>
            <p:ph type="body" sz="quarter" idx="13"/>
          </p:nvPr>
        </p:nvSpPr>
        <p:spPr/>
        <p:txBody>
          <a:bodyPr>
            <a:normAutofit fontScale="85000" lnSpcReduction="20000"/>
          </a:bodyPr>
          <a:lstStyle/>
          <a:p>
            <a:r>
              <a:rPr lang="en-US" dirty="0"/>
              <a:t>The historical evidence suggest that a society must have 1), 2), and 3) before 4) emerges as a sustainable outcome.</a:t>
            </a:r>
          </a:p>
          <a:p>
            <a:endParaRPr lang="en-US" dirty="0"/>
          </a:p>
          <a:p>
            <a:r>
              <a:rPr lang="en-US" dirty="0"/>
              <a:t>If and only if</a:t>
            </a:r>
          </a:p>
          <a:p>
            <a:endParaRPr lang="en-US" dirty="0"/>
          </a:p>
          <a:p>
            <a:pPr marL="742950" indent="-742950">
              <a:buAutoNum type="arabicParenR"/>
            </a:pPr>
            <a:r>
              <a:rPr lang="en-US" dirty="0"/>
              <a:t>Elections</a:t>
            </a:r>
          </a:p>
          <a:p>
            <a:pPr marL="742950" indent="-742950">
              <a:buAutoNum type="arabicParenR"/>
            </a:pPr>
            <a:r>
              <a:rPr lang="en-US" dirty="0"/>
              <a:t>Constitutions</a:t>
            </a:r>
          </a:p>
          <a:p>
            <a:pPr marL="742950" indent="-742950">
              <a:buAutoNum type="arabicParenR"/>
            </a:pPr>
            <a:r>
              <a:rPr lang="en-US" dirty="0"/>
              <a:t>Impersonal Rules</a:t>
            </a:r>
          </a:p>
          <a:p>
            <a:endParaRPr lang="en-US" dirty="0"/>
          </a:p>
          <a:p>
            <a:r>
              <a:rPr lang="en-US" dirty="0"/>
              <a:t>Then</a:t>
            </a:r>
          </a:p>
          <a:p>
            <a:pPr marL="742950" indent="-742950">
              <a:buAutoNum type="arabicParenR" startAt="4"/>
            </a:pPr>
            <a:r>
              <a:rPr lang="en-US" dirty="0"/>
              <a:t>Consolidated Parties</a:t>
            </a:r>
          </a:p>
          <a:p>
            <a:endParaRPr lang="en-US" dirty="0"/>
          </a:p>
          <a:p>
            <a:r>
              <a:rPr lang="en-US" dirty="0"/>
              <a:t>Together 1), 2), and 3) lead to 4) and those conditions make up an institutional equilibrium.</a:t>
            </a:r>
          </a:p>
          <a:p>
            <a:endParaRPr lang="en-US" dirty="0"/>
          </a:p>
          <a:p>
            <a:r>
              <a:rPr lang="en-US" dirty="0"/>
              <a:t>There are, however, very few rules governing political parties.</a:t>
            </a:r>
          </a:p>
          <a:p>
            <a:pPr marL="742950" indent="-742950">
              <a:buAutoNum type="arabicParenR"/>
            </a:pPr>
            <a:endParaRPr lang="en-US" dirty="0"/>
          </a:p>
          <a:p>
            <a:endParaRPr lang="en-US" dirty="0"/>
          </a:p>
          <a:p>
            <a:endParaRPr lang="en-US" dirty="0"/>
          </a:p>
          <a:p>
            <a:endParaRPr lang="en-US" dirty="0"/>
          </a:p>
        </p:txBody>
      </p:sp>
    </p:spTree>
    <p:extLst>
      <p:ext uri="{BB962C8B-B14F-4D97-AF65-F5344CB8AC3E}">
        <p14:creationId xmlns:p14="http://schemas.microsoft.com/office/powerpoint/2010/main" val="780736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66BD596-DEC9-C6AE-1125-24DD34A55406}"/>
              </a:ext>
            </a:extLst>
          </p:cNvPr>
          <p:cNvSpPr>
            <a:spLocks noGrp="1"/>
          </p:cNvSpPr>
          <p:nvPr>
            <p:ph type="body" sz="quarter" idx="13"/>
          </p:nvPr>
        </p:nvSpPr>
        <p:spPr/>
        <p:txBody>
          <a:bodyPr/>
          <a:lstStyle/>
          <a:p>
            <a:r>
              <a:rPr lang="en-US" dirty="0"/>
              <a:t>This is not a balance theory.</a:t>
            </a:r>
          </a:p>
          <a:p>
            <a:endParaRPr lang="en-US" dirty="0"/>
          </a:p>
          <a:p>
            <a:r>
              <a:rPr lang="en-US" dirty="0"/>
              <a:t>Modern consolidated political parties are very powerful organizations that control governments.</a:t>
            </a:r>
          </a:p>
          <a:p>
            <a:endParaRPr lang="en-US" dirty="0"/>
          </a:p>
          <a:p>
            <a:r>
              <a:rPr lang="en-US" dirty="0"/>
              <a:t>All major parties have an incentive to support and sustain impersonal rules.</a:t>
            </a:r>
          </a:p>
        </p:txBody>
      </p:sp>
    </p:spTree>
    <p:extLst>
      <p:ext uri="{BB962C8B-B14F-4D97-AF65-F5344CB8AC3E}">
        <p14:creationId xmlns:p14="http://schemas.microsoft.com/office/powerpoint/2010/main" val="3354561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1F16FC2-BE5A-8BB4-04E2-48BE9FEE0D7B}"/>
              </a:ext>
            </a:extLst>
          </p:cNvPr>
          <p:cNvSpPr>
            <a:spLocks noGrp="1"/>
          </p:cNvSpPr>
          <p:nvPr>
            <p:ph type="body" sz="quarter" idx="13"/>
          </p:nvPr>
        </p:nvSpPr>
        <p:spPr/>
        <p:txBody>
          <a:bodyPr>
            <a:normAutofit fontScale="92500" lnSpcReduction="10000"/>
          </a:bodyPr>
          <a:lstStyle/>
          <a:p>
            <a:r>
              <a:rPr lang="en-US" dirty="0"/>
              <a:t>For the last twenty five years I have been interested in the emergence and the effect of impersonal rules.</a:t>
            </a:r>
          </a:p>
          <a:p>
            <a:endParaRPr lang="en-US" dirty="0"/>
          </a:p>
          <a:p>
            <a:r>
              <a:rPr lang="en-US" dirty="0"/>
              <a:t>The transition to impersonal rules for forming organizations was the heart of the emergence of open access societies in </a:t>
            </a:r>
            <a:r>
              <a:rPr lang="en-US" i="1" dirty="0"/>
              <a:t>Violence and Social Orders</a:t>
            </a:r>
            <a:r>
              <a:rPr lang="en-US" dirty="0"/>
              <a:t>, but that book did not explain how societies came to adopt impersonal rules in the late 19</a:t>
            </a:r>
            <a:r>
              <a:rPr lang="en-US" baseline="30000" dirty="0"/>
              <a:t>th</a:t>
            </a:r>
            <a:r>
              <a:rPr lang="en-US" dirty="0"/>
              <a:t> century, just that they did.</a:t>
            </a:r>
          </a:p>
          <a:p>
            <a:endParaRPr lang="en-US" dirty="0"/>
          </a:p>
          <a:p>
            <a:r>
              <a:rPr lang="en-US" dirty="0"/>
              <a:t>Naomi Lamoreaux and I have been working on a series of papers and a book project, </a:t>
            </a:r>
            <a:r>
              <a:rPr lang="en-US" i="1" dirty="0"/>
              <a:t>Making Democracy Safe for America</a:t>
            </a:r>
            <a:r>
              <a:rPr lang="en-US" dirty="0"/>
              <a:t>, that is centered on the adoption of impersonal rule/general law mandates in the state constitutions beginning with Indiana in 1851.</a:t>
            </a:r>
          </a:p>
          <a:p>
            <a:endParaRPr lang="en-US" dirty="0"/>
          </a:p>
          <a:p>
            <a:endParaRPr lang="en-US" dirty="0"/>
          </a:p>
          <a:p>
            <a:endParaRPr lang="en-US" dirty="0"/>
          </a:p>
        </p:txBody>
      </p:sp>
    </p:spTree>
    <p:extLst>
      <p:ext uri="{BB962C8B-B14F-4D97-AF65-F5344CB8AC3E}">
        <p14:creationId xmlns:p14="http://schemas.microsoft.com/office/powerpoint/2010/main" val="2110306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1027945-0E38-4156-C8FD-E447EEDF3F09}"/>
              </a:ext>
            </a:extLst>
          </p:cNvPr>
          <p:cNvSpPr>
            <a:spLocks noGrp="1"/>
          </p:cNvSpPr>
          <p:nvPr>
            <p:ph type="body" sz="quarter" idx="13"/>
          </p:nvPr>
        </p:nvSpPr>
        <p:spPr/>
        <p:txBody>
          <a:bodyPr/>
          <a:lstStyle/>
          <a:p>
            <a:r>
              <a:rPr lang="en-US" dirty="0"/>
              <a:t>Throughout the entire time, the question of </a:t>
            </a:r>
            <a:r>
              <a:rPr lang="en-US" dirty="0">
                <a:solidFill>
                  <a:srgbClr val="FF0000"/>
                </a:solidFill>
              </a:rPr>
              <a:t>why</a:t>
            </a:r>
            <a:r>
              <a:rPr lang="en-US" dirty="0"/>
              <a:t> societies and their governments decided to adopt impersonal rules as been a puzzling one.</a:t>
            </a:r>
          </a:p>
          <a:p>
            <a:endParaRPr lang="en-US" dirty="0"/>
          </a:p>
          <a:p>
            <a:r>
              <a:rPr lang="en-US" dirty="0"/>
              <a:t>Naomi and I have studied Indiana (1851) and Pennsylvania (1874) in depth and while their constitutional provisions are essentially identical, the reasons they adopted the provisions are completely different.</a:t>
            </a:r>
          </a:p>
          <a:p>
            <a:endParaRPr lang="en-US" dirty="0"/>
          </a:p>
          <a:p>
            <a:r>
              <a:rPr lang="en-US" dirty="0"/>
              <a:t>The European adopters rarely moved to impersonal rules in a constitutional moment like the American states, and for the most part there are no histories of impersonal rule adoption.</a:t>
            </a:r>
          </a:p>
        </p:txBody>
      </p:sp>
    </p:spTree>
    <p:extLst>
      <p:ext uri="{BB962C8B-B14F-4D97-AF65-F5344CB8AC3E}">
        <p14:creationId xmlns:p14="http://schemas.microsoft.com/office/powerpoint/2010/main" val="2817834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4030C4F-59D3-284E-37CD-5630A9AAEE01}"/>
              </a:ext>
            </a:extLst>
          </p:cNvPr>
          <p:cNvSpPr>
            <a:spLocks noGrp="1"/>
          </p:cNvSpPr>
          <p:nvPr>
            <p:ph type="body" sz="quarter" idx="13"/>
          </p:nvPr>
        </p:nvSpPr>
        <p:spPr/>
        <p:txBody>
          <a:bodyPr/>
          <a:lstStyle/>
          <a:p>
            <a:r>
              <a:rPr lang="en-US" dirty="0"/>
              <a:t>I have come to believe that there is no coherent answer to the why question.  Coherent in the sense that a single answer will cover all or most of the cases of adoption.</a:t>
            </a:r>
          </a:p>
          <a:p>
            <a:endParaRPr lang="en-US" dirty="0"/>
          </a:p>
          <a:p>
            <a:r>
              <a:rPr lang="en-US" dirty="0"/>
              <a:t>Instead, the appearance of impersonal rule and the ability of a society to sustain them, was based on a new “institutional equilibrium.”  But no one in the 19</a:t>
            </a:r>
            <a:r>
              <a:rPr lang="en-US" baseline="30000" dirty="0"/>
              <a:t>th</a:t>
            </a:r>
            <a:r>
              <a:rPr lang="en-US" dirty="0"/>
              <a:t> century conceived of the equilibrium and, as a result, we have been looking in the wrong place to understand why modern development both took place and has been </a:t>
            </a:r>
            <a:r>
              <a:rPr lang="en-US"/>
              <a:t>so stable.</a:t>
            </a:r>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020607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EF52BAA-F1D8-C29F-D801-917F79FF37D2}"/>
              </a:ext>
            </a:extLst>
          </p:cNvPr>
          <p:cNvSpPr>
            <a:spLocks noGrp="1"/>
          </p:cNvSpPr>
          <p:nvPr>
            <p:ph type="body" sz="quarter" idx="13"/>
          </p:nvPr>
        </p:nvSpPr>
        <p:spPr>
          <a:xfrm>
            <a:off x="781050" y="602586"/>
            <a:ext cx="10629900" cy="7938828"/>
          </a:xfrm>
        </p:spPr>
        <p:txBody>
          <a:bodyPr>
            <a:normAutofit fontScale="70000" lnSpcReduction="20000"/>
          </a:bodyPr>
          <a:lstStyle/>
          <a:p>
            <a:r>
              <a:rPr lang="en-US" dirty="0"/>
              <a:t>Details, not supplied.</a:t>
            </a:r>
          </a:p>
          <a:p>
            <a:endParaRPr lang="en-US" dirty="0"/>
          </a:p>
          <a:p>
            <a:r>
              <a:rPr lang="en-US" dirty="0"/>
              <a:t>Political Theories</a:t>
            </a:r>
          </a:p>
          <a:p>
            <a:endParaRPr lang="en-US" dirty="0"/>
          </a:p>
          <a:p>
            <a:r>
              <a:rPr lang="en-US" dirty="0"/>
              <a:t>Monarchy/Hobbes/brilliant/way too simple</a:t>
            </a:r>
          </a:p>
          <a:p>
            <a:endParaRPr lang="en-US" dirty="0"/>
          </a:p>
          <a:p>
            <a:r>
              <a:rPr lang="en-US" dirty="0"/>
              <a:t>Republican balance theories: One/few/many, checks and balances in constitution</a:t>
            </a:r>
          </a:p>
          <a:p>
            <a:endParaRPr lang="en-US" dirty="0"/>
          </a:p>
          <a:p>
            <a:endParaRPr lang="en-US" dirty="0"/>
          </a:p>
          <a:p>
            <a:endParaRPr lang="en-US" dirty="0"/>
          </a:p>
          <a:p>
            <a:endParaRPr lang="en-US" dirty="0"/>
          </a:p>
          <a:p>
            <a:endParaRPr lang="en-US" dirty="0"/>
          </a:p>
          <a:p>
            <a:endParaRPr lang="en-US" dirty="0"/>
          </a:p>
          <a:p>
            <a:r>
              <a:rPr lang="en-US" dirty="0"/>
              <a:t>Liberal theories: limited government, rules apply equally to all (but not egalitarian)</a:t>
            </a:r>
          </a:p>
          <a:p>
            <a:endParaRPr lang="en-US" dirty="0"/>
          </a:p>
          <a:p>
            <a:r>
              <a:rPr lang="en-US" dirty="0"/>
              <a:t>Democratic theories: inclusive, will of the people expressed through elections</a:t>
            </a:r>
          </a:p>
        </p:txBody>
      </p:sp>
      <p:sp>
        <p:nvSpPr>
          <p:cNvPr id="3" name="Flowchart: Connector 2">
            <a:extLst>
              <a:ext uri="{FF2B5EF4-FFF2-40B4-BE49-F238E27FC236}">
                <a16:creationId xmlns:a16="http://schemas.microsoft.com/office/drawing/2014/main" id="{0358043F-F8EE-8AA7-E1BE-1392152DA253}"/>
              </a:ext>
            </a:extLst>
          </p:cNvPr>
          <p:cNvSpPr/>
          <p:nvPr/>
        </p:nvSpPr>
        <p:spPr>
          <a:xfrm>
            <a:off x="1212112" y="4391247"/>
            <a:ext cx="457200" cy="457200"/>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Flowchart: Connector 3">
            <a:extLst>
              <a:ext uri="{FF2B5EF4-FFF2-40B4-BE49-F238E27FC236}">
                <a16:creationId xmlns:a16="http://schemas.microsoft.com/office/drawing/2014/main" id="{87026203-A9E5-E16D-7AE7-095EEC55EEEE}"/>
              </a:ext>
            </a:extLst>
          </p:cNvPr>
          <p:cNvSpPr/>
          <p:nvPr/>
        </p:nvSpPr>
        <p:spPr>
          <a:xfrm>
            <a:off x="2498651" y="4391247"/>
            <a:ext cx="457200" cy="457200"/>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lowchart: Connector 4">
            <a:extLst>
              <a:ext uri="{FF2B5EF4-FFF2-40B4-BE49-F238E27FC236}">
                <a16:creationId xmlns:a16="http://schemas.microsoft.com/office/drawing/2014/main" id="{5BD7BF15-CA85-D226-2E10-A44EB993D240}"/>
              </a:ext>
            </a:extLst>
          </p:cNvPr>
          <p:cNvSpPr/>
          <p:nvPr/>
        </p:nvSpPr>
        <p:spPr>
          <a:xfrm>
            <a:off x="1850065" y="5550196"/>
            <a:ext cx="457200" cy="457200"/>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p:txBody>
      </p:sp>
      <p:sp>
        <p:nvSpPr>
          <p:cNvPr id="6" name="TextBox 5">
            <a:extLst>
              <a:ext uri="{FF2B5EF4-FFF2-40B4-BE49-F238E27FC236}">
                <a16:creationId xmlns:a16="http://schemas.microsoft.com/office/drawing/2014/main" id="{71B72130-D192-C97D-3D74-D8817B63735E}"/>
              </a:ext>
            </a:extLst>
          </p:cNvPr>
          <p:cNvSpPr txBox="1"/>
          <p:nvPr/>
        </p:nvSpPr>
        <p:spPr>
          <a:xfrm>
            <a:off x="4287520" y="4572000"/>
            <a:ext cx="2438400" cy="1569660"/>
          </a:xfrm>
          <a:prstGeom prst="rect">
            <a:avLst/>
          </a:prstGeom>
          <a:noFill/>
        </p:spPr>
        <p:txBody>
          <a:bodyPr wrap="square" rtlCol="0">
            <a:spAutoFit/>
          </a:bodyPr>
          <a:lstStyle/>
          <a:p>
            <a:r>
              <a:rPr lang="en-US" sz="3200" dirty="0"/>
              <a:t>Interests must be balanced</a:t>
            </a:r>
          </a:p>
        </p:txBody>
      </p:sp>
    </p:spTree>
    <p:extLst>
      <p:ext uri="{BB962C8B-B14F-4D97-AF65-F5344CB8AC3E}">
        <p14:creationId xmlns:p14="http://schemas.microsoft.com/office/powerpoint/2010/main" val="1836371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2">
                                            <p:txEl>
                                              <p:pRg st="6" end="6"/>
                                            </p:txEl>
                                          </p:spTgt>
                                        </p:tgtEl>
                                        <p:attrNameLst>
                                          <p:attrName>style.visibility</p:attrName>
                                        </p:attrNameLst>
                                      </p:cBhvr>
                                      <p:to>
                                        <p:strVal val="visible"/>
                                      </p:to>
                                    </p:set>
                                    <p:anim calcmode="lin" valueType="num">
                                      <p:cBhvr additive="base">
                                        <p:cTn id="1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13" end="13"/>
                                            </p:txEl>
                                          </p:spTgt>
                                        </p:tgtEl>
                                        <p:attrNameLst>
                                          <p:attrName>style.visibility</p:attrName>
                                        </p:attrNameLst>
                                      </p:cBhvr>
                                      <p:to>
                                        <p:strVal val="visible"/>
                                      </p:to>
                                    </p:set>
                                    <p:anim calcmode="lin" valueType="num">
                                      <p:cBhvr additive="base">
                                        <p:cTn id="17"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15" end="15"/>
                                            </p:txEl>
                                          </p:spTgt>
                                        </p:tgtEl>
                                        <p:attrNameLst>
                                          <p:attrName>style.visibility</p:attrName>
                                        </p:attrNameLst>
                                      </p:cBhvr>
                                      <p:to>
                                        <p:strVal val="visible"/>
                                      </p:to>
                                    </p:set>
                                    <p:anim calcmode="lin" valueType="num">
                                      <p:cBhvr additive="base">
                                        <p:cTn id="23" dur="500" fill="hold"/>
                                        <p:tgtEl>
                                          <p:spTgt spid="2">
                                            <p:txEl>
                                              <p:pRg st="15" end="1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736556E-6851-BDC8-CB7A-B9F22ADF59D5}"/>
              </a:ext>
            </a:extLst>
          </p:cNvPr>
          <p:cNvSpPr>
            <a:spLocks noGrp="1"/>
          </p:cNvSpPr>
          <p:nvPr>
            <p:ph type="body" sz="quarter" idx="13"/>
          </p:nvPr>
        </p:nvSpPr>
        <p:spPr/>
        <p:txBody>
          <a:bodyPr/>
          <a:lstStyle/>
          <a:p>
            <a:r>
              <a:rPr lang="en-US" dirty="0"/>
              <a:t>Balance is the key.  Mixed and balanced government, etc.</a:t>
            </a:r>
          </a:p>
          <a:p>
            <a:endParaRPr lang="en-US" dirty="0"/>
          </a:p>
          <a:p>
            <a:r>
              <a:rPr lang="en-US" dirty="0"/>
              <a:t>Acemoglu and Robinson; Tilly; North, Wallis, and Weingast; Fukuyama are all balance theories.</a:t>
            </a:r>
          </a:p>
        </p:txBody>
      </p:sp>
    </p:spTree>
    <p:extLst>
      <p:ext uri="{BB962C8B-B14F-4D97-AF65-F5344CB8AC3E}">
        <p14:creationId xmlns:p14="http://schemas.microsoft.com/office/powerpoint/2010/main" val="572022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C8372E7-6C5B-7D34-4D32-8E26C8535A98}"/>
              </a:ext>
            </a:extLst>
          </p:cNvPr>
          <p:cNvSpPr>
            <a:spLocks noGrp="1"/>
          </p:cNvSpPr>
          <p:nvPr>
            <p:ph type="body" sz="quarter" idx="13"/>
          </p:nvPr>
        </p:nvSpPr>
        <p:spPr/>
        <p:txBody>
          <a:bodyPr>
            <a:normAutofit fontScale="92500" lnSpcReduction="20000"/>
          </a:bodyPr>
          <a:lstStyle/>
          <a:p>
            <a:r>
              <a:rPr lang="en-US" dirty="0"/>
              <a:t>Pluralists begin writing after WWII when there are only 15 democracies left in the world.  All of them in the core developed countries.</a:t>
            </a:r>
          </a:p>
          <a:p>
            <a:endParaRPr lang="en-US" dirty="0"/>
          </a:p>
          <a:p>
            <a:r>
              <a:rPr lang="en-US" dirty="0"/>
              <a:t>All the existing democracies in 1950 share common features.</a:t>
            </a:r>
          </a:p>
          <a:p>
            <a:endParaRPr lang="en-US" dirty="0"/>
          </a:p>
          <a:p>
            <a:r>
              <a:rPr lang="en-US" dirty="0"/>
              <a:t>The parties have stopped killing each other when they win or lose.  A few </a:t>
            </a:r>
            <a:r>
              <a:rPr lang="en-US" dirty="0">
                <a:solidFill>
                  <a:srgbClr val="FF0000"/>
                </a:solidFill>
              </a:rPr>
              <a:t>major parties</a:t>
            </a:r>
            <a:r>
              <a:rPr lang="en-US" dirty="0"/>
              <a:t> emerge that accommodate each other.  Major parties are the parties with a chance to win elections or be part of a winning coalition. When they lose elections they expect to come back in the next election and compete again.  The party systems that all the democracies share come to be know as </a:t>
            </a:r>
            <a:r>
              <a:rPr lang="en-US" dirty="0">
                <a:solidFill>
                  <a:srgbClr val="FF0000"/>
                </a:solidFill>
              </a:rPr>
              <a:t>consolidated parties and party systems.</a:t>
            </a:r>
          </a:p>
          <a:p>
            <a:endParaRPr lang="en-US" dirty="0"/>
          </a:p>
          <a:p>
            <a:r>
              <a:rPr lang="en-US" dirty="0"/>
              <a:t>The Pluralists are explicitly balance theorists.  What is balanced, somehow, is the interest groups in society.</a:t>
            </a:r>
          </a:p>
        </p:txBody>
      </p:sp>
    </p:spTree>
    <p:extLst>
      <p:ext uri="{BB962C8B-B14F-4D97-AF65-F5344CB8AC3E}">
        <p14:creationId xmlns:p14="http://schemas.microsoft.com/office/powerpoint/2010/main" val="39594873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9295E-8F91-01E1-D16E-20451F670404}"/>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4F998C40-B09D-4456-8F93-F3E24CC0391E}"/>
              </a:ext>
            </a:extLst>
          </p:cNvPr>
          <p:cNvSpPr>
            <a:spLocks noGrp="1"/>
          </p:cNvSpPr>
          <p:nvPr>
            <p:ph type="body" sz="quarter" idx="13"/>
          </p:nvPr>
        </p:nvSpPr>
        <p:spPr/>
        <p:txBody>
          <a:bodyPr>
            <a:normAutofit fontScale="85000" lnSpcReduction="10000"/>
          </a:bodyPr>
          <a:lstStyle/>
          <a:p>
            <a:r>
              <a:rPr lang="en-US" dirty="0"/>
              <a:t>Conceptual conjecture:</a:t>
            </a:r>
          </a:p>
          <a:p>
            <a:endParaRPr lang="en-US" dirty="0"/>
          </a:p>
          <a:p>
            <a:r>
              <a:rPr lang="en-US" dirty="0"/>
              <a:t>What would it take for parties to belief they could lose elections and return to compete again?</a:t>
            </a:r>
          </a:p>
          <a:p>
            <a:endParaRPr lang="en-US" dirty="0"/>
          </a:p>
          <a:p>
            <a:r>
              <a:rPr lang="en-US" dirty="0"/>
              <a:t>1) Competitive, open, and free elections:</a:t>
            </a:r>
          </a:p>
          <a:p>
            <a:r>
              <a:rPr lang="en-US" dirty="0"/>
              <a:t>	- Parties must believe if they lose an election 	today that they can compete in the future</a:t>
            </a:r>
          </a:p>
          <a:p>
            <a:r>
              <a:rPr lang="en-US" dirty="0"/>
              <a:t>	- This involves a myriad of changes: secret ballot, etc.</a:t>
            </a:r>
          </a:p>
          <a:p>
            <a:endParaRPr lang="en-US" dirty="0"/>
          </a:p>
          <a:p>
            <a:r>
              <a:rPr lang="en-US" dirty="0"/>
              <a:t>2) Political control of government administration:</a:t>
            </a:r>
          </a:p>
          <a:p>
            <a:r>
              <a:rPr lang="en-US" dirty="0"/>
              <a:t>	- Who ever wins elections gains more control 	over the actual carryout of government policies, 	including rule making, subject to constitutional, limits. 	These are often constitutional changes, but need not 	be (1848)</a:t>
            </a:r>
          </a:p>
        </p:txBody>
      </p:sp>
    </p:spTree>
    <p:extLst>
      <p:ext uri="{BB962C8B-B14F-4D97-AF65-F5344CB8AC3E}">
        <p14:creationId xmlns:p14="http://schemas.microsoft.com/office/powerpoint/2010/main" val="3883899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9CC86-12AA-9B1B-8EDC-34B92EFBB41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96886621-3343-66B4-8305-B7BC252D88D7}"/>
              </a:ext>
            </a:extLst>
          </p:cNvPr>
          <p:cNvSpPr>
            <a:spLocks noGrp="1"/>
          </p:cNvSpPr>
          <p:nvPr>
            <p:ph type="body" sz="quarter" idx="13"/>
          </p:nvPr>
        </p:nvSpPr>
        <p:spPr/>
        <p:txBody>
          <a:bodyPr>
            <a:normAutofit fontScale="92500" lnSpcReduction="10000"/>
          </a:bodyPr>
          <a:lstStyle/>
          <a:p>
            <a:r>
              <a:rPr lang="en-US" dirty="0"/>
              <a:t>How do the losers expect that the winners will not change the rules to hamper, suppress, or eliminate them before the next election?</a:t>
            </a:r>
          </a:p>
          <a:p>
            <a:endParaRPr lang="en-US" dirty="0"/>
          </a:p>
          <a:p>
            <a:r>
              <a:rPr lang="en-US" dirty="0"/>
              <a:t>3) Impersonal rule provisions:</a:t>
            </a:r>
          </a:p>
          <a:p>
            <a:r>
              <a:rPr lang="en-US" dirty="0"/>
              <a:t>	Rules must apply equally to everyone.  The 	scope of impersonal rule provisions expands 	overtime.</a:t>
            </a:r>
          </a:p>
          <a:p>
            <a:endParaRPr lang="en-US" dirty="0"/>
          </a:p>
          <a:p>
            <a:r>
              <a:rPr lang="en-US" dirty="0"/>
              <a:t>Under those three conditions it major parties could 	credibly believe that their time horizons were 	longer.</a:t>
            </a:r>
          </a:p>
          <a:p>
            <a:endParaRPr lang="en-US" dirty="0"/>
          </a:p>
          <a:p>
            <a:r>
              <a:rPr lang="en-US" dirty="0"/>
              <a:t>4) 	Political parties and party systems could 	consolidate.</a:t>
            </a:r>
          </a:p>
        </p:txBody>
      </p:sp>
    </p:spTree>
    <p:extLst>
      <p:ext uri="{BB962C8B-B14F-4D97-AF65-F5344CB8AC3E}">
        <p14:creationId xmlns:p14="http://schemas.microsoft.com/office/powerpoint/2010/main" val="143947747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5837</TotalTime>
  <Words>2404</Words>
  <Application>Microsoft Office PowerPoint</Application>
  <PresentationFormat>Custom</PresentationFormat>
  <Paragraphs>203</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Leviathan Denied: The Institutional Origins of Modern Democratic Capitalism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wallis</dc:creator>
  <cp:lastModifiedBy>John Joseph Wallis</cp:lastModifiedBy>
  <cp:revision>55</cp:revision>
  <dcterms:created xsi:type="dcterms:W3CDTF">2022-07-13T00:22:04Z</dcterms:created>
  <dcterms:modified xsi:type="dcterms:W3CDTF">2025-07-07T12:09:57Z</dcterms:modified>
</cp:coreProperties>
</file>