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9"/>
  </p:notesMasterIdLst>
  <p:sldIdLst>
    <p:sldId id="257" r:id="rId2"/>
    <p:sldId id="508" r:id="rId3"/>
    <p:sldId id="510" r:id="rId4"/>
    <p:sldId id="259" r:id="rId5"/>
    <p:sldId id="260" r:id="rId6"/>
    <p:sldId id="327" r:id="rId7"/>
    <p:sldId id="570" r:id="rId8"/>
    <p:sldId id="262" r:id="rId9"/>
    <p:sldId id="476" r:id="rId10"/>
    <p:sldId id="571" r:id="rId11"/>
    <p:sldId id="486" r:id="rId12"/>
    <p:sldId id="489" r:id="rId13"/>
    <p:sldId id="574" r:id="rId14"/>
    <p:sldId id="481" r:id="rId15"/>
    <p:sldId id="572" r:id="rId16"/>
    <p:sldId id="575" r:id="rId17"/>
    <p:sldId id="576" r:id="rId18"/>
    <p:sldId id="497" r:id="rId19"/>
    <p:sldId id="607" r:id="rId20"/>
    <p:sldId id="548" r:id="rId21"/>
    <p:sldId id="498" r:id="rId22"/>
    <p:sldId id="577" r:id="rId23"/>
    <p:sldId id="506" r:id="rId24"/>
    <p:sldId id="608" r:id="rId25"/>
    <p:sldId id="578" r:id="rId26"/>
    <p:sldId id="579" r:id="rId27"/>
    <p:sldId id="580" r:id="rId28"/>
    <p:sldId id="267" r:id="rId29"/>
    <p:sldId id="611" r:id="rId30"/>
    <p:sldId id="464" r:id="rId31"/>
    <p:sldId id="511" r:id="rId32"/>
    <p:sldId id="581" r:id="rId33"/>
    <p:sldId id="275" r:id="rId34"/>
    <p:sldId id="609" r:id="rId35"/>
    <p:sldId id="292" r:id="rId36"/>
    <p:sldId id="596" r:id="rId37"/>
    <p:sldId id="294" r:id="rId38"/>
    <p:sldId id="597" r:id="rId39"/>
    <p:sldId id="593" r:id="rId40"/>
    <p:sldId id="610" r:id="rId41"/>
    <p:sldId id="612" r:id="rId42"/>
    <p:sldId id="613" r:id="rId43"/>
    <p:sldId id="582" r:id="rId44"/>
    <p:sldId id="288" r:id="rId45"/>
    <p:sldId id="620" r:id="rId46"/>
    <p:sldId id="622" r:id="rId47"/>
    <p:sldId id="621" r:id="rId48"/>
    <p:sldId id="623" r:id="rId49"/>
    <p:sldId id="280" r:id="rId50"/>
    <p:sldId id="289" r:id="rId51"/>
    <p:sldId id="615" r:id="rId52"/>
    <p:sldId id="595" r:id="rId53"/>
    <p:sldId id="290" r:id="rId54"/>
    <p:sldId id="616" r:id="rId55"/>
    <p:sldId id="291" r:id="rId56"/>
    <p:sldId id="586" r:id="rId57"/>
    <p:sldId id="603" r:id="rId58"/>
    <p:sldId id="604" r:id="rId59"/>
    <p:sldId id="583" r:id="rId60"/>
    <p:sldId id="281" r:id="rId61"/>
    <p:sldId id="585" r:id="rId62"/>
    <p:sldId id="282" r:id="rId63"/>
    <p:sldId id="617" r:id="rId64"/>
    <p:sldId id="618" r:id="rId65"/>
    <p:sldId id="284" r:id="rId66"/>
    <p:sldId id="543" r:id="rId67"/>
    <p:sldId id="605" r:id="rId68"/>
    <p:sldId id="602" r:id="rId69"/>
    <p:sldId id="499" r:id="rId70"/>
    <p:sldId id="500" r:id="rId71"/>
    <p:sldId id="501" r:id="rId72"/>
    <p:sldId id="558" r:id="rId73"/>
    <p:sldId id="598" r:id="rId74"/>
    <p:sldId id="599" r:id="rId75"/>
    <p:sldId id="600" r:id="rId76"/>
    <p:sldId id="601" r:id="rId77"/>
    <p:sldId id="30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91" d="100"/>
          <a:sy n="91" d="100"/>
        </p:scale>
        <p:origin x="48" y="17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Dropbox\Research\BGM3\RDC-output\2025-04\mechanism-educ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Sheet1!$B$1</c:f>
              <c:strCache>
                <c:ptCount val="1"/>
                <c:pt idx="0">
                  <c:v>No policy</c:v>
                </c:pt>
              </c:strCache>
            </c:strRef>
          </c:tx>
          <c:spPr>
            <a:ln w="28575" cap="rnd">
              <a:solidFill>
                <a:schemeClr val="accent2"/>
              </a:solidFill>
              <a:round/>
            </a:ln>
            <a:effectLst/>
          </c:spPr>
          <c:marker>
            <c:symbol val="none"/>
          </c:marker>
          <c:cat>
            <c:numRef>
              <c:f>Sheet1!$A$2:$A$34</c:f>
              <c:numCache>
                <c:formatCode>0</c:formatCode>
                <c:ptCount val="33"/>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numCache>
            </c:numRef>
          </c:cat>
          <c:val>
            <c:numRef>
              <c:f>Sheet1!$B$2:$B$34</c:f>
              <c:numCache>
                <c:formatCode>0</c:formatCode>
                <c:ptCount val="33"/>
                <c:pt idx="0">
                  <c:v>38214</c:v>
                </c:pt>
                <c:pt idx="1">
                  <c:v>39159</c:v>
                </c:pt>
                <c:pt idx="2">
                  <c:v>39718</c:v>
                </c:pt>
                <c:pt idx="3">
                  <c:v>40178</c:v>
                </c:pt>
                <c:pt idx="4">
                  <c:v>40399</c:v>
                </c:pt>
                <c:pt idx="5">
                  <c:v>40696</c:v>
                </c:pt>
                <c:pt idx="6">
                  <c:v>40994</c:v>
                </c:pt>
                <c:pt idx="7">
                  <c:v>41471</c:v>
                </c:pt>
                <c:pt idx="8">
                  <c:v>41752</c:v>
                </c:pt>
                <c:pt idx="9">
                  <c:v>42119</c:v>
                </c:pt>
                <c:pt idx="10">
                  <c:v>42242</c:v>
                </c:pt>
                <c:pt idx="11">
                  <c:v>42964</c:v>
                </c:pt>
                <c:pt idx="12">
                  <c:v>42989</c:v>
                </c:pt>
                <c:pt idx="13">
                  <c:v>43163</c:v>
                </c:pt>
                <c:pt idx="14">
                  <c:v>43248</c:v>
                </c:pt>
                <c:pt idx="15">
                  <c:v>43307</c:v>
                </c:pt>
                <c:pt idx="16">
                  <c:v>44108</c:v>
                </c:pt>
                <c:pt idx="17">
                  <c:v>43992</c:v>
                </c:pt>
                <c:pt idx="18">
                  <c:v>43843</c:v>
                </c:pt>
                <c:pt idx="19">
                  <c:v>43705</c:v>
                </c:pt>
                <c:pt idx="20">
                  <c:v>43652</c:v>
                </c:pt>
                <c:pt idx="21">
                  <c:v>43526</c:v>
                </c:pt>
                <c:pt idx="22">
                  <c:v>43046</c:v>
                </c:pt>
                <c:pt idx="23">
                  <c:v>42780</c:v>
                </c:pt>
                <c:pt idx="24">
                  <c:v>43122</c:v>
                </c:pt>
                <c:pt idx="25">
                  <c:v>42052</c:v>
                </c:pt>
                <c:pt idx="26">
                  <c:v>42026</c:v>
                </c:pt>
                <c:pt idx="27">
                  <c:v>40386</c:v>
                </c:pt>
                <c:pt idx="28">
                  <c:v>40299</c:v>
                </c:pt>
                <c:pt idx="29">
                  <c:v>38644</c:v>
                </c:pt>
                <c:pt idx="30">
                  <c:v>38128</c:v>
                </c:pt>
                <c:pt idx="31">
                  <c:v>36149</c:v>
                </c:pt>
              </c:numCache>
            </c:numRef>
          </c:val>
          <c:smooth val="0"/>
          <c:extLst>
            <c:ext xmlns:c16="http://schemas.microsoft.com/office/drawing/2014/chart" uri="{C3380CC4-5D6E-409C-BE32-E72D297353CC}">
              <c16:uniqueId val="{00000000-F082-410F-A4A4-3C4D55FA2AE9}"/>
            </c:ext>
          </c:extLst>
        </c:ser>
        <c:ser>
          <c:idx val="2"/>
          <c:order val="1"/>
          <c:tx>
            <c:strRef>
              <c:f>Sheet1!$C$1</c:f>
              <c:strCache>
                <c:ptCount val="1"/>
                <c:pt idx="0">
                  <c:v>Full policy</c:v>
                </c:pt>
              </c:strCache>
            </c:strRef>
          </c:tx>
          <c:spPr>
            <a:ln w="28575" cap="rnd">
              <a:solidFill>
                <a:schemeClr val="accent3"/>
              </a:solidFill>
              <a:round/>
            </a:ln>
            <a:effectLst/>
          </c:spPr>
          <c:marker>
            <c:symbol val="none"/>
          </c:marker>
          <c:cat>
            <c:numRef>
              <c:f>Sheet1!$A$2:$A$34</c:f>
              <c:numCache>
                <c:formatCode>0</c:formatCode>
                <c:ptCount val="33"/>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numCache>
            </c:numRef>
          </c:cat>
          <c:val>
            <c:numRef>
              <c:f>Sheet1!$C$2:$C$34</c:f>
              <c:numCache>
                <c:formatCode>0</c:formatCode>
                <c:ptCount val="33"/>
                <c:pt idx="0">
                  <c:v>37900</c:v>
                </c:pt>
                <c:pt idx="1">
                  <c:v>38804</c:v>
                </c:pt>
                <c:pt idx="2">
                  <c:v>39311</c:v>
                </c:pt>
                <c:pt idx="3">
                  <c:v>39607</c:v>
                </c:pt>
                <c:pt idx="4">
                  <c:v>39811</c:v>
                </c:pt>
                <c:pt idx="5">
                  <c:v>40049</c:v>
                </c:pt>
                <c:pt idx="6">
                  <c:v>40294</c:v>
                </c:pt>
                <c:pt idx="7">
                  <c:v>40769</c:v>
                </c:pt>
                <c:pt idx="8">
                  <c:v>41141</c:v>
                </c:pt>
                <c:pt idx="9">
                  <c:v>41450</c:v>
                </c:pt>
                <c:pt idx="10">
                  <c:v>41555</c:v>
                </c:pt>
                <c:pt idx="11">
                  <c:v>42285</c:v>
                </c:pt>
                <c:pt idx="12">
                  <c:v>42269</c:v>
                </c:pt>
                <c:pt idx="13">
                  <c:v>42311</c:v>
                </c:pt>
                <c:pt idx="14">
                  <c:v>42473</c:v>
                </c:pt>
                <c:pt idx="15">
                  <c:v>42540</c:v>
                </c:pt>
                <c:pt idx="16">
                  <c:v>43050</c:v>
                </c:pt>
                <c:pt idx="17">
                  <c:v>42865</c:v>
                </c:pt>
                <c:pt idx="18">
                  <c:v>42697</c:v>
                </c:pt>
                <c:pt idx="19">
                  <c:v>42429</c:v>
                </c:pt>
                <c:pt idx="20">
                  <c:v>42456</c:v>
                </c:pt>
                <c:pt idx="21">
                  <c:v>42567</c:v>
                </c:pt>
                <c:pt idx="22">
                  <c:v>42171</c:v>
                </c:pt>
                <c:pt idx="23">
                  <c:v>42006</c:v>
                </c:pt>
                <c:pt idx="24">
                  <c:v>42494</c:v>
                </c:pt>
                <c:pt idx="25">
                  <c:v>41510</c:v>
                </c:pt>
                <c:pt idx="26">
                  <c:v>41494</c:v>
                </c:pt>
                <c:pt idx="27">
                  <c:v>40213</c:v>
                </c:pt>
                <c:pt idx="28">
                  <c:v>39501</c:v>
                </c:pt>
                <c:pt idx="29">
                  <c:v>38170</c:v>
                </c:pt>
                <c:pt idx="30">
                  <c:v>37811</c:v>
                </c:pt>
                <c:pt idx="31">
                  <c:v>35319</c:v>
                </c:pt>
              </c:numCache>
            </c:numRef>
          </c:val>
          <c:smooth val="0"/>
          <c:extLst>
            <c:ext xmlns:c16="http://schemas.microsoft.com/office/drawing/2014/chart" uri="{C3380CC4-5D6E-409C-BE32-E72D297353CC}">
              <c16:uniqueId val="{00000001-F082-410F-A4A4-3C4D55FA2AE9}"/>
            </c:ext>
          </c:extLst>
        </c:ser>
        <c:dLbls>
          <c:showLegendKey val="0"/>
          <c:showVal val="0"/>
          <c:showCatName val="0"/>
          <c:showSerName val="0"/>
          <c:showPercent val="0"/>
          <c:showBubbleSize val="0"/>
        </c:dLbls>
        <c:smooth val="0"/>
        <c:axId val="339065999"/>
        <c:axId val="1"/>
      </c:lineChart>
      <c:catAx>
        <c:axId val="339065999"/>
        <c:scaling>
          <c:orientation val="minMax"/>
        </c:scaling>
        <c:delete val="0"/>
        <c:axPos val="b"/>
        <c:title>
          <c:tx>
            <c:rich>
              <a:bodyPr/>
              <a:lstStyle/>
              <a:p>
                <a:pPr>
                  <a:defRPr sz="1600" b="0" i="0" u="none" strike="noStrike" baseline="0">
                    <a:solidFill>
                      <a:srgbClr val="333333"/>
                    </a:solidFill>
                    <a:latin typeface="Times New Roman"/>
                    <a:ea typeface="Times New Roman"/>
                    <a:cs typeface="Times New Roman"/>
                  </a:defRPr>
                </a:pPr>
                <a:r>
                  <a:rPr lang="en-CA"/>
                  <a:t>Age</a:t>
                </a:r>
              </a:p>
            </c:rich>
          </c:tx>
          <c:overlay val="0"/>
          <c:spPr>
            <a:noFill/>
            <a:ln>
              <a:noFill/>
            </a:ln>
            <a:effectLst/>
          </c:sp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Algn val="ctr"/>
        <c:lblOffset val="100"/>
        <c:tickLblSkip val="10"/>
        <c:noMultiLvlLbl val="0"/>
      </c:catAx>
      <c:valAx>
        <c:axId val="1"/>
        <c:scaling>
          <c:orientation val="minMax"/>
          <c:min val="3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39065999"/>
        <c:crosses val="autoZero"/>
        <c:crossBetween val="between"/>
      </c:valAx>
      <c:spPr>
        <a:noFill/>
        <a:ln w="25400">
          <a:noFill/>
        </a:ln>
      </c:spPr>
    </c:plotArea>
    <c:legend>
      <c:legendPos val="b"/>
      <c:layout>
        <c:manualLayout>
          <c:xMode val="edge"/>
          <c:yMode val="edge"/>
          <c:x val="0.14937540055651916"/>
          <c:y val="0.50209757045451042"/>
          <c:w val="0.30004667909680444"/>
          <c:h val="0.208051717304643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62C38-D4EF-46E4-A39A-D49E6629B215}" type="datetimeFigureOut">
              <a:rPr lang="en-CA" smtClean="0"/>
              <a:t>2025-07-24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D587E-9679-4924-9358-BDEA943CD215}" type="slidenum">
              <a:rPr lang="en-CA" smtClean="0"/>
              <a:t>‹#›</a:t>
            </a:fld>
            <a:endParaRPr lang="en-CA"/>
          </a:p>
        </p:txBody>
      </p:sp>
    </p:spTree>
    <p:extLst>
      <p:ext uri="{BB962C8B-B14F-4D97-AF65-F5344CB8AC3E}">
        <p14:creationId xmlns:p14="http://schemas.microsoft.com/office/powerpoint/2010/main" val="44929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Rollout only lasted three years, but it was 7 years of cohorts until it was fully effective</a:t>
            </a:r>
          </a:p>
        </p:txBody>
      </p:sp>
      <p:sp>
        <p:nvSpPr>
          <p:cNvPr id="4" name="Slide Number Placeholder 3"/>
          <p:cNvSpPr>
            <a:spLocks noGrp="1"/>
          </p:cNvSpPr>
          <p:nvPr>
            <p:ph type="sldNum" sz="quarter" idx="5"/>
          </p:nvPr>
        </p:nvSpPr>
        <p:spPr/>
        <p:txBody>
          <a:bodyPr/>
          <a:lstStyle/>
          <a:p>
            <a:fld id="{49EAF8AF-38C0-4F88-BAD7-4C83178A6BAD}" type="slidenum">
              <a:rPr lang="en-US" smtClean="0"/>
              <a:t>8</a:t>
            </a:fld>
            <a:endParaRPr lang="en-US"/>
          </a:p>
        </p:txBody>
      </p:sp>
    </p:spTree>
    <p:extLst>
      <p:ext uri="{BB962C8B-B14F-4D97-AF65-F5344CB8AC3E}">
        <p14:creationId xmlns:p14="http://schemas.microsoft.com/office/powerpoint/2010/main" val="196945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654B-6380-4F1C-B0EA-2EA648574E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00B75AD-AD2E-4AB0-8697-3C3DD373E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976374E-C62A-4CF6-8973-4F35A6B8E1F7}"/>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5" name="Footer Placeholder 4">
            <a:extLst>
              <a:ext uri="{FF2B5EF4-FFF2-40B4-BE49-F238E27FC236}">
                <a16:creationId xmlns:a16="http://schemas.microsoft.com/office/drawing/2014/main" id="{971E2A00-F662-4611-B6F8-8FF77C0652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AB079D-B4CA-4EAE-9429-143B09CC02CD}"/>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107552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0A55-EE0A-4F2A-9551-91B0DA73A86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75CA1CC-A10E-4A02-A4E9-C059145020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667BF2-F4AE-4156-9679-B5154BB6CEBC}"/>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5" name="Footer Placeholder 4">
            <a:extLst>
              <a:ext uri="{FF2B5EF4-FFF2-40B4-BE49-F238E27FC236}">
                <a16:creationId xmlns:a16="http://schemas.microsoft.com/office/drawing/2014/main" id="{2E238C3C-B57D-4CC9-8D4C-722A466EA1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1A2E2A-BB13-4631-8948-D34A3A4639E0}"/>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29411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FAC95-A379-4D6D-8350-6CBA5884E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7ABCD34-CE1D-48D6-B02A-1BC1D80C35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911144-B68E-43ED-AB17-DA04FA5DEEF8}"/>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5" name="Footer Placeholder 4">
            <a:extLst>
              <a:ext uri="{FF2B5EF4-FFF2-40B4-BE49-F238E27FC236}">
                <a16:creationId xmlns:a16="http://schemas.microsoft.com/office/drawing/2014/main" id="{6887E91F-428B-463A-8343-AA72E36B57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00242B-E0A9-4A66-B3AA-68657D83C1FB}"/>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256966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B43C-AFCF-46A7-9C55-4398F7F9E9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3D4AEBF-602D-4B0E-BC60-2AD6D9155F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1C8FE8-C1FB-4483-817A-6F8675663430}"/>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5" name="Footer Placeholder 4">
            <a:extLst>
              <a:ext uri="{FF2B5EF4-FFF2-40B4-BE49-F238E27FC236}">
                <a16:creationId xmlns:a16="http://schemas.microsoft.com/office/drawing/2014/main" id="{88C024FE-A27C-45C2-BB47-B4915BF245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61ED103-E3D1-4998-9595-90B61E1D4A9A}"/>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308891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A414-6F27-416D-90F5-3F4CACCE47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3D95A2-B0A4-4B70-A444-F90AFE387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CCFBEF-129B-41AE-9B06-44550D6919F9}"/>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5" name="Footer Placeholder 4">
            <a:extLst>
              <a:ext uri="{FF2B5EF4-FFF2-40B4-BE49-F238E27FC236}">
                <a16:creationId xmlns:a16="http://schemas.microsoft.com/office/drawing/2014/main" id="{8427A141-6A3E-4BD1-8CFD-AC0A44B467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85E6F7-43A9-4C0B-B5DC-F9CCB02F89FE}"/>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282811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DB4C-6066-4B43-BD80-BB4B8F312C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D8FFD7F-324D-4FAD-A859-55A5138EA5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B9ABE7F-B465-46B0-BF2C-6184EA6685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F613D4C-FDE0-48B8-8C4B-7E5755159FB5}"/>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6" name="Footer Placeholder 5">
            <a:extLst>
              <a:ext uri="{FF2B5EF4-FFF2-40B4-BE49-F238E27FC236}">
                <a16:creationId xmlns:a16="http://schemas.microsoft.com/office/drawing/2014/main" id="{8F9A5A4D-6103-4D0A-BA7A-DAD5B2E153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916159F-FC7D-42FE-A70C-B54D23C20C79}"/>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30753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4F23-1BC8-4731-9E06-EAF530C747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318D9E-D037-4050-A086-A9BD2FC53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7A76EB-6054-4C68-8E9A-1E55A92426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9044917-872D-49CB-B6A0-1C66CACF4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2D0E09-15D7-49A8-98FE-A631A0F475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D595C6-AD02-4DEF-8A99-1F7889F1A910}"/>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8" name="Footer Placeholder 7">
            <a:extLst>
              <a:ext uri="{FF2B5EF4-FFF2-40B4-BE49-F238E27FC236}">
                <a16:creationId xmlns:a16="http://schemas.microsoft.com/office/drawing/2014/main" id="{7AF89312-C6A8-4E07-8C6D-746EDD1AE75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A7E75E9-6F56-4CB5-A807-65634F47CFA8}"/>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39449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12D9-A34C-4EFB-B293-7A2D29E2048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C2D82D4-44E5-4AB5-8C19-53B5F7793FF5}"/>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4" name="Footer Placeholder 3">
            <a:extLst>
              <a:ext uri="{FF2B5EF4-FFF2-40B4-BE49-F238E27FC236}">
                <a16:creationId xmlns:a16="http://schemas.microsoft.com/office/drawing/2014/main" id="{9AED1C92-F992-417E-9B0C-784F8FE5406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75D3DCC-3316-4573-922F-195C1DFF20B3}"/>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207100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8B2D1-1168-44F7-A60C-541A3590A1D2}"/>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3" name="Footer Placeholder 2">
            <a:extLst>
              <a:ext uri="{FF2B5EF4-FFF2-40B4-BE49-F238E27FC236}">
                <a16:creationId xmlns:a16="http://schemas.microsoft.com/office/drawing/2014/main" id="{5A71F02B-0D4B-4EEE-9C0A-F7779F297E8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9E1DD90-AB48-4D62-982A-A48219F57947}"/>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249039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73B2-7B70-49BD-A0A2-DADC6F9C0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1BBCFD-CA92-4084-89FF-13462DAD0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78D0778-BA04-4D62-8E4A-BB7BC029C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703413-5943-4D18-B46A-CD48BD2093CA}"/>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6" name="Footer Placeholder 5">
            <a:extLst>
              <a:ext uri="{FF2B5EF4-FFF2-40B4-BE49-F238E27FC236}">
                <a16:creationId xmlns:a16="http://schemas.microsoft.com/office/drawing/2014/main" id="{8CF0B34E-87DA-42AD-8BFF-75C5CCE9F4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28F8EF-69F6-4D17-9506-42E5AEBBB75F}"/>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354488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2C6-DB3B-4829-B94D-B8FC9CD56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EC6B225-13C7-42FF-ACA9-C871E53466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A166CB-5ACB-4C8A-B47A-9E5C42147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80315E-99A9-491E-9201-7372FBA24A8F}"/>
              </a:ext>
            </a:extLst>
          </p:cNvPr>
          <p:cNvSpPr>
            <a:spLocks noGrp="1"/>
          </p:cNvSpPr>
          <p:nvPr>
            <p:ph type="dt" sz="half" idx="10"/>
          </p:nvPr>
        </p:nvSpPr>
        <p:spPr/>
        <p:txBody>
          <a:bodyPr/>
          <a:lstStyle/>
          <a:p>
            <a:fld id="{5AA8C3AC-B3F7-4144-885B-9BA26819F4E2}" type="datetimeFigureOut">
              <a:rPr lang="en-CA" smtClean="0"/>
              <a:t>2025-07-24</a:t>
            </a:fld>
            <a:endParaRPr lang="en-CA"/>
          </a:p>
        </p:txBody>
      </p:sp>
      <p:sp>
        <p:nvSpPr>
          <p:cNvPr id="6" name="Footer Placeholder 5">
            <a:extLst>
              <a:ext uri="{FF2B5EF4-FFF2-40B4-BE49-F238E27FC236}">
                <a16:creationId xmlns:a16="http://schemas.microsoft.com/office/drawing/2014/main" id="{83BE2CE8-C48E-417A-A397-3BACE3E8686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7C74DF4-92CD-4AF0-8DBE-3B2BFAA27750}"/>
              </a:ext>
            </a:extLst>
          </p:cNvPr>
          <p:cNvSpPr>
            <a:spLocks noGrp="1"/>
          </p:cNvSpPr>
          <p:nvPr>
            <p:ph type="sldNum" sz="quarter" idx="12"/>
          </p:nvPr>
        </p:nvSpPr>
        <p:spPr/>
        <p:txBody>
          <a:bodyPr/>
          <a:lstStyle/>
          <a:p>
            <a:fld id="{6D84DDF2-D579-49E6-8EB6-902F018A456C}" type="slidenum">
              <a:rPr lang="en-CA" smtClean="0"/>
              <a:t>‹#›</a:t>
            </a:fld>
            <a:endParaRPr lang="en-CA"/>
          </a:p>
        </p:txBody>
      </p:sp>
    </p:spTree>
    <p:extLst>
      <p:ext uri="{BB962C8B-B14F-4D97-AF65-F5344CB8AC3E}">
        <p14:creationId xmlns:p14="http://schemas.microsoft.com/office/powerpoint/2010/main" val="225410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77004-96E2-442D-9A31-80C72AC4E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1EBC40E-FB76-46E0-8880-F3399E1DB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F89D5A-0975-4FF2-A658-65F009958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8C3AC-B3F7-4144-885B-9BA26819F4E2}" type="datetimeFigureOut">
              <a:rPr lang="en-CA" smtClean="0"/>
              <a:t>2025-07-24</a:t>
            </a:fld>
            <a:endParaRPr lang="en-CA"/>
          </a:p>
        </p:txBody>
      </p:sp>
      <p:sp>
        <p:nvSpPr>
          <p:cNvPr id="5" name="Footer Placeholder 4">
            <a:extLst>
              <a:ext uri="{FF2B5EF4-FFF2-40B4-BE49-F238E27FC236}">
                <a16:creationId xmlns:a16="http://schemas.microsoft.com/office/drawing/2014/main" id="{401CE283-4284-410A-8877-6ACC5051B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9997018-E1B2-4056-A5B8-D8FC17B9F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4DDF2-D579-49E6-8EB6-902F018A456C}" type="slidenum">
              <a:rPr lang="en-CA" smtClean="0"/>
              <a:t>‹#›</a:t>
            </a:fld>
            <a:endParaRPr lang="en-CA"/>
          </a:p>
        </p:txBody>
      </p:sp>
    </p:spTree>
    <p:extLst>
      <p:ext uri="{BB962C8B-B14F-4D97-AF65-F5344CB8AC3E}">
        <p14:creationId xmlns:p14="http://schemas.microsoft.com/office/powerpoint/2010/main" val="402008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77.xml"/><Relationship Id="rId4" Type="http://schemas.openxmlformats.org/officeDocument/2006/relationships/slide" Target="slide7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4.xls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5.xlsx"/><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6.xlsx"/><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7.xlsx"/><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1644" y="448574"/>
            <a:ext cx="10592980" cy="2012804"/>
          </a:xfrm>
        </p:spPr>
        <p:txBody>
          <a:bodyPr>
            <a:noAutofit/>
          </a:bodyPr>
          <a:lstStyle/>
          <a:p>
            <a:r>
              <a:rPr lang="en-US" sz="4800" dirty="0">
                <a:latin typeface="Times New Roman" panose="02020603050405020304" pitchFamily="18" charset="0"/>
                <a:cs typeface="Times New Roman" panose="02020603050405020304" pitchFamily="18" charset="0"/>
              </a:rPr>
              <a:t>Investing in mothers?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Universal childcare and mothers’ long-run labor market outcomes</a:t>
            </a:r>
            <a:endParaRPr lang="en-CA"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00484" y="3204321"/>
            <a:ext cx="8524171" cy="1192302"/>
          </a:xfrm>
        </p:spPr>
        <p:txBody>
          <a:bodyPr>
            <a:normAutofit fontScale="85000" lnSpcReduction="20000"/>
          </a:bodyPr>
          <a:lstStyle/>
          <a:p>
            <a:r>
              <a:rPr lang="en-US" sz="3000" dirty="0">
                <a:latin typeface="Times New Roman" panose="02020603050405020304" pitchFamily="18" charset="0"/>
                <a:cs typeface="Times New Roman" panose="02020603050405020304" pitchFamily="18" charset="0"/>
              </a:rPr>
              <a:t>NBER Summer Institute</a:t>
            </a:r>
          </a:p>
          <a:p>
            <a:r>
              <a:rPr lang="en-US" sz="3000" dirty="0">
                <a:latin typeface="Times New Roman" panose="02020603050405020304" pitchFamily="18" charset="0"/>
                <a:cs typeface="Times New Roman" panose="02020603050405020304" pitchFamily="18" charset="0"/>
              </a:rPr>
              <a:t>Children’s Program</a:t>
            </a:r>
          </a:p>
          <a:p>
            <a:r>
              <a:rPr lang="en-US" sz="3000" dirty="0">
                <a:latin typeface="Times New Roman" panose="02020603050405020304" pitchFamily="18" charset="0"/>
                <a:cs typeface="Times New Roman" panose="02020603050405020304" pitchFamily="18" charset="0"/>
              </a:rPr>
              <a:t>July 25, 2025</a:t>
            </a:r>
          </a:p>
          <a:p>
            <a:endParaRPr lang="en-US" sz="5067" dirty="0">
              <a:latin typeface="Times New Roman" panose="02020603050405020304" pitchFamily="18" charset="0"/>
              <a:cs typeface="Times New Roman" panose="02020603050405020304" pitchFamily="18" charset="0"/>
            </a:endParaRPr>
          </a:p>
          <a:p>
            <a:pPr algn="l"/>
            <a:endParaRPr lang="en-CA" sz="5067" dirty="0">
              <a:latin typeface="Times New Roman" panose="02020603050405020304" pitchFamily="18" charset="0"/>
              <a:cs typeface="Times New Roman" panose="02020603050405020304" pitchFamily="18" charset="0"/>
            </a:endParaRPr>
          </a:p>
          <a:p>
            <a:endParaRPr lang="en-CA" dirty="0"/>
          </a:p>
        </p:txBody>
      </p:sp>
      <p:sp>
        <p:nvSpPr>
          <p:cNvPr id="4" name="Subtitle 2"/>
          <p:cNvSpPr txBox="1">
            <a:spLocks/>
          </p:cNvSpPr>
          <p:nvPr/>
        </p:nvSpPr>
        <p:spPr>
          <a:xfrm>
            <a:off x="1700484" y="5031566"/>
            <a:ext cx="8427189" cy="111471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3000" dirty="0">
                <a:latin typeface="Times New Roman" panose="02020603050405020304" pitchFamily="18" charset="0"/>
                <a:cs typeface="Times New Roman" panose="02020603050405020304" pitchFamily="18" charset="0"/>
              </a:rPr>
              <a:t>Michael Baker:  	University of Toronto</a:t>
            </a:r>
          </a:p>
          <a:p>
            <a:pPr algn="l"/>
            <a:r>
              <a:rPr lang="en-CA" sz="3000" dirty="0">
                <a:latin typeface="Times New Roman" panose="02020603050405020304" pitchFamily="18" charset="0"/>
                <a:cs typeface="Times New Roman" panose="02020603050405020304" pitchFamily="18" charset="0"/>
              </a:rPr>
              <a:t>Jonathan Gruber: 	MIT</a:t>
            </a:r>
          </a:p>
          <a:p>
            <a:pPr algn="l"/>
            <a:r>
              <a:rPr lang="en-CA" sz="3000" dirty="0">
                <a:latin typeface="Times New Roman" panose="02020603050405020304" pitchFamily="18" charset="0"/>
                <a:cs typeface="Times New Roman" panose="02020603050405020304" pitchFamily="18" charset="0"/>
              </a:rPr>
              <a:t>Kevin Milligan: 	University of British Columbia</a:t>
            </a:r>
            <a:endParaRPr lang="en-US" sz="3000" dirty="0">
              <a:latin typeface="Times New Roman" panose="02020603050405020304" pitchFamily="18" charset="0"/>
              <a:cs typeface="Times New Roman" panose="02020603050405020304" pitchFamily="18" charset="0"/>
            </a:endParaRPr>
          </a:p>
          <a:p>
            <a:endParaRPr lang="en-US" sz="5067" dirty="0">
              <a:latin typeface="Times New Roman" panose="02020603050405020304" pitchFamily="18" charset="0"/>
              <a:cs typeface="Times New Roman" panose="02020603050405020304" pitchFamily="18" charset="0"/>
            </a:endParaRPr>
          </a:p>
          <a:p>
            <a:endParaRPr lang="en-CA" sz="5067" dirty="0">
              <a:latin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03276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F70EC-E907-5CEC-37F0-888817AE1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92E0B-43D5-9A0D-05FC-518132D16FB3}"/>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The Plan</a:t>
            </a:r>
          </a:p>
        </p:txBody>
      </p:sp>
      <p:sp>
        <p:nvSpPr>
          <p:cNvPr id="3" name="Content Placeholder 2">
            <a:extLst>
              <a:ext uri="{FF2B5EF4-FFF2-40B4-BE49-F238E27FC236}">
                <a16:creationId xmlns:a16="http://schemas.microsoft.com/office/drawing/2014/main" id="{B1141634-AA21-2359-8A7B-F6D6E88D72FD}"/>
              </a:ext>
            </a:extLst>
          </p:cNvPr>
          <p:cNvSpPr>
            <a:spLocks noGrp="1"/>
          </p:cNvSpPr>
          <p:nvPr>
            <p:ph idx="1"/>
          </p:nvPr>
        </p:nvSpPr>
        <p:spPr>
          <a:solidFill>
            <a:srgbClr val="FFFFFF"/>
          </a:solidFill>
        </p:spPr>
        <p:txBody>
          <a:bodyPr>
            <a:normAutofit fontScale="92500" lnSpcReduction="20000"/>
          </a:bodyPr>
          <a:lstStyle/>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Policy.</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Short-run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income.</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Net fiscal impact.</a:t>
            </a:r>
          </a:p>
          <a:p>
            <a:pPr marL="0" indent="0">
              <a:buNone/>
            </a:pPr>
            <a:endParaRPr lang="en-CA" dirty="0"/>
          </a:p>
        </p:txBody>
      </p:sp>
      <p:sp>
        <p:nvSpPr>
          <p:cNvPr id="4" name="Rectangle: Rounded Corners 3">
            <a:extLst>
              <a:ext uri="{FF2B5EF4-FFF2-40B4-BE49-F238E27FC236}">
                <a16:creationId xmlns:a16="http://schemas.microsoft.com/office/drawing/2014/main" id="{9CBD6BDB-57C6-7EF0-CCAD-78844FB0967E}"/>
              </a:ext>
            </a:extLst>
          </p:cNvPr>
          <p:cNvSpPr/>
          <p:nvPr/>
        </p:nvSpPr>
        <p:spPr>
          <a:xfrm>
            <a:off x="557106" y="2783413"/>
            <a:ext cx="5144311" cy="690664"/>
          </a:xfrm>
          <a:prstGeom prst="roundRect">
            <a:avLst/>
          </a:prstGeom>
          <a:solidFill>
            <a:schemeClr val="accent4">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385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Data: Labour Force Survey</a:t>
            </a: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a:xfrm>
            <a:off x="935266" y="1391997"/>
            <a:ext cx="10515600" cy="5347254"/>
          </a:xfrm>
        </p:spPr>
        <p:txBody>
          <a:bodyPr>
            <a:normAutofit/>
          </a:bodyPr>
          <a:lstStyle/>
          <a:p>
            <a:r>
              <a:rPr lang="en-CA" dirty="0">
                <a:latin typeface="Times New Roman" panose="02020603050405020304" pitchFamily="18" charset="0"/>
                <a:cs typeface="Times New Roman" panose="02020603050405020304" pitchFamily="18" charset="0"/>
              </a:rPr>
              <a:t>Monthly survey of about 100,000 Canadians; 6-month rotation.</a:t>
            </a:r>
          </a:p>
          <a:p>
            <a:pPr lvl="1"/>
            <a:r>
              <a:rPr lang="en-CA" dirty="0">
                <a:latin typeface="Times New Roman" panose="02020603050405020304" pitchFamily="18" charset="0"/>
                <a:cs typeface="Times New Roman" panose="02020603050405020304" pitchFamily="18" charset="0"/>
              </a:rPr>
              <a:t>We use incoming respondents.</a:t>
            </a:r>
          </a:p>
          <a:p>
            <a:pPr lvl="1"/>
            <a:r>
              <a:rPr lang="en-CA" dirty="0">
                <a:latin typeface="Times New Roman" panose="02020603050405020304" pitchFamily="18" charset="0"/>
                <a:cs typeface="Times New Roman" panose="02020603050405020304" pitchFamily="18" charset="0"/>
              </a:rPr>
              <a:t>1976-2024 available.</a:t>
            </a:r>
          </a:p>
          <a:p>
            <a:pPr marL="457200" lvl="1" indent="0">
              <a:buNone/>
            </a:pP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Depth of labor market information; family, kids/ages, education.</a:t>
            </a:r>
          </a:p>
          <a:p>
            <a:pPr marL="0" indent="0">
              <a:buNone/>
            </a:pPr>
            <a:endParaRPr lang="en-CA"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Strengths: many labor supply measures (participation, hours)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Weakness: only see kids living at home—can’t see lifetime fertility—can’t estimate lifetime exposure.</a:t>
            </a:r>
          </a:p>
          <a:p>
            <a:pPr lvl="1"/>
            <a:r>
              <a:rPr lang="en-US" dirty="0">
                <a:latin typeface="Times New Roman" panose="02020603050405020304" pitchFamily="18" charset="0"/>
                <a:cs typeface="Times New Roman" panose="02020603050405020304" pitchFamily="18" charset="0"/>
              </a:rPr>
              <a:t>We focus on youngest child.</a:t>
            </a:r>
          </a:p>
        </p:txBody>
      </p:sp>
    </p:spTree>
    <p:extLst>
      <p:ext uri="{BB962C8B-B14F-4D97-AF65-F5344CB8AC3E}">
        <p14:creationId xmlns:p14="http://schemas.microsoft.com/office/powerpoint/2010/main" val="305016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fontScale="90000"/>
          </a:bodyPr>
          <a:lstStyle/>
          <a:p>
            <a:r>
              <a:rPr lang="en-CA" sz="5400" dirty="0">
                <a:latin typeface="Times New Roman" panose="02020603050405020304" pitchFamily="18" charset="0"/>
                <a:cs typeface="Times New Roman" panose="02020603050405020304" pitchFamily="18" charset="0"/>
              </a:rPr>
              <a:t>Mother employment: Youngest age 0-4.</a:t>
            </a:r>
          </a:p>
        </p:txBody>
      </p:sp>
      <p:pic>
        <p:nvPicPr>
          <p:cNvPr id="8" name="Content Placeholder 7" descr="A graph of different colored lines&#10;&#10;AI-generated content may be incorrect.">
            <a:extLst>
              <a:ext uri="{FF2B5EF4-FFF2-40B4-BE49-F238E27FC236}">
                <a16:creationId xmlns:a16="http://schemas.microsoft.com/office/drawing/2014/main" id="{B2A68DE3-52B1-F88D-DDCA-E8BFC10424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97" y="1428836"/>
            <a:ext cx="9048606" cy="5429164"/>
          </a:xfrm>
        </p:spPr>
      </p:pic>
    </p:spTree>
    <p:extLst>
      <p:ext uri="{BB962C8B-B14F-4D97-AF65-F5344CB8AC3E}">
        <p14:creationId xmlns:p14="http://schemas.microsoft.com/office/powerpoint/2010/main" val="409696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7177-E2D9-8AD3-541E-619DE5EDD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3C531-5F9B-DB24-2986-66FEF8CCD5F4}"/>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Women/no child employment</a:t>
            </a:r>
          </a:p>
        </p:txBody>
      </p:sp>
      <p:pic>
        <p:nvPicPr>
          <p:cNvPr id="6" name="Content Placeholder 5" descr="A graph of different colored lines&#10;&#10;AI-generated content may be incorrect.">
            <a:extLst>
              <a:ext uri="{FF2B5EF4-FFF2-40B4-BE49-F238E27FC236}">
                <a16:creationId xmlns:a16="http://schemas.microsoft.com/office/drawing/2014/main" id="{0C18CA3A-DCA9-C4F8-D4C3-E2481A3665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425" y="1447800"/>
            <a:ext cx="9017000" cy="5410200"/>
          </a:xfrm>
        </p:spPr>
      </p:pic>
    </p:spTree>
    <p:extLst>
      <p:ext uri="{BB962C8B-B14F-4D97-AF65-F5344CB8AC3E}">
        <p14:creationId xmlns:p14="http://schemas.microsoft.com/office/powerpoint/2010/main" val="112487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Contemporaneous regressions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p:txBody>
              <a:bodyPr>
                <a:normAutofit lnSpcReduction="10000"/>
              </a:bodyPr>
              <a:lstStyle/>
              <a:p>
                <a:pPr marL="0" indent="0">
                  <a:buNone/>
                </a:pPr>
                <a:r>
                  <a:rPr lang="en-CA" dirty="0">
                    <a:latin typeface="Times New Roman" panose="02020603050405020304" pitchFamily="18" charset="0"/>
                    <a:cs typeface="Times New Roman" panose="02020603050405020304" pitchFamily="18" charset="0"/>
                  </a:rPr>
                  <a:t>Establish the baseline impact for women with kid age 0-4 in the LFS.</a:t>
                </a:r>
              </a:p>
              <a:p>
                <a:pPr marL="0" indent="0">
                  <a:buNone/>
                </a:pPr>
                <a:r>
                  <a:rPr lang="en-CA" dirty="0">
                    <a:latin typeface="Times New Roman" panose="02020603050405020304" pitchFamily="18" charset="0"/>
                    <a:cs typeface="Times New Roman" panose="02020603050405020304" pitchFamily="18" charset="0"/>
                  </a:rPr>
                  <a:t>Use 1987-2010; incoming respondents.</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dirty="0">
                    <a:latin typeface="Times New Roman" panose="02020603050405020304" pitchFamily="18" charset="0"/>
                    <a:cs typeface="Times New Roman" panose="02020603050405020304" pitchFamily="18" charset="0"/>
                  </a:rPr>
                  <a:t>Basic DD model:</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𝐸𝑀𝑃</m:t>
                          </m:r>
                        </m:e>
                        <m:sub>
                          <m:r>
                            <a:rPr lang="en-US" i="1">
                              <a:latin typeface="Cambria Math" panose="02040503050406030204" pitchFamily="18" charset="0"/>
                            </a:rPr>
                            <m:t>𝑖𝑝𝑦</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CA" i="1">
                              <a:latin typeface="Cambria Math" panose="02040503050406030204" pitchFamily="18" charset="0"/>
                            </a:rPr>
                          </m:ctrlPr>
                        </m:sSubPr>
                        <m:e>
                          <m:r>
                            <a:rPr lang="en-US" i="1">
                              <a:latin typeface="Cambria Math" panose="02040503050406030204" pitchFamily="18" charset="0"/>
                            </a:rPr>
                            <m:t>𝐸𝑙𝑖𝑔</m:t>
                          </m:r>
                        </m:e>
                        <m:sub>
                          <m:r>
                            <a:rPr lang="en-US" i="1">
                              <a:latin typeface="Cambria Math" panose="02040503050406030204" pitchFamily="18" charset="0"/>
                            </a:rPr>
                            <m:t>𝑝𝑦</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CA" b="0" i="1" smtClean="0">
                              <a:latin typeface="Cambria Math" panose="02040503050406030204" pitchFamily="18" charset="0"/>
                            </a:rPr>
                            <m:t>𝑃𝑅𝑂𝑉</m:t>
                          </m:r>
                        </m:e>
                        <m:sub>
                          <m:r>
                            <a:rPr lang="en-US" i="1">
                              <a:latin typeface="Cambria Math" panose="02040503050406030204" pitchFamily="18" charset="0"/>
                            </a:rPr>
                            <m:t>𝑝</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3</m:t>
                          </m:r>
                        </m:sub>
                      </m:sSub>
                      <m:sSub>
                        <m:sSubPr>
                          <m:ctrlPr>
                            <a:rPr lang="en-CA" i="1">
                              <a:latin typeface="Cambria Math" panose="02040503050406030204" pitchFamily="18" charset="0"/>
                            </a:rPr>
                          </m:ctrlPr>
                        </m:sSubPr>
                        <m:e>
                          <m:r>
                            <a:rPr lang="en-US" i="1">
                              <a:latin typeface="Cambria Math" panose="02040503050406030204" pitchFamily="18" charset="0"/>
                            </a:rPr>
                            <m:t>𝑌𝑒𝑎𝑟</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4</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𝑖𝑝𝑦</m:t>
                          </m:r>
                        </m:sub>
                      </m:sSub>
                      <m:sSub>
                        <m:sSubPr>
                          <m:ctrlPr>
                            <a:rPr lang="en-CA"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𝜀</m:t>
                          </m:r>
                        </m:e>
                        <m:sub>
                          <m:r>
                            <a:rPr lang="en-US" i="1">
                              <a:latin typeface="Cambria Math" panose="02040503050406030204" pitchFamily="18" charset="0"/>
                            </a:rPr>
                            <m:t>𝑖𝑝𝑦</m:t>
                          </m:r>
                        </m:sub>
                      </m:sSub>
                    </m:oMath>
                  </m:oMathPara>
                </a14:m>
                <a:endParaRPr lang="en-CA" b="0" dirty="0">
                  <a:latin typeface="Times New Roman" panose="02020603050405020304" pitchFamily="18" charset="0"/>
                  <a:cs typeface="Times New Roman" panose="02020603050405020304" pitchFamily="18" charset="0"/>
                </a:endParaRPr>
              </a:p>
              <a:p>
                <a:pPr marL="0" indent="0">
                  <a:buNone/>
                </a:pPr>
                <a:endParaRPr lang="en-CA"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CA" i="1" smtClean="0">
                            <a:latin typeface="Cambria Math" panose="02040503050406030204" pitchFamily="18" charset="0"/>
                          </a:rPr>
                        </m:ctrlPr>
                      </m:sSubPr>
                      <m:e>
                        <m:r>
                          <a:rPr lang="en-US" i="1">
                            <a:latin typeface="Cambria Math" panose="02040503050406030204" pitchFamily="18" charset="0"/>
                          </a:rPr>
                          <m:t>𝐸𝑙𝑖𝑔</m:t>
                        </m:r>
                      </m:e>
                      <m:sub>
                        <m:r>
                          <a:rPr lang="en-US" i="1">
                            <a:latin typeface="Cambria Math" panose="02040503050406030204" pitchFamily="18" charset="0"/>
                          </a:rPr>
                          <m:t>𝑝𝑦</m:t>
                        </m:r>
                      </m:sub>
                    </m:sSub>
                    <m:r>
                      <a:rPr lang="en-US" i="1">
                        <a:latin typeface="Cambria Math" panose="02040503050406030204" pitchFamily="18" charset="0"/>
                      </a:rPr>
                      <m:t> </m:t>
                    </m:r>
                  </m:oMath>
                </a14:m>
                <a:r>
                  <a:rPr lang="en-CA" dirty="0">
                    <a:latin typeface="Times New Roman" panose="02020603050405020304" pitchFamily="18" charset="0"/>
                    <a:cs typeface="Times New Roman" panose="02020603050405020304" pitchFamily="18" charset="0"/>
                  </a:rPr>
                  <a:t>: 	1/0 for having youngest kid eligible.</a:t>
                </a:r>
                <a:endParaRPr lang="en-CA" i="1" dirty="0">
                  <a:latin typeface="Times New Roman" panose="02020603050405020304" pitchFamily="18" charset="0"/>
                  <a:cs typeface="Times New Roman" panose="02020603050405020304" pitchFamily="18" charset="0"/>
                </a:endParaRPr>
              </a:p>
              <a:p>
                <a:pPr marL="0" indent="0">
                  <a:buNone/>
                </a:pP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Mother education, mother age, number of older kids.</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38CCFC40-61E9-40F4-B17C-D1EFCBB29989}"/>
                  </a:ext>
                </a:extLst>
              </p:cNvPr>
              <p:cNvSpPr>
                <a:spLocks noGrp="1" noRot="1" noChangeAspect="1" noMove="1" noResize="1" noEditPoints="1" noAdjustHandles="1" noChangeArrowheads="1" noChangeShapeType="1" noTextEdit="1"/>
              </p:cNvSpPr>
              <p:nvPr>
                <p:ph idx="1"/>
              </p:nvPr>
            </p:nvSpPr>
            <p:spPr>
              <a:blipFill>
                <a:blip r:embed="rId2"/>
                <a:stretch>
                  <a:fillRect l="-1217" t="-3361"/>
                </a:stretch>
              </a:blipFill>
            </p:spPr>
            <p:txBody>
              <a:bodyPr/>
              <a:lstStyle/>
              <a:p>
                <a:r>
                  <a:rPr lang="en-CA">
                    <a:noFill/>
                  </a:rPr>
                  <a:t> </a:t>
                </a:r>
              </a:p>
            </p:txBody>
          </p:sp>
        </mc:Fallback>
      </mc:AlternateContent>
    </p:spTree>
    <p:extLst>
      <p:ext uri="{BB962C8B-B14F-4D97-AF65-F5344CB8AC3E}">
        <p14:creationId xmlns:p14="http://schemas.microsoft.com/office/powerpoint/2010/main" val="134746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A446-05EF-8D1D-15A7-4002F3664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3E5E8-B043-EF12-1324-3D102BDCDE8C}"/>
              </a:ext>
            </a:extLst>
          </p:cNvPr>
          <p:cNvSpPr>
            <a:spLocks noGrp="1"/>
          </p:cNvSpPr>
          <p:nvPr>
            <p:ph type="title"/>
          </p:nvPr>
        </p:nvSpPr>
        <p:spPr>
          <a:xfrm>
            <a:off x="739302" y="365125"/>
            <a:ext cx="10614498" cy="1325563"/>
          </a:xfrm>
        </p:spPr>
        <p:txBody>
          <a:bodyPr>
            <a:normAutofit/>
          </a:bodyPr>
          <a:lstStyle/>
          <a:p>
            <a:r>
              <a:rPr lang="en-CA" sz="5400" dirty="0">
                <a:latin typeface="Times New Roman" panose="02020603050405020304" pitchFamily="18" charset="0"/>
                <a:cs typeface="Times New Roman" panose="02020603050405020304" pitchFamily="18" charset="0"/>
              </a:rPr>
              <a:t>Contemporaneous regressions</a:t>
            </a:r>
          </a:p>
        </p:txBody>
      </p:sp>
      <p:sp>
        <p:nvSpPr>
          <p:cNvPr id="5" name="Content Placeholder 2">
            <a:extLst>
              <a:ext uri="{FF2B5EF4-FFF2-40B4-BE49-F238E27FC236}">
                <a16:creationId xmlns:a16="http://schemas.microsoft.com/office/drawing/2014/main" id="{68CC5B46-9CB5-5BF4-7A7B-CE2D1F7790F4}"/>
              </a:ext>
            </a:extLst>
          </p:cNvPr>
          <p:cNvSpPr txBox="1">
            <a:spLocks/>
          </p:cNvSpPr>
          <p:nvPr/>
        </p:nvSpPr>
        <p:spPr>
          <a:xfrm>
            <a:off x="216029" y="2506662"/>
            <a:ext cx="46692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5 pp.</a:t>
            </a:r>
          </a:p>
          <a:p>
            <a:endParaRPr lang="en-CA" dirty="0">
              <a:latin typeface="Times New Roman" panose="02020603050405020304" pitchFamily="18" charset="0"/>
              <a:cs typeface="Times New Roman" panose="02020603050405020304" pitchFamily="18" charset="0"/>
            </a:endParaRPr>
          </a:p>
          <a:p>
            <a:pPr marL="0" indent="0">
              <a:buNone/>
            </a:pPr>
            <a:endParaRPr lang="en-CA" dirty="0">
              <a:latin typeface="Times New Roman" panose="02020603050405020304" pitchFamily="18" charset="0"/>
              <a:cs typeface="Times New Roman" panose="02020603050405020304" pitchFamily="18" charset="0"/>
            </a:endParaRPr>
          </a:p>
        </p:txBody>
      </p:sp>
      <p:graphicFrame>
        <p:nvGraphicFramePr>
          <p:cNvPr id="3" name="Content Placeholder 7">
            <a:extLst>
              <a:ext uri="{FF2B5EF4-FFF2-40B4-BE49-F238E27FC236}">
                <a16:creationId xmlns:a16="http://schemas.microsoft.com/office/drawing/2014/main" id="{C3A1D799-29A7-6424-8694-45AE6607FC91}"/>
              </a:ext>
            </a:extLst>
          </p:cNvPr>
          <p:cNvGraphicFramePr>
            <a:graphicFrameLocks noGrp="1"/>
          </p:cNvGraphicFramePr>
          <p:nvPr>
            <p:ph idx="1"/>
            <p:extLst>
              <p:ext uri="{D42A27DB-BD31-4B8C-83A1-F6EECF244321}">
                <p14:modId xmlns:p14="http://schemas.microsoft.com/office/powerpoint/2010/main" val="3830331208"/>
              </p:ext>
            </p:extLst>
          </p:nvPr>
        </p:nvGraphicFramePr>
        <p:xfrm>
          <a:off x="5208587" y="2506662"/>
          <a:ext cx="6528783" cy="1405579"/>
        </p:xfrm>
        <a:graphic>
          <a:graphicData uri="http://schemas.openxmlformats.org/drawingml/2006/table">
            <a:tbl>
              <a:tblPr>
                <a:tableStyleId>{5C22544A-7EE6-4342-B048-85BDC9FD1C3A}</a:tableStyleId>
              </a:tblPr>
              <a:tblGrid>
                <a:gridCol w="1404484">
                  <a:extLst>
                    <a:ext uri="{9D8B030D-6E8A-4147-A177-3AD203B41FA5}">
                      <a16:colId xmlns:a16="http://schemas.microsoft.com/office/drawing/2014/main" val="3225365907"/>
                    </a:ext>
                  </a:extLst>
                </a:gridCol>
                <a:gridCol w="849086">
                  <a:extLst>
                    <a:ext uri="{9D8B030D-6E8A-4147-A177-3AD203B41FA5}">
                      <a16:colId xmlns:a16="http://schemas.microsoft.com/office/drawing/2014/main" val="950809994"/>
                    </a:ext>
                  </a:extLst>
                </a:gridCol>
                <a:gridCol w="1332079">
                  <a:extLst>
                    <a:ext uri="{9D8B030D-6E8A-4147-A177-3AD203B41FA5}">
                      <a16:colId xmlns:a16="http://schemas.microsoft.com/office/drawing/2014/main" val="2439619097"/>
                    </a:ext>
                  </a:extLst>
                </a:gridCol>
                <a:gridCol w="1471567">
                  <a:extLst>
                    <a:ext uri="{9D8B030D-6E8A-4147-A177-3AD203B41FA5}">
                      <a16:colId xmlns:a16="http://schemas.microsoft.com/office/drawing/2014/main" val="715208725"/>
                    </a:ext>
                  </a:extLst>
                </a:gridCol>
                <a:gridCol w="1471567">
                  <a:extLst>
                    <a:ext uri="{9D8B030D-6E8A-4147-A177-3AD203B41FA5}">
                      <a16:colId xmlns:a16="http://schemas.microsoft.com/office/drawing/2014/main" val="1491364349"/>
                    </a:ext>
                  </a:extLst>
                </a:gridCol>
              </a:tblGrid>
              <a:tr h="839483">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 </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 N</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Employment Rate</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2653408332"/>
                  </a:ext>
                </a:extLst>
              </a:tr>
              <a:tr h="283048">
                <a:tc rowSpan="2">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Mothers, youngest 0-4</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293,015</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0.052***</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1068192641"/>
                  </a:ext>
                </a:extLst>
              </a:tr>
              <a:tr h="283048">
                <a:tc vMerge="1">
                  <a:txBody>
                    <a:bodyPr/>
                    <a:lstStyle/>
                    <a:p>
                      <a:endParaRPr lang="en-CA"/>
                    </a:p>
                  </a:txBody>
                  <a:tcPr/>
                </a:tc>
                <a:tc>
                  <a:txBody>
                    <a:bodyPr/>
                    <a:lstStyle/>
                    <a:p>
                      <a:pPr algn="ctr" fontAlgn="b"/>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(0.007)</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3139734557"/>
                  </a:ext>
                </a:extLst>
              </a:tr>
            </a:tbl>
          </a:graphicData>
        </a:graphic>
      </p:graphicFrame>
    </p:spTree>
    <p:extLst>
      <p:ext uri="{BB962C8B-B14F-4D97-AF65-F5344CB8AC3E}">
        <p14:creationId xmlns:p14="http://schemas.microsoft.com/office/powerpoint/2010/main" val="207322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9F513-0785-134A-90B3-0913E43F9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7A29D-FD52-9205-ED1B-E8AC126387F8}"/>
              </a:ext>
            </a:extLst>
          </p:cNvPr>
          <p:cNvSpPr>
            <a:spLocks noGrp="1"/>
          </p:cNvSpPr>
          <p:nvPr>
            <p:ph type="title"/>
          </p:nvPr>
        </p:nvSpPr>
        <p:spPr>
          <a:xfrm>
            <a:off x="739302" y="365125"/>
            <a:ext cx="10614498" cy="1325563"/>
          </a:xfrm>
        </p:spPr>
        <p:txBody>
          <a:bodyPr>
            <a:normAutofit/>
          </a:bodyPr>
          <a:lstStyle/>
          <a:p>
            <a:r>
              <a:rPr lang="en-CA" sz="5400" dirty="0">
                <a:latin typeface="Times New Roman" panose="02020603050405020304" pitchFamily="18" charset="0"/>
                <a:cs typeface="Times New Roman" panose="02020603050405020304" pitchFamily="18" charset="0"/>
              </a:rPr>
              <a:t>Contemporaneous regressions</a:t>
            </a:r>
          </a:p>
        </p:txBody>
      </p:sp>
      <p:sp>
        <p:nvSpPr>
          <p:cNvPr id="5" name="Content Placeholder 2">
            <a:extLst>
              <a:ext uri="{FF2B5EF4-FFF2-40B4-BE49-F238E27FC236}">
                <a16:creationId xmlns:a16="http://schemas.microsoft.com/office/drawing/2014/main" id="{A4B7C81D-FF5E-2B3B-EE27-8974C66DEC72}"/>
              </a:ext>
            </a:extLst>
          </p:cNvPr>
          <p:cNvSpPr txBox="1">
            <a:spLocks/>
          </p:cNvSpPr>
          <p:nvPr/>
        </p:nvSpPr>
        <p:spPr>
          <a:xfrm>
            <a:off x="216029" y="2506662"/>
            <a:ext cx="46692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5 pp.</a:t>
            </a:r>
          </a:p>
          <a:p>
            <a:r>
              <a:rPr lang="en-CA" dirty="0">
                <a:latin typeface="Times New Roman" panose="02020603050405020304" pitchFamily="18" charset="0"/>
                <a:cs typeface="Times New Roman" panose="02020603050405020304" pitchFamily="18" charset="0"/>
              </a:rPr>
              <a:t>Mostly fulltime.</a:t>
            </a:r>
          </a:p>
          <a:p>
            <a:endParaRPr lang="en-CA" dirty="0">
              <a:latin typeface="Times New Roman" panose="02020603050405020304" pitchFamily="18" charset="0"/>
              <a:cs typeface="Times New Roman" panose="02020603050405020304" pitchFamily="18" charset="0"/>
            </a:endParaRPr>
          </a:p>
          <a:p>
            <a:pPr marL="0" indent="0">
              <a:buNone/>
            </a:pPr>
            <a:endParaRPr lang="en-CA" dirty="0">
              <a:latin typeface="Times New Roman" panose="02020603050405020304" pitchFamily="18" charset="0"/>
              <a:cs typeface="Times New Roman" panose="02020603050405020304" pitchFamily="18" charset="0"/>
            </a:endParaRPr>
          </a:p>
        </p:txBody>
      </p:sp>
      <p:graphicFrame>
        <p:nvGraphicFramePr>
          <p:cNvPr id="3" name="Content Placeholder 7">
            <a:extLst>
              <a:ext uri="{FF2B5EF4-FFF2-40B4-BE49-F238E27FC236}">
                <a16:creationId xmlns:a16="http://schemas.microsoft.com/office/drawing/2014/main" id="{D73476FB-169E-8136-A7EA-2E3AC46D4497}"/>
              </a:ext>
            </a:extLst>
          </p:cNvPr>
          <p:cNvGraphicFramePr>
            <a:graphicFrameLocks noGrp="1"/>
          </p:cNvGraphicFramePr>
          <p:nvPr>
            <p:ph idx="1"/>
          </p:nvPr>
        </p:nvGraphicFramePr>
        <p:xfrm>
          <a:off x="5208587" y="2506662"/>
          <a:ext cx="6528783" cy="1405579"/>
        </p:xfrm>
        <a:graphic>
          <a:graphicData uri="http://schemas.openxmlformats.org/drawingml/2006/table">
            <a:tbl>
              <a:tblPr>
                <a:tableStyleId>{5C22544A-7EE6-4342-B048-85BDC9FD1C3A}</a:tableStyleId>
              </a:tblPr>
              <a:tblGrid>
                <a:gridCol w="1404484">
                  <a:extLst>
                    <a:ext uri="{9D8B030D-6E8A-4147-A177-3AD203B41FA5}">
                      <a16:colId xmlns:a16="http://schemas.microsoft.com/office/drawing/2014/main" val="3225365907"/>
                    </a:ext>
                  </a:extLst>
                </a:gridCol>
                <a:gridCol w="849086">
                  <a:extLst>
                    <a:ext uri="{9D8B030D-6E8A-4147-A177-3AD203B41FA5}">
                      <a16:colId xmlns:a16="http://schemas.microsoft.com/office/drawing/2014/main" val="950809994"/>
                    </a:ext>
                  </a:extLst>
                </a:gridCol>
                <a:gridCol w="1332079">
                  <a:extLst>
                    <a:ext uri="{9D8B030D-6E8A-4147-A177-3AD203B41FA5}">
                      <a16:colId xmlns:a16="http://schemas.microsoft.com/office/drawing/2014/main" val="2439619097"/>
                    </a:ext>
                  </a:extLst>
                </a:gridCol>
                <a:gridCol w="1471567">
                  <a:extLst>
                    <a:ext uri="{9D8B030D-6E8A-4147-A177-3AD203B41FA5}">
                      <a16:colId xmlns:a16="http://schemas.microsoft.com/office/drawing/2014/main" val="715208725"/>
                    </a:ext>
                  </a:extLst>
                </a:gridCol>
                <a:gridCol w="1471567">
                  <a:extLst>
                    <a:ext uri="{9D8B030D-6E8A-4147-A177-3AD203B41FA5}">
                      <a16:colId xmlns:a16="http://schemas.microsoft.com/office/drawing/2014/main" val="1491364349"/>
                    </a:ext>
                  </a:extLst>
                </a:gridCol>
              </a:tblGrid>
              <a:tr h="839483">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 </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 N</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Employment Rate</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Fulltime Employment Rate</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Usual weekly hours worked</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2653408332"/>
                  </a:ext>
                </a:extLst>
              </a:tr>
              <a:tr h="283048">
                <a:tc rowSpan="2">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Mothers, youngest 0-4</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293,015</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0.052***</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0.046***</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1.8***</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1068192641"/>
                  </a:ext>
                </a:extLst>
              </a:tr>
              <a:tr h="283048">
                <a:tc vMerge="1">
                  <a:txBody>
                    <a:bodyPr/>
                    <a:lstStyle/>
                    <a:p>
                      <a:endParaRPr lang="en-CA"/>
                    </a:p>
                  </a:txBody>
                  <a:tcPr/>
                </a:tc>
                <a:tc>
                  <a:txBody>
                    <a:bodyPr/>
                    <a:lstStyle/>
                    <a:p>
                      <a:pPr algn="ctr" fontAlgn="b"/>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(0.007)</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(0.005)</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(0.2)</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3139734557"/>
                  </a:ext>
                </a:extLst>
              </a:tr>
            </a:tbl>
          </a:graphicData>
        </a:graphic>
      </p:graphicFrame>
    </p:spTree>
    <p:extLst>
      <p:ext uri="{BB962C8B-B14F-4D97-AF65-F5344CB8AC3E}">
        <p14:creationId xmlns:p14="http://schemas.microsoft.com/office/powerpoint/2010/main" val="46706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F0BEE-B0E5-A0AC-1A71-AF59D833B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90751-F954-DFD4-52E2-24B450A0A2FC}"/>
              </a:ext>
            </a:extLst>
          </p:cNvPr>
          <p:cNvSpPr>
            <a:spLocks noGrp="1"/>
          </p:cNvSpPr>
          <p:nvPr>
            <p:ph type="title"/>
          </p:nvPr>
        </p:nvSpPr>
        <p:spPr>
          <a:xfrm>
            <a:off x="739302" y="365125"/>
            <a:ext cx="10614498" cy="1325563"/>
          </a:xfrm>
        </p:spPr>
        <p:txBody>
          <a:bodyPr>
            <a:normAutofit/>
          </a:bodyPr>
          <a:lstStyle/>
          <a:p>
            <a:r>
              <a:rPr lang="en-CA" sz="5400" dirty="0">
                <a:latin typeface="Times New Roman" panose="02020603050405020304" pitchFamily="18" charset="0"/>
                <a:cs typeface="Times New Roman" panose="02020603050405020304" pitchFamily="18" charset="0"/>
              </a:rPr>
              <a:t>Contemporaneous regressions</a:t>
            </a:r>
          </a:p>
        </p:txBody>
      </p:sp>
      <p:sp>
        <p:nvSpPr>
          <p:cNvPr id="5" name="Content Placeholder 2">
            <a:extLst>
              <a:ext uri="{FF2B5EF4-FFF2-40B4-BE49-F238E27FC236}">
                <a16:creationId xmlns:a16="http://schemas.microsoft.com/office/drawing/2014/main" id="{A5A02485-59BB-9F14-C562-B4323C758BEC}"/>
              </a:ext>
            </a:extLst>
          </p:cNvPr>
          <p:cNvSpPr txBox="1">
            <a:spLocks/>
          </p:cNvSpPr>
          <p:nvPr/>
        </p:nvSpPr>
        <p:spPr>
          <a:xfrm>
            <a:off x="216029" y="2141537"/>
            <a:ext cx="46692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5 pp.</a:t>
            </a:r>
          </a:p>
          <a:p>
            <a:r>
              <a:rPr lang="en-CA" dirty="0">
                <a:latin typeface="Times New Roman" panose="02020603050405020304" pitchFamily="18" charset="0"/>
                <a:cs typeface="Times New Roman" panose="02020603050405020304" pitchFamily="18" charset="0"/>
              </a:rPr>
              <a:t>Mostly fulltime.</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Among workers, no meaningful impact on earnings, hours, wages </a:t>
            </a:r>
          </a:p>
          <a:p>
            <a:pPr marL="0" indent="0">
              <a:buNone/>
            </a:pPr>
            <a:endParaRPr lang="en-CA" dirty="0">
              <a:latin typeface="Times New Roman" panose="02020603050405020304" pitchFamily="18" charset="0"/>
              <a:cs typeface="Times New Roman" panose="02020603050405020304" pitchFamily="18" charset="0"/>
            </a:endParaRPr>
          </a:p>
        </p:txBody>
      </p:sp>
      <p:graphicFrame>
        <p:nvGraphicFramePr>
          <p:cNvPr id="3" name="Content Placeholder 7">
            <a:extLst>
              <a:ext uri="{FF2B5EF4-FFF2-40B4-BE49-F238E27FC236}">
                <a16:creationId xmlns:a16="http://schemas.microsoft.com/office/drawing/2014/main" id="{46B0EEB5-00CE-D7A1-9F03-5F73A6A92111}"/>
              </a:ext>
            </a:extLst>
          </p:cNvPr>
          <p:cNvGraphicFramePr>
            <a:graphicFrameLocks noGrp="1"/>
          </p:cNvGraphicFramePr>
          <p:nvPr>
            <p:ph idx="1"/>
          </p:nvPr>
        </p:nvGraphicFramePr>
        <p:xfrm>
          <a:off x="5208587" y="2506662"/>
          <a:ext cx="6528783" cy="1405579"/>
        </p:xfrm>
        <a:graphic>
          <a:graphicData uri="http://schemas.openxmlformats.org/drawingml/2006/table">
            <a:tbl>
              <a:tblPr>
                <a:tableStyleId>{5C22544A-7EE6-4342-B048-85BDC9FD1C3A}</a:tableStyleId>
              </a:tblPr>
              <a:tblGrid>
                <a:gridCol w="1404484">
                  <a:extLst>
                    <a:ext uri="{9D8B030D-6E8A-4147-A177-3AD203B41FA5}">
                      <a16:colId xmlns:a16="http://schemas.microsoft.com/office/drawing/2014/main" val="3225365907"/>
                    </a:ext>
                  </a:extLst>
                </a:gridCol>
                <a:gridCol w="849086">
                  <a:extLst>
                    <a:ext uri="{9D8B030D-6E8A-4147-A177-3AD203B41FA5}">
                      <a16:colId xmlns:a16="http://schemas.microsoft.com/office/drawing/2014/main" val="950809994"/>
                    </a:ext>
                  </a:extLst>
                </a:gridCol>
                <a:gridCol w="1332079">
                  <a:extLst>
                    <a:ext uri="{9D8B030D-6E8A-4147-A177-3AD203B41FA5}">
                      <a16:colId xmlns:a16="http://schemas.microsoft.com/office/drawing/2014/main" val="2439619097"/>
                    </a:ext>
                  </a:extLst>
                </a:gridCol>
                <a:gridCol w="1471567">
                  <a:extLst>
                    <a:ext uri="{9D8B030D-6E8A-4147-A177-3AD203B41FA5}">
                      <a16:colId xmlns:a16="http://schemas.microsoft.com/office/drawing/2014/main" val="715208725"/>
                    </a:ext>
                  </a:extLst>
                </a:gridCol>
                <a:gridCol w="1471567">
                  <a:extLst>
                    <a:ext uri="{9D8B030D-6E8A-4147-A177-3AD203B41FA5}">
                      <a16:colId xmlns:a16="http://schemas.microsoft.com/office/drawing/2014/main" val="1491364349"/>
                    </a:ext>
                  </a:extLst>
                </a:gridCol>
              </a:tblGrid>
              <a:tr h="839483">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 </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 N</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Employment Rate</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Fulltime Employment Rate</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Usual weekly hours worked</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2653408332"/>
                  </a:ext>
                </a:extLst>
              </a:tr>
              <a:tr h="283048">
                <a:tc rowSpan="2">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Mothers, youngest 0-4</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293,015</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0.052***</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0.046***</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1.8***</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1068192641"/>
                  </a:ext>
                </a:extLst>
              </a:tr>
              <a:tr h="283048">
                <a:tc vMerge="1">
                  <a:txBody>
                    <a:bodyPr/>
                    <a:lstStyle/>
                    <a:p>
                      <a:endParaRPr lang="en-CA"/>
                    </a:p>
                  </a:txBody>
                  <a:tcPr/>
                </a:tc>
                <a:tc>
                  <a:txBody>
                    <a:bodyPr/>
                    <a:lstStyle/>
                    <a:p>
                      <a:pPr algn="ctr" fontAlgn="b"/>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(0.007)</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(0.005)</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(0.2)</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3139734557"/>
                  </a:ext>
                </a:extLst>
              </a:tr>
            </a:tbl>
          </a:graphicData>
        </a:graphic>
      </p:graphicFrame>
      <p:graphicFrame>
        <p:nvGraphicFramePr>
          <p:cNvPr id="4" name="Content Placeholder 7">
            <a:extLst>
              <a:ext uri="{FF2B5EF4-FFF2-40B4-BE49-F238E27FC236}">
                <a16:creationId xmlns:a16="http://schemas.microsoft.com/office/drawing/2014/main" id="{BE4FD20E-143F-9C04-3375-0592731D637D}"/>
              </a:ext>
            </a:extLst>
          </p:cNvPr>
          <p:cNvGraphicFramePr>
            <a:graphicFrameLocks/>
          </p:cNvGraphicFramePr>
          <p:nvPr/>
        </p:nvGraphicFramePr>
        <p:xfrm>
          <a:off x="5208587" y="4375718"/>
          <a:ext cx="6528784" cy="1405579"/>
        </p:xfrm>
        <a:graphic>
          <a:graphicData uri="http://schemas.openxmlformats.org/drawingml/2006/table">
            <a:tbl>
              <a:tblPr>
                <a:tableStyleId>{5C22544A-7EE6-4342-B048-85BDC9FD1C3A}</a:tableStyleId>
              </a:tblPr>
              <a:tblGrid>
                <a:gridCol w="1481670">
                  <a:extLst>
                    <a:ext uri="{9D8B030D-6E8A-4147-A177-3AD203B41FA5}">
                      <a16:colId xmlns:a16="http://schemas.microsoft.com/office/drawing/2014/main" val="3225365907"/>
                    </a:ext>
                  </a:extLst>
                </a:gridCol>
                <a:gridCol w="869872">
                  <a:extLst>
                    <a:ext uri="{9D8B030D-6E8A-4147-A177-3AD203B41FA5}">
                      <a16:colId xmlns:a16="http://schemas.microsoft.com/office/drawing/2014/main" val="950809994"/>
                    </a:ext>
                  </a:extLst>
                </a:gridCol>
                <a:gridCol w="1453242">
                  <a:extLst>
                    <a:ext uri="{9D8B030D-6E8A-4147-A177-3AD203B41FA5}">
                      <a16:colId xmlns:a16="http://schemas.microsoft.com/office/drawing/2014/main" val="2439619097"/>
                    </a:ext>
                  </a:extLst>
                </a:gridCol>
                <a:gridCol w="1252433">
                  <a:extLst>
                    <a:ext uri="{9D8B030D-6E8A-4147-A177-3AD203B41FA5}">
                      <a16:colId xmlns:a16="http://schemas.microsoft.com/office/drawing/2014/main" val="715208725"/>
                    </a:ext>
                  </a:extLst>
                </a:gridCol>
                <a:gridCol w="1471567">
                  <a:extLst>
                    <a:ext uri="{9D8B030D-6E8A-4147-A177-3AD203B41FA5}">
                      <a16:colId xmlns:a16="http://schemas.microsoft.com/office/drawing/2014/main" val="1491364349"/>
                    </a:ext>
                  </a:extLst>
                </a:gridCol>
              </a:tblGrid>
              <a:tr h="839483">
                <a:tc>
                  <a:txBody>
                    <a:bodyPr/>
                    <a:lstStyle/>
                    <a:p>
                      <a:pPr algn="l" fontAlgn="ctr"/>
                      <a:r>
                        <a:rPr lang="en-CA" sz="1800" u="none" strike="noStrike" dirty="0">
                          <a:effectLst/>
                          <a:latin typeface="Times New Roman" panose="02020603050405020304" pitchFamily="18" charset="0"/>
                          <a:cs typeface="Times New Roman" panose="02020603050405020304" pitchFamily="18" charset="0"/>
                        </a:rPr>
                        <a:t>Only workers:</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 N</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ln(weekly earn)</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ln(hours)</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ln(hourly wage)</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2653408332"/>
                  </a:ext>
                </a:extLst>
              </a:tr>
              <a:tr h="283048">
                <a:tc rowSpan="2">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Mothers, youngest 0-4</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82,085</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-0.001</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-0.012*</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-0.006</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1068192641"/>
                  </a:ext>
                </a:extLst>
              </a:tr>
              <a:tr h="283048">
                <a:tc vMerge="1">
                  <a:txBody>
                    <a:bodyPr/>
                    <a:lstStyle/>
                    <a:p>
                      <a:endParaRPr lang="en-CA"/>
                    </a:p>
                  </a:txBody>
                  <a:tcPr/>
                </a:tc>
                <a:tc>
                  <a:txBody>
                    <a:bodyPr/>
                    <a:lstStyle/>
                    <a:p>
                      <a:pPr algn="ctr" fontAlgn="b"/>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(0.016)</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(0.007)</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CA" sz="1800" u="none" strike="noStrike" dirty="0">
                          <a:effectLst/>
                          <a:latin typeface="Times New Roman" panose="02020603050405020304" pitchFamily="18" charset="0"/>
                          <a:cs typeface="Times New Roman" panose="02020603050405020304" pitchFamily="18" charset="0"/>
                        </a:rPr>
                        <a:t>(0.012)</a:t>
                      </a:r>
                      <a:endParaRPr lang="en-C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3139734557"/>
                  </a:ext>
                </a:extLst>
              </a:tr>
            </a:tbl>
          </a:graphicData>
        </a:graphic>
      </p:graphicFrame>
      <p:sp>
        <p:nvSpPr>
          <p:cNvPr id="6" name="Action Button: Go Forward or Next 5">
            <a:hlinkClick r:id="rId2" action="ppaction://hlinksldjump" highlightClick="1"/>
            <a:extLst>
              <a:ext uri="{FF2B5EF4-FFF2-40B4-BE49-F238E27FC236}">
                <a16:creationId xmlns:a16="http://schemas.microsoft.com/office/drawing/2014/main" id="{ED8CF0E4-49B3-F915-B0DD-C899F4C356DE}"/>
              </a:ext>
            </a:extLst>
          </p:cNvPr>
          <p:cNvSpPr/>
          <p:nvPr/>
        </p:nvSpPr>
        <p:spPr>
          <a:xfrm>
            <a:off x="5307724" y="6222124"/>
            <a:ext cx="536028" cy="394138"/>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9CD75292-6795-672B-AF08-440E8918EEF2}"/>
              </a:ext>
            </a:extLst>
          </p:cNvPr>
          <p:cNvSpPr txBox="1"/>
          <p:nvPr/>
        </p:nvSpPr>
        <p:spPr>
          <a:xfrm>
            <a:off x="1203433" y="6216152"/>
            <a:ext cx="3342291"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Can also form as event study:</a:t>
            </a:r>
          </a:p>
        </p:txBody>
      </p:sp>
    </p:spTree>
    <p:extLst>
      <p:ext uri="{BB962C8B-B14F-4D97-AF65-F5344CB8AC3E}">
        <p14:creationId xmlns:p14="http://schemas.microsoft.com/office/powerpoint/2010/main" val="213499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Older ages regressions</a:t>
            </a: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a:xfrm>
            <a:off x="505838" y="1825625"/>
            <a:ext cx="10847962" cy="4351338"/>
          </a:xfrm>
        </p:spPr>
        <p:txBody>
          <a:bodyPr>
            <a:normAutofit/>
          </a:bodyPr>
          <a:lstStyle/>
          <a:p>
            <a:pPr marL="0" indent="0">
              <a:buNone/>
            </a:pPr>
            <a:r>
              <a:rPr lang="en-CA" dirty="0">
                <a:latin typeface="Times New Roman" panose="02020603050405020304" pitchFamily="18" charset="0"/>
                <a:cs typeface="Times New Roman" panose="02020603050405020304" pitchFamily="18" charset="0"/>
              </a:rPr>
              <a:t>Look at older kids; assign past treatment based on year of birth.</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99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306A5-5FD1-6047-BBD5-0A0CC49FF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CEF0D-F43D-6EB5-C9A5-FA6CA97C5FBA}"/>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Older ages regressions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578D27-615F-736C-F9A0-0B28656DBE42}"/>
                  </a:ext>
                </a:extLst>
              </p:cNvPr>
              <p:cNvSpPr>
                <a:spLocks noGrp="1"/>
              </p:cNvSpPr>
              <p:nvPr>
                <p:ph idx="1"/>
              </p:nvPr>
            </p:nvSpPr>
            <p:spPr>
              <a:xfrm>
                <a:off x="505838" y="1825625"/>
                <a:ext cx="10847962" cy="4351338"/>
              </a:xfrm>
            </p:spPr>
            <p:txBody>
              <a:bodyPr>
                <a:normAutofit lnSpcReduction="10000"/>
              </a:bodyPr>
              <a:lstStyle/>
              <a:p>
                <a:pPr marL="0" indent="0">
                  <a:buNone/>
                </a:pPr>
                <a:r>
                  <a:rPr lang="en-CA" dirty="0">
                    <a:latin typeface="Times New Roman" panose="02020603050405020304" pitchFamily="18" charset="0"/>
                    <a:cs typeface="Times New Roman" panose="02020603050405020304" pitchFamily="18" charset="0"/>
                  </a:rPr>
                  <a:t>Look at older kids; assign past treatment based on year of birth.</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i="1" smtClean="0">
                        <a:latin typeface="Cambria Math" panose="02040503050406030204" pitchFamily="18" charset="0"/>
                      </a:rPr>
                      <m:t>𝐵𝑎𝑐𝑘</m:t>
                    </m:r>
                    <m:sSub>
                      <m:sSubPr>
                        <m:ctrlPr>
                          <a:rPr lang="en-CA" i="1">
                            <a:latin typeface="Cambria Math" panose="02040503050406030204" pitchFamily="18" charset="0"/>
                          </a:rPr>
                        </m:ctrlPr>
                      </m:sSubPr>
                      <m:e>
                        <m:r>
                          <a:rPr lang="en-US" i="1">
                            <a:latin typeface="Cambria Math" panose="02040503050406030204" pitchFamily="18" charset="0"/>
                          </a:rPr>
                          <m:t>𝐸𝑙𝑖𝑔</m:t>
                        </m:r>
                      </m:e>
                      <m:sub>
                        <m:r>
                          <a:rPr lang="en-US" i="1">
                            <a:latin typeface="Cambria Math" panose="02040503050406030204" pitchFamily="18" charset="0"/>
                          </a:rPr>
                          <m:t>𝑝𝑦</m:t>
                        </m:r>
                      </m:sub>
                    </m:sSub>
                    <m:r>
                      <a:rPr lang="en-US" i="1">
                        <a:latin typeface="Cambria Math" panose="02040503050406030204" pitchFamily="18" charset="0"/>
                      </a:rPr>
                      <m:t> </m:t>
                    </m:r>
                  </m:oMath>
                </a14:m>
                <a:r>
                  <a:rPr lang="en-CA" dirty="0">
                    <a:latin typeface="Times New Roman" panose="02020603050405020304" pitchFamily="18" charset="0"/>
                    <a:cs typeface="Times New Roman" panose="02020603050405020304" pitchFamily="18" charset="0"/>
                  </a:rPr>
                  <a:t>: What proportion of time age 0-4 was this kid covered?</a:t>
                </a:r>
              </a:p>
              <a:p>
                <a:pPr marL="0" indent="0">
                  <a:buNone/>
                </a:pPr>
                <a:endParaRPr lang="en-CA" dirty="0">
                  <a:latin typeface="Times New Roman" panose="02020603050405020304" pitchFamily="18" charset="0"/>
                  <a:cs typeface="Times New Roman" panose="02020603050405020304" pitchFamily="18" charset="0"/>
                </a:endParaRPr>
              </a:p>
              <a:p>
                <a:pPr marL="0" indent="0" algn="ctr">
                  <a:buNone/>
                </a:pPr>
                <a:r>
                  <a:rPr lang="en-CA" dirty="0">
                    <a:latin typeface="Times New Roman" panose="02020603050405020304" pitchFamily="18" charset="0"/>
                    <a:cs typeface="Times New Roman" panose="02020603050405020304" pitchFamily="18" charset="0"/>
                  </a:rPr>
                  <a:t>0.2 for 1993, 1994 births</a:t>
                </a:r>
              </a:p>
              <a:p>
                <a:pPr marL="0" indent="0" algn="ctr">
                  <a:buNone/>
                </a:pPr>
                <a:r>
                  <a:rPr lang="en-CA" dirty="0">
                    <a:latin typeface="Times New Roman" panose="02020603050405020304" pitchFamily="18" charset="0"/>
                    <a:cs typeface="Times New Roman" panose="02020603050405020304" pitchFamily="18" charset="0"/>
                  </a:rPr>
                  <a:t>0.4 for 1995, 1996 births</a:t>
                </a:r>
              </a:p>
              <a:p>
                <a:pPr marL="0" indent="0" algn="ctr">
                  <a:buNone/>
                </a:pPr>
                <a:r>
                  <a:rPr lang="en-CA" dirty="0">
                    <a:latin typeface="Times New Roman" panose="02020603050405020304" pitchFamily="18" charset="0"/>
                    <a:cs typeface="Times New Roman" panose="02020603050405020304" pitchFamily="18" charset="0"/>
                  </a:rPr>
                  <a:t>0.6 for 1997, 1998 births</a:t>
                </a:r>
              </a:p>
              <a:p>
                <a:pPr marL="0" indent="0" algn="ctr">
                  <a:buNone/>
                </a:pPr>
                <a:r>
                  <a:rPr lang="en-CA" dirty="0">
                    <a:latin typeface="Times New Roman" panose="02020603050405020304" pitchFamily="18" charset="0"/>
                    <a:cs typeface="Times New Roman" panose="02020603050405020304" pitchFamily="18" charset="0"/>
                  </a:rPr>
                  <a:t>0.8 for 1999 births</a:t>
                </a:r>
              </a:p>
              <a:p>
                <a:pPr marL="0" indent="0" algn="ctr">
                  <a:buNone/>
                </a:pPr>
                <a:r>
                  <a:rPr lang="en-CA" dirty="0">
                    <a:latin typeface="Times New Roman" panose="02020603050405020304" pitchFamily="18" charset="0"/>
                    <a:cs typeface="Times New Roman" panose="02020603050405020304" pitchFamily="18" charset="0"/>
                  </a:rPr>
                  <a:t>1.0 for 2000+ births</a:t>
                </a:r>
              </a:p>
              <a:p>
                <a:pPr marL="0" indent="0">
                  <a:buNone/>
                </a:pPr>
                <a:endParaRPr lang="en-CA"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D3578D27-615F-736C-F9A0-0B28656DBE42}"/>
                  </a:ext>
                </a:extLst>
              </p:cNvPr>
              <p:cNvSpPr>
                <a:spLocks noGrp="1" noRot="1" noChangeAspect="1" noMove="1" noResize="1" noEditPoints="1" noAdjustHandles="1" noChangeArrowheads="1" noChangeShapeType="1" noTextEdit="1"/>
              </p:cNvSpPr>
              <p:nvPr>
                <p:ph idx="1"/>
              </p:nvPr>
            </p:nvSpPr>
            <p:spPr>
              <a:xfrm>
                <a:off x="505838" y="1825625"/>
                <a:ext cx="10847962" cy="4351338"/>
              </a:xfrm>
              <a:blipFill>
                <a:blip r:embed="rId2"/>
                <a:stretch>
                  <a:fillRect l="-1180" t="-3361" b="-560"/>
                </a:stretch>
              </a:blipFill>
            </p:spPr>
            <p:txBody>
              <a:bodyPr/>
              <a:lstStyle/>
              <a:p>
                <a:r>
                  <a:rPr lang="en-CA">
                    <a:noFill/>
                  </a:rPr>
                  <a:t> </a:t>
                </a:r>
              </a:p>
            </p:txBody>
          </p:sp>
        </mc:Fallback>
      </mc:AlternateContent>
    </p:spTree>
    <p:extLst>
      <p:ext uri="{BB962C8B-B14F-4D97-AF65-F5344CB8AC3E}">
        <p14:creationId xmlns:p14="http://schemas.microsoft.com/office/powerpoint/2010/main" val="385371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Motivations</a:t>
            </a:r>
          </a:p>
        </p:txBody>
      </p:sp>
      <p:sp>
        <p:nvSpPr>
          <p:cNvPr id="5" name="Content Placeholder 2">
            <a:extLst>
              <a:ext uri="{FF2B5EF4-FFF2-40B4-BE49-F238E27FC236}">
                <a16:creationId xmlns:a16="http://schemas.microsoft.com/office/drawing/2014/main" id="{A4B25866-D5B3-28EC-2306-DF9DEE5232E1}"/>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6700A1-BFB3-C040-6817-0987C78F2AC9}"/>
              </a:ext>
            </a:extLst>
          </p:cNvPr>
          <p:cNvSpPr txBox="1">
            <a:spLocks/>
          </p:cNvSpPr>
          <p:nvPr/>
        </p:nvSpPr>
        <p:spPr>
          <a:xfrm>
            <a:off x="1143000" y="21304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latin typeface="Times New Roman" panose="02020603050405020304" pitchFamily="18" charset="0"/>
                <a:cs typeface="Times New Roman" panose="02020603050405020304" pitchFamily="18" charset="0"/>
              </a:rPr>
              <a:t>Labor market trajectories and childbirth</a:t>
            </a:r>
            <a:r>
              <a:rPr lang="en-US" dirty="0">
                <a:latin typeface="Times New Roman" panose="02020603050405020304" pitchFamily="18" charset="0"/>
                <a:cs typeface="Times New Roman" panose="02020603050405020304" pitchFamily="18" charset="0"/>
              </a:rPr>
              <a:t>: Childbirth is a singular event in the lifecycle labor market profile of many women. (</a:t>
            </a:r>
            <a:r>
              <a:rPr lang="en-US" dirty="0" err="1">
                <a:latin typeface="Times New Roman" panose="02020603050405020304" pitchFamily="18" charset="0"/>
                <a:ea typeface="Calibri" panose="020F0502020204030204" pitchFamily="34" charset="0"/>
                <a:cs typeface="Times New Roman" panose="02020603050405020304" pitchFamily="18" charset="0"/>
              </a:rPr>
              <a:t>Waldfogel</a:t>
            </a:r>
            <a:r>
              <a:rPr lang="en-US" dirty="0">
                <a:latin typeface="Times New Roman" panose="02020603050405020304" pitchFamily="18" charset="0"/>
                <a:ea typeface="Calibri" panose="020F0502020204030204" pitchFamily="34" charset="0"/>
                <a:cs typeface="Times New Roman" panose="02020603050405020304" pitchFamily="18" charset="0"/>
              </a:rPr>
              <a:t> 1998, </a:t>
            </a:r>
            <a:r>
              <a:rPr lang="en-US" dirty="0" err="1">
                <a:latin typeface="Times New Roman" panose="02020603050405020304" pitchFamily="18" charset="0"/>
                <a:ea typeface="Calibri" panose="020F0502020204030204" pitchFamily="34" charset="0"/>
                <a:cs typeface="Times New Roman" panose="02020603050405020304" pitchFamily="18" charset="0"/>
              </a:rPr>
              <a:t>Angelov</a:t>
            </a:r>
            <a:r>
              <a:rPr lang="en-US" dirty="0">
                <a:latin typeface="Times New Roman" panose="02020603050405020304" pitchFamily="18" charset="0"/>
                <a:ea typeface="Calibri" panose="020F0502020204030204" pitchFamily="34" charset="0"/>
                <a:cs typeface="Times New Roman" panose="02020603050405020304" pitchFamily="18" charset="0"/>
              </a:rPr>
              <a:t> et al. 2016, Kleven et al. 2019)</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ea typeface="Calibri" panose="020F0502020204030204" pitchFamily="34" charset="0"/>
                <a:cs typeface="Times New Roman" panose="02020603050405020304" pitchFamily="18" charset="0"/>
              </a:rPr>
              <a:t>Care and women’s careers</a:t>
            </a:r>
            <a:r>
              <a:rPr lang="en-US" dirty="0">
                <a:latin typeface="Times New Roman" panose="02020603050405020304" pitchFamily="18" charset="0"/>
                <a:ea typeface="Calibri" panose="020F0502020204030204" pitchFamily="34" charset="0"/>
                <a:cs typeface="Times New Roman" panose="02020603050405020304" pitchFamily="18" charset="0"/>
              </a:rPr>
              <a:t>: The constraints of family caring are highlighted as the predominant barrier for women in the path of their careers (e.g., Goldin 2014)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Policy</a:t>
            </a:r>
            <a:r>
              <a:rPr lang="en-US" dirty="0">
                <a:latin typeface="Times New Roman" panose="02020603050405020304" pitchFamily="18" charset="0"/>
                <a:cs typeface="Times New Roman" panose="02020603050405020304" pitchFamily="18" charset="0"/>
              </a:rPr>
              <a:t>: to what extent is there some ‘pay for’ in childcare subsidies?</a:t>
            </a:r>
          </a:p>
        </p:txBody>
      </p:sp>
    </p:spTree>
    <p:extLst>
      <p:ext uri="{BB962C8B-B14F-4D97-AF65-F5344CB8AC3E}">
        <p14:creationId xmlns:p14="http://schemas.microsoft.com/office/powerpoint/2010/main" val="120302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Older ages regressions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a:xfrm>
                <a:off x="505838" y="1825625"/>
                <a:ext cx="10847962" cy="4351338"/>
              </a:xfrm>
            </p:spPr>
            <p:txBody>
              <a:bodyPr>
                <a:normAutofit/>
              </a:bodyPr>
              <a:lstStyle/>
              <a:p>
                <a:pPr marL="0" indent="0">
                  <a:buNone/>
                </a:pPr>
                <a:r>
                  <a:rPr lang="en-CA" dirty="0">
                    <a:latin typeface="Times New Roman" panose="02020603050405020304" pitchFamily="18" charset="0"/>
                    <a:cs typeface="Times New Roman" panose="02020603050405020304" pitchFamily="18" charset="0"/>
                  </a:rPr>
                  <a:t>Look at older kids; assign past treatment based on year of birth.</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dirty="0">
                    <a:latin typeface="Times New Roman" panose="02020603050405020304" pitchFamily="18" charset="0"/>
                    <a:cs typeface="Times New Roman" panose="02020603050405020304" pitchFamily="18" charset="0"/>
                  </a:rPr>
                  <a:t>Basic DD model:</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𝐸𝑀𝑃</m:t>
                          </m:r>
                        </m:e>
                        <m:sub>
                          <m:r>
                            <a:rPr lang="en-US" i="1">
                              <a:latin typeface="Cambria Math" panose="02040503050406030204" pitchFamily="18" charset="0"/>
                            </a:rPr>
                            <m:t>𝑖𝑝𝑦</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𝐵𝑎𝑐𝑘</m:t>
                      </m:r>
                      <m:sSub>
                        <m:sSubPr>
                          <m:ctrlPr>
                            <a:rPr lang="en-CA" i="1">
                              <a:latin typeface="Cambria Math" panose="02040503050406030204" pitchFamily="18" charset="0"/>
                            </a:rPr>
                          </m:ctrlPr>
                        </m:sSubPr>
                        <m:e>
                          <m:r>
                            <a:rPr lang="en-US" i="1">
                              <a:latin typeface="Cambria Math" panose="02040503050406030204" pitchFamily="18" charset="0"/>
                            </a:rPr>
                            <m:t>𝐸𝑙𝑖𝑔</m:t>
                          </m:r>
                        </m:e>
                        <m:sub>
                          <m:r>
                            <a:rPr lang="en-US" i="1">
                              <a:latin typeface="Cambria Math" panose="02040503050406030204" pitchFamily="18" charset="0"/>
                            </a:rPr>
                            <m:t>𝑝𝑦</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CA" b="0" i="1" smtClean="0">
                              <a:latin typeface="Cambria Math" panose="02040503050406030204" pitchFamily="18" charset="0"/>
                            </a:rPr>
                            <m:t>𝑃𝑅𝑂𝑉</m:t>
                          </m:r>
                        </m:e>
                        <m:sub>
                          <m:r>
                            <a:rPr lang="en-US" i="1">
                              <a:latin typeface="Cambria Math" panose="02040503050406030204" pitchFamily="18" charset="0"/>
                            </a:rPr>
                            <m:t>𝑝</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3</m:t>
                          </m:r>
                        </m:sub>
                      </m:sSub>
                      <m:sSub>
                        <m:sSubPr>
                          <m:ctrlPr>
                            <a:rPr lang="en-CA" i="1">
                              <a:latin typeface="Cambria Math" panose="02040503050406030204" pitchFamily="18" charset="0"/>
                            </a:rPr>
                          </m:ctrlPr>
                        </m:sSubPr>
                        <m:e>
                          <m:r>
                            <a:rPr lang="en-US" i="1">
                              <a:latin typeface="Cambria Math" panose="02040503050406030204" pitchFamily="18" charset="0"/>
                            </a:rPr>
                            <m:t>𝑌𝑒𝑎𝑟</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4</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𝑖𝑝𝑦</m:t>
                          </m:r>
                        </m:sub>
                      </m:sSub>
                      <m:sSub>
                        <m:sSubPr>
                          <m:ctrlPr>
                            <a:rPr lang="en-CA"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𝜀</m:t>
                          </m:r>
                        </m:e>
                        <m:sub>
                          <m:r>
                            <a:rPr lang="en-US" i="1">
                              <a:latin typeface="Cambria Math" panose="02040503050406030204" pitchFamily="18" charset="0"/>
                            </a:rPr>
                            <m:t>𝑖𝑝𝑦</m:t>
                          </m:r>
                        </m:sub>
                      </m:sSub>
                    </m:oMath>
                  </m:oMathPara>
                </a14:m>
                <a:endParaRPr lang="en-CA" b="0" dirty="0">
                  <a:latin typeface="Times New Roman" panose="02020603050405020304" pitchFamily="18" charset="0"/>
                  <a:cs typeface="Times New Roman" panose="02020603050405020304" pitchFamily="18" charset="0"/>
                </a:endParaRP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Mother education, mother age, number of older kids.</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38CCFC40-61E9-40F4-B17C-D1EFCBB29989}"/>
                  </a:ext>
                </a:extLst>
              </p:cNvPr>
              <p:cNvSpPr>
                <a:spLocks noGrp="1" noRot="1" noChangeAspect="1" noMove="1" noResize="1" noEditPoints="1" noAdjustHandles="1" noChangeArrowheads="1" noChangeShapeType="1" noTextEdit="1"/>
              </p:cNvSpPr>
              <p:nvPr>
                <p:ph idx="1"/>
              </p:nvPr>
            </p:nvSpPr>
            <p:spPr>
              <a:xfrm>
                <a:off x="505838" y="1825625"/>
                <a:ext cx="10847962" cy="4351338"/>
              </a:xfrm>
              <a:blipFill>
                <a:blip r:embed="rId2"/>
                <a:stretch>
                  <a:fillRect l="-1180" t="-2381"/>
                </a:stretch>
              </a:blipFill>
            </p:spPr>
            <p:txBody>
              <a:bodyPr/>
              <a:lstStyle/>
              <a:p>
                <a:r>
                  <a:rPr lang="en-CA">
                    <a:noFill/>
                  </a:rPr>
                  <a:t> </a:t>
                </a:r>
              </a:p>
            </p:txBody>
          </p:sp>
        </mc:Fallback>
      </mc:AlternateContent>
    </p:spTree>
    <p:extLst>
      <p:ext uri="{BB962C8B-B14F-4D97-AF65-F5344CB8AC3E}">
        <p14:creationId xmlns:p14="http://schemas.microsoft.com/office/powerpoint/2010/main" val="373751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a:xfrm>
            <a:off x="739302" y="365125"/>
            <a:ext cx="10614498" cy="1325563"/>
          </a:xfrm>
        </p:spPr>
        <p:txBody>
          <a:bodyPr>
            <a:normAutofit/>
          </a:bodyPr>
          <a:lstStyle/>
          <a:p>
            <a:r>
              <a:rPr lang="en-CA" sz="5400" dirty="0">
                <a:latin typeface="Times New Roman" panose="02020603050405020304" pitchFamily="18" charset="0"/>
                <a:cs typeface="Times New Roman" panose="02020603050405020304" pitchFamily="18" charset="0"/>
              </a:rPr>
              <a:t>Older ages regressions</a:t>
            </a:r>
          </a:p>
        </p:txBody>
      </p:sp>
      <p:sp>
        <p:nvSpPr>
          <p:cNvPr id="5" name="Content Placeholder 2">
            <a:extLst>
              <a:ext uri="{FF2B5EF4-FFF2-40B4-BE49-F238E27FC236}">
                <a16:creationId xmlns:a16="http://schemas.microsoft.com/office/drawing/2014/main" id="{38CCFC40-61E9-40F4-B17C-D1EFCBB29989}"/>
              </a:ext>
            </a:extLst>
          </p:cNvPr>
          <p:cNvSpPr txBox="1">
            <a:spLocks/>
          </p:cNvSpPr>
          <p:nvPr/>
        </p:nvSpPr>
        <p:spPr>
          <a:xfrm>
            <a:off x="155644" y="1825625"/>
            <a:ext cx="46692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Results separately by age of youngest, 5-17.</a:t>
            </a:r>
          </a:p>
          <a:p>
            <a:pPr marL="0" indent="0">
              <a:buNone/>
            </a:pP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Impact </a:t>
            </a:r>
            <a:r>
              <a:rPr lang="en-CA" u="sng" dirty="0">
                <a:latin typeface="Times New Roman" panose="02020603050405020304" pitchFamily="18" charset="0"/>
                <a:cs typeface="Times New Roman" panose="02020603050405020304" pitchFamily="18" charset="0"/>
              </a:rPr>
              <a:t>persists</a:t>
            </a:r>
            <a:r>
              <a:rPr lang="en-CA" dirty="0">
                <a:latin typeface="Times New Roman" panose="02020603050405020304" pitchFamily="18" charset="0"/>
                <a:cs typeface="Times New Roman" panose="02020603050405020304" pitchFamily="18" charset="0"/>
              </a:rPr>
              <a:t> after kids ‘age out’ of childcare.</a:t>
            </a:r>
          </a:p>
          <a:p>
            <a:pPr marL="0" indent="0">
              <a:buNone/>
            </a:pP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Careful: kids start to age out of household/LFS.</a:t>
            </a:r>
          </a:p>
          <a:p>
            <a:pPr marL="0" indent="0">
              <a:buFont typeface="Arial" panose="020B0604020202020204" pitchFamily="34" charset="0"/>
              <a:buNone/>
            </a:pPr>
            <a:endParaRPr lang="en-CA" dirty="0">
              <a:latin typeface="Times New Roman" panose="02020603050405020304" pitchFamily="18" charset="0"/>
              <a:cs typeface="Times New Roman" panose="02020603050405020304" pitchFamily="18" charset="0"/>
            </a:endParaRPr>
          </a:p>
        </p:txBody>
      </p:sp>
      <p:pic>
        <p:nvPicPr>
          <p:cNvPr id="7" name="Content Placeholder 6" descr="A graph with orange lines&#10;&#10;AI-generated content may be incorrect.">
            <a:extLst>
              <a:ext uri="{FF2B5EF4-FFF2-40B4-BE49-F238E27FC236}">
                <a16:creationId xmlns:a16="http://schemas.microsoft.com/office/drawing/2014/main" id="{C7EEB7DD-25BC-ED3E-0BB0-2067C0149A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6360" y="1690687"/>
            <a:ext cx="7610458" cy="4566275"/>
          </a:xfrm>
        </p:spPr>
      </p:pic>
    </p:spTree>
    <p:extLst>
      <p:ext uri="{BB962C8B-B14F-4D97-AF65-F5344CB8AC3E}">
        <p14:creationId xmlns:p14="http://schemas.microsoft.com/office/powerpoint/2010/main" val="120331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CDACD-ABB7-31E1-CA3B-A8BA86DA6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46A0F-FE3C-A066-3798-C7D14BB4D0D9}"/>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The Plan</a:t>
            </a:r>
          </a:p>
        </p:txBody>
      </p:sp>
      <p:sp>
        <p:nvSpPr>
          <p:cNvPr id="3" name="Content Placeholder 2">
            <a:extLst>
              <a:ext uri="{FF2B5EF4-FFF2-40B4-BE49-F238E27FC236}">
                <a16:creationId xmlns:a16="http://schemas.microsoft.com/office/drawing/2014/main" id="{B828A3E6-38F6-131D-45C2-EA8963E67F3B}"/>
              </a:ext>
            </a:extLst>
          </p:cNvPr>
          <p:cNvSpPr>
            <a:spLocks noGrp="1"/>
          </p:cNvSpPr>
          <p:nvPr>
            <p:ph idx="1"/>
          </p:nvPr>
        </p:nvSpPr>
        <p:spPr>
          <a:solidFill>
            <a:srgbClr val="FFFFFF"/>
          </a:solidFill>
        </p:spPr>
        <p:txBody>
          <a:bodyPr>
            <a:normAutofit fontScale="92500" lnSpcReduction="20000"/>
          </a:bodyPr>
          <a:lstStyle/>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Policy.</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Short-run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income.</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Net fiscal impact.</a:t>
            </a:r>
          </a:p>
          <a:p>
            <a:pPr marL="0" indent="0">
              <a:buNone/>
            </a:pPr>
            <a:endParaRPr lang="en-CA" dirty="0"/>
          </a:p>
        </p:txBody>
      </p:sp>
      <p:sp>
        <p:nvSpPr>
          <p:cNvPr id="4" name="Rectangle: Rounded Corners 3">
            <a:extLst>
              <a:ext uri="{FF2B5EF4-FFF2-40B4-BE49-F238E27FC236}">
                <a16:creationId xmlns:a16="http://schemas.microsoft.com/office/drawing/2014/main" id="{FB3598F7-F72A-279F-DD38-01765C23FB1E}"/>
              </a:ext>
            </a:extLst>
          </p:cNvPr>
          <p:cNvSpPr/>
          <p:nvPr/>
        </p:nvSpPr>
        <p:spPr>
          <a:xfrm>
            <a:off x="499956" y="3655962"/>
            <a:ext cx="5144311" cy="690664"/>
          </a:xfrm>
          <a:prstGeom prst="roundRect">
            <a:avLst/>
          </a:prstGeom>
          <a:solidFill>
            <a:schemeClr val="accent4">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6107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fontScale="90000"/>
          </a:bodyPr>
          <a:lstStyle/>
          <a:p>
            <a:r>
              <a:rPr lang="en-CA" sz="5400" dirty="0">
                <a:latin typeface="Times New Roman" panose="02020603050405020304" pitchFamily="18" charset="0"/>
                <a:cs typeface="Times New Roman" panose="02020603050405020304" pitchFamily="18" charset="0"/>
              </a:rPr>
              <a:t>Longitudinal Administrative Database</a:t>
            </a: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p:txBody>
          <a:bodyPr>
            <a:normAutofit/>
          </a:bodyPr>
          <a:lstStyle/>
          <a:p>
            <a:pPr marL="457200" lvl="1" indent="0">
              <a:buNone/>
            </a:pPr>
            <a:r>
              <a:rPr lang="en-CA" sz="2800" dirty="0">
                <a:latin typeface="Times New Roman" panose="02020603050405020304" pitchFamily="18" charset="0"/>
                <a:cs typeface="Times New Roman" panose="02020603050405020304" pitchFamily="18" charset="0"/>
              </a:rPr>
              <a:t>Administrative tax data, 1982-2022.</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p>
          <a:p>
            <a:endParaRPr lang="en-CA" dirty="0"/>
          </a:p>
        </p:txBody>
      </p:sp>
    </p:spTree>
    <p:extLst>
      <p:ext uri="{BB962C8B-B14F-4D97-AF65-F5344CB8AC3E}">
        <p14:creationId xmlns:p14="http://schemas.microsoft.com/office/powerpoint/2010/main" val="184230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4FCD-0A64-FEF8-48F7-FD6BE13E6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BD11A-4570-E508-E141-74FAB61D25AB}"/>
              </a:ext>
            </a:extLst>
          </p:cNvPr>
          <p:cNvSpPr>
            <a:spLocks noGrp="1"/>
          </p:cNvSpPr>
          <p:nvPr>
            <p:ph type="title"/>
          </p:nvPr>
        </p:nvSpPr>
        <p:spPr/>
        <p:txBody>
          <a:bodyPr>
            <a:normAutofit fontScale="90000"/>
          </a:bodyPr>
          <a:lstStyle/>
          <a:p>
            <a:r>
              <a:rPr lang="en-CA" sz="5400" dirty="0">
                <a:latin typeface="Times New Roman" panose="02020603050405020304" pitchFamily="18" charset="0"/>
                <a:cs typeface="Times New Roman" panose="02020603050405020304" pitchFamily="18" charset="0"/>
              </a:rPr>
              <a:t>Longitudinal Administrative Database</a:t>
            </a:r>
          </a:p>
        </p:txBody>
      </p:sp>
      <p:sp>
        <p:nvSpPr>
          <p:cNvPr id="3" name="Content Placeholder 2">
            <a:extLst>
              <a:ext uri="{FF2B5EF4-FFF2-40B4-BE49-F238E27FC236}">
                <a16:creationId xmlns:a16="http://schemas.microsoft.com/office/drawing/2014/main" id="{F9724DBD-7B4B-925E-C856-3BBCBB92E507}"/>
              </a:ext>
            </a:extLst>
          </p:cNvPr>
          <p:cNvSpPr>
            <a:spLocks noGrp="1"/>
          </p:cNvSpPr>
          <p:nvPr>
            <p:ph idx="1"/>
          </p:nvPr>
        </p:nvSpPr>
        <p:spPr/>
        <p:txBody>
          <a:bodyPr>
            <a:normAutofit/>
          </a:bodyPr>
          <a:lstStyle/>
          <a:p>
            <a:pPr marL="457200" lvl="1" indent="0">
              <a:buNone/>
            </a:pPr>
            <a:r>
              <a:rPr lang="en-CA" sz="2800" dirty="0">
                <a:latin typeface="Times New Roman" panose="02020603050405020304" pitchFamily="18" charset="0"/>
                <a:cs typeface="Times New Roman" panose="02020603050405020304" pitchFamily="18" charset="0"/>
              </a:rPr>
              <a:t>Administrative tax data, 1982-2022.</a:t>
            </a:r>
          </a:p>
          <a:p>
            <a:pPr marL="457200" lvl="1" indent="0">
              <a:buNone/>
            </a:pPr>
            <a:endParaRPr lang="en-CA" sz="2800" dirty="0">
              <a:latin typeface="Times New Roman" panose="02020603050405020304" pitchFamily="18" charset="0"/>
              <a:cs typeface="Times New Roman" panose="02020603050405020304" pitchFamily="18" charset="0"/>
            </a:endParaRPr>
          </a:p>
          <a:p>
            <a:pPr lvl="1"/>
            <a:r>
              <a:rPr lang="en-CA" sz="2800" dirty="0">
                <a:latin typeface="Times New Roman" panose="02020603050405020304" pitchFamily="18" charset="0"/>
                <a:cs typeface="Times New Roman" panose="02020603050405020304" pitchFamily="18" charset="0"/>
              </a:rPr>
              <a:t>20% sample of population; longitudinal.</a:t>
            </a:r>
          </a:p>
          <a:p>
            <a:pPr lvl="1"/>
            <a:r>
              <a:rPr lang="en-CA" sz="2800" dirty="0">
                <a:latin typeface="Times New Roman" panose="02020603050405020304" pitchFamily="18" charset="0"/>
                <a:cs typeface="Times New Roman" panose="02020603050405020304" pitchFamily="18" charset="0"/>
              </a:rPr>
              <a:t>Fairly comprehensively captures income tax form data.</a:t>
            </a:r>
          </a:p>
          <a:p>
            <a:pPr lvl="1"/>
            <a:r>
              <a:rPr lang="en-US" sz="2800" dirty="0">
                <a:latin typeface="Times New Roman" panose="02020603050405020304" pitchFamily="18" charset="0"/>
                <a:cs typeface="Times New Roman" panose="02020603050405020304" pitchFamily="18" charset="0"/>
              </a:rPr>
              <a:t>Excellent annual data on earnings and income.</a:t>
            </a:r>
          </a:p>
          <a:p>
            <a:pPr lvl="1"/>
            <a:r>
              <a:rPr lang="en-US" sz="2800" dirty="0">
                <a:latin typeface="Times New Roman" panose="02020603050405020304" pitchFamily="18" charset="0"/>
                <a:cs typeface="Times New Roman" panose="02020603050405020304" pitchFamily="18" charset="0"/>
              </a:rPr>
              <a:t>Limited non-tax data. (no labor supply; education)</a:t>
            </a:r>
          </a:p>
          <a:p>
            <a:pPr lvl="1"/>
            <a:r>
              <a:rPr lang="en-US" sz="2800" dirty="0">
                <a:latin typeface="Times New Roman" panose="02020603050405020304" pitchFamily="18" charset="0"/>
                <a:cs typeface="Times New Roman" panose="02020603050405020304" pitchFamily="18" charset="0"/>
              </a:rPr>
              <a:t>Family history: any child respondent had to age 40 – allows us to use mothers’ birth cohorts up to 1982.</a:t>
            </a:r>
          </a:p>
          <a:p>
            <a:pPr lvl="2"/>
            <a:r>
              <a:rPr lang="en-US" sz="2400" dirty="0">
                <a:latin typeface="Times New Roman" panose="02020603050405020304" pitchFamily="18" charset="0"/>
                <a:cs typeface="Times New Roman" panose="02020603050405020304" pitchFamily="18" charset="0"/>
              </a:rPr>
              <a:t>Alternative: observe births to age 50, BUT limits us to ≤1972 cohort. Lose a lot of variation, only gain 1% of births.</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p>
          <a:p>
            <a:endParaRPr lang="en-CA" dirty="0"/>
          </a:p>
        </p:txBody>
      </p:sp>
    </p:spTree>
    <p:extLst>
      <p:ext uri="{BB962C8B-B14F-4D97-AF65-F5344CB8AC3E}">
        <p14:creationId xmlns:p14="http://schemas.microsoft.com/office/powerpoint/2010/main" val="364934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01EAC-C179-91BD-7B6B-A2EB9C3DF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1318C-CB5A-7948-6E14-C8BF99BCF6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Measuring Exposure in LAD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5D5A3-0EBA-03F4-9D3B-9101C15B14B7}"/>
                  </a:ext>
                </a:extLst>
              </p:cNvPr>
              <p:cNvSpPr>
                <a:spLocks noGrp="1"/>
              </p:cNvSpPr>
              <p:nvPr>
                <p:ph idx="1"/>
              </p:nvPr>
            </p:nvSpPr>
            <p:spPr>
              <a:xfrm>
                <a:off x="838200" y="1571625"/>
                <a:ext cx="10515600" cy="4605338"/>
              </a:xfrm>
            </p:spPr>
            <p:txBody>
              <a:bodyPr/>
              <a:lstStyle/>
              <a:p>
                <a:r>
                  <a:rPr lang="en-US" dirty="0">
                    <a:latin typeface="Times New Roman" panose="02020603050405020304" pitchFamily="18" charset="0"/>
                    <a:cs typeface="Times New Roman" panose="02020603050405020304" pitchFamily="18" charset="0"/>
                  </a:rPr>
                  <a:t>Here we have full history of all kids</a:t>
                </a:r>
              </a:p>
              <a:p>
                <a:r>
                  <a:rPr lang="en-US" dirty="0">
                    <a:latin typeface="Times New Roman" panose="02020603050405020304" pitchFamily="18" charset="0"/>
                    <a:cs typeface="Times New Roman" panose="02020603050405020304" pitchFamily="18" charset="0"/>
                  </a:rPr>
                  <a:t>Age each age of mother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and child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assign;</a:t>
                </a:r>
              </a:p>
              <a:p>
                <a:pPr marL="0" indent="0">
                  <a:buNone/>
                </a:pPr>
                <a14:m>
                  <m:oMath xmlns:m="http://schemas.openxmlformats.org/officeDocument/2006/math">
                    <m:sSub>
                      <m:sSubPr>
                        <m:ctrlPr>
                          <a:rPr lang="en-US" sz="2800" i="1" smtClean="0">
                            <a:effectLst/>
                            <a:latin typeface="Cambria Math" panose="02040503050406030204" pitchFamily="18" charset="0"/>
                            <a:ea typeface="Calibri" panose="020F0502020204030204" pitchFamily="34"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𝑃𝑟𝑒𝑠𝑐h𝑜𝑜𝑙</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𝑎𝑠</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d>
                      <m:dPr>
                        <m:begChr m:val="{"/>
                        <m:endChr m:val=""/>
                        <m:ctrlPr>
                          <a:rPr lang="en-US" sz="2800" i="1">
                            <a:effectLst/>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800" i="1">
                                <a:effectLst/>
                                <a:latin typeface="Cambria Math" panose="02040503050406030204" pitchFamily="18" charset="0"/>
                                <a:ea typeface="Calibri" panose="020F0502020204030204" pitchFamily="34" charset="0"/>
                                <a:cs typeface="Calibri" panose="020F0502020204030204" pitchFamily="34" charset="0"/>
                              </a:rPr>
                            </m:ctrlPr>
                          </m:eqArrPr>
                          <m:e>
                            <m:r>
                              <a:rPr lang="en-US" sz="2800" i="1">
                                <a:effectLst/>
                                <a:latin typeface="Cambria Math" panose="02040503050406030204" pitchFamily="18" charset="0"/>
                                <a:ea typeface="Calibri" panose="020F0502020204030204" pitchFamily="34" charset="0"/>
                                <a:cs typeface="Calibri" panose="020F0502020204030204" pitchFamily="34" charset="0"/>
                              </a:rPr>
                              <m:t>1 </m:t>
                            </m:r>
                            <m:r>
                              <a:rPr lang="en-US" sz="2800" i="1">
                                <a:effectLst/>
                                <a:latin typeface="Cambria Math" panose="02040503050406030204" pitchFamily="18" charset="0"/>
                                <a:ea typeface="Calibri" panose="020F0502020204030204" pitchFamily="34" charset="0"/>
                                <a:cs typeface="Calibri" panose="020F0502020204030204" pitchFamily="34" charset="0"/>
                              </a:rPr>
                              <m:t>𝑖𝑓</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𝑚𝑜𝑡h𝑒𝑟</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𝑎𝑡</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𝑎𝑔𝑒</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h𝑎𝑠</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𝑐h𝑖𝑙𝑑</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𝑎𝑔𝑒</m:t>
                            </m:r>
                            <m:r>
                              <a:rPr lang="en-US" sz="2800" i="1">
                                <a:effectLst/>
                                <a:latin typeface="Cambria Math" panose="02040503050406030204" pitchFamily="18" charset="0"/>
                                <a:ea typeface="Calibri" panose="020F0502020204030204" pitchFamily="34" charset="0"/>
                                <a:cs typeface="Calibri" panose="020F0502020204030204" pitchFamily="34" charset="0"/>
                              </a:rPr>
                              <m:t> 0 </m:t>
                            </m:r>
                            <m:r>
                              <a:rPr lang="en-US" sz="2800" i="1">
                                <a:effectLst/>
                                <a:latin typeface="Cambria Math" panose="02040503050406030204" pitchFamily="18" charset="0"/>
                                <a:ea typeface="Calibri" panose="020F0502020204030204" pitchFamily="34" charset="0"/>
                                <a:cs typeface="Calibri" panose="020F0502020204030204" pitchFamily="34" charset="0"/>
                              </a:rPr>
                              <m:t>𝑡𝑜</m:t>
                            </m:r>
                            <m:r>
                              <a:rPr lang="en-US" sz="2800" i="1">
                                <a:effectLst/>
                                <a:latin typeface="Cambria Math" panose="02040503050406030204" pitchFamily="18" charset="0"/>
                                <a:ea typeface="Calibri" panose="020F0502020204030204" pitchFamily="34" charset="0"/>
                                <a:cs typeface="Calibri" panose="020F0502020204030204" pitchFamily="34" charset="0"/>
                              </a:rPr>
                              <m:t> 4.</m:t>
                            </m:r>
                          </m:e>
                          <m:e>
                            <m:r>
                              <a:rPr lang="en-US" sz="2800" i="1">
                                <a:effectLst/>
                                <a:latin typeface="Cambria Math" panose="02040503050406030204" pitchFamily="18" charset="0"/>
                                <a:ea typeface="Calibri" panose="020F0502020204030204" pitchFamily="34" charset="0"/>
                                <a:cs typeface="Calibri" panose="020F0502020204030204" pitchFamily="34" charset="0"/>
                              </a:rPr>
                              <m:t>0 </m:t>
                            </m:r>
                            <m:r>
                              <a:rPr lang="en-US" sz="2800" i="1">
                                <a:effectLst/>
                                <a:latin typeface="Cambria Math" panose="02040503050406030204" pitchFamily="18" charset="0"/>
                                <a:ea typeface="Calibri" panose="020F0502020204030204" pitchFamily="34" charset="0"/>
                                <a:cs typeface="Calibri" panose="020F0502020204030204" pitchFamily="34" charset="0"/>
                              </a:rPr>
                              <m:t>𝑜𝑡h𝑒𝑟𝑤𝑖𝑠𝑒</m:t>
                            </m:r>
                          </m:e>
                        </m:eqArr>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2D5D5A3-0EBA-03F4-9D3B-9101C15B14B7}"/>
                  </a:ext>
                </a:extLst>
              </p:cNvPr>
              <p:cNvSpPr>
                <a:spLocks noGrp="1" noRot="1" noChangeAspect="1" noMove="1" noResize="1" noEditPoints="1" noAdjustHandles="1" noChangeArrowheads="1" noChangeShapeType="1" noTextEdit="1"/>
              </p:cNvSpPr>
              <p:nvPr>
                <p:ph idx="1"/>
              </p:nvPr>
            </p:nvSpPr>
            <p:spPr>
              <a:xfrm>
                <a:off x="838200" y="1571625"/>
                <a:ext cx="10515600" cy="4605338"/>
              </a:xfrm>
              <a:blipFill>
                <a:blip r:embed="rId2"/>
                <a:stretch>
                  <a:fillRect l="-1043" t="-2384"/>
                </a:stretch>
              </a:blipFill>
            </p:spPr>
            <p:txBody>
              <a:bodyPr/>
              <a:lstStyle/>
              <a:p>
                <a:r>
                  <a:rPr lang="en-CA">
                    <a:noFill/>
                  </a:rPr>
                  <a:t> </a:t>
                </a:r>
              </a:p>
            </p:txBody>
          </p:sp>
        </mc:Fallback>
      </mc:AlternateContent>
    </p:spTree>
    <p:extLst>
      <p:ext uri="{BB962C8B-B14F-4D97-AF65-F5344CB8AC3E}">
        <p14:creationId xmlns:p14="http://schemas.microsoft.com/office/powerpoint/2010/main" val="268594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54A2C-2233-0414-969A-1E914510F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BDDEA-8655-B5F7-35D8-3E37FA28E8C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Measuring Exposure in LAD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774F-DE2D-1ABC-EA95-A412909B075F}"/>
                  </a:ext>
                </a:extLst>
              </p:cNvPr>
              <p:cNvSpPr>
                <a:spLocks noGrp="1"/>
              </p:cNvSpPr>
              <p:nvPr>
                <p:ph idx="1"/>
              </p:nvPr>
            </p:nvSpPr>
            <p:spPr>
              <a:xfrm>
                <a:off x="838200" y="1571625"/>
                <a:ext cx="10515600" cy="4605338"/>
              </a:xfrm>
            </p:spPr>
            <p:txBody>
              <a:bodyPr/>
              <a:lstStyle/>
              <a:p>
                <a:r>
                  <a:rPr lang="en-US" dirty="0">
                    <a:latin typeface="Times New Roman" panose="02020603050405020304" pitchFamily="18" charset="0"/>
                    <a:cs typeface="Times New Roman" panose="02020603050405020304" pitchFamily="18" charset="0"/>
                  </a:rPr>
                  <a:t>Here we have full history of all kids</a:t>
                </a:r>
              </a:p>
              <a:p>
                <a:r>
                  <a:rPr lang="en-US" dirty="0">
                    <a:latin typeface="Times New Roman" panose="02020603050405020304" pitchFamily="18" charset="0"/>
                    <a:cs typeface="Times New Roman" panose="02020603050405020304" pitchFamily="18" charset="0"/>
                  </a:rPr>
                  <a:t>Age each age of mother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and child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assign;</a:t>
                </a:r>
              </a:p>
              <a:p>
                <a:pPr marL="0" indent="0">
                  <a:buNone/>
                </a:pPr>
                <a14:m>
                  <m:oMath xmlns:m="http://schemas.openxmlformats.org/officeDocument/2006/math">
                    <m:sSub>
                      <m:sSubPr>
                        <m:ctrlPr>
                          <a:rPr lang="en-US" sz="2800" i="1" smtClean="0">
                            <a:effectLst/>
                            <a:latin typeface="Cambria Math" panose="02040503050406030204" pitchFamily="18" charset="0"/>
                            <a:ea typeface="Calibri" panose="020F0502020204030204" pitchFamily="34"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𝑃𝑟𝑒𝑠𝑐h𝑜𝑜𝑙</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𝑎𝑠</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d>
                      <m:dPr>
                        <m:begChr m:val="{"/>
                        <m:endChr m:val=""/>
                        <m:ctrlPr>
                          <a:rPr lang="en-US" sz="2800" i="1">
                            <a:effectLst/>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800" i="1">
                                <a:effectLst/>
                                <a:latin typeface="Cambria Math" panose="02040503050406030204" pitchFamily="18" charset="0"/>
                                <a:ea typeface="Calibri" panose="020F0502020204030204" pitchFamily="34" charset="0"/>
                                <a:cs typeface="Calibri" panose="020F0502020204030204" pitchFamily="34" charset="0"/>
                              </a:rPr>
                            </m:ctrlPr>
                          </m:eqArrPr>
                          <m:e>
                            <m:r>
                              <a:rPr lang="en-US" sz="2800" i="1">
                                <a:effectLst/>
                                <a:latin typeface="Cambria Math" panose="02040503050406030204" pitchFamily="18" charset="0"/>
                                <a:ea typeface="Calibri" panose="020F0502020204030204" pitchFamily="34" charset="0"/>
                                <a:cs typeface="Calibri" panose="020F0502020204030204" pitchFamily="34" charset="0"/>
                              </a:rPr>
                              <m:t>1 </m:t>
                            </m:r>
                            <m:r>
                              <a:rPr lang="en-US" sz="2800" i="1">
                                <a:effectLst/>
                                <a:latin typeface="Cambria Math" panose="02040503050406030204" pitchFamily="18" charset="0"/>
                                <a:ea typeface="Calibri" panose="020F0502020204030204" pitchFamily="34" charset="0"/>
                                <a:cs typeface="Calibri" panose="020F0502020204030204" pitchFamily="34" charset="0"/>
                              </a:rPr>
                              <m:t>𝑖𝑓</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𝑚𝑜𝑡h𝑒𝑟</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𝑎𝑡</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𝑎𝑔𝑒</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h𝑎𝑠</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𝑐h𝑖𝑙𝑑</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𝑎𝑔𝑒</m:t>
                            </m:r>
                            <m:r>
                              <a:rPr lang="en-US" sz="2800" i="1">
                                <a:effectLst/>
                                <a:latin typeface="Cambria Math" panose="02040503050406030204" pitchFamily="18" charset="0"/>
                                <a:ea typeface="Calibri" panose="020F0502020204030204" pitchFamily="34" charset="0"/>
                                <a:cs typeface="Calibri" panose="020F0502020204030204" pitchFamily="34" charset="0"/>
                              </a:rPr>
                              <m:t> 0 </m:t>
                            </m:r>
                            <m:r>
                              <a:rPr lang="en-US" sz="2800" i="1">
                                <a:effectLst/>
                                <a:latin typeface="Cambria Math" panose="02040503050406030204" pitchFamily="18" charset="0"/>
                                <a:ea typeface="Calibri" panose="020F0502020204030204" pitchFamily="34" charset="0"/>
                                <a:cs typeface="Calibri" panose="020F0502020204030204" pitchFamily="34" charset="0"/>
                              </a:rPr>
                              <m:t>𝑡𝑜</m:t>
                            </m:r>
                            <m:r>
                              <a:rPr lang="en-US" sz="2800" i="1">
                                <a:effectLst/>
                                <a:latin typeface="Cambria Math" panose="02040503050406030204" pitchFamily="18" charset="0"/>
                                <a:ea typeface="Calibri" panose="020F0502020204030204" pitchFamily="34" charset="0"/>
                                <a:cs typeface="Calibri" panose="020F0502020204030204" pitchFamily="34" charset="0"/>
                              </a:rPr>
                              <m:t> 4.</m:t>
                            </m:r>
                          </m:e>
                          <m:e>
                            <m:r>
                              <a:rPr lang="en-US" sz="2800" i="1">
                                <a:effectLst/>
                                <a:latin typeface="Cambria Math" panose="02040503050406030204" pitchFamily="18" charset="0"/>
                                <a:ea typeface="Calibri" panose="020F0502020204030204" pitchFamily="34" charset="0"/>
                                <a:cs typeface="Calibri" panose="020F0502020204030204" pitchFamily="34" charset="0"/>
                              </a:rPr>
                              <m:t>0 </m:t>
                            </m:r>
                            <m:r>
                              <a:rPr lang="en-US" sz="2800" i="1">
                                <a:effectLst/>
                                <a:latin typeface="Cambria Math" panose="02040503050406030204" pitchFamily="18" charset="0"/>
                                <a:ea typeface="Calibri" panose="020F0502020204030204" pitchFamily="34" charset="0"/>
                                <a:cs typeface="Calibri" panose="020F0502020204030204" pitchFamily="34" charset="0"/>
                              </a:rPr>
                              <m:t>𝑜𝑡h𝑒𝑟𝑤𝑖𝑠𝑒</m:t>
                            </m:r>
                          </m:e>
                        </m:eqArr>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Average policy exposure is sum of years of eligible child divided by sum of years of preschooler.  We consider </a:t>
                </a:r>
                <a:r>
                  <a:rPr lang="en-US" i="1" dirty="0">
                    <a:latin typeface="Times New Roman" panose="02020603050405020304" pitchFamily="18" charset="0"/>
                    <a:cs typeface="Times New Roman" panose="02020603050405020304" pitchFamily="18" charset="0"/>
                  </a:rPr>
                  <a:t>Elig</a:t>
                </a:r>
                <a:r>
                  <a:rPr lang="en-US" dirty="0">
                    <a:latin typeface="Times New Roman" panose="02020603050405020304" pitchFamily="18" charset="0"/>
                    <a:cs typeface="Times New Roman" panose="02020603050405020304" pitchFamily="18" charset="0"/>
                  </a:rPr>
                  <a:t> at ages 15-44.</a:t>
                </a:r>
              </a:p>
            </p:txBody>
          </p:sp>
        </mc:Choice>
        <mc:Fallback xmlns="">
          <p:sp>
            <p:nvSpPr>
              <p:cNvPr id="3" name="Content Placeholder 2">
                <a:extLst>
                  <a:ext uri="{FF2B5EF4-FFF2-40B4-BE49-F238E27FC236}">
                    <a16:creationId xmlns:a16="http://schemas.microsoft.com/office/drawing/2014/main" id="{4B60774F-DE2D-1ABC-EA95-A412909B075F}"/>
                  </a:ext>
                </a:extLst>
              </p:cNvPr>
              <p:cNvSpPr>
                <a:spLocks noGrp="1" noRot="1" noChangeAspect="1" noMove="1" noResize="1" noEditPoints="1" noAdjustHandles="1" noChangeArrowheads="1" noChangeShapeType="1" noTextEdit="1"/>
              </p:cNvSpPr>
              <p:nvPr>
                <p:ph idx="1"/>
              </p:nvPr>
            </p:nvSpPr>
            <p:spPr>
              <a:xfrm>
                <a:off x="838200" y="1571625"/>
                <a:ext cx="10515600" cy="4605338"/>
              </a:xfrm>
              <a:blipFill>
                <a:blip r:embed="rId2"/>
                <a:stretch>
                  <a:fillRect l="-1043" t="-2384"/>
                </a:stretch>
              </a:blipFill>
            </p:spPr>
            <p:txBody>
              <a:bodyPr/>
              <a:lstStyle/>
              <a:p>
                <a:r>
                  <a:rPr lang="en-CA">
                    <a:noFill/>
                  </a:rPr>
                  <a:t> </a:t>
                </a:r>
              </a:p>
            </p:txBody>
          </p:sp>
        </mc:Fallback>
      </mc:AlternateContent>
    </p:spTree>
    <p:extLst>
      <p:ext uri="{BB962C8B-B14F-4D97-AF65-F5344CB8AC3E}">
        <p14:creationId xmlns:p14="http://schemas.microsoft.com/office/powerpoint/2010/main" val="12554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C7CDE-0ABC-6ECC-CFB7-30D9E4463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0A599-5576-3761-4D3E-D09667D0B7D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Measuring Exposure in LAD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4011E2-87D5-0D14-8D47-1E8AB22B6C01}"/>
                  </a:ext>
                </a:extLst>
              </p:cNvPr>
              <p:cNvSpPr>
                <a:spLocks noGrp="1"/>
              </p:cNvSpPr>
              <p:nvPr>
                <p:ph idx="1"/>
              </p:nvPr>
            </p:nvSpPr>
            <p:spPr>
              <a:xfrm>
                <a:off x="838200" y="1571625"/>
                <a:ext cx="10515600" cy="4605338"/>
              </a:xfrm>
            </p:spPr>
            <p:txBody>
              <a:bodyPr/>
              <a:lstStyle/>
              <a:p>
                <a:r>
                  <a:rPr lang="en-US" dirty="0">
                    <a:latin typeface="Times New Roman" panose="02020603050405020304" pitchFamily="18" charset="0"/>
                    <a:cs typeface="Times New Roman" panose="02020603050405020304" pitchFamily="18" charset="0"/>
                  </a:rPr>
                  <a:t>Here we have full history of all kids</a:t>
                </a:r>
              </a:p>
              <a:p>
                <a:r>
                  <a:rPr lang="en-US" dirty="0">
                    <a:latin typeface="Times New Roman" panose="02020603050405020304" pitchFamily="18" charset="0"/>
                    <a:cs typeface="Times New Roman" panose="02020603050405020304" pitchFamily="18" charset="0"/>
                  </a:rPr>
                  <a:t>Age each age of mother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and child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assign;</a:t>
                </a:r>
              </a:p>
              <a:p>
                <a:pPr marL="0" indent="0">
                  <a:buNone/>
                </a:pPr>
                <a14:m>
                  <m:oMath xmlns:m="http://schemas.openxmlformats.org/officeDocument/2006/math">
                    <m:sSub>
                      <m:sSubPr>
                        <m:ctrlPr>
                          <a:rPr lang="en-US" sz="2800" i="1" smtClean="0">
                            <a:effectLst/>
                            <a:latin typeface="Cambria Math" panose="02040503050406030204" pitchFamily="18" charset="0"/>
                            <a:ea typeface="Calibri" panose="020F0502020204030204" pitchFamily="34"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𝑃𝑟𝑒𝑠𝑐h𝑜𝑜𝑙</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𝑎𝑠</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d>
                      <m:dPr>
                        <m:begChr m:val="{"/>
                        <m:endChr m:val=""/>
                        <m:ctrlPr>
                          <a:rPr lang="en-US" sz="2800" i="1">
                            <a:effectLst/>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800" i="1">
                                <a:effectLst/>
                                <a:latin typeface="Cambria Math" panose="02040503050406030204" pitchFamily="18" charset="0"/>
                                <a:ea typeface="Calibri" panose="020F0502020204030204" pitchFamily="34" charset="0"/>
                                <a:cs typeface="Calibri" panose="020F0502020204030204" pitchFamily="34" charset="0"/>
                              </a:rPr>
                            </m:ctrlPr>
                          </m:eqArrPr>
                          <m:e>
                            <m:r>
                              <a:rPr lang="en-US" sz="2800" i="1">
                                <a:effectLst/>
                                <a:latin typeface="Cambria Math" panose="02040503050406030204" pitchFamily="18" charset="0"/>
                                <a:ea typeface="Calibri" panose="020F0502020204030204" pitchFamily="34" charset="0"/>
                                <a:cs typeface="Calibri" panose="020F0502020204030204" pitchFamily="34" charset="0"/>
                              </a:rPr>
                              <m:t>1 </m:t>
                            </m:r>
                            <m:r>
                              <a:rPr lang="en-US" sz="2800" i="1">
                                <a:effectLst/>
                                <a:latin typeface="Cambria Math" panose="02040503050406030204" pitchFamily="18" charset="0"/>
                                <a:ea typeface="Calibri" panose="020F0502020204030204" pitchFamily="34" charset="0"/>
                                <a:cs typeface="Calibri" panose="020F0502020204030204" pitchFamily="34" charset="0"/>
                              </a:rPr>
                              <m:t>𝑖𝑓</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𝑚𝑜𝑡h𝑒𝑟</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𝑎𝑡</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𝑎𝑔𝑒</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h𝑎𝑠</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𝑐h𝑖𝑙𝑑</m:t>
                            </m:r>
                            <m:r>
                              <a:rPr lang="en-US" sz="2800" i="1">
                                <a:effectLst/>
                                <a:latin typeface="Cambria Math" panose="02040503050406030204" pitchFamily="18" charset="0"/>
                                <a:ea typeface="Calibri" panose="020F0502020204030204" pitchFamily="34" charset="0"/>
                                <a:cs typeface="Calibri" panose="020F0502020204030204" pitchFamily="34" charset="0"/>
                              </a:rPr>
                              <m:t> </m:t>
                            </m:r>
                            <m:r>
                              <a:rPr lang="en-US" sz="2800" i="1">
                                <a:effectLst/>
                                <a:latin typeface="Cambria Math" panose="02040503050406030204" pitchFamily="18" charset="0"/>
                                <a:ea typeface="Calibri" panose="020F0502020204030204" pitchFamily="34" charset="0"/>
                                <a:cs typeface="Calibri" panose="020F0502020204030204" pitchFamily="34" charset="0"/>
                              </a:rPr>
                              <m:t>𝑎𝑔𝑒</m:t>
                            </m:r>
                            <m:r>
                              <a:rPr lang="en-US" sz="2800" i="1">
                                <a:effectLst/>
                                <a:latin typeface="Cambria Math" panose="02040503050406030204" pitchFamily="18" charset="0"/>
                                <a:ea typeface="Calibri" panose="020F0502020204030204" pitchFamily="34" charset="0"/>
                                <a:cs typeface="Calibri" panose="020F0502020204030204" pitchFamily="34" charset="0"/>
                              </a:rPr>
                              <m:t> 0 </m:t>
                            </m:r>
                            <m:r>
                              <a:rPr lang="en-US" sz="2800" i="1">
                                <a:effectLst/>
                                <a:latin typeface="Cambria Math" panose="02040503050406030204" pitchFamily="18" charset="0"/>
                                <a:ea typeface="Calibri" panose="020F0502020204030204" pitchFamily="34" charset="0"/>
                                <a:cs typeface="Calibri" panose="020F0502020204030204" pitchFamily="34" charset="0"/>
                              </a:rPr>
                              <m:t>𝑡𝑜</m:t>
                            </m:r>
                            <m:r>
                              <a:rPr lang="en-US" sz="2800" i="1">
                                <a:effectLst/>
                                <a:latin typeface="Cambria Math" panose="02040503050406030204" pitchFamily="18" charset="0"/>
                                <a:ea typeface="Calibri" panose="020F0502020204030204" pitchFamily="34" charset="0"/>
                                <a:cs typeface="Calibri" panose="020F0502020204030204" pitchFamily="34" charset="0"/>
                              </a:rPr>
                              <m:t> 4.</m:t>
                            </m:r>
                          </m:e>
                          <m:e>
                            <m:r>
                              <a:rPr lang="en-US" sz="2800" i="1">
                                <a:effectLst/>
                                <a:latin typeface="Cambria Math" panose="02040503050406030204" pitchFamily="18" charset="0"/>
                                <a:ea typeface="Calibri" panose="020F0502020204030204" pitchFamily="34" charset="0"/>
                                <a:cs typeface="Calibri" panose="020F0502020204030204" pitchFamily="34" charset="0"/>
                              </a:rPr>
                              <m:t>0 </m:t>
                            </m:r>
                            <m:r>
                              <a:rPr lang="en-US" sz="2800" i="1">
                                <a:effectLst/>
                                <a:latin typeface="Cambria Math" panose="02040503050406030204" pitchFamily="18" charset="0"/>
                                <a:ea typeface="Calibri" panose="020F0502020204030204" pitchFamily="34" charset="0"/>
                                <a:cs typeface="Calibri" panose="020F0502020204030204" pitchFamily="34" charset="0"/>
                              </a:rPr>
                              <m:t>𝑜𝑡h𝑒𝑟𝑤𝑖𝑠𝑒</m:t>
                            </m:r>
                          </m:e>
                        </m:eqArr>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Average policy exposure is sum of years of eligible child divided by sum of years of preschooler.  We consider </a:t>
                </a:r>
                <a:r>
                  <a:rPr lang="en-US" i="1" dirty="0">
                    <a:latin typeface="Times New Roman" panose="02020603050405020304" pitchFamily="18" charset="0"/>
                    <a:cs typeface="Times New Roman" panose="02020603050405020304" pitchFamily="18" charset="0"/>
                  </a:rPr>
                  <a:t>Elig</a:t>
                </a:r>
                <a:r>
                  <a:rPr lang="en-US" dirty="0">
                    <a:latin typeface="Times New Roman" panose="02020603050405020304" pitchFamily="18" charset="0"/>
                    <a:cs typeface="Times New Roman" panose="02020603050405020304" pitchFamily="18" charset="0"/>
                  </a:rPr>
                  <a:t> at ages 15-44.</a:t>
                </a:r>
              </a:p>
              <a:p>
                <a:r>
                  <a:rPr lang="en-US" i="1" dirty="0" err="1">
                    <a:latin typeface="Times New Roman" panose="02020603050405020304" pitchFamily="18" charset="0"/>
                    <a:cs typeface="Times New Roman" panose="02020603050405020304" pitchFamily="18" charset="0"/>
                  </a:rPr>
                  <a:t>Elig</a:t>
                </a:r>
                <a:r>
                  <a:rPr lang="en-US" dirty="0">
                    <a:latin typeface="Times New Roman" panose="02020603050405020304" pitchFamily="18" charset="0"/>
                    <a:cs typeface="Times New Roman" panose="02020603050405020304" pitchFamily="18" charset="0"/>
                  </a:rPr>
                  <a:t> in year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for mother of age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and children’s age structure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𝐿𝑖𝑓𝑒𝐸𝑙𝑖𝑔</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𝑝𝑏𝑠</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f>
                        <m:fPr>
                          <m:ctrlPr>
                            <a:rPr lang="en-US" i="1">
                              <a:effectLst/>
                              <a:latin typeface="Cambria Math" panose="02040503050406030204" pitchFamily="18" charset="0"/>
                              <a:cs typeface="Calibri" panose="020F0502020204030204" pitchFamily="34" charset="0"/>
                            </a:rPr>
                          </m:ctrlPr>
                        </m:fPr>
                        <m:num>
                          <m:nary>
                            <m:naryPr>
                              <m:chr m:val="∑"/>
                              <m:limLoc m:val="undOvr"/>
                              <m:ctrlPr>
                                <a:rPr lang="en-US" i="1">
                                  <a:effectLst/>
                                  <a:latin typeface="Cambria Math" panose="02040503050406030204" pitchFamily="18" charset="0"/>
                                  <a:cs typeface="Calibri" panose="020F0502020204030204" pitchFamily="34" charset="0"/>
                                </a:rPr>
                              </m:ctrlPr>
                            </m:naryPr>
                            <m:sub>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=15</m:t>
                              </m:r>
                            </m:sub>
                            <m:sup>
                              <m:r>
                                <a:rPr lang="en-CA" sz="2800" b="0" i="1" smtClean="0">
                                  <a:effectLst/>
                                  <a:latin typeface="Cambria Math" panose="02040503050406030204" pitchFamily="18" charset="0"/>
                                  <a:ea typeface="Calibri" panose="020F0502020204030204" pitchFamily="34" charset="0"/>
                                  <a:cs typeface="Calibri" panose="020F0502020204030204" pitchFamily="34" charset="0"/>
                                </a:rPr>
                                <m:t>4</m:t>
                              </m:r>
                              <m:r>
                                <a:rPr lang="en-US" sz="2800" i="1">
                                  <a:effectLst/>
                                  <a:latin typeface="Cambria Math" panose="02040503050406030204" pitchFamily="18" charset="0"/>
                                  <a:ea typeface="Calibri" panose="020F0502020204030204" pitchFamily="34" charset="0"/>
                                  <a:cs typeface="Calibri" panose="020F0502020204030204" pitchFamily="34" charset="0"/>
                                </a:rPr>
                                <m:t>4</m:t>
                              </m:r>
                            </m:sup>
                            <m:e>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𝐸𝑙𝑖𝑔</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𝑝𝑡𝑟</m:t>
                                  </m:r>
                                </m:sub>
                              </m:sSub>
                            </m:e>
                          </m:nary>
                        </m:num>
                        <m:den>
                          <m:nary>
                            <m:naryPr>
                              <m:chr m:val="∑"/>
                              <m:limLoc m:val="undOvr"/>
                              <m:ctrlPr>
                                <a:rPr lang="en-US" i="1">
                                  <a:effectLst/>
                                  <a:latin typeface="Cambria Math" panose="02040503050406030204" pitchFamily="18" charset="0"/>
                                  <a:cs typeface="Calibri" panose="020F0502020204030204" pitchFamily="34" charset="0"/>
                                </a:rPr>
                              </m:ctrlPr>
                            </m:naryPr>
                            <m:sub>
                              <m:r>
                                <a:rPr lang="en-US" sz="2800" i="1">
                                  <a:effectLst/>
                                  <a:latin typeface="Cambria Math" panose="02040503050406030204" pitchFamily="18" charset="0"/>
                                  <a:ea typeface="Calibri" panose="020F0502020204030204" pitchFamily="34" charset="0"/>
                                  <a:cs typeface="Calibri" panose="020F0502020204030204" pitchFamily="34" charset="0"/>
                                </a:rPr>
                                <m:t>𝑎</m:t>
                              </m:r>
                              <m:r>
                                <a:rPr lang="en-US" sz="2800" i="1">
                                  <a:effectLst/>
                                  <a:latin typeface="Cambria Math" panose="02040503050406030204" pitchFamily="18" charset="0"/>
                                  <a:ea typeface="Calibri" panose="020F0502020204030204" pitchFamily="34" charset="0"/>
                                  <a:cs typeface="Calibri" panose="020F0502020204030204" pitchFamily="34" charset="0"/>
                                </a:rPr>
                                <m:t>=15</m:t>
                              </m:r>
                            </m:sub>
                            <m:sup>
                              <m:r>
                                <a:rPr lang="en-CA" sz="2800" b="0" i="1" smtClean="0">
                                  <a:effectLst/>
                                  <a:latin typeface="Cambria Math" panose="02040503050406030204" pitchFamily="18" charset="0"/>
                                  <a:ea typeface="Calibri" panose="020F0502020204030204" pitchFamily="34" charset="0"/>
                                  <a:cs typeface="Calibri" panose="020F0502020204030204" pitchFamily="34" charset="0"/>
                                </a:rPr>
                                <m:t>4</m:t>
                              </m:r>
                              <m:r>
                                <a:rPr lang="en-US" sz="2800" i="1">
                                  <a:effectLst/>
                                  <a:latin typeface="Cambria Math" panose="02040503050406030204" pitchFamily="18" charset="0"/>
                                  <a:ea typeface="Calibri" panose="020F0502020204030204" pitchFamily="34" charset="0"/>
                                  <a:cs typeface="Calibri" panose="020F0502020204030204" pitchFamily="34" charset="0"/>
                                </a:rPr>
                                <m:t>4</m:t>
                              </m:r>
                            </m:sup>
                            <m:e>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𝑃𝑟𝑒𝑠𝑐h𝑜𝑜𝑙</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𝑎𝑟</m:t>
                                  </m:r>
                                </m:sub>
                              </m:sSub>
                            </m:e>
                          </m:nary>
                        </m:den>
                      </m:f>
                    </m:oMath>
                  </m:oMathPara>
                </a14:m>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D04011E2-87D5-0D14-8D47-1E8AB22B6C01}"/>
                  </a:ext>
                </a:extLst>
              </p:cNvPr>
              <p:cNvSpPr>
                <a:spLocks noGrp="1" noRot="1" noChangeAspect="1" noMove="1" noResize="1" noEditPoints="1" noAdjustHandles="1" noChangeArrowheads="1" noChangeShapeType="1" noTextEdit="1"/>
              </p:cNvSpPr>
              <p:nvPr>
                <p:ph idx="1"/>
              </p:nvPr>
            </p:nvSpPr>
            <p:spPr>
              <a:xfrm>
                <a:off x="838200" y="1571625"/>
                <a:ext cx="10515600" cy="4605338"/>
              </a:xfrm>
              <a:blipFill>
                <a:blip r:embed="rId2"/>
                <a:stretch>
                  <a:fillRect l="-1043" t="-2384"/>
                </a:stretch>
              </a:blipFill>
            </p:spPr>
            <p:txBody>
              <a:bodyPr/>
              <a:lstStyle/>
              <a:p>
                <a:r>
                  <a:rPr lang="en-CA">
                    <a:noFill/>
                  </a:rPr>
                  <a:t> </a:t>
                </a:r>
              </a:p>
            </p:txBody>
          </p:sp>
        </mc:Fallback>
      </mc:AlternateContent>
    </p:spTree>
    <p:extLst>
      <p:ext uri="{BB962C8B-B14F-4D97-AF65-F5344CB8AC3E}">
        <p14:creationId xmlns:p14="http://schemas.microsoft.com/office/powerpoint/2010/main" val="1927557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3BA7-2C6A-43F2-9B5B-D334B9DCE32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of LAD exposure</a:t>
            </a:r>
            <a:r>
              <a:rPr lang="en-US" dirty="0"/>
              <a:t>	</a:t>
            </a:r>
          </a:p>
        </p:txBody>
      </p:sp>
      <p:sp>
        <p:nvSpPr>
          <p:cNvPr id="3" name="Content Placeholder 2">
            <a:extLst>
              <a:ext uri="{FF2B5EF4-FFF2-40B4-BE49-F238E27FC236}">
                <a16:creationId xmlns:a16="http://schemas.microsoft.com/office/drawing/2014/main" id="{974D1775-BC05-4BC0-B8F7-F2A8218CE76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Woman born in Quebec in 1970 who had children in 1995 and 1999 ages 25 and 29</a:t>
            </a:r>
          </a:p>
          <a:p>
            <a:r>
              <a:rPr lang="en-US" dirty="0">
                <a:latin typeface="Times New Roman" panose="02020603050405020304" pitchFamily="18" charset="0"/>
                <a:cs typeface="Times New Roman" panose="02020603050405020304" pitchFamily="18" charset="0"/>
              </a:rPr>
              <a:t>From mother ages a = 25 to 33 denominator takes a value of 1</a:t>
            </a:r>
          </a:p>
          <a:p>
            <a:r>
              <a:rPr lang="en-US" dirty="0">
                <a:latin typeface="Times New Roman" panose="02020603050405020304" pitchFamily="18" charset="0"/>
                <a:cs typeface="Times New Roman" panose="02020603050405020304" pitchFamily="18" charset="0"/>
              </a:rPr>
              <a:t>Child born in 1995 is eligible ages 3-4 in 1998 and 1999.</a:t>
            </a:r>
          </a:p>
          <a:p>
            <a:r>
              <a:rPr lang="en-US" dirty="0">
                <a:latin typeface="Times New Roman" panose="02020603050405020304" pitchFamily="18" charset="0"/>
                <a:cs typeface="Times New Roman" panose="02020603050405020304" pitchFamily="18" charset="0"/>
              </a:rPr>
              <a:t>Child born in 1999 is eligible in 2000-2003, ages 1-4</a:t>
            </a:r>
          </a:p>
        </p:txBody>
      </p:sp>
    </p:spTree>
    <p:extLst>
      <p:ext uri="{BB962C8B-B14F-4D97-AF65-F5344CB8AC3E}">
        <p14:creationId xmlns:p14="http://schemas.microsoft.com/office/powerpoint/2010/main" val="221678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61DFB-F3BE-DF21-63EE-12422B1EA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28654-19DD-10D9-507A-0640B9AF65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of LAD exposure</a:t>
            </a:r>
            <a:r>
              <a:rPr lang="en-US" dirty="0"/>
              <a: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4CECB7-3B18-D27A-31C5-F235BD0ECD4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Woman born in Quebec in 1970 who had children in 1995 and 1999 ages 25 and 29</a:t>
                </a:r>
              </a:p>
              <a:p>
                <a:r>
                  <a:rPr lang="en-US" dirty="0">
                    <a:latin typeface="Times New Roman" panose="02020603050405020304" pitchFamily="18" charset="0"/>
                    <a:cs typeface="Times New Roman" panose="02020603050405020304" pitchFamily="18" charset="0"/>
                  </a:rPr>
                  <a:t>From mother ages a = 25 to 33 denominator takes a value of 1</a:t>
                </a:r>
              </a:p>
              <a:p>
                <a:r>
                  <a:rPr lang="en-US" dirty="0">
                    <a:latin typeface="Times New Roman" panose="02020603050405020304" pitchFamily="18" charset="0"/>
                    <a:cs typeface="Times New Roman" panose="02020603050405020304" pitchFamily="18" charset="0"/>
                  </a:rPr>
                  <a:t>Child born in 1995 is eligible ages 3-4 in 1998 and 1999.</a:t>
                </a:r>
              </a:p>
              <a:p>
                <a:r>
                  <a:rPr lang="en-US" dirty="0">
                    <a:latin typeface="Times New Roman" panose="02020603050405020304" pitchFamily="18" charset="0"/>
                    <a:cs typeface="Times New Roman" panose="02020603050405020304" pitchFamily="18" charset="0"/>
                  </a:rPr>
                  <a:t>Child born in 1999 is eligible in 2000-2003, ages 1-4</a:t>
                </a:r>
              </a:p>
              <a:p>
                <a:r>
                  <a:rPr lang="en-US" dirty="0">
                    <a:latin typeface="Times New Roman" panose="02020603050405020304" pitchFamily="18" charset="0"/>
                    <a:cs typeface="Times New Roman" panose="02020603050405020304" pitchFamily="18" charset="0"/>
                  </a:rPr>
                  <a:t>Together, mother gets 6 of 9 possible years</a:t>
                </a:r>
              </a:p>
              <a:p>
                <a14:m>
                  <m:oMath xmlns:m="http://schemas.openxmlformats.org/officeDocument/2006/math">
                    <m:sSub>
                      <m:sSubPr>
                        <m:ctrlPr>
                          <a:rPr lang="en-US" i="1" smtClean="0">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𝐿𝑖𝑓𝑒𝐸𝑙𝑖𝑔</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𝑝𝑏𝑠</m:t>
                        </m:r>
                      </m:sub>
                    </m:sSub>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0.667. </a:t>
                </a: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324CECB7-3B18-D27A-31C5-F235BD0ECD43}"/>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CA">
                    <a:noFill/>
                  </a:rPr>
                  <a:t> </a:t>
                </a:r>
              </a:p>
            </p:txBody>
          </p:sp>
        </mc:Fallback>
      </mc:AlternateContent>
    </p:spTree>
    <p:extLst>
      <p:ext uri="{BB962C8B-B14F-4D97-AF65-F5344CB8AC3E}">
        <p14:creationId xmlns:p14="http://schemas.microsoft.com/office/powerpoint/2010/main" val="35283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This paper</a:t>
            </a: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p:txBody>
          <a:bodyPr>
            <a:normAutofit/>
          </a:bodyPr>
          <a:lstStyle/>
          <a:p>
            <a:pPr marL="457200" lvl="1" indent="0">
              <a:buNone/>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p>
          <a:p>
            <a:endParaRPr lang="en-CA" dirty="0"/>
          </a:p>
        </p:txBody>
      </p:sp>
      <p:sp>
        <p:nvSpPr>
          <p:cNvPr id="4" name="Content Placeholder 2">
            <a:extLst>
              <a:ext uri="{FF2B5EF4-FFF2-40B4-BE49-F238E27FC236}">
                <a16:creationId xmlns:a16="http://schemas.microsoft.com/office/drawing/2014/main" id="{F60BC7F9-2CED-1BD2-E143-2F28B2897D5D}"/>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p>
          <a:p>
            <a:endParaRPr lang="en-CA" dirty="0"/>
          </a:p>
        </p:txBody>
      </p:sp>
      <p:sp>
        <p:nvSpPr>
          <p:cNvPr id="5" name="Content Placeholder 2">
            <a:extLst>
              <a:ext uri="{FF2B5EF4-FFF2-40B4-BE49-F238E27FC236}">
                <a16:creationId xmlns:a16="http://schemas.microsoft.com/office/drawing/2014/main" id="{8049AC18-8C85-4797-4241-B757F77FD905}"/>
              </a:ext>
            </a:extLst>
          </p:cNvPr>
          <p:cNvSpPr txBox="1">
            <a:spLocks/>
          </p:cNvSpPr>
          <p:nvPr/>
        </p:nvSpPr>
        <p:spPr>
          <a:xfrm>
            <a:off x="1143000" y="21304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p>
          <a:p>
            <a:endParaRPr lang="en-CA" dirty="0"/>
          </a:p>
        </p:txBody>
      </p:sp>
      <p:sp>
        <p:nvSpPr>
          <p:cNvPr id="6" name="Subtitle 2">
            <a:extLst>
              <a:ext uri="{FF2B5EF4-FFF2-40B4-BE49-F238E27FC236}">
                <a16:creationId xmlns:a16="http://schemas.microsoft.com/office/drawing/2014/main" id="{2BD4B0AB-381D-75D4-B04A-594419CC72B9}"/>
              </a:ext>
            </a:extLst>
          </p:cNvPr>
          <p:cNvSpPr txBox="1">
            <a:spLocks/>
          </p:cNvSpPr>
          <p:nvPr/>
        </p:nvSpPr>
        <p:spPr>
          <a:xfrm>
            <a:off x="1924220" y="2071991"/>
            <a:ext cx="8499232" cy="3745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67" dirty="0">
              <a:latin typeface="Times New Roman" panose="02020603050405020304" pitchFamily="18" charset="0"/>
              <a:cs typeface="Times New Roman" panose="02020603050405020304" pitchFamily="18" charset="0"/>
            </a:endParaRPr>
          </a:p>
          <a:p>
            <a:endParaRPr lang="en-CA" sz="5067" dirty="0">
              <a:latin typeface="Times New Roman" panose="02020603050405020304" pitchFamily="18" charset="0"/>
              <a:cs typeface="Times New Roman" panose="02020603050405020304" pitchFamily="18" charset="0"/>
            </a:endParaRPr>
          </a:p>
          <a:p>
            <a:endParaRPr lang="en-CA" dirty="0"/>
          </a:p>
        </p:txBody>
      </p:sp>
      <p:sp>
        <p:nvSpPr>
          <p:cNvPr id="7" name="Content Placeholder 2">
            <a:extLst>
              <a:ext uri="{FF2B5EF4-FFF2-40B4-BE49-F238E27FC236}">
                <a16:creationId xmlns:a16="http://schemas.microsoft.com/office/drawing/2014/main" id="{AC79C215-9C22-E698-FA54-67F3D74B9E1A}"/>
              </a:ext>
            </a:extLst>
          </p:cNvPr>
          <p:cNvSpPr txBox="1">
            <a:spLocks/>
          </p:cNvSpPr>
          <p:nvPr/>
        </p:nvSpPr>
        <p:spPr>
          <a:xfrm>
            <a:off x="373811" y="1825625"/>
            <a:ext cx="1170892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u="sng" dirty="0">
                <a:latin typeface="Times New Roman" panose="02020603050405020304" pitchFamily="18" charset="0"/>
                <a:cs typeface="Times New Roman" panose="02020603050405020304" pitchFamily="18" charset="0"/>
              </a:rPr>
              <a:t>Lifecycle impact</a:t>
            </a:r>
            <a:r>
              <a:rPr lang="en-US" sz="2800" dirty="0">
                <a:latin typeface="Times New Roman" panose="02020603050405020304" pitchFamily="18" charset="0"/>
                <a:cs typeface="Times New Roman" panose="02020603050405020304" pitchFamily="18" charset="0"/>
              </a:rPr>
              <a:t>: Look at long-run impact of Quebec Family Plan (subsidized childcare) on women’s labor market outcomes.</a:t>
            </a:r>
          </a:p>
          <a:p>
            <a:pPr lvl="2"/>
            <a:r>
              <a:rPr lang="en-US" sz="2400" dirty="0">
                <a:latin typeface="Times New Roman" panose="02020603050405020304" pitchFamily="18" charset="0"/>
                <a:cs typeface="Times New Roman" panose="02020603050405020304" pitchFamily="18" charset="0"/>
              </a:rPr>
              <a:t>Previous analysis looked at short-run contemporaneous effect.</a:t>
            </a:r>
          </a:p>
          <a:p>
            <a:pPr lvl="2"/>
            <a:r>
              <a:rPr lang="en-US" sz="2400" dirty="0">
                <a:latin typeface="Times New Roman" panose="02020603050405020304" pitchFamily="18" charset="0"/>
                <a:cs typeface="Times New Roman" panose="02020603050405020304" pitchFamily="18" charset="0"/>
              </a:rPr>
              <a:t>We look at long-run effect after child aged out of program.</a:t>
            </a:r>
          </a:p>
          <a:p>
            <a:pPr marL="457200" lvl="1" indent="0">
              <a:buNone/>
            </a:pPr>
            <a:endParaRPr lang="en-US" sz="2800" dirty="0">
              <a:latin typeface="Times New Roman" panose="02020603050405020304" pitchFamily="18" charset="0"/>
              <a:cs typeface="Times New Roman" panose="02020603050405020304" pitchFamily="18" charset="0"/>
            </a:endParaRPr>
          </a:p>
          <a:p>
            <a:pPr lvl="1"/>
            <a:r>
              <a:rPr lang="en-US" sz="2800" u="sng" dirty="0">
                <a:latin typeface="Times New Roman" panose="02020603050405020304" pitchFamily="18" charset="0"/>
                <a:cs typeface="Times New Roman" panose="02020603050405020304" pitchFamily="18" charset="0"/>
              </a:rPr>
              <a:t>Dig into mechanisms</a:t>
            </a:r>
            <a:r>
              <a:rPr lang="en-US" sz="2800" dirty="0">
                <a:latin typeface="Times New Roman" panose="02020603050405020304" pitchFamily="18" charset="0"/>
                <a:cs typeface="Times New Roman" panose="02020603050405020304" pitchFamily="18" charset="0"/>
              </a:rPr>
              <a:t>: hours, wages, selection, occupation.</a:t>
            </a:r>
          </a:p>
          <a:p>
            <a:pPr marL="457200" lvl="1" indent="0">
              <a:buNone/>
            </a:pPr>
            <a:endParaRPr lang="en-US" sz="2800" dirty="0">
              <a:latin typeface="Times New Roman" panose="02020603050405020304" pitchFamily="18" charset="0"/>
              <a:cs typeface="Times New Roman" panose="02020603050405020304" pitchFamily="18" charset="0"/>
            </a:endParaRPr>
          </a:p>
          <a:p>
            <a:pPr lvl="1"/>
            <a:r>
              <a:rPr lang="en-US" sz="2800" u="sng" dirty="0">
                <a:latin typeface="Times New Roman" panose="02020603050405020304" pitchFamily="18" charset="0"/>
                <a:cs typeface="Times New Roman" panose="02020603050405020304" pitchFamily="18" charset="0"/>
              </a:rPr>
              <a:t>Policy</a:t>
            </a:r>
            <a:r>
              <a:rPr lang="en-US" sz="2800" dirty="0">
                <a:latin typeface="Times New Roman" panose="02020603050405020304" pitchFamily="18" charset="0"/>
                <a:cs typeface="Times New Roman" panose="02020603050405020304" pitchFamily="18" charset="0"/>
              </a:rPr>
              <a:t>: Calculate fiscal benefits and costs.</a:t>
            </a:r>
          </a:p>
          <a:p>
            <a:pPr lvl="1"/>
            <a:endParaRPr lang="en-US"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CA"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CA" dirty="0">
              <a:latin typeface="Times New Roman" panose="02020603050405020304" pitchFamily="18" charset="0"/>
              <a:cs typeface="Times New Roman" panose="02020603050405020304" pitchFamily="18" charset="0"/>
            </a:endParaRPr>
          </a:p>
          <a:p>
            <a:pPr lvl="1"/>
            <a:endParaRPr lang="en-CA"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a:p>
            <a:endParaRPr lang="en-CA" dirty="0"/>
          </a:p>
        </p:txBody>
      </p:sp>
    </p:spTree>
    <p:extLst>
      <p:ext uri="{BB962C8B-B14F-4D97-AF65-F5344CB8AC3E}">
        <p14:creationId xmlns:p14="http://schemas.microsoft.com/office/powerpoint/2010/main" val="4166266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fontScale="90000"/>
              </a:bodyPr>
              <a:lstStyle/>
              <a:p>
                <a:r>
                  <a:rPr lang="en-CA" sz="5400" dirty="0">
                    <a:latin typeface="Times New Roman" panose="02020603050405020304" pitchFamily="18" charset="0"/>
                    <a:cs typeface="Times New Roman" panose="02020603050405020304" pitchFamily="18" charset="0"/>
                  </a:rPr>
                  <a:t>Lifetime policy measure: </a:t>
                </a:r>
                <a14:m>
                  <m:oMath xmlns:m="http://schemas.openxmlformats.org/officeDocument/2006/math">
                    <m:sSub>
                      <m:sSubPr>
                        <m:ctrlPr>
                          <a:rPr lang="en-US" sz="5400" i="1">
                            <a:latin typeface="Cambria Math" panose="02040503050406030204" pitchFamily="18" charset="0"/>
                            <a:cs typeface="Calibri" panose="020F0502020204030204" pitchFamily="34" charset="0"/>
                          </a:rPr>
                        </m:ctrlPr>
                      </m:sSubPr>
                      <m:e>
                        <m:r>
                          <a:rPr lang="en-US" sz="5400" i="1">
                            <a:latin typeface="Cambria Math" panose="02040503050406030204" pitchFamily="18" charset="0"/>
                            <a:ea typeface="Calibri" panose="020F0502020204030204" pitchFamily="34" charset="0"/>
                            <a:cs typeface="Calibri" panose="020F0502020204030204" pitchFamily="34" charset="0"/>
                          </a:rPr>
                          <m:t>𝐿𝑖𝑓𝑒𝐸𝑙𝑖𝑔</m:t>
                        </m:r>
                      </m:e>
                      <m:sub>
                        <m:r>
                          <a:rPr lang="en-US" sz="5400" i="1">
                            <a:latin typeface="Cambria Math" panose="02040503050406030204" pitchFamily="18" charset="0"/>
                            <a:ea typeface="Calibri" panose="020F0502020204030204" pitchFamily="34" charset="0"/>
                            <a:cs typeface="Calibri" panose="020F0502020204030204" pitchFamily="34" charset="0"/>
                          </a:rPr>
                          <m:t>𝑝𝑏𝑠</m:t>
                        </m:r>
                      </m:sub>
                    </m:sSub>
                  </m:oMath>
                </a14:m>
                <a:r>
                  <a:rPr lang="en-CA" sz="5400" dirty="0">
                    <a:latin typeface="Times New Roman" panose="02020603050405020304" pitchFamily="18" charset="0"/>
                    <a:cs typeface="Times New Roman" panose="02020603050405020304" pitchFamily="18" charset="0"/>
                  </a:rPr>
                  <a:t> </a:t>
                </a:r>
              </a:p>
            </p:txBody>
          </p:sp>
        </mc:Choice>
        <mc:Fallback xmlns="">
          <p:sp>
            <p:nvSpPr>
              <p:cNvPr id="2" name="Title 1">
                <a:extLst>
                  <a:ext uri="{FF2B5EF4-FFF2-40B4-BE49-F238E27FC236}">
                    <a16:creationId xmlns:a16="http://schemas.microsoft.com/office/drawing/2014/main" id="{46074D5B-A01A-4FAF-A215-628EBD08966B}"/>
                  </a:ext>
                </a:extLst>
              </p:cNvPr>
              <p:cNvSpPr>
                <a:spLocks noGrp="1" noRot="1" noChangeAspect="1" noMove="1" noResize="1" noEditPoints="1" noAdjustHandles="1" noChangeArrowheads="1" noChangeShapeType="1" noTextEdit="1"/>
              </p:cNvSpPr>
              <p:nvPr>
                <p:ph type="title"/>
              </p:nvPr>
            </p:nvSpPr>
            <p:spPr>
              <a:blipFill>
                <a:blip r:embed="rId2"/>
                <a:stretch>
                  <a:fillRect l="-2725" b="-1843"/>
                </a:stretch>
              </a:blipFill>
            </p:spPr>
            <p:txBody>
              <a:bodyPr/>
              <a:lstStyle/>
              <a:p>
                <a:r>
                  <a:rPr lang="en-CA">
                    <a:noFill/>
                  </a:rPr>
                  <a:t> </a:t>
                </a:r>
              </a:p>
            </p:txBody>
          </p:sp>
        </mc:Fallback>
      </mc:AlternateContent>
      <p:pic>
        <p:nvPicPr>
          <p:cNvPr id="6" name="Picture 5" descr="A graph with a line&#10;&#10;AI-generated content may be incorrect.">
            <a:extLst>
              <a:ext uri="{FF2B5EF4-FFF2-40B4-BE49-F238E27FC236}">
                <a16:creationId xmlns:a16="http://schemas.microsoft.com/office/drawing/2014/main" id="{D747EB0A-0117-9567-0D6D-492356349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1690688"/>
            <a:ext cx="8612187" cy="5167312"/>
          </a:xfrm>
          <a:prstGeom prst="rect">
            <a:avLst/>
          </a:prstGeom>
        </p:spPr>
      </p:pic>
    </p:spTree>
    <p:extLst>
      <p:ext uri="{BB962C8B-B14F-4D97-AF65-F5344CB8AC3E}">
        <p14:creationId xmlns:p14="http://schemas.microsoft.com/office/powerpoint/2010/main" val="1396200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LAD Earnings: mothers with kids</a:t>
            </a:r>
          </a:p>
        </p:txBody>
      </p:sp>
      <p:pic>
        <p:nvPicPr>
          <p:cNvPr id="10" name="Content Placeholder 9" descr="A graph of growth in canada&#10;&#10;AI-generated content may be incorrect.">
            <a:extLst>
              <a:ext uri="{FF2B5EF4-FFF2-40B4-BE49-F238E27FC236}">
                <a16:creationId xmlns:a16="http://schemas.microsoft.com/office/drawing/2014/main" id="{2D3C5469-3EB4-2524-6C28-C8ED328F5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235" y="1399229"/>
            <a:ext cx="9097951" cy="5458771"/>
          </a:xfrm>
        </p:spPr>
      </p:pic>
    </p:spTree>
    <p:extLst>
      <p:ext uri="{BB962C8B-B14F-4D97-AF65-F5344CB8AC3E}">
        <p14:creationId xmlns:p14="http://schemas.microsoft.com/office/powerpoint/2010/main" val="51511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C21B0-7862-31CB-7E88-276574D37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BA1FD-D4E6-13EB-F82F-59447BB85E30}"/>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LAD Earnings: women/no kids</a:t>
            </a:r>
          </a:p>
        </p:txBody>
      </p:sp>
      <p:pic>
        <p:nvPicPr>
          <p:cNvPr id="6" name="Content Placeholder 5" descr="A graph of growth and age&#10;&#10;AI-generated content may be incorrect.">
            <a:extLst>
              <a:ext uri="{FF2B5EF4-FFF2-40B4-BE49-F238E27FC236}">
                <a16:creationId xmlns:a16="http://schemas.microsoft.com/office/drawing/2014/main" id="{35871752-6F7F-D12F-5AFF-FFBA87A02B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941" y="1401417"/>
            <a:ext cx="9094306" cy="5456583"/>
          </a:xfrm>
        </p:spPr>
      </p:pic>
    </p:spTree>
    <p:extLst>
      <p:ext uri="{BB962C8B-B14F-4D97-AF65-F5344CB8AC3E}">
        <p14:creationId xmlns:p14="http://schemas.microsoft.com/office/powerpoint/2010/main" val="750344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57E0-6303-47F0-8CC1-9BD52CCE621F}"/>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LAD Regressions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70006F6-666E-4ED6-99C3-C4A42334E0AE}"/>
                  </a:ext>
                </a:extLst>
              </p:cNvPr>
              <p:cNvSpPr>
                <a:spLocks noGrp="1"/>
              </p:cNvSpPr>
              <p:nvPr>
                <p:ph idx="1"/>
              </p:nvPr>
            </p:nvSpPr>
            <p:spPr/>
            <p:txBody>
              <a:bodyPr/>
              <a:lstStyle/>
              <a:p>
                <a14:m>
                  <m:oMath xmlns:m="http://schemas.openxmlformats.org/officeDocument/2006/math">
                    <m:sSub>
                      <m:sSubPr>
                        <m:ctrlPr>
                          <a:rPr lang="en-US" i="1" smtClean="0">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𝑦</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𝑖𝑝𝑦</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0</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1</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𝐸𝑙𝑖𝑔</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𝑝𝑦𝑠</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2</m:t>
                        </m:r>
                      </m:sub>
                    </m:sSub>
                    <m:sSub>
                      <m:sSubPr>
                        <m:ctrlPr>
                          <a:rPr lang="en-US" i="1">
                            <a:effectLst/>
                            <a:latin typeface="Cambria Math" panose="02040503050406030204" pitchFamily="18" charset="0"/>
                            <a:cs typeface="Calibri" panose="020F0502020204030204" pitchFamily="34" charset="0"/>
                          </a:rPr>
                        </m:ctrlPr>
                      </m:sSubPr>
                      <m:e>
                        <m:r>
                          <a:rPr lang="en-CA" b="0" i="1" smtClean="0">
                            <a:effectLst/>
                            <a:latin typeface="Cambria Math" panose="02040503050406030204" pitchFamily="18" charset="0"/>
                            <a:cs typeface="Calibri" panose="020F0502020204030204" pitchFamily="34" charset="0"/>
                          </a:rPr>
                          <m:t>𝑃𝑅𝑂𝑉</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𝑝</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3</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𝑌</m:t>
                        </m:r>
                        <m:r>
                          <a:rPr lang="en-CA" sz="2800" b="0" i="1" smtClean="0">
                            <a:effectLst/>
                            <a:latin typeface="Cambria Math" panose="02040503050406030204" pitchFamily="18" charset="0"/>
                            <a:ea typeface="Calibri" panose="020F0502020204030204" pitchFamily="34" charset="0"/>
                            <a:cs typeface="Calibri" panose="020F0502020204030204" pitchFamily="34" charset="0"/>
                          </a:rPr>
                          <m:t>𝑂𝐵</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𝑦</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4</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𝑋</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𝑖𝑝𝑦</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m:t>
                        </m:r>
                        <m:r>
                          <a:rPr lang="en-US" sz="2800" i="1">
                            <a:effectLst/>
                            <a:latin typeface="Cambria Math" panose="02040503050406030204" pitchFamily="18" charset="0"/>
                            <a:ea typeface="Calibri" panose="020F0502020204030204" pitchFamily="34" charset="0"/>
                            <a:cs typeface="Calibri" panose="020F0502020204030204" pitchFamily="34" charset="0"/>
                          </a:rPr>
                          <m:t>𝜀</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𝑖𝑝𝑦</m:t>
                        </m:r>
                      </m:sub>
                    </m:sSub>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y = income measures</a:t>
                </a:r>
              </a:p>
              <a:p>
                <a:r>
                  <a:rPr lang="en-US" dirty="0">
                    <a:latin typeface="Times New Roman" panose="02020603050405020304" pitchFamily="18" charset="0"/>
                    <a:cs typeface="Times New Roman" panose="02020603050405020304" pitchFamily="18" charset="0"/>
                  </a:rPr>
                  <a:t>Control for province dummies, mother’s year of birth, number of kids.</a:t>
                </a:r>
              </a:p>
            </p:txBody>
          </p:sp>
        </mc:Choice>
        <mc:Fallback>
          <p:sp>
            <p:nvSpPr>
              <p:cNvPr id="3" name="Content Placeholder 2">
                <a:extLst>
                  <a:ext uri="{FF2B5EF4-FFF2-40B4-BE49-F238E27FC236}">
                    <a16:creationId xmlns:a16="http://schemas.microsoft.com/office/drawing/2014/main" id="{E70006F6-666E-4ED6-99C3-C4A42334E0AE}"/>
                  </a:ext>
                </a:extLst>
              </p:cNvPr>
              <p:cNvSpPr>
                <a:spLocks noGrp="1" noRot="1" noChangeAspect="1" noMove="1" noResize="1" noEditPoints="1" noAdjustHandles="1" noChangeArrowheads="1" noChangeShapeType="1" noTextEdit="1"/>
              </p:cNvSpPr>
              <p:nvPr>
                <p:ph idx="1"/>
              </p:nvPr>
            </p:nvSpPr>
            <p:spPr>
              <a:blipFill>
                <a:blip r:embed="rId2"/>
                <a:stretch>
                  <a:fillRect l="-1043" r="-290"/>
                </a:stretch>
              </a:blipFill>
            </p:spPr>
            <p:txBody>
              <a:bodyPr/>
              <a:lstStyle/>
              <a:p>
                <a:r>
                  <a:rPr lang="en-CA">
                    <a:noFill/>
                  </a:rPr>
                  <a:t> </a:t>
                </a:r>
              </a:p>
            </p:txBody>
          </p:sp>
        </mc:Fallback>
      </mc:AlternateContent>
    </p:spTree>
    <p:extLst>
      <p:ext uri="{BB962C8B-B14F-4D97-AF65-F5344CB8AC3E}">
        <p14:creationId xmlns:p14="http://schemas.microsoft.com/office/powerpoint/2010/main" val="416489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E5073-7D34-F633-228F-E5E55F15E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2CE2E-E770-CD11-55AC-E99424A1010C}"/>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LAD Regressions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50D3A0-564E-28CA-FC9D-0DB1D4F4C0D0}"/>
                  </a:ext>
                </a:extLst>
              </p:cNvPr>
              <p:cNvSpPr>
                <a:spLocks noGrp="1"/>
              </p:cNvSpPr>
              <p:nvPr>
                <p:ph idx="1"/>
              </p:nvPr>
            </p:nvSpPr>
            <p:spPr/>
            <p:txBody>
              <a:bodyPr/>
              <a:lstStyle/>
              <a:p>
                <a14:m>
                  <m:oMath xmlns:m="http://schemas.openxmlformats.org/officeDocument/2006/math">
                    <m:sSub>
                      <m:sSubPr>
                        <m:ctrlPr>
                          <a:rPr lang="en-US" i="1" smtClean="0">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𝑦</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𝑖𝑝𝑦</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0</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1</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𝐸𝑙𝑖𝑔</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𝑝𝑦𝑠</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2</m:t>
                        </m:r>
                      </m:sub>
                    </m:sSub>
                    <m:sSub>
                      <m:sSubPr>
                        <m:ctrlPr>
                          <a:rPr lang="en-US" i="1">
                            <a:effectLst/>
                            <a:latin typeface="Cambria Math" panose="02040503050406030204" pitchFamily="18" charset="0"/>
                            <a:cs typeface="Calibri" panose="020F0502020204030204" pitchFamily="34" charset="0"/>
                          </a:rPr>
                        </m:ctrlPr>
                      </m:sSubPr>
                      <m:e>
                        <m:r>
                          <a:rPr lang="en-CA" b="0" i="1" smtClean="0">
                            <a:effectLst/>
                            <a:latin typeface="Cambria Math" panose="02040503050406030204" pitchFamily="18" charset="0"/>
                            <a:cs typeface="Calibri" panose="020F0502020204030204" pitchFamily="34" charset="0"/>
                          </a:rPr>
                          <m:t>𝑃𝑅𝑂𝑉</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𝑝</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3</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𝑌</m:t>
                        </m:r>
                        <m:r>
                          <a:rPr lang="en-CA" sz="2800" b="0" i="1" smtClean="0">
                            <a:effectLst/>
                            <a:latin typeface="Cambria Math" panose="02040503050406030204" pitchFamily="18" charset="0"/>
                            <a:ea typeface="Calibri" panose="020F0502020204030204" pitchFamily="34" charset="0"/>
                            <a:cs typeface="Calibri" panose="020F0502020204030204" pitchFamily="34" charset="0"/>
                          </a:rPr>
                          <m:t>𝑂𝐵</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𝑦</m:t>
                        </m:r>
                      </m:sub>
                    </m:sSub>
                    <m:r>
                      <a:rPr lang="en-US" sz="2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𝛽</m:t>
                        </m:r>
                      </m:e>
                      <m:sub>
                        <m:r>
                          <a:rPr lang="en-US" sz="2800" i="1">
                            <a:effectLst/>
                            <a:latin typeface="Cambria Math" panose="02040503050406030204" pitchFamily="18" charset="0"/>
                            <a:ea typeface="Calibri" panose="020F0502020204030204" pitchFamily="34" charset="0"/>
                            <a:cs typeface="Calibri" panose="020F0502020204030204" pitchFamily="34" charset="0"/>
                          </a:rPr>
                          <m:t>4</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𝑋</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𝑖𝑝𝑦</m:t>
                        </m:r>
                      </m:sub>
                    </m:sSub>
                    <m:sSub>
                      <m:sSubPr>
                        <m:ctrlPr>
                          <a:rPr lang="en-US" i="1">
                            <a:effectLst/>
                            <a:latin typeface="Cambria Math" panose="02040503050406030204" pitchFamily="18" charset="0"/>
                            <a:cs typeface="Calibri" panose="020F0502020204030204" pitchFamily="34" charset="0"/>
                          </a:rPr>
                        </m:ctrlPr>
                      </m:sSubPr>
                      <m:e>
                        <m:r>
                          <a:rPr lang="en-US" sz="2800" i="1">
                            <a:effectLst/>
                            <a:latin typeface="Cambria Math" panose="02040503050406030204" pitchFamily="18" charset="0"/>
                            <a:ea typeface="Calibri" panose="020F0502020204030204" pitchFamily="34" charset="0"/>
                            <a:cs typeface="Calibri" panose="020F0502020204030204" pitchFamily="34" charset="0"/>
                          </a:rPr>
                          <m:t>+</m:t>
                        </m:r>
                        <m:r>
                          <a:rPr lang="en-US" sz="2800" i="1">
                            <a:effectLst/>
                            <a:latin typeface="Cambria Math" panose="02040503050406030204" pitchFamily="18" charset="0"/>
                            <a:ea typeface="Calibri" panose="020F0502020204030204" pitchFamily="34" charset="0"/>
                            <a:cs typeface="Calibri" panose="020F0502020204030204" pitchFamily="34" charset="0"/>
                          </a:rPr>
                          <m:t>𝜀</m:t>
                        </m:r>
                      </m:e>
                      <m:sub>
                        <m:r>
                          <a:rPr lang="en-US" sz="2800" i="1">
                            <a:effectLst/>
                            <a:latin typeface="Cambria Math" panose="02040503050406030204" pitchFamily="18" charset="0"/>
                            <a:ea typeface="Calibri" panose="020F0502020204030204" pitchFamily="34" charset="0"/>
                            <a:cs typeface="Calibri" panose="020F0502020204030204" pitchFamily="34" charset="0"/>
                          </a:rPr>
                          <m:t>𝑖𝑝𝑦</m:t>
                        </m:r>
                      </m:sub>
                    </m:sSub>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y = income measures</a:t>
                </a:r>
              </a:p>
              <a:p>
                <a:r>
                  <a:rPr lang="en-US" dirty="0">
                    <a:latin typeface="Times New Roman" panose="02020603050405020304" pitchFamily="18" charset="0"/>
                    <a:cs typeface="Times New Roman" panose="02020603050405020304" pitchFamily="18" charset="0"/>
                  </a:rPr>
                  <a:t>Control for province dummies, mother’s year of birth, number of kids.</a:t>
                </a:r>
              </a:p>
            </p:txBody>
          </p:sp>
        </mc:Choice>
        <mc:Fallback>
          <p:sp>
            <p:nvSpPr>
              <p:cNvPr id="3" name="Content Placeholder 2">
                <a:extLst>
                  <a:ext uri="{FF2B5EF4-FFF2-40B4-BE49-F238E27FC236}">
                    <a16:creationId xmlns:a16="http://schemas.microsoft.com/office/drawing/2014/main" id="{6650D3A0-564E-28CA-FC9D-0DB1D4F4C0D0}"/>
                  </a:ext>
                </a:extLst>
              </p:cNvPr>
              <p:cNvSpPr>
                <a:spLocks noGrp="1" noRot="1" noChangeAspect="1" noMove="1" noResize="1" noEditPoints="1" noAdjustHandles="1" noChangeArrowheads="1" noChangeShapeType="1" noTextEdit="1"/>
              </p:cNvSpPr>
              <p:nvPr>
                <p:ph idx="1"/>
              </p:nvPr>
            </p:nvSpPr>
            <p:spPr>
              <a:blipFill>
                <a:blip r:embed="rId2"/>
                <a:stretch>
                  <a:fillRect l="-1043" r="-290"/>
                </a:stretch>
              </a:blipFill>
            </p:spPr>
            <p:txBody>
              <a:bodyPr/>
              <a:lstStyle/>
              <a:p>
                <a:r>
                  <a:rPr lang="en-CA">
                    <a:noFill/>
                  </a:rPr>
                  <a:t> </a:t>
                </a:r>
              </a:p>
            </p:txBody>
          </p:sp>
        </mc:Fallback>
      </mc:AlternateContent>
    </p:spTree>
    <p:extLst>
      <p:ext uri="{BB962C8B-B14F-4D97-AF65-F5344CB8AC3E}">
        <p14:creationId xmlns:p14="http://schemas.microsoft.com/office/powerpoint/2010/main" val="3648392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F23-9E4E-40A2-B56E-98FEEF6552D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Regression Results (OLS)</a:t>
            </a:r>
          </a:p>
        </p:txBody>
      </p:sp>
      <p:graphicFrame>
        <p:nvGraphicFramePr>
          <p:cNvPr id="7" name="Object 6">
            <a:extLst>
              <a:ext uri="{FF2B5EF4-FFF2-40B4-BE49-F238E27FC236}">
                <a16:creationId xmlns:a16="http://schemas.microsoft.com/office/drawing/2014/main" id="{53FAA0BF-FEDA-A3BA-4180-DE03279ABEFF}"/>
              </a:ext>
            </a:extLst>
          </p:cNvPr>
          <p:cNvGraphicFramePr>
            <a:graphicFrameLocks noChangeAspect="1"/>
          </p:cNvGraphicFramePr>
          <p:nvPr>
            <p:extLst>
              <p:ext uri="{D42A27DB-BD31-4B8C-83A1-F6EECF244321}">
                <p14:modId xmlns:p14="http://schemas.microsoft.com/office/powerpoint/2010/main" val="2933876918"/>
              </p:ext>
            </p:extLst>
          </p:nvPr>
        </p:nvGraphicFramePr>
        <p:xfrm>
          <a:off x="3071813" y="1504950"/>
          <a:ext cx="6308670" cy="4987925"/>
        </p:xfrm>
        <a:graphic>
          <a:graphicData uri="http://schemas.openxmlformats.org/presentationml/2006/ole">
            <mc:AlternateContent xmlns:mc="http://schemas.openxmlformats.org/markup-compatibility/2006">
              <mc:Choice xmlns:v="urn:schemas-microsoft-com:vml" Requires="v">
                <p:oleObj name="Worksheet" r:id="rId2" imgW="4286500" imgH="3529184" progId="Excel.Sheet.12">
                  <p:embed/>
                </p:oleObj>
              </mc:Choice>
              <mc:Fallback>
                <p:oleObj name="Worksheet" r:id="rId2" imgW="4286500" imgH="3529184" progId="Excel.Sheet.12">
                  <p:embed/>
                  <p:pic>
                    <p:nvPicPr>
                      <p:cNvPr id="0" name=""/>
                      <p:cNvPicPr/>
                      <p:nvPr/>
                    </p:nvPicPr>
                    <p:blipFill>
                      <a:blip r:embed="rId3"/>
                      <a:stretch>
                        <a:fillRect/>
                      </a:stretch>
                    </p:blipFill>
                    <p:spPr>
                      <a:xfrm>
                        <a:off x="3071813" y="1504950"/>
                        <a:ext cx="6308670" cy="4987925"/>
                      </a:xfrm>
                      <a:prstGeom prst="rect">
                        <a:avLst/>
                      </a:prstGeom>
                    </p:spPr>
                  </p:pic>
                </p:oleObj>
              </mc:Fallback>
            </mc:AlternateContent>
          </a:graphicData>
        </a:graphic>
      </p:graphicFrame>
    </p:spTree>
    <p:extLst>
      <p:ext uri="{BB962C8B-B14F-4D97-AF65-F5344CB8AC3E}">
        <p14:creationId xmlns:p14="http://schemas.microsoft.com/office/powerpoint/2010/main" val="1180275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1F64-B8BD-4811-95B3-F3A22C36B7F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More regression results (OLS)</a:t>
            </a:r>
          </a:p>
        </p:txBody>
      </p:sp>
      <p:graphicFrame>
        <p:nvGraphicFramePr>
          <p:cNvPr id="7" name="Object 6">
            <a:extLst>
              <a:ext uri="{FF2B5EF4-FFF2-40B4-BE49-F238E27FC236}">
                <a16:creationId xmlns:a16="http://schemas.microsoft.com/office/drawing/2014/main" id="{C481EC33-010F-1A1F-0284-DA29D3D7684B}"/>
              </a:ext>
            </a:extLst>
          </p:cNvPr>
          <p:cNvGraphicFramePr>
            <a:graphicFrameLocks noChangeAspect="1"/>
          </p:cNvGraphicFramePr>
          <p:nvPr>
            <p:extLst>
              <p:ext uri="{D42A27DB-BD31-4B8C-83A1-F6EECF244321}">
                <p14:modId xmlns:p14="http://schemas.microsoft.com/office/powerpoint/2010/main" val="761798579"/>
              </p:ext>
            </p:extLst>
          </p:nvPr>
        </p:nvGraphicFramePr>
        <p:xfrm>
          <a:off x="973412" y="1616568"/>
          <a:ext cx="9834563" cy="4533900"/>
        </p:xfrm>
        <a:graphic>
          <a:graphicData uri="http://schemas.openxmlformats.org/presentationml/2006/ole">
            <mc:AlternateContent xmlns:mc="http://schemas.openxmlformats.org/markup-compatibility/2006">
              <mc:Choice xmlns:v="urn:schemas-microsoft-com:vml" Requires="v">
                <p:oleObj name="Worksheet" r:id="rId2" imgW="7138828" imgH="3290841" progId="Excel.Sheet.12">
                  <p:embed/>
                </p:oleObj>
              </mc:Choice>
              <mc:Fallback>
                <p:oleObj name="Worksheet" r:id="rId2" imgW="7138828" imgH="3290841" progId="Excel.Sheet.12">
                  <p:embed/>
                  <p:pic>
                    <p:nvPicPr>
                      <p:cNvPr id="0" name=""/>
                      <p:cNvPicPr/>
                      <p:nvPr/>
                    </p:nvPicPr>
                    <p:blipFill>
                      <a:blip r:embed="rId3"/>
                      <a:stretch>
                        <a:fillRect/>
                      </a:stretch>
                    </p:blipFill>
                    <p:spPr>
                      <a:xfrm>
                        <a:off x="973412" y="1616568"/>
                        <a:ext cx="9834563" cy="4533900"/>
                      </a:xfrm>
                      <a:prstGeom prst="rect">
                        <a:avLst/>
                      </a:prstGeom>
                    </p:spPr>
                  </p:pic>
                </p:oleObj>
              </mc:Fallback>
            </mc:AlternateContent>
          </a:graphicData>
        </a:graphic>
      </p:graphicFrame>
    </p:spTree>
    <p:extLst>
      <p:ext uri="{BB962C8B-B14F-4D97-AF65-F5344CB8AC3E}">
        <p14:creationId xmlns:p14="http://schemas.microsoft.com/office/powerpoint/2010/main" val="3339132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47BD-CBCE-4B95-8030-1D5362C8F793}"/>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Robustness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B0B917-3437-7F3C-E117-0EB3E4D1D899}"/>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Endogeneity concerns: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mobility (we use location at time of birth)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Fertility (number and timing)</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IV: We take means of </a:t>
                </a:r>
                <a14:m>
                  <m:oMath xmlns:m="http://schemas.openxmlformats.org/officeDocument/2006/math">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ctrlPr>
                      </m:sSub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𝐸𝑙𝑖𝑔</m:t>
                        </m:r>
                      </m:e>
                      <m: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𝑝𝑦𝑠</m:t>
                        </m:r>
                      </m:sub>
                    </m:s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oMath>
                </a14:m>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by QUE-YOB cells and use as instrument for mother’s own policy variable. (Fit is close to 1.0.)</a:t>
                </a:r>
              </a:p>
              <a:p>
                <a:pPr marL="0" indent="0">
                  <a:buNone/>
                </a:pPr>
                <a:endParaRPr lang="en-US" dirty="0"/>
              </a:p>
            </p:txBody>
          </p:sp>
        </mc:Choice>
        <mc:Fallback>
          <p:sp>
            <p:nvSpPr>
              <p:cNvPr id="3" name="Content Placeholder 2">
                <a:extLst>
                  <a:ext uri="{FF2B5EF4-FFF2-40B4-BE49-F238E27FC236}">
                    <a16:creationId xmlns:a16="http://schemas.microsoft.com/office/drawing/2014/main" id="{BFB0B917-3437-7F3C-E117-0EB3E4D1D899}"/>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CA">
                    <a:noFill/>
                  </a:rPr>
                  <a:t> </a:t>
                </a:r>
              </a:p>
            </p:txBody>
          </p:sp>
        </mc:Fallback>
      </mc:AlternateContent>
    </p:spTree>
    <p:extLst>
      <p:ext uri="{BB962C8B-B14F-4D97-AF65-F5344CB8AC3E}">
        <p14:creationId xmlns:p14="http://schemas.microsoft.com/office/powerpoint/2010/main" val="3330433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27CE-B1D3-47E6-510F-094778199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CC120-9C87-D2FE-BFA9-D720E559DB1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Regression Results (OLS vs IV)</a:t>
            </a:r>
          </a:p>
        </p:txBody>
      </p:sp>
      <p:graphicFrame>
        <p:nvGraphicFramePr>
          <p:cNvPr id="5" name="Object 4">
            <a:extLst>
              <a:ext uri="{FF2B5EF4-FFF2-40B4-BE49-F238E27FC236}">
                <a16:creationId xmlns:a16="http://schemas.microsoft.com/office/drawing/2014/main" id="{E4CC060B-E007-2B69-7653-03279EBC7BD5}"/>
              </a:ext>
            </a:extLst>
          </p:cNvPr>
          <p:cNvGraphicFramePr>
            <a:graphicFrameLocks noChangeAspect="1"/>
          </p:cNvGraphicFramePr>
          <p:nvPr>
            <p:extLst>
              <p:ext uri="{D42A27DB-BD31-4B8C-83A1-F6EECF244321}">
                <p14:modId xmlns:p14="http://schemas.microsoft.com/office/powerpoint/2010/main" val="322043325"/>
              </p:ext>
            </p:extLst>
          </p:nvPr>
        </p:nvGraphicFramePr>
        <p:xfrm>
          <a:off x="2436813" y="1562100"/>
          <a:ext cx="7688262" cy="4927600"/>
        </p:xfrm>
        <a:graphic>
          <a:graphicData uri="http://schemas.openxmlformats.org/presentationml/2006/ole">
            <mc:AlternateContent xmlns:mc="http://schemas.openxmlformats.org/markup-compatibility/2006">
              <mc:Choice xmlns:v="urn:schemas-microsoft-com:vml" Requires="v">
                <p:oleObj name="Worksheet" r:id="rId2" imgW="5638578" imgH="3614628" progId="Excel.Sheet.12">
                  <p:embed/>
                </p:oleObj>
              </mc:Choice>
              <mc:Fallback>
                <p:oleObj name="Worksheet" r:id="rId2" imgW="5638578" imgH="3614628" progId="Excel.Sheet.12">
                  <p:embed/>
                  <p:pic>
                    <p:nvPicPr>
                      <p:cNvPr id="0" name=""/>
                      <p:cNvPicPr/>
                      <p:nvPr/>
                    </p:nvPicPr>
                    <p:blipFill>
                      <a:blip r:embed="rId3"/>
                      <a:stretch>
                        <a:fillRect/>
                      </a:stretch>
                    </p:blipFill>
                    <p:spPr>
                      <a:xfrm>
                        <a:off x="2436813" y="1562100"/>
                        <a:ext cx="7688262" cy="4927600"/>
                      </a:xfrm>
                      <a:prstGeom prst="rect">
                        <a:avLst/>
                      </a:prstGeom>
                    </p:spPr>
                  </p:pic>
                </p:oleObj>
              </mc:Fallback>
            </mc:AlternateContent>
          </a:graphicData>
        </a:graphic>
      </p:graphicFrame>
    </p:spTree>
    <p:extLst>
      <p:ext uri="{BB962C8B-B14F-4D97-AF65-F5344CB8AC3E}">
        <p14:creationId xmlns:p14="http://schemas.microsoft.com/office/powerpoint/2010/main" val="340726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1B35-CA44-4BBF-4426-787B4DB0C8DD}"/>
              </a:ext>
            </a:extLst>
          </p:cNvPr>
          <p:cNvSpPr>
            <a:spLocks noGrp="1"/>
          </p:cNvSpPr>
          <p:nvPr>
            <p:ph type="title"/>
          </p:nvPr>
        </p:nvSpPr>
        <p:spPr>
          <a:xfrm>
            <a:off x="4064876" y="307318"/>
            <a:ext cx="3507828" cy="1325563"/>
          </a:xfrm>
        </p:spPr>
        <p:txBody>
          <a:bodyPr>
            <a:normAutofit/>
          </a:bodyPr>
          <a:lstStyle/>
          <a:p>
            <a:r>
              <a:rPr lang="en-CA" sz="4800" dirty="0">
                <a:latin typeface="Times New Roman" panose="02020603050405020304" pitchFamily="18" charset="0"/>
                <a:cs typeface="Times New Roman" panose="02020603050405020304" pitchFamily="18" charset="0"/>
              </a:rPr>
              <a:t>OLS and IV</a:t>
            </a:r>
          </a:p>
        </p:txBody>
      </p:sp>
      <p:pic>
        <p:nvPicPr>
          <p:cNvPr id="6" name="Content Placeholder 5" descr="A graph with numbers and points&#10;&#10;AI-generated content may be incorrect.">
            <a:extLst>
              <a:ext uri="{FF2B5EF4-FFF2-40B4-BE49-F238E27FC236}">
                <a16:creationId xmlns:a16="http://schemas.microsoft.com/office/drawing/2014/main" id="{595AA4E8-740A-9693-7C02-A76EF05A1B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1452" y="1487215"/>
            <a:ext cx="8841006" cy="5304604"/>
          </a:xfrm>
        </p:spPr>
      </p:pic>
    </p:spTree>
    <p:extLst>
      <p:ext uri="{BB962C8B-B14F-4D97-AF65-F5344CB8AC3E}">
        <p14:creationId xmlns:p14="http://schemas.microsoft.com/office/powerpoint/2010/main" val="85489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224D-C02C-473D-AD73-136E2F978E9D}"/>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Strategy and Basic Results	</a:t>
            </a:r>
          </a:p>
        </p:txBody>
      </p:sp>
      <p:sp>
        <p:nvSpPr>
          <p:cNvPr id="3" name="Content Placeholder 2">
            <a:extLst>
              <a:ext uri="{FF2B5EF4-FFF2-40B4-BE49-F238E27FC236}">
                <a16:creationId xmlns:a16="http://schemas.microsoft.com/office/drawing/2014/main" id="{CC8ADB97-3520-46B0-9F16-73A61D70DA78}"/>
              </a:ext>
            </a:extLst>
          </p:cNvPr>
          <p:cNvSpPr>
            <a:spLocks noGrp="1"/>
          </p:cNvSpPr>
          <p:nvPr>
            <p:ph idx="1"/>
          </p:nvPr>
        </p:nvSpPr>
        <p:spPr/>
        <p:txBody>
          <a:bodyPr>
            <a:normAutofit lnSpcReduction="10000"/>
          </a:bodyPr>
          <a:lstStyle/>
          <a:p>
            <a:r>
              <a:rPr lang="en-US" u="sng" dirty="0">
                <a:latin typeface="Times New Roman" panose="02020603050405020304" pitchFamily="18" charset="0"/>
                <a:cs typeface="Times New Roman" panose="02020603050405020304" pitchFamily="18" charset="0"/>
              </a:rPr>
              <a:t>Basic DD strategy</a:t>
            </a:r>
            <a:r>
              <a:rPr lang="en-US" dirty="0">
                <a:latin typeface="Times New Roman" panose="02020603050405020304" pitchFamily="18" charset="0"/>
                <a:cs typeface="Times New Roman" panose="02020603050405020304" pitchFamily="18" charset="0"/>
              </a:rPr>
              <a:t>: Quebec vs Rest of Canada.</a:t>
            </a:r>
          </a:p>
          <a:p>
            <a:pPr lvl="1"/>
            <a:r>
              <a:rPr lang="en-US" dirty="0">
                <a:latin typeface="Times New Roman" panose="02020603050405020304" pitchFamily="18" charset="0"/>
                <a:cs typeface="Times New Roman" panose="02020603050405020304" pitchFamily="18" charset="0"/>
              </a:rPr>
              <a:t>Compare to women/no kids.</a:t>
            </a:r>
          </a:p>
          <a:p>
            <a:pPr lvl="1"/>
            <a:r>
              <a:rPr lang="en-US" dirty="0">
                <a:latin typeface="Times New Roman" panose="02020603050405020304" pitchFamily="18" charset="0"/>
                <a:cs typeface="Times New Roman" panose="02020603050405020304" pitchFamily="18" charset="0"/>
              </a:rPr>
              <a:t>Contemporaneous treatment vs lifetime treatment.</a:t>
            </a:r>
          </a:p>
          <a:p>
            <a:pPr marL="457200" lvl="1" indent="0">
              <a:buNone/>
            </a:pP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Main findings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Confirm short run impacts: 5 pp rise in mother’s employment rate.</a:t>
            </a:r>
          </a:p>
          <a:p>
            <a:pPr lvl="1"/>
            <a:r>
              <a:rPr lang="en-US" dirty="0">
                <a:latin typeface="Times New Roman" panose="02020603050405020304" pitchFamily="18" charset="0"/>
                <a:cs typeface="Times New Roman" panose="02020603050405020304" pitchFamily="18" charset="0"/>
              </a:rPr>
              <a:t>Employment impacts persist through age 15 – even after aged out.</a:t>
            </a:r>
          </a:p>
          <a:p>
            <a:pPr lvl="1"/>
            <a:r>
              <a:rPr lang="en-US" dirty="0">
                <a:latin typeface="Times New Roman" panose="02020603050405020304" pitchFamily="18" charset="0"/>
                <a:cs typeface="Times New Roman" panose="02020603050405020304" pitchFamily="18" charset="0"/>
              </a:rPr>
              <a:t>Find rising employment impacts – rises by 9 pp by age 50.</a:t>
            </a:r>
          </a:p>
          <a:p>
            <a:pPr lvl="1"/>
            <a:r>
              <a:rPr lang="en-US" dirty="0">
                <a:latin typeface="Times New Roman" panose="02020603050405020304" pitchFamily="18" charset="0"/>
                <a:cs typeface="Times New Roman" panose="02020603050405020304" pitchFamily="18" charset="0"/>
              </a:rPr>
              <a:t>But even larger earnings impacts – 21% higher earnings by age 50.</a:t>
            </a:r>
          </a:p>
          <a:p>
            <a:pPr lvl="1"/>
            <a:r>
              <a:rPr lang="en-US" dirty="0">
                <a:latin typeface="Times New Roman" panose="02020603050405020304" pitchFamily="18" charset="0"/>
                <a:cs typeface="Times New Roman" panose="02020603050405020304" pitchFamily="18" charset="0"/>
              </a:rPr>
              <a:t>Arises through both increased hours of work and higher hourly wage.</a:t>
            </a:r>
          </a:p>
          <a:p>
            <a:pPr lvl="1"/>
            <a:r>
              <a:rPr lang="en-US" dirty="0">
                <a:latin typeface="Times New Roman" panose="02020603050405020304" pitchFamily="18" charset="0"/>
                <a:cs typeface="Times New Roman" panose="02020603050405020304" pitchFamily="18" charset="0"/>
              </a:rPr>
              <a:t>Based on these estimates, tax revenues offset much or all of program cost.</a:t>
            </a:r>
          </a:p>
        </p:txBody>
      </p:sp>
    </p:spTree>
    <p:extLst>
      <p:ext uri="{BB962C8B-B14F-4D97-AF65-F5344CB8AC3E}">
        <p14:creationId xmlns:p14="http://schemas.microsoft.com/office/powerpoint/2010/main" val="4138065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D8397-BEEB-06DB-101E-D94DCC07A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8B981-3EFB-43EF-68E8-030757C9C969}"/>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Robustness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0074C3-3A81-0D88-5D10-F7A90DFFEB37}"/>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Endogeneity concerns: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mobility (we use location at time of birth)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Fertility (number and timing)</a:t>
                </a:r>
              </a:p>
              <a:p>
                <a:pPr lvl="1">
                  <a:spcBef>
                    <a:spcPts val="1000"/>
                  </a:spcBef>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IV: We take means of </a:t>
                </a:r>
                <a14:m>
                  <m:oMath xmlns:m="http://schemas.openxmlformats.org/officeDocument/2006/math">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ctrlPr>
                      </m:sSub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𝐸𝑙𝑖𝑔</m:t>
                        </m:r>
                      </m:e>
                      <m: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𝑝𝑦𝑠</m:t>
                        </m:r>
                      </m:sub>
                    </m:s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oMath>
                </a14:m>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by QUE-YOB cells and use as instrument for mother’s own policy variable. (Fit is close to 1.0.)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Times New Roman" panose="02020603050405020304" pitchFamily="18" charset="0"/>
                    <a:cs typeface="Times New Roman" panose="02020603050405020304" pitchFamily="18" charset="0"/>
                  </a:rPr>
                  <a:t>Use women with no kids as comparison.</a:t>
                </a:r>
              </a:p>
              <a:p>
                <a:endParaRPr lang="en-US" dirty="0"/>
              </a:p>
            </p:txBody>
          </p:sp>
        </mc:Choice>
        <mc:Fallback>
          <p:sp>
            <p:nvSpPr>
              <p:cNvPr id="3" name="Content Placeholder 2">
                <a:extLst>
                  <a:ext uri="{FF2B5EF4-FFF2-40B4-BE49-F238E27FC236}">
                    <a16:creationId xmlns:a16="http://schemas.microsoft.com/office/drawing/2014/main" id="{290074C3-3A81-0D88-5D10-F7A90DFFEB37}"/>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CA">
                    <a:noFill/>
                  </a:rPr>
                  <a:t> </a:t>
                </a:r>
              </a:p>
            </p:txBody>
          </p:sp>
        </mc:Fallback>
      </mc:AlternateContent>
    </p:spTree>
    <p:extLst>
      <p:ext uri="{BB962C8B-B14F-4D97-AF65-F5344CB8AC3E}">
        <p14:creationId xmlns:p14="http://schemas.microsoft.com/office/powerpoint/2010/main" val="3950079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D104-4F29-94BC-019F-DA12F6350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03156-88F2-4E4D-729B-36899FDEB01D}"/>
              </a:ext>
            </a:extLst>
          </p:cNvPr>
          <p:cNvSpPr>
            <a:spLocks noGrp="1"/>
          </p:cNvSpPr>
          <p:nvPr>
            <p:ph type="title"/>
          </p:nvPr>
        </p:nvSpPr>
        <p:spPr/>
        <p:txBody>
          <a:bodyPr>
            <a:normAutofit/>
          </a:bodyPr>
          <a:lstStyle/>
          <a:p>
            <a:r>
              <a:rPr lang="en-CA" sz="4800" dirty="0">
                <a:latin typeface="Times New Roman" panose="02020603050405020304" pitchFamily="18" charset="0"/>
                <a:cs typeface="Times New Roman" panose="02020603050405020304" pitchFamily="18" charset="0"/>
              </a:rPr>
              <a:t>OLS, IV, and women/no kid placebo</a:t>
            </a:r>
          </a:p>
        </p:txBody>
      </p:sp>
      <p:pic>
        <p:nvPicPr>
          <p:cNvPr id="6" name="Content Placeholder 5" descr="A graph with numbers and symbols&#10;&#10;AI-generated content may be incorrect.">
            <a:extLst>
              <a:ext uri="{FF2B5EF4-FFF2-40B4-BE49-F238E27FC236}">
                <a16:creationId xmlns:a16="http://schemas.microsoft.com/office/drawing/2014/main" id="{B413C6FB-D9F8-1F1A-3F9C-3696DB9B4D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644" y="1487214"/>
            <a:ext cx="8951310" cy="5370786"/>
          </a:xfrm>
        </p:spPr>
      </p:pic>
    </p:spTree>
    <p:extLst>
      <p:ext uri="{BB962C8B-B14F-4D97-AF65-F5344CB8AC3E}">
        <p14:creationId xmlns:p14="http://schemas.microsoft.com/office/powerpoint/2010/main" val="1647807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9588-B5F2-4DEF-F9E8-380BCDC48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DA2BF-4C74-0612-0DE4-DE2759ABEAE8}"/>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Robustness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E40122-E93A-625C-505B-B62CAB9E8C85}"/>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Endogeneity concerns: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mobility (we use location at time of birth)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Fertility (number and timing)</a:t>
                </a:r>
              </a:p>
              <a:p>
                <a:pPr lvl="1">
                  <a:spcBef>
                    <a:spcPts val="1000"/>
                  </a:spcBef>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IV: We take means of </a:t>
                </a:r>
                <a14:m>
                  <m:oMath xmlns:m="http://schemas.openxmlformats.org/officeDocument/2006/math">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ctrlPr>
                      </m:sSub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𝐸𝑙𝑖𝑔</m:t>
                        </m:r>
                      </m:e>
                      <m: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𝑝𝑦𝑠</m:t>
                        </m:r>
                      </m:sub>
                    </m:s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oMath>
                </a14:m>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by QUE-YOB cells and use as instrument for mother’s own policy variable. (Fit is close to 1.0.)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Times New Roman" panose="02020603050405020304" pitchFamily="18" charset="0"/>
                    <a:cs typeface="Times New Roman" panose="02020603050405020304" pitchFamily="18" charset="0"/>
                  </a:rPr>
                  <a:t>Use women with no kids as comparison.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Include cohort-specific trends interacted with Quebec dummy.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Times New Roman" panose="02020603050405020304" pitchFamily="18" charset="0"/>
                    <a:cs typeface="Times New Roman" panose="02020603050405020304" pitchFamily="18" charset="0"/>
                  </a:rPr>
                  <a:t>Other definitional sensitivities. (Age 50 births; cutoff for binary emp.)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Testing for anticipation. </a:t>
                </a:r>
              </a:p>
              <a:p>
                <a:endParaRPr lang="en-US" dirty="0"/>
              </a:p>
            </p:txBody>
          </p:sp>
        </mc:Choice>
        <mc:Fallback>
          <p:sp>
            <p:nvSpPr>
              <p:cNvPr id="3" name="Content Placeholder 2">
                <a:extLst>
                  <a:ext uri="{FF2B5EF4-FFF2-40B4-BE49-F238E27FC236}">
                    <a16:creationId xmlns:a16="http://schemas.microsoft.com/office/drawing/2014/main" id="{15E40122-E93A-625C-505B-B62CAB9E8C85}"/>
                  </a:ext>
                </a:extLst>
              </p:cNvPr>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CA">
                    <a:noFill/>
                  </a:rPr>
                  <a:t> </a:t>
                </a:r>
              </a:p>
            </p:txBody>
          </p:sp>
        </mc:Fallback>
      </mc:AlternateContent>
      <p:sp>
        <p:nvSpPr>
          <p:cNvPr id="6" name="Action Button: Go Forward or Next 5">
            <a:hlinkClick r:id="rId3" action="ppaction://hlinksldjump" highlightClick="1"/>
            <a:extLst>
              <a:ext uri="{FF2B5EF4-FFF2-40B4-BE49-F238E27FC236}">
                <a16:creationId xmlns:a16="http://schemas.microsoft.com/office/drawing/2014/main" id="{6698DC76-4D5F-8601-A31C-7798FE9F9305}"/>
              </a:ext>
            </a:extLst>
          </p:cNvPr>
          <p:cNvSpPr/>
          <p:nvPr/>
        </p:nvSpPr>
        <p:spPr>
          <a:xfrm>
            <a:off x="8949559" y="4382814"/>
            <a:ext cx="735724" cy="394138"/>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ction Button: Go Forward or Next 6">
            <a:hlinkClick r:id="rId4" action="ppaction://hlinksldjump" highlightClick="1"/>
            <a:extLst>
              <a:ext uri="{FF2B5EF4-FFF2-40B4-BE49-F238E27FC236}">
                <a16:creationId xmlns:a16="http://schemas.microsoft.com/office/drawing/2014/main" id="{3CAAAEEB-2696-38A4-3BEA-3368DE101521}"/>
              </a:ext>
            </a:extLst>
          </p:cNvPr>
          <p:cNvSpPr/>
          <p:nvPr/>
        </p:nvSpPr>
        <p:spPr>
          <a:xfrm>
            <a:off x="9969062" y="4829503"/>
            <a:ext cx="651641" cy="420414"/>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ction Button: Go Forward or Next 7">
            <a:hlinkClick r:id="rId5" action="ppaction://hlinksldjump" highlightClick="1"/>
            <a:extLst>
              <a:ext uri="{FF2B5EF4-FFF2-40B4-BE49-F238E27FC236}">
                <a16:creationId xmlns:a16="http://schemas.microsoft.com/office/drawing/2014/main" id="{4CC04783-7FD7-EA1A-B655-0A24C4B8EB0B}"/>
              </a:ext>
            </a:extLst>
          </p:cNvPr>
          <p:cNvSpPr/>
          <p:nvPr/>
        </p:nvSpPr>
        <p:spPr>
          <a:xfrm>
            <a:off x="4419600" y="5307724"/>
            <a:ext cx="609600" cy="430924"/>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41952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656E4-1DB6-F18F-E09A-2A1808396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AC5A-0E2F-3D52-1B89-B53D75D01A25}"/>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The Plan</a:t>
            </a:r>
          </a:p>
        </p:txBody>
      </p:sp>
      <p:sp>
        <p:nvSpPr>
          <p:cNvPr id="3" name="Content Placeholder 2">
            <a:extLst>
              <a:ext uri="{FF2B5EF4-FFF2-40B4-BE49-F238E27FC236}">
                <a16:creationId xmlns:a16="http://schemas.microsoft.com/office/drawing/2014/main" id="{43D5329A-1537-75BF-35A1-F7AB84682E9D}"/>
              </a:ext>
            </a:extLst>
          </p:cNvPr>
          <p:cNvSpPr>
            <a:spLocks noGrp="1"/>
          </p:cNvSpPr>
          <p:nvPr>
            <p:ph idx="1"/>
          </p:nvPr>
        </p:nvSpPr>
        <p:spPr>
          <a:solidFill>
            <a:srgbClr val="FFFFFF"/>
          </a:solidFill>
        </p:spPr>
        <p:txBody>
          <a:bodyPr>
            <a:normAutofit fontScale="92500" lnSpcReduction="20000"/>
          </a:bodyPr>
          <a:lstStyle/>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Policy.</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Short-run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income.</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Net fiscal impact.</a:t>
            </a:r>
          </a:p>
          <a:p>
            <a:pPr marL="0" indent="0">
              <a:buNone/>
            </a:pPr>
            <a:endParaRPr lang="en-CA" dirty="0"/>
          </a:p>
        </p:txBody>
      </p:sp>
      <p:sp>
        <p:nvSpPr>
          <p:cNvPr id="4" name="Rectangle: Rounded Corners 3">
            <a:extLst>
              <a:ext uri="{FF2B5EF4-FFF2-40B4-BE49-F238E27FC236}">
                <a16:creationId xmlns:a16="http://schemas.microsoft.com/office/drawing/2014/main" id="{22EC781A-1090-D772-E1B6-865CFF7FF5A3}"/>
              </a:ext>
            </a:extLst>
          </p:cNvPr>
          <p:cNvSpPr/>
          <p:nvPr/>
        </p:nvSpPr>
        <p:spPr>
          <a:xfrm>
            <a:off x="463788" y="4485043"/>
            <a:ext cx="5144311" cy="690664"/>
          </a:xfrm>
          <a:prstGeom prst="roundRect">
            <a:avLst/>
          </a:prstGeom>
          <a:solidFill>
            <a:schemeClr val="accent4">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82601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FD0B-988C-5C25-326A-F4E6FFFC2CC0}"/>
              </a:ext>
            </a:extLst>
          </p:cNvPr>
          <p:cNvSpPr>
            <a:spLocks noGrp="1"/>
          </p:cNvSpPr>
          <p:nvPr>
            <p:ph type="title"/>
          </p:nvPr>
        </p:nvSpPr>
        <p:spPr>
          <a:xfrm>
            <a:off x="546847" y="365125"/>
            <a:ext cx="10806953" cy="1325563"/>
          </a:xfrm>
        </p:spPr>
        <p:txBody>
          <a:bodyPr/>
          <a:lstStyle/>
          <a:p>
            <a:r>
              <a:rPr lang="en-US" dirty="0">
                <a:latin typeface="Times New Roman" panose="02020603050405020304" pitchFamily="18" charset="0"/>
                <a:cs typeface="Times New Roman" panose="02020603050405020304" pitchFamily="18" charset="0"/>
              </a:rPr>
              <a:t>Mechanisms for Age-Earnings Profile Impacts</a:t>
            </a:r>
          </a:p>
        </p:txBody>
      </p:sp>
      <p:sp>
        <p:nvSpPr>
          <p:cNvPr id="3" name="Content Placeholder 2">
            <a:extLst>
              <a:ext uri="{FF2B5EF4-FFF2-40B4-BE49-F238E27FC236}">
                <a16:creationId xmlns:a16="http://schemas.microsoft.com/office/drawing/2014/main" id="{7DBAA0DA-1E67-FDEE-05C0-530052FB47E6}"/>
              </a:ext>
            </a:extLst>
          </p:cNvPr>
          <p:cNvSpPr>
            <a:spLocks noGrp="1"/>
          </p:cNvSpPr>
          <p:nvPr>
            <p:ph idx="1"/>
          </p:nvPr>
        </p:nvSpPr>
        <p:spPr>
          <a:xfrm>
            <a:off x="838200" y="1825624"/>
            <a:ext cx="10515600" cy="4575175"/>
          </a:xfrm>
        </p:spPr>
        <p:txBody>
          <a:bodyPr>
            <a:normAutofit/>
          </a:bodyPr>
          <a:lstStyle/>
          <a:p>
            <a:r>
              <a:rPr lang="en-US" dirty="0">
                <a:latin typeface="Times New Roman" panose="02020603050405020304" pitchFamily="18" charset="0"/>
                <a:cs typeface="Times New Roman" panose="02020603050405020304" pitchFamily="18" charset="0"/>
              </a:rPr>
              <a:t>Employment effect fairly flat with age – but doubling in earnings effect.</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Exploring mechanisms:</a:t>
            </a:r>
          </a:p>
          <a:p>
            <a:pPr lvl="1"/>
            <a:r>
              <a:rPr lang="en-US" dirty="0">
                <a:latin typeface="Times New Roman" panose="02020603050405020304" pitchFamily="18" charset="0"/>
                <a:cs typeface="Times New Roman" panose="02020603050405020304" pitchFamily="18" charset="0"/>
              </a:rPr>
              <a:t>Is it more work experience leads to higher earnings? (Kuka and </a:t>
            </a:r>
            <a:r>
              <a:rPr lang="en-US" dirty="0" err="1">
                <a:latin typeface="Times New Roman" panose="02020603050405020304" pitchFamily="18" charset="0"/>
                <a:cs typeface="Times New Roman" panose="02020603050405020304" pitchFamily="18" charset="0"/>
              </a:rPr>
              <a:t>Shenhav</a:t>
            </a:r>
            <a:r>
              <a:rPr lang="en-US" dirty="0">
                <a:latin typeface="Times New Roman" panose="02020603050405020304" pitchFamily="18" charset="0"/>
                <a:cs typeface="Times New Roman" panose="02020603050405020304" pitchFamily="18" charset="0"/>
              </a:rPr>
              <a:t> 2024)</a:t>
            </a:r>
          </a:p>
          <a:p>
            <a:pPr lvl="1"/>
            <a:r>
              <a:rPr lang="en-US" dirty="0">
                <a:latin typeface="Times New Roman" panose="02020603050405020304" pitchFamily="18" charset="0"/>
                <a:cs typeface="Times New Roman" panose="02020603050405020304" pitchFamily="18" charset="0"/>
              </a:rPr>
              <a:t>Is it occupational mobility into better jobs? (Kleven et al. 2019)</a:t>
            </a:r>
          </a:p>
          <a:p>
            <a:pPr lvl="1"/>
            <a:r>
              <a:rPr lang="en-US" dirty="0">
                <a:latin typeface="Times New Roman" panose="02020603050405020304" pitchFamily="18" charset="0"/>
                <a:cs typeface="Times New Roman" panose="02020603050405020304" pitchFamily="18" charset="0"/>
              </a:rPr>
              <a:t>Is it selection of who returns to work / composition?</a:t>
            </a: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070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C2EF-A0F2-ED98-0B6B-CD8BDF9EE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5B3A3-4AD4-7D21-5B33-5EF6887849FA}"/>
              </a:ext>
            </a:extLst>
          </p:cNvPr>
          <p:cNvSpPr>
            <a:spLocks noGrp="1"/>
          </p:cNvSpPr>
          <p:nvPr>
            <p:ph type="title"/>
          </p:nvPr>
        </p:nvSpPr>
        <p:spPr>
          <a:xfrm>
            <a:off x="546847" y="365125"/>
            <a:ext cx="10806953" cy="1325563"/>
          </a:xfrm>
        </p:spPr>
        <p:txBody>
          <a:bodyPr/>
          <a:lstStyle/>
          <a:p>
            <a:r>
              <a:rPr lang="en-US" dirty="0">
                <a:latin typeface="Times New Roman" panose="02020603050405020304" pitchFamily="18" charset="0"/>
                <a:cs typeface="Times New Roman" panose="02020603050405020304" pitchFamily="18" charset="0"/>
              </a:rPr>
              <a:t>Mechanisms for Age-Earnings Profile Impacts</a:t>
            </a:r>
          </a:p>
        </p:txBody>
      </p:sp>
      <p:sp>
        <p:nvSpPr>
          <p:cNvPr id="3" name="Content Placeholder 2">
            <a:extLst>
              <a:ext uri="{FF2B5EF4-FFF2-40B4-BE49-F238E27FC236}">
                <a16:creationId xmlns:a16="http://schemas.microsoft.com/office/drawing/2014/main" id="{E3290F73-7CCE-2A7A-7C56-1AF5672437F7}"/>
              </a:ext>
            </a:extLst>
          </p:cNvPr>
          <p:cNvSpPr>
            <a:spLocks noGrp="1"/>
          </p:cNvSpPr>
          <p:nvPr>
            <p:ph idx="1"/>
          </p:nvPr>
        </p:nvSpPr>
        <p:spPr>
          <a:xfrm>
            <a:off x="838200" y="1825624"/>
            <a:ext cx="10515600" cy="4575175"/>
          </a:xfrm>
        </p:spPr>
        <p:txBody>
          <a:bodyPr>
            <a:normAutofit/>
          </a:bodyPr>
          <a:lstStyle/>
          <a:p>
            <a:r>
              <a:rPr lang="en-US" dirty="0">
                <a:latin typeface="Times New Roman" panose="02020603050405020304" pitchFamily="18" charset="0"/>
                <a:cs typeface="Times New Roman" panose="02020603050405020304" pitchFamily="18" charset="0"/>
              </a:rPr>
              <a:t>Turn back to LFS to study wages/hours/education/occupation</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53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0A9B3-088F-075B-8C8F-947A8759A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1C751-B51C-B9BA-3A48-866B8209F2CD}"/>
              </a:ext>
            </a:extLst>
          </p:cNvPr>
          <p:cNvSpPr>
            <a:spLocks noGrp="1"/>
          </p:cNvSpPr>
          <p:nvPr>
            <p:ph type="title"/>
          </p:nvPr>
        </p:nvSpPr>
        <p:spPr>
          <a:xfrm>
            <a:off x="546847" y="365125"/>
            <a:ext cx="10806953" cy="1325563"/>
          </a:xfrm>
        </p:spPr>
        <p:txBody>
          <a:bodyPr/>
          <a:lstStyle/>
          <a:p>
            <a:r>
              <a:rPr lang="en-US" dirty="0">
                <a:latin typeface="Times New Roman" panose="02020603050405020304" pitchFamily="18" charset="0"/>
                <a:cs typeface="Times New Roman" panose="02020603050405020304" pitchFamily="18" charset="0"/>
              </a:rPr>
              <a:t>Mechanisms for Age-Earnings Profile Impacts</a:t>
            </a:r>
          </a:p>
        </p:txBody>
      </p:sp>
      <p:sp>
        <p:nvSpPr>
          <p:cNvPr id="3" name="Content Placeholder 2">
            <a:extLst>
              <a:ext uri="{FF2B5EF4-FFF2-40B4-BE49-F238E27FC236}">
                <a16:creationId xmlns:a16="http://schemas.microsoft.com/office/drawing/2014/main" id="{E31643F3-FEB6-6F28-B4D9-A1E469FDAC91}"/>
              </a:ext>
            </a:extLst>
          </p:cNvPr>
          <p:cNvSpPr>
            <a:spLocks noGrp="1"/>
          </p:cNvSpPr>
          <p:nvPr>
            <p:ph idx="1"/>
          </p:nvPr>
        </p:nvSpPr>
        <p:spPr>
          <a:xfrm>
            <a:off x="838200" y="1825624"/>
            <a:ext cx="10515600" cy="4575175"/>
          </a:xfrm>
        </p:spPr>
        <p:txBody>
          <a:bodyPr>
            <a:normAutofit/>
          </a:bodyPr>
          <a:lstStyle/>
          <a:p>
            <a:r>
              <a:rPr lang="en-US" dirty="0">
                <a:latin typeface="Times New Roman" panose="02020603050405020304" pitchFamily="18" charset="0"/>
                <a:cs typeface="Times New Roman" panose="02020603050405020304" pitchFamily="18" charset="0"/>
              </a:rPr>
              <a:t>Turn back to LFS to study wages/hours/education/occupation</a:t>
            </a:r>
          </a:p>
          <a:p>
            <a:pPr lvl="1"/>
            <a:r>
              <a:rPr lang="en-US" dirty="0">
                <a:latin typeface="Times New Roman" panose="02020603050405020304" pitchFamily="18" charset="0"/>
                <a:cs typeface="Times New Roman" panose="02020603050405020304" pitchFamily="18" charset="0"/>
              </a:rPr>
              <a:t>But can’t observe kids who left home.</a:t>
            </a: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319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6806-755C-99CA-CB00-434961F43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D3CBF-BFA7-9BC5-0B7A-5B42B66A98C1}"/>
              </a:ext>
            </a:extLst>
          </p:cNvPr>
          <p:cNvSpPr>
            <a:spLocks noGrp="1"/>
          </p:cNvSpPr>
          <p:nvPr>
            <p:ph type="title"/>
          </p:nvPr>
        </p:nvSpPr>
        <p:spPr>
          <a:xfrm>
            <a:off x="546847" y="365125"/>
            <a:ext cx="10806953" cy="1325563"/>
          </a:xfrm>
        </p:spPr>
        <p:txBody>
          <a:bodyPr/>
          <a:lstStyle/>
          <a:p>
            <a:r>
              <a:rPr lang="en-US" dirty="0">
                <a:latin typeface="Times New Roman" panose="02020603050405020304" pitchFamily="18" charset="0"/>
                <a:cs typeface="Times New Roman" panose="02020603050405020304" pitchFamily="18" charset="0"/>
              </a:rPr>
              <a:t>Mechanisms for Age-Earnings Profile Impacts</a:t>
            </a:r>
          </a:p>
        </p:txBody>
      </p:sp>
      <p:sp>
        <p:nvSpPr>
          <p:cNvPr id="3" name="Content Placeholder 2">
            <a:extLst>
              <a:ext uri="{FF2B5EF4-FFF2-40B4-BE49-F238E27FC236}">
                <a16:creationId xmlns:a16="http://schemas.microsoft.com/office/drawing/2014/main" id="{5F917265-8AD6-BA08-2FAB-F62BD81E4D58}"/>
              </a:ext>
            </a:extLst>
          </p:cNvPr>
          <p:cNvSpPr>
            <a:spLocks noGrp="1"/>
          </p:cNvSpPr>
          <p:nvPr>
            <p:ph idx="1"/>
          </p:nvPr>
        </p:nvSpPr>
        <p:spPr>
          <a:xfrm>
            <a:off x="838200" y="1825624"/>
            <a:ext cx="10515600" cy="4575175"/>
          </a:xfrm>
        </p:spPr>
        <p:txBody>
          <a:bodyPr>
            <a:normAutofit/>
          </a:bodyPr>
          <a:lstStyle/>
          <a:p>
            <a:r>
              <a:rPr lang="en-US" dirty="0">
                <a:latin typeface="Times New Roman" panose="02020603050405020304" pitchFamily="18" charset="0"/>
                <a:cs typeface="Times New Roman" panose="02020603050405020304" pitchFamily="18" charset="0"/>
              </a:rPr>
              <a:t>Turn back to LFS to study wages/hours/education/occupation</a:t>
            </a:r>
          </a:p>
          <a:p>
            <a:pPr lvl="1"/>
            <a:r>
              <a:rPr lang="en-US" dirty="0">
                <a:latin typeface="Times New Roman" panose="02020603050405020304" pitchFamily="18" charset="0"/>
                <a:cs typeface="Times New Roman" panose="02020603050405020304" pitchFamily="18" charset="0"/>
              </a:rPr>
              <a:t>But can’t observe kids who left home.</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use married/common-law women as a proxy for who has kids.</a:t>
            </a:r>
          </a:p>
          <a:p>
            <a:pPr lvl="1"/>
            <a:r>
              <a:rPr lang="en-US" dirty="0">
                <a:latin typeface="Times New Roman" panose="02020603050405020304" pitchFamily="18" charset="0"/>
                <a:cs typeface="Times New Roman" panose="02020603050405020304" pitchFamily="18" charset="0"/>
              </a:rPr>
              <a:t>At 35, 85% of married/CL sample has kids (versus 45% of non-married).</a:t>
            </a: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367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3B409-794F-BD2D-4CEE-602CF07DB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374C8-B74A-04A9-A068-1CB509B6F4C9}"/>
              </a:ext>
            </a:extLst>
          </p:cNvPr>
          <p:cNvSpPr>
            <a:spLocks noGrp="1"/>
          </p:cNvSpPr>
          <p:nvPr>
            <p:ph type="title"/>
          </p:nvPr>
        </p:nvSpPr>
        <p:spPr>
          <a:xfrm>
            <a:off x="546847" y="365125"/>
            <a:ext cx="10806953" cy="1325563"/>
          </a:xfrm>
        </p:spPr>
        <p:txBody>
          <a:bodyPr/>
          <a:lstStyle/>
          <a:p>
            <a:r>
              <a:rPr lang="en-US" dirty="0">
                <a:latin typeface="Times New Roman" panose="02020603050405020304" pitchFamily="18" charset="0"/>
                <a:cs typeface="Times New Roman" panose="02020603050405020304" pitchFamily="18" charset="0"/>
              </a:rPr>
              <a:t>Mechanisms for Age-Earnings Profile Impacts</a:t>
            </a:r>
          </a:p>
        </p:txBody>
      </p:sp>
      <p:sp>
        <p:nvSpPr>
          <p:cNvPr id="3" name="Content Placeholder 2">
            <a:extLst>
              <a:ext uri="{FF2B5EF4-FFF2-40B4-BE49-F238E27FC236}">
                <a16:creationId xmlns:a16="http://schemas.microsoft.com/office/drawing/2014/main" id="{E2A22E53-1B9B-837D-B8CB-9262260152A9}"/>
              </a:ext>
            </a:extLst>
          </p:cNvPr>
          <p:cNvSpPr>
            <a:spLocks noGrp="1"/>
          </p:cNvSpPr>
          <p:nvPr>
            <p:ph idx="1"/>
          </p:nvPr>
        </p:nvSpPr>
        <p:spPr>
          <a:xfrm>
            <a:off x="838200" y="1825624"/>
            <a:ext cx="10515600" cy="4575175"/>
          </a:xfrm>
        </p:spPr>
        <p:txBody>
          <a:bodyPr>
            <a:normAutofit/>
          </a:bodyPr>
          <a:lstStyle/>
          <a:p>
            <a:r>
              <a:rPr lang="en-US" dirty="0">
                <a:latin typeface="Times New Roman" panose="02020603050405020304" pitchFamily="18" charset="0"/>
                <a:cs typeface="Times New Roman" panose="02020603050405020304" pitchFamily="18" charset="0"/>
              </a:rPr>
              <a:t>Turn back to LFS to study wages/hours/education/occupation</a:t>
            </a:r>
          </a:p>
          <a:p>
            <a:pPr lvl="1"/>
            <a:r>
              <a:rPr lang="en-US" dirty="0">
                <a:latin typeface="Times New Roman" panose="02020603050405020304" pitchFamily="18" charset="0"/>
                <a:cs typeface="Times New Roman" panose="02020603050405020304" pitchFamily="18" charset="0"/>
              </a:rPr>
              <a:t>But can’t observe kids who left home.</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use married/common-law women as a proxy for who has kids.</a:t>
            </a:r>
          </a:p>
          <a:p>
            <a:pPr lvl="1"/>
            <a:r>
              <a:rPr lang="en-US" dirty="0">
                <a:latin typeface="Times New Roman" panose="02020603050405020304" pitchFamily="18" charset="0"/>
                <a:cs typeface="Times New Roman" panose="02020603050405020304" pitchFamily="18" charset="0"/>
              </a:rPr>
              <a:t>At 35, 85% of married/CL sample has kids (versus 45% of non-married).</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Attach Quebec-mother year of birth cell policy mean to each married woman in LFS and rerun.</a:t>
            </a:r>
            <a:endParaRPr lang="en-US" dirty="0"/>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45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A2B8-A08D-4116-BB03-54E795EE24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Intensive margin at older ages</a:t>
            </a:r>
            <a:endParaRPr lang="en-US" dirty="0"/>
          </a:p>
        </p:txBody>
      </p:sp>
      <p:graphicFrame>
        <p:nvGraphicFramePr>
          <p:cNvPr id="6" name="Object 5">
            <a:extLst>
              <a:ext uri="{FF2B5EF4-FFF2-40B4-BE49-F238E27FC236}">
                <a16:creationId xmlns:a16="http://schemas.microsoft.com/office/drawing/2014/main" id="{F84E0F8A-622B-10AE-39F5-0DCE65BC5650}"/>
              </a:ext>
            </a:extLst>
          </p:cNvPr>
          <p:cNvGraphicFramePr>
            <a:graphicFrameLocks noChangeAspect="1"/>
          </p:cNvGraphicFramePr>
          <p:nvPr>
            <p:extLst>
              <p:ext uri="{D42A27DB-BD31-4B8C-83A1-F6EECF244321}">
                <p14:modId xmlns:p14="http://schemas.microsoft.com/office/powerpoint/2010/main" val="504644703"/>
              </p:ext>
            </p:extLst>
          </p:nvPr>
        </p:nvGraphicFramePr>
        <p:xfrm>
          <a:off x="1860550" y="1911350"/>
          <a:ext cx="8469313" cy="4278313"/>
        </p:xfrm>
        <a:graphic>
          <a:graphicData uri="http://schemas.openxmlformats.org/presentationml/2006/ole">
            <mc:AlternateContent xmlns:mc="http://schemas.openxmlformats.org/markup-compatibility/2006">
              <mc:Choice xmlns:v="urn:schemas-microsoft-com:vml" Requires="v">
                <p:oleObj name="Worksheet" r:id="rId2" imgW="5186550" imgH="2619281" progId="Excel.Sheet.12">
                  <p:embed/>
                </p:oleObj>
              </mc:Choice>
              <mc:Fallback>
                <p:oleObj name="Worksheet" r:id="rId2" imgW="5186550" imgH="2619281" progId="Excel.Sheet.12">
                  <p:embed/>
                  <p:pic>
                    <p:nvPicPr>
                      <p:cNvPr id="0" name=""/>
                      <p:cNvPicPr/>
                      <p:nvPr/>
                    </p:nvPicPr>
                    <p:blipFill>
                      <a:blip r:embed="rId3"/>
                      <a:stretch>
                        <a:fillRect/>
                      </a:stretch>
                    </p:blipFill>
                    <p:spPr>
                      <a:xfrm>
                        <a:off x="1860550" y="1911350"/>
                        <a:ext cx="8469313" cy="4278313"/>
                      </a:xfrm>
                      <a:prstGeom prst="rect">
                        <a:avLst/>
                      </a:prstGeom>
                    </p:spPr>
                  </p:pic>
                </p:oleObj>
              </mc:Fallback>
            </mc:AlternateContent>
          </a:graphicData>
        </a:graphic>
      </p:graphicFrame>
    </p:spTree>
    <p:extLst>
      <p:ext uri="{BB962C8B-B14F-4D97-AF65-F5344CB8AC3E}">
        <p14:creationId xmlns:p14="http://schemas.microsoft.com/office/powerpoint/2010/main" val="257522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70F3-E5C5-4B5E-8563-4F6181872146}"/>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Previous Literature	</a:t>
            </a:r>
          </a:p>
        </p:txBody>
      </p:sp>
      <p:sp>
        <p:nvSpPr>
          <p:cNvPr id="3" name="Content Placeholder 2">
            <a:extLst>
              <a:ext uri="{FF2B5EF4-FFF2-40B4-BE49-F238E27FC236}">
                <a16:creationId xmlns:a16="http://schemas.microsoft.com/office/drawing/2014/main" id="{DA4DE6B0-05A0-4A14-A79E-E6CE67901BEF}"/>
              </a:ext>
            </a:extLst>
          </p:cNvPr>
          <p:cNvSpPr>
            <a:spLocks noGrp="1"/>
          </p:cNvSpPr>
          <p:nvPr>
            <p:ph idx="1"/>
          </p:nvPr>
        </p:nvSpPr>
        <p:spPr>
          <a:xfrm>
            <a:off x="838200" y="1713740"/>
            <a:ext cx="10515600" cy="4940633"/>
          </a:xfrm>
        </p:spPr>
        <p:txBody>
          <a:bodyPr>
            <a:normAutofit lnSpcReduction="10000"/>
          </a:bodyPr>
          <a:lstStyle/>
          <a:p>
            <a:r>
              <a:rPr lang="en-US" dirty="0">
                <a:latin typeface="Times New Roman" panose="02020603050405020304" pitchFamily="18" charset="0"/>
                <a:cs typeface="Times New Roman" panose="02020603050405020304" pitchFamily="18" charset="0"/>
              </a:rPr>
              <a:t>Large literature on short run impacts of public childcare:</a:t>
            </a:r>
          </a:p>
          <a:p>
            <a:pPr lvl="1"/>
            <a:r>
              <a:rPr lang="en-US" dirty="0">
                <a:latin typeface="Times New Roman" panose="02020603050405020304" pitchFamily="18" charset="0"/>
                <a:cs typeface="Times New Roman" panose="02020603050405020304" pitchFamily="18" charset="0"/>
              </a:rPr>
              <a:t>many find positive maternal labor supply effects.</a:t>
            </a:r>
          </a:p>
          <a:p>
            <a:pPr lvl="1"/>
            <a:r>
              <a:rPr lang="en-US" dirty="0">
                <a:latin typeface="Times New Roman" panose="02020603050405020304" pitchFamily="18" charset="0"/>
                <a:cs typeface="Times New Roman" panose="02020603050405020304" pitchFamily="18" charset="0"/>
              </a:rPr>
              <a:t>others find crowd out of other kinds of care dominates.</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Some emerging exploration of longer-term effects: evidence mixed.</a:t>
            </a:r>
          </a:p>
          <a:p>
            <a:pPr lvl="1"/>
            <a:r>
              <a:rPr lang="en-US" dirty="0">
                <a:latin typeface="Times New Roman" panose="02020603050405020304" pitchFamily="18" charset="0"/>
                <a:cs typeface="Times New Roman" panose="02020603050405020304" pitchFamily="18" charset="0"/>
              </a:rPr>
              <a:t>Sander (2024) finds 5 pp rise in LFP 17 years after exposure in Denmark – dissipates by 23 years with earnings impact only on college grads</a:t>
            </a:r>
          </a:p>
          <a:p>
            <a:pPr lvl="1"/>
            <a:r>
              <a:rPr lang="en-US" dirty="0">
                <a:latin typeface="Times New Roman" panose="02020603050405020304" pitchFamily="18" charset="0"/>
                <a:cs typeface="Times New Roman" panose="02020603050405020304" pitchFamily="18" charset="0"/>
              </a:rPr>
              <a:t>Huber and </a:t>
            </a:r>
            <a:r>
              <a:rPr lang="en-US" dirty="0" err="1">
                <a:latin typeface="Times New Roman" panose="02020603050405020304" pitchFamily="18" charset="0"/>
                <a:cs typeface="Times New Roman" panose="02020603050405020304" pitchFamily="18" charset="0"/>
              </a:rPr>
              <a:t>Rolvering</a:t>
            </a:r>
            <a:r>
              <a:rPr lang="en-US" dirty="0">
                <a:latin typeface="Times New Roman" panose="02020603050405020304" pitchFamily="18" charset="0"/>
                <a:cs typeface="Times New Roman" panose="02020603050405020304" pitchFamily="18" charset="0"/>
              </a:rPr>
              <a:t> (2023) find 5 pp effect 10 years out in Germany but no impact on quality of mother’s career</a:t>
            </a:r>
          </a:p>
          <a:p>
            <a:pPr lvl="1"/>
            <a:r>
              <a:rPr lang="en-US" dirty="0">
                <a:latin typeface="Times New Roman" panose="02020603050405020304" pitchFamily="18" charset="0"/>
                <a:cs typeface="Times New Roman" panose="02020603050405020304" pitchFamily="18" charset="0"/>
              </a:rPr>
              <a:t>Erceg (2023) finds child tax credit expansion led to 3-5% rise 5-10 years later and 18% higher earnings</a:t>
            </a:r>
          </a:p>
          <a:p>
            <a:pPr lvl="1"/>
            <a:r>
              <a:rPr lang="en-US" dirty="0">
                <a:latin typeface="Times New Roman" panose="02020603050405020304" pitchFamily="18" charset="0"/>
                <a:cs typeface="Times New Roman" panose="02020603050405020304" pitchFamily="18" charset="0"/>
              </a:rPr>
              <a:t>Kuka and </a:t>
            </a:r>
            <a:r>
              <a:rPr lang="en-US" dirty="0" err="1">
                <a:latin typeface="Times New Roman" panose="02020603050405020304" pitchFamily="18" charset="0"/>
                <a:cs typeface="Times New Roman" panose="02020603050405020304" pitchFamily="18" charset="0"/>
              </a:rPr>
              <a:t>Shenhav</a:t>
            </a:r>
            <a:r>
              <a:rPr lang="en-US" dirty="0">
                <a:latin typeface="Times New Roman" panose="02020603050405020304" pitchFamily="18" charset="0"/>
                <a:cs typeface="Times New Roman" panose="02020603050405020304" pitchFamily="18" charset="0"/>
              </a:rPr>
              <a:t> (2024) analyze impact of EITC expansion led to 0.5 more years of experience and 4% higher earnings 10-19 years later</a:t>
            </a:r>
          </a:p>
        </p:txBody>
      </p:sp>
    </p:spTree>
    <p:extLst>
      <p:ext uri="{BB962C8B-B14F-4D97-AF65-F5344CB8AC3E}">
        <p14:creationId xmlns:p14="http://schemas.microsoft.com/office/powerpoint/2010/main" val="119281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EFF2-D71A-16EF-7144-84EB917041B8}"/>
              </a:ext>
            </a:extLst>
          </p:cNvPr>
          <p:cNvSpPr>
            <a:spLocks noGrp="1"/>
          </p:cNvSpPr>
          <p:nvPr>
            <p:ph type="ctrTitle"/>
          </p:nvPr>
        </p:nvSpPr>
        <p:spPr>
          <a:xfrm>
            <a:off x="279248" y="251871"/>
            <a:ext cx="10388752" cy="1648110"/>
          </a:xfrm>
        </p:spPr>
        <p:txBody>
          <a:bodyPr>
            <a:normAutofit fontScale="90000"/>
          </a:bodyPr>
          <a:lstStyle/>
          <a:p>
            <a:r>
              <a:rPr lang="en-CA" dirty="0">
                <a:latin typeface="Times New Roman" panose="02020603050405020304" pitchFamily="18" charset="0"/>
                <a:cs typeface="Times New Roman" panose="02020603050405020304" pitchFamily="18" charset="0"/>
              </a:rPr>
              <a:t>Are results driven by composition of workforce?</a:t>
            </a:r>
          </a:p>
        </p:txBody>
      </p:sp>
      <p:sp>
        <p:nvSpPr>
          <p:cNvPr id="3" name="Subtitle 2">
            <a:extLst>
              <a:ext uri="{FF2B5EF4-FFF2-40B4-BE49-F238E27FC236}">
                <a16:creationId xmlns:a16="http://schemas.microsoft.com/office/drawing/2014/main" id="{A8943E24-AB1C-21A1-5CC0-E454DDC4341B}"/>
              </a:ext>
            </a:extLst>
          </p:cNvPr>
          <p:cNvSpPr>
            <a:spLocks noGrp="1"/>
          </p:cNvSpPr>
          <p:nvPr>
            <p:ph type="subTitle" idx="1"/>
          </p:nvPr>
        </p:nvSpPr>
        <p:spPr>
          <a:xfrm>
            <a:off x="693682" y="2127747"/>
            <a:ext cx="9144000" cy="4287277"/>
          </a:xfrm>
        </p:spPr>
        <p:txBody>
          <a:bodyPr>
            <a:normAutofit/>
          </a:bodyPr>
          <a:lstStyle/>
          <a:p>
            <a:pPr marL="342900" indent="-342900" algn="l">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If higher-earning workers are the ones who jump into the labour market, the earnings effect is driven by selection.</a:t>
            </a:r>
          </a:p>
          <a:p>
            <a:pPr algn="l"/>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913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4432A-297C-67A5-7DD8-FEF86DD33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9576F-021E-FFE7-60FC-D313F3E37BC5}"/>
              </a:ext>
            </a:extLst>
          </p:cNvPr>
          <p:cNvSpPr>
            <a:spLocks noGrp="1"/>
          </p:cNvSpPr>
          <p:nvPr>
            <p:ph type="ctrTitle"/>
          </p:nvPr>
        </p:nvSpPr>
        <p:spPr>
          <a:xfrm>
            <a:off x="279248" y="251871"/>
            <a:ext cx="10388752" cy="1648110"/>
          </a:xfrm>
        </p:spPr>
        <p:txBody>
          <a:bodyPr>
            <a:normAutofit fontScale="90000"/>
          </a:bodyPr>
          <a:lstStyle/>
          <a:p>
            <a:r>
              <a:rPr lang="en-CA" dirty="0">
                <a:latin typeface="Times New Roman" panose="02020603050405020304" pitchFamily="18" charset="0"/>
                <a:cs typeface="Times New Roman" panose="02020603050405020304" pitchFamily="18" charset="0"/>
              </a:rPr>
              <a:t>Are results driven by composition of workforce?</a:t>
            </a:r>
          </a:p>
        </p:txBody>
      </p:sp>
      <p:sp>
        <p:nvSpPr>
          <p:cNvPr id="3" name="Subtitle 2">
            <a:extLst>
              <a:ext uri="{FF2B5EF4-FFF2-40B4-BE49-F238E27FC236}">
                <a16:creationId xmlns:a16="http://schemas.microsoft.com/office/drawing/2014/main" id="{102DE194-1081-278D-C9BC-F450EE345246}"/>
              </a:ext>
            </a:extLst>
          </p:cNvPr>
          <p:cNvSpPr>
            <a:spLocks noGrp="1"/>
          </p:cNvSpPr>
          <p:nvPr>
            <p:ph type="subTitle" idx="1"/>
          </p:nvPr>
        </p:nvSpPr>
        <p:spPr>
          <a:xfrm>
            <a:off x="693682" y="2127747"/>
            <a:ext cx="9144000" cy="4287277"/>
          </a:xfrm>
        </p:spPr>
        <p:txBody>
          <a:bodyPr>
            <a:normAutofit/>
          </a:bodyPr>
          <a:lstStyle/>
          <a:p>
            <a:pPr marL="342900" indent="-342900" algn="l">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If higher-earning workers are the ones who jump into the labour market, the earnings effect is driven by selection.</a:t>
            </a:r>
          </a:p>
          <a:p>
            <a:pPr algn="l"/>
            <a:endParaRPr lang="en-CA"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We can look at this in two ways:</a:t>
            </a:r>
          </a:p>
          <a:p>
            <a:pPr marL="800100" lvl="1" indent="-342900" algn="l">
              <a:buFont typeface="Arial" panose="020B0604020202020204" pitchFamily="34" charset="0"/>
              <a:buChar char="•"/>
            </a:pPr>
            <a:r>
              <a:rPr lang="en-CA" sz="2400" dirty="0">
                <a:latin typeface="Times New Roman" panose="02020603050405020304" pitchFamily="18" charset="0"/>
                <a:cs typeface="Times New Roman" panose="02020603050405020304" pitchFamily="18" charset="0"/>
              </a:rPr>
              <a:t>Education: does the program lead to an up-skewed education mix among workers?</a:t>
            </a:r>
          </a:p>
          <a:p>
            <a:pPr marL="800100" lvl="1" indent="-342900" algn="l">
              <a:buFont typeface="Arial" panose="020B0604020202020204" pitchFamily="34" charset="0"/>
              <a:buChar char="•"/>
            </a:pPr>
            <a:r>
              <a:rPr lang="en-CA" sz="2400" dirty="0">
                <a:latin typeface="Times New Roman" panose="02020603050405020304" pitchFamily="18" charset="0"/>
                <a:cs typeface="Times New Roman" panose="02020603050405020304" pitchFamily="18" charset="0"/>
              </a:rPr>
              <a:t>Occupation: does the program change the occupation mix among workers?</a:t>
            </a:r>
          </a:p>
        </p:txBody>
      </p:sp>
    </p:spTree>
    <p:extLst>
      <p:ext uri="{BB962C8B-B14F-4D97-AF65-F5344CB8AC3E}">
        <p14:creationId xmlns:p14="http://schemas.microsoft.com/office/powerpoint/2010/main" val="1150896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A3CB-B477-BC92-8E87-56F46FB26590}"/>
              </a:ext>
            </a:extLst>
          </p:cNvPr>
          <p:cNvSpPr>
            <a:spLocks noGrp="1"/>
          </p:cNvSpPr>
          <p:nvPr>
            <p:ph type="title"/>
          </p:nvPr>
        </p:nvSpPr>
        <p:spPr>
          <a:xfrm>
            <a:off x="484094" y="365125"/>
            <a:ext cx="10869706" cy="1325563"/>
          </a:xfrm>
        </p:spPr>
        <p:txBody>
          <a:bodyPr>
            <a:normAutofit/>
          </a:bodyPr>
          <a:lstStyle/>
          <a:p>
            <a:r>
              <a:rPr lang="en-CA" dirty="0">
                <a:latin typeface="Times New Roman" panose="02020603050405020304" pitchFamily="18" charset="0"/>
                <a:cs typeface="Times New Roman" panose="02020603050405020304" pitchFamily="18" charset="0"/>
              </a:rPr>
              <a:t>Contemporaneous employment by education</a:t>
            </a:r>
          </a:p>
        </p:txBody>
      </p:sp>
      <p:sp>
        <p:nvSpPr>
          <p:cNvPr id="10" name="Content Placeholder 9">
            <a:extLst>
              <a:ext uri="{FF2B5EF4-FFF2-40B4-BE49-F238E27FC236}">
                <a16:creationId xmlns:a16="http://schemas.microsoft.com/office/drawing/2014/main" id="{CA0200A2-4BB4-12CE-DA58-343B5B1B125A}"/>
              </a:ext>
            </a:extLst>
          </p:cNvPr>
          <p:cNvSpPr>
            <a:spLocks noGrp="1"/>
          </p:cNvSpPr>
          <p:nvPr>
            <p:ph sz="half" idx="2"/>
          </p:nvPr>
        </p:nvSpPr>
        <p:spPr>
          <a:xfrm>
            <a:off x="258417" y="1619653"/>
            <a:ext cx="5377070" cy="4351338"/>
          </a:xfrm>
        </p:spPr>
        <p:txBody>
          <a:bodyPr/>
          <a:lstStyle/>
          <a:p>
            <a:r>
              <a:rPr lang="en-CA" dirty="0">
                <a:latin typeface="Times New Roman" panose="02020603050405020304" pitchFamily="18" charset="0"/>
                <a:cs typeface="Times New Roman" panose="02020603050405020304" pitchFamily="18" charset="0"/>
              </a:rPr>
              <a:t>Same specification as earlier; mother of age 0-4 kid.</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Run separately by education</a:t>
            </a:r>
          </a:p>
          <a:p>
            <a:pPr marL="0" indent="0">
              <a:buNone/>
            </a:pP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Driven by those with less than </a:t>
            </a:r>
          </a:p>
          <a:p>
            <a:pPr marL="0" indent="0">
              <a:buNone/>
            </a:pPr>
            <a:r>
              <a:rPr lang="en-CA" dirty="0">
                <a:latin typeface="Times New Roman" panose="02020603050405020304" pitchFamily="18" charset="0"/>
                <a:cs typeface="Times New Roman" panose="02020603050405020304" pitchFamily="18" charset="0"/>
              </a:rPr>
              <a:t>4-yr university degree.</a:t>
            </a:r>
          </a:p>
        </p:txBody>
      </p:sp>
      <p:pic>
        <p:nvPicPr>
          <p:cNvPr id="12" name="Content Placeholder 11" descr="A graph with blue lines&#10;&#10;AI-generated content may be incorrect.">
            <a:extLst>
              <a:ext uri="{FF2B5EF4-FFF2-40B4-BE49-F238E27FC236}">
                <a16:creationId xmlns:a16="http://schemas.microsoft.com/office/drawing/2014/main" id="{0B10AFA4-ACE8-6F39-F144-5C3503C363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47592" y="1487214"/>
            <a:ext cx="6547953" cy="5238362"/>
          </a:xfrm>
        </p:spPr>
      </p:pic>
    </p:spTree>
    <p:extLst>
      <p:ext uri="{BB962C8B-B14F-4D97-AF65-F5344CB8AC3E}">
        <p14:creationId xmlns:p14="http://schemas.microsoft.com/office/powerpoint/2010/main" val="2011531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83E2-BA4B-496B-0D2C-E0F1F21B5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4B68C-0616-C942-04ED-782A31D94656}"/>
              </a:ext>
            </a:extLst>
          </p:cNvPr>
          <p:cNvSpPr>
            <a:spLocks noGrp="1"/>
          </p:cNvSpPr>
          <p:nvPr>
            <p:ph type="ctrTitle"/>
          </p:nvPr>
        </p:nvSpPr>
        <p:spPr>
          <a:xfrm>
            <a:off x="279248" y="251871"/>
            <a:ext cx="10388752" cy="1648110"/>
          </a:xfrm>
        </p:spPr>
        <p:txBody>
          <a:bodyPr>
            <a:normAutofit fontScale="90000"/>
          </a:bodyPr>
          <a:lstStyle/>
          <a:p>
            <a:r>
              <a:rPr lang="en-CA" dirty="0">
                <a:latin typeface="Times New Roman" panose="02020603050405020304" pitchFamily="18" charset="0"/>
                <a:cs typeface="Times New Roman" panose="02020603050405020304" pitchFamily="18" charset="0"/>
              </a:rPr>
              <a:t>Employment differences by education</a:t>
            </a:r>
          </a:p>
        </p:txBody>
      </p:sp>
      <p:sp>
        <p:nvSpPr>
          <p:cNvPr id="3" name="Subtitle 2">
            <a:extLst>
              <a:ext uri="{FF2B5EF4-FFF2-40B4-BE49-F238E27FC236}">
                <a16:creationId xmlns:a16="http://schemas.microsoft.com/office/drawing/2014/main" id="{2DB81282-6BD4-02D4-5A08-88DA98C166A3}"/>
              </a:ext>
            </a:extLst>
          </p:cNvPr>
          <p:cNvSpPr>
            <a:spLocks noGrp="1"/>
          </p:cNvSpPr>
          <p:nvPr>
            <p:ph type="subTitle" idx="1"/>
          </p:nvPr>
        </p:nvSpPr>
        <p:spPr>
          <a:xfrm>
            <a:off x="348819" y="1922374"/>
            <a:ext cx="4632230" cy="4287277"/>
          </a:xfrm>
        </p:spPr>
        <p:txBody>
          <a:bodyPr/>
          <a:lstStyle/>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In LFS, run binary EMP variable on our policy variable.</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Sample is married women.</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Policy variable varies by YOB-QUE.</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Run separately for four education groups.</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Impact smaller for degree holders; </a:t>
            </a:r>
          </a:p>
        </p:txBody>
      </p:sp>
    </p:spTree>
    <p:extLst>
      <p:ext uri="{BB962C8B-B14F-4D97-AF65-F5344CB8AC3E}">
        <p14:creationId xmlns:p14="http://schemas.microsoft.com/office/powerpoint/2010/main" val="1938682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85910-9F68-5354-7925-C36C858B3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3A00A-F525-9AEC-1142-C4CC179DB1D8}"/>
              </a:ext>
            </a:extLst>
          </p:cNvPr>
          <p:cNvSpPr>
            <a:spLocks noGrp="1"/>
          </p:cNvSpPr>
          <p:nvPr>
            <p:ph type="ctrTitle"/>
          </p:nvPr>
        </p:nvSpPr>
        <p:spPr>
          <a:xfrm>
            <a:off x="279248" y="251871"/>
            <a:ext cx="10388752" cy="1648110"/>
          </a:xfrm>
        </p:spPr>
        <p:txBody>
          <a:bodyPr>
            <a:normAutofit fontScale="90000"/>
          </a:bodyPr>
          <a:lstStyle/>
          <a:p>
            <a:r>
              <a:rPr lang="en-CA" dirty="0">
                <a:latin typeface="Times New Roman" panose="02020603050405020304" pitchFamily="18" charset="0"/>
                <a:cs typeface="Times New Roman" panose="02020603050405020304" pitchFamily="18" charset="0"/>
              </a:rPr>
              <a:t>Employment differences by education</a:t>
            </a:r>
          </a:p>
        </p:txBody>
      </p:sp>
      <p:sp>
        <p:nvSpPr>
          <p:cNvPr id="3" name="Subtitle 2">
            <a:extLst>
              <a:ext uri="{FF2B5EF4-FFF2-40B4-BE49-F238E27FC236}">
                <a16:creationId xmlns:a16="http://schemas.microsoft.com/office/drawing/2014/main" id="{373A619F-87F5-9615-EEF6-A73A537993A0}"/>
              </a:ext>
            </a:extLst>
          </p:cNvPr>
          <p:cNvSpPr>
            <a:spLocks noGrp="1"/>
          </p:cNvSpPr>
          <p:nvPr>
            <p:ph type="subTitle" idx="1"/>
          </p:nvPr>
        </p:nvSpPr>
        <p:spPr>
          <a:xfrm>
            <a:off x="348819" y="1922374"/>
            <a:ext cx="4632230" cy="4287277"/>
          </a:xfrm>
        </p:spPr>
        <p:txBody>
          <a:bodyPr/>
          <a:lstStyle/>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In LFS, run binary EMP variable on our policy variable.</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Sample is married women.</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Policy variable varies by YOB-QUE.</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Run separately for four education groups.</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Impact smaller for degree holders; </a:t>
            </a:r>
          </a:p>
        </p:txBody>
      </p:sp>
      <p:graphicFrame>
        <p:nvGraphicFramePr>
          <p:cNvPr id="4" name="Object 3">
            <a:extLst>
              <a:ext uri="{FF2B5EF4-FFF2-40B4-BE49-F238E27FC236}">
                <a16:creationId xmlns:a16="http://schemas.microsoft.com/office/drawing/2014/main" id="{972DC0F8-4FF9-801F-6329-309FCBBEB1F2}"/>
              </a:ext>
            </a:extLst>
          </p:cNvPr>
          <p:cNvGraphicFramePr>
            <a:graphicFrameLocks noChangeAspect="1"/>
          </p:cNvGraphicFramePr>
          <p:nvPr/>
        </p:nvGraphicFramePr>
        <p:xfrm>
          <a:off x="5040313" y="2581275"/>
          <a:ext cx="6756400" cy="2492375"/>
        </p:xfrm>
        <a:graphic>
          <a:graphicData uri="http://schemas.openxmlformats.org/presentationml/2006/ole">
            <mc:AlternateContent xmlns:mc="http://schemas.openxmlformats.org/markup-compatibility/2006">
              <mc:Choice xmlns:v="urn:schemas-microsoft-com:vml" Requires="v">
                <p:oleObj name="Worksheet" r:id="rId2" imgW="5334222" imgH="1966710" progId="Excel.Sheet.12">
                  <p:embed/>
                </p:oleObj>
              </mc:Choice>
              <mc:Fallback>
                <p:oleObj name="Worksheet" r:id="rId2" imgW="5334222" imgH="1966710" progId="Excel.Sheet.12">
                  <p:embed/>
                  <p:pic>
                    <p:nvPicPr>
                      <p:cNvPr id="4" name="Object 3">
                        <a:extLst>
                          <a:ext uri="{FF2B5EF4-FFF2-40B4-BE49-F238E27FC236}">
                            <a16:creationId xmlns:a16="http://schemas.microsoft.com/office/drawing/2014/main" id="{E87DE2E2-3941-2F98-4E83-2CF5CCAEA5FA}"/>
                          </a:ext>
                        </a:extLst>
                      </p:cNvPr>
                      <p:cNvPicPr/>
                      <p:nvPr/>
                    </p:nvPicPr>
                    <p:blipFill>
                      <a:blip r:embed="rId3"/>
                      <a:stretch>
                        <a:fillRect/>
                      </a:stretch>
                    </p:blipFill>
                    <p:spPr>
                      <a:xfrm>
                        <a:off x="5040313" y="2581275"/>
                        <a:ext cx="6756400" cy="2492375"/>
                      </a:xfrm>
                      <a:prstGeom prst="rect">
                        <a:avLst/>
                      </a:prstGeom>
                    </p:spPr>
                  </p:pic>
                </p:oleObj>
              </mc:Fallback>
            </mc:AlternateContent>
          </a:graphicData>
        </a:graphic>
      </p:graphicFrame>
    </p:spTree>
    <p:extLst>
      <p:ext uri="{BB962C8B-B14F-4D97-AF65-F5344CB8AC3E}">
        <p14:creationId xmlns:p14="http://schemas.microsoft.com/office/powerpoint/2010/main" val="809156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A91FA-662D-7431-2BC1-AEEEC54DF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892FF-A4A3-DFEF-D7FA-E380060325E5}"/>
              </a:ext>
            </a:extLst>
          </p:cNvPr>
          <p:cNvSpPr>
            <a:spLocks noGrp="1"/>
          </p:cNvSpPr>
          <p:nvPr>
            <p:ph type="ctrTitle"/>
          </p:nvPr>
        </p:nvSpPr>
        <p:spPr>
          <a:xfrm>
            <a:off x="279248" y="251871"/>
            <a:ext cx="10388752" cy="1648110"/>
          </a:xfrm>
        </p:spPr>
        <p:txBody>
          <a:bodyPr>
            <a:normAutofit fontScale="90000"/>
          </a:bodyPr>
          <a:lstStyle/>
          <a:p>
            <a:r>
              <a:rPr lang="en-CA" dirty="0">
                <a:latin typeface="Times New Roman" panose="02020603050405020304" pitchFamily="18" charset="0"/>
                <a:cs typeface="Times New Roman" panose="02020603050405020304" pitchFamily="18" charset="0"/>
              </a:rPr>
              <a:t>Employment differences by education</a:t>
            </a:r>
          </a:p>
        </p:txBody>
      </p:sp>
      <p:sp>
        <p:nvSpPr>
          <p:cNvPr id="3" name="Subtitle 2">
            <a:extLst>
              <a:ext uri="{FF2B5EF4-FFF2-40B4-BE49-F238E27FC236}">
                <a16:creationId xmlns:a16="http://schemas.microsoft.com/office/drawing/2014/main" id="{AF15FCEA-C401-1DAD-A861-4D3896AA58A4}"/>
              </a:ext>
            </a:extLst>
          </p:cNvPr>
          <p:cNvSpPr>
            <a:spLocks noGrp="1"/>
          </p:cNvSpPr>
          <p:nvPr>
            <p:ph type="subTitle" idx="1"/>
          </p:nvPr>
        </p:nvSpPr>
        <p:spPr>
          <a:xfrm>
            <a:off x="563972" y="2075195"/>
            <a:ext cx="4632230" cy="4287277"/>
          </a:xfrm>
        </p:spPr>
        <p:txBody>
          <a:bodyPr/>
          <a:lstStyle/>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Estimate the age-earnings profile separately by education group.</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Calculate program-induced change in education mix of workers.</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Reweight the age-earnings profile using new education mix.</a:t>
            </a:r>
          </a:p>
          <a:p>
            <a:pPr marL="342900" indent="-342900" algn="l">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Contrast ‘no policy’ with ‘full policy’.</a:t>
            </a:r>
          </a:p>
        </p:txBody>
      </p:sp>
      <p:graphicFrame>
        <p:nvGraphicFramePr>
          <p:cNvPr id="4" name="Chart 3">
            <a:extLst>
              <a:ext uri="{FF2B5EF4-FFF2-40B4-BE49-F238E27FC236}">
                <a16:creationId xmlns:a16="http://schemas.microsoft.com/office/drawing/2014/main" id="{FBA079C2-BCBD-C1BE-51D2-2FB43D939E67}"/>
              </a:ext>
            </a:extLst>
          </p:cNvPr>
          <p:cNvGraphicFramePr>
            <a:graphicFrameLocks noGrp="1"/>
          </p:cNvGraphicFramePr>
          <p:nvPr/>
        </p:nvGraphicFramePr>
        <p:xfrm>
          <a:off x="5327611" y="2204328"/>
          <a:ext cx="5674917" cy="4158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0768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09C6-03D6-0564-D72A-216BF183210D}"/>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Occupations: More responsible jobs? O*NET</a:t>
            </a:r>
          </a:p>
        </p:txBody>
      </p:sp>
      <p:sp>
        <p:nvSpPr>
          <p:cNvPr id="3" name="Content Placeholder 2">
            <a:extLst>
              <a:ext uri="{FF2B5EF4-FFF2-40B4-BE49-F238E27FC236}">
                <a16:creationId xmlns:a16="http://schemas.microsoft.com/office/drawing/2014/main" id="{0743D17B-6FAE-4744-9909-8BC0555DC9B2}"/>
              </a:ext>
            </a:extLst>
          </p:cNvPr>
          <p:cNvSpPr>
            <a:spLocks noGrp="1"/>
          </p:cNvSpPr>
          <p:nvPr>
            <p:ph idx="1"/>
          </p:nvPr>
        </p:nvSpPr>
        <p:spPr/>
        <p:txBody>
          <a:bodyPr/>
          <a:lstStyle/>
          <a:p>
            <a:r>
              <a:rPr lang="en-CA" dirty="0">
                <a:latin typeface="Times New Roman" panose="02020603050405020304" pitchFamily="18" charset="0"/>
                <a:cs typeface="Times New Roman" panose="02020603050405020304" pitchFamily="18" charset="0"/>
              </a:rPr>
              <a:t>See if there is an increase in work in more ‘responsible’ jobs.</a:t>
            </a:r>
          </a:p>
          <a:p>
            <a:r>
              <a:rPr lang="en-CA" dirty="0">
                <a:latin typeface="Times New Roman" panose="02020603050405020304" pitchFamily="18" charset="0"/>
                <a:cs typeface="Times New Roman" panose="02020603050405020304" pitchFamily="18" charset="0"/>
              </a:rPr>
              <a:t>Use crosswalks to attach occupation characteristics from O*NET to the LFS.</a:t>
            </a:r>
          </a:p>
          <a:p>
            <a:r>
              <a:rPr lang="en-CA" dirty="0">
                <a:latin typeface="Times New Roman" panose="02020603050405020304" pitchFamily="18" charset="0"/>
                <a:cs typeface="Times New Roman" panose="02020603050405020304" pitchFamily="18" charset="0"/>
              </a:rPr>
              <a:t>Take given O*NET scores and standardize to be (0,1)</a:t>
            </a:r>
          </a:p>
          <a:p>
            <a:pPr lvl="1"/>
            <a:r>
              <a:rPr lang="en-CA" dirty="0">
                <a:latin typeface="Times New Roman" panose="02020603050405020304" pitchFamily="18" charset="0"/>
                <a:cs typeface="Times New Roman" panose="02020603050405020304" pitchFamily="18" charset="0"/>
              </a:rPr>
              <a:t>coefficient is % of std. deviation.</a:t>
            </a:r>
          </a:p>
          <a:p>
            <a:r>
              <a:rPr lang="en-CA" dirty="0">
                <a:latin typeface="Times New Roman" panose="02020603050405020304" pitchFamily="18" charset="0"/>
                <a:cs typeface="Times New Roman" panose="02020603050405020304" pitchFamily="18" charset="0"/>
              </a:rPr>
              <a:t>Run regressions against our </a:t>
            </a:r>
            <a:r>
              <a:rPr lang="en-CA" u="sng" dirty="0">
                <a:latin typeface="Times New Roman" panose="02020603050405020304" pitchFamily="18" charset="0"/>
                <a:cs typeface="Times New Roman" panose="02020603050405020304" pitchFamily="18" charset="0"/>
              </a:rPr>
              <a:t>cohort policy variable </a:t>
            </a:r>
            <a:r>
              <a:rPr lang="en-CA" dirty="0">
                <a:latin typeface="Times New Roman" panose="02020603050405020304" pitchFamily="18" charset="0"/>
                <a:cs typeface="Times New Roman" panose="02020603050405020304" pitchFamily="18" charset="0"/>
              </a:rPr>
              <a:t>for sample of married older women.</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3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87E9-E628-0C4E-BCD9-EB811DBA8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EC988-23ED-9C59-32BB-8EF5E5F9EA2C}"/>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Occupations: More responsible jobs? O*NET</a:t>
            </a:r>
          </a:p>
        </p:txBody>
      </p:sp>
      <p:pic>
        <p:nvPicPr>
          <p:cNvPr id="17" name="Content Placeholder 16" descr="A graph with text and numbers&#10;&#10;AI-generated content may be incorrect.">
            <a:extLst>
              <a:ext uri="{FF2B5EF4-FFF2-40B4-BE49-F238E27FC236}">
                <a16:creationId xmlns:a16="http://schemas.microsoft.com/office/drawing/2014/main" id="{DBAA70EF-730F-204C-C671-4071425FD6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737" y="1714500"/>
            <a:ext cx="8572500" cy="5143500"/>
          </a:xfrm>
        </p:spPr>
      </p:pic>
    </p:spTree>
    <p:extLst>
      <p:ext uri="{BB962C8B-B14F-4D97-AF65-F5344CB8AC3E}">
        <p14:creationId xmlns:p14="http://schemas.microsoft.com/office/powerpoint/2010/main" val="1381951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756EF-38BA-8417-F61E-E057624F9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9C9F3-B341-5F90-ECBE-40B02B4A24DD}"/>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Occupations: More responsible jobs? O*NET</a:t>
            </a:r>
          </a:p>
        </p:txBody>
      </p:sp>
      <p:pic>
        <p:nvPicPr>
          <p:cNvPr id="11" name="Content Placeholder 10" descr="A screenshot of a graph&#10;&#10;AI-generated content may be incorrect.">
            <a:extLst>
              <a:ext uri="{FF2B5EF4-FFF2-40B4-BE49-F238E27FC236}">
                <a16:creationId xmlns:a16="http://schemas.microsoft.com/office/drawing/2014/main" id="{F92EA90C-75F2-AEA3-4CEB-F6E3D69732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7283" y="1714500"/>
            <a:ext cx="8572500" cy="5143500"/>
          </a:xfrm>
        </p:spPr>
      </p:pic>
    </p:spTree>
    <p:extLst>
      <p:ext uri="{BB962C8B-B14F-4D97-AF65-F5344CB8AC3E}">
        <p14:creationId xmlns:p14="http://schemas.microsoft.com/office/powerpoint/2010/main" val="2352655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7273-3D51-CAA8-D750-CD35CEEF9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35442-9105-F652-B309-9A5DBD561066}"/>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The Plan</a:t>
            </a:r>
          </a:p>
        </p:txBody>
      </p:sp>
      <p:sp>
        <p:nvSpPr>
          <p:cNvPr id="3" name="Content Placeholder 2">
            <a:extLst>
              <a:ext uri="{FF2B5EF4-FFF2-40B4-BE49-F238E27FC236}">
                <a16:creationId xmlns:a16="http://schemas.microsoft.com/office/drawing/2014/main" id="{09182819-38C3-50A2-AE0F-F76FD1B55A61}"/>
              </a:ext>
            </a:extLst>
          </p:cNvPr>
          <p:cNvSpPr>
            <a:spLocks noGrp="1"/>
          </p:cNvSpPr>
          <p:nvPr>
            <p:ph idx="1"/>
          </p:nvPr>
        </p:nvSpPr>
        <p:spPr>
          <a:solidFill>
            <a:srgbClr val="FFFFFF"/>
          </a:solidFill>
        </p:spPr>
        <p:txBody>
          <a:bodyPr>
            <a:normAutofit fontScale="92500" lnSpcReduction="20000"/>
          </a:bodyPr>
          <a:lstStyle/>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Policy.</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Short-run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income.</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Net fiscal impact.</a:t>
            </a:r>
          </a:p>
          <a:p>
            <a:pPr marL="0" indent="0">
              <a:buNone/>
            </a:pPr>
            <a:endParaRPr lang="en-CA" dirty="0"/>
          </a:p>
        </p:txBody>
      </p:sp>
      <p:sp>
        <p:nvSpPr>
          <p:cNvPr id="4" name="Rectangle: Rounded Corners 3">
            <a:extLst>
              <a:ext uri="{FF2B5EF4-FFF2-40B4-BE49-F238E27FC236}">
                <a16:creationId xmlns:a16="http://schemas.microsoft.com/office/drawing/2014/main" id="{F66ACB66-9CBC-F616-FFE6-0E936BC19214}"/>
              </a:ext>
            </a:extLst>
          </p:cNvPr>
          <p:cNvSpPr/>
          <p:nvPr/>
        </p:nvSpPr>
        <p:spPr>
          <a:xfrm>
            <a:off x="473062" y="5332362"/>
            <a:ext cx="5144311" cy="690664"/>
          </a:xfrm>
          <a:prstGeom prst="roundRect">
            <a:avLst/>
          </a:prstGeom>
          <a:solidFill>
            <a:schemeClr val="accent4">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5188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The Plan</a:t>
            </a: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a:solidFill>
            <a:srgbClr val="FFFFFF"/>
          </a:solidFill>
        </p:spPr>
        <p:txBody>
          <a:bodyPr>
            <a:normAutofit fontScale="92500" lnSpcReduction="20000"/>
          </a:bodyPr>
          <a:lstStyle/>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Policy.</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Short-run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income.</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Net fiscal impact.</a:t>
            </a:r>
          </a:p>
          <a:p>
            <a:pPr marL="0" indent="0">
              <a:buNone/>
            </a:pPr>
            <a:endParaRPr lang="en-CA" dirty="0"/>
          </a:p>
        </p:txBody>
      </p:sp>
    </p:spTree>
    <p:extLst>
      <p:ext uri="{BB962C8B-B14F-4D97-AF65-F5344CB8AC3E}">
        <p14:creationId xmlns:p14="http://schemas.microsoft.com/office/powerpoint/2010/main" val="233471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DC47-72B1-8515-B470-3B85181258A6}"/>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Fiscal analysis</a:t>
            </a:r>
          </a:p>
        </p:txBody>
      </p:sp>
      <p:sp>
        <p:nvSpPr>
          <p:cNvPr id="3" name="Content Placeholder 2">
            <a:extLst>
              <a:ext uri="{FF2B5EF4-FFF2-40B4-BE49-F238E27FC236}">
                <a16:creationId xmlns:a16="http://schemas.microsoft.com/office/drawing/2014/main" id="{76496375-D257-3FFC-DD98-FFA7E2AD99CB}"/>
              </a:ext>
            </a:extLst>
          </p:cNvPr>
          <p:cNvSpPr>
            <a:spLocks noGrp="1"/>
          </p:cNvSpPr>
          <p:nvPr>
            <p:ph idx="1"/>
          </p:nvPr>
        </p:nvSpPr>
        <p:spPr>
          <a:xfrm>
            <a:off x="838200" y="1541928"/>
            <a:ext cx="10515600" cy="4885765"/>
          </a:xfrm>
        </p:spPr>
        <p:txBody>
          <a:bodyPr>
            <a:noAutofit/>
          </a:bodyPr>
          <a:lstStyle/>
          <a:p>
            <a:r>
              <a:rPr lang="en-CA" sz="2400" i="1" dirty="0">
                <a:effectLst/>
                <a:latin typeface="Times New Roman" panose="02020603050405020304" pitchFamily="18" charset="0"/>
                <a:ea typeface="Calibri" panose="020F0502020204030204" pitchFamily="34" charset="0"/>
                <a:cs typeface="Times New Roman" panose="02020603050405020304" pitchFamily="18" charset="0"/>
              </a:rPr>
              <a:t>Goal</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find a fiscal cost and benefit at each mother’s age and discount it back to mother’s age 20.</a:t>
            </a:r>
          </a:p>
          <a:p>
            <a:endParaRPr lang="en-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2400" i="1" dirty="0">
                <a:effectLst/>
                <a:latin typeface="Times New Roman" panose="02020603050405020304" pitchFamily="18" charset="0"/>
                <a:ea typeface="Calibri" panose="020F0502020204030204" pitchFamily="34" charset="0"/>
                <a:cs typeface="Times New Roman" panose="02020603050405020304" pitchFamily="18" charset="0"/>
              </a:rPr>
              <a:t>Target cohorts</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mothers in cohorts born 1967-1978. This is in the centre of the treated YOBs in the sample.</a:t>
            </a:r>
          </a:p>
          <a:p>
            <a:pPr marL="0" indent="0">
              <a:buNone/>
            </a:pP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2400" i="1" dirty="0">
                <a:effectLst/>
                <a:latin typeface="Times New Roman" panose="02020603050405020304" pitchFamily="18" charset="0"/>
                <a:ea typeface="Calibri" panose="020F0502020204030204" pitchFamily="34" charset="0"/>
                <a:cs typeface="Times New Roman" panose="02020603050405020304" pitchFamily="18" charset="0"/>
              </a:rPr>
              <a:t>Effective kids at each age</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at each age from 15 to 44, take the average kids ages 0-4 per Quebec mother with kids. This ranges from 0.046 at age 18 to 0.709 at age 31 (the peak) and back down to 0.032 at age 44. Average years of eligibility 10.5.</a:t>
            </a:r>
          </a:p>
          <a:p>
            <a:pPr marL="0" indent="0">
              <a:buNone/>
            </a:pP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2400" i="1" dirty="0">
                <a:effectLst/>
                <a:latin typeface="Times New Roman" panose="02020603050405020304" pitchFamily="18" charset="0"/>
                <a:ea typeface="Calibri" panose="020F0502020204030204" pitchFamily="34" charset="0"/>
                <a:cs typeface="Times New Roman" panose="02020603050405020304" pitchFamily="18" charset="0"/>
              </a:rPr>
              <a:t>Cost per kid:</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Estimate of $10,000 per treated kid. 80% of kids in care. 80% of those are in CPE program. So, 64% of </a:t>
            </a:r>
            <a:r>
              <a:rPr lang="en-CA" sz="2400" dirty="0">
                <a:latin typeface="Times New Roman" panose="02020603050405020304" pitchFamily="18" charset="0"/>
                <a:ea typeface="Calibri" panose="020F0502020204030204" pitchFamily="34" charset="0"/>
                <a:cs typeface="Times New Roman" panose="02020603050405020304" pitchFamily="18" charset="0"/>
              </a:rPr>
              <a:t>eligible kids treated. </a:t>
            </a:r>
          </a:p>
        </p:txBody>
      </p:sp>
    </p:spTree>
    <p:extLst>
      <p:ext uri="{BB962C8B-B14F-4D97-AF65-F5344CB8AC3E}">
        <p14:creationId xmlns:p14="http://schemas.microsoft.com/office/powerpoint/2010/main" val="2718419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FDAD-326C-A90F-08B2-FC4F6C5E6E16}"/>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Flow of the costs</a:t>
            </a:r>
          </a:p>
        </p:txBody>
      </p:sp>
      <p:pic>
        <p:nvPicPr>
          <p:cNvPr id="6" name="Content Placeholder 5" descr="A graph with a line&#10;&#10;AI-generated content may be incorrect.">
            <a:extLst>
              <a:ext uri="{FF2B5EF4-FFF2-40B4-BE49-F238E27FC236}">
                <a16:creationId xmlns:a16="http://schemas.microsoft.com/office/drawing/2014/main" id="{1681FAD7-6875-3B23-BF70-9FB06D47A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395" y="1554453"/>
            <a:ext cx="8839245" cy="5303547"/>
          </a:xfrm>
        </p:spPr>
      </p:pic>
    </p:spTree>
    <p:extLst>
      <p:ext uri="{BB962C8B-B14F-4D97-AF65-F5344CB8AC3E}">
        <p14:creationId xmlns:p14="http://schemas.microsoft.com/office/powerpoint/2010/main" val="3725036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7C4A-C948-DBAC-4749-D11560355AB1}"/>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Fiscal analysis</a:t>
            </a:r>
          </a:p>
        </p:txBody>
      </p:sp>
      <p:sp>
        <p:nvSpPr>
          <p:cNvPr id="3" name="Content Placeholder 2">
            <a:extLst>
              <a:ext uri="{FF2B5EF4-FFF2-40B4-BE49-F238E27FC236}">
                <a16:creationId xmlns:a16="http://schemas.microsoft.com/office/drawing/2014/main" id="{06A1F78F-E2E6-E118-52A1-A0FCF9FAAF76}"/>
              </a:ext>
            </a:extLst>
          </p:cNvPr>
          <p:cNvSpPr>
            <a:spLocks noGrp="1"/>
          </p:cNvSpPr>
          <p:nvPr>
            <p:ph idx="1"/>
          </p:nvPr>
        </p:nvSpPr>
        <p:spPr/>
        <p:txBody>
          <a:bodyPr>
            <a:normAutofit/>
          </a:bodyPr>
          <a:lstStyle/>
          <a:p>
            <a:r>
              <a:rPr lang="en-CA" sz="2800" i="1" dirty="0">
                <a:effectLst/>
                <a:latin typeface="Times New Roman" panose="02020603050405020304" pitchFamily="18" charset="0"/>
                <a:ea typeface="Calibri" panose="020F0502020204030204" pitchFamily="34" charset="0"/>
                <a:cs typeface="Times New Roman" panose="02020603050405020304" pitchFamily="18" charset="0"/>
              </a:rPr>
              <a:t>Fiscal benefits</a:t>
            </a:r>
            <a:r>
              <a:rPr lang="en-CA" sz="2800" dirty="0">
                <a:effectLst/>
                <a:latin typeface="Times New Roman" panose="02020603050405020304" pitchFamily="18" charset="0"/>
                <a:ea typeface="Calibri" panose="020F0502020204030204" pitchFamily="34" charset="0"/>
                <a:cs typeface="Times New Roman" panose="02020603050405020304" pitchFamily="18" charset="0"/>
              </a:rPr>
              <a:t>: Take our main estimates for total taxes, EI benefits, and SA benefits. </a:t>
            </a:r>
          </a:p>
          <a:p>
            <a:pPr marL="0" indent="0">
              <a:buNone/>
            </a:pP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2800" i="1" dirty="0">
                <a:effectLst/>
                <a:latin typeface="Times New Roman" panose="02020603050405020304" pitchFamily="18" charset="0"/>
                <a:ea typeface="Calibri" panose="020F0502020204030204" pitchFamily="34" charset="0"/>
                <a:cs typeface="Times New Roman" panose="02020603050405020304" pitchFamily="18" charset="0"/>
              </a:rPr>
              <a:t>Extended ages</a:t>
            </a:r>
            <a:r>
              <a:rPr lang="en-CA" sz="2800" dirty="0">
                <a:effectLst/>
                <a:latin typeface="Times New Roman" panose="02020603050405020304" pitchFamily="18" charset="0"/>
                <a:ea typeface="Calibri" panose="020F0502020204030204" pitchFamily="34" charset="0"/>
                <a:cs typeface="Times New Roman" panose="02020603050405020304" pitchFamily="18" charset="0"/>
              </a:rPr>
              <a:t>: We use 5-yr rolling estimates for ages 20-50. </a:t>
            </a:r>
          </a:p>
          <a:p>
            <a:pPr lvl="1"/>
            <a:r>
              <a:rPr lang="en-CA" dirty="0">
                <a:effectLst/>
                <a:latin typeface="Times New Roman" panose="02020603050405020304" pitchFamily="18" charset="0"/>
                <a:ea typeface="Calibri" panose="020F0502020204030204" pitchFamily="34" charset="0"/>
                <a:cs typeface="Times New Roman" panose="02020603050405020304" pitchFamily="18" charset="0"/>
              </a:rPr>
              <a:t>e.g. ages 28-32 for the age 30 estimate.</a:t>
            </a:r>
          </a:p>
          <a:p>
            <a:pPr lvl="1"/>
            <a:r>
              <a:rPr lang="en-CA" dirty="0">
                <a:latin typeface="Times New Roman" panose="02020603050405020304" pitchFamily="18" charset="0"/>
                <a:ea typeface="Calibri" panose="020F0502020204030204" pitchFamily="34" charset="0"/>
                <a:cs typeface="Times New Roman" panose="02020603050405020304" pitchFamily="18" charset="0"/>
              </a:rPr>
              <a:t>Extrapolate age 50 estimates to age 62.</a:t>
            </a:r>
          </a:p>
          <a:p>
            <a:pPr lvl="1"/>
            <a:r>
              <a:rPr lang="en-CA" dirty="0">
                <a:latin typeface="Times New Roman" panose="02020603050405020304" pitchFamily="18" charset="0"/>
                <a:ea typeface="Calibri" panose="020F0502020204030204" pitchFamily="34" charset="0"/>
                <a:cs typeface="Times New Roman" panose="02020603050405020304" pitchFamily="18" charset="0"/>
              </a:rPr>
              <a:t>OLS as base case; also have IV.</a:t>
            </a:r>
          </a:p>
          <a:p>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2800" dirty="0">
                <a:effectLst/>
                <a:latin typeface="Times New Roman" panose="02020603050405020304" pitchFamily="18" charset="0"/>
                <a:ea typeface="Calibri" panose="020F0502020204030204" pitchFamily="34" charset="0"/>
                <a:cs typeface="Times New Roman" panose="02020603050405020304" pitchFamily="18" charset="0"/>
              </a:rPr>
              <a:t>Discount rates: we show 1.5% and 3% real. Also calculate the IRR.</a:t>
            </a:r>
          </a:p>
          <a:p>
            <a:endParaRPr lang="en-CA" dirty="0"/>
          </a:p>
        </p:txBody>
      </p:sp>
    </p:spTree>
    <p:extLst>
      <p:ext uri="{BB962C8B-B14F-4D97-AF65-F5344CB8AC3E}">
        <p14:creationId xmlns:p14="http://schemas.microsoft.com/office/powerpoint/2010/main" val="1828472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0A672-69D2-2332-329B-D585222B9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2968B-AC6A-DB87-3D42-81BEB27E8BAE}"/>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Undiscounted timing of fiscal flows</a:t>
            </a:r>
          </a:p>
        </p:txBody>
      </p:sp>
      <p:pic>
        <p:nvPicPr>
          <p:cNvPr id="11" name="Content Placeholder 10" descr="A graph with different colored lines&#10;&#10;AI-generated content may be incorrect.">
            <a:extLst>
              <a:ext uri="{FF2B5EF4-FFF2-40B4-BE49-F238E27FC236}">
                <a16:creationId xmlns:a16="http://schemas.microsoft.com/office/drawing/2014/main" id="{1305C29C-8339-6FC3-59E9-601F58A28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484" y="1690688"/>
            <a:ext cx="8612187" cy="5167312"/>
          </a:xfrm>
        </p:spPr>
      </p:pic>
    </p:spTree>
    <p:extLst>
      <p:ext uri="{BB962C8B-B14F-4D97-AF65-F5344CB8AC3E}">
        <p14:creationId xmlns:p14="http://schemas.microsoft.com/office/powerpoint/2010/main" val="60377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0371-94B3-39AB-4370-560D635B8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C997E-685E-02F1-BC6D-AEAC44FAEF7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Fiscal NPVs</a:t>
            </a:r>
          </a:p>
        </p:txBody>
      </p:sp>
      <p:graphicFrame>
        <p:nvGraphicFramePr>
          <p:cNvPr id="6" name="Object 5">
            <a:extLst>
              <a:ext uri="{FF2B5EF4-FFF2-40B4-BE49-F238E27FC236}">
                <a16:creationId xmlns:a16="http://schemas.microsoft.com/office/drawing/2014/main" id="{9433ECA9-76B5-E5C3-30AF-09BF96476207}"/>
              </a:ext>
            </a:extLst>
          </p:cNvPr>
          <p:cNvGraphicFramePr>
            <a:graphicFrameLocks noChangeAspect="1"/>
          </p:cNvGraphicFramePr>
          <p:nvPr>
            <p:extLst>
              <p:ext uri="{D42A27DB-BD31-4B8C-83A1-F6EECF244321}">
                <p14:modId xmlns:p14="http://schemas.microsoft.com/office/powerpoint/2010/main" val="2314729774"/>
              </p:ext>
            </p:extLst>
          </p:nvPr>
        </p:nvGraphicFramePr>
        <p:xfrm>
          <a:off x="1120775" y="2362200"/>
          <a:ext cx="6396038" cy="2011363"/>
        </p:xfrm>
        <a:graphic>
          <a:graphicData uri="http://schemas.openxmlformats.org/presentationml/2006/ole">
            <mc:AlternateContent xmlns:mc="http://schemas.openxmlformats.org/markup-compatibility/2006">
              <mc:Choice xmlns:v="urn:schemas-microsoft-com:vml" Requires="v">
                <p:oleObj name="Worksheet" r:id="rId2" imgW="3481561" imgH="1095281" progId="Excel.Sheet.12">
                  <p:embed/>
                </p:oleObj>
              </mc:Choice>
              <mc:Fallback>
                <p:oleObj name="Worksheet" r:id="rId2" imgW="3481561" imgH="1095281" progId="Excel.Sheet.12">
                  <p:embed/>
                  <p:pic>
                    <p:nvPicPr>
                      <p:cNvPr id="6" name="Object 5">
                        <a:extLst>
                          <a:ext uri="{FF2B5EF4-FFF2-40B4-BE49-F238E27FC236}">
                            <a16:creationId xmlns:a16="http://schemas.microsoft.com/office/drawing/2014/main" id="{4F26FB40-934B-8CE1-F69B-67F76238B7DE}"/>
                          </a:ext>
                        </a:extLst>
                      </p:cNvPr>
                      <p:cNvPicPr/>
                      <p:nvPr/>
                    </p:nvPicPr>
                    <p:blipFill>
                      <a:blip r:embed="rId3"/>
                      <a:stretch>
                        <a:fillRect/>
                      </a:stretch>
                    </p:blipFill>
                    <p:spPr>
                      <a:xfrm>
                        <a:off x="1120775" y="2362200"/>
                        <a:ext cx="6396038" cy="2011363"/>
                      </a:xfrm>
                      <a:prstGeom prst="rect">
                        <a:avLst/>
                      </a:prstGeom>
                    </p:spPr>
                  </p:pic>
                </p:oleObj>
              </mc:Fallback>
            </mc:AlternateContent>
          </a:graphicData>
        </a:graphic>
      </p:graphicFrame>
    </p:spTree>
    <p:extLst>
      <p:ext uri="{BB962C8B-B14F-4D97-AF65-F5344CB8AC3E}">
        <p14:creationId xmlns:p14="http://schemas.microsoft.com/office/powerpoint/2010/main" val="615677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0C2E-8E9F-8301-3D1D-433E34163421}"/>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Fiscal NPVs</a:t>
            </a:r>
          </a:p>
        </p:txBody>
      </p:sp>
      <p:graphicFrame>
        <p:nvGraphicFramePr>
          <p:cNvPr id="6" name="Object 5">
            <a:extLst>
              <a:ext uri="{FF2B5EF4-FFF2-40B4-BE49-F238E27FC236}">
                <a16:creationId xmlns:a16="http://schemas.microsoft.com/office/drawing/2014/main" id="{4F26FB40-934B-8CE1-F69B-67F76238B7DE}"/>
              </a:ext>
            </a:extLst>
          </p:cNvPr>
          <p:cNvGraphicFramePr>
            <a:graphicFrameLocks noChangeAspect="1"/>
          </p:cNvGraphicFramePr>
          <p:nvPr>
            <p:extLst>
              <p:ext uri="{D42A27DB-BD31-4B8C-83A1-F6EECF244321}">
                <p14:modId xmlns:p14="http://schemas.microsoft.com/office/powerpoint/2010/main" val="2032379333"/>
              </p:ext>
            </p:extLst>
          </p:nvPr>
        </p:nvGraphicFramePr>
        <p:xfrm>
          <a:off x="1120309" y="2361639"/>
          <a:ext cx="10376144" cy="2134721"/>
        </p:xfrm>
        <a:graphic>
          <a:graphicData uri="http://schemas.openxmlformats.org/presentationml/2006/ole">
            <mc:AlternateContent xmlns:mc="http://schemas.openxmlformats.org/markup-compatibility/2006">
              <mc:Choice xmlns:v="urn:schemas-microsoft-com:vml" Requires="v">
                <p:oleObj name="Worksheet" r:id="rId2" imgW="5648249" imgH="1162137" progId="Excel.Sheet.12">
                  <p:embed/>
                </p:oleObj>
              </mc:Choice>
              <mc:Fallback>
                <p:oleObj name="Worksheet" r:id="rId2" imgW="5648249" imgH="1162137" progId="Excel.Sheet.12">
                  <p:embed/>
                  <p:pic>
                    <p:nvPicPr>
                      <p:cNvPr id="0" name=""/>
                      <p:cNvPicPr/>
                      <p:nvPr/>
                    </p:nvPicPr>
                    <p:blipFill>
                      <a:blip r:embed="rId3"/>
                      <a:stretch>
                        <a:fillRect/>
                      </a:stretch>
                    </p:blipFill>
                    <p:spPr>
                      <a:xfrm>
                        <a:off x="1120309" y="2361639"/>
                        <a:ext cx="10376144" cy="2134721"/>
                      </a:xfrm>
                      <a:prstGeom prst="rect">
                        <a:avLst/>
                      </a:prstGeom>
                    </p:spPr>
                  </p:pic>
                </p:oleObj>
              </mc:Fallback>
            </mc:AlternateContent>
          </a:graphicData>
        </a:graphic>
      </p:graphicFrame>
    </p:spTree>
    <p:extLst>
      <p:ext uri="{BB962C8B-B14F-4D97-AF65-F5344CB8AC3E}">
        <p14:creationId xmlns:p14="http://schemas.microsoft.com/office/powerpoint/2010/main" val="2048048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Conclusions </a:t>
            </a:r>
            <a:endParaRPr lang="en-CA" sz="5400" dirty="0">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p:txBody>
          <a:bodyPr>
            <a:normAutofit fontScale="92500" lnSpcReduction="20000"/>
          </a:bodyPr>
          <a:lstStyle/>
          <a:p>
            <a:pPr marL="514350" indent="-514350">
              <a:buFont typeface="+mj-lt"/>
              <a:buAutoNum type="arabicPeriod"/>
            </a:pPr>
            <a:r>
              <a:rPr lang="en-US" u="sng" dirty="0">
                <a:latin typeface="Times New Roman" panose="02020603050405020304" pitchFamily="18" charset="0"/>
                <a:cs typeface="Times New Roman" panose="02020603050405020304" pitchFamily="18" charset="0"/>
              </a:rPr>
              <a:t>Labor</a:t>
            </a:r>
            <a:r>
              <a:rPr lang="en-US" dirty="0">
                <a:latin typeface="Times New Roman" panose="02020603050405020304" pitchFamily="18" charset="0"/>
                <a:cs typeface="Times New Roman" panose="02020603050405020304" pitchFamily="18" charset="0"/>
              </a:rPr>
              <a:t>: We document long-run impacts on labor supply after child ages out of care.</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u="sng" dirty="0">
                <a:latin typeface="Times New Roman" panose="02020603050405020304" pitchFamily="18" charset="0"/>
                <a:cs typeface="Times New Roman" panose="02020603050405020304" pitchFamily="18" charset="0"/>
              </a:rPr>
              <a:t>Income</a:t>
            </a:r>
            <a:r>
              <a:rPr lang="en-US" dirty="0">
                <a:latin typeface="Times New Roman" panose="02020603050405020304" pitchFamily="18" charset="0"/>
                <a:cs typeface="Times New Roman" panose="02020603050405020304" pitchFamily="18" charset="0"/>
              </a:rPr>
              <a:t>: We find large (and growing with mother’s age) effects on maternal earnings from experience with subsidized childcare.</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u="sng" dirty="0">
                <a:latin typeface="Times New Roman" panose="02020603050405020304" pitchFamily="18" charset="0"/>
                <a:cs typeface="Times New Roman" panose="02020603050405020304" pitchFamily="18" charset="0"/>
              </a:rPr>
              <a:t>Better jobs</a:t>
            </a:r>
            <a:r>
              <a:rPr lang="en-US" dirty="0">
                <a:latin typeface="Times New Roman" panose="02020603050405020304" pitchFamily="18" charset="0"/>
                <a:cs typeface="Times New Roman" panose="02020603050405020304" pitchFamily="18" charset="0"/>
              </a:rPr>
              <a:t>: Some evidence that higher earnings driven by better jobs/higher wages post age-40. Evidence against selection/composition on education.</a:t>
            </a:r>
          </a:p>
          <a:p>
            <a:pPr marL="0" indent="0">
              <a:buNone/>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startAt="3"/>
            </a:pPr>
            <a:r>
              <a:rPr lang="en-US" u="sng" dirty="0">
                <a:latin typeface="Times New Roman" panose="02020603050405020304" pitchFamily="18" charset="0"/>
                <a:cs typeface="Times New Roman" panose="02020603050405020304" pitchFamily="18" charset="0"/>
              </a:rPr>
              <a:t>Fiscal cost</a:t>
            </a:r>
            <a:r>
              <a:rPr lang="en-US" dirty="0">
                <a:latin typeface="Times New Roman" panose="02020603050405020304" pitchFamily="18" charset="0"/>
                <a:cs typeface="Times New Roman" panose="02020603050405020304" pitchFamily="18" charset="0"/>
              </a:rPr>
              <a:t>: Large estimated earnings boost leads to higher taxes. Income tax revenue covers a large part of costs.</a:t>
            </a:r>
          </a:p>
          <a:p>
            <a:pPr marL="514350" indent="-514350">
              <a:buFont typeface="+mj-lt"/>
              <a:buAutoNum type="arabicPeriod" startAt="3"/>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startAt="3"/>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185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F14FC-88F4-F14A-EAFB-02627076D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ED7FD-A4A9-D159-D4ED-97E5EF730CE8}"/>
              </a:ext>
            </a:extLst>
          </p:cNvPr>
          <p:cNvSpPr>
            <a:spLocks noGrp="1"/>
          </p:cNvSpPr>
          <p:nvPr>
            <p:ph type="title"/>
          </p:nvPr>
        </p:nvSpPr>
        <p:spPr/>
        <p:txBody>
          <a:bodyPr>
            <a:normAutofit fontScale="90000"/>
          </a:bodyPr>
          <a:lstStyle/>
          <a:p>
            <a:pPr algn="ctr"/>
            <a:r>
              <a:rPr lang="en-US" sz="5400" dirty="0">
                <a:latin typeface="Times New Roman" panose="02020603050405020304" pitchFamily="18" charset="0"/>
                <a:cs typeface="Times New Roman" panose="02020603050405020304" pitchFamily="18" charset="0"/>
              </a:rPr>
              <a:t>THANK YOU.</a:t>
            </a:r>
            <a:br>
              <a:rPr lang="en-US" sz="5400" dirty="0">
                <a:highlight>
                  <a:srgbClr val="FFFF00"/>
                </a:highlight>
                <a:latin typeface="Times New Roman" panose="02020603050405020304" pitchFamily="18" charset="0"/>
                <a:cs typeface="Times New Roman" panose="02020603050405020304" pitchFamily="18" charset="0"/>
              </a:rPr>
            </a:br>
            <a:endParaRPr lang="en-CA" sz="5400" dirty="0">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7843636-96F1-6C4F-8651-47859651B292}"/>
              </a:ext>
            </a:extLst>
          </p:cNvPr>
          <p:cNvSpPr>
            <a:spLocks noGrp="1"/>
          </p:cNvSpPr>
          <p:nvPr>
            <p:ph idx="1"/>
          </p:nvPr>
        </p:nvSpPr>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startAt="3"/>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startAt="3"/>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644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A0BD928-4C52-AE42-5C47-05F8BEB4E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77AE9-79FE-81D2-1628-D9655A4EECEB}"/>
              </a:ext>
            </a:extLst>
          </p:cNvPr>
          <p:cNvSpPr>
            <a:spLocks noGrp="1"/>
          </p:cNvSpPr>
          <p:nvPr>
            <p:ph type="ctrTitle"/>
          </p:nvPr>
        </p:nvSpPr>
        <p:spPr>
          <a:xfrm>
            <a:off x="681644" y="448574"/>
            <a:ext cx="10592980" cy="2012804"/>
          </a:xfrm>
        </p:spPr>
        <p:txBody>
          <a:bodyPr>
            <a:noAutofit/>
          </a:bodyPr>
          <a:lstStyle/>
          <a:p>
            <a:r>
              <a:rPr lang="en-US" sz="4800" dirty="0">
                <a:latin typeface="Times New Roman" panose="02020603050405020304" pitchFamily="18" charset="0"/>
                <a:cs typeface="Times New Roman" panose="02020603050405020304" pitchFamily="18" charset="0"/>
              </a:rPr>
              <a:t>Investing in mothers?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Universal childcare and mothers’ long-run labor market outcomes</a:t>
            </a:r>
            <a:endParaRPr lang="en-CA"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C7812D3-D83A-7AD8-6FFD-2C21E834F08A}"/>
              </a:ext>
            </a:extLst>
          </p:cNvPr>
          <p:cNvSpPr>
            <a:spLocks noGrp="1"/>
          </p:cNvSpPr>
          <p:nvPr>
            <p:ph type="subTitle" idx="1"/>
          </p:nvPr>
        </p:nvSpPr>
        <p:spPr>
          <a:xfrm>
            <a:off x="1700484" y="3204321"/>
            <a:ext cx="8524171" cy="1192302"/>
          </a:xfrm>
        </p:spPr>
        <p:txBody>
          <a:bodyPr>
            <a:normAutofit fontScale="85000" lnSpcReduction="20000"/>
          </a:bodyPr>
          <a:lstStyle/>
          <a:p>
            <a:r>
              <a:rPr lang="en-US" sz="3000" dirty="0">
                <a:latin typeface="Times New Roman" panose="02020603050405020304" pitchFamily="18" charset="0"/>
                <a:cs typeface="Times New Roman" panose="02020603050405020304" pitchFamily="18" charset="0"/>
              </a:rPr>
              <a:t>NBER Summer Institute</a:t>
            </a:r>
          </a:p>
          <a:p>
            <a:r>
              <a:rPr lang="en-US" sz="3000" dirty="0">
                <a:latin typeface="Times New Roman" panose="02020603050405020304" pitchFamily="18" charset="0"/>
                <a:cs typeface="Times New Roman" panose="02020603050405020304" pitchFamily="18" charset="0"/>
              </a:rPr>
              <a:t>Children’s Program</a:t>
            </a:r>
          </a:p>
          <a:p>
            <a:r>
              <a:rPr lang="en-US" sz="3000" dirty="0">
                <a:latin typeface="Times New Roman" panose="02020603050405020304" pitchFamily="18" charset="0"/>
                <a:cs typeface="Times New Roman" panose="02020603050405020304" pitchFamily="18" charset="0"/>
              </a:rPr>
              <a:t>July 25, 2025</a:t>
            </a:r>
          </a:p>
          <a:p>
            <a:endParaRPr lang="en-US" sz="5067" dirty="0">
              <a:latin typeface="Times New Roman" panose="02020603050405020304" pitchFamily="18" charset="0"/>
              <a:cs typeface="Times New Roman" panose="02020603050405020304" pitchFamily="18" charset="0"/>
            </a:endParaRPr>
          </a:p>
          <a:p>
            <a:pPr algn="l"/>
            <a:endParaRPr lang="en-CA" sz="5067" dirty="0">
              <a:latin typeface="Times New Roman" panose="02020603050405020304" pitchFamily="18" charset="0"/>
              <a:cs typeface="Times New Roman" panose="02020603050405020304" pitchFamily="18" charset="0"/>
            </a:endParaRPr>
          </a:p>
          <a:p>
            <a:endParaRPr lang="en-CA" dirty="0"/>
          </a:p>
        </p:txBody>
      </p:sp>
      <p:sp>
        <p:nvSpPr>
          <p:cNvPr id="4" name="Subtitle 2">
            <a:extLst>
              <a:ext uri="{FF2B5EF4-FFF2-40B4-BE49-F238E27FC236}">
                <a16:creationId xmlns:a16="http://schemas.microsoft.com/office/drawing/2014/main" id="{3CC8243C-7137-2DEF-BCBE-731749E8F798}"/>
              </a:ext>
            </a:extLst>
          </p:cNvPr>
          <p:cNvSpPr txBox="1">
            <a:spLocks/>
          </p:cNvSpPr>
          <p:nvPr/>
        </p:nvSpPr>
        <p:spPr>
          <a:xfrm>
            <a:off x="1700484" y="5031566"/>
            <a:ext cx="8427189" cy="111471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3000" dirty="0">
                <a:latin typeface="Times New Roman" panose="02020603050405020304" pitchFamily="18" charset="0"/>
                <a:cs typeface="Times New Roman" panose="02020603050405020304" pitchFamily="18" charset="0"/>
              </a:rPr>
              <a:t>Michael Baker:  	University of Toronto</a:t>
            </a:r>
          </a:p>
          <a:p>
            <a:pPr algn="l"/>
            <a:r>
              <a:rPr lang="en-CA" sz="3000" dirty="0">
                <a:latin typeface="Times New Roman" panose="02020603050405020304" pitchFamily="18" charset="0"/>
                <a:cs typeface="Times New Roman" panose="02020603050405020304" pitchFamily="18" charset="0"/>
              </a:rPr>
              <a:t>Jonathan Gruber: 	MIT</a:t>
            </a:r>
          </a:p>
          <a:p>
            <a:pPr algn="l"/>
            <a:r>
              <a:rPr lang="en-CA" sz="3000" dirty="0">
                <a:latin typeface="Times New Roman" panose="02020603050405020304" pitchFamily="18" charset="0"/>
                <a:cs typeface="Times New Roman" panose="02020603050405020304" pitchFamily="18" charset="0"/>
              </a:rPr>
              <a:t>Kevin Milligan: 	University of British Columbia</a:t>
            </a:r>
            <a:endParaRPr lang="en-US" sz="3000" dirty="0">
              <a:latin typeface="Times New Roman" panose="02020603050405020304" pitchFamily="18" charset="0"/>
              <a:cs typeface="Times New Roman" panose="02020603050405020304" pitchFamily="18" charset="0"/>
            </a:endParaRPr>
          </a:p>
          <a:p>
            <a:endParaRPr lang="en-US" sz="5067" dirty="0">
              <a:latin typeface="Times New Roman" panose="02020603050405020304" pitchFamily="18" charset="0"/>
              <a:cs typeface="Times New Roman" panose="02020603050405020304" pitchFamily="18" charset="0"/>
            </a:endParaRPr>
          </a:p>
          <a:p>
            <a:endParaRPr lang="en-CA" sz="5067" dirty="0">
              <a:latin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030007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Event study regressions</a:t>
            </a: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a:xfrm>
            <a:off x="505838" y="1825625"/>
            <a:ext cx="10847962" cy="4351338"/>
          </a:xfrm>
        </p:spPr>
        <p:txBody>
          <a:bodyPr>
            <a:normAutofit/>
          </a:bodyPr>
          <a:lstStyle/>
          <a:p>
            <a:pPr marL="0" indent="0">
              <a:buNone/>
            </a:pPr>
            <a:r>
              <a:rPr lang="en-CA" dirty="0">
                <a:latin typeface="Times New Roman" panose="02020603050405020304" pitchFamily="18" charset="0"/>
                <a:cs typeface="Times New Roman" panose="02020603050405020304" pitchFamily="18" charset="0"/>
              </a:rPr>
              <a:t>Line up the staggered introduction into ‘event time’.</a:t>
            </a:r>
          </a:p>
          <a:p>
            <a:pPr marL="0" indent="0">
              <a:buNone/>
            </a:pP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Time 0 is year of policy change for a given age. </a:t>
            </a:r>
          </a:p>
          <a:p>
            <a:pPr lvl="1"/>
            <a:r>
              <a:rPr lang="en-CA" dirty="0">
                <a:latin typeface="Times New Roman" panose="02020603050405020304" pitchFamily="18" charset="0"/>
                <a:cs typeface="Times New Roman" panose="02020603050405020304" pitchFamily="18" charset="0"/>
              </a:rPr>
              <a:t>E.g. 1997 for age 4; 1998 for age 3; 1999 for age 2; 2000 for age 0-1.</a:t>
            </a:r>
          </a:p>
          <a:p>
            <a:r>
              <a:rPr lang="en-CA" dirty="0">
                <a:latin typeface="Times New Roman" panose="02020603050405020304" pitchFamily="18" charset="0"/>
                <a:cs typeface="Times New Roman" panose="02020603050405020304" pitchFamily="18" charset="0"/>
              </a:rPr>
              <a:t>Follow evolution of impact before through to after policy change.</a:t>
            </a:r>
          </a:p>
          <a:p>
            <a:pPr lvl="1"/>
            <a:r>
              <a:rPr lang="en-CA" dirty="0">
                <a:latin typeface="Times New Roman" panose="02020603050405020304" pitchFamily="18" charset="0"/>
                <a:cs typeface="Times New Roman" panose="02020603050405020304" pitchFamily="18" charset="0"/>
              </a:rPr>
              <a:t>Can better evaluate pre-trends.</a:t>
            </a:r>
          </a:p>
          <a:p>
            <a:r>
              <a:rPr lang="en-CA" dirty="0">
                <a:latin typeface="Times New Roman" panose="02020603050405020304" pitchFamily="18" charset="0"/>
                <a:cs typeface="Times New Roman" panose="02020603050405020304" pitchFamily="18" charset="0"/>
              </a:rPr>
              <a:t>Note: This is not following a </a:t>
            </a:r>
            <a:r>
              <a:rPr lang="en-CA" u="sng" dirty="0">
                <a:latin typeface="Times New Roman" panose="02020603050405020304" pitchFamily="18" charset="0"/>
                <a:cs typeface="Times New Roman" panose="02020603050405020304" pitchFamily="18" charset="0"/>
              </a:rPr>
              <a:t>person</a:t>
            </a:r>
            <a:r>
              <a:rPr lang="en-CA" dirty="0">
                <a:latin typeface="Times New Roman" panose="02020603050405020304" pitchFamily="18" charset="0"/>
                <a:cs typeface="Times New Roman" panose="02020603050405020304" pitchFamily="18" charset="0"/>
              </a:rPr>
              <a:t> before/after impact, but following the rollout of the </a:t>
            </a:r>
            <a:r>
              <a:rPr lang="en-CA" u="sng" dirty="0">
                <a:latin typeface="Times New Roman" panose="02020603050405020304" pitchFamily="18" charset="0"/>
                <a:cs typeface="Times New Roman" panose="02020603050405020304" pitchFamily="18" charset="0"/>
              </a:rPr>
              <a:t>policy</a:t>
            </a:r>
            <a:r>
              <a:rPr lang="en-CA"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9242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E0D85-E76B-ECBE-F908-4C7D81B41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A25D1-769A-7F92-0AA3-802D4310A965}"/>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The Plan</a:t>
            </a:r>
          </a:p>
        </p:txBody>
      </p:sp>
      <p:sp>
        <p:nvSpPr>
          <p:cNvPr id="3" name="Content Placeholder 2">
            <a:extLst>
              <a:ext uri="{FF2B5EF4-FFF2-40B4-BE49-F238E27FC236}">
                <a16:creationId xmlns:a16="http://schemas.microsoft.com/office/drawing/2014/main" id="{0CFCA383-E2BE-450B-4CE4-902577132768}"/>
              </a:ext>
            </a:extLst>
          </p:cNvPr>
          <p:cNvSpPr>
            <a:spLocks noGrp="1"/>
          </p:cNvSpPr>
          <p:nvPr>
            <p:ph idx="1"/>
          </p:nvPr>
        </p:nvSpPr>
        <p:spPr>
          <a:solidFill>
            <a:srgbClr val="FFFFFF"/>
          </a:solidFill>
        </p:spPr>
        <p:txBody>
          <a:bodyPr>
            <a:normAutofit fontScale="92500" lnSpcReduction="20000"/>
          </a:bodyPr>
          <a:lstStyle/>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Policy.</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Short-run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income.</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Long-run labor market.</a:t>
            </a:r>
          </a:p>
          <a:p>
            <a:pPr marL="571500" indent="-571500">
              <a:lnSpc>
                <a:spcPct val="200000"/>
              </a:lnSpc>
              <a:buFont typeface="+mj-lt"/>
              <a:buAutoNum type="romanUcPeriod"/>
            </a:pPr>
            <a:r>
              <a:rPr lang="en-US" dirty="0">
                <a:latin typeface="Times New Roman" panose="02020603050405020304" pitchFamily="18" charset="0"/>
                <a:cs typeface="Times New Roman" panose="02020603050405020304" pitchFamily="18" charset="0"/>
              </a:rPr>
              <a:t>Net fiscal impact.</a:t>
            </a:r>
          </a:p>
          <a:p>
            <a:pPr marL="0" indent="0">
              <a:buNone/>
            </a:pPr>
            <a:endParaRPr lang="en-CA" dirty="0"/>
          </a:p>
        </p:txBody>
      </p:sp>
      <p:sp>
        <p:nvSpPr>
          <p:cNvPr id="4" name="Rectangle: Rounded Corners 3">
            <a:extLst>
              <a:ext uri="{FF2B5EF4-FFF2-40B4-BE49-F238E27FC236}">
                <a16:creationId xmlns:a16="http://schemas.microsoft.com/office/drawing/2014/main" id="{B68C08DA-93AB-A94F-6216-55810D9CE00B}"/>
              </a:ext>
            </a:extLst>
          </p:cNvPr>
          <p:cNvSpPr/>
          <p:nvPr/>
        </p:nvSpPr>
        <p:spPr>
          <a:xfrm>
            <a:off x="641188" y="2026668"/>
            <a:ext cx="5144311" cy="690664"/>
          </a:xfrm>
          <a:prstGeom prst="roundRect">
            <a:avLst/>
          </a:prstGeom>
          <a:solidFill>
            <a:schemeClr val="accent4">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81760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Event study regressions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a:xfrm>
                <a:off x="505838" y="1825625"/>
                <a:ext cx="10847962" cy="4351338"/>
              </a:xfrm>
            </p:spPr>
            <p:txBody>
              <a:bodyPr>
                <a:normAutofit/>
              </a:bodyPr>
              <a:lstStyle/>
              <a:p>
                <a:r>
                  <a:rPr lang="en-CA" dirty="0">
                    <a:latin typeface="Times New Roman" panose="02020603050405020304" pitchFamily="18" charset="0"/>
                    <a:cs typeface="Times New Roman" panose="02020603050405020304" pitchFamily="18" charset="0"/>
                  </a:rPr>
                  <a:t>Pool together by age group (to get sufficient sample).</a:t>
                </a:r>
              </a:p>
              <a:p>
                <a:r>
                  <a:rPr lang="en-CA" dirty="0">
                    <a:latin typeface="Times New Roman" panose="02020603050405020304" pitchFamily="18" charset="0"/>
                    <a:cs typeface="Times New Roman" panose="02020603050405020304" pitchFamily="18" charset="0"/>
                  </a:rPr>
                  <a:t>Follow from event time -5…+15.</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endParaRPr lang="en-CA"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CA" sz="2400" i="1">
                              <a:latin typeface="Cambria Math" panose="02040503050406030204" pitchFamily="18" charset="0"/>
                            </a:rPr>
                          </m:ctrlPr>
                        </m:sSubPr>
                        <m:e>
                          <m:r>
                            <a:rPr lang="en-US" sz="2400" i="1">
                              <a:latin typeface="Cambria Math" panose="02040503050406030204" pitchFamily="18" charset="0"/>
                            </a:rPr>
                            <m:t>𝐸𝑀𝑃</m:t>
                          </m:r>
                        </m:e>
                        <m:sub>
                          <m:r>
                            <a:rPr lang="en-US" sz="2400" i="1">
                              <a:latin typeface="Cambria Math" panose="02040503050406030204" pitchFamily="18" charset="0"/>
                            </a:rPr>
                            <m:t>𝑖𝑝𝑦</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𝑄𝑈𝐸</m:t>
                          </m:r>
                        </m:e>
                        <m:sub>
                          <m:r>
                            <a:rPr lang="en-US" sz="2400" i="1">
                              <a:latin typeface="Cambria Math" panose="02040503050406030204" pitchFamily="18" charset="0"/>
                            </a:rPr>
                            <m:t>𝑝</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𝐸𝑣𝑒𝑛𝑡𝑇𝑖𝑚𝑒</m:t>
                          </m:r>
                        </m:e>
                        <m:sub>
                          <m:r>
                            <a:rPr lang="en-US" sz="2400" i="1">
                              <a:latin typeface="Cambria Math" panose="02040503050406030204" pitchFamily="18" charset="0"/>
                            </a:rPr>
                            <m:t>𝑚</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2</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𝑄𝑈𝐸</m:t>
                          </m:r>
                        </m:e>
                        <m:sub>
                          <m:r>
                            <a:rPr lang="en-US" sz="2400" i="1">
                              <a:latin typeface="Cambria Math" panose="02040503050406030204" pitchFamily="18" charset="0"/>
                            </a:rPr>
                            <m:t>𝑝</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3</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𝑌𝑒𝑎𝑟</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4</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𝑖𝑝𝑦</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𝑖𝑝𝑦</m:t>
                          </m:r>
                        </m:sub>
                      </m:sSub>
                    </m:oMath>
                  </m:oMathPara>
                </a14:m>
                <a:endParaRPr lang="en-CA" sz="2400" b="0" dirty="0">
                  <a:latin typeface="Times New Roman" panose="02020603050405020304" pitchFamily="18" charset="0"/>
                  <a:cs typeface="Times New Roman" panose="02020603050405020304" pitchFamily="18" charset="0"/>
                </a:endParaRP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i="1" dirty="0" err="1">
                    <a:latin typeface="Times New Roman" panose="02020603050405020304" pitchFamily="18" charset="0"/>
                    <a:cs typeface="Times New Roman" panose="02020603050405020304" pitchFamily="18" charset="0"/>
                  </a:rPr>
                  <a:t>EventTime</a:t>
                </a:r>
                <a:r>
                  <a:rPr lang="en-CA" dirty="0">
                    <a:latin typeface="Times New Roman" panose="02020603050405020304" pitchFamily="18" charset="0"/>
                    <a:cs typeface="Times New Roman" panose="02020603050405020304" pitchFamily="18" charset="0"/>
                  </a:rPr>
                  <a:t>: 	Dummies from -5 to +15; -1 excluded.</a:t>
                </a:r>
                <a:endParaRPr lang="en-CA" i="1" dirty="0">
                  <a:latin typeface="Times New Roman" panose="02020603050405020304" pitchFamily="18" charset="0"/>
                  <a:cs typeface="Times New Roman" panose="02020603050405020304" pitchFamily="18" charset="0"/>
                </a:endParaRPr>
              </a:p>
              <a:p>
                <a:pPr marL="0" indent="0">
                  <a:buNone/>
                </a:pP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Education, number of older kids.</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38CCFC40-61E9-40F4-B17C-D1EFCBB29989}"/>
                  </a:ext>
                </a:extLst>
              </p:cNvPr>
              <p:cNvSpPr>
                <a:spLocks noGrp="1" noRot="1" noChangeAspect="1" noMove="1" noResize="1" noEditPoints="1" noAdjustHandles="1" noChangeArrowheads="1" noChangeShapeType="1" noTextEdit="1"/>
              </p:cNvSpPr>
              <p:nvPr>
                <p:ph idx="1"/>
              </p:nvPr>
            </p:nvSpPr>
            <p:spPr>
              <a:xfrm>
                <a:off x="505838" y="1825625"/>
                <a:ext cx="10847962" cy="4351338"/>
              </a:xfrm>
              <a:blipFill>
                <a:blip r:embed="rId2"/>
                <a:stretch>
                  <a:fillRect l="-1180" t="-2381"/>
                </a:stretch>
              </a:blipFill>
            </p:spPr>
            <p:txBody>
              <a:bodyPr/>
              <a:lstStyle/>
              <a:p>
                <a:r>
                  <a:rPr lang="en-CA">
                    <a:noFill/>
                  </a:rPr>
                  <a:t> </a:t>
                </a:r>
              </a:p>
            </p:txBody>
          </p:sp>
        </mc:Fallback>
      </mc:AlternateContent>
    </p:spTree>
    <p:extLst>
      <p:ext uri="{BB962C8B-B14F-4D97-AF65-F5344CB8AC3E}">
        <p14:creationId xmlns:p14="http://schemas.microsoft.com/office/powerpoint/2010/main" val="3934183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a:xfrm>
            <a:off x="739302" y="365125"/>
            <a:ext cx="10614498" cy="1325563"/>
          </a:xfrm>
        </p:spPr>
        <p:txBody>
          <a:bodyPr>
            <a:normAutofit/>
          </a:bodyPr>
          <a:lstStyle/>
          <a:p>
            <a:r>
              <a:rPr lang="en-CA" sz="5400" dirty="0">
                <a:latin typeface="Times New Roman" panose="02020603050405020304" pitchFamily="18" charset="0"/>
                <a:cs typeface="Times New Roman" panose="02020603050405020304" pitchFamily="18" charset="0"/>
              </a:rPr>
              <a:t>Event study regressions: Age 0-4</a:t>
            </a:r>
          </a:p>
        </p:txBody>
      </p:sp>
      <p:sp>
        <p:nvSpPr>
          <p:cNvPr id="5" name="Content Placeholder 2">
            <a:extLst>
              <a:ext uri="{FF2B5EF4-FFF2-40B4-BE49-F238E27FC236}">
                <a16:creationId xmlns:a16="http://schemas.microsoft.com/office/drawing/2014/main" id="{38CCFC40-61E9-40F4-B17C-D1EFCBB29989}"/>
              </a:ext>
            </a:extLst>
          </p:cNvPr>
          <p:cNvSpPr txBox="1">
            <a:spLocks/>
          </p:cNvSpPr>
          <p:nvPr/>
        </p:nvSpPr>
        <p:spPr>
          <a:xfrm>
            <a:off x="99849" y="1825625"/>
            <a:ext cx="48084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Pre-trends pretty close to zero.</a:t>
            </a:r>
          </a:p>
          <a:p>
            <a:pPr marL="0" indent="0">
              <a:buNone/>
            </a:pP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Impact settles around 0.05 within 3 years.</a:t>
            </a:r>
          </a:p>
          <a:p>
            <a:r>
              <a:rPr lang="en-CA" dirty="0">
                <a:latin typeface="Times New Roman" panose="02020603050405020304" pitchFamily="18" charset="0"/>
                <a:cs typeface="Times New Roman" panose="02020603050405020304" pitchFamily="18" charset="0"/>
              </a:rPr>
              <a:t>Upward drift:  </a:t>
            </a:r>
          </a:p>
          <a:p>
            <a:pPr lvl="1"/>
            <a:r>
              <a:rPr lang="en-CA" dirty="0">
                <a:latin typeface="Times New Roman" panose="02020603050405020304" pitchFamily="18" charset="0"/>
                <a:cs typeface="Times New Roman" panose="02020603050405020304" pitchFamily="18" charset="0"/>
              </a:rPr>
              <a:t>recall that 4 year olds in event time=6 are ‘more treated’ than in event time=1.</a:t>
            </a:r>
          </a:p>
          <a:p>
            <a:pPr marL="0" indent="0">
              <a:buFont typeface="Arial" panose="020B0604020202020204" pitchFamily="34" charset="0"/>
              <a:buNone/>
            </a:pPr>
            <a:endParaRPr lang="en-CA" dirty="0">
              <a:latin typeface="Times New Roman" panose="02020603050405020304" pitchFamily="18" charset="0"/>
              <a:cs typeface="Times New Roman" panose="02020603050405020304" pitchFamily="18" charset="0"/>
            </a:endParaRPr>
          </a:p>
        </p:txBody>
      </p:sp>
      <p:pic>
        <p:nvPicPr>
          <p:cNvPr id="8" name="Content Placeholder 7" descr="A graph with orange lines&#10;&#10;AI-generated content may be incorrect.">
            <a:extLst>
              <a:ext uri="{FF2B5EF4-FFF2-40B4-BE49-F238E27FC236}">
                <a16:creationId xmlns:a16="http://schemas.microsoft.com/office/drawing/2014/main" id="{27182AC4-71B4-76FE-DBB4-4DF7924C16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126" y="1825625"/>
            <a:ext cx="7407874" cy="4444724"/>
          </a:xfrm>
        </p:spPr>
      </p:pic>
      <p:sp>
        <p:nvSpPr>
          <p:cNvPr id="3" name="Action Button: Return 2">
            <a:hlinkClick r:id="rId3" action="ppaction://hlinksldjump" highlightClick="1"/>
            <a:extLst>
              <a:ext uri="{FF2B5EF4-FFF2-40B4-BE49-F238E27FC236}">
                <a16:creationId xmlns:a16="http://schemas.microsoft.com/office/drawing/2014/main" id="{33E387FB-778B-7F7F-1A99-814F3BFF1C33}"/>
              </a:ext>
            </a:extLst>
          </p:cNvPr>
          <p:cNvSpPr/>
          <p:nvPr/>
        </p:nvSpPr>
        <p:spPr>
          <a:xfrm>
            <a:off x="4908331" y="6132786"/>
            <a:ext cx="935421" cy="567559"/>
          </a:xfrm>
          <a:prstGeom prst="actionButtonRetur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9366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Sensitivity: Polynomial trends</a:t>
            </a:r>
          </a:p>
        </p:txBody>
      </p:sp>
      <p:pic>
        <p:nvPicPr>
          <p:cNvPr id="3" name="Content Placeholder 2" descr="A graph with colorful dots and numbers&#10;&#10;AI-generated content may be incorrect.">
            <a:extLst>
              <a:ext uri="{FF2B5EF4-FFF2-40B4-BE49-F238E27FC236}">
                <a16:creationId xmlns:a16="http://schemas.microsoft.com/office/drawing/2014/main" id="{AA6AEB84-E445-EEEB-6D0A-FAC6CBA98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894" y="1577788"/>
            <a:ext cx="8804462" cy="5280212"/>
          </a:xfrm>
          <a:prstGeom prst="rect">
            <a:avLst/>
          </a:prstGeom>
        </p:spPr>
      </p:pic>
      <p:sp>
        <p:nvSpPr>
          <p:cNvPr id="5" name="Action Button: Return 4">
            <a:hlinkClick r:id="" action="ppaction://hlinkshowjump?jump=lastslideviewed" highlightClick="1"/>
            <a:extLst>
              <a:ext uri="{FF2B5EF4-FFF2-40B4-BE49-F238E27FC236}">
                <a16:creationId xmlns:a16="http://schemas.microsoft.com/office/drawing/2014/main" id="{54B0F6A3-F237-439D-84D4-4CAB78AD75FD}"/>
              </a:ext>
            </a:extLst>
          </p:cNvPr>
          <p:cNvSpPr/>
          <p:nvPr/>
        </p:nvSpPr>
        <p:spPr>
          <a:xfrm>
            <a:off x="10636469" y="5722883"/>
            <a:ext cx="614855" cy="593834"/>
          </a:xfrm>
          <a:prstGeom prst="actionButtonRetur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972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805D6-566F-1D5D-434C-B65ECDE2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65D67-A405-4840-EA30-23E439CDA305}"/>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Sensitivity: Maximum mother age</a:t>
            </a:r>
          </a:p>
        </p:txBody>
      </p:sp>
      <p:pic>
        <p:nvPicPr>
          <p:cNvPr id="7" name="Content Placeholder 6" descr="A graph with red and blue lines&#10;&#10;AI-generated content may be incorrect.">
            <a:extLst>
              <a:ext uri="{FF2B5EF4-FFF2-40B4-BE49-F238E27FC236}">
                <a16:creationId xmlns:a16="http://schemas.microsoft.com/office/drawing/2014/main" id="{FED57C34-72B4-DAF3-BAB4-6C3B073D3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4875" y="1690689"/>
            <a:ext cx="8612187" cy="5167312"/>
          </a:xfrm>
        </p:spPr>
      </p:pic>
      <p:sp>
        <p:nvSpPr>
          <p:cNvPr id="3" name="Action Button: Return 2">
            <a:hlinkClick r:id="rId3" action="ppaction://hlinksldjump" highlightClick="1"/>
            <a:extLst>
              <a:ext uri="{FF2B5EF4-FFF2-40B4-BE49-F238E27FC236}">
                <a16:creationId xmlns:a16="http://schemas.microsoft.com/office/drawing/2014/main" id="{71CD9466-922F-A269-FAC5-5C6762196167}"/>
              </a:ext>
            </a:extLst>
          </p:cNvPr>
          <p:cNvSpPr/>
          <p:nvPr/>
        </p:nvSpPr>
        <p:spPr>
          <a:xfrm>
            <a:off x="10662745" y="5481145"/>
            <a:ext cx="651641" cy="572814"/>
          </a:xfrm>
          <a:prstGeom prst="actionButtonRetur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51828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33BB-D395-6929-1BF5-4D54799B4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BBB84-D3C9-F7BE-4704-8357B3B64526}"/>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Sensitivity: Only Ontario comparison</a:t>
            </a:r>
          </a:p>
        </p:txBody>
      </p:sp>
      <p:pic>
        <p:nvPicPr>
          <p:cNvPr id="6" name="Content Placeholder 5" descr="A graph with red and blue dots&#10;&#10;AI-generated content may be incorrect.">
            <a:extLst>
              <a:ext uri="{FF2B5EF4-FFF2-40B4-BE49-F238E27FC236}">
                <a16:creationId xmlns:a16="http://schemas.microsoft.com/office/drawing/2014/main" id="{2A3C0107-8CFE-C6B1-F093-3A6DCD3201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998" y="1696616"/>
            <a:ext cx="8602306" cy="5161384"/>
          </a:xfrm>
        </p:spPr>
      </p:pic>
    </p:spTree>
    <p:extLst>
      <p:ext uri="{BB962C8B-B14F-4D97-AF65-F5344CB8AC3E}">
        <p14:creationId xmlns:p14="http://schemas.microsoft.com/office/powerpoint/2010/main" val="12172470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AB00-2329-CB07-3C71-8CFD2E971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68996-6CFC-AD3E-73E9-CBE15E3D1C35}"/>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Sensitivity: 1 vs 2+ kids</a:t>
            </a:r>
          </a:p>
        </p:txBody>
      </p:sp>
      <p:pic>
        <p:nvPicPr>
          <p:cNvPr id="7" name="Content Placeholder 6" descr="A graph of different colored points&#10;&#10;AI-generated content may be incorrect.">
            <a:extLst>
              <a:ext uri="{FF2B5EF4-FFF2-40B4-BE49-F238E27FC236}">
                <a16:creationId xmlns:a16="http://schemas.microsoft.com/office/drawing/2014/main" id="{46D0A5E5-D4CA-15DB-0B59-BA50623511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997" y="1690688"/>
            <a:ext cx="8612187" cy="5167312"/>
          </a:xfrm>
        </p:spPr>
      </p:pic>
    </p:spTree>
    <p:extLst>
      <p:ext uri="{BB962C8B-B14F-4D97-AF65-F5344CB8AC3E}">
        <p14:creationId xmlns:p14="http://schemas.microsoft.com/office/powerpoint/2010/main" val="1650161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601DE-0AAE-DA71-150D-10A8DD36E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A5340-2D62-2258-C9A4-F406C42B9006}"/>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Sensitivity: Stop in 2019</a:t>
            </a:r>
          </a:p>
        </p:txBody>
      </p:sp>
      <p:pic>
        <p:nvPicPr>
          <p:cNvPr id="6" name="Content Placeholder 5" descr="A graph with red and blue dots&#10;&#10;AI-generated content may be incorrect.">
            <a:extLst>
              <a:ext uri="{FF2B5EF4-FFF2-40B4-BE49-F238E27FC236}">
                <a16:creationId xmlns:a16="http://schemas.microsoft.com/office/drawing/2014/main" id="{7BF2DF7A-C23D-207C-1204-48AA1F698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119" y="1570383"/>
            <a:ext cx="8812695" cy="5287617"/>
          </a:xfrm>
        </p:spPr>
      </p:pic>
    </p:spTree>
    <p:extLst>
      <p:ext uri="{BB962C8B-B14F-4D97-AF65-F5344CB8AC3E}">
        <p14:creationId xmlns:p14="http://schemas.microsoft.com/office/powerpoint/2010/main" val="870342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33F4-3847-C802-FC89-EFEADB304D9C}"/>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Sensitivity: Anticipation effects?</a:t>
            </a:r>
            <a:endParaRPr lang="en-CA" sz="5400" dirty="0"/>
          </a:p>
        </p:txBody>
      </p:sp>
      <p:pic>
        <p:nvPicPr>
          <p:cNvPr id="13" name="Content Placeholder 12">
            <a:extLst>
              <a:ext uri="{FF2B5EF4-FFF2-40B4-BE49-F238E27FC236}">
                <a16:creationId xmlns:a16="http://schemas.microsoft.com/office/drawing/2014/main" id="{424CDCC2-A96B-AC8C-3949-C2AD4F3FC1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27610" y="1796574"/>
            <a:ext cx="6302110" cy="3781266"/>
          </a:xfrm>
        </p:spPr>
      </p:pic>
      <p:sp>
        <p:nvSpPr>
          <p:cNvPr id="16" name="Content Placeholder 15">
            <a:extLst>
              <a:ext uri="{FF2B5EF4-FFF2-40B4-BE49-F238E27FC236}">
                <a16:creationId xmlns:a16="http://schemas.microsoft.com/office/drawing/2014/main" id="{C18466E5-2714-1339-5CFF-29862B7B01DD}"/>
              </a:ext>
            </a:extLst>
          </p:cNvPr>
          <p:cNvSpPr>
            <a:spLocks noGrp="1"/>
          </p:cNvSpPr>
          <p:nvPr>
            <p:ph sz="half" idx="2"/>
          </p:nvPr>
        </p:nvSpPr>
        <p:spPr>
          <a:xfrm>
            <a:off x="645160" y="1591945"/>
            <a:ext cx="5181600" cy="4997114"/>
          </a:xfrm>
        </p:spPr>
        <p:txBody>
          <a:bodyPr>
            <a:normAutofit/>
          </a:bodyPr>
          <a:lstStyle/>
          <a:p>
            <a:r>
              <a:rPr lang="en-US" dirty="0">
                <a:latin typeface="Times New Roman" panose="02020603050405020304" pitchFamily="18" charset="0"/>
                <a:cs typeface="Times New Roman" panose="02020603050405020304" pitchFamily="18" charset="0"/>
              </a:rPr>
              <a:t>Take age 30 women.</a:t>
            </a:r>
          </a:p>
          <a:p>
            <a:r>
              <a:rPr lang="en-US" dirty="0">
                <a:latin typeface="Times New Roman" panose="02020603050405020304" pitchFamily="18" charset="0"/>
                <a:cs typeface="Times New Roman" panose="02020603050405020304" pitchFamily="18" charset="0"/>
              </a:rPr>
              <a:t>What is policy impact on employment at age 30?</a:t>
            </a:r>
          </a:p>
          <a:p>
            <a:r>
              <a:rPr lang="en-US" dirty="0">
                <a:latin typeface="Times New Roman" panose="02020603050405020304" pitchFamily="18" charset="0"/>
                <a:cs typeface="Times New Roman" panose="02020603050405020304" pitchFamily="18" charset="0"/>
              </a:rPr>
              <a:t>Do this separately by age they had first kid</a:t>
            </a:r>
          </a:p>
          <a:p>
            <a:pPr lvl="1"/>
            <a:r>
              <a:rPr lang="en-US" dirty="0">
                <a:latin typeface="Times New Roman" panose="02020603050405020304" pitchFamily="18" charset="0"/>
                <a:cs typeface="Times New Roman" panose="02020603050405020304" pitchFamily="18" charset="0"/>
              </a:rPr>
              <a:t>If first kid age 25, then at age 30 the kid is age 5.</a:t>
            </a:r>
          </a:p>
          <a:p>
            <a:pPr lvl="1"/>
            <a:r>
              <a:rPr lang="en-US" dirty="0">
                <a:latin typeface="Times New Roman" panose="02020603050405020304" pitchFamily="18" charset="0"/>
                <a:cs typeface="Times New Roman" panose="02020603050405020304" pitchFamily="18" charset="0"/>
              </a:rPr>
              <a:t>If first kid at age 31, the kid isn’t there yet at age 30.</a:t>
            </a:r>
          </a:p>
          <a:p>
            <a:r>
              <a:rPr lang="en-US" dirty="0">
                <a:latin typeface="Times New Roman" panose="02020603050405020304" pitchFamily="18" charset="0"/>
                <a:cs typeface="Times New Roman" panose="02020603050405020304" pitchFamily="18" charset="0"/>
              </a:rPr>
              <a:t>Little evidence of “pre-emptive” policy response.</a:t>
            </a:r>
          </a:p>
          <a:p>
            <a:pPr lvl="1"/>
            <a:endParaRPr lang="en-CA" dirty="0"/>
          </a:p>
        </p:txBody>
      </p:sp>
      <p:sp>
        <p:nvSpPr>
          <p:cNvPr id="3" name="Action Button: Return 2">
            <a:hlinkClick r:id="rId3" action="ppaction://hlinksldjump" highlightClick="1"/>
            <a:extLst>
              <a:ext uri="{FF2B5EF4-FFF2-40B4-BE49-F238E27FC236}">
                <a16:creationId xmlns:a16="http://schemas.microsoft.com/office/drawing/2014/main" id="{F291069F-7ACF-CF53-1CED-B4818DECC437}"/>
              </a:ext>
            </a:extLst>
          </p:cNvPr>
          <p:cNvSpPr/>
          <p:nvPr/>
        </p:nvSpPr>
        <p:spPr>
          <a:xfrm>
            <a:off x="6831724" y="5933090"/>
            <a:ext cx="599090" cy="499241"/>
          </a:xfrm>
          <a:prstGeom prst="actionButtonRetur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421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07B4-FA82-4E8D-8C4C-A5941025FD5D}"/>
              </a:ext>
            </a:extLst>
          </p:cNvPr>
          <p:cNvSpPr>
            <a:spLocks noGrp="1"/>
          </p:cNvSpPr>
          <p:nvPr>
            <p:ph type="title"/>
          </p:nvPr>
        </p:nvSpPr>
        <p:spPr/>
        <p:txBody>
          <a:bodyPr>
            <a:normAutofit fontScale="90000"/>
          </a:bodyPr>
          <a:lstStyle/>
          <a:p>
            <a:r>
              <a:rPr lang="en-US" sz="5400" dirty="0">
                <a:latin typeface="Times New Roman" panose="02020603050405020304" pitchFamily="18" charset="0"/>
                <a:cs typeface="Times New Roman" panose="02020603050405020304" pitchFamily="18" charset="0"/>
              </a:rPr>
              <a:t>Quebec Family Plan: $5/day childcare</a:t>
            </a:r>
          </a:p>
        </p:txBody>
      </p:sp>
      <p:sp>
        <p:nvSpPr>
          <p:cNvPr id="3" name="Content Placeholder 2">
            <a:extLst>
              <a:ext uri="{FF2B5EF4-FFF2-40B4-BE49-F238E27FC236}">
                <a16:creationId xmlns:a16="http://schemas.microsoft.com/office/drawing/2014/main" id="{6EA562F3-8873-3D7A-60B4-53264F5E8DEA}"/>
              </a:ext>
            </a:extLst>
          </p:cNvPr>
          <p:cNvSpPr>
            <a:spLocks noGrp="1"/>
          </p:cNvSpPr>
          <p:nvPr>
            <p:ph sz="half" idx="2"/>
          </p:nvPr>
        </p:nvSpPr>
        <p:spPr>
          <a:xfrm>
            <a:off x="757518" y="1690688"/>
            <a:ext cx="5181600" cy="4351338"/>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Announced Spring 1997</a:t>
            </a:r>
          </a:p>
          <a:p>
            <a:pPr marL="0"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Subsidized childcare (initially $5/day; later increased).</a:t>
            </a:r>
          </a:p>
          <a:p>
            <a:pPr lvl="1"/>
            <a:r>
              <a:rPr lang="en-CA" dirty="0">
                <a:latin typeface="Times New Roman" panose="02020603050405020304" pitchFamily="18" charset="0"/>
                <a:cs typeface="Times New Roman" panose="02020603050405020304" pitchFamily="18" charset="0"/>
              </a:rPr>
              <a:t>Before/after school programs.</a:t>
            </a:r>
          </a:p>
          <a:p>
            <a:pPr lvl="1"/>
            <a:r>
              <a:rPr lang="en-CA" dirty="0">
                <a:latin typeface="Times New Roman" panose="02020603050405020304" pitchFamily="18" charset="0"/>
                <a:cs typeface="Times New Roman" panose="02020603050405020304" pitchFamily="18" charset="0"/>
              </a:rPr>
              <a:t>Full day Kindergarten.</a:t>
            </a:r>
          </a:p>
          <a:p>
            <a:pPr lvl="1"/>
            <a:r>
              <a:rPr lang="en-US" dirty="0">
                <a:latin typeface="Times New Roman" panose="02020603050405020304" pitchFamily="18" charset="0"/>
                <a:cs typeface="Times New Roman" panose="02020603050405020304" pitchFamily="18" charset="0"/>
              </a:rPr>
              <a:t>Staggered implementation.</a:t>
            </a:r>
          </a:p>
          <a:p>
            <a:endParaRPr lang="en-CA" dirty="0"/>
          </a:p>
        </p:txBody>
      </p:sp>
      <p:graphicFrame>
        <p:nvGraphicFramePr>
          <p:cNvPr id="10" name="Object 9">
            <a:extLst>
              <a:ext uri="{FF2B5EF4-FFF2-40B4-BE49-F238E27FC236}">
                <a16:creationId xmlns:a16="http://schemas.microsoft.com/office/drawing/2014/main" id="{F5182519-FE84-87F2-8B34-8D519955F312}"/>
              </a:ext>
            </a:extLst>
          </p:cNvPr>
          <p:cNvGraphicFramePr>
            <a:graphicFrameLocks noChangeAspect="1"/>
          </p:cNvGraphicFramePr>
          <p:nvPr>
            <p:extLst>
              <p:ext uri="{D42A27DB-BD31-4B8C-83A1-F6EECF244321}">
                <p14:modId xmlns:p14="http://schemas.microsoft.com/office/powerpoint/2010/main" val="3218787211"/>
              </p:ext>
            </p:extLst>
          </p:nvPr>
        </p:nvGraphicFramePr>
        <p:xfrm>
          <a:off x="6015879" y="2339321"/>
          <a:ext cx="5900414" cy="2698844"/>
        </p:xfrm>
        <a:graphic>
          <a:graphicData uri="http://schemas.openxmlformats.org/presentationml/2006/ole">
            <mc:AlternateContent xmlns:mc="http://schemas.openxmlformats.org/markup-compatibility/2006">
              <mc:Choice xmlns:v="urn:schemas-microsoft-com:vml" Requires="v">
                <p:oleObj name="Worksheet" r:id="rId3" imgW="4248302" imgH="1943067" progId="Excel.Sheet.12">
                  <p:embed/>
                </p:oleObj>
              </mc:Choice>
              <mc:Fallback>
                <p:oleObj name="Worksheet" r:id="rId3" imgW="4248302" imgH="1943067" progId="Excel.Sheet.12">
                  <p:embed/>
                  <p:pic>
                    <p:nvPicPr>
                      <p:cNvPr id="0" name=""/>
                      <p:cNvPicPr/>
                      <p:nvPr/>
                    </p:nvPicPr>
                    <p:blipFill>
                      <a:blip r:embed="rId4"/>
                      <a:stretch>
                        <a:fillRect/>
                      </a:stretch>
                    </p:blipFill>
                    <p:spPr>
                      <a:xfrm>
                        <a:off x="6015879" y="2339321"/>
                        <a:ext cx="5900414" cy="2698844"/>
                      </a:xfrm>
                      <a:prstGeom prst="rect">
                        <a:avLst/>
                      </a:prstGeom>
                    </p:spPr>
                  </p:pic>
                </p:oleObj>
              </mc:Fallback>
            </mc:AlternateContent>
          </a:graphicData>
        </a:graphic>
      </p:graphicFrame>
    </p:spTree>
    <p:extLst>
      <p:ext uri="{BB962C8B-B14F-4D97-AF65-F5344CB8AC3E}">
        <p14:creationId xmlns:p14="http://schemas.microsoft.com/office/powerpoint/2010/main" val="241092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D5B-A01A-4FAF-A215-628EBD08966B}"/>
              </a:ext>
            </a:extLst>
          </p:cNvPr>
          <p:cNvSpPr>
            <a:spLocks noGrp="1"/>
          </p:cNvSpPr>
          <p:nvPr>
            <p:ph type="title"/>
          </p:nvPr>
        </p:nvSpPr>
        <p:spPr/>
        <p:txBody>
          <a:bodyPr>
            <a:normAutofit/>
          </a:bodyPr>
          <a:lstStyle/>
          <a:p>
            <a:r>
              <a:rPr lang="en-CA" sz="5400" dirty="0">
                <a:latin typeface="Times New Roman" panose="02020603050405020304" pitchFamily="18" charset="0"/>
                <a:cs typeface="Times New Roman" panose="02020603050405020304" pitchFamily="18" charset="0"/>
              </a:rPr>
              <a:t>Cohort exposure</a:t>
            </a:r>
          </a:p>
        </p:txBody>
      </p:sp>
      <p:sp>
        <p:nvSpPr>
          <p:cNvPr id="3" name="Content Placeholder 2">
            <a:extLst>
              <a:ext uri="{FF2B5EF4-FFF2-40B4-BE49-F238E27FC236}">
                <a16:creationId xmlns:a16="http://schemas.microsoft.com/office/drawing/2014/main" id="{38CCFC40-61E9-40F4-B17C-D1EFCBB29989}"/>
              </a:ext>
            </a:extLst>
          </p:cNvPr>
          <p:cNvSpPr>
            <a:spLocks noGrp="1"/>
          </p:cNvSpPr>
          <p:nvPr>
            <p:ph idx="1"/>
          </p:nvPr>
        </p:nvSpPr>
        <p:spPr/>
        <p:txBody>
          <a:bodyPr>
            <a:normAutofit/>
          </a:bodyPr>
          <a:lstStyle/>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p>
          <a:p>
            <a:endParaRPr lang="en-CA" dirty="0"/>
          </a:p>
        </p:txBody>
      </p:sp>
      <p:graphicFrame>
        <p:nvGraphicFramePr>
          <p:cNvPr id="8" name="Table 7">
            <a:extLst>
              <a:ext uri="{FF2B5EF4-FFF2-40B4-BE49-F238E27FC236}">
                <a16:creationId xmlns:a16="http://schemas.microsoft.com/office/drawing/2014/main" id="{29FCC713-3D46-16CE-B9FA-959C8A8F5814}"/>
              </a:ext>
            </a:extLst>
          </p:cNvPr>
          <p:cNvGraphicFramePr>
            <a:graphicFrameLocks noGrp="1"/>
          </p:cNvGraphicFramePr>
          <p:nvPr>
            <p:extLst>
              <p:ext uri="{D42A27DB-BD31-4B8C-83A1-F6EECF244321}">
                <p14:modId xmlns:p14="http://schemas.microsoft.com/office/powerpoint/2010/main" val="1447341656"/>
              </p:ext>
            </p:extLst>
          </p:nvPr>
        </p:nvGraphicFramePr>
        <p:xfrm>
          <a:off x="540588" y="1227527"/>
          <a:ext cx="10389075" cy="5459819"/>
        </p:xfrm>
        <a:graphic>
          <a:graphicData uri="http://schemas.openxmlformats.org/drawingml/2006/table">
            <a:tbl>
              <a:tblPr firstRow="1" firstCol="1" bandRow="1"/>
              <a:tblGrid>
                <a:gridCol w="1113827">
                  <a:extLst>
                    <a:ext uri="{9D8B030D-6E8A-4147-A177-3AD203B41FA5}">
                      <a16:colId xmlns:a16="http://schemas.microsoft.com/office/drawing/2014/main" val="3203115137"/>
                    </a:ext>
                  </a:extLst>
                </a:gridCol>
                <a:gridCol w="951310">
                  <a:extLst>
                    <a:ext uri="{9D8B030D-6E8A-4147-A177-3AD203B41FA5}">
                      <a16:colId xmlns:a16="http://schemas.microsoft.com/office/drawing/2014/main" val="347817785"/>
                    </a:ext>
                  </a:extLst>
                </a:gridCol>
                <a:gridCol w="396378">
                  <a:extLst>
                    <a:ext uri="{9D8B030D-6E8A-4147-A177-3AD203B41FA5}">
                      <a16:colId xmlns:a16="http://schemas.microsoft.com/office/drawing/2014/main" val="2825775881"/>
                    </a:ext>
                  </a:extLst>
                </a:gridCol>
                <a:gridCol w="396378">
                  <a:extLst>
                    <a:ext uri="{9D8B030D-6E8A-4147-A177-3AD203B41FA5}">
                      <a16:colId xmlns:a16="http://schemas.microsoft.com/office/drawing/2014/main" val="3623434188"/>
                    </a:ext>
                  </a:extLst>
                </a:gridCol>
                <a:gridCol w="396378">
                  <a:extLst>
                    <a:ext uri="{9D8B030D-6E8A-4147-A177-3AD203B41FA5}">
                      <a16:colId xmlns:a16="http://schemas.microsoft.com/office/drawing/2014/main" val="3390008179"/>
                    </a:ext>
                  </a:extLst>
                </a:gridCol>
                <a:gridCol w="396378">
                  <a:extLst>
                    <a:ext uri="{9D8B030D-6E8A-4147-A177-3AD203B41FA5}">
                      <a16:colId xmlns:a16="http://schemas.microsoft.com/office/drawing/2014/main" val="2251485762"/>
                    </a:ext>
                  </a:extLst>
                </a:gridCol>
                <a:gridCol w="396378">
                  <a:extLst>
                    <a:ext uri="{9D8B030D-6E8A-4147-A177-3AD203B41FA5}">
                      <a16:colId xmlns:a16="http://schemas.microsoft.com/office/drawing/2014/main" val="783122334"/>
                    </a:ext>
                  </a:extLst>
                </a:gridCol>
                <a:gridCol w="396378">
                  <a:extLst>
                    <a:ext uri="{9D8B030D-6E8A-4147-A177-3AD203B41FA5}">
                      <a16:colId xmlns:a16="http://schemas.microsoft.com/office/drawing/2014/main" val="2366371935"/>
                    </a:ext>
                  </a:extLst>
                </a:gridCol>
                <a:gridCol w="396378">
                  <a:extLst>
                    <a:ext uri="{9D8B030D-6E8A-4147-A177-3AD203B41FA5}">
                      <a16:colId xmlns:a16="http://schemas.microsoft.com/office/drawing/2014/main" val="446025176"/>
                    </a:ext>
                  </a:extLst>
                </a:gridCol>
                <a:gridCol w="396378">
                  <a:extLst>
                    <a:ext uri="{9D8B030D-6E8A-4147-A177-3AD203B41FA5}">
                      <a16:colId xmlns:a16="http://schemas.microsoft.com/office/drawing/2014/main" val="2056455917"/>
                    </a:ext>
                  </a:extLst>
                </a:gridCol>
                <a:gridCol w="396378">
                  <a:extLst>
                    <a:ext uri="{9D8B030D-6E8A-4147-A177-3AD203B41FA5}">
                      <a16:colId xmlns:a16="http://schemas.microsoft.com/office/drawing/2014/main" val="849636107"/>
                    </a:ext>
                  </a:extLst>
                </a:gridCol>
                <a:gridCol w="396378">
                  <a:extLst>
                    <a:ext uri="{9D8B030D-6E8A-4147-A177-3AD203B41FA5}">
                      <a16:colId xmlns:a16="http://schemas.microsoft.com/office/drawing/2014/main" val="356259316"/>
                    </a:ext>
                  </a:extLst>
                </a:gridCol>
                <a:gridCol w="396378">
                  <a:extLst>
                    <a:ext uri="{9D8B030D-6E8A-4147-A177-3AD203B41FA5}">
                      <a16:colId xmlns:a16="http://schemas.microsoft.com/office/drawing/2014/main" val="3660265348"/>
                    </a:ext>
                  </a:extLst>
                </a:gridCol>
                <a:gridCol w="396378">
                  <a:extLst>
                    <a:ext uri="{9D8B030D-6E8A-4147-A177-3AD203B41FA5}">
                      <a16:colId xmlns:a16="http://schemas.microsoft.com/office/drawing/2014/main" val="2315360256"/>
                    </a:ext>
                  </a:extLst>
                </a:gridCol>
                <a:gridCol w="396378">
                  <a:extLst>
                    <a:ext uri="{9D8B030D-6E8A-4147-A177-3AD203B41FA5}">
                      <a16:colId xmlns:a16="http://schemas.microsoft.com/office/drawing/2014/main" val="3377158935"/>
                    </a:ext>
                  </a:extLst>
                </a:gridCol>
                <a:gridCol w="396378">
                  <a:extLst>
                    <a:ext uri="{9D8B030D-6E8A-4147-A177-3AD203B41FA5}">
                      <a16:colId xmlns:a16="http://schemas.microsoft.com/office/drawing/2014/main" val="2974466525"/>
                    </a:ext>
                  </a:extLst>
                </a:gridCol>
                <a:gridCol w="396378">
                  <a:extLst>
                    <a:ext uri="{9D8B030D-6E8A-4147-A177-3AD203B41FA5}">
                      <a16:colId xmlns:a16="http://schemas.microsoft.com/office/drawing/2014/main" val="483499182"/>
                    </a:ext>
                  </a:extLst>
                </a:gridCol>
                <a:gridCol w="396378">
                  <a:extLst>
                    <a:ext uri="{9D8B030D-6E8A-4147-A177-3AD203B41FA5}">
                      <a16:colId xmlns:a16="http://schemas.microsoft.com/office/drawing/2014/main" val="1047665195"/>
                    </a:ext>
                  </a:extLst>
                </a:gridCol>
                <a:gridCol w="396378">
                  <a:extLst>
                    <a:ext uri="{9D8B030D-6E8A-4147-A177-3AD203B41FA5}">
                      <a16:colId xmlns:a16="http://schemas.microsoft.com/office/drawing/2014/main" val="284582617"/>
                    </a:ext>
                  </a:extLst>
                </a:gridCol>
                <a:gridCol w="396378">
                  <a:extLst>
                    <a:ext uri="{9D8B030D-6E8A-4147-A177-3AD203B41FA5}">
                      <a16:colId xmlns:a16="http://schemas.microsoft.com/office/drawing/2014/main" val="209163973"/>
                    </a:ext>
                  </a:extLst>
                </a:gridCol>
                <a:gridCol w="396378">
                  <a:extLst>
                    <a:ext uri="{9D8B030D-6E8A-4147-A177-3AD203B41FA5}">
                      <a16:colId xmlns:a16="http://schemas.microsoft.com/office/drawing/2014/main" val="4042147327"/>
                    </a:ext>
                  </a:extLst>
                </a:gridCol>
                <a:gridCol w="396378">
                  <a:extLst>
                    <a:ext uri="{9D8B030D-6E8A-4147-A177-3AD203B41FA5}">
                      <a16:colId xmlns:a16="http://schemas.microsoft.com/office/drawing/2014/main" val="4268043692"/>
                    </a:ext>
                  </a:extLst>
                </a:gridCol>
                <a:gridCol w="396378">
                  <a:extLst>
                    <a:ext uri="{9D8B030D-6E8A-4147-A177-3AD203B41FA5}">
                      <a16:colId xmlns:a16="http://schemas.microsoft.com/office/drawing/2014/main" val="2301371766"/>
                    </a:ext>
                  </a:extLst>
                </a:gridCol>
              </a:tblGrid>
              <a:tr h="586000">
                <a:tc>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C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192075"/>
                  </a:ext>
                </a:extLst>
              </a:tr>
              <a:tr h="386773">
                <a:tc>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pPr>
                      <a:endParaRPr lang="en-CA" sz="1400" dirty="0">
                        <a:effectLst/>
                        <a:latin typeface="Calibri" panose="020F0502020204030204" pitchFamily="34" charset="0"/>
                        <a:cs typeface="Times New Roman" panose="02020603050405020304" pitchFamily="18" charset="0"/>
                      </a:endParaRPr>
                    </a:p>
                  </a:txBody>
                  <a:tcPr marL="65430" marR="6543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868000"/>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1997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30361779"/>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1998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2747777940"/>
                  </a:ext>
                </a:extLst>
              </a:tr>
              <a:tr h="196864">
                <a:tc>
                  <a:txBody>
                    <a:bodyPr/>
                    <a:lstStyle/>
                    <a:p>
                      <a:pPr>
                        <a:lnSpc>
                          <a:spcPct val="115000"/>
                        </a:lnSpc>
                        <a:spcAft>
                          <a:spcPts val="1000"/>
                        </a:spcAft>
                      </a:pPr>
                      <a:r>
                        <a:rPr lang="en-C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Year</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1999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3967761439"/>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3936722721"/>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695817305"/>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2121354993"/>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1538194644"/>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3437040260"/>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1663598758"/>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402046080"/>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711041252"/>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4054251569"/>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2024838853"/>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3018562754"/>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1453954381"/>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tcPr>
                </a:tc>
                <a:extLst>
                  <a:ext uri="{0D108BD9-81ED-4DB2-BD59-A6C34878D82A}">
                    <a16:rowId xmlns:a16="http://schemas.microsoft.com/office/drawing/2014/main" val="3082931562"/>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extLst>
                  <a:ext uri="{0D108BD9-81ED-4DB2-BD59-A6C34878D82A}">
                    <a16:rowId xmlns:a16="http://schemas.microsoft.com/office/drawing/2014/main" val="305290707"/>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F2F2F2"/>
                    </a:solidFill>
                  </a:tcPr>
                </a:tc>
                <a:extLst>
                  <a:ext uri="{0D108BD9-81ED-4DB2-BD59-A6C34878D82A}">
                    <a16:rowId xmlns:a16="http://schemas.microsoft.com/office/drawing/2014/main" val="4158210126"/>
                  </a:ext>
                </a:extLst>
              </a:tr>
              <a:tr h="196864">
                <a:tc>
                  <a:txBody>
                    <a:bodyPr/>
                    <a:lstStyle/>
                    <a:p>
                      <a:pPr>
                        <a:lnSpc>
                          <a:spcPct val="115000"/>
                        </a:lnSpc>
                      </a:pPr>
                      <a:endParaRPr lang="en-CA" sz="1400">
                        <a:effectLst/>
                        <a:latin typeface="Calibri" panose="020F0502020204030204" pitchFamily="34" charset="0"/>
                        <a:cs typeface="Times New Roman" panose="02020603050405020304" pitchFamily="18" charset="0"/>
                      </a:endParaRPr>
                    </a:p>
                  </a:txBody>
                  <a:tcPr marL="65430" marR="6543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808080"/>
                    </a:solidFill>
                  </a:tcPr>
                </a:tc>
                <a:tc>
                  <a:txBody>
                    <a:bodyPr/>
                    <a:lstStyle/>
                    <a:p>
                      <a:pPr algn="ctr">
                        <a:lnSpc>
                          <a:spcPct val="115000"/>
                        </a:lnSpc>
                        <a:spcAft>
                          <a:spcPts val="1000"/>
                        </a:spcAft>
                      </a:pPr>
                      <a:r>
                        <a:rPr lang="en-C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A6A6A6"/>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BFBFBF"/>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tc>
                  <a:txBody>
                    <a:bodyPr/>
                    <a:lstStyle/>
                    <a:p>
                      <a:pPr algn="ctr">
                        <a:lnSpc>
                          <a:spcPct val="115000"/>
                        </a:lnSpc>
                        <a:spcAft>
                          <a:spcPts val="1000"/>
                        </a:spcAft>
                      </a:pP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30" marR="65430" marT="0" marB="0" anchor="b">
                    <a:lnL>
                      <a:noFill/>
                    </a:lnL>
                    <a:lnR>
                      <a:noFill/>
                    </a:lnR>
                    <a:lnT>
                      <a:noFill/>
                    </a:lnT>
                    <a:lnB>
                      <a:noFill/>
                    </a:lnB>
                    <a:solidFill>
                      <a:srgbClr val="D9D9D9"/>
                    </a:solidFill>
                  </a:tcPr>
                </a:tc>
                <a:extLst>
                  <a:ext uri="{0D108BD9-81ED-4DB2-BD59-A6C34878D82A}">
                    <a16:rowId xmlns:a16="http://schemas.microsoft.com/office/drawing/2014/main" val="2716506164"/>
                  </a:ext>
                </a:extLst>
              </a:tr>
            </a:tbl>
          </a:graphicData>
        </a:graphic>
      </p:graphicFrame>
    </p:spTree>
    <p:extLst>
      <p:ext uri="{BB962C8B-B14F-4D97-AF65-F5344CB8AC3E}">
        <p14:creationId xmlns:p14="http://schemas.microsoft.com/office/powerpoint/2010/main" val="2562733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5814</TotalTime>
  <Words>3472</Words>
  <Application>Microsoft Office PowerPoint</Application>
  <PresentationFormat>Widescreen</PresentationFormat>
  <Paragraphs>919</Paragraphs>
  <Slides>77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6" baseType="lpstr">
      <vt:lpstr>Aptos</vt:lpstr>
      <vt:lpstr>Arial</vt:lpstr>
      <vt:lpstr>Calibri</vt:lpstr>
      <vt:lpstr>Calibri Light</vt:lpstr>
      <vt:lpstr>Cambria Math</vt:lpstr>
      <vt:lpstr>Times New Roman</vt:lpstr>
      <vt:lpstr>Office Theme</vt:lpstr>
      <vt:lpstr>Worksheet</vt:lpstr>
      <vt:lpstr>Microsoft Excel Worksheet</vt:lpstr>
      <vt:lpstr>Investing in mothers?  Universal childcare and mothers’ long-run labor market outcomes</vt:lpstr>
      <vt:lpstr>Motivations</vt:lpstr>
      <vt:lpstr>This paper</vt:lpstr>
      <vt:lpstr>Strategy and Basic Results </vt:lpstr>
      <vt:lpstr>Previous Literature </vt:lpstr>
      <vt:lpstr>The Plan</vt:lpstr>
      <vt:lpstr>The Plan</vt:lpstr>
      <vt:lpstr>Quebec Family Plan: $5/day childcare</vt:lpstr>
      <vt:lpstr>Cohort exposure</vt:lpstr>
      <vt:lpstr>The Plan</vt:lpstr>
      <vt:lpstr>Data: Labour Force Survey</vt:lpstr>
      <vt:lpstr>Mother employment: Youngest age 0-4.</vt:lpstr>
      <vt:lpstr>Women/no child employment</vt:lpstr>
      <vt:lpstr>Contemporaneous regressions</vt:lpstr>
      <vt:lpstr>Contemporaneous regressions</vt:lpstr>
      <vt:lpstr>Contemporaneous regressions</vt:lpstr>
      <vt:lpstr>Contemporaneous regressions</vt:lpstr>
      <vt:lpstr>Older ages regressions</vt:lpstr>
      <vt:lpstr>Older ages regressions</vt:lpstr>
      <vt:lpstr>Older ages regressions</vt:lpstr>
      <vt:lpstr>Older ages regressions</vt:lpstr>
      <vt:lpstr>The Plan</vt:lpstr>
      <vt:lpstr>Longitudinal Administrative Database</vt:lpstr>
      <vt:lpstr>Longitudinal Administrative Database</vt:lpstr>
      <vt:lpstr>Measuring Exposure in LAD</vt:lpstr>
      <vt:lpstr>Measuring Exposure in LAD</vt:lpstr>
      <vt:lpstr>Measuring Exposure in LAD</vt:lpstr>
      <vt:lpstr>Example of LAD exposure </vt:lpstr>
      <vt:lpstr>Example of LAD exposure </vt:lpstr>
      <vt:lpstr>Lifetime policy measure: 〖LifeElig〗_pbs </vt:lpstr>
      <vt:lpstr>LAD Earnings: mothers with kids</vt:lpstr>
      <vt:lpstr>LAD Earnings: women/no kids</vt:lpstr>
      <vt:lpstr>LAD Regressions</vt:lpstr>
      <vt:lpstr>LAD Regressions</vt:lpstr>
      <vt:lpstr>Regression Results (OLS)</vt:lpstr>
      <vt:lpstr>More regression results (OLS)</vt:lpstr>
      <vt:lpstr>Robustness</vt:lpstr>
      <vt:lpstr>Regression Results (OLS vs IV)</vt:lpstr>
      <vt:lpstr>OLS and IV</vt:lpstr>
      <vt:lpstr>Robustness</vt:lpstr>
      <vt:lpstr>OLS, IV, and women/no kid placebo</vt:lpstr>
      <vt:lpstr>Robustness</vt:lpstr>
      <vt:lpstr>The Plan</vt:lpstr>
      <vt:lpstr>Mechanisms for Age-Earnings Profile Impacts</vt:lpstr>
      <vt:lpstr>Mechanisms for Age-Earnings Profile Impacts</vt:lpstr>
      <vt:lpstr>Mechanisms for Age-Earnings Profile Impacts</vt:lpstr>
      <vt:lpstr>Mechanisms for Age-Earnings Profile Impacts</vt:lpstr>
      <vt:lpstr>Mechanisms for Age-Earnings Profile Impacts</vt:lpstr>
      <vt:lpstr>Intensive margin at older ages</vt:lpstr>
      <vt:lpstr>Are results driven by composition of workforce?</vt:lpstr>
      <vt:lpstr>Are results driven by composition of workforce?</vt:lpstr>
      <vt:lpstr>Contemporaneous employment by education</vt:lpstr>
      <vt:lpstr>Employment differences by education</vt:lpstr>
      <vt:lpstr>Employment differences by education</vt:lpstr>
      <vt:lpstr>Employment differences by education</vt:lpstr>
      <vt:lpstr>Occupations: More responsible jobs? O*NET</vt:lpstr>
      <vt:lpstr>Occupations: More responsible jobs? O*NET</vt:lpstr>
      <vt:lpstr>Occupations: More responsible jobs? O*NET</vt:lpstr>
      <vt:lpstr>The Plan</vt:lpstr>
      <vt:lpstr>Fiscal analysis</vt:lpstr>
      <vt:lpstr>Flow of the costs</vt:lpstr>
      <vt:lpstr>Fiscal analysis</vt:lpstr>
      <vt:lpstr>Undiscounted timing of fiscal flows</vt:lpstr>
      <vt:lpstr>Fiscal NPVs</vt:lpstr>
      <vt:lpstr>Fiscal NPVs</vt:lpstr>
      <vt:lpstr>Conclusions </vt:lpstr>
      <vt:lpstr>THANK YOU. </vt:lpstr>
      <vt:lpstr>Investing in mothers?  Universal childcare and mothers’ long-run labor market outcomes</vt:lpstr>
      <vt:lpstr>Event study regressions</vt:lpstr>
      <vt:lpstr>Event study regressions</vt:lpstr>
      <vt:lpstr>Event study regressions: Age 0-4</vt:lpstr>
      <vt:lpstr>Sensitivity: Polynomial trends</vt:lpstr>
      <vt:lpstr>Sensitivity: Maximum mother age</vt:lpstr>
      <vt:lpstr>Sensitivity: Only Ontario comparison</vt:lpstr>
      <vt:lpstr>Sensitivity: 1 vs 2+ kids</vt:lpstr>
      <vt:lpstr>Sensitivity: Stop in 2019</vt:lpstr>
      <vt:lpstr>Sensitivity: Anticipation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MILLIGAN</dc:creator>
  <cp:lastModifiedBy>KEVIN MILLIGAN</cp:lastModifiedBy>
  <cp:revision>350</cp:revision>
  <dcterms:created xsi:type="dcterms:W3CDTF">2019-02-07T17:54:14Z</dcterms:created>
  <dcterms:modified xsi:type="dcterms:W3CDTF">2025-07-25T07:38:10Z</dcterms:modified>
</cp:coreProperties>
</file>