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1"/>
  </p:notesMasterIdLst>
  <p:handoutMasterIdLst>
    <p:handoutMasterId r:id="rId42"/>
  </p:handoutMasterIdLst>
  <p:sldIdLst>
    <p:sldId id="670" r:id="rId5"/>
    <p:sldId id="742" r:id="rId6"/>
    <p:sldId id="722" r:id="rId7"/>
    <p:sldId id="673" r:id="rId8"/>
    <p:sldId id="689" r:id="rId9"/>
    <p:sldId id="948" r:id="rId10"/>
    <p:sldId id="942" r:id="rId11"/>
    <p:sldId id="690" r:id="rId12"/>
    <p:sldId id="943" r:id="rId13"/>
    <p:sldId id="911" r:id="rId14"/>
    <p:sldId id="691" r:id="rId15"/>
    <p:sldId id="693" r:id="rId16"/>
    <p:sldId id="913" r:id="rId17"/>
    <p:sldId id="944" r:id="rId18"/>
    <p:sldId id="945" r:id="rId19"/>
    <p:sldId id="907" r:id="rId20"/>
    <p:sldId id="946" r:id="rId21"/>
    <p:sldId id="711" r:id="rId22"/>
    <p:sldId id="947" r:id="rId23"/>
    <p:sldId id="723" r:id="rId24"/>
    <p:sldId id="736" r:id="rId25"/>
    <p:sldId id="914" r:id="rId26"/>
    <p:sldId id="938" r:id="rId27"/>
    <p:sldId id="935" r:id="rId28"/>
    <p:sldId id="917" r:id="rId29"/>
    <p:sldId id="737" r:id="rId30"/>
    <p:sldId id="920" r:id="rId31"/>
    <p:sldId id="940" r:id="rId32"/>
    <p:sldId id="939" r:id="rId33"/>
    <p:sldId id="720" r:id="rId34"/>
    <p:sldId id="923" r:id="rId35"/>
    <p:sldId id="716" r:id="rId36"/>
    <p:sldId id="925" r:id="rId37"/>
    <p:sldId id="928" r:id="rId38"/>
    <p:sldId id="933" r:id="rId39"/>
    <p:sldId id="929" r:id="rId40"/>
  </p:sldIdLst>
  <p:sldSz cx="9144000" cy="6858000" type="screen4x3"/>
  <p:notesSz cx="9296400" cy="6881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56"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A11D14-BCE6-FED3-89BF-65270545B99A}" name="Jongrim Ha" initials="JH" userId="S::jongrimha@worldbank.org::5663fbfe-f82a-48d4-b1e4-9be31fcad974" providerId="AD"/>
  <p188:author id="{1B86D16B-CEC2-DAFE-4937-4A03970815C4}" name="Ayhan Kose" initials="AK" userId="S::akose@worldbank.org::9c31028f-6339-4101-993c-61d0f0df37c8" providerId="AD"/>
  <p188:author id="{BF0059EB-2ADD-0AD2-33A4-259AE81100E7}" name="Kristin J Forbes" initials="KF" userId="S::kjforbes@mit.edu::d616ae88-b9de-47d4-8fb2-bac1728579a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002A"/>
    <a:srgbClr val="1B202F"/>
    <a:srgbClr val="D8BDBA"/>
    <a:srgbClr val="FFCCCC"/>
    <a:srgbClr val="34733A"/>
    <a:srgbClr val="777777"/>
    <a:srgbClr val="757A88"/>
    <a:srgbClr val="366B93"/>
    <a:srgbClr val="1A212A"/>
    <a:srgbClr val="C45D6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94613" autoAdjust="0"/>
  </p:normalViewPr>
  <p:slideViewPr>
    <p:cSldViewPr snapToGrid="0" snapToObjects="1">
      <p:cViewPr varScale="1">
        <p:scale>
          <a:sx n="135" d="100"/>
          <a:sy n="135" d="100"/>
        </p:scale>
        <p:origin x="1296" y="96"/>
      </p:cViewPr>
      <p:guideLst>
        <p:guide orient="horz" pos="2160"/>
        <p:guide pos="2856"/>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79" d="100"/>
          <a:sy n="79" d="100"/>
        </p:scale>
        <p:origin x="1797" y="69"/>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4028440" cy="345285"/>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5265810" y="3"/>
            <a:ext cx="4028440" cy="345285"/>
          </a:xfrm>
          <a:prstGeom prst="rect">
            <a:avLst/>
          </a:prstGeom>
        </p:spPr>
        <p:txBody>
          <a:bodyPr vert="horz" lIns="92446" tIns="46223" rIns="92446" bIns="46223" rtlCol="0"/>
          <a:lstStyle>
            <a:lvl1pPr algn="r">
              <a:defRPr sz="1200"/>
            </a:lvl1pPr>
          </a:lstStyle>
          <a:p>
            <a:fld id="{A73E3CCB-D544-4688-9FE6-6D8DD63DFAAC}" type="datetimeFigureOut">
              <a:rPr lang="en-US" smtClean="0"/>
              <a:t>7/6/2025</a:t>
            </a:fld>
            <a:endParaRPr lang="en-US"/>
          </a:p>
        </p:txBody>
      </p:sp>
      <p:sp>
        <p:nvSpPr>
          <p:cNvPr id="4" name="Footer Placeholder 3"/>
          <p:cNvSpPr>
            <a:spLocks noGrp="1"/>
          </p:cNvSpPr>
          <p:nvPr>
            <p:ph type="ftr" sz="quarter" idx="2"/>
          </p:nvPr>
        </p:nvSpPr>
        <p:spPr>
          <a:xfrm>
            <a:off x="2" y="6536531"/>
            <a:ext cx="4028440" cy="345285"/>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5265810" y="6536531"/>
            <a:ext cx="4028440" cy="345285"/>
          </a:xfrm>
          <a:prstGeom prst="rect">
            <a:avLst/>
          </a:prstGeom>
        </p:spPr>
        <p:txBody>
          <a:bodyPr vert="horz" lIns="92446" tIns="46223" rIns="92446" bIns="46223" rtlCol="0" anchor="b"/>
          <a:lstStyle>
            <a:lvl1pPr algn="r">
              <a:defRPr sz="1200"/>
            </a:lvl1pPr>
          </a:lstStyle>
          <a:p>
            <a:fld id="{D6178AC0-47E5-420A-8D4A-C49022FA7104}" type="slidenum">
              <a:rPr lang="en-US" smtClean="0"/>
              <a:t>‹#›</a:t>
            </a:fld>
            <a:endParaRPr lang="en-US"/>
          </a:p>
        </p:txBody>
      </p:sp>
    </p:spTree>
    <p:extLst>
      <p:ext uri="{BB962C8B-B14F-4D97-AF65-F5344CB8AC3E}">
        <p14:creationId xmlns:p14="http://schemas.microsoft.com/office/powerpoint/2010/main" val="3817582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4028440" cy="345285"/>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5265810" y="3"/>
            <a:ext cx="4028440" cy="345285"/>
          </a:xfrm>
          <a:prstGeom prst="rect">
            <a:avLst/>
          </a:prstGeom>
        </p:spPr>
        <p:txBody>
          <a:bodyPr vert="horz" lIns="92446" tIns="46223" rIns="92446" bIns="46223" rtlCol="0"/>
          <a:lstStyle>
            <a:lvl1pPr algn="r">
              <a:defRPr sz="1200"/>
            </a:lvl1pPr>
          </a:lstStyle>
          <a:p>
            <a:fld id="{ABC32CAF-3CE6-4E35-AA52-2C2BFB42598A}" type="datetimeFigureOut">
              <a:rPr lang="en-US" smtClean="0"/>
              <a:t>7/6/2025</a:t>
            </a:fld>
            <a:endParaRPr lang="en-US"/>
          </a:p>
        </p:txBody>
      </p:sp>
      <p:sp>
        <p:nvSpPr>
          <p:cNvPr id="4" name="Slide Image Placeholder 3"/>
          <p:cNvSpPr>
            <a:spLocks noGrp="1" noRot="1" noChangeAspect="1"/>
          </p:cNvSpPr>
          <p:nvPr>
            <p:ph type="sldImg" idx="2"/>
          </p:nvPr>
        </p:nvSpPr>
        <p:spPr>
          <a:xfrm>
            <a:off x="3100388" y="860425"/>
            <a:ext cx="3095625" cy="2322513"/>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929643" y="3311873"/>
            <a:ext cx="7437119" cy="2709715"/>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6536531"/>
            <a:ext cx="4028440" cy="345285"/>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5265810" y="6536531"/>
            <a:ext cx="4028440" cy="345285"/>
          </a:xfrm>
          <a:prstGeom prst="rect">
            <a:avLst/>
          </a:prstGeom>
        </p:spPr>
        <p:txBody>
          <a:bodyPr vert="horz" lIns="92446" tIns="46223" rIns="92446" bIns="46223" rtlCol="0" anchor="b"/>
          <a:lstStyle>
            <a:lvl1pPr algn="r">
              <a:defRPr sz="1200"/>
            </a:lvl1pPr>
          </a:lstStyle>
          <a:p>
            <a:fld id="{39670B6A-7E4F-43EF-9E50-40E1C6B20487}" type="slidenum">
              <a:rPr lang="en-US" smtClean="0"/>
              <a:t>‹#›</a:t>
            </a:fld>
            <a:endParaRPr lang="en-US"/>
          </a:p>
        </p:txBody>
      </p:sp>
    </p:spTree>
    <p:extLst>
      <p:ext uri="{BB962C8B-B14F-4D97-AF65-F5344CB8AC3E}">
        <p14:creationId xmlns:p14="http://schemas.microsoft.com/office/powerpoint/2010/main" val="3123322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192881" indent="0" algn="ctr">
              <a:buNone/>
              <a:defRPr>
                <a:solidFill>
                  <a:schemeClr val="tx1">
                    <a:tint val="75000"/>
                  </a:schemeClr>
                </a:solidFill>
              </a:defRPr>
            </a:lvl2pPr>
            <a:lvl3pPr marL="385763" indent="0" algn="ctr">
              <a:buNone/>
              <a:defRPr>
                <a:solidFill>
                  <a:schemeClr val="tx1">
                    <a:tint val="75000"/>
                  </a:schemeClr>
                </a:solidFill>
              </a:defRPr>
            </a:lvl3pPr>
            <a:lvl4pPr marL="578644" indent="0" algn="ctr">
              <a:buNone/>
              <a:defRPr>
                <a:solidFill>
                  <a:schemeClr val="tx1">
                    <a:tint val="75000"/>
                  </a:schemeClr>
                </a:solidFill>
              </a:defRPr>
            </a:lvl4pPr>
            <a:lvl5pPr marL="771525" indent="0" algn="ctr">
              <a:buNone/>
              <a:defRPr>
                <a:solidFill>
                  <a:schemeClr val="tx1">
                    <a:tint val="75000"/>
                  </a:schemeClr>
                </a:solidFill>
              </a:defRPr>
            </a:lvl5pPr>
            <a:lvl6pPr marL="964406" indent="0" algn="ctr">
              <a:buNone/>
              <a:defRPr>
                <a:solidFill>
                  <a:schemeClr val="tx1">
                    <a:tint val="75000"/>
                  </a:schemeClr>
                </a:solidFill>
              </a:defRPr>
            </a:lvl6pPr>
            <a:lvl7pPr marL="1157288" indent="0" algn="ctr">
              <a:buNone/>
              <a:defRPr>
                <a:solidFill>
                  <a:schemeClr val="tx1">
                    <a:tint val="75000"/>
                  </a:schemeClr>
                </a:solidFill>
              </a:defRPr>
            </a:lvl7pPr>
            <a:lvl8pPr marL="1350169" indent="0" algn="ctr">
              <a:buNone/>
              <a:defRPr>
                <a:solidFill>
                  <a:schemeClr val="tx1">
                    <a:tint val="75000"/>
                  </a:schemeClr>
                </a:solidFill>
              </a:defRPr>
            </a:lvl8pPr>
            <a:lvl9pPr marL="154305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201532" y="6356356"/>
            <a:ext cx="2133600" cy="365125"/>
          </a:xfrm>
          <a:prstGeom prst="rect">
            <a:avLst/>
          </a:prstGeom>
        </p:spPr>
        <p:txBody>
          <a:bodyPr/>
          <a:lstStyle/>
          <a:p>
            <a:fld id="{EEF39A56-8CE6-43E6-844C-43544581000B}" type="datetime1">
              <a:rPr lang="en-US" smtClean="0"/>
              <a:t>7/6/2025</a:t>
            </a:fld>
            <a:endParaRPr lang="en-US"/>
          </a:p>
        </p:txBody>
      </p:sp>
      <p:sp>
        <p:nvSpPr>
          <p:cNvPr id="5" name="Footer Placeholder 4"/>
          <p:cNvSpPr>
            <a:spLocks noGrp="1"/>
          </p:cNvSpPr>
          <p:nvPr>
            <p:ph type="ftr" sz="quarter" idx="11"/>
          </p:nvPr>
        </p:nvSpPr>
        <p:spPr>
          <a:xfrm>
            <a:off x="3124200" y="6356356"/>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26A839D-8BA3-EB44-8091-71BB10A77D74}" type="slidenum">
              <a:rPr lang="en-US" smtClean="0"/>
              <a:t>‹#›</a:t>
            </a:fld>
            <a:endParaRPr lang="en-US"/>
          </a:p>
        </p:txBody>
      </p:sp>
    </p:spTree>
    <p:extLst>
      <p:ext uri="{BB962C8B-B14F-4D97-AF65-F5344CB8AC3E}">
        <p14:creationId xmlns:p14="http://schemas.microsoft.com/office/powerpoint/2010/main" val="36328221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844"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591"/>
            </a:lvl1pPr>
            <a:lvl2pPr marL="192881" indent="0">
              <a:buNone/>
              <a:defRPr sz="506"/>
            </a:lvl2pPr>
            <a:lvl3pPr marL="385763" indent="0">
              <a:buNone/>
              <a:defRPr sz="422"/>
            </a:lvl3pPr>
            <a:lvl4pPr marL="578644" indent="0">
              <a:buNone/>
              <a:defRPr sz="380"/>
            </a:lvl4pPr>
            <a:lvl5pPr marL="771525" indent="0">
              <a:buNone/>
              <a:defRPr sz="380"/>
            </a:lvl5pPr>
            <a:lvl6pPr marL="964406" indent="0">
              <a:buNone/>
              <a:defRPr sz="380"/>
            </a:lvl6pPr>
            <a:lvl7pPr marL="1157288" indent="0">
              <a:buNone/>
              <a:defRPr sz="380"/>
            </a:lvl7pPr>
            <a:lvl8pPr marL="1350169" indent="0">
              <a:buNone/>
              <a:defRPr sz="380"/>
            </a:lvl8pPr>
            <a:lvl9pPr marL="1543050" indent="0">
              <a:buNone/>
              <a:defRPr sz="380"/>
            </a:lvl9pPr>
          </a:lstStyle>
          <a:p>
            <a:pPr lvl="0"/>
            <a:r>
              <a:rPr lang="en-US"/>
              <a:t>Click to edit Master text styles</a:t>
            </a:r>
          </a:p>
        </p:txBody>
      </p:sp>
      <p:sp>
        <p:nvSpPr>
          <p:cNvPr id="5" name="Date Placeholder 4"/>
          <p:cNvSpPr>
            <a:spLocks noGrp="1"/>
          </p:cNvSpPr>
          <p:nvPr>
            <p:ph type="dt" sz="half" idx="10"/>
          </p:nvPr>
        </p:nvSpPr>
        <p:spPr>
          <a:xfrm>
            <a:off x="4201532" y="6356356"/>
            <a:ext cx="2133600" cy="365125"/>
          </a:xfrm>
          <a:prstGeom prst="rect">
            <a:avLst/>
          </a:prstGeom>
        </p:spPr>
        <p:txBody>
          <a:bodyPr/>
          <a:lstStyle/>
          <a:p>
            <a:fld id="{1FB5742D-189B-4D2A-A94D-A79ACD77439D}" type="datetime1">
              <a:rPr lang="en-US" smtClean="0"/>
              <a:t>7/6/2025</a:t>
            </a:fld>
            <a:endParaRPr lang="en-US"/>
          </a:p>
        </p:txBody>
      </p:sp>
      <p:sp>
        <p:nvSpPr>
          <p:cNvPr id="6" name="Footer Placeholder 5"/>
          <p:cNvSpPr>
            <a:spLocks noGrp="1"/>
          </p:cNvSpPr>
          <p:nvPr>
            <p:ph type="ftr" sz="quarter" idx="11"/>
          </p:nvPr>
        </p:nvSpPr>
        <p:spPr>
          <a:xfrm>
            <a:off x="3124200" y="6356356"/>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26A839D-8BA3-EB44-8091-71BB10A77D74}" type="slidenum">
              <a:rPr lang="en-US" smtClean="0"/>
              <a:t>‹#›</a:t>
            </a:fld>
            <a:endParaRPr lang="en-US"/>
          </a:p>
        </p:txBody>
      </p:sp>
    </p:spTree>
    <p:extLst>
      <p:ext uri="{BB962C8B-B14F-4D97-AF65-F5344CB8AC3E}">
        <p14:creationId xmlns:p14="http://schemas.microsoft.com/office/powerpoint/2010/main" val="2236275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201532" y="6356356"/>
            <a:ext cx="2133600" cy="365125"/>
          </a:xfrm>
          <a:prstGeom prst="rect">
            <a:avLst/>
          </a:prstGeom>
        </p:spPr>
        <p:txBody>
          <a:bodyPr/>
          <a:lstStyle/>
          <a:p>
            <a:fld id="{DDE19235-69FE-42CE-A2AC-423BDBCB892C}" type="datetime1">
              <a:rPr lang="en-US" smtClean="0"/>
              <a:t>7/6/2025</a:t>
            </a:fld>
            <a:endParaRPr lang="en-US"/>
          </a:p>
        </p:txBody>
      </p:sp>
      <p:sp>
        <p:nvSpPr>
          <p:cNvPr id="5" name="Footer Placeholder 4"/>
          <p:cNvSpPr>
            <a:spLocks noGrp="1"/>
          </p:cNvSpPr>
          <p:nvPr>
            <p:ph type="ftr" sz="quarter" idx="11"/>
          </p:nvPr>
        </p:nvSpPr>
        <p:spPr>
          <a:xfrm>
            <a:off x="3124200" y="6356356"/>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26A839D-8BA3-EB44-8091-71BB10A77D74}" type="slidenum">
              <a:rPr lang="en-US" smtClean="0"/>
              <a:t>‹#›</a:t>
            </a:fld>
            <a:endParaRPr lang="en-US"/>
          </a:p>
        </p:txBody>
      </p:sp>
    </p:spTree>
    <p:extLst>
      <p:ext uri="{BB962C8B-B14F-4D97-AF65-F5344CB8AC3E}">
        <p14:creationId xmlns:p14="http://schemas.microsoft.com/office/powerpoint/2010/main" val="2038541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201532" y="6356356"/>
            <a:ext cx="2133600" cy="365125"/>
          </a:xfrm>
          <a:prstGeom prst="rect">
            <a:avLst/>
          </a:prstGeom>
        </p:spPr>
        <p:txBody>
          <a:bodyPr/>
          <a:lstStyle/>
          <a:p>
            <a:fld id="{EBABF495-F633-4C69-9D76-A16149C4F443}" type="datetime1">
              <a:rPr lang="en-US" smtClean="0"/>
              <a:t>7/6/2025</a:t>
            </a:fld>
            <a:endParaRPr lang="en-US"/>
          </a:p>
        </p:txBody>
      </p:sp>
      <p:sp>
        <p:nvSpPr>
          <p:cNvPr id="5" name="Footer Placeholder 4"/>
          <p:cNvSpPr>
            <a:spLocks noGrp="1"/>
          </p:cNvSpPr>
          <p:nvPr>
            <p:ph type="ftr" sz="quarter" idx="11"/>
          </p:nvPr>
        </p:nvSpPr>
        <p:spPr>
          <a:xfrm>
            <a:off x="3124200" y="6356356"/>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26A839D-8BA3-EB44-8091-71BB10A77D74}" type="slidenum">
              <a:rPr lang="en-US" smtClean="0"/>
              <a:t>‹#›</a:t>
            </a:fld>
            <a:endParaRPr lang="en-US"/>
          </a:p>
        </p:txBody>
      </p:sp>
    </p:spTree>
    <p:extLst>
      <p:ext uri="{BB962C8B-B14F-4D97-AF65-F5344CB8AC3E}">
        <p14:creationId xmlns:p14="http://schemas.microsoft.com/office/powerpoint/2010/main" val="2699439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201532" y="6356356"/>
            <a:ext cx="2133600" cy="365125"/>
          </a:xfrm>
          <a:prstGeom prst="rect">
            <a:avLst/>
          </a:prstGeom>
        </p:spPr>
        <p:txBody>
          <a:bodyPr/>
          <a:lstStyle/>
          <a:p>
            <a:fld id="{4EAD8B69-33D3-483C-BD99-D8047F8AA534}" type="datetime1">
              <a:rPr lang="en-US" smtClean="0"/>
              <a:t>7/6/2025</a:t>
            </a:fld>
            <a:endParaRPr lang="en-US"/>
          </a:p>
        </p:txBody>
      </p:sp>
      <p:sp>
        <p:nvSpPr>
          <p:cNvPr id="5" name="Footer Placeholder 4"/>
          <p:cNvSpPr>
            <a:spLocks noGrp="1"/>
          </p:cNvSpPr>
          <p:nvPr>
            <p:ph type="ftr" sz="quarter" idx="11"/>
          </p:nvPr>
        </p:nvSpPr>
        <p:spPr>
          <a:xfrm>
            <a:off x="3124200" y="6356356"/>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1B202F"/>
                </a:solidFill>
              </a:defRPr>
            </a:lvl1pPr>
          </a:lstStyle>
          <a:p>
            <a:fld id="{026A839D-8BA3-EB44-8091-71BB10A77D74}" type="slidenum">
              <a:rPr lang="en-US" smtClean="0"/>
              <a:pPr/>
              <a:t>‹#›</a:t>
            </a:fld>
            <a:endParaRPr lang="en-US" dirty="0"/>
          </a:p>
        </p:txBody>
      </p:sp>
      <p:pic>
        <p:nvPicPr>
          <p:cNvPr id="7" name="Picture 6">
            <a:extLst>
              <a:ext uri="{FF2B5EF4-FFF2-40B4-BE49-F238E27FC236}">
                <a16:creationId xmlns:a16="http://schemas.microsoft.com/office/drawing/2014/main" id="{3912CD53-ABFE-3460-850F-72AD87503298}"/>
              </a:ext>
            </a:extLst>
          </p:cNvPr>
          <p:cNvPicPr>
            <a:picLocks noChangeAspect="1"/>
          </p:cNvPicPr>
          <p:nvPr userDrawn="1"/>
        </p:nvPicPr>
        <p:blipFill>
          <a:blip r:embed="rId2"/>
          <a:stretch>
            <a:fillRect/>
          </a:stretch>
        </p:blipFill>
        <p:spPr>
          <a:xfrm>
            <a:off x="7620001" y="331625"/>
            <a:ext cx="1280978" cy="1164112"/>
          </a:xfrm>
          <a:prstGeom prst="rect">
            <a:avLst/>
          </a:prstGeom>
        </p:spPr>
      </p:pic>
    </p:spTree>
    <p:extLst>
      <p:ext uri="{BB962C8B-B14F-4D97-AF65-F5344CB8AC3E}">
        <p14:creationId xmlns:p14="http://schemas.microsoft.com/office/powerpoint/2010/main" val="1661629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201532" y="6356356"/>
            <a:ext cx="2133600" cy="365125"/>
          </a:xfrm>
          <a:prstGeom prst="rect">
            <a:avLst/>
          </a:prstGeom>
        </p:spPr>
        <p:txBody>
          <a:bodyPr/>
          <a:lstStyle/>
          <a:p>
            <a:fld id="{4EAD8B69-33D3-483C-BD99-D8047F8AA534}" type="datetime1">
              <a:rPr lang="en-US" smtClean="0"/>
              <a:t>7/6/2025</a:t>
            </a:fld>
            <a:endParaRPr lang="en-US"/>
          </a:p>
        </p:txBody>
      </p:sp>
      <p:sp>
        <p:nvSpPr>
          <p:cNvPr id="5" name="Footer Placeholder 4"/>
          <p:cNvSpPr>
            <a:spLocks noGrp="1"/>
          </p:cNvSpPr>
          <p:nvPr>
            <p:ph type="ftr" sz="quarter" idx="11"/>
          </p:nvPr>
        </p:nvSpPr>
        <p:spPr>
          <a:xfrm>
            <a:off x="3124200" y="6356356"/>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1B202F"/>
                </a:solidFill>
              </a:defRPr>
            </a:lvl1pPr>
          </a:lstStyle>
          <a:p>
            <a:fld id="{026A839D-8BA3-EB44-8091-71BB10A77D74}" type="slidenum">
              <a:rPr lang="en-US" smtClean="0"/>
              <a:pPr/>
              <a:t>‹#›</a:t>
            </a:fld>
            <a:endParaRPr lang="en-US" dirty="0"/>
          </a:p>
        </p:txBody>
      </p:sp>
      <p:pic>
        <p:nvPicPr>
          <p:cNvPr id="7" name="Picture 6">
            <a:extLst>
              <a:ext uri="{FF2B5EF4-FFF2-40B4-BE49-F238E27FC236}">
                <a16:creationId xmlns:a16="http://schemas.microsoft.com/office/drawing/2014/main" id="{3912CD53-ABFE-3460-850F-72AD87503298}"/>
              </a:ext>
            </a:extLst>
          </p:cNvPr>
          <p:cNvPicPr>
            <a:picLocks noChangeAspect="1"/>
          </p:cNvPicPr>
          <p:nvPr userDrawn="1"/>
        </p:nvPicPr>
        <p:blipFill>
          <a:blip r:embed="rId2"/>
          <a:stretch>
            <a:fillRect/>
          </a:stretch>
        </p:blipFill>
        <p:spPr>
          <a:xfrm>
            <a:off x="7620001" y="331625"/>
            <a:ext cx="1280978" cy="1164112"/>
          </a:xfrm>
          <a:prstGeom prst="rect">
            <a:avLst/>
          </a:prstGeom>
        </p:spPr>
      </p:pic>
    </p:spTree>
    <p:extLst>
      <p:ext uri="{BB962C8B-B14F-4D97-AF65-F5344CB8AC3E}">
        <p14:creationId xmlns:p14="http://schemas.microsoft.com/office/powerpoint/2010/main" val="1355048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1688"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844">
                <a:solidFill>
                  <a:schemeClr val="tx1">
                    <a:tint val="75000"/>
                  </a:schemeClr>
                </a:solidFill>
              </a:defRPr>
            </a:lvl1pPr>
            <a:lvl2pPr marL="192881" indent="0">
              <a:buNone/>
              <a:defRPr sz="760">
                <a:solidFill>
                  <a:schemeClr val="tx1">
                    <a:tint val="75000"/>
                  </a:schemeClr>
                </a:solidFill>
              </a:defRPr>
            </a:lvl2pPr>
            <a:lvl3pPr marL="385763" indent="0">
              <a:buNone/>
              <a:defRPr sz="675">
                <a:solidFill>
                  <a:schemeClr val="tx1">
                    <a:tint val="75000"/>
                  </a:schemeClr>
                </a:solidFill>
              </a:defRPr>
            </a:lvl3pPr>
            <a:lvl4pPr marL="578644" indent="0">
              <a:buNone/>
              <a:defRPr sz="591">
                <a:solidFill>
                  <a:schemeClr val="tx1">
                    <a:tint val="75000"/>
                  </a:schemeClr>
                </a:solidFill>
              </a:defRPr>
            </a:lvl4pPr>
            <a:lvl5pPr marL="771525" indent="0">
              <a:buNone/>
              <a:defRPr sz="591">
                <a:solidFill>
                  <a:schemeClr val="tx1">
                    <a:tint val="75000"/>
                  </a:schemeClr>
                </a:solidFill>
              </a:defRPr>
            </a:lvl5pPr>
            <a:lvl6pPr marL="964406" indent="0">
              <a:buNone/>
              <a:defRPr sz="591">
                <a:solidFill>
                  <a:schemeClr val="tx1">
                    <a:tint val="75000"/>
                  </a:schemeClr>
                </a:solidFill>
              </a:defRPr>
            </a:lvl6pPr>
            <a:lvl7pPr marL="1157288" indent="0">
              <a:buNone/>
              <a:defRPr sz="591">
                <a:solidFill>
                  <a:schemeClr val="tx1">
                    <a:tint val="75000"/>
                  </a:schemeClr>
                </a:solidFill>
              </a:defRPr>
            </a:lvl7pPr>
            <a:lvl8pPr marL="1350169" indent="0">
              <a:buNone/>
              <a:defRPr sz="591">
                <a:solidFill>
                  <a:schemeClr val="tx1">
                    <a:tint val="75000"/>
                  </a:schemeClr>
                </a:solidFill>
              </a:defRPr>
            </a:lvl8pPr>
            <a:lvl9pPr marL="1543050" indent="0">
              <a:buNone/>
              <a:defRPr sz="59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201532" y="6356356"/>
            <a:ext cx="2133600" cy="365125"/>
          </a:xfrm>
          <a:prstGeom prst="rect">
            <a:avLst/>
          </a:prstGeom>
        </p:spPr>
        <p:txBody>
          <a:bodyPr/>
          <a:lstStyle/>
          <a:p>
            <a:fld id="{41B3225A-0C1A-494F-8C3F-0730EE8E44C6}" type="datetime1">
              <a:rPr lang="en-US" smtClean="0"/>
              <a:t>7/6/2025</a:t>
            </a:fld>
            <a:endParaRPr lang="en-US"/>
          </a:p>
        </p:txBody>
      </p:sp>
      <p:sp>
        <p:nvSpPr>
          <p:cNvPr id="5" name="Footer Placeholder 4"/>
          <p:cNvSpPr>
            <a:spLocks noGrp="1"/>
          </p:cNvSpPr>
          <p:nvPr>
            <p:ph type="ftr" sz="quarter" idx="11"/>
          </p:nvPr>
        </p:nvSpPr>
        <p:spPr>
          <a:xfrm>
            <a:off x="3124200" y="6356356"/>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26A839D-8BA3-EB44-8091-71BB10A77D74}" type="slidenum">
              <a:rPr lang="en-US" smtClean="0"/>
              <a:t>‹#›</a:t>
            </a:fld>
            <a:endParaRPr lang="en-US"/>
          </a:p>
        </p:txBody>
      </p:sp>
    </p:spTree>
    <p:extLst>
      <p:ext uri="{BB962C8B-B14F-4D97-AF65-F5344CB8AC3E}">
        <p14:creationId xmlns:p14="http://schemas.microsoft.com/office/powerpoint/2010/main" val="587293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1181"/>
            </a:lvl1pPr>
            <a:lvl2pPr>
              <a:defRPr sz="1013"/>
            </a:lvl2pPr>
            <a:lvl3pPr>
              <a:defRPr sz="844"/>
            </a:lvl3pPr>
            <a:lvl4pPr>
              <a:defRPr sz="760"/>
            </a:lvl4pPr>
            <a:lvl5pPr>
              <a:defRPr sz="760"/>
            </a:lvl5pPr>
            <a:lvl6pPr>
              <a:defRPr sz="760"/>
            </a:lvl6pPr>
            <a:lvl7pPr>
              <a:defRPr sz="760"/>
            </a:lvl7pPr>
            <a:lvl8pPr>
              <a:defRPr sz="760"/>
            </a:lvl8pPr>
            <a:lvl9pPr>
              <a:defRPr sz="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1181"/>
            </a:lvl1pPr>
            <a:lvl2pPr>
              <a:defRPr sz="1013"/>
            </a:lvl2pPr>
            <a:lvl3pPr>
              <a:defRPr sz="844"/>
            </a:lvl3pPr>
            <a:lvl4pPr>
              <a:defRPr sz="760"/>
            </a:lvl4pPr>
            <a:lvl5pPr>
              <a:defRPr sz="760"/>
            </a:lvl5pPr>
            <a:lvl6pPr>
              <a:defRPr sz="760"/>
            </a:lvl6pPr>
            <a:lvl7pPr>
              <a:defRPr sz="760"/>
            </a:lvl7pPr>
            <a:lvl8pPr>
              <a:defRPr sz="760"/>
            </a:lvl8pPr>
            <a:lvl9pPr>
              <a:defRPr sz="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201532" y="6356356"/>
            <a:ext cx="2133600" cy="365125"/>
          </a:xfrm>
          <a:prstGeom prst="rect">
            <a:avLst/>
          </a:prstGeom>
        </p:spPr>
        <p:txBody>
          <a:bodyPr/>
          <a:lstStyle/>
          <a:p>
            <a:fld id="{81E3B472-5E99-4DFC-90E5-CE945BE097BF}" type="datetime1">
              <a:rPr lang="en-US" smtClean="0"/>
              <a:t>7/6/2025</a:t>
            </a:fld>
            <a:endParaRPr lang="en-US"/>
          </a:p>
        </p:txBody>
      </p:sp>
      <p:sp>
        <p:nvSpPr>
          <p:cNvPr id="6" name="Footer Placeholder 5"/>
          <p:cNvSpPr>
            <a:spLocks noGrp="1"/>
          </p:cNvSpPr>
          <p:nvPr>
            <p:ph type="ftr" sz="quarter" idx="11"/>
          </p:nvPr>
        </p:nvSpPr>
        <p:spPr>
          <a:xfrm>
            <a:off x="3124200" y="6356356"/>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26A839D-8BA3-EB44-8091-71BB10A77D74}" type="slidenum">
              <a:rPr lang="en-US" smtClean="0"/>
              <a:t>‹#›</a:t>
            </a:fld>
            <a:endParaRPr lang="en-US"/>
          </a:p>
        </p:txBody>
      </p:sp>
    </p:spTree>
    <p:extLst>
      <p:ext uri="{BB962C8B-B14F-4D97-AF65-F5344CB8AC3E}">
        <p14:creationId xmlns:p14="http://schemas.microsoft.com/office/powerpoint/2010/main" val="755956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013"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013"/>
            </a:lvl1pPr>
            <a:lvl2pPr>
              <a:defRPr sz="844"/>
            </a:lvl2pPr>
            <a:lvl3pPr>
              <a:defRPr sz="760"/>
            </a:lvl3pPr>
            <a:lvl4pPr>
              <a:defRPr sz="675"/>
            </a:lvl4pPr>
            <a:lvl5pPr>
              <a:defRPr sz="675"/>
            </a:lvl5pPr>
            <a:lvl6pPr>
              <a:defRPr sz="675"/>
            </a:lvl6pPr>
            <a:lvl7pPr>
              <a:defRPr sz="675"/>
            </a:lvl7pPr>
            <a:lvl8pPr>
              <a:defRPr sz="675"/>
            </a:lvl8pPr>
            <a:lvl9pPr>
              <a:defRPr sz="6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1013"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013"/>
            </a:lvl1pPr>
            <a:lvl2pPr>
              <a:defRPr sz="844"/>
            </a:lvl2pPr>
            <a:lvl3pPr>
              <a:defRPr sz="760"/>
            </a:lvl3pPr>
            <a:lvl4pPr>
              <a:defRPr sz="675"/>
            </a:lvl4pPr>
            <a:lvl5pPr>
              <a:defRPr sz="675"/>
            </a:lvl5pPr>
            <a:lvl6pPr>
              <a:defRPr sz="675"/>
            </a:lvl6pPr>
            <a:lvl7pPr>
              <a:defRPr sz="675"/>
            </a:lvl7pPr>
            <a:lvl8pPr>
              <a:defRPr sz="675"/>
            </a:lvl8pPr>
            <a:lvl9pPr>
              <a:defRPr sz="6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201532" y="6356356"/>
            <a:ext cx="2133600" cy="365125"/>
          </a:xfrm>
          <a:prstGeom prst="rect">
            <a:avLst/>
          </a:prstGeom>
        </p:spPr>
        <p:txBody>
          <a:bodyPr/>
          <a:lstStyle/>
          <a:p>
            <a:fld id="{DD58C3F7-0732-4F73-8FB8-EF8DF886C0FC}" type="datetime1">
              <a:rPr lang="en-US" smtClean="0"/>
              <a:t>7/6/2025</a:t>
            </a:fld>
            <a:endParaRPr lang="en-US"/>
          </a:p>
        </p:txBody>
      </p:sp>
      <p:sp>
        <p:nvSpPr>
          <p:cNvPr id="8" name="Footer Placeholder 7"/>
          <p:cNvSpPr>
            <a:spLocks noGrp="1"/>
          </p:cNvSpPr>
          <p:nvPr>
            <p:ph type="ftr" sz="quarter" idx="11"/>
          </p:nvPr>
        </p:nvSpPr>
        <p:spPr>
          <a:xfrm>
            <a:off x="3124200" y="6356356"/>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026A839D-8BA3-EB44-8091-71BB10A77D74}" type="slidenum">
              <a:rPr lang="en-US" smtClean="0"/>
              <a:t>‹#›</a:t>
            </a:fld>
            <a:endParaRPr lang="en-US"/>
          </a:p>
        </p:txBody>
      </p:sp>
    </p:spTree>
    <p:extLst>
      <p:ext uri="{BB962C8B-B14F-4D97-AF65-F5344CB8AC3E}">
        <p14:creationId xmlns:p14="http://schemas.microsoft.com/office/powerpoint/2010/main" val="2144886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201532" y="6356356"/>
            <a:ext cx="2133600" cy="365125"/>
          </a:xfrm>
          <a:prstGeom prst="rect">
            <a:avLst/>
          </a:prstGeom>
        </p:spPr>
        <p:txBody>
          <a:bodyPr/>
          <a:lstStyle/>
          <a:p>
            <a:fld id="{F13B89EA-D548-4A80-AAE9-61BC7431A06C}" type="datetime1">
              <a:rPr lang="en-US" smtClean="0"/>
              <a:t>7/6/2025</a:t>
            </a:fld>
            <a:endParaRPr lang="en-US"/>
          </a:p>
        </p:txBody>
      </p:sp>
      <p:sp>
        <p:nvSpPr>
          <p:cNvPr id="4" name="Footer Placeholder 3"/>
          <p:cNvSpPr>
            <a:spLocks noGrp="1"/>
          </p:cNvSpPr>
          <p:nvPr>
            <p:ph type="ftr" sz="quarter" idx="11"/>
          </p:nvPr>
        </p:nvSpPr>
        <p:spPr>
          <a:xfrm>
            <a:off x="3124200" y="6356356"/>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026A839D-8BA3-EB44-8091-71BB10A77D74}" type="slidenum">
              <a:rPr lang="en-US" smtClean="0"/>
              <a:t>‹#›</a:t>
            </a:fld>
            <a:endParaRPr lang="en-US"/>
          </a:p>
        </p:txBody>
      </p:sp>
    </p:spTree>
    <p:extLst>
      <p:ext uri="{BB962C8B-B14F-4D97-AF65-F5344CB8AC3E}">
        <p14:creationId xmlns:p14="http://schemas.microsoft.com/office/powerpoint/2010/main" val="2758265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201532" y="6356356"/>
            <a:ext cx="2133600" cy="365125"/>
          </a:xfrm>
          <a:prstGeom prst="rect">
            <a:avLst/>
          </a:prstGeom>
        </p:spPr>
        <p:txBody>
          <a:bodyPr/>
          <a:lstStyle/>
          <a:p>
            <a:fld id="{8BEADDFD-0EF3-4795-BB7D-8E5542A6163F}" type="datetime1">
              <a:rPr lang="en-US" smtClean="0"/>
              <a:t>7/6/2025</a:t>
            </a:fld>
            <a:endParaRPr lang="en-US"/>
          </a:p>
        </p:txBody>
      </p:sp>
      <p:sp>
        <p:nvSpPr>
          <p:cNvPr id="3" name="Footer Placeholder 2"/>
          <p:cNvSpPr>
            <a:spLocks noGrp="1"/>
          </p:cNvSpPr>
          <p:nvPr>
            <p:ph type="ftr" sz="quarter" idx="11"/>
          </p:nvPr>
        </p:nvSpPr>
        <p:spPr>
          <a:xfrm>
            <a:off x="3124200" y="6356356"/>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026A839D-8BA3-EB44-8091-71BB10A77D74}" type="slidenum">
              <a:rPr lang="en-US" smtClean="0"/>
              <a:t>‹#›</a:t>
            </a:fld>
            <a:endParaRPr lang="en-US"/>
          </a:p>
        </p:txBody>
      </p:sp>
    </p:spTree>
    <p:extLst>
      <p:ext uri="{BB962C8B-B14F-4D97-AF65-F5344CB8AC3E}">
        <p14:creationId xmlns:p14="http://schemas.microsoft.com/office/powerpoint/2010/main" val="1305538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844"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1350"/>
            </a:lvl1pPr>
            <a:lvl2pPr>
              <a:defRPr sz="1181"/>
            </a:lvl2pPr>
            <a:lvl3pPr>
              <a:defRPr sz="1013"/>
            </a:lvl3pPr>
            <a:lvl4pPr>
              <a:defRPr sz="844"/>
            </a:lvl4pPr>
            <a:lvl5pPr>
              <a:defRPr sz="844"/>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591"/>
            </a:lvl1pPr>
            <a:lvl2pPr marL="192881" indent="0">
              <a:buNone/>
              <a:defRPr sz="506"/>
            </a:lvl2pPr>
            <a:lvl3pPr marL="385763" indent="0">
              <a:buNone/>
              <a:defRPr sz="422"/>
            </a:lvl3pPr>
            <a:lvl4pPr marL="578644" indent="0">
              <a:buNone/>
              <a:defRPr sz="380"/>
            </a:lvl4pPr>
            <a:lvl5pPr marL="771525" indent="0">
              <a:buNone/>
              <a:defRPr sz="380"/>
            </a:lvl5pPr>
            <a:lvl6pPr marL="964406" indent="0">
              <a:buNone/>
              <a:defRPr sz="380"/>
            </a:lvl6pPr>
            <a:lvl7pPr marL="1157288" indent="0">
              <a:buNone/>
              <a:defRPr sz="380"/>
            </a:lvl7pPr>
            <a:lvl8pPr marL="1350169" indent="0">
              <a:buNone/>
              <a:defRPr sz="380"/>
            </a:lvl8pPr>
            <a:lvl9pPr marL="1543050" indent="0">
              <a:buNone/>
              <a:defRPr sz="380"/>
            </a:lvl9pPr>
          </a:lstStyle>
          <a:p>
            <a:pPr lvl="0"/>
            <a:r>
              <a:rPr lang="en-US"/>
              <a:t>Click to edit Master text styles</a:t>
            </a:r>
          </a:p>
        </p:txBody>
      </p:sp>
      <p:sp>
        <p:nvSpPr>
          <p:cNvPr id="5" name="Date Placeholder 4"/>
          <p:cNvSpPr>
            <a:spLocks noGrp="1"/>
          </p:cNvSpPr>
          <p:nvPr>
            <p:ph type="dt" sz="half" idx="10"/>
          </p:nvPr>
        </p:nvSpPr>
        <p:spPr>
          <a:xfrm>
            <a:off x="4201532" y="6356356"/>
            <a:ext cx="2133600" cy="365125"/>
          </a:xfrm>
          <a:prstGeom prst="rect">
            <a:avLst/>
          </a:prstGeom>
        </p:spPr>
        <p:txBody>
          <a:bodyPr/>
          <a:lstStyle/>
          <a:p>
            <a:fld id="{2E221829-1807-40DF-BD95-A884A4EDBED9}" type="datetime1">
              <a:rPr lang="en-US" smtClean="0"/>
              <a:t>7/6/2025</a:t>
            </a:fld>
            <a:endParaRPr lang="en-US"/>
          </a:p>
        </p:txBody>
      </p:sp>
      <p:sp>
        <p:nvSpPr>
          <p:cNvPr id="6" name="Footer Placeholder 5"/>
          <p:cNvSpPr>
            <a:spLocks noGrp="1"/>
          </p:cNvSpPr>
          <p:nvPr>
            <p:ph type="ftr" sz="quarter" idx="11"/>
          </p:nvPr>
        </p:nvSpPr>
        <p:spPr>
          <a:xfrm>
            <a:off x="3124200" y="6356356"/>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26A839D-8BA3-EB44-8091-71BB10A77D74}" type="slidenum">
              <a:rPr lang="en-US" smtClean="0"/>
              <a:t>‹#›</a:t>
            </a:fld>
            <a:endParaRPr lang="en-US"/>
          </a:p>
        </p:txBody>
      </p:sp>
    </p:spTree>
    <p:extLst>
      <p:ext uri="{BB962C8B-B14F-4D97-AF65-F5344CB8AC3E}">
        <p14:creationId xmlns:p14="http://schemas.microsoft.com/office/powerpoint/2010/main" val="3038349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0" y="-1"/>
            <a:ext cx="9144000" cy="1828801"/>
          </a:xfrm>
          <a:prstGeom prst="rect">
            <a:avLst/>
          </a:prstGeom>
          <a:solidFill>
            <a:schemeClr val="tx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60">
              <a:solidFill>
                <a:srgbClr val="23293C"/>
              </a:solidFill>
            </a:endParaRPr>
          </a:p>
        </p:txBody>
      </p:sp>
      <p:sp>
        <p:nvSpPr>
          <p:cNvPr id="2" name="Title Placeholder 1"/>
          <p:cNvSpPr>
            <a:spLocks noGrp="1"/>
          </p:cNvSpPr>
          <p:nvPr>
            <p:ph type="title"/>
          </p:nvPr>
        </p:nvSpPr>
        <p:spPr>
          <a:xfrm>
            <a:off x="300555" y="331625"/>
            <a:ext cx="8540206"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300555" y="2059741"/>
            <a:ext cx="8540206" cy="406642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506">
                <a:solidFill>
                  <a:schemeClr val="tx1">
                    <a:tint val="75000"/>
                  </a:schemeClr>
                </a:solidFill>
              </a:defRPr>
            </a:lvl1pPr>
          </a:lstStyle>
          <a:p>
            <a:fld id="{026A839D-8BA3-EB44-8091-71BB10A77D74}" type="slidenum">
              <a:rPr lang="en-US" smtClean="0"/>
              <a:t>‹#›</a:t>
            </a:fld>
            <a:endParaRPr lang="en-US"/>
          </a:p>
        </p:txBody>
      </p:sp>
      <p:pic>
        <p:nvPicPr>
          <p:cNvPr id="8" name="Picture 7" descr="MITSloan_Dome_RGB.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0919" y="6330229"/>
            <a:ext cx="570337" cy="441552"/>
          </a:xfrm>
          <a:prstGeom prst="rect">
            <a:avLst/>
          </a:prstGeom>
        </p:spPr>
      </p:pic>
      <p:sp>
        <p:nvSpPr>
          <p:cNvPr id="12" name="Title 1"/>
          <p:cNvSpPr txBox="1">
            <a:spLocks/>
          </p:cNvSpPr>
          <p:nvPr userDrawn="1"/>
        </p:nvSpPr>
        <p:spPr>
          <a:xfrm>
            <a:off x="300555" y="513801"/>
            <a:ext cx="8540206" cy="1470025"/>
          </a:xfrm>
          <a:prstGeom prst="rect">
            <a:avLst/>
          </a:prstGeom>
          <a:ln>
            <a:noFill/>
          </a:ln>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90000"/>
              </a:lnSpc>
            </a:pPr>
            <a:br>
              <a:rPr lang="en-US" sz="1856" b="1" dirty="0">
                <a:solidFill>
                  <a:srgbClr val="252A32"/>
                </a:solidFill>
                <a:latin typeface="Arial"/>
                <a:cs typeface="Arial"/>
              </a:rPr>
            </a:br>
            <a:endParaRPr lang="en-US" sz="1856" b="1" dirty="0">
              <a:solidFill>
                <a:srgbClr val="252A32"/>
              </a:solidFill>
              <a:latin typeface="Arial"/>
              <a:cs typeface="Arial"/>
            </a:endParaRPr>
          </a:p>
        </p:txBody>
      </p:sp>
    </p:spTree>
    <p:extLst>
      <p:ext uri="{BB962C8B-B14F-4D97-AF65-F5344CB8AC3E}">
        <p14:creationId xmlns:p14="http://schemas.microsoft.com/office/powerpoint/2010/main" val="11547990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l" defTabSz="192881" rtl="0" eaLnBrk="1" latinLnBrk="0" hangingPunct="1">
        <a:spcBef>
          <a:spcPct val="0"/>
        </a:spcBef>
        <a:buNone/>
        <a:defRPr sz="1688" b="0" i="0" kern="1200">
          <a:solidFill>
            <a:schemeClr val="bg1"/>
          </a:solidFill>
          <a:latin typeface="Futura LT Pro Bold"/>
          <a:ea typeface="+mj-ea"/>
          <a:cs typeface="Futura LT Pro Bold"/>
        </a:defRPr>
      </a:lvl1pPr>
    </p:titleStyle>
    <p:bodyStyle>
      <a:lvl1pPr marL="0" indent="0" algn="l" defTabSz="192881" rtl="0" eaLnBrk="1" latinLnBrk="0" hangingPunct="1">
        <a:spcBef>
          <a:spcPct val="20000"/>
        </a:spcBef>
        <a:buFont typeface="Arial"/>
        <a:buNone/>
        <a:defRPr sz="929" b="1" kern="1200">
          <a:solidFill>
            <a:schemeClr val="bg2"/>
          </a:solidFill>
          <a:latin typeface="+mn-lt"/>
          <a:ea typeface="+mn-ea"/>
          <a:cs typeface="+mn-cs"/>
        </a:defRPr>
      </a:lvl1pPr>
      <a:lvl2pPr marL="313433" indent="-120551" algn="l" defTabSz="192881" rtl="0" eaLnBrk="1" latinLnBrk="0" hangingPunct="1">
        <a:spcBef>
          <a:spcPct val="20000"/>
        </a:spcBef>
        <a:buFont typeface="Arial"/>
        <a:buChar char="–"/>
        <a:defRPr sz="844" kern="1200">
          <a:solidFill>
            <a:schemeClr val="bg2"/>
          </a:solidFill>
          <a:latin typeface="+mn-lt"/>
          <a:ea typeface="+mn-ea"/>
          <a:cs typeface="+mn-cs"/>
        </a:defRPr>
      </a:lvl2pPr>
      <a:lvl3pPr marL="482204" indent="-96441" algn="l" defTabSz="192881" rtl="0" eaLnBrk="1" latinLnBrk="0" hangingPunct="1">
        <a:spcBef>
          <a:spcPct val="20000"/>
        </a:spcBef>
        <a:buFont typeface="Arial"/>
        <a:buChar char="•"/>
        <a:defRPr sz="844" kern="1200">
          <a:solidFill>
            <a:schemeClr val="bg2"/>
          </a:solidFill>
          <a:latin typeface="+mn-lt"/>
          <a:ea typeface="+mn-ea"/>
          <a:cs typeface="+mn-cs"/>
        </a:defRPr>
      </a:lvl3pPr>
      <a:lvl4pPr marL="675085" indent="-96441" algn="l" defTabSz="192881" rtl="0" eaLnBrk="1" latinLnBrk="0" hangingPunct="1">
        <a:spcBef>
          <a:spcPct val="20000"/>
        </a:spcBef>
        <a:buFont typeface="Arial"/>
        <a:buChar char="–"/>
        <a:defRPr sz="844" kern="1200">
          <a:solidFill>
            <a:schemeClr val="bg2"/>
          </a:solidFill>
          <a:latin typeface="+mn-lt"/>
          <a:ea typeface="+mn-ea"/>
          <a:cs typeface="+mn-cs"/>
        </a:defRPr>
      </a:lvl4pPr>
      <a:lvl5pPr marL="867966" indent="-96441" algn="l" defTabSz="192881" rtl="0" eaLnBrk="1" latinLnBrk="0" hangingPunct="1">
        <a:spcBef>
          <a:spcPct val="20000"/>
        </a:spcBef>
        <a:buFont typeface="Arial"/>
        <a:buChar char="»"/>
        <a:defRPr sz="760" kern="1200">
          <a:solidFill>
            <a:schemeClr val="bg2"/>
          </a:solidFill>
          <a:latin typeface="+mn-lt"/>
          <a:ea typeface="+mn-ea"/>
          <a:cs typeface="+mn-cs"/>
        </a:defRPr>
      </a:lvl5pPr>
      <a:lvl6pPr marL="1060847" indent="-96441" algn="l" defTabSz="192881" rtl="0" eaLnBrk="1" latinLnBrk="0" hangingPunct="1">
        <a:spcBef>
          <a:spcPct val="20000"/>
        </a:spcBef>
        <a:buFont typeface="Arial"/>
        <a:buChar char="•"/>
        <a:defRPr sz="844" kern="1200">
          <a:solidFill>
            <a:schemeClr val="tx1"/>
          </a:solidFill>
          <a:latin typeface="+mn-lt"/>
          <a:ea typeface="+mn-ea"/>
          <a:cs typeface="+mn-cs"/>
        </a:defRPr>
      </a:lvl6pPr>
      <a:lvl7pPr marL="1253729" indent="-96441" algn="l" defTabSz="192881" rtl="0" eaLnBrk="1" latinLnBrk="0" hangingPunct="1">
        <a:spcBef>
          <a:spcPct val="20000"/>
        </a:spcBef>
        <a:buFont typeface="Arial"/>
        <a:buChar char="•"/>
        <a:defRPr sz="844" kern="1200">
          <a:solidFill>
            <a:schemeClr val="tx1"/>
          </a:solidFill>
          <a:latin typeface="+mn-lt"/>
          <a:ea typeface="+mn-ea"/>
          <a:cs typeface="+mn-cs"/>
        </a:defRPr>
      </a:lvl7pPr>
      <a:lvl8pPr marL="1446610" indent="-96441" algn="l" defTabSz="192881" rtl="0" eaLnBrk="1" latinLnBrk="0" hangingPunct="1">
        <a:spcBef>
          <a:spcPct val="20000"/>
        </a:spcBef>
        <a:buFont typeface="Arial"/>
        <a:buChar char="•"/>
        <a:defRPr sz="844" kern="1200">
          <a:solidFill>
            <a:schemeClr val="tx1"/>
          </a:solidFill>
          <a:latin typeface="+mn-lt"/>
          <a:ea typeface="+mn-ea"/>
          <a:cs typeface="+mn-cs"/>
        </a:defRPr>
      </a:lvl8pPr>
      <a:lvl9pPr marL="1639491" indent="-96441" algn="l" defTabSz="192881" rtl="0" eaLnBrk="1" latinLnBrk="0" hangingPunct="1">
        <a:spcBef>
          <a:spcPct val="20000"/>
        </a:spcBef>
        <a:buFont typeface="Arial"/>
        <a:buChar char="•"/>
        <a:defRPr sz="844" kern="1200">
          <a:solidFill>
            <a:schemeClr val="tx1"/>
          </a:solidFill>
          <a:latin typeface="+mn-lt"/>
          <a:ea typeface="+mn-ea"/>
          <a:cs typeface="+mn-cs"/>
        </a:defRPr>
      </a:lvl9pPr>
    </p:bodyStyle>
    <p:otherStyle>
      <a:defPPr>
        <a:defRPr lang="en-US"/>
      </a:defPPr>
      <a:lvl1pPr marL="0" algn="l" defTabSz="192881" rtl="0" eaLnBrk="1" latinLnBrk="0" hangingPunct="1">
        <a:defRPr sz="760" kern="1200">
          <a:solidFill>
            <a:schemeClr val="tx1"/>
          </a:solidFill>
          <a:latin typeface="+mn-lt"/>
          <a:ea typeface="+mn-ea"/>
          <a:cs typeface="+mn-cs"/>
        </a:defRPr>
      </a:lvl1pPr>
      <a:lvl2pPr marL="192881" algn="l" defTabSz="192881" rtl="0" eaLnBrk="1" latinLnBrk="0" hangingPunct="1">
        <a:defRPr sz="760" kern="1200">
          <a:solidFill>
            <a:schemeClr val="tx1"/>
          </a:solidFill>
          <a:latin typeface="+mn-lt"/>
          <a:ea typeface="+mn-ea"/>
          <a:cs typeface="+mn-cs"/>
        </a:defRPr>
      </a:lvl2pPr>
      <a:lvl3pPr marL="385763" algn="l" defTabSz="192881" rtl="0" eaLnBrk="1" latinLnBrk="0" hangingPunct="1">
        <a:defRPr sz="760" kern="1200">
          <a:solidFill>
            <a:schemeClr val="tx1"/>
          </a:solidFill>
          <a:latin typeface="+mn-lt"/>
          <a:ea typeface="+mn-ea"/>
          <a:cs typeface="+mn-cs"/>
        </a:defRPr>
      </a:lvl3pPr>
      <a:lvl4pPr marL="578644" algn="l" defTabSz="192881" rtl="0" eaLnBrk="1" latinLnBrk="0" hangingPunct="1">
        <a:defRPr sz="760" kern="1200">
          <a:solidFill>
            <a:schemeClr val="tx1"/>
          </a:solidFill>
          <a:latin typeface="+mn-lt"/>
          <a:ea typeface="+mn-ea"/>
          <a:cs typeface="+mn-cs"/>
        </a:defRPr>
      </a:lvl4pPr>
      <a:lvl5pPr marL="771525" algn="l" defTabSz="192881" rtl="0" eaLnBrk="1" latinLnBrk="0" hangingPunct="1">
        <a:defRPr sz="760" kern="1200">
          <a:solidFill>
            <a:schemeClr val="tx1"/>
          </a:solidFill>
          <a:latin typeface="+mn-lt"/>
          <a:ea typeface="+mn-ea"/>
          <a:cs typeface="+mn-cs"/>
        </a:defRPr>
      </a:lvl5pPr>
      <a:lvl6pPr marL="964406" algn="l" defTabSz="192881" rtl="0" eaLnBrk="1" latinLnBrk="0" hangingPunct="1">
        <a:defRPr sz="760" kern="1200">
          <a:solidFill>
            <a:schemeClr val="tx1"/>
          </a:solidFill>
          <a:latin typeface="+mn-lt"/>
          <a:ea typeface="+mn-ea"/>
          <a:cs typeface="+mn-cs"/>
        </a:defRPr>
      </a:lvl6pPr>
      <a:lvl7pPr marL="1157288" algn="l" defTabSz="192881" rtl="0" eaLnBrk="1" latinLnBrk="0" hangingPunct="1">
        <a:defRPr sz="760" kern="1200">
          <a:solidFill>
            <a:schemeClr val="tx1"/>
          </a:solidFill>
          <a:latin typeface="+mn-lt"/>
          <a:ea typeface="+mn-ea"/>
          <a:cs typeface="+mn-cs"/>
        </a:defRPr>
      </a:lvl7pPr>
      <a:lvl8pPr marL="1350169" algn="l" defTabSz="192881" rtl="0" eaLnBrk="1" latinLnBrk="0" hangingPunct="1">
        <a:defRPr sz="760" kern="1200">
          <a:solidFill>
            <a:schemeClr val="tx1"/>
          </a:solidFill>
          <a:latin typeface="+mn-lt"/>
          <a:ea typeface="+mn-ea"/>
          <a:cs typeface="+mn-cs"/>
        </a:defRPr>
      </a:lvl8pPr>
      <a:lvl9pPr marL="1543050" algn="l" defTabSz="192881"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data.nber.org/data-appendix/w33825/"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E70749B-FC9E-1BC9-6537-D96C18A39513}"/>
              </a:ext>
            </a:extLst>
          </p:cNvPr>
          <p:cNvSpPr txBox="1">
            <a:spLocks/>
          </p:cNvSpPr>
          <p:nvPr/>
        </p:nvSpPr>
        <p:spPr>
          <a:xfrm>
            <a:off x="822960" y="2288279"/>
            <a:ext cx="7529928" cy="1725244"/>
          </a:xfrm>
          <a:prstGeom prst="rect">
            <a:avLst/>
          </a:prstGeom>
        </p:spPr>
        <p:txBody>
          <a:bodyPr vert="horz" lIns="51435" tIns="25718" rIns="51435" bIns="25718" rtlCol="0" anchor="t" anchorCtr="0">
            <a:noAutofit/>
          </a:bodyPr>
          <a:lstStyle>
            <a:lvl1pPr algn="l" defTabSz="342900" rtl="0" eaLnBrk="1" latinLnBrk="0" hangingPunct="1">
              <a:spcBef>
                <a:spcPct val="0"/>
              </a:spcBef>
              <a:buNone/>
              <a:defRPr sz="3000" b="0" i="0" kern="1200">
                <a:solidFill>
                  <a:schemeClr val="bg1"/>
                </a:solidFill>
                <a:latin typeface="Futura LT Pro Bold"/>
                <a:ea typeface="+mj-ea"/>
                <a:cs typeface="Futura LT Pro Bold"/>
              </a:defRPr>
            </a:lvl1pPr>
          </a:lstStyle>
          <a:p>
            <a:pPr algn="ctr"/>
            <a:r>
              <a:rPr lang="en-US" sz="3600" b="1" dirty="0">
                <a:latin typeface="+mj-lt"/>
              </a:rPr>
              <a:t>Tradeoffs over </a:t>
            </a:r>
            <a:r>
              <a:rPr lang="en-US" sz="3600" b="1" dirty="0">
                <a:solidFill>
                  <a:srgbClr val="FFC000"/>
                </a:solidFill>
                <a:latin typeface="+mj-lt"/>
              </a:rPr>
              <a:t>Rate Cycles</a:t>
            </a:r>
            <a:r>
              <a:rPr lang="en-US" sz="3600" b="1" dirty="0">
                <a:latin typeface="+mj-lt"/>
              </a:rPr>
              <a:t>: </a:t>
            </a:r>
          </a:p>
          <a:p>
            <a:pPr algn="ctr"/>
            <a:r>
              <a:rPr lang="en-US" sz="3200" b="1" i="1" dirty="0">
                <a:latin typeface="+mj-lt"/>
              </a:rPr>
              <a:t>Activity, Inflation and the Price Level</a:t>
            </a:r>
            <a:br>
              <a:rPr lang="en-US" sz="2800" b="1" i="1" dirty="0">
                <a:latin typeface="+mj-lt"/>
              </a:rPr>
            </a:br>
            <a:endParaRPr lang="en-US" sz="1200" b="1" i="1" dirty="0">
              <a:solidFill>
                <a:schemeClr val="bg1">
                  <a:lumMod val="65000"/>
                </a:schemeClr>
              </a:solidFill>
              <a:latin typeface="+mj-lt"/>
            </a:endParaRPr>
          </a:p>
          <a:p>
            <a:pPr algn="ctr"/>
            <a:endParaRPr lang="en-US" sz="1200" b="1" i="1" dirty="0">
              <a:solidFill>
                <a:schemeClr val="bg1">
                  <a:lumMod val="65000"/>
                </a:schemeClr>
              </a:solidFill>
              <a:latin typeface="+mj-lt"/>
            </a:endParaRPr>
          </a:p>
          <a:p>
            <a:pPr algn="ctr"/>
            <a:r>
              <a:rPr lang="en-US" sz="1600" b="1" i="1" dirty="0">
                <a:solidFill>
                  <a:schemeClr val="bg1">
                    <a:lumMod val="65000"/>
                  </a:schemeClr>
                </a:solidFill>
                <a:latin typeface="+mj-lt"/>
              </a:rPr>
              <a:t>Kristin Forbes: MIT-Sloan School of Management, NBER &amp; CEPR</a:t>
            </a:r>
          </a:p>
          <a:p>
            <a:pPr algn="ctr"/>
            <a:r>
              <a:rPr lang="en-US" sz="1600" b="1" i="1" dirty="0">
                <a:solidFill>
                  <a:schemeClr val="bg1">
                    <a:lumMod val="65000"/>
                  </a:schemeClr>
                </a:solidFill>
                <a:latin typeface="+mj-lt"/>
              </a:rPr>
              <a:t>Jongrim Ha: World Bank Prospects Group</a:t>
            </a:r>
          </a:p>
          <a:p>
            <a:pPr algn="ctr"/>
            <a:r>
              <a:rPr lang="en-US" sz="1600" b="1" i="1" dirty="0">
                <a:solidFill>
                  <a:schemeClr val="bg1">
                    <a:lumMod val="65000"/>
                  </a:schemeClr>
                </a:solidFill>
                <a:latin typeface="+mj-lt"/>
              </a:rPr>
              <a:t>M. Ayhan Kose: World Bank Prospects Group, Brookings Institution &amp; CEPR</a:t>
            </a:r>
          </a:p>
        </p:txBody>
      </p:sp>
      <p:sp>
        <p:nvSpPr>
          <p:cNvPr id="8" name="Rectangle 7">
            <a:extLst>
              <a:ext uri="{FF2B5EF4-FFF2-40B4-BE49-F238E27FC236}">
                <a16:creationId xmlns:a16="http://schemas.microsoft.com/office/drawing/2014/main" id="{38784801-F4B8-EBAA-6CD4-3E19B89BBD02}"/>
              </a:ext>
            </a:extLst>
          </p:cNvPr>
          <p:cNvSpPr/>
          <p:nvPr/>
        </p:nvSpPr>
        <p:spPr>
          <a:xfrm>
            <a:off x="0" y="5326669"/>
            <a:ext cx="9143999" cy="1513768"/>
          </a:xfrm>
          <a:prstGeom prst="rect">
            <a:avLst/>
          </a:prstGeom>
          <a:solidFill>
            <a:schemeClr val="bg1">
              <a:lumMod val="95000"/>
            </a:schemeClr>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9" name="Picture 8" descr="MITsloan_web.png">
            <a:extLst>
              <a:ext uri="{FF2B5EF4-FFF2-40B4-BE49-F238E27FC236}">
                <a16:creationId xmlns:a16="http://schemas.microsoft.com/office/drawing/2014/main" id="{25B564F2-A152-1524-2DF3-8E05621B3C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400" y="5621563"/>
            <a:ext cx="937842" cy="948737"/>
          </a:xfrm>
          <a:prstGeom prst="rect">
            <a:avLst/>
          </a:prstGeom>
        </p:spPr>
      </p:pic>
      <p:sp>
        <p:nvSpPr>
          <p:cNvPr id="10" name="TextBox 9">
            <a:extLst>
              <a:ext uri="{FF2B5EF4-FFF2-40B4-BE49-F238E27FC236}">
                <a16:creationId xmlns:a16="http://schemas.microsoft.com/office/drawing/2014/main" id="{F6E19F13-A858-F9DD-F99D-4CF7F64837DE}"/>
              </a:ext>
            </a:extLst>
          </p:cNvPr>
          <p:cNvSpPr txBox="1"/>
          <p:nvPr/>
        </p:nvSpPr>
        <p:spPr>
          <a:xfrm>
            <a:off x="5300918" y="5396664"/>
            <a:ext cx="3444530" cy="935321"/>
          </a:xfrm>
          <a:prstGeom prst="rect">
            <a:avLst/>
          </a:prstGeom>
          <a:noFill/>
        </p:spPr>
        <p:txBody>
          <a:bodyPr wrap="square" lIns="0" tIns="0" rIns="0" bIns="0" rtlCol="0">
            <a:spAutoFit/>
          </a:bodyPr>
          <a:lstStyle/>
          <a:p>
            <a:pPr algn="r">
              <a:lnSpc>
                <a:spcPct val="130000"/>
              </a:lnSpc>
            </a:pPr>
            <a:endParaRPr lang="en-US" sz="1200" b="1" dirty="0">
              <a:solidFill>
                <a:srgbClr val="1B202F"/>
              </a:solidFill>
              <a:latin typeface="+mj-lt"/>
              <a:cs typeface="Futura LT Pro Bold"/>
            </a:endParaRPr>
          </a:p>
          <a:p>
            <a:pPr algn="r">
              <a:lnSpc>
                <a:spcPct val="130000"/>
              </a:lnSpc>
            </a:pPr>
            <a:r>
              <a:rPr lang="en-US" sz="1200" b="1" dirty="0">
                <a:solidFill>
                  <a:srgbClr val="1B202F"/>
                </a:solidFill>
                <a:latin typeface="+mj-lt"/>
                <a:cs typeface="Futura LT Pro Bold"/>
              </a:rPr>
              <a:t>NBER IFM Data Session</a:t>
            </a:r>
          </a:p>
          <a:p>
            <a:pPr algn="r">
              <a:lnSpc>
                <a:spcPct val="130000"/>
              </a:lnSpc>
            </a:pPr>
            <a:r>
              <a:rPr lang="en-US" sz="1200" b="1" dirty="0">
                <a:solidFill>
                  <a:srgbClr val="1B202F"/>
                </a:solidFill>
                <a:latin typeface="+mj-lt"/>
                <a:cs typeface="Futura LT Pro Bold"/>
              </a:rPr>
              <a:t>Cambridge, MA</a:t>
            </a:r>
          </a:p>
          <a:p>
            <a:pPr algn="r">
              <a:lnSpc>
                <a:spcPct val="130000"/>
              </a:lnSpc>
            </a:pPr>
            <a:r>
              <a:rPr lang="en-US" sz="1200" b="1" dirty="0">
                <a:solidFill>
                  <a:srgbClr val="1B202F"/>
                </a:solidFill>
                <a:latin typeface="+mj-lt"/>
                <a:cs typeface="Futura LT Pro Bold"/>
              </a:rPr>
              <a:t>July 7, 2025</a:t>
            </a:r>
          </a:p>
        </p:txBody>
      </p:sp>
      <p:sp>
        <p:nvSpPr>
          <p:cNvPr id="2" name="TextBox 1">
            <a:extLst>
              <a:ext uri="{FF2B5EF4-FFF2-40B4-BE49-F238E27FC236}">
                <a16:creationId xmlns:a16="http://schemas.microsoft.com/office/drawing/2014/main" id="{89BC47E1-4891-F5F7-72C7-46770223315A}"/>
              </a:ext>
            </a:extLst>
          </p:cNvPr>
          <p:cNvSpPr txBox="1"/>
          <p:nvPr/>
        </p:nvSpPr>
        <p:spPr>
          <a:xfrm>
            <a:off x="1678267" y="5569794"/>
            <a:ext cx="4183328" cy="779381"/>
          </a:xfrm>
          <a:prstGeom prst="rect">
            <a:avLst/>
          </a:prstGeom>
          <a:noFill/>
        </p:spPr>
        <p:txBody>
          <a:bodyPr wrap="square" lIns="0" tIns="0" rIns="0" bIns="0" rtlCol="0">
            <a:spAutoFit/>
          </a:bodyPr>
          <a:lstStyle/>
          <a:p>
            <a:pPr>
              <a:lnSpc>
                <a:spcPct val="130000"/>
              </a:lnSpc>
            </a:pPr>
            <a:r>
              <a:rPr lang="en-US" sz="1000" b="1" dirty="0">
                <a:solidFill>
                  <a:srgbClr val="1B202F"/>
                </a:solidFill>
                <a:latin typeface="+mj-lt"/>
                <a:cs typeface="Futura LT Pro Bold"/>
              </a:rPr>
              <a:t>Paper prepared for 2025 NBER Macroeconomics Annual</a:t>
            </a:r>
          </a:p>
          <a:p>
            <a:pPr>
              <a:lnSpc>
                <a:spcPct val="130000"/>
              </a:lnSpc>
            </a:pPr>
            <a:endParaRPr lang="en-US" sz="1000" b="1" dirty="0">
              <a:solidFill>
                <a:srgbClr val="1B202F"/>
              </a:solidFill>
              <a:latin typeface="+mj-lt"/>
              <a:cs typeface="Futura LT Pro Bold"/>
            </a:endParaRPr>
          </a:p>
          <a:p>
            <a:pPr>
              <a:lnSpc>
                <a:spcPct val="130000"/>
              </a:lnSpc>
            </a:pPr>
            <a:r>
              <a:rPr lang="en-US" sz="1000" b="1" dirty="0">
                <a:solidFill>
                  <a:srgbClr val="1B202F"/>
                </a:solidFill>
                <a:latin typeface="+mj-lt"/>
                <a:cs typeface="Futura LT Pro Bold"/>
              </a:rPr>
              <a:t>Views in this paper are those of the authors and do no represent those of any institutions with which they are affiliated</a:t>
            </a:r>
          </a:p>
        </p:txBody>
      </p:sp>
      <p:pic>
        <p:nvPicPr>
          <p:cNvPr id="4" name="Picture 3">
            <a:extLst>
              <a:ext uri="{FF2B5EF4-FFF2-40B4-BE49-F238E27FC236}">
                <a16:creationId xmlns:a16="http://schemas.microsoft.com/office/drawing/2014/main" id="{3AE21E81-DF1D-5C5A-CABD-26C9AF859F43}"/>
              </a:ext>
            </a:extLst>
          </p:cNvPr>
          <p:cNvPicPr>
            <a:picLocks noChangeAspect="1"/>
          </p:cNvPicPr>
          <p:nvPr/>
        </p:nvPicPr>
        <p:blipFill>
          <a:blip r:embed="rId3"/>
          <a:stretch>
            <a:fillRect/>
          </a:stretch>
        </p:blipFill>
        <p:spPr>
          <a:xfrm>
            <a:off x="3889316" y="1124321"/>
            <a:ext cx="1566750" cy="1067859"/>
          </a:xfrm>
          <a:prstGeom prst="rect">
            <a:avLst/>
          </a:prstGeom>
        </p:spPr>
      </p:pic>
    </p:spTree>
    <p:extLst>
      <p:ext uri="{BB962C8B-B14F-4D97-AF65-F5344CB8AC3E}">
        <p14:creationId xmlns:p14="http://schemas.microsoft.com/office/powerpoint/2010/main" val="891091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a:extLst>
            <a:ext uri="{FF2B5EF4-FFF2-40B4-BE49-F238E27FC236}">
              <a16:creationId xmlns:a16="http://schemas.microsoft.com/office/drawing/2014/main" id="{3C93A6FA-8E02-C165-A294-015C4D60B5F4}"/>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2F2FB958-7140-E3EB-9590-EFAD2460A579}"/>
              </a:ext>
            </a:extLst>
          </p:cNvPr>
          <p:cNvSpPr txBox="1">
            <a:spLocks/>
          </p:cNvSpPr>
          <p:nvPr/>
        </p:nvSpPr>
        <p:spPr>
          <a:xfrm>
            <a:off x="1341943" y="2322070"/>
            <a:ext cx="6159179" cy="1579904"/>
          </a:xfrm>
          <a:prstGeom prst="rect">
            <a:avLst/>
          </a:prstGeom>
        </p:spPr>
        <p:txBody>
          <a:bodyPr vert="horz" lIns="51435" tIns="25718" rIns="51435" bIns="25718" rtlCol="0" anchor="t" anchorCtr="0">
            <a:noAutofit/>
          </a:bodyPr>
          <a:lstStyle>
            <a:lvl1pPr algn="l" defTabSz="342900" rtl="0" eaLnBrk="1" latinLnBrk="0" hangingPunct="1">
              <a:spcBef>
                <a:spcPct val="0"/>
              </a:spcBef>
              <a:buNone/>
              <a:defRPr sz="3000" b="0" i="0" kern="1200">
                <a:solidFill>
                  <a:schemeClr val="bg1"/>
                </a:solidFill>
                <a:latin typeface="Futura LT Pro Bold"/>
                <a:ea typeface="+mj-ea"/>
                <a:cs typeface="Futura LT Pro Bold"/>
              </a:defRPr>
            </a:lvl1pPr>
          </a:lstStyle>
          <a:p>
            <a:pPr algn="ctr"/>
            <a:br>
              <a:rPr lang="en-US" sz="900" b="1" i="1" spc="28" dirty="0">
                <a:ln w="0"/>
                <a:solidFill>
                  <a:schemeClr val="bg1">
                    <a:lumMod val="65000"/>
                  </a:schemeClr>
                </a:solidFill>
                <a:effectLst>
                  <a:innerShdw blurRad="63500" dist="50800" dir="13500000">
                    <a:srgbClr val="000000">
                      <a:alpha val="50000"/>
                    </a:srgbClr>
                  </a:innerShdw>
                </a:effectLst>
                <a:latin typeface="+mn-lt"/>
              </a:rPr>
            </a:br>
            <a:r>
              <a:rPr lang="en-US" sz="4400" b="1" i="1" spc="28" dirty="0">
                <a:ln w="0"/>
                <a:effectLst>
                  <a:innerShdw blurRad="63500" dist="50800" dir="13500000">
                    <a:srgbClr val="000000">
                      <a:alpha val="50000"/>
                    </a:srgbClr>
                  </a:innerShdw>
                </a:effectLst>
                <a:latin typeface="+mn-lt"/>
              </a:rPr>
              <a:t>#1: Characteristics </a:t>
            </a:r>
          </a:p>
          <a:p>
            <a:pPr algn="ctr"/>
            <a:r>
              <a:rPr lang="en-US" sz="4400" b="1" i="1" spc="28" dirty="0">
                <a:ln w="0"/>
                <a:effectLst>
                  <a:innerShdw blurRad="63500" dist="50800" dir="13500000">
                    <a:srgbClr val="000000">
                      <a:alpha val="50000"/>
                    </a:srgbClr>
                  </a:innerShdw>
                </a:effectLst>
                <a:latin typeface="+mn-lt"/>
              </a:rPr>
              <a:t>of Rate Cycles </a:t>
            </a:r>
          </a:p>
        </p:txBody>
      </p:sp>
    </p:spTree>
    <p:extLst>
      <p:ext uri="{BB962C8B-B14F-4D97-AF65-F5344CB8AC3E}">
        <p14:creationId xmlns:p14="http://schemas.microsoft.com/office/powerpoint/2010/main" val="95198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816" y="711935"/>
            <a:ext cx="6405155" cy="642938"/>
          </a:xfrm>
        </p:spPr>
        <p:txBody>
          <a:bodyPr/>
          <a:lstStyle/>
          <a:p>
            <a:r>
              <a:rPr lang="en-US" sz="3200" dirty="0"/>
              <a:t>Characteristics of</a:t>
            </a:r>
            <a:br>
              <a:rPr lang="en-US" sz="3200" dirty="0"/>
            </a:br>
            <a:r>
              <a:rPr lang="en-US" sz="3200" dirty="0"/>
              <a:t> Rate Cycles</a:t>
            </a:r>
          </a:p>
        </p:txBody>
      </p:sp>
      <p:sp>
        <p:nvSpPr>
          <p:cNvPr id="4" name="Content Placeholder 2">
            <a:extLst>
              <a:ext uri="{FF2B5EF4-FFF2-40B4-BE49-F238E27FC236}">
                <a16:creationId xmlns:a16="http://schemas.microsoft.com/office/drawing/2014/main" id="{F66E0569-7505-D392-F10C-FC441DAF2B10}"/>
              </a:ext>
            </a:extLst>
          </p:cNvPr>
          <p:cNvSpPr>
            <a:spLocks noGrp="1"/>
          </p:cNvSpPr>
          <p:nvPr>
            <p:ph idx="1"/>
          </p:nvPr>
        </p:nvSpPr>
        <p:spPr>
          <a:xfrm>
            <a:off x="351816" y="1991826"/>
            <a:ext cx="3585074" cy="3906053"/>
          </a:xfrm>
        </p:spPr>
        <p:txBody>
          <a:bodyPr>
            <a:normAutofit lnSpcReduction="10000"/>
          </a:bodyPr>
          <a:lstStyle/>
          <a:p>
            <a:pPr marL="257175" indent="-257175">
              <a:buFont typeface="Wingdings" panose="05000000000000000000" pitchFamily="2" charset="2"/>
              <a:buChar char="§"/>
            </a:pPr>
            <a:r>
              <a:rPr lang="en-US" sz="1575" dirty="0">
                <a:solidFill>
                  <a:srgbClr val="1B202F"/>
                </a:solidFill>
              </a:rPr>
              <a:t>Statistics on central bank strategies</a:t>
            </a:r>
          </a:p>
          <a:p>
            <a:pPr marL="570608" lvl="1" indent="-257175">
              <a:buFont typeface="Arial" panose="020B0604020202020204" pitchFamily="34" charset="0"/>
              <a:buChar char="–"/>
            </a:pPr>
            <a:r>
              <a:rPr lang="en-US" sz="1490" i="1" dirty="0">
                <a:solidFill>
                  <a:srgbClr val="1B202F"/>
                </a:solidFill>
              </a:rPr>
              <a:t>Duration</a:t>
            </a:r>
            <a:r>
              <a:rPr lang="en-US" sz="1490" dirty="0">
                <a:solidFill>
                  <a:srgbClr val="1B202F"/>
                </a:solidFill>
              </a:rPr>
              <a:t>: length of phase</a:t>
            </a:r>
          </a:p>
          <a:p>
            <a:pPr marL="570608" lvl="1" indent="-257175">
              <a:buFont typeface="Arial" panose="020B0604020202020204" pitchFamily="34" charset="0"/>
              <a:buChar char="–"/>
            </a:pPr>
            <a:r>
              <a:rPr lang="en-US" sz="1490" i="1" dirty="0">
                <a:solidFill>
                  <a:srgbClr val="1B202F"/>
                </a:solidFill>
              </a:rPr>
              <a:t>Amplitude</a:t>
            </a:r>
            <a:r>
              <a:rPr lang="en-US" sz="1490" dirty="0">
                <a:solidFill>
                  <a:srgbClr val="1B202F"/>
                </a:solidFill>
              </a:rPr>
              <a:t>: total change in rates</a:t>
            </a:r>
          </a:p>
          <a:p>
            <a:pPr marL="570608" lvl="1" indent="-257175">
              <a:buFont typeface="Arial" panose="020B0604020202020204" pitchFamily="34" charset="0"/>
              <a:buChar char="–"/>
            </a:pPr>
            <a:r>
              <a:rPr lang="en-US" sz="1490" i="1" dirty="0">
                <a:solidFill>
                  <a:srgbClr val="1B202F"/>
                </a:solidFill>
              </a:rPr>
              <a:t>Number </a:t>
            </a:r>
            <a:r>
              <a:rPr lang="en-US" sz="1490" dirty="0">
                <a:solidFill>
                  <a:srgbClr val="1B202F"/>
                </a:solidFill>
              </a:rPr>
              <a:t>of rate changes</a:t>
            </a:r>
          </a:p>
          <a:p>
            <a:pPr marL="570608" lvl="1" indent="-257175">
              <a:buFont typeface="Arial" panose="020B0604020202020204" pitchFamily="34" charset="0"/>
              <a:buChar char="–"/>
            </a:pPr>
            <a:r>
              <a:rPr lang="en-US" sz="1490" i="1" dirty="0">
                <a:solidFill>
                  <a:srgbClr val="1B202F"/>
                </a:solidFill>
              </a:rPr>
              <a:t>Pace</a:t>
            </a:r>
            <a:r>
              <a:rPr lang="en-US" sz="1490" dirty="0">
                <a:solidFill>
                  <a:srgbClr val="1B202F"/>
                </a:solidFill>
              </a:rPr>
              <a:t>: average size of rate changes</a:t>
            </a:r>
          </a:p>
          <a:p>
            <a:pPr marL="570608" lvl="1" indent="-257175">
              <a:buFont typeface="Arial" panose="020B0604020202020204" pitchFamily="34" charset="0"/>
              <a:buChar char="–"/>
            </a:pPr>
            <a:r>
              <a:rPr lang="en-US" sz="1490" i="1" dirty="0">
                <a:solidFill>
                  <a:srgbClr val="1B202F"/>
                </a:solidFill>
              </a:rPr>
              <a:t>Initial velocity</a:t>
            </a:r>
            <a:r>
              <a:rPr lang="en-US" sz="1490" dirty="0">
                <a:solidFill>
                  <a:srgbClr val="1B202F"/>
                </a:solidFill>
              </a:rPr>
              <a:t>: rate change over 1</a:t>
            </a:r>
            <a:r>
              <a:rPr lang="en-US" sz="1490" baseline="30000" dirty="0">
                <a:solidFill>
                  <a:srgbClr val="1B202F"/>
                </a:solidFill>
              </a:rPr>
              <a:t>st</a:t>
            </a:r>
            <a:r>
              <a:rPr lang="en-US" sz="1490" dirty="0">
                <a:solidFill>
                  <a:srgbClr val="1B202F"/>
                </a:solidFill>
              </a:rPr>
              <a:t> 6 months</a:t>
            </a:r>
          </a:p>
          <a:p>
            <a:pPr marL="570608" lvl="1" indent="-257175">
              <a:buFont typeface="Arial" panose="020B0604020202020204" pitchFamily="34" charset="0"/>
              <a:buChar char="–"/>
            </a:pPr>
            <a:r>
              <a:rPr lang="en-US" sz="1490" i="1" dirty="0">
                <a:solidFill>
                  <a:srgbClr val="1B202F"/>
                </a:solidFill>
              </a:rPr>
              <a:t>Holding period</a:t>
            </a:r>
            <a:r>
              <a:rPr lang="en-US" sz="1490" dirty="0">
                <a:solidFill>
                  <a:srgbClr val="1B202F"/>
                </a:solidFill>
              </a:rPr>
              <a:t>: length rates on hold at phase end</a:t>
            </a:r>
          </a:p>
          <a:p>
            <a:endParaRPr lang="en-US" sz="1200" dirty="0">
              <a:solidFill>
                <a:srgbClr val="1B202F"/>
              </a:solidFill>
            </a:endParaRPr>
          </a:p>
          <a:p>
            <a:pPr marL="257175" indent="-257175">
              <a:buFont typeface="Wingdings" panose="05000000000000000000" pitchFamily="2" charset="2"/>
              <a:buChar char="§"/>
            </a:pPr>
            <a:r>
              <a:rPr lang="en-US" sz="1575" dirty="0">
                <a:solidFill>
                  <a:srgbClr val="1B202F"/>
                </a:solidFill>
              </a:rPr>
              <a:t>Many comparisons</a:t>
            </a:r>
          </a:p>
          <a:p>
            <a:pPr marL="570608" lvl="1" indent="-257175">
              <a:buFont typeface="Arial" panose="020B0604020202020204" pitchFamily="34" charset="0"/>
              <a:buChar char="–"/>
            </a:pPr>
            <a:r>
              <a:rPr lang="en-US" sz="1490" dirty="0">
                <a:solidFill>
                  <a:srgbClr val="1B202F"/>
                </a:solidFill>
              </a:rPr>
              <a:t>Across countries, over time</a:t>
            </a:r>
          </a:p>
          <a:p>
            <a:pPr marL="570608" lvl="1" indent="-257175">
              <a:buFont typeface="Arial" panose="020B0604020202020204" pitchFamily="34" charset="0"/>
              <a:buChar char="–"/>
            </a:pPr>
            <a:r>
              <a:rPr lang="en-US" sz="1490" dirty="0">
                <a:solidFill>
                  <a:srgbClr val="1B202F"/>
                </a:solidFill>
              </a:rPr>
              <a:t>Across easing &amp; tightening phases</a:t>
            </a:r>
          </a:p>
          <a:p>
            <a:pPr marL="257175" indent="-257175">
              <a:buFont typeface="Arial" panose="020B0604020202020204" pitchFamily="34" charset="0"/>
              <a:buChar char="–"/>
            </a:pPr>
            <a:endParaRPr lang="en-US" sz="1575" b="0" dirty="0">
              <a:solidFill>
                <a:srgbClr val="1B202F"/>
              </a:solidFill>
            </a:endParaRPr>
          </a:p>
          <a:p>
            <a:endParaRPr lang="en-US" sz="1575" b="0" dirty="0">
              <a:solidFill>
                <a:srgbClr val="1B202F"/>
              </a:solidFill>
            </a:endParaRPr>
          </a:p>
          <a:p>
            <a:endParaRPr lang="en-US" sz="1575" dirty="0">
              <a:solidFill>
                <a:srgbClr val="1B202F"/>
              </a:solidFill>
            </a:endParaRPr>
          </a:p>
          <a:p>
            <a:pPr lvl="1" indent="0">
              <a:buNone/>
            </a:pPr>
            <a:endParaRPr lang="en-US" sz="1350" dirty="0">
              <a:solidFill>
                <a:srgbClr val="1B202F"/>
              </a:solidFill>
            </a:endParaRPr>
          </a:p>
        </p:txBody>
      </p:sp>
      <p:pic>
        <p:nvPicPr>
          <p:cNvPr id="9" name="Picture 8">
            <a:extLst>
              <a:ext uri="{FF2B5EF4-FFF2-40B4-BE49-F238E27FC236}">
                <a16:creationId xmlns:a16="http://schemas.microsoft.com/office/drawing/2014/main" id="{CA063FB8-4E4F-D616-E43C-61A27831E06B}"/>
              </a:ext>
            </a:extLst>
          </p:cNvPr>
          <p:cNvPicPr>
            <a:picLocks noChangeAspect="1"/>
          </p:cNvPicPr>
          <p:nvPr/>
        </p:nvPicPr>
        <p:blipFill>
          <a:blip r:embed="rId2"/>
          <a:stretch>
            <a:fillRect/>
          </a:stretch>
        </p:blipFill>
        <p:spPr>
          <a:xfrm>
            <a:off x="5027043" y="258830"/>
            <a:ext cx="3585602" cy="2670732"/>
          </a:xfrm>
          <a:prstGeom prst="rect">
            <a:avLst/>
          </a:prstGeom>
        </p:spPr>
      </p:pic>
      <p:pic>
        <p:nvPicPr>
          <p:cNvPr id="3" name="Picture 2">
            <a:extLst>
              <a:ext uri="{FF2B5EF4-FFF2-40B4-BE49-F238E27FC236}">
                <a16:creationId xmlns:a16="http://schemas.microsoft.com/office/drawing/2014/main" id="{9971E2AC-53FA-3C60-AAF3-6C40C36F9D62}"/>
              </a:ext>
            </a:extLst>
          </p:cNvPr>
          <p:cNvPicPr>
            <a:picLocks noChangeAspect="1"/>
          </p:cNvPicPr>
          <p:nvPr/>
        </p:nvPicPr>
        <p:blipFill>
          <a:blip r:embed="rId3"/>
          <a:srcRect l="15493" r="17019" b="85891"/>
          <a:stretch>
            <a:fillRect/>
          </a:stretch>
        </p:blipFill>
        <p:spPr>
          <a:xfrm>
            <a:off x="5119377" y="3110896"/>
            <a:ext cx="3585074" cy="282389"/>
          </a:xfrm>
          <a:prstGeom prst="rect">
            <a:avLst/>
          </a:prstGeom>
        </p:spPr>
      </p:pic>
      <p:pic>
        <p:nvPicPr>
          <p:cNvPr id="5" name="Picture 4">
            <a:extLst>
              <a:ext uri="{FF2B5EF4-FFF2-40B4-BE49-F238E27FC236}">
                <a16:creationId xmlns:a16="http://schemas.microsoft.com/office/drawing/2014/main" id="{8CAD98DE-344D-BA73-6042-DFB139215291}"/>
              </a:ext>
            </a:extLst>
          </p:cNvPr>
          <p:cNvPicPr>
            <a:picLocks noChangeAspect="1"/>
          </p:cNvPicPr>
          <p:nvPr/>
        </p:nvPicPr>
        <p:blipFill>
          <a:blip r:embed="rId4"/>
          <a:stretch>
            <a:fillRect/>
          </a:stretch>
        </p:blipFill>
        <p:spPr>
          <a:xfrm>
            <a:off x="5119377" y="3574619"/>
            <a:ext cx="3497339" cy="2835325"/>
          </a:xfrm>
          <a:prstGeom prst="rect">
            <a:avLst/>
          </a:prstGeom>
        </p:spPr>
      </p:pic>
    </p:spTree>
    <p:extLst>
      <p:ext uri="{BB962C8B-B14F-4D97-AF65-F5344CB8AC3E}">
        <p14:creationId xmlns:p14="http://schemas.microsoft.com/office/powerpoint/2010/main" val="247168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141" y="566850"/>
            <a:ext cx="8321460" cy="857250"/>
          </a:xfrm>
        </p:spPr>
        <p:txBody>
          <a:bodyPr/>
          <a:lstStyle/>
          <a:p>
            <a:r>
              <a:rPr lang="en-US" sz="3200" dirty="0"/>
              <a:t>Cycle Characteristics </a:t>
            </a:r>
            <a:br>
              <a:rPr lang="en-US" sz="3200" dirty="0"/>
            </a:br>
            <a:r>
              <a:rPr lang="en-US" sz="3200" dirty="0"/>
              <a:t>over Different Subperiods</a:t>
            </a:r>
            <a:endParaRPr lang="en-US" sz="3200" i="1" dirty="0"/>
          </a:p>
        </p:txBody>
      </p:sp>
      <p:sp>
        <p:nvSpPr>
          <p:cNvPr id="6" name="TextBox 5">
            <a:extLst>
              <a:ext uri="{FF2B5EF4-FFF2-40B4-BE49-F238E27FC236}">
                <a16:creationId xmlns:a16="http://schemas.microsoft.com/office/drawing/2014/main" id="{44A347AC-4FB8-01CF-B4A4-09B4ABFB794B}"/>
              </a:ext>
            </a:extLst>
          </p:cNvPr>
          <p:cNvSpPr txBox="1"/>
          <p:nvPr/>
        </p:nvSpPr>
        <p:spPr>
          <a:xfrm>
            <a:off x="1393246" y="2031782"/>
            <a:ext cx="2471901" cy="589072"/>
          </a:xfrm>
          <a:prstGeom prst="rect">
            <a:avLst/>
          </a:prstGeom>
          <a:noFill/>
        </p:spPr>
        <p:txBody>
          <a:bodyPr wrap="square" rtlCol="0">
            <a:spAutoFit/>
          </a:bodyPr>
          <a:lstStyle/>
          <a:p>
            <a:pPr algn="ctr">
              <a:lnSpc>
                <a:spcPct val="120000"/>
              </a:lnSpc>
            </a:pPr>
            <a:r>
              <a:rPr lang="en-US" sz="1600" b="1" dirty="0">
                <a:solidFill>
                  <a:srgbClr val="1B202F"/>
                </a:solidFill>
                <a:latin typeface="Arial" charset="0"/>
              </a:rPr>
              <a:t>Initial Velocity</a:t>
            </a:r>
          </a:p>
          <a:p>
            <a:pPr algn="ctr">
              <a:lnSpc>
                <a:spcPct val="120000"/>
              </a:lnSpc>
            </a:pPr>
            <a:r>
              <a:rPr lang="en-US" sz="1200" dirty="0">
                <a:solidFill>
                  <a:srgbClr val="1B202F"/>
                </a:solidFill>
                <a:latin typeface="Arial" charset="0"/>
              </a:rPr>
              <a:t>(rate change over 1</a:t>
            </a:r>
            <a:r>
              <a:rPr lang="en-US" sz="1200" baseline="30000" dirty="0">
                <a:solidFill>
                  <a:srgbClr val="1B202F"/>
                </a:solidFill>
                <a:latin typeface="Arial" charset="0"/>
              </a:rPr>
              <a:t>st</a:t>
            </a:r>
            <a:r>
              <a:rPr lang="en-US" sz="1200" dirty="0">
                <a:solidFill>
                  <a:srgbClr val="1B202F"/>
                </a:solidFill>
                <a:latin typeface="Arial" charset="0"/>
              </a:rPr>
              <a:t> 6 months)</a:t>
            </a:r>
          </a:p>
        </p:txBody>
      </p:sp>
      <p:pic>
        <p:nvPicPr>
          <p:cNvPr id="18" name="Picture 17">
            <a:extLst>
              <a:ext uri="{FF2B5EF4-FFF2-40B4-BE49-F238E27FC236}">
                <a16:creationId xmlns:a16="http://schemas.microsoft.com/office/drawing/2014/main" id="{61FD2F5C-BA60-6119-7BBF-6ADFC03C4E27}"/>
              </a:ext>
            </a:extLst>
          </p:cNvPr>
          <p:cNvPicPr>
            <a:picLocks noChangeAspect="1"/>
          </p:cNvPicPr>
          <p:nvPr/>
        </p:nvPicPr>
        <p:blipFill rotWithShape="1">
          <a:blip r:embed="rId2"/>
          <a:srcRect t="81909" r="5528"/>
          <a:stretch/>
        </p:blipFill>
        <p:spPr>
          <a:xfrm>
            <a:off x="1218953" y="6001998"/>
            <a:ext cx="6936938" cy="402975"/>
          </a:xfrm>
          <a:prstGeom prst="rect">
            <a:avLst/>
          </a:prstGeom>
        </p:spPr>
      </p:pic>
      <p:pic>
        <p:nvPicPr>
          <p:cNvPr id="10" name="Picture 9">
            <a:extLst>
              <a:ext uri="{FF2B5EF4-FFF2-40B4-BE49-F238E27FC236}">
                <a16:creationId xmlns:a16="http://schemas.microsoft.com/office/drawing/2014/main" id="{C7402DAF-9E45-9AEA-BF18-621A2FD8CF80}"/>
              </a:ext>
            </a:extLst>
          </p:cNvPr>
          <p:cNvPicPr>
            <a:picLocks noChangeAspect="1"/>
          </p:cNvPicPr>
          <p:nvPr/>
        </p:nvPicPr>
        <p:blipFill>
          <a:blip r:embed="rId3"/>
          <a:stretch>
            <a:fillRect/>
          </a:stretch>
        </p:blipFill>
        <p:spPr>
          <a:xfrm>
            <a:off x="680010" y="2670049"/>
            <a:ext cx="3769857" cy="2935224"/>
          </a:xfrm>
          <a:prstGeom prst="rect">
            <a:avLst/>
          </a:prstGeom>
        </p:spPr>
      </p:pic>
      <p:cxnSp>
        <p:nvCxnSpPr>
          <p:cNvPr id="12" name="Straight Arrow Connector 11">
            <a:extLst>
              <a:ext uri="{FF2B5EF4-FFF2-40B4-BE49-F238E27FC236}">
                <a16:creationId xmlns:a16="http://schemas.microsoft.com/office/drawing/2014/main" id="{4D4C8DD3-2355-9078-8C04-04691A845D32}"/>
              </a:ext>
            </a:extLst>
          </p:cNvPr>
          <p:cNvCxnSpPr>
            <a:cxnSpLocks/>
          </p:cNvCxnSpPr>
          <p:nvPr/>
        </p:nvCxnSpPr>
        <p:spPr>
          <a:xfrm>
            <a:off x="1554480" y="2953512"/>
            <a:ext cx="546463" cy="520032"/>
          </a:xfrm>
          <a:prstGeom prst="straightConnector1">
            <a:avLst/>
          </a:prstGeom>
          <a:ln>
            <a:solidFill>
              <a:srgbClr val="1B202F"/>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D9F1A64F-70D5-6B44-EADE-971022B0FC7E}"/>
              </a:ext>
            </a:extLst>
          </p:cNvPr>
          <p:cNvCxnSpPr>
            <a:cxnSpLocks/>
          </p:cNvCxnSpPr>
          <p:nvPr/>
        </p:nvCxnSpPr>
        <p:spPr>
          <a:xfrm flipV="1">
            <a:off x="2147103" y="2953512"/>
            <a:ext cx="251709" cy="389968"/>
          </a:xfrm>
          <a:prstGeom prst="straightConnector1">
            <a:avLst/>
          </a:prstGeom>
          <a:ln>
            <a:solidFill>
              <a:srgbClr val="1B202F"/>
            </a:solidFill>
            <a:tailEnd type="triangle"/>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023B8828-40AE-0764-85DC-2264E656DFF0}"/>
              </a:ext>
            </a:extLst>
          </p:cNvPr>
          <p:cNvSpPr txBox="1"/>
          <p:nvPr/>
        </p:nvSpPr>
        <p:spPr>
          <a:xfrm>
            <a:off x="5278855" y="2019182"/>
            <a:ext cx="2910811" cy="656077"/>
          </a:xfrm>
          <a:prstGeom prst="rect">
            <a:avLst/>
          </a:prstGeom>
          <a:noFill/>
        </p:spPr>
        <p:txBody>
          <a:bodyPr wrap="square" rtlCol="0">
            <a:spAutoFit/>
          </a:bodyPr>
          <a:lstStyle/>
          <a:p>
            <a:pPr algn="ctr">
              <a:lnSpc>
                <a:spcPct val="120000"/>
              </a:lnSpc>
            </a:pPr>
            <a:r>
              <a:rPr lang="en-US" sz="1600" b="1" dirty="0">
                <a:solidFill>
                  <a:srgbClr val="1B202F"/>
                </a:solidFill>
                <a:latin typeface="Arial" charset="0"/>
              </a:rPr>
              <a:t>Duration of Holding Period </a:t>
            </a:r>
            <a:r>
              <a:rPr lang="en-US" sz="1600" dirty="0">
                <a:solidFill>
                  <a:srgbClr val="1B202F"/>
                </a:solidFill>
                <a:latin typeface="Arial" charset="0"/>
              </a:rPr>
              <a:t>(months)</a:t>
            </a:r>
          </a:p>
        </p:txBody>
      </p:sp>
      <p:sp>
        <p:nvSpPr>
          <p:cNvPr id="3" name="TextBox 2">
            <a:extLst>
              <a:ext uri="{FF2B5EF4-FFF2-40B4-BE49-F238E27FC236}">
                <a16:creationId xmlns:a16="http://schemas.microsoft.com/office/drawing/2014/main" id="{256C55EF-C1CF-DDA7-21BA-897F19B90EDD}"/>
              </a:ext>
            </a:extLst>
          </p:cNvPr>
          <p:cNvSpPr txBox="1"/>
          <p:nvPr/>
        </p:nvSpPr>
        <p:spPr>
          <a:xfrm>
            <a:off x="382141" y="3860213"/>
            <a:ext cx="335541" cy="1034569"/>
          </a:xfrm>
          <a:prstGeom prst="rect">
            <a:avLst/>
          </a:prstGeom>
          <a:noFill/>
        </p:spPr>
        <p:txBody>
          <a:bodyPr vert="vert270" wrap="square" rtlCol="0">
            <a:spAutoFit/>
          </a:bodyPr>
          <a:lstStyle/>
          <a:p>
            <a:pPr algn="ctr">
              <a:lnSpc>
                <a:spcPct val="120000"/>
              </a:lnSpc>
            </a:pPr>
            <a:r>
              <a:rPr lang="en-US" sz="900" dirty="0">
                <a:solidFill>
                  <a:srgbClr val="1B202F"/>
                </a:solidFill>
                <a:latin typeface="Arial" charset="0"/>
              </a:rPr>
              <a:t>Percentage points</a:t>
            </a:r>
          </a:p>
        </p:txBody>
      </p:sp>
      <p:pic>
        <p:nvPicPr>
          <p:cNvPr id="5" name="Picture 4">
            <a:extLst>
              <a:ext uri="{FF2B5EF4-FFF2-40B4-BE49-F238E27FC236}">
                <a16:creationId xmlns:a16="http://schemas.microsoft.com/office/drawing/2014/main" id="{5DE0EF88-15DD-1005-629A-10AFE09DC49F}"/>
              </a:ext>
            </a:extLst>
          </p:cNvPr>
          <p:cNvPicPr>
            <a:picLocks noChangeAspect="1"/>
          </p:cNvPicPr>
          <p:nvPr/>
        </p:nvPicPr>
        <p:blipFill>
          <a:blip r:embed="rId4"/>
          <a:stretch>
            <a:fillRect/>
          </a:stretch>
        </p:blipFill>
        <p:spPr>
          <a:xfrm>
            <a:off x="4933765" y="2590351"/>
            <a:ext cx="3704759" cy="2935224"/>
          </a:xfrm>
          <a:prstGeom prst="rect">
            <a:avLst/>
          </a:prstGeom>
        </p:spPr>
      </p:pic>
    </p:spTree>
    <p:extLst>
      <p:ext uri="{BB962C8B-B14F-4D97-AF65-F5344CB8AC3E}">
        <p14:creationId xmlns:p14="http://schemas.microsoft.com/office/powerpoint/2010/main" val="157683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E8759-AD2D-6C1E-D8AE-4BAEA72FE3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ADF1FDD-8AF6-BAAE-48D9-9722F98DC7BC}"/>
              </a:ext>
            </a:extLst>
          </p:cNvPr>
          <p:cNvSpPr>
            <a:spLocks noGrp="1"/>
          </p:cNvSpPr>
          <p:nvPr>
            <p:ph type="title"/>
          </p:nvPr>
        </p:nvSpPr>
        <p:spPr>
          <a:xfrm>
            <a:off x="295310" y="657412"/>
            <a:ext cx="7377249" cy="642938"/>
          </a:xfrm>
        </p:spPr>
        <p:txBody>
          <a:bodyPr/>
          <a:lstStyle/>
          <a:p>
            <a:r>
              <a:rPr lang="en-US" sz="3200" dirty="0"/>
              <a:t>Activity and Inflation during Phases</a:t>
            </a:r>
          </a:p>
        </p:txBody>
      </p:sp>
      <p:sp>
        <p:nvSpPr>
          <p:cNvPr id="4" name="Content Placeholder 2">
            <a:extLst>
              <a:ext uri="{FF2B5EF4-FFF2-40B4-BE49-F238E27FC236}">
                <a16:creationId xmlns:a16="http://schemas.microsoft.com/office/drawing/2014/main" id="{6FD294BC-C675-E041-9B10-51FE50CF1510}"/>
              </a:ext>
            </a:extLst>
          </p:cNvPr>
          <p:cNvSpPr>
            <a:spLocks noGrp="1"/>
          </p:cNvSpPr>
          <p:nvPr>
            <p:ph idx="1"/>
          </p:nvPr>
        </p:nvSpPr>
        <p:spPr>
          <a:xfrm>
            <a:off x="575117" y="1899731"/>
            <a:ext cx="7377249" cy="2512482"/>
          </a:xfrm>
        </p:spPr>
        <p:txBody>
          <a:bodyPr>
            <a:normAutofit/>
          </a:bodyPr>
          <a:lstStyle/>
          <a:p>
            <a:r>
              <a:rPr lang="en-US" sz="1800" dirty="0">
                <a:solidFill>
                  <a:srgbClr val="1B202F"/>
                </a:solidFill>
              </a:rPr>
              <a:t>Evolution of macro variables (12-month)</a:t>
            </a:r>
          </a:p>
          <a:p>
            <a:pPr marL="257175" indent="-257175">
              <a:buFont typeface="Arial" panose="020B0604020202020204" pitchFamily="34" charset="0"/>
              <a:buChar char="–"/>
            </a:pPr>
            <a:r>
              <a:rPr lang="en-US" sz="1575" b="0" u="sng" dirty="0">
                <a:solidFill>
                  <a:srgbClr val="1B202F"/>
                </a:solidFill>
              </a:rPr>
              <a:t>Activity</a:t>
            </a:r>
            <a:r>
              <a:rPr lang="en-US" sz="1575" b="0" dirty="0">
                <a:solidFill>
                  <a:srgbClr val="1B202F"/>
                </a:solidFill>
              </a:rPr>
              <a:t>: </a:t>
            </a:r>
            <a:r>
              <a:rPr lang="en-US" sz="1406" b="0" dirty="0">
                <a:solidFill>
                  <a:srgbClr val="1B202F"/>
                </a:solidFill>
              </a:rPr>
              <a:t>GDP growth &amp; IP growth </a:t>
            </a:r>
          </a:p>
          <a:p>
            <a:pPr marL="257175" indent="-257175">
              <a:buFont typeface="Arial" panose="020B0604020202020204" pitchFamily="34" charset="0"/>
              <a:buChar char="–"/>
            </a:pPr>
            <a:r>
              <a:rPr lang="en-US" sz="1490" b="0" u="sng" dirty="0">
                <a:solidFill>
                  <a:srgbClr val="1B202F"/>
                </a:solidFill>
              </a:rPr>
              <a:t>Labor market: </a:t>
            </a:r>
            <a:r>
              <a:rPr lang="en-US" sz="1406" b="0" dirty="0">
                <a:solidFill>
                  <a:srgbClr val="1B202F"/>
                </a:solidFill>
              </a:rPr>
              <a:t>growth in employment &amp; change in unemployment rate</a:t>
            </a:r>
          </a:p>
          <a:p>
            <a:pPr marL="257175" indent="-257175">
              <a:buFont typeface="Arial" panose="020B0604020202020204" pitchFamily="34" charset="0"/>
              <a:buChar char="–"/>
            </a:pPr>
            <a:r>
              <a:rPr lang="en-US" sz="1490" b="0" u="sng" dirty="0">
                <a:solidFill>
                  <a:srgbClr val="1B202F"/>
                </a:solidFill>
              </a:rPr>
              <a:t>Inflation: </a:t>
            </a:r>
            <a:r>
              <a:rPr lang="en-US" sz="1406" b="0" dirty="0">
                <a:solidFill>
                  <a:srgbClr val="1B202F"/>
                </a:solidFill>
              </a:rPr>
              <a:t>headline and core CPI (PCE for US) </a:t>
            </a:r>
            <a:endParaRPr lang="en-US" sz="1406" dirty="0">
              <a:solidFill>
                <a:srgbClr val="1B202F"/>
              </a:solidFill>
            </a:endParaRPr>
          </a:p>
          <a:p>
            <a:pPr marL="257175" indent="-257175">
              <a:buFont typeface="Arial" panose="020B0604020202020204" pitchFamily="34" charset="0"/>
              <a:buChar char="–"/>
            </a:pPr>
            <a:endParaRPr lang="en-US" sz="619" b="0" dirty="0">
              <a:solidFill>
                <a:srgbClr val="1B202F"/>
              </a:solidFill>
            </a:endParaRPr>
          </a:p>
          <a:p>
            <a:endParaRPr lang="en-US" sz="1575" dirty="0">
              <a:solidFill>
                <a:srgbClr val="1B202F"/>
              </a:solidFill>
            </a:endParaRPr>
          </a:p>
          <a:p>
            <a:pPr lvl="1" indent="0">
              <a:buNone/>
            </a:pPr>
            <a:endParaRPr lang="en-US" sz="1350" dirty="0">
              <a:solidFill>
                <a:srgbClr val="1B202F"/>
              </a:solidFill>
            </a:endParaRPr>
          </a:p>
        </p:txBody>
      </p:sp>
      <p:sp>
        <p:nvSpPr>
          <p:cNvPr id="6" name="Rectangle 5">
            <a:extLst>
              <a:ext uri="{FF2B5EF4-FFF2-40B4-BE49-F238E27FC236}">
                <a16:creationId xmlns:a16="http://schemas.microsoft.com/office/drawing/2014/main" id="{10871FA9-282A-5623-C9BD-2941A7960DB8}"/>
              </a:ext>
            </a:extLst>
          </p:cNvPr>
          <p:cNvSpPr/>
          <p:nvPr/>
        </p:nvSpPr>
        <p:spPr>
          <a:xfrm>
            <a:off x="4606981" y="3066298"/>
            <a:ext cx="3798733" cy="615553"/>
          </a:xfrm>
          <a:prstGeom prst="rect">
            <a:avLst/>
          </a:prstGeom>
        </p:spPr>
        <p:txBody>
          <a:bodyPr wrap="none">
            <a:spAutoFit/>
          </a:bodyPr>
          <a:lstStyle/>
          <a:p>
            <a:pPr algn="ctr"/>
            <a:r>
              <a:rPr lang="en-US" sz="1600" b="1" dirty="0">
                <a:solidFill>
                  <a:srgbClr val="000000"/>
                </a:solidFill>
                <a:latin typeface="Calibri" panose="020F0502020204030204" pitchFamily="34" charset="0"/>
              </a:rPr>
              <a:t>Unemployment </a:t>
            </a:r>
            <a:r>
              <a:rPr lang="en-US" b="1" dirty="0">
                <a:solidFill>
                  <a:srgbClr val="000000"/>
                </a:solidFill>
                <a:latin typeface="Calibri" panose="020F0502020204030204" pitchFamily="34" charset="0"/>
              </a:rPr>
              <a:t>Rate</a:t>
            </a:r>
            <a:endParaRPr lang="en-US" sz="1600" dirty="0">
              <a:solidFill>
                <a:srgbClr val="000000"/>
              </a:solidFill>
              <a:latin typeface="Calibri" panose="020F0502020204030204" pitchFamily="34" charset="0"/>
            </a:endParaRPr>
          </a:p>
          <a:p>
            <a:pPr algn="ctr"/>
            <a:r>
              <a:rPr lang="en-US" sz="1600" dirty="0">
                <a:solidFill>
                  <a:srgbClr val="000000"/>
                </a:solidFill>
                <a:latin typeface="Calibri" panose="020F0502020204030204" pitchFamily="34" charset="0"/>
              </a:rPr>
              <a:t>over Tightening Phases (12m change, in pp)</a:t>
            </a:r>
          </a:p>
        </p:txBody>
      </p:sp>
      <p:pic>
        <p:nvPicPr>
          <p:cNvPr id="7" name="Picture 6" descr="A graph of different colored lines&#10;&#10;AI-generated content may be incorrect.">
            <a:extLst>
              <a:ext uri="{FF2B5EF4-FFF2-40B4-BE49-F238E27FC236}">
                <a16:creationId xmlns:a16="http://schemas.microsoft.com/office/drawing/2014/main" id="{C3668A6D-753D-F20B-1B86-4F9ACE2EFB40}"/>
              </a:ext>
            </a:extLst>
          </p:cNvPr>
          <p:cNvPicPr>
            <a:picLocks noChangeAspect="1"/>
          </p:cNvPicPr>
          <p:nvPr/>
        </p:nvPicPr>
        <p:blipFill>
          <a:blip r:embed="rId2"/>
          <a:srcRect l="1633" t="7466" r="50000" b="66878"/>
          <a:stretch>
            <a:fillRect/>
          </a:stretch>
        </p:blipFill>
        <p:spPr>
          <a:xfrm>
            <a:off x="473676" y="3681851"/>
            <a:ext cx="3803903" cy="2615357"/>
          </a:xfrm>
          <a:prstGeom prst="rect">
            <a:avLst/>
          </a:prstGeom>
        </p:spPr>
      </p:pic>
      <p:sp>
        <p:nvSpPr>
          <p:cNvPr id="8" name="Rectangle 7">
            <a:extLst>
              <a:ext uri="{FF2B5EF4-FFF2-40B4-BE49-F238E27FC236}">
                <a16:creationId xmlns:a16="http://schemas.microsoft.com/office/drawing/2014/main" id="{1534CEC6-3D8C-F506-B29B-F1BC4E8ABE1E}"/>
              </a:ext>
            </a:extLst>
          </p:cNvPr>
          <p:cNvSpPr/>
          <p:nvPr/>
        </p:nvSpPr>
        <p:spPr>
          <a:xfrm>
            <a:off x="1259829" y="3102809"/>
            <a:ext cx="2620526" cy="584775"/>
          </a:xfrm>
          <a:prstGeom prst="rect">
            <a:avLst/>
          </a:prstGeom>
        </p:spPr>
        <p:txBody>
          <a:bodyPr wrap="none">
            <a:spAutoFit/>
          </a:bodyPr>
          <a:lstStyle/>
          <a:p>
            <a:pPr algn="ctr"/>
            <a:r>
              <a:rPr lang="en-US" sz="1600" b="1" dirty="0">
                <a:solidFill>
                  <a:srgbClr val="000000"/>
                </a:solidFill>
                <a:latin typeface="Calibri" panose="020F0502020204030204" pitchFamily="34" charset="0"/>
              </a:rPr>
              <a:t>Real GDP Growth </a:t>
            </a:r>
          </a:p>
          <a:p>
            <a:pPr algn="ctr"/>
            <a:r>
              <a:rPr lang="en-US" sz="1600" dirty="0">
                <a:solidFill>
                  <a:srgbClr val="000000"/>
                </a:solidFill>
                <a:latin typeface="Calibri" panose="020F0502020204030204" pitchFamily="34" charset="0"/>
              </a:rPr>
              <a:t>over Tightening Phases (</a:t>
            </a:r>
            <a:r>
              <a:rPr lang="en-US" sz="1600" dirty="0" err="1">
                <a:solidFill>
                  <a:srgbClr val="000000"/>
                </a:solidFill>
                <a:latin typeface="Calibri" panose="020F0502020204030204" pitchFamily="34" charset="0"/>
              </a:rPr>
              <a:t>yoy</a:t>
            </a:r>
            <a:r>
              <a:rPr lang="en-US" sz="1600" dirty="0">
                <a:solidFill>
                  <a:srgbClr val="000000"/>
                </a:solidFill>
                <a:latin typeface="Calibri" panose="020F0502020204030204" pitchFamily="34" charset="0"/>
              </a:rPr>
              <a:t>)</a:t>
            </a:r>
          </a:p>
        </p:txBody>
      </p:sp>
      <p:pic>
        <p:nvPicPr>
          <p:cNvPr id="10" name="Picture 9">
            <a:extLst>
              <a:ext uri="{FF2B5EF4-FFF2-40B4-BE49-F238E27FC236}">
                <a16:creationId xmlns:a16="http://schemas.microsoft.com/office/drawing/2014/main" id="{83C2FF04-649F-C435-AD19-2C78EA225FC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86395" y="6297208"/>
            <a:ext cx="3737986" cy="288573"/>
          </a:xfrm>
          <a:prstGeom prst="rect">
            <a:avLst/>
          </a:prstGeom>
          <a:noFill/>
          <a:ln>
            <a:noFill/>
          </a:ln>
        </p:spPr>
      </p:pic>
      <p:pic>
        <p:nvPicPr>
          <p:cNvPr id="5" name="Picture 4">
            <a:extLst>
              <a:ext uri="{FF2B5EF4-FFF2-40B4-BE49-F238E27FC236}">
                <a16:creationId xmlns:a16="http://schemas.microsoft.com/office/drawing/2014/main" id="{B32B4B9A-A75C-72E4-E8E9-3D29C43D28B1}"/>
              </a:ext>
            </a:extLst>
          </p:cNvPr>
          <p:cNvPicPr>
            <a:picLocks noChangeAspect="1"/>
          </p:cNvPicPr>
          <p:nvPr/>
        </p:nvPicPr>
        <p:blipFill>
          <a:blip r:embed="rId4"/>
          <a:srcRect t="8252" r="2426"/>
          <a:stretch>
            <a:fillRect/>
          </a:stretch>
        </p:blipFill>
        <p:spPr>
          <a:xfrm>
            <a:off x="4504667" y="3688116"/>
            <a:ext cx="4072011" cy="2615357"/>
          </a:xfrm>
          <a:prstGeom prst="rect">
            <a:avLst/>
          </a:prstGeom>
        </p:spPr>
      </p:pic>
    </p:spTree>
    <p:extLst>
      <p:ext uri="{BB962C8B-B14F-4D97-AF65-F5344CB8AC3E}">
        <p14:creationId xmlns:p14="http://schemas.microsoft.com/office/powerpoint/2010/main" val="972828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A45A0C-5282-A0A0-3E86-E92C883F1A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4C9F49-F3E7-2B40-C3CC-934854562848}"/>
              </a:ext>
            </a:extLst>
          </p:cNvPr>
          <p:cNvSpPr>
            <a:spLocks noGrp="1"/>
          </p:cNvSpPr>
          <p:nvPr>
            <p:ph type="title"/>
          </p:nvPr>
        </p:nvSpPr>
        <p:spPr>
          <a:xfrm>
            <a:off x="130279" y="626229"/>
            <a:ext cx="8336478" cy="857250"/>
          </a:xfrm>
        </p:spPr>
        <p:txBody>
          <a:bodyPr/>
          <a:lstStyle/>
          <a:p>
            <a:r>
              <a:rPr lang="en-US" sz="3200" dirty="0"/>
              <a:t>Policy Interest Rates over Subperiods</a:t>
            </a:r>
            <a:br>
              <a:rPr lang="en-US" sz="3200" dirty="0"/>
            </a:br>
            <a:r>
              <a:rPr lang="en-US" sz="3200" dirty="0"/>
              <a:t>of Tightening and Easing Phases </a:t>
            </a:r>
            <a:endParaRPr lang="en-US" sz="3200" i="1" dirty="0"/>
          </a:p>
        </p:txBody>
      </p:sp>
      <p:sp>
        <p:nvSpPr>
          <p:cNvPr id="22" name="TextBox 21">
            <a:extLst>
              <a:ext uri="{FF2B5EF4-FFF2-40B4-BE49-F238E27FC236}">
                <a16:creationId xmlns:a16="http://schemas.microsoft.com/office/drawing/2014/main" id="{91C0A9AE-96AD-3CAF-CF2D-8BE7EC52728C}"/>
              </a:ext>
            </a:extLst>
          </p:cNvPr>
          <p:cNvSpPr txBox="1"/>
          <p:nvPr/>
        </p:nvSpPr>
        <p:spPr>
          <a:xfrm>
            <a:off x="807806" y="1958465"/>
            <a:ext cx="7406455" cy="427746"/>
          </a:xfrm>
          <a:prstGeom prst="rect">
            <a:avLst/>
          </a:prstGeom>
          <a:noFill/>
        </p:spPr>
        <p:txBody>
          <a:bodyPr wrap="square" rtlCol="0">
            <a:spAutoFit/>
          </a:bodyPr>
          <a:lstStyle/>
          <a:p>
            <a:pPr algn="ctr">
              <a:lnSpc>
                <a:spcPct val="120000"/>
              </a:lnSpc>
            </a:pPr>
            <a:r>
              <a:rPr lang="en-US" sz="2000" b="1" dirty="0">
                <a:solidFill>
                  <a:srgbClr val="1B202F"/>
                </a:solidFill>
                <a:latin typeface="Arial" charset="0"/>
              </a:rPr>
              <a:t>Median Policy Interest Rate During Different Subperiods</a:t>
            </a:r>
          </a:p>
        </p:txBody>
      </p:sp>
      <p:pic>
        <p:nvPicPr>
          <p:cNvPr id="24" name="Picture 23" descr="A graph of growth in the fall&#10;&#10;AI-generated content may be incorrect.">
            <a:extLst>
              <a:ext uri="{FF2B5EF4-FFF2-40B4-BE49-F238E27FC236}">
                <a16:creationId xmlns:a16="http://schemas.microsoft.com/office/drawing/2014/main" id="{72428F51-72A1-649D-45B7-D1FFB010F406}"/>
              </a:ext>
            </a:extLst>
          </p:cNvPr>
          <p:cNvPicPr>
            <a:picLocks noChangeAspect="1"/>
          </p:cNvPicPr>
          <p:nvPr/>
        </p:nvPicPr>
        <p:blipFill>
          <a:blip r:embed="rId2"/>
          <a:srcRect l="10307" t="11489" r="3236" b="83220"/>
          <a:stretch>
            <a:fillRect/>
          </a:stretch>
        </p:blipFill>
        <p:spPr>
          <a:xfrm>
            <a:off x="964039" y="5893534"/>
            <a:ext cx="6936192" cy="283009"/>
          </a:xfrm>
          <a:prstGeom prst="rect">
            <a:avLst/>
          </a:prstGeom>
        </p:spPr>
      </p:pic>
      <p:pic>
        <p:nvPicPr>
          <p:cNvPr id="5" name="Picture 4">
            <a:extLst>
              <a:ext uri="{FF2B5EF4-FFF2-40B4-BE49-F238E27FC236}">
                <a16:creationId xmlns:a16="http://schemas.microsoft.com/office/drawing/2014/main" id="{0702A1C5-C5B1-BFBA-4007-B587054FD0E7}"/>
              </a:ext>
            </a:extLst>
          </p:cNvPr>
          <p:cNvPicPr>
            <a:picLocks noChangeAspect="1"/>
          </p:cNvPicPr>
          <p:nvPr/>
        </p:nvPicPr>
        <p:blipFill>
          <a:blip r:embed="rId3"/>
          <a:stretch>
            <a:fillRect/>
          </a:stretch>
        </p:blipFill>
        <p:spPr>
          <a:xfrm>
            <a:off x="583808" y="2532887"/>
            <a:ext cx="7429420" cy="3234185"/>
          </a:xfrm>
          <a:prstGeom prst="rect">
            <a:avLst/>
          </a:prstGeom>
        </p:spPr>
      </p:pic>
    </p:spTree>
    <p:extLst>
      <p:ext uri="{BB962C8B-B14F-4D97-AF65-F5344CB8AC3E}">
        <p14:creationId xmlns:p14="http://schemas.microsoft.com/office/powerpoint/2010/main" val="1697290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B75FA-6F4A-9788-3ACC-489C73E896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6F98F6-B65D-2CEA-4D38-3F7F5C1CDD59}"/>
              </a:ext>
            </a:extLst>
          </p:cNvPr>
          <p:cNvSpPr>
            <a:spLocks noGrp="1"/>
          </p:cNvSpPr>
          <p:nvPr>
            <p:ph type="title"/>
          </p:nvPr>
        </p:nvSpPr>
        <p:spPr>
          <a:xfrm>
            <a:off x="393192" y="828483"/>
            <a:ext cx="7232904" cy="642938"/>
          </a:xfrm>
        </p:spPr>
        <p:txBody>
          <a:bodyPr/>
          <a:lstStyle/>
          <a:p>
            <a:r>
              <a:rPr lang="en-US" sz="3200" dirty="0"/>
              <a:t>Activity and Inflation over Subperiods of Tightening Phases</a:t>
            </a:r>
          </a:p>
        </p:txBody>
      </p:sp>
      <p:sp>
        <p:nvSpPr>
          <p:cNvPr id="6" name="Rectangle 5">
            <a:extLst>
              <a:ext uri="{FF2B5EF4-FFF2-40B4-BE49-F238E27FC236}">
                <a16:creationId xmlns:a16="http://schemas.microsoft.com/office/drawing/2014/main" id="{5B1FF5A8-D22A-1BE2-7A72-84C6E52AC1A1}"/>
              </a:ext>
            </a:extLst>
          </p:cNvPr>
          <p:cNvSpPr/>
          <p:nvPr/>
        </p:nvSpPr>
        <p:spPr>
          <a:xfrm>
            <a:off x="5093701" y="2237201"/>
            <a:ext cx="3228000" cy="369332"/>
          </a:xfrm>
          <a:prstGeom prst="rect">
            <a:avLst/>
          </a:prstGeom>
        </p:spPr>
        <p:txBody>
          <a:bodyPr wrap="none">
            <a:spAutoFit/>
          </a:bodyPr>
          <a:lstStyle/>
          <a:p>
            <a:pPr algn="ctr"/>
            <a:r>
              <a:rPr lang="en-US" b="1" dirty="0">
                <a:solidFill>
                  <a:srgbClr val="000000"/>
                </a:solidFill>
                <a:latin typeface="Calibri" panose="020F0502020204030204" pitchFamily="34" charset="0"/>
              </a:rPr>
              <a:t>Median CPI (PCE) Inflation (</a:t>
            </a:r>
            <a:r>
              <a:rPr lang="en-US" b="1" dirty="0" err="1">
                <a:solidFill>
                  <a:srgbClr val="000000"/>
                </a:solidFill>
                <a:latin typeface="Calibri" panose="020F0502020204030204" pitchFamily="34" charset="0"/>
              </a:rPr>
              <a:t>yoy</a:t>
            </a:r>
            <a:r>
              <a:rPr lang="en-US" b="1" dirty="0">
                <a:solidFill>
                  <a:srgbClr val="000000"/>
                </a:solidFill>
                <a:latin typeface="Calibri" panose="020F0502020204030204" pitchFamily="34" charset="0"/>
              </a:rPr>
              <a:t>)</a:t>
            </a:r>
          </a:p>
        </p:txBody>
      </p:sp>
      <p:pic>
        <p:nvPicPr>
          <p:cNvPr id="9" name="Picture 8">
            <a:extLst>
              <a:ext uri="{FF2B5EF4-FFF2-40B4-BE49-F238E27FC236}">
                <a16:creationId xmlns:a16="http://schemas.microsoft.com/office/drawing/2014/main" id="{1056804D-3DDD-6DFD-853D-284D3942FE16}"/>
              </a:ext>
            </a:extLst>
          </p:cNvPr>
          <p:cNvPicPr>
            <a:picLocks noChangeAspect="1"/>
          </p:cNvPicPr>
          <p:nvPr/>
        </p:nvPicPr>
        <p:blipFill>
          <a:blip r:embed="rId2"/>
          <a:srcRect t="2003" r="1583"/>
          <a:stretch/>
        </p:blipFill>
        <p:spPr>
          <a:xfrm>
            <a:off x="4479968" y="2679207"/>
            <a:ext cx="4067508" cy="2930097"/>
          </a:xfrm>
          <a:prstGeom prst="rect">
            <a:avLst/>
          </a:prstGeom>
        </p:spPr>
      </p:pic>
      <p:pic>
        <p:nvPicPr>
          <p:cNvPr id="11" name="Picture 10">
            <a:extLst>
              <a:ext uri="{FF2B5EF4-FFF2-40B4-BE49-F238E27FC236}">
                <a16:creationId xmlns:a16="http://schemas.microsoft.com/office/drawing/2014/main" id="{007ABCB2-C675-EC62-6017-28E824FCA4CD}"/>
              </a:ext>
            </a:extLst>
          </p:cNvPr>
          <p:cNvPicPr>
            <a:picLocks noChangeAspect="1"/>
          </p:cNvPicPr>
          <p:nvPr/>
        </p:nvPicPr>
        <p:blipFill>
          <a:blip r:embed="rId3"/>
          <a:stretch>
            <a:fillRect/>
          </a:stretch>
        </p:blipFill>
        <p:spPr>
          <a:xfrm>
            <a:off x="1044328" y="5834290"/>
            <a:ext cx="7055343" cy="498508"/>
          </a:xfrm>
          <a:prstGeom prst="rect">
            <a:avLst/>
          </a:prstGeom>
        </p:spPr>
      </p:pic>
      <p:pic>
        <p:nvPicPr>
          <p:cNvPr id="13" name="Picture 12">
            <a:extLst>
              <a:ext uri="{FF2B5EF4-FFF2-40B4-BE49-F238E27FC236}">
                <a16:creationId xmlns:a16="http://schemas.microsoft.com/office/drawing/2014/main" id="{079EDA66-BC9F-3C8F-D75B-361393BA8712}"/>
              </a:ext>
            </a:extLst>
          </p:cNvPr>
          <p:cNvPicPr>
            <a:picLocks noChangeAspect="1"/>
          </p:cNvPicPr>
          <p:nvPr/>
        </p:nvPicPr>
        <p:blipFill>
          <a:blip r:embed="rId4"/>
          <a:srcRect t="14587" r="6269"/>
          <a:stretch>
            <a:fillRect/>
          </a:stretch>
        </p:blipFill>
        <p:spPr>
          <a:xfrm>
            <a:off x="0" y="2774680"/>
            <a:ext cx="4720689" cy="2739152"/>
          </a:xfrm>
          <a:prstGeom prst="rect">
            <a:avLst/>
          </a:prstGeom>
        </p:spPr>
      </p:pic>
      <p:sp>
        <p:nvSpPr>
          <p:cNvPr id="14" name="Rectangle 13">
            <a:extLst>
              <a:ext uri="{FF2B5EF4-FFF2-40B4-BE49-F238E27FC236}">
                <a16:creationId xmlns:a16="http://schemas.microsoft.com/office/drawing/2014/main" id="{25255BAC-A901-C75E-CD83-C4853EE1A79B}"/>
              </a:ext>
            </a:extLst>
          </p:cNvPr>
          <p:cNvSpPr/>
          <p:nvPr/>
        </p:nvSpPr>
        <p:spPr>
          <a:xfrm>
            <a:off x="1258945" y="2237201"/>
            <a:ext cx="2791356" cy="369332"/>
          </a:xfrm>
          <a:prstGeom prst="rect">
            <a:avLst/>
          </a:prstGeom>
        </p:spPr>
        <p:txBody>
          <a:bodyPr wrap="square">
            <a:spAutoFit/>
          </a:bodyPr>
          <a:lstStyle/>
          <a:p>
            <a:pPr algn="ctr"/>
            <a:r>
              <a:rPr lang="en-US" b="1" dirty="0">
                <a:solidFill>
                  <a:srgbClr val="000000"/>
                </a:solidFill>
                <a:latin typeface="Calibri" panose="020F0502020204030204" pitchFamily="34" charset="0"/>
              </a:rPr>
              <a:t>Median Real GDP Growth</a:t>
            </a:r>
          </a:p>
        </p:txBody>
      </p:sp>
    </p:spTree>
    <p:extLst>
      <p:ext uri="{BB962C8B-B14F-4D97-AF65-F5344CB8AC3E}">
        <p14:creationId xmlns:p14="http://schemas.microsoft.com/office/powerpoint/2010/main" val="178228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4429AB-A23E-9F4D-A467-B21C6F30ED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45543B-461F-7DD4-3100-01E37A3AA7EC}"/>
              </a:ext>
            </a:extLst>
          </p:cNvPr>
          <p:cNvSpPr>
            <a:spLocks noGrp="1"/>
          </p:cNvSpPr>
          <p:nvPr>
            <p:ph type="title"/>
          </p:nvPr>
        </p:nvSpPr>
        <p:spPr/>
        <p:txBody>
          <a:bodyPr/>
          <a:lstStyle/>
          <a:p>
            <a:r>
              <a:rPr lang="en-US" sz="3200" dirty="0"/>
              <a:t>Timing of First Rate Hike:</a:t>
            </a:r>
            <a:br>
              <a:rPr lang="en-US" sz="3200" dirty="0"/>
            </a:br>
            <a:r>
              <a:rPr lang="en-US" sz="3200" i="1" dirty="0"/>
              <a:t>Combining the Statistics</a:t>
            </a:r>
          </a:p>
        </p:txBody>
      </p:sp>
      <p:sp>
        <p:nvSpPr>
          <p:cNvPr id="8" name="TextBox 7">
            <a:extLst>
              <a:ext uri="{FF2B5EF4-FFF2-40B4-BE49-F238E27FC236}">
                <a16:creationId xmlns:a16="http://schemas.microsoft.com/office/drawing/2014/main" id="{F1001F6D-8C15-C1DF-3611-3D26D715178E}"/>
              </a:ext>
            </a:extLst>
          </p:cNvPr>
          <p:cNvSpPr txBox="1"/>
          <p:nvPr/>
        </p:nvSpPr>
        <p:spPr>
          <a:xfrm>
            <a:off x="1692294" y="1995536"/>
            <a:ext cx="5275434" cy="707886"/>
          </a:xfrm>
          <a:prstGeom prst="rect">
            <a:avLst/>
          </a:prstGeom>
          <a:noFill/>
        </p:spPr>
        <p:txBody>
          <a:bodyPr wrap="square">
            <a:spAutoFit/>
          </a:bodyPr>
          <a:lstStyle/>
          <a:p>
            <a:pPr algn="ctr"/>
            <a:r>
              <a:rPr lang="en-US" sz="2000" b="1" dirty="0">
                <a:solidFill>
                  <a:srgbClr val="000000"/>
                </a:solidFill>
                <a:latin typeface="Aptos" panose="020B0004020202020204" pitchFamily="34" charset="0"/>
              </a:rPr>
              <a:t>Timing of First Rate Hike </a:t>
            </a:r>
            <a:endParaRPr lang="en-US" sz="2000" dirty="0">
              <a:solidFill>
                <a:srgbClr val="000000"/>
              </a:solidFill>
              <a:latin typeface="Aptos" panose="020B0004020202020204" pitchFamily="34" charset="0"/>
            </a:endParaRPr>
          </a:p>
          <a:p>
            <a:pPr algn="ctr"/>
            <a:r>
              <a:rPr lang="en-US" sz="2000" i="1" dirty="0">
                <a:solidFill>
                  <a:srgbClr val="000000"/>
                </a:solidFill>
                <a:latin typeface="Aptos" panose="020B0004020202020204" pitchFamily="34" charset="0"/>
              </a:rPr>
              <a:t>(Relative to macroeconomic indicators) </a:t>
            </a:r>
            <a:endParaRPr lang="en-US" sz="2000" dirty="0"/>
          </a:p>
        </p:txBody>
      </p:sp>
      <p:pic>
        <p:nvPicPr>
          <p:cNvPr id="3" name="Picture 2">
            <a:extLst>
              <a:ext uri="{FF2B5EF4-FFF2-40B4-BE49-F238E27FC236}">
                <a16:creationId xmlns:a16="http://schemas.microsoft.com/office/drawing/2014/main" id="{035ACC27-D26F-D36D-A337-D3F4A2817132}"/>
              </a:ext>
            </a:extLst>
          </p:cNvPr>
          <p:cNvPicPr>
            <a:picLocks noChangeAspect="1"/>
          </p:cNvPicPr>
          <p:nvPr/>
        </p:nvPicPr>
        <p:blipFill>
          <a:blip r:embed="rId2"/>
          <a:stretch>
            <a:fillRect/>
          </a:stretch>
        </p:blipFill>
        <p:spPr>
          <a:xfrm>
            <a:off x="665335" y="2656712"/>
            <a:ext cx="7632369" cy="3186304"/>
          </a:xfrm>
          <a:prstGeom prst="rect">
            <a:avLst/>
          </a:prstGeom>
        </p:spPr>
      </p:pic>
      <p:sp>
        <p:nvSpPr>
          <p:cNvPr id="5" name="TextBox 4">
            <a:extLst>
              <a:ext uri="{FF2B5EF4-FFF2-40B4-BE49-F238E27FC236}">
                <a16:creationId xmlns:a16="http://schemas.microsoft.com/office/drawing/2014/main" id="{D9BFCAA9-2A04-587D-8853-A4CB3EACC0B0}"/>
              </a:ext>
            </a:extLst>
          </p:cNvPr>
          <p:cNvSpPr txBox="1"/>
          <p:nvPr/>
        </p:nvSpPr>
        <p:spPr>
          <a:xfrm>
            <a:off x="915686" y="5945703"/>
            <a:ext cx="7131666" cy="580672"/>
          </a:xfrm>
          <a:prstGeom prst="rect">
            <a:avLst/>
          </a:prstGeom>
          <a:noFill/>
        </p:spPr>
        <p:txBody>
          <a:bodyPr wrap="square">
            <a:spAutoFit/>
          </a:bodyPr>
          <a:lstStyle/>
          <a:p>
            <a:pPr>
              <a:lnSpc>
                <a:spcPct val="107000"/>
              </a:lnSpc>
              <a:spcAft>
                <a:spcPts val="600"/>
              </a:spcAft>
            </a:pPr>
            <a:r>
              <a:rPr lang="en-US" sz="1000" b="1" dirty="0">
                <a:solidFill>
                  <a:srgbClr val="1B202F"/>
                </a:solidFill>
                <a:latin typeface="Aptos" panose="020B0004020202020204" pitchFamily="34" charset="0"/>
                <a:ea typeface="Malgun Gothic" panose="020B0503020000020004" pitchFamily="34" charset="-127"/>
                <a:cs typeface="Times New Roman" panose="02020603050405020304" pitchFamily="18" charset="0"/>
              </a:rPr>
              <a:t>Notes:  </a:t>
            </a:r>
            <a:r>
              <a:rPr lang="en-US" sz="1000" dirty="0">
                <a:solidFill>
                  <a:srgbClr val="1B202F"/>
                </a:solidFill>
                <a:latin typeface="Aptos" panose="020B0004020202020204" pitchFamily="34" charset="0"/>
                <a:ea typeface="Malgun Gothic" panose="020B0503020000020004" pitchFamily="34" charset="-127"/>
                <a:cs typeface="Times New Roman" panose="02020603050405020304" pitchFamily="18" charset="0"/>
              </a:rPr>
              <a:t>A higher value of the index indicates a slower start to the tightening phase based on the underlying macroeconomic variables. This index is calculated as the first principal component of four macroeconomic indicators that can influence the timing of the first rate hike: headline inflation, core inflation, the unemployment gap, and output gap. </a:t>
            </a:r>
            <a:endParaRPr lang="en-US" sz="1100" dirty="0">
              <a:solidFill>
                <a:srgbClr val="1B202F"/>
              </a:solidFill>
              <a:latin typeface="Aptos" panose="020B0004020202020204" pitchFamily="34" charset="0"/>
              <a:ea typeface="Malgun Gothic" panose="020B0503020000020004" pitchFamily="34" charset="-127"/>
              <a:cs typeface="Times New Roman" panose="02020603050405020304" pitchFamily="18" charset="0"/>
            </a:endParaRPr>
          </a:p>
        </p:txBody>
      </p:sp>
    </p:spTree>
    <p:extLst>
      <p:ext uri="{BB962C8B-B14F-4D97-AF65-F5344CB8AC3E}">
        <p14:creationId xmlns:p14="http://schemas.microsoft.com/office/powerpoint/2010/main" val="996060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Synchronization of Rate Cycles</a:t>
            </a:r>
          </a:p>
        </p:txBody>
      </p:sp>
      <p:sp>
        <p:nvSpPr>
          <p:cNvPr id="3" name="Slide Number Placeholder 2"/>
          <p:cNvSpPr>
            <a:spLocks noGrp="1"/>
          </p:cNvSpPr>
          <p:nvPr>
            <p:ph type="sldNum" sz="quarter" idx="12"/>
          </p:nvPr>
        </p:nvSpPr>
        <p:spPr/>
        <p:txBody>
          <a:bodyPr/>
          <a:lstStyle/>
          <a:p>
            <a:fld id="{026A839D-8BA3-EB44-8091-71BB10A77D74}" type="slidenum">
              <a:rPr lang="en-US" smtClean="0"/>
              <a:t>17</a:t>
            </a:fld>
            <a:endParaRPr lang="en-US"/>
          </a:p>
        </p:txBody>
      </p:sp>
      <p:pic>
        <p:nvPicPr>
          <p:cNvPr id="4" name="Picture 3"/>
          <p:cNvPicPr>
            <a:picLocks noChangeAspect="1"/>
          </p:cNvPicPr>
          <p:nvPr/>
        </p:nvPicPr>
        <p:blipFill>
          <a:blip r:embed="rId2"/>
          <a:stretch>
            <a:fillRect/>
          </a:stretch>
        </p:blipFill>
        <p:spPr>
          <a:xfrm>
            <a:off x="933434" y="1948474"/>
            <a:ext cx="7292202" cy="4271764"/>
          </a:xfrm>
          <a:prstGeom prst="rect">
            <a:avLst/>
          </a:prstGeom>
        </p:spPr>
      </p:pic>
      <p:sp>
        <p:nvSpPr>
          <p:cNvPr id="6" name="TextBox 5">
            <a:extLst>
              <a:ext uri="{FF2B5EF4-FFF2-40B4-BE49-F238E27FC236}">
                <a16:creationId xmlns:a16="http://schemas.microsoft.com/office/drawing/2014/main" id="{776B2826-B23B-A037-B36D-A4DE0E795CC8}"/>
              </a:ext>
            </a:extLst>
          </p:cNvPr>
          <p:cNvSpPr txBox="1"/>
          <p:nvPr/>
        </p:nvSpPr>
        <p:spPr>
          <a:xfrm>
            <a:off x="610397" y="3125165"/>
            <a:ext cx="323037" cy="1081011"/>
          </a:xfrm>
          <a:prstGeom prst="rect">
            <a:avLst/>
          </a:prstGeom>
          <a:noFill/>
        </p:spPr>
        <p:txBody>
          <a:bodyPr vert="vert270" wrap="square" rtlCol="0">
            <a:spAutoFit/>
          </a:bodyPr>
          <a:lstStyle/>
          <a:p>
            <a:pPr>
              <a:lnSpc>
                <a:spcPct val="120000"/>
              </a:lnSpc>
            </a:pPr>
            <a:r>
              <a:rPr lang="en-US" sz="825" dirty="0">
                <a:solidFill>
                  <a:srgbClr val="1B202F"/>
                </a:solidFill>
                <a:latin typeface="Arial" charset="0"/>
              </a:rPr>
              <a:t>Percent of Sample</a:t>
            </a:r>
          </a:p>
        </p:txBody>
      </p:sp>
    </p:spTree>
    <p:extLst>
      <p:ext uri="{BB962C8B-B14F-4D97-AF65-F5344CB8AC3E}">
        <p14:creationId xmlns:p14="http://schemas.microsoft.com/office/powerpoint/2010/main" val="923130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Premature Adjustments</a:t>
            </a:r>
          </a:p>
        </p:txBody>
      </p:sp>
      <p:sp>
        <p:nvSpPr>
          <p:cNvPr id="3" name="Slide Number Placeholder 2"/>
          <p:cNvSpPr>
            <a:spLocks noGrp="1"/>
          </p:cNvSpPr>
          <p:nvPr>
            <p:ph type="sldNum" sz="quarter" idx="12"/>
          </p:nvPr>
        </p:nvSpPr>
        <p:spPr/>
        <p:txBody>
          <a:bodyPr/>
          <a:lstStyle/>
          <a:p>
            <a:fld id="{026A839D-8BA3-EB44-8091-71BB10A77D74}" type="slidenum">
              <a:rPr lang="en-US" smtClean="0"/>
              <a:t>18</a:t>
            </a:fld>
            <a:endParaRPr lang="en-US"/>
          </a:p>
        </p:txBody>
      </p:sp>
      <p:pic>
        <p:nvPicPr>
          <p:cNvPr id="4" name="Picture 3"/>
          <p:cNvPicPr>
            <a:picLocks noChangeAspect="1"/>
          </p:cNvPicPr>
          <p:nvPr/>
        </p:nvPicPr>
        <p:blipFill>
          <a:blip r:embed="rId2"/>
          <a:stretch>
            <a:fillRect/>
          </a:stretch>
        </p:blipFill>
        <p:spPr>
          <a:xfrm>
            <a:off x="990534" y="2005881"/>
            <a:ext cx="7485953" cy="3630168"/>
          </a:xfrm>
          <a:prstGeom prst="rect">
            <a:avLst/>
          </a:prstGeom>
        </p:spPr>
      </p:pic>
      <p:sp>
        <p:nvSpPr>
          <p:cNvPr id="6" name="TextBox 5">
            <a:extLst>
              <a:ext uri="{FF2B5EF4-FFF2-40B4-BE49-F238E27FC236}">
                <a16:creationId xmlns:a16="http://schemas.microsoft.com/office/drawing/2014/main" id="{849716E0-889A-7ED3-89DD-79F81AF76009}"/>
              </a:ext>
            </a:extLst>
          </p:cNvPr>
          <p:cNvSpPr txBox="1"/>
          <p:nvPr/>
        </p:nvSpPr>
        <p:spPr>
          <a:xfrm>
            <a:off x="457200" y="2661499"/>
            <a:ext cx="352341" cy="1700189"/>
          </a:xfrm>
          <a:prstGeom prst="rect">
            <a:avLst/>
          </a:prstGeom>
          <a:noFill/>
        </p:spPr>
        <p:txBody>
          <a:bodyPr vert="vert270" wrap="square" rtlCol="0">
            <a:spAutoFit/>
          </a:bodyPr>
          <a:lstStyle/>
          <a:p>
            <a:pPr>
              <a:lnSpc>
                <a:spcPct val="120000"/>
              </a:lnSpc>
            </a:pPr>
            <a:r>
              <a:rPr lang="en-US" sz="1000" dirty="0">
                <a:solidFill>
                  <a:srgbClr val="1B202F"/>
                </a:solidFill>
                <a:latin typeface="Arial" charset="0"/>
              </a:rPr>
              <a:t>Percent of Sample</a:t>
            </a:r>
          </a:p>
        </p:txBody>
      </p:sp>
      <p:sp>
        <p:nvSpPr>
          <p:cNvPr id="7" name="TextBox 6">
            <a:extLst>
              <a:ext uri="{FF2B5EF4-FFF2-40B4-BE49-F238E27FC236}">
                <a16:creationId xmlns:a16="http://schemas.microsoft.com/office/drawing/2014/main" id="{45FD45E8-FD0A-DE51-93CF-6A20E06ECA57}"/>
              </a:ext>
            </a:extLst>
          </p:cNvPr>
          <p:cNvSpPr txBox="1"/>
          <p:nvPr/>
        </p:nvSpPr>
        <p:spPr>
          <a:xfrm>
            <a:off x="990534" y="5765049"/>
            <a:ext cx="7193346" cy="462306"/>
          </a:xfrm>
          <a:prstGeom prst="rect">
            <a:avLst/>
          </a:prstGeom>
          <a:noFill/>
        </p:spPr>
        <p:txBody>
          <a:bodyPr wrap="square" rtlCol="0">
            <a:spAutoFit/>
          </a:bodyPr>
          <a:lstStyle/>
          <a:p>
            <a:pPr>
              <a:lnSpc>
                <a:spcPct val="120000"/>
              </a:lnSpc>
            </a:pPr>
            <a:r>
              <a:rPr lang="en-US" sz="1050" dirty="0">
                <a:solidFill>
                  <a:srgbClr val="1B202F"/>
                </a:solidFill>
                <a:latin typeface="Arial" charset="0"/>
              </a:rPr>
              <a:t>* Premature adjustments are “out-of-sync” rate adjustments, i.e., raising rates during an easing cycle or cutting rates during a tightening cycle</a:t>
            </a:r>
          </a:p>
        </p:txBody>
      </p:sp>
    </p:spTree>
    <p:extLst>
      <p:ext uri="{BB962C8B-B14F-4D97-AF65-F5344CB8AC3E}">
        <p14:creationId xmlns:p14="http://schemas.microsoft.com/office/powerpoint/2010/main" val="1740980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CC683-16B0-82CB-166E-80F4B4EC81F7}"/>
              </a:ext>
            </a:extLst>
          </p:cNvPr>
          <p:cNvSpPr>
            <a:spLocks noGrp="1"/>
          </p:cNvSpPr>
          <p:nvPr>
            <p:ph type="title"/>
          </p:nvPr>
        </p:nvSpPr>
        <p:spPr/>
        <p:txBody>
          <a:bodyPr/>
          <a:lstStyle/>
          <a:p>
            <a:r>
              <a:rPr lang="en-US" sz="3200" dirty="0"/>
              <a:t>Pandemic Cycle: Sample of Findings</a:t>
            </a:r>
            <a:endParaRPr lang="en-US" sz="2000" dirty="0"/>
          </a:p>
        </p:txBody>
      </p:sp>
      <p:sp>
        <p:nvSpPr>
          <p:cNvPr id="3" name="Content Placeholder 2">
            <a:extLst>
              <a:ext uri="{FF2B5EF4-FFF2-40B4-BE49-F238E27FC236}">
                <a16:creationId xmlns:a16="http://schemas.microsoft.com/office/drawing/2014/main" id="{F66E0569-7505-D392-F10C-FC441DAF2B10}"/>
              </a:ext>
            </a:extLst>
          </p:cNvPr>
          <p:cNvSpPr>
            <a:spLocks noGrp="1"/>
          </p:cNvSpPr>
          <p:nvPr>
            <p:ph idx="1"/>
          </p:nvPr>
        </p:nvSpPr>
        <p:spPr>
          <a:xfrm>
            <a:off x="629652" y="2090282"/>
            <a:ext cx="7882012" cy="4091062"/>
          </a:xfrm>
        </p:spPr>
        <p:txBody>
          <a:bodyPr>
            <a:normAutofit/>
          </a:bodyPr>
          <a:lstStyle/>
          <a:p>
            <a:pPr marL="285750" indent="-285750">
              <a:buFont typeface="Wingdings" panose="05000000000000000000" pitchFamily="2" charset="2"/>
              <a:buChar char="§"/>
            </a:pPr>
            <a:r>
              <a:rPr lang="en-US" sz="1800" dirty="0">
                <a:solidFill>
                  <a:srgbClr val="1B202F"/>
                </a:solidFill>
              </a:rPr>
              <a:t>2020-24 (“pandemic”) rate cycle was </a:t>
            </a:r>
            <a:r>
              <a:rPr lang="en-US" sz="1800" dirty="0">
                <a:solidFill>
                  <a:schemeClr val="tx1"/>
                </a:solidFill>
              </a:rPr>
              <a:t>unprecedented </a:t>
            </a:r>
            <a:r>
              <a:rPr lang="en-US" sz="1800" dirty="0">
                <a:solidFill>
                  <a:srgbClr val="1B202F"/>
                </a:solidFill>
              </a:rPr>
              <a:t>in many dimensions</a:t>
            </a:r>
          </a:p>
          <a:p>
            <a:pPr marL="599183" lvl="1" indent="-285750">
              <a:buFont typeface="Arial" panose="020B0604020202020204" pitchFamily="34" charset="0"/>
              <a:buChar char="−"/>
            </a:pPr>
            <a:r>
              <a:rPr lang="en-US" sz="1715" b="0" dirty="0">
                <a:solidFill>
                  <a:srgbClr val="1B202F"/>
                </a:solidFill>
              </a:rPr>
              <a:t>Largest swings in macroeconomic data over sample (since 1970)</a:t>
            </a:r>
          </a:p>
          <a:p>
            <a:pPr marL="599183" lvl="1" indent="-285750">
              <a:buFont typeface="Arial" panose="020B0604020202020204" pitchFamily="34" charset="0"/>
              <a:buChar char="−"/>
            </a:pPr>
            <a:r>
              <a:rPr lang="en-US" sz="1715" b="0" dirty="0">
                <a:solidFill>
                  <a:srgbClr val="1B202F"/>
                </a:solidFill>
              </a:rPr>
              <a:t>Delayed monetary policy response to recovery, followed by unusually aggressive tightening and long holding period</a:t>
            </a:r>
          </a:p>
          <a:p>
            <a:pPr marL="171450" indent="-171450">
              <a:buFont typeface="Arial" panose="020B0604020202020204" pitchFamily="34" charset="0"/>
              <a:buChar char="−"/>
            </a:pPr>
            <a:endParaRPr lang="en-US" sz="1050" dirty="0">
              <a:solidFill>
                <a:srgbClr val="1B202F"/>
              </a:solidFill>
            </a:endParaRPr>
          </a:p>
          <a:p>
            <a:pPr marL="285750" indent="-285750">
              <a:buFont typeface="Wingdings" panose="05000000000000000000" pitchFamily="2" charset="2"/>
              <a:buChar char="§"/>
            </a:pPr>
            <a:r>
              <a:rPr lang="en-US" sz="1800" dirty="0">
                <a:solidFill>
                  <a:srgbClr val="1B202F"/>
                </a:solidFill>
              </a:rPr>
              <a:t>Also </a:t>
            </a:r>
            <a:r>
              <a:rPr lang="en-US" sz="1800" dirty="0">
                <a:solidFill>
                  <a:schemeClr val="tx1"/>
                </a:solidFill>
              </a:rPr>
              <a:t>important similarities </a:t>
            </a:r>
            <a:r>
              <a:rPr lang="en-US" sz="1800" dirty="0">
                <a:solidFill>
                  <a:srgbClr val="1B202F"/>
                </a:solidFill>
              </a:rPr>
              <a:t>to past cycles</a:t>
            </a:r>
          </a:p>
          <a:p>
            <a:pPr marL="599183" lvl="1" indent="-285750">
              <a:buFont typeface="Arial" panose="020B0604020202020204" pitchFamily="34" charset="0"/>
              <a:buChar char="−"/>
            </a:pPr>
            <a:r>
              <a:rPr lang="en-US" sz="1715" b="0" dirty="0">
                <a:solidFill>
                  <a:srgbClr val="1B202F"/>
                </a:solidFill>
              </a:rPr>
              <a:t>Aggressive tightening post-pandemic a reversion to pre-2008 cycles</a:t>
            </a:r>
          </a:p>
          <a:p>
            <a:pPr marL="599183" lvl="1" indent="-285750">
              <a:buFont typeface="Arial" panose="020B0604020202020204" pitchFamily="34" charset="0"/>
              <a:buChar char="−"/>
            </a:pPr>
            <a:r>
              <a:rPr lang="en-US" sz="1715" b="0" dirty="0">
                <a:solidFill>
                  <a:srgbClr val="1B202F"/>
                </a:solidFill>
              </a:rPr>
              <a:t>Macro variables largely “normalized” after 3 years compared to historical cycles</a:t>
            </a:r>
          </a:p>
          <a:p>
            <a:pPr marL="599183" lvl="1" indent="-285750">
              <a:buFont typeface="Arial" panose="020B0604020202020204" pitchFamily="34" charset="0"/>
              <a:buChar char="−"/>
            </a:pPr>
            <a:r>
              <a:rPr lang="en-US" sz="1715" b="0" dirty="0">
                <a:solidFill>
                  <a:srgbClr val="1B202F"/>
                </a:solidFill>
              </a:rPr>
              <a:t>Continues longer-term trend of “waves” of highly synchronized easing/tightening</a:t>
            </a:r>
          </a:p>
        </p:txBody>
      </p:sp>
      <p:sp>
        <p:nvSpPr>
          <p:cNvPr id="4" name="Slide Number Placeholder 3"/>
          <p:cNvSpPr>
            <a:spLocks noGrp="1"/>
          </p:cNvSpPr>
          <p:nvPr>
            <p:ph type="sldNum" sz="quarter" idx="12"/>
          </p:nvPr>
        </p:nvSpPr>
        <p:spPr/>
        <p:txBody>
          <a:bodyPr/>
          <a:lstStyle/>
          <a:p>
            <a:fld id="{026A839D-8BA3-EB44-8091-71BB10A77D74}" type="slidenum">
              <a:rPr lang="en-US" smtClean="0"/>
              <a:t>19</a:t>
            </a:fld>
            <a:endParaRPr lang="en-US"/>
          </a:p>
        </p:txBody>
      </p:sp>
    </p:spTree>
    <p:extLst>
      <p:ext uri="{BB962C8B-B14F-4D97-AF65-F5344CB8AC3E}">
        <p14:creationId xmlns:p14="http://schemas.microsoft.com/office/powerpoint/2010/main" val="225566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2CD07D-A582-120E-4D18-CC26FFE7F1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0B002A-9F92-73E9-6D11-EAF6178F622D}"/>
              </a:ext>
            </a:extLst>
          </p:cNvPr>
          <p:cNvSpPr>
            <a:spLocks noGrp="1"/>
          </p:cNvSpPr>
          <p:nvPr>
            <p:ph type="title"/>
          </p:nvPr>
        </p:nvSpPr>
        <p:spPr>
          <a:xfrm>
            <a:off x="246235" y="616983"/>
            <a:ext cx="7252063" cy="857250"/>
          </a:xfrm>
        </p:spPr>
        <p:txBody>
          <a:bodyPr/>
          <a:lstStyle/>
          <a:p>
            <a:r>
              <a:rPr lang="en-US" sz="3200" dirty="0"/>
              <a:t>New Database of “Rate Cycles”</a:t>
            </a:r>
            <a:endParaRPr lang="en-US" sz="2800" dirty="0"/>
          </a:p>
        </p:txBody>
      </p:sp>
      <p:sp>
        <p:nvSpPr>
          <p:cNvPr id="3" name="Content Placeholder 2">
            <a:extLst>
              <a:ext uri="{FF2B5EF4-FFF2-40B4-BE49-F238E27FC236}">
                <a16:creationId xmlns:a16="http://schemas.microsoft.com/office/drawing/2014/main" id="{C3FD89AC-2480-6B00-D223-C5FDAD22B788}"/>
              </a:ext>
            </a:extLst>
          </p:cNvPr>
          <p:cNvSpPr>
            <a:spLocks noGrp="1"/>
          </p:cNvSpPr>
          <p:nvPr>
            <p:ph idx="1"/>
          </p:nvPr>
        </p:nvSpPr>
        <p:spPr>
          <a:xfrm>
            <a:off x="387097" y="2028180"/>
            <a:ext cx="8592311" cy="4665228"/>
          </a:xfrm>
        </p:spPr>
        <p:txBody>
          <a:bodyPr>
            <a:noAutofit/>
          </a:bodyPr>
          <a:lstStyle/>
          <a:p>
            <a:pPr marL="257175" indent="-257175">
              <a:buFont typeface="Wingdings" panose="05000000000000000000" pitchFamily="2" charset="2"/>
              <a:buChar char="§"/>
            </a:pPr>
            <a:r>
              <a:rPr lang="en-US" sz="1800" dirty="0">
                <a:solidFill>
                  <a:srgbClr val="1B202F"/>
                </a:solidFill>
              </a:rPr>
              <a:t>Extensive literature on different types of cycles</a:t>
            </a:r>
          </a:p>
          <a:p>
            <a:pPr marL="527744" lvl="1" indent="-214313">
              <a:buFont typeface="Arial" panose="020B0604020202020204" pitchFamily="34" charset="0"/>
              <a:buChar char="–"/>
            </a:pPr>
            <a:r>
              <a:rPr lang="en-US" sz="1600" i="1" dirty="0">
                <a:solidFill>
                  <a:srgbClr val="1B202F"/>
                </a:solidFill>
              </a:rPr>
              <a:t>Business cycles: </a:t>
            </a:r>
            <a:r>
              <a:rPr lang="en-US" sz="1600" dirty="0">
                <a:solidFill>
                  <a:srgbClr val="1B202F"/>
                </a:solidFill>
              </a:rPr>
              <a:t>dating, patterns &amp; characteristics </a:t>
            </a:r>
            <a:r>
              <a:rPr lang="en-US" sz="1200" dirty="0">
                <a:solidFill>
                  <a:srgbClr val="1B202F"/>
                </a:solidFill>
              </a:rPr>
              <a:t>(Burns &amp; Mitchell 1946, Harding &amp; Pagan 2022)</a:t>
            </a:r>
            <a:endParaRPr lang="en-US" sz="1400" i="1" dirty="0">
              <a:solidFill>
                <a:srgbClr val="1B202F"/>
              </a:solidFill>
            </a:endParaRPr>
          </a:p>
          <a:p>
            <a:pPr marL="527744" lvl="1" indent="-214313">
              <a:buFont typeface="Arial" panose="020B0604020202020204" pitchFamily="34" charset="0"/>
              <a:buChar char="–"/>
            </a:pPr>
            <a:r>
              <a:rPr lang="en-US" sz="1600" i="1" dirty="0">
                <a:solidFill>
                  <a:srgbClr val="1B202F"/>
                </a:solidFill>
              </a:rPr>
              <a:t>Capital flow cycles and global financial cycle </a:t>
            </a:r>
            <a:r>
              <a:rPr lang="en-US" sz="1400" dirty="0">
                <a:solidFill>
                  <a:srgbClr val="1B202F"/>
                </a:solidFill>
              </a:rPr>
              <a:t>(</a:t>
            </a:r>
            <a:r>
              <a:rPr lang="en-US" sz="1200" dirty="0">
                <a:solidFill>
                  <a:srgbClr val="1B202F"/>
                </a:solidFill>
              </a:rPr>
              <a:t>Forbes &amp; Warnock 2012, 2021, Rey 2015, Miranda-Agrippino &amp; Rey 2020)</a:t>
            </a:r>
            <a:endParaRPr lang="en-US" sz="1600" dirty="0">
              <a:solidFill>
                <a:srgbClr val="1B202F"/>
              </a:solidFill>
            </a:endParaRPr>
          </a:p>
          <a:p>
            <a:pPr marL="527744" lvl="1" indent="-214313">
              <a:buFont typeface="Arial" panose="020B0604020202020204" pitchFamily="34" charset="0"/>
              <a:buChar char="–"/>
            </a:pPr>
            <a:r>
              <a:rPr lang="en-US" sz="1600" i="1" dirty="0">
                <a:solidFill>
                  <a:srgbClr val="1B202F"/>
                </a:solidFill>
              </a:rPr>
              <a:t>Interactions </a:t>
            </a:r>
            <a:r>
              <a:rPr lang="en-US" sz="1600" dirty="0">
                <a:solidFill>
                  <a:srgbClr val="1B202F"/>
                </a:solidFill>
              </a:rPr>
              <a:t>between business, credit and financial cycles </a:t>
            </a:r>
            <a:r>
              <a:rPr lang="en-US" sz="1200" dirty="0">
                <a:solidFill>
                  <a:srgbClr val="1B202F"/>
                </a:solidFill>
              </a:rPr>
              <a:t>(Stock &amp; Watson 1999, Bernanke &amp; Gertler 1989, </a:t>
            </a:r>
            <a:r>
              <a:rPr lang="en-US" sz="1200" dirty="0" err="1">
                <a:solidFill>
                  <a:srgbClr val="1B202F"/>
                </a:solidFill>
              </a:rPr>
              <a:t>Kiyotaki</a:t>
            </a:r>
            <a:r>
              <a:rPr lang="en-US" sz="1200" dirty="0">
                <a:solidFill>
                  <a:srgbClr val="1B202F"/>
                </a:solidFill>
              </a:rPr>
              <a:t> &amp; Moore 1997, Claessens et al. 2012, Jordà et al. 2017) </a:t>
            </a:r>
            <a:endParaRPr lang="en-US" sz="1600" dirty="0">
              <a:solidFill>
                <a:srgbClr val="1B202F"/>
              </a:solidFill>
            </a:endParaRPr>
          </a:p>
          <a:p>
            <a:pPr marL="527744" lvl="1" indent="-214313">
              <a:buFont typeface="Arial" panose="020B0604020202020204" pitchFamily="34" charset="0"/>
              <a:buChar char="–"/>
            </a:pPr>
            <a:r>
              <a:rPr lang="en-US" sz="1600" i="1" dirty="0">
                <a:solidFill>
                  <a:srgbClr val="1B202F"/>
                </a:solidFill>
              </a:rPr>
              <a:t>Historical narratives </a:t>
            </a:r>
            <a:r>
              <a:rPr lang="en-US" sz="1600" dirty="0">
                <a:solidFill>
                  <a:srgbClr val="1B202F"/>
                </a:solidFill>
              </a:rPr>
              <a:t>of monetary policy decisions </a:t>
            </a:r>
            <a:r>
              <a:rPr lang="en-US" sz="1200" dirty="0">
                <a:solidFill>
                  <a:srgbClr val="1B202F"/>
                </a:solidFill>
              </a:rPr>
              <a:t>(Hartmann &amp; Smets 2018, Romer &amp; Romer 2023)</a:t>
            </a:r>
            <a:endParaRPr lang="en-US" sz="1400" dirty="0">
              <a:solidFill>
                <a:srgbClr val="1B202F"/>
              </a:solidFill>
            </a:endParaRPr>
          </a:p>
          <a:p>
            <a:pPr marL="527744" lvl="1" indent="-214313">
              <a:buFont typeface="Arial" panose="020B0604020202020204" pitchFamily="34" charset="0"/>
              <a:buChar char="–"/>
            </a:pPr>
            <a:endParaRPr lang="en-US" sz="500" dirty="0">
              <a:solidFill>
                <a:srgbClr val="1B202F"/>
              </a:solidFill>
            </a:endParaRPr>
          </a:p>
          <a:p>
            <a:pPr marL="257175" indent="-257175">
              <a:buFont typeface="Wingdings" panose="05000000000000000000" pitchFamily="2" charset="2"/>
              <a:buChar char="§"/>
            </a:pPr>
            <a:r>
              <a:rPr lang="en-US" sz="1800" dirty="0">
                <a:solidFill>
                  <a:srgbClr val="C00000"/>
                </a:solidFill>
              </a:rPr>
              <a:t>What’s missing in research on cycles?</a:t>
            </a:r>
            <a:endParaRPr lang="en-US" sz="1800" i="1" dirty="0">
              <a:solidFill>
                <a:srgbClr val="C00000"/>
              </a:solidFill>
            </a:endParaRPr>
          </a:p>
          <a:p>
            <a:pPr marL="570608" lvl="1" indent="-257175">
              <a:buFont typeface="Arial" panose="020B0604020202020204" pitchFamily="34" charset="0"/>
              <a:buChar char="–"/>
            </a:pPr>
            <a:r>
              <a:rPr lang="en-US" sz="1600" dirty="0">
                <a:solidFill>
                  <a:srgbClr val="1B202F"/>
                </a:solidFill>
              </a:rPr>
              <a:t>Historical dating of “rate cycles” for monetary policy </a:t>
            </a:r>
          </a:p>
          <a:p>
            <a:pPr marL="570608" lvl="1" indent="-257175">
              <a:buFont typeface="Arial" panose="020B0604020202020204" pitchFamily="34" charset="0"/>
              <a:buChar char="–"/>
            </a:pPr>
            <a:r>
              <a:rPr lang="en-US" sz="1600" dirty="0">
                <a:solidFill>
                  <a:srgbClr val="1B202F"/>
                </a:solidFill>
              </a:rPr>
              <a:t>Based on standardized framework across countries and time</a:t>
            </a:r>
          </a:p>
          <a:p>
            <a:pPr marL="570608" lvl="1" indent="-257175">
              <a:buFont typeface="Arial" panose="020B0604020202020204" pitchFamily="34" charset="0"/>
              <a:buChar char="–"/>
            </a:pPr>
            <a:endParaRPr lang="en-US" sz="600" dirty="0">
              <a:solidFill>
                <a:srgbClr val="1B202F"/>
              </a:solidFill>
            </a:endParaRPr>
          </a:p>
          <a:p>
            <a:pPr marL="257175" indent="-257175">
              <a:buFont typeface="Wingdings" panose="05000000000000000000" pitchFamily="2" charset="2"/>
              <a:buChar char="§"/>
            </a:pPr>
            <a:r>
              <a:rPr lang="en-US" sz="1800" dirty="0">
                <a:solidFill>
                  <a:srgbClr val="C00000"/>
                </a:solidFill>
              </a:rPr>
              <a:t>Our work: creates new classification &amp; database of “Rate Cycles”</a:t>
            </a:r>
          </a:p>
          <a:p>
            <a:pPr marL="570608" lvl="1" indent="-257175">
              <a:buFont typeface="Arial" panose="020B0604020202020204" pitchFamily="34" charset="0"/>
              <a:buChar char="–"/>
            </a:pPr>
            <a:r>
              <a:rPr lang="en-US" sz="1600" dirty="0">
                <a:solidFill>
                  <a:srgbClr val="1B202F"/>
                </a:solidFill>
              </a:rPr>
              <a:t>Periods of tightening and easing for monetary policy</a:t>
            </a:r>
          </a:p>
          <a:p>
            <a:pPr marL="739379" lvl="2" indent="-257175">
              <a:buFont typeface="Arial" panose="020B0604020202020204" pitchFamily="34" charset="0"/>
              <a:buChar char="–"/>
            </a:pPr>
            <a:r>
              <a:rPr lang="en-US" sz="1600" dirty="0">
                <a:solidFill>
                  <a:srgbClr val="1B202F"/>
                </a:solidFill>
              </a:rPr>
              <a:t>Comparable to dating of expansions and contractions for business cycles</a:t>
            </a:r>
          </a:p>
          <a:p>
            <a:pPr marL="570608" lvl="1" indent="-257175">
              <a:buFont typeface="Arial" panose="020B0604020202020204" pitchFamily="34" charset="0"/>
              <a:buChar char="–"/>
            </a:pPr>
            <a:r>
              <a:rPr lang="en-US" sz="1600" dirty="0">
                <a:solidFill>
                  <a:srgbClr val="C00000"/>
                </a:solidFill>
              </a:rPr>
              <a:t>Monthly data for 1970-2024, 24 advanced economies</a:t>
            </a:r>
            <a:endParaRPr lang="en-US" sz="1800" dirty="0">
              <a:solidFill>
                <a:srgbClr val="1B202F"/>
              </a:solidFill>
            </a:endParaRPr>
          </a:p>
        </p:txBody>
      </p:sp>
    </p:spTree>
    <p:extLst>
      <p:ext uri="{BB962C8B-B14F-4D97-AF65-F5344CB8AC3E}">
        <p14:creationId xmlns:p14="http://schemas.microsoft.com/office/powerpoint/2010/main" val="231691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a:extLst>
            <a:ext uri="{FF2B5EF4-FFF2-40B4-BE49-F238E27FC236}">
              <a16:creationId xmlns:a16="http://schemas.microsoft.com/office/drawing/2014/main" id="{9A4CE332-A308-BE90-C21A-E436EAF4D399}"/>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B529177C-FB85-A9FF-EBD6-5A6D2B1DD3C1}"/>
              </a:ext>
            </a:extLst>
          </p:cNvPr>
          <p:cNvSpPr txBox="1">
            <a:spLocks/>
          </p:cNvSpPr>
          <p:nvPr/>
        </p:nvSpPr>
        <p:spPr>
          <a:xfrm>
            <a:off x="914401" y="3224385"/>
            <a:ext cx="6696450" cy="1579904"/>
          </a:xfrm>
          <a:prstGeom prst="rect">
            <a:avLst/>
          </a:prstGeom>
        </p:spPr>
        <p:txBody>
          <a:bodyPr vert="horz" lIns="51435" tIns="25718" rIns="51435" bIns="25718" rtlCol="0" anchor="t" anchorCtr="0">
            <a:noAutofit/>
          </a:bodyPr>
          <a:lstStyle>
            <a:lvl1pPr algn="l" defTabSz="342900" rtl="0" eaLnBrk="1" latinLnBrk="0" hangingPunct="1">
              <a:spcBef>
                <a:spcPct val="0"/>
              </a:spcBef>
              <a:buNone/>
              <a:defRPr sz="3000" b="0" i="0" kern="1200">
                <a:solidFill>
                  <a:schemeClr val="bg1"/>
                </a:solidFill>
                <a:latin typeface="Futura LT Pro Bold"/>
                <a:ea typeface="+mj-ea"/>
                <a:cs typeface="Futura LT Pro Bold"/>
              </a:defRPr>
            </a:lvl1pPr>
          </a:lstStyle>
          <a:p>
            <a:pPr algn="ctr"/>
            <a:br>
              <a:rPr lang="en-US" sz="900" b="1" i="1" spc="28" dirty="0">
                <a:ln w="0"/>
                <a:solidFill>
                  <a:schemeClr val="bg1">
                    <a:lumMod val="65000"/>
                  </a:schemeClr>
                </a:solidFill>
                <a:effectLst>
                  <a:innerShdw blurRad="63500" dist="50800" dir="13500000">
                    <a:srgbClr val="000000">
                      <a:alpha val="50000"/>
                    </a:srgbClr>
                  </a:innerShdw>
                </a:effectLst>
                <a:latin typeface="+mn-lt"/>
              </a:rPr>
            </a:br>
            <a:r>
              <a:rPr lang="en-US" sz="4400" b="1" i="1" spc="28" dirty="0">
                <a:ln w="0"/>
                <a:effectLst>
                  <a:innerShdw blurRad="63500" dist="50800" dir="13500000">
                    <a:srgbClr val="000000">
                      <a:alpha val="50000"/>
                    </a:srgbClr>
                  </a:innerShdw>
                </a:effectLst>
                <a:latin typeface="+mn-lt"/>
              </a:rPr>
              <a:t>#2: Tradeoffs </a:t>
            </a:r>
          </a:p>
          <a:p>
            <a:pPr algn="ctr"/>
            <a:r>
              <a:rPr lang="en-US" sz="4400" b="1" i="1" spc="28" dirty="0">
                <a:ln w="0"/>
                <a:effectLst>
                  <a:innerShdw blurRad="63500" dist="50800" dir="13500000">
                    <a:srgbClr val="000000">
                      <a:alpha val="50000"/>
                    </a:srgbClr>
                  </a:innerShdw>
                </a:effectLst>
                <a:latin typeface="+mn-lt"/>
              </a:rPr>
              <a:t>over </a:t>
            </a:r>
            <a:r>
              <a:rPr lang="en-US" sz="4400" b="1" i="1" spc="28" dirty="0">
                <a:ln w="0"/>
                <a:solidFill>
                  <a:srgbClr val="FFC000"/>
                </a:solidFill>
                <a:effectLst>
                  <a:innerShdw blurRad="63500" dist="50800" dir="13500000">
                    <a:srgbClr val="000000">
                      <a:alpha val="50000"/>
                    </a:srgbClr>
                  </a:innerShdw>
                </a:effectLst>
                <a:latin typeface="+mn-lt"/>
              </a:rPr>
              <a:t>Tightening </a:t>
            </a:r>
            <a:r>
              <a:rPr lang="en-US" sz="4400" b="1" i="1" spc="28" dirty="0">
                <a:ln w="0"/>
                <a:effectLst>
                  <a:innerShdw blurRad="63500" dist="50800" dir="13500000">
                    <a:srgbClr val="000000">
                      <a:alpha val="50000"/>
                    </a:srgbClr>
                  </a:innerShdw>
                </a:effectLst>
                <a:latin typeface="+mn-lt"/>
              </a:rPr>
              <a:t>Phases</a:t>
            </a:r>
            <a:endParaRPr lang="en-US" sz="3600" b="1" i="1" spc="28" dirty="0">
              <a:ln w="0"/>
              <a:effectLst>
                <a:innerShdw blurRad="63500" dist="50800" dir="13500000">
                  <a:srgbClr val="000000">
                    <a:alpha val="50000"/>
                  </a:srgbClr>
                </a:innerShdw>
              </a:effectLst>
              <a:latin typeface="+mn-lt"/>
            </a:endParaRPr>
          </a:p>
        </p:txBody>
      </p:sp>
      <p:pic>
        <p:nvPicPr>
          <p:cNvPr id="6" name="Picture 5">
            <a:extLst>
              <a:ext uri="{FF2B5EF4-FFF2-40B4-BE49-F238E27FC236}">
                <a16:creationId xmlns:a16="http://schemas.microsoft.com/office/drawing/2014/main" id="{8BEA511A-512C-31F9-948D-1623CE290E43}"/>
              </a:ext>
            </a:extLst>
          </p:cNvPr>
          <p:cNvPicPr>
            <a:picLocks noChangeAspect="1"/>
          </p:cNvPicPr>
          <p:nvPr/>
        </p:nvPicPr>
        <p:blipFill>
          <a:blip r:embed="rId2"/>
          <a:stretch>
            <a:fillRect/>
          </a:stretch>
        </p:blipFill>
        <p:spPr>
          <a:xfrm>
            <a:off x="3363364" y="1806620"/>
            <a:ext cx="2218600" cy="1512144"/>
          </a:xfrm>
          <a:prstGeom prst="rect">
            <a:avLst/>
          </a:prstGeom>
        </p:spPr>
      </p:pic>
    </p:spTree>
    <p:extLst>
      <p:ext uri="{BB962C8B-B14F-4D97-AF65-F5344CB8AC3E}">
        <p14:creationId xmlns:p14="http://schemas.microsoft.com/office/powerpoint/2010/main" val="26310746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6208B-E0A9-C492-F9F2-62D363AD56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ED4449-4ED2-C064-2692-45B3315B8322}"/>
              </a:ext>
            </a:extLst>
          </p:cNvPr>
          <p:cNvSpPr>
            <a:spLocks noGrp="1"/>
          </p:cNvSpPr>
          <p:nvPr>
            <p:ph type="title"/>
          </p:nvPr>
        </p:nvSpPr>
        <p:spPr/>
        <p:txBody>
          <a:bodyPr/>
          <a:lstStyle/>
          <a:p>
            <a:r>
              <a:rPr lang="en-US" sz="3200" dirty="0"/>
              <a:t>Sacrifice Ratios, </a:t>
            </a:r>
            <a:br>
              <a:rPr lang="en-US" sz="3200" dirty="0"/>
            </a:br>
            <a:r>
              <a:rPr lang="en-US" sz="3200" dirty="0"/>
              <a:t>Inflation &amp; Negative Output Gaps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0F47CC8-D416-7095-EF8C-96D0FF4F18FF}"/>
                  </a:ext>
                </a:extLst>
              </p:cNvPr>
              <p:cNvSpPr>
                <a:spLocks noGrp="1"/>
              </p:cNvSpPr>
              <p:nvPr>
                <p:ph idx="1"/>
              </p:nvPr>
            </p:nvSpPr>
            <p:spPr>
              <a:xfrm>
                <a:off x="402337" y="1988152"/>
                <a:ext cx="8438424" cy="4218183"/>
              </a:xfrm>
            </p:spPr>
            <p:txBody>
              <a:bodyPr>
                <a:normAutofit/>
              </a:bodyPr>
              <a:lstStyle/>
              <a:p>
                <a:r>
                  <a:rPr lang="en-US" sz="1600" dirty="0">
                    <a:solidFill>
                      <a:srgbClr val="1B202F"/>
                    </a:solidFill>
                  </a:rPr>
                  <a:t>For each country and tightening phase (plus 12-month lag):</a:t>
                </a:r>
              </a:p>
              <a:p>
                <a:pPr>
                  <a:spcBef>
                    <a:spcPts val="0"/>
                  </a:spcBef>
                </a:pPr>
                <a:endParaRPr lang="en-US" sz="1600" u="sng" dirty="0">
                  <a:solidFill>
                    <a:srgbClr val="1B202F"/>
                  </a:solidFill>
                </a:endParaRPr>
              </a:p>
              <a:p>
                <a:pPr>
                  <a:spcBef>
                    <a:spcPts val="0"/>
                  </a:spcBef>
                </a:pPr>
                <a:r>
                  <a:rPr lang="en-US" sz="1800" u="sng" dirty="0">
                    <a:solidFill>
                      <a:srgbClr val="C00000"/>
                    </a:solidFill>
                  </a:rPr>
                  <a:t>Inflation Reduction (IR)</a:t>
                </a:r>
                <a:r>
                  <a:rPr lang="en-US" sz="1800" dirty="0">
                    <a:solidFill>
                      <a:srgbClr val="C00000"/>
                    </a:solidFill>
                  </a:rPr>
                  <a:t>: 	</a:t>
                </a:r>
                <a14:m>
                  <m:oMath xmlns:m="http://schemas.openxmlformats.org/officeDocument/2006/math">
                    <m:sSub>
                      <m:sSubPr>
                        <m:ctrlPr>
                          <a:rPr lang="en-US" sz="1800" i="1">
                            <a:solidFill>
                              <a:srgbClr val="C00000"/>
                            </a:solidFill>
                            <a:latin typeface="Cambria Math" panose="02040503050406030204" pitchFamily="18" charset="0"/>
                          </a:rPr>
                        </m:ctrlPr>
                      </m:sSubPr>
                      <m:e>
                        <m:r>
                          <a:rPr lang="en-US" sz="1800" i="1">
                            <a:solidFill>
                              <a:srgbClr val="C00000"/>
                            </a:solidFill>
                            <a:latin typeface="Cambria Math" panose="02040503050406030204" pitchFamily="18" charset="0"/>
                          </a:rPr>
                          <m:t>𝑰𝑹</m:t>
                        </m:r>
                      </m:e>
                      <m:sub>
                        <m:r>
                          <a:rPr lang="en-US" sz="1800" i="1">
                            <a:solidFill>
                              <a:srgbClr val="C00000"/>
                            </a:solidFill>
                            <a:latin typeface="Cambria Math" panose="02040503050406030204" pitchFamily="18" charset="0"/>
                          </a:rPr>
                          <m:t>𝒄𝒑</m:t>
                        </m:r>
                      </m:sub>
                    </m:sSub>
                    <m:r>
                      <a:rPr lang="en-US" sz="1800" i="1">
                        <a:solidFill>
                          <a:srgbClr val="C00000"/>
                        </a:solidFill>
                        <a:latin typeface="Cambria Math" panose="02040503050406030204" pitchFamily="18" charset="0"/>
                      </a:rPr>
                      <m:t>=</m:t>
                    </m:r>
                    <m:sSubSup>
                      <m:sSubSupPr>
                        <m:ctrlPr>
                          <a:rPr lang="en-US" sz="1800" i="1">
                            <a:solidFill>
                              <a:srgbClr val="C00000"/>
                            </a:solidFill>
                            <a:latin typeface="Cambria Math" panose="02040503050406030204" pitchFamily="18" charset="0"/>
                          </a:rPr>
                        </m:ctrlPr>
                      </m:sSubSupPr>
                      <m:e>
                        <m:r>
                          <a:rPr lang="en-US" sz="1800" i="1">
                            <a:solidFill>
                              <a:srgbClr val="C00000"/>
                            </a:solidFill>
                            <a:latin typeface="Cambria Math" panose="02040503050406030204" pitchFamily="18" charset="0"/>
                            <a:ea typeface="Cambria Math" panose="02040503050406030204" pitchFamily="18" charset="0"/>
                          </a:rPr>
                          <m:t>𝝅</m:t>
                        </m:r>
                      </m:e>
                      <m:sub>
                        <m:r>
                          <a:rPr lang="en-US" sz="1800" i="1">
                            <a:solidFill>
                              <a:srgbClr val="C00000"/>
                            </a:solidFill>
                            <a:latin typeface="Cambria Math" panose="02040503050406030204" pitchFamily="18" charset="0"/>
                          </a:rPr>
                          <m:t>𝒄𝒑</m:t>
                        </m:r>
                      </m:sub>
                      <m:sup>
                        <m:r>
                          <a:rPr lang="en-US" sz="1800" i="1">
                            <a:solidFill>
                              <a:srgbClr val="C00000"/>
                            </a:solidFill>
                            <a:latin typeface="Cambria Math" panose="02040503050406030204" pitchFamily="18" charset="0"/>
                          </a:rPr>
                          <m:t>𝑰𝑷</m:t>
                        </m:r>
                      </m:sup>
                    </m:sSubSup>
                  </m:oMath>
                </a14:m>
                <a:r>
                  <a:rPr lang="en-US" sz="1800" i="1" dirty="0">
                    <a:solidFill>
                      <a:srgbClr val="C00000"/>
                    </a:solidFill>
                  </a:rPr>
                  <a:t> - </a:t>
                </a:r>
                <a14:m>
                  <m:oMath xmlns:m="http://schemas.openxmlformats.org/officeDocument/2006/math">
                    <m:sSubSup>
                      <m:sSubSupPr>
                        <m:ctrlPr>
                          <a:rPr lang="en-US" sz="1800" i="1">
                            <a:solidFill>
                              <a:srgbClr val="C00000"/>
                            </a:solidFill>
                            <a:latin typeface="Cambria Math" panose="02040503050406030204" pitchFamily="18" charset="0"/>
                          </a:rPr>
                        </m:ctrlPr>
                      </m:sSubSupPr>
                      <m:e>
                        <m:r>
                          <a:rPr lang="en-US" sz="1800" i="1">
                            <a:solidFill>
                              <a:srgbClr val="C00000"/>
                            </a:solidFill>
                            <a:latin typeface="Cambria Math" panose="02040503050406030204" pitchFamily="18" charset="0"/>
                            <a:ea typeface="Cambria Math" panose="02040503050406030204" pitchFamily="18" charset="0"/>
                          </a:rPr>
                          <m:t>𝝅</m:t>
                        </m:r>
                      </m:e>
                      <m:sub>
                        <m:r>
                          <a:rPr lang="en-US" sz="1800" i="1">
                            <a:solidFill>
                              <a:srgbClr val="C00000"/>
                            </a:solidFill>
                            <a:latin typeface="Cambria Math" panose="02040503050406030204" pitchFamily="18" charset="0"/>
                          </a:rPr>
                          <m:t>𝒄𝒑</m:t>
                        </m:r>
                      </m:sub>
                      <m:sup>
                        <m:r>
                          <a:rPr lang="en-US" sz="1800" i="1">
                            <a:solidFill>
                              <a:srgbClr val="C00000"/>
                            </a:solidFill>
                            <a:latin typeface="Cambria Math" panose="02040503050406030204" pitchFamily="18" charset="0"/>
                          </a:rPr>
                          <m:t>𝑰𝑻</m:t>
                        </m:r>
                      </m:sup>
                    </m:sSubSup>
                  </m:oMath>
                </a14:m>
                <a:r>
                  <a:rPr lang="en-US" sz="1800" dirty="0">
                    <a:solidFill>
                      <a:srgbClr val="C00000"/>
                    </a:solidFill>
                  </a:rPr>
                  <a:t> </a:t>
                </a:r>
                <a:r>
                  <a:rPr lang="en-US" sz="1800" dirty="0">
                    <a:solidFill>
                      <a:srgbClr val="1B202F"/>
                    </a:solidFill>
                  </a:rPr>
                  <a:t> </a:t>
                </a:r>
              </a:p>
              <a:p>
                <a:pPr>
                  <a:spcBef>
                    <a:spcPts val="0"/>
                  </a:spcBef>
                </a:pPr>
                <a:endParaRPr lang="en-US" sz="600" b="0" i="1" dirty="0">
                  <a:solidFill>
                    <a:srgbClr val="1B202F"/>
                  </a:solidFill>
                </a:endParaRPr>
              </a:p>
              <a:p>
                <a:pPr>
                  <a:spcBef>
                    <a:spcPts val="0"/>
                  </a:spcBef>
                </a:pPr>
                <a:r>
                  <a:rPr lang="en-US" sz="1600" b="0" i="1" dirty="0">
                    <a:solidFill>
                      <a:srgbClr val="1B202F"/>
                    </a:solidFill>
                  </a:rPr>
                  <a:t>	</a:t>
                </a:r>
                <a:r>
                  <a:rPr lang="en-US" sz="1400" b="0" dirty="0">
                    <a:solidFill>
                      <a:srgbClr val="1B202F"/>
                    </a:solidFill>
                  </a:rPr>
                  <a:t>with </a:t>
                </a:r>
                <a:r>
                  <a:rPr lang="en-US" sz="1400" b="0" i="1" dirty="0">
                    <a:solidFill>
                      <a:srgbClr val="1B202F"/>
                    </a:solidFill>
                  </a:rPr>
                  <a:t>Inflation Peak = </a:t>
                </a:r>
                <a14:m>
                  <m:oMath xmlns:m="http://schemas.openxmlformats.org/officeDocument/2006/math">
                    <m:sSubSup>
                      <m:sSubSupPr>
                        <m:ctrlPr>
                          <a:rPr lang="en-US" sz="1400" b="0" i="1">
                            <a:solidFill>
                              <a:srgbClr val="1B202F"/>
                            </a:solidFill>
                            <a:latin typeface="Cambria Math" panose="02040503050406030204" pitchFamily="18" charset="0"/>
                          </a:rPr>
                        </m:ctrlPr>
                      </m:sSubSupPr>
                      <m:e>
                        <m:r>
                          <a:rPr lang="en-US" sz="1400" b="0" i="1">
                            <a:solidFill>
                              <a:srgbClr val="1B202F"/>
                            </a:solidFill>
                            <a:latin typeface="Cambria Math" panose="02040503050406030204" pitchFamily="18" charset="0"/>
                            <a:ea typeface="Cambria Math" panose="02040503050406030204" pitchFamily="18" charset="0"/>
                          </a:rPr>
                          <m:t>𝜋</m:t>
                        </m:r>
                      </m:e>
                      <m:sub>
                        <m:r>
                          <a:rPr lang="en-US" sz="1400" b="0" i="1">
                            <a:solidFill>
                              <a:srgbClr val="1B202F"/>
                            </a:solidFill>
                            <a:latin typeface="Cambria Math" panose="02040503050406030204" pitchFamily="18" charset="0"/>
                          </a:rPr>
                          <m:t>𝑐</m:t>
                        </m:r>
                        <m:r>
                          <a:rPr lang="en-US" sz="1400" b="0" i="1">
                            <a:solidFill>
                              <a:srgbClr val="1B202F"/>
                            </a:solidFill>
                            <a:latin typeface="Cambria Math" panose="02040503050406030204" pitchFamily="18" charset="0"/>
                          </a:rPr>
                          <m:t>,</m:t>
                        </m:r>
                        <m:r>
                          <a:rPr lang="en-US" sz="1400" b="0" i="1">
                            <a:solidFill>
                              <a:srgbClr val="1B202F"/>
                            </a:solidFill>
                            <a:latin typeface="Cambria Math" panose="02040503050406030204" pitchFamily="18" charset="0"/>
                          </a:rPr>
                          <m:t>𝑝</m:t>
                        </m:r>
                      </m:sub>
                      <m:sup>
                        <m:r>
                          <a:rPr lang="en-US" sz="1400" b="0" i="1">
                            <a:solidFill>
                              <a:srgbClr val="1B202F"/>
                            </a:solidFill>
                            <a:latin typeface="Cambria Math" panose="02040503050406030204" pitchFamily="18" charset="0"/>
                          </a:rPr>
                          <m:t>𝐼𝑃</m:t>
                        </m:r>
                      </m:sup>
                    </m:sSubSup>
                    <m:r>
                      <a:rPr lang="en-US" sz="1400" b="0" i="1">
                        <a:solidFill>
                          <a:srgbClr val="1B202F"/>
                        </a:solidFill>
                        <a:latin typeface="Cambria Math" panose="02040503050406030204" pitchFamily="18" charset="0"/>
                      </a:rPr>
                      <m:t>=</m:t>
                    </m:r>
                    <m:r>
                      <a:rPr lang="en-US" sz="1400" b="0" i="1">
                        <a:solidFill>
                          <a:srgbClr val="1B202F"/>
                        </a:solidFill>
                        <a:latin typeface="Cambria Math" panose="02040503050406030204" pitchFamily="18" charset="0"/>
                      </a:rPr>
                      <m:t>𝑚𝑎𝑥</m:t>
                    </m:r>
                    <m:d>
                      <m:dPr>
                        <m:ctrlPr>
                          <a:rPr lang="en-US" sz="1400" b="0" i="1">
                            <a:solidFill>
                              <a:srgbClr val="1B202F"/>
                            </a:solidFill>
                            <a:latin typeface="Cambria Math" panose="02040503050406030204" pitchFamily="18" charset="0"/>
                          </a:rPr>
                        </m:ctrlPr>
                      </m:dPr>
                      <m:e>
                        <m:sSub>
                          <m:sSubPr>
                            <m:ctrlPr>
                              <a:rPr lang="en-US" sz="1400" b="0" i="1">
                                <a:solidFill>
                                  <a:srgbClr val="1B202F"/>
                                </a:solidFill>
                                <a:latin typeface="Cambria Math" panose="02040503050406030204" pitchFamily="18" charset="0"/>
                              </a:rPr>
                            </m:ctrlPr>
                          </m:sSubPr>
                          <m:e>
                            <m:r>
                              <a:rPr lang="en-US" sz="1400" b="0" i="1">
                                <a:solidFill>
                                  <a:srgbClr val="1B202F"/>
                                </a:solidFill>
                                <a:latin typeface="Cambria Math" panose="02040503050406030204" pitchFamily="18" charset="0"/>
                                <a:ea typeface="Cambria Math" panose="02040503050406030204" pitchFamily="18" charset="0"/>
                              </a:rPr>
                              <m:t>𝜋</m:t>
                            </m:r>
                          </m:e>
                          <m:sub>
                            <m:r>
                              <a:rPr lang="en-US" sz="1400" b="0" i="1">
                                <a:solidFill>
                                  <a:srgbClr val="1B202F"/>
                                </a:solidFill>
                                <a:latin typeface="Cambria Math" panose="02040503050406030204" pitchFamily="18" charset="0"/>
                              </a:rPr>
                              <m:t>𝑐𝑝</m:t>
                            </m:r>
                          </m:sub>
                        </m:sSub>
                      </m:e>
                    </m:d>
                    <m:r>
                      <a:rPr lang="en-US" sz="1400" b="0">
                        <a:solidFill>
                          <a:srgbClr val="1B202F"/>
                        </a:solidFill>
                        <a:latin typeface="Cambria Math" panose="02040503050406030204" pitchFamily="18" charset="0"/>
                      </a:rPr>
                      <m:t> </m:t>
                    </m:r>
                  </m:oMath>
                </a14:m>
                <a:r>
                  <a:rPr lang="en-US" sz="1400" b="0" dirty="0">
                    <a:solidFill>
                      <a:srgbClr val="1B202F"/>
                    </a:solidFill>
                  </a:rPr>
                  <a:t>and </a:t>
                </a:r>
                <a:r>
                  <a:rPr lang="en-US" sz="1400" b="0" i="1" dirty="0">
                    <a:solidFill>
                      <a:srgbClr val="1B202F"/>
                    </a:solidFill>
                  </a:rPr>
                  <a:t>Inflation Trough (</a:t>
                </a:r>
                <a:r>
                  <a:rPr lang="en-US" sz="1400" b="0" i="1" u="sng" dirty="0">
                    <a:solidFill>
                      <a:srgbClr val="1B202F"/>
                    </a:solidFill>
                  </a:rPr>
                  <a:t>subsequent</a:t>
                </a:r>
                <a:r>
                  <a:rPr lang="en-US" sz="1400" b="0" i="1" dirty="0">
                    <a:solidFill>
                      <a:srgbClr val="1B202F"/>
                    </a:solidFill>
                  </a:rPr>
                  <a:t>) </a:t>
                </a:r>
                <a:r>
                  <a:rPr lang="en-US" sz="1400" i="1" dirty="0">
                    <a:solidFill>
                      <a:srgbClr val="1B202F"/>
                    </a:solidFill>
                  </a:rPr>
                  <a:t>= </a:t>
                </a:r>
                <a:r>
                  <a:rPr lang="en-US" sz="1400" dirty="0">
                    <a:solidFill>
                      <a:srgbClr val="1B202F"/>
                    </a:solidFill>
                  </a:rPr>
                  <a:t> </a:t>
                </a:r>
                <a14:m>
                  <m:oMath xmlns:m="http://schemas.openxmlformats.org/officeDocument/2006/math">
                    <m:sSubSup>
                      <m:sSubSupPr>
                        <m:ctrlPr>
                          <a:rPr lang="en-US" sz="1400" i="1">
                            <a:solidFill>
                              <a:srgbClr val="1B202F"/>
                            </a:solidFill>
                            <a:latin typeface="Cambria Math" panose="02040503050406030204" pitchFamily="18" charset="0"/>
                          </a:rPr>
                        </m:ctrlPr>
                      </m:sSubSupPr>
                      <m:e>
                        <m:r>
                          <a:rPr lang="en-US" sz="1400" i="1">
                            <a:solidFill>
                              <a:srgbClr val="1B202F"/>
                            </a:solidFill>
                            <a:latin typeface="Cambria Math" panose="02040503050406030204" pitchFamily="18" charset="0"/>
                            <a:ea typeface="Cambria Math" panose="02040503050406030204" pitchFamily="18" charset="0"/>
                          </a:rPr>
                          <m:t>𝜋</m:t>
                        </m:r>
                      </m:e>
                      <m:sub>
                        <m:r>
                          <a:rPr lang="en-US" sz="1400" i="1">
                            <a:solidFill>
                              <a:srgbClr val="1B202F"/>
                            </a:solidFill>
                            <a:latin typeface="Cambria Math" panose="02040503050406030204" pitchFamily="18" charset="0"/>
                          </a:rPr>
                          <m:t>𝑐</m:t>
                        </m:r>
                        <m:r>
                          <a:rPr lang="en-US" sz="1400" i="1">
                            <a:solidFill>
                              <a:srgbClr val="1B202F"/>
                            </a:solidFill>
                            <a:latin typeface="Cambria Math" panose="02040503050406030204" pitchFamily="18" charset="0"/>
                          </a:rPr>
                          <m:t>,</m:t>
                        </m:r>
                        <m:r>
                          <a:rPr lang="en-US" sz="1400" i="1">
                            <a:solidFill>
                              <a:srgbClr val="1B202F"/>
                            </a:solidFill>
                            <a:latin typeface="Cambria Math" panose="02040503050406030204" pitchFamily="18" charset="0"/>
                          </a:rPr>
                          <m:t>𝑝</m:t>
                        </m:r>
                      </m:sub>
                      <m:sup>
                        <m:r>
                          <a:rPr lang="en-US" sz="1400" i="1">
                            <a:solidFill>
                              <a:srgbClr val="1B202F"/>
                            </a:solidFill>
                            <a:latin typeface="Cambria Math" panose="02040503050406030204" pitchFamily="18" charset="0"/>
                          </a:rPr>
                          <m:t>𝐼𝑇</m:t>
                        </m:r>
                      </m:sup>
                    </m:sSubSup>
                    <m:r>
                      <a:rPr lang="en-US" sz="1400" i="1">
                        <a:solidFill>
                          <a:srgbClr val="1B202F"/>
                        </a:solidFill>
                        <a:latin typeface="Cambria Math" panose="02040503050406030204" pitchFamily="18" charset="0"/>
                      </a:rPr>
                      <m:t>=</m:t>
                    </m:r>
                    <m:r>
                      <a:rPr lang="en-US" sz="1400" i="1">
                        <a:solidFill>
                          <a:srgbClr val="1B202F"/>
                        </a:solidFill>
                        <a:latin typeface="Cambria Math" panose="02040503050406030204" pitchFamily="18" charset="0"/>
                      </a:rPr>
                      <m:t>𝑚𝑖𝑛</m:t>
                    </m:r>
                    <m:d>
                      <m:dPr>
                        <m:ctrlPr>
                          <a:rPr lang="en-US" sz="1400" i="1">
                            <a:solidFill>
                              <a:srgbClr val="1B202F"/>
                            </a:solidFill>
                            <a:latin typeface="Cambria Math" panose="02040503050406030204" pitchFamily="18" charset="0"/>
                          </a:rPr>
                        </m:ctrlPr>
                      </m:dPr>
                      <m:e>
                        <m:sSub>
                          <m:sSubPr>
                            <m:ctrlPr>
                              <a:rPr lang="en-US" sz="1400" i="1">
                                <a:solidFill>
                                  <a:srgbClr val="1B202F"/>
                                </a:solidFill>
                                <a:latin typeface="Cambria Math" panose="02040503050406030204" pitchFamily="18" charset="0"/>
                              </a:rPr>
                            </m:ctrlPr>
                          </m:sSubPr>
                          <m:e>
                            <m:r>
                              <a:rPr lang="en-US" sz="1400" i="1">
                                <a:solidFill>
                                  <a:srgbClr val="1B202F"/>
                                </a:solidFill>
                                <a:latin typeface="Cambria Math" panose="02040503050406030204" pitchFamily="18" charset="0"/>
                                <a:ea typeface="Cambria Math" panose="02040503050406030204" pitchFamily="18" charset="0"/>
                              </a:rPr>
                              <m:t>𝜋</m:t>
                            </m:r>
                          </m:e>
                          <m:sub>
                            <m:r>
                              <a:rPr lang="en-US" sz="1400" i="1">
                                <a:solidFill>
                                  <a:srgbClr val="1B202F"/>
                                </a:solidFill>
                                <a:latin typeface="Cambria Math" panose="02040503050406030204" pitchFamily="18" charset="0"/>
                              </a:rPr>
                              <m:t>𝑐</m:t>
                            </m:r>
                            <m:r>
                              <a:rPr lang="en-US" sz="1400" i="1">
                                <a:solidFill>
                                  <a:srgbClr val="1B202F"/>
                                </a:solidFill>
                                <a:latin typeface="Cambria Math" panose="02040503050406030204" pitchFamily="18" charset="0"/>
                              </a:rPr>
                              <m:t>,</m:t>
                            </m:r>
                            <m:r>
                              <a:rPr lang="en-US" sz="1400" i="1">
                                <a:solidFill>
                                  <a:srgbClr val="1B202F"/>
                                </a:solidFill>
                                <a:latin typeface="Cambria Math" panose="02040503050406030204" pitchFamily="18" charset="0"/>
                              </a:rPr>
                              <m:t>𝑝</m:t>
                            </m:r>
                            <m:r>
                              <a:rPr lang="en-US" sz="1400" i="1">
                                <a:solidFill>
                                  <a:srgbClr val="1B202F"/>
                                </a:solidFill>
                                <a:latin typeface="Cambria Math" panose="02040503050406030204" pitchFamily="18" charset="0"/>
                              </a:rPr>
                              <m:t>,</m:t>
                            </m:r>
                            <m:r>
                              <a:rPr lang="en-US" sz="1400" i="1">
                                <a:solidFill>
                                  <a:srgbClr val="1B202F"/>
                                </a:solidFill>
                                <a:latin typeface="Cambria Math" panose="02040503050406030204" pitchFamily="18" charset="0"/>
                              </a:rPr>
                              <m:t>𝑡</m:t>
                            </m:r>
                          </m:sub>
                        </m:sSub>
                      </m:e>
                    </m:d>
                  </m:oMath>
                </a14:m>
                <a:endParaRPr lang="en-US" sz="1400" dirty="0">
                  <a:solidFill>
                    <a:srgbClr val="1B202F"/>
                  </a:solidFill>
                </a:endParaRPr>
              </a:p>
              <a:p>
                <a:pPr>
                  <a:spcBef>
                    <a:spcPts val="0"/>
                  </a:spcBef>
                </a:pPr>
                <a:r>
                  <a:rPr lang="en-US" sz="1400" b="0" dirty="0">
                    <a:solidFill>
                      <a:srgbClr val="1B202F"/>
                    </a:solidFill>
                  </a:rPr>
                  <a:t>	Based on monthly CPI index (PCE for US) or core</a:t>
                </a:r>
              </a:p>
              <a:p>
                <a:pPr marL="160735" indent="-160735">
                  <a:spcBef>
                    <a:spcPts val="0"/>
                  </a:spcBef>
                  <a:buFont typeface="Arial" panose="020B0604020202020204" pitchFamily="34" charset="0"/>
                  <a:buChar char="•"/>
                </a:pPr>
                <a:endParaRPr lang="en-US" sz="1200" b="0" dirty="0">
                  <a:solidFill>
                    <a:srgbClr val="1B202F"/>
                  </a:solidFill>
                </a:endParaRPr>
              </a:p>
              <a:p>
                <a:pPr>
                  <a:spcBef>
                    <a:spcPts val="0"/>
                  </a:spcBef>
                </a:pPr>
                <a:r>
                  <a:rPr lang="en-US" sz="1800" u="sng" dirty="0">
                    <a:solidFill>
                      <a:srgbClr val="C00000"/>
                    </a:solidFill>
                  </a:rPr>
                  <a:t>Accumulated Negative Output Gap (ANOG)</a:t>
                </a:r>
                <a:r>
                  <a:rPr lang="en-US" sz="1800" dirty="0">
                    <a:solidFill>
                      <a:srgbClr val="C00000"/>
                    </a:solidFill>
                  </a:rPr>
                  <a:t>: </a:t>
                </a:r>
                <a14:m>
                  <m:oMath xmlns:m="http://schemas.openxmlformats.org/officeDocument/2006/math">
                    <m:r>
                      <a:rPr lang="en-US" sz="1800" i="1">
                        <a:solidFill>
                          <a:srgbClr val="C00000"/>
                        </a:solidFill>
                        <a:latin typeface="Cambria Math" panose="02040503050406030204" pitchFamily="18" charset="0"/>
                      </a:rPr>
                      <m:t>𝑨𝑵</m:t>
                    </m:r>
                    <m:sSub>
                      <m:sSubPr>
                        <m:ctrlPr>
                          <a:rPr lang="en-US" sz="1800" i="1">
                            <a:solidFill>
                              <a:srgbClr val="C00000"/>
                            </a:solidFill>
                            <a:latin typeface="Cambria Math" panose="02040503050406030204" pitchFamily="18" charset="0"/>
                          </a:rPr>
                        </m:ctrlPr>
                      </m:sSubPr>
                      <m:e>
                        <m:r>
                          <a:rPr lang="en-US" sz="1800" i="1">
                            <a:solidFill>
                              <a:srgbClr val="C00000"/>
                            </a:solidFill>
                            <a:latin typeface="Cambria Math" panose="02040503050406030204" pitchFamily="18" charset="0"/>
                          </a:rPr>
                          <m:t>𝑶𝑮</m:t>
                        </m:r>
                      </m:e>
                      <m:sub>
                        <m:r>
                          <a:rPr lang="en-US" sz="1800" i="1">
                            <a:solidFill>
                              <a:srgbClr val="C00000"/>
                            </a:solidFill>
                            <a:latin typeface="Cambria Math" panose="02040503050406030204" pitchFamily="18" charset="0"/>
                          </a:rPr>
                          <m:t>𝒄𝒑</m:t>
                        </m:r>
                      </m:sub>
                    </m:sSub>
                    <m:r>
                      <a:rPr lang="en-US" sz="1800" b="1" i="1" smtClean="0">
                        <a:solidFill>
                          <a:srgbClr val="C00000"/>
                        </a:solidFill>
                        <a:latin typeface="Cambria Math" panose="02040503050406030204" pitchFamily="18" charset="0"/>
                      </a:rPr>
                      <m:t>=</m:t>
                    </m:r>
                    <m:r>
                      <a:rPr lang="en-US" sz="1800" i="1">
                        <a:solidFill>
                          <a:srgbClr val="C00000"/>
                        </a:solidFill>
                        <a:latin typeface="Cambria Math" panose="02040503050406030204" pitchFamily="18" charset="0"/>
                      </a:rPr>
                      <m:t>(</m:t>
                    </m:r>
                    <m:nary>
                      <m:naryPr>
                        <m:chr m:val="∑"/>
                        <m:ctrlPr>
                          <a:rPr lang="en-US" sz="1800" i="1">
                            <a:solidFill>
                              <a:srgbClr val="C00000"/>
                            </a:solidFill>
                            <a:latin typeface="Cambria Math" panose="02040503050406030204" pitchFamily="18" charset="0"/>
                          </a:rPr>
                        </m:ctrlPr>
                      </m:naryPr>
                      <m:sub>
                        <m:r>
                          <m:rPr>
                            <m:brk m:alnAt="23"/>
                          </m:rPr>
                          <a:rPr lang="en-US" sz="1800" i="1">
                            <a:solidFill>
                              <a:srgbClr val="C00000"/>
                            </a:solidFill>
                            <a:latin typeface="Cambria Math" panose="02040503050406030204" pitchFamily="18" charset="0"/>
                          </a:rPr>
                          <m:t>𝒕</m:t>
                        </m:r>
                        <m:r>
                          <a:rPr lang="en-US" sz="1800" i="1">
                            <a:solidFill>
                              <a:srgbClr val="C00000"/>
                            </a:solidFill>
                            <a:latin typeface="Cambria Math" panose="02040503050406030204" pitchFamily="18" charset="0"/>
                          </a:rPr>
                          <m:t>=</m:t>
                        </m:r>
                        <m:r>
                          <a:rPr lang="en-US" sz="1800" i="1">
                            <a:solidFill>
                              <a:srgbClr val="C00000"/>
                            </a:solidFill>
                            <a:latin typeface="Cambria Math" panose="02040503050406030204" pitchFamily="18" charset="0"/>
                          </a:rPr>
                          <m:t>𝟎</m:t>
                        </m:r>
                      </m:sub>
                      <m:sup>
                        <m:r>
                          <a:rPr lang="en-US" sz="1800" i="1">
                            <a:solidFill>
                              <a:srgbClr val="C00000"/>
                            </a:solidFill>
                            <a:latin typeface="Cambria Math" panose="02040503050406030204" pitchFamily="18" charset="0"/>
                          </a:rPr>
                          <m:t>𝒙</m:t>
                        </m:r>
                      </m:sup>
                      <m:e>
                        <m:sSub>
                          <m:sSubPr>
                            <m:ctrlPr>
                              <a:rPr lang="en-US" sz="1800" i="1">
                                <a:solidFill>
                                  <a:srgbClr val="C00000"/>
                                </a:solidFill>
                                <a:latin typeface="Cambria Math" panose="02040503050406030204" pitchFamily="18" charset="0"/>
                              </a:rPr>
                            </m:ctrlPr>
                          </m:sSubPr>
                          <m:e>
                            <m:r>
                              <a:rPr lang="en-US" sz="1800" i="1">
                                <a:solidFill>
                                  <a:srgbClr val="C00000"/>
                                </a:solidFill>
                                <a:latin typeface="Cambria Math" panose="02040503050406030204" pitchFamily="18" charset="0"/>
                              </a:rPr>
                              <m:t>𝑶𝑮</m:t>
                            </m:r>
                          </m:e>
                          <m:sub>
                            <m:r>
                              <a:rPr lang="en-US" sz="1800" i="1">
                                <a:solidFill>
                                  <a:srgbClr val="C00000"/>
                                </a:solidFill>
                                <a:latin typeface="Cambria Math" panose="02040503050406030204" pitchFamily="18" charset="0"/>
                              </a:rPr>
                              <m:t>𝒄𝒕</m:t>
                            </m:r>
                          </m:sub>
                        </m:sSub>
                      </m:e>
                    </m:nary>
                  </m:oMath>
                </a14:m>
                <a:r>
                  <a:rPr lang="en-US" sz="1800" dirty="0">
                    <a:solidFill>
                      <a:srgbClr val="C00000"/>
                    </a:solidFill>
                  </a:rPr>
                  <a:t>)/12, </a:t>
                </a:r>
                <a:r>
                  <a:rPr lang="en-US" sz="1200" b="0" dirty="0">
                    <a:solidFill>
                      <a:srgbClr val="C00000"/>
                    </a:solidFill>
                  </a:rPr>
                  <a:t>for</a:t>
                </a:r>
                <a14:m>
                  <m:oMath xmlns:m="http://schemas.openxmlformats.org/officeDocument/2006/math">
                    <m:r>
                      <a:rPr lang="en-US" sz="1200" b="0">
                        <a:solidFill>
                          <a:srgbClr val="C00000"/>
                        </a:solidFill>
                        <a:latin typeface="Cambria Math" panose="02040503050406030204" pitchFamily="18" charset="0"/>
                      </a:rPr>
                      <m:t> </m:t>
                    </m:r>
                    <m:sSubSup>
                      <m:sSubSupPr>
                        <m:ctrlPr>
                          <a:rPr lang="en-US" sz="1200" b="0" i="1">
                            <a:solidFill>
                              <a:srgbClr val="C00000"/>
                            </a:solidFill>
                            <a:latin typeface="Cambria Math" panose="02040503050406030204" pitchFamily="18" charset="0"/>
                          </a:rPr>
                        </m:ctrlPr>
                      </m:sSubSupPr>
                      <m:e>
                        <m:r>
                          <a:rPr lang="en-US" sz="1200" b="0" i="1">
                            <a:solidFill>
                              <a:srgbClr val="C00000"/>
                            </a:solidFill>
                            <a:latin typeface="Cambria Math" panose="02040503050406030204" pitchFamily="18" charset="0"/>
                          </a:rPr>
                          <m:t>𝑂𝐺</m:t>
                        </m:r>
                      </m:e>
                      <m:sub>
                        <m:r>
                          <a:rPr lang="en-US" sz="1200" b="0" i="1">
                            <a:solidFill>
                              <a:srgbClr val="C00000"/>
                            </a:solidFill>
                            <a:latin typeface="Cambria Math" panose="02040503050406030204" pitchFamily="18" charset="0"/>
                          </a:rPr>
                          <m:t>𝑡</m:t>
                        </m:r>
                      </m:sub>
                      <m:sup/>
                    </m:sSubSup>
                  </m:oMath>
                </a14:m>
                <a:r>
                  <a:rPr lang="en-US" sz="1200" b="0" dirty="0">
                    <a:solidFill>
                      <a:srgbClr val="C00000"/>
                    </a:solidFill>
                  </a:rPr>
                  <a:t>&lt;0</a:t>
                </a:r>
                <a:r>
                  <a:rPr lang="en-US" sz="1400" b="0" dirty="0">
                    <a:solidFill>
                      <a:srgbClr val="C00000"/>
                    </a:solidFill>
                  </a:rPr>
                  <a:t> </a:t>
                </a:r>
              </a:p>
              <a:p>
                <a:pPr>
                  <a:spcBef>
                    <a:spcPts val="0"/>
                  </a:spcBef>
                </a:pPr>
                <a:endParaRPr lang="en-US" sz="600" dirty="0">
                  <a:solidFill>
                    <a:srgbClr val="1B202F"/>
                  </a:solidFill>
                </a:endParaRPr>
              </a:p>
              <a:p>
                <a:pPr>
                  <a:spcBef>
                    <a:spcPts val="0"/>
                  </a:spcBef>
                </a:pPr>
                <a:r>
                  <a:rPr lang="en-US" sz="1600" b="0" dirty="0">
                    <a:solidFill>
                      <a:srgbClr val="1B202F"/>
                    </a:solidFill>
                  </a:rPr>
                  <a:t>	</a:t>
                </a:r>
                <a:r>
                  <a:rPr lang="en-US" sz="1400" b="0" dirty="0">
                    <a:solidFill>
                      <a:srgbClr val="1B202F"/>
                    </a:solidFill>
                  </a:rPr>
                  <a:t>with </a:t>
                </a:r>
                <a14:m>
                  <m:oMath xmlns:m="http://schemas.openxmlformats.org/officeDocument/2006/math">
                    <m:sSub>
                      <m:sSubPr>
                        <m:ctrlPr>
                          <a:rPr lang="en-US" sz="1400" b="0" i="1">
                            <a:solidFill>
                              <a:srgbClr val="1B202F"/>
                            </a:solidFill>
                            <a:latin typeface="Cambria Math" panose="02040503050406030204" pitchFamily="18" charset="0"/>
                          </a:rPr>
                        </m:ctrlPr>
                      </m:sSubPr>
                      <m:e>
                        <m:r>
                          <a:rPr lang="en-US" sz="1400" b="0" i="1">
                            <a:solidFill>
                              <a:srgbClr val="1B202F"/>
                            </a:solidFill>
                            <a:latin typeface="Cambria Math" panose="02040503050406030204" pitchFamily="18" charset="0"/>
                          </a:rPr>
                          <m:t>𝑂𝐺</m:t>
                        </m:r>
                      </m:e>
                      <m:sub>
                        <m:r>
                          <a:rPr lang="en-US" sz="1400" b="0" i="1">
                            <a:solidFill>
                              <a:srgbClr val="1B202F"/>
                            </a:solidFill>
                            <a:latin typeface="Cambria Math" panose="02040503050406030204" pitchFamily="18" charset="0"/>
                          </a:rPr>
                          <m:t>𝑐𝑡</m:t>
                        </m:r>
                      </m:sub>
                    </m:sSub>
                    <m:r>
                      <m:rPr>
                        <m:nor/>
                      </m:rPr>
                      <a:rPr lang="en-US" sz="1400" b="0">
                        <a:solidFill>
                          <a:srgbClr val="1B202F"/>
                        </a:solidFill>
                      </a:rPr>
                      <m:t> = </m:t>
                    </m:r>
                    <m:r>
                      <m:rPr>
                        <m:nor/>
                      </m:rPr>
                      <a:rPr lang="en-US" sz="1400" b="0" dirty="0">
                        <a:solidFill>
                          <a:srgbClr val="1B202F"/>
                        </a:solidFill>
                      </a:rPr>
                      <m:t>output</m:t>
                    </m:r>
                    <m:r>
                      <m:rPr>
                        <m:nor/>
                      </m:rPr>
                      <a:rPr lang="en-US" sz="1400" b="0" dirty="0">
                        <a:solidFill>
                          <a:srgbClr val="1B202F"/>
                        </a:solidFill>
                      </a:rPr>
                      <m:t> </m:t>
                    </m:r>
                    <m:r>
                      <m:rPr>
                        <m:nor/>
                      </m:rPr>
                      <a:rPr lang="en-US" sz="1400" b="0" dirty="0">
                        <a:solidFill>
                          <a:srgbClr val="1B202F"/>
                        </a:solidFill>
                      </a:rPr>
                      <m:t>gap</m:t>
                    </m:r>
                    <m:r>
                      <m:rPr>
                        <m:nor/>
                      </m:rPr>
                      <a:rPr lang="en-US" sz="1400" b="0" dirty="0">
                        <a:solidFill>
                          <a:srgbClr val="1B202F"/>
                        </a:solidFill>
                      </a:rPr>
                      <m:t> </m:t>
                    </m:r>
                    <m:r>
                      <m:rPr>
                        <m:nor/>
                      </m:rPr>
                      <a:rPr lang="en-US" sz="1400" b="0" dirty="0">
                        <a:solidFill>
                          <a:srgbClr val="1B202F"/>
                        </a:solidFill>
                      </a:rPr>
                      <m:t>in</m:t>
                    </m:r>
                    <m:r>
                      <m:rPr>
                        <m:nor/>
                      </m:rPr>
                      <a:rPr lang="en-US" sz="1400" b="0" dirty="0">
                        <a:solidFill>
                          <a:srgbClr val="1B202F"/>
                        </a:solidFill>
                      </a:rPr>
                      <m:t> </m:t>
                    </m:r>
                    <m:r>
                      <m:rPr>
                        <m:nor/>
                      </m:rPr>
                      <a:rPr lang="en-US" sz="1400" b="0" dirty="0">
                        <a:solidFill>
                          <a:srgbClr val="1B202F"/>
                        </a:solidFill>
                      </a:rPr>
                      <m:t>month</m:t>
                    </m:r>
                    <m:r>
                      <m:rPr>
                        <m:nor/>
                      </m:rPr>
                      <a:rPr lang="en-US" sz="1400" b="0" dirty="0">
                        <a:solidFill>
                          <a:srgbClr val="1B202F"/>
                        </a:solidFill>
                      </a:rPr>
                      <m:t> </m:t>
                    </m:r>
                    <m:r>
                      <m:rPr>
                        <m:nor/>
                      </m:rPr>
                      <a:rPr lang="en-US" sz="1400" b="0" i="1" dirty="0">
                        <a:solidFill>
                          <a:srgbClr val="1B202F"/>
                        </a:solidFill>
                      </a:rPr>
                      <m:t>t</m:t>
                    </m:r>
                    <m:r>
                      <m:rPr>
                        <m:nor/>
                      </m:rPr>
                      <a:rPr lang="en-US" sz="1400" b="0" i="1" dirty="0">
                        <a:solidFill>
                          <a:srgbClr val="1B202F"/>
                        </a:solidFill>
                      </a:rPr>
                      <m:t> </m:t>
                    </m:r>
                    <m:r>
                      <m:rPr>
                        <m:nor/>
                      </m:rPr>
                      <a:rPr lang="en-US" sz="1400" b="0" dirty="0">
                        <a:solidFill>
                          <a:srgbClr val="1B202F"/>
                        </a:solidFill>
                      </a:rPr>
                      <m:t>for</m:t>
                    </m:r>
                    <m:r>
                      <m:rPr>
                        <m:nor/>
                      </m:rPr>
                      <a:rPr lang="en-US" sz="1400" b="0" dirty="0">
                        <a:solidFill>
                          <a:srgbClr val="1B202F"/>
                        </a:solidFill>
                      </a:rPr>
                      <m:t> </m:t>
                    </m:r>
                    <m:r>
                      <m:rPr>
                        <m:nor/>
                      </m:rPr>
                      <a:rPr lang="en-US" sz="1400" b="0" dirty="0">
                        <a:solidFill>
                          <a:srgbClr val="1B202F"/>
                        </a:solidFill>
                      </a:rPr>
                      <m:t>country</m:t>
                    </m:r>
                    <m:r>
                      <m:rPr>
                        <m:nor/>
                      </m:rPr>
                      <a:rPr lang="en-US" sz="1400" b="0" dirty="0">
                        <a:solidFill>
                          <a:srgbClr val="1B202F"/>
                        </a:solidFill>
                      </a:rPr>
                      <m:t> </m:t>
                    </m:r>
                    <m:r>
                      <m:rPr>
                        <m:nor/>
                      </m:rPr>
                      <a:rPr lang="en-US" sz="1400" b="0" i="1" dirty="0">
                        <a:solidFill>
                          <a:srgbClr val="1B202F"/>
                        </a:solidFill>
                      </a:rPr>
                      <m:t>c</m:t>
                    </m:r>
                  </m:oMath>
                </a14:m>
                <a:endParaRPr lang="en-US" sz="1400" b="0" dirty="0">
                  <a:solidFill>
                    <a:srgbClr val="1B202F"/>
                  </a:solidFill>
                </a:endParaRPr>
              </a:p>
              <a:p>
                <a:pPr>
                  <a:spcBef>
                    <a:spcPts val="0"/>
                  </a:spcBef>
                </a:pPr>
                <a:r>
                  <a:rPr lang="en-US" sz="1400" dirty="0">
                    <a:solidFill>
                      <a:srgbClr val="1B202F"/>
                    </a:solidFill>
                  </a:rPr>
                  <a:t>	</a:t>
                </a:r>
                <a:r>
                  <a:rPr lang="en-US" sz="1400" b="0" dirty="0">
                    <a:solidFill>
                      <a:srgbClr val="1B202F"/>
                    </a:solidFill>
                  </a:rPr>
                  <a:t>Baseline measure of output gap: HP filter, based on data from Havers</a:t>
                </a:r>
              </a:p>
              <a:p>
                <a:pPr marL="474167" lvl="1" indent="-160735">
                  <a:spcBef>
                    <a:spcPts val="0"/>
                  </a:spcBef>
                  <a:buFont typeface="Arial" panose="020B0604020202020204" pitchFamily="34" charset="0"/>
                  <a:buChar char="•"/>
                </a:pPr>
                <a:r>
                  <a:rPr lang="en-US" sz="1400" dirty="0">
                    <a:solidFill>
                      <a:srgbClr val="1B202F"/>
                    </a:solidFill>
                  </a:rPr>
                  <a:t>5 alternate measures: other filters (Hamilton, Baxter-King); other data sources &amp; calculation methods; unemployment &amp; employment gaps</a:t>
                </a:r>
              </a:p>
              <a:p>
                <a:pPr>
                  <a:spcBef>
                    <a:spcPts val="0"/>
                  </a:spcBef>
                </a:pPr>
                <a:endParaRPr lang="en-US" sz="1200" b="0" dirty="0">
                  <a:solidFill>
                    <a:srgbClr val="1B202F"/>
                  </a:solidFill>
                </a:endParaRPr>
              </a:p>
              <a:p>
                <a:pPr>
                  <a:spcBef>
                    <a:spcPts val="0"/>
                  </a:spcBef>
                </a:pPr>
                <a:r>
                  <a:rPr lang="en-US" sz="1800" u="sng" dirty="0">
                    <a:solidFill>
                      <a:srgbClr val="C00000"/>
                    </a:solidFill>
                  </a:rPr>
                  <a:t>Sacrifice Ratio (SR)</a:t>
                </a:r>
                <a:r>
                  <a:rPr lang="en-US" sz="1800" dirty="0">
                    <a:solidFill>
                      <a:srgbClr val="C00000"/>
                    </a:solidFill>
                  </a:rPr>
                  <a:t>:</a:t>
                </a:r>
                <a:r>
                  <a:rPr lang="en-US" sz="1800" dirty="0">
                    <a:solidFill>
                      <a:srgbClr val="1B202F"/>
                    </a:solidFill>
                  </a:rPr>
                  <a:t>		</a:t>
                </a:r>
                <a14:m>
                  <m:oMath xmlns:m="http://schemas.openxmlformats.org/officeDocument/2006/math">
                    <m:sSub>
                      <m:sSubPr>
                        <m:ctrlPr>
                          <a:rPr lang="en-US" sz="1800" i="1">
                            <a:solidFill>
                              <a:srgbClr val="C00000"/>
                            </a:solidFill>
                            <a:latin typeface="Cambria Math" panose="02040503050406030204" pitchFamily="18" charset="0"/>
                          </a:rPr>
                        </m:ctrlPr>
                      </m:sSubPr>
                      <m:e>
                        <m:r>
                          <a:rPr lang="en-US" sz="1800" i="1">
                            <a:solidFill>
                              <a:srgbClr val="C00000"/>
                            </a:solidFill>
                            <a:latin typeface="Cambria Math" panose="02040503050406030204" pitchFamily="18" charset="0"/>
                          </a:rPr>
                          <m:t>𝑺𝑹</m:t>
                        </m:r>
                      </m:e>
                      <m:sub>
                        <m:r>
                          <a:rPr lang="en-US" sz="1800" i="1">
                            <a:solidFill>
                              <a:srgbClr val="C00000"/>
                            </a:solidFill>
                            <a:latin typeface="Cambria Math" panose="02040503050406030204" pitchFamily="18" charset="0"/>
                          </a:rPr>
                          <m:t>𝒄𝒑</m:t>
                        </m:r>
                      </m:sub>
                    </m:sSub>
                    <m:r>
                      <a:rPr lang="en-US" sz="1800" i="1">
                        <a:solidFill>
                          <a:srgbClr val="C00000"/>
                        </a:solidFill>
                        <a:latin typeface="Cambria Math" panose="02040503050406030204" pitchFamily="18" charset="0"/>
                      </a:rPr>
                      <m:t> </m:t>
                    </m:r>
                  </m:oMath>
                </a14:m>
                <a:r>
                  <a:rPr lang="en-US" sz="1800" dirty="0">
                    <a:solidFill>
                      <a:srgbClr val="C00000"/>
                    </a:solidFill>
                  </a:rPr>
                  <a:t> = </a:t>
                </a:r>
                <a14:m>
                  <m:oMath xmlns:m="http://schemas.openxmlformats.org/officeDocument/2006/math">
                    <m:sSub>
                      <m:sSubPr>
                        <m:ctrlPr>
                          <a:rPr lang="en-US" sz="1800" i="1">
                            <a:solidFill>
                              <a:srgbClr val="C00000"/>
                            </a:solidFill>
                            <a:latin typeface="Cambria Math" panose="02040503050406030204" pitchFamily="18" charset="0"/>
                          </a:rPr>
                        </m:ctrlPr>
                      </m:sSubPr>
                      <m:e>
                        <m:r>
                          <a:rPr lang="en-US" sz="1800" i="1">
                            <a:solidFill>
                              <a:srgbClr val="C00000"/>
                            </a:solidFill>
                            <a:latin typeface="Cambria Math" panose="02040503050406030204" pitchFamily="18" charset="0"/>
                          </a:rPr>
                          <m:t>𝑨𝑵𝑶𝑮</m:t>
                        </m:r>
                      </m:e>
                      <m:sub>
                        <m:r>
                          <a:rPr lang="en-US" sz="1800" i="1">
                            <a:solidFill>
                              <a:srgbClr val="C00000"/>
                            </a:solidFill>
                            <a:latin typeface="Cambria Math" panose="02040503050406030204" pitchFamily="18" charset="0"/>
                          </a:rPr>
                          <m:t>𝒄𝒑</m:t>
                        </m:r>
                      </m:sub>
                    </m:sSub>
                    <m:r>
                      <a:rPr lang="en-US" sz="1800" i="1">
                        <a:solidFill>
                          <a:srgbClr val="C00000"/>
                        </a:solidFill>
                        <a:latin typeface="Cambria Math" panose="02040503050406030204" pitchFamily="18" charset="0"/>
                      </a:rPr>
                      <m:t> </m:t>
                    </m:r>
                  </m:oMath>
                </a14:m>
                <a:r>
                  <a:rPr lang="en-US" sz="1800" dirty="0">
                    <a:solidFill>
                      <a:srgbClr val="C00000"/>
                    </a:solidFill>
                  </a:rPr>
                  <a:t>/ </a:t>
                </a:r>
                <a14:m>
                  <m:oMath xmlns:m="http://schemas.openxmlformats.org/officeDocument/2006/math">
                    <m:sSub>
                      <m:sSubPr>
                        <m:ctrlPr>
                          <a:rPr lang="en-US" sz="1800" i="1">
                            <a:solidFill>
                              <a:srgbClr val="C00000"/>
                            </a:solidFill>
                            <a:latin typeface="Cambria Math" panose="02040503050406030204" pitchFamily="18" charset="0"/>
                          </a:rPr>
                        </m:ctrlPr>
                      </m:sSubPr>
                      <m:e>
                        <m:r>
                          <a:rPr lang="en-US" sz="1800" i="1">
                            <a:solidFill>
                              <a:srgbClr val="C00000"/>
                            </a:solidFill>
                            <a:latin typeface="Cambria Math" panose="02040503050406030204" pitchFamily="18" charset="0"/>
                          </a:rPr>
                          <m:t>𝑰𝑹</m:t>
                        </m:r>
                      </m:e>
                      <m:sub>
                        <m:r>
                          <a:rPr lang="en-US" sz="1800" i="1">
                            <a:solidFill>
                              <a:srgbClr val="C00000"/>
                            </a:solidFill>
                            <a:latin typeface="Cambria Math" panose="02040503050406030204" pitchFamily="18" charset="0"/>
                          </a:rPr>
                          <m:t>𝒄𝒑</m:t>
                        </m:r>
                      </m:sub>
                    </m:sSub>
                  </m:oMath>
                </a14:m>
                <a:endParaRPr lang="en-US" sz="1800" b="0" dirty="0">
                  <a:solidFill>
                    <a:srgbClr val="1B202F"/>
                  </a:solidFill>
                </a:endParaRPr>
              </a:p>
              <a:p>
                <a:pPr>
                  <a:spcBef>
                    <a:spcPts val="0"/>
                  </a:spcBef>
                </a:pPr>
                <a:r>
                  <a:rPr lang="en-US" sz="600" b="0" dirty="0">
                    <a:solidFill>
                      <a:srgbClr val="1B202F"/>
                    </a:solidFill>
                  </a:rPr>
                  <a:t>	</a:t>
                </a:r>
              </a:p>
              <a:p>
                <a:pPr>
                  <a:spcBef>
                    <a:spcPts val="0"/>
                  </a:spcBef>
                </a:pPr>
                <a:r>
                  <a:rPr lang="en-US" sz="1400" b="0" dirty="0">
                    <a:solidFill>
                      <a:srgbClr val="1B202F"/>
                    </a:solidFill>
                  </a:rPr>
                  <a:t>	Cumulative output losses per inflation reduction</a:t>
                </a:r>
              </a:p>
            </p:txBody>
          </p:sp>
        </mc:Choice>
        <mc:Fallback xmlns="">
          <p:sp>
            <p:nvSpPr>
              <p:cNvPr id="3" name="Content Placeholder 2">
                <a:extLst>
                  <a:ext uri="{FF2B5EF4-FFF2-40B4-BE49-F238E27FC236}">
                    <a16:creationId xmlns:a16="http://schemas.microsoft.com/office/drawing/2014/main" id="{60F47CC8-D416-7095-EF8C-96D0FF4F18FF}"/>
                  </a:ext>
                </a:extLst>
              </p:cNvPr>
              <p:cNvSpPr>
                <a:spLocks noGrp="1" noRot="1" noChangeAspect="1" noMove="1" noResize="1" noEditPoints="1" noAdjustHandles="1" noChangeArrowheads="1" noChangeShapeType="1" noTextEdit="1"/>
              </p:cNvSpPr>
              <p:nvPr>
                <p:ph idx="1"/>
              </p:nvPr>
            </p:nvSpPr>
            <p:spPr>
              <a:xfrm>
                <a:off x="402337" y="1988152"/>
                <a:ext cx="8438424" cy="4218183"/>
              </a:xfrm>
              <a:blipFill>
                <a:blip r:embed="rId2"/>
                <a:stretch>
                  <a:fillRect l="-578" t="-434"/>
                </a:stretch>
              </a:blipFill>
            </p:spPr>
            <p:txBody>
              <a:bodyPr/>
              <a:lstStyle/>
              <a:p>
                <a:r>
                  <a:rPr lang="en-US">
                    <a:noFill/>
                  </a:rPr>
                  <a:t> </a:t>
                </a:r>
              </a:p>
            </p:txBody>
          </p:sp>
        </mc:Fallback>
      </mc:AlternateContent>
    </p:spTree>
    <p:extLst>
      <p:ext uri="{BB962C8B-B14F-4D97-AF65-F5344CB8AC3E}">
        <p14:creationId xmlns:p14="http://schemas.microsoft.com/office/powerpoint/2010/main" val="2821251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B8C0C-2C52-B1DD-2006-4D2F3F7D9439}"/>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14EEFC8D-5834-3559-FD16-22F35BCC91B5}"/>
              </a:ext>
            </a:extLst>
          </p:cNvPr>
          <p:cNvSpPr>
            <a:spLocks noGrp="1"/>
          </p:cNvSpPr>
          <p:nvPr>
            <p:ph type="title"/>
          </p:nvPr>
        </p:nvSpPr>
        <p:spPr>
          <a:xfrm>
            <a:off x="326048" y="520221"/>
            <a:ext cx="6906856" cy="857250"/>
          </a:xfrm>
        </p:spPr>
        <p:txBody>
          <a:bodyPr/>
          <a:lstStyle/>
          <a:p>
            <a:r>
              <a:rPr lang="en-US" sz="3200" dirty="0"/>
              <a:t>Median Sacrifice Ratios over Time</a:t>
            </a:r>
          </a:p>
        </p:txBody>
      </p:sp>
      <p:pic>
        <p:nvPicPr>
          <p:cNvPr id="14" name="Content Placeholder 13" descr="A graph with black lines&#10;&#10;AI-generated content may be incorrect.">
            <a:extLst>
              <a:ext uri="{FF2B5EF4-FFF2-40B4-BE49-F238E27FC236}">
                <a16:creationId xmlns:a16="http://schemas.microsoft.com/office/drawing/2014/main" id="{2C023AE8-2635-CCF1-60B2-9246AB775D6F}"/>
              </a:ext>
            </a:extLst>
          </p:cNvPr>
          <p:cNvPicPr>
            <a:picLocks noGrp="1" noChangeAspect="1"/>
          </p:cNvPicPr>
          <p:nvPr>
            <p:ph idx="1"/>
          </p:nvPr>
        </p:nvPicPr>
        <p:blipFill>
          <a:blip r:embed="rId2"/>
          <a:srcRect r="9018" b="7601"/>
          <a:stretch/>
        </p:blipFill>
        <p:spPr>
          <a:xfrm>
            <a:off x="813816" y="1806562"/>
            <a:ext cx="6650802" cy="4054742"/>
          </a:xfrm>
        </p:spPr>
      </p:pic>
      <p:sp>
        <p:nvSpPr>
          <p:cNvPr id="2" name="TextBox 1">
            <a:extLst>
              <a:ext uri="{FF2B5EF4-FFF2-40B4-BE49-F238E27FC236}">
                <a16:creationId xmlns:a16="http://schemas.microsoft.com/office/drawing/2014/main" id="{A07ECFA0-EAB9-F4AC-B626-E3DEC4C8E340}"/>
              </a:ext>
            </a:extLst>
          </p:cNvPr>
          <p:cNvSpPr txBox="1"/>
          <p:nvPr/>
        </p:nvSpPr>
        <p:spPr>
          <a:xfrm>
            <a:off x="1063762" y="5949340"/>
            <a:ext cx="6906856" cy="409407"/>
          </a:xfrm>
          <a:prstGeom prst="rect">
            <a:avLst/>
          </a:prstGeom>
          <a:noFill/>
        </p:spPr>
        <p:txBody>
          <a:bodyPr wrap="square" rtlCol="0">
            <a:spAutoFit/>
          </a:bodyPr>
          <a:lstStyle/>
          <a:p>
            <a:pPr>
              <a:lnSpc>
                <a:spcPct val="120000"/>
              </a:lnSpc>
            </a:pPr>
            <a:r>
              <a:rPr lang="en-US" sz="900" b="1" dirty="0">
                <a:solidFill>
                  <a:srgbClr val="1B202F"/>
                </a:solidFill>
                <a:latin typeface="Arial" charset="0"/>
              </a:rPr>
              <a:t>Notes: </a:t>
            </a:r>
            <a:r>
              <a:rPr lang="en-US" sz="900" dirty="0">
                <a:solidFill>
                  <a:srgbClr val="1B202F"/>
                </a:solidFill>
                <a:latin typeface="Arial" charset="0"/>
              </a:rPr>
              <a:t>Sample of 24 advanced economies. Inflation is from peak to subsequent trough for CPI inflation (and PCE for US). Output gaps based on HP filter. Window is each country’s tightening phase plus a 12-month lag.</a:t>
            </a:r>
          </a:p>
        </p:txBody>
      </p:sp>
      <p:sp>
        <p:nvSpPr>
          <p:cNvPr id="3" name="TextBox 2">
            <a:extLst>
              <a:ext uri="{FF2B5EF4-FFF2-40B4-BE49-F238E27FC236}">
                <a16:creationId xmlns:a16="http://schemas.microsoft.com/office/drawing/2014/main" id="{BD6C321E-2BEC-EC83-31EE-15468DF3394F}"/>
              </a:ext>
            </a:extLst>
          </p:cNvPr>
          <p:cNvSpPr txBox="1"/>
          <p:nvPr/>
        </p:nvSpPr>
        <p:spPr>
          <a:xfrm>
            <a:off x="5971157" y="4034214"/>
            <a:ext cx="1999461" cy="817275"/>
          </a:xfrm>
          <a:prstGeom prst="rect">
            <a:avLst/>
          </a:prstGeom>
        </p:spPr>
        <p:style>
          <a:lnRef idx="0">
            <a:scrgbClr r="0" g="0" b="0"/>
          </a:lnRef>
          <a:fillRef idx="1003">
            <a:schemeClr val="lt1"/>
          </a:fillRef>
          <a:effectRef idx="0">
            <a:scrgbClr r="0" g="0" b="0"/>
          </a:effectRef>
          <a:fontRef idx="major"/>
        </p:style>
        <p:txBody>
          <a:bodyPr wrap="square" rtlCol="0">
            <a:spAutoFit/>
          </a:bodyPr>
          <a:lstStyle/>
          <a:p>
            <a:pPr>
              <a:lnSpc>
                <a:spcPct val="120000"/>
              </a:lnSpc>
            </a:pPr>
            <a:r>
              <a:rPr lang="en-US" sz="1350" dirty="0">
                <a:solidFill>
                  <a:srgbClr val="1B202F"/>
                </a:solidFill>
                <a:latin typeface="Arial" charset="0"/>
              </a:rPr>
              <a:t>Pattern holds for core inflation &amp; 6 measures of output gap</a:t>
            </a:r>
          </a:p>
        </p:txBody>
      </p:sp>
    </p:spTree>
    <p:extLst>
      <p:ext uri="{BB962C8B-B14F-4D97-AF65-F5344CB8AC3E}">
        <p14:creationId xmlns:p14="http://schemas.microsoft.com/office/powerpoint/2010/main" val="2358760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A6FF3-D277-77CD-E169-978689C85599}"/>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8DF21035-1D71-FB11-0B63-E748F41C49FC}"/>
              </a:ext>
            </a:extLst>
          </p:cNvPr>
          <p:cNvSpPr>
            <a:spLocks noGrp="1"/>
          </p:cNvSpPr>
          <p:nvPr>
            <p:ph type="title"/>
          </p:nvPr>
        </p:nvSpPr>
        <p:spPr>
          <a:xfrm>
            <a:off x="503804" y="538532"/>
            <a:ext cx="6405563" cy="857250"/>
          </a:xfrm>
        </p:spPr>
        <p:txBody>
          <a:bodyPr/>
          <a:lstStyle/>
          <a:p>
            <a:r>
              <a:rPr lang="en-US" sz="3200" dirty="0"/>
              <a:t>US in Historical Context</a:t>
            </a:r>
          </a:p>
        </p:txBody>
      </p:sp>
      <p:sp>
        <p:nvSpPr>
          <p:cNvPr id="10" name="TextBox 9">
            <a:extLst>
              <a:ext uri="{FF2B5EF4-FFF2-40B4-BE49-F238E27FC236}">
                <a16:creationId xmlns:a16="http://schemas.microsoft.com/office/drawing/2014/main" id="{10E69634-3E9B-616C-BB37-C3B4187AAEE7}"/>
              </a:ext>
            </a:extLst>
          </p:cNvPr>
          <p:cNvSpPr txBox="1"/>
          <p:nvPr/>
        </p:nvSpPr>
        <p:spPr>
          <a:xfrm>
            <a:off x="6796054" y="2692195"/>
            <a:ext cx="1600199" cy="1247008"/>
          </a:xfrm>
          <a:prstGeom prst="rect">
            <a:avLst/>
          </a:prstGeom>
          <a:ln w="28575">
            <a:solidFill>
              <a:schemeClr val="accent1"/>
            </a:solidFill>
          </a:ln>
        </p:spPr>
        <p:style>
          <a:lnRef idx="0">
            <a:scrgbClr r="0" g="0" b="0"/>
          </a:lnRef>
          <a:fillRef idx="1003">
            <a:schemeClr val="lt1"/>
          </a:fillRef>
          <a:effectRef idx="0">
            <a:scrgbClr r="0" g="0" b="0"/>
          </a:effectRef>
          <a:fontRef idx="major"/>
        </p:style>
        <p:txBody>
          <a:bodyPr wrap="square" rtlCol="0">
            <a:spAutoFit/>
          </a:bodyPr>
          <a:lstStyle/>
          <a:p>
            <a:pPr>
              <a:lnSpc>
                <a:spcPct val="120000"/>
              </a:lnSpc>
            </a:pPr>
            <a:r>
              <a:rPr lang="en-US" sz="1600" b="1" dirty="0">
                <a:latin typeface="Arial" charset="0"/>
              </a:rPr>
              <a:t>Unusually low “Sacrifice” after the pandemic ???</a:t>
            </a:r>
          </a:p>
        </p:txBody>
      </p:sp>
      <p:pic>
        <p:nvPicPr>
          <p:cNvPr id="5" name="Content Placeholder 4">
            <a:extLst>
              <a:ext uri="{FF2B5EF4-FFF2-40B4-BE49-F238E27FC236}">
                <a16:creationId xmlns:a16="http://schemas.microsoft.com/office/drawing/2014/main" id="{CFAF1530-24CA-4D00-E5FF-B28EE184E157}"/>
              </a:ext>
            </a:extLst>
          </p:cNvPr>
          <p:cNvPicPr>
            <a:picLocks noGrp="1" noChangeAspect="1"/>
          </p:cNvPicPr>
          <p:nvPr>
            <p:ph idx="1"/>
          </p:nvPr>
        </p:nvPicPr>
        <p:blipFill>
          <a:blip r:embed="rId2"/>
          <a:srcRect t="3221" r="2151"/>
          <a:stretch/>
        </p:blipFill>
        <p:spPr>
          <a:xfrm>
            <a:off x="1891999" y="1819656"/>
            <a:ext cx="4573134" cy="2476177"/>
          </a:xfrm>
          <a:prstGeom prst="rect">
            <a:avLst/>
          </a:prstGeom>
        </p:spPr>
      </p:pic>
      <p:pic>
        <p:nvPicPr>
          <p:cNvPr id="8" name="Picture 7">
            <a:extLst>
              <a:ext uri="{FF2B5EF4-FFF2-40B4-BE49-F238E27FC236}">
                <a16:creationId xmlns:a16="http://schemas.microsoft.com/office/drawing/2014/main" id="{D88D5654-9654-D348-D943-5B3010BF7656}"/>
              </a:ext>
            </a:extLst>
          </p:cNvPr>
          <p:cNvPicPr>
            <a:picLocks noChangeAspect="1"/>
          </p:cNvPicPr>
          <p:nvPr/>
        </p:nvPicPr>
        <p:blipFill>
          <a:blip r:embed="rId3"/>
          <a:stretch>
            <a:fillRect/>
          </a:stretch>
        </p:blipFill>
        <p:spPr>
          <a:xfrm>
            <a:off x="317329" y="4231824"/>
            <a:ext cx="4051100" cy="2087644"/>
          </a:xfrm>
          <a:prstGeom prst="rect">
            <a:avLst/>
          </a:prstGeom>
        </p:spPr>
      </p:pic>
      <p:pic>
        <p:nvPicPr>
          <p:cNvPr id="11" name="Picture 10">
            <a:extLst>
              <a:ext uri="{FF2B5EF4-FFF2-40B4-BE49-F238E27FC236}">
                <a16:creationId xmlns:a16="http://schemas.microsoft.com/office/drawing/2014/main" id="{7DFD4ABD-E282-09A8-D48B-6C067628EB01}"/>
              </a:ext>
            </a:extLst>
          </p:cNvPr>
          <p:cNvPicPr>
            <a:picLocks noChangeAspect="1"/>
          </p:cNvPicPr>
          <p:nvPr/>
        </p:nvPicPr>
        <p:blipFill>
          <a:blip r:embed="rId4"/>
          <a:stretch>
            <a:fillRect/>
          </a:stretch>
        </p:blipFill>
        <p:spPr>
          <a:xfrm>
            <a:off x="4368429" y="4231825"/>
            <a:ext cx="4513015" cy="2232984"/>
          </a:xfrm>
          <a:prstGeom prst="rect">
            <a:avLst/>
          </a:prstGeom>
        </p:spPr>
      </p:pic>
      <p:sp>
        <p:nvSpPr>
          <p:cNvPr id="2" name="Rectangle 1">
            <a:extLst>
              <a:ext uri="{FF2B5EF4-FFF2-40B4-BE49-F238E27FC236}">
                <a16:creationId xmlns:a16="http://schemas.microsoft.com/office/drawing/2014/main" id="{178830D6-8367-E95C-9EC2-A476F63C9468}"/>
              </a:ext>
            </a:extLst>
          </p:cNvPr>
          <p:cNvSpPr/>
          <p:nvPr/>
        </p:nvSpPr>
        <p:spPr>
          <a:xfrm>
            <a:off x="2906486" y="5146222"/>
            <a:ext cx="800100" cy="16328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spTree>
    <p:extLst>
      <p:ext uri="{BB962C8B-B14F-4D97-AF65-F5344CB8AC3E}">
        <p14:creationId xmlns:p14="http://schemas.microsoft.com/office/powerpoint/2010/main" val="2321013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12A9EB-4D7A-A151-2227-8E782F28B9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469DA5-AF71-953C-E31B-5F679201D923}"/>
              </a:ext>
            </a:extLst>
          </p:cNvPr>
          <p:cNvSpPr>
            <a:spLocks noGrp="1"/>
          </p:cNvSpPr>
          <p:nvPr>
            <p:ph type="title"/>
          </p:nvPr>
        </p:nvSpPr>
        <p:spPr>
          <a:xfrm>
            <a:off x="438259" y="562119"/>
            <a:ext cx="7252063" cy="857250"/>
          </a:xfrm>
        </p:spPr>
        <p:txBody>
          <a:bodyPr/>
          <a:lstStyle/>
          <a:p>
            <a:r>
              <a:rPr lang="en-US" sz="3200" dirty="0"/>
              <a:t>What’s Missing? </a:t>
            </a:r>
            <a:br>
              <a:rPr lang="en-US" sz="3200" dirty="0"/>
            </a:br>
            <a:r>
              <a:rPr lang="en-US" sz="3200" i="1" dirty="0"/>
              <a:t>Impact on the </a:t>
            </a:r>
            <a:r>
              <a:rPr lang="en-US" sz="3200" i="1" u="sng" dirty="0"/>
              <a:t>Price Level</a:t>
            </a:r>
            <a:endParaRPr lang="en-US" sz="3200" dirty="0"/>
          </a:p>
        </p:txBody>
      </p:sp>
      <p:sp>
        <p:nvSpPr>
          <p:cNvPr id="3" name="Content Placeholder 2">
            <a:extLst>
              <a:ext uri="{FF2B5EF4-FFF2-40B4-BE49-F238E27FC236}">
                <a16:creationId xmlns:a16="http://schemas.microsoft.com/office/drawing/2014/main" id="{5CEFCB6A-20AD-CAC8-CD61-D48352D96F4B}"/>
              </a:ext>
            </a:extLst>
          </p:cNvPr>
          <p:cNvSpPr>
            <a:spLocks noGrp="1"/>
          </p:cNvSpPr>
          <p:nvPr>
            <p:ph idx="1"/>
          </p:nvPr>
        </p:nvSpPr>
        <p:spPr>
          <a:xfrm>
            <a:off x="558312" y="1948592"/>
            <a:ext cx="8027376" cy="4424776"/>
          </a:xfrm>
        </p:spPr>
        <p:txBody>
          <a:bodyPr>
            <a:normAutofit/>
          </a:bodyPr>
          <a:lstStyle/>
          <a:p>
            <a:pPr marL="257175" indent="-257175">
              <a:buFont typeface="Wingdings" panose="05000000000000000000" pitchFamily="2" charset="2"/>
              <a:buChar char="§"/>
            </a:pPr>
            <a:r>
              <a:rPr lang="en-US" sz="1725" dirty="0">
                <a:solidFill>
                  <a:srgbClr val="C00000"/>
                </a:solidFill>
              </a:rPr>
              <a:t>What’s missing in discussion of tradeoffs? </a:t>
            </a:r>
            <a:r>
              <a:rPr lang="en-US" sz="1800" i="1" dirty="0">
                <a:solidFill>
                  <a:srgbClr val="C00000"/>
                </a:solidFill>
                <a:cs typeface="Arial" panose="020B0604020202020204" pitchFamily="34" charset="0"/>
              </a:rPr>
              <a:t>∆ </a:t>
            </a:r>
            <a:r>
              <a:rPr lang="en-US" sz="1800" i="1" dirty="0">
                <a:solidFill>
                  <a:srgbClr val="C00000"/>
                </a:solidFill>
              </a:rPr>
              <a:t>PRICE LEVEL</a:t>
            </a:r>
          </a:p>
          <a:p>
            <a:pPr marL="570608" lvl="1" indent="-257175">
              <a:buFont typeface="Arial" panose="020B0604020202020204" pitchFamily="34" charset="0"/>
              <a:buChar char="–"/>
            </a:pPr>
            <a:r>
              <a:rPr lang="en-US" sz="1575" dirty="0">
                <a:solidFill>
                  <a:srgbClr val="1B202F"/>
                </a:solidFill>
              </a:rPr>
              <a:t>Accumulated change in inflation rates (above 2%)</a:t>
            </a:r>
          </a:p>
          <a:p>
            <a:pPr marL="570608" lvl="1" indent="-257175">
              <a:buFont typeface="Arial" panose="020B0604020202020204" pitchFamily="34" charset="0"/>
              <a:buChar char="–"/>
            </a:pPr>
            <a:r>
              <a:rPr lang="en-US" sz="1575" dirty="0">
                <a:solidFill>
                  <a:srgbClr val="1B202F"/>
                </a:solidFill>
              </a:rPr>
              <a:t>“Successful” return of inflation to target can correspond to very different changes in price level</a:t>
            </a:r>
          </a:p>
          <a:p>
            <a:pPr marL="257175" indent="-257175">
              <a:buFont typeface="Arial" panose="020B0604020202020204" pitchFamily="34" charset="0"/>
              <a:buChar char="–"/>
            </a:pPr>
            <a:endParaRPr lang="en-US" sz="900" dirty="0">
              <a:solidFill>
                <a:srgbClr val="1B202F"/>
              </a:solidFill>
            </a:endParaRPr>
          </a:p>
          <a:p>
            <a:pPr marL="257175" indent="-257175">
              <a:buFont typeface="Wingdings" panose="05000000000000000000" pitchFamily="2" charset="2"/>
              <a:buChar char="§"/>
            </a:pPr>
            <a:r>
              <a:rPr lang="en-US" sz="1725" dirty="0">
                <a:solidFill>
                  <a:srgbClr val="1B202F"/>
                </a:solidFill>
              </a:rPr>
              <a:t>Recent research (and votes) highlights the importance of the price level for households, firms, politics….</a:t>
            </a:r>
          </a:p>
          <a:p>
            <a:pPr marL="570607" lvl="1" indent="-257175">
              <a:buFont typeface="Arial" panose="020B0604020202020204" pitchFamily="34" charset="0"/>
              <a:buChar char="–"/>
            </a:pPr>
            <a:r>
              <a:rPr lang="en-US" sz="1575" dirty="0">
                <a:solidFill>
                  <a:srgbClr val="1B202F"/>
                </a:solidFill>
              </a:rPr>
              <a:t>Households believe inflation diminishes purchasing power and is “unfair”</a:t>
            </a:r>
          </a:p>
          <a:p>
            <a:pPr marL="696515" lvl="2" indent="-214313">
              <a:buFont typeface="Arial" panose="020B0604020202020204" pitchFamily="34" charset="0"/>
              <a:buChar char="–"/>
            </a:pPr>
            <a:r>
              <a:rPr lang="en-US" sz="975" i="1" dirty="0" err="1">
                <a:solidFill>
                  <a:srgbClr val="1B202F"/>
                </a:solidFill>
              </a:rPr>
              <a:t>Coibion</a:t>
            </a:r>
            <a:r>
              <a:rPr lang="en-US" sz="975" i="1" dirty="0">
                <a:solidFill>
                  <a:srgbClr val="1B202F"/>
                </a:solidFill>
              </a:rPr>
              <a:t> et al 2023, </a:t>
            </a:r>
            <a:r>
              <a:rPr lang="en-US" sz="975" i="1" dirty="0" err="1">
                <a:solidFill>
                  <a:srgbClr val="1B202F"/>
                </a:solidFill>
              </a:rPr>
              <a:t>Stantcheva</a:t>
            </a:r>
            <a:r>
              <a:rPr lang="en-US" sz="975" i="1" dirty="0">
                <a:solidFill>
                  <a:srgbClr val="1B202F"/>
                </a:solidFill>
              </a:rPr>
              <a:t> 2024, Binetti et al 2024; </a:t>
            </a:r>
            <a:r>
              <a:rPr lang="en-US" sz="975" i="1" dirty="0" err="1">
                <a:solidFill>
                  <a:srgbClr val="1B202F"/>
                </a:solidFill>
              </a:rPr>
              <a:t>Cournede</a:t>
            </a:r>
            <a:r>
              <a:rPr lang="en-US" sz="975" i="1" dirty="0">
                <a:solidFill>
                  <a:srgbClr val="1B202F"/>
                </a:solidFill>
              </a:rPr>
              <a:t> &amp; </a:t>
            </a:r>
            <a:r>
              <a:rPr lang="en-US" sz="975" i="1" dirty="0" err="1">
                <a:solidFill>
                  <a:srgbClr val="1B202F"/>
                </a:solidFill>
              </a:rPr>
              <a:t>Moccero</a:t>
            </a:r>
            <a:r>
              <a:rPr lang="en-US" sz="975" i="1" dirty="0">
                <a:solidFill>
                  <a:srgbClr val="1B202F"/>
                </a:solidFill>
              </a:rPr>
              <a:t> 2009, </a:t>
            </a:r>
            <a:r>
              <a:rPr lang="en-US" sz="975" i="1" dirty="0" err="1">
                <a:solidFill>
                  <a:srgbClr val="1B202F"/>
                </a:solidFill>
              </a:rPr>
              <a:t>Honkapohja</a:t>
            </a:r>
            <a:r>
              <a:rPr lang="en-US" sz="975" i="1" dirty="0">
                <a:solidFill>
                  <a:srgbClr val="1B202F"/>
                </a:solidFill>
              </a:rPr>
              <a:t> &amp; Mita 2020 </a:t>
            </a:r>
          </a:p>
          <a:p>
            <a:pPr marL="313432" lvl="1" indent="0">
              <a:buNone/>
            </a:pPr>
            <a:endParaRPr lang="en-US" sz="450" dirty="0">
              <a:solidFill>
                <a:srgbClr val="1B202F"/>
              </a:solidFill>
            </a:endParaRPr>
          </a:p>
          <a:p>
            <a:pPr marL="570607" lvl="1" indent="-257175">
              <a:buFont typeface="Arial" panose="020B0604020202020204" pitchFamily="34" charset="0"/>
              <a:buChar char="–"/>
            </a:pPr>
            <a:r>
              <a:rPr lang="en-US" sz="1575" dirty="0">
                <a:solidFill>
                  <a:srgbClr val="1B202F"/>
                </a:solidFill>
              </a:rPr>
              <a:t>Elevated inflation</a:t>
            </a:r>
            <a:r>
              <a:rPr lang="en-US" sz="1575" dirty="0">
                <a:solidFill>
                  <a:srgbClr val="1B202F"/>
                </a:solidFill>
                <a:sym typeface="Symbol" panose="05050102010706020507" pitchFamily="18" charset="2"/>
              </a:rPr>
              <a:t> voting gains for anti-system &amp; populist parties</a:t>
            </a:r>
          </a:p>
          <a:p>
            <a:pPr marL="696515" lvl="2" indent="-214313">
              <a:buFont typeface="Arial" panose="020B0604020202020204" pitchFamily="34" charset="0"/>
              <a:buChar char="–"/>
            </a:pPr>
            <a:r>
              <a:rPr lang="en-US" sz="975" i="1" dirty="0">
                <a:solidFill>
                  <a:srgbClr val="1B202F"/>
                </a:solidFill>
              </a:rPr>
              <a:t>Federle, Mohr and Schularick (2024)</a:t>
            </a:r>
          </a:p>
          <a:p>
            <a:pPr marL="696515" lvl="2" indent="-214313">
              <a:buFont typeface="Arial" panose="020B0604020202020204" pitchFamily="34" charset="0"/>
              <a:buChar char="–"/>
            </a:pPr>
            <a:endParaRPr lang="en-US" sz="450" dirty="0">
              <a:solidFill>
                <a:srgbClr val="1B202F"/>
              </a:solidFill>
            </a:endParaRPr>
          </a:p>
          <a:p>
            <a:pPr marL="570607" lvl="1" indent="-257175">
              <a:buFont typeface="Arial" panose="020B0604020202020204" pitchFamily="34" charset="0"/>
              <a:buChar char="–"/>
            </a:pPr>
            <a:r>
              <a:rPr lang="en-US" sz="1575" dirty="0">
                <a:solidFill>
                  <a:srgbClr val="1B202F"/>
                </a:solidFill>
              </a:rPr>
              <a:t>Non-linear effects of price shocks on wage and price setting: larger shocks cause more frequent price adjustments, more attentiveness to inflation</a:t>
            </a:r>
            <a:endParaRPr lang="en-US" sz="1575" b="1" dirty="0">
              <a:solidFill>
                <a:schemeClr val="tx1"/>
              </a:solidFill>
            </a:endParaRPr>
          </a:p>
          <a:p>
            <a:pPr marL="696515" lvl="2" indent="-214313">
              <a:buFont typeface="Arial" panose="020B0604020202020204" pitchFamily="34" charset="0"/>
              <a:buChar char="–"/>
            </a:pPr>
            <a:r>
              <a:rPr lang="en-US" sz="975" i="1" dirty="0">
                <a:solidFill>
                  <a:srgbClr val="1B202F"/>
                </a:solidFill>
              </a:rPr>
              <a:t>Khalil and Lewis 2024, Alvarez et al 2024, Burns et al 2021, Beaudry et al 2024</a:t>
            </a:r>
          </a:p>
          <a:p>
            <a:pPr marL="696515" lvl="2" indent="-214313">
              <a:buFont typeface="Arial" panose="020B0604020202020204" pitchFamily="34" charset="0"/>
              <a:buChar char="–"/>
            </a:pPr>
            <a:endParaRPr lang="en-US" sz="450" i="1" dirty="0">
              <a:solidFill>
                <a:srgbClr val="1B202F"/>
              </a:solidFill>
            </a:endParaRPr>
          </a:p>
          <a:p>
            <a:pPr marL="527744" lvl="1" indent="-214313">
              <a:buFont typeface="Arial" panose="020B0604020202020204" pitchFamily="34" charset="0"/>
              <a:buChar char="–"/>
            </a:pPr>
            <a:r>
              <a:rPr lang="en-US" sz="1580" b="1" dirty="0">
                <a:solidFill>
                  <a:schemeClr val="tx1"/>
                </a:solidFill>
              </a:rPr>
              <a:t>Can affect anchoring of inflation and transmission of monetary policy</a:t>
            </a:r>
          </a:p>
          <a:p>
            <a:pPr marL="696515" lvl="2" indent="-214313">
              <a:buFont typeface="Arial" panose="020B0604020202020204" pitchFamily="34" charset="0"/>
              <a:buChar char="–"/>
            </a:pPr>
            <a:r>
              <a:rPr lang="en-US" sz="980" i="1" dirty="0">
                <a:solidFill>
                  <a:srgbClr val="1B202F"/>
                </a:solidFill>
              </a:rPr>
              <a:t>Coibion and Gorodnichenko (2025)</a:t>
            </a:r>
          </a:p>
        </p:txBody>
      </p:sp>
    </p:spTree>
    <p:extLst>
      <p:ext uri="{BB962C8B-B14F-4D97-AF65-F5344CB8AC3E}">
        <p14:creationId xmlns:p14="http://schemas.microsoft.com/office/powerpoint/2010/main" val="2974238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4" end="1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51C0C2-26BD-507A-3E70-6AD8FF2884BE}"/>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289CA7E8-72A5-70A2-6DDF-DDC1D66F1992}"/>
              </a:ext>
            </a:extLst>
          </p:cNvPr>
          <p:cNvSpPr>
            <a:spLocks noGrp="1"/>
          </p:cNvSpPr>
          <p:nvPr>
            <p:ph type="title"/>
          </p:nvPr>
        </p:nvSpPr>
        <p:spPr>
          <a:xfrm>
            <a:off x="431516" y="631510"/>
            <a:ext cx="7300063" cy="857250"/>
          </a:xfrm>
        </p:spPr>
        <p:txBody>
          <a:bodyPr/>
          <a:lstStyle/>
          <a:p>
            <a:r>
              <a:rPr lang="en-US" sz="3200" dirty="0"/>
              <a:t>What’s Missing? </a:t>
            </a:r>
            <a:br>
              <a:rPr lang="en-US" sz="3200" dirty="0"/>
            </a:br>
            <a:r>
              <a:rPr lang="en-US" sz="3200" i="1" dirty="0"/>
              <a:t>Impact on the </a:t>
            </a:r>
            <a:r>
              <a:rPr lang="en-US" sz="3200" i="1" u="sng" dirty="0"/>
              <a:t>Price Level</a:t>
            </a:r>
          </a:p>
        </p:txBody>
      </p:sp>
      <p:pic>
        <p:nvPicPr>
          <p:cNvPr id="7" name="Picture 6">
            <a:extLst>
              <a:ext uri="{FF2B5EF4-FFF2-40B4-BE49-F238E27FC236}">
                <a16:creationId xmlns:a16="http://schemas.microsoft.com/office/drawing/2014/main" id="{ECB07B82-4F24-99C3-6C84-4A79FB411BAC}"/>
              </a:ext>
            </a:extLst>
          </p:cNvPr>
          <p:cNvPicPr>
            <a:picLocks noChangeAspect="1"/>
          </p:cNvPicPr>
          <p:nvPr/>
        </p:nvPicPr>
        <p:blipFill>
          <a:blip r:embed="rId2"/>
          <a:stretch>
            <a:fillRect/>
          </a:stretch>
        </p:blipFill>
        <p:spPr>
          <a:xfrm>
            <a:off x="623332" y="2451152"/>
            <a:ext cx="7621224" cy="3903968"/>
          </a:xfrm>
          <a:prstGeom prst="rect">
            <a:avLst/>
          </a:prstGeom>
        </p:spPr>
      </p:pic>
      <p:sp>
        <p:nvSpPr>
          <p:cNvPr id="12" name="TextBox 11">
            <a:extLst>
              <a:ext uri="{FF2B5EF4-FFF2-40B4-BE49-F238E27FC236}">
                <a16:creationId xmlns:a16="http://schemas.microsoft.com/office/drawing/2014/main" id="{9E0B2E38-89C0-7E63-F1F7-721203FF0A54}"/>
              </a:ext>
            </a:extLst>
          </p:cNvPr>
          <p:cNvSpPr txBox="1"/>
          <p:nvPr/>
        </p:nvSpPr>
        <p:spPr>
          <a:xfrm>
            <a:off x="2107664" y="2027416"/>
            <a:ext cx="4207835" cy="584775"/>
          </a:xfrm>
          <a:prstGeom prst="rect">
            <a:avLst/>
          </a:prstGeom>
          <a:noFill/>
        </p:spPr>
        <p:txBody>
          <a:bodyPr wrap="square">
            <a:spAutoFit/>
          </a:bodyPr>
          <a:lstStyle/>
          <a:p>
            <a:pPr algn="ctr"/>
            <a:r>
              <a:rPr lang="en-US" sz="2000" b="1" dirty="0">
                <a:solidFill>
                  <a:srgbClr val="000000"/>
                </a:solidFill>
                <a:latin typeface="Aptos" panose="020B0004020202020204" pitchFamily="34" charset="0"/>
              </a:rPr>
              <a:t>The Evolution of the US Price Level</a:t>
            </a:r>
          </a:p>
          <a:p>
            <a:pPr algn="ctr"/>
            <a:r>
              <a:rPr lang="en-US" sz="1200" i="1" dirty="0">
                <a:solidFill>
                  <a:srgbClr val="000000"/>
                </a:solidFill>
                <a:latin typeface="Aptos" panose="020B0004020202020204" pitchFamily="34" charset="0"/>
              </a:rPr>
              <a:t>Based on the PCE price index </a:t>
            </a:r>
          </a:p>
        </p:txBody>
      </p:sp>
      <p:sp>
        <p:nvSpPr>
          <p:cNvPr id="2" name="TextBox 1">
            <a:extLst>
              <a:ext uri="{FF2B5EF4-FFF2-40B4-BE49-F238E27FC236}">
                <a16:creationId xmlns:a16="http://schemas.microsoft.com/office/drawing/2014/main" id="{CE9CB38A-EFDF-B789-01BF-7ABFE2C8110B}"/>
              </a:ext>
            </a:extLst>
          </p:cNvPr>
          <p:cNvSpPr txBox="1"/>
          <p:nvPr/>
        </p:nvSpPr>
        <p:spPr>
          <a:xfrm>
            <a:off x="2107664" y="5354757"/>
            <a:ext cx="2792186" cy="192938"/>
          </a:xfrm>
          <a:prstGeom prst="rect">
            <a:avLst/>
          </a:prstGeom>
          <a:noFill/>
        </p:spPr>
        <p:txBody>
          <a:bodyPr wrap="square" rtlCol="0">
            <a:spAutoFit/>
          </a:bodyPr>
          <a:lstStyle/>
          <a:p>
            <a:pPr>
              <a:lnSpc>
                <a:spcPct val="120000"/>
              </a:lnSpc>
            </a:pPr>
            <a:r>
              <a:rPr lang="en-US" sz="600" dirty="0">
                <a:solidFill>
                  <a:srgbClr val="1B202F"/>
                </a:solidFill>
                <a:latin typeface="Arial" charset="0"/>
              </a:rPr>
              <a:t>Set at 100 at t = -1</a:t>
            </a:r>
          </a:p>
        </p:txBody>
      </p:sp>
      <p:sp>
        <p:nvSpPr>
          <p:cNvPr id="3" name="TextBox 2">
            <a:extLst>
              <a:ext uri="{FF2B5EF4-FFF2-40B4-BE49-F238E27FC236}">
                <a16:creationId xmlns:a16="http://schemas.microsoft.com/office/drawing/2014/main" id="{F2C9209F-91BE-ED20-08BD-4FBA396E9FB0}"/>
              </a:ext>
            </a:extLst>
          </p:cNvPr>
          <p:cNvSpPr txBox="1"/>
          <p:nvPr/>
        </p:nvSpPr>
        <p:spPr>
          <a:xfrm>
            <a:off x="5278634" y="5384130"/>
            <a:ext cx="2792186" cy="192938"/>
          </a:xfrm>
          <a:prstGeom prst="rect">
            <a:avLst/>
          </a:prstGeom>
          <a:noFill/>
        </p:spPr>
        <p:txBody>
          <a:bodyPr wrap="square" rtlCol="0">
            <a:spAutoFit/>
          </a:bodyPr>
          <a:lstStyle/>
          <a:p>
            <a:pPr>
              <a:lnSpc>
                <a:spcPct val="120000"/>
              </a:lnSpc>
            </a:pPr>
            <a:r>
              <a:rPr lang="en-US" sz="600" dirty="0">
                <a:solidFill>
                  <a:srgbClr val="1B202F"/>
                </a:solidFill>
                <a:latin typeface="Arial" charset="0"/>
              </a:rPr>
              <a:t>Set at 100 at t = -1</a:t>
            </a:r>
          </a:p>
        </p:txBody>
      </p:sp>
    </p:spTree>
    <p:extLst>
      <p:ext uri="{BB962C8B-B14F-4D97-AF65-F5344CB8AC3E}">
        <p14:creationId xmlns:p14="http://schemas.microsoft.com/office/powerpoint/2010/main" val="2271295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5AD66-B9A5-C835-218D-52B46FD716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519743-BA05-7E44-63BD-538BF98B4B81}"/>
              </a:ext>
            </a:extLst>
          </p:cNvPr>
          <p:cNvSpPr>
            <a:spLocks noGrp="1"/>
          </p:cNvSpPr>
          <p:nvPr>
            <p:ph type="title"/>
          </p:nvPr>
        </p:nvSpPr>
        <p:spPr>
          <a:xfrm>
            <a:off x="353853" y="384684"/>
            <a:ext cx="8540206" cy="1143000"/>
          </a:xfrm>
        </p:spPr>
        <p:txBody>
          <a:bodyPr/>
          <a:lstStyle/>
          <a:p>
            <a:r>
              <a:rPr lang="en-US" sz="3200" dirty="0"/>
              <a:t>Impact on the </a:t>
            </a:r>
            <a:r>
              <a:rPr lang="en-US" sz="3200" u="sng" dirty="0"/>
              <a:t>Price Level</a:t>
            </a:r>
            <a:r>
              <a:rPr lang="en-US" sz="3200" dirty="0"/>
              <a:t>: </a:t>
            </a:r>
            <a:br>
              <a:rPr lang="en-US" sz="3200" dirty="0"/>
            </a:br>
            <a:r>
              <a:rPr lang="en-US" sz="3200" i="1" dirty="0"/>
              <a:t>Across Countries</a:t>
            </a:r>
          </a:p>
        </p:txBody>
      </p:sp>
      <p:sp>
        <p:nvSpPr>
          <p:cNvPr id="3" name="Content Placeholder 2">
            <a:extLst>
              <a:ext uri="{FF2B5EF4-FFF2-40B4-BE49-F238E27FC236}">
                <a16:creationId xmlns:a16="http://schemas.microsoft.com/office/drawing/2014/main" id="{BD5B51A8-FDAA-C8BB-3738-7A41C80283E5}"/>
              </a:ext>
            </a:extLst>
          </p:cNvPr>
          <p:cNvSpPr>
            <a:spLocks noGrp="1"/>
          </p:cNvSpPr>
          <p:nvPr>
            <p:ph idx="1"/>
          </p:nvPr>
        </p:nvSpPr>
        <p:spPr>
          <a:xfrm>
            <a:off x="1108219" y="2086424"/>
            <a:ext cx="6945847" cy="1143000"/>
          </a:xfrm>
        </p:spPr>
        <p:txBody>
          <a:bodyPr>
            <a:normAutofit/>
          </a:bodyPr>
          <a:lstStyle/>
          <a:p>
            <a:pPr algn="ctr"/>
            <a:r>
              <a:rPr lang="en-US" sz="1400" u="sng" dirty="0">
                <a:solidFill>
                  <a:srgbClr val="1B202F"/>
                </a:solidFill>
              </a:rPr>
              <a:t>Median Accumulated Excess Price Level Change during Tightening Phases</a:t>
            </a:r>
          </a:p>
          <a:p>
            <a:pPr algn="ctr"/>
            <a:r>
              <a:rPr lang="en-US" sz="1400" b="0" i="1" dirty="0">
                <a:solidFill>
                  <a:srgbClr val="1B202F"/>
                </a:solidFill>
              </a:rPr>
              <a:t>(Annualized, in excess of inflation at 2%)</a:t>
            </a:r>
            <a:endParaRPr lang="en-US" sz="1400" b="0" i="1" baseline="-25000" dirty="0">
              <a:solidFill>
                <a:srgbClr val="1B202F"/>
              </a:solidFill>
            </a:endParaRPr>
          </a:p>
          <a:p>
            <a:pPr algn="ctr"/>
            <a:endParaRPr lang="en-US" sz="1400" b="0" i="1" dirty="0">
              <a:solidFill>
                <a:srgbClr val="1B202F"/>
              </a:solidFill>
            </a:endParaRPr>
          </a:p>
          <a:p>
            <a:endParaRPr lang="en-US" sz="1600" b="0" dirty="0">
              <a:solidFill>
                <a:srgbClr val="1B202F"/>
              </a:solidFill>
            </a:endParaRPr>
          </a:p>
          <a:p>
            <a:endParaRPr lang="en-US" sz="1600" dirty="0">
              <a:solidFill>
                <a:srgbClr val="1B202F"/>
              </a:solidFill>
            </a:endParaRPr>
          </a:p>
          <a:p>
            <a:endParaRPr lang="en-US" sz="1600" dirty="0">
              <a:solidFill>
                <a:srgbClr val="1B202F"/>
              </a:solidFill>
            </a:endParaRPr>
          </a:p>
          <a:p>
            <a:endParaRPr lang="en-US" sz="1600" dirty="0">
              <a:solidFill>
                <a:srgbClr val="1B202F"/>
              </a:solidFill>
            </a:endParaRPr>
          </a:p>
        </p:txBody>
      </p:sp>
      <p:sp>
        <p:nvSpPr>
          <p:cNvPr id="6" name="TextBox 5">
            <a:extLst>
              <a:ext uri="{FF2B5EF4-FFF2-40B4-BE49-F238E27FC236}">
                <a16:creationId xmlns:a16="http://schemas.microsoft.com/office/drawing/2014/main" id="{9FD9FA2C-C78D-588F-96FC-74A8FE6475D8}"/>
              </a:ext>
            </a:extLst>
          </p:cNvPr>
          <p:cNvSpPr txBox="1"/>
          <p:nvPr/>
        </p:nvSpPr>
        <p:spPr>
          <a:xfrm>
            <a:off x="685800" y="5833404"/>
            <a:ext cx="7790687" cy="369332"/>
          </a:xfrm>
          <a:prstGeom prst="rect">
            <a:avLst/>
          </a:prstGeom>
          <a:noFill/>
        </p:spPr>
        <p:txBody>
          <a:bodyPr wrap="square">
            <a:spAutoFit/>
          </a:bodyPr>
          <a:lstStyle/>
          <a:p>
            <a:r>
              <a:rPr lang="en-US" sz="900" b="1" dirty="0">
                <a:solidFill>
                  <a:srgbClr val="1B202F"/>
                </a:solidFill>
              </a:rPr>
              <a:t>Notes: </a:t>
            </a:r>
            <a:r>
              <a:rPr lang="en-US" sz="900" dirty="0">
                <a:solidFill>
                  <a:srgbClr val="1B202F"/>
                </a:solidFill>
              </a:rPr>
              <a:t>Median across the sample of 24 advanced economies. Excess price level change is calculated over each country-phase for tightening periods, starting from a 12-month lead before the first rate hike and ending after a 12-month lag after the tightening phase ends. </a:t>
            </a:r>
            <a:endParaRPr lang="en-US" sz="900" dirty="0"/>
          </a:p>
        </p:txBody>
      </p:sp>
      <p:pic>
        <p:nvPicPr>
          <p:cNvPr id="7" name="Picture 6">
            <a:extLst>
              <a:ext uri="{FF2B5EF4-FFF2-40B4-BE49-F238E27FC236}">
                <a16:creationId xmlns:a16="http://schemas.microsoft.com/office/drawing/2014/main" id="{4572F586-8B7A-48E6-5FF7-6BDDAAEE3F1D}"/>
              </a:ext>
            </a:extLst>
          </p:cNvPr>
          <p:cNvPicPr>
            <a:picLocks noChangeAspect="1"/>
          </p:cNvPicPr>
          <p:nvPr/>
        </p:nvPicPr>
        <p:blipFill>
          <a:blip r:embed="rId2"/>
          <a:stretch>
            <a:fillRect/>
          </a:stretch>
        </p:blipFill>
        <p:spPr>
          <a:xfrm>
            <a:off x="917696" y="2633472"/>
            <a:ext cx="7308608" cy="3071911"/>
          </a:xfrm>
          <a:prstGeom prst="rect">
            <a:avLst/>
          </a:prstGeom>
        </p:spPr>
      </p:pic>
      <p:sp>
        <p:nvSpPr>
          <p:cNvPr id="4" name="TextBox 3">
            <a:extLst>
              <a:ext uri="{FF2B5EF4-FFF2-40B4-BE49-F238E27FC236}">
                <a16:creationId xmlns:a16="http://schemas.microsoft.com/office/drawing/2014/main" id="{CC0A703B-C78D-D147-BE1D-4766DABD85F6}"/>
              </a:ext>
            </a:extLst>
          </p:cNvPr>
          <p:cNvSpPr txBox="1"/>
          <p:nvPr/>
        </p:nvSpPr>
        <p:spPr>
          <a:xfrm>
            <a:off x="3041666" y="5492586"/>
            <a:ext cx="3750626" cy="276807"/>
          </a:xfrm>
          <a:prstGeom prst="rect">
            <a:avLst/>
          </a:prstGeom>
          <a:solidFill>
            <a:schemeClr val="bg1"/>
          </a:solidFill>
        </p:spPr>
        <p:txBody>
          <a:bodyPr wrap="square" rtlCol="0">
            <a:spAutoFit/>
          </a:bodyPr>
          <a:lstStyle/>
          <a:p>
            <a:pPr algn="ctr">
              <a:lnSpc>
                <a:spcPct val="120000"/>
              </a:lnSpc>
            </a:pPr>
            <a:r>
              <a:rPr lang="en-US" sz="1100" dirty="0">
                <a:solidFill>
                  <a:srgbClr val="1B202F"/>
                </a:solidFill>
                <a:latin typeface="Arial" charset="0"/>
              </a:rPr>
              <a:t>Percentage points</a:t>
            </a:r>
          </a:p>
        </p:txBody>
      </p:sp>
    </p:spTree>
    <p:extLst>
      <p:ext uri="{BB962C8B-B14F-4D97-AF65-F5344CB8AC3E}">
        <p14:creationId xmlns:p14="http://schemas.microsoft.com/office/powerpoint/2010/main" val="306021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B6BC97-98AD-710B-32FE-C9CE3AB0708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F90C8D-2B63-92F5-CE8F-130D1997E9B4}"/>
              </a:ext>
            </a:extLst>
          </p:cNvPr>
          <p:cNvSpPr>
            <a:spLocks noGrp="1"/>
          </p:cNvSpPr>
          <p:nvPr>
            <p:ph type="title"/>
          </p:nvPr>
        </p:nvSpPr>
        <p:spPr/>
        <p:txBody>
          <a:bodyPr/>
          <a:lstStyle/>
          <a:p>
            <a:r>
              <a:rPr lang="en-US" sz="3200" dirty="0"/>
              <a:t>Explaining the Tradeoffs</a:t>
            </a:r>
            <a:endParaRPr lang="en-US" sz="2800" dirty="0"/>
          </a:p>
        </p:txBody>
      </p:sp>
      <p:sp>
        <p:nvSpPr>
          <p:cNvPr id="3" name="Content Placeholder 2">
            <a:extLst>
              <a:ext uri="{FF2B5EF4-FFF2-40B4-BE49-F238E27FC236}">
                <a16:creationId xmlns:a16="http://schemas.microsoft.com/office/drawing/2014/main" id="{21ABC870-10FC-510C-9498-42BB0D406412}"/>
              </a:ext>
            </a:extLst>
          </p:cNvPr>
          <p:cNvSpPr>
            <a:spLocks noGrp="1"/>
          </p:cNvSpPr>
          <p:nvPr>
            <p:ph idx="1"/>
          </p:nvPr>
        </p:nvSpPr>
        <p:spPr>
          <a:xfrm>
            <a:off x="768096" y="2074399"/>
            <a:ext cx="8156448" cy="1704026"/>
          </a:xfrm>
        </p:spPr>
        <p:txBody>
          <a:bodyPr>
            <a:normAutofit/>
          </a:bodyPr>
          <a:lstStyle/>
          <a:p>
            <a:pPr marL="214313" indent="-214313">
              <a:buFont typeface="Wingdings" panose="05000000000000000000" pitchFamily="2" charset="2"/>
              <a:buChar char="§"/>
            </a:pPr>
            <a:r>
              <a:rPr lang="en-US" sz="1600" dirty="0">
                <a:solidFill>
                  <a:srgbClr val="1B202F"/>
                </a:solidFill>
              </a:rPr>
              <a:t>Regression analysis: </a:t>
            </a:r>
            <a:r>
              <a:rPr lang="en-US" sz="1600" b="0" dirty="0">
                <a:solidFill>
                  <a:srgbClr val="1B202F"/>
                </a:solidFill>
              </a:rPr>
              <a:t>role of central bank strategy, shocks and country characteristics</a:t>
            </a:r>
          </a:p>
          <a:p>
            <a:pPr marL="214313" indent="-214313">
              <a:buFont typeface="Wingdings" panose="05000000000000000000" pitchFamily="2" charset="2"/>
              <a:buChar char="§"/>
            </a:pPr>
            <a:r>
              <a:rPr lang="en-US" sz="1600" dirty="0">
                <a:solidFill>
                  <a:srgbClr val="1B202F"/>
                </a:solidFill>
              </a:rPr>
              <a:t>Simulations: </a:t>
            </a:r>
            <a:r>
              <a:rPr lang="en-US" sz="1600" b="0" dirty="0">
                <a:solidFill>
                  <a:srgbClr val="1B202F"/>
                </a:solidFill>
              </a:rPr>
              <a:t>results supported by simulations with FRB/US model </a:t>
            </a:r>
          </a:p>
          <a:p>
            <a:pPr marL="527744" lvl="1" indent="-214313">
              <a:buFont typeface="Arial" panose="020B0604020202020204" pitchFamily="34" charset="0"/>
              <a:buChar char="–"/>
            </a:pPr>
            <a:endParaRPr lang="en-US" sz="1400" dirty="0">
              <a:solidFill>
                <a:srgbClr val="1B202F"/>
              </a:solidFill>
            </a:endParaRPr>
          </a:p>
          <a:p>
            <a:pPr marL="474167" lvl="1" indent="-160735">
              <a:buFont typeface="Arial" panose="020B0604020202020204" pitchFamily="34" charset="0"/>
              <a:buChar char="•"/>
            </a:pPr>
            <a:endParaRPr lang="en-US" sz="1400" dirty="0">
              <a:solidFill>
                <a:srgbClr val="1B202F"/>
              </a:solidFill>
            </a:endParaRPr>
          </a:p>
        </p:txBody>
      </p:sp>
      <p:graphicFrame>
        <p:nvGraphicFramePr>
          <p:cNvPr id="5" name="Table 4">
            <a:extLst>
              <a:ext uri="{FF2B5EF4-FFF2-40B4-BE49-F238E27FC236}">
                <a16:creationId xmlns:a16="http://schemas.microsoft.com/office/drawing/2014/main" id="{64CACB28-21C1-6370-0EFD-3C73CF181EF6}"/>
              </a:ext>
            </a:extLst>
          </p:cNvPr>
          <p:cNvGraphicFramePr>
            <a:graphicFrameLocks noGrp="1"/>
          </p:cNvGraphicFramePr>
          <p:nvPr>
            <p:extLst>
              <p:ext uri="{D42A27DB-BD31-4B8C-83A1-F6EECF244321}">
                <p14:modId xmlns:p14="http://schemas.microsoft.com/office/powerpoint/2010/main" val="1691321924"/>
              </p:ext>
            </p:extLst>
          </p:nvPr>
        </p:nvGraphicFramePr>
        <p:xfrm>
          <a:off x="776530" y="3154879"/>
          <a:ext cx="7488936" cy="2716921"/>
        </p:xfrm>
        <a:graphic>
          <a:graphicData uri="http://schemas.openxmlformats.org/drawingml/2006/table">
            <a:tbl>
              <a:tblPr firstRow="1" bandRow="1">
                <a:tableStyleId>{5940675A-B579-460E-94D1-54222C63F5DA}</a:tableStyleId>
              </a:tblPr>
              <a:tblGrid>
                <a:gridCol w="1294861">
                  <a:extLst>
                    <a:ext uri="{9D8B030D-6E8A-4147-A177-3AD203B41FA5}">
                      <a16:colId xmlns:a16="http://schemas.microsoft.com/office/drawing/2014/main" val="3666161607"/>
                    </a:ext>
                  </a:extLst>
                </a:gridCol>
                <a:gridCol w="1285198">
                  <a:extLst>
                    <a:ext uri="{9D8B030D-6E8A-4147-A177-3AD203B41FA5}">
                      <a16:colId xmlns:a16="http://schemas.microsoft.com/office/drawing/2014/main" val="1944764469"/>
                    </a:ext>
                  </a:extLst>
                </a:gridCol>
                <a:gridCol w="1562121">
                  <a:extLst>
                    <a:ext uri="{9D8B030D-6E8A-4147-A177-3AD203B41FA5}">
                      <a16:colId xmlns:a16="http://schemas.microsoft.com/office/drawing/2014/main" val="706345041"/>
                    </a:ext>
                  </a:extLst>
                </a:gridCol>
                <a:gridCol w="1236286">
                  <a:extLst>
                    <a:ext uri="{9D8B030D-6E8A-4147-A177-3AD203B41FA5}">
                      <a16:colId xmlns:a16="http://schemas.microsoft.com/office/drawing/2014/main" val="855786973"/>
                    </a:ext>
                  </a:extLst>
                </a:gridCol>
                <a:gridCol w="2110470">
                  <a:extLst>
                    <a:ext uri="{9D8B030D-6E8A-4147-A177-3AD203B41FA5}">
                      <a16:colId xmlns:a16="http://schemas.microsoft.com/office/drawing/2014/main" val="4042700963"/>
                    </a:ext>
                  </a:extLst>
                </a:gridCol>
              </a:tblGrid>
              <a:tr h="785669">
                <a:tc>
                  <a:txBody>
                    <a:bodyPr/>
                    <a:lstStyle/>
                    <a:p>
                      <a:r>
                        <a:rPr lang="en-US" sz="1600" b="1" dirty="0">
                          <a:solidFill>
                            <a:srgbClr val="1B202F"/>
                          </a:solidFill>
                        </a:rPr>
                        <a:t>Policy</a:t>
                      </a:r>
                    </a:p>
                    <a:p>
                      <a:r>
                        <a:rPr lang="en-US" sz="1400" b="0" i="1" dirty="0">
                          <a:solidFill>
                            <a:srgbClr val="1B202F"/>
                          </a:solidFill>
                        </a:rPr>
                        <a:t>green/good, red/pain</a:t>
                      </a:r>
                      <a:endParaRPr lang="en-US" sz="2400" b="0" i="1" dirty="0">
                        <a:solidFill>
                          <a:srgbClr val="1B202F"/>
                        </a:solidFill>
                      </a:endParaRPr>
                    </a:p>
                  </a:txBody>
                  <a:tcPr marL="68580" marR="68580" marT="34290" marB="34290">
                    <a:lnL w="12700" cap="flat" cmpd="sng" algn="ctr">
                      <a:solidFill>
                        <a:srgbClr val="1B202F"/>
                      </a:solidFill>
                      <a:prstDash val="solid"/>
                      <a:round/>
                      <a:headEnd type="none" w="med" len="med"/>
                      <a:tailEnd type="none" w="med" len="med"/>
                    </a:lnL>
                    <a:lnR w="12700" cap="flat" cmpd="sng" algn="ctr">
                      <a:solidFill>
                        <a:srgbClr val="1B202F"/>
                      </a:solidFill>
                      <a:prstDash val="solid"/>
                      <a:round/>
                      <a:headEnd type="none" w="med" len="med"/>
                      <a:tailEnd type="none" w="med" len="med"/>
                    </a:lnR>
                    <a:lnT w="12700" cap="flat" cmpd="sng" algn="ctr">
                      <a:solidFill>
                        <a:srgbClr val="1B202F"/>
                      </a:solidFill>
                      <a:prstDash val="solid"/>
                      <a:round/>
                      <a:headEnd type="none" w="med" len="med"/>
                      <a:tailEnd type="none" w="med" len="med"/>
                    </a:lnT>
                    <a:lnB w="12700" cap="flat" cmpd="sng" algn="ctr">
                      <a:solidFill>
                        <a:srgbClr val="1B202F"/>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1" dirty="0">
                          <a:solidFill>
                            <a:srgbClr val="1B202F"/>
                          </a:solidFill>
                        </a:rPr>
                        <a:t>Sacrifice Ratio</a:t>
                      </a:r>
                    </a:p>
                  </a:txBody>
                  <a:tcPr marL="68580" marR="68580" marT="34290" marB="34290">
                    <a:lnL w="12700" cap="flat" cmpd="sng" algn="ctr">
                      <a:solidFill>
                        <a:srgbClr val="1B202F"/>
                      </a:solidFill>
                      <a:prstDash val="solid"/>
                      <a:round/>
                      <a:headEnd type="none" w="med" len="med"/>
                      <a:tailEnd type="none" w="med" len="med"/>
                    </a:lnL>
                    <a:lnR w="12700" cap="flat" cmpd="sng" algn="ctr">
                      <a:solidFill>
                        <a:srgbClr val="1B202F"/>
                      </a:solidFill>
                      <a:prstDash val="solid"/>
                      <a:round/>
                      <a:headEnd type="none" w="med" len="med"/>
                      <a:tailEnd type="none" w="med" len="med"/>
                    </a:lnR>
                    <a:lnT w="12700" cap="flat" cmpd="sng" algn="ctr">
                      <a:solidFill>
                        <a:srgbClr val="1B202F"/>
                      </a:solidFill>
                      <a:prstDash val="solid"/>
                      <a:round/>
                      <a:headEnd type="none" w="med" len="med"/>
                      <a:tailEnd type="none" w="med" len="med"/>
                    </a:lnT>
                    <a:lnB w="12700" cap="flat" cmpd="sng" algn="ctr">
                      <a:solidFill>
                        <a:srgbClr val="1B202F"/>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1" dirty="0">
                          <a:solidFill>
                            <a:srgbClr val="1B202F"/>
                          </a:solidFill>
                        </a:rPr>
                        <a:t>Output Losses</a:t>
                      </a:r>
                    </a:p>
                    <a:p>
                      <a:r>
                        <a:rPr lang="en-US" sz="1600" b="0" i="1" dirty="0">
                          <a:solidFill>
                            <a:srgbClr val="1B202F"/>
                          </a:solidFill>
                        </a:rPr>
                        <a:t>(accumulated) </a:t>
                      </a:r>
                    </a:p>
                  </a:txBody>
                  <a:tcPr marL="68580" marR="68580" marT="34290" marB="34290">
                    <a:lnL w="12700" cap="flat" cmpd="sng" algn="ctr">
                      <a:solidFill>
                        <a:srgbClr val="1B202F"/>
                      </a:solidFill>
                      <a:prstDash val="solid"/>
                      <a:round/>
                      <a:headEnd type="none" w="med" len="med"/>
                      <a:tailEnd type="none" w="med" len="med"/>
                    </a:lnL>
                    <a:lnR w="12700" cap="flat" cmpd="sng" algn="ctr">
                      <a:solidFill>
                        <a:srgbClr val="1B202F"/>
                      </a:solidFill>
                      <a:prstDash val="solid"/>
                      <a:round/>
                      <a:headEnd type="none" w="med" len="med"/>
                      <a:tailEnd type="none" w="med" len="med"/>
                    </a:lnR>
                    <a:lnT w="12700" cap="flat" cmpd="sng" algn="ctr">
                      <a:solidFill>
                        <a:srgbClr val="1B202F"/>
                      </a:solidFill>
                      <a:prstDash val="solid"/>
                      <a:round/>
                      <a:headEnd type="none" w="med" len="med"/>
                      <a:tailEnd type="none" w="med" len="med"/>
                    </a:lnT>
                    <a:lnB w="12700" cap="flat" cmpd="sng" algn="ctr">
                      <a:solidFill>
                        <a:srgbClr val="1B202F"/>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1" dirty="0">
                          <a:solidFill>
                            <a:srgbClr val="1B202F"/>
                          </a:solidFill>
                        </a:rPr>
                        <a:t>Inflation Reduction</a:t>
                      </a:r>
                    </a:p>
                  </a:txBody>
                  <a:tcPr marL="68580" marR="68580" marT="34290" marB="34290">
                    <a:lnL w="12700" cap="flat" cmpd="sng" algn="ctr">
                      <a:solidFill>
                        <a:srgbClr val="1B202F"/>
                      </a:solidFill>
                      <a:prstDash val="solid"/>
                      <a:round/>
                      <a:headEnd type="none" w="med" len="med"/>
                      <a:tailEnd type="none" w="med" len="med"/>
                    </a:lnL>
                    <a:lnR w="12700" cap="flat" cmpd="sng" algn="ctr">
                      <a:solidFill>
                        <a:srgbClr val="1B202F"/>
                      </a:solidFill>
                      <a:prstDash val="solid"/>
                      <a:round/>
                      <a:headEnd type="none" w="med" len="med"/>
                      <a:tailEnd type="none" w="med" len="med"/>
                    </a:lnR>
                    <a:lnT w="12700" cap="flat" cmpd="sng" algn="ctr">
                      <a:solidFill>
                        <a:srgbClr val="1B202F"/>
                      </a:solidFill>
                      <a:prstDash val="solid"/>
                      <a:round/>
                      <a:headEnd type="none" w="med" len="med"/>
                      <a:tailEnd type="none" w="med" len="med"/>
                    </a:lnT>
                    <a:lnB w="12700" cap="flat" cmpd="sng" algn="ctr">
                      <a:solidFill>
                        <a:srgbClr val="1B202F"/>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600" b="1" dirty="0">
                          <a:solidFill>
                            <a:srgbClr val="1B202F"/>
                          </a:solidFill>
                        </a:rPr>
                        <a:t>Excess Price Level Change </a:t>
                      </a:r>
                      <a:r>
                        <a:rPr lang="en-US" sz="1600" b="0" i="1" dirty="0">
                          <a:solidFill>
                            <a:srgbClr val="1B202F"/>
                          </a:solidFill>
                        </a:rPr>
                        <a:t>(accumulated)</a:t>
                      </a:r>
                    </a:p>
                  </a:txBody>
                  <a:tcPr marL="68580" marR="68580" marT="34290" marB="34290">
                    <a:lnL w="12700" cap="flat" cmpd="sng" algn="ctr">
                      <a:solidFill>
                        <a:srgbClr val="1B202F"/>
                      </a:solidFill>
                      <a:prstDash val="solid"/>
                      <a:round/>
                      <a:headEnd type="none" w="med" len="med"/>
                      <a:tailEnd type="none" w="med" len="med"/>
                    </a:lnL>
                    <a:lnR w="12700" cap="flat" cmpd="sng" algn="ctr">
                      <a:solidFill>
                        <a:srgbClr val="1B202F"/>
                      </a:solidFill>
                      <a:prstDash val="solid"/>
                      <a:round/>
                      <a:headEnd type="none" w="med" len="med"/>
                      <a:tailEnd type="none" w="med" len="med"/>
                    </a:lnR>
                    <a:lnT w="12700" cap="flat" cmpd="sng" algn="ctr">
                      <a:solidFill>
                        <a:srgbClr val="1B202F"/>
                      </a:solidFill>
                      <a:prstDash val="solid"/>
                      <a:round/>
                      <a:headEnd type="none" w="med" len="med"/>
                      <a:tailEnd type="none" w="med" len="med"/>
                    </a:lnT>
                    <a:lnB w="12700" cap="flat" cmpd="sng" algn="ctr">
                      <a:solidFill>
                        <a:srgbClr val="1B202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38196950"/>
                  </a:ext>
                </a:extLst>
              </a:tr>
              <a:tr h="555207">
                <a:tc>
                  <a:txBody>
                    <a:bodyPr/>
                    <a:lstStyle/>
                    <a:p>
                      <a:r>
                        <a:rPr lang="en-US" sz="1600" dirty="0">
                          <a:solidFill>
                            <a:srgbClr val="1B202F"/>
                          </a:solidFill>
                        </a:rPr>
                        <a:t>Delayed </a:t>
                      </a:r>
                    </a:p>
                    <a:p>
                      <a:r>
                        <a:rPr lang="en-US" sz="1600" dirty="0">
                          <a:solidFill>
                            <a:srgbClr val="1B202F"/>
                          </a:solidFill>
                        </a:rPr>
                        <a:t>liftoff</a:t>
                      </a:r>
                    </a:p>
                  </a:txBody>
                  <a:tcPr marL="68580" marR="68580" marT="34290" marB="34290">
                    <a:lnL w="12700" cap="flat" cmpd="sng" algn="ctr">
                      <a:solidFill>
                        <a:srgbClr val="1B202F"/>
                      </a:solidFill>
                      <a:prstDash val="solid"/>
                      <a:round/>
                      <a:headEnd type="none" w="med" len="med"/>
                      <a:tailEnd type="none" w="med" len="med"/>
                    </a:lnL>
                    <a:lnR w="12700" cap="flat" cmpd="sng" algn="ctr">
                      <a:solidFill>
                        <a:srgbClr val="1B202F"/>
                      </a:solidFill>
                      <a:prstDash val="solid"/>
                      <a:round/>
                      <a:headEnd type="none" w="med" len="med"/>
                      <a:tailEnd type="none" w="med" len="med"/>
                    </a:lnR>
                    <a:lnT w="12700" cap="flat" cmpd="sng" algn="ctr">
                      <a:solidFill>
                        <a:srgbClr val="1B202F"/>
                      </a:solidFill>
                      <a:prstDash val="solid"/>
                      <a:round/>
                      <a:headEnd type="none" w="med" len="med"/>
                      <a:tailEnd type="none" w="med" len="med"/>
                    </a:lnT>
                    <a:lnB w="12700" cap="flat" cmpd="sng" algn="ctr">
                      <a:solidFill>
                        <a:srgbClr val="1B202F"/>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marL="68580" marR="68580" marT="34290" marB="34290">
                    <a:lnL w="12700" cap="flat" cmpd="sng" algn="ctr">
                      <a:solidFill>
                        <a:srgbClr val="1B202F"/>
                      </a:solidFill>
                      <a:prstDash val="solid"/>
                      <a:round/>
                      <a:headEnd type="none" w="med" len="med"/>
                      <a:tailEnd type="none" w="med" len="med"/>
                    </a:lnL>
                    <a:lnR w="12700" cap="flat" cmpd="sng" algn="ctr">
                      <a:solidFill>
                        <a:srgbClr val="1B202F"/>
                      </a:solidFill>
                      <a:prstDash val="solid"/>
                      <a:round/>
                      <a:headEnd type="none" w="med" len="med"/>
                      <a:tailEnd type="none" w="med" len="med"/>
                    </a:lnR>
                    <a:lnT w="12700" cap="flat" cmpd="sng" algn="ctr">
                      <a:solidFill>
                        <a:srgbClr val="1B202F"/>
                      </a:solidFill>
                      <a:prstDash val="solid"/>
                      <a:round/>
                      <a:headEnd type="none" w="med" len="med"/>
                      <a:tailEnd type="none" w="med" len="med"/>
                    </a:lnT>
                    <a:lnB w="12700" cap="flat" cmpd="sng" algn="ctr">
                      <a:solidFill>
                        <a:srgbClr val="1B202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600" dirty="0"/>
                    </a:p>
                  </a:txBody>
                  <a:tcPr marL="68580" marR="68580" marT="34290" marB="34290">
                    <a:lnL w="12700" cap="flat" cmpd="sng" algn="ctr">
                      <a:solidFill>
                        <a:srgbClr val="1B202F"/>
                      </a:solidFill>
                      <a:prstDash val="solid"/>
                      <a:round/>
                      <a:headEnd type="none" w="med" len="med"/>
                      <a:tailEnd type="none" w="med" len="med"/>
                    </a:lnL>
                    <a:lnR w="12700" cap="flat" cmpd="sng" algn="ctr">
                      <a:solidFill>
                        <a:srgbClr val="1B202F"/>
                      </a:solidFill>
                      <a:prstDash val="solid"/>
                      <a:round/>
                      <a:headEnd type="none" w="med" len="med"/>
                      <a:tailEnd type="none" w="med" len="med"/>
                    </a:lnR>
                    <a:lnT w="12700" cap="flat" cmpd="sng" algn="ctr">
                      <a:solidFill>
                        <a:srgbClr val="1B202F"/>
                      </a:solidFill>
                      <a:prstDash val="solid"/>
                      <a:round/>
                      <a:headEnd type="none" w="med" len="med"/>
                      <a:tailEnd type="none" w="med" len="med"/>
                    </a:lnT>
                    <a:lnB w="12700" cap="flat" cmpd="sng" algn="ctr">
                      <a:solidFill>
                        <a:srgbClr val="1B202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600" dirty="0"/>
                    </a:p>
                  </a:txBody>
                  <a:tcPr marL="68580" marR="68580" marT="34290" marB="34290">
                    <a:lnL w="12700" cap="flat" cmpd="sng" algn="ctr">
                      <a:solidFill>
                        <a:srgbClr val="1B202F"/>
                      </a:solidFill>
                      <a:prstDash val="solid"/>
                      <a:round/>
                      <a:headEnd type="none" w="med" len="med"/>
                      <a:tailEnd type="none" w="med" len="med"/>
                    </a:lnL>
                    <a:lnR w="12700" cap="flat" cmpd="sng" algn="ctr">
                      <a:solidFill>
                        <a:srgbClr val="1B202F"/>
                      </a:solidFill>
                      <a:prstDash val="solid"/>
                      <a:round/>
                      <a:headEnd type="none" w="med" len="med"/>
                      <a:tailEnd type="none" w="med" len="med"/>
                    </a:lnR>
                    <a:lnT w="12700" cap="flat" cmpd="sng" algn="ctr">
                      <a:solidFill>
                        <a:srgbClr val="1B202F"/>
                      </a:solidFill>
                      <a:prstDash val="solid"/>
                      <a:round/>
                      <a:headEnd type="none" w="med" len="med"/>
                      <a:tailEnd type="none" w="med" len="med"/>
                    </a:lnT>
                    <a:lnB w="12700" cap="flat" cmpd="sng" algn="ctr">
                      <a:solidFill>
                        <a:srgbClr val="1B202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600" dirty="0"/>
                    </a:p>
                  </a:txBody>
                  <a:tcPr marL="68580" marR="68580" marT="34290" marB="34290">
                    <a:lnL w="12700" cap="flat" cmpd="sng" algn="ctr">
                      <a:solidFill>
                        <a:srgbClr val="1B202F"/>
                      </a:solidFill>
                      <a:prstDash val="solid"/>
                      <a:round/>
                      <a:headEnd type="none" w="med" len="med"/>
                      <a:tailEnd type="none" w="med" len="med"/>
                    </a:lnL>
                    <a:lnR w="12700" cap="flat" cmpd="sng" algn="ctr">
                      <a:solidFill>
                        <a:srgbClr val="1B202F"/>
                      </a:solidFill>
                      <a:prstDash val="solid"/>
                      <a:round/>
                      <a:headEnd type="none" w="med" len="med"/>
                      <a:tailEnd type="none" w="med" len="med"/>
                    </a:lnR>
                    <a:lnT w="12700" cap="flat" cmpd="sng" algn="ctr">
                      <a:solidFill>
                        <a:srgbClr val="1B202F"/>
                      </a:solidFill>
                      <a:prstDash val="solid"/>
                      <a:round/>
                      <a:headEnd type="none" w="med" len="med"/>
                      <a:tailEnd type="none" w="med" len="med"/>
                    </a:lnT>
                    <a:lnB w="12700" cap="flat" cmpd="sng" algn="ctr">
                      <a:solidFill>
                        <a:srgbClr val="1B202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37896442"/>
                  </a:ext>
                </a:extLst>
              </a:tr>
              <a:tr h="785669">
                <a:tc>
                  <a:txBody>
                    <a:bodyPr/>
                    <a:lstStyle/>
                    <a:p>
                      <a:r>
                        <a:rPr lang="en-US" sz="1600" dirty="0">
                          <a:solidFill>
                            <a:srgbClr val="1B202F"/>
                          </a:solidFill>
                        </a:rPr>
                        <a:t>More aggressive hikes</a:t>
                      </a:r>
                    </a:p>
                  </a:txBody>
                  <a:tcPr marL="68580" marR="68580" marT="34290" marB="34290">
                    <a:lnL w="12700" cap="flat" cmpd="sng" algn="ctr">
                      <a:solidFill>
                        <a:srgbClr val="1B202F"/>
                      </a:solidFill>
                      <a:prstDash val="solid"/>
                      <a:round/>
                      <a:headEnd type="none" w="med" len="med"/>
                      <a:tailEnd type="none" w="med" len="med"/>
                    </a:lnL>
                    <a:lnR w="12700" cap="flat" cmpd="sng" algn="ctr">
                      <a:solidFill>
                        <a:srgbClr val="1B202F"/>
                      </a:solidFill>
                      <a:prstDash val="solid"/>
                      <a:round/>
                      <a:headEnd type="none" w="med" len="med"/>
                      <a:tailEnd type="none" w="med" len="med"/>
                    </a:lnR>
                    <a:lnT w="12700" cap="flat" cmpd="sng" algn="ctr">
                      <a:solidFill>
                        <a:srgbClr val="1B202F"/>
                      </a:solidFill>
                      <a:prstDash val="solid"/>
                      <a:round/>
                      <a:headEnd type="none" w="med" len="med"/>
                      <a:tailEnd type="none" w="med" len="med"/>
                    </a:lnT>
                    <a:lnB w="12700" cap="flat" cmpd="sng" algn="ctr">
                      <a:solidFill>
                        <a:srgbClr val="1B202F"/>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marL="68580" marR="68580" marT="34290" marB="34290">
                    <a:lnL w="12700" cap="flat" cmpd="sng" algn="ctr">
                      <a:solidFill>
                        <a:srgbClr val="1B202F"/>
                      </a:solidFill>
                      <a:prstDash val="solid"/>
                      <a:round/>
                      <a:headEnd type="none" w="med" len="med"/>
                      <a:tailEnd type="none" w="med" len="med"/>
                    </a:lnL>
                    <a:lnR w="12700" cap="flat" cmpd="sng" algn="ctr">
                      <a:solidFill>
                        <a:srgbClr val="1B202F"/>
                      </a:solidFill>
                      <a:prstDash val="solid"/>
                      <a:round/>
                      <a:headEnd type="none" w="med" len="med"/>
                      <a:tailEnd type="none" w="med" len="med"/>
                    </a:lnR>
                    <a:lnT w="12700" cap="flat" cmpd="sng" algn="ctr">
                      <a:solidFill>
                        <a:srgbClr val="1B202F"/>
                      </a:solidFill>
                      <a:prstDash val="solid"/>
                      <a:round/>
                      <a:headEnd type="none" w="med" len="med"/>
                      <a:tailEnd type="none" w="med" len="med"/>
                    </a:lnT>
                    <a:lnB w="12700" cap="flat" cmpd="sng" algn="ctr">
                      <a:solidFill>
                        <a:srgbClr val="1B202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600" dirty="0"/>
                    </a:p>
                  </a:txBody>
                  <a:tcPr marL="68580" marR="68580" marT="34290" marB="34290">
                    <a:lnL w="12700" cap="flat" cmpd="sng" algn="ctr">
                      <a:solidFill>
                        <a:srgbClr val="1B202F"/>
                      </a:solidFill>
                      <a:prstDash val="solid"/>
                      <a:round/>
                      <a:headEnd type="none" w="med" len="med"/>
                      <a:tailEnd type="none" w="med" len="med"/>
                    </a:lnL>
                    <a:lnR w="12700" cap="flat" cmpd="sng" algn="ctr">
                      <a:solidFill>
                        <a:srgbClr val="1B202F"/>
                      </a:solidFill>
                      <a:prstDash val="solid"/>
                      <a:round/>
                      <a:headEnd type="none" w="med" len="med"/>
                      <a:tailEnd type="none" w="med" len="med"/>
                    </a:lnR>
                    <a:lnT w="12700" cap="flat" cmpd="sng" algn="ctr">
                      <a:solidFill>
                        <a:srgbClr val="1B202F"/>
                      </a:solidFill>
                      <a:prstDash val="solid"/>
                      <a:round/>
                      <a:headEnd type="none" w="med" len="med"/>
                      <a:tailEnd type="none" w="med" len="med"/>
                    </a:lnT>
                    <a:lnB w="12700" cap="flat" cmpd="sng" algn="ctr">
                      <a:solidFill>
                        <a:srgbClr val="1B202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600" dirty="0"/>
                    </a:p>
                  </a:txBody>
                  <a:tcPr marL="68580" marR="68580" marT="34290" marB="34290">
                    <a:lnL w="12700" cap="flat" cmpd="sng" algn="ctr">
                      <a:solidFill>
                        <a:srgbClr val="1B202F"/>
                      </a:solidFill>
                      <a:prstDash val="solid"/>
                      <a:round/>
                      <a:headEnd type="none" w="med" len="med"/>
                      <a:tailEnd type="none" w="med" len="med"/>
                    </a:lnL>
                    <a:lnR w="12700" cap="flat" cmpd="sng" algn="ctr">
                      <a:solidFill>
                        <a:srgbClr val="1B202F"/>
                      </a:solidFill>
                      <a:prstDash val="solid"/>
                      <a:round/>
                      <a:headEnd type="none" w="med" len="med"/>
                      <a:tailEnd type="none" w="med" len="med"/>
                    </a:lnR>
                    <a:lnT w="12700" cap="flat" cmpd="sng" algn="ctr">
                      <a:solidFill>
                        <a:srgbClr val="1B202F"/>
                      </a:solidFill>
                      <a:prstDash val="solid"/>
                      <a:round/>
                      <a:headEnd type="none" w="med" len="med"/>
                      <a:tailEnd type="none" w="med" len="med"/>
                    </a:lnT>
                    <a:lnB w="12700" cap="flat" cmpd="sng" algn="ctr">
                      <a:solidFill>
                        <a:srgbClr val="1B202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600" dirty="0"/>
                    </a:p>
                  </a:txBody>
                  <a:tcPr marL="68580" marR="68580" marT="34290" marB="34290">
                    <a:lnL w="12700" cap="flat" cmpd="sng" algn="ctr">
                      <a:solidFill>
                        <a:srgbClr val="1B202F"/>
                      </a:solidFill>
                      <a:prstDash val="solid"/>
                      <a:round/>
                      <a:headEnd type="none" w="med" len="med"/>
                      <a:tailEnd type="none" w="med" len="med"/>
                    </a:lnL>
                    <a:lnR w="12700" cap="flat" cmpd="sng" algn="ctr">
                      <a:solidFill>
                        <a:srgbClr val="1B202F"/>
                      </a:solidFill>
                      <a:prstDash val="solid"/>
                      <a:round/>
                      <a:headEnd type="none" w="med" len="med"/>
                      <a:tailEnd type="none" w="med" len="med"/>
                    </a:lnR>
                    <a:lnT w="12700" cap="flat" cmpd="sng" algn="ctr">
                      <a:solidFill>
                        <a:srgbClr val="1B202F"/>
                      </a:solidFill>
                      <a:prstDash val="solid"/>
                      <a:round/>
                      <a:headEnd type="none" w="med" len="med"/>
                      <a:tailEnd type="none" w="med" len="med"/>
                    </a:lnT>
                    <a:lnB w="12700" cap="flat" cmpd="sng" algn="ctr">
                      <a:solidFill>
                        <a:srgbClr val="1B202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84611591"/>
                  </a:ext>
                </a:extLst>
              </a:tr>
              <a:tr h="560461">
                <a:tc>
                  <a:txBody>
                    <a:bodyPr/>
                    <a:lstStyle/>
                    <a:p>
                      <a:r>
                        <a:rPr lang="en-US" sz="1600" dirty="0">
                          <a:solidFill>
                            <a:srgbClr val="1B202F"/>
                          </a:solidFill>
                        </a:rPr>
                        <a:t>Central bank credibility</a:t>
                      </a:r>
                    </a:p>
                  </a:txBody>
                  <a:tcPr marL="68580" marR="68580" marT="34290" marB="34290">
                    <a:lnL w="12700" cap="flat" cmpd="sng" algn="ctr">
                      <a:solidFill>
                        <a:srgbClr val="1B202F"/>
                      </a:solidFill>
                      <a:prstDash val="solid"/>
                      <a:round/>
                      <a:headEnd type="none" w="med" len="med"/>
                      <a:tailEnd type="none" w="med" len="med"/>
                    </a:lnL>
                    <a:lnR w="12700" cap="flat" cmpd="sng" algn="ctr">
                      <a:solidFill>
                        <a:srgbClr val="1B202F"/>
                      </a:solidFill>
                      <a:prstDash val="solid"/>
                      <a:round/>
                      <a:headEnd type="none" w="med" len="med"/>
                      <a:tailEnd type="none" w="med" len="med"/>
                    </a:lnR>
                    <a:lnT w="12700" cap="flat" cmpd="sng" algn="ctr">
                      <a:solidFill>
                        <a:srgbClr val="1B202F"/>
                      </a:solidFill>
                      <a:prstDash val="solid"/>
                      <a:round/>
                      <a:headEnd type="none" w="med" len="med"/>
                      <a:tailEnd type="none" w="med" len="med"/>
                    </a:lnT>
                    <a:lnB w="12700" cap="flat" cmpd="sng" algn="ctr">
                      <a:solidFill>
                        <a:srgbClr val="1B202F"/>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600" dirty="0"/>
                    </a:p>
                  </a:txBody>
                  <a:tcPr marL="68580" marR="68580" marT="34290" marB="34290">
                    <a:lnL w="12700" cap="flat" cmpd="sng" algn="ctr">
                      <a:solidFill>
                        <a:srgbClr val="1B202F"/>
                      </a:solidFill>
                      <a:prstDash val="solid"/>
                      <a:round/>
                      <a:headEnd type="none" w="med" len="med"/>
                      <a:tailEnd type="none" w="med" len="med"/>
                    </a:lnL>
                    <a:lnR w="12700" cap="flat" cmpd="sng" algn="ctr">
                      <a:solidFill>
                        <a:srgbClr val="1B202F"/>
                      </a:solidFill>
                      <a:prstDash val="solid"/>
                      <a:round/>
                      <a:headEnd type="none" w="med" len="med"/>
                      <a:tailEnd type="none" w="med" len="med"/>
                    </a:lnR>
                    <a:lnT w="12700" cap="flat" cmpd="sng" algn="ctr">
                      <a:solidFill>
                        <a:srgbClr val="1B202F"/>
                      </a:solidFill>
                      <a:prstDash val="solid"/>
                      <a:round/>
                      <a:headEnd type="none" w="med" len="med"/>
                      <a:tailEnd type="none" w="med" len="med"/>
                    </a:lnT>
                    <a:lnB w="12700" cap="flat" cmpd="sng" algn="ctr">
                      <a:solidFill>
                        <a:srgbClr val="1B202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600" dirty="0"/>
                    </a:p>
                  </a:txBody>
                  <a:tcPr marL="68580" marR="68580" marT="34290" marB="34290">
                    <a:lnL w="12700" cap="flat" cmpd="sng" algn="ctr">
                      <a:solidFill>
                        <a:srgbClr val="1B202F"/>
                      </a:solidFill>
                      <a:prstDash val="solid"/>
                      <a:round/>
                      <a:headEnd type="none" w="med" len="med"/>
                      <a:tailEnd type="none" w="med" len="med"/>
                    </a:lnL>
                    <a:lnR w="12700" cap="flat" cmpd="sng" algn="ctr">
                      <a:solidFill>
                        <a:srgbClr val="1B202F"/>
                      </a:solidFill>
                      <a:prstDash val="solid"/>
                      <a:round/>
                      <a:headEnd type="none" w="med" len="med"/>
                      <a:tailEnd type="none" w="med" len="med"/>
                    </a:lnR>
                    <a:lnT w="12700" cap="flat" cmpd="sng" algn="ctr">
                      <a:solidFill>
                        <a:srgbClr val="1B202F"/>
                      </a:solidFill>
                      <a:prstDash val="solid"/>
                      <a:round/>
                      <a:headEnd type="none" w="med" len="med"/>
                      <a:tailEnd type="none" w="med" len="med"/>
                    </a:lnT>
                    <a:lnB w="12700" cap="flat" cmpd="sng" algn="ctr">
                      <a:solidFill>
                        <a:srgbClr val="1B202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600" dirty="0"/>
                    </a:p>
                  </a:txBody>
                  <a:tcPr marL="68580" marR="68580" marT="34290" marB="34290">
                    <a:lnL w="12700" cap="flat" cmpd="sng" algn="ctr">
                      <a:solidFill>
                        <a:srgbClr val="1B202F"/>
                      </a:solidFill>
                      <a:prstDash val="solid"/>
                      <a:round/>
                      <a:headEnd type="none" w="med" len="med"/>
                      <a:tailEnd type="none" w="med" len="med"/>
                    </a:lnL>
                    <a:lnR w="12700" cap="flat" cmpd="sng" algn="ctr">
                      <a:solidFill>
                        <a:srgbClr val="1B202F"/>
                      </a:solidFill>
                      <a:prstDash val="solid"/>
                      <a:round/>
                      <a:headEnd type="none" w="med" len="med"/>
                      <a:tailEnd type="none" w="med" len="med"/>
                    </a:lnR>
                    <a:lnT w="12700" cap="flat" cmpd="sng" algn="ctr">
                      <a:solidFill>
                        <a:srgbClr val="1B202F"/>
                      </a:solidFill>
                      <a:prstDash val="solid"/>
                      <a:round/>
                      <a:headEnd type="none" w="med" len="med"/>
                      <a:tailEnd type="none" w="med" len="med"/>
                    </a:lnT>
                    <a:lnB w="12700" cap="flat" cmpd="sng" algn="ctr">
                      <a:solidFill>
                        <a:srgbClr val="1B202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600" dirty="0"/>
                    </a:p>
                  </a:txBody>
                  <a:tcPr marL="68580" marR="68580" marT="34290" marB="34290">
                    <a:lnL w="12700" cap="flat" cmpd="sng" algn="ctr">
                      <a:solidFill>
                        <a:srgbClr val="1B202F"/>
                      </a:solidFill>
                      <a:prstDash val="solid"/>
                      <a:round/>
                      <a:headEnd type="none" w="med" len="med"/>
                      <a:tailEnd type="none" w="med" len="med"/>
                    </a:lnL>
                    <a:lnR w="12700" cap="flat" cmpd="sng" algn="ctr">
                      <a:solidFill>
                        <a:srgbClr val="1B202F"/>
                      </a:solidFill>
                      <a:prstDash val="solid"/>
                      <a:round/>
                      <a:headEnd type="none" w="med" len="med"/>
                      <a:tailEnd type="none" w="med" len="med"/>
                    </a:lnR>
                    <a:lnT w="12700" cap="flat" cmpd="sng" algn="ctr">
                      <a:solidFill>
                        <a:srgbClr val="1B202F"/>
                      </a:solidFill>
                      <a:prstDash val="solid"/>
                      <a:round/>
                      <a:headEnd type="none" w="med" len="med"/>
                      <a:tailEnd type="none" w="med" len="med"/>
                    </a:lnT>
                    <a:lnB w="12700" cap="flat" cmpd="sng" algn="ctr">
                      <a:solidFill>
                        <a:srgbClr val="1B202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92255331"/>
                  </a:ext>
                </a:extLst>
              </a:tr>
            </a:tbl>
          </a:graphicData>
        </a:graphic>
      </p:graphicFrame>
      <p:sp>
        <p:nvSpPr>
          <p:cNvPr id="6" name="Rectangle 5">
            <a:extLst>
              <a:ext uri="{FF2B5EF4-FFF2-40B4-BE49-F238E27FC236}">
                <a16:creationId xmlns:a16="http://schemas.microsoft.com/office/drawing/2014/main" id="{6F6F0B08-317C-5FFF-045B-03F309C1E878}"/>
              </a:ext>
            </a:extLst>
          </p:cNvPr>
          <p:cNvSpPr/>
          <p:nvPr/>
        </p:nvSpPr>
        <p:spPr>
          <a:xfrm>
            <a:off x="2073854" y="3948391"/>
            <a:ext cx="1279325" cy="580926"/>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8" name="Rectangle 7">
            <a:extLst>
              <a:ext uri="{FF2B5EF4-FFF2-40B4-BE49-F238E27FC236}">
                <a16:creationId xmlns:a16="http://schemas.microsoft.com/office/drawing/2014/main" id="{8AEC4A77-2344-1E95-FBA4-7BFA2DF8F666}"/>
              </a:ext>
            </a:extLst>
          </p:cNvPr>
          <p:cNvSpPr/>
          <p:nvPr/>
        </p:nvSpPr>
        <p:spPr>
          <a:xfrm>
            <a:off x="3385940" y="3966453"/>
            <a:ext cx="1533606" cy="562864"/>
          </a:xfrm>
          <a:prstGeom prst="rect">
            <a:avLst/>
          </a:prstGeom>
          <a:solidFill>
            <a:srgbClr val="D8BDB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a:extLst>
              <a:ext uri="{FF2B5EF4-FFF2-40B4-BE49-F238E27FC236}">
                <a16:creationId xmlns:a16="http://schemas.microsoft.com/office/drawing/2014/main" id="{755BCF1C-5CEB-7444-1500-2493CE230EDF}"/>
              </a:ext>
            </a:extLst>
          </p:cNvPr>
          <p:cNvSpPr/>
          <p:nvPr/>
        </p:nvSpPr>
        <p:spPr>
          <a:xfrm>
            <a:off x="6172181" y="3944311"/>
            <a:ext cx="2093285" cy="537142"/>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EA503FFD-B2E4-DD68-79CF-E49C842F4FE8}"/>
              </a:ext>
            </a:extLst>
          </p:cNvPr>
          <p:cNvSpPr/>
          <p:nvPr/>
        </p:nvSpPr>
        <p:spPr>
          <a:xfrm>
            <a:off x="2072407" y="4513339"/>
            <a:ext cx="1280772" cy="782463"/>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1" name="Rectangle 10">
            <a:extLst>
              <a:ext uri="{FF2B5EF4-FFF2-40B4-BE49-F238E27FC236}">
                <a16:creationId xmlns:a16="http://schemas.microsoft.com/office/drawing/2014/main" id="{439B5D17-7A5E-95C2-39A6-FE66FD3A85CD}"/>
              </a:ext>
            </a:extLst>
          </p:cNvPr>
          <p:cNvSpPr/>
          <p:nvPr/>
        </p:nvSpPr>
        <p:spPr>
          <a:xfrm>
            <a:off x="3366523" y="4513338"/>
            <a:ext cx="1538232" cy="782463"/>
          </a:xfrm>
          <a:prstGeom prst="rect">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Rectangle 11">
            <a:extLst>
              <a:ext uri="{FF2B5EF4-FFF2-40B4-BE49-F238E27FC236}">
                <a16:creationId xmlns:a16="http://schemas.microsoft.com/office/drawing/2014/main" id="{0B1FDE30-CAC6-D509-A38A-9AE507E74D14}"/>
              </a:ext>
            </a:extLst>
          </p:cNvPr>
          <p:cNvSpPr/>
          <p:nvPr/>
        </p:nvSpPr>
        <p:spPr>
          <a:xfrm>
            <a:off x="4889346" y="4513339"/>
            <a:ext cx="1268044" cy="814347"/>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3" name="Rectangle 12">
            <a:extLst>
              <a:ext uri="{FF2B5EF4-FFF2-40B4-BE49-F238E27FC236}">
                <a16:creationId xmlns:a16="http://schemas.microsoft.com/office/drawing/2014/main" id="{8B3C1912-C832-B535-E0CC-70BC94A41A4D}"/>
              </a:ext>
            </a:extLst>
          </p:cNvPr>
          <p:cNvSpPr/>
          <p:nvPr/>
        </p:nvSpPr>
        <p:spPr>
          <a:xfrm>
            <a:off x="2087197" y="5295800"/>
            <a:ext cx="1279325" cy="549489"/>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 name="Rectangle 13">
            <a:extLst>
              <a:ext uri="{FF2B5EF4-FFF2-40B4-BE49-F238E27FC236}">
                <a16:creationId xmlns:a16="http://schemas.microsoft.com/office/drawing/2014/main" id="{9871D4F4-F112-4457-CE4C-959C6B27F3C2}"/>
              </a:ext>
            </a:extLst>
          </p:cNvPr>
          <p:cNvSpPr/>
          <p:nvPr/>
        </p:nvSpPr>
        <p:spPr>
          <a:xfrm>
            <a:off x="3338871" y="5295802"/>
            <a:ext cx="1550473" cy="549488"/>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5" name="Rectangle 14">
            <a:extLst>
              <a:ext uri="{FF2B5EF4-FFF2-40B4-BE49-F238E27FC236}">
                <a16:creationId xmlns:a16="http://schemas.microsoft.com/office/drawing/2014/main" id="{5BECAEF4-E657-A7E3-CDA7-3823FE851B59}"/>
              </a:ext>
            </a:extLst>
          </p:cNvPr>
          <p:cNvSpPr/>
          <p:nvPr/>
        </p:nvSpPr>
        <p:spPr>
          <a:xfrm>
            <a:off x="6127672" y="5327685"/>
            <a:ext cx="2146228" cy="517603"/>
          </a:xfrm>
          <a:prstGeom prst="rect">
            <a:avLst/>
          </a:prstGeom>
          <a:solidFill>
            <a:srgbClr val="92D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 name="Rectangle 15">
            <a:extLst>
              <a:ext uri="{FF2B5EF4-FFF2-40B4-BE49-F238E27FC236}">
                <a16:creationId xmlns:a16="http://schemas.microsoft.com/office/drawing/2014/main" id="{B3FB9DD6-FC38-7A7A-91C3-CB529E3B329F}"/>
              </a:ext>
            </a:extLst>
          </p:cNvPr>
          <p:cNvSpPr/>
          <p:nvPr/>
        </p:nvSpPr>
        <p:spPr>
          <a:xfrm>
            <a:off x="4904755" y="3948391"/>
            <a:ext cx="1252635" cy="533062"/>
          </a:xfrm>
          <a:prstGeom prst="rect">
            <a:avLst/>
          </a:prstGeom>
          <a:solidFill>
            <a:srgbClr val="00B0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071653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a:extLst>
            <a:ext uri="{FF2B5EF4-FFF2-40B4-BE49-F238E27FC236}">
              <a16:creationId xmlns:a16="http://schemas.microsoft.com/office/drawing/2014/main" id="{234470C3-8705-2006-0011-CE34BFBE7517}"/>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9654376C-8A5B-588A-F417-C54AFFEE4A5E}"/>
              </a:ext>
            </a:extLst>
          </p:cNvPr>
          <p:cNvSpPr txBox="1">
            <a:spLocks/>
          </p:cNvSpPr>
          <p:nvPr/>
        </p:nvSpPr>
        <p:spPr>
          <a:xfrm>
            <a:off x="393192" y="1375678"/>
            <a:ext cx="5129784" cy="1579904"/>
          </a:xfrm>
          <a:prstGeom prst="rect">
            <a:avLst/>
          </a:prstGeom>
        </p:spPr>
        <p:txBody>
          <a:bodyPr vert="horz" lIns="51435" tIns="25718" rIns="51435" bIns="25718" rtlCol="0" anchor="t" anchorCtr="0">
            <a:noAutofit/>
          </a:bodyPr>
          <a:lstStyle>
            <a:lvl1pPr algn="l" defTabSz="342900" rtl="0" eaLnBrk="1" latinLnBrk="0" hangingPunct="1">
              <a:spcBef>
                <a:spcPct val="0"/>
              </a:spcBef>
              <a:buNone/>
              <a:defRPr sz="3000" b="0" i="0" kern="1200">
                <a:solidFill>
                  <a:schemeClr val="bg1"/>
                </a:solidFill>
                <a:latin typeface="Futura LT Pro Bold"/>
                <a:ea typeface="+mj-ea"/>
                <a:cs typeface="Futura LT Pro Bold"/>
              </a:defRPr>
            </a:lvl1pPr>
          </a:lstStyle>
          <a:p>
            <a:pPr algn="ctr"/>
            <a:r>
              <a:rPr lang="en-US" sz="4400" b="1" i="1" spc="28" dirty="0">
                <a:ln w="0"/>
                <a:effectLst>
                  <a:innerShdw blurRad="63500" dist="50800" dir="13500000">
                    <a:srgbClr val="000000">
                      <a:alpha val="50000"/>
                    </a:srgbClr>
                  </a:innerShdw>
                </a:effectLst>
                <a:latin typeface="+mn-lt"/>
              </a:rPr>
              <a:t>#3: The Underlying Shocks</a:t>
            </a:r>
          </a:p>
          <a:p>
            <a:pPr algn="ctr"/>
            <a:endParaRPr lang="en-US" sz="4400" b="1" i="1" spc="28" dirty="0">
              <a:ln w="0"/>
              <a:effectLst>
                <a:innerShdw blurRad="63500" dist="50800" dir="13500000">
                  <a:srgbClr val="000000">
                    <a:alpha val="50000"/>
                  </a:srgbClr>
                </a:innerShdw>
              </a:effectLst>
              <a:latin typeface="+mn-lt"/>
            </a:endParaRPr>
          </a:p>
          <a:p>
            <a:pPr algn="ctr"/>
            <a:endParaRPr lang="en-US" sz="3600" b="1" i="1" spc="28" dirty="0">
              <a:ln w="0"/>
              <a:effectLst>
                <a:innerShdw blurRad="63500" dist="50800" dir="13500000">
                  <a:srgbClr val="000000">
                    <a:alpha val="50000"/>
                  </a:srgbClr>
                </a:innerShdw>
              </a:effectLst>
              <a:latin typeface="+mn-lt"/>
            </a:endParaRPr>
          </a:p>
        </p:txBody>
      </p:sp>
      <p:pic>
        <p:nvPicPr>
          <p:cNvPr id="3" name="Picture 2" descr="Premium AI Image | Abstract view of the planet Earth in outer space ...">
            <a:extLst>
              <a:ext uri="{FF2B5EF4-FFF2-40B4-BE49-F238E27FC236}">
                <a16:creationId xmlns:a16="http://schemas.microsoft.com/office/drawing/2014/main" id="{59D14ACC-CBBB-E443-A8D5-FF1B38598D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1773" y="1268730"/>
            <a:ext cx="2646437" cy="216027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92EAC827-3DD2-4E74-12AC-A24D0983529D}"/>
              </a:ext>
            </a:extLst>
          </p:cNvPr>
          <p:cNvSpPr txBox="1">
            <a:spLocks/>
          </p:cNvSpPr>
          <p:nvPr/>
        </p:nvSpPr>
        <p:spPr>
          <a:xfrm>
            <a:off x="781050" y="4050407"/>
            <a:ext cx="7734301" cy="1579904"/>
          </a:xfrm>
          <a:prstGeom prst="rect">
            <a:avLst/>
          </a:prstGeom>
        </p:spPr>
        <p:txBody>
          <a:bodyPr vert="horz" lIns="51435" tIns="25718" rIns="51435" bIns="25718" rtlCol="0" anchor="t" anchorCtr="0">
            <a:noAutofit/>
          </a:bodyPr>
          <a:lstStyle>
            <a:lvl1pPr algn="l" defTabSz="342900" rtl="0" eaLnBrk="1" latinLnBrk="0" hangingPunct="1">
              <a:spcBef>
                <a:spcPct val="0"/>
              </a:spcBef>
              <a:buNone/>
              <a:defRPr sz="3000" b="0" i="0" kern="1200">
                <a:solidFill>
                  <a:schemeClr val="bg1"/>
                </a:solidFill>
                <a:latin typeface="Futura LT Pro Bold"/>
                <a:ea typeface="+mj-ea"/>
                <a:cs typeface="Futura LT Pro Bold"/>
              </a:defRPr>
            </a:lvl1pPr>
          </a:lstStyle>
          <a:p>
            <a:pPr marL="213122" indent="-213122"/>
            <a:r>
              <a:rPr lang="en-US" sz="2700" dirty="0">
                <a:solidFill>
                  <a:schemeClr val="accent5">
                    <a:lumMod val="40000"/>
                    <a:lumOff val="60000"/>
                  </a:schemeClr>
                </a:solidFill>
              </a:rPr>
              <a:t>Heaven or Earth? The Evolving Role of Global Shocks for Domestic Monetary Policy</a:t>
            </a:r>
          </a:p>
          <a:p>
            <a:r>
              <a:rPr lang="en-US" sz="2700" i="1" dirty="0">
                <a:solidFill>
                  <a:schemeClr val="accent5">
                    <a:lumMod val="40000"/>
                    <a:lumOff val="60000"/>
                  </a:schemeClr>
                </a:solidFill>
              </a:rPr>
              <a:t>			By Forbes, Ha and Kose (2025)</a:t>
            </a:r>
          </a:p>
          <a:p>
            <a:pPr algn="ctr"/>
            <a:endParaRPr lang="en-US" sz="2700" b="1" i="1" spc="28" dirty="0">
              <a:ln w="0"/>
              <a:solidFill>
                <a:schemeClr val="accent5">
                  <a:lumMod val="40000"/>
                  <a:lumOff val="60000"/>
                </a:schemeClr>
              </a:solidFill>
              <a:effectLst>
                <a:innerShdw blurRad="63500" dist="50800" dir="13500000">
                  <a:srgbClr val="000000">
                    <a:alpha val="50000"/>
                  </a:srgbClr>
                </a:innerShdw>
              </a:effectLst>
              <a:latin typeface="+mn-lt"/>
            </a:endParaRPr>
          </a:p>
        </p:txBody>
      </p:sp>
    </p:spTree>
    <p:extLst>
      <p:ext uri="{BB962C8B-B14F-4D97-AF65-F5344CB8AC3E}">
        <p14:creationId xmlns:p14="http://schemas.microsoft.com/office/powerpoint/2010/main" val="4098884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9C11A-A111-FFA5-0F6F-42CD7FFC0FF0}"/>
              </a:ext>
            </a:extLst>
          </p:cNvPr>
          <p:cNvSpPr>
            <a:spLocks noGrp="1"/>
          </p:cNvSpPr>
          <p:nvPr>
            <p:ph type="title"/>
          </p:nvPr>
        </p:nvSpPr>
        <p:spPr/>
        <p:txBody>
          <a:bodyPr/>
          <a:lstStyle/>
          <a:p>
            <a:r>
              <a:rPr lang="en-US" sz="3200" dirty="0"/>
              <a:t>Modelling the Underlying Shocks</a:t>
            </a:r>
            <a:endParaRPr lang="en-US" sz="2400" dirty="0"/>
          </a:p>
        </p:txBody>
      </p:sp>
      <p:sp>
        <p:nvSpPr>
          <p:cNvPr id="3" name="Content Placeholder 2">
            <a:extLst>
              <a:ext uri="{FF2B5EF4-FFF2-40B4-BE49-F238E27FC236}">
                <a16:creationId xmlns:a16="http://schemas.microsoft.com/office/drawing/2014/main" id="{10097268-B47C-5AB7-D10D-C3205549231E}"/>
              </a:ext>
            </a:extLst>
          </p:cNvPr>
          <p:cNvSpPr>
            <a:spLocks noGrp="1"/>
          </p:cNvSpPr>
          <p:nvPr>
            <p:ph idx="1"/>
          </p:nvPr>
        </p:nvSpPr>
        <p:spPr>
          <a:xfrm>
            <a:off x="457199" y="2261324"/>
            <a:ext cx="3199202" cy="3404384"/>
          </a:xfrm>
        </p:spPr>
        <p:txBody>
          <a:bodyPr>
            <a:noAutofit/>
          </a:bodyPr>
          <a:lstStyle/>
          <a:p>
            <a:pPr marL="214313" indent="-214313">
              <a:buFont typeface="Wingdings" panose="05000000000000000000" pitchFamily="2" charset="2"/>
              <a:buChar char="§"/>
            </a:pPr>
            <a:r>
              <a:rPr lang="en-US" sz="1600" b="0" dirty="0">
                <a:solidFill>
                  <a:srgbClr val="1B202F"/>
                </a:solidFill>
              </a:rPr>
              <a:t>FAVAR model with 7 shocks to decompose drivers of interest rates, inflation and output growth</a:t>
            </a:r>
          </a:p>
          <a:p>
            <a:pPr marL="214313" indent="-214313">
              <a:buFont typeface="Wingdings" panose="05000000000000000000" pitchFamily="2" charset="2"/>
              <a:buChar char="§"/>
            </a:pPr>
            <a:endParaRPr lang="en-US" sz="800" b="0" dirty="0">
              <a:solidFill>
                <a:srgbClr val="1B202F"/>
              </a:solidFill>
            </a:endParaRPr>
          </a:p>
          <a:p>
            <a:pPr marL="214313" lvl="1" indent="-214313">
              <a:buFont typeface="Wingdings" panose="05000000000000000000" pitchFamily="2" charset="2"/>
              <a:buChar char="§"/>
            </a:pPr>
            <a:r>
              <a:rPr lang="en-US" sz="1600" dirty="0">
                <a:solidFill>
                  <a:srgbClr val="1B202F"/>
                </a:solidFill>
              </a:rPr>
              <a:t>Variation in interest rates increasingly driven by global shocks and supply shocks rather than domestic demand shocks prominent in earlier decades</a:t>
            </a:r>
          </a:p>
          <a:p>
            <a:pPr marL="213122" lvl="1" indent="-213122">
              <a:buFont typeface="Wingdings" panose="05000000000000000000" pitchFamily="2" charset="2"/>
              <a:buChar char="§"/>
            </a:pPr>
            <a:endParaRPr lang="en-US" sz="800" dirty="0">
              <a:solidFill>
                <a:srgbClr val="1B202F"/>
              </a:solidFill>
            </a:endParaRPr>
          </a:p>
          <a:p>
            <a:pPr marL="214313" lvl="1" indent="-214313">
              <a:buFont typeface="Wingdings" panose="05000000000000000000" pitchFamily="2" charset="2"/>
              <a:buChar char="§"/>
            </a:pPr>
            <a:r>
              <a:rPr lang="en-US" sz="1600" dirty="0">
                <a:solidFill>
                  <a:srgbClr val="1B202F"/>
                </a:solidFill>
              </a:rPr>
              <a:t>Global shocks different from domestic shocks in several important ways</a:t>
            </a:r>
          </a:p>
          <a:p>
            <a:endParaRPr lang="en-US" sz="1050" dirty="0"/>
          </a:p>
        </p:txBody>
      </p:sp>
      <p:sp>
        <p:nvSpPr>
          <p:cNvPr id="7" name="Rectangle 6">
            <a:extLst>
              <a:ext uri="{FF2B5EF4-FFF2-40B4-BE49-F238E27FC236}">
                <a16:creationId xmlns:a16="http://schemas.microsoft.com/office/drawing/2014/main" id="{4A1FE248-A00B-397E-0BFB-F916A74EB389}"/>
              </a:ext>
            </a:extLst>
          </p:cNvPr>
          <p:cNvSpPr/>
          <p:nvPr/>
        </p:nvSpPr>
        <p:spPr>
          <a:xfrm>
            <a:off x="4014107" y="2037602"/>
            <a:ext cx="4645477" cy="584775"/>
          </a:xfrm>
          <a:prstGeom prst="rect">
            <a:avLst/>
          </a:prstGeom>
        </p:spPr>
        <p:txBody>
          <a:bodyPr wrap="square">
            <a:spAutoFit/>
          </a:bodyPr>
          <a:lstStyle/>
          <a:p>
            <a:pPr algn="ctr"/>
            <a:r>
              <a:rPr lang="en-US" sz="1600" b="1" dirty="0">
                <a:solidFill>
                  <a:srgbClr val="000000"/>
                </a:solidFill>
                <a:latin typeface="Calibri" panose="020F0502020204030204" pitchFamily="34" charset="0"/>
              </a:rPr>
              <a:t>Contribution of Shocks to Variation in Interest Rates </a:t>
            </a:r>
            <a:r>
              <a:rPr lang="en-US" sz="1600" dirty="0">
                <a:solidFill>
                  <a:srgbClr val="000000"/>
                </a:solidFill>
                <a:latin typeface="Calibri" panose="020F0502020204030204" pitchFamily="34" charset="0"/>
              </a:rPr>
              <a:t>(based on FAVAR model)</a:t>
            </a:r>
            <a:endParaRPr lang="en-US" sz="1600" dirty="0"/>
          </a:p>
        </p:txBody>
      </p:sp>
      <p:pic>
        <p:nvPicPr>
          <p:cNvPr id="9" name="Picture 8">
            <a:extLst>
              <a:ext uri="{FF2B5EF4-FFF2-40B4-BE49-F238E27FC236}">
                <a16:creationId xmlns:a16="http://schemas.microsoft.com/office/drawing/2014/main" id="{07C803B4-4EF2-1A4B-18D3-3DBD877F26D1}"/>
              </a:ext>
            </a:extLst>
          </p:cNvPr>
          <p:cNvPicPr>
            <a:picLocks noChangeAspect="1"/>
          </p:cNvPicPr>
          <p:nvPr/>
        </p:nvPicPr>
        <p:blipFill>
          <a:blip r:embed="rId2"/>
          <a:stretch>
            <a:fillRect/>
          </a:stretch>
        </p:blipFill>
        <p:spPr>
          <a:xfrm>
            <a:off x="4027749" y="2693722"/>
            <a:ext cx="4680237" cy="2609798"/>
          </a:xfrm>
          <a:prstGeom prst="rect">
            <a:avLst/>
          </a:prstGeom>
        </p:spPr>
      </p:pic>
      <p:sp>
        <p:nvSpPr>
          <p:cNvPr id="11" name="TextBox 10">
            <a:extLst>
              <a:ext uri="{FF2B5EF4-FFF2-40B4-BE49-F238E27FC236}">
                <a16:creationId xmlns:a16="http://schemas.microsoft.com/office/drawing/2014/main" id="{E898CE12-75A9-DAE9-5342-EFC1B909D338}"/>
              </a:ext>
            </a:extLst>
          </p:cNvPr>
          <p:cNvSpPr txBox="1"/>
          <p:nvPr/>
        </p:nvSpPr>
        <p:spPr>
          <a:xfrm>
            <a:off x="4056490" y="5353005"/>
            <a:ext cx="4784271" cy="784830"/>
          </a:xfrm>
          <a:prstGeom prst="rect">
            <a:avLst/>
          </a:prstGeom>
          <a:noFill/>
        </p:spPr>
        <p:txBody>
          <a:bodyPr wrap="square">
            <a:spAutoFit/>
          </a:bodyPr>
          <a:lstStyle/>
          <a:p>
            <a:r>
              <a:rPr lang="en-US" sz="900" dirty="0">
                <a:solidFill>
                  <a:srgbClr val="000000"/>
                </a:solidFill>
                <a:latin typeface="Calibri" panose="020F0502020204030204" pitchFamily="34" charset="0"/>
              </a:rPr>
              <a:t>Notes: Forecast error variance decompositions of domestic policy interest rates based on the FAVAR model with 7 shocks listed below. Horizontal lines indicate the total contribution of global shocks. “Oil” = oil price shock, “GS” = global supply shock, “GD” = global demand shock, “GMP” = global monetary policy shock, “DS” = domestic supply shock, “DD” = domestic demand shock, “DMP” =domestic monetary policy shock. </a:t>
            </a:r>
            <a:endParaRPr lang="en-US" sz="900" dirty="0"/>
          </a:p>
        </p:txBody>
      </p:sp>
    </p:spTree>
    <p:extLst>
      <p:ext uri="{BB962C8B-B14F-4D97-AF65-F5344CB8AC3E}">
        <p14:creationId xmlns:p14="http://schemas.microsoft.com/office/powerpoint/2010/main" val="892903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460A2-A424-FDD1-232C-41A93D4F8A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3B5508-9C48-FBB7-25F6-D4EC2FFAA0CE}"/>
              </a:ext>
            </a:extLst>
          </p:cNvPr>
          <p:cNvSpPr>
            <a:spLocks noGrp="1"/>
          </p:cNvSpPr>
          <p:nvPr>
            <p:ph type="title"/>
          </p:nvPr>
        </p:nvSpPr>
        <p:spPr>
          <a:xfrm>
            <a:off x="301897" y="343210"/>
            <a:ext cx="8540206" cy="1143000"/>
          </a:xfrm>
        </p:spPr>
        <p:txBody>
          <a:bodyPr/>
          <a:lstStyle/>
          <a:p>
            <a:r>
              <a:rPr lang="en-US" sz="3200" dirty="0"/>
              <a:t>Today</a:t>
            </a:r>
            <a:endParaRPr lang="en-US" sz="2100" dirty="0"/>
          </a:p>
        </p:txBody>
      </p:sp>
      <p:sp>
        <p:nvSpPr>
          <p:cNvPr id="3" name="Content Placeholder 2">
            <a:extLst>
              <a:ext uri="{FF2B5EF4-FFF2-40B4-BE49-F238E27FC236}">
                <a16:creationId xmlns:a16="http://schemas.microsoft.com/office/drawing/2014/main" id="{524ED35F-CE1D-8ADC-22BD-B6E422170875}"/>
              </a:ext>
            </a:extLst>
          </p:cNvPr>
          <p:cNvSpPr>
            <a:spLocks noGrp="1"/>
          </p:cNvSpPr>
          <p:nvPr>
            <p:ph idx="1"/>
          </p:nvPr>
        </p:nvSpPr>
        <p:spPr>
          <a:xfrm>
            <a:off x="566928" y="1993392"/>
            <a:ext cx="7946136" cy="4261103"/>
          </a:xfrm>
        </p:spPr>
        <p:txBody>
          <a:bodyPr>
            <a:normAutofit/>
          </a:bodyPr>
          <a:lstStyle/>
          <a:p>
            <a:r>
              <a:rPr lang="en-US" sz="1600" dirty="0">
                <a:solidFill>
                  <a:srgbClr val="C00000"/>
                </a:solidFill>
              </a:rPr>
              <a:t>1.  New database of “Rate Cycles”</a:t>
            </a:r>
          </a:p>
          <a:p>
            <a:pPr marL="474167" lvl="1" indent="-160735">
              <a:buFont typeface="Arial" panose="020B0604020202020204" pitchFamily="34" charset="0"/>
              <a:buChar char="–"/>
            </a:pPr>
            <a:endParaRPr lang="en-US" sz="800" dirty="0">
              <a:solidFill>
                <a:srgbClr val="C00000"/>
              </a:solidFill>
            </a:endParaRPr>
          </a:p>
          <a:p>
            <a:r>
              <a:rPr lang="en-US" sz="1604" dirty="0">
                <a:solidFill>
                  <a:srgbClr val="C00000"/>
                </a:solidFill>
              </a:rPr>
              <a:t>2.  Application #1: Characteristics of these Rate Cycles</a:t>
            </a:r>
          </a:p>
          <a:p>
            <a:pPr marL="570309" lvl="1" indent="-257175">
              <a:buFont typeface="Arial" panose="020B0604020202020204" pitchFamily="34" charset="0"/>
              <a:buChar char="–"/>
            </a:pPr>
            <a:r>
              <a:rPr lang="en-US" sz="1600" dirty="0">
                <a:solidFill>
                  <a:srgbClr val="1B202F"/>
                </a:solidFill>
              </a:rPr>
              <a:t>Central bank strategies &amp; macroeconomic developments</a:t>
            </a:r>
          </a:p>
          <a:p>
            <a:pPr marL="767655" lvl="2" indent="-285750">
              <a:buFont typeface="Arial" panose="020B0604020202020204" pitchFamily="34" charset="0"/>
              <a:buChar char="•"/>
            </a:pPr>
            <a:r>
              <a:rPr lang="en-US" sz="1565" dirty="0">
                <a:solidFill>
                  <a:srgbClr val="1B202F"/>
                </a:solidFill>
              </a:rPr>
              <a:t>How do they vary over time &amp; across countries?</a:t>
            </a:r>
          </a:p>
          <a:p>
            <a:pPr marL="767655" lvl="2" indent="-285750">
              <a:buFont typeface="Arial" panose="020B0604020202020204" pitchFamily="34" charset="0"/>
              <a:buChar char="•"/>
            </a:pPr>
            <a:r>
              <a:rPr lang="en-US" sz="1600" dirty="0">
                <a:solidFill>
                  <a:srgbClr val="1B202F"/>
                </a:solidFill>
              </a:rPr>
              <a:t>How does the post-pandemic period compare to historical periods?</a:t>
            </a:r>
            <a:endParaRPr lang="en-US" sz="1565" dirty="0">
              <a:solidFill>
                <a:srgbClr val="1B202F"/>
              </a:solidFill>
            </a:endParaRPr>
          </a:p>
          <a:p>
            <a:pPr marL="767655" lvl="2" indent="-285750">
              <a:buFont typeface="Arial" panose="020B0604020202020204" pitchFamily="34" charset="0"/>
              <a:buChar char="•"/>
            </a:pPr>
            <a:r>
              <a:rPr lang="en-US" sz="1565" dirty="0">
                <a:solidFill>
                  <a:srgbClr val="1B202F"/>
                </a:solidFill>
              </a:rPr>
              <a:t>How do tightening phases vary from easing phases for monetary policy?</a:t>
            </a:r>
          </a:p>
          <a:p>
            <a:pPr marL="160735" indent="-160735">
              <a:buFont typeface="Arial" panose="020B0604020202020204" pitchFamily="34" charset="0"/>
              <a:buChar char="–"/>
            </a:pPr>
            <a:endParaRPr lang="en-US" sz="800" dirty="0">
              <a:solidFill>
                <a:srgbClr val="1B202F"/>
              </a:solidFill>
            </a:endParaRPr>
          </a:p>
          <a:p>
            <a:r>
              <a:rPr lang="en-US" sz="1604" dirty="0">
                <a:solidFill>
                  <a:srgbClr val="1B202F"/>
                </a:solidFill>
              </a:rPr>
              <a:t>3.  Application #2: Tradeoffs for central banks during tightening phases</a:t>
            </a:r>
          </a:p>
          <a:p>
            <a:pPr marL="570607" lvl="1" indent="-257175">
              <a:buFont typeface="Arial" panose="020B0604020202020204" pitchFamily="34" charset="0"/>
              <a:buChar char="–"/>
            </a:pPr>
            <a:r>
              <a:rPr lang="en-US" sz="1519" dirty="0">
                <a:solidFill>
                  <a:srgbClr val="1B202F"/>
                </a:solidFill>
              </a:rPr>
              <a:t>Inflation, output gaps, Sacrifice Ratios and </a:t>
            </a:r>
            <a:r>
              <a:rPr lang="en-US" sz="1519" b="1" dirty="0">
                <a:solidFill>
                  <a:srgbClr val="1B202F"/>
                </a:solidFill>
              </a:rPr>
              <a:t>price level</a:t>
            </a:r>
            <a:endParaRPr lang="en-US" sz="1519" dirty="0">
              <a:solidFill>
                <a:srgbClr val="1B202F"/>
              </a:solidFill>
            </a:endParaRPr>
          </a:p>
          <a:p>
            <a:pPr marL="570607" lvl="1" indent="-257175">
              <a:buFont typeface="Arial" panose="020B0604020202020204" pitchFamily="34" charset="0"/>
              <a:buChar char="–"/>
            </a:pPr>
            <a:r>
              <a:rPr lang="en-US" sz="1520" dirty="0">
                <a:solidFill>
                  <a:srgbClr val="1B202F"/>
                </a:solidFill>
              </a:rPr>
              <a:t>Why these tradeoffs change over time and vary across countries?</a:t>
            </a:r>
          </a:p>
          <a:p>
            <a:pPr marL="570607" lvl="1" indent="-257175">
              <a:buFont typeface="Arial" panose="020B0604020202020204" pitchFamily="34" charset="0"/>
              <a:buChar char="–"/>
            </a:pPr>
            <a:endParaRPr lang="en-US" sz="800" dirty="0">
              <a:solidFill>
                <a:srgbClr val="1B202F"/>
              </a:solidFill>
            </a:endParaRPr>
          </a:p>
          <a:p>
            <a:r>
              <a:rPr lang="en-US" sz="1604" dirty="0">
                <a:solidFill>
                  <a:srgbClr val="1B202F"/>
                </a:solidFill>
              </a:rPr>
              <a:t>4.  Application #3 (if time): Understanding the underlying shocks</a:t>
            </a:r>
          </a:p>
          <a:p>
            <a:pPr marL="570607" lvl="1" indent="-257175">
              <a:buFont typeface="Arial" panose="020B0604020202020204" pitchFamily="34" charset="0"/>
              <a:buChar char="–"/>
            </a:pPr>
            <a:r>
              <a:rPr lang="en-US" sz="1519" dirty="0">
                <a:solidFill>
                  <a:srgbClr val="1B202F"/>
                </a:solidFill>
              </a:rPr>
              <a:t>For interest rates, inflation and output growth</a:t>
            </a:r>
          </a:p>
          <a:p>
            <a:pPr marL="570607" lvl="1" indent="-257175">
              <a:buFont typeface="Arial" panose="020B0604020202020204" pitchFamily="34" charset="0"/>
              <a:buChar char="–"/>
            </a:pPr>
            <a:r>
              <a:rPr lang="en-US" sz="1519" dirty="0">
                <a:solidFill>
                  <a:srgbClr val="1B202F"/>
                </a:solidFill>
              </a:rPr>
              <a:t>Role of 7 global and domestic shocks</a:t>
            </a:r>
          </a:p>
          <a:p>
            <a:pPr marL="570607" lvl="1" indent="-257175">
              <a:buFont typeface="Arial" panose="020B0604020202020204" pitchFamily="34" charset="0"/>
              <a:buChar char="–"/>
            </a:pPr>
            <a:endParaRPr lang="en-US" sz="1520" dirty="0">
              <a:solidFill>
                <a:srgbClr val="1B202F"/>
              </a:solidFill>
            </a:endParaRPr>
          </a:p>
        </p:txBody>
      </p:sp>
    </p:spTree>
    <p:extLst>
      <p:ext uri="{BB962C8B-B14F-4D97-AF65-F5344CB8AC3E}">
        <p14:creationId xmlns:p14="http://schemas.microsoft.com/office/powerpoint/2010/main" val="381166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403" y="845066"/>
            <a:ext cx="8540206" cy="857250"/>
          </a:xfrm>
        </p:spPr>
        <p:txBody>
          <a:bodyPr/>
          <a:lstStyle/>
          <a:p>
            <a:r>
              <a:rPr lang="en-US" sz="3200" dirty="0"/>
              <a:t>Shock Contributions to Interest Rates</a:t>
            </a:r>
            <a:br>
              <a:rPr lang="en-US" sz="3200" dirty="0"/>
            </a:br>
            <a:r>
              <a:rPr lang="en-US" sz="1800" b="0" i="1" dirty="0"/>
              <a:t>(average across economies, in percentage points)</a:t>
            </a:r>
            <a:endParaRPr lang="en-US" sz="3200" b="0" i="1" dirty="0"/>
          </a:p>
        </p:txBody>
      </p:sp>
      <p:sp>
        <p:nvSpPr>
          <p:cNvPr id="12" name="TextBox 11">
            <a:extLst>
              <a:ext uri="{FF2B5EF4-FFF2-40B4-BE49-F238E27FC236}">
                <a16:creationId xmlns:a16="http://schemas.microsoft.com/office/drawing/2014/main" id="{383668ED-5E43-0413-3BA5-1DA90D65F839}"/>
              </a:ext>
            </a:extLst>
          </p:cNvPr>
          <p:cNvSpPr txBox="1"/>
          <p:nvPr/>
        </p:nvSpPr>
        <p:spPr>
          <a:xfrm>
            <a:off x="227403" y="2785938"/>
            <a:ext cx="979951" cy="923330"/>
          </a:xfrm>
          <a:prstGeom prst="rect">
            <a:avLst/>
          </a:prstGeom>
          <a:noFill/>
        </p:spPr>
        <p:txBody>
          <a:bodyPr wrap="square">
            <a:spAutoFit/>
          </a:bodyPr>
          <a:lstStyle/>
          <a:p>
            <a:r>
              <a:rPr lang="en-US" sz="1350" b="1" dirty="0">
                <a:solidFill>
                  <a:srgbClr val="000000"/>
                </a:solidFill>
                <a:latin typeface="Calibri" panose="020F0502020204030204" pitchFamily="34" charset="0"/>
              </a:rPr>
              <a:t>By Global and Domestic Shocks</a:t>
            </a:r>
            <a:endParaRPr lang="en-US" sz="1350" b="1" dirty="0"/>
          </a:p>
        </p:txBody>
      </p:sp>
      <p:sp>
        <p:nvSpPr>
          <p:cNvPr id="11" name="TextBox 10">
            <a:extLst>
              <a:ext uri="{FF2B5EF4-FFF2-40B4-BE49-F238E27FC236}">
                <a16:creationId xmlns:a16="http://schemas.microsoft.com/office/drawing/2014/main" id="{89B64658-4A5B-8C05-6512-886DF8EF55BD}"/>
              </a:ext>
            </a:extLst>
          </p:cNvPr>
          <p:cNvSpPr txBox="1"/>
          <p:nvPr/>
        </p:nvSpPr>
        <p:spPr>
          <a:xfrm>
            <a:off x="375439" y="4485368"/>
            <a:ext cx="979950" cy="715581"/>
          </a:xfrm>
          <a:prstGeom prst="rect">
            <a:avLst/>
          </a:prstGeom>
          <a:noFill/>
        </p:spPr>
        <p:txBody>
          <a:bodyPr wrap="square">
            <a:spAutoFit/>
          </a:bodyPr>
          <a:lstStyle/>
          <a:p>
            <a:r>
              <a:rPr lang="en-US" sz="1350" b="1" dirty="0">
                <a:solidFill>
                  <a:srgbClr val="000000"/>
                </a:solidFill>
                <a:latin typeface="Calibri" panose="020F0502020204030204" pitchFamily="34" charset="0"/>
              </a:rPr>
              <a:t>By 7 Structural Shocks</a:t>
            </a:r>
            <a:endParaRPr lang="en-US" sz="1350" b="1" dirty="0"/>
          </a:p>
        </p:txBody>
      </p:sp>
      <p:pic>
        <p:nvPicPr>
          <p:cNvPr id="14" name="Picture 13">
            <a:extLst>
              <a:ext uri="{FF2B5EF4-FFF2-40B4-BE49-F238E27FC236}">
                <a16:creationId xmlns:a16="http://schemas.microsoft.com/office/drawing/2014/main" id="{B7D4D9BE-662D-B824-BF57-C078599AEBC2}"/>
              </a:ext>
            </a:extLst>
          </p:cNvPr>
          <p:cNvPicPr>
            <a:picLocks noChangeAspect="1"/>
          </p:cNvPicPr>
          <p:nvPr/>
        </p:nvPicPr>
        <p:blipFill>
          <a:blip r:embed="rId2"/>
          <a:srcRect t="61097" r="3817" b="4296"/>
          <a:stretch>
            <a:fillRect/>
          </a:stretch>
        </p:blipFill>
        <p:spPr>
          <a:xfrm>
            <a:off x="1355389" y="3915466"/>
            <a:ext cx="7412220" cy="2131298"/>
          </a:xfrm>
          <a:prstGeom prst="rect">
            <a:avLst/>
          </a:prstGeom>
        </p:spPr>
      </p:pic>
      <p:pic>
        <p:nvPicPr>
          <p:cNvPr id="15" name="Picture 14">
            <a:extLst>
              <a:ext uri="{FF2B5EF4-FFF2-40B4-BE49-F238E27FC236}">
                <a16:creationId xmlns:a16="http://schemas.microsoft.com/office/drawing/2014/main" id="{5CC9867C-6331-D1B5-39D5-7EF8859D4B3D}"/>
              </a:ext>
            </a:extLst>
          </p:cNvPr>
          <p:cNvPicPr>
            <a:picLocks noChangeAspect="1"/>
          </p:cNvPicPr>
          <p:nvPr/>
        </p:nvPicPr>
        <p:blipFill>
          <a:blip r:embed="rId2"/>
          <a:srcRect t="8181" r="3817" b="52440"/>
          <a:stretch>
            <a:fillRect/>
          </a:stretch>
        </p:blipFill>
        <p:spPr>
          <a:xfrm>
            <a:off x="1291344" y="1909392"/>
            <a:ext cx="7476265" cy="2006074"/>
          </a:xfrm>
          <a:prstGeom prst="rect">
            <a:avLst/>
          </a:prstGeom>
        </p:spPr>
      </p:pic>
      <p:sp>
        <p:nvSpPr>
          <p:cNvPr id="3" name="TextBox 2">
            <a:extLst>
              <a:ext uri="{FF2B5EF4-FFF2-40B4-BE49-F238E27FC236}">
                <a16:creationId xmlns:a16="http://schemas.microsoft.com/office/drawing/2014/main" id="{E269DB00-3B25-40E6-36A0-58397950F2CE}"/>
              </a:ext>
            </a:extLst>
          </p:cNvPr>
          <p:cNvSpPr txBox="1"/>
          <p:nvPr/>
        </p:nvSpPr>
        <p:spPr>
          <a:xfrm>
            <a:off x="1685518" y="6200072"/>
            <a:ext cx="6525986" cy="415498"/>
          </a:xfrm>
          <a:prstGeom prst="rect">
            <a:avLst/>
          </a:prstGeom>
          <a:noFill/>
        </p:spPr>
        <p:txBody>
          <a:bodyPr wrap="square">
            <a:spAutoFit/>
          </a:bodyPr>
          <a:lstStyle/>
          <a:p>
            <a:r>
              <a:rPr lang="en-US" sz="700" b="1" dirty="0">
                <a:solidFill>
                  <a:srgbClr val="000000"/>
                </a:solidFill>
                <a:latin typeface="Calibri" panose="020F0502020204030204" pitchFamily="34" charset="0"/>
              </a:rPr>
              <a:t>Notes: </a:t>
            </a:r>
            <a:r>
              <a:rPr lang="en-US" sz="700" dirty="0">
                <a:solidFill>
                  <a:srgbClr val="000000"/>
                </a:solidFill>
                <a:latin typeface="Calibri" panose="020F0502020204030204" pitchFamily="34" charset="0"/>
              </a:rPr>
              <a:t>Historical/actual contributions to the first moment from decompositions of domestic policy interest rates based on the FAVAR model with 7 shocks listed below. Horizontal lines indicate the total contribution of global shocks. “Oil” = oil price shock, “GS” = global supply shock, “GD” = global demand shock, “GMP” = global monetary policy shock, “DS” = domestic supply shock, “DD” = domestic demand shock, “DMP” =domestic monetary policy shock. </a:t>
            </a:r>
            <a:endParaRPr lang="en-US" sz="700" dirty="0"/>
          </a:p>
        </p:txBody>
      </p:sp>
    </p:spTree>
    <p:extLst>
      <p:ext uri="{BB962C8B-B14F-4D97-AF65-F5344CB8AC3E}">
        <p14:creationId xmlns:p14="http://schemas.microsoft.com/office/powerpoint/2010/main" val="53310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a:extLst>
            <a:ext uri="{FF2B5EF4-FFF2-40B4-BE49-F238E27FC236}">
              <a16:creationId xmlns:a16="http://schemas.microsoft.com/office/drawing/2014/main" id="{6B020264-A984-FE85-3F38-5FAF0DC7E203}"/>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2ADBB91A-F628-C9D2-26BC-B01704BF45BF}"/>
              </a:ext>
            </a:extLst>
          </p:cNvPr>
          <p:cNvSpPr txBox="1">
            <a:spLocks/>
          </p:cNvSpPr>
          <p:nvPr/>
        </p:nvSpPr>
        <p:spPr>
          <a:xfrm>
            <a:off x="1051560" y="2185432"/>
            <a:ext cx="6600029" cy="2020808"/>
          </a:xfrm>
          <a:prstGeom prst="rect">
            <a:avLst/>
          </a:prstGeom>
        </p:spPr>
        <p:txBody>
          <a:bodyPr vert="horz" lIns="51435" tIns="25718" rIns="51435" bIns="25718" rtlCol="0" anchor="t" anchorCtr="0">
            <a:noAutofit/>
          </a:bodyPr>
          <a:lstStyle>
            <a:lvl1pPr algn="l" defTabSz="342900" rtl="0" eaLnBrk="1" latinLnBrk="0" hangingPunct="1">
              <a:spcBef>
                <a:spcPct val="0"/>
              </a:spcBef>
              <a:buNone/>
              <a:defRPr sz="3000" b="0" i="0" kern="1200">
                <a:solidFill>
                  <a:schemeClr val="bg1"/>
                </a:solidFill>
                <a:latin typeface="Futura LT Pro Bold"/>
                <a:ea typeface="+mj-ea"/>
                <a:cs typeface="Futura LT Pro Bold"/>
              </a:defRPr>
            </a:lvl1pPr>
          </a:lstStyle>
          <a:p>
            <a:pPr algn="ctr"/>
            <a:br>
              <a:rPr lang="en-US" sz="800" b="1" i="1" spc="28" dirty="0">
                <a:ln w="0"/>
                <a:solidFill>
                  <a:schemeClr val="bg1">
                    <a:lumMod val="65000"/>
                  </a:schemeClr>
                </a:solidFill>
                <a:effectLst>
                  <a:innerShdw blurRad="63500" dist="50800" dir="13500000">
                    <a:srgbClr val="000000">
                      <a:alpha val="50000"/>
                    </a:srgbClr>
                  </a:innerShdw>
                </a:effectLst>
                <a:latin typeface="+mn-lt"/>
              </a:rPr>
            </a:br>
            <a:r>
              <a:rPr lang="en-US" sz="4400" b="1" i="1" spc="28" dirty="0">
                <a:ln w="0"/>
                <a:effectLst>
                  <a:innerShdw blurRad="63500" dist="50800" dir="13500000">
                    <a:srgbClr val="000000">
                      <a:alpha val="50000"/>
                    </a:srgbClr>
                  </a:innerShdw>
                </a:effectLst>
                <a:latin typeface="+mn-lt"/>
              </a:rPr>
              <a:t>Summary </a:t>
            </a:r>
          </a:p>
        </p:txBody>
      </p:sp>
    </p:spTree>
    <p:extLst>
      <p:ext uri="{BB962C8B-B14F-4D97-AF65-F5344CB8AC3E}">
        <p14:creationId xmlns:p14="http://schemas.microsoft.com/office/powerpoint/2010/main" val="5430805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CC683-16B0-82CB-166E-80F4B4EC81F7}"/>
              </a:ext>
            </a:extLst>
          </p:cNvPr>
          <p:cNvSpPr>
            <a:spLocks noGrp="1"/>
          </p:cNvSpPr>
          <p:nvPr>
            <p:ph type="title"/>
          </p:nvPr>
        </p:nvSpPr>
        <p:spPr>
          <a:xfrm>
            <a:off x="574765" y="597877"/>
            <a:ext cx="6405155" cy="857250"/>
          </a:xfrm>
        </p:spPr>
        <p:txBody>
          <a:bodyPr/>
          <a:lstStyle/>
          <a:p>
            <a:r>
              <a:rPr lang="en-US" sz="3200" dirty="0"/>
              <a:t>Summary</a:t>
            </a:r>
            <a:endParaRPr lang="en-US" sz="2400" dirty="0">
              <a:solidFill>
                <a:srgbClr val="FFFF00"/>
              </a:solidFill>
            </a:endParaRPr>
          </a:p>
        </p:txBody>
      </p:sp>
      <p:sp>
        <p:nvSpPr>
          <p:cNvPr id="3" name="Content Placeholder 2">
            <a:extLst>
              <a:ext uri="{FF2B5EF4-FFF2-40B4-BE49-F238E27FC236}">
                <a16:creationId xmlns:a16="http://schemas.microsoft.com/office/drawing/2014/main" id="{F66E0569-7505-D392-F10C-FC441DAF2B10}"/>
              </a:ext>
            </a:extLst>
          </p:cNvPr>
          <p:cNvSpPr>
            <a:spLocks noGrp="1"/>
          </p:cNvSpPr>
          <p:nvPr>
            <p:ph idx="1"/>
          </p:nvPr>
        </p:nvSpPr>
        <p:spPr>
          <a:xfrm>
            <a:off x="795528" y="1984248"/>
            <a:ext cx="7891272" cy="4480559"/>
          </a:xfrm>
        </p:spPr>
        <p:txBody>
          <a:bodyPr>
            <a:normAutofit/>
          </a:bodyPr>
          <a:lstStyle/>
          <a:p>
            <a:pPr marL="214313" indent="-214313">
              <a:buFont typeface="Wingdings" panose="05000000000000000000" pitchFamily="2" charset="2"/>
              <a:buChar char="§"/>
            </a:pPr>
            <a:r>
              <a:rPr lang="en-US" sz="1600" dirty="0">
                <a:solidFill>
                  <a:srgbClr val="1B202F"/>
                </a:solidFill>
              </a:rPr>
              <a:t>New database on “Rate Cycles”</a:t>
            </a:r>
            <a:endParaRPr lang="en-US" sz="1600" dirty="0">
              <a:solidFill>
                <a:schemeClr val="tx1"/>
              </a:solidFill>
            </a:endParaRPr>
          </a:p>
          <a:p>
            <a:pPr marL="383084" lvl="2" indent="-214313">
              <a:buFont typeface="Arial" panose="020B0604020202020204" pitchFamily="34" charset="0"/>
              <a:buChar char="–"/>
            </a:pPr>
            <a:r>
              <a:rPr lang="en-US" sz="1600" dirty="0">
                <a:solidFill>
                  <a:srgbClr val="1B202F"/>
                </a:solidFill>
              </a:rPr>
              <a:t>Identifies tightening and easing phases for monetary policy</a:t>
            </a:r>
          </a:p>
          <a:p>
            <a:pPr marL="383084" lvl="2" indent="-214313">
              <a:buFont typeface="Arial" panose="020B0604020202020204" pitchFamily="34" charset="0"/>
              <a:buChar char="–"/>
            </a:pPr>
            <a:r>
              <a:rPr lang="en-US" sz="1600" dirty="0">
                <a:solidFill>
                  <a:srgbClr val="1B202F"/>
                </a:solidFill>
              </a:rPr>
              <a:t>24 countries over 55 years </a:t>
            </a:r>
          </a:p>
          <a:p>
            <a:pPr marL="383084" lvl="2" indent="-214313">
              <a:buFont typeface="Arial" panose="020B0604020202020204" pitchFamily="34" charset="0"/>
              <a:buChar char="–"/>
            </a:pPr>
            <a:r>
              <a:rPr lang="en-US" sz="1600" b="1" dirty="0">
                <a:solidFill>
                  <a:srgbClr val="1B202F"/>
                </a:solidFill>
              </a:rPr>
              <a:t>Useful to address range of questions</a:t>
            </a:r>
          </a:p>
          <a:p>
            <a:pPr marL="213122" lvl="1" indent="-213122">
              <a:buFont typeface="Arial" panose="020B0604020202020204" pitchFamily="34" charset="0"/>
              <a:buChar char="–"/>
            </a:pPr>
            <a:endParaRPr lang="en-US" sz="800" dirty="0">
              <a:solidFill>
                <a:srgbClr val="1B202F"/>
              </a:solidFill>
            </a:endParaRPr>
          </a:p>
          <a:p>
            <a:pPr marL="214313" indent="-214313">
              <a:buFont typeface="Wingdings" panose="05000000000000000000" pitchFamily="2" charset="2"/>
              <a:buChar char="§"/>
            </a:pPr>
            <a:r>
              <a:rPr lang="en-US" sz="1600" dirty="0">
                <a:solidFill>
                  <a:srgbClr val="1B202F"/>
                </a:solidFill>
              </a:rPr>
              <a:t>Provides wealth of statistics on characteristics of rate cycles</a:t>
            </a:r>
          </a:p>
          <a:p>
            <a:pPr marL="383084" lvl="2" indent="-214313">
              <a:buFont typeface="Arial" panose="020B0604020202020204" pitchFamily="34" charset="0"/>
              <a:buChar char="–"/>
            </a:pPr>
            <a:r>
              <a:rPr lang="en-US" sz="1600" dirty="0">
                <a:solidFill>
                  <a:srgbClr val="1B202F"/>
                </a:solidFill>
              </a:rPr>
              <a:t>Monetary policy strategy</a:t>
            </a:r>
          </a:p>
          <a:p>
            <a:pPr marL="383084" lvl="2" indent="-214313">
              <a:buFont typeface="Arial" panose="020B0604020202020204" pitchFamily="34" charset="0"/>
              <a:buChar char="–"/>
            </a:pPr>
            <a:r>
              <a:rPr lang="en-US" sz="1600" dirty="0">
                <a:solidFill>
                  <a:srgbClr val="1B202F"/>
                </a:solidFill>
              </a:rPr>
              <a:t>Macroeconomic developments</a:t>
            </a:r>
          </a:p>
          <a:p>
            <a:pPr marL="383084" lvl="2" indent="-214313">
              <a:buFont typeface="Arial" panose="020B0604020202020204" pitchFamily="34" charset="0"/>
              <a:buChar char="–"/>
            </a:pPr>
            <a:r>
              <a:rPr lang="en-US" sz="1600" dirty="0">
                <a:solidFill>
                  <a:srgbClr val="1B202F"/>
                </a:solidFill>
              </a:rPr>
              <a:t>Cross-country synchronization</a:t>
            </a:r>
          </a:p>
          <a:p>
            <a:pPr marL="213122" indent="-213122">
              <a:buFont typeface="Arial" panose="020B0604020202020204" pitchFamily="34" charset="0"/>
              <a:buChar char="–"/>
            </a:pPr>
            <a:endParaRPr lang="en-US" sz="700" dirty="0">
              <a:solidFill>
                <a:srgbClr val="1B202F"/>
              </a:solidFill>
            </a:endParaRPr>
          </a:p>
          <a:p>
            <a:pPr marL="214313" indent="-214313">
              <a:buFont typeface="Wingdings" panose="05000000000000000000" pitchFamily="2" charset="2"/>
              <a:buChar char="§"/>
            </a:pPr>
            <a:r>
              <a:rPr lang="en-US" sz="1600" dirty="0">
                <a:solidFill>
                  <a:srgbClr val="1B202F"/>
                </a:solidFill>
              </a:rPr>
              <a:t>Additional applications (so far)</a:t>
            </a:r>
          </a:p>
          <a:p>
            <a:pPr marL="383084" lvl="2" indent="-214313">
              <a:buFont typeface="Arial" panose="020B0604020202020204" pitchFamily="34" charset="0"/>
              <a:buChar char="–"/>
            </a:pPr>
            <a:r>
              <a:rPr lang="en-US" sz="1600" dirty="0">
                <a:solidFill>
                  <a:srgbClr val="1B202F"/>
                </a:solidFill>
              </a:rPr>
              <a:t>Tradeoffs for monetary policy over rate cycles</a:t>
            </a:r>
          </a:p>
          <a:p>
            <a:pPr marL="383084" lvl="2" indent="-214313">
              <a:buFont typeface="Arial" panose="020B0604020202020204" pitchFamily="34" charset="0"/>
              <a:buChar char="–"/>
            </a:pPr>
            <a:r>
              <a:rPr lang="en-US" sz="1600" dirty="0">
                <a:solidFill>
                  <a:srgbClr val="1B202F"/>
                </a:solidFill>
              </a:rPr>
              <a:t>Shocks driving rate cycles</a:t>
            </a:r>
          </a:p>
          <a:p>
            <a:pPr marL="527745" lvl="1" indent="-214313">
              <a:buFont typeface="Arial" panose="020B0604020202020204" pitchFamily="34" charset="0"/>
              <a:buChar char="–"/>
            </a:pPr>
            <a:endParaRPr lang="en-US" sz="700" dirty="0">
              <a:solidFill>
                <a:srgbClr val="1B202F"/>
              </a:solidFill>
            </a:endParaRPr>
          </a:p>
          <a:p>
            <a:pPr marL="214313" indent="-214313">
              <a:buFont typeface="Wingdings" panose="05000000000000000000" pitchFamily="2" charset="2"/>
              <a:buChar char="§"/>
            </a:pPr>
            <a:r>
              <a:rPr lang="en-US" sz="1600" dirty="0">
                <a:solidFill>
                  <a:srgbClr val="1B202F"/>
                </a:solidFill>
              </a:rPr>
              <a:t>Hopefully many more applications to come!!</a:t>
            </a:r>
          </a:p>
        </p:txBody>
      </p:sp>
      <p:sp>
        <p:nvSpPr>
          <p:cNvPr id="4" name="Slide Number Placeholder 3"/>
          <p:cNvSpPr>
            <a:spLocks noGrp="1"/>
          </p:cNvSpPr>
          <p:nvPr>
            <p:ph type="sldNum" sz="quarter" idx="12"/>
          </p:nvPr>
        </p:nvSpPr>
        <p:spPr/>
        <p:txBody>
          <a:bodyPr/>
          <a:lstStyle/>
          <a:p>
            <a:fld id="{026A839D-8BA3-EB44-8091-71BB10A77D74}" type="slidenum">
              <a:rPr lang="en-US" smtClean="0"/>
              <a:t>32</a:t>
            </a:fld>
            <a:endParaRPr lang="en-US"/>
          </a:p>
        </p:txBody>
      </p:sp>
    </p:spTree>
    <p:extLst>
      <p:ext uri="{BB962C8B-B14F-4D97-AF65-F5344CB8AC3E}">
        <p14:creationId xmlns:p14="http://schemas.microsoft.com/office/powerpoint/2010/main" val="300118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a:extLst>
            <a:ext uri="{FF2B5EF4-FFF2-40B4-BE49-F238E27FC236}">
              <a16:creationId xmlns:a16="http://schemas.microsoft.com/office/drawing/2014/main" id="{E44E31E5-18D5-3566-76A9-974B090FCFAB}"/>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F5D80CDE-ADC7-1290-D67E-0DEBF66290D1}"/>
              </a:ext>
            </a:extLst>
          </p:cNvPr>
          <p:cNvSpPr txBox="1">
            <a:spLocks/>
          </p:cNvSpPr>
          <p:nvPr/>
        </p:nvSpPr>
        <p:spPr>
          <a:xfrm>
            <a:off x="1451671" y="3392440"/>
            <a:ext cx="6159179" cy="1579904"/>
          </a:xfrm>
          <a:prstGeom prst="rect">
            <a:avLst/>
          </a:prstGeom>
        </p:spPr>
        <p:txBody>
          <a:bodyPr vert="horz" lIns="51435" tIns="25718" rIns="51435" bIns="25718" rtlCol="0" anchor="t" anchorCtr="0">
            <a:noAutofit/>
          </a:bodyPr>
          <a:lstStyle>
            <a:lvl1pPr algn="l" defTabSz="342900" rtl="0" eaLnBrk="1" latinLnBrk="0" hangingPunct="1">
              <a:spcBef>
                <a:spcPct val="0"/>
              </a:spcBef>
              <a:buNone/>
              <a:defRPr sz="3000" b="0" i="0" kern="1200">
                <a:solidFill>
                  <a:schemeClr val="bg1"/>
                </a:solidFill>
                <a:latin typeface="Futura LT Pro Bold"/>
                <a:ea typeface="+mj-ea"/>
                <a:cs typeface="Futura LT Pro Bold"/>
              </a:defRPr>
            </a:lvl1pPr>
          </a:lstStyle>
          <a:p>
            <a:pPr algn="ctr"/>
            <a:br>
              <a:rPr lang="en-US" sz="619" b="1" i="1" spc="28" dirty="0">
                <a:ln w="0"/>
                <a:solidFill>
                  <a:schemeClr val="bg1">
                    <a:lumMod val="65000"/>
                  </a:schemeClr>
                </a:solidFill>
                <a:effectLst>
                  <a:innerShdw blurRad="63500" dist="50800" dir="13500000">
                    <a:srgbClr val="000000">
                      <a:alpha val="50000"/>
                    </a:srgbClr>
                  </a:innerShdw>
                </a:effectLst>
                <a:latin typeface="+mn-lt"/>
              </a:rPr>
            </a:br>
            <a:r>
              <a:rPr lang="en-US" sz="3375" b="1" i="1" spc="28" dirty="0">
                <a:ln w="0"/>
                <a:effectLst>
                  <a:innerShdw blurRad="63500" dist="50800" dir="13500000">
                    <a:srgbClr val="000000">
                      <a:alpha val="50000"/>
                    </a:srgbClr>
                  </a:innerShdw>
                </a:effectLst>
                <a:latin typeface="+mn-lt"/>
              </a:rPr>
              <a:t>EXTRA</a:t>
            </a:r>
            <a:endParaRPr lang="en-US" sz="2700" b="1" i="1" spc="28" dirty="0">
              <a:ln w="0"/>
              <a:effectLst>
                <a:innerShdw blurRad="63500" dist="50800" dir="13500000">
                  <a:srgbClr val="000000">
                    <a:alpha val="50000"/>
                  </a:srgbClr>
                </a:innerShdw>
              </a:effectLst>
              <a:latin typeface="+mn-lt"/>
            </a:endParaRPr>
          </a:p>
        </p:txBody>
      </p:sp>
      <p:pic>
        <p:nvPicPr>
          <p:cNvPr id="6" name="Picture 5">
            <a:extLst>
              <a:ext uri="{FF2B5EF4-FFF2-40B4-BE49-F238E27FC236}">
                <a16:creationId xmlns:a16="http://schemas.microsoft.com/office/drawing/2014/main" id="{3B9BCAD6-F9F3-003F-8E05-158A33A6706C}"/>
              </a:ext>
            </a:extLst>
          </p:cNvPr>
          <p:cNvPicPr>
            <a:picLocks noChangeAspect="1"/>
          </p:cNvPicPr>
          <p:nvPr/>
        </p:nvPicPr>
        <p:blipFill>
          <a:blip r:embed="rId2"/>
          <a:stretch>
            <a:fillRect/>
          </a:stretch>
        </p:blipFill>
        <p:spPr>
          <a:xfrm>
            <a:off x="3363364" y="1806620"/>
            <a:ext cx="2218600" cy="1512144"/>
          </a:xfrm>
          <a:prstGeom prst="rect">
            <a:avLst/>
          </a:prstGeom>
        </p:spPr>
      </p:pic>
    </p:spTree>
    <p:extLst>
      <p:ext uri="{BB962C8B-B14F-4D97-AF65-F5344CB8AC3E}">
        <p14:creationId xmlns:p14="http://schemas.microsoft.com/office/powerpoint/2010/main" val="1276440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68A10-C7F0-55B2-D5B4-F28141C76A4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F64B47E-A856-05CB-575B-65DA32F6BE0A}"/>
              </a:ext>
            </a:extLst>
          </p:cNvPr>
          <p:cNvSpPr>
            <a:spLocks noGrp="1"/>
          </p:cNvSpPr>
          <p:nvPr>
            <p:ph type="sldNum" sz="quarter" idx="12"/>
          </p:nvPr>
        </p:nvSpPr>
        <p:spPr>
          <a:xfrm>
            <a:off x="6057900" y="5075636"/>
            <a:ext cx="1600200" cy="205383"/>
          </a:xfrm>
        </p:spPr>
        <p:txBody>
          <a:bodyPr anchor="ctr">
            <a:normAutofit/>
          </a:bodyPr>
          <a:lstStyle/>
          <a:p>
            <a:pPr>
              <a:spcAft>
                <a:spcPts val="338"/>
              </a:spcAft>
            </a:pPr>
            <a:fld id="{026A839D-8BA3-EB44-8091-71BB10A77D74}" type="slidenum">
              <a:rPr lang="en-US" smtClean="0"/>
              <a:pPr>
                <a:spcAft>
                  <a:spcPts val="338"/>
                </a:spcAft>
              </a:pPr>
              <a:t>34</a:t>
            </a:fld>
            <a:endParaRPr lang="en-US"/>
          </a:p>
        </p:txBody>
      </p:sp>
      <p:sp>
        <p:nvSpPr>
          <p:cNvPr id="6" name="Title 1">
            <a:extLst>
              <a:ext uri="{FF2B5EF4-FFF2-40B4-BE49-F238E27FC236}">
                <a16:creationId xmlns:a16="http://schemas.microsoft.com/office/drawing/2014/main" id="{D938956E-146F-54F7-E5F0-46ED47A1921C}"/>
              </a:ext>
            </a:extLst>
          </p:cNvPr>
          <p:cNvSpPr>
            <a:spLocks noGrp="1"/>
          </p:cNvSpPr>
          <p:nvPr>
            <p:ph type="title"/>
          </p:nvPr>
        </p:nvSpPr>
        <p:spPr>
          <a:xfrm>
            <a:off x="524386" y="589867"/>
            <a:ext cx="6405563" cy="857250"/>
          </a:xfrm>
        </p:spPr>
        <p:txBody>
          <a:bodyPr/>
          <a:lstStyle/>
          <a:p>
            <a:r>
              <a:rPr lang="en-US" sz="3200" dirty="0"/>
              <a:t>Impact on US </a:t>
            </a:r>
            <a:r>
              <a:rPr lang="en-US" sz="3200" u="sng" dirty="0"/>
              <a:t>Real</a:t>
            </a:r>
            <a:r>
              <a:rPr lang="en-US" sz="3200" dirty="0"/>
              <a:t> Wages</a:t>
            </a:r>
            <a:endParaRPr lang="en-US" sz="3200" u="sng" dirty="0"/>
          </a:p>
        </p:txBody>
      </p:sp>
      <p:sp>
        <p:nvSpPr>
          <p:cNvPr id="12" name="TextBox 11">
            <a:extLst>
              <a:ext uri="{FF2B5EF4-FFF2-40B4-BE49-F238E27FC236}">
                <a16:creationId xmlns:a16="http://schemas.microsoft.com/office/drawing/2014/main" id="{58E018EF-4C1C-2378-3DD5-9D3729E1BA66}"/>
              </a:ext>
            </a:extLst>
          </p:cNvPr>
          <p:cNvSpPr txBox="1"/>
          <p:nvPr/>
        </p:nvSpPr>
        <p:spPr>
          <a:xfrm>
            <a:off x="2291249" y="2060899"/>
            <a:ext cx="4207835" cy="584775"/>
          </a:xfrm>
          <a:prstGeom prst="rect">
            <a:avLst/>
          </a:prstGeom>
          <a:noFill/>
        </p:spPr>
        <p:txBody>
          <a:bodyPr wrap="square">
            <a:spAutoFit/>
          </a:bodyPr>
          <a:lstStyle/>
          <a:p>
            <a:pPr algn="ctr"/>
            <a:r>
              <a:rPr lang="en-US" sz="2000" b="1" dirty="0">
                <a:solidFill>
                  <a:srgbClr val="000000"/>
                </a:solidFill>
                <a:latin typeface="Aptos" panose="020B0004020202020204" pitchFamily="34" charset="0"/>
              </a:rPr>
              <a:t>The Evolution of US </a:t>
            </a:r>
            <a:r>
              <a:rPr lang="en-US" sz="2000" b="1" u="sng" dirty="0">
                <a:solidFill>
                  <a:srgbClr val="000000"/>
                </a:solidFill>
                <a:latin typeface="Aptos" panose="020B0004020202020204" pitchFamily="34" charset="0"/>
              </a:rPr>
              <a:t>Real</a:t>
            </a:r>
            <a:r>
              <a:rPr lang="en-US" sz="2000" b="1" dirty="0">
                <a:solidFill>
                  <a:srgbClr val="000000"/>
                </a:solidFill>
                <a:latin typeface="Aptos" panose="020B0004020202020204" pitchFamily="34" charset="0"/>
              </a:rPr>
              <a:t> Wages</a:t>
            </a:r>
          </a:p>
          <a:p>
            <a:pPr algn="ctr"/>
            <a:endParaRPr lang="en-US" sz="1200" i="1" dirty="0">
              <a:solidFill>
                <a:srgbClr val="000000"/>
              </a:solidFill>
              <a:latin typeface="Aptos" panose="020B0004020202020204" pitchFamily="34" charset="0"/>
            </a:endParaRPr>
          </a:p>
        </p:txBody>
      </p:sp>
      <p:pic>
        <p:nvPicPr>
          <p:cNvPr id="3" name="Picture 2">
            <a:extLst>
              <a:ext uri="{FF2B5EF4-FFF2-40B4-BE49-F238E27FC236}">
                <a16:creationId xmlns:a16="http://schemas.microsoft.com/office/drawing/2014/main" id="{3650F930-977D-B8F4-DCCD-4E8DF307ED9B}"/>
              </a:ext>
            </a:extLst>
          </p:cNvPr>
          <p:cNvPicPr>
            <a:picLocks noChangeAspect="1"/>
          </p:cNvPicPr>
          <p:nvPr/>
        </p:nvPicPr>
        <p:blipFill>
          <a:blip r:embed="rId2"/>
          <a:srcRect l="7199" t="3471" b="6776"/>
          <a:stretch>
            <a:fillRect/>
          </a:stretch>
        </p:blipFill>
        <p:spPr>
          <a:xfrm>
            <a:off x="406680" y="2505565"/>
            <a:ext cx="8466876" cy="3081419"/>
          </a:xfrm>
          <a:prstGeom prst="rect">
            <a:avLst/>
          </a:prstGeom>
        </p:spPr>
      </p:pic>
      <p:sp>
        <p:nvSpPr>
          <p:cNvPr id="2" name="TextBox 1">
            <a:extLst>
              <a:ext uri="{FF2B5EF4-FFF2-40B4-BE49-F238E27FC236}">
                <a16:creationId xmlns:a16="http://schemas.microsoft.com/office/drawing/2014/main" id="{C986AD03-B596-07C9-AB79-BD7496BAC494}"/>
              </a:ext>
            </a:extLst>
          </p:cNvPr>
          <p:cNvSpPr txBox="1"/>
          <p:nvPr/>
        </p:nvSpPr>
        <p:spPr>
          <a:xfrm>
            <a:off x="1267750" y="5482115"/>
            <a:ext cx="2792186" cy="209737"/>
          </a:xfrm>
          <a:prstGeom prst="rect">
            <a:avLst/>
          </a:prstGeom>
          <a:noFill/>
        </p:spPr>
        <p:txBody>
          <a:bodyPr wrap="square" rtlCol="0">
            <a:spAutoFit/>
          </a:bodyPr>
          <a:lstStyle/>
          <a:p>
            <a:pPr>
              <a:lnSpc>
                <a:spcPct val="120000"/>
              </a:lnSpc>
            </a:pPr>
            <a:r>
              <a:rPr lang="en-US" sz="700" dirty="0">
                <a:solidFill>
                  <a:srgbClr val="1B202F"/>
                </a:solidFill>
                <a:latin typeface="Arial" charset="0"/>
              </a:rPr>
              <a:t>Set at 100 at t = -1</a:t>
            </a:r>
          </a:p>
        </p:txBody>
      </p:sp>
      <p:sp>
        <p:nvSpPr>
          <p:cNvPr id="7" name="TextBox 6">
            <a:extLst>
              <a:ext uri="{FF2B5EF4-FFF2-40B4-BE49-F238E27FC236}">
                <a16:creationId xmlns:a16="http://schemas.microsoft.com/office/drawing/2014/main" id="{466BE6FC-8EDF-B376-21BE-D5D8F710287A}"/>
              </a:ext>
            </a:extLst>
          </p:cNvPr>
          <p:cNvSpPr txBox="1"/>
          <p:nvPr/>
        </p:nvSpPr>
        <p:spPr>
          <a:xfrm>
            <a:off x="5533856" y="5482115"/>
            <a:ext cx="2792186" cy="209737"/>
          </a:xfrm>
          <a:prstGeom prst="rect">
            <a:avLst/>
          </a:prstGeom>
          <a:noFill/>
        </p:spPr>
        <p:txBody>
          <a:bodyPr wrap="square" rtlCol="0">
            <a:spAutoFit/>
          </a:bodyPr>
          <a:lstStyle/>
          <a:p>
            <a:pPr>
              <a:lnSpc>
                <a:spcPct val="120000"/>
              </a:lnSpc>
            </a:pPr>
            <a:r>
              <a:rPr lang="en-US" sz="700" dirty="0">
                <a:solidFill>
                  <a:srgbClr val="1B202F"/>
                </a:solidFill>
                <a:latin typeface="Arial" charset="0"/>
              </a:rPr>
              <a:t>Set at 100 at t = -1</a:t>
            </a:r>
          </a:p>
        </p:txBody>
      </p:sp>
    </p:spTree>
    <p:extLst>
      <p:ext uri="{BB962C8B-B14F-4D97-AF65-F5344CB8AC3E}">
        <p14:creationId xmlns:p14="http://schemas.microsoft.com/office/powerpoint/2010/main" val="19399208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FF165A-8491-CFD1-8DBB-FEB5885EF126}"/>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B6EC780B-0AD3-4501-1693-4A569685B8F3}"/>
              </a:ext>
            </a:extLst>
          </p:cNvPr>
          <p:cNvSpPr>
            <a:spLocks noGrp="1"/>
          </p:cNvSpPr>
          <p:nvPr>
            <p:ph type="title"/>
          </p:nvPr>
        </p:nvSpPr>
        <p:spPr>
          <a:xfrm>
            <a:off x="286859" y="781343"/>
            <a:ext cx="7156357" cy="857250"/>
          </a:xfrm>
        </p:spPr>
        <p:txBody>
          <a:bodyPr/>
          <a:lstStyle/>
          <a:p>
            <a:r>
              <a:rPr lang="en-US" sz="3200" dirty="0"/>
              <a:t>Impact on </a:t>
            </a:r>
            <a:r>
              <a:rPr lang="en-US" sz="3200" u="sng" dirty="0"/>
              <a:t>Real</a:t>
            </a:r>
            <a:r>
              <a:rPr lang="en-US" sz="3200" dirty="0"/>
              <a:t> Wages </a:t>
            </a:r>
            <a:br>
              <a:rPr lang="en-US" sz="3200" dirty="0"/>
            </a:br>
            <a:r>
              <a:rPr lang="en-US" sz="3200" dirty="0"/>
              <a:t>in UK and Germany</a:t>
            </a:r>
            <a:endParaRPr lang="en-US" sz="3200" u="sng" dirty="0"/>
          </a:p>
        </p:txBody>
      </p:sp>
      <p:sp>
        <p:nvSpPr>
          <p:cNvPr id="12" name="TextBox 11">
            <a:extLst>
              <a:ext uri="{FF2B5EF4-FFF2-40B4-BE49-F238E27FC236}">
                <a16:creationId xmlns:a16="http://schemas.microsoft.com/office/drawing/2014/main" id="{4CD94700-62C6-416A-595F-0B4E09F2E59A}"/>
              </a:ext>
            </a:extLst>
          </p:cNvPr>
          <p:cNvSpPr txBox="1"/>
          <p:nvPr/>
        </p:nvSpPr>
        <p:spPr>
          <a:xfrm>
            <a:off x="945348" y="2775955"/>
            <a:ext cx="1188719" cy="892552"/>
          </a:xfrm>
          <a:prstGeom prst="rect">
            <a:avLst/>
          </a:prstGeom>
          <a:noFill/>
        </p:spPr>
        <p:txBody>
          <a:bodyPr wrap="square">
            <a:spAutoFit/>
          </a:bodyPr>
          <a:lstStyle/>
          <a:p>
            <a:r>
              <a:rPr lang="en-US" sz="2000" b="1" u="sng" dirty="0">
                <a:solidFill>
                  <a:srgbClr val="000000"/>
                </a:solidFill>
                <a:latin typeface="Aptos" panose="020B0004020202020204" pitchFamily="34" charset="0"/>
              </a:rPr>
              <a:t>UK </a:t>
            </a:r>
            <a:r>
              <a:rPr lang="en-US" sz="2000" b="1" dirty="0">
                <a:solidFill>
                  <a:srgbClr val="000000"/>
                </a:solidFill>
                <a:latin typeface="Aptos" panose="020B0004020202020204" pitchFamily="34" charset="0"/>
              </a:rPr>
              <a:t>Real Wages</a:t>
            </a:r>
          </a:p>
          <a:p>
            <a:endParaRPr lang="en-US" sz="1200" i="1" dirty="0">
              <a:solidFill>
                <a:srgbClr val="000000"/>
              </a:solidFill>
              <a:latin typeface="Aptos" panose="020B0004020202020204" pitchFamily="34" charset="0"/>
            </a:endParaRPr>
          </a:p>
        </p:txBody>
      </p:sp>
      <p:sp>
        <p:nvSpPr>
          <p:cNvPr id="5" name="TextBox 4">
            <a:extLst>
              <a:ext uri="{FF2B5EF4-FFF2-40B4-BE49-F238E27FC236}">
                <a16:creationId xmlns:a16="http://schemas.microsoft.com/office/drawing/2014/main" id="{2613F558-7DC0-D62F-17E7-E617191032AC}"/>
              </a:ext>
            </a:extLst>
          </p:cNvPr>
          <p:cNvSpPr txBox="1"/>
          <p:nvPr/>
        </p:nvSpPr>
        <p:spPr>
          <a:xfrm>
            <a:off x="758952" y="4896374"/>
            <a:ext cx="1658040" cy="892552"/>
          </a:xfrm>
          <a:prstGeom prst="rect">
            <a:avLst/>
          </a:prstGeom>
          <a:noFill/>
        </p:spPr>
        <p:txBody>
          <a:bodyPr wrap="square">
            <a:spAutoFit/>
          </a:bodyPr>
          <a:lstStyle/>
          <a:p>
            <a:r>
              <a:rPr lang="en-US" sz="2000" b="1" u="sng" dirty="0">
                <a:solidFill>
                  <a:srgbClr val="000000"/>
                </a:solidFill>
                <a:latin typeface="Aptos" panose="020B0004020202020204" pitchFamily="34" charset="0"/>
              </a:rPr>
              <a:t>Germany</a:t>
            </a:r>
            <a:r>
              <a:rPr lang="en-US" sz="2000" b="1" dirty="0">
                <a:solidFill>
                  <a:srgbClr val="000000"/>
                </a:solidFill>
                <a:latin typeface="Aptos" panose="020B0004020202020204" pitchFamily="34" charset="0"/>
              </a:rPr>
              <a:t> Real Wages</a:t>
            </a:r>
          </a:p>
          <a:p>
            <a:endParaRPr lang="en-US" sz="1200" i="1" dirty="0">
              <a:solidFill>
                <a:srgbClr val="000000"/>
              </a:solidFill>
              <a:latin typeface="Aptos" panose="020B0004020202020204" pitchFamily="34" charset="0"/>
            </a:endParaRPr>
          </a:p>
        </p:txBody>
      </p:sp>
      <p:pic>
        <p:nvPicPr>
          <p:cNvPr id="8" name="Picture 7">
            <a:extLst>
              <a:ext uri="{FF2B5EF4-FFF2-40B4-BE49-F238E27FC236}">
                <a16:creationId xmlns:a16="http://schemas.microsoft.com/office/drawing/2014/main" id="{86C40B36-4974-F049-332C-D49D0C2DB5BB}"/>
              </a:ext>
            </a:extLst>
          </p:cNvPr>
          <p:cNvPicPr>
            <a:picLocks noChangeAspect="1"/>
          </p:cNvPicPr>
          <p:nvPr/>
        </p:nvPicPr>
        <p:blipFill>
          <a:blip r:embed="rId2"/>
          <a:srcRect t="4191" b="6058"/>
          <a:stretch/>
        </p:blipFill>
        <p:spPr>
          <a:xfrm>
            <a:off x="2387817" y="1920553"/>
            <a:ext cx="6241641" cy="2258255"/>
          </a:xfrm>
          <a:prstGeom prst="rect">
            <a:avLst/>
          </a:prstGeom>
        </p:spPr>
      </p:pic>
      <p:pic>
        <p:nvPicPr>
          <p:cNvPr id="9" name="Picture 8">
            <a:extLst>
              <a:ext uri="{FF2B5EF4-FFF2-40B4-BE49-F238E27FC236}">
                <a16:creationId xmlns:a16="http://schemas.microsoft.com/office/drawing/2014/main" id="{B94729C2-C29E-9689-41DD-5B7720D90344}"/>
              </a:ext>
            </a:extLst>
          </p:cNvPr>
          <p:cNvPicPr>
            <a:picLocks noChangeAspect="1"/>
          </p:cNvPicPr>
          <p:nvPr/>
        </p:nvPicPr>
        <p:blipFill>
          <a:blip r:embed="rId3"/>
          <a:srcRect l="1599" t="3342" r="1562"/>
          <a:stretch/>
        </p:blipFill>
        <p:spPr>
          <a:xfrm>
            <a:off x="2632229" y="4249232"/>
            <a:ext cx="5752819" cy="2186837"/>
          </a:xfrm>
          <a:prstGeom prst="rect">
            <a:avLst/>
          </a:prstGeom>
        </p:spPr>
      </p:pic>
    </p:spTree>
    <p:extLst>
      <p:ext uri="{BB962C8B-B14F-4D97-AF65-F5344CB8AC3E}">
        <p14:creationId xmlns:p14="http://schemas.microsoft.com/office/powerpoint/2010/main" val="20668332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289D0-8D3D-66BB-07E1-016683C9F238}"/>
              </a:ext>
            </a:extLst>
          </p:cNvPr>
          <p:cNvSpPr>
            <a:spLocks noGrp="1"/>
          </p:cNvSpPr>
          <p:nvPr>
            <p:ph type="title"/>
          </p:nvPr>
        </p:nvSpPr>
        <p:spPr/>
        <p:txBody>
          <a:bodyPr/>
          <a:lstStyle/>
          <a:p>
            <a:r>
              <a:rPr lang="en-US" sz="3200" dirty="0"/>
              <a:t>Sacrifice Ratios:</a:t>
            </a:r>
            <a:br>
              <a:rPr lang="en-US" sz="3200" dirty="0"/>
            </a:br>
            <a:r>
              <a:rPr lang="en-US" sz="2400" i="1" dirty="0"/>
              <a:t>Cross-Country Variation Post-Pandemic</a:t>
            </a:r>
          </a:p>
        </p:txBody>
      </p:sp>
      <p:pic>
        <p:nvPicPr>
          <p:cNvPr id="6" name="Content Placeholder 5" descr="A graph of negative output gaps&#10;&#10;AI-generated content may be incorrect.">
            <a:extLst>
              <a:ext uri="{FF2B5EF4-FFF2-40B4-BE49-F238E27FC236}">
                <a16:creationId xmlns:a16="http://schemas.microsoft.com/office/drawing/2014/main" id="{F9997ACF-A691-6E1A-9D13-13BB71B28DA8}"/>
              </a:ext>
            </a:extLst>
          </p:cNvPr>
          <p:cNvPicPr>
            <a:picLocks noGrp="1" noChangeAspect="1"/>
          </p:cNvPicPr>
          <p:nvPr>
            <p:ph idx="1"/>
          </p:nvPr>
        </p:nvPicPr>
        <p:blipFill>
          <a:blip r:embed="rId2"/>
          <a:stretch>
            <a:fillRect/>
          </a:stretch>
        </p:blipFill>
        <p:spPr>
          <a:xfrm>
            <a:off x="995561" y="1903212"/>
            <a:ext cx="7476816" cy="4488443"/>
          </a:xfrm>
        </p:spPr>
      </p:pic>
    </p:spTree>
    <p:extLst>
      <p:ext uri="{BB962C8B-B14F-4D97-AF65-F5344CB8AC3E}">
        <p14:creationId xmlns:p14="http://schemas.microsoft.com/office/powerpoint/2010/main" val="2513427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854015A-5AC7-BFCC-C863-95C196551A7B}"/>
              </a:ext>
            </a:extLst>
          </p:cNvPr>
          <p:cNvSpPr txBox="1">
            <a:spLocks/>
          </p:cNvSpPr>
          <p:nvPr/>
        </p:nvSpPr>
        <p:spPr>
          <a:xfrm>
            <a:off x="694945" y="1900513"/>
            <a:ext cx="7735824" cy="1579904"/>
          </a:xfrm>
          <a:prstGeom prst="rect">
            <a:avLst/>
          </a:prstGeom>
        </p:spPr>
        <p:txBody>
          <a:bodyPr vert="horz" lIns="51435" tIns="25718" rIns="51435" bIns="25718" rtlCol="0" anchor="t" anchorCtr="0">
            <a:noAutofit/>
          </a:bodyPr>
          <a:lstStyle>
            <a:lvl1pPr algn="l" defTabSz="342900" rtl="0" eaLnBrk="1" latinLnBrk="0" hangingPunct="1">
              <a:spcBef>
                <a:spcPct val="0"/>
              </a:spcBef>
              <a:buNone/>
              <a:defRPr sz="3000" b="0" i="0" kern="1200">
                <a:solidFill>
                  <a:schemeClr val="bg1"/>
                </a:solidFill>
                <a:latin typeface="Futura LT Pro Bold"/>
                <a:ea typeface="+mj-ea"/>
                <a:cs typeface="Futura LT Pro Bold"/>
              </a:defRPr>
            </a:lvl1pPr>
          </a:lstStyle>
          <a:p>
            <a:pPr algn="ctr"/>
            <a:br>
              <a:rPr lang="en-US" sz="619" b="1" i="1" spc="28" dirty="0">
                <a:ln w="0"/>
                <a:solidFill>
                  <a:schemeClr val="bg1">
                    <a:lumMod val="65000"/>
                  </a:schemeClr>
                </a:solidFill>
                <a:effectLst>
                  <a:innerShdw blurRad="63500" dist="50800" dir="13500000">
                    <a:srgbClr val="000000">
                      <a:alpha val="50000"/>
                    </a:srgbClr>
                  </a:innerShdw>
                </a:effectLst>
                <a:latin typeface="+mn-lt"/>
              </a:rPr>
            </a:br>
            <a:r>
              <a:rPr lang="en-US" sz="4400" b="1" i="1" spc="28" dirty="0">
                <a:ln w="0"/>
                <a:effectLst>
                  <a:innerShdw blurRad="63500" dist="50800" dir="13500000">
                    <a:srgbClr val="000000">
                      <a:alpha val="50000"/>
                    </a:srgbClr>
                  </a:innerShdw>
                </a:effectLst>
                <a:latin typeface="+mn-lt"/>
              </a:rPr>
              <a:t>Defining Rate Cycles </a:t>
            </a:r>
            <a:endParaRPr lang="en-US" sz="3375" b="1" i="1" spc="28" dirty="0">
              <a:ln w="0"/>
              <a:effectLst>
                <a:innerShdw blurRad="63500" dist="50800" dir="13500000">
                  <a:srgbClr val="000000">
                    <a:alpha val="50000"/>
                  </a:srgbClr>
                </a:innerShdw>
              </a:effectLst>
              <a:latin typeface="+mn-lt"/>
            </a:endParaRPr>
          </a:p>
          <a:p>
            <a:pPr algn="ctr"/>
            <a:endParaRPr lang="en-US" sz="3375" b="1" i="1" spc="28" dirty="0">
              <a:ln w="0"/>
              <a:effectLst>
                <a:innerShdw blurRad="63500" dist="50800" dir="13500000">
                  <a:srgbClr val="000000">
                    <a:alpha val="50000"/>
                  </a:srgbClr>
                </a:innerShdw>
              </a:effectLst>
              <a:latin typeface="+mn-lt"/>
            </a:endParaRPr>
          </a:p>
          <a:p>
            <a:pPr algn="ctr"/>
            <a:endParaRPr lang="en-US" sz="563" b="1" i="1" spc="28" dirty="0">
              <a:ln w="0"/>
              <a:effectLst>
                <a:innerShdw blurRad="63500" dist="50800" dir="13500000">
                  <a:srgbClr val="000000">
                    <a:alpha val="50000"/>
                  </a:srgbClr>
                </a:innerShdw>
              </a:effectLst>
              <a:latin typeface="+mn-lt"/>
            </a:endParaRPr>
          </a:p>
          <a:p>
            <a:pPr algn="ctr"/>
            <a:endParaRPr lang="en-US" sz="1350" b="1" i="1" spc="28" dirty="0">
              <a:ln w="0"/>
              <a:effectLst>
                <a:innerShdw blurRad="63500" dist="50800" dir="13500000">
                  <a:srgbClr val="000000">
                    <a:alpha val="50000"/>
                  </a:srgbClr>
                </a:innerShdw>
              </a:effectLst>
              <a:latin typeface="+mn-lt"/>
            </a:endParaRPr>
          </a:p>
          <a:p>
            <a:pPr algn="ctr"/>
            <a:endParaRPr lang="en-US" sz="1350" b="1" i="1" spc="28" dirty="0">
              <a:ln w="0"/>
              <a:effectLst>
                <a:innerShdw blurRad="63500" dist="50800" dir="13500000">
                  <a:srgbClr val="000000">
                    <a:alpha val="50000"/>
                  </a:srgbClr>
                </a:innerShdw>
              </a:effectLst>
              <a:latin typeface="+mn-lt"/>
            </a:endParaRPr>
          </a:p>
          <a:p>
            <a:pPr marL="285750" indent="-285750">
              <a:buFont typeface="Arial" panose="020B0604020202020204" pitchFamily="34" charset="0"/>
              <a:buChar char="•"/>
            </a:pPr>
            <a:r>
              <a:rPr lang="en-US" sz="1600" spc="28" dirty="0">
                <a:ln w="0"/>
                <a:effectLst>
                  <a:innerShdw blurRad="63500" dist="50800" dir="13500000">
                    <a:srgbClr val="000000">
                      <a:alpha val="50000"/>
                    </a:srgbClr>
                  </a:innerShdw>
                </a:effectLst>
                <a:latin typeface="+mn-lt"/>
              </a:rPr>
              <a:t>Initial development: </a:t>
            </a:r>
            <a:r>
              <a:rPr lang="en-US" sz="1600" spc="28" dirty="0">
                <a:ln w="0"/>
                <a:solidFill>
                  <a:srgbClr val="FFC000"/>
                </a:solidFill>
                <a:effectLst>
                  <a:innerShdw blurRad="63500" dist="50800" dir="13500000">
                    <a:srgbClr val="000000">
                      <a:alpha val="50000"/>
                    </a:srgbClr>
                  </a:innerShdw>
                </a:effectLst>
                <a:latin typeface="+mn-lt"/>
              </a:rPr>
              <a:t>“Rate Cycles” </a:t>
            </a:r>
            <a:r>
              <a:rPr lang="en-US" sz="1600" spc="28" dirty="0">
                <a:ln w="0"/>
                <a:effectLst>
                  <a:innerShdw blurRad="63500" dist="50800" dir="13500000">
                    <a:srgbClr val="000000">
                      <a:alpha val="50000"/>
                    </a:srgbClr>
                  </a:innerShdw>
                </a:effectLst>
                <a:latin typeface="+mn-lt"/>
              </a:rPr>
              <a:t>by Forbes, Ha and Kose, paper prepared for the 2024 ECB Forum on Central Banking in Sintra Portugal (July)</a:t>
            </a:r>
          </a:p>
          <a:p>
            <a:pPr marL="285750" indent="-285750">
              <a:buFont typeface="Arial" panose="020B0604020202020204" pitchFamily="34" charset="0"/>
              <a:buChar char="•"/>
            </a:pPr>
            <a:endParaRPr lang="en-US" sz="1600" spc="28" dirty="0">
              <a:ln w="0"/>
              <a:effectLst>
                <a:innerShdw blurRad="63500" dist="50800" dir="13500000">
                  <a:srgbClr val="000000">
                    <a:alpha val="50000"/>
                  </a:srgbClr>
                </a:innerShdw>
              </a:effectLst>
              <a:latin typeface="+mn-lt"/>
            </a:endParaRPr>
          </a:p>
          <a:p>
            <a:pPr marL="285750" indent="-285750">
              <a:buFont typeface="Arial" panose="020B0604020202020204" pitchFamily="34" charset="0"/>
              <a:buChar char="•"/>
            </a:pPr>
            <a:r>
              <a:rPr lang="en-US" sz="1600" spc="28" dirty="0">
                <a:ln w="0"/>
                <a:effectLst>
                  <a:innerShdw blurRad="63500" dist="50800" dir="13500000">
                    <a:srgbClr val="000000">
                      <a:alpha val="50000"/>
                    </a:srgbClr>
                  </a:innerShdw>
                </a:effectLst>
                <a:latin typeface="+mn-lt"/>
              </a:rPr>
              <a:t>Updated and expanded: </a:t>
            </a:r>
            <a:r>
              <a:rPr lang="en-US" sz="1600" spc="28" dirty="0">
                <a:ln w="0"/>
                <a:solidFill>
                  <a:srgbClr val="FFC000"/>
                </a:solidFill>
                <a:effectLst>
                  <a:innerShdw blurRad="63500" dist="50800" dir="13500000">
                    <a:srgbClr val="000000">
                      <a:alpha val="50000"/>
                    </a:srgbClr>
                  </a:innerShdw>
                </a:effectLst>
                <a:latin typeface="+mn-lt"/>
              </a:rPr>
              <a:t>“Tradeoffs over Rate Cycles: Activity, Inflation, and the Price Level</a:t>
            </a:r>
            <a:r>
              <a:rPr lang="en-US" sz="1600" spc="28" dirty="0">
                <a:ln w="0"/>
                <a:effectLst>
                  <a:innerShdw blurRad="63500" dist="50800" dir="13500000">
                    <a:srgbClr val="000000">
                      <a:alpha val="50000"/>
                    </a:srgbClr>
                  </a:innerShdw>
                </a:effectLst>
                <a:latin typeface="+mn-lt"/>
              </a:rPr>
              <a:t>” by Forbes, Ha and Kose, paper prepared for 2025 NBER Macroeconomics Annual, in Cambridge (April)</a:t>
            </a:r>
            <a:endParaRPr lang="en-US" sz="1100" spc="28" dirty="0">
              <a:ln w="0"/>
              <a:effectLst>
                <a:innerShdw blurRad="63500" dist="50800" dir="13500000">
                  <a:srgbClr val="000000">
                    <a:alpha val="50000"/>
                  </a:srgbClr>
                </a:innerShdw>
              </a:effectLst>
              <a:latin typeface="+mn-lt"/>
            </a:endParaRPr>
          </a:p>
        </p:txBody>
      </p:sp>
    </p:spTree>
    <p:extLst>
      <p:ext uri="{BB962C8B-B14F-4D97-AF65-F5344CB8AC3E}">
        <p14:creationId xmlns:p14="http://schemas.microsoft.com/office/powerpoint/2010/main" val="3784149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CC683-16B0-82CB-166E-80F4B4EC81F7}"/>
              </a:ext>
            </a:extLst>
          </p:cNvPr>
          <p:cNvSpPr>
            <a:spLocks noGrp="1"/>
          </p:cNvSpPr>
          <p:nvPr>
            <p:ph type="title"/>
          </p:nvPr>
        </p:nvSpPr>
        <p:spPr/>
        <p:txBody>
          <a:bodyPr/>
          <a:lstStyle/>
          <a:p>
            <a:r>
              <a:rPr lang="en-US" sz="3200" dirty="0"/>
              <a:t>Methodology and Data</a:t>
            </a:r>
            <a:endParaRPr lang="en-US" sz="2800" dirty="0"/>
          </a:p>
        </p:txBody>
      </p:sp>
      <p:sp>
        <p:nvSpPr>
          <p:cNvPr id="3" name="Content Placeholder 2">
            <a:extLst>
              <a:ext uri="{FF2B5EF4-FFF2-40B4-BE49-F238E27FC236}">
                <a16:creationId xmlns:a16="http://schemas.microsoft.com/office/drawing/2014/main" id="{F66E0569-7505-D392-F10C-FC441DAF2B10}"/>
              </a:ext>
            </a:extLst>
          </p:cNvPr>
          <p:cNvSpPr>
            <a:spLocks noGrp="1"/>
          </p:cNvSpPr>
          <p:nvPr>
            <p:ph idx="1"/>
          </p:nvPr>
        </p:nvSpPr>
        <p:spPr>
          <a:xfrm>
            <a:off x="566927" y="2020824"/>
            <a:ext cx="8209825" cy="4416552"/>
          </a:xfrm>
        </p:spPr>
        <p:txBody>
          <a:bodyPr>
            <a:normAutofit fontScale="92500" lnSpcReduction="10000"/>
          </a:bodyPr>
          <a:lstStyle/>
          <a:p>
            <a:pPr marL="257175" indent="-257175">
              <a:buFont typeface="Wingdings" panose="05000000000000000000" pitchFamily="2" charset="2"/>
              <a:buChar char="§"/>
            </a:pPr>
            <a:r>
              <a:rPr lang="en-US" sz="1575" dirty="0">
                <a:solidFill>
                  <a:srgbClr val="1B202F"/>
                </a:solidFill>
              </a:rPr>
              <a:t>Adapt business cycle methodology identifying local peaks/troughs</a:t>
            </a:r>
          </a:p>
          <a:p>
            <a:pPr marL="570608" lvl="1" indent="-257175">
              <a:buFont typeface="Arial" panose="020B0604020202020204" pitchFamily="34" charset="0"/>
              <a:buChar char="–"/>
            </a:pPr>
            <a:r>
              <a:rPr lang="en-US" sz="1490" dirty="0">
                <a:solidFill>
                  <a:srgbClr val="1B202F"/>
                </a:solidFill>
              </a:rPr>
              <a:t>BBQ algorithm proposed by Bry and Boschan (1971), developed in Harding and Pagan (2002)</a:t>
            </a:r>
          </a:p>
          <a:p>
            <a:pPr marL="570608" lvl="1" indent="-257175">
              <a:buFont typeface="Arial" panose="020B0604020202020204" pitchFamily="34" charset="0"/>
              <a:buChar char="–"/>
            </a:pPr>
            <a:endParaRPr lang="en-US" sz="800" dirty="0">
              <a:solidFill>
                <a:srgbClr val="1B202F"/>
              </a:solidFill>
            </a:endParaRPr>
          </a:p>
          <a:p>
            <a:pPr marL="285750" indent="-285750">
              <a:buFont typeface="Wingdings" panose="05000000000000000000" pitchFamily="2" charset="2"/>
              <a:buChar char="§"/>
            </a:pPr>
            <a:r>
              <a:rPr lang="en-US" sz="1575" dirty="0">
                <a:solidFill>
                  <a:srgbClr val="1B202F"/>
                </a:solidFill>
              </a:rPr>
              <a:t>Apply algorithm to identify turning points for monetary policy</a:t>
            </a:r>
          </a:p>
          <a:p>
            <a:pPr marL="599183" lvl="1" indent="-285750">
              <a:buFont typeface="Arial" panose="020B0604020202020204" pitchFamily="34" charset="0"/>
              <a:buChar char="−"/>
            </a:pPr>
            <a:r>
              <a:rPr lang="en-US" sz="1500" dirty="0">
                <a:solidFill>
                  <a:srgbClr val="1B202F"/>
                </a:solidFill>
              </a:rPr>
              <a:t>Based on domestic policy interest rates, key tool for adjusting policy today </a:t>
            </a:r>
          </a:p>
          <a:p>
            <a:pPr marL="767954" lvl="2" indent="-285750">
              <a:buFont typeface="Arial" panose="020B0604020202020204" pitchFamily="34" charset="0"/>
              <a:buChar char="•"/>
            </a:pPr>
            <a:r>
              <a:rPr lang="en-US" sz="1300" dirty="0">
                <a:solidFill>
                  <a:srgbClr val="1B202F"/>
                </a:solidFill>
              </a:rPr>
              <a:t>Primary source: BIS data, “Long Series on Central Bank Policy Rates” </a:t>
            </a:r>
          </a:p>
          <a:p>
            <a:pPr marL="767954" lvl="2" indent="-285750">
              <a:buFont typeface="Arial" panose="020B0604020202020204" pitchFamily="34" charset="0"/>
              <a:buChar char="•"/>
            </a:pPr>
            <a:r>
              <a:rPr lang="en-US" sz="1300" dirty="0">
                <a:solidFill>
                  <a:srgbClr val="1B202F"/>
                </a:solidFill>
              </a:rPr>
              <a:t>Augmented with information from Haver Analytics, FRED and the OECD </a:t>
            </a:r>
            <a:endParaRPr lang="en-US" sz="1500" dirty="0">
              <a:solidFill>
                <a:srgbClr val="1B202F"/>
              </a:solidFill>
            </a:endParaRPr>
          </a:p>
          <a:p>
            <a:pPr marL="599183" lvl="1" indent="-285750">
              <a:buFont typeface="Arial" panose="020B0604020202020204" pitchFamily="34" charset="0"/>
              <a:buChar char="−"/>
            </a:pPr>
            <a:r>
              <a:rPr lang="en-US" sz="1500" dirty="0">
                <a:solidFill>
                  <a:srgbClr val="1B202F"/>
                </a:solidFill>
              </a:rPr>
              <a:t>Also incorporate announcement of new QE &amp; QT programs for govt. bonds</a:t>
            </a:r>
          </a:p>
          <a:p>
            <a:pPr marL="767954" lvl="2" indent="-285750">
              <a:buFont typeface="Arial" panose="020B0604020202020204" pitchFamily="34" charset="0"/>
              <a:buChar char="−"/>
            </a:pPr>
            <a:r>
              <a:rPr lang="en-US" sz="1500" dirty="0">
                <a:solidFill>
                  <a:srgbClr val="1B202F"/>
                </a:solidFill>
              </a:rPr>
              <a:t>CGFS (2019), BIS (2019), English et al. (2021, 2024),  Fratto et al. (2021), Du et al. (2024)</a:t>
            </a:r>
          </a:p>
          <a:p>
            <a:pPr marL="285750" indent="-285750">
              <a:buFont typeface="Arial" panose="020B0604020202020204" pitchFamily="34" charset="0"/>
              <a:buChar char="•"/>
            </a:pPr>
            <a:endParaRPr lang="en-US" sz="900" dirty="0">
              <a:solidFill>
                <a:srgbClr val="1B202F"/>
              </a:solidFill>
            </a:endParaRPr>
          </a:p>
          <a:p>
            <a:pPr marL="285750" indent="-285750">
              <a:buFont typeface="Wingdings" panose="05000000000000000000" pitchFamily="2" charset="2"/>
              <a:buChar char="§"/>
            </a:pPr>
            <a:r>
              <a:rPr lang="en-US" sz="1575" dirty="0">
                <a:solidFill>
                  <a:srgbClr val="1B202F"/>
                </a:solidFill>
              </a:rPr>
              <a:t>Key parameters and additional adjustments</a:t>
            </a:r>
          </a:p>
          <a:p>
            <a:pPr marL="569417" lvl="1" indent="-255985">
              <a:buFont typeface="Arial" panose="020B0604020202020204" pitchFamily="34" charset="0"/>
              <a:buChar char="–"/>
            </a:pPr>
            <a:r>
              <a:rPr lang="en-US" sz="1500" dirty="0">
                <a:solidFill>
                  <a:srgbClr val="1B202F"/>
                </a:solidFill>
              </a:rPr>
              <a:t>Set key parameters to allow long cycles, but short phases</a:t>
            </a:r>
          </a:p>
          <a:p>
            <a:pPr marL="767953" lvl="2" indent="-285750">
              <a:buFont typeface="Arial" panose="020B0604020202020204" pitchFamily="34" charset="0"/>
              <a:buChar char="•"/>
            </a:pPr>
            <a:r>
              <a:rPr lang="en-US" sz="1300" dirty="0">
                <a:solidFill>
                  <a:srgbClr val="1B202F"/>
                </a:solidFill>
              </a:rPr>
              <a:t>window of ≥18 months on each side of a local max and min; ≥ 36 months for a full cycle</a:t>
            </a:r>
          </a:p>
          <a:p>
            <a:pPr marL="767953" lvl="2" indent="-285750">
              <a:buFont typeface="Arial" panose="020B0604020202020204" pitchFamily="34" charset="0"/>
              <a:buChar char="•"/>
            </a:pPr>
            <a:r>
              <a:rPr lang="en-US" sz="1300" dirty="0">
                <a:solidFill>
                  <a:srgbClr val="1B202F"/>
                </a:solidFill>
              </a:rPr>
              <a:t>window of at least 7 months for any individual phase of a cycle </a:t>
            </a:r>
          </a:p>
          <a:p>
            <a:pPr marL="569417" lvl="1" indent="-255985">
              <a:buFont typeface="Arial" panose="020B0604020202020204" pitchFamily="34" charset="0"/>
              <a:buChar char="–"/>
            </a:pPr>
            <a:r>
              <a:rPr lang="en-US" sz="1500" dirty="0">
                <a:solidFill>
                  <a:srgbClr val="1B202F"/>
                </a:solidFill>
              </a:rPr>
              <a:t>Additional parameters for long periods with no change in policy rates</a:t>
            </a:r>
          </a:p>
          <a:p>
            <a:pPr marL="569417" lvl="1" indent="-255985">
              <a:buFont typeface="Arial" panose="020B0604020202020204" pitchFamily="34" charset="0"/>
              <a:buChar char="–"/>
            </a:pPr>
            <a:r>
              <a:rPr lang="en-US" sz="1500" dirty="0">
                <a:solidFill>
                  <a:srgbClr val="1B202F"/>
                </a:solidFill>
              </a:rPr>
              <a:t>Ensure change in rate is meaningful &amp; persists (classify “premature adjustments” separately)</a:t>
            </a:r>
          </a:p>
          <a:p>
            <a:pPr marL="257175" indent="-257175">
              <a:buFont typeface="Arial" panose="020B0604020202020204" pitchFamily="34" charset="0"/>
              <a:buChar char="–"/>
            </a:pPr>
            <a:endParaRPr lang="en-US" sz="800" b="0" dirty="0">
              <a:solidFill>
                <a:srgbClr val="1B202F"/>
              </a:solidFill>
            </a:endParaRPr>
          </a:p>
          <a:p>
            <a:pPr marL="257175" indent="-257175">
              <a:buFont typeface="Wingdings" panose="05000000000000000000" pitchFamily="2" charset="2"/>
              <a:buChar char="§"/>
            </a:pPr>
            <a:r>
              <a:rPr lang="en-US" sz="1575" dirty="0">
                <a:solidFill>
                  <a:srgbClr val="95002A"/>
                </a:solidFill>
              </a:rPr>
              <a:t>Sample: 24 </a:t>
            </a:r>
            <a:r>
              <a:rPr lang="en-US" sz="1575" u="sng" dirty="0">
                <a:solidFill>
                  <a:srgbClr val="95002A"/>
                </a:solidFill>
              </a:rPr>
              <a:t>advanced</a:t>
            </a:r>
            <a:r>
              <a:rPr lang="en-US" sz="1575" dirty="0">
                <a:solidFill>
                  <a:srgbClr val="95002A"/>
                </a:solidFill>
              </a:rPr>
              <a:t> economies, data from Jan 1970 – Dec 2024</a:t>
            </a:r>
          </a:p>
          <a:p>
            <a:pPr marL="570608" lvl="1" indent="-257175">
              <a:buFont typeface="Arial" panose="020B0604020202020204" pitchFamily="34" charset="0"/>
              <a:buChar char="‒"/>
            </a:pPr>
            <a:r>
              <a:rPr lang="en-US" sz="1490" dirty="0">
                <a:solidFill>
                  <a:srgbClr val="1B202F"/>
                </a:solidFill>
              </a:rPr>
              <a:t>Individual euro area countries through 1998, ECB from 1999</a:t>
            </a:r>
          </a:p>
        </p:txBody>
      </p:sp>
    </p:spTree>
    <p:extLst>
      <p:ext uri="{BB962C8B-B14F-4D97-AF65-F5344CB8AC3E}">
        <p14:creationId xmlns:p14="http://schemas.microsoft.com/office/powerpoint/2010/main" val="222333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17" end="17"/>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D5A9CF-C767-053E-9A7A-24840F6DB0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46F12D-9DF1-80E2-6B66-843D20F79474}"/>
              </a:ext>
            </a:extLst>
          </p:cNvPr>
          <p:cNvSpPr>
            <a:spLocks noGrp="1"/>
          </p:cNvSpPr>
          <p:nvPr>
            <p:ph type="title"/>
          </p:nvPr>
        </p:nvSpPr>
        <p:spPr/>
        <p:txBody>
          <a:bodyPr/>
          <a:lstStyle/>
          <a:p>
            <a:r>
              <a:rPr lang="en-US" sz="3200" dirty="0"/>
              <a:t>Resulting Database</a:t>
            </a:r>
            <a:endParaRPr lang="en-US" sz="2800" dirty="0"/>
          </a:p>
        </p:txBody>
      </p:sp>
      <p:sp>
        <p:nvSpPr>
          <p:cNvPr id="3" name="Content Placeholder 2">
            <a:extLst>
              <a:ext uri="{FF2B5EF4-FFF2-40B4-BE49-F238E27FC236}">
                <a16:creationId xmlns:a16="http://schemas.microsoft.com/office/drawing/2014/main" id="{E2AC20D5-11E9-116B-9052-1B281498023B}"/>
              </a:ext>
            </a:extLst>
          </p:cNvPr>
          <p:cNvSpPr>
            <a:spLocks noGrp="1"/>
          </p:cNvSpPr>
          <p:nvPr>
            <p:ph idx="1"/>
          </p:nvPr>
        </p:nvSpPr>
        <p:spPr>
          <a:xfrm>
            <a:off x="630936" y="2020824"/>
            <a:ext cx="7964424" cy="4352544"/>
          </a:xfrm>
        </p:spPr>
        <p:txBody>
          <a:bodyPr>
            <a:normAutofit fontScale="92500" lnSpcReduction="10000"/>
          </a:bodyPr>
          <a:lstStyle/>
          <a:p>
            <a:pPr marL="257175" indent="-257175">
              <a:buFont typeface="Wingdings" panose="05000000000000000000" pitchFamily="2" charset="2"/>
              <a:buChar char="§"/>
            </a:pPr>
            <a:r>
              <a:rPr lang="en-US" sz="1575" dirty="0">
                <a:solidFill>
                  <a:srgbClr val="1B202F"/>
                </a:solidFill>
              </a:rPr>
              <a:t>Result: Database of “Rate Cycles”</a:t>
            </a:r>
          </a:p>
          <a:p>
            <a:pPr marL="570608" lvl="1" indent="-257175">
              <a:buFont typeface="Arial" panose="020B0604020202020204" pitchFamily="34" charset="0"/>
              <a:buChar char="‒"/>
            </a:pPr>
            <a:r>
              <a:rPr lang="en-US" sz="1490" dirty="0">
                <a:solidFill>
                  <a:srgbClr val="1B202F"/>
                </a:solidFill>
              </a:rPr>
              <a:t>Rate Cycle has a tightening and easing phase </a:t>
            </a:r>
          </a:p>
          <a:p>
            <a:pPr marL="570608" lvl="1" indent="-257175">
              <a:buFont typeface="Arial" panose="020B0604020202020204" pitchFamily="34" charset="0"/>
              <a:buChar char="‒"/>
            </a:pPr>
            <a:r>
              <a:rPr lang="en-US" sz="1490" dirty="0">
                <a:solidFill>
                  <a:srgbClr val="1B202F"/>
                </a:solidFill>
              </a:rPr>
              <a:t>223 distinct phases (112 tightening and 111 easing)</a:t>
            </a:r>
          </a:p>
          <a:p>
            <a:pPr marL="570608" lvl="1" indent="-257175">
              <a:buFont typeface="Arial" panose="020B0604020202020204" pitchFamily="34" charset="0"/>
              <a:buChar char="‒"/>
            </a:pPr>
            <a:r>
              <a:rPr lang="en-US" sz="1490" dirty="0">
                <a:solidFill>
                  <a:schemeClr val="tx1"/>
                </a:solidFill>
              </a:rPr>
              <a:t>Dates, code &amp; cycle characteristics available on NBER website for NBER WP #33825, </a:t>
            </a:r>
          </a:p>
          <a:p>
            <a:pPr marL="570608" lvl="1" indent="-257175">
              <a:buFont typeface="Arial" panose="020B0604020202020204" pitchFamily="34" charset="0"/>
              <a:buChar char="‒"/>
            </a:pPr>
            <a:r>
              <a:rPr lang="en-US" sz="1500" dirty="0">
                <a:hlinkClick r:id="rId2"/>
              </a:rPr>
              <a:t>data.nber.org/data-appendix/w33825/</a:t>
            </a:r>
            <a:endParaRPr lang="en-US" sz="1500" dirty="0"/>
          </a:p>
          <a:p>
            <a:endParaRPr lang="en-US" sz="900" dirty="0">
              <a:solidFill>
                <a:srgbClr val="1B202F"/>
              </a:solidFill>
            </a:endParaRPr>
          </a:p>
          <a:p>
            <a:pPr marL="285750" indent="-285750">
              <a:buFont typeface="Wingdings" panose="05000000000000000000" pitchFamily="2" charset="2"/>
              <a:buChar char="§"/>
            </a:pPr>
            <a:r>
              <a:rPr lang="en-US" sz="1575" dirty="0">
                <a:solidFill>
                  <a:srgbClr val="1B202F"/>
                </a:solidFill>
              </a:rPr>
              <a:t>Strengths of database</a:t>
            </a:r>
          </a:p>
          <a:p>
            <a:pPr marL="599183" lvl="1" indent="-285750">
              <a:buFont typeface="Arial" panose="020B0604020202020204" pitchFamily="34" charset="0"/>
              <a:buChar char="−"/>
            </a:pPr>
            <a:r>
              <a:rPr lang="en-US" sz="1500" dirty="0">
                <a:solidFill>
                  <a:srgbClr val="1B202F"/>
                </a:solidFill>
              </a:rPr>
              <a:t>Consistent measure across countries &amp; time</a:t>
            </a:r>
          </a:p>
          <a:p>
            <a:pPr marL="599183" lvl="1" indent="-285750">
              <a:buFont typeface="Arial" panose="020B0604020202020204" pitchFamily="34" charset="0"/>
              <a:buChar char="−"/>
            </a:pPr>
            <a:r>
              <a:rPr lang="en-US" sz="1500" dirty="0">
                <a:solidFill>
                  <a:srgbClr val="1B202F"/>
                </a:solidFill>
              </a:rPr>
              <a:t>Long time series (55 years) through pandemic, plus X-country allows panel analysis </a:t>
            </a:r>
          </a:p>
          <a:p>
            <a:pPr marL="599183" lvl="1" indent="-285750">
              <a:buFont typeface="Arial" panose="020B0604020202020204" pitchFamily="34" charset="0"/>
              <a:buChar char="−"/>
            </a:pPr>
            <a:r>
              <a:rPr lang="en-US" sz="1500" dirty="0">
                <a:solidFill>
                  <a:srgbClr val="1B202F"/>
                </a:solidFill>
              </a:rPr>
              <a:t>Could help address wide range of questions</a:t>
            </a:r>
          </a:p>
          <a:p>
            <a:pPr marL="599183" lvl="1" indent="-285750">
              <a:buFont typeface="Arial" panose="020B0604020202020204" pitchFamily="34" charset="0"/>
              <a:buChar char="−"/>
            </a:pPr>
            <a:r>
              <a:rPr lang="en-US" sz="1500" dirty="0">
                <a:solidFill>
                  <a:srgbClr val="1B202F"/>
                </a:solidFill>
              </a:rPr>
              <a:t>Dates and macroeconomic patterns largely correlate with previous business cycle dating &amp; other work</a:t>
            </a:r>
          </a:p>
          <a:p>
            <a:pPr lvl="1" indent="0">
              <a:buNone/>
            </a:pPr>
            <a:endParaRPr lang="en-US" sz="900" dirty="0">
              <a:solidFill>
                <a:srgbClr val="1B202F"/>
              </a:solidFill>
            </a:endParaRPr>
          </a:p>
          <a:p>
            <a:pPr marL="285750" indent="-285750">
              <a:buFont typeface="Wingdings" panose="05000000000000000000" pitchFamily="2" charset="2"/>
              <a:buChar char="§"/>
            </a:pPr>
            <a:r>
              <a:rPr lang="en-US" sz="1575" dirty="0">
                <a:solidFill>
                  <a:srgbClr val="1B202F"/>
                </a:solidFill>
              </a:rPr>
              <a:t>Shortcomings of database</a:t>
            </a:r>
          </a:p>
          <a:p>
            <a:pPr marL="569417" lvl="1" indent="-255985">
              <a:buFont typeface="Arial" panose="020B0604020202020204" pitchFamily="34" charset="0"/>
              <a:buChar char="–"/>
            </a:pPr>
            <a:r>
              <a:rPr lang="en-US" sz="1500" dirty="0">
                <a:solidFill>
                  <a:srgbClr val="1B202F"/>
                </a:solidFill>
              </a:rPr>
              <a:t>Does not incorporate changes in monetary policy tools &amp; frameworks over time</a:t>
            </a:r>
          </a:p>
          <a:p>
            <a:pPr marL="569417" lvl="1" indent="-255985">
              <a:buFont typeface="Arial" panose="020B0604020202020204" pitchFamily="34" charset="0"/>
              <a:buChar char="–"/>
            </a:pPr>
            <a:r>
              <a:rPr lang="en-US" sz="1500" dirty="0">
                <a:solidFill>
                  <a:srgbClr val="1B202F"/>
                </a:solidFill>
              </a:rPr>
              <a:t>Does not include information on why turning point occurred </a:t>
            </a:r>
          </a:p>
          <a:p>
            <a:pPr marL="569417" lvl="1" indent="-255985">
              <a:buFont typeface="Arial" panose="020B0604020202020204" pitchFamily="34" charset="0"/>
              <a:buChar char="–"/>
            </a:pPr>
            <a:r>
              <a:rPr lang="en-US" sz="1500" dirty="0">
                <a:solidFill>
                  <a:srgbClr val="1B202F"/>
                </a:solidFill>
              </a:rPr>
              <a:t>Only advanced economies (no emerging markets)</a:t>
            </a:r>
          </a:p>
          <a:p>
            <a:pPr marL="569417" lvl="1" indent="-255985">
              <a:buFont typeface="Arial" panose="020B0604020202020204" pitchFamily="34" charset="0"/>
              <a:buChar char="–"/>
            </a:pPr>
            <a:r>
              <a:rPr lang="en-US" sz="1500" dirty="0">
                <a:solidFill>
                  <a:srgbClr val="1B202F"/>
                </a:solidFill>
              </a:rPr>
              <a:t>Observations limited for certain types of regression analysis </a:t>
            </a:r>
          </a:p>
          <a:p>
            <a:pPr marL="257175" indent="-257175">
              <a:buFont typeface="Arial" panose="020B0604020202020204" pitchFamily="34" charset="0"/>
              <a:buChar char="–"/>
            </a:pPr>
            <a:endParaRPr lang="en-US" sz="900" b="0" dirty="0">
              <a:solidFill>
                <a:srgbClr val="1B202F"/>
              </a:solidFill>
            </a:endParaRPr>
          </a:p>
          <a:p>
            <a:pPr marL="257175" indent="-257175">
              <a:buFont typeface="Arial" panose="020B0604020202020204" pitchFamily="34" charset="0"/>
              <a:buChar char="–"/>
            </a:pPr>
            <a:endParaRPr lang="en-US" sz="900" b="0" dirty="0">
              <a:solidFill>
                <a:srgbClr val="1B202F"/>
              </a:solidFill>
            </a:endParaRPr>
          </a:p>
        </p:txBody>
      </p:sp>
    </p:spTree>
    <p:extLst>
      <p:ext uri="{BB962C8B-B14F-4D97-AF65-F5344CB8AC3E}">
        <p14:creationId xmlns:p14="http://schemas.microsoft.com/office/powerpoint/2010/main" val="24749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B46CA-DEEB-FA88-A4CE-1B91523AEB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94C42A-980E-894E-08FC-26C38B51A3D2}"/>
              </a:ext>
            </a:extLst>
          </p:cNvPr>
          <p:cNvSpPr>
            <a:spLocks noGrp="1"/>
          </p:cNvSpPr>
          <p:nvPr>
            <p:ph type="title"/>
          </p:nvPr>
        </p:nvSpPr>
        <p:spPr/>
        <p:txBody>
          <a:bodyPr/>
          <a:lstStyle/>
          <a:p>
            <a:r>
              <a:rPr lang="en-US" sz="3200" dirty="0"/>
              <a:t>Rate Cycles in the Euro Area</a:t>
            </a:r>
          </a:p>
        </p:txBody>
      </p:sp>
      <p:pic>
        <p:nvPicPr>
          <p:cNvPr id="4" name="Picture 3">
            <a:extLst>
              <a:ext uri="{FF2B5EF4-FFF2-40B4-BE49-F238E27FC236}">
                <a16:creationId xmlns:a16="http://schemas.microsoft.com/office/drawing/2014/main" id="{59D4700A-19EF-3ABF-4357-1A00AA452479}"/>
              </a:ext>
            </a:extLst>
          </p:cNvPr>
          <p:cNvPicPr>
            <a:picLocks noChangeAspect="1"/>
          </p:cNvPicPr>
          <p:nvPr/>
        </p:nvPicPr>
        <p:blipFill>
          <a:blip r:embed="rId2"/>
          <a:stretch>
            <a:fillRect/>
          </a:stretch>
        </p:blipFill>
        <p:spPr>
          <a:xfrm>
            <a:off x="748466" y="1842425"/>
            <a:ext cx="7644384" cy="4589812"/>
          </a:xfrm>
          <a:prstGeom prst="rect">
            <a:avLst/>
          </a:prstGeom>
        </p:spPr>
      </p:pic>
    </p:spTree>
    <p:extLst>
      <p:ext uri="{BB962C8B-B14F-4D97-AF65-F5344CB8AC3E}">
        <p14:creationId xmlns:p14="http://schemas.microsoft.com/office/powerpoint/2010/main" val="1507163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Rate Cycles in the US</a:t>
            </a:r>
          </a:p>
        </p:txBody>
      </p:sp>
      <p:pic>
        <p:nvPicPr>
          <p:cNvPr id="5" name="Picture 4" descr="A graph showing the value of a company&#10;&#10;AI-generated content may be incorrect.">
            <a:extLst>
              <a:ext uri="{FF2B5EF4-FFF2-40B4-BE49-F238E27FC236}">
                <a16:creationId xmlns:a16="http://schemas.microsoft.com/office/drawing/2014/main" id="{18D3A323-F5D7-265B-284E-E88B9BAC39A4}"/>
              </a:ext>
            </a:extLst>
          </p:cNvPr>
          <p:cNvPicPr>
            <a:picLocks noChangeAspect="1"/>
          </p:cNvPicPr>
          <p:nvPr/>
        </p:nvPicPr>
        <p:blipFill>
          <a:blip r:embed="rId2"/>
          <a:srcRect l="1" t="9419" r="-698"/>
          <a:stretch/>
        </p:blipFill>
        <p:spPr>
          <a:xfrm>
            <a:off x="558479" y="2176018"/>
            <a:ext cx="7865090" cy="3987038"/>
          </a:xfrm>
          <a:prstGeom prst="rect">
            <a:avLst/>
          </a:prstGeom>
        </p:spPr>
      </p:pic>
    </p:spTree>
    <p:extLst>
      <p:ext uri="{BB962C8B-B14F-4D97-AF65-F5344CB8AC3E}">
        <p14:creationId xmlns:p14="http://schemas.microsoft.com/office/powerpoint/2010/main" val="4037343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FA9E4-C57D-D91D-957E-1B903B53AE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6652A8-2A2D-F4A2-673F-15E67AD07349}"/>
              </a:ext>
            </a:extLst>
          </p:cNvPr>
          <p:cNvSpPr>
            <a:spLocks noGrp="1"/>
          </p:cNvSpPr>
          <p:nvPr>
            <p:ph type="title"/>
          </p:nvPr>
        </p:nvSpPr>
        <p:spPr/>
        <p:txBody>
          <a:bodyPr/>
          <a:lstStyle/>
          <a:p>
            <a:r>
              <a:rPr lang="en-US" sz="3200" dirty="0"/>
              <a:t>Excerpt from Database</a:t>
            </a:r>
          </a:p>
        </p:txBody>
      </p:sp>
      <p:pic>
        <p:nvPicPr>
          <p:cNvPr id="4" name="Picture 3">
            <a:extLst>
              <a:ext uri="{FF2B5EF4-FFF2-40B4-BE49-F238E27FC236}">
                <a16:creationId xmlns:a16="http://schemas.microsoft.com/office/drawing/2014/main" id="{48183FDC-E8B9-DA2B-49EE-293034E88B9C}"/>
              </a:ext>
            </a:extLst>
          </p:cNvPr>
          <p:cNvPicPr>
            <a:picLocks noChangeAspect="1"/>
          </p:cNvPicPr>
          <p:nvPr/>
        </p:nvPicPr>
        <p:blipFill>
          <a:blip r:embed="rId2"/>
          <a:stretch>
            <a:fillRect/>
          </a:stretch>
        </p:blipFill>
        <p:spPr>
          <a:xfrm>
            <a:off x="1058659" y="1269210"/>
            <a:ext cx="6521717" cy="5314300"/>
          </a:xfrm>
          <a:prstGeom prst="rect">
            <a:avLst/>
          </a:prstGeom>
        </p:spPr>
      </p:pic>
    </p:spTree>
    <p:extLst>
      <p:ext uri="{BB962C8B-B14F-4D97-AF65-F5344CB8AC3E}">
        <p14:creationId xmlns:p14="http://schemas.microsoft.com/office/powerpoint/2010/main" val="944365378"/>
      </p:ext>
    </p:extLst>
  </p:cSld>
  <p:clrMapOvr>
    <a:masterClrMapping/>
  </p:clrMapOvr>
</p:sld>
</file>

<file path=ppt/theme/theme1.xml><?xml version="1.0" encoding="utf-8"?>
<a:theme xmlns:a="http://schemas.openxmlformats.org/drawingml/2006/main" name="Office Theme">
  <a:themeElements>
    <a:clrScheme name="Custom 3">
      <a:dk1>
        <a:srgbClr val="C00000"/>
      </a:dk1>
      <a:lt1>
        <a:sysClr val="window" lastClr="FFFFFF"/>
      </a:lt1>
      <a:dk2>
        <a:srgbClr val="1F497D"/>
      </a:dk2>
      <a:lt2>
        <a:srgbClr val="EEECE1"/>
      </a:lt2>
      <a:accent1>
        <a:srgbClr val="C00000"/>
      </a:accent1>
      <a:accent2>
        <a:srgbClr val="E5B9B7"/>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nSpc>
            <a:spcPct val="120000"/>
          </a:lnSpc>
          <a:defRPr sz="2200" b="1" dirty="0" smtClean="0">
            <a:solidFill>
              <a:srgbClr val="1B202F"/>
            </a:solidFill>
            <a:latin typeface="Arial"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21CADC1DB13A147AD22759972A24BB1" ma:contentTypeVersion="2" ma:contentTypeDescription="Create a new document." ma:contentTypeScope="" ma:versionID="d0b19a6600f95c64e3ab94de1e5f9af9">
  <xsd:schema xmlns:xsd="http://www.w3.org/2001/XMLSchema" xmlns:xs="http://www.w3.org/2001/XMLSchema" xmlns:p="http://schemas.microsoft.com/office/2006/metadata/properties" xmlns:ns1="http://schemas.microsoft.com/sharepoint/v3" xmlns:ns2="764e3496-af0a-4616-998e-7cf2c26fbdd2" targetNamespace="http://schemas.microsoft.com/office/2006/metadata/properties" ma:root="true" ma:fieldsID="78727db63295285cf001d0c01cdccc9e" ns1:_="" ns2:_="">
    <xsd:import namespace="http://schemas.microsoft.com/sharepoint/v3"/>
    <xsd:import namespace="764e3496-af0a-4616-998e-7cf2c26fbdd2"/>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64e3496-af0a-4616-998e-7cf2c26fbdd2"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54E222-F050-4696-A289-89B3CFFCA055}">
  <ds:schemaRefs>
    <ds:schemaRef ds:uri="764e3496-af0a-4616-998e-7cf2c26fbdd2"/>
    <ds:schemaRef ds:uri="http://schemas.openxmlformats.org/package/2006/metadata/core-properties"/>
    <ds:schemaRef ds:uri="http://purl.org/dc/terms/"/>
    <ds:schemaRef ds:uri="http://purl.org/dc/elements/1.1/"/>
    <ds:schemaRef ds:uri="http://schemas.microsoft.com/sharepoint/v3"/>
    <ds:schemaRef ds:uri="http://schemas.microsoft.com/office/2006/documentManagement/types"/>
    <ds:schemaRef ds:uri="http://schemas.microsoft.com/office/infopath/2007/PartnerControl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C65B15FD-04EC-4381-A38C-24B598DE38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64e3496-af0a-4616-998e-7cf2c26fbd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E842911-A5A5-4316-94DA-A5B590A633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32732</TotalTime>
  <Words>2240</Words>
  <Application>Microsoft Office PowerPoint</Application>
  <PresentationFormat>On-screen Show (4:3)</PresentationFormat>
  <Paragraphs>261</Paragraphs>
  <Slides>36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Aptos</vt:lpstr>
      <vt:lpstr>Arial</vt:lpstr>
      <vt:lpstr>Calibri</vt:lpstr>
      <vt:lpstr>Cambria Math</vt:lpstr>
      <vt:lpstr>Futura LT Pro Bold</vt:lpstr>
      <vt:lpstr>Symbol</vt:lpstr>
      <vt:lpstr>Wingdings</vt:lpstr>
      <vt:lpstr>Office Theme</vt:lpstr>
      <vt:lpstr>PowerPoint Presentation</vt:lpstr>
      <vt:lpstr>New Database of “Rate Cycles”</vt:lpstr>
      <vt:lpstr>Today</vt:lpstr>
      <vt:lpstr>PowerPoint Presentation</vt:lpstr>
      <vt:lpstr>Methodology and Data</vt:lpstr>
      <vt:lpstr>Resulting Database</vt:lpstr>
      <vt:lpstr>Rate Cycles in the Euro Area</vt:lpstr>
      <vt:lpstr>Rate Cycles in the US</vt:lpstr>
      <vt:lpstr>Excerpt from Database</vt:lpstr>
      <vt:lpstr>PowerPoint Presentation</vt:lpstr>
      <vt:lpstr>Characteristics of  Rate Cycles</vt:lpstr>
      <vt:lpstr>Cycle Characteristics  over Different Subperiods</vt:lpstr>
      <vt:lpstr>Activity and Inflation during Phases</vt:lpstr>
      <vt:lpstr>Policy Interest Rates over Subperiods of Tightening and Easing Phases </vt:lpstr>
      <vt:lpstr>Activity and Inflation over Subperiods of Tightening Phases</vt:lpstr>
      <vt:lpstr>Timing of First Rate Hike: Combining the Statistics</vt:lpstr>
      <vt:lpstr>Synchronization of Rate Cycles</vt:lpstr>
      <vt:lpstr>Premature Adjustments</vt:lpstr>
      <vt:lpstr>Pandemic Cycle: Sample of Findings</vt:lpstr>
      <vt:lpstr>PowerPoint Presentation</vt:lpstr>
      <vt:lpstr>Sacrifice Ratios,  Inflation &amp; Negative Output Gaps</vt:lpstr>
      <vt:lpstr>Median Sacrifice Ratios over Time</vt:lpstr>
      <vt:lpstr>US in Historical Context</vt:lpstr>
      <vt:lpstr>What’s Missing?  Impact on the Price Level</vt:lpstr>
      <vt:lpstr>What’s Missing?  Impact on the Price Level</vt:lpstr>
      <vt:lpstr>Impact on the Price Level:  Across Countries</vt:lpstr>
      <vt:lpstr>Explaining the Tradeoffs</vt:lpstr>
      <vt:lpstr>PowerPoint Presentation</vt:lpstr>
      <vt:lpstr>Modelling the Underlying Shocks</vt:lpstr>
      <vt:lpstr>Shock Contributions to Interest Rates (average across economies, in percentage points)</vt:lpstr>
      <vt:lpstr>PowerPoint Presentation</vt:lpstr>
      <vt:lpstr>Summary</vt:lpstr>
      <vt:lpstr>PowerPoint Presentation</vt:lpstr>
      <vt:lpstr>Impact on US Real Wages</vt:lpstr>
      <vt:lpstr>Impact on Real Wages  in UK and Germany</vt:lpstr>
      <vt:lpstr>Sacrifice Ratios: Cross-Country Variation Post-Pandemic</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Kristin J Forbes</cp:lastModifiedBy>
  <cp:revision>653</cp:revision>
  <cp:lastPrinted>2025-06-25T15:38:47Z</cp:lastPrinted>
  <dcterms:created xsi:type="dcterms:W3CDTF">2016-03-21T21:22:00Z</dcterms:created>
  <dcterms:modified xsi:type="dcterms:W3CDTF">2025-07-06T13:45:31Z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0x010100421CADC1DB13A147AD22759972A24BB1</vt:lpwstr>
  </property>
  <property fmtid="{D5CDD505-2E9C-101B-9397-08002B2CF9AE}" pid="3" name="MSIP_Label_f1bf45b6-5649-4236-82a3-f45024cd282e_Enabled">
    <vt:lpwstr>true</vt:lpwstr>
  </property>
  <property fmtid="{D5CDD505-2E9C-101B-9397-08002B2CF9AE}" pid="4" name="MSIP_Label_f1bf45b6-5649-4236-82a3-f45024cd282e_SetDate">
    <vt:lpwstr>2025-07-05T00:28:19Z</vt:lpwstr>
  </property>
  <property fmtid="{D5CDD505-2E9C-101B-9397-08002B2CF9AE}" pid="5" name="MSIP_Label_f1bf45b6-5649-4236-82a3-f45024cd282e_Method">
    <vt:lpwstr>Standard</vt:lpwstr>
  </property>
  <property fmtid="{D5CDD505-2E9C-101B-9397-08002B2CF9AE}" pid="6" name="MSIP_Label_f1bf45b6-5649-4236-82a3-f45024cd282e_Name">
    <vt:lpwstr>Official Use Only</vt:lpwstr>
  </property>
  <property fmtid="{D5CDD505-2E9C-101B-9397-08002B2CF9AE}" pid="7" name="MSIP_Label_f1bf45b6-5649-4236-82a3-f45024cd282e_SiteId">
    <vt:lpwstr>31a2fec0-266b-4c67-b56e-2796d8f59c36</vt:lpwstr>
  </property>
  <property fmtid="{D5CDD505-2E9C-101B-9397-08002B2CF9AE}" pid="8" name="MSIP_Label_f1bf45b6-5649-4236-82a3-f45024cd282e_ActionId">
    <vt:lpwstr>cfac422d-4504-4d21-9397-a1e74aa09dda</vt:lpwstr>
  </property>
  <property fmtid="{D5CDD505-2E9C-101B-9397-08002B2CF9AE}" pid="9" name="MSIP_Label_f1bf45b6-5649-4236-82a3-f45024cd282e_ContentBits">
    <vt:lpwstr>2</vt:lpwstr>
  </property>
  <property fmtid="{D5CDD505-2E9C-101B-9397-08002B2CF9AE}" pid="10" name="MSIP_Label_f1bf45b6-5649-4236-82a3-f45024cd282e_Tag">
    <vt:lpwstr>10, 3, 0, 1</vt:lpwstr>
  </property>
  <property fmtid="{D5CDD505-2E9C-101B-9397-08002B2CF9AE}" pid="11" name="ClassificationContentMarkingFooterLocations">
    <vt:lpwstr>Office Theme:5</vt:lpwstr>
  </property>
  <property fmtid="{D5CDD505-2E9C-101B-9397-08002B2CF9AE}" pid="12" name="ClassificationContentMarkingFooterText">
    <vt:lpwstr>Official Use Only</vt:lpwstr>
  </property>
</Properties>
</file>