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7" r:id="rId5"/>
    <p:sldId id="258" r:id="rId6"/>
    <p:sldId id="259" r:id="rId7"/>
    <p:sldId id="260" r:id="rId8"/>
    <p:sldId id="261" r:id="rId9"/>
    <p:sldId id="274" r:id="rId10"/>
    <p:sldId id="276" r:id="rId11"/>
    <p:sldId id="275" r:id="rId12"/>
    <p:sldId id="277" r:id="rId13"/>
    <p:sldId id="278" r:id="rId14"/>
    <p:sldId id="279" r:id="rId15"/>
    <p:sldId id="282" r:id="rId16"/>
    <p:sldId id="281" r:id="rId17"/>
    <p:sldId id="283" r:id="rId18"/>
    <p:sldId id="284" r:id="rId19"/>
    <p:sldId id="285" r:id="rId20"/>
    <p:sldId id="286" r:id="rId21"/>
    <p:sldId id="287" r:id="rId22"/>
    <p:sldId id="288" r:id="rId23"/>
    <p:sldId id="294" r:id="rId24"/>
    <p:sldId id="262" r:id="rId25"/>
    <p:sldId id="292" r:id="rId26"/>
    <p:sldId id="270" r:id="rId27"/>
    <p:sldId id="271" r:id="rId28"/>
    <p:sldId id="280" r:id="rId29"/>
    <p:sldId id="273" r:id="rId30"/>
    <p:sldId id="268" r:id="rId31"/>
    <p:sldId id="289" r:id="rId32"/>
    <p:sldId id="269" r:id="rId33"/>
    <p:sldId id="290"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583D64-E139-F92E-9CB2-BB98A649786F}" name="Suvy Qin (CENSUS/CES FED)" initials="SQ" userId="S::suvy.qin@census.gov::b2c1d9ad-3121-48b7-bf7a-04c758f33c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59" d="100"/>
          <a:sy n="59" d="100"/>
        </p:scale>
        <p:origin x="92" y="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235F9E-7F22-46ED-A69C-0DF20990157C}" type="datetimeFigureOut">
              <a:rPr lang="en-US" smtClean="0"/>
              <a:t>7/15/2025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A33367-C7DD-4070-8A8A-4A94FB71ED67}" type="slidenum">
              <a:rPr lang="en-US" smtClean="0"/>
              <a:t>‹#›</a:t>
            </a:fld>
            <a:endParaRPr lang="en-US"/>
          </a:p>
        </p:txBody>
      </p:sp>
    </p:spTree>
    <p:extLst>
      <p:ext uri="{BB962C8B-B14F-4D97-AF65-F5344CB8AC3E}">
        <p14:creationId xmlns:p14="http://schemas.microsoft.com/office/powerpoint/2010/main" val="379885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428639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0302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25711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83500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3501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86677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59955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0306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64034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18291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319473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3ECC8-719A-498E-B101-491B6A35558E}" type="slidenum">
              <a:rPr lang="en-US" smtClean="0"/>
              <a:t>‹#›</a:t>
            </a:fld>
            <a:endParaRPr lang="en-US"/>
          </a:p>
        </p:txBody>
      </p:sp>
      <p:pic>
        <p:nvPicPr>
          <p:cNvPr id="8" name="Picture 7"/>
          <p:cNvPicPr>
            <a:picLocks noSelect="1"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338593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census.gov/data/experimental-data-products/gridded-eif.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DBC1-24AD-B1EC-9FC9-59E030638D6A}"/>
              </a:ext>
            </a:extLst>
          </p:cNvPr>
          <p:cNvSpPr>
            <a:spLocks noGrp="1"/>
          </p:cNvSpPr>
          <p:nvPr>
            <p:ph type="ctrTitle"/>
          </p:nvPr>
        </p:nvSpPr>
        <p:spPr/>
        <p:txBody>
          <a:bodyPr/>
          <a:lstStyle/>
          <a:p>
            <a:r>
              <a:rPr lang="en-US" dirty="0"/>
              <a:t>Flood Risk, Insurance and Housing in the United States</a:t>
            </a:r>
          </a:p>
        </p:txBody>
      </p:sp>
      <p:sp>
        <p:nvSpPr>
          <p:cNvPr id="3" name="Subtitle 2">
            <a:extLst>
              <a:ext uri="{FF2B5EF4-FFF2-40B4-BE49-F238E27FC236}">
                <a16:creationId xmlns:a16="http://schemas.microsoft.com/office/drawing/2014/main" id="{6A602680-82E0-C8C6-EC2C-E79BBD92440A}"/>
              </a:ext>
            </a:extLst>
          </p:cNvPr>
          <p:cNvSpPr>
            <a:spLocks noGrp="1"/>
          </p:cNvSpPr>
          <p:nvPr>
            <p:ph type="subTitle" idx="1"/>
          </p:nvPr>
        </p:nvSpPr>
        <p:spPr/>
        <p:txBody>
          <a:bodyPr>
            <a:normAutofit fontScale="55000" lnSpcReduction="20000"/>
          </a:bodyPr>
          <a:lstStyle/>
          <a:p>
            <a:r>
              <a:rPr lang="en-US" sz="4400" b="1" dirty="0"/>
              <a:t>Suvy Qin</a:t>
            </a:r>
          </a:p>
          <a:p>
            <a:r>
              <a:rPr lang="en-US" sz="4400" dirty="0"/>
              <a:t>UC-Berkeley and US Census Bureau</a:t>
            </a:r>
          </a:p>
          <a:p>
            <a:r>
              <a:rPr lang="en-US" sz="4400" b="1" dirty="0"/>
              <a:t>John Voorheis</a:t>
            </a:r>
          </a:p>
          <a:p>
            <a:r>
              <a:rPr lang="en-US" sz="4400" dirty="0"/>
              <a:t>US Census Bureau</a:t>
            </a:r>
          </a:p>
          <a:p>
            <a:endParaRPr lang="en-US" sz="4400" dirty="0"/>
          </a:p>
        </p:txBody>
      </p:sp>
      <p:sp>
        <p:nvSpPr>
          <p:cNvPr id="4" name="TextBox 3">
            <a:extLst>
              <a:ext uri="{FF2B5EF4-FFF2-40B4-BE49-F238E27FC236}">
                <a16:creationId xmlns:a16="http://schemas.microsoft.com/office/drawing/2014/main" id="{226CCF17-4182-00AE-7CAA-E488415A3686}"/>
              </a:ext>
            </a:extLst>
          </p:cNvPr>
          <p:cNvSpPr txBox="1"/>
          <p:nvPr/>
        </p:nvSpPr>
        <p:spPr>
          <a:xfrm>
            <a:off x="875332" y="5155792"/>
            <a:ext cx="10441335" cy="830997"/>
          </a:xfrm>
          <a:prstGeom prst="rect">
            <a:avLst/>
          </a:prstGeom>
          <a:noFill/>
        </p:spPr>
        <p:txBody>
          <a:bodyPr wrap="square" rtlCol="0">
            <a:spAutoFit/>
          </a:bodyPr>
          <a:lstStyle/>
          <a:p>
            <a:r>
              <a:rPr lang="en-US" sz="1600" dirty="0"/>
              <a:t>Any opinions and conclusions expressed herein are those of the authors and do not reflect the views of the U.S. Census Bureau. The Census Bureau has ensured appropriate access and use of confidential data and has reviewed these results for disclosure avoidance protection (Project 7505723: CBDRB-FY25-CES025-010)</a:t>
            </a:r>
            <a:endParaRPr lang="en-US" dirty="0"/>
          </a:p>
        </p:txBody>
      </p:sp>
    </p:spTree>
    <p:extLst>
      <p:ext uri="{BB962C8B-B14F-4D97-AF65-F5344CB8AC3E}">
        <p14:creationId xmlns:p14="http://schemas.microsoft.com/office/powerpoint/2010/main" val="579330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F72E-D1D2-0521-15C2-BF33B57C884A}"/>
              </a:ext>
            </a:extLst>
          </p:cNvPr>
          <p:cNvSpPr>
            <a:spLocks noGrp="1"/>
          </p:cNvSpPr>
          <p:nvPr>
            <p:ph type="title"/>
          </p:nvPr>
        </p:nvSpPr>
        <p:spPr>
          <a:xfrm>
            <a:off x="838200" y="365125"/>
            <a:ext cx="10515600" cy="1325563"/>
          </a:xfrm>
        </p:spPr>
        <p:txBody>
          <a:bodyPr anchor="ctr">
            <a:normAutofit/>
          </a:bodyPr>
          <a:lstStyle/>
          <a:p>
            <a:r>
              <a:rPr lang="en-US" dirty="0"/>
              <a:t>Fact 5: Very High Income Individuals Bear Disproportionate Flood Risk </a:t>
            </a:r>
          </a:p>
        </p:txBody>
      </p:sp>
      <p:pic>
        <p:nvPicPr>
          <p:cNvPr id="6" name="Picture 5">
            <a:extLst>
              <a:ext uri="{FF2B5EF4-FFF2-40B4-BE49-F238E27FC236}">
                <a16:creationId xmlns:a16="http://schemas.microsoft.com/office/drawing/2014/main" id="{E1B4D9DB-4D36-F758-A897-35A3803F97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70293" y="1690688"/>
            <a:ext cx="8825565" cy="4964824"/>
          </a:xfrm>
          <a:prstGeom prst="rect">
            <a:avLst/>
          </a:prstGeom>
          <a:noFill/>
        </p:spPr>
      </p:pic>
      <p:sp>
        <p:nvSpPr>
          <p:cNvPr id="4" name="Slide Number Placeholder 3">
            <a:extLst>
              <a:ext uri="{FF2B5EF4-FFF2-40B4-BE49-F238E27FC236}">
                <a16:creationId xmlns:a16="http://schemas.microsoft.com/office/drawing/2014/main" id="{FDC49BB5-2552-513D-18AA-8EB04CCF518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C63ECC8-719A-498E-B101-491B6A35558E}" type="slidenum">
              <a:rPr lang="en-US" smtClean="0"/>
              <a:pPr>
                <a:spcAft>
                  <a:spcPts val="600"/>
                </a:spcAft>
              </a:pPr>
              <a:t>10</a:t>
            </a:fld>
            <a:endParaRPr lang="en-US"/>
          </a:p>
        </p:txBody>
      </p:sp>
    </p:spTree>
    <p:extLst>
      <p:ext uri="{BB962C8B-B14F-4D97-AF65-F5344CB8AC3E}">
        <p14:creationId xmlns:p14="http://schemas.microsoft.com/office/powerpoint/2010/main" val="95820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F89F-6523-C393-405E-EBB07534B01D}"/>
              </a:ext>
            </a:extLst>
          </p:cNvPr>
          <p:cNvSpPr>
            <a:spLocks noGrp="1"/>
          </p:cNvSpPr>
          <p:nvPr>
            <p:ph type="title"/>
          </p:nvPr>
        </p:nvSpPr>
        <p:spPr>
          <a:xfrm>
            <a:off x="838200" y="365125"/>
            <a:ext cx="10515600" cy="1325563"/>
          </a:xfrm>
        </p:spPr>
        <p:txBody>
          <a:bodyPr anchor="ctr">
            <a:normAutofit/>
          </a:bodyPr>
          <a:lstStyle/>
          <a:p>
            <a:r>
              <a:rPr lang="en-US" sz="4100" dirty="0"/>
              <a:t>Fact 6: Hispanic Homeowners Are Exposed to the Most Flood Risk; Black Homeowners the Least</a:t>
            </a:r>
          </a:p>
        </p:txBody>
      </p:sp>
      <p:sp>
        <p:nvSpPr>
          <p:cNvPr id="5" name="Slide Number Placeholder 4">
            <a:extLst>
              <a:ext uri="{FF2B5EF4-FFF2-40B4-BE49-F238E27FC236}">
                <a16:creationId xmlns:a16="http://schemas.microsoft.com/office/drawing/2014/main" id="{1586A0EC-5886-14D7-0794-00C796ACC45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C63ECC8-719A-498E-B101-491B6A35558E}" type="slidenum">
              <a:rPr lang="en-US" smtClean="0"/>
              <a:pPr>
                <a:spcAft>
                  <a:spcPts val="600"/>
                </a:spcAft>
              </a:pPr>
              <a:t>11</a:t>
            </a:fld>
            <a:endParaRPr lang="en-US"/>
          </a:p>
        </p:txBody>
      </p:sp>
      <p:pic>
        <p:nvPicPr>
          <p:cNvPr id="9" name="Picture 8">
            <a:extLst>
              <a:ext uri="{FF2B5EF4-FFF2-40B4-BE49-F238E27FC236}">
                <a16:creationId xmlns:a16="http://schemas.microsoft.com/office/drawing/2014/main" id="{3680DF83-C64E-6E04-77B4-756CE99783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763085" y="1690688"/>
            <a:ext cx="8911764" cy="5013315"/>
          </a:xfrm>
          <a:prstGeom prst="rect">
            <a:avLst/>
          </a:prstGeom>
        </p:spPr>
      </p:pic>
    </p:spTree>
    <p:extLst>
      <p:ext uri="{BB962C8B-B14F-4D97-AF65-F5344CB8AC3E}">
        <p14:creationId xmlns:p14="http://schemas.microsoft.com/office/powerpoint/2010/main" val="322898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32479-CD1D-A994-BD42-DCA5A72DE5E1}"/>
              </a:ext>
            </a:extLst>
          </p:cNvPr>
          <p:cNvSpPr>
            <a:spLocks noGrp="1"/>
          </p:cNvSpPr>
          <p:nvPr>
            <p:ph type="title"/>
          </p:nvPr>
        </p:nvSpPr>
        <p:spPr/>
        <p:txBody>
          <a:bodyPr>
            <a:normAutofit fontScale="90000"/>
          </a:bodyPr>
          <a:lstStyle/>
          <a:p>
            <a:r>
              <a:rPr lang="en-US" dirty="0"/>
              <a:t>Fact 7: The Distribution of Owner-Occupied Housing Wealth is Similar Between Flood Prone and non-Flood Prone Areas</a:t>
            </a:r>
          </a:p>
        </p:txBody>
      </p:sp>
      <p:sp>
        <p:nvSpPr>
          <p:cNvPr id="4" name="Slide Number Placeholder 3">
            <a:extLst>
              <a:ext uri="{FF2B5EF4-FFF2-40B4-BE49-F238E27FC236}">
                <a16:creationId xmlns:a16="http://schemas.microsoft.com/office/drawing/2014/main" id="{C23B8FD9-B5BB-666A-A69F-2858CA731399}"/>
              </a:ext>
            </a:extLst>
          </p:cNvPr>
          <p:cNvSpPr>
            <a:spLocks noGrp="1"/>
          </p:cNvSpPr>
          <p:nvPr>
            <p:ph type="sldNum" sz="quarter" idx="12"/>
          </p:nvPr>
        </p:nvSpPr>
        <p:spPr/>
        <p:txBody>
          <a:bodyPr/>
          <a:lstStyle/>
          <a:p>
            <a:fld id="{FC63ECC8-719A-498E-B101-491B6A35558E}" type="slidenum">
              <a:rPr lang="en-US" smtClean="0"/>
              <a:t>12</a:t>
            </a:fld>
            <a:endParaRPr lang="en-US"/>
          </a:p>
        </p:txBody>
      </p:sp>
      <p:pic>
        <p:nvPicPr>
          <p:cNvPr id="6" name="Picture 5">
            <a:extLst>
              <a:ext uri="{FF2B5EF4-FFF2-40B4-BE49-F238E27FC236}">
                <a16:creationId xmlns:a16="http://schemas.microsoft.com/office/drawing/2014/main" id="{FF5D87D7-629E-DF69-6C55-C34F68CC22E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65827" y="1877879"/>
            <a:ext cx="8203704" cy="4614995"/>
          </a:xfrm>
          <a:prstGeom prst="rect">
            <a:avLst/>
          </a:prstGeom>
        </p:spPr>
      </p:pic>
    </p:spTree>
    <p:extLst>
      <p:ext uri="{BB962C8B-B14F-4D97-AF65-F5344CB8AC3E}">
        <p14:creationId xmlns:p14="http://schemas.microsoft.com/office/powerpoint/2010/main" val="3294926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246E-07DA-16F1-2114-4599621D4A89}"/>
              </a:ext>
            </a:extLst>
          </p:cNvPr>
          <p:cNvSpPr>
            <a:spLocks noGrp="1"/>
          </p:cNvSpPr>
          <p:nvPr>
            <p:ph type="title"/>
          </p:nvPr>
        </p:nvSpPr>
        <p:spPr/>
        <p:txBody>
          <a:bodyPr/>
          <a:lstStyle/>
          <a:p>
            <a:r>
              <a:rPr lang="en-US" dirty="0"/>
              <a:t>Importance of Second Homes</a:t>
            </a:r>
          </a:p>
        </p:txBody>
      </p:sp>
      <p:sp>
        <p:nvSpPr>
          <p:cNvPr id="3" name="Content Placeholder 2">
            <a:extLst>
              <a:ext uri="{FF2B5EF4-FFF2-40B4-BE49-F238E27FC236}">
                <a16:creationId xmlns:a16="http://schemas.microsoft.com/office/drawing/2014/main" id="{B0463BB2-9B8F-9763-696B-21FC028C34CE}"/>
              </a:ext>
            </a:extLst>
          </p:cNvPr>
          <p:cNvSpPr>
            <a:spLocks noGrp="1"/>
          </p:cNvSpPr>
          <p:nvPr>
            <p:ph idx="1"/>
          </p:nvPr>
        </p:nvSpPr>
        <p:spPr/>
        <p:txBody>
          <a:bodyPr/>
          <a:lstStyle/>
          <a:p>
            <a:r>
              <a:rPr lang="en-US" dirty="0"/>
              <a:t>We’ve focused on owner-occupied and renter-occupied housing so far, but this ignores a third category: non-primary housing units (such as vacation homes)</a:t>
            </a:r>
          </a:p>
          <a:p>
            <a:r>
              <a:rPr lang="en-US" dirty="0"/>
              <a:t>We can identify these in the administrative records by combining ownership information from property tax records with the EIF</a:t>
            </a:r>
          </a:p>
          <a:p>
            <a:pPr lvl="1"/>
            <a:r>
              <a:rPr lang="en-US" dirty="0"/>
              <a:t>We classify housing units owned by an individual that have not been recently occupied by anyone in the EIF as “second homes” owned by that individual</a:t>
            </a:r>
          </a:p>
          <a:p>
            <a:pPr lvl="1"/>
            <a:r>
              <a:rPr lang="en-US" dirty="0"/>
              <a:t>We identify (approx. 8 million) such homes in 2024</a:t>
            </a:r>
          </a:p>
          <a:p>
            <a:r>
              <a:rPr lang="en-US" dirty="0"/>
              <a:t>How do second homes figure into flood risk?</a:t>
            </a:r>
          </a:p>
        </p:txBody>
      </p:sp>
      <p:sp>
        <p:nvSpPr>
          <p:cNvPr id="4" name="Slide Number Placeholder 3">
            <a:extLst>
              <a:ext uri="{FF2B5EF4-FFF2-40B4-BE49-F238E27FC236}">
                <a16:creationId xmlns:a16="http://schemas.microsoft.com/office/drawing/2014/main" id="{23A8AAA9-FBE0-B34F-A171-A8225A38F12E}"/>
              </a:ext>
            </a:extLst>
          </p:cNvPr>
          <p:cNvSpPr>
            <a:spLocks noGrp="1"/>
          </p:cNvSpPr>
          <p:nvPr>
            <p:ph type="sldNum" sz="quarter" idx="12"/>
          </p:nvPr>
        </p:nvSpPr>
        <p:spPr/>
        <p:txBody>
          <a:bodyPr/>
          <a:lstStyle/>
          <a:p>
            <a:fld id="{FC63ECC8-719A-498E-B101-491B6A35558E}" type="slidenum">
              <a:rPr lang="en-US" smtClean="0"/>
              <a:t>13</a:t>
            </a:fld>
            <a:endParaRPr lang="en-US"/>
          </a:p>
        </p:txBody>
      </p:sp>
    </p:spTree>
    <p:extLst>
      <p:ext uri="{BB962C8B-B14F-4D97-AF65-F5344CB8AC3E}">
        <p14:creationId xmlns:p14="http://schemas.microsoft.com/office/powerpoint/2010/main" val="314677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E3342-F11D-E163-9287-2C41B88F2E44}"/>
              </a:ext>
            </a:extLst>
          </p:cNvPr>
          <p:cNvSpPr>
            <a:spLocks noGrp="1"/>
          </p:cNvSpPr>
          <p:nvPr>
            <p:ph type="title"/>
          </p:nvPr>
        </p:nvSpPr>
        <p:spPr/>
        <p:txBody>
          <a:bodyPr>
            <a:normAutofit fontScale="90000"/>
          </a:bodyPr>
          <a:lstStyle/>
          <a:p>
            <a:r>
              <a:rPr lang="en-US" dirty="0"/>
              <a:t>Fact 8: High Income Individuals Own a Disproportionate Share of the </a:t>
            </a:r>
            <a:r>
              <a:rPr lang="en-US" i="1" dirty="0"/>
              <a:t>Total</a:t>
            </a:r>
            <a:r>
              <a:rPr lang="en-US" dirty="0"/>
              <a:t> Housing Wealth in Flood Prone Areas</a:t>
            </a:r>
          </a:p>
        </p:txBody>
      </p:sp>
      <p:sp>
        <p:nvSpPr>
          <p:cNvPr id="4" name="Slide Number Placeholder 3">
            <a:extLst>
              <a:ext uri="{FF2B5EF4-FFF2-40B4-BE49-F238E27FC236}">
                <a16:creationId xmlns:a16="http://schemas.microsoft.com/office/drawing/2014/main" id="{D4C4B962-456F-3E63-8A28-6FC79D262983}"/>
              </a:ext>
            </a:extLst>
          </p:cNvPr>
          <p:cNvSpPr>
            <a:spLocks noGrp="1"/>
          </p:cNvSpPr>
          <p:nvPr>
            <p:ph type="sldNum" sz="quarter" idx="12"/>
          </p:nvPr>
        </p:nvSpPr>
        <p:spPr/>
        <p:txBody>
          <a:bodyPr/>
          <a:lstStyle/>
          <a:p>
            <a:fld id="{FC63ECC8-719A-498E-B101-491B6A35558E}" type="slidenum">
              <a:rPr lang="en-US" smtClean="0"/>
              <a:t>14</a:t>
            </a:fld>
            <a:endParaRPr lang="en-US"/>
          </a:p>
        </p:txBody>
      </p:sp>
      <p:pic>
        <p:nvPicPr>
          <p:cNvPr id="6" name="Picture 5">
            <a:extLst>
              <a:ext uri="{FF2B5EF4-FFF2-40B4-BE49-F238E27FC236}">
                <a16:creationId xmlns:a16="http://schemas.microsoft.com/office/drawing/2014/main" id="{AD426B8F-3CA4-DDB4-7A36-1055C87004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44596" y="2017356"/>
            <a:ext cx="8037603" cy="4521556"/>
          </a:xfrm>
          <a:prstGeom prst="rect">
            <a:avLst/>
          </a:prstGeom>
        </p:spPr>
      </p:pic>
    </p:spTree>
    <p:extLst>
      <p:ext uri="{BB962C8B-B14F-4D97-AF65-F5344CB8AC3E}">
        <p14:creationId xmlns:p14="http://schemas.microsoft.com/office/powerpoint/2010/main" val="58208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16303-64D5-DCB8-7EE1-48830013EBC3}"/>
              </a:ext>
            </a:extLst>
          </p:cNvPr>
          <p:cNvSpPr>
            <a:spLocks noGrp="1"/>
          </p:cNvSpPr>
          <p:nvPr>
            <p:ph type="title"/>
          </p:nvPr>
        </p:nvSpPr>
        <p:spPr/>
        <p:txBody>
          <a:bodyPr/>
          <a:lstStyle/>
          <a:p>
            <a:r>
              <a:rPr lang="en-US" dirty="0"/>
              <a:t>Homeowners Insurance and Flood Risk</a:t>
            </a:r>
          </a:p>
        </p:txBody>
      </p:sp>
      <p:sp>
        <p:nvSpPr>
          <p:cNvPr id="3" name="Content Placeholder 2">
            <a:extLst>
              <a:ext uri="{FF2B5EF4-FFF2-40B4-BE49-F238E27FC236}">
                <a16:creationId xmlns:a16="http://schemas.microsoft.com/office/drawing/2014/main" id="{9BDAEA2B-7CAE-4B50-FD5C-D35F9348B3F2}"/>
              </a:ext>
            </a:extLst>
          </p:cNvPr>
          <p:cNvSpPr>
            <a:spLocks noGrp="1"/>
          </p:cNvSpPr>
          <p:nvPr>
            <p:ph idx="1"/>
          </p:nvPr>
        </p:nvSpPr>
        <p:spPr/>
        <p:txBody>
          <a:bodyPr/>
          <a:lstStyle/>
          <a:p>
            <a:r>
              <a:rPr lang="en-US" dirty="0"/>
              <a:t>The main way that homeowners can mitigate flood risk is via homeowners insurance.</a:t>
            </a:r>
          </a:p>
          <a:p>
            <a:pPr lvl="1"/>
            <a:r>
              <a:rPr lang="en-US" dirty="0"/>
              <a:t>Homeowners insurance may have flood riders either provided by a private insurer or the National Flood Insurance Program (NFIP)</a:t>
            </a:r>
          </a:p>
          <a:p>
            <a:pPr lvl="1"/>
            <a:r>
              <a:rPr lang="en-US" dirty="0"/>
              <a:t>Conventional mortgages for homes in FEMA floodplains are required to carry flood insurance</a:t>
            </a:r>
          </a:p>
          <a:p>
            <a:pPr lvl="1"/>
            <a:r>
              <a:rPr lang="en-US" dirty="0"/>
              <a:t>Homeowners with a mortgage generally have little leeway to drop this insurance, however homeowners without a mortgage may choose to forego it</a:t>
            </a:r>
          </a:p>
          <a:p>
            <a:r>
              <a:rPr lang="en-US" dirty="0"/>
              <a:t>Flood insurance is not directly measured in current Census data</a:t>
            </a:r>
          </a:p>
          <a:p>
            <a:pPr lvl="1"/>
            <a:r>
              <a:rPr lang="en-US" dirty="0"/>
              <a:t>However, overall homeowners insurance coverage and premiums paid are in the ACS (and 2000 Decennial Census long form)</a:t>
            </a:r>
          </a:p>
        </p:txBody>
      </p:sp>
      <p:sp>
        <p:nvSpPr>
          <p:cNvPr id="4" name="Slide Number Placeholder 3">
            <a:extLst>
              <a:ext uri="{FF2B5EF4-FFF2-40B4-BE49-F238E27FC236}">
                <a16:creationId xmlns:a16="http://schemas.microsoft.com/office/drawing/2014/main" id="{59A60CD4-BA7A-4407-96D0-6E538C92233B}"/>
              </a:ext>
            </a:extLst>
          </p:cNvPr>
          <p:cNvSpPr>
            <a:spLocks noGrp="1"/>
          </p:cNvSpPr>
          <p:nvPr>
            <p:ph type="sldNum" sz="quarter" idx="12"/>
          </p:nvPr>
        </p:nvSpPr>
        <p:spPr/>
        <p:txBody>
          <a:bodyPr/>
          <a:lstStyle/>
          <a:p>
            <a:fld id="{FC63ECC8-719A-498E-B101-491B6A35558E}" type="slidenum">
              <a:rPr lang="en-US" smtClean="0"/>
              <a:t>15</a:t>
            </a:fld>
            <a:endParaRPr lang="en-US"/>
          </a:p>
        </p:txBody>
      </p:sp>
    </p:spTree>
    <p:extLst>
      <p:ext uri="{BB962C8B-B14F-4D97-AF65-F5344CB8AC3E}">
        <p14:creationId xmlns:p14="http://schemas.microsoft.com/office/powerpoint/2010/main" val="263773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72690-A406-68BA-98C8-44D176B5A130}"/>
              </a:ext>
            </a:extLst>
          </p:cNvPr>
          <p:cNvSpPr>
            <a:spLocks noGrp="1"/>
          </p:cNvSpPr>
          <p:nvPr>
            <p:ph type="title"/>
          </p:nvPr>
        </p:nvSpPr>
        <p:spPr>
          <a:xfrm>
            <a:off x="838200" y="365125"/>
            <a:ext cx="10515600" cy="1325563"/>
          </a:xfrm>
        </p:spPr>
        <p:txBody>
          <a:bodyPr anchor="ctr">
            <a:normAutofit/>
          </a:bodyPr>
          <a:lstStyle/>
          <a:p>
            <a:r>
              <a:rPr lang="en-US" dirty="0"/>
              <a:t>Fact 9: Uninsurance Rates are Higher in Flood-prone Areas</a:t>
            </a:r>
          </a:p>
        </p:txBody>
      </p:sp>
      <p:pic>
        <p:nvPicPr>
          <p:cNvPr id="6" name="Picture 5">
            <a:extLst>
              <a:ext uri="{FF2B5EF4-FFF2-40B4-BE49-F238E27FC236}">
                <a16:creationId xmlns:a16="http://schemas.microsoft.com/office/drawing/2014/main" id="{BF497632-C448-D04F-EB8C-DAAB7C7A743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66654" y="1743075"/>
            <a:ext cx="8849698" cy="4978400"/>
          </a:xfrm>
          <a:prstGeom prst="rect">
            <a:avLst/>
          </a:prstGeom>
          <a:noFill/>
        </p:spPr>
      </p:pic>
      <p:sp>
        <p:nvSpPr>
          <p:cNvPr id="4" name="Slide Number Placeholder 3">
            <a:extLst>
              <a:ext uri="{FF2B5EF4-FFF2-40B4-BE49-F238E27FC236}">
                <a16:creationId xmlns:a16="http://schemas.microsoft.com/office/drawing/2014/main" id="{A89E3522-D6E5-20A8-43F3-5A64715C558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C63ECC8-719A-498E-B101-491B6A35558E}" type="slidenum">
              <a:rPr lang="en-US" smtClean="0"/>
              <a:pPr>
                <a:spcAft>
                  <a:spcPts val="600"/>
                </a:spcAft>
              </a:pPr>
              <a:t>16</a:t>
            </a:fld>
            <a:endParaRPr lang="en-US"/>
          </a:p>
        </p:txBody>
      </p:sp>
    </p:spTree>
    <p:extLst>
      <p:ext uri="{BB962C8B-B14F-4D97-AF65-F5344CB8AC3E}">
        <p14:creationId xmlns:p14="http://schemas.microsoft.com/office/powerpoint/2010/main" val="47651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2D60-BC6C-A39F-2A23-85072166F3B1}"/>
              </a:ext>
            </a:extLst>
          </p:cNvPr>
          <p:cNvSpPr>
            <a:spLocks noGrp="1"/>
          </p:cNvSpPr>
          <p:nvPr>
            <p:ph type="title"/>
          </p:nvPr>
        </p:nvSpPr>
        <p:spPr/>
        <p:txBody>
          <a:bodyPr/>
          <a:lstStyle/>
          <a:p>
            <a:r>
              <a:rPr lang="en-US" dirty="0"/>
              <a:t>Fact 10: Homeowner Insurance Premiums Are Higher in Flood-prone Areas </a:t>
            </a:r>
          </a:p>
        </p:txBody>
      </p:sp>
      <p:sp>
        <p:nvSpPr>
          <p:cNvPr id="5" name="Slide Number Placeholder 4">
            <a:extLst>
              <a:ext uri="{FF2B5EF4-FFF2-40B4-BE49-F238E27FC236}">
                <a16:creationId xmlns:a16="http://schemas.microsoft.com/office/drawing/2014/main" id="{37FBEF83-A626-3B3D-1326-F3BAB81F8DA1}"/>
              </a:ext>
            </a:extLst>
          </p:cNvPr>
          <p:cNvSpPr>
            <a:spLocks noGrp="1"/>
          </p:cNvSpPr>
          <p:nvPr>
            <p:ph type="sldNum" sz="quarter" idx="12"/>
          </p:nvPr>
        </p:nvSpPr>
        <p:spPr/>
        <p:txBody>
          <a:bodyPr/>
          <a:lstStyle/>
          <a:p>
            <a:fld id="{FC63ECC8-719A-498E-B101-491B6A35558E}" type="slidenum">
              <a:rPr lang="en-US" smtClean="0"/>
              <a:t>17</a:t>
            </a:fld>
            <a:endParaRPr lang="en-US"/>
          </a:p>
        </p:txBody>
      </p:sp>
      <p:pic>
        <p:nvPicPr>
          <p:cNvPr id="7" name="Picture 6">
            <a:extLst>
              <a:ext uri="{FF2B5EF4-FFF2-40B4-BE49-F238E27FC236}">
                <a16:creationId xmlns:a16="http://schemas.microsoft.com/office/drawing/2014/main" id="{21A11524-D420-74B3-FCE5-538D319C2AD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876101" y="1661922"/>
            <a:ext cx="8993957" cy="5059553"/>
          </a:xfrm>
          <a:prstGeom prst="rect">
            <a:avLst/>
          </a:prstGeom>
        </p:spPr>
      </p:pic>
    </p:spTree>
    <p:extLst>
      <p:ext uri="{BB962C8B-B14F-4D97-AF65-F5344CB8AC3E}">
        <p14:creationId xmlns:p14="http://schemas.microsoft.com/office/powerpoint/2010/main" val="406574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F853-81D0-AD75-C5CE-2457CCBD7C58}"/>
              </a:ext>
            </a:extLst>
          </p:cNvPr>
          <p:cNvSpPr>
            <a:spLocks noGrp="1"/>
          </p:cNvSpPr>
          <p:nvPr>
            <p:ph type="title"/>
          </p:nvPr>
        </p:nvSpPr>
        <p:spPr/>
        <p:txBody>
          <a:bodyPr/>
          <a:lstStyle/>
          <a:p>
            <a:r>
              <a:rPr lang="en-US" dirty="0"/>
              <a:t>Fact 11: Uninsured Homeowners Are Lower Income Than Insured Homeowners</a:t>
            </a:r>
          </a:p>
        </p:txBody>
      </p:sp>
      <p:sp>
        <p:nvSpPr>
          <p:cNvPr id="5" name="Slide Number Placeholder 4">
            <a:extLst>
              <a:ext uri="{FF2B5EF4-FFF2-40B4-BE49-F238E27FC236}">
                <a16:creationId xmlns:a16="http://schemas.microsoft.com/office/drawing/2014/main" id="{1680CE80-3A5A-86BC-0D4C-0784D4434D7B}"/>
              </a:ext>
            </a:extLst>
          </p:cNvPr>
          <p:cNvSpPr>
            <a:spLocks noGrp="1"/>
          </p:cNvSpPr>
          <p:nvPr>
            <p:ph type="sldNum" sz="quarter" idx="12"/>
          </p:nvPr>
        </p:nvSpPr>
        <p:spPr/>
        <p:txBody>
          <a:bodyPr/>
          <a:lstStyle/>
          <a:p>
            <a:fld id="{FC63ECC8-719A-498E-B101-491B6A35558E}" type="slidenum">
              <a:rPr lang="en-US" smtClean="0"/>
              <a:t>18</a:t>
            </a:fld>
            <a:endParaRPr lang="en-US"/>
          </a:p>
        </p:txBody>
      </p:sp>
      <p:pic>
        <p:nvPicPr>
          <p:cNvPr id="7" name="Picture 6">
            <a:extLst>
              <a:ext uri="{FF2B5EF4-FFF2-40B4-BE49-F238E27FC236}">
                <a16:creationId xmlns:a16="http://schemas.microsoft.com/office/drawing/2014/main" id="{8BD64889-C840-6995-E9E9-A66B58680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37746" y="1704768"/>
            <a:ext cx="8593266" cy="4834143"/>
          </a:xfrm>
          <a:prstGeom prst="rect">
            <a:avLst/>
          </a:prstGeom>
        </p:spPr>
      </p:pic>
    </p:spTree>
    <p:extLst>
      <p:ext uri="{BB962C8B-B14F-4D97-AF65-F5344CB8AC3E}">
        <p14:creationId xmlns:p14="http://schemas.microsoft.com/office/powerpoint/2010/main" val="295671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F4CED-2064-1EAE-67DA-505F48072FE0}"/>
              </a:ext>
            </a:extLst>
          </p:cNvPr>
          <p:cNvSpPr>
            <a:spLocks noGrp="1"/>
          </p:cNvSpPr>
          <p:nvPr>
            <p:ph type="title"/>
          </p:nvPr>
        </p:nvSpPr>
        <p:spPr/>
        <p:txBody>
          <a:bodyPr/>
          <a:lstStyle/>
          <a:p>
            <a:r>
              <a:rPr lang="en-US" dirty="0"/>
              <a:t>Fact 12: Black and Hispanic Homeowners Are More Likely to Be Uninsured</a:t>
            </a:r>
          </a:p>
        </p:txBody>
      </p:sp>
      <p:sp>
        <p:nvSpPr>
          <p:cNvPr id="5" name="Slide Number Placeholder 4">
            <a:extLst>
              <a:ext uri="{FF2B5EF4-FFF2-40B4-BE49-F238E27FC236}">
                <a16:creationId xmlns:a16="http://schemas.microsoft.com/office/drawing/2014/main" id="{9CB7A668-CF4B-E442-12CE-337846CD6DDE}"/>
              </a:ext>
            </a:extLst>
          </p:cNvPr>
          <p:cNvSpPr>
            <a:spLocks noGrp="1"/>
          </p:cNvSpPr>
          <p:nvPr>
            <p:ph type="sldNum" sz="quarter" idx="12"/>
          </p:nvPr>
        </p:nvSpPr>
        <p:spPr/>
        <p:txBody>
          <a:bodyPr/>
          <a:lstStyle/>
          <a:p>
            <a:fld id="{FC63ECC8-719A-498E-B101-491B6A35558E}" type="slidenum">
              <a:rPr lang="en-US" smtClean="0"/>
              <a:t>19</a:t>
            </a:fld>
            <a:endParaRPr lang="en-US"/>
          </a:p>
        </p:txBody>
      </p:sp>
      <p:pic>
        <p:nvPicPr>
          <p:cNvPr id="9" name="Picture 8">
            <a:extLst>
              <a:ext uri="{FF2B5EF4-FFF2-40B4-BE49-F238E27FC236}">
                <a16:creationId xmlns:a16="http://schemas.microsoft.com/office/drawing/2014/main" id="{675E2B28-042F-91DB-7ECB-2D25C7E990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102132" y="1690688"/>
            <a:ext cx="8778200" cy="4938179"/>
          </a:xfrm>
          <a:prstGeom prst="rect">
            <a:avLst/>
          </a:prstGeom>
        </p:spPr>
      </p:pic>
    </p:spTree>
    <p:extLst>
      <p:ext uri="{BB962C8B-B14F-4D97-AF65-F5344CB8AC3E}">
        <p14:creationId xmlns:p14="http://schemas.microsoft.com/office/powerpoint/2010/main" val="207258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4037-6C3F-B8A9-E3C3-14BC6E5C1F08}"/>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31DDC720-0021-4E89-27B3-5473CC823AA3}"/>
              </a:ext>
            </a:extLst>
          </p:cNvPr>
          <p:cNvSpPr>
            <a:spLocks noGrp="1"/>
          </p:cNvSpPr>
          <p:nvPr>
            <p:ph idx="1"/>
          </p:nvPr>
        </p:nvSpPr>
        <p:spPr/>
        <p:txBody>
          <a:bodyPr>
            <a:normAutofit fontScale="92500" lnSpcReduction="20000"/>
          </a:bodyPr>
          <a:lstStyle/>
          <a:p>
            <a:r>
              <a:rPr lang="en-US" dirty="0"/>
              <a:t>Flooding is among the most damaging perils facing households in the United States</a:t>
            </a:r>
          </a:p>
          <a:p>
            <a:pPr lvl="1"/>
            <a:r>
              <a:rPr lang="en-US" dirty="0"/>
              <a:t>From 1980-2024, large flooding events caused $4.5 Billion in damage per year on average (NOAA Billion Dollar Disasters)</a:t>
            </a:r>
          </a:p>
          <a:p>
            <a:endParaRPr lang="en-US" dirty="0"/>
          </a:p>
          <a:p>
            <a:r>
              <a:rPr lang="en-US" dirty="0"/>
              <a:t>Flood risk is increasingly salient, but we know less about who bears the burden of this risk</a:t>
            </a:r>
          </a:p>
          <a:p>
            <a:pPr lvl="1"/>
            <a:r>
              <a:rPr lang="en-US" dirty="0"/>
              <a:t>Flood risk – and realization of this risk – is a hyperlocal phenomenon that can vary even between adjacent housing units</a:t>
            </a:r>
          </a:p>
          <a:p>
            <a:pPr lvl="1"/>
            <a:endParaRPr lang="en-US" dirty="0"/>
          </a:p>
          <a:p>
            <a:r>
              <a:rPr lang="en-US" dirty="0"/>
              <a:t>In the US, robust public and private flood insurance markets exist</a:t>
            </a:r>
          </a:p>
          <a:p>
            <a:pPr lvl="1"/>
            <a:r>
              <a:rPr lang="en-US" dirty="0"/>
              <a:t>However, concerns about access, cost and efficiency of insurance markets and subsidies abound</a:t>
            </a:r>
          </a:p>
        </p:txBody>
      </p:sp>
    </p:spTree>
    <p:extLst>
      <p:ext uri="{BB962C8B-B14F-4D97-AF65-F5344CB8AC3E}">
        <p14:creationId xmlns:p14="http://schemas.microsoft.com/office/powerpoint/2010/main" val="356776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31E5-3226-DE40-869F-04B2C99764F5}"/>
              </a:ext>
            </a:extLst>
          </p:cNvPr>
          <p:cNvSpPr>
            <a:spLocks noGrp="1"/>
          </p:cNvSpPr>
          <p:nvPr>
            <p:ph type="title"/>
          </p:nvPr>
        </p:nvSpPr>
        <p:spPr/>
        <p:txBody>
          <a:bodyPr/>
          <a:lstStyle/>
          <a:p>
            <a:r>
              <a:rPr lang="en-US" dirty="0"/>
              <a:t>Synthesis</a:t>
            </a:r>
          </a:p>
        </p:txBody>
      </p:sp>
      <p:sp>
        <p:nvSpPr>
          <p:cNvPr id="3" name="Content Placeholder 2">
            <a:extLst>
              <a:ext uri="{FF2B5EF4-FFF2-40B4-BE49-F238E27FC236}">
                <a16:creationId xmlns:a16="http://schemas.microsoft.com/office/drawing/2014/main" id="{6FF921C8-20E4-B725-4984-232A552FD342}"/>
              </a:ext>
            </a:extLst>
          </p:cNvPr>
          <p:cNvSpPr>
            <a:spLocks noGrp="1"/>
          </p:cNvSpPr>
          <p:nvPr>
            <p:ph idx="1"/>
          </p:nvPr>
        </p:nvSpPr>
        <p:spPr/>
        <p:txBody>
          <a:bodyPr>
            <a:normAutofit lnSpcReduction="10000"/>
          </a:bodyPr>
          <a:lstStyle/>
          <a:p>
            <a:r>
              <a:rPr lang="en-US" dirty="0"/>
              <a:t>Distribution of flood risk is skewed towards high income, high wealth, less vulnerable individuals</a:t>
            </a:r>
          </a:p>
          <a:p>
            <a:pPr lvl="1"/>
            <a:r>
              <a:rPr lang="en-US" dirty="0"/>
              <a:t>However, a vulnerable subpopulation – uninsured homeowners – exists within flood prone areas with limited ability to mitigate potential losses</a:t>
            </a:r>
          </a:p>
          <a:p>
            <a:pPr lvl="1"/>
            <a:r>
              <a:rPr lang="en-US" dirty="0"/>
              <a:t>This subpopulation is lower income and more likely to be Hispanic or Black</a:t>
            </a:r>
          </a:p>
          <a:p>
            <a:r>
              <a:rPr lang="en-US" dirty="0"/>
              <a:t>Can think of a typology of four groups of people facing flood risk</a:t>
            </a:r>
          </a:p>
          <a:p>
            <a:pPr marL="914400" lvl="1" indent="-457200">
              <a:buFont typeface="+mj-lt"/>
              <a:buAutoNum type="arabicPeriod"/>
            </a:pPr>
            <a:r>
              <a:rPr lang="en-US" dirty="0"/>
              <a:t>Renters </a:t>
            </a:r>
          </a:p>
          <a:p>
            <a:pPr marL="914400" lvl="1" indent="-457200">
              <a:buFont typeface="+mj-lt"/>
              <a:buAutoNum type="arabicPeriod"/>
            </a:pPr>
            <a:r>
              <a:rPr lang="en-US" dirty="0"/>
              <a:t>Very rich (often multiple) homeowners </a:t>
            </a:r>
          </a:p>
          <a:p>
            <a:pPr marL="914400" lvl="1" indent="-457200">
              <a:buFont typeface="+mj-lt"/>
              <a:buAutoNum type="arabicPeriod"/>
            </a:pPr>
            <a:r>
              <a:rPr lang="en-US" dirty="0"/>
              <a:t>Non-rich homeowners with insurance</a:t>
            </a:r>
          </a:p>
          <a:p>
            <a:pPr marL="914400" lvl="1" indent="-457200">
              <a:buFont typeface="+mj-lt"/>
              <a:buAutoNum type="arabicPeriod"/>
            </a:pPr>
            <a:r>
              <a:rPr lang="en-US" dirty="0"/>
              <a:t>Non-rich homeowners without insurance</a:t>
            </a:r>
          </a:p>
          <a:p>
            <a:r>
              <a:rPr lang="en-US" dirty="0"/>
              <a:t>First three groups can mitigate flood risk, the last group may not</a:t>
            </a:r>
          </a:p>
        </p:txBody>
      </p:sp>
      <p:sp>
        <p:nvSpPr>
          <p:cNvPr id="4" name="Slide Number Placeholder 3">
            <a:extLst>
              <a:ext uri="{FF2B5EF4-FFF2-40B4-BE49-F238E27FC236}">
                <a16:creationId xmlns:a16="http://schemas.microsoft.com/office/drawing/2014/main" id="{68143FDC-2BBC-A9BB-6CD2-1CA098B50BF5}"/>
              </a:ext>
            </a:extLst>
          </p:cNvPr>
          <p:cNvSpPr>
            <a:spLocks noGrp="1"/>
          </p:cNvSpPr>
          <p:nvPr>
            <p:ph type="sldNum" sz="quarter" idx="12"/>
          </p:nvPr>
        </p:nvSpPr>
        <p:spPr/>
        <p:txBody>
          <a:bodyPr/>
          <a:lstStyle/>
          <a:p>
            <a:fld id="{FC63ECC8-719A-498E-B101-491B6A35558E}" type="slidenum">
              <a:rPr lang="en-US" smtClean="0"/>
              <a:t>20</a:t>
            </a:fld>
            <a:endParaRPr lang="en-US"/>
          </a:p>
        </p:txBody>
      </p:sp>
    </p:spTree>
    <p:extLst>
      <p:ext uri="{BB962C8B-B14F-4D97-AF65-F5344CB8AC3E}">
        <p14:creationId xmlns:p14="http://schemas.microsoft.com/office/powerpoint/2010/main" val="393897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386C3-093E-415C-E431-4531E3F2CA78}"/>
              </a:ext>
            </a:extLst>
          </p:cNvPr>
          <p:cNvSpPr>
            <a:spLocks noGrp="1"/>
          </p:cNvSpPr>
          <p:nvPr>
            <p:ph type="title"/>
          </p:nvPr>
        </p:nvSpPr>
        <p:spPr/>
        <p:txBody>
          <a:bodyPr/>
          <a:lstStyle/>
          <a:p>
            <a:r>
              <a:rPr lang="en-US" dirty="0"/>
              <a:t>Where Do We Go From Here?</a:t>
            </a:r>
          </a:p>
        </p:txBody>
      </p:sp>
      <p:sp>
        <p:nvSpPr>
          <p:cNvPr id="3" name="Text Placeholder 2">
            <a:extLst>
              <a:ext uri="{FF2B5EF4-FFF2-40B4-BE49-F238E27FC236}">
                <a16:creationId xmlns:a16="http://schemas.microsoft.com/office/drawing/2014/main" id="{EA314DB3-73BF-DA9A-5A4D-3118F4BAEC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2324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5C2A-69B1-ED8C-69D8-859A14EB08E1}"/>
              </a:ext>
            </a:extLst>
          </p:cNvPr>
          <p:cNvSpPr>
            <a:spLocks noGrp="1"/>
          </p:cNvSpPr>
          <p:nvPr>
            <p:ph type="title"/>
          </p:nvPr>
        </p:nvSpPr>
        <p:spPr/>
        <p:txBody>
          <a:bodyPr/>
          <a:lstStyle/>
          <a:p>
            <a:r>
              <a:rPr lang="en-US" dirty="0"/>
              <a:t>What Is The Impact of Exposure to Flooding?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058BCB-9881-92AB-7169-B75EA6E6F823}"/>
                  </a:ext>
                </a:extLst>
              </p:cNvPr>
              <p:cNvSpPr>
                <a:spLocks noGrp="1"/>
              </p:cNvSpPr>
              <p:nvPr>
                <p:ph idx="1"/>
              </p:nvPr>
            </p:nvSpPr>
            <p:spPr/>
            <p:txBody>
              <a:bodyPr>
                <a:normAutofit fontScale="92500" lnSpcReduction="20000"/>
              </a:bodyPr>
              <a:lstStyle/>
              <a:p>
                <a:r>
                  <a:rPr lang="en-US" dirty="0"/>
                  <a:t>To explore how insurance operates in practice, we examine the effects of the realization of flood risk – actual flooding events</a:t>
                </a:r>
              </a:p>
              <a:p>
                <a:r>
                  <a:rPr lang="en-US" dirty="0"/>
                  <a:t>Our proposed approach: </a:t>
                </a:r>
              </a:p>
              <a:p>
                <a:pPr lvl="1"/>
                <a:r>
                  <a:rPr lang="en-US" dirty="0"/>
                  <a:t>Leverage Global Flood Database geospatial data on historical floods</a:t>
                </a:r>
              </a:p>
              <a:p>
                <a:pPr lvl="1"/>
                <a:r>
                  <a:rPr lang="en-US" dirty="0"/>
                  <a:t>Exposure defined at parcel or 0.01 degree grid cell level</a:t>
                </a:r>
              </a:p>
              <a:p>
                <a:pPr lvl="1"/>
                <a:r>
                  <a:rPr lang="en-US" dirty="0"/>
                  <a:t>For each flooding event identify ACS households exposed (treatment) and households in nearby unflooded areas (control)</a:t>
                </a:r>
              </a:p>
              <a:p>
                <a:pPr lvl="1"/>
                <a:r>
                  <a:rPr lang="en-US" dirty="0"/>
                  <a:t>Construct a stacked panel of income, location, mortality and other outcomes using the EIF + other admin records</a:t>
                </a:r>
              </a:p>
              <a:p>
                <a:r>
                  <a:rPr lang="en-US" dirty="0"/>
                  <a:t>We then estimate Sun and Abraham (2021) style event studies of the form:</a:t>
                </a:r>
              </a:p>
              <a:p>
                <a:pPr marL="457200" lvl="1" indent="0">
                  <a:buNone/>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≠−1</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𝑘</m:t>
                            </m:r>
                          </m:sub>
                        </m:sSub>
                        <m:r>
                          <a:rPr lang="en-US" b="1" i="1" smtClean="0">
                            <a:latin typeface="Cambria Math" panose="02040503050406030204" pitchFamily="18" charset="0"/>
                          </a:rPr>
                          <m:t>𝟏</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𝑖𝑡</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𝑖𝑡</m:t>
                        </m:r>
                      </m:sub>
                    </m:sSub>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𝑖𝑡</m:t>
                        </m:r>
                      </m:sub>
                    </m:sSub>
                    <m:r>
                      <a:rPr lang="en-US" b="0" i="1" smtClean="0">
                        <a:latin typeface="Cambria Math" panose="02040503050406030204" pitchFamily="18" charset="0"/>
                      </a:rPr>
                      <m:t> </m:t>
                    </m:r>
                  </m:oMath>
                </a14:m>
                <a:endParaRPr lang="en-US" dirty="0"/>
              </a:p>
              <a:p>
                <a:r>
                  <a:rPr lang="en-US" dirty="0"/>
                  <a:t>Allowing for heterogeneity by insurance status at the time of flooding allows us to explore whether insurance mitigates/moderates impacts</a:t>
                </a:r>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02058BCB-9881-92AB-7169-B75EA6E6F823}"/>
                  </a:ext>
                </a:extLst>
              </p:cNvPr>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Tree>
    <p:extLst>
      <p:ext uri="{BB962C8B-B14F-4D97-AF65-F5344CB8AC3E}">
        <p14:creationId xmlns:p14="http://schemas.microsoft.com/office/powerpoint/2010/main" val="1674836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5C2A-69B1-ED8C-69D8-859A14EB08E1}"/>
              </a:ext>
            </a:extLst>
          </p:cNvPr>
          <p:cNvSpPr>
            <a:spLocks noGrp="1"/>
          </p:cNvSpPr>
          <p:nvPr>
            <p:ph type="title"/>
          </p:nvPr>
        </p:nvSpPr>
        <p:spPr/>
        <p:txBody>
          <a:bodyPr/>
          <a:lstStyle/>
          <a:p>
            <a:r>
              <a:rPr lang="en-US" dirty="0"/>
              <a:t>Incorporating Insights from NFIP Data</a:t>
            </a:r>
          </a:p>
        </p:txBody>
      </p:sp>
      <p:sp>
        <p:nvSpPr>
          <p:cNvPr id="3" name="Content Placeholder 2">
            <a:extLst>
              <a:ext uri="{FF2B5EF4-FFF2-40B4-BE49-F238E27FC236}">
                <a16:creationId xmlns:a16="http://schemas.microsoft.com/office/drawing/2014/main" id="{02058BCB-9881-92AB-7169-B75EA6E6F823}"/>
              </a:ext>
            </a:extLst>
          </p:cNvPr>
          <p:cNvSpPr>
            <a:spLocks noGrp="1"/>
          </p:cNvSpPr>
          <p:nvPr>
            <p:ph idx="1"/>
          </p:nvPr>
        </p:nvSpPr>
        <p:spPr/>
        <p:txBody>
          <a:bodyPr/>
          <a:lstStyle/>
          <a:p>
            <a:r>
              <a:rPr lang="en-US" dirty="0"/>
              <a:t>Largest provider of flood insurance in the US is the National Flood Insurance Program (NFIP), administered by FEMA</a:t>
            </a:r>
          </a:p>
          <a:p>
            <a:endParaRPr lang="en-US" dirty="0"/>
          </a:p>
          <a:p>
            <a:r>
              <a:rPr lang="en-US" dirty="0"/>
              <a:t>Administrative records from this program would allow us to further explore the intersection of vulnerability, resilience, flood risk, and insurance</a:t>
            </a:r>
          </a:p>
          <a:p>
            <a:endParaRPr lang="en-US" dirty="0"/>
          </a:p>
          <a:p>
            <a:r>
              <a:rPr lang="en-US" dirty="0"/>
              <a:t>Census and FEMA are in the process of making NFIP microdata available for use with the EIF and other Census data</a:t>
            </a:r>
          </a:p>
        </p:txBody>
      </p:sp>
    </p:spTree>
    <p:extLst>
      <p:ext uri="{BB962C8B-B14F-4D97-AF65-F5344CB8AC3E}">
        <p14:creationId xmlns:p14="http://schemas.microsoft.com/office/powerpoint/2010/main" val="161827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45D9-CE92-4A1E-7DC3-DCA3AC953C8C}"/>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0DF8A948-2F1C-9F3E-7289-11900314BFA3}"/>
              </a:ext>
            </a:extLst>
          </p:cNvPr>
          <p:cNvSpPr>
            <a:spLocks noGrp="1"/>
          </p:cNvSpPr>
          <p:nvPr>
            <p:ph idx="1"/>
          </p:nvPr>
        </p:nvSpPr>
        <p:spPr/>
        <p:txBody>
          <a:bodyPr/>
          <a:lstStyle/>
          <a:p>
            <a:r>
              <a:rPr lang="en-US" dirty="0"/>
              <a:t>Contact: john.l.voorheis@census.gov</a:t>
            </a:r>
          </a:p>
        </p:txBody>
      </p:sp>
    </p:spTree>
    <p:extLst>
      <p:ext uri="{BB962C8B-B14F-4D97-AF65-F5344CB8AC3E}">
        <p14:creationId xmlns:p14="http://schemas.microsoft.com/office/powerpoint/2010/main" val="3737135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F25C-77A9-12E0-F71A-A85B48B7FE1A}"/>
              </a:ext>
            </a:extLst>
          </p:cNvPr>
          <p:cNvSpPr>
            <a:spLocks noGrp="1"/>
          </p:cNvSpPr>
          <p:nvPr>
            <p:ph type="title"/>
          </p:nvPr>
        </p:nvSpPr>
        <p:spPr/>
        <p:txBody>
          <a:bodyPr/>
          <a:lstStyle/>
          <a:p>
            <a:r>
              <a:rPr lang="en-US" dirty="0"/>
              <a:t>Fact A1: The Most Expensive Homes Are Disproportionately Exposed to Flood Risk</a:t>
            </a:r>
          </a:p>
        </p:txBody>
      </p:sp>
      <p:sp>
        <p:nvSpPr>
          <p:cNvPr id="4" name="Slide Number Placeholder 3">
            <a:extLst>
              <a:ext uri="{FF2B5EF4-FFF2-40B4-BE49-F238E27FC236}">
                <a16:creationId xmlns:a16="http://schemas.microsoft.com/office/drawing/2014/main" id="{F29ABC1E-7CD7-869C-AF8E-2779BB22B350}"/>
              </a:ext>
            </a:extLst>
          </p:cNvPr>
          <p:cNvSpPr>
            <a:spLocks noGrp="1"/>
          </p:cNvSpPr>
          <p:nvPr>
            <p:ph type="sldNum" sz="quarter" idx="12"/>
          </p:nvPr>
        </p:nvSpPr>
        <p:spPr/>
        <p:txBody>
          <a:bodyPr/>
          <a:lstStyle/>
          <a:p>
            <a:fld id="{FC63ECC8-719A-498E-B101-491B6A35558E}" type="slidenum">
              <a:rPr lang="en-US" smtClean="0"/>
              <a:t>25</a:t>
            </a:fld>
            <a:endParaRPr lang="en-US"/>
          </a:p>
        </p:txBody>
      </p:sp>
      <p:pic>
        <p:nvPicPr>
          <p:cNvPr id="8" name="Picture 7" descr="Chart, histogram&#10;&#10;AI-generated content may be incorrect.">
            <a:extLst>
              <a:ext uri="{FF2B5EF4-FFF2-40B4-BE49-F238E27FC236}">
                <a16:creationId xmlns:a16="http://schemas.microsoft.com/office/drawing/2014/main" id="{FBCC000A-2B82-B301-59A0-C0D77D05B1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4148" y="1716021"/>
            <a:ext cx="8203704" cy="4614996"/>
          </a:xfrm>
          <a:prstGeom prst="rect">
            <a:avLst/>
          </a:prstGeom>
        </p:spPr>
      </p:pic>
    </p:spTree>
    <p:extLst>
      <p:ext uri="{BB962C8B-B14F-4D97-AF65-F5344CB8AC3E}">
        <p14:creationId xmlns:p14="http://schemas.microsoft.com/office/powerpoint/2010/main" val="3100633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1A13-9805-F2B3-33AF-C3B33E6D8971}"/>
              </a:ext>
            </a:extLst>
          </p:cNvPr>
          <p:cNvSpPr>
            <a:spLocks noGrp="1"/>
          </p:cNvSpPr>
          <p:nvPr>
            <p:ph type="title"/>
          </p:nvPr>
        </p:nvSpPr>
        <p:spPr/>
        <p:txBody>
          <a:bodyPr/>
          <a:lstStyle/>
          <a:p>
            <a:r>
              <a:rPr lang="en-US" dirty="0"/>
              <a:t>Appendix: What Is the Impact of Exposure to Flooding? (Preliminary)</a:t>
            </a:r>
          </a:p>
        </p:txBody>
      </p:sp>
      <p:sp>
        <p:nvSpPr>
          <p:cNvPr id="3" name="Text Placeholder 2">
            <a:extLst>
              <a:ext uri="{FF2B5EF4-FFF2-40B4-BE49-F238E27FC236}">
                <a16:creationId xmlns:a16="http://schemas.microsoft.com/office/drawing/2014/main" id="{EF391DE8-20BD-6671-1A4F-B865A91735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8875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83BCC-4B48-32D5-9DFF-567E1C19B044}"/>
              </a:ext>
            </a:extLst>
          </p:cNvPr>
          <p:cNvSpPr>
            <a:spLocks noGrp="1"/>
          </p:cNvSpPr>
          <p:nvPr>
            <p:ph type="title"/>
          </p:nvPr>
        </p:nvSpPr>
        <p:spPr/>
        <p:txBody>
          <a:bodyPr/>
          <a:lstStyle/>
          <a:p>
            <a:r>
              <a:rPr lang="en-US" dirty="0"/>
              <a:t>Effect of flooding on mortality</a:t>
            </a:r>
          </a:p>
        </p:txBody>
      </p:sp>
      <p:pic>
        <p:nvPicPr>
          <p:cNvPr id="5" name="Picture 4">
            <a:extLst>
              <a:ext uri="{FF2B5EF4-FFF2-40B4-BE49-F238E27FC236}">
                <a16:creationId xmlns:a16="http://schemas.microsoft.com/office/drawing/2014/main" id="{7DF862BB-C4FE-5FEB-3B64-7064451B2402}"/>
              </a:ext>
            </a:extLst>
          </p:cNvPr>
          <p:cNvPicPr>
            <a:picLocks noChangeAspect="1"/>
          </p:cNvPicPr>
          <p:nvPr/>
        </p:nvPicPr>
        <p:blipFill>
          <a:blip r:embed="rId2"/>
          <a:srcRect l="219"/>
          <a:stretch/>
        </p:blipFill>
        <p:spPr>
          <a:xfrm>
            <a:off x="2208179" y="1583684"/>
            <a:ext cx="7281190" cy="4563112"/>
          </a:xfrm>
          <a:prstGeom prst="rect">
            <a:avLst/>
          </a:prstGeom>
        </p:spPr>
      </p:pic>
    </p:spTree>
    <p:extLst>
      <p:ext uri="{BB962C8B-B14F-4D97-AF65-F5344CB8AC3E}">
        <p14:creationId xmlns:p14="http://schemas.microsoft.com/office/powerpoint/2010/main" val="269992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E2D7-762F-B8A5-C2DC-EB599FF70D54}"/>
              </a:ext>
            </a:extLst>
          </p:cNvPr>
          <p:cNvSpPr>
            <a:spLocks noGrp="1"/>
          </p:cNvSpPr>
          <p:nvPr>
            <p:ph type="title"/>
          </p:nvPr>
        </p:nvSpPr>
        <p:spPr/>
        <p:txBody>
          <a:bodyPr/>
          <a:lstStyle/>
          <a:p>
            <a:r>
              <a:rPr lang="en-US" dirty="0"/>
              <a:t>Effect of flooding on income</a:t>
            </a:r>
          </a:p>
        </p:txBody>
      </p:sp>
      <p:sp>
        <p:nvSpPr>
          <p:cNvPr id="4" name="Slide Number Placeholder 3">
            <a:extLst>
              <a:ext uri="{FF2B5EF4-FFF2-40B4-BE49-F238E27FC236}">
                <a16:creationId xmlns:a16="http://schemas.microsoft.com/office/drawing/2014/main" id="{B99A2DBB-FE5B-9E6F-B247-CFD9D0026BAA}"/>
              </a:ext>
            </a:extLst>
          </p:cNvPr>
          <p:cNvSpPr>
            <a:spLocks noGrp="1"/>
          </p:cNvSpPr>
          <p:nvPr>
            <p:ph type="sldNum" sz="quarter" idx="12"/>
          </p:nvPr>
        </p:nvSpPr>
        <p:spPr/>
        <p:txBody>
          <a:bodyPr/>
          <a:lstStyle/>
          <a:p>
            <a:fld id="{FC63ECC8-719A-498E-B101-491B6A35558E}" type="slidenum">
              <a:rPr lang="en-US" smtClean="0"/>
              <a:t>28</a:t>
            </a:fld>
            <a:endParaRPr lang="en-US"/>
          </a:p>
        </p:txBody>
      </p:sp>
      <p:pic>
        <p:nvPicPr>
          <p:cNvPr id="6" name="Picture 5">
            <a:extLst>
              <a:ext uri="{FF2B5EF4-FFF2-40B4-BE49-F238E27FC236}">
                <a16:creationId xmlns:a16="http://schemas.microsoft.com/office/drawing/2014/main" id="{405827F2-291A-AD25-1777-442D1042B239}"/>
              </a:ext>
            </a:extLst>
          </p:cNvPr>
          <p:cNvPicPr>
            <a:picLocks noChangeAspect="1"/>
          </p:cNvPicPr>
          <p:nvPr/>
        </p:nvPicPr>
        <p:blipFill>
          <a:blip r:embed="rId2"/>
          <a:srcRect l="425" r="512"/>
          <a:stretch/>
        </p:blipFill>
        <p:spPr>
          <a:xfrm>
            <a:off x="2169268" y="1546659"/>
            <a:ext cx="7266562" cy="4563112"/>
          </a:xfrm>
          <a:prstGeom prst="rect">
            <a:avLst/>
          </a:prstGeom>
        </p:spPr>
      </p:pic>
    </p:spTree>
    <p:extLst>
      <p:ext uri="{BB962C8B-B14F-4D97-AF65-F5344CB8AC3E}">
        <p14:creationId xmlns:p14="http://schemas.microsoft.com/office/powerpoint/2010/main" val="1378693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7139-582D-4B73-A147-91BE495CA6A2}"/>
              </a:ext>
            </a:extLst>
          </p:cNvPr>
          <p:cNvSpPr>
            <a:spLocks noGrp="1"/>
          </p:cNvSpPr>
          <p:nvPr>
            <p:ph type="title"/>
          </p:nvPr>
        </p:nvSpPr>
        <p:spPr/>
        <p:txBody>
          <a:bodyPr/>
          <a:lstStyle/>
          <a:p>
            <a:r>
              <a:rPr lang="en-US" dirty="0"/>
              <a:t>Heterogeneous effects by insurance status </a:t>
            </a:r>
          </a:p>
        </p:txBody>
      </p:sp>
      <p:pic>
        <p:nvPicPr>
          <p:cNvPr id="5" name="Picture 4">
            <a:extLst>
              <a:ext uri="{FF2B5EF4-FFF2-40B4-BE49-F238E27FC236}">
                <a16:creationId xmlns:a16="http://schemas.microsoft.com/office/drawing/2014/main" id="{5E4D8089-E537-D00F-72D1-843D2C336548}"/>
              </a:ext>
            </a:extLst>
          </p:cNvPr>
          <p:cNvPicPr>
            <a:picLocks noChangeAspect="1"/>
          </p:cNvPicPr>
          <p:nvPr/>
        </p:nvPicPr>
        <p:blipFill>
          <a:blip r:embed="rId2"/>
          <a:srcRect r="559"/>
          <a:stretch/>
        </p:blipFill>
        <p:spPr>
          <a:xfrm>
            <a:off x="2267757" y="1496627"/>
            <a:ext cx="7284806" cy="4534533"/>
          </a:xfrm>
          <a:prstGeom prst="rect">
            <a:avLst/>
          </a:prstGeom>
        </p:spPr>
      </p:pic>
    </p:spTree>
    <p:extLst>
      <p:ext uri="{BB962C8B-B14F-4D97-AF65-F5344CB8AC3E}">
        <p14:creationId xmlns:p14="http://schemas.microsoft.com/office/powerpoint/2010/main" val="145595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43F99-5897-D9C5-EAA6-67722AD382A5}"/>
              </a:ext>
            </a:extLst>
          </p:cNvPr>
          <p:cNvSpPr>
            <a:spLocks noGrp="1"/>
          </p:cNvSpPr>
          <p:nvPr>
            <p:ph type="title"/>
          </p:nvPr>
        </p:nvSpPr>
        <p:spPr/>
        <p:txBody>
          <a:bodyPr/>
          <a:lstStyle/>
          <a:p>
            <a:r>
              <a:rPr lang="en-US" dirty="0"/>
              <a:t>Roadmap	</a:t>
            </a:r>
          </a:p>
        </p:txBody>
      </p:sp>
      <p:sp>
        <p:nvSpPr>
          <p:cNvPr id="3" name="Content Placeholder 2">
            <a:extLst>
              <a:ext uri="{FF2B5EF4-FFF2-40B4-BE49-F238E27FC236}">
                <a16:creationId xmlns:a16="http://schemas.microsoft.com/office/drawing/2014/main" id="{A46EF807-14A8-FA62-D6E7-55C6159A90A7}"/>
              </a:ext>
            </a:extLst>
          </p:cNvPr>
          <p:cNvSpPr>
            <a:spLocks noGrp="1"/>
          </p:cNvSpPr>
          <p:nvPr>
            <p:ph idx="1"/>
          </p:nvPr>
        </p:nvSpPr>
        <p:spPr/>
        <p:txBody>
          <a:bodyPr>
            <a:normAutofit/>
          </a:bodyPr>
          <a:lstStyle/>
          <a:p>
            <a:r>
              <a:rPr lang="en-US" dirty="0"/>
              <a:t>In this talk, we will lay out new facts about flood risk and insurance that we can glean using confidential Census data</a:t>
            </a:r>
          </a:p>
          <a:p>
            <a:r>
              <a:rPr lang="en-US" dirty="0"/>
              <a:t>Key Questions:</a:t>
            </a:r>
          </a:p>
          <a:p>
            <a:pPr lvl="1"/>
            <a:r>
              <a:rPr lang="en-US" dirty="0"/>
              <a:t>Who is exposed to flood risk in the United States?</a:t>
            </a:r>
          </a:p>
          <a:p>
            <a:pPr lvl="1"/>
            <a:r>
              <a:rPr lang="en-US" dirty="0"/>
              <a:t>Who has insurance against these risks?</a:t>
            </a:r>
          </a:p>
          <a:p>
            <a:r>
              <a:rPr lang="en-US" dirty="0"/>
              <a:t>Future work:</a:t>
            </a:r>
          </a:p>
          <a:p>
            <a:pPr lvl="1"/>
            <a:r>
              <a:rPr lang="en-US" dirty="0"/>
              <a:t>What are the impacts of exposure to large flooding events?</a:t>
            </a:r>
          </a:p>
          <a:p>
            <a:pPr lvl="1"/>
            <a:r>
              <a:rPr lang="en-US" dirty="0"/>
              <a:t>Are these impacts exacerbated by uninsurance?</a:t>
            </a:r>
          </a:p>
          <a:p>
            <a:pPr lvl="1"/>
            <a:r>
              <a:rPr lang="en-US" dirty="0"/>
              <a:t>Better understanding these patterns via National Flood Insurance Program Microdata (acquisition in progress)</a:t>
            </a:r>
          </a:p>
          <a:p>
            <a:pPr lvl="1"/>
            <a:endParaRPr lang="en-US" dirty="0"/>
          </a:p>
        </p:txBody>
      </p:sp>
    </p:spTree>
    <p:extLst>
      <p:ext uri="{BB962C8B-B14F-4D97-AF65-F5344CB8AC3E}">
        <p14:creationId xmlns:p14="http://schemas.microsoft.com/office/powerpoint/2010/main" val="252861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138F-84C7-3C8E-49C4-71C83C84C04D}"/>
              </a:ext>
            </a:extLst>
          </p:cNvPr>
          <p:cNvSpPr>
            <a:spLocks noGrp="1"/>
          </p:cNvSpPr>
          <p:nvPr>
            <p:ph type="title"/>
          </p:nvPr>
        </p:nvSpPr>
        <p:spPr/>
        <p:txBody>
          <a:bodyPr/>
          <a:lstStyle/>
          <a:p>
            <a:r>
              <a:rPr lang="en-US" dirty="0"/>
              <a:t>Heterogeneous effects by insurance status </a:t>
            </a:r>
          </a:p>
        </p:txBody>
      </p:sp>
      <p:sp>
        <p:nvSpPr>
          <p:cNvPr id="4" name="Slide Number Placeholder 3">
            <a:extLst>
              <a:ext uri="{FF2B5EF4-FFF2-40B4-BE49-F238E27FC236}">
                <a16:creationId xmlns:a16="http://schemas.microsoft.com/office/drawing/2014/main" id="{6A203689-A34B-5FB2-4075-556290BACB84}"/>
              </a:ext>
            </a:extLst>
          </p:cNvPr>
          <p:cNvSpPr>
            <a:spLocks noGrp="1"/>
          </p:cNvSpPr>
          <p:nvPr>
            <p:ph type="sldNum" sz="quarter" idx="12"/>
          </p:nvPr>
        </p:nvSpPr>
        <p:spPr/>
        <p:txBody>
          <a:bodyPr/>
          <a:lstStyle/>
          <a:p>
            <a:fld id="{FC63ECC8-719A-498E-B101-491B6A35558E}" type="slidenum">
              <a:rPr lang="en-US" smtClean="0"/>
              <a:t>30</a:t>
            </a:fld>
            <a:endParaRPr lang="en-US"/>
          </a:p>
        </p:txBody>
      </p:sp>
      <p:pic>
        <p:nvPicPr>
          <p:cNvPr id="6" name="Picture 5">
            <a:extLst>
              <a:ext uri="{FF2B5EF4-FFF2-40B4-BE49-F238E27FC236}">
                <a16:creationId xmlns:a16="http://schemas.microsoft.com/office/drawing/2014/main" id="{099244A6-4233-AD9E-8153-8C3DA9CBF110}"/>
              </a:ext>
            </a:extLst>
          </p:cNvPr>
          <p:cNvPicPr>
            <a:picLocks noChangeAspect="1"/>
          </p:cNvPicPr>
          <p:nvPr/>
        </p:nvPicPr>
        <p:blipFill>
          <a:blip r:embed="rId2"/>
          <a:srcRect l="517" t="715"/>
          <a:stretch/>
        </p:blipFill>
        <p:spPr>
          <a:xfrm>
            <a:off x="2315184" y="1468877"/>
            <a:ext cx="7278366" cy="4558837"/>
          </a:xfrm>
          <a:prstGeom prst="rect">
            <a:avLst/>
          </a:prstGeom>
        </p:spPr>
      </p:pic>
    </p:spTree>
    <p:extLst>
      <p:ext uri="{BB962C8B-B14F-4D97-AF65-F5344CB8AC3E}">
        <p14:creationId xmlns:p14="http://schemas.microsoft.com/office/powerpoint/2010/main" val="231006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6A0DF-1D17-B4EE-6DF2-8C13139CD4F3}"/>
              </a:ext>
            </a:extLst>
          </p:cNvPr>
          <p:cNvSpPr>
            <a:spLocks noGrp="1"/>
          </p:cNvSpPr>
          <p:nvPr>
            <p:ph type="title"/>
          </p:nvPr>
        </p:nvSpPr>
        <p:spPr/>
        <p:txBody>
          <a:bodyPr/>
          <a:lstStyle/>
          <a:p>
            <a:r>
              <a:rPr lang="en-US" dirty="0"/>
              <a:t>12 Facts about Flood Risk and Homeowners Insurance in the United States</a:t>
            </a:r>
          </a:p>
        </p:txBody>
      </p:sp>
      <p:sp>
        <p:nvSpPr>
          <p:cNvPr id="3" name="Text Placeholder 2">
            <a:extLst>
              <a:ext uri="{FF2B5EF4-FFF2-40B4-BE49-F238E27FC236}">
                <a16:creationId xmlns:a16="http://schemas.microsoft.com/office/drawing/2014/main" id="{67961EB7-A564-9910-91BB-4C5DC56BDBE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91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8E70-932A-AC7E-B5A1-F0F7C48B4DA9}"/>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BADA0414-A9F0-2260-175B-4CB2346DFB7C}"/>
              </a:ext>
            </a:extLst>
          </p:cNvPr>
          <p:cNvSpPr>
            <a:spLocks noGrp="1"/>
          </p:cNvSpPr>
          <p:nvPr>
            <p:ph idx="1"/>
          </p:nvPr>
        </p:nvSpPr>
        <p:spPr/>
        <p:txBody>
          <a:bodyPr>
            <a:normAutofit/>
          </a:bodyPr>
          <a:lstStyle/>
          <a:p>
            <a:r>
              <a:rPr lang="en-US" dirty="0"/>
              <a:t>To measure the distribution of flood risk, we combine flood plain maps with individual-level Census data</a:t>
            </a:r>
          </a:p>
          <a:p>
            <a:r>
              <a:rPr lang="en-US" dirty="0"/>
              <a:t>Flood Risk data:</a:t>
            </a:r>
          </a:p>
          <a:p>
            <a:pPr lvl="1"/>
            <a:r>
              <a:rPr lang="en-US" dirty="0"/>
              <a:t>FEMA National Flood Hazard Layer maps (focus for today)</a:t>
            </a:r>
          </a:p>
          <a:p>
            <a:pPr lvl="1"/>
            <a:r>
              <a:rPr lang="en-US" dirty="0"/>
              <a:t>First Street Foundation’s </a:t>
            </a:r>
            <a:r>
              <a:rPr lang="en-US" dirty="0" err="1"/>
              <a:t>FloodFactor</a:t>
            </a:r>
            <a:r>
              <a:rPr lang="en-US" dirty="0"/>
              <a:t> maps</a:t>
            </a:r>
          </a:p>
          <a:p>
            <a:r>
              <a:rPr lang="en-US" dirty="0"/>
              <a:t>Individual Level data:</a:t>
            </a:r>
          </a:p>
          <a:p>
            <a:pPr lvl="1"/>
            <a:r>
              <a:rPr lang="en-US" dirty="0">
                <a:hlinkClick r:id="rId2"/>
              </a:rPr>
              <a:t>Environmental Impacts Frame</a:t>
            </a:r>
            <a:r>
              <a:rPr lang="en-US" dirty="0"/>
              <a:t> – individual level data on location, income, demographics and homeownership from 1999-2024</a:t>
            </a:r>
          </a:p>
          <a:p>
            <a:pPr lvl="1"/>
            <a:r>
              <a:rPr lang="en-US" dirty="0"/>
              <a:t>American Community Survey – survey responses to questions on e.g. homeownership, homeowners insurance and income/demographics</a:t>
            </a:r>
          </a:p>
          <a:p>
            <a:pPr lvl="1"/>
            <a:endParaRPr lang="en-US" dirty="0"/>
          </a:p>
        </p:txBody>
      </p:sp>
    </p:spTree>
    <p:extLst>
      <p:ext uri="{BB962C8B-B14F-4D97-AF65-F5344CB8AC3E}">
        <p14:creationId xmlns:p14="http://schemas.microsoft.com/office/powerpoint/2010/main" val="3142006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0905-AB3A-078D-29C1-341680C20AB1}"/>
              </a:ext>
            </a:extLst>
          </p:cNvPr>
          <p:cNvSpPr>
            <a:spLocks noGrp="1"/>
          </p:cNvSpPr>
          <p:nvPr>
            <p:ph type="title"/>
          </p:nvPr>
        </p:nvSpPr>
        <p:spPr/>
        <p:txBody>
          <a:bodyPr/>
          <a:lstStyle/>
          <a:p>
            <a:r>
              <a:rPr lang="en-US" dirty="0"/>
              <a:t>Fact 1: The Population Exposed to Flood Risk has Risen Over Time</a:t>
            </a:r>
          </a:p>
        </p:txBody>
      </p:sp>
      <p:sp>
        <p:nvSpPr>
          <p:cNvPr id="4" name="Slide Number Placeholder 3">
            <a:extLst>
              <a:ext uri="{FF2B5EF4-FFF2-40B4-BE49-F238E27FC236}">
                <a16:creationId xmlns:a16="http://schemas.microsoft.com/office/drawing/2014/main" id="{4CC237EF-C247-3750-565F-B2331AF3C191}"/>
              </a:ext>
            </a:extLst>
          </p:cNvPr>
          <p:cNvSpPr>
            <a:spLocks noGrp="1"/>
          </p:cNvSpPr>
          <p:nvPr>
            <p:ph type="sldNum" sz="quarter" idx="12"/>
          </p:nvPr>
        </p:nvSpPr>
        <p:spPr/>
        <p:txBody>
          <a:bodyPr/>
          <a:lstStyle/>
          <a:p>
            <a:fld id="{FC63ECC8-719A-498E-B101-491B6A35558E}" type="slidenum">
              <a:rPr lang="en-US" smtClean="0"/>
              <a:t>6</a:t>
            </a:fld>
            <a:endParaRPr lang="en-US"/>
          </a:p>
        </p:txBody>
      </p:sp>
      <p:pic>
        <p:nvPicPr>
          <p:cNvPr id="9" name="Picture 8">
            <a:extLst>
              <a:ext uri="{FF2B5EF4-FFF2-40B4-BE49-F238E27FC236}">
                <a16:creationId xmlns:a16="http://schemas.microsoft.com/office/drawing/2014/main" id="{41671971-2DC4-1CD1-480A-3A1F83B10B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81260" y="1906053"/>
            <a:ext cx="8153622" cy="4586822"/>
          </a:xfrm>
          <a:prstGeom prst="rect">
            <a:avLst/>
          </a:prstGeom>
        </p:spPr>
      </p:pic>
    </p:spTree>
    <p:extLst>
      <p:ext uri="{BB962C8B-B14F-4D97-AF65-F5344CB8AC3E}">
        <p14:creationId xmlns:p14="http://schemas.microsoft.com/office/powerpoint/2010/main" val="327758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3CDF-6DCD-5FC5-8098-8488D6EA126A}"/>
              </a:ext>
            </a:extLst>
          </p:cNvPr>
          <p:cNvSpPr>
            <a:spLocks noGrp="1"/>
          </p:cNvSpPr>
          <p:nvPr>
            <p:ph type="title"/>
          </p:nvPr>
        </p:nvSpPr>
        <p:spPr/>
        <p:txBody>
          <a:bodyPr/>
          <a:lstStyle/>
          <a:p>
            <a:r>
              <a:rPr lang="en-US" dirty="0"/>
              <a:t>Fact 2: ….But The Share of The Population Exposed to Flood Risk Has Changed Little</a:t>
            </a:r>
          </a:p>
        </p:txBody>
      </p:sp>
      <p:sp>
        <p:nvSpPr>
          <p:cNvPr id="4" name="Slide Number Placeholder 3">
            <a:extLst>
              <a:ext uri="{FF2B5EF4-FFF2-40B4-BE49-F238E27FC236}">
                <a16:creationId xmlns:a16="http://schemas.microsoft.com/office/drawing/2014/main" id="{05410583-098F-C6AE-79D4-33F07E3286AD}"/>
              </a:ext>
            </a:extLst>
          </p:cNvPr>
          <p:cNvSpPr>
            <a:spLocks noGrp="1"/>
          </p:cNvSpPr>
          <p:nvPr>
            <p:ph type="sldNum" sz="quarter" idx="12"/>
          </p:nvPr>
        </p:nvSpPr>
        <p:spPr/>
        <p:txBody>
          <a:bodyPr/>
          <a:lstStyle/>
          <a:p>
            <a:fld id="{FC63ECC8-719A-498E-B101-491B6A35558E}" type="slidenum">
              <a:rPr lang="en-US" smtClean="0"/>
              <a:t>7</a:t>
            </a:fld>
            <a:endParaRPr lang="en-US"/>
          </a:p>
        </p:txBody>
      </p:sp>
      <p:pic>
        <p:nvPicPr>
          <p:cNvPr id="6" name="Picture 5">
            <a:extLst>
              <a:ext uri="{FF2B5EF4-FFF2-40B4-BE49-F238E27FC236}">
                <a16:creationId xmlns:a16="http://schemas.microsoft.com/office/drawing/2014/main" id="{D885651F-10B8-A5A4-A6E6-C6826A110C0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45947" y="1799634"/>
            <a:ext cx="8100105" cy="4556716"/>
          </a:xfrm>
          <a:prstGeom prst="rect">
            <a:avLst/>
          </a:prstGeom>
        </p:spPr>
      </p:pic>
    </p:spTree>
    <p:extLst>
      <p:ext uri="{BB962C8B-B14F-4D97-AF65-F5344CB8AC3E}">
        <p14:creationId xmlns:p14="http://schemas.microsoft.com/office/powerpoint/2010/main" val="3679368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CF636-A9B7-C78E-33EA-DE27895E35D7}"/>
              </a:ext>
            </a:extLst>
          </p:cNvPr>
          <p:cNvSpPr>
            <a:spLocks noGrp="1"/>
          </p:cNvSpPr>
          <p:nvPr>
            <p:ph type="title"/>
          </p:nvPr>
        </p:nvSpPr>
        <p:spPr/>
        <p:txBody>
          <a:bodyPr/>
          <a:lstStyle/>
          <a:p>
            <a:r>
              <a:rPr lang="en-US" dirty="0"/>
              <a:t>Fact 3: People Are Not (on Net) Moving to Flood-prone Areas</a:t>
            </a:r>
          </a:p>
        </p:txBody>
      </p:sp>
      <p:sp>
        <p:nvSpPr>
          <p:cNvPr id="4" name="Slide Number Placeholder 3">
            <a:extLst>
              <a:ext uri="{FF2B5EF4-FFF2-40B4-BE49-F238E27FC236}">
                <a16:creationId xmlns:a16="http://schemas.microsoft.com/office/drawing/2014/main" id="{60E22E99-F51F-15B5-92C9-ABE48E330BC0}"/>
              </a:ext>
            </a:extLst>
          </p:cNvPr>
          <p:cNvSpPr>
            <a:spLocks noGrp="1"/>
          </p:cNvSpPr>
          <p:nvPr>
            <p:ph type="sldNum" sz="quarter" idx="12"/>
          </p:nvPr>
        </p:nvSpPr>
        <p:spPr/>
        <p:txBody>
          <a:bodyPr/>
          <a:lstStyle/>
          <a:p>
            <a:fld id="{FC63ECC8-719A-498E-B101-491B6A35558E}" type="slidenum">
              <a:rPr lang="en-US" smtClean="0"/>
              <a:t>8</a:t>
            </a:fld>
            <a:endParaRPr lang="en-US"/>
          </a:p>
        </p:txBody>
      </p:sp>
      <p:pic>
        <p:nvPicPr>
          <p:cNvPr id="6" name="Picture 5">
            <a:extLst>
              <a:ext uri="{FF2B5EF4-FFF2-40B4-BE49-F238E27FC236}">
                <a16:creationId xmlns:a16="http://schemas.microsoft.com/office/drawing/2014/main" id="{B8838056-6D4E-5435-AC28-7AB26F8E93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35697" y="1690688"/>
            <a:ext cx="8203704" cy="4614995"/>
          </a:xfrm>
          <a:prstGeom prst="rect">
            <a:avLst/>
          </a:prstGeom>
        </p:spPr>
      </p:pic>
    </p:spTree>
    <p:extLst>
      <p:ext uri="{BB962C8B-B14F-4D97-AF65-F5344CB8AC3E}">
        <p14:creationId xmlns:p14="http://schemas.microsoft.com/office/powerpoint/2010/main" val="150556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61C7-A0B7-3F8E-90C6-D74828829638}"/>
              </a:ext>
            </a:extLst>
          </p:cNvPr>
          <p:cNvSpPr>
            <a:spLocks noGrp="1"/>
          </p:cNvSpPr>
          <p:nvPr>
            <p:ph type="title"/>
          </p:nvPr>
        </p:nvSpPr>
        <p:spPr/>
        <p:txBody>
          <a:bodyPr/>
          <a:lstStyle/>
          <a:p>
            <a:r>
              <a:rPr lang="en-US" dirty="0"/>
              <a:t>Fact 4: Renters Are Exposed To Higher Levels of Flood Risk than Homeowners</a:t>
            </a:r>
          </a:p>
        </p:txBody>
      </p:sp>
      <p:sp>
        <p:nvSpPr>
          <p:cNvPr id="4" name="Slide Number Placeholder 3">
            <a:extLst>
              <a:ext uri="{FF2B5EF4-FFF2-40B4-BE49-F238E27FC236}">
                <a16:creationId xmlns:a16="http://schemas.microsoft.com/office/drawing/2014/main" id="{BBAFFF2F-E915-CB36-12AA-6AB5BF120734}"/>
              </a:ext>
            </a:extLst>
          </p:cNvPr>
          <p:cNvSpPr>
            <a:spLocks noGrp="1"/>
          </p:cNvSpPr>
          <p:nvPr>
            <p:ph type="sldNum" sz="quarter" idx="12"/>
          </p:nvPr>
        </p:nvSpPr>
        <p:spPr/>
        <p:txBody>
          <a:bodyPr/>
          <a:lstStyle/>
          <a:p>
            <a:fld id="{FC63ECC8-719A-498E-B101-491B6A35558E}" type="slidenum">
              <a:rPr lang="en-US" smtClean="0"/>
              <a:t>9</a:t>
            </a:fld>
            <a:endParaRPr lang="en-US"/>
          </a:p>
        </p:txBody>
      </p:sp>
      <p:pic>
        <p:nvPicPr>
          <p:cNvPr id="6" name="Picture 5">
            <a:extLst>
              <a:ext uri="{FF2B5EF4-FFF2-40B4-BE49-F238E27FC236}">
                <a16:creationId xmlns:a16="http://schemas.microsoft.com/office/drawing/2014/main" id="{0DD05973-1F19-EABE-137D-042F75DCC6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50213" y="1681007"/>
            <a:ext cx="8635504" cy="4857904"/>
          </a:xfrm>
          <a:prstGeom prst="rect">
            <a:avLst/>
          </a:prstGeom>
        </p:spPr>
      </p:pic>
    </p:spTree>
    <p:extLst>
      <p:ext uri="{BB962C8B-B14F-4D97-AF65-F5344CB8AC3E}">
        <p14:creationId xmlns:p14="http://schemas.microsoft.com/office/powerpoint/2010/main" val="1505633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Standard Template Document Labeling Version 11-25-2019" id="{2B29FCDE-9991-402A-BF7C-68A845CABF27}" vid="{4C5D4FD4-241C-44A8-88F4-A8E870F59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FE28DCF60A55469A767A693C98DF30" ma:contentTypeVersion="11" ma:contentTypeDescription="Create a new document." ma:contentTypeScope="" ma:versionID="fd15eec54e9a16b88682b5772339e0fc">
  <xsd:schema xmlns:xsd="http://www.w3.org/2001/XMLSchema" xmlns:xs="http://www.w3.org/2001/XMLSchema" xmlns:p="http://schemas.microsoft.com/office/2006/metadata/properties" xmlns:ns3="caecc2cd-c125-47bb-b7d8-61f5602bf9df" xmlns:ns4="f42af4b1-c551-450a-9f89-76df0847d194" targetNamespace="http://schemas.microsoft.com/office/2006/metadata/properties" ma:root="true" ma:fieldsID="b9f4a88b264629eea6c93697b8a79db7" ns3:_="" ns4:_="">
    <xsd:import namespace="caecc2cd-c125-47bb-b7d8-61f5602bf9df"/>
    <xsd:import namespace="f42af4b1-c551-450a-9f89-76df0847d1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ecc2cd-c125-47bb-b7d8-61f5602bf9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af4b1-c551-450a-9f89-76df0847d19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ABB135-AD88-424B-A70F-93719B4573DA}">
  <ds:schemaRefs>
    <ds:schemaRef ds:uri="http://schemas.microsoft.com/sharepoint/v3/contenttype/forms"/>
  </ds:schemaRefs>
</ds:datastoreItem>
</file>

<file path=customXml/itemProps2.xml><?xml version="1.0" encoding="utf-8"?>
<ds:datastoreItem xmlns:ds="http://schemas.openxmlformats.org/officeDocument/2006/customXml" ds:itemID="{4D92B14D-EDFD-4FDD-92C0-0DF7EDA55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ecc2cd-c125-47bb-b7d8-61f5602bf9df"/>
    <ds:schemaRef ds:uri="f42af4b1-c551-450a-9f89-76df0847d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9D7FDE-784D-4DEC-B49C-6F84CF51374D}">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f42af4b1-c551-450a-9f89-76df0847d194"/>
    <ds:schemaRef ds:uri="http://schemas.microsoft.com/office/2006/metadata/properties"/>
    <ds:schemaRef ds:uri="http://schemas.openxmlformats.org/package/2006/metadata/core-properties"/>
    <ds:schemaRef ds:uri="caecc2cd-c125-47bb-b7d8-61f5602bf9d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Standard Template Document Labeling Version 11-25-2019</Template>
  <TotalTime>499</TotalTime>
  <Words>1114</Words>
  <Application>Microsoft Office PowerPoint</Application>
  <PresentationFormat>Widescreen</PresentationFormat>
  <Paragraphs>111</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Cambria Math</vt:lpstr>
      <vt:lpstr>Office Theme</vt:lpstr>
      <vt:lpstr>Flood Risk, Insurance and Housing in the United States</vt:lpstr>
      <vt:lpstr>Motivation</vt:lpstr>
      <vt:lpstr>Roadmap </vt:lpstr>
      <vt:lpstr>12 Facts about Flood Risk and Homeowners Insurance in the United States</vt:lpstr>
      <vt:lpstr>Data</vt:lpstr>
      <vt:lpstr>Fact 1: The Population Exposed to Flood Risk has Risen Over Time</vt:lpstr>
      <vt:lpstr>Fact 2: ….But The Share of The Population Exposed to Flood Risk Has Changed Little</vt:lpstr>
      <vt:lpstr>Fact 3: People Are Not (on Net) Moving to Flood-prone Areas</vt:lpstr>
      <vt:lpstr>Fact 4: Renters Are Exposed To Higher Levels of Flood Risk than Homeowners</vt:lpstr>
      <vt:lpstr>Fact 5: Very High Income Individuals Bear Disproportionate Flood Risk </vt:lpstr>
      <vt:lpstr>Fact 6: Hispanic Homeowners Are Exposed to the Most Flood Risk; Black Homeowners the Least</vt:lpstr>
      <vt:lpstr>Fact 7: The Distribution of Owner-Occupied Housing Wealth is Similar Between Flood Prone and non-Flood Prone Areas</vt:lpstr>
      <vt:lpstr>Importance of Second Homes</vt:lpstr>
      <vt:lpstr>Fact 8: High Income Individuals Own a Disproportionate Share of the Total Housing Wealth in Flood Prone Areas</vt:lpstr>
      <vt:lpstr>Homeowners Insurance and Flood Risk</vt:lpstr>
      <vt:lpstr>Fact 9: Uninsurance Rates are Higher in Flood-prone Areas</vt:lpstr>
      <vt:lpstr>Fact 10: Homeowner Insurance Premiums Are Higher in Flood-prone Areas </vt:lpstr>
      <vt:lpstr>Fact 11: Uninsured Homeowners Are Lower Income Than Insured Homeowners</vt:lpstr>
      <vt:lpstr>Fact 12: Black and Hispanic Homeowners Are More Likely to Be Uninsured</vt:lpstr>
      <vt:lpstr>Synthesis</vt:lpstr>
      <vt:lpstr>Where Do We Go From Here?</vt:lpstr>
      <vt:lpstr>What Is The Impact of Exposure to Flooding? </vt:lpstr>
      <vt:lpstr>Incorporating Insights from NFIP Data</vt:lpstr>
      <vt:lpstr>Thanks!</vt:lpstr>
      <vt:lpstr>Fact A1: The Most Expensive Homes Are Disproportionately Exposed to Flood Risk</vt:lpstr>
      <vt:lpstr>Appendix: What Is the Impact of Exposure to Flooding? (Preliminary)</vt:lpstr>
      <vt:lpstr>Effect of flooding on mortality</vt:lpstr>
      <vt:lpstr>Effect of flooding on income</vt:lpstr>
      <vt:lpstr>Heterogeneous effects by insurance status </vt:lpstr>
      <vt:lpstr>Heterogeneous effects by insurance status </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L Voorheis (CENSUS/CES FED)</dc:creator>
  <cp:lastModifiedBy>John Voorheis</cp:lastModifiedBy>
  <cp:revision>32</cp:revision>
  <dcterms:created xsi:type="dcterms:W3CDTF">2025-07-07T14:01:20Z</dcterms:created>
  <dcterms:modified xsi:type="dcterms:W3CDTF">2025-07-16T00:58:36Z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0x01010019FE28DCF60A55469A767A693C98DF30</vt:lpwstr>
  </property>
</Properties>
</file>