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7" r:id="rId5"/>
    <p:sldId id="383" r:id="rId6"/>
    <p:sldId id="360" r:id="rId7"/>
    <p:sldId id="351" r:id="rId8"/>
    <p:sldId id="369" r:id="rId9"/>
    <p:sldId id="345" r:id="rId10"/>
    <p:sldId id="256" r:id="rId11"/>
    <p:sldId id="285" r:id="rId12"/>
    <p:sldId id="279" r:id="rId13"/>
    <p:sldId id="370" r:id="rId14"/>
    <p:sldId id="261" r:id="rId15"/>
    <p:sldId id="364" r:id="rId16"/>
    <p:sldId id="371" r:id="rId17"/>
    <p:sldId id="292" r:id="rId18"/>
    <p:sldId id="373" r:id="rId19"/>
    <p:sldId id="372" r:id="rId20"/>
    <p:sldId id="365" r:id="rId21"/>
    <p:sldId id="340" r:id="rId22"/>
    <p:sldId id="260" r:id="rId23"/>
    <p:sldId id="341" r:id="rId24"/>
    <p:sldId id="346" r:id="rId25"/>
    <p:sldId id="336" r:id="rId26"/>
    <p:sldId id="337" r:id="rId27"/>
    <p:sldId id="330" r:id="rId28"/>
    <p:sldId id="331" r:id="rId29"/>
    <p:sldId id="378" r:id="rId30"/>
    <p:sldId id="381" r:id="rId31"/>
    <p:sldId id="339" r:id="rId32"/>
    <p:sldId id="348" r:id="rId33"/>
    <p:sldId id="374" r:id="rId34"/>
    <p:sldId id="375" r:id="rId35"/>
    <p:sldId id="376" r:id="rId36"/>
    <p:sldId id="377" r:id="rId37"/>
    <p:sldId id="385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D3D2FA-782C-920C-4001-F89C3A0F7192}" name="Nikki Czaplicki (CENSUS/ESMD FED)" initials="NC" userId="S::nicole.czaplicki@census.gov::3084be4c-e907-4730-b0b9-c200b6299f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597"/>
    <a:srgbClr val="8404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0664" autoAdjust="0"/>
  </p:normalViewPr>
  <p:slideViewPr>
    <p:cSldViewPr snapToGrid="0">
      <p:cViewPr varScale="1">
        <p:scale>
          <a:sx n="51" d="100"/>
          <a:sy n="51" d="100"/>
        </p:scale>
        <p:origin x="10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C8691-0ACC-4F6A-A37A-7A28817755F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2665537D-3A28-4C26-82FA-476CF54D4AC3}">
      <dgm:prSet phldrT="[Text]"/>
      <dgm:spPr/>
      <dgm:t>
        <a:bodyPr/>
        <a:lstStyle/>
        <a:p>
          <a:r>
            <a:rPr lang="en-US" dirty="0"/>
            <a:t>Obtain satellite images</a:t>
          </a:r>
        </a:p>
      </dgm:t>
    </dgm:pt>
    <dgm:pt modelId="{C8272686-8ACC-472B-B167-1A4DF95316AD}" type="parTrans" cxnId="{2B62F8E9-988B-4B79-8F93-15DA66B2B3D4}">
      <dgm:prSet/>
      <dgm:spPr/>
      <dgm:t>
        <a:bodyPr/>
        <a:lstStyle/>
        <a:p>
          <a:endParaRPr lang="en-US"/>
        </a:p>
      </dgm:t>
    </dgm:pt>
    <dgm:pt modelId="{20AF9E50-E0C1-45CC-ADCD-57AD92AE7075}" type="sibTrans" cxnId="{2B62F8E9-988B-4B79-8F93-15DA66B2B3D4}">
      <dgm:prSet/>
      <dgm:spPr/>
      <dgm:t>
        <a:bodyPr/>
        <a:lstStyle/>
        <a:p>
          <a:endParaRPr lang="en-US"/>
        </a:p>
      </dgm:t>
    </dgm:pt>
    <dgm:pt modelId="{D570C375-9079-418E-B029-79CE8A9E61F3}">
      <dgm:prSet phldrT="[Text]"/>
      <dgm:spPr/>
      <dgm:t>
        <a:bodyPr/>
        <a:lstStyle/>
        <a:p>
          <a:r>
            <a:rPr lang="en-US" dirty="0"/>
            <a:t>Predict construction stages and building type</a:t>
          </a:r>
        </a:p>
      </dgm:t>
    </dgm:pt>
    <dgm:pt modelId="{8A6B20D9-3DA6-4309-999B-E55D94DE172C}" type="parTrans" cxnId="{0DF76DAB-57AC-434F-A0F3-FA88A6B054AF}">
      <dgm:prSet/>
      <dgm:spPr/>
      <dgm:t>
        <a:bodyPr/>
        <a:lstStyle/>
        <a:p>
          <a:endParaRPr lang="en-US"/>
        </a:p>
      </dgm:t>
    </dgm:pt>
    <dgm:pt modelId="{D0147DD6-B196-4DBA-84DA-86575534E93E}" type="sibTrans" cxnId="{0DF76DAB-57AC-434F-A0F3-FA88A6B054AF}">
      <dgm:prSet/>
      <dgm:spPr/>
      <dgm:t>
        <a:bodyPr/>
        <a:lstStyle/>
        <a:p>
          <a:endParaRPr lang="en-US"/>
        </a:p>
      </dgm:t>
    </dgm:pt>
    <dgm:pt modelId="{A21712E1-F7C2-481B-8961-206870A1CCFA}">
      <dgm:prSet phldrT="[Text]"/>
      <dgm:spPr/>
      <dgm:t>
        <a:bodyPr/>
        <a:lstStyle/>
        <a:p>
          <a:r>
            <a:rPr lang="en-US" dirty="0"/>
            <a:t>Include only areas predicted as single family by the building type model</a:t>
          </a:r>
        </a:p>
      </dgm:t>
    </dgm:pt>
    <dgm:pt modelId="{3349D904-EE2D-4586-8379-784B943197E8}" type="parTrans" cxnId="{0A01E1C0-914B-439E-9D73-7A44BFD5B9E1}">
      <dgm:prSet/>
      <dgm:spPr/>
      <dgm:t>
        <a:bodyPr/>
        <a:lstStyle/>
        <a:p>
          <a:endParaRPr lang="en-US"/>
        </a:p>
      </dgm:t>
    </dgm:pt>
    <dgm:pt modelId="{0FC1A712-FEBA-41AD-8CBE-64CF62916AA5}" type="sibTrans" cxnId="{0A01E1C0-914B-439E-9D73-7A44BFD5B9E1}">
      <dgm:prSet/>
      <dgm:spPr/>
      <dgm:t>
        <a:bodyPr/>
        <a:lstStyle/>
        <a:p>
          <a:endParaRPr lang="en-US"/>
        </a:p>
      </dgm:t>
    </dgm:pt>
    <dgm:pt modelId="{29A3942A-5AF6-4180-B0E5-805D04B0FC6D}">
      <dgm:prSet phldrT="[Text]"/>
      <dgm:spPr/>
      <dgm:t>
        <a:bodyPr/>
        <a:lstStyle/>
        <a:p>
          <a:r>
            <a:rPr lang="en-US" dirty="0"/>
            <a:t>Exclusions based on building and road footprint overlap</a:t>
          </a:r>
        </a:p>
      </dgm:t>
    </dgm:pt>
    <dgm:pt modelId="{E4AF2AAD-9F71-4E18-B78F-F2EE6132F412}" type="parTrans" cxnId="{09C1A45F-0824-4E81-9C3C-AAAEE9BCEBAD}">
      <dgm:prSet/>
      <dgm:spPr/>
      <dgm:t>
        <a:bodyPr/>
        <a:lstStyle/>
        <a:p>
          <a:endParaRPr lang="en-US"/>
        </a:p>
      </dgm:t>
    </dgm:pt>
    <dgm:pt modelId="{E5574BF9-3C03-46AD-BF83-0D5270BC5965}" type="sibTrans" cxnId="{09C1A45F-0824-4E81-9C3C-AAAEE9BCEBAD}">
      <dgm:prSet/>
      <dgm:spPr/>
      <dgm:t>
        <a:bodyPr/>
        <a:lstStyle/>
        <a:p>
          <a:endParaRPr lang="en-US"/>
        </a:p>
      </dgm:t>
    </dgm:pt>
    <dgm:pt modelId="{A5271F40-BB36-49FA-AA85-4D60E8035371}">
      <dgm:prSet phldrT="[Text]"/>
      <dgm:spPr/>
      <dgm:t>
        <a:bodyPr/>
        <a:lstStyle/>
        <a:p>
          <a:r>
            <a:rPr lang="en-US" dirty="0"/>
            <a:t>Imputation for obscured areas</a:t>
          </a:r>
        </a:p>
      </dgm:t>
    </dgm:pt>
    <dgm:pt modelId="{C2314C13-B77B-48D3-8EEA-769D4D4395D9}" type="parTrans" cxnId="{97ABCC9B-909F-4919-9CB0-33184DD3CF34}">
      <dgm:prSet/>
      <dgm:spPr/>
      <dgm:t>
        <a:bodyPr/>
        <a:lstStyle/>
        <a:p>
          <a:endParaRPr lang="en-US"/>
        </a:p>
      </dgm:t>
    </dgm:pt>
    <dgm:pt modelId="{EF908F99-BE04-4AD0-8FFA-72B5F5A91C93}" type="sibTrans" cxnId="{97ABCC9B-909F-4919-9CB0-33184DD3CF34}">
      <dgm:prSet/>
      <dgm:spPr/>
      <dgm:t>
        <a:bodyPr/>
        <a:lstStyle/>
        <a:p>
          <a:endParaRPr lang="en-US"/>
        </a:p>
      </dgm:t>
    </dgm:pt>
    <dgm:pt modelId="{388484C9-A703-4892-A94B-A5971CA85E4E}">
      <dgm:prSet phldrT="[Text]"/>
      <dgm:spPr/>
      <dgm:t>
        <a:bodyPr/>
        <a:lstStyle/>
        <a:p>
          <a:r>
            <a:rPr lang="en-US" dirty="0"/>
            <a:t>Capture window adjustment</a:t>
          </a:r>
        </a:p>
      </dgm:t>
    </dgm:pt>
    <dgm:pt modelId="{DD656254-EA1C-46B2-A935-64C1D2B3C77D}" type="parTrans" cxnId="{E7039935-46D9-49F1-A4C5-9A4B3C1890B5}">
      <dgm:prSet/>
      <dgm:spPr/>
      <dgm:t>
        <a:bodyPr/>
        <a:lstStyle/>
        <a:p>
          <a:endParaRPr lang="en-US"/>
        </a:p>
      </dgm:t>
    </dgm:pt>
    <dgm:pt modelId="{81DB81BA-2EE4-43D0-95D1-D7AF364CD836}" type="sibTrans" cxnId="{E7039935-46D9-49F1-A4C5-9A4B3C1890B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82DEDCA-4668-44CA-8F82-D9C2B3CF68A1}">
          <dgm:prSet phldrT="[Text]"/>
          <dgm:spPr/>
          <dgm:t>
            <a:bodyPr/>
            <a:lstStyle/>
            <a:p>
              <a:r>
                <a:rPr lang="en-US" dirty="0"/>
                <a:t>Final place level satellite estimate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182DEDCA-4668-44CA-8F82-D9C2B3CF68A1}">
          <dgm:prSet phldrT="[Text]"/>
          <dgm:spPr/>
          <dgm:t>
            <a:bodyPr/>
            <a:lstStyle/>
            <a:p>
              <a:r>
                <a:rPr lang="en-US" dirty="0"/>
                <a:t>Final place level satellite estimate</a:t>
              </a:r>
            </a:p>
            <a:p>
              <a:r>
                <a:rPr lang="en-US" b="0" i="0">
                  <a:latin typeface="Cambria Math" panose="02040503050406030204" pitchFamily="18" charset="0"/>
                </a:rPr>
                <a:t>𝑠_(𝑝,𝑡)</a:t>
              </a:r>
              <a:endParaRPr lang="en-US" dirty="0"/>
            </a:p>
          </dgm:t>
        </dgm:pt>
      </mc:Fallback>
    </mc:AlternateContent>
    <dgm:pt modelId="{DF5836A7-9997-4919-B3C9-659A6F23988D}" type="parTrans" cxnId="{BFE594C8-D979-4E99-9814-EABDBD0F04DA}">
      <dgm:prSet/>
      <dgm:spPr/>
      <dgm:t>
        <a:bodyPr/>
        <a:lstStyle/>
        <a:p>
          <a:endParaRPr lang="en-US"/>
        </a:p>
      </dgm:t>
    </dgm:pt>
    <dgm:pt modelId="{79CF3D6F-CAD6-49D2-9F87-562A1888AB5C}" type="sibTrans" cxnId="{BFE594C8-D979-4E99-9814-EABDBD0F04DA}">
      <dgm:prSet/>
      <dgm:spPr/>
      <dgm:t>
        <a:bodyPr/>
        <a:lstStyle/>
        <a:p>
          <a:endParaRPr lang="en-US"/>
        </a:p>
      </dgm:t>
    </dgm:pt>
    <dgm:pt modelId="{90F6554C-35BE-4F99-B423-4D2F154AB4A5}">
      <dgm:prSet phldrT="[Text]"/>
      <dgm:spPr/>
      <dgm:t>
        <a:bodyPr/>
        <a:lstStyle/>
        <a:p>
          <a:r>
            <a:rPr lang="en-US" dirty="0"/>
            <a:t>Apply business rules  to identify starts</a:t>
          </a:r>
        </a:p>
      </dgm:t>
    </dgm:pt>
    <dgm:pt modelId="{6A50829D-5E3C-4C4B-A3CF-AF970FFDB13F}" type="parTrans" cxnId="{D0C7509B-50E0-4BE9-93C2-A88B7EBADB0C}">
      <dgm:prSet/>
      <dgm:spPr/>
      <dgm:t>
        <a:bodyPr/>
        <a:lstStyle/>
        <a:p>
          <a:endParaRPr lang="en-US"/>
        </a:p>
      </dgm:t>
    </dgm:pt>
    <dgm:pt modelId="{94215AF7-C285-423C-B086-421014C1B6C5}" type="sibTrans" cxnId="{D0C7509B-50E0-4BE9-93C2-A88B7EBADB0C}">
      <dgm:prSet/>
      <dgm:spPr/>
      <dgm:t>
        <a:bodyPr/>
        <a:lstStyle/>
        <a:p>
          <a:endParaRPr lang="en-US"/>
        </a:p>
      </dgm:t>
    </dgm:pt>
    <dgm:pt modelId="{D33C602D-D3CC-4962-B71B-D02EFDB3A5D7}">
      <dgm:prSet phldrT="[Text]"/>
      <dgm:spPr/>
      <dgm:t>
        <a:bodyPr/>
        <a:lstStyle/>
        <a:p>
          <a:r>
            <a:rPr lang="en-US" dirty="0"/>
            <a:t>Blob search</a:t>
          </a:r>
        </a:p>
      </dgm:t>
    </dgm:pt>
    <dgm:pt modelId="{FB23412D-4EE3-41CC-850A-68EF4275EC83}" type="parTrans" cxnId="{DC558457-7C15-49C4-BB52-F4EBD82F3392}">
      <dgm:prSet/>
      <dgm:spPr/>
      <dgm:t>
        <a:bodyPr/>
        <a:lstStyle/>
        <a:p>
          <a:endParaRPr lang="en-US"/>
        </a:p>
      </dgm:t>
    </dgm:pt>
    <dgm:pt modelId="{64755353-131E-4AEE-8F43-034BED02F341}" type="sibTrans" cxnId="{DC558457-7C15-49C4-BB52-F4EBD82F3392}">
      <dgm:prSet/>
      <dgm:spPr/>
      <dgm:t>
        <a:bodyPr/>
        <a:lstStyle/>
        <a:p>
          <a:endParaRPr lang="en-US"/>
        </a:p>
      </dgm:t>
    </dgm:pt>
    <dgm:pt modelId="{CF727843-F53C-4833-9E19-7B50AF2E66B7}" type="pres">
      <dgm:prSet presAssocID="{0E0C8691-0ACC-4F6A-A37A-7A28817755F8}" presName="Name0" presStyleCnt="0">
        <dgm:presLayoutVars>
          <dgm:dir/>
          <dgm:resizeHandles val="exact"/>
        </dgm:presLayoutVars>
      </dgm:prSet>
      <dgm:spPr/>
    </dgm:pt>
    <dgm:pt modelId="{F8638A7A-B904-44D1-83D7-0DA271317A41}" type="pres">
      <dgm:prSet presAssocID="{2665537D-3A28-4C26-82FA-476CF54D4AC3}" presName="node" presStyleLbl="node1" presStyleIdx="0" presStyleCnt="9">
        <dgm:presLayoutVars>
          <dgm:bulletEnabled val="1"/>
        </dgm:presLayoutVars>
      </dgm:prSet>
      <dgm:spPr/>
    </dgm:pt>
    <dgm:pt modelId="{ABB32389-1070-4A2D-A316-F3C4AAC04E30}" type="pres">
      <dgm:prSet presAssocID="{20AF9E50-E0C1-45CC-ADCD-57AD92AE7075}" presName="sibTrans" presStyleLbl="sibTrans1D1" presStyleIdx="0" presStyleCnt="8"/>
      <dgm:spPr/>
    </dgm:pt>
    <dgm:pt modelId="{D975BB3C-4549-419D-9C86-1DEFAEC4E041}" type="pres">
      <dgm:prSet presAssocID="{20AF9E50-E0C1-45CC-ADCD-57AD92AE7075}" presName="connectorText" presStyleLbl="sibTrans1D1" presStyleIdx="0" presStyleCnt="8"/>
      <dgm:spPr/>
    </dgm:pt>
    <dgm:pt modelId="{0C04F12B-A02B-4AEA-AB87-3F8C3C7474AA}" type="pres">
      <dgm:prSet presAssocID="{D570C375-9079-418E-B029-79CE8A9E61F3}" presName="node" presStyleLbl="node1" presStyleIdx="1" presStyleCnt="9">
        <dgm:presLayoutVars>
          <dgm:bulletEnabled val="1"/>
        </dgm:presLayoutVars>
      </dgm:prSet>
      <dgm:spPr/>
    </dgm:pt>
    <dgm:pt modelId="{C1668D42-86C1-4BB8-9F2B-9E3E0EE275B6}" type="pres">
      <dgm:prSet presAssocID="{D0147DD6-B196-4DBA-84DA-86575534E93E}" presName="sibTrans" presStyleLbl="sibTrans1D1" presStyleIdx="1" presStyleCnt="8"/>
      <dgm:spPr/>
    </dgm:pt>
    <dgm:pt modelId="{57F45918-5260-4B56-A524-F15B6D1F1197}" type="pres">
      <dgm:prSet presAssocID="{D0147DD6-B196-4DBA-84DA-86575534E93E}" presName="connectorText" presStyleLbl="sibTrans1D1" presStyleIdx="1" presStyleCnt="8"/>
      <dgm:spPr/>
    </dgm:pt>
    <dgm:pt modelId="{9A010E21-8EA4-408F-9A22-93CEDE1892C9}" type="pres">
      <dgm:prSet presAssocID="{D33C602D-D3CC-4962-B71B-D02EFDB3A5D7}" presName="node" presStyleLbl="node1" presStyleIdx="2" presStyleCnt="9">
        <dgm:presLayoutVars>
          <dgm:bulletEnabled val="1"/>
        </dgm:presLayoutVars>
      </dgm:prSet>
      <dgm:spPr/>
    </dgm:pt>
    <dgm:pt modelId="{C0B856FC-02FB-4017-8F80-D3E5A54E1D2C}" type="pres">
      <dgm:prSet presAssocID="{64755353-131E-4AEE-8F43-034BED02F341}" presName="sibTrans" presStyleLbl="sibTrans1D1" presStyleIdx="2" presStyleCnt="8"/>
      <dgm:spPr/>
    </dgm:pt>
    <dgm:pt modelId="{C37D9597-EA7A-4A4B-9EF9-2B2569A93353}" type="pres">
      <dgm:prSet presAssocID="{64755353-131E-4AEE-8F43-034BED02F341}" presName="connectorText" presStyleLbl="sibTrans1D1" presStyleIdx="2" presStyleCnt="8"/>
      <dgm:spPr/>
    </dgm:pt>
    <dgm:pt modelId="{D31CBACD-CA0A-4531-A5C4-CCD26471866D}" type="pres">
      <dgm:prSet presAssocID="{A21712E1-F7C2-481B-8961-206870A1CCFA}" presName="node" presStyleLbl="node1" presStyleIdx="3" presStyleCnt="9" custScaleX="117089">
        <dgm:presLayoutVars>
          <dgm:bulletEnabled val="1"/>
        </dgm:presLayoutVars>
      </dgm:prSet>
      <dgm:spPr/>
    </dgm:pt>
    <dgm:pt modelId="{1BE74C2E-2E29-41B6-AC52-02BE6620ABF9}" type="pres">
      <dgm:prSet presAssocID="{0FC1A712-FEBA-41AD-8CBE-64CF62916AA5}" presName="sibTrans" presStyleLbl="sibTrans1D1" presStyleIdx="3" presStyleCnt="8"/>
      <dgm:spPr/>
    </dgm:pt>
    <dgm:pt modelId="{ACCF873D-BA48-4765-BD1F-75A180E6564E}" type="pres">
      <dgm:prSet presAssocID="{0FC1A712-FEBA-41AD-8CBE-64CF62916AA5}" presName="connectorText" presStyleLbl="sibTrans1D1" presStyleIdx="3" presStyleCnt="8"/>
      <dgm:spPr/>
    </dgm:pt>
    <dgm:pt modelId="{15736307-5A76-4547-880E-0CBC5A92489E}" type="pres">
      <dgm:prSet presAssocID="{29A3942A-5AF6-4180-B0E5-805D04B0FC6D}" presName="node" presStyleLbl="node1" presStyleIdx="4" presStyleCnt="9">
        <dgm:presLayoutVars>
          <dgm:bulletEnabled val="1"/>
        </dgm:presLayoutVars>
      </dgm:prSet>
      <dgm:spPr/>
    </dgm:pt>
    <dgm:pt modelId="{8BFFD383-F9B5-4497-94AF-9FFBB7ED1333}" type="pres">
      <dgm:prSet presAssocID="{E5574BF9-3C03-46AD-BF83-0D5270BC5965}" presName="sibTrans" presStyleLbl="sibTrans1D1" presStyleIdx="4" presStyleCnt="8"/>
      <dgm:spPr/>
    </dgm:pt>
    <dgm:pt modelId="{DBCC2F1B-DA51-4650-A9CB-77DD4EE29A4F}" type="pres">
      <dgm:prSet presAssocID="{E5574BF9-3C03-46AD-BF83-0D5270BC5965}" presName="connectorText" presStyleLbl="sibTrans1D1" presStyleIdx="4" presStyleCnt="8"/>
      <dgm:spPr/>
    </dgm:pt>
    <dgm:pt modelId="{0ED245B8-7F2E-4272-A496-3C955F4C96F8}" type="pres">
      <dgm:prSet presAssocID="{90F6554C-35BE-4F99-B423-4D2F154AB4A5}" presName="node" presStyleLbl="node1" presStyleIdx="5" presStyleCnt="9">
        <dgm:presLayoutVars>
          <dgm:bulletEnabled val="1"/>
        </dgm:presLayoutVars>
      </dgm:prSet>
      <dgm:spPr/>
    </dgm:pt>
    <dgm:pt modelId="{DABD4B23-68B9-43A3-9F81-1F5E79AEB3B5}" type="pres">
      <dgm:prSet presAssocID="{94215AF7-C285-423C-B086-421014C1B6C5}" presName="sibTrans" presStyleLbl="sibTrans1D1" presStyleIdx="5" presStyleCnt="8"/>
      <dgm:spPr/>
    </dgm:pt>
    <dgm:pt modelId="{94488DDE-7046-43AD-BCFC-5A311D760A5E}" type="pres">
      <dgm:prSet presAssocID="{94215AF7-C285-423C-B086-421014C1B6C5}" presName="connectorText" presStyleLbl="sibTrans1D1" presStyleIdx="5" presStyleCnt="8"/>
      <dgm:spPr/>
    </dgm:pt>
    <dgm:pt modelId="{3E0162EE-1891-42FE-8195-BD422D8484C2}" type="pres">
      <dgm:prSet presAssocID="{A5271F40-BB36-49FA-AA85-4D60E8035371}" presName="node" presStyleLbl="node1" presStyleIdx="6" presStyleCnt="9">
        <dgm:presLayoutVars>
          <dgm:bulletEnabled val="1"/>
        </dgm:presLayoutVars>
      </dgm:prSet>
      <dgm:spPr/>
    </dgm:pt>
    <dgm:pt modelId="{C9EF982A-1ECA-4B00-BCD3-DCB607C998E8}" type="pres">
      <dgm:prSet presAssocID="{EF908F99-BE04-4AD0-8FFA-72B5F5A91C93}" presName="sibTrans" presStyleLbl="sibTrans1D1" presStyleIdx="6" presStyleCnt="8"/>
      <dgm:spPr/>
    </dgm:pt>
    <dgm:pt modelId="{4C1363F0-AF3F-493F-8734-E442FC0E3CEE}" type="pres">
      <dgm:prSet presAssocID="{EF908F99-BE04-4AD0-8FFA-72B5F5A91C93}" presName="connectorText" presStyleLbl="sibTrans1D1" presStyleIdx="6" presStyleCnt="8"/>
      <dgm:spPr/>
    </dgm:pt>
    <dgm:pt modelId="{B7769F32-A296-47E4-861E-8457E02E99C9}" type="pres">
      <dgm:prSet presAssocID="{388484C9-A703-4892-A94B-A5971CA85E4E}" presName="node" presStyleLbl="node1" presStyleIdx="7" presStyleCnt="9">
        <dgm:presLayoutVars>
          <dgm:bulletEnabled val="1"/>
        </dgm:presLayoutVars>
      </dgm:prSet>
      <dgm:spPr/>
    </dgm:pt>
    <dgm:pt modelId="{6A24894F-7AFD-4FB4-A7DF-C8F3373F29C0}" type="pres">
      <dgm:prSet presAssocID="{81DB81BA-2EE4-43D0-95D1-D7AF364CD836}" presName="sibTrans" presStyleLbl="sibTrans1D1" presStyleIdx="7" presStyleCnt="8"/>
      <dgm:spPr/>
    </dgm:pt>
    <dgm:pt modelId="{FC3319AE-1CAC-48C9-A18B-258E661A3CBB}" type="pres">
      <dgm:prSet presAssocID="{81DB81BA-2EE4-43D0-95D1-D7AF364CD836}" presName="connectorText" presStyleLbl="sibTrans1D1" presStyleIdx="7" presStyleCnt="8"/>
      <dgm:spPr/>
    </dgm:pt>
    <dgm:pt modelId="{C18CDA0D-6C9E-4C8F-A0DD-E8FE38A8D424}" type="pres">
      <dgm:prSet presAssocID="{182DEDCA-4668-44CA-8F82-D9C2B3CF68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92009-27A0-4CCC-A902-38E8B9455549}" type="presOf" srcId="{81DB81BA-2EE4-43D0-95D1-D7AF364CD836}" destId="{6A24894F-7AFD-4FB4-A7DF-C8F3373F29C0}" srcOrd="0" destOrd="0" presId="urn:microsoft.com/office/officeart/2005/8/layout/bProcess3"/>
    <dgm:cxn modelId="{AB3FF013-A804-457F-8222-361558F5F5FA}" type="presOf" srcId="{A5271F40-BB36-49FA-AA85-4D60E8035371}" destId="{3E0162EE-1891-42FE-8195-BD422D8484C2}" srcOrd="0" destOrd="0" presId="urn:microsoft.com/office/officeart/2005/8/layout/bProcess3"/>
    <dgm:cxn modelId="{4B35F11D-0708-4A74-967D-D7FDF4AC67FE}" type="presOf" srcId="{64755353-131E-4AEE-8F43-034BED02F341}" destId="{C37D9597-EA7A-4A4B-9EF9-2B2569A93353}" srcOrd="1" destOrd="0" presId="urn:microsoft.com/office/officeart/2005/8/layout/bProcess3"/>
    <dgm:cxn modelId="{45C83326-DC6D-40DE-ABCF-93B9E26765F8}" type="presOf" srcId="{E5574BF9-3C03-46AD-BF83-0D5270BC5965}" destId="{8BFFD383-F9B5-4497-94AF-9FFBB7ED1333}" srcOrd="0" destOrd="0" presId="urn:microsoft.com/office/officeart/2005/8/layout/bProcess3"/>
    <dgm:cxn modelId="{69E81732-CAFA-45E6-9F64-899895B77B81}" type="presOf" srcId="{0FC1A712-FEBA-41AD-8CBE-64CF62916AA5}" destId="{ACCF873D-BA48-4765-BD1F-75A180E6564E}" srcOrd="1" destOrd="0" presId="urn:microsoft.com/office/officeart/2005/8/layout/bProcess3"/>
    <dgm:cxn modelId="{E7039935-46D9-49F1-A4C5-9A4B3C1890B5}" srcId="{0E0C8691-0ACC-4F6A-A37A-7A28817755F8}" destId="{388484C9-A703-4892-A94B-A5971CA85E4E}" srcOrd="7" destOrd="0" parTransId="{DD656254-EA1C-46B2-A935-64C1D2B3C77D}" sibTransId="{81DB81BA-2EE4-43D0-95D1-D7AF364CD836}"/>
    <dgm:cxn modelId="{2F6D1C5B-B614-44B5-9CF6-9D819D5E947D}" type="presOf" srcId="{EF908F99-BE04-4AD0-8FFA-72B5F5A91C93}" destId="{4C1363F0-AF3F-493F-8734-E442FC0E3CEE}" srcOrd="1" destOrd="0" presId="urn:microsoft.com/office/officeart/2005/8/layout/bProcess3"/>
    <dgm:cxn modelId="{EA73CB5E-5AF4-457F-B7F4-C1CD04708A8C}" type="presOf" srcId="{81DB81BA-2EE4-43D0-95D1-D7AF364CD836}" destId="{FC3319AE-1CAC-48C9-A18B-258E661A3CBB}" srcOrd="1" destOrd="0" presId="urn:microsoft.com/office/officeart/2005/8/layout/bProcess3"/>
    <dgm:cxn modelId="{09C1A45F-0824-4E81-9C3C-AAAEE9BCEBAD}" srcId="{0E0C8691-0ACC-4F6A-A37A-7A28817755F8}" destId="{29A3942A-5AF6-4180-B0E5-805D04B0FC6D}" srcOrd="4" destOrd="0" parTransId="{E4AF2AAD-9F71-4E18-B78F-F2EE6132F412}" sibTransId="{E5574BF9-3C03-46AD-BF83-0D5270BC5965}"/>
    <dgm:cxn modelId="{E51A2351-6BD3-4458-995E-57258C9ABCCE}" type="presOf" srcId="{E5574BF9-3C03-46AD-BF83-0D5270BC5965}" destId="{DBCC2F1B-DA51-4650-A9CB-77DD4EE29A4F}" srcOrd="1" destOrd="0" presId="urn:microsoft.com/office/officeart/2005/8/layout/bProcess3"/>
    <dgm:cxn modelId="{29635C54-57CC-451E-B9A3-C67C423A779E}" type="presOf" srcId="{388484C9-A703-4892-A94B-A5971CA85E4E}" destId="{B7769F32-A296-47E4-861E-8457E02E99C9}" srcOrd="0" destOrd="0" presId="urn:microsoft.com/office/officeart/2005/8/layout/bProcess3"/>
    <dgm:cxn modelId="{DC558457-7C15-49C4-BB52-F4EBD82F3392}" srcId="{0E0C8691-0ACC-4F6A-A37A-7A28817755F8}" destId="{D33C602D-D3CC-4962-B71B-D02EFDB3A5D7}" srcOrd="2" destOrd="0" parTransId="{FB23412D-4EE3-41CC-850A-68EF4275EC83}" sibTransId="{64755353-131E-4AEE-8F43-034BED02F341}"/>
    <dgm:cxn modelId="{152F9379-04A8-4DB7-B3AA-D67667A97EED}" type="presOf" srcId="{90F6554C-35BE-4F99-B423-4D2F154AB4A5}" destId="{0ED245B8-7F2E-4272-A496-3C955F4C96F8}" srcOrd="0" destOrd="0" presId="urn:microsoft.com/office/officeart/2005/8/layout/bProcess3"/>
    <dgm:cxn modelId="{1A8C6487-D331-4B8A-B27B-7FCC35544CC0}" type="presOf" srcId="{29A3942A-5AF6-4180-B0E5-805D04B0FC6D}" destId="{15736307-5A76-4547-880E-0CBC5A92489E}" srcOrd="0" destOrd="0" presId="urn:microsoft.com/office/officeart/2005/8/layout/bProcess3"/>
    <dgm:cxn modelId="{22505887-1A59-459A-B1CC-050FEE6D0CEC}" type="presOf" srcId="{94215AF7-C285-423C-B086-421014C1B6C5}" destId="{94488DDE-7046-43AD-BCFC-5A311D760A5E}" srcOrd="1" destOrd="0" presId="urn:microsoft.com/office/officeart/2005/8/layout/bProcess3"/>
    <dgm:cxn modelId="{29241289-C387-43CC-9C16-8FAC7DED8D5F}" type="presOf" srcId="{A21712E1-F7C2-481B-8961-206870A1CCFA}" destId="{D31CBACD-CA0A-4531-A5C4-CCD26471866D}" srcOrd="0" destOrd="0" presId="urn:microsoft.com/office/officeart/2005/8/layout/bProcess3"/>
    <dgm:cxn modelId="{65D24D91-BF9F-4580-89B5-9A2E9DCAEAB5}" type="presOf" srcId="{0E0C8691-0ACC-4F6A-A37A-7A28817755F8}" destId="{CF727843-F53C-4833-9E19-7B50AF2E66B7}" srcOrd="0" destOrd="0" presId="urn:microsoft.com/office/officeart/2005/8/layout/bProcess3"/>
    <dgm:cxn modelId="{09239397-CB5C-41AC-B23B-40F1B6962F0E}" type="presOf" srcId="{182DEDCA-4668-44CA-8F82-D9C2B3CF68A1}" destId="{C18CDA0D-6C9E-4C8F-A0DD-E8FE38A8D424}" srcOrd="0" destOrd="0" presId="urn:microsoft.com/office/officeart/2005/8/layout/bProcess3"/>
    <dgm:cxn modelId="{D0C7509B-50E0-4BE9-93C2-A88B7EBADB0C}" srcId="{0E0C8691-0ACC-4F6A-A37A-7A28817755F8}" destId="{90F6554C-35BE-4F99-B423-4D2F154AB4A5}" srcOrd="5" destOrd="0" parTransId="{6A50829D-5E3C-4C4B-A3CF-AF970FFDB13F}" sibTransId="{94215AF7-C285-423C-B086-421014C1B6C5}"/>
    <dgm:cxn modelId="{97ABCC9B-909F-4919-9CB0-33184DD3CF34}" srcId="{0E0C8691-0ACC-4F6A-A37A-7A28817755F8}" destId="{A5271F40-BB36-49FA-AA85-4D60E8035371}" srcOrd="6" destOrd="0" parTransId="{C2314C13-B77B-48D3-8EEA-769D4D4395D9}" sibTransId="{EF908F99-BE04-4AD0-8FFA-72B5F5A91C93}"/>
    <dgm:cxn modelId="{6D93B89C-E160-48E6-BDF8-201392A7BF59}" type="presOf" srcId="{20AF9E50-E0C1-45CC-ADCD-57AD92AE7075}" destId="{ABB32389-1070-4A2D-A316-F3C4AAC04E30}" srcOrd="0" destOrd="0" presId="urn:microsoft.com/office/officeart/2005/8/layout/bProcess3"/>
    <dgm:cxn modelId="{DD4C89A1-8F2A-43AF-A793-FFF4C2749F4D}" type="presOf" srcId="{2665537D-3A28-4C26-82FA-476CF54D4AC3}" destId="{F8638A7A-B904-44D1-83D7-0DA271317A41}" srcOrd="0" destOrd="0" presId="urn:microsoft.com/office/officeart/2005/8/layout/bProcess3"/>
    <dgm:cxn modelId="{810493AA-EA20-4BD6-B8BE-0702571CCBF9}" type="presOf" srcId="{D33C602D-D3CC-4962-B71B-D02EFDB3A5D7}" destId="{9A010E21-8EA4-408F-9A22-93CEDE1892C9}" srcOrd="0" destOrd="0" presId="urn:microsoft.com/office/officeart/2005/8/layout/bProcess3"/>
    <dgm:cxn modelId="{0DF76DAB-57AC-434F-A0F3-FA88A6B054AF}" srcId="{0E0C8691-0ACC-4F6A-A37A-7A28817755F8}" destId="{D570C375-9079-418E-B029-79CE8A9E61F3}" srcOrd="1" destOrd="0" parTransId="{8A6B20D9-3DA6-4309-999B-E55D94DE172C}" sibTransId="{D0147DD6-B196-4DBA-84DA-86575534E93E}"/>
    <dgm:cxn modelId="{296463B2-99F5-4B58-95F4-255ECD8FDF52}" type="presOf" srcId="{94215AF7-C285-423C-B086-421014C1B6C5}" destId="{DABD4B23-68B9-43A3-9F81-1F5E79AEB3B5}" srcOrd="0" destOrd="0" presId="urn:microsoft.com/office/officeart/2005/8/layout/bProcess3"/>
    <dgm:cxn modelId="{E429E8B8-5024-4CC5-9EA8-BCE1164C450A}" type="presOf" srcId="{EF908F99-BE04-4AD0-8FFA-72B5F5A91C93}" destId="{C9EF982A-1ECA-4B00-BCD3-DCB607C998E8}" srcOrd="0" destOrd="0" presId="urn:microsoft.com/office/officeart/2005/8/layout/bProcess3"/>
    <dgm:cxn modelId="{EAAF0BBC-91B2-4DFC-9BC8-A101AE2B7AEF}" type="presOf" srcId="{D0147DD6-B196-4DBA-84DA-86575534E93E}" destId="{C1668D42-86C1-4BB8-9F2B-9E3E0EE275B6}" srcOrd="0" destOrd="0" presId="urn:microsoft.com/office/officeart/2005/8/layout/bProcess3"/>
    <dgm:cxn modelId="{0A01E1C0-914B-439E-9D73-7A44BFD5B9E1}" srcId="{0E0C8691-0ACC-4F6A-A37A-7A28817755F8}" destId="{A21712E1-F7C2-481B-8961-206870A1CCFA}" srcOrd="3" destOrd="0" parTransId="{3349D904-EE2D-4586-8379-784B943197E8}" sibTransId="{0FC1A712-FEBA-41AD-8CBE-64CF62916AA5}"/>
    <dgm:cxn modelId="{A19339C3-B3BB-417B-999C-EC77A9C9A6A5}" type="presOf" srcId="{20AF9E50-E0C1-45CC-ADCD-57AD92AE7075}" destId="{D975BB3C-4549-419D-9C86-1DEFAEC4E041}" srcOrd="1" destOrd="0" presId="urn:microsoft.com/office/officeart/2005/8/layout/bProcess3"/>
    <dgm:cxn modelId="{BFE594C8-D979-4E99-9814-EABDBD0F04DA}" srcId="{0E0C8691-0ACC-4F6A-A37A-7A28817755F8}" destId="{182DEDCA-4668-44CA-8F82-D9C2B3CF68A1}" srcOrd="8" destOrd="0" parTransId="{DF5836A7-9997-4919-B3C9-659A6F23988D}" sibTransId="{79CF3D6F-CAD6-49D2-9F87-562A1888AB5C}"/>
    <dgm:cxn modelId="{0A6821D4-F14A-4896-9750-D10D1C0B94EB}" type="presOf" srcId="{0FC1A712-FEBA-41AD-8CBE-64CF62916AA5}" destId="{1BE74C2E-2E29-41B6-AC52-02BE6620ABF9}" srcOrd="0" destOrd="0" presId="urn:microsoft.com/office/officeart/2005/8/layout/bProcess3"/>
    <dgm:cxn modelId="{F5FCC9D8-ACAB-4CE2-897B-00E59E51EBA1}" type="presOf" srcId="{D0147DD6-B196-4DBA-84DA-86575534E93E}" destId="{57F45918-5260-4B56-A524-F15B6D1F1197}" srcOrd="1" destOrd="0" presId="urn:microsoft.com/office/officeart/2005/8/layout/bProcess3"/>
    <dgm:cxn modelId="{8E0251E3-44AB-46F0-813E-60EA85E0AFD8}" type="presOf" srcId="{D570C375-9079-418E-B029-79CE8A9E61F3}" destId="{0C04F12B-A02B-4AEA-AB87-3F8C3C7474AA}" srcOrd="0" destOrd="0" presId="urn:microsoft.com/office/officeart/2005/8/layout/bProcess3"/>
    <dgm:cxn modelId="{2B62F8E9-988B-4B79-8F93-15DA66B2B3D4}" srcId="{0E0C8691-0ACC-4F6A-A37A-7A28817755F8}" destId="{2665537D-3A28-4C26-82FA-476CF54D4AC3}" srcOrd="0" destOrd="0" parTransId="{C8272686-8ACC-472B-B167-1A4DF95316AD}" sibTransId="{20AF9E50-E0C1-45CC-ADCD-57AD92AE7075}"/>
    <dgm:cxn modelId="{633602EE-62E9-4704-B411-41738457A174}" type="presOf" srcId="{64755353-131E-4AEE-8F43-034BED02F341}" destId="{C0B856FC-02FB-4017-8F80-D3E5A54E1D2C}" srcOrd="0" destOrd="0" presId="urn:microsoft.com/office/officeart/2005/8/layout/bProcess3"/>
    <dgm:cxn modelId="{5E2A432B-66B1-438A-A37D-58EBC66EBBEA}" type="presParOf" srcId="{CF727843-F53C-4833-9E19-7B50AF2E66B7}" destId="{F8638A7A-B904-44D1-83D7-0DA271317A41}" srcOrd="0" destOrd="0" presId="urn:microsoft.com/office/officeart/2005/8/layout/bProcess3"/>
    <dgm:cxn modelId="{19F29A9A-F26C-4D65-A958-740A40FD8417}" type="presParOf" srcId="{CF727843-F53C-4833-9E19-7B50AF2E66B7}" destId="{ABB32389-1070-4A2D-A316-F3C4AAC04E30}" srcOrd="1" destOrd="0" presId="urn:microsoft.com/office/officeart/2005/8/layout/bProcess3"/>
    <dgm:cxn modelId="{43648ADF-3519-4F10-B00F-F1681F04A336}" type="presParOf" srcId="{ABB32389-1070-4A2D-A316-F3C4AAC04E30}" destId="{D975BB3C-4549-419D-9C86-1DEFAEC4E041}" srcOrd="0" destOrd="0" presId="urn:microsoft.com/office/officeart/2005/8/layout/bProcess3"/>
    <dgm:cxn modelId="{B32AEF6D-6716-45FB-883F-F4CBCF06F935}" type="presParOf" srcId="{CF727843-F53C-4833-9E19-7B50AF2E66B7}" destId="{0C04F12B-A02B-4AEA-AB87-3F8C3C7474AA}" srcOrd="2" destOrd="0" presId="urn:microsoft.com/office/officeart/2005/8/layout/bProcess3"/>
    <dgm:cxn modelId="{BDB3AF36-F198-4788-A448-C7DC4A7BB94E}" type="presParOf" srcId="{CF727843-F53C-4833-9E19-7B50AF2E66B7}" destId="{C1668D42-86C1-4BB8-9F2B-9E3E0EE275B6}" srcOrd="3" destOrd="0" presId="urn:microsoft.com/office/officeart/2005/8/layout/bProcess3"/>
    <dgm:cxn modelId="{99912525-CAE2-47E6-8C6D-B82100068BB5}" type="presParOf" srcId="{C1668D42-86C1-4BB8-9F2B-9E3E0EE275B6}" destId="{57F45918-5260-4B56-A524-F15B6D1F1197}" srcOrd="0" destOrd="0" presId="urn:microsoft.com/office/officeart/2005/8/layout/bProcess3"/>
    <dgm:cxn modelId="{5B9569C2-8CD1-4E70-93EA-C7AA76FAEBD2}" type="presParOf" srcId="{CF727843-F53C-4833-9E19-7B50AF2E66B7}" destId="{9A010E21-8EA4-408F-9A22-93CEDE1892C9}" srcOrd="4" destOrd="0" presId="urn:microsoft.com/office/officeart/2005/8/layout/bProcess3"/>
    <dgm:cxn modelId="{767BC0FC-85AD-4574-9BF5-E76AB39CD8CD}" type="presParOf" srcId="{CF727843-F53C-4833-9E19-7B50AF2E66B7}" destId="{C0B856FC-02FB-4017-8F80-D3E5A54E1D2C}" srcOrd="5" destOrd="0" presId="urn:microsoft.com/office/officeart/2005/8/layout/bProcess3"/>
    <dgm:cxn modelId="{8E13E714-59CA-4864-8C75-B1B5D8491502}" type="presParOf" srcId="{C0B856FC-02FB-4017-8F80-D3E5A54E1D2C}" destId="{C37D9597-EA7A-4A4B-9EF9-2B2569A93353}" srcOrd="0" destOrd="0" presId="urn:microsoft.com/office/officeart/2005/8/layout/bProcess3"/>
    <dgm:cxn modelId="{28C52E50-BF71-41BE-8940-C41140C06CED}" type="presParOf" srcId="{CF727843-F53C-4833-9E19-7B50AF2E66B7}" destId="{D31CBACD-CA0A-4531-A5C4-CCD26471866D}" srcOrd="6" destOrd="0" presId="urn:microsoft.com/office/officeart/2005/8/layout/bProcess3"/>
    <dgm:cxn modelId="{3D0AFEBB-4512-4FAE-B77D-4E5A76CB78E8}" type="presParOf" srcId="{CF727843-F53C-4833-9E19-7B50AF2E66B7}" destId="{1BE74C2E-2E29-41B6-AC52-02BE6620ABF9}" srcOrd="7" destOrd="0" presId="urn:microsoft.com/office/officeart/2005/8/layout/bProcess3"/>
    <dgm:cxn modelId="{FA124DAC-258F-4172-BE3A-3F1046BCC9CB}" type="presParOf" srcId="{1BE74C2E-2E29-41B6-AC52-02BE6620ABF9}" destId="{ACCF873D-BA48-4765-BD1F-75A180E6564E}" srcOrd="0" destOrd="0" presId="urn:microsoft.com/office/officeart/2005/8/layout/bProcess3"/>
    <dgm:cxn modelId="{D766FEC9-63C7-499D-97BD-4E2162229451}" type="presParOf" srcId="{CF727843-F53C-4833-9E19-7B50AF2E66B7}" destId="{15736307-5A76-4547-880E-0CBC5A92489E}" srcOrd="8" destOrd="0" presId="urn:microsoft.com/office/officeart/2005/8/layout/bProcess3"/>
    <dgm:cxn modelId="{BAC741F0-811B-48E5-A894-C5D86E572D4F}" type="presParOf" srcId="{CF727843-F53C-4833-9E19-7B50AF2E66B7}" destId="{8BFFD383-F9B5-4497-94AF-9FFBB7ED1333}" srcOrd="9" destOrd="0" presId="urn:microsoft.com/office/officeart/2005/8/layout/bProcess3"/>
    <dgm:cxn modelId="{545A0A52-8570-4902-9A4D-2D59EB0D6B60}" type="presParOf" srcId="{8BFFD383-F9B5-4497-94AF-9FFBB7ED1333}" destId="{DBCC2F1B-DA51-4650-A9CB-77DD4EE29A4F}" srcOrd="0" destOrd="0" presId="urn:microsoft.com/office/officeart/2005/8/layout/bProcess3"/>
    <dgm:cxn modelId="{28F6E40C-4DC0-4203-8C1A-E3EF07F6B44B}" type="presParOf" srcId="{CF727843-F53C-4833-9E19-7B50AF2E66B7}" destId="{0ED245B8-7F2E-4272-A496-3C955F4C96F8}" srcOrd="10" destOrd="0" presId="urn:microsoft.com/office/officeart/2005/8/layout/bProcess3"/>
    <dgm:cxn modelId="{0D715C8F-76B8-46F7-BD4B-884B3E1BB227}" type="presParOf" srcId="{CF727843-F53C-4833-9E19-7B50AF2E66B7}" destId="{DABD4B23-68B9-43A3-9F81-1F5E79AEB3B5}" srcOrd="11" destOrd="0" presId="urn:microsoft.com/office/officeart/2005/8/layout/bProcess3"/>
    <dgm:cxn modelId="{0DCF8E55-772B-4EB4-92A3-AEC56D092A57}" type="presParOf" srcId="{DABD4B23-68B9-43A3-9F81-1F5E79AEB3B5}" destId="{94488DDE-7046-43AD-BCFC-5A311D760A5E}" srcOrd="0" destOrd="0" presId="urn:microsoft.com/office/officeart/2005/8/layout/bProcess3"/>
    <dgm:cxn modelId="{C8C07C69-A9C5-4C34-A0C7-4CEC9EF7CB43}" type="presParOf" srcId="{CF727843-F53C-4833-9E19-7B50AF2E66B7}" destId="{3E0162EE-1891-42FE-8195-BD422D8484C2}" srcOrd="12" destOrd="0" presId="urn:microsoft.com/office/officeart/2005/8/layout/bProcess3"/>
    <dgm:cxn modelId="{FF4AFC03-CEEA-4801-B166-F86281D2FED9}" type="presParOf" srcId="{CF727843-F53C-4833-9E19-7B50AF2E66B7}" destId="{C9EF982A-1ECA-4B00-BCD3-DCB607C998E8}" srcOrd="13" destOrd="0" presId="urn:microsoft.com/office/officeart/2005/8/layout/bProcess3"/>
    <dgm:cxn modelId="{22744FDE-8B68-4221-BB86-8AA0108E648D}" type="presParOf" srcId="{C9EF982A-1ECA-4B00-BCD3-DCB607C998E8}" destId="{4C1363F0-AF3F-493F-8734-E442FC0E3CEE}" srcOrd="0" destOrd="0" presId="urn:microsoft.com/office/officeart/2005/8/layout/bProcess3"/>
    <dgm:cxn modelId="{5954D921-8F2D-4634-9142-2C5861522151}" type="presParOf" srcId="{CF727843-F53C-4833-9E19-7B50AF2E66B7}" destId="{B7769F32-A296-47E4-861E-8457E02E99C9}" srcOrd="14" destOrd="0" presId="urn:microsoft.com/office/officeart/2005/8/layout/bProcess3"/>
    <dgm:cxn modelId="{E84964F9-A8BE-4AC5-A227-86F5A40C20D6}" type="presParOf" srcId="{CF727843-F53C-4833-9E19-7B50AF2E66B7}" destId="{6A24894F-7AFD-4FB4-A7DF-C8F3373F29C0}" srcOrd="15" destOrd="0" presId="urn:microsoft.com/office/officeart/2005/8/layout/bProcess3"/>
    <dgm:cxn modelId="{646037AD-E012-4F1A-BCED-21E290178160}" type="presParOf" srcId="{6A24894F-7AFD-4FB4-A7DF-C8F3373F29C0}" destId="{FC3319AE-1CAC-48C9-A18B-258E661A3CBB}" srcOrd="0" destOrd="0" presId="urn:microsoft.com/office/officeart/2005/8/layout/bProcess3"/>
    <dgm:cxn modelId="{A96AD04F-4613-4F02-A70F-B2DE1BE6941C}" type="presParOf" srcId="{CF727843-F53C-4833-9E19-7B50AF2E66B7}" destId="{C18CDA0D-6C9E-4C8F-A0DD-E8FE38A8D424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C8691-0ACC-4F6A-A37A-7A28817755F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2665537D-3A28-4C26-82FA-476CF54D4AC3}">
      <dgm:prSet phldrT="[Text]"/>
      <dgm:spPr/>
      <dgm:t>
        <a:bodyPr/>
        <a:lstStyle/>
        <a:p>
          <a:r>
            <a:rPr lang="en-US" dirty="0"/>
            <a:t>Obtain satellite images</a:t>
          </a:r>
        </a:p>
      </dgm:t>
    </dgm:pt>
    <dgm:pt modelId="{C8272686-8ACC-472B-B167-1A4DF95316AD}" type="parTrans" cxnId="{2B62F8E9-988B-4B79-8F93-15DA66B2B3D4}">
      <dgm:prSet/>
      <dgm:spPr/>
      <dgm:t>
        <a:bodyPr/>
        <a:lstStyle/>
        <a:p>
          <a:endParaRPr lang="en-US"/>
        </a:p>
      </dgm:t>
    </dgm:pt>
    <dgm:pt modelId="{20AF9E50-E0C1-45CC-ADCD-57AD92AE7075}" type="sibTrans" cxnId="{2B62F8E9-988B-4B79-8F93-15DA66B2B3D4}">
      <dgm:prSet/>
      <dgm:spPr/>
      <dgm:t>
        <a:bodyPr/>
        <a:lstStyle/>
        <a:p>
          <a:endParaRPr lang="en-US"/>
        </a:p>
      </dgm:t>
    </dgm:pt>
    <dgm:pt modelId="{D570C375-9079-418E-B029-79CE8A9E61F3}">
      <dgm:prSet phldrT="[Text]"/>
      <dgm:spPr/>
      <dgm:t>
        <a:bodyPr/>
        <a:lstStyle/>
        <a:p>
          <a:r>
            <a:rPr lang="en-US" dirty="0"/>
            <a:t>Predict construction stages and building type</a:t>
          </a:r>
        </a:p>
      </dgm:t>
    </dgm:pt>
    <dgm:pt modelId="{8A6B20D9-3DA6-4309-999B-E55D94DE172C}" type="parTrans" cxnId="{0DF76DAB-57AC-434F-A0F3-FA88A6B054AF}">
      <dgm:prSet/>
      <dgm:spPr/>
      <dgm:t>
        <a:bodyPr/>
        <a:lstStyle/>
        <a:p>
          <a:endParaRPr lang="en-US"/>
        </a:p>
      </dgm:t>
    </dgm:pt>
    <dgm:pt modelId="{D0147DD6-B196-4DBA-84DA-86575534E93E}" type="sibTrans" cxnId="{0DF76DAB-57AC-434F-A0F3-FA88A6B054AF}">
      <dgm:prSet/>
      <dgm:spPr/>
      <dgm:t>
        <a:bodyPr/>
        <a:lstStyle/>
        <a:p>
          <a:endParaRPr lang="en-US"/>
        </a:p>
      </dgm:t>
    </dgm:pt>
    <dgm:pt modelId="{A21712E1-F7C2-481B-8961-206870A1CCFA}">
      <dgm:prSet phldrT="[Text]"/>
      <dgm:spPr/>
      <dgm:t>
        <a:bodyPr/>
        <a:lstStyle/>
        <a:p>
          <a:r>
            <a:rPr lang="en-US" dirty="0"/>
            <a:t>Include only areas predicted as single family by the building type model</a:t>
          </a:r>
        </a:p>
      </dgm:t>
    </dgm:pt>
    <dgm:pt modelId="{3349D904-EE2D-4586-8379-784B943197E8}" type="parTrans" cxnId="{0A01E1C0-914B-439E-9D73-7A44BFD5B9E1}">
      <dgm:prSet/>
      <dgm:spPr/>
      <dgm:t>
        <a:bodyPr/>
        <a:lstStyle/>
        <a:p>
          <a:endParaRPr lang="en-US"/>
        </a:p>
      </dgm:t>
    </dgm:pt>
    <dgm:pt modelId="{0FC1A712-FEBA-41AD-8CBE-64CF62916AA5}" type="sibTrans" cxnId="{0A01E1C0-914B-439E-9D73-7A44BFD5B9E1}">
      <dgm:prSet/>
      <dgm:spPr/>
      <dgm:t>
        <a:bodyPr/>
        <a:lstStyle/>
        <a:p>
          <a:endParaRPr lang="en-US"/>
        </a:p>
      </dgm:t>
    </dgm:pt>
    <dgm:pt modelId="{29A3942A-5AF6-4180-B0E5-805D04B0FC6D}">
      <dgm:prSet phldrT="[Text]"/>
      <dgm:spPr/>
      <dgm:t>
        <a:bodyPr/>
        <a:lstStyle/>
        <a:p>
          <a:r>
            <a:rPr lang="en-US" dirty="0"/>
            <a:t>Exclusions based on building and road footprint overlap</a:t>
          </a:r>
        </a:p>
      </dgm:t>
    </dgm:pt>
    <dgm:pt modelId="{E4AF2AAD-9F71-4E18-B78F-F2EE6132F412}" type="parTrans" cxnId="{09C1A45F-0824-4E81-9C3C-AAAEE9BCEBAD}">
      <dgm:prSet/>
      <dgm:spPr/>
      <dgm:t>
        <a:bodyPr/>
        <a:lstStyle/>
        <a:p>
          <a:endParaRPr lang="en-US"/>
        </a:p>
      </dgm:t>
    </dgm:pt>
    <dgm:pt modelId="{E5574BF9-3C03-46AD-BF83-0D5270BC5965}" type="sibTrans" cxnId="{09C1A45F-0824-4E81-9C3C-AAAEE9BCEBAD}">
      <dgm:prSet/>
      <dgm:spPr/>
      <dgm:t>
        <a:bodyPr/>
        <a:lstStyle/>
        <a:p>
          <a:endParaRPr lang="en-US"/>
        </a:p>
      </dgm:t>
    </dgm:pt>
    <dgm:pt modelId="{A5271F40-BB36-49FA-AA85-4D60E8035371}">
      <dgm:prSet phldrT="[Text]"/>
      <dgm:spPr/>
      <dgm:t>
        <a:bodyPr/>
        <a:lstStyle/>
        <a:p>
          <a:r>
            <a:rPr lang="en-US" dirty="0"/>
            <a:t>Imputation for obscured areas</a:t>
          </a:r>
        </a:p>
      </dgm:t>
    </dgm:pt>
    <dgm:pt modelId="{C2314C13-B77B-48D3-8EEA-769D4D4395D9}" type="parTrans" cxnId="{97ABCC9B-909F-4919-9CB0-33184DD3CF34}">
      <dgm:prSet/>
      <dgm:spPr/>
      <dgm:t>
        <a:bodyPr/>
        <a:lstStyle/>
        <a:p>
          <a:endParaRPr lang="en-US"/>
        </a:p>
      </dgm:t>
    </dgm:pt>
    <dgm:pt modelId="{EF908F99-BE04-4AD0-8FFA-72B5F5A91C93}" type="sibTrans" cxnId="{97ABCC9B-909F-4919-9CB0-33184DD3CF34}">
      <dgm:prSet/>
      <dgm:spPr/>
      <dgm:t>
        <a:bodyPr/>
        <a:lstStyle/>
        <a:p>
          <a:endParaRPr lang="en-US"/>
        </a:p>
      </dgm:t>
    </dgm:pt>
    <dgm:pt modelId="{388484C9-A703-4892-A94B-A5971CA85E4E}">
      <dgm:prSet phldrT="[Text]"/>
      <dgm:spPr/>
      <dgm:t>
        <a:bodyPr/>
        <a:lstStyle/>
        <a:p>
          <a:r>
            <a:rPr lang="en-US" dirty="0"/>
            <a:t>Capture window adjustment</a:t>
          </a:r>
        </a:p>
      </dgm:t>
    </dgm:pt>
    <dgm:pt modelId="{DD656254-EA1C-46B2-A935-64C1D2B3C77D}" type="parTrans" cxnId="{E7039935-46D9-49F1-A4C5-9A4B3C1890B5}">
      <dgm:prSet/>
      <dgm:spPr/>
      <dgm:t>
        <a:bodyPr/>
        <a:lstStyle/>
        <a:p>
          <a:endParaRPr lang="en-US"/>
        </a:p>
      </dgm:t>
    </dgm:pt>
    <dgm:pt modelId="{81DB81BA-2EE4-43D0-95D1-D7AF364CD836}" type="sibTrans" cxnId="{E7039935-46D9-49F1-A4C5-9A4B3C1890B5}">
      <dgm:prSet/>
      <dgm:spPr/>
      <dgm:t>
        <a:bodyPr/>
        <a:lstStyle/>
        <a:p>
          <a:endParaRPr lang="en-US"/>
        </a:p>
      </dgm:t>
    </dgm:pt>
    <dgm:pt modelId="{182DEDCA-4668-44CA-8F82-D9C2B3CF68A1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F5836A7-9997-4919-B3C9-659A6F23988D}" type="parTrans" cxnId="{BFE594C8-D979-4E99-9814-EABDBD0F04DA}">
      <dgm:prSet/>
      <dgm:spPr/>
      <dgm:t>
        <a:bodyPr/>
        <a:lstStyle/>
        <a:p>
          <a:endParaRPr lang="en-US"/>
        </a:p>
      </dgm:t>
    </dgm:pt>
    <dgm:pt modelId="{79CF3D6F-CAD6-49D2-9F87-562A1888AB5C}" type="sibTrans" cxnId="{BFE594C8-D979-4E99-9814-EABDBD0F04DA}">
      <dgm:prSet/>
      <dgm:spPr/>
      <dgm:t>
        <a:bodyPr/>
        <a:lstStyle/>
        <a:p>
          <a:endParaRPr lang="en-US"/>
        </a:p>
      </dgm:t>
    </dgm:pt>
    <dgm:pt modelId="{90F6554C-35BE-4F99-B423-4D2F154AB4A5}">
      <dgm:prSet phldrT="[Text]"/>
      <dgm:spPr/>
      <dgm:t>
        <a:bodyPr/>
        <a:lstStyle/>
        <a:p>
          <a:r>
            <a:rPr lang="en-US" dirty="0"/>
            <a:t>Apply business rules  to identify starts</a:t>
          </a:r>
        </a:p>
      </dgm:t>
    </dgm:pt>
    <dgm:pt modelId="{6A50829D-5E3C-4C4B-A3CF-AF970FFDB13F}" type="parTrans" cxnId="{D0C7509B-50E0-4BE9-93C2-A88B7EBADB0C}">
      <dgm:prSet/>
      <dgm:spPr/>
      <dgm:t>
        <a:bodyPr/>
        <a:lstStyle/>
        <a:p>
          <a:endParaRPr lang="en-US"/>
        </a:p>
      </dgm:t>
    </dgm:pt>
    <dgm:pt modelId="{94215AF7-C285-423C-B086-421014C1B6C5}" type="sibTrans" cxnId="{D0C7509B-50E0-4BE9-93C2-A88B7EBADB0C}">
      <dgm:prSet/>
      <dgm:spPr/>
      <dgm:t>
        <a:bodyPr/>
        <a:lstStyle/>
        <a:p>
          <a:endParaRPr lang="en-US"/>
        </a:p>
      </dgm:t>
    </dgm:pt>
    <dgm:pt modelId="{D33C602D-D3CC-4962-B71B-D02EFDB3A5D7}">
      <dgm:prSet phldrT="[Text]"/>
      <dgm:spPr/>
      <dgm:t>
        <a:bodyPr/>
        <a:lstStyle/>
        <a:p>
          <a:r>
            <a:rPr lang="en-US" dirty="0"/>
            <a:t>Blob search</a:t>
          </a:r>
        </a:p>
      </dgm:t>
    </dgm:pt>
    <dgm:pt modelId="{FB23412D-4EE3-41CC-850A-68EF4275EC83}" type="parTrans" cxnId="{DC558457-7C15-49C4-BB52-F4EBD82F3392}">
      <dgm:prSet/>
      <dgm:spPr/>
      <dgm:t>
        <a:bodyPr/>
        <a:lstStyle/>
        <a:p>
          <a:endParaRPr lang="en-US"/>
        </a:p>
      </dgm:t>
    </dgm:pt>
    <dgm:pt modelId="{64755353-131E-4AEE-8F43-034BED02F341}" type="sibTrans" cxnId="{DC558457-7C15-49C4-BB52-F4EBD82F3392}">
      <dgm:prSet/>
      <dgm:spPr/>
      <dgm:t>
        <a:bodyPr/>
        <a:lstStyle/>
        <a:p>
          <a:endParaRPr lang="en-US"/>
        </a:p>
      </dgm:t>
    </dgm:pt>
    <dgm:pt modelId="{CF727843-F53C-4833-9E19-7B50AF2E66B7}" type="pres">
      <dgm:prSet presAssocID="{0E0C8691-0ACC-4F6A-A37A-7A28817755F8}" presName="Name0" presStyleCnt="0">
        <dgm:presLayoutVars>
          <dgm:dir/>
          <dgm:resizeHandles val="exact"/>
        </dgm:presLayoutVars>
      </dgm:prSet>
      <dgm:spPr/>
    </dgm:pt>
    <dgm:pt modelId="{F8638A7A-B904-44D1-83D7-0DA271317A41}" type="pres">
      <dgm:prSet presAssocID="{2665537D-3A28-4C26-82FA-476CF54D4AC3}" presName="node" presStyleLbl="node1" presStyleIdx="0" presStyleCnt="9">
        <dgm:presLayoutVars>
          <dgm:bulletEnabled val="1"/>
        </dgm:presLayoutVars>
      </dgm:prSet>
      <dgm:spPr/>
    </dgm:pt>
    <dgm:pt modelId="{ABB32389-1070-4A2D-A316-F3C4AAC04E30}" type="pres">
      <dgm:prSet presAssocID="{20AF9E50-E0C1-45CC-ADCD-57AD92AE7075}" presName="sibTrans" presStyleLbl="sibTrans1D1" presStyleIdx="0" presStyleCnt="8"/>
      <dgm:spPr/>
    </dgm:pt>
    <dgm:pt modelId="{D975BB3C-4549-419D-9C86-1DEFAEC4E041}" type="pres">
      <dgm:prSet presAssocID="{20AF9E50-E0C1-45CC-ADCD-57AD92AE7075}" presName="connectorText" presStyleLbl="sibTrans1D1" presStyleIdx="0" presStyleCnt="8"/>
      <dgm:spPr/>
    </dgm:pt>
    <dgm:pt modelId="{0C04F12B-A02B-4AEA-AB87-3F8C3C7474AA}" type="pres">
      <dgm:prSet presAssocID="{D570C375-9079-418E-B029-79CE8A9E61F3}" presName="node" presStyleLbl="node1" presStyleIdx="1" presStyleCnt="9">
        <dgm:presLayoutVars>
          <dgm:bulletEnabled val="1"/>
        </dgm:presLayoutVars>
      </dgm:prSet>
      <dgm:spPr/>
    </dgm:pt>
    <dgm:pt modelId="{C1668D42-86C1-4BB8-9F2B-9E3E0EE275B6}" type="pres">
      <dgm:prSet presAssocID="{D0147DD6-B196-4DBA-84DA-86575534E93E}" presName="sibTrans" presStyleLbl="sibTrans1D1" presStyleIdx="1" presStyleCnt="8"/>
      <dgm:spPr/>
    </dgm:pt>
    <dgm:pt modelId="{57F45918-5260-4B56-A524-F15B6D1F1197}" type="pres">
      <dgm:prSet presAssocID="{D0147DD6-B196-4DBA-84DA-86575534E93E}" presName="connectorText" presStyleLbl="sibTrans1D1" presStyleIdx="1" presStyleCnt="8"/>
      <dgm:spPr/>
    </dgm:pt>
    <dgm:pt modelId="{9A010E21-8EA4-408F-9A22-93CEDE1892C9}" type="pres">
      <dgm:prSet presAssocID="{D33C602D-D3CC-4962-B71B-D02EFDB3A5D7}" presName="node" presStyleLbl="node1" presStyleIdx="2" presStyleCnt="9">
        <dgm:presLayoutVars>
          <dgm:bulletEnabled val="1"/>
        </dgm:presLayoutVars>
      </dgm:prSet>
      <dgm:spPr/>
    </dgm:pt>
    <dgm:pt modelId="{C0B856FC-02FB-4017-8F80-D3E5A54E1D2C}" type="pres">
      <dgm:prSet presAssocID="{64755353-131E-4AEE-8F43-034BED02F341}" presName="sibTrans" presStyleLbl="sibTrans1D1" presStyleIdx="2" presStyleCnt="8"/>
      <dgm:spPr/>
    </dgm:pt>
    <dgm:pt modelId="{C37D9597-EA7A-4A4B-9EF9-2B2569A93353}" type="pres">
      <dgm:prSet presAssocID="{64755353-131E-4AEE-8F43-034BED02F341}" presName="connectorText" presStyleLbl="sibTrans1D1" presStyleIdx="2" presStyleCnt="8"/>
      <dgm:spPr/>
    </dgm:pt>
    <dgm:pt modelId="{D31CBACD-CA0A-4531-A5C4-CCD26471866D}" type="pres">
      <dgm:prSet presAssocID="{A21712E1-F7C2-481B-8961-206870A1CCFA}" presName="node" presStyleLbl="node1" presStyleIdx="3" presStyleCnt="9" custScaleX="117089">
        <dgm:presLayoutVars>
          <dgm:bulletEnabled val="1"/>
        </dgm:presLayoutVars>
      </dgm:prSet>
      <dgm:spPr/>
    </dgm:pt>
    <dgm:pt modelId="{1BE74C2E-2E29-41B6-AC52-02BE6620ABF9}" type="pres">
      <dgm:prSet presAssocID="{0FC1A712-FEBA-41AD-8CBE-64CF62916AA5}" presName="sibTrans" presStyleLbl="sibTrans1D1" presStyleIdx="3" presStyleCnt="8"/>
      <dgm:spPr/>
    </dgm:pt>
    <dgm:pt modelId="{ACCF873D-BA48-4765-BD1F-75A180E6564E}" type="pres">
      <dgm:prSet presAssocID="{0FC1A712-FEBA-41AD-8CBE-64CF62916AA5}" presName="connectorText" presStyleLbl="sibTrans1D1" presStyleIdx="3" presStyleCnt="8"/>
      <dgm:spPr/>
    </dgm:pt>
    <dgm:pt modelId="{15736307-5A76-4547-880E-0CBC5A92489E}" type="pres">
      <dgm:prSet presAssocID="{29A3942A-5AF6-4180-B0E5-805D04B0FC6D}" presName="node" presStyleLbl="node1" presStyleIdx="4" presStyleCnt="9">
        <dgm:presLayoutVars>
          <dgm:bulletEnabled val="1"/>
        </dgm:presLayoutVars>
      </dgm:prSet>
      <dgm:spPr/>
    </dgm:pt>
    <dgm:pt modelId="{8BFFD383-F9B5-4497-94AF-9FFBB7ED1333}" type="pres">
      <dgm:prSet presAssocID="{E5574BF9-3C03-46AD-BF83-0D5270BC5965}" presName="sibTrans" presStyleLbl="sibTrans1D1" presStyleIdx="4" presStyleCnt="8"/>
      <dgm:spPr/>
    </dgm:pt>
    <dgm:pt modelId="{DBCC2F1B-DA51-4650-A9CB-77DD4EE29A4F}" type="pres">
      <dgm:prSet presAssocID="{E5574BF9-3C03-46AD-BF83-0D5270BC5965}" presName="connectorText" presStyleLbl="sibTrans1D1" presStyleIdx="4" presStyleCnt="8"/>
      <dgm:spPr/>
    </dgm:pt>
    <dgm:pt modelId="{0ED245B8-7F2E-4272-A496-3C955F4C96F8}" type="pres">
      <dgm:prSet presAssocID="{90F6554C-35BE-4F99-B423-4D2F154AB4A5}" presName="node" presStyleLbl="node1" presStyleIdx="5" presStyleCnt="9">
        <dgm:presLayoutVars>
          <dgm:bulletEnabled val="1"/>
        </dgm:presLayoutVars>
      </dgm:prSet>
      <dgm:spPr/>
    </dgm:pt>
    <dgm:pt modelId="{DABD4B23-68B9-43A3-9F81-1F5E79AEB3B5}" type="pres">
      <dgm:prSet presAssocID="{94215AF7-C285-423C-B086-421014C1B6C5}" presName="sibTrans" presStyleLbl="sibTrans1D1" presStyleIdx="5" presStyleCnt="8"/>
      <dgm:spPr/>
    </dgm:pt>
    <dgm:pt modelId="{94488DDE-7046-43AD-BCFC-5A311D760A5E}" type="pres">
      <dgm:prSet presAssocID="{94215AF7-C285-423C-B086-421014C1B6C5}" presName="connectorText" presStyleLbl="sibTrans1D1" presStyleIdx="5" presStyleCnt="8"/>
      <dgm:spPr/>
    </dgm:pt>
    <dgm:pt modelId="{3E0162EE-1891-42FE-8195-BD422D8484C2}" type="pres">
      <dgm:prSet presAssocID="{A5271F40-BB36-49FA-AA85-4D60E8035371}" presName="node" presStyleLbl="node1" presStyleIdx="6" presStyleCnt="9">
        <dgm:presLayoutVars>
          <dgm:bulletEnabled val="1"/>
        </dgm:presLayoutVars>
      </dgm:prSet>
      <dgm:spPr/>
    </dgm:pt>
    <dgm:pt modelId="{C9EF982A-1ECA-4B00-BCD3-DCB607C998E8}" type="pres">
      <dgm:prSet presAssocID="{EF908F99-BE04-4AD0-8FFA-72B5F5A91C93}" presName="sibTrans" presStyleLbl="sibTrans1D1" presStyleIdx="6" presStyleCnt="8"/>
      <dgm:spPr/>
    </dgm:pt>
    <dgm:pt modelId="{4C1363F0-AF3F-493F-8734-E442FC0E3CEE}" type="pres">
      <dgm:prSet presAssocID="{EF908F99-BE04-4AD0-8FFA-72B5F5A91C93}" presName="connectorText" presStyleLbl="sibTrans1D1" presStyleIdx="6" presStyleCnt="8"/>
      <dgm:spPr/>
    </dgm:pt>
    <dgm:pt modelId="{B7769F32-A296-47E4-861E-8457E02E99C9}" type="pres">
      <dgm:prSet presAssocID="{388484C9-A703-4892-A94B-A5971CA85E4E}" presName="node" presStyleLbl="node1" presStyleIdx="7" presStyleCnt="9">
        <dgm:presLayoutVars>
          <dgm:bulletEnabled val="1"/>
        </dgm:presLayoutVars>
      </dgm:prSet>
      <dgm:spPr/>
    </dgm:pt>
    <dgm:pt modelId="{6A24894F-7AFD-4FB4-A7DF-C8F3373F29C0}" type="pres">
      <dgm:prSet presAssocID="{81DB81BA-2EE4-43D0-95D1-D7AF364CD836}" presName="sibTrans" presStyleLbl="sibTrans1D1" presStyleIdx="7" presStyleCnt="8"/>
      <dgm:spPr/>
    </dgm:pt>
    <dgm:pt modelId="{FC3319AE-1CAC-48C9-A18B-258E661A3CBB}" type="pres">
      <dgm:prSet presAssocID="{81DB81BA-2EE4-43D0-95D1-D7AF364CD836}" presName="connectorText" presStyleLbl="sibTrans1D1" presStyleIdx="7" presStyleCnt="8"/>
      <dgm:spPr/>
    </dgm:pt>
    <dgm:pt modelId="{C18CDA0D-6C9E-4C8F-A0DD-E8FE38A8D424}" type="pres">
      <dgm:prSet presAssocID="{182DEDCA-4668-44CA-8F82-D9C2B3CF68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92009-27A0-4CCC-A902-38E8B9455549}" type="presOf" srcId="{81DB81BA-2EE4-43D0-95D1-D7AF364CD836}" destId="{6A24894F-7AFD-4FB4-A7DF-C8F3373F29C0}" srcOrd="0" destOrd="0" presId="urn:microsoft.com/office/officeart/2005/8/layout/bProcess3"/>
    <dgm:cxn modelId="{AB3FF013-A804-457F-8222-361558F5F5FA}" type="presOf" srcId="{A5271F40-BB36-49FA-AA85-4D60E8035371}" destId="{3E0162EE-1891-42FE-8195-BD422D8484C2}" srcOrd="0" destOrd="0" presId="urn:microsoft.com/office/officeart/2005/8/layout/bProcess3"/>
    <dgm:cxn modelId="{4B35F11D-0708-4A74-967D-D7FDF4AC67FE}" type="presOf" srcId="{64755353-131E-4AEE-8F43-034BED02F341}" destId="{C37D9597-EA7A-4A4B-9EF9-2B2569A93353}" srcOrd="1" destOrd="0" presId="urn:microsoft.com/office/officeart/2005/8/layout/bProcess3"/>
    <dgm:cxn modelId="{45C83326-DC6D-40DE-ABCF-93B9E26765F8}" type="presOf" srcId="{E5574BF9-3C03-46AD-BF83-0D5270BC5965}" destId="{8BFFD383-F9B5-4497-94AF-9FFBB7ED1333}" srcOrd="0" destOrd="0" presId="urn:microsoft.com/office/officeart/2005/8/layout/bProcess3"/>
    <dgm:cxn modelId="{69E81732-CAFA-45E6-9F64-899895B77B81}" type="presOf" srcId="{0FC1A712-FEBA-41AD-8CBE-64CF62916AA5}" destId="{ACCF873D-BA48-4765-BD1F-75A180E6564E}" srcOrd="1" destOrd="0" presId="urn:microsoft.com/office/officeart/2005/8/layout/bProcess3"/>
    <dgm:cxn modelId="{E7039935-46D9-49F1-A4C5-9A4B3C1890B5}" srcId="{0E0C8691-0ACC-4F6A-A37A-7A28817755F8}" destId="{388484C9-A703-4892-A94B-A5971CA85E4E}" srcOrd="7" destOrd="0" parTransId="{DD656254-EA1C-46B2-A935-64C1D2B3C77D}" sibTransId="{81DB81BA-2EE4-43D0-95D1-D7AF364CD836}"/>
    <dgm:cxn modelId="{2F6D1C5B-B614-44B5-9CF6-9D819D5E947D}" type="presOf" srcId="{EF908F99-BE04-4AD0-8FFA-72B5F5A91C93}" destId="{4C1363F0-AF3F-493F-8734-E442FC0E3CEE}" srcOrd="1" destOrd="0" presId="urn:microsoft.com/office/officeart/2005/8/layout/bProcess3"/>
    <dgm:cxn modelId="{EA73CB5E-5AF4-457F-B7F4-C1CD04708A8C}" type="presOf" srcId="{81DB81BA-2EE4-43D0-95D1-D7AF364CD836}" destId="{FC3319AE-1CAC-48C9-A18B-258E661A3CBB}" srcOrd="1" destOrd="0" presId="urn:microsoft.com/office/officeart/2005/8/layout/bProcess3"/>
    <dgm:cxn modelId="{09C1A45F-0824-4E81-9C3C-AAAEE9BCEBAD}" srcId="{0E0C8691-0ACC-4F6A-A37A-7A28817755F8}" destId="{29A3942A-5AF6-4180-B0E5-805D04B0FC6D}" srcOrd="4" destOrd="0" parTransId="{E4AF2AAD-9F71-4E18-B78F-F2EE6132F412}" sibTransId="{E5574BF9-3C03-46AD-BF83-0D5270BC5965}"/>
    <dgm:cxn modelId="{E51A2351-6BD3-4458-995E-57258C9ABCCE}" type="presOf" srcId="{E5574BF9-3C03-46AD-BF83-0D5270BC5965}" destId="{DBCC2F1B-DA51-4650-A9CB-77DD4EE29A4F}" srcOrd="1" destOrd="0" presId="urn:microsoft.com/office/officeart/2005/8/layout/bProcess3"/>
    <dgm:cxn modelId="{29635C54-57CC-451E-B9A3-C67C423A779E}" type="presOf" srcId="{388484C9-A703-4892-A94B-A5971CA85E4E}" destId="{B7769F32-A296-47E4-861E-8457E02E99C9}" srcOrd="0" destOrd="0" presId="urn:microsoft.com/office/officeart/2005/8/layout/bProcess3"/>
    <dgm:cxn modelId="{DC558457-7C15-49C4-BB52-F4EBD82F3392}" srcId="{0E0C8691-0ACC-4F6A-A37A-7A28817755F8}" destId="{D33C602D-D3CC-4962-B71B-D02EFDB3A5D7}" srcOrd="2" destOrd="0" parTransId="{FB23412D-4EE3-41CC-850A-68EF4275EC83}" sibTransId="{64755353-131E-4AEE-8F43-034BED02F341}"/>
    <dgm:cxn modelId="{152F9379-04A8-4DB7-B3AA-D67667A97EED}" type="presOf" srcId="{90F6554C-35BE-4F99-B423-4D2F154AB4A5}" destId="{0ED245B8-7F2E-4272-A496-3C955F4C96F8}" srcOrd="0" destOrd="0" presId="urn:microsoft.com/office/officeart/2005/8/layout/bProcess3"/>
    <dgm:cxn modelId="{1A8C6487-D331-4B8A-B27B-7FCC35544CC0}" type="presOf" srcId="{29A3942A-5AF6-4180-B0E5-805D04B0FC6D}" destId="{15736307-5A76-4547-880E-0CBC5A92489E}" srcOrd="0" destOrd="0" presId="urn:microsoft.com/office/officeart/2005/8/layout/bProcess3"/>
    <dgm:cxn modelId="{22505887-1A59-459A-B1CC-050FEE6D0CEC}" type="presOf" srcId="{94215AF7-C285-423C-B086-421014C1B6C5}" destId="{94488DDE-7046-43AD-BCFC-5A311D760A5E}" srcOrd="1" destOrd="0" presId="urn:microsoft.com/office/officeart/2005/8/layout/bProcess3"/>
    <dgm:cxn modelId="{29241289-C387-43CC-9C16-8FAC7DED8D5F}" type="presOf" srcId="{A21712E1-F7C2-481B-8961-206870A1CCFA}" destId="{D31CBACD-CA0A-4531-A5C4-CCD26471866D}" srcOrd="0" destOrd="0" presId="urn:microsoft.com/office/officeart/2005/8/layout/bProcess3"/>
    <dgm:cxn modelId="{65D24D91-BF9F-4580-89B5-9A2E9DCAEAB5}" type="presOf" srcId="{0E0C8691-0ACC-4F6A-A37A-7A28817755F8}" destId="{CF727843-F53C-4833-9E19-7B50AF2E66B7}" srcOrd="0" destOrd="0" presId="urn:microsoft.com/office/officeart/2005/8/layout/bProcess3"/>
    <dgm:cxn modelId="{09239397-CB5C-41AC-B23B-40F1B6962F0E}" type="presOf" srcId="{182DEDCA-4668-44CA-8F82-D9C2B3CF68A1}" destId="{C18CDA0D-6C9E-4C8F-A0DD-E8FE38A8D424}" srcOrd="0" destOrd="0" presId="urn:microsoft.com/office/officeart/2005/8/layout/bProcess3"/>
    <dgm:cxn modelId="{D0C7509B-50E0-4BE9-93C2-A88B7EBADB0C}" srcId="{0E0C8691-0ACC-4F6A-A37A-7A28817755F8}" destId="{90F6554C-35BE-4F99-B423-4D2F154AB4A5}" srcOrd="5" destOrd="0" parTransId="{6A50829D-5E3C-4C4B-A3CF-AF970FFDB13F}" sibTransId="{94215AF7-C285-423C-B086-421014C1B6C5}"/>
    <dgm:cxn modelId="{97ABCC9B-909F-4919-9CB0-33184DD3CF34}" srcId="{0E0C8691-0ACC-4F6A-A37A-7A28817755F8}" destId="{A5271F40-BB36-49FA-AA85-4D60E8035371}" srcOrd="6" destOrd="0" parTransId="{C2314C13-B77B-48D3-8EEA-769D4D4395D9}" sibTransId="{EF908F99-BE04-4AD0-8FFA-72B5F5A91C93}"/>
    <dgm:cxn modelId="{6D93B89C-E160-48E6-BDF8-201392A7BF59}" type="presOf" srcId="{20AF9E50-E0C1-45CC-ADCD-57AD92AE7075}" destId="{ABB32389-1070-4A2D-A316-F3C4AAC04E30}" srcOrd="0" destOrd="0" presId="urn:microsoft.com/office/officeart/2005/8/layout/bProcess3"/>
    <dgm:cxn modelId="{DD4C89A1-8F2A-43AF-A793-FFF4C2749F4D}" type="presOf" srcId="{2665537D-3A28-4C26-82FA-476CF54D4AC3}" destId="{F8638A7A-B904-44D1-83D7-0DA271317A41}" srcOrd="0" destOrd="0" presId="urn:microsoft.com/office/officeart/2005/8/layout/bProcess3"/>
    <dgm:cxn modelId="{810493AA-EA20-4BD6-B8BE-0702571CCBF9}" type="presOf" srcId="{D33C602D-D3CC-4962-B71B-D02EFDB3A5D7}" destId="{9A010E21-8EA4-408F-9A22-93CEDE1892C9}" srcOrd="0" destOrd="0" presId="urn:microsoft.com/office/officeart/2005/8/layout/bProcess3"/>
    <dgm:cxn modelId="{0DF76DAB-57AC-434F-A0F3-FA88A6B054AF}" srcId="{0E0C8691-0ACC-4F6A-A37A-7A28817755F8}" destId="{D570C375-9079-418E-B029-79CE8A9E61F3}" srcOrd="1" destOrd="0" parTransId="{8A6B20D9-3DA6-4309-999B-E55D94DE172C}" sibTransId="{D0147DD6-B196-4DBA-84DA-86575534E93E}"/>
    <dgm:cxn modelId="{296463B2-99F5-4B58-95F4-255ECD8FDF52}" type="presOf" srcId="{94215AF7-C285-423C-B086-421014C1B6C5}" destId="{DABD4B23-68B9-43A3-9F81-1F5E79AEB3B5}" srcOrd="0" destOrd="0" presId="urn:microsoft.com/office/officeart/2005/8/layout/bProcess3"/>
    <dgm:cxn modelId="{E429E8B8-5024-4CC5-9EA8-BCE1164C450A}" type="presOf" srcId="{EF908F99-BE04-4AD0-8FFA-72B5F5A91C93}" destId="{C9EF982A-1ECA-4B00-BCD3-DCB607C998E8}" srcOrd="0" destOrd="0" presId="urn:microsoft.com/office/officeart/2005/8/layout/bProcess3"/>
    <dgm:cxn modelId="{EAAF0BBC-91B2-4DFC-9BC8-A101AE2B7AEF}" type="presOf" srcId="{D0147DD6-B196-4DBA-84DA-86575534E93E}" destId="{C1668D42-86C1-4BB8-9F2B-9E3E0EE275B6}" srcOrd="0" destOrd="0" presId="urn:microsoft.com/office/officeart/2005/8/layout/bProcess3"/>
    <dgm:cxn modelId="{0A01E1C0-914B-439E-9D73-7A44BFD5B9E1}" srcId="{0E0C8691-0ACC-4F6A-A37A-7A28817755F8}" destId="{A21712E1-F7C2-481B-8961-206870A1CCFA}" srcOrd="3" destOrd="0" parTransId="{3349D904-EE2D-4586-8379-784B943197E8}" sibTransId="{0FC1A712-FEBA-41AD-8CBE-64CF62916AA5}"/>
    <dgm:cxn modelId="{A19339C3-B3BB-417B-999C-EC77A9C9A6A5}" type="presOf" srcId="{20AF9E50-E0C1-45CC-ADCD-57AD92AE7075}" destId="{D975BB3C-4549-419D-9C86-1DEFAEC4E041}" srcOrd="1" destOrd="0" presId="urn:microsoft.com/office/officeart/2005/8/layout/bProcess3"/>
    <dgm:cxn modelId="{BFE594C8-D979-4E99-9814-EABDBD0F04DA}" srcId="{0E0C8691-0ACC-4F6A-A37A-7A28817755F8}" destId="{182DEDCA-4668-44CA-8F82-D9C2B3CF68A1}" srcOrd="8" destOrd="0" parTransId="{DF5836A7-9997-4919-B3C9-659A6F23988D}" sibTransId="{79CF3D6F-CAD6-49D2-9F87-562A1888AB5C}"/>
    <dgm:cxn modelId="{0A6821D4-F14A-4896-9750-D10D1C0B94EB}" type="presOf" srcId="{0FC1A712-FEBA-41AD-8CBE-64CF62916AA5}" destId="{1BE74C2E-2E29-41B6-AC52-02BE6620ABF9}" srcOrd="0" destOrd="0" presId="urn:microsoft.com/office/officeart/2005/8/layout/bProcess3"/>
    <dgm:cxn modelId="{F5FCC9D8-ACAB-4CE2-897B-00E59E51EBA1}" type="presOf" srcId="{D0147DD6-B196-4DBA-84DA-86575534E93E}" destId="{57F45918-5260-4B56-A524-F15B6D1F1197}" srcOrd="1" destOrd="0" presId="urn:microsoft.com/office/officeart/2005/8/layout/bProcess3"/>
    <dgm:cxn modelId="{8E0251E3-44AB-46F0-813E-60EA85E0AFD8}" type="presOf" srcId="{D570C375-9079-418E-B029-79CE8A9E61F3}" destId="{0C04F12B-A02B-4AEA-AB87-3F8C3C7474AA}" srcOrd="0" destOrd="0" presId="urn:microsoft.com/office/officeart/2005/8/layout/bProcess3"/>
    <dgm:cxn modelId="{2B62F8E9-988B-4B79-8F93-15DA66B2B3D4}" srcId="{0E0C8691-0ACC-4F6A-A37A-7A28817755F8}" destId="{2665537D-3A28-4C26-82FA-476CF54D4AC3}" srcOrd="0" destOrd="0" parTransId="{C8272686-8ACC-472B-B167-1A4DF95316AD}" sibTransId="{20AF9E50-E0C1-45CC-ADCD-57AD92AE7075}"/>
    <dgm:cxn modelId="{633602EE-62E9-4704-B411-41738457A174}" type="presOf" srcId="{64755353-131E-4AEE-8F43-034BED02F341}" destId="{C0B856FC-02FB-4017-8F80-D3E5A54E1D2C}" srcOrd="0" destOrd="0" presId="urn:microsoft.com/office/officeart/2005/8/layout/bProcess3"/>
    <dgm:cxn modelId="{5E2A432B-66B1-438A-A37D-58EBC66EBBEA}" type="presParOf" srcId="{CF727843-F53C-4833-9E19-7B50AF2E66B7}" destId="{F8638A7A-B904-44D1-83D7-0DA271317A41}" srcOrd="0" destOrd="0" presId="urn:microsoft.com/office/officeart/2005/8/layout/bProcess3"/>
    <dgm:cxn modelId="{19F29A9A-F26C-4D65-A958-740A40FD8417}" type="presParOf" srcId="{CF727843-F53C-4833-9E19-7B50AF2E66B7}" destId="{ABB32389-1070-4A2D-A316-F3C4AAC04E30}" srcOrd="1" destOrd="0" presId="urn:microsoft.com/office/officeart/2005/8/layout/bProcess3"/>
    <dgm:cxn modelId="{43648ADF-3519-4F10-B00F-F1681F04A336}" type="presParOf" srcId="{ABB32389-1070-4A2D-A316-F3C4AAC04E30}" destId="{D975BB3C-4549-419D-9C86-1DEFAEC4E041}" srcOrd="0" destOrd="0" presId="urn:microsoft.com/office/officeart/2005/8/layout/bProcess3"/>
    <dgm:cxn modelId="{B32AEF6D-6716-45FB-883F-F4CBCF06F935}" type="presParOf" srcId="{CF727843-F53C-4833-9E19-7B50AF2E66B7}" destId="{0C04F12B-A02B-4AEA-AB87-3F8C3C7474AA}" srcOrd="2" destOrd="0" presId="urn:microsoft.com/office/officeart/2005/8/layout/bProcess3"/>
    <dgm:cxn modelId="{BDB3AF36-F198-4788-A448-C7DC4A7BB94E}" type="presParOf" srcId="{CF727843-F53C-4833-9E19-7B50AF2E66B7}" destId="{C1668D42-86C1-4BB8-9F2B-9E3E0EE275B6}" srcOrd="3" destOrd="0" presId="urn:microsoft.com/office/officeart/2005/8/layout/bProcess3"/>
    <dgm:cxn modelId="{99912525-CAE2-47E6-8C6D-B82100068BB5}" type="presParOf" srcId="{C1668D42-86C1-4BB8-9F2B-9E3E0EE275B6}" destId="{57F45918-5260-4B56-A524-F15B6D1F1197}" srcOrd="0" destOrd="0" presId="urn:microsoft.com/office/officeart/2005/8/layout/bProcess3"/>
    <dgm:cxn modelId="{5B9569C2-8CD1-4E70-93EA-C7AA76FAEBD2}" type="presParOf" srcId="{CF727843-F53C-4833-9E19-7B50AF2E66B7}" destId="{9A010E21-8EA4-408F-9A22-93CEDE1892C9}" srcOrd="4" destOrd="0" presId="urn:microsoft.com/office/officeart/2005/8/layout/bProcess3"/>
    <dgm:cxn modelId="{767BC0FC-85AD-4574-9BF5-E76AB39CD8CD}" type="presParOf" srcId="{CF727843-F53C-4833-9E19-7B50AF2E66B7}" destId="{C0B856FC-02FB-4017-8F80-D3E5A54E1D2C}" srcOrd="5" destOrd="0" presId="urn:microsoft.com/office/officeart/2005/8/layout/bProcess3"/>
    <dgm:cxn modelId="{8E13E714-59CA-4864-8C75-B1B5D8491502}" type="presParOf" srcId="{C0B856FC-02FB-4017-8F80-D3E5A54E1D2C}" destId="{C37D9597-EA7A-4A4B-9EF9-2B2569A93353}" srcOrd="0" destOrd="0" presId="urn:microsoft.com/office/officeart/2005/8/layout/bProcess3"/>
    <dgm:cxn modelId="{28C52E50-BF71-41BE-8940-C41140C06CED}" type="presParOf" srcId="{CF727843-F53C-4833-9E19-7B50AF2E66B7}" destId="{D31CBACD-CA0A-4531-A5C4-CCD26471866D}" srcOrd="6" destOrd="0" presId="urn:microsoft.com/office/officeart/2005/8/layout/bProcess3"/>
    <dgm:cxn modelId="{3D0AFEBB-4512-4FAE-B77D-4E5A76CB78E8}" type="presParOf" srcId="{CF727843-F53C-4833-9E19-7B50AF2E66B7}" destId="{1BE74C2E-2E29-41B6-AC52-02BE6620ABF9}" srcOrd="7" destOrd="0" presId="urn:microsoft.com/office/officeart/2005/8/layout/bProcess3"/>
    <dgm:cxn modelId="{FA124DAC-258F-4172-BE3A-3F1046BCC9CB}" type="presParOf" srcId="{1BE74C2E-2E29-41B6-AC52-02BE6620ABF9}" destId="{ACCF873D-BA48-4765-BD1F-75A180E6564E}" srcOrd="0" destOrd="0" presId="urn:microsoft.com/office/officeart/2005/8/layout/bProcess3"/>
    <dgm:cxn modelId="{D766FEC9-63C7-499D-97BD-4E2162229451}" type="presParOf" srcId="{CF727843-F53C-4833-9E19-7B50AF2E66B7}" destId="{15736307-5A76-4547-880E-0CBC5A92489E}" srcOrd="8" destOrd="0" presId="urn:microsoft.com/office/officeart/2005/8/layout/bProcess3"/>
    <dgm:cxn modelId="{BAC741F0-811B-48E5-A894-C5D86E572D4F}" type="presParOf" srcId="{CF727843-F53C-4833-9E19-7B50AF2E66B7}" destId="{8BFFD383-F9B5-4497-94AF-9FFBB7ED1333}" srcOrd="9" destOrd="0" presId="urn:microsoft.com/office/officeart/2005/8/layout/bProcess3"/>
    <dgm:cxn modelId="{545A0A52-8570-4902-9A4D-2D59EB0D6B60}" type="presParOf" srcId="{8BFFD383-F9B5-4497-94AF-9FFBB7ED1333}" destId="{DBCC2F1B-DA51-4650-A9CB-77DD4EE29A4F}" srcOrd="0" destOrd="0" presId="urn:microsoft.com/office/officeart/2005/8/layout/bProcess3"/>
    <dgm:cxn modelId="{28F6E40C-4DC0-4203-8C1A-E3EF07F6B44B}" type="presParOf" srcId="{CF727843-F53C-4833-9E19-7B50AF2E66B7}" destId="{0ED245B8-7F2E-4272-A496-3C955F4C96F8}" srcOrd="10" destOrd="0" presId="urn:microsoft.com/office/officeart/2005/8/layout/bProcess3"/>
    <dgm:cxn modelId="{0D715C8F-76B8-46F7-BD4B-884B3E1BB227}" type="presParOf" srcId="{CF727843-F53C-4833-9E19-7B50AF2E66B7}" destId="{DABD4B23-68B9-43A3-9F81-1F5E79AEB3B5}" srcOrd="11" destOrd="0" presId="urn:microsoft.com/office/officeart/2005/8/layout/bProcess3"/>
    <dgm:cxn modelId="{0DCF8E55-772B-4EB4-92A3-AEC56D092A57}" type="presParOf" srcId="{DABD4B23-68B9-43A3-9F81-1F5E79AEB3B5}" destId="{94488DDE-7046-43AD-BCFC-5A311D760A5E}" srcOrd="0" destOrd="0" presId="urn:microsoft.com/office/officeart/2005/8/layout/bProcess3"/>
    <dgm:cxn modelId="{C8C07C69-A9C5-4C34-A0C7-4CEC9EF7CB43}" type="presParOf" srcId="{CF727843-F53C-4833-9E19-7B50AF2E66B7}" destId="{3E0162EE-1891-42FE-8195-BD422D8484C2}" srcOrd="12" destOrd="0" presId="urn:microsoft.com/office/officeart/2005/8/layout/bProcess3"/>
    <dgm:cxn modelId="{FF4AFC03-CEEA-4801-B166-F86281D2FED9}" type="presParOf" srcId="{CF727843-F53C-4833-9E19-7B50AF2E66B7}" destId="{C9EF982A-1ECA-4B00-BCD3-DCB607C998E8}" srcOrd="13" destOrd="0" presId="urn:microsoft.com/office/officeart/2005/8/layout/bProcess3"/>
    <dgm:cxn modelId="{22744FDE-8B68-4221-BB86-8AA0108E648D}" type="presParOf" srcId="{C9EF982A-1ECA-4B00-BCD3-DCB607C998E8}" destId="{4C1363F0-AF3F-493F-8734-E442FC0E3CEE}" srcOrd="0" destOrd="0" presId="urn:microsoft.com/office/officeart/2005/8/layout/bProcess3"/>
    <dgm:cxn modelId="{5954D921-8F2D-4634-9142-2C5861522151}" type="presParOf" srcId="{CF727843-F53C-4833-9E19-7B50AF2E66B7}" destId="{B7769F32-A296-47E4-861E-8457E02E99C9}" srcOrd="14" destOrd="0" presId="urn:microsoft.com/office/officeart/2005/8/layout/bProcess3"/>
    <dgm:cxn modelId="{E84964F9-A8BE-4AC5-A227-86F5A40C20D6}" type="presParOf" srcId="{CF727843-F53C-4833-9E19-7B50AF2E66B7}" destId="{6A24894F-7AFD-4FB4-A7DF-C8F3373F29C0}" srcOrd="15" destOrd="0" presId="urn:microsoft.com/office/officeart/2005/8/layout/bProcess3"/>
    <dgm:cxn modelId="{646037AD-E012-4F1A-BCED-21E290178160}" type="presParOf" srcId="{6A24894F-7AFD-4FB4-A7DF-C8F3373F29C0}" destId="{FC3319AE-1CAC-48C9-A18B-258E661A3CBB}" srcOrd="0" destOrd="0" presId="urn:microsoft.com/office/officeart/2005/8/layout/bProcess3"/>
    <dgm:cxn modelId="{A96AD04F-4613-4F02-A70F-B2DE1BE6941C}" type="presParOf" srcId="{CF727843-F53C-4833-9E19-7B50AF2E66B7}" destId="{C18CDA0D-6C9E-4C8F-A0DD-E8FE38A8D424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C72A7D-DD5C-49CA-AC11-7D6D974C27E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DEC193-C2A8-4D2B-B5A7-9A0FD810FCC1}">
      <dgm:prSet phldrT="[Text]"/>
      <dgm:spPr/>
      <dgm:t>
        <a:bodyPr/>
        <a:lstStyle/>
        <a:p>
          <a:r>
            <a:rPr lang="en-US" dirty="0"/>
            <a:t>Survey Estimate</a:t>
          </a:r>
        </a:p>
      </dgm:t>
    </dgm:pt>
    <dgm:pt modelId="{A6BAD832-84C8-40A8-BED5-C50800E8D436}" type="parTrans" cxnId="{084FC863-6540-433A-87BC-20CD0E522D46}">
      <dgm:prSet/>
      <dgm:spPr/>
      <dgm:t>
        <a:bodyPr/>
        <a:lstStyle/>
        <a:p>
          <a:endParaRPr lang="en-US"/>
        </a:p>
      </dgm:t>
    </dgm:pt>
    <dgm:pt modelId="{5AC82DC1-6B99-4749-AAA1-D38B27EE8608}" type="sibTrans" cxnId="{084FC863-6540-433A-87BC-20CD0E522D46}">
      <dgm:prSet/>
      <dgm:spPr/>
      <dgm:t>
        <a:bodyPr/>
        <a:lstStyle/>
        <a:p>
          <a:endParaRPr lang="en-US"/>
        </a:p>
      </dgm:t>
    </dgm:pt>
    <dgm:pt modelId="{4BA2C01E-78B2-4D1C-89FD-071CDC173692}">
      <dgm:prSet phldrT="[Text]"/>
      <dgm:spPr/>
      <dgm:t>
        <a:bodyPr/>
        <a:lstStyle/>
        <a:p>
          <a:r>
            <a:rPr lang="en-US" dirty="0"/>
            <a:t>Satellite Estimate</a:t>
          </a:r>
        </a:p>
      </dgm:t>
    </dgm:pt>
    <dgm:pt modelId="{452C3C6B-B78F-42E7-9139-B793337983AF}" type="parTrans" cxnId="{F2FEA693-3C80-4848-B182-42744FD5CF4C}">
      <dgm:prSet/>
      <dgm:spPr/>
      <dgm:t>
        <a:bodyPr/>
        <a:lstStyle/>
        <a:p>
          <a:endParaRPr lang="en-US"/>
        </a:p>
      </dgm:t>
    </dgm:pt>
    <dgm:pt modelId="{B1DE94F2-44B7-474B-BC2E-7E490032BB77}" type="sibTrans" cxnId="{F2FEA693-3C80-4848-B182-42744FD5CF4C}">
      <dgm:prSet/>
      <dgm:spPr/>
      <dgm:t>
        <a:bodyPr/>
        <a:lstStyle/>
        <a:p>
          <a:endParaRPr lang="en-US"/>
        </a:p>
      </dgm:t>
    </dgm:pt>
    <dgm:pt modelId="{C0D2EF19-EEC7-4181-8CD2-5F6783734320}">
      <dgm:prSet phldrT="[Text]"/>
      <dgm:spPr/>
      <dgm:t>
        <a:bodyPr/>
        <a:lstStyle/>
        <a:p>
          <a:r>
            <a:rPr lang="en-US" dirty="0"/>
            <a:t>Blended Estimate</a:t>
          </a:r>
        </a:p>
      </dgm:t>
    </dgm:pt>
    <dgm:pt modelId="{E7A52489-8E6D-475E-A68D-26A9B5190160}" type="parTrans" cxnId="{555895DB-C1EF-4E0A-B093-64A5571CC6DA}">
      <dgm:prSet/>
      <dgm:spPr/>
      <dgm:t>
        <a:bodyPr/>
        <a:lstStyle/>
        <a:p>
          <a:endParaRPr lang="en-US"/>
        </a:p>
      </dgm:t>
    </dgm:pt>
    <dgm:pt modelId="{788D3007-4C28-4A90-8ABF-B950183E29B3}" type="sibTrans" cxnId="{555895DB-C1EF-4E0A-B093-64A5571CC6DA}">
      <dgm:prSet/>
      <dgm:spPr/>
      <dgm:t>
        <a:bodyPr/>
        <a:lstStyle/>
        <a:p>
          <a:endParaRPr lang="en-US"/>
        </a:p>
      </dgm:t>
    </dgm:pt>
    <dgm:pt modelId="{1C9E1B07-238E-4FD0-9A26-EDA777BB142D}" type="pres">
      <dgm:prSet presAssocID="{3FC72A7D-DD5C-49CA-AC11-7D6D974C27E7}" presName="Name0" presStyleCnt="0">
        <dgm:presLayoutVars>
          <dgm:chMax val="4"/>
          <dgm:resizeHandles val="exact"/>
        </dgm:presLayoutVars>
      </dgm:prSet>
      <dgm:spPr/>
    </dgm:pt>
    <dgm:pt modelId="{4436DEF5-6B8D-466D-A1BD-13E08907FC13}" type="pres">
      <dgm:prSet presAssocID="{3FC72A7D-DD5C-49CA-AC11-7D6D974C27E7}" presName="ellipse" presStyleLbl="trBgShp" presStyleIdx="0" presStyleCnt="1"/>
      <dgm:spPr/>
    </dgm:pt>
    <dgm:pt modelId="{A934210B-DE28-43D5-BFE9-C864A1ECF3B9}" type="pres">
      <dgm:prSet presAssocID="{3FC72A7D-DD5C-49CA-AC11-7D6D974C27E7}" presName="arrow1" presStyleLbl="fgShp" presStyleIdx="0" presStyleCnt="1"/>
      <dgm:spPr/>
    </dgm:pt>
    <dgm:pt modelId="{43129A79-9557-4C62-A231-C15F7BD69105}" type="pres">
      <dgm:prSet presAssocID="{3FC72A7D-DD5C-49CA-AC11-7D6D974C27E7}" presName="rectangle" presStyleLbl="revTx" presStyleIdx="0" presStyleCnt="1">
        <dgm:presLayoutVars>
          <dgm:bulletEnabled val="1"/>
        </dgm:presLayoutVars>
      </dgm:prSet>
      <dgm:spPr/>
    </dgm:pt>
    <dgm:pt modelId="{D5D0B3E8-1078-42EF-AEB8-1893FE3EBCFA}" type="pres">
      <dgm:prSet presAssocID="{4BA2C01E-78B2-4D1C-89FD-071CDC173692}" presName="item1" presStyleLbl="node1" presStyleIdx="0" presStyleCnt="2" custLinFactNeighborX="41299" custLinFactNeighborY="-48747">
        <dgm:presLayoutVars>
          <dgm:bulletEnabled val="1"/>
        </dgm:presLayoutVars>
      </dgm:prSet>
      <dgm:spPr/>
    </dgm:pt>
    <dgm:pt modelId="{218438E0-DFFA-492C-89D7-5D9319E71DD6}" type="pres">
      <dgm:prSet presAssocID="{C0D2EF19-EEC7-4181-8CD2-5F6783734320}" presName="item2" presStyleLbl="node1" presStyleIdx="1" presStyleCnt="2" custLinFactNeighborX="-938" custLinFactNeighborY="-12187">
        <dgm:presLayoutVars>
          <dgm:bulletEnabled val="1"/>
        </dgm:presLayoutVars>
      </dgm:prSet>
      <dgm:spPr/>
    </dgm:pt>
    <dgm:pt modelId="{1D531615-5F15-434A-8CAB-1E14F3F7D9B1}" type="pres">
      <dgm:prSet presAssocID="{3FC72A7D-DD5C-49CA-AC11-7D6D974C27E7}" presName="funnel" presStyleLbl="trAlignAcc1" presStyleIdx="0" presStyleCnt="1"/>
      <dgm:spPr/>
    </dgm:pt>
  </dgm:ptLst>
  <dgm:cxnLst>
    <dgm:cxn modelId="{084FC863-6540-433A-87BC-20CD0E522D46}" srcId="{3FC72A7D-DD5C-49CA-AC11-7D6D974C27E7}" destId="{0CDEC193-C2A8-4D2B-B5A7-9A0FD810FCC1}" srcOrd="0" destOrd="0" parTransId="{A6BAD832-84C8-40A8-BED5-C50800E8D436}" sibTransId="{5AC82DC1-6B99-4749-AAA1-D38B27EE8608}"/>
    <dgm:cxn modelId="{EE1F366C-B56E-41E4-8C94-3625D5C8DE4C}" type="presOf" srcId="{0CDEC193-C2A8-4D2B-B5A7-9A0FD810FCC1}" destId="{218438E0-DFFA-492C-89D7-5D9319E71DD6}" srcOrd="0" destOrd="0" presId="urn:microsoft.com/office/officeart/2005/8/layout/funnel1"/>
    <dgm:cxn modelId="{C7F4BC6C-83A7-4228-8E2D-5EFA662AF2C4}" type="presOf" srcId="{4BA2C01E-78B2-4D1C-89FD-071CDC173692}" destId="{D5D0B3E8-1078-42EF-AEB8-1893FE3EBCFA}" srcOrd="0" destOrd="0" presId="urn:microsoft.com/office/officeart/2005/8/layout/funnel1"/>
    <dgm:cxn modelId="{F2FEA693-3C80-4848-B182-42744FD5CF4C}" srcId="{3FC72A7D-DD5C-49CA-AC11-7D6D974C27E7}" destId="{4BA2C01E-78B2-4D1C-89FD-071CDC173692}" srcOrd="1" destOrd="0" parTransId="{452C3C6B-B78F-42E7-9139-B793337983AF}" sibTransId="{B1DE94F2-44B7-474B-BC2E-7E490032BB77}"/>
    <dgm:cxn modelId="{4DAAD597-1144-4409-8240-840634178664}" type="presOf" srcId="{C0D2EF19-EEC7-4181-8CD2-5F6783734320}" destId="{43129A79-9557-4C62-A231-C15F7BD69105}" srcOrd="0" destOrd="0" presId="urn:microsoft.com/office/officeart/2005/8/layout/funnel1"/>
    <dgm:cxn modelId="{F27528C3-1E5E-4C2C-8955-1A6B328A1FA1}" type="presOf" srcId="{3FC72A7D-DD5C-49CA-AC11-7D6D974C27E7}" destId="{1C9E1B07-238E-4FD0-9A26-EDA777BB142D}" srcOrd="0" destOrd="0" presId="urn:microsoft.com/office/officeart/2005/8/layout/funnel1"/>
    <dgm:cxn modelId="{555895DB-C1EF-4E0A-B093-64A5571CC6DA}" srcId="{3FC72A7D-DD5C-49CA-AC11-7D6D974C27E7}" destId="{C0D2EF19-EEC7-4181-8CD2-5F6783734320}" srcOrd="2" destOrd="0" parTransId="{E7A52489-8E6D-475E-A68D-26A9B5190160}" sibTransId="{788D3007-4C28-4A90-8ABF-B950183E29B3}"/>
    <dgm:cxn modelId="{304386C6-1A8D-4A68-8D7A-976512D4DA49}" type="presParOf" srcId="{1C9E1B07-238E-4FD0-9A26-EDA777BB142D}" destId="{4436DEF5-6B8D-466D-A1BD-13E08907FC13}" srcOrd="0" destOrd="0" presId="urn:microsoft.com/office/officeart/2005/8/layout/funnel1"/>
    <dgm:cxn modelId="{BB38056E-9FC4-4715-AB1A-54EBB1BB6180}" type="presParOf" srcId="{1C9E1B07-238E-4FD0-9A26-EDA777BB142D}" destId="{A934210B-DE28-43D5-BFE9-C864A1ECF3B9}" srcOrd="1" destOrd="0" presId="urn:microsoft.com/office/officeart/2005/8/layout/funnel1"/>
    <dgm:cxn modelId="{ED6E837D-234C-49EA-862E-4711A3308182}" type="presParOf" srcId="{1C9E1B07-238E-4FD0-9A26-EDA777BB142D}" destId="{43129A79-9557-4C62-A231-C15F7BD69105}" srcOrd="2" destOrd="0" presId="urn:microsoft.com/office/officeart/2005/8/layout/funnel1"/>
    <dgm:cxn modelId="{8DEF701E-5ECC-4D54-A118-59B42170E2DB}" type="presParOf" srcId="{1C9E1B07-238E-4FD0-9A26-EDA777BB142D}" destId="{D5D0B3E8-1078-42EF-AEB8-1893FE3EBCFA}" srcOrd="3" destOrd="0" presId="urn:microsoft.com/office/officeart/2005/8/layout/funnel1"/>
    <dgm:cxn modelId="{2BAC7F0C-F814-4678-ABE9-95296621F903}" type="presParOf" srcId="{1C9E1B07-238E-4FD0-9A26-EDA777BB142D}" destId="{218438E0-DFFA-492C-89D7-5D9319E71DD6}" srcOrd="4" destOrd="0" presId="urn:microsoft.com/office/officeart/2005/8/layout/funnel1"/>
    <dgm:cxn modelId="{2C66C0AE-5B2E-471D-9581-5F2A2F93DA5A}" type="presParOf" srcId="{1C9E1B07-238E-4FD0-9A26-EDA777BB142D}" destId="{1D531615-5F15-434A-8CAB-1E14F3F7D9B1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32389-1070-4A2D-A316-F3C4AAC04E30}">
      <dsp:nvSpPr>
        <dsp:cNvPr id="0" name=""/>
        <dsp:cNvSpPr/>
      </dsp:nvSpPr>
      <dsp:spPr>
        <a:xfrm>
          <a:off x="2703186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8052" y="576766"/>
        <a:ext cx="22122" cy="4424"/>
      </dsp:txXfrm>
    </dsp:sp>
    <dsp:sp modelId="{F8638A7A-B904-44D1-83D7-0DA271317A41}">
      <dsp:nvSpPr>
        <dsp:cNvPr id="0" name=""/>
        <dsp:cNvSpPr/>
      </dsp:nvSpPr>
      <dsp:spPr>
        <a:xfrm>
          <a:off x="78126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Obtain satellite images</a:t>
          </a:r>
        </a:p>
      </dsp:txBody>
      <dsp:txXfrm>
        <a:off x="781262" y="1861"/>
        <a:ext cx="1923723" cy="1154234"/>
      </dsp:txXfrm>
    </dsp:sp>
    <dsp:sp modelId="{C1668D42-86C1-4BB8-9F2B-9E3E0EE275B6}">
      <dsp:nvSpPr>
        <dsp:cNvPr id="0" name=""/>
        <dsp:cNvSpPr/>
      </dsp:nvSpPr>
      <dsp:spPr>
        <a:xfrm>
          <a:off x="5069365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4232" y="576766"/>
        <a:ext cx="22122" cy="4424"/>
      </dsp:txXfrm>
    </dsp:sp>
    <dsp:sp modelId="{0C04F12B-A02B-4AEA-AB87-3F8C3C7474AA}">
      <dsp:nvSpPr>
        <dsp:cNvPr id="0" name=""/>
        <dsp:cNvSpPr/>
      </dsp:nvSpPr>
      <dsp:spPr>
        <a:xfrm>
          <a:off x="314744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 construction stages and building type</a:t>
          </a:r>
        </a:p>
      </dsp:txBody>
      <dsp:txXfrm>
        <a:off x="3147442" y="1861"/>
        <a:ext cx="1923723" cy="1154234"/>
      </dsp:txXfrm>
    </dsp:sp>
    <dsp:sp modelId="{C0B856FC-02FB-4017-8F80-D3E5A54E1D2C}">
      <dsp:nvSpPr>
        <dsp:cNvPr id="0" name=""/>
        <dsp:cNvSpPr/>
      </dsp:nvSpPr>
      <dsp:spPr>
        <a:xfrm>
          <a:off x="7435545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0412" y="576766"/>
        <a:ext cx="22122" cy="4424"/>
      </dsp:txXfrm>
    </dsp:sp>
    <dsp:sp modelId="{9A010E21-8EA4-408F-9A22-93CEDE1892C9}">
      <dsp:nvSpPr>
        <dsp:cNvPr id="0" name=""/>
        <dsp:cNvSpPr/>
      </dsp:nvSpPr>
      <dsp:spPr>
        <a:xfrm>
          <a:off x="551362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Blob search</a:t>
          </a:r>
        </a:p>
      </dsp:txBody>
      <dsp:txXfrm>
        <a:off x="5513622" y="1861"/>
        <a:ext cx="1923723" cy="1154234"/>
      </dsp:txXfrm>
    </dsp:sp>
    <dsp:sp modelId="{1BE74C2E-2E29-41B6-AC52-02BE6620ABF9}">
      <dsp:nvSpPr>
        <dsp:cNvPr id="0" name=""/>
        <dsp:cNvSpPr/>
      </dsp:nvSpPr>
      <dsp:spPr>
        <a:xfrm>
          <a:off x="1743124" y="1154295"/>
          <a:ext cx="7262911" cy="411856"/>
        </a:xfrm>
        <a:custGeom>
          <a:avLst/>
          <a:gdLst/>
          <a:ahLst/>
          <a:cxnLst/>
          <a:rect l="0" t="0" r="0" b="0"/>
          <a:pathLst>
            <a:path>
              <a:moveTo>
                <a:pt x="7262911" y="0"/>
              </a:moveTo>
              <a:lnTo>
                <a:pt x="7262911" y="223028"/>
              </a:lnTo>
              <a:lnTo>
                <a:pt x="0" y="223028"/>
              </a:lnTo>
              <a:lnTo>
                <a:pt x="0" y="4118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92670" y="1358011"/>
        <a:ext cx="363818" cy="4424"/>
      </dsp:txXfrm>
    </dsp:sp>
    <dsp:sp modelId="{D31CBACD-CA0A-4531-A5C4-CCD26471866D}">
      <dsp:nvSpPr>
        <dsp:cNvPr id="0" name=""/>
        <dsp:cNvSpPr/>
      </dsp:nvSpPr>
      <dsp:spPr>
        <a:xfrm>
          <a:off x="7879801" y="1861"/>
          <a:ext cx="2252468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Include only areas predicted as single family by the building type model</a:t>
          </a:r>
        </a:p>
      </dsp:txBody>
      <dsp:txXfrm>
        <a:off x="7879801" y="1861"/>
        <a:ext cx="2252468" cy="1154234"/>
      </dsp:txXfrm>
    </dsp:sp>
    <dsp:sp modelId="{8BFFD383-F9B5-4497-94AF-9FFBB7ED1333}">
      <dsp:nvSpPr>
        <dsp:cNvPr id="0" name=""/>
        <dsp:cNvSpPr/>
      </dsp:nvSpPr>
      <dsp:spPr>
        <a:xfrm>
          <a:off x="2703186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8052" y="2173456"/>
        <a:ext cx="22122" cy="4424"/>
      </dsp:txXfrm>
    </dsp:sp>
    <dsp:sp modelId="{15736307-5A76-4547-880E-0CBC5A92489E}">
      <dsp:nvSpPr>
        <dsp:cNvPr id="0" name=""/>
        <dsp:cNvSpPr/>
      </dsp:nvSpPr>
      <dsp:spPr>
        <a:xfrm>
          <a:off x="78126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Exclusions based on building and road footprint overlap</a:t>
          </a:r>
        </a:p>
      </dsp:txBody>
      <dsp:txXfrm>
        <a:off x="781262" y="1598551"/>
        <a:ext cx="1923723" cy="1154234"/>
      </dsp:txXfrm>
    </dsp:sp>
    <dsp:sp modelId="{DABD4B23-68B9-43A3-9F81-1F5E79AEB3B5}">
      <dsp:nvSpPr>
        <dsp:cNvPr id="0" name=""/>
        <dsp:cNvSpPr/>
      </dsp:nvSpPr>
      <dsp:spPr>
        <a:xfrm>
          <a:off x="5069365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4232" y="2173456"/>
        <a:ext cx="22122" cy="4424"/>
      </dsp:txXfrm>
    </dsp:sp>
    <dsp:sp modelId="{0ED245B8-7F2E-4272-A496-3C955F4C96F8}">
      <dsp:nvSpPr>
        <dsp:cNvPr id="0" name=""/>
        <dsp:cNvSpPr/>
      </dsp:nvSpPr>
      <dsp:spPr>
        <a:xfrm>
          <a:off x="314744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Apply business rules  to identify starts</a:t>
          </a:r>
        </a:p>
      </dsp:txBody>
      <dsp:txXfrm>
        <a:off x="3147442" y="1598551"/>
        <a:ext cx="1923723" cy="1154234"/>
      </dsp:txXfrm>
    </dsp:sp>
    <dsp:sp modelId="{C9EF982A-1ECA-4B00-BCD3-DCB607C998E8}">
      <dsp:nvSpPr>
        <dsp:cNvPr id="0" name=""/>
        <dsp:cNvSpPr/>
      </dsp:nvSpPr>
      <dsp:spPr>
        <a:xfrm>
          <a:off x="7435545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0412" y="2173456"/>
        <a:ext cx="22122" cy="4424"/>
      </dsp:txXfrm>
    </dsp:sp>
    <dsp:sp modelId="{3E0162EE-1891-42FE-8195-BD422D8484C2}">
      <dsp:nvSpPr>
        <dsp:cNvPr id="0" name=""/>
        <dsp:cNvSpPr/>
      </dsp:nvSpPr>
      <dsp:spPr>
        <a:xfrm>
          <a:off x="551362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Imputation for obscured areas</a:t>
          </a:r>
        </a:p>
      </dsp:txBody>
      <dsp:txXfrm>
        <a:off x="5513622" y="1598551"/>
        <a:ext cx="1923723" cy="1154234"/>
      </dsp:txXfrm>
    </dsp:sp>
    <dsp:sp modelId="{6A24894F-7AFD-4FB4-A7DF-C8F3373F29C0}">
      <dsp:nvSpPr>
        <dsp:cNvPr id="0" name=""/>
        <dsp:cNvSpPr/>
      </dsp:nvSpPr>
      <dsp:spPr>
        <a:xfrm>
          <a:off x="1743124" y="2750986"/>
          <a:ext cx="7098539" cy="411856"/>
        </a:xfrm>
        <a:custGeom>
          <a:avLst/>
          <a:gdLst/>
          <a:ahLst/>
          <a:cxnLst/>
          <a:rect l="0" t="0" r="0" b="0"/>
          <a:pathLst>
            <a:path>
              <a:moveTo>
                <a:pt x="7098539" y="0"/>
              </a:moveTo>
              <a:lnTo>
                <a:pt x="7098539" y="223028"/>
              </a:lnTo>
              <a:lnTo>
                <a:pt x="0" y="223028"/>
              </a:lnTo>
              <a:lnTo>
                <a:pt x="0" y="4118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14586" y="2954701"/>
        <a:ext cx="355615" cy="4424"/>
      </dsp:txXfrm>
    </dsp:sp>
    <dsp:sp modelId="{B7769F32-A296-47E4-861E-8457E02E99C9}">
      <dsp:nvSpPr>
        <dsp:cNvPr id="0" name=""/>
        <dsp:cNvSpPr/>
      </dsp:nvSpPr>
      <dsp:spPr>
        <a:xfrm>
          <a:off x="7879801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Capture window adjustment</a:t>
          </a:r>
        </a:p>
      </dsp:txBody>
      <dsp:txXfrm>
        <a:off x="7879801" y="1598551"/>
        <a:ext cx="1923723" cy="1154234"/>
      </dsp:txXfrm>
    </dsp:sp>
    <dsp:sp modelId="{C18CDA0D-6C9E-4C8F-A0DD-E8FE38A8D424}">
      <dsp:nvSpPr>
        <dsp:cNvPr id="0" name=""/>
        <dsp:cNvSpPr/>
      </dsp:nvSpPr>
      <dsp:spPr>
        <a:xfrm>
          <a:off x="781262" y="3195242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Final place level satellite estimate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6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1600" kern="1200" dirty="0"/>
        </a:p>
      </dsp:txBody>
      <dsp:txXfrm>
        <a:off x="781262" y="3195242"/>
        <a:ext cx="1923723" cy="1154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6DEF5-6B8D-466D-A1BD-13E08907FC13}">
      <dsp:nvSpPr>
        <dsp:cNvPr id="0" name=""/>
        <dsp:cNvSpPr/>
      </dsp:nvSpPr>
      <dsp:spPr>
        <a:xfrm>
          <a:off x="1332339" y="216762"/>
          <a:ext cx="4301902" cy="149399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4210B-DE28-43D5-BFE9-C864A1ECF3B9}">
      <dsp:nvSpPr>
        <dsp:cNvPr id="0" name=""/>
        <dsp:cNvSpPr/>
      </dsp:nvSpPr>
      <dsp:spPr>
        <a:xfrm>
          <a:off x="3073108" y="3875047"/>
          <a:ext cx="833702" cy="53356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29A79-9557-4C62-A231-C15F7BD69105}">
      <dsp:nvSpPr>
        <dsp:cNvPr id="0" name=""/>
        <dsp:cNvSpPr/>
      </dsp:nvSpPr>
      <dsp:spPr>
        <a:xfrm>
          <a:off x="1489075" y="4301902"/>
          <a:ext cx="4001769" cy="1000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Blended Estimate</a:t>
          </a:r>
        </a:p>
      </dsp:txBody>
      <dsp:txXfrm>
        <a:off x="1489075" y="4301902"/>
        <a:ext cx="4001769" cy="1000442"/>
      </dsp:txXfrm>
    </dsp:sp>
    <dsp:sp modelId="{D5D0B3E8-1078-42EF-AEB8-1893FE3EBCFA}">
      <dsp:nvSpPr>
        <dsp:cNvPr id="0" name=""/>
        <dsp:cNvSpPr/>
      </dsp:nvSpPr>
      <dsp:spPr>
        <a:xfrm>
          <a:off x="3516123" y="1094612"/>
          <a:ext cx="1500663" cy="1500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Satellite Estimate</a:t>
          </a:r>
        </a:p>
      </dsp:txBody>
      <dsp:txXfrm>
        <a:off x="3735890" y="1314379"/>
        <a:ext cx="1061129" cy="1061129"/>
      </dsp:txXfrm>
    </dsp:sp>
    <dsp:sp modelId="{218438E0-DFFA-492C-89D7-5D9319E71DD6}">
      <dsp:nvSpPr>
        <dsp:cNvPr id="0" name=""/>
        <dsp:cNvSpPr/>
      </dsp:nvSpPr>
      <dsp:spPr>
        <a:xfrm>
          <a:off x="1808479" y="517423"/>
          <a:ext cx="1500663" cy="1500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Survey Estimate</a:t>
          </a:r>
        </a:p>
      </dsp:txBody>
      <dsp:txXfrm>
        <a:off x="2028246" y="737190"/>
        <a:ext cx="1061129" cy="1061129"/>
      </dsp:txXfrm>
    </dsp:sp>
    <dsp:sp modelId="{1D531615-5F15-434A-8CAB-1E14F3F7D9B1}">
      <dsp:nvSpPr>
        <dsp:cNvPr id="0" name=""/>
        <dsp:cNvSpPr/>
      </dsp:nvSpPr>
      <dsp:spPr>
        <a:xfrm>
          <a:off x="1155594" y="33348"/>
          <a:ext cx="4668731" cy="373498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235F9E-7F22-46ED-A69C-0DF20990157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A33367-C7DD-4070-8A8A-4A94FB71E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5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0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6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4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5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0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04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96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0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9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2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9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9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5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0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9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Select="1"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5" y="5796743"/>
            <a:ext cx="1810669" cy="10303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BCEED-A24B-1A10-C230-4D049FE50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CUI//SP-CENS  </a:t>
            </a:r>
          </a:p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Disclosure Prohibited: Title 13 U.S.C.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9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svg"/><Relationship Id="rId5" Type="http://schemas.openxmlformats.org/officeDocument/2006/relationships/image" Target="../media/image57.png"/><Relationship Id="rId15" Type="http://schemas.openxmlformats.org/officeDocument/2006/relationships/image" Target="../media/image270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construction/soc/methodology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construction/nrc/pdf/satellite_edp_methodology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eid.nrc.satellite@census.gov" TargetMode="External"/><Relationship Id="rId2" Type="http://schemas.openxmlformats.org/officeDocument/2006/relationships/hyperlink" Target="mailto:Nicole.Czaplicki@census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44EA3-D7FB-24BA-77B8-4166E67EAA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79" y="183650"/>
            <a:ext cx="8660042" cy="6490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6EEE7-0CFA-489D-69B5-785CDA392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979" y="1353065"/>
            <a:ext cx="8660042" cy="2150582"/>
          </a:xfrm>
          <a:noFill/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Blended Data Approach to Measuring Monthly Housing Starts: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Satellite Imagery, Survey Data and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15A1C-9938-67EA-5429-E09DF9D0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D79EA-BEA6-B97E-35B5-B45C8C1C1B35}"/>
              </a:ext>
            </a:extLst>
          </p:cNvPr>
          <p:cNvSpPr txBox="1"/>
          <p:nvPr/>
        </p:nvSpPr>
        <p:spPr>
          <a:xfrm>
            <a:off x="1765980" y="4780424"/>
            <a:ext cx="86600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Nikki Czaplicki</a:t>
            </a: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U.S. Census Bureau</a:t>
            </a:r>
          </a:p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01DED2-C8EE-F792-F041-EA7FF988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722" y="6136700"/>
            <a:ext cx="85092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Any opinions and conclusions expressed herein are those of the authors and do not reflect the views of the U.S. Census Bureau.</a:t>
            </a:r>
          </a:p>
        </p:txBody>
      </p:sp>
    </p:spTree>
    <p:extLst>
      <p:ext uri="{BB962C8B-B14F-4D97-AF65-F5344CB8AC3E}">
        <p14:creationId xmlns:p14="http://schemas.microsoft.com/office/powerpoint/2010/main" val="184955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7516-C9EA-0902-B1C5-90174E0B3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384" y="2371176"/>
            <a:ext cx="1694470" cy="26574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LAND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VEGETATION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EXCAVATION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FOUNDATION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FRAMING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ROOF</a:t>
            </a:r>
          </a:p>
        </p:txBody>
      </p:sp>
      <p:pic>
        <p:nvPicPr>
          <p:cNvPr id="4" name="Picture 3" descr="An aerial view of a town&#10;&#10;Description automatically generated">
            <a:extLst>
              <a:ext uri="{FF2B5EF4-FFF2-40B4-BE49-F238E27FC236}">
                <a16:creationId xmlns:a16="http://schemas.microsoft.com/office/drawing/2014/main" id="{23684060-0171-8851-40BB-B6877EF6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566" y="0"/>
            <a:ext cx="3924543" cy="6858000"/>
          </a:xfrm>
          <a:prstGeom prst="rect">
            <a:avLst/>
          </a:prstGeom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C85E320-DA60-9B8C-74B2-479AD3F87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703" y="0"/>
            <a:ext cx="39365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561"/>
            <a:ext cx="4327566" cy="20469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/>
              <a:t>Construction Stage </a:t>
            </a:r>
            <a:br>
              <a:rPr lang="en-US" sz="4000" dirty="0"/>
            </a:br>
            <a:r>
              <a:rPr lang="en-US" sz="4000" dirty="0"/>
              <a:t>Predictions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E763B-6EA5-8594-61E6-AFCCACAB08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38"/>
          <a:stretch/>
        </p:blipFill>
        <p:spPr>
          <a:xfrm>
            <a:off x="1232891" y="2370772"/>
            <a:ext cx="741920" cy="22872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242540-9519-E837-875D-1DD395B0CBB8}"/>
              </a:ext>
            </a:extLst>
          </p:cNvPr>
          <p:cNvGrpSpPr/>
          <p:nvPr/>
        </p:nvGrpSpPr>
        <p:grpSpPr>
          <a:xfrm>
            <a:off x="2715219" y="5157308"/>
            <a:ext cx="1612347" cy="1700692"/>
            <a:chOff x="331305" y="5068952"/>
            <a:chExt cx="2098260" cy="2109303"/>
          </a:xfrm>
        </p:grpSpPr>
        <p:pic>
          <p:nvPicPr>
            <p:cNvPr id="15" name="Picture 14" descr="A logo with a globe and eye&#10;&#10;Description automatically generated">
              <a:extLst>
                <a:ext uri="{FF2B5EF4-FFF2-40B4-BE49-F238E27FC236}">
                  <a16:creationId xmlns:a16="http://schemas.microsoft.com/office/drawing/2014/main" id="{86341CD7-0976-766D-CA62-EA26A2FB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07" y="5275464"/>
              <a:ext cx="1742152" cy="179567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BC5A2-50B0-5789-EB7B-BF1E42AC27B0}"/>
                </a:ext>
              </a:extLst>
            </p:cNvPr>
            <p:cNvSpPr/>
            <p:nvPr/>
          </p:nvSpPr>
          <p:spPr>
            <a:xfrm>
              <a:off x="2164522" y="5068952"/>
              <a:ext cx="121478" cy="2054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3DF282-DD40-804E-159A-4920FD966325}"/>
                </a:ext>
              </a:extLst>
            </p:cNvPr>
            <p:cNvSpPr/>
            <p:nvPr/>
          </p:nvSpPr>
          <p:spPr>
            <a:xfrm>
              <a:off x="331305" y="7012603"/>
              <a:ext cx="2098260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CF197-FA79-B93F-666D-712CC838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AE16-D8BD-3819-A76E-6AD5F601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5" y="315913"/>
            <a:ext cx="3932237" cy="849500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Parcel Limitations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B8A25A-8E41-BA39-FE74-D814DDFE2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417E901-D69A-2850-630B-FE336A354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095" y="1781735"/>
            <a:ext cx="3932237" cy="3285004"/>
          </a:xfrm>
        </p:spPr>
        <p:txBody>
          <a:bodyPr>
            <a:normAutofit/>
          </a:bodyPr>
          <a:lstStyle/>
          <a:p>
            <a:r>
              <a:rPr lang="en-US" sz="2400" dirty="0"/>
              <a:t>Outdated geometry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Incomplete data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Inaccurate zoning information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61C55-86E6-C896-1465-A360D505DCBF}"/>
              </a:ext>
            </a:extLst>
          </p:cNvPr>
          <p:cNvGrpSpPr>
            <a:grpSpLocks noChangeAspect="1"/>
          </p:cNvGrpSpPr>
          <p:nvPr/>
        </p:nvGrpSpPr>
        <p:grpSpPr>
          <a:xfrm>
            <a:off x="4514646" y="104349"/>
            <a:ext cx="7392258" cy="6043522"/>
            <a:chOff x="1901747" y="0"/>
            <a:chExt cx="838850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F5F0DD-1007-C5D2-930B-A05223B5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747" y="0"/>
              <a:ext cx="8388505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54130E-EEED-4EB3-658E-263E15AC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8977" y="0"/>
              <a:ext cx="8374046" cy="6858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C3561-E029-63FD-5469-C7732814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34" y="266643"/>
            <a:ext cx="10549931" cy="86741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Identifying Starts Through Blob 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4F9C37-E9F2-CC97-0703-2F65A7830F9B}"/>
              </a:ext>
            </a:extLst>
          </p:cNvPr>
          <p:cNvGrpSpPr/>
          <p:nvPr/>
        </p:nvGrpSpPr>
        <p:grpSpPr>
          <a:xfrm>
            <a:off x="497822" y="1226369"/>
            <a:ext cx="11237466" cy="4636546"/>
            <a:chOff x="497822" y="1344706"/>
            <a:chExt cx="11237466" cy="46365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8A16F7-A011-F543-0D60-7792AB396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1479" y="1344706"/>
              <a:ext cx="3123809" cy="46365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2A3CB4-D690-36A5-64BC-0B1948F6F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822" y="1344706"/>
              <a:ext cx="3688532" cy="463654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09D276-3DBB-F3EA-C32F-45F6E5D21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0677" y="1344706"/>
              <a:ext cx="3661401" cy="4636546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6BE782F-4663-A883-2566-A025542DCBA6}"/>
                </a:ext>
              </a:extLst>
            </p:cNvPr>
            <p:cNvSpPr/>
            <p:nvPr/>
          </p:nvSpPr>
          <p:spPr>
            <a:xfrm>
              <a:off x="3361233" y="3229272"/>
              <a:ext cx="1287346" cy="8674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830305B-7371-7292-F494-0FAF38BF5C9D}"/>
                </a:ext>
              </a:extLst>
            </p:cNvPr>
            <p:cNvSpPr/>
            <p:nvPr/>
          </p:nvSpPr>
          <p:spPr>
            <a:xfrm>
              <a:off x="7392297" y="3229272"/>
              <a:ext cx="1287346" cy="8674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F6057-6EFC-213E-10A6-615C02E2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5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9E3C-55F5-A65C-CE0F-98DD50BA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Interpreting Starts With Business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32951-9A99-0C89-F4B5-8AF0B4F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B84852-04C3-EA15-4362-DE8C9135C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10203"/>
              </p:ext>
            </p:extLst>
          </p:nvPr>
        </p:nvGraphicFramePr>
        <p:xfrm>
          <a:off x="1769745" y="1500188"/>
          <a:ext cx="8652510" cy="4109085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3820695759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148252806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61577236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90896871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14872684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324071856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157751627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1682898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1387583941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1663509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Month Prediction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13041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Background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Excavation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Unfinished Roof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743785"/>
                  </a:ext>
                </a:extLst>
              </a:tr>
              <a:tr h="41910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Month Prediction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Background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47842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63626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81609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Excavation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848524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48672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697497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Unfinished Roof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02829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83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45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2561"/>
            <a:ext cx="7871013" cy="108421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Developing a Building Type Model</a:t>
            </a:r>
          </a:p>
        </p:txBody>
      </p: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E225F0DA-EF30-A14E-0995-4EC1F2382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87" y="1922928"/>
            <a:ext cx="6621913" cy="4288056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DB3DD7B-3213-6E70-08A5-0762B0CE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76" y="1996109"/>
            <a:ext cx="4852911" cy="41416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Classify areas by likely building type</a:t>
            </a:r>
          </a:p>
          <a:p>
            <a:pPr marL="806450"/>
            <a:r>
              <a:rPr lang="en-US" sz="2400" dirty="0"/>
              <a:t>Single-family detached</a:t>
            </a:r>
          </a:p>
          <a:p>
            <a:pPr marL="806450"/>
            <a:r>
              <a:rPr lang="en-US" sz="2400" dirty="0"/>
              <a:t>Single-family attached</a:t>
            </a:r>
          </a:p>
          <a:p>
            <a:pPr marL="806450"/>
            <a:r>
              <a:rPr lang="en-US" sz="2400" dirty="0"/>
              <a:t>Multi-family</a:t>
            </a:r>
          </a:p>
          <a:p>
            <a:pPr marL="806450"/>
            <a:r>
              <a:rPr lang="en-US" sz="2400" dirty="0"/>
              <a:t>Non-residential </a:t>
            </a:r>
          </a:p>
          <a:p>
            <a:pPr marL="806450"/>
            <a:r>
              <a:rPr lang="en-US" sz="2400" dirty="0"/>
              <a:t>Background</a:t>
            </a: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14CBBFDC-C77D-DE52-8507-BA16F0AD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7034698" y="687356"/>
            <a:ext cx="2913529" cy="291352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F1AFB-CDF5-DE5E-C08B-C912DF02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24B5C4-B3E1-D35D-1CB6-778A74CC8C83}"/>
              </a:ext>
            </a:extLst>
          </p:cNvPr>
          <p:cNvSpPr/>
          <p:nvPr/>
        </p:nvSpPr>
        <p:spPr>
          <a:xfrm>
            <a:off x="4808655" y="2483309"/>
            <a:ext cx="2574691" cy="182095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Building Type Labeling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99E37-0E3F-2012-D90E-5D9E40E69E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" y="1222088"/>
            <a:ext cx="4348850" cy="4343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0D106-9975-38C9-DD5F-354A5944C3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872" y="1222088"/>
            <a:ext cx="4348850" cy="4343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3193C-CA29-CD6B-5203-2AE9F80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9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43" y="242561"/>
            <a:ext cx="4110038" cy="20469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Building Type</a:t>
            </a:r>
            <a:br>
              <a:rPr lang="en-US" sz="4000" dirty="0"/>
            </a:br>
            <a:r>
              <a:rPr lang="en-US" sz="4000" dirty="0"/>
              <a:t>Model Predictions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9DD604-6AD8-9487-1866-337683FB51BF}"/>
              </a:ext>
            </a:extLst>
          </p:cNvPr>
          <p:cNvGrpSpPr/>
          <p:nvPr/>
        </p:nvGrpSpPr>
        <p:grpSpPr>
          <a:xfrm>
            <a:off x="3824654" y="5145794"/>
            <a:ext cx="1612347" cy="1700692"/>
            <a:chOff x="198783" y="4726609"/>
            <a:chExt cx="2098260" cy="2109303"/>
          </a:xfrm>
        </p:grpSpPr>
        <p:pic>
          <p:nvPicPr>
            <p:cNvPr id="23" name="Picture 22" descr="A logo with a globe and eye&#10;&#10;Description automatically generated">
              <a:extLst>
                <a:ext uri="{FF2B5EF4-FFF2-40B4-BE49-F238E27FC236}">
                  <a16:creationId xmlns:a16="http://schemas.microsoft.com/office/drawing/2014/main" id="{FADE4C60-7B6C-7667-2B33-6F0EDF0F5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85" y="4933121"/>
              <a:ext cx="1742152" cy="179567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4F2EFD-4609-CEF4-2EDB-C62F3FE47BFA}"/>
                </a:ext>
              </a:extLst>
            </p:cNvPr>
            <p:cNvSpPr/>
            <p:nvPr/>
          </p:nvSpPr>
          <p:spPr>
            <a:xfrm>
              <a:off x="2032000" y="4726609"/>
              <a:ext cx="121478" cy="2054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13D4E5-D142-1CF6-3828-8C9AC2AE4C37}"/>
                </a:ext>
              </a:extLst>
            </p:cNvPr>
            <p:cNvSpPr/>
            <p:nvPr/>
          </p:nvSpPr>
          <p:spPr>
            <a:xfrm>
              <a:off x="198783" y="6670260"/>
              <a:ext cx="2098260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E225F0DA-EF30-A14E-0995-4EC1F23824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857" y="-2927"/>
            <a:ext cx="5722575" cy="3705685"/>
          </a:xfrm>
          <a:prstGeom prst="rect">
            <a:avLst/>
          </a:prstGeom>
        </p:spPr>
      </p:pic>
      <p:pic>
        <p:nvPicPr>
          <p:cNvPr id="6" name="Picture 5" descr="A blue and black art&#10;&#10;Description automatically generated">
            <a:extLst>
              <a:ext uri="{FF2B5EF4-FFF2-40B4-BE49-F238E27FC236}">
                <a16:creationId xmlns:a16="http://schemas.microsoft.com/office/drawing/2014/main" id="{1D69D8B0-3CAD-053E-5AC4-61FE204B0C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331" y="3429859"/>
            <a:ext cx="5727625" cy="34318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6B5775-356A-89CA-FD20-76134909582D}"/>
              </a:ext>
            </a:extLst>
          </p:cNvPr>
          <p:cNvGrpSpPr/>
          <p:nvPr/>
        </p:nvGrpSpPr>
        <p:grpSpPr>
          <a:xfrm>
            <a:off x="1017798" y="2569741"/>
            <a:ext cx="3613030" cy="1130950"/>
            <a:chOff x="1219774" y="2569741"/>
            <a:chExt cx="3613030" cy="1130950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51AAB3F-8BF5-545B-25B9-451D389D871A}"/>
                </a:ext>
              </a:extLst>
            </p:cNvPr>
            <p:cNvSpPr txBox="1">
              <a:spLocks/>
            </p:cNvSpPr>
            <p:nvPr/>
          </p:nvSpPr>
          <p:spPr>
            <a:xfrm>
              <a:off x="1944842" y="2573152"/>
              <a:ext cx="2887962" cy="112429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None/>
              </a:pPr>
              <a:r>
                <a:rPr lang="en-US" sz="1800" b="1" dirty="0"/>
                <a:t>Background</a:t>
              </a:r>
            </a:p>
            <a:p>
              <a:pPr marL="0" indent="0">
                <a:lnSpc>
                  <a:spcPct val="100000"/>
                </a:lnSpc>
                <a:spcBef>
                  <a:spcPts val="900"/>
                </a:spcBef>
                <a:buNone/>
              </a:pPr>
              <a:r>
                <a:rPr lang="en-US" sz="1800" b="1" dirty="0"/>
                <a:t>Single Family Detached</a:t>
              </a:r>
            </a:p>
            <a:p>
              <a:pPr marL="0" indent="0">
                <a:lnSpc>
                  <a:spcPct val="100000"/>
                </a:lnSpc>
                <a:spcBef>
                  <a:spcPts val="900"/>
                </a:spcBef>
                <a:buNone/>
              </a:pPr>
              <a:r>
                <a:rPr lang="en-US" sz="1800" b="1" dirty="0"/>
                <a:t>Non-Single Family</a:t>
              </a:r>
            </a:p>
          </p:txBody>
        </p:sp>
        <p:pic>
          <p:nvPicPr>
            <p:cNvPr id="8" name="Picture 7" descr="A blue and black rectangles&#10;&#10;Description automatically generated">
              <a:extLst>
                <a:ext uri="{FF2B5EF4-FFF2-40B4-BE49-F238E27FC236}">
                  <a16:creationId xmlns:a16="http://schemas.microsoft.com/office/drawing/2014/main" id="{F352E0FA-21FD-BD0E-C2CF-BCE2DC28A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774" y="2569741"/>
              <a:ext cx="727802" cy="113095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9BF4A-0F97-D372-AFE2-B3E8DC7C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3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CAD7CF-4061-106C-6C6A-0C4609E85E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067" y="979091"/>
            <a:ext cx="3193473" cy="24886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85D35-1568-384E-99AA-910CD5DBF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868" y="983957"/>
            <a:ext cx="3092852" cy="2483798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DB714999-EEAC-624A-9EA6-CCD2CCBB3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610" y="3729981"/>
            <a:ext cx="4410075" cy="198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29767-9E98-6E3B-19DE-14A53A4D9D21}"/>
              </a:ext>
            </a:extLst>
          </p:cNvPr>
          <p:cNvSpPr txBox="1"/>
          <p:nvPr/>
        </p:nvSpPr>
        <p:spPr>
          <a:xfrm>
            <a:off x="6439021" y="5857517"/>
            <a:ext cx="54963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Blue shape indicates a building footprint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Black shape indicates a start prediction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964D44-03F7-5656-0B6D-91B5BCC09F8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930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Building Footprint Exclusion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52A8A83-5B7B-5989-310A-F91AB3FD5C10}"/>
              </a:ext>
            </a:extLst>
          </p:cNvPr>
          <p:cNvSpPr txBox="1">
            <a:spLocks/>
          </p:cNvSpPr>
          <p:nvPr/>
        </p:nvSpPr>
        <p:spPr>
          <a:xfrm>
            <a:off x="838200" y="1915169"/>
            <a:ext cx="4710393" cy="396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Utilize open-source building footprint data to reduce noise.</a:t>
            </a:r>
          </a:p>
          <a:p>
            <a:endParaRPr lang="en-US" sz="2400" dirty="0"/>
          </a:p>
          <a:p>
            <a:r>
              <a:rPr lang="en-US" sz="2400" dirty="0"/>
              <a:t>Overlay start blobs on footprint shapes and exclude overlaps as probable noise.</a:t>
            </a:r>
          </a:p>
          <a:p>
            <a:endParaRPr lang="en-US" sz="2400" dirty="0"/>
          </a:p>
          <a:p>
            <a:r>
              <a:rPr lang="en-US" sz="2400" dirty="0"/>
              <a:t>Similar procedure performed using TIGER/Line road data.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E0212-3EDE-18C0-B56E-3A70B429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2E77-B325-E8AB-FB9D-F97DBF7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81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Imputation of satellite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016E-1F5F-52D9-3CFD-49575D1D6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097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Missing data in the satellite image due to cloud cover</a:t>
            </a:r>
          </a:p>
          <a:p>
            <a:endParaRPr lang="en-US" sz="2400" dirty="0"/>
          </a:p>
          <a:p>
            <a:r>
              <a:rPr lang="en-US" sz="2400" dirty="0"/>
              <a:t>Construction is not evenly distributed across the AOI – place level missing data adjustment not appropriate</a:t>
            </a:r>
          </a:p>
          <a:p>
            <a:endParaRPr lang="en-US" sz="2400" dirty="0"/>
          </a:p>
          <a:p>
            <a:r>
              <a:rPr lang="en-US" sz="2400" dirty="0"/>
              <a:t>Divide the AOI into its component 7-character Geohashes (153m x153m) and impute/adjust at the Geohash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58EDF-1CCB-735F-65E2-71680BF2C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506" y="1402192"/>
            <a:ext cx="5181600" cy="4248911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2C77B-6C11-B5EF-5306-6D393D1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C63ECC8-719A-498E-B101-491B6A35558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1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D870-FCC6-81A3-DA06-998CDB6A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19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C9502B-A1A7-21C6-194F-9605F8D84038}"/>
              </a:ext>
            </a:extLst>
          </p:cNvPr>
          <p:cNvGrpSpPr>
            <a:grpSpLocks noChangeAspect="1"/>
          </p:cNvGrpSpPr>
          <p:nvPr/>
        </p:nvGrpSpPr>
        <p:grpSpPr>
          <a:xfrm>
            <a:off x="1161378" y="1357922"/>
            <a:ext cx="4114800" cy="3888821"/>
            <a:chOff x="549950" y="1346949"/>
            <a:chExt cx="3645175" cy="344498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79DDD-73AB-49CC-25AF-ED49F651ADC4}"/>
                </a:ext>
              </a:extLst>
            </p:cNvPr>
            <p:cNvSpPr/>
            <p:nvPr/>
          </p:nvSpPr>
          <p:spPr>
            <a:xfrm>
              <a:off x="684146" y="1580873"/>
              <a:ext cx="3384223" cy="31485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 descr="House outline">
              <a:extLst>
                <a:ext uri="{FF2B5EF4-FFF2-40B4-BE49-F238E27FC236}">
                  <a16:creationId xmlns:a16="http://schemas.microsoft.com/office/drawing/2014/main" id="{956AE0B4-5437-522C-00B1-53CEA9AA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65928" y="1528829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House outline">
              <a:extLst>
                <a:ext uri="{FF2B5EF4-FFF2-40B4-BE49-F238E27FC236}">
                  <a16:creationId xmlns:a16="http://schemas.microsoft.com/office/drawing/2014/main" id="{241C683D-6959-B171-0A32-C34209458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560136" y="1528829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House outline">
              <a:extLst>
                <a:ext uri="{FF2B5EF4-FFF2-40B4-BE49-F238E27FC236}">
                  <a16:creationId xmlns:a16="http://schemas.microsoft.com/office/drawing/2014/main" id="{12C7F25C-DA31-48D6-5E39-C116F091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406192" y="1510831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House outline">
              <a:extLst>
                <a:ext uri="{FF2B5EF4-FFF2-40B4-BE49-F238E27FC236}">
                  <a16:creationId xmlns:a16="http://schemas.microsoft.com/office/drawing/2014/main" id="{6F70410C-E354-2D4D-8BCD-AD038AD4D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65928" y="2394998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House outline">
              <a:extLst>
                <a:ext uri="{FF2B5EF4-FFF2-40B4-BE49-F238E27FC236}">
                  <a16:creationId xmlns:a16="http://schemas.microsoft.com/office/drawing/2014/main" id="{56F88D35-DB94-DAB8-85FE-F286F72C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354344" y="224358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Excavator outline">
              <a:extLst>
                <a:ext uri="{FF2B5EF4-FFF2-40B4-BE49-F238E27FC236}">
                  <a16:creationId xmlns:a16="http://schemas.microsoft.com/office/drawing/2014/main" id="{0C1E209A-FF17-6C21-402B-6D88191A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1623" y="2336245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324A546-896B-5BA4-8074-D518270E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96825" y="3850857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House outline">
              <a:extLst>
                <a:ext uri="{FF2B5EF4-FFF2-40B4-BE49-F238E27FC236}">
                  <a16:creationId xmlns:a16="http://schemas.microsoft.com/office/drawing/2014/main" id="{27DBA383-970A-0696-147B-F7FF93D5E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169959" y="1528829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Deciduous tree outline">
              <a:extLst>
                <a:ext uri="{FF2B5EF4-FFF2-40B4-BE49-F238E27FC236}">
                  <a16:creationId xmlns:a16="http://schemas.microsoft.com/office/drawing/2014/main" id="{9BF50A7B-1E91-BB75-58E6-F9B3CB501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617286" y="3091999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Deciduous tree outline">
              <a:extLst>
                <a:ext uri="{FF2B5EF4-FFF2-40B4-BE49-F238E27FC236}">
                  <a16:creationId xmlns:a16="http://schemas.microsoft.com/office/drawing/2014/main" id="{60F902CB-C217-6C69-D7BD-1F84CAEEA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280725" y="3850857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Excavator outline">
              <a:extLst>
                <a:ext uri="{FF2B5EF4-FFF2-40B4-BE49-F238E27FC236}">
                  <a16:creationId xmlns:a16="http://schemas.microsoft.com/office/drawing/2014/main" id="{2420C487-30F0-FF10-492B-5F33EAB62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31686" y="3015962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House outline">
              <a:extLst>
                <a:ext uri="{FF2B5EF4-FFF2-40B4-BE49-F238E27FC236}">
                  <a16:creationId xmlns:a16="http://schemas.microsoft.com/office/drawing/2014/main" id="{A4D29247-D62E-4EE5-C657-2B7CD40D9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3221" y="3167781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Deciduous tree outline">
              <a:extLst>
                <a:ext uri="{FF2B5EF4-FFF2-40B4-BE49-F238E27FC236}">
                  <a16:creationId xmlns:a16="http://schemas.microsoft.com/office/drawing/2014/main" id="{43904B94-4689-4EAD-FB84-FB8DBB3E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258141" y="3005203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Deciduous tree outline">
              <a:extLst>
                <a:ext uri="{FF2B5EF4-FFF2-40B4-BE49-F238E27FC236}">
                  <a16:creationId xmlns:a16="http://schemas.microsoft.com/office/drawing/2014/main" id="{EAD02CFF-C546-D6A3-AF43-E0AD33369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480821" y="3848322"/>
              <a:ext cx="914400" cy="9144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3F340C4-89A4-46B5-06EE-27FBF21AB03F}"/>
                </a:ext>
              </a:extLst>
            </p:cNvPr>
            <p:cNvSpPr/>
            <p:nvPr/>
          </p:nvSpPr>
          <p:spPr>
            <a:xfrm>
              <a:off x="3150924" y="2419461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96950AC-BB66-44D8-D921-DB26D8E1591A}"/>
                </a:ext>
              </a:extLst>
            </p:cNvPr>
            <p:cNvSpPr/>
            <p:nvPr/>
          </p:nvSpPr>
          <p:spPr>
            <a:xfrm>
              <a:off x="2512030" y="3109528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Graphic 49" descr="Excavator outline">
              <a:extLst>
                <a:ext uri="{FF2B5EF4-FFF2-40B4-BE49-F238E27FC236}">
                  <a16:creationId xmlns:a16="http://schemas.microsoft.com/office/drawing/2014/main" id="{57A6185C-6432-54D8-BAFD-6531647A5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89109" y="2336245"/>
              <a:ext cx="914400" cy="91440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A97A9A9-6243-ECFD-44F6-441A66198DE4}"/>
                </a:ext>
              </a:extLst>
            </p:cNvPr>
            <p:cNvSpPr/>
            <p:nvPr/>
          </p:nvSpPr>
          <p:spPr>
            <a:xfrm>
              <a:off x="1647009" y="3947373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House outline">
              <a:extLst>
                <a:ext uri="{FF2B5EF4-FFF2-40B4-BE49-F238E27FC236}">
                  <a16:creationId xmlns:a16="http://schemas.microsoft.com/office/drawing/2014/main" id="{D67204B6-AA20-7496-4BB5-40F89EC1D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3221" y="3877535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Cloud with solid fill">
              <a:extLst>
                <a:ext uri="{FF2B5EF4-FFF2-40B4-BE49-F238E27FC236}">
                  <a16:creationId xmlns:a16="http://schemas.microsoft.com/office/drawing/2014/main" id="{523FE13B-663F-2B37-BAF8-34812E7B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79974" y="1346949"/>
              <a:ext cx="1240066" cy="1240066"/>
            </a:xfrm>
            <a:prstGeom prst="rect">
              <a:avLst/>
            </a:prstGeom>
          </p:spPr>
        </p:pic>
        <p:pic>
          <p:nvPicPr>
            <p:cNvPr id="54" name="Graphic 53" descr="Cloud with solid fill">
              <a:extLst>
                <a:ext uri="{FF2B5EF4-FFF2-40B4-BE49-F238E27FC236}">
                  <a16:creationId xmlns:a16="http://schemas.microsoft.com/office/drawing/2014/main" id="{33E3A138-29AB-94C6-6B17-3BF99EE50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395292" y="1419637"/>
              <a:ext cx="1240066" cy="1240066"/>
            </a:xfrm>
            <a:prstGeom prst="rect">
              <a:avLst/>
            </a:prstGeom>
          </p:spPr>
        </p:pic>
        <p:pic>
          <p:nvPicPr>
            <p:cNvPr id="55" name="Graphic 54" descr="Cloud with solid fill">
              <a:extLst>
                <a:ext uri="{FF2B5EF4-FFF2-40B4-BE49-F238E27FC236}">
                  <a16:creationId xmlns:a16="http://schemas.microsoft.com/office/drawing/2014/main" id="{C30E1AC9-5DDE-5A10-966E-F1BF123DF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49950" y="1850666"/>
              <a:ext cx="1240066" cy="1240066"/>
            </a:xfrm>
            <a:prstGeom prst="rect">
              <a:avLst/>
            </a:prstGeom>
          </p:spPr>
        </p:pic>
        <p:pic>
          <p:nvPicPr>
            <p:cNvPr id="56" name="Graphic 55" descr="Cloud with solid fill">
              <a:extLst>
                <a:ext uri="{FF2B5EF4-FFF2-40B4-BE49-F238E27FC236}">
                  <a16:creationId xmlns:a16="http://schemas.microsoft.com/office/drawing/2014/main" id="{2611B39D-F391-B239-128A-38676954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399472" y="1950847"/>
              <a:ext cx="1240066" cy="1240066"/>
            </a:xfrm>
            <a:prstGeom prst="rect">
              <a:avLst/>
            </a:prstGeom>
          </p:spPr>
        </p:pic>
        <p:pic>
          <p:nvPicPr>
            <p:cNvPr id="57" name="Graphic 56" descr="Cloud with solid fill">
              <a:extLst>
                <a:ext uri="{FF2B5EF4-FFF2-40B4-BE49-F238E27FC236}">
                  <a16:creationId xmlns:a16="http://schemas.microsoft.com/office/drawing/2014/main" id="{1AC9397E-18D9-6DF1-E44B-E51CD609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91363" y="2344798"/>
              <a:ext cx="1240066" cy="1240066"/>
            </a:xfrm>
            <a:prstGeom prst="rect">
              <a:avLst/>
            </a:prstGeom>
          </p:spPr>
        </p:pic>
        <p:pic>
          <p:nvPicPr>
            <p:cNvPr id="58" name="Graphic 57" descr="Cloud with solid fill">
              <a:extLst>
                <a:ext uri="{FF2B5EF4-FFF2-40B4-BE49-F238E27FC236}">
                  <a16:creationId xmlns:a16="http://schemas.microsoft.com/office/drawing/2014/main" id="{38144798-6FD7-E09A-FEC5-C909A095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454453" y="2402875"/>
              <a:ext cx="1240066" cy="12400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4D6DC4-30B3-3238-FA51-40EF7593B394}"/>
                  </a:ext>
                </a:extLst>
              </p:cNvPr>
              <p:cNvSpPr txBox="1"/>
              <p:nvPr/>
            </p:nvSpPr>
            <p:spPr>
              <a:xfrm>
                <a:off x="477699" y="5293132"/>
                <a:ext cx="5394960" cy="601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𝑆𝑡𝑎𝑟𝑡𝑠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𝑂𝑏𝑠𝑒𝑟𝑣𝑒𝑑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𝑆𝑡𝑎𝑟𝑡𝑠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𝑃𝑟𝑜𝑝𝑜𝑟𝑡𝑖𝑜𝑛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𝐺𝑒𝑜h𝑎𝑠h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𝑂𝑏𝑠𝑒𝑟𝑣𝑒𝑑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4D6DC4-30B3-3238-FA51-40EF7593B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99" y="5293132"/>
                <a:ext cx="5394960" cy="60131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6BA25212-1E98-D47D-B3AC-22087F534638}"/>
              </a:ext>
            </a:extLst>
          </p:cNvPr>
          <p:cNvGrpSpPr>
            <a:grpSpLocks noChangeAspect="1"/>
          </p:cNvGrpSpPr>
          <p:nvPr/>
        </p:nvGrpSpPr>
        <p:grpSpPr>
          <a:xfrm>
            <a:off x="6951461" y="1386292"/>
            <a:ext cx="4114800" cy="4148708"/>
            <a:chOff x="7069318" y="1174525"/>
            <a:chExt cx="3645175" cy="36752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33A5DC-318F-6D2D-CF11-0C99A3D5B244}"/>
                </a:ext>
              </a:extLst>
            </p:cNvPr>
            <p:cNvSpPr/>
            <p:nvPr/>
          </p:nvSpPr>
          <p:spPr>
            <a:xfrm>
              <a:off x="7203514" y="1408449"/>
              <a:ext cx="3384223" cy="31485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House outline">
              <a:extLst>
                <a:ext uri="{FF2B5EF4-FFF2-40B4-BE49-F238E27FC236}">
                  <a16:creationId xmlns:a16="http://schemas.microsoft.com/office/drawing/2014/main" id="{FADC6DA8-7E62-8944-29DF-233B9B8B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85296" y="135640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House outline">
              <a:extLst>
                <a:ext uri="{FF2B5EF4-FFF2-40B4-BE49-F238E27FC236}">
                  <a16:creationId xmlns:a16="http://schemas.microsoft.com/office/drawing/2014/main" id="{80883FE0-3CA4-ABF1-2F03-6158E5C8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079504" y="135640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House outline">
              <a:extLst>
                <a:ext uri="{FF2B5EF4-FFF2-40B4-BE49-F238E27FC236}">
                  <a16:creationId xmlns:a16="http://schemas.microsoft.com/office/drawing/2014/main" id="{89C2EC47-315F-68ED-CCED-06496A11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925560" y="1338407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House outline">
              <a:extLst>
                <a:ext uri="{FF2B5EF4-FFF2-40B4-BE49-F238E27FC236}">
                  <a16:creationId xmlns:a16="http://schemas.microsoft.com/office/drawing/2014/main" id="{161D1450-8237-A376-6744-24AB8F424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85296" y="222257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House outline">
              <a:extLst>
                <a:ext uri="{FF2B5EF4-FFF2-40B4-BE49-F238E27FC236}">
                  <a16:creationId xmlns:a16="http://schemas.microsoft.com/office/drawing/2014/main" id="{E0DCCE9D-7878-5540-96D5-8EBDB21A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873712" y="207115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Excavator outline">
              <a:extLst>
                <a:ext uri="{FF2B5EF4-FFF2-40B4-BE49-F238E27FC236}">
                  <a16:creationId xmlns:a16="http://schemas.microsoft.com/office/drawing/2014/main" id="{00C734E9-AB1A-3D6C-12A4-393B8897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0991" y="216382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47EC1D0-B99F-51E9-228E-01D40D401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16193" y="367843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House outline">
              <a:extLst>
                <a:ext uri="{FF2B5EF4-FFF2-40B4-BE49-F238E27FC236}">
                  <a16:creationId xmlns:a16="http://schemas.microsoft.com/office/drawing/2014/main" id="{C62EBBE6-138B-8913-9753-71B93580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689327" y="135640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Deciduous tree outline">
              <a:extLst>
                <a:ext uri="{FF2B5EF4-FFF2-40B4-BE49-F238E27FC236}">
                  <a16:creationId xmlns:a16="http://schemas.microsoft.com/office/drawing/2014/main" id="{3865FC4D-80BE-C45F-CCEC-0617D60FC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136654" y="291957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Deciduous tree outline">
              <a:extLst>
                <a:ext uri="{FF2B5EF4-FFF2-40B4-BE49-F238E27FC236}">
                  <a16:creationId xmlns:a16="http://schemas.microsoft.com/office/drawing/2014/main" id="{EA375ECF-5D08-D0B5-D973-E8D9B71EF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800093" y="3678433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Excavator outline">
              <a:extLst>
                <a:ext uri="{FF2B5EF4-FFF2-40B4-BE49-F238E27FC236}">
                  <a16:creationId xmlns:a16="http://schemas.microsoft.com/office/drawing/2014/main" id="{0F0E9AA1-6B14-1ACD-4280-D814497CA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1054" y="2843538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House outline">
              <a:extLst>
                <a:ext uri="{FF2B5EF4-FFF2-40B4-BE49-F238E27FC236}">
                  <a16:creationId xmlns:a16="http://schemas.microsoft.com/office/drawing/2014/main" id="{4A70C94E-FE57-AC2C-1511-3D391B59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42589" y="2995357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Deciduous tree outline">
              <a:extLst>
                <a:ext uri="{FF2B5EF4-FFF2-40B4-BE49-F238E27FC236}">
                  <a16:creationId xmlns:a16="http://schemas.microsoft.com/office/drawing/2014/main" id="{767EDE28-757C-E737-E6A2-76BC50BA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777509" y="2832779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Deciduous tree outline">
              <a:extLst>
                <a:ext uri="{FF2B5EF4-FFF2-40B4-BE49-F238E27FC236}">
                  <a16:creationId xmlns:a16="http://schemas.microsoft.com/office/drawing/2014/main" id="{D08B5397-59D6-4871-1A6F-BAF4505F5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000189" y="3675898"/>
              <a:ext cx="914400" cy="91440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65F8D7-F9DA-4307-9269-BD5C2B4A6D34}"/>
                </a:ext>
              </a:extLst>
            </p:cNvPr>
            <p:cNvSpPr/>
            <p:nvPr/>
          </p:nvSpPr>
          <p:spPr>
            <a:xfrm>
              <a:off x="9670292" y="2247037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7BE0D58-09B7-CEF5-7065-69278888942C}"/>
                </a:ext>
              </a:extLst>
            </p:cNvPr>
            <p:cNvSpPr/>
            <p:nvPr/>
          </p:nvSpPr>
          <p:spPr>
            <a:xfrm>
              <a:off x="9031398" y="2937104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Excavator outline">
              <a:extLst>
                <a:ext uri="{FF2B5EF4-FFF2-40B4-BE49-F238E27FC236}">
                  <a16:creationId xmlns:a16="http://schemas.microsoft.com/office/drawing/2014/main" id="{6049DCA1-83EE-7942-F83B-842E5E28B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08477" y="2163821"/>
              <a:ext cx="914400" cy="91440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A9652B8-3BA2-1C73-768A-B6A868F5A666}"/>
                </a:ext>
              </a:extLst>
            </p:cNvPr>
            <p:cNvSpPr/>
            <p:nvPr/>
          </p:nvSpPr>
          <p:spPr>
            <a:xfrm>
              <a:off x="8166377" y="3774949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 descr="House outline">
              <a:extLst>
                <a:ext uri="{FF2B5EF4-FFF2-40B4-BE49-F238E27FC236}">
                  <a16:creationId xmlns:a16="http://schemas.microsoft.com/office/drawing/2014/main" id="{650C18A8-E103-3DDA-3A0B-4BD44110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42589" y="370511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loud with solid fill">
              <a:extLst>
                <a:ext uri="{FF2B5EF4-FFF2-40B4-BE49-F238E27FC236}">
                  <a16:creationId xmlns:a16="http://schemas.microsoft.com/office/drawing/2014/main" id="{D19B6AE1-AF8A-8CB8-0DE8-39C7176E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099342" y="1174525"/>
              <a:ext cx="1240066" cy="1240066"/>
            </a:xfrm>
            <a:prstGeom prst="rect">
              <a:avLst/>
            </a:prstGeom>
          </p:spPr>
        </p:pic>
        <p:pic>
          <p:nvPicPr>
            <p:cNvPr id="27" name="Graphic 26" descr="Cloud with solid fill">
              <a:extLst>
                <a:ext uri="{FF2B5EF4-FFF2-40B4-BE49-F238E27FC236}">
                  <a16:creationId xmlns:a16="http://schemas.microsoft.com/office/drawing/2014/main" id="{49851EF4-EDA0-3E6D-3509-E4894F99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14660" y="1247213"/>
              <a:ext cx="1240066" cy="1240066"/>
            </a:xfrm>
            <a:prstGeom prst="rect">
              <a:avLst/>
            </a:prstGeom>
          </p:spPr>
        </p:pic>
        <p:pic>
          <p:nvPicPr>
            <p:cNvPr id="28" name="Graphic 27" descr="Cloud with solid fill">
              <a:extLst>
                <a:ext uri="{FF2B5EF4-FFF2-40B4-BE49-F238E27FC236}">
                  <a16:creationId xmlns:a16="http://schemas.microsoft.com/office/drawing/2014/main" id="{5D014FC4-9A33-1EC1-C9DC-BB8514B57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069318" y="1678242"/>
              <a:ext cx="1240066" cy="1240066"/>
            </a:xfrm>
            <a:prstGeom prst="rect">
              <a:avLst/>
            </a:prstGeom>
          </p:spPr>
        </p:pic>
        <p:pic>
          <p:nvPicPr>
            <p:cNvPr id="29" name="Graphic 28" descr="Cloud with solid fill">
              <a:extLst>
                <a:ext uri="{FF2B5EF4-FFF2-40B4-BE49-F238E27FC236}">
                  <a16:creationId xmlns:a16="http://schemas.microsoft.com/office/drawing/2014/main" id="{D7279139-3274-17C9-E68E-7D95C3B0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18840" y="1778423"/>
              <a:ext cx="1240066" cy="1240066"/>
            </a:xfrm>
            <a:prstGeom prst="rect">
              <a:avLst/>
            </a:prstGeom>
          </p:spPr>
        </p:pic>
        <p:pic>
          <p:nvPicPr>
            <p:cNvPr id="30" name="Graphic 29" descr="Cloud with solid fill">
              <a:extLst>
                <a:ext uri="{FF2B5EF4-FFF2-40B4-BE49-F238E27FC236}">
                  <a16:creationId xmlns:a16="http://schemas.microsoft.com/office/drawing/2014/main" id="{6D960217-AF2B-CA57-DE01-87E10FA8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10731" y="2172374"/>
              <a:ext cx="1240066" cy="1240066"/>
            </a:xfrm>
            <a:prstGeom prst="rect">
              <a:avLst/>
            </a:prstGeom>
          </p:spPr>
        </p:pic>
        <p:pic>
          <p:nvPicPr>
            <p:cNvPr id="31" name="Graphic 30" descr="Cloud with solid fill">
              <a:extLst>
                <a:ext uri="{FF2B5EF4-FFF2-40B4-BE49-F238E27FC236}">
                  <a16:creationId xmlns:a16="http://schemas.microsoft.com/office/drawing/2014/main" id="{52739785-1CC8-FC9D-7E87-BB5F76C42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73821" y="2230451"/>
              <a:ext cx="1240066" cy="1240066"/>
            </a:xfrm>
            <a:prstGeom prst="rect">
              <a:avLst/>
            </a:prstGeom>
          </p:spPr>
        </p:pic>
        <p:pic>
          <p:nvPicPr>
            <p:cNvPr id="59" name="Graphic 58" descr="Cloud with solid fill">
              <a:extLst>
                <a:ext uri="{FF2B5EF4-FFF2-40B4-BE49-F238E27FC236}">
                  <a16:creationId xmlns:a16="http://schemas.microsoft.com/office/drawing/2014/main" id="{D6625D6F-B6EF-B32B-9F29-2D01AD007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36379" y="2534808"/>
              <a:ext cx="1240066" cy="1240066"/>
            </a:xfrm>
            <a:prstGeom prst="rect">
              <a:avLst/>
            </a:prstGeom>
          </p:spPr>
        </p:pic>
        <p:pic>
          <p:nvPicPr>
            <p:cNvPr id="60" name="Graphic 59" descr="Cloud with solid fill">
              <a:extLst>
                <a:ext uri="{FF2B5EF4-FFF2-40B4-BE49-F238E27FC236}">
                  <a16:creationId xmlns:a16="http://schemas.microsoft.com/office/drawing/2014/main" id="{2AC63888-DBE1-A03F-E01D-3C9167DA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51697" y="2607496"/>
              <a:ext cx="1240066" cy="1240066"/>
            </a:xfrm>
            <a:prstGeom prst="rect">
              <a:avLst/>
            </a:prstGeom>
          </p:spPr>
        </p:pic>
        <p:pic>
          <p:nvPicPr>
            <p:cNvPr id="61" name="Graphic 60" descr="Cloud with solid fill">
              <a:extLst>
                <a:ext uri="{FF2B5EF4-FFF2-40B4-BE49-F238E27FC236}">
                  <a16:creationId xmlns:a16="http://schemas.microsoft.com/office/drawing/2014/main" id="{19B43F2B-D3CA-496B-695E-D6C6B493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06355" y="3038525"/>
              <a:ext cx="1240066" cy="1240066"/>
            </a:xfrm>
            <a:prstGeom prst="rect">
              <a:avLst/>
            </a:prstGeom>
          </p:spPr>
        </p:pic>
        <p:pic>
          <p:nvPicPr>
            <p:cNvPr id="62" name="Graphic 61" descr="Cloud with solid fill">
              <a:extLst>
                <a:ext uri="{FF2B5EF4-FFF2-40B4-BE49-F238E27FC236}">
                  <a16:creationId xmlns:a16="http://schemas.microsoft.com/office/drawing/2014/main" id="{BBB4A65D-650B-37A9-5D24-207D426BF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55877" y="3138706"/>
              <a:ext cx="1240066" cy="1240066"/>
            </a:xfrm>
            <a:prstGeom prst="rect">
              <a:avLst/>
            </a:prstGeom>
          </p:spPr>
        </p:pic>
        <p:pic>
          <p:nvPicPr>
            <p:cNvPr id="63" name="Graphic 62" descr="Cloud with solid fill">
              <a:extLst>
                <a:ext uri="{FF2B5EF4-FFF2-40B4-BE49-F238E27FC236}">
                  <a16:creationId xmlns:a16="http://schemas.microsoft.com/office/drawing/2014/main" id="{8013C0D9-B21B-6F69-7C25-370FB435D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47768" y="3532657"/>
              <a:ext cx="1240066" cy="1240066"/>
            </a:xfrm>
            <a:prstGeom prst="rect">
              <a:avLst/>
            </a:prstGeom>
          </p:spPr>
        </p:pic>
        <p:pic>
          <p:nvPicPr>
            <p:cNvPr id="64" name="Graphic 63" descr="Cloud with solid fill">
              <a:extLst>
                <a:ext uri="{FF2B5EF4-FFF2-40B4-BE49-F238E27FC236}">
                  <a16:creationId xmlns:a16="http://schemas.microsoft.com/office/drawing/2014/main" id="{86D9516F-9D04-502D-1FB3-C6505B40C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10858" y="3590734"/>
              <a:ext cx="1240066" cy="1240066"/>
            </a:xfrm>
            <a:prstGeom prst="rect">
              <a:avLst/>
            </a:prstGeom>
          </p:spPr>
        </p:pic>
        <p:pic>
          <p:nvPicPr>
            <p:cNvPr id="65" name="Graphic 64" descr="Cloud with solid fill">
              <a:extLst>
                <a:ext uri="{FF2B5EF4-FFF2-40B4-BE49-F238E27FC236}">
                  <a16:creationId xmlns:a16="http://schemas.microsoft.com/office/drawing/2014/main" id="{8F44F3E6-3FFB-E708-AE71-7938849D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751678" y="3205173"/>
              <a:ext cx="1240066" cy="1240066"/>
            </a:xfrm>
            <a:prstGeom prst="rect">
              <a:avLst/>
            </a:prstGeom>
          </p:spPr>
        </p:pic>
        <p:pic>
          <p:nvPicPr>
            <p:cNvPr id="66" name="Graphic 65" descr="Cloud with solid fill">
              <a:extLst>
                <a:ext uri="{FF2B5EF4-FFF2-40B4-BE49-F238E27FC236}">
                  <a16:creationId xmlns:a16="http://schemas.microsoft.com/office/drawing/2014/main" id="{AD1A4CB2-6DD0-7DE2-BD9F-AA7D97B5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814787" y="3609671"/>
              <a:ext cx="1240066" cy="12400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0A006B-C58B-F6CB-AAD5-A2A916526474}"/>
                  </a:ext>
                </a:extLst>
              </p:cNvPr>
              <p:cNvSpPr txBox="1"/>
              <p:nvPr/>
            </p:nvSpPr>
            <p:spPr>
              <a:xfrm>
                <a:off x="6257433" y="5428075"/>
                <a:ext cx="539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𝑇𝑜𝑡𝑎𝑙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𝑆𝑡𝑎𝑟𝑡𝑠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𝑀𝑎𝑥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𝑂𝑏𝑠𝑒𝑟𝑣𝑒𝑑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𝑆𝑡𝑎𝑟𝑡𝑠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𝑆𝑡𝑎𝑟𝑡𝑠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𝑝𝑟𝑖𝑜𝑟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0A006B-C58B-F6CB-AAD5-A2A916526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433" y="5428075"/>
                <a:ext cx="5394960" cy="369332"/>
              </a:xfrm>
              <a:prstGeom prst="rect">
                <a:avLst/>
              </a:prstGeom>
              <a:blipFill>
                <a:blip r:embed="rId15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0FE5A12F-35F1-4DB1-4E8B-AAA9FC2CCD3A}"/>
              </a:ext>
            </a:extLst>
          </p:cNvPr>
          <p:cNvSpPr txBox="1"/>
          <p:nvPr/>
        </p:nvSpPr>
        <p:spPr>
          <a:xfrm>
            <a:off x="2195683" y="1276199"/>
            <a:ext cx="226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Coverage &lt; 50%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227A19-AE59-B926-FAE5-041F9C0A1B0F}"/>
              </a:ext>
            </a:extLst>
          </p:cNvPr>
          <p:cNvSpPr txBox="1"/>
          <p:nvPr/>
        </p:nvSpPr>
        <p:spPr>
          <a:xfrm>
            <a:off x="7793176" y="1284312"/>
            <a:ext cx="238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Coverage &gt;= 50%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FC534939-FE66-58C2-BC7C-3B802A295A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5462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Imputation – Scenario specific methods</a:t>
            </a:r>
          </a:p>
        </p:txBody>
      </p:sp>
    </p:spTree>
    <p:extLst>
      <p:ext uri="{BB962C8B-B14F-4D97-AF65-F5344CB8AC3E}">
        <p14:creationId xmlns:p14="http://schemas.microsoft.com/office/powerpoint/2010/main" val="300840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F8CF-D177-F2AD-5424-E540F4A0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DC157-2261-6D49-713A-CA62BF4C67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U.S. Census Bureau</a:t>
            </a:r>
          </a:p>
          <a:p>
            <a:r>
              <a:rPr lang="en-US" dirty="0"/>
              <a:t>Nikki Czaplicki</a:t>
            </a:r>
          </a:p>
          <a:p>
            <a:r>
              <a:rPr lang="en-US" dirty="0"/>
              <a:t>Aidan Smith</a:t>
            </a:r>
          </a:p>
          <a:p>
            <a:r>
              <a:rPr lang="en-US" dirty="0"/>
              <a:t>Scott Springer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2CFCAF-DA51-B3DD-65B8-0191463F06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Reveal Global Consulting</a:t>
            </a:r>
          </a:p>
          <a:p>
            <a:r>
              <a:rPr lang="en-US" dirty="0"/>
              <a:t>Hector </a:t>
            </a:r>
            <a:r>
              <a:rPr lang="en-US" dirty="0" err="1"/>
              <a:t>Ferronato</a:t>
            </a:r>
            <a:endParaRPr lang="en-US" dirty="0"/>
          </a:p>
          <a:p>
            <a:r>
              <a:rPr lang="en-US" dirty="0" err="1"/>
              <a:t>Dwarakh</a:t>
            </a:r>
            <a:r>
              <a:rPr lang="en-US" dirty="0"/>
              <a:t> V. </a:t>
            </a:r>
            <a:r>
              <a:rPr lang="en-US" dirty="0" err="1"/>
              <a:t>Nayam</a:t>
            </a:r>
            <a:endParaRPr lang="en-US" dirty="0"/>
          </a:p>
          <a:p>
            <a:r>
              <a:rPr lang="en-US" dirty="0"/>
              <a:t>Lei Peng</a:t>
            </a:r>
          </a:p>
          <a:p>
            <a:r>
              <a:rPr lang="en-US" dirty="0"/>
              <a:t>Colin Shevlin</a:t>
            </a:r>
          </a:p>
          <a:p>
            <a:r>
              <a:rPr lang="en-US" dirty="0"/>
              <a:t>Doren Walker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10008-8C3C-D08D-B3E6-AF5D5024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1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2387-0FD8-4AB5-4FBB-6A1BA807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Capture Window Adjustment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4C357-56FC-064B-157F-C360D407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B86022-2627-9BB9-476B-D50A56BD1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245219"/>
              </p:ext>
            </p:extLst>
          </p:nvPr>
        </p:nvGraphicFramePr>
        <p:xfrm>
          <a:off x="948267" y="1696509"/>
          <a:ext cx="36830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43">
                  <a:extLst>
                    <a:ext uri="{9D8B030D-6E8A-4147-A177-3AD203B41FA5}">
                      <a16:colId xmlns:a16="http://schemas.microsoft.com/office/drawing/2014/main" val="213170463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016499642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98393398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400845638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562415734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18070752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238428861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8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9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05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981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35C2DC1-AE31-D40D-D154-8CF045749E7F}"/>
              </a:ext>
            </a:extLst>
          </p:cNvPr>
          <p:cNvSpPr/>
          <p:nvPr/>
        </p:nvSpPr>
        <p:spPr>
          <a:xfrm>
            <a:off x="999066" y="4944533"/>
            <a:ext cx="347133" cy="304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D8BB87-F036-AA14-7667-D152FF767607}"/>
              </a:ext>
            </a:extLst>
          </p:cNvPr>
          <p:cNvSpPr/>
          <p:nvPr/>
        </p:nvSpPr>
        <p:spPr>
          <a:xfrm>
            <a:off x="999067" y="5402155"/>
            <a:ext cx="347133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460C4-80F5-BD96-F5E4-FBC7BF9F8862}"/>
              </a:ext>
            </a:extLst>
          </p:cNvPr>
          <p:cNvSpPr txBox="1"/>
          <p:nvPr/>
        </p:nvSpPr>
        <p:spPr>
          <a:xfrm>
            <a:off x="1464731" y="4926167"/>
            <a:ext cx="300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month image obtained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649FB-80A4-A4CC-C575-D7D748AB6B80}"/>
              </a:ext>
            </a:extLst>
          </p:cNvPr>
          <p:cNvSpPr txBox="1"/>
          <p:nvPr/>
        </p:nvSpPr>
        <p:spPr>
          <a:xfrm>
            <a:off x="1464732" y="5383789"/>
            <a:ext cx="330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month image obtained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61C8E-1B53-FAC3-7BF2-06B48523798C}"/>
              </a:ext>
            </a:extLst>
          </p:cNvPr>
          <p:cNvSpPr txBox="1"/>
          <p:nvPr/>
        </p:nvSpPr>
        <p:spPr>
          <a:xfrm>
            <a:off x="948267" y="1289961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scenario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EB4A79F-9E61-68CA-9081-EADB211CB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50271"/>
              </p:ext>
            </p:extLst>
          </p:nvPr>
        </p:nvGraphicFramePr>
        <p:xfrm>
          <a:off x="6383867" y="1696509"/>
          <a:ext cx="36830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43">
                  <a:extLst>
                    <a:ext uri="{9D8B030D-6E8A-4147-A177-3AD203B41FA5}">
                      <a16:colId xmlns:a16="http://schemas.microsoft.com/office/drawing/2014/main" val="213170463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016499642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98393398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400845638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562415734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18070752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238428861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8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9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05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981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7834C5C-1F02-CE9A-1DCF-A2AC4D73153C}"/>
              </a:ext>
            </a:extLst>
          </p:cNvPr>
          <p:cNvSpPr txBox="1"/>
          <p:nvPr/>
        </p:nvSpPr>
        <p:spPr>
          <a:xfrm>
            <a:off x="6383866" y="1257632"/>
            <a:ext cx="368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Possible real-world scenario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A90EC-9D6A-BDB6-DD7C-704A9FA1864B}"/>
              </a:ext>
            </a:extLst>
          </p:cNvPr>
          <p:cNvSpPr txBox="1"/>
          <p:nvPr/>
        </p:nvSpPr>
        <p:spPr>
          <a:xfrm>
            <a:off x="999066" y="4453467"/>
            <a:ext cx="363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 between images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CF067-780D-4D1C-DA07-916E2328B6B5}"/>
              </a:ext>
            </a:extLst>
          </p:cNvPr>
          <p:cNvSpPr txBox="1"/>
          <p:nvPr/>
        </p:nvSpPr>
        <p:spPr>
          <a:xfrm>
            <a:off x="6383866" y="4453467"/>
            <a:ext cx="363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days between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2CBB8-84FD-4CB3-F32D-6C5E8CD34D3F}"/>
                  </a:ext>
                </a:extLst>
              </p:cNvPr>
              <p:cNvSpPr txBox="1"/>
              <p:nvPr/>
            </p:nvSpPr>
            <p:spPr>
              <a:xfrm>
                <a:off x="6383866" y="4944533"/>
                <a:ext cx="4343402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Capture window adjustment:</a:t>
                </a:r>
              </a:p>
              <a:p>
                <a:r>
                  <a:rPr lang="en-US" dirty="0"/>
                  <a:t>Adjusted starts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starts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∗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30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2CBB8-84FD-4CB3-F32D-6C5E8CD3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866" y="4944533"/>
                <a:ext cx="4343402" cy="783869"/>
              </a:xfrm>
              <a:prstGeom prst="rect">
                <a:avLst/>
              </a:prstGeom>
              <a:blipFill>
                <a:blip r:embed="rId3"/>
                <a:stretch>
                  <a:fillRect l="-1122" t="-3876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25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A976-415F-86FD-76B7-4B2D31F3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Satellite data process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1B59A1E9-4BEC-916B-9DB7-98BACCBD8D0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4790823"/>
                  </p:ext>
                </p:extLst>
              </p:nvPr>
            </p:nvGraphicFramePr>
            <p:xfrm>
              <a:off x="838200" y="1556683"/>
              <a:ext cx="10913533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1B59A1E9-4BEC-916B-9DB7-98BACCBD8D0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4790823"/>
                  </p:ext>
                </p:extLst>
              </p:nvPr>
            </p:nvGraphicFramePr>
            <p:xfrm>
              <a:off x="838200" y="1556683"/>
              <a:ext cx="10913533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24DEF-48B8-7964-1EF6-CEAF3631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AD7E73B-CC0C-D4FB-2EC4-5D64EDEDC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327743"/>
              </p:ext>
            </p:extLst>
          </p:nvPr>
        </p:nvGraphicFramePr>
        <p:xfrm>
          <a:off x="3037840" y="761153"/>
          <a:ext cx="6979920" cy="5335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7249-F0C4-8AD4-9CEA-912DCED3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A9C8-3596-5F48-CC91-EE87768C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– current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FD1B8-40F0-5A2E-EB83-5DE0ECA5F3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39333"/>
                <a:ext cx="10887635" cy="4737630"/>
              </a:xfrm>
            </p:spPr>
            <p:txBody>
              <a:bodyPr>
                <a:normAutofit/>
              </a:bodyPr>
              <a:lstStyle/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endParaRPr lang="en-US" sz="18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𝑛𝑜𝑛</m:t>
                          </m:r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=18</m:t>
                              </m:r>
                            </m:sub>
                            <m:sup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59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/>
                  <a:t>Building Permits Survey (BPS) permits for month</a:t>
                </a:r>
                <a14:m>
                  <m:oMath xmlns:m="http://schemas.openxmlformats.org/officeDocument/2006/math">
                    <m: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/>
                  <a:t>survey estimate of permits authorized in month</a:t>
                </a:r>
                <a14:m>
                  <m:oMath xmlns:m="http://schemas.openxmlformats.org/officeDocument/2006/math">
                    <m: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dirty="0"/>
                  <a:t>urvey estimate of starts in month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authorized in month</a:t>
                </a:r>
                <a14:m>
                  <m:oMath xmlns:m="http://schemas.openxmlformats.org/officeDocument/2006/math"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𝑛𝑜𝑛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𝑝𝑒𝑟𝑚𝑖𝑡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if unit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started in month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0 otherwise.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FD1B8-40F0-5A2E-EB83-5DE0ECA5F3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39333"/>
                <a:ext cx="10887635" cy="473763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B60F6-66D3-BE4B-6609-9541FE96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BA1A2-ED41-6BBF-6D65-00C83E66D1F1}"/>
              </a:ext>
            </a:extLst>
          </p:cNvPr>
          <p:cNvSpPr txBox="1"/>
          <p:nvPr/>
        </p:nvSpPr>
        <p:spPr>
          <a:xfrm>
            <a:off x="2516394" y="5992297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https://www.census.gov/construction/soc/methodology.html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9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E67B8-670E-2A7B-5C1B-BB78B00B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84" y="-84340"/>
            <a:ext cx="11277600" cy="1133693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Current State: Sample of permits from a 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AA648-CACB-04E6-3CEF-9B97F632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BFE6D4-27A9-4AE4-9EAE-AF75F97B179B}" type="slidenum">
              <a:rPr lang="en-US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750B85BD-410C-1F2A-6D6A-3C1481BA8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769354"/>
              </p:ext>
            </p:extLst>
          </p:nvPr>
        </p:nvGraphicFramePr>
        <p:xfrm>
          <a:off x="1106684" y="871934"/>
          <a:ext cx="8625143" cy="5114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560">
                  <a:extLst>
                    <a:ext uri="{9D8B030D-6E8A-4147-A177-3AD203B41FA5}">
                      <a16:colId xmlns:a16="http://schemas.microsoft.com/office/drawing/2014/main" val="799403266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477127642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3139562036"/>
                    </a:ext>
                  </a:extLst>
                </a:gridCol>
                <a:gridCol w="1104894">
                  <a:extLst>
                    <a:ext uri="{9D8B030D-6E8A-4147-A177-3AD203B41FA5}">
                      <a16:colId xmlns:a16="http://schemas.microsoft.com/office/drawing/2014/main" val="3381877133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2653806271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2511701299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409080218"/>
                    </a:ext>
                  </a:extLst>
                </a:gridCol>
                <a:gridCol w="1104894">
                  <a:extLst>
                    <a:ext uri="{9D8B030D-6E8A-4147-A177-3AD203B41FA5}">
                      <a16:colId xmlns:a16="http://schemas.microsoft.com/office/drawing/2014/main" val="3421369085"/>
                    </a:ext>
                  </a:extLst>
                </a:gridCol>
              </a:tblGrid>
              <a:tr h="572387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Authorization Month</a:t>
                      </a:r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147351678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Start Month 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Jan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Feb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Apr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Jun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July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227300759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Feb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 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7079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Mar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92227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Apr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57695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May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6758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Jun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11946"/>
                  </a:ext>
                </a:extLst>
              </a:tr>
              <a:tr h="344633">
                <a:tc>
                  <a:txBody>
                    <a:bodyPr/>
                    <a:lstStyle/>
                    <a:p>
                      <a:r>
                        <a:rPr lang="en-US" sz="1500" dirty="0"/>
                        <a:t>Jul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9835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Aug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79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0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E67B8-670E-2A7B-5C1B-BB78B00B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0"/>
            <a:ext cx="11277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Satellite estimate of starts from a 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AA648-CACB-04E6-3CEF-9B97F632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BFE6D4-27A9-4AE4-9EAE-AF75F97B179B}" type="slidenum">
              <a:rPr lang="en-US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750B85BD-410C-1F2A-6D6A-3C1481BA8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522682"/>
              </p:ext>
            </p:extLst>
          </p:nvPr>
        </p:nvGraphicFramePr>
        <p:xfrm>
          <a:off x="1138957" y="871511"/>
          <a:ext cx="8625142" cy="5419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33">
                  <a:extLst>
                    <a:ext uri="{9D8B030D-6E8A-4147-A177-3AD203B41FA5}">
                      <a16:colId xmlns:a16="http://schemas.microsoft.com/office/drawing/2014/main" val="799403266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477127642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3139562036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3381877133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2653806271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2511701299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409080218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3421369085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2472668498"/>
                    </a:ext>
                  </a:extLst>
                </a:gridCol>
              </a:tblGrid>
              <a:tr h="60050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Authorization Month</a:t>
                      </a:r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1473516783"/>
                  </a:ext>
                </a:extLst>
              </a:tr>
              <a:tr h="801150">
                <a:tc>
                  <a:txBody>
                    <a:bodyPr/>
                    <a:lstStyle/>
                    <a:p>
                      <a:r>
                        <a:rPr lang="en-US" sz="1500" dirty="0"/>
                        <a:t>Start Month 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Jan</a:t>
                      </a:r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Feb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Apr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Jun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July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All Auth Months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2273007593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Feb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7079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Mar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160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92227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Apr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57695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May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250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6758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Jun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200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11946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Jul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190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98353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Aug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79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26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A8B700-50E3-4F12-AD56-A24E72BF5877}"/>
              </a:ext>
            </a:extLst>
          </p:cNvPr>
          <p:cNvSpPr/>
          <p:nvPr/>
        </p:nvSpPr>
        <p:spPr>
          <a:xfrm>
            <a:off x="2822713" y="1109869"/>
            <a:ext cx="6546574" cy="46382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38786B8-E5F8-050E-B8FC-4E59E8DBFDB4}"/>
              </a:ext>
            </a:extLst>
          </p:cNvPr>
          <p:cNvSpPr/>
          <p:nvPr/>
        </p:nvSpPr>
        <p:spPr>
          <a:xfrm>
            <a:off x="2769704" y="1086678"/>
            <a:ext cx="4240696" cy="4651513"/>
          </a:xfrm>
          <a:custGeom>
            <a:avLst/>
            <a:gdLst>
              <a:gd name="connsiteX0" fmla="*/ 3445566 w 4240696"/>
              <a:gd name="connsiteY0" fmla="*/ 53009 h 4651513"/>
              <a:gd name="connsiteX1" fmla="*/ 3445566 w 4240696"/>
              <a:gd name="connsiteY1" fmla="*/ 53009 h 4651513"/>
              <a:gd name="connsiteX2" fmla="*/ 3154018 w 4240696"/>
              <a:gd name="connsiteY2" fmla="*/ 251792 h 4651513"/>
              <a:gd name="connsiteX3" fmla="*/ 3061253 w 4240696"/>
              <a:gd name="connsiteY3" fmla="*/ 357809 h 4651513"/>
              <a:gd name="connsiteX4" fmla="*/ 2809461 w 4240696"/>
              <a:gd name="connsiteY4" fmla="*/ 569844 h 4651513"/>
              <a:gd name="connsiteX5" fmla="*/ 2637183 w 4240696"/>
              <a:gd name="connsiteY5" fmla="*/ 715618 h 4651513"/>
              <a:gd name="connsiteX6" fmla="*/ 2544418 w 4240696"/>
              <a:gd name="connsiteY6" fmla="*/ 781879 h 4651513"/>
              <a:gd name="connsiteX7" fmla="*/ 2491409 w 4240696"/>
              <a:gd name="connsiteY7" fmla="*/ 848139 h 4651513"/>
              <a:gd name="connsiteX8" fmla="*/ 2451653 w 4240696"/>
              <a:gd name="connsiteY8" fmla="*/ 874644 h 4651513"/>
              <a:gd name="connsiteX9" fmla="*/ 2001079 w 4240696"/>
              <a:gd name="connsiteY9" fmla="*/ 1245705 h 4651513"/>
              <a:gd name="connsiteX10" fmla="*/ 4240696 w 4240696"/>
              <a:gd name="connsiteY10" fmla="*/ 2557670 h 4651513"/>
              <a:gd name="connsiteX11" fmla="*/ 3220279 w 4240696"/>
              <a:gd name="connsiteY11" fmla="*/ 4651513 h 4651513"/>
              <a:gd name="connsiteX12" fmla="*/ 0 w 4240696"/>
              <a:gd name="connsiteY12" fmla="*/ 4638261 h 4651513"/>
              <a:gd name="connsiteX13" fmla="*/ 53009 w 4240696"/>
              <a:gd name="connsiteY13" fmla="*/ 0 h 4651513"/>
              <a:gd name="connsiteX14" fmla="*/ 3445566 w 4240696"/>
              <a:gd name="connsiteY14" fmla="*/ 53009 h 465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40696" h="4651513">
                <a:moveTo>
                  <a:pt x="3445566" y="53009"/>
                </a:moveTo>
                <a:lnTo>
                  <a:pt x="3445566" y="53009"/>
                </a:lnTo>
                <a:cubicBezTo>
                  <a:pt x="3348383" y="119270"/>
                  <a:pt x="3231473" y="163272"/>
                  <a:pt x="3154018" y="251792"/>
                </a:cubicBezTo>
                <a:cubicBezTo>
                  <a:pt x="3123096" y="287131"/>
                  <a:pt x="3095757" y="325959"/>
                  <a:pt x="3061253" y="357809"/>
                </a:cubicBezTo>
                <a:cubicBezTo>
                  <a:pt x="2980626" y="432234"/>
                  <a:pt x="2893324" y="499085"/>
                  <a:pt x="2809461" y="569844"/>
                </a:cubicBezTo>
                <a:cubicBezTo>
                  <a:pt x="2751967" y="618355"/>
                  <a:pt x="2698396" y="671894"/>
                  <a:pt x="2637183" y="715618"/>
                </a:cubicBezTo>
                <a:cubicBezTo>
                  <a:pt x="2606261" y="737705"/>
                  <a:pt x="2572536" y="756318"/>
                  <a:pt x="2544418" y="781879"/>
                </a:cubicBezTo>
                <a:cubicBezTo>
                  <a:pt x="2523489" y="800905"/>
                  <a:pt x="2511409" y="828139"/>
                  <a:pt x="2491409" y="848139"/>
                </a:cubicBezTo>
                <a:cubicBezTo>
                  <a:pt x="2480147" y="859401"/>
                  <a:pt x="2464024" y="864613"/>
                  <a:pt x="2451653" y="874644"/>
                </a:cubicBezTo>
                <a:cubicBezTo>
                  <a:pt x="2300523" y="997182"/>
                  <a:pt x="2001079" y="1245705"/>
                  <a:pt x="2001079" y="1245705"/>
                </a:cubicBezTo>
                <a:lnTo>
                  <a:pt x="4240696" y="2557670"/>
                </a:lnTo>
                <a:lnTo>
                  <a:pt x="3220279" y="4651513"/>
                </a:lnTo>
                <a:lnTo>
                  <a:pt x="0" y="4638261"/>
                </a:lnTo>
                <a:lnTo>
                  <a:pt x="53009" y="0"/>
                </a:lnTo>
                <a:lnTo>
                  <a:pt x="3445566" y="530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15E65-6B42-0E51-6232-1F89576F26DC}"/>
              </a:ext>
            </a:extLst>
          </p:cNvPr>
          <p:cNvSpPr txBox="1"/>
          <p:nvPr/>
        </p:nvSpPr>
        <p:spPr>
          <a:xfrm>
            <a:off x="3710609" y="3260035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Satellite estimate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E5EBE-48F4-339D-6EE3-B10E08A9B1E7}"/>
              </a:ext>
            </a:extLst>
          </p:cNvPr>
          <p:cNvSpPr txBox="1"/>
          <p:nvPr/>
        </p:nvSpPr>
        <p:spPr>
          <a:xfrm>
            <a:off x="6692348" y="2484783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Survey based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2DBD7-583A-BEE0-15D9-91395629CB5C}"/>
              </a:ext>
            </a:extLst>
          </p:cNvPr>
          <p:cNvSpPr txBox="1"/>
          <p:nvPr/>
        </p:nvSpPr>
        <p:spPr>
          <a:xfrm>
            <a:off x="5042452" y="6135757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estimate</a:t>
            </a:r>
          </a:p>
        </p:txBody>
      </p:sp>
    </p:spTree>
    <p:extLst>
      <p:ext uri="{BB962C8B-B14F-4D97-AF65-F5344CB8AC3E}">
        <p14:creationId xmlns:p14="http://schemas.microsoft.com/office/powerpoint/2010/main" val="156591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690-625B-7AB7-462F-4EBDB930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sampling unit calibration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9C7708-74B2-8C50-1D68-1AEE3A6495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Compute non-satellite estimate of permits for each in sample PSU by summing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𝑝𝑒𝑟𝑚𝑖𝑡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𝑝𝑙𝑎𝑐𝑒</m:t>
                        </m:r>
                      </m:sup>
                    </m:sSub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𝑃𝑆𝑈</m:t>
                            </m:r>
                          </m:sup>
                        </m:sSubSup>
                      </m:den>
                    </m:f>
                  </m:oMath>
                </a14:m>
                <a:endParaRPr lang="en-US" sz="1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200" i="1" dirty="0">
                  <a:effectLst/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𝑃𝑆𝑈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𝑃𝑆𝑈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𝑝𝑒𝑟𝑚𝑖𝑡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𝑝𝑙𝑎𝑐𝑒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1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Compute the PSU calibration factor by dividing the BP total of permits from non-satellite place in the PSU by the non-satellite estimate of permits.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𝑃𝑆𝑈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</m:sub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𝑐𝑎𝑙</m:t>
                          </m:r>
                        </m:sup>
                      </m:sSubSup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𝑁𝑆</m:t>
                                  </m:r>
                                  <m:r>
                                    <a:rPr lang="en-US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𝑃𝑆𝑈</m:t>
                                  </m:r>
                                </m:e>
                                <m:sub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𝑁𝑆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𝑃𝑆𝑈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/>
                  <a:t>Multiply the PSU calibration weight by the SOC final weight to get the non-satellite final weight</a:t>
                </a:r>
              </a:p>
              <a:p>
                <a:pPr marL="0" indent="0">
                  <a:buNone/>
                </a:pPr>
                <a:endParaRPr lang="en-US" sz="18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𝑃𝑆𝑈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</m:sub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𝑐𝑎𝑙</m:t>
                          </m:r>
                        </m:sup>
                      </m:sSubSup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9C7708-74B2-8C50-1D68-1AEE3A6495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06" t="-14986" r="-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81032-8EF8-6466-8076-3AC6802F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17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A870-FAC2-922B-8DD0-D823D87B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New estimator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642240-0D59-40DD-520D-7F5C649A39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629" y="796067"/>
                <a:ext cx="12061371" cy="524543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	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𝑝𝑒𝑟𝑚𝑖𝑡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𝑁𝑆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𝑝𝑒𝑟𝑚𝑖𝑡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𝑆𝐴𝑇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𝑆𝐴𝑇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𝑆𝑎𝑡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𝑝𝑙𝑎𝑐𝑒𝑠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𝑝𝑒𝑟𝑚𝑖𝑡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𝑁𝑆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=12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=12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𝑌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59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𝑌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𝑁𝑆</m:t>
                        </m:r>
                      </m:sub>
                    </m:sSub>
                  </m:oMath>
                </a14:m>
                <a:r>
                  <a:rPr lang="en-US" sz="1800" i="1" dirty="0">
                    <a:latin typeface="Cambria Math" panose="02040503050406030204" pitchFamily="18" charset="0"/>
                  </a:rPr>
                  <a:t> = </a:t>
                </a:r>
                <a:r>
                  <a:rPr lang="en-US" sz="1800" dirty="0"/>
                  <a:t>set of non-satellite places in SOC sample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BPS permits for non-satellite places for month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b="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/>
                  <a:t>survey estimate of permits authorized for non-satellite places in month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𝑁𝑆</m:t>
                                </m:r>
                              </m:sub>
                            </m:sSub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en-US" sz="1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survey estimate of starts in month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800" dirty="0"/>
                  <a:t>, authorized in month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 for non-satellite places,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𝑁𝑆</m:t>
                                </m:r>
                              </m:sub>
                            </m:sSub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642240-0D59-40DD-520D-7F5C649A39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629" y="796067"/>
                <a:ext cx="12061371" cy="5245430"/>
              </a:xfrm>
              <a:blipFill>
                <a:blip r:embed="rId2"/>
                <a:stretch>
                  <a:fillRect l="-253" b="-8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376A1-AA2E-52B0-E813-1B46FCDC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C12D5-FF85-E7FB-4F49-A7321075D729}"/>
              </a:ext>
            </a:extLst>
          </p:cNvPr>
          <p:cNvSpPr txBox="1"/>
          <p:nvPr/>
        </p:nvSpPr>
        <p:spPr>
          <a:xfrm>
            <a:off x="2516393" y="5992297"/>
            <a:ext cx="8176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https://www.census.gov/construction/nrc/pdf/satellite_edp_methodology.pdf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40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A61E8-9B5C-B727-059A-D0F9DD82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4" y="365125"/>
            <a:ext cx="12022666" cy="1325563"/>
          </a:xfrm>
        </p:spPr>
        <p:txBody>
          <a:bodyPr/>
          <a:lstStyle/>
          <a:p>
            <a:r>
              <a:rPr lang="en-US" dirty="0"/>
              <a:t>Keep SOC methodology for non-satellite component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B36AA-B647-4752-0447-46454BCAB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Nonresponse – compute nonresponse </a:t>
            </a:r>
            <a:r>
              <a:rPr lang="en-US" dirty="0" err="1"/>
              <a:t>undercoverage</a:t>
            </a:r>
            <a:r>
              <a:rPr lang="en-US" dirty="0"/>
              <a:t> adjustment factors (NUAFs) from the SOC data at the division level excluding satellite places</a:t>
            </a:r>
          </a:p>
          <a:p>
            <a:r>
              <a:rPr lang="en-US" dirty="0"/>
              <a:t>Variance estimation</a:t>
            </a:r>
          </a:p>
          <a:p>
            <a:pPr lvl="1"/>
            <a:r>
              <a:rPr lang="en-US" dirty="0"/>
              <a:t>Continue to use modified half-sample to estimate sampling variance with a modification to the way replicate weights are assigned to permits from non-self-representing PSUs</a:t>
            </a:r>
          </a:p>
          <a:p>
            <a:pPr lvl="1"/>
            <a:r>
              <a:rPr lang="en-US" dirty="0"/>
              <a:t>Satellite places we have selected so far are self representing and do not contribute to the sampling variance estimate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0EFC0-9B7A-127A-4E48-947EB488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70E4-309E-9378-A2EA-6F8BF7D9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Re-engineering housing start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0664F-5144-325F-38E1-2FE70C16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175" indent="-984250">
              <a:buNone/>
            </a:pPr>
            <a:r>
              <a:rPr lang="en-US" b="1" dirty="0"/>
              <a:t>Goal: 	</a:t>
            </a:r>
            <a:r>
              <a:rPr lang="en-US" dirty="0"/>
              <a:t>Combine traditional survey collected data with estimates derived from satellite imagery to produce a hybrid estimate of monthly single-family housing starts</a:t>
            </a:r>
          </a:p>
          <a:p>
            <a:pPr marL="457200" indent="-45720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38968-6253-98F2-F717-358CC43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12CB89-CC21-297E-B0A1-F3DE3C438AB3}"/>
              </a:ext>
            </a:extLst>
          </p:cNvPr>
          <p:cNvGrpSpPr/>
          <p:nvPr/>
        </p:nvGrpSpPr>
        <p:grpSpPr>
          <a:xfrm>
            <a:off x="2798115" y="4001294"/>
            <a:ext cx="6595769" cy="1554480"/>
            <a:chOff x="2320147" y="4232042"/>
            <a:chExt cx="6595769" cy="15544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40AF27F-3B3E-FE8E-D390-CEDC22DBB4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20147" y="4232042"/>
              <a:ext cx="1441719" cy="1554480"/>
              <a:chOff x="2124807" y="4797133"/>
              <a:chExt cx="1078524" cy="116287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51FB275-4B54-5F0E-EC24-50C9D9BC3488}"/>
                  </a:ext>
                </a:extLst>
              </p:cNvPr>
              <p:cNvSpPr/>
              <p:nvPr/>
            </p:nvSpPr>
            <p:spPr>
              <a:xfrm>
                <a:off x="2124807" y="4797133"/>
                <a:ext cx="1078524" cy="11628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A3AB3D0-B8B0-4349-8983-87F4C0B22AE5}"/>
                  </a:ext>
                </a:extLst>
              </p:cNvPr>
              <p:cNvGrpSpPr/>
              <p:nvPr/>
            </p:nvGrpSpPr>
            <p:grpSpPr>
              <a:xfrm>
                <a:off x="2206869" y="4921372"/>
                <a:ext cx="914400" cy="914400"/>
                <a:chOff x="2007576" y="4264269"/>
                <a:chExt cx="914400" cy="914400"/>
              </a:xfrm>
              <a:solidFill>
                <a:schemeClr val="tx1"/>
              </a:solidFill>
            </p:grpSpPr>
            <p:pic>
              <p:nvPicPr>
                <p:cNvPr id="7" name="Graphic 6" descr="Clipboard outline">
                  <a:extLst>
                    <a:ext uri="{FF2B5EF4-FFF2-40B4-BE49-F238E27FC236}">
                      <a16:creationId xmlns:a16="http://schemas.microsoft.com/office/drawing/2014/main" id="{F72D26FF-652E-985A-4115-30254A052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7576" y="42642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" name="Graphic 8" descr="Document outline">
                  <a:extLst>
                    <a:ext uri="{FF2B5EF4-FFF2-40B4-BE49-F238E27FC236}">
                      <a16:creationId xmlns:a16="http://schemas.microsoft.com/office/drawing/2014/main" id="{A432FEFE-89AE-6437-EA99-F6C27F187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1563" y="4447951"/>
                  <a:ext cx="646426" cy="64642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BCFF3E-D87A-20FB-30EA-CC2BE5AF25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7172" y="4232042"/>
              <a:ext cx="1441719" cy="1554480"/>
              <a:chOff x="4183672" y="4493429"/>
              <a:chExt cx="1078524" cy="116287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D3D543-7AE8-F7D4-FD70-90B7529F7643}"/>
                  </a:ext>
                </a:extLst>
              </p:cNvPr>
              <p:cNvSpPr/>
              <p:nvPr/>
            </p:nvSpPr>
            <p:spPr>
              <a:xfrm>
                <a:off x="4183672" y="4493429"/>
                <a:ext cx="1078524" cy="116287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 descr="Satellite outline">
                <a:extLst>
                  <a:ext uri="{FF2B5EF4-FFF2-40B4-BE49-F238E27FC236}">
                    <a16:creationId xmlns:a16="http://schemas.microsoft.com/office/drawing/2014/main" id="{EF352F90-439A-93C1-CCEF-45E2BCC95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65734" y="461766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8E75FB-6D8D-A7E8-05E5-9B586033FE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74197" y="4232042"/>
              <a:ext cx="1441719" cy="1554480"/>
              <a:chOff x="7634837" y="4523615"/>
              <a:chExt cx="1078524" cy="116287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B4DBB0B-CB7B-F371-E636-7A89F03D0AC7}"/>
                  </a:ext>
                </a:extLst>
              </p:cNvPr>
              <p:cNvGrpSpPr/>
              <p:nvPr/>
            </p:nvGrpSpPr>
            <p:grpSpPr>
              <a:xfrm>
                <a:off x="7634837" y="4523615"/>
                <a:ext cx="1078524" cy="1162878"/>
                <a:chOff x="8772620" y="3767846"/>
                <a:chExt cx="1078524" cy="1162878"/>
              </a:xfrm>
            </p:grpSpPr>
            <p:sp>
              <p:nvSpPr>
                <p:cNvPr id="17" name="Right Triangle 16">
                  <a:extLst>
                    <a:ext uri="{FF2B5EF4-FFF2-40B4-BE49-F238E27FC236}">
                      <a16:creationId xmlns:a16="http://schemas.microsoft.com/office/drawing/2014/main" id="{40CE29EB-EA6E-2C30-F20E-98DE8E58DEEC}"/>
                    </a:ext>
                  </a:extLst>
                </p:cNvPr>
                <p:cNvSpPr/>
                <p:nvPr/>
              </p:nvSpPr>
              <p:spPr>
                <a:xfrm flipH="1">
                  <a:off x="8772620" y="3767846"/>
                  <a:ext cx="1078524" cy="1162878"/>
                </a:xfrm>
                <a:prstGeom prst="rtTriangl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2088225-BA5D-3156-5241-8A70F8706AFD}"/>
                    </a:ext>
                  </a:extLst>
                </p:cNvPr>
                <p:cNvSpPr/>
                <p:nvPr/>
              </p:nvSpPr>
              <p:spPr>
                <a:xfrm rot="10800000" flipH="1">
                  <a:off x="8772620" y="3767846"/>
                  <a:ext cx="1078524" cy="1162878"/>
                </a:xfrm>
                <a:prstGeom prst="rt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2F22D78-2E40-3E00-675E-DDFB63031847}"/>
                  </a:ext>
                </a:extLst>
              </p:cNvPr>
              <p:cNvGrpSpPr/>
              <p:nvPr/>
            </p:nvGrpSpPr>
            <p:grpSpPr>
              <a:xfrm>
                <a:off x="7779450" y="4755487"/>
                <a:ext cx="789298" cy="699134"/>
                <a:chOff x="7024592" y="4758344"/>
                <a:chExt cx="789298" cy="699134"/>
              </a:xfrm>
              <a:solidFill>
                <a:schemeClr val="tx1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76C36B9-129A-36FA-2026-F41094D8D568}"/>
                    </a:ext>
                  </a:extLst>
                </p:cNvPr>
                <p:cNvSpPr/>
                <p:nvPr/>
              </p:nvSpPr>
              <p:spPr>
                <a:xfrm>
                  <a:off x="7024592" y="4758344"/>
                  <a:ext cx="789298" cy="699134"/>
                </a:xfrm>
                <a:custGeom>
                  <a:avLst/>
                  <a:gdLst>
                    <a:gd name="connsiteX0" fmla="*/ 789299 w 789298"/>
                    <a:gd name="connsiteY0" fmla="*/ 374885 h 699134"/>
                    <a:gd name="connsiteX1" fmla="*/ 394649 w 789298"/>
                    <a:gd name="connsiteY1" fmla="*/ 0 h 699134"/>
                    <a:gd name="connsiteX2" fmla="*/ 0 w 789298"/>
                    <a:gd name="connsiteY2" fmla="*/ 374885 h 699134"/>
                    <a:gd name="connsiteX3" fmla="*/ 61808 w 789298"/>
                    <a:gd name="connsiteY3" fmla="*/ 436683 h 699134"/>
                    <a:gd name="connsiteX4" fmla="*/ 108899 w 789298"/>
                    <a:gd name="connsiteY4" fmla="*/ 392087 h 699134"/>
                    <a:gd name="connsiteX5" fmla="*/ 108899 w 789298"/>
                    <a:gd name="connsiteY5" fmla="*/ 698906 h 699134"/>
                    <a:gd name="connsiteX6" fmla="*/ 680399 w 789298"/>
                    <a:gd name="connsiteY6" fmla="*/ 699135 h 699134"/>
                    <a:gd name="connsiteX7" fmla="*/ 680399 w 789298"/>
                    <a:gd name="connsiteY7" fmla="*/ 391687 h 699134"/>
                    <a:gd name="connsiteX8" fmla="*/ 727729 w 789298"/>
                    <a:gd name="connsiteY8" fmla="*/ 436455 h 699134"/>
                    <a:gd name="connsiteX9" fmla="*/ 661349 w 789298"/>
                    <a:gd name="connsiteY9" fmla="*/ 680085 h 699134"/>
                    <a:gd name="connsiteX10" fmla="*/ 127949 w 789298"/>
                    <a:gd name="connsiteY10" fmla="*/ 679866 h 699134"/>
                    <a:gd name="connsiteX11" fmla="*/ 127949 w 789298"/>
                    <a:gd name="connsiteY11" fmla="*/ 374047 h 699134"/>
                    <a:gd name="connsiteX12" fmla="*/ 394649 w 789298"/>
                    <a:gd name="connsiteY12" fmla="*/ 121482 h 699134"/>
                    <a:gd name="connsiteX13" fmla="*/ 661349 w 789298"/>
                    <a:gd name="connsiteY13" fmla="*/ 373675 h 699134"/>
                    <a:gd name="connsiteX14" fmla="*/ 62160 w 789298"/>
                    <a:gd name="connsiteY14" fmla="*/ 410108 h 699134"/>
                    <a:gd name="connsiteX15" fmla="*/ 27299 w 789298"/>
                    <a:gd name="connsiteY15" fmla="*/ 375285 h 699134"/>
                    <a:gd name="connsiteX16" fmla="*/ 394649 w 789298"/>
                    <a:gd name="connsiteY16" fmla="*/ 26251 h 699134"/>
                    <a:gd name="connsiteX17" fmla="*/ 762000 w 789298"/>
                    <a:gd name="connsiteY17" fmla="*/ 375285 h 699134"/>
                    <a:gd name="connsiteX18" fmla="*/ 727358 w 789298"/>
                    <a:gd name="connsiteY18" fmla="*/ 409880 h 699134"/>
                    <a:gd name="connsiteX19" fmla="*/ 394649 w 789298"/>
                    <a:gd name="connsiteY19" fmla="*/ 95250 h 699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89298" h="699134">
                      <a:moveTo>
                        <a:pt x="789299" y="374885"/>
                      </a:moveTo>
                      <a:lnTo>
                        <a:pt x="394649" y="0"/>
                      </a:lnTo>
                      <a:lnTo>
                        <a:pt x="0" y="374885"/>
                      </a:lnTo>
                      <a:lnTo>
                        <a:pt x="61808" y="436683"/>
                      </a:lnTo>
                      <a:lnTo>
                        <a:pt x="108899" y="392087"/>
                      </a:lnTo>
                      <a:lnTo>
                        <a:pt x="108899" y="698906"/>
                      </a:lnTo>
                      <a:lnTo>
                        <a:pt x="680399" y="699135"/>
                      </a:lnTo>
                      <a:lnTo>
                        <a:pt x="680399" y="391687"/>
                      </a:lnTo>
                      <a:lnTo>
                        <a:pt x="727729" y="436455"/>
                      </a:lnTo>
                      <a:close/>
                      <a:moveTo>
                        <a:pt x="661349" y="680085"/>
                      </a:moveTo>
                      <a:lnTo>
                        <a:pt x="127949" y="679866"/>
                      </a:lnTo>
                      <a:lnTo>
                        <a:pt x="127949" y="374047"/>
                      </a:lnTo>
                      <a:lnTo>
                        <a:pt x="394649" y="121482"/>
                      </a:lnTo>
                      <a:lnTo>
                        <a:pt x="661349" y="373675"/>
                      </a:lnTo>
                      <a:close/>
                      <a:moveTo>
                        <a:pt x="62160" y="410108"/>
                      </a:moveTo>
                      <a:lnTo>
                        <a:pt x="27299" y="375285"/>
                      </a:lnTo>
                      <a:lnTo>
                        <a:pt x="394649" y="26251"/>
                      </a:lnTo>
                      <a:lnTo>
                        <a:pt x="762000" y="375285"/>
                      </a:lnTo>
                      <a:lnTo>
                        <a:pt x="727358" y="409880"/>
                      </a:lnTo>
                      <a:lnTo>
                        <a:pt x="394649" y="95250"/>
                      </a:lnTo>
                      <a:close/>
                    </a:path>
                  </a:pathLst>
                </a:custGeom>
                <a:grp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24" name="Graphic 23" descr="Hashtag outline">
                  <a:extLst>
                    <a:ext uri="{FF2B5EF4-FFF2-40B4-BE49-F238E27FC236}">
                      <a16:creationId xmlns:a16="http://schemas.microsoft.com/office/drawing/2014/main" id="{1540DA2C-EBC6-97E0-B995-77BC11550A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7276" y="5044336"/>
                  <a:ext cx="383931" cy="383931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Plus Sign 30">
              <a:extLst>
                <a:ext uri="{FF2B5EF4-FFF2-40B4-BE49-F238E27FC236}">
                  <a16:creationId xmlns:a16="http://schemas.microsoft.com/office/drawing/2014/main" id="{E732861C-63DF-8AC5-890C-D1770FAE250C}"/>
                </a:ext>
              </a:extLst>
            </p:cNvPr>
            <p:cNvSpPr/>
            <p:nvPr/>
          </p:nvSpPr>
          <p:spPr>
            <a:xfrm>
              <a:off x="3872319" y="4552082"/>
              <a:ext cx="914400" cy="914400"/>
            </a:xfrm>
            <a:prstGeom prst="mathPlus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quals 31">
              <a:extLst>
                <a:ext uri="{FF2B5EF4-FFF2-40B4-BE49-F238E27FC236}">
                  <a16:creationId xmlns:a16="http://schemas.microsoft.com/office/drawing/2014/main" id="{3395179D-5EF7-C1D9-7869-84FD075B5890}"/>
                </a:ext>
              </a:extLst>
            </p:cNvPr>
            <p:cNvSpPr/>
            <p:nvPr/>
          </p:nvSpPr>
          <p:spPr>
            <a:xfrm>
              <a:off x="6449344" y="4552082"/>
              <a:ext cx="914400" cy="914400"/>
            </a:xfrm>
            <a:prstGeom prst="mathEqual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58E88F-489F-FDF2-85B8-A9D6A59465ED}"/>
              </a:ext>
            </a:extLst>
          </p:cNvPr>
          <p:cNvSpPr txBox="1"/>
          <p:nvPr/>
        </p:nvSpPr>
        <p:spPr>
          <a:xfrm>
            <a:off x="1828801" y="6130112"/>
            <a:ext cx="1038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Census Bureau has reviewed this product to ensure appropriate access, use, and disclosure avoidance protection of the confidential source data (Disclosure Review Board (DRB) approval number: CBDRB-FY25-0086).</a:t>
            </a:r>
          </a:p>
        </p:txBody>
      </p:sp>
    </p:spTree>
    <p:extLst>
      <p:ext uri="{BB962C8B-B14F-4D97-AF65-F5344CB8AC3E}">
        <p14:creationId xmlns:p14="http://schemas.microsoft.com/office/powerpoint/2010/main" val="176222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57EB-B0C7-9C61-F190-184FC0F8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Published Estimates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AFD7F-CFE0-D569-77CC-220885FB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CD6EBC-8667-D7CC-3936-DFB73DF89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108212"/>
              </p:ext>
            </p:extLst>
          </p:nvPr>
        </p:nvGraphicFramePr>
        <p:xfrm>
          <a:off x="6371664" y="1542988"/>
          <a:ext cx="4982136" cy="3840485"/>
        </p:xfrm>
        <a:graphic>
          <a:graphicData uri="http://schemas.openxmlformats.org/drawingml/2006/table">
            <a:tbl>
              <a:tblPr/>
              <a:tblGrid>
                <a:gridCol w="2491068">
                  <a:extLst>
                    <a:ext uri="{9D8B030D-6E8A-4147-A177-3AD203B41FA5}">
                      <a16:colId xmlns:a16="http://schemas.microsoft.com/office/drawing/2014/main" val="2051412460"/>
                    </a:ext>
                  </a:extLst>
                </a:gridCol>
                <a:gridCol w="2491068">
                  <a:extLst>
                    <a:ext uri="{9D8B030D-6E8A-4147-A177-3AD203B41FA5}">
                      <a16:colId xmlns:a16="http://schemas.microsoft.com/office/drawing/2014/main" val="3064495181"/>
                    </a:ext>
                  </a:extLst>
                </a:gridCol>
              </a:tblGrid>
              <a:tr h="8303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 Month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 Data 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 Release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60206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 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19,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56923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 21,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265661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January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February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03833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19,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10855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18,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0646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19,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032984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93308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21,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746694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40406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 18,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0012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728210"/>
                  </a:ext>
                </a:extLst>
              </a:tr>
              <a:tr h="23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72231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17,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5283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59F4172-B694-BD78-EAC5-473AB8DAE6A9}"/>
              </a:ext>
            </a:extLst>
          </p:cNvPr>
          <p:cNvSpPr txBox="1"/>
          <p:nvPr/>
        </p:nvSpPr>
        <p:spPr>
          <a:xfrm>
            <a:off x="2881032" y="5665020"/>
            <a:ext cx="6429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https://www.census.gov/construction/nrc/data/satellitestarts.html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8E660-A8FE-8E84-317C-7364D907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60" y="1542988"/>
            <a:ext cx="5180704" cy="3885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4536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7A7F86-1F2F-C3BA-2A30-43D153528A6D}"/>
              </a:ext>
            </a:extLst>
          </p:cNvPr>
          <p:cNvSpPr txBox="1"/>
          <p:nvPr/>
        </p:nvSpPr>
        <p:spPr>
          <a:xfrm>
            <a:off x="703567" y="1305341"/>
            <a:ext cx="4613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Geographic Expansion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Currently tasking additional AOIs to construct an estimate for South region.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6FD8C-EE23-7004-C8EE-B3FDF11E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160"/>
          </a:xfrm>
        </p:spPr>
        <p:txBody>
          <a:bodyPr anchor="t">
            <a:normAutofit/>
          </a:bodyPr>
          <a:lstStyle/>
          <a:p>
            <a:r>
              <a:rPr lang="en-US" sz="4000" dirty="0"/>
              <a:t>Research &amp;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8778-626D-F5A6-8849-B312AFAF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9C638-5D6E-B713-08E1-913CB951A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20" y="1465712"/>
            <a:ext cx="5241126" cy="3335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A369C3-7EC8-407D-D308-1036DACFBB06}"/>
              </a:ext>
            </a:extLst>
          </p:cNvPr>
          <p:cNvCxnSpPr>
            <a:cxnSpLocks/>
          </p:cNvCxnSpPr>
          <p:nvPr/>
        </p:nvCxnSpPr>
        <p:spPr>
          <a:xfrm flipV="1">
            <a:off x="3255586" y="3429000"/>
            <a:ext cx="1284051" cy="380392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F3AE95-D357-E5D9-801F-76F2D1F4B370}"/>
              </a:ext>
            </a:extLst>
          </p:cNvPr>
          <p:cNvSpPr txBox="1"/>
          <p:nvPr/>
        </p:nvSpPr>
        <p:spPr>
          <a:xfrm>
            <a:off x="6561356" y="1311530"/>
            <a:ext cx="4613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Improved Single-Family Attached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Develop techniques to better quantify single family attached vs detached starts.</a:t>
            </a:r>
          </a:p>
        </p:txBody>
      </p:sp>
      <p:pic>
        <p:nvPicPr>
          <p:cNvPr id="10" name="Picture 9" descr="Terraced houses in Notting Hill London">
            <a:extLst>
              <a:ext uri="{FF2B5EF4-FFF2-40B4-BE49-F238E27FC236}">
                <a16:creationId xmlns:a16="http://schemas.microsoft.com/office/drawing/2014/main" id="{C2B818FF-F746-97C1-5E83-691398954B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164" y="1715715"/>
            <a:ext cx="4757414" cy="317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3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FD8C-EE23-7004-C8EE-B3FDF11E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/>
              <a:t>Research &amp; Development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57396E-86CD-678B-91E9-66D760B37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31770"/>
            <a:ext cx="3686666" cy="48325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Widespread cloud coverage impacts ability to predict.</a:t>
            </a:r>
          </a:p>
          <a:p>
            <a:endParaRPr lang="en-US" sz="2400" dirty="0"/>
          </a:p>
          <a:p>
            <a:r>
              <a:rPr lang="en-US" sz="2400" dirty="0"/>
              <a:t>Early development of modeling solutions.</a:t>
            </a:r>
          </a:p>
          <a:p>
            <a:endParaRPr lang="en-US" sz="2400" dirty="0"/>
          </a:p>
          <a:p>
            <a:r>
              <a:rPr lang="en-US" sz="2400" dirty="0"/>
              <a:t>Dynamic capture windows using weather forecasts.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8778-626D-F5A6-8849-B312AFAF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Clear sunny skies">
            <a:extLst>
              <a:ext uri="{FF2B5EF4-FFF2-40B4-BE49-F238E27FC236}">
                <a16:creationId xmlns:a16="http://schemas.microsoft.com/office/drawing/2014/main" id="{B54A1FE9-E466-895C-DA3D-F331910D0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60" y="1040703"/>
            <a:ext cx="7157480" cy="47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31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60A0-C6DA-5E4A-2427-D01C14F2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/>
              <a:t>Future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5953F-DEFA-FDA3-43A8-AC253BA4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33</a:t>
            </a:fld>
            <a:endParaRPr lang="en-US"/>
          </a:p>
        </p:txBody>
      </p:sp>
      <p:pic>
        <p:nvPicPr>
          <p:cNvPr id="17" name="Picture 16" descr="Modern apartment building with balconies on tree-lined road">
            <a:extLst>
              <a:ext uri="{FF2B5EF4-FFF2-40B4-BE49-F238E27FC236}">
                <a16:creationId xmlns:a16="http://schemas.microsoft.com/office/drawing/2014/main" id="{F20C17BF-0F4A-92C0-6087-37177FF215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6" y="1858849"/>
            <a:ext cx="5605866" cy="3737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844E36-FFD6-6C66-EFE7-F90506D5DFA3}"/>
              </a:ext>
            </a:extLst>
          </p:cNvPr>
          <p:cNvSpPr txBox="1"/>
          <p:nvPr/>
        </p:nvSpPr>
        <p:spPr>
          <a:xfrm>
            <a:off x="1552889" y="1397184"/>
            <a:ext cx="342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Multi-Family Construction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AC5A25-CECD-8C83-B16F-A5CAFBDF1EAB}"/>
              </a:ext>
            </a:extLst>
          </p:cNvPr>
          <p:cNvSpPr txBox="1"/>
          <p:nvPr/>
        </p:nvSpPr>
        <p:spPr>
          <a:xfrm>
            <a:off x="9146326" y="1592858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Additional SOC </a:t>
            </a:r>
          </a:p>
          <a:p>
            <a:pPr algn="ctr"/>
            <a:r>
              <a:rPr lang="en-US" sz="2400" dirty="0"/>
              <a:t>Data Items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0B1DFD9-1BE9-2814-E4F0-6F032525A9E8}"/>
              </a:ext>
            </a:extLst>
          </p:cNvPr>
          <p:cNvGrpSpPr/>
          <p:nvPr/>
        </p:nvGrpSpPr>
        <p:grpSpPr>
          <a:xfrm>
            <a:off x="6839640" y="1543996"/>
            <a:ext cx="1188720" cy="1188720"/>
            <a:chOff x="6456570" y="815838"/>
            <a:chExt cx="1188720" cy="118872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80F234F-E22A-277A-C4C4-595A43A30284}"/>
                </a:ext>
              </a:extLst>
            </p:cNvPr>
            <p:cNvSpPr/>
            <p:nvPr/>
          </p:nvSpPr>
          <p:spPr>
            <a:xfrm>
              <a:off x="6456570" y="815838"/>
              <a:ext cx="1188720" cy="118872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Labor outline">
              <a:extLst>
                <a:ext uri="{FF2B5EF4-FFF2-40B4-BE49-F238E27FC236}">
                  <a16:creationId xmlns:a16="http://schemas.microsoft.com/office/drawing/2014/main" id="{CF44CFC7-E5BC-6B6C-935C-349CB5A1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3730" y="952998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EB91CC-5A0D-82F0-8B22-1FEB32A8C6CB}"/>
              </a:ext>
            </a:extLst>
          </p:cNvPr>
          <p:cNvGrpSpPr/>
          <p:nvPr/>
        </p:nvGrpSpPr>
        <p:grpSpPr>
          <a:xfrm>
            <a:off x="9878509" y="4544533"/>
            <a:ext cx="1188720" cy="1188720"/>
            <a:chOff x="10018094" y="796063"/>
            <a:chExt cx="1188720" cy="11887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6E4403-CE62-F58E-F289-7C3CE46F40D8}"/>
                </a:ext>
              </a:extLst>
            </p:cNvPr>
            <p:cNvSpPr/>
            <p:nvPr/>
          </p:nvSpPr>
          <p:spPr>
            <a:xfrm>
              <a:off x="10018094" y="796063"/>
              <a:ext cx="1188720" cy="1188720"/>
            </a:xfrm>
            <a:prstGeom prst="roundRect">
              <a:avLst/>
            </a:prstGeom>
            <a:solidFill>
              <a:srgbClr val="FF979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Renovation (House With Sparkles) outline">
              <a:extLst>
                <a:ext uri="{FF2B5EF4-FFF2-40B4-BE49-F238E27FC236}">
                  <a16:creationId xmlns:a16="http://schemas.microsoft.com/office/drawing/2014/main" id="{53B05C4D-4820-5C36-A3D4-9C65C7BAE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55254" y="933223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A80A65-9D56-B3A4-92BD-E3053ABA97A4}"/>
              </a:ext>
            </a:extLst>
          </p:cNvPr>
          <p:cNvGrpSpPr/>
          <p:nvPr/>
        </p:nvGrpSpPr>
        <p:grpSpPr>
          <a:xfrm>
            <a:off x="8359075" y="3044264"/>
            <a:ext cx="1188720" cy="1188720"/>
            <a:chOff x="8305912" y="833681"/>
            <a:chExt cx="1188720" cy="11887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A1E3C3C-7F37-B66F-D3E3-855CAE25282A}"/>
                </a:ext>
              </a:extLst>
            </p:cNvPr>
            <p:cNvSpPr/>
            <p:nvPr/>
          </p:nvSpPr>
          <p:spPr>
            <a:xfrm>
              <a:off x="8305912" y="833681"/>
              <a:ext cx="1188720" cy="118872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Building Brick Wall outline">
              <a:extLst>
                <a:ext uri="{FF2B5EF4-FFF2-40B4-BE49-F238E27FC236}">
                  <a16:creationId xmlns:a16="http://schemas.microsoft.com/office/drawing/2014/main" id="{F1849EDC-AB64-4271-5D37-BAE9C80AA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43072" y="970841"/>
              <a:ext cx="914400" cy="9144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7F8DAF4-5D78-696C-5784-B5C5C6A6204E}"/>
              </a:ext>
            </a:extLst>
          </p:cNvPr>
          <p:cNvSpPr txBox="1"/>
          <p:nvPr/>
        </p:nvSpPr>
        <p:spPr>
          <a:xfrm>
            <a:off x="7131160" y="1236219"/>
            <a:ext cx="605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Starts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073DC2-F11E-C177-8C61-8FAE3236B01E}"/>
              </a:ext>
            </a:extLst>
          </p:cNvPr>
          <p:cNvSpPr txBox="1"/>
          <p:nvPr/>
        </p:nvSpPr>
        <p:spPr>
          <a:xfrm>
            <a:off x="8391614" y="2521044"/>
            <a:ext cx="1123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Under </a:t>
            </a:r>
          </a:p>
          <a:p>
            <a:pPr algn="ctr"/>
            <a:r>
              <a:rPr lang="en-US" sz="1400" dirty="0"/>
              <a:t>Construction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3C4924-C8D5-A0B3-4AAE-C4E3CCC9662C}"/>
              </a:ext>
            </a:extLst>
          </p:cNvPr>
          <p:cNvSpPr txBox="1"/>
          <p:nvPr/>
        </p:nvSpPr>
        <p:spPr>
          <a:xfrm>
            <a:off x="9920153" y="4232983"/>
            <a:ext cx="1105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Completions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777F1CB-0CE3-ABA1-3B50-D3AB9E88D389}"/>
              </a:ext>
            </a:extLst>
          </p:cNvPr>
          <p:cNvCxnSpPr>
            <a:stCxn id="27" idx="2"/>
            <a:endCxn id="28" idx="1"/>
          </p:cNvCxnSpPr>
          <p:nvPr/>
        </p:nvCxnSpPr>
        <p:spPr>
          <a:xfrm rot="16200000" flipH="1">
            <a:off x="7443583" y="2723132"/>
            <a:ext cx="905908" cy="925075"/>
          </a:xfrm>
          <a:prstGeom prst="bentConnector2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805952C-8896-B6C0-691B-151F460B3BC8}"/>
              </a:ext>
            </a:extLst>
          </p:cNvPr>
          <p:cNvCxnSpPr>
            <a:stCxn id="28" idx="2"/>
            <a:endCxn id="29" idx="1"/>
          </p:cNvCxnSpPr>
          <p:nvPr/>
        </p:nvCxnSpPr>
        <p:spPr>
          <a:xfrm rot="16200000" flipH="1">
            <a:off x="8963018" y="4223401"/>
            <a:ext cx="905909" cy="925074"/>
          </a:xfrm>
          <a:prstGeom prst="bentConnector2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833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546A-EA5C-D274-5E2D-7D51F658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15F6-168F-E1A7-1B2C-F82C97245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r>
              <a:rPr lang="en-US" dirty="0"/>
              <a:t>Contact us at:</a:t>
            </a: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  <a:hlinkClick r:id="rId2"/>
              </a:rPr>
              <a:t>Nicole.Czaplicki@census.gov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008392"/>
                </a:solidFill>
                <a:effectLst/>
                <a:latin typeface="+mj-lt"/>
                <a:hlinkClick r:id="rId3"/>
              </a:rPr>
              <a:t>eid.nrc.satellite@census.gov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BEF59-C85F-A0DA-1072-DE31F85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rmAutofit/>
          </a:bodyPr>
          <a:lstStyle/>
          <a:p>
            <a:r>
              <a:rPr lang="en-US" sz="4000" dirty="0"/>
              <a:t>Current Construction Indicator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6F506-8ED7-0359-81A6-2872F8400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37360"/>
            <a:ext cx="10916860" cy="4420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Residential Construction (NRC)</a:t>
            </a:r>
          </a:p>
          <a:p>
            <a:pPr lvl="1"/>
            <a:r>
              <a:rPr lang="en-US" dirty="0"/>
              <a:t>commonly referred to as “Housing Starts”</a:t>
            </a:r>
          </a:p>
          <a:p>
            <a:pPr lvl="1"/>
            <a:r>
              <a:rPr lang="en-US" dirty="0"/>
              <a:t>provides monthly national and regional estimates of housing units started, authorized but not started, under construction and completed.</a:t>
            </a:r>
            <a:endParaRPr lang="en-US" sz="2800" dirty="0"/>
          </a:p>
          <a:p>
            <a:pPr lvl="1"/>
            <a:r>
              <a:rPr lang="en-US" dirty="0"/>
              <a:t>sources data from Survey of Construction (SOC)</a:t>
            </a:r>
          </a:p>
          <a:p>
            <a:pPr lvl="2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Sampling of building permits authorizing new, privately-owned residential construction</a:t>
            </a:r>
          </a:p>
          <a:p>
            <a:pPr lvl="2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Physical canvassing of areas not requiring building permits</a:t>
            </a:r>
          </a:p>
          <a:p>
            <a:pPr marL="0" indent="0">
              <a:buNone/>
            </a:pPr>
            <a:r>
              <a:rPr lang="en-US" dirty="0"/>
              <a:t>Data Users</a:t>
            </a:r>
          </a:p>
          <a:p>
            <a:pPr lvl="1"/>
            <a:r>
              <a:rPr lang="en-US" dirty="0"/>
              <a:t>BEA, Federal Reserve, Council of Economic Advisors, Department of Housing and Urban Development, Manufacturers, Insurance Companies, Financial Institutions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rmAutofit/>
          </a:bodyPr>
          <a:lstStyle/>
          <a:p>
            <a:r>
              <a:rPr lang="en-US" dirty="0"/>
              <a:t>Three Stage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BC9C6B-4B06-AC4F-B0A6-8DBF6CC22931}"/>
              </a:ext>
            </a:extLst>
          </p:cNvPr>
          <p:cNvGrpSpPr/>
          <p:nvPr/>
        </p:nvGrpSpPr>
        <p:grpSpPr>
          <a:xfrm>
            <a:off x="565538" y="1057053"/>
            <a:ext cx="10788262" cy="4743893"/>
            <a:chOff x="251578" y="1065012"/>
            <a:chExt cx="10788262" cy="474389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FB12870E-047B-7DEB-D1A4-967DD2D9CA0C}"/>
                </a:ext>
              </a:extLst>
            </p:cNvPr>
            <p:cNvGrpSpPr/>
            <p:nvPr/>
          </p:nvGrpSpPr>
          <p:grpSpPr>
            <a:xfrm>
              <a:off x="251578" y="1964917"/>
              <a:ext cx="5898216" cy="3711380"/>
              <a:chOff x="251578" y="1573167"/>
              <a:chExt cx="5898216" cy="371138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A7519F4-C4AE-2374-C087-E08984B86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578" y="2060987"/>
                <a:ext cx="5898216" cy="322356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9ABDA7-52FE-A514-391B-E4E2E32A7708}"/>
                  </a:ext>
                </a:extLst>
              </p:cNvPr>
              <p:cNvSpPr txBox="1"/>
              <p:nvPr/>
            </p:nvSpPr>
            <p:spPr>
              <a:xfrm>
                <a:off x="865685" y="1573167"/>
                <a:ext cx="464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Subsample of Current Population Survey Primary Sampling Units (PSUs)</a:t>
                </a: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7AD3108-A93C-1D79-0F23-836303331737}"/>
                </a:ext>
              </a:extLst>
            </p:cNvPr>
            <p:cNvGrpSpPr/>
            <p:nvPr/>
          </p:nvGrpSpPr>
          <p:grpSpPr>
            <a:xfrm>
              <a:off x="6391640" y="1065012"/>
              <a:ext cx="4648200" cy="1194720"/>
              <a:chOff x="6359714" y="863581"/>
              <a:chExt cx="4648200" cy="1194720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E8CE8AA-AD62-30C0-BCE6-05BD011BC42C}"/>
                  </a:ext>
                </a:extLst>
              </p:cNvPr>
              <p:cNvGrpSpPr/>
              <p:nvPr/>
            </p:nvGrpSpPr>
            <p:grpSpPr>
              <a:xfrm>
                <a:off x="6569122" y="1143901"/>
                <a:ext cx="4229384" cy="914400"/>
                <a:chOff x="6667216" y="1143901"/>
                <a:chExt cx="4229384" cy="914400"/>
              </a:xfrm>
            </p:grpSpPr>
            <p:pic>
              <p:nvPicPr>
                <p:cNvPr id="26" name="Graphic 25" descr="Court with solid fill">
                  <a:extLst>
                    <a:ext uri="{FF2B5EF4-FFF2-40B4-BE49-F238E27FC236}">
                      <a16:creationId xmlns:a16="http://schemas.microsoft.com/office/drawing/2014/main" id="{248BEB93-3EF2-999E-F356-D1CA0EF1A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7216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7" name="Graphic 26" descr="Court with solid fill">
                  <a:extLst>
                    <a:ext uri="{FF2B5EF4-FFF2-40B4-BE49-F238E27FC236}">
                      <a16:creationId xmlns:a16="http://schemas.microsoft.com/office/drawing/2014/main" id="{E21B4608-4DBD-5890-69AD-A62406EC8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5962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8" name="Graphic 27" descr="Court with solid fill">
                  <a:extLst>
                    <a:ext uri="{FF2B5EF4-FFF2-40B4-BE49-F238E27FC236}">
                      <a16:creationId xmlns:a16="http://schemas.microsoft.com/office/drawing/2014/main" id="{206225A2-106B-A59A-1491-C0CDF9A8D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4708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9" name="Graphic 28" descr="Court with solid fill">
                  <a:extLst>
                    <a:ext uri="{FF2B5EF4-FFF2-40B4-BE49-F238E27FC236}">
                      <a16:creationId xmlns:a16="http://schemas.microsoft.com/office/drawing/2014/main" id="{5C1D67C3-0301-0C1D-2529-DA92C5414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2200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0" name="Graphic 29" descr="Court with solid fill">
                  <a:extLst>
                    <a:ext uri="{FF2B5EF4-FFF2-40B4-BE49-F238E27FC236}">
                      <a16:creationId xmlns:a16="http://schemas.microsoft.com/office/drawing/2014/main" id="{4289B0C7-C7E6-8AD4-7AD1-2BF9378DC0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3454" y="1143901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5D8D73-B7FC-5F29-67CE-132BA045FB18}"/>
                  </a:ext>
                </a:extLst>
              </p:cNvPr>
              <p:cNvSpPr txBox="1"/>
              <p:nvPr/>
            </p:nvSpPr>
            <p:spPr>
              <a:xfrm>
                <a:off x="6359714" y="863581"/>
                <a:ext cx="464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Selection of Permit/Non-Permit Areas</a:t>
                </a: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D62ADA45-C365-3E18-A664-074A8BC40E43}"/>
                </a:ext>
              </a:extLst>
            </p:cNvPr>
            <p:cNvGrpSpPr/>
            <p:nvPr/>
          </p:nvGrpSpPr>
          <p:grpSpPr>
            <a:xfrm>
              <a:off x="6391640" y="2790305"/>
              <a:ext cx="4648200" cy="3018600"/>
              <a:chOff x="6423566" y="3005453"/>
              <a:chExt cx="4648200" cy="3018600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E5A3CC1E-B84C-90DB-D5C7-4A54A7CCC3D1}"/>
                  </a:ext>
                </a:extLst>
              </p:cNvPr>
              <p:cNvGrpSpPr/>
              <p:nvPr/>
            </p:nvGrpSpPr>
            <p:grpSpPr>
              <a:xfrm>
                <a:off x="6430127" y="3343835"/>
                <a:ext cx="4635078" cy="2680218"/>
                <a:chOff x="6582996" y="3672767"/>
                <a:chExt cx="4635078" cy="2680218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73CD12C-FD82-8155-B01A-FE72BE7B7B78}"/>
                    </a:ext>
                  </a:extLst>
                </p:cNvPr>
                <p:cNvGrpSpPr/>
                <p:nvPr/>
              </p:nvGrpSpPr>
              <p:grpSpPr>
                <a:xfrm>
                  <a:off x="6582996" y="3672767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0C729AF2-C4C6-9419-8D76-27BB81963AD2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33" name="Graphic 32" descr="Paper outline">
                      <a:extLst>
                        <a:ext uri="{FF2B5EF4-FFF2-40B4-BE49-F238E27FC236}">
                          <a16:creationId xmlns:a16="http://schemas.microsoft.com/office/drawing/2014/main" id="{A6846DF6-873B-29BA-6B07-E77A27A13C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phic 34" descr="Home with solid fill">
                      <a:extLst>
                        <a:ext uri="{FF2B5EF4-FFF2-40B4-BE49-F238E27FC236}">
                          <a16:creationId xmlns:a16="http://schemas.microsoft.com/office/drawing/2014/main" id="{E4B5FFB5-B351-8447-2C79-3D1056EA7E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98CF133-3DD5-2457-9562-68FE10012571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38" name="Graphic 37" descr="Paper outline">
                      <a:extLst>
                        <a:ext uri="{FF2B5EF4-FFF2-40B4-BE49-F238E27FC236}">
                          <a16:creationId xmlns:a16="http://schemas.microsoft.com/office/drawing/2014/main" id="{95C58C4D-7745-673A-2427-37A1272AC9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phic 38" descr="Home with solid fill">
                      <a:extLst>
                        <a:ext uri="{FF2B5EF4-FFF2-40B4-BE49-F238E27FC236}">
                          <a16:creationId xmlns:a16="http://schemas.microsoft.com/office/drawing/2014/main" id="{FDDC58C0-92E9-BCC3-3828-A3007A277F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A6211433-0CFF-8F5F-8141-C8B19A982830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1" name="Graphic 40" descr="Paper outline">
                      <a:extLst>
                        <a:ext uri="{FF2B5EF4-FFF2-40B4-BE49-F238E27FC236}">
                          <a16:creationId xmlns:a16="http://schemas.microsoft.com/office/drawing/2014/main" id="{61C4C71F-0E64-A7D5-A581-2BAF904175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phic 41" descr="Home with solid fill">
                      <a:extLst>
                        <a:ext uri="{FF2B5EF4-FFF2-40B4-BE49-F238E27FC236}">
                          <a16:creationId xmlns:a16="http://schemas.microsoft.com/office/drawing/2014/main" id="{35C303B0-E1CD-36B2-D7E6-7AA8065822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BEC3818-431D-4C7F-E624-7D38E0E387FD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4" name="Graphic 43" descr="Paper outline">
                      <a:extLst>
                        <a:ext uri="{FF2B5EF4-FFF2-40B4-BE49-F238E27FC236}">
                          <a16:creationId xmlns:a16="http://schemas.microsoft.com/office/drawing/2014/main" id="{ADDB2D97-D1CD-98F5-6F79-F3E45A60AA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Graphic 44" descr="Home with solid fill">
                      <a:extLst>
                        <a:ext uri="{FF2B5EF4-FFF2-40B4-BE49-F238E27FC236}">
                          <a16:creationId xmlns:a16="http://schemas.microsoft.com/office/drawing/2014/main" id="{883FCBB3-06EE-33E7-CA4B-7C9B8D012C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C2A9939-7597-28E7-D07C-EFF6660B1646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7" name="Graphic 46" descr="Paper outline">
                      <a:extLst>
                        <a:ext uri="{FF2B5EF4-FFF2-40B4-BE49-F238E27FC236}">
                          <a16:creationId xmlns:a16="http://schemas.microsoft.com/office/drawing/2014/main" id="{EBDC4E6A-29A5-9E08-CEBD-B1346DBB36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Graphic 47" descr="Home with solid fill">
                      <a:extLst>
                        <a:ext uri="{FF2B5EF4-FFF2-40B4-BE49-F238E27FC236}">
                          <a16:creationId xmlns:a16="http://schemas.microsoft.com/office/drawing/2014/main" id="{F0424BAA-1FC1-61E4-B5A5-E0002840D8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AD5BB1D-E2D6-40A6-BDF4-D8B534F1937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0" name="Graphic 49" descr="Paper outline">
                      <a:extLst>
                        <a:ext uri="{FF2B5EF4-FFF2-40B4-BE49-F238E27FC236}">
                          <a16:creationId xmlns:a16="http://schemas.microsoft.com/office/drawing/2014/main" id="{283509E0-3EA0-BE57-4DC4-C17D6701E3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Graphic 50" descr="Home with solid fill">
                      <a:extLst>
                        <a:ext uri="{FF2B5EF4-FFF2-40B4-BE49-F238E27FC236}">
                          <a16:creationId xmlns:a16="http://schemas.microsoft.com/office/drawing/2014/main" id="{D19CD182-0836-597C-BA81-977F24CF4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917BE03E-201C-D8A7-E469-CB307F26FE42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3" name="Graphic 52" descr="Paper outline">
                      <a:extLst>
                        <a:ext uri="{FF2B5EF4-FFF2-40B4-BE49-F238E27FC236}">
                          <a16:creationId xmlns:a16="http://schemas.microsoft.com/office/drawing/2014/main" id="{8465FA05-DC35-9CC6-53C4-F71C15A828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Graphic 53" descr="Home with solid fill">
                      <a:extLst>
                        <a:ext uri="{FF2B5EF4-FFF2-40B4-BE49-F238E27FC236}">
                          <a16:creationId xmlns:a16="http://schemas.microsoft.com/office/drawing/2014/main" id="{CB0C6DB9-6F52-0150-E85A-312EE2EC71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D9DC7220-5730-7300-D58F-0C902446987D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6" name="Graphic 55" descr="Paper outline">
                      <a:extLst>
                        <a:ext uri="{FF2B5EF4-FFF2-40B4-BE49-F238E27FC236}">
                          <a16:creationId xmlns:a16="http://schemas.microsoft.com/office/drawing/2014/main" id="{9873186E-1FE5-DF85-AEF7-5EDE4E9589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Graphic 56" descr="Home with solid fill">
                      <a:extLst>
                        <a:ext uri="{FF2B5EF4-FFF2-40B4-BE49-F238E27FC236}">
                          <a16:creationId xmlns:a16="http://schemas.microsoft.com/office/drawing/2014/main" id="{8E59EFE4-0F35-837C-8F50-68AD66B5FE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4D65484D-7C25-C26A-6728-50C11DC430FD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9" name="Graphic 58" descr="Paper outline">
                      <a:extLst>
                        <a:ext uri="{FF2B5EF4-FFF2-40B4-BE49-F238E27FC236}">
                          <a16:creationId xmlns:a16="http://schemas.microsoft.com/office/drawing/2014/main" id="{841D4538-37E2-A7F7-8D4B-B223C7DEB3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Graphic 59" descr="Home with solid fill">
                      <a:extLst>
                        <a:ext uri="{FF2B5EF4-FFF2-40B4-BE49-F238E27FC236}">
                          <a16:creationId xmlns:a16="http://schemas.microsoft.com/office/drawing/2014/main" id="{AC279809-9655-F075-5A02-B4F916179B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0301AFF-F26D-EF94-557C-7074D9FCBDF6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62" name="Graphic 61" descr="Paper outline">
                      <a:extLst>
                        <a:ext uri="{FF2B5EF4-FFF2-40B4-BE49-F238E27FC236}">
                          <a16:creationId xmlns:a16="http://schemas.microsoft.com/office/drawing/2014/main" id="{DEDD0368-DB7D-2565-B5DA-7ECFB77071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Graphic 62" descr="Home with solid fill">
                      <a:extLst>
                        <a:ext uri="{FF2B5EF4-FFF2-40B4-BE49-F238E27FC236}">
                          <a16:creationId xmlns:a16="http://schemas.microsoft.com/office/drawing/2014/main" id="{0714D6F5-5542-553A-81BA-17F897448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0F6FE8D8-C1AE-411D-48A5-C42A1D73C877}"/>
                    </a:ext>
                  </a:extLst>
                </p:cNvPr>
                <p:cNvGrpSpPr/>
                <p:nvPr/>
              </p:nvGrpSpPr>
              <p:grpSpPr>
                <a:xfrm>
                  <a:off x="6582996" y="4352813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9BB43EC-6F41-4EE3-CBCA-EF5CA8BA9549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4" name="Graphic 93" descr="Paper outline">
                      <a:extLst>
                        <a:ext uri="{FF2B5EF4-FFF2-40B4-BE49-F238E27FC236}">
                          <a16:creationId xmlns:a16="http://schemas.microsoft.com/office/drawing/2014/main" id="{2F06413F-43ED-235F-C308-47849C2A2F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Graphic 94" descr="Home with solid fill">
                      <a:extLst>
                        <a:ext uri="{FF2B5EF4-FFF2-40B4-BE49-F238E27FC236}">
                          <a16:creationId xmlns:a16="http://schemas.microsoft.com/office/drawing/2014/main" id="{70B56F96-CAC8-F9DE-3814-8FC9A75E9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3625AB9F-9D99-2375-3754-0100DF5A21F6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2" name="Graphic 91" descr="Paper outline">
                      <a:extLst>
                        <a:ext uri="{FF2B5EF4-FFF2-40B4-BE49-F238E27FC236}">
                          <a16:creationId xmlns:a16="http://schemas.microsoft.com/office/drawing/2014/main" id="{56881005-F179-7647-21E7-7147C1B934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3" name="Graphic 92" descr="Home with solid fill">
                      <a:extLst>
                        <a:ext uri="{FF2B5EF4-FFF2-40B4-BE49-F238E27FC236}">
                          <a16:creationId xmlns:a16="http://schemas.microsoft.com/office/drawing/2014/main" id="{9F2A0F18-4A41-FAB8-650B-C84198E1B3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5ACD313F-032A-AE10-200C-6420D6DA0BC0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0" name="Graphic 89" descr="Paper outline">
                      <a:extLst>
                        <a:ext uri="{FF2B5EF4-FFF2-40B4-BE49-F238E27FC236}">
                          <a16:creationId xmlns:a16="http://schemas.microsoft.com/office/drawing/2014/main" id="{59B81F29-5C74-7427-949F-7179F7CFD1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Graphic 90" descr="Home with solid fill">
                      <a:extLst>
                        <a:ext uri="{FF2B5EF4-FFF2-40B4-BE49-F238E27FC236}">
                          <a16:creationId xmlns:a16="http://schemas.microsoft.com/office/drawing/2014/main" id="{2D75F464-30B6-9711-0D92-67905D4BFB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F4A05424-3FF6-001D-3E8E-6FB7BF527955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8" name="Graphic 87" descr="Paper outline">
                      <a:extLst>
                        <a:ext uri="{FF2B5EF4-FFF2-40B4-BE49-F238E27FC236}">
                          <a16:creationId xmlns:a16="http://schemas.microsoft.com/office/drawing/2014/main" id="{35FDDF5E-0F45-6074-B9D1-668FE67A7B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Graphic 88" descr="Home with solid fill">
                      <a:extLst>
                        <a:ext uri="{FF2B5EF4-FFF2-40B4-BE49-F238E27FC236}">
                          <a16:creationId xmlns:a16="http://schemas.microsoft.com/office/drawing/2014/main" id="{BFA141F6-F00D-12FF-1079-0A59E47FB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F77EB0D7-5DEF-E78A-EF8D-E72E930434CB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6" name="Graphic 85" descr="Paper outline">
                      <a:extLst>
                        <a:ext uri="{FF2B5EF4-FFF2-40B4-BE49-F238E27FC236}">
                          <a16:creationId xmlns:a16="http://schemas.microsoft.com/office/drawing/2014/main" id="{34FE0D07-A0DA-A310-7F47-5C00A0D717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7" name="Graphic 86" descr="Home with solid fill">
                      <a:extLst>
                        <a:ext uri="{FF2B5EF4-FFF2-40B4-BE49-F238E27FC236}">
                          <a16:creationId xmlns:a16="http://schemas.microsoft.com/office/drawing/2014/main" id="{196E692C-E5C1-831C-B064-F138F2394A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CE0F4785-A9EA-8D9D-9D1B-3F88F003549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4" name="Graphic 83" descr="Paper outline">
                      <a:extLst>
                        <a:ext uri="{FF2B5EF4-FFF2-40B4-BE49-F238E27FC236}">
                          <a16:creationId xmlns:a16="http://schemas.microsoft.com/office/drawing/2014/main" id="{76712CA1-B5B2-A19E-7F09-8D845E3233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phic 84" descr="Home with solid fill">
                      <a:extLst>
                        <a:ext uri="{FF2B5EF4-FFF2-40B4-BE49-F238E27FC236}">
                          <a16:creationId xmlns:a16="http://schemas.microsoft.com/office/drawing/2014/main" id="{033EAA4B-92D4-0D1B-230D-BA5111632E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FD638AFF-627D-F457-B437-8F90DB5845A8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2" name="Graphic 81" descr="Paper outline">
                      <a:extLst>
                        <a:ext uri="{FF2B5EF4-FFF2-40B4-BE49-F238E27FC236}">
                          <a16:creationId xmlns:a16="http://schemas.microsoft.com/office/drawing/2014/main" id="{F4C7BA01-7726-56CA-DD53-3BC1D2CC90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phic 82" descr="Home with solid fill">
                      <a:extLst>
                        <a:ext uri="{FF2B5EF4-FFF2-40B4-BE49-F238E27FC236}">
                          <a16:creationId xmlns:a16="http://schemas.microsoft.com/office/drawing/2014/main" id="{04C08F51-17E7-97BA-7787-97D60E2661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C5025776-C3A7-AD06-08D3-06069D5AE75B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0" name="Graphic 79" descr="Paper outline">
                      <a:extLst>
                        <a:ext uri="{FF2B5EF4-FFF2-40B4-BE49-F238E27FC236}">
                          <a16:creationId xmlns:a16="http://schemas.microsoft.com/office/drawing/2014/main" id="{AB6D2034-71FD-C94B-2435-42BEAFBE4B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Graphic 80" descr="Home with solid fill">
                      <a:extLst>
                        <a:ext uri="{FF2B5EF4-FFF2-40B4-BE49-F238E27FC236}">
                          <a16:creationId xmlns:a16="http://schemas.microsoft.com/office/drawing/2014/main" id="{4B33E431-7D56-A57B-D322-6C5380F731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CCA5269A-348A-96D3-7D99-909C7CB6504B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78" name="Graphic 77" descr="Paper outline">
                      <a:extLst>
                        <a:ext uri="{FF2B5EF4-FFF2-40B4-BE49-F238E27FC236}">
                          <a16:creationId xmlns:a16="http://schemas.microsoft.com/office/drawing/2014/main" id="{20986044-D3D4-67A2-3CB2-6F9A5E5E9A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Graphic 78" descr="Home with solid fill">
                      <a:extLst>
                        <a:ext uri="{FF2B5EF4-FFF2-40B4-BE49-F238E27FC236}">
                          <a16:creationId xmlns:a16="http://schemas.microsoft.com/office/drawing/2014/main" id="{601F4C10-9960-A467-A9F2-D5EDA43ED7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50085D9D-4565-5483-D52C-36DD38AD1480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76" name="Graphic 75" descr="Paper outline">
                      <a:extLst>
                        <a:ext uri="{FF2B5EF4-FFF2-40B4-BE49-F238E27FC236}">
                          <a16:creationId xmlns:a16="http://schemas.microsoft.com/office/drawing/2014/main" id="{2EDE2A7A-6784-8CF7-E504-1C7C37481F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phic 76" descr="Home with solid fill">
                      <a:extLst>
                        <a:ext uri="{FF2B5EF4-FFF2-40B4-BE49-F238E27FC236}">
                          <a16:creationId xmlns:a16="http://schemas.microsoft.com/office/drawing/2014/main" id="{25FF2D4B-A471-65B4-0D1C-039165CBFD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1122C664-348B-DD5A-AB22-A49253634C69}"/>
                    </a:ext>
                  </a:extLst>
                </p:cNvPr>
                <p:cNvGrpSpPr/>
                <p:nvPr/>
              </p:nvGrpSpPr>
              <p:grpSpPr>
                <a:xfrm>
                  <a:off x="6582996" y="5032859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35CBFC9F-8A5C-DF30-3E7D-817E140CD4C6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5" name="Graphic 124" descr="Paper outline">
                      <a:extLst>
                        <a:ext uri="{FF2B5EF4-FFF2-40B4-BE49-F238E27FC236}">
                          <a16:creationId xmlns:a16="http://schemas.microsoft.com/office/drawing/2014/main" id="{0483CD73-52FE-D916-D12C-5449CA7822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6" name="Graphic 125" descr="Home with solid fill">
                      <a:extLst>
                        <a:ext uri="{FF2B5EF4-FFF2-40B4-BE49-F238E27FC236}">
                          <a16:creationId xmlns:a16="http://schemas.microsoft.com/office/drawing/2014/main" id="{34FD096E-E034-9028-CB7D-77E743B05E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C091EBD8-7498-CB65-3C01-6FB2B751A603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3" name="Graphic 122" descr="Paper outline">
                      <a:extLst>
                        <a:ext uri="{FF2B5EF4-FFF2-40B4-BE49-F238E27FC236}">
                          <a16:creationId xmlns:a16="http://schemas.microsoft.com/office/drawing/2014/main" id="{E1EE2D9A-85DB-2D52-BF33-620F7FCE13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4" name="Graphic 123" descr="Home with solid fill">
                      <a:extLst>
                        <a:ext uri="{FF2B5EF4-FFF2-40B4-BE49-F238E27FC236}">
                          <a16:creationId xmlns:a16="http://schemas.microsoft.com/office/drawing/2014/main" id="{7BADAE80-D39A-AFB4-F790-A3A7A9FE64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97D7820C-D5F1-2017-A1D3-7B4E330977E6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1" name="Graphic 120" descr="Paper outline">
                      <a:extLst>
                        <a:ext uri="{FF2B5EF4-FFF2-40B4-BE49-F238E27FC236}">
                          <a16:creationId xmlns:a16="http://schemas.microsoft.com/office/drawing/2014/main" id="{704F1C48-AB92-42E6-4765-3BEACAA8C8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Graphic 121" descr="Home with solid fill">
                      <a:extLst>
                        <a:ext uri="{FF2B5EF4-FFF2-40B4-BE49-F238E27FC236}">
                          <a16:creationId xmlns:a16="http://schemas.microsoft.com/office/drawing/2014/main" id="{80090CA7-3C0E-9371-97BE-875164634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322F28DD-A6F8-75C3-E954-7910E80DFAE8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9" name="Graphic 118" descr="Paper outline">
                      <a:extLst>
                        <a:ext uri="{FF2B5EF4-FFF2-40B4-BE49-F238E27FC236}">
                          <a16:creationId xmlns:a16="http://schemas.microsoft.com/office/drawing/2014/main" id="{6838FD8E-84BB-4023-C2C2-93107F3DE6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0" name="Graphic 119" descr="Home with solid fill">
                      <a:extLst>
                        <a:ext uri="{FF2B5EF4-FFF2-40B4-BE49-F238E27FC236}">
                          <a16:creationId xmlns:a16="http://schemas.microsoft.com/office/drawing/2014/main" id="{11B5BDB0-AA62-5A8D-DD7E-8B0EB19AEE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6CF48E53-C19E-5CE6-292B-0B3703F08132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7" name="Graphic 116" descr="Paper outline">
                      <a:extLst>
                        <a:ext uri="{FF2B5EF4-FFF2-40B4-BE49-F238E27FC236}">
                          <a16:creationId xmlns:a16="http://schemas.microsoft.com/office/drawing/2014/main" id="{F1C47EDF-DE62-BA8C-C313-1780A8F827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Graphic 117" descr="Home with solid fill">
                      <a:extLst>
                        <a:ext uri="{FF2B5EF4-FFF2-40B4-BE49-F238E27FC236}">
                          <a16:creationId xmlns:a16="http://schemas.microsoft.com/office/drawing/2014/main" id="{0E62CEE0-9089-E503-E574-97E8AAF9AE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F3156226-1CCB-2BBF-B156-57AF862399A9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5" name="Graphic 114" descr="Paper outline">
                      <a:extLst>
                        <a:ext uri="{FF2B5EF4-FFF2-40B4-BE49-F238E27FC236}">
                          <a16:creationId xmlns:a16="http://schemas.microsoft.com/office/drawing/2014/main" id="{8124C717-83E6-EF1A-7779-DA4E1414BD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Graphic 115" descr="Home with solid fill">
                      <a:extLst>
                        <a:ext uri="{FF2B5EF4-FFF2-40B4-BE49-F238E27FC236}">
                          <a16:creationId xmlns:a16="http://schemas.microsoft.com/office/drawing/2014/main" id="{1D7B601C-D5AF-786A-0A5A-7139A62DC6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9ECCE5D4-DB92-91C0-A27D-BE71D53F8CA6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3" name="Graphic 112" descr="Paper outline">
                      <a:extLst>
                        <a:ext uri="{FF2B5EF4-FFF2-40B4-BE49-F238E27FC236}">
                          <a16:creationId xmlns:a16="http://schemas.microsoft.com/office/drawing/2014/main" id="{DCE697D5-5CE7-BADC-1829-3591A66A8E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4" name="Graphic 113" descr="Home with solid fill">
                      <a:extLst>
                        <a:ext uri="{FF2B5EF4-FFF2-40B4-BE49-F238E27FC236}">
                          <a16:creationId xmlns:a16="http://schemas.microsoft.com/office/drawing/2014/main" id="{9741E749-D82D-6458-A4DA-C82F8CB364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4301182A-9BC9-8A92-8F97-8AE2C015D0F2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1" name="Graphic 110" descr="Paper outline">
                      <a:extLst>
                        <a:ext uri="{FF2B5EF4-FFF2-40B4-BE49-F238E27FC236}">
                          <a16:creationId xmlns:a16="http://schemas.microsoft.com/office/drawing/2014/main" id="{A03B69CF-F83D-DAE3-1648-9CAA92884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2" name="Graphic 111" descr="Home with solid fill">
                      <a:extLst>
                        <a:ext uri="{FF2B5EF4-FFF2-40B4-BE49-F238E27FC236}">
                          <a16:creationId xmlns:a16="http://schemas.microsoft.com/office/drawing/2014/main" id="{2A5349A3-8002-1AB2-3B01-04D295482C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406E9FC2-3237-69D4-338F-B982CEDEFBCF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09" name="Graphic 108" descr="Paper outline">
                      <a:extLst>
                        <a:ext uri="{FF2B5EF4-FFF2-40B4-BE49-F238E27FC236}">
                          <a16:creationId xmlns:a16="http://schemas.microsoft.com/office/drawing/2014/main" id="{2327853A-894E-C6B1-0904-CDB28E2ACF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Graphic 109" descr="Home with solid fill">
                      <a:extLst>
                        <a:ext uri="{FF2B5EF4-FFF2-40B4-BE49-F238E27FC236}">
                          <a16:creationId xmlns:a16="http://schemas.microsoft.com/office/drawing/2014/main" id="{CBCC17A9-1446-C854-943A-87BB904053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96778C5D-0950-D5EB-C479-BD3B13884104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07" name="Graphic 106" descr="Paper outline">
                      <a:extLst>
                        <a:ext uri="{FF2B5EF4-FFF2-40B4-BE49-F238E27FC236}">
                          <a16:creationId xmlns:a16="http://schemas.microsoft.com/office/drawing/2014/main" id="{DE96209C-1593-6E3C-92B7-D4E58C30BC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Graphic 107" descr="Home with solid fill">
                      <a:extLst>
                        <a:ext uri="{FF2B5EF4-FFF2-40B4-BE49-F238E27FC236}">
                          <a16:creationId xmlns:a16="http://schemas.microsoft.com/office/drawing/2014/main" id="{8E1DF221-D11B-D911-7CB5-3675A976B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28C32DE-65FB-FAB7-15F2-5EDB554EA872}"/>
                    </a:ext>
                  </a:extLst>
                </p:cNvPr>
                <p:cNvGrpSpPr/>
                <p:nvPr/>
              </p:nvGrpSpPr>
              <p:grpSpPr>
                <a:xfrm>
                  <a:off x="6582996" y="5712905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04EF875A-D255-D125-D62E-1FA6A0F321F2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6" name="Graphic 155" descr="Paper outline">
                      <a:extLst>
                        <a:ext uri="{FF2B5EF4-FFF2-40B4-BE49-F238E27FC236}">
                          <a16:creationId xmlns:a16="http://schemas.microsoft.com/office/drawing/2014/main" id="{704167CB-DCEB-556B-4C64-E80C4545482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7" name="Graphic 156" descr="Home with solid fill">
                      <a:extLst>
                        <a:ext uri="{FF2B5EF4-FFF2-40B4-BE49-F238E27FC236}">
                          <a16:creationId xmlns:a16="http://schemas.microsoft.com/office/drawing/2014/main" id="{C3F498B6-3B17-0A59-570E-E8F01CBD57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AAA665A7-0C44-D361-6B77-2C7DFFFDE053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4" name="Graphic 153" descr="Paper outline">
                      <a:extLst>
                        <a:ext uri="{FF2B5EF4-FFF2-40B4-BE49-F238E27FC236}">
                          <a16:creationId xmlns:a16="http://schemas.microsoft.com/office/drawing/2014/main" id="{18B9CDBF-F627-4709-CEFD-84DFFDC76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5" name="Graphic 154" descr="Home with solid fill">
                      <a:extLst>
                        <a:ext uri="{FF2B5EF4-FFF2-40B4-BE49-F238E27FC236}">
                          <a16:creationId xmlns:a16="http://schemas.microsoft.com/office/drawing/2014/main" id="{08D64BDF-74DD-2514-D4A0-F10B1ACD95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A6286A0F-ED4C-5998-2973-AEAADA80EAA9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2" name="Graphic 151" descr="Paper outline">
                      <a:extLst>
                        <a:ext uri="{FF2B5EF4-FFF2-40B4-BE49-F238E27FC236}">
                          <a16:creationId xmlns:a16="http://schemas.microsoft.com/office/drawing/2014/main" id="{DC213F20-0F80-B099-F88C-C6B8B898BD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3" name="Graphic 152" descr="Home with solid fill">
                      <a:extLst>
                        <a:ext uri="{FF2B5EF4-FFF2-40B4-BE49-F238E27FC236}">
                          <a16:creationId xmlns:a16="http://schemas.microsoft.com/office/drawing/2014/main" id="{EFD203CC-511C-F7B4-9F80-BE8AF42818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EA26DAEE-C4CC-4736-0484-E7D621B4B177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0" name="Graphic 149" descr="Paper outline">
                      <a:extLst>
                        <a:ext uri="{FF2B5EF4-FFF2-40B4-BE49-F238E27FC236}">
                          <a16:creationId xmlns:a16="http://schemas.microsoft.com/office/drawing/2014/main" id="{93270CC2-8CA6-A861-8675-80CAE07537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1" name="Graphic 150" descr="Home with solid fill">
                      <a:extLst>
                        <a:ext uri="{FF2B5EF4-FFF2-40B4-BE49-F238E27FC236}">
                          <a16:creationId xmlns:a16="http://schemas.microsoft.com/office/drawing/2014/main" id="{580F9201-9399-FD1A-022B-C4B1885BA5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0237C33C-49FC-A56A-5191-C542BF02B3D6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8" name="Graphic 147" descr="Paper outline">
                      <a:extLst>
                        <a:ext uri="{FF2B5EF4-FFF2-40B4-BE49-F238E27FC236}">
                          <a16:creationId xmlns:a16="http://schemas.microsoft.com/office/drawing/2014/main" id="{37EA832D-316B-8D4C-DE77-E7A49F4D36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9" name="Graphic 148" descr="Home with solid fill">
                      <a:extLst>
                        <a:ext uri="{FF2B5EF4-FFF2-40B4-BE49-F238E27FC236}">
                          <a16:creationId xmlns:a16="http://schemas.microsoft.com/office/drawing/2014/main" id="{904CA7C1-46B2-1378-055A-8415DAFA7A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365B85D7-F04D-BD9A-078B-2710ECB7F954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6" name="Graphic 145" descr="Paper outline">
                      <a:extLst>
                        <a:ext uri="{FF2B5EF4-FFF2-40B4-BE49-F238E27FC236}">
                          <a16:creationId xmlns:a16="http://schemas.microsoft.com/office/drawing/2014/main" id="{1F5306BA-7593-694F-D4CA-163FE1E442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7" name="Graphic 146" descr="Home with solid fill">
                      <a:extLst>
                        <a:ext uri="{FF2B5EF4-FFF2-40B4-BE49-F238E27FC236}">
                          <a16:creationId xmlns:a16="http://schemas.microsoft.com/office/drawing/2014/main" id="{7CBCE205-D7E5-81FD-96E5-33CBA6849E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68356253-167F-8985-77AB-20436AF6E6D4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4" name="Graphic 143" descr="Paper outline">
                      <a:extLst>
                        <a:ext uri="{FF2B5EF4-FFF2-40B4-BE49-F238E27FC236}">
                          <a16:creationId xmlns:a16="http://schemas.microsoft.com/office/drawing/2014/main" id="{B110FB9F-2269-25B3-E6BC-75C21FA960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5" name="Graphic 144" descr="Home with solid fill">
                      <a:extLst>
                        <a:ext uri="{FF2B5EF4-FFF2-40B4-BE49-F238E27FC236}">
                          <a16:creationId xmlns:a16="http://schemas.microsoft.com/office/drawing/2014/main" id="{08A3340C-6938-990D-1742-F00C08294F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FFF6C52C-094E-FCEC-B194-EE74EBDA4577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2" name="Graphic 141" descr="Paper outline">
                      <a:extLst>
                        <a:ext uri="{FF2B5EF4-FFF2-40B4-BE49-F238E27FC236}">
                          <a16:creationId xmlns:a16="http://schemas.microsoft.com/office/drawing/2014/main" id="{0D630F5F-F3EF-05CC-56FF-74716F5431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Graphic 142" descr="Home with solid fill">
                      <a:extLst>
                        <a:ext uri="{FF2B5EF4-FFF2-40B4-BE49-F238E27FC236}">
                          <a16:creationId xmlns:a16="http://schemas.microsoft.com/office/drawing/2014/main" id="{A4B3AFE6-E611-C0F4-92BF-BBDA7B0C27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0B38490A-F341-E951-513D-684B9FC07FE5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0" name="Graphic 139" descr="Paper outline">
                      <a:extLst>
                        <a:ext uri="{FF2B5EF4-FFF2-40B4-BE49-F238E27FC236}">
                          <a16:creationId xmlns:a16="http://schemas.microsoft.com/office/drawing/2014/main" id="{63BE0EC2-19F8-254C-0474-B18BAD2B67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Graphic 140" descr="Home with solid fill">
                      <a:extLst>
                        <a:ext uri="{FF2B5EF4-FFF2-40B4-BE49-F238E27FC236}">
                          <a16:creationId xmlns:a16="http://schemas.microsoft.com/office/drawing/2014/main" id="{DCA6633E-F9C3-8079-1629-65DBD1FB5C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959ABE21-63DE-E8EA-B388-969E57C5C0E3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38" name="Graphic 137" descr="Paper outline">
                      <a:extLst>
                        <a:ext uri="{FF2B5EF4-FFF2-40B4-BE49-F238E27FC236}">
                          <a16:creationId xmlns:a16="http://schemas.microsoft.com/office/drawing/2014/main" id="{25B9A77B-A8B5-AE15-AD02-48D9736FA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Graphic 138" descr="Home with solid fill">
                      <a:extLst>
                        <a:ext uri="{FF2B5EF4-FFF2-40B4-BE49-F238E27FC236}">
                          <a16:creationId xmlns:a16="http://schemas.microsoft.com/office/drawing/2014/main" id="{59C2C3F3-4B28-8824-917F-D1A74EED58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CF0573C-37EB-6C0D-E7AA-3CD9447015B3}"/>
                  </a:ext>
                </a:extLst>
              </p:cNvPr>
              <p:cNvSpPr txBox="1"/>
              <p:nvPr/>
            </p:nvSpPr>
            <p:spPr>
              <a:xfrm>
                <a:off x="6423566" y="3005453"/>
                <a:ext cx="464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Monthly Selection of Permits</a:t>
                </a:r>
              </a:p>
            </p:txBody>
          </p:sp>
        </p:grp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3F33C2D7-CEB0-66BD-E1CE-0C0B18B0D3A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rot="5400000" flipH="1" flipV="1">
              <a:off x="4749068" y="112938"/>
              <a:ext cx="292696" cy="3411263"/>
            </a:xfrm>
            <a:prstGeom prst="bentConnector2">
              <a:avLst/>
            </a:prstGeom>
            <a:ln w="66675">
              <a:solidFill>
                <a:srgbClr val="8404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1B97B5-9213-99AD-85F8-192BCE7C3D30}"/>
                </a:ext>
              </a:extLst>
            </p:cNvPr>
            <p:cNvCxnSpPr/>
            <p:nvPr/>
          </p:nvCxnSpPr>
          <p:spPr>
            <a:xfrm>
              <a:off x="8707604" y="2268071"/>
              <a:ext cx="0" cy="548640"/>
            </a:xfrm>
            <a:prstGeom prst="straightConnector1">
              <a:avLst/>
            </a:prstGeom>
            <a:ln w="66675">
              <a:solidFill>
                <a:srgbClr val="8404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45BE122-B98E-CB6C-5AD3-49FF00807828}"/>
              </a:ext>
            </a:extLst>
          </p:cNvPr>
          <p:cNvSpPr txBox="1"/>
          <p:nvPr/>
        </p:nvSpPr>
        <p:spPr>
          <a:xfrm>
            <a:off x="901086" y="5662842"/>
            <a:ext cx="5229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*Note: Map for illustrative purposes and does not reflect SOC sample</a:t>
            </a:r>
          </a:p>
        </p:txBody>
      </p:sp>
    </p:spTree>
    <p:extLst>
      <p:ext uri="{BB962C8B-B14F-4D97-AF65-F5344CB8AC3E}">
        <p14:creationId xmlns:p14="http://schemas.microsoft.com/office/powerpoint/2010/main" val="231138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1E2B-F63A-A2F5-C0AD-17AD024B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Observing Starts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80DD-68ED-927C-E9AE-55E5C384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FC6376-DAC0-5CB9-FB38-90C761B26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23334"/>
              </p:ext>
            </p:extLst>
          </p:nvPr>
        </p:nvGraphicFramePr>
        <p:xfrm>
          <a:off x="1473200" y="1690688"/>
          <a:ext cx="9245600" cy="393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0">
                  <a:extLst>
                    <a:ext uri="{9D8B030D-6E8A-4147-A177-3AD203B41FA5}">
                      <a16:colId xmlns:a16="http://schemas.microsoft.com/office/drawing/2014/main" val="2638087183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2159173411"/>
                    </a:ext>
                  </a:extLst>
                </a:gridCol>
              </a:tblGrid>
              <a:tr h="514258">
                <a:tc>
                  <a:txBody>
                    <a:bodyPr/>
                    <a:lstStyle/>
                    <a:p>
                      <a:r>
                        <a:rPr lang="en-US" sz="24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Re-engineered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018935"/>
                  </a:ext>
                </a:extLst>
              </a:tr>
              <a:tr h="1268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Field representative interviews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Satellite imagery for selected places from the existing SOC sample. ML models identify construction activity.  Field collection for remaining places.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149020"/>
                  </a:ext>
                </a:extLst>
              </a:tr>
              <a:tr h="887624">
                <a:tc>
                  <a:txBody>
                    <a:bodyPr/>
                    <a:lstStyle/>
                    <a:p>
                      <a:r>
                        <a:rPr lang="en-US" dirty="0"/>
                        <a:t>Sampled permits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All projects in the selected place can be observed (no longer sampling projects).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727512"/>
                  </a:ext>
                </a:extLst>
              </a:tr>
              <a:tr h="1268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Burdensome for respondents - can require multiple interviews to get a start date for a project that does not start right away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Respondent contact no longer needed to capture the start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235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18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5B0E35-4372-4CA9-0862-215398CA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Satellite Areas of Interest (AOIs)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0C0CD5-2B56-5BFF-BC7C-2D78C165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221"/>
            <a:ext cx="7069667" cy="45397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Select AOIs that are dense in new residential housing starts.</a:t>
            </a:r>
          </a:p>
          <a:p>
            <a:r>
              <a:rPr lang="en-US" dirty="0"/>
              <a:t>Identify boundaries using Census TIGER*/Line shapefiles.</a:t>
            </a:r>
          </a:p>
          <a:p>
            <a:r>
              <a:rPr lang="en-US" dirty="0"/>
              <a:t>Provide image broker with augmented shapefiles.</a:t>
            </a:r>
          </a:p>
          <a:p>
            <a:pPr lvl="1"/>
            <a:r>
              <a:rPr lang="en-US" dirty="0"/>
              <a:t>Simplify</a:t>
            </a:r>
          </a:p>
          <a:p>
            <a:pPr lvl="1"/>
            <a:r>
              <a:rPr lang="en-US" dirty="0"/>
              <a:t>Combine</a:t>
            </a:r>
          </a:p>
          <a:p>
            <a:pPr lvl="1"/>
            <a:r>
              <a:rPr lang="en-US" dirty="0"/>
              <a:t>Exclude</a:t>
            </a:r>
          </a:p>
          <a:p>
            <a:r>
              <a:rPr lang="en-US" dirty="0"/>
              <a:t>Images captured in 10-day window (End of month ±5 days)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00" i="1" dirty="0"/>
              <a:t>*Topologically Integrated Geographic Encoding and Referencing system</a:t>
            </a:r>
          </a:p>
        </p:txBody>
      </p:sp>
      <p:pic>
        <p:nvPicPr>
          <p:cNvPr id="2" name="Content Placeholder 3" descr="A map of a city&#10;&#10;Description automatically generated">
            <a:extLst>
              <a:ext uri="{FF2B5EF4-FFF2-40B4-BE49-F238E27FC236}">
                <a16:creationId xmlns:a16="http://schemas.microsoft.com/office/drawing/2014/main" id="{CAC04CB7-080A-5937-EBDB-E4EABF59E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662" y="92075"/>
            <a:ext cx="369905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map with red rectangles&#10;&#10;Description automatically generated">
            <a:extLst>
              <a:ext uri="{FF2B5EF4-FFF2-40B4-BE49-F238E27FC236}">
                <a16:creationId xmlns:a16="http://schemas.microsoft.com/office/drawing/2014/main" id="{9A58FC8C-BCA7-BE0C-6F53-DEB1149CE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662" y="3429000"/>
            <a:ext cx="369905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185D-A93C-B8A8-E7E2-F6E6C2BC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9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town&#10;&#10;Description automatically generated">
            <a:extLst>
              <a:ext uri="{FF2B5EF4-FFF2-40B4-BE49-F238E27FC236}">
                <a16:creationId xmlns:a16="http://schemas.microsoft.com/office/drawing/2014/main" id="{23684060-0171-8851-40BB-B6877EF6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15"/>
          <a:stretch/>
        </p:blipFill>
        <p:spPr>
          <a:xfrm>
            <a:off x="6774825" y="0"/>
            <a:ext cx="3924543" cy="635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"/>
            <a:ext cx="6210145" cy="16136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Developing a Construction Stage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9A3F38-F321-8475-18EE-BE1B6607A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319" y="1828800"/>
            <a:ext cx="3924544" cy="4141694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Identify construction stages present in satellite imagery</a:t>
            </a:r>
          </a:p>
          <a:p>
            <a:pPr marL="806450"/>
            <a:r>
              <a:rPr lang="en-US" dirty="0"/>
              <a:t>Background</a:t>
            </a:r>
          </a:p>
          <a:p>
            <a:pPr marL="806450"/>
            <a:r>
              <a:rPr lang="en-US" dirty="0"/>
              <a:t>Land</a:t>
            </a:r>
          </a:p>
          <a:p>
            <a:pPr marL="806450"/>
            <a:r>
              <a:rPr lang="en-US" dirty="0"/>
              <a:t>Vegetation</a:t>
            </a:r>
          </a:p>
          <a:p>
            <a:pPr marL="806450"/>
            <a:r>
              <a:rPr lang="en-US" dirty="0"/>
              <a:t>Excavation</a:t>
            </a:r>
          </a:p>
          <a:p>
            <a:pPr marL="806450"/>
            <a:r>
              <a:rPr lang="en-US" dirty="0"/>
              <a:t>Foundation</a:t>
            </a:r>
          </a:p>
          <a:p>
            <a:pPr marL="806450"/>
            <a:r>
              <a:rPr lang="en-US" dirty="0"/>
              <a:t>Framing </a:t>
            </a:r>
          </a:p>
          <a:p>
            <a:pPr marL="806450"/>
            <a:r>
              <a:rPr lang="en-US" dirty="0"/>
              <a:t>Unfinished Roof</a:t>
            </a:r>
          </a:p>
          <a:p>
            <a:pPr marL="806450"/>
            <a:r>
              <a:rPr lang="en-US" dirty="0"/>
              <a:t>Finished Roof</a:t>
            </a:r>
          </a:p>
        </p:txBody>
      </p:sp>
      <p:pic>
        <p:nvPicPr>
          <p:cNvPr id="9" name="Graphic 8" descr="Magnifying glass with solid fill">
            <a:extLst>
              <a:ext uri="{FF2B5EF4-FFF2-40B4-BE49-F238E27FC236}">
                <a16:creationId xmlns:a16="http://schemas.microsoft.com/office/drawing/2014/main" id="{DBA6FE30-5D88-9AD1-3945-A056C172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2604" y="1972235"/>
            <a:ext cx="2913529" cy="2913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E28A4-CC61-93EC-0515-1B1F0CB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9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78D612-91D9-EA34-A705-7CD6F86E9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7" y="1130840"/>
            <a:ext cx="27449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F9953-C465-5150-9305-3DED620EDC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7" y="3654267"/>
            <a:ext cx="2724844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F0548-4F7A-F467-E365-9291171E3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642" y="1130840"/>
            <a:ext cx="27449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D63FDF-632B-0021-80FA-30DE91B27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719" y="3654267"/>
            <a:ext cx="2724844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24B5C4-B3E1-D35D-1CB6-778A74CC8C83}"/>
              </a:ext>
            </a:extLst>
          </p:cNvPr>
          <p:cNvSpPr/>
          <p:nvPr/>
        </p:nvSpPr>
        <p:spPr>
          <a:xfrm>
            <a:off x="4808655" y="2769917"/>
            <a:ext cx="2574691" cy="182095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BE97AA-CF1E-0B33-8D55-CCEB281E57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614" y="2419449"/>
            <a:ext cx="273631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D44012-0FA5-B0A6-0310-CADDF31E96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93" y="2419449"/>
            <a:ext cx="273631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Construction Stage Labeling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48D9B-025D-C9D4-DF2C-77AC1A94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9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Template Document Labeling Version 11-25-2019" id="{2B29FCDE-9991-402A-BF7C-68A845CABF27}" vid="{4C5D4FD4-241C-44A8-88F4-A8E870F59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E28DCF60A55469A767A693C98DF30" ma:contentTypeVersion="11" ma:contentTypeDescription="Create a new document." ma:contentTypeScope="" ma:versionID="fd15eec54e9a16b88682b5772339e0fc">
  <xsd:schema xmlns:xsd="http://www.w3.org/2001/XMLSchema" xmlns:xs="http://www.w3.org/2001/XMLSchema" xmlns:p="http://schemas.microsoft.com/office/2006/metadata/properties" xmlns:ns3="caecc2cd-c125-47bb-b7d8-61f5602bf9df" xmlns:ns4="f42af4b1-c551-450a-9f89-76df0847d194" targetNamespace="http://schemas.microsoft.com/office/2006/metadata/properties" ma:root="true" ma:fieldsID="b9f4a88b264629eea6c93697b8a79db7" ns3:_="" ns4:_="">
    <xsd:import namespace="caecc2cd-c125-47bb-b7d8-61f5602bf9df"/>
    <xsd:import namespace="f42af4b1-c551-450a-9f89-76df0847d1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2cd-c125-47bb-b7d8-61f5602bf9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f4b1-c551-450a-9f89-76df0847d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ABB135-AD88-424B-A70F-93719B4573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92B14D-EDFD-4FDD-92C0-0DF7EDA55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cc2cd-c125-47bb-b7d8-61f5602bf9df"/>
    <ds:schemaRef ds:uri="f42af4b1-c551-450a-9f89-76df0847d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9D7FDE-784D-4DEC-B49C-6F84CF51374D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f42af4b1-c551-450a-9f89-76df0847d194"/>
    <ds:schemaRef ds:uri="http://schemas.microsoft.com/office/2006/metadata/properties"/>
    <ds:schemaRef ds:uri="http://schemas.openxmlformats.org/package/2006/metadata/core-properties"/>
    <ds:schemaRef ds:uri="caecc2cd-c125-47bb-b7d8-61f5602bf9d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Template Document Labeling Version 11-25-2019</Template>
  <TotalTime>6547</TotalTime>
  <Words>1664</Words>
  <Application>Microsoft Office PowerPoint</Application>
  <PresentationFormat>Widescreen</PresentationFormat>
  <Paragraphs>543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Cambria Math</vt:lpstr>
      <vt:lpstr>Roboto Black</vt:lpstr>
      <vt:lpstr>Office Theme</vt:lpstr>
      <vt:lpstr>A Blended Data Approach to Measuring Monthly Housing Starts:  Satellite Imagery, Survey Data and More!</vt:lpstr>
      <vt:lpstr>Meet the team</vt:lpstr>
      <vt:lpstr>Re-engineering housing start estimation</vt:lpstr>
      <vt:lpstr>Current Construction Indicator</vt:lpstr>
      <vt:lpstr>Three Stage Sampling</vt:lpstr>
      <vt:lpstr>Observing Starts</vt:lpstr>
      <vt:lpstr>Satellite Areas of Interest (AOIs)</vt:lpstr>
      <vt:lpstr>Developing a Construction Stage Model</vt:lpstr>
      <vt:lpstr>Construction Stage Labeling</vt:lpstr>
      <vt:lpstr>Construction Stage  Predictions </vt:lpstr>
      <vt:lpstr>Parcel Limitations</vt:lpstr>
      <vt:lpstr>Identifying Starts Through Blob Search</vt:lpstr>
      <vt:lpstr>Interpreting Starts With Business Rules</vt:lpstr>
      <vt:lpstr>Developing a Building Type Model</vt:lpstr>
      <vt:lpstr>Building Type Labeling</vt:lpstr>
      <vt:lpstr>Building Type Model Predictions</vt:lpstr>
      <vt:lpstr>PowerPoint Presentation</vt:lpstr>
      <vt:lpstr>Imputation of satellite data</vt:lpstr>
      <vt:lpstr>PowerPoint Presentation</vt:lpstr>
      <vt:lpstr>Capture Window Adjustment</vt:lpstr>
      <vt:lpstr>Satellite data process flow</vt:lpstr>
      <vt:lpstr>PowerPoint Presentation</vt:lpstr>
      <vt:lpstr>Estimation – current state</vt:lpstr>
      <vt:lpstr>Current State: Sample of permits from a place</vt:lpstr>
      <vt:lpstr>Satellite estimate of starts from a place</vt:lpstr>
      <vt:lpstr>PowerPoint Presentation</vt:lpstr>
      <vt:lpstr>Primary sampling unit calibration weight</vt:lpstr>
      <vt:lpstr>New estimator</vt:lpstr>
      <vt:lpstr>Keep SOC methodology for non-satellite component </vt:lpstr>
      <vt:lpstr>Published Estimates</vt:lpstr>
      <vt:lpstr>Research &amp; Development</vt:lpstr>
      <vt:lpstr>Research &amp; Development</vt:lpstr>
      <vt:lpstr>Future Work</vt:lpstr>
      <vt:lpstr>Questions?</vt:lpstr>
    </vt:vector>
  </TitlesOfParts>
  <Company>U.S. Census Bureau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J Shevlin (CENSUS/EID FED)</dc:creator>
  <cp:lastModifiedBy>Nikki Czaplicki (CENSUS/ESMD FED)</cp:lastModifiedBy>
  <cp:revision>100</cp:revision>
  <dcterms:created xsi:type="dcterms:W3CDTF">2024-09-12T13:17:47Z</dcterms:created>
  <dcterms:modified xsi:type="dcterms:W3CDTF">2025-07-14T20:31:09Z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0x01010019FE28DCF60A55469A767A693C98DF30</vt:lpwstr>
  </property>
</Properties>
</file>