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2AD_A11C8120.xml" ContentType="application/vnd.ms-powerpoint.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29"/>
  </p:notesMasterIdLst>
  <p:handoutMasterIdLst>
    <p:handoutMasterId r:id="rId30"/>
  </p:handoutMasterIdLst>
  <p:sldIdLst>
    <p:sldId id="256" r:id="rId2"/>
    <p:sldId id="646" r:id="rId3"/>
    <p:sldId id="680" r:id="rId4"/>
    <p:sldId id="579" r:id="rId5"/>
    <p:sldId id="648" r:id="rId6"/>
    <p:sldId id="682" r:id="rId7"/>
    <p:sldId id="684" r:id="rId8"/>
    <p:sldId id="685" r:id="rId9"/>
    <p:sldId id="650" r:id="rId10"/>
    <p:sldId id="687" r:id="rId11"/>
    <p:sldId id="673" r:id="rId12"/>
    <p:sldId id="653" r:id="rId13"/>
    <p:sldId id="654" r:id="rId14"/>
    <p:sldId id="688" r:id="rId15"/>
    <p:sldId id="674" r:id="rId16"/>
    <p:sldId id="656" r:id="rId17"/>
    <p:sldId id="675" r:id="rId18"/>
    <p:sldId id="670" r:id="rId19"/>
    <p:sldId id="676" r:id="rId20"/>
    <p:sldId id="671" r:id="rId21"/>
    <p:sldId id="677" r:id="rId22"/>
    <p:sldId id="672" r:id="rId23"/>
    <p:sldId id="679" r:id="rId24"/>
    <p:sldId id="686" r:id="rId25"/>
    <p:sldId id="683" r:id="rId26"/>
    <p:sldId id="690" r:id="rId27"/>
    <p:sldId id="668" r:id="rId28"/>
  </p:sldIdLst>
  <p:sldSz cx="9601200" cy="7200900"/>
  <p:notesSz cx="7023100" cy="9309100"/>
  <p:kinsoku lang="ja-JP" invalStChars="、。，．・：；？！゛゜ヽヾゝゞ々ー’”）〕］｝〉》」』】°‰′″℃￠％ぁぃぅぇぉっゃゅょゎァィゥェォッャュョヮヵヶ!%),.:;?]}｡｣､･ｧｨｩｪｫｬｭｮｯｰﾞﾟ" invalEndChars="‘“（〔［｛〈《「『【￥＄$([\{｢￡"/>
  <p:defaultTextStyle>
    <a:defPPr>
      <a:defRPr lang="en-US"/>
    </a:defPPr>
    <a:lvl1pPr algn="l" rtl="0" eaLnBrk="0" fontAlgn="base" hangingPunct="0">
      <a:lnSpc>
        <a:spcPct val="90000"/>
      </a:lnSpc>
      <a:spcBef>
        <a:spcPct val="0"/>
      </a:spcBef>
      <a:spcAft>
        <a:spcPct val="0"/>
      </a:spcAft>
      <a:defRPr b="1" kern="1200">
        <a:solidFill>
          <a:schemeClr val="tx2"/>
        </a:solidFill>
        <a:latin typeface="Arial" pitchFamily="34" charset="0"/>
        <a:ea typeface="+mn-ea"/>
        <a:cs typeface="+mn-cs"/>
      </a:defRPr>
    </a:lvl1pPr>
    <a:lvl2pPr marL="457200" algn="l" rtl="0" eaLnBrk="0" fontAlgn="base" hangingPunct="0">
      <a:lnSpc>
        <a:spcPct val="90000"/>
      </a:lnSpc>
      <a:spcBef>
        <a:spcPct val="0"/>
      </a:spcBef>
      <a:spcAft>
        <a:spcPct val="0"/>
      </a:spcAft>
      <a:defRPr b="1" kern="1200">
        <a:solidFill>
          <a:schemeClr val="tx2"/>
        </a:solidFill>
        <a:latin typeface="Arial" pitchFamily="34" charset="0"/>
        <a:ea typeface="+mn-ea"/>
        <a:cs typeface="+mn-cs"/>
      </a:defRPr>
    </a:lvl2pPr>
    <a:lvl3pPr marL="914400" algn="l" rtl="0" eaLnBrk="0" fontAlgn="base" hangingPunct="0">
      <a:lnSpc>
        <a:spcPct val="90000"/>
      </a:lnSpc>
      <a:spcBef>
        <a:spcPct val="0"/>
      </a:spcBef>
      <a:spcAft>
        <a:spcPct val="0"/>
      </a:spcAft>
      <a:defRPr b="1" kern="1200">
        <a:solidFill>
          <a:schemeClr val="tx2"/>
        </a:solidFill>
        <a:latin typeface="Arial" pitchFamily="34" charset="0"/>
        <a:ea typeface="+mn-ea"/>
        <a:cs typeface="+mn-cs"/>
      </a:defRPr>
    </a:lvl3pPr>
    <a:lvl4pPr marL="1371600" algn="l" rtl="0" eaLnBrk="0" fontAlgn="base" hangingPunct="0">
      <a:lnSpc>
        <a:spcPct val="90000"/>
      </a:lnSpc>
      <a:spcBef>
        <a:spcPct val="0"/>
      </a:spcBef>
      <a:spcAft>
        <a:spcPct val="0"/>
      </a:spcAft>
      <a:defRPr b="1" kern="1200">
        <a:solidFill>
          <a:schemeClr val="tx2"/>
        </a:solidFill>
        <a:latin typeface="Arial" pitchFamily="34" charset="0"/>
        <a:ea typeface="+mn-ea"/>
        <a:cs typeface="+mn-cs"/>
      </a:defRPr>
    </a:lvl4pPr>
    <a:lvl5pPr marL="1828800" algn="l" rtl="0" eaLnBrk="0" fontAlgn="base" hangingPunct="0">
      <a:lnSpc>
        <a:spcPct val="90000"/>
      </a:lnSpc>
      <a:spcBef>
        <a:spcPct val="0"/>
      </a:spcBef>
      <a:spcAft>
        <a:spcPct val="0"/>
      </a:spcAft>
      <a:defRPr b="1" kern="1200">
        <a:solidFill>
          <a:schemeClr val="tx2"/>
        </a:solidFill>
        <a:latin typeface="Arial" pitchFamily="34" charset="0"/>
        <a:ea typeface="+mn-ea"/>
        <a:cs typeface="+mn-cs"/>
      </a:defRPr>
    </a:lvl5pPr>
    <a:lvl6pPr marL="2286000" algn="l" defTabSz="914400" rtl="0" eaLnBrk="1" latinLnBrk="0" hangingPunct="1">
      <a:defRPr b="1" kern="1200">
        <a:solidFill>
          <a:schemeClr val="tx2"/>
        </a:solidFill>
        <a:latin typeface="Arial" pitchFamily="34" charset="0"/>
        <a:ea typeface="+mn-ea"/>
        <a:cs typeface="+mn-cs"/>
      </a:defRPr>
    </a:lvl6pPr>
    <a:lvl7pPr marL="2743200" algn="l" defTabSz="914400" rtl="0" eaLnBrk="1" latinLnBrk="0" hangingPunct="1">
      <a:defRPr b="1" kern="1200">
        <a:solidFill>
          <a:schemeClr val="tx2"/>
        </a:solidFill>
        <a:latin typeface="Arial" pitchFamily="34" charset="0"/>
        <a:ea typeface="+mn-ea"/>
        <a:cs typeface="+mn-cs"/>
      </a:defRPr>
    </a:lvl7pPr>
    <a:lvl8pPr marL="3200400" algn="l" defTabSz="914400" rtl="0" eaLnBrk="1" latinLnBrk="0" hangingPunct="1">
      <a:defRPr b="1" kern="1200">
        <a:solidFill>
          <a:schemeClr val="tx2"/>
        </a:solidFill>
        <a:latin typeface="Arial" pitchFamily="34" charset="0"/>
        <a:ea typeface="+mn-ea"/>
        <a:cs typeface="+mn-cs"/>
      </a:defRPr>
    </a:lvl8pPr>
    <a:lvl9pPr marL="3657600" algn="l" defTabSz="914400" rtl="0" eaLnBrk="1" latinLnBrk="0" hangingPunct="1">
      <a:defRPr b="1" kern="1200">
        <a:solidFill>
          <a:schemeClr val="tx2"/>
        </a:solidFill>
        <a:latin typeface="Arial" pitchFamily="34"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2832">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79D7F14-0486-F302-0D69-8FC2B5A40863}" name="Noah Arman Kouchekinia" initials="NK" userId="S::nkouchek@ad.uci.edu::59b025ea-bb68-48a1-9024-9aadeb3abd94" providerId="AD"/>
  <p188:author id="{46A8C877-544C-8CD3-9548-99BBD4036A3B}" name="Matthew L Freedman" initials="MF" userId="S::mlfreedm@ad.uci.edu::d3954287-e764-48bb-9527-1d89f9b21d11" providerId="AD"/>
  <p188:author id="{D0B6BFF0-0D9A-DCE0-5075-7589907A17E1}" name="David Neumark" initials="DN" userId="S::dneumark@AD.UCI.EDU::1b0eecbf-ec8c-4958-86d5-99de232d834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avid Neumark" initials="DN" lastIdx="2" clrIdx="0">
    <p:extLst>
      <p:ext uri="{19B8F6BF-5375-455C-9EA6-DF929625EA0E}">
        <p15:presenceInfo xmlns:p15="http://schemas.microsoft.com/office/powerpoint/2012/main" userId="9c8ad9ced573a28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FF"/>
    <a:srgbClr val="81FF81"/>
    <a:srgbClr val="495A73"/>
    <a:srgbClr val="99CCFF"/>
    <a:srgbClr val="B6007E"/>
    <a:srgbClr val="D60093"/>
    <a:srgbClr val="008000"/>
    <a:srgbClr val="FF9D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3582" autoAdjust="0"/>
  </p:normalViewPr>
  <p:slideViewPr>
    <p:cSldViewPr>
      <p:cViewPr varScale="1">
        <p:scale>
          <a:sx n="68" d="100"/>
          <a:sy n="68" d="100"/>
        </p:scale>
        <p:origin x="1072" y="44"/>
      </p:cViewPr>
      <p:guideLst>
        <p:guide orient="horz" pos="2304"/>
        <p:guide pos="28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56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comments/modernComment_2AD_A11C8120.xml><?xml version="1.0" encoding="utf-8"?>
<p188:cmLst xmlns:a="http://schemas.openxmlformats.org/drawingml/2006/main" xmlns:r="http://schemas.openxmlformats.org/officeDocument/2006/relationships" xmlns:p188="http://schemas.microsoft.com/office/powerpoint/2018/8/main">
  <p188:cm id="{207A033A-9D53-4893-B30D-737CD15824C7}" authorId="{979D7F14-0486-F302-0D69-8FC2B5A40863}" created="2025-07-23T19:02:20.936">
    <pc:sldMkLst xmlns:pc="http://schemas.microsoft.com/office/powerpoint/2013/main/command">
      <pc:docMk/>
      <pc:sldMk cId="2702999840" sldId="685"/>
    </pc:sldMkLst>
    <p188:replyLst>
      <p188:reply id="{8F736346-ED01-4FEE-BD17-E7F3459D13C6}" authorId="{D0B6BFF0-0D9A-DCE0-5075-7589907A17E1}" created="2025-07-23T20:13:50.342">
        <p188:txBody>
          <a:bodyPr/>
          <a:lstStyle/>
          <a:p>
            <a:r>
              <a:rPr lang="en-US"/>
              <a:t>I don’t know what you are referring to exactly. Comment points to whole slide. </a:t>
            </a:r>
          </a:p>
        </p188:txBody>
      </p188:reply>
    </p188:replyLst>
    <p188:txBody>
      <a:bodyPr/>
      <a:lstStyle/>
      <a:p>
        <a:r>
          <a:rPr lang="en-US"/>
          <a:t>This feels second order given the softened stance on the residential location of OZ workplace job gains. I wouldn't highlight it (Unless we want to tee up a composition change discussion.)</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5095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idx="2"/>
          </p:nvPr>
        </p:nvSpPr>
        <p:spPr bwMode="auto">
          <a:xfrm>
            <a:off x="1185863" y="587375"/>
            <a:ext cx="4664075" cy="349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sp>
    </p:spTree>
    <p:extLst>
      <p:ext uri="{BB962C8B-B14F-4D97-AF65-F5344CB8AC3E}">
        <p14:creationId xmlns:p14="http://schemas.microsoft.com/office/powerpoint/2010/main" val="1985044864"/>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pitchFamily="34"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pitchFamily="34"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pitchFamily="34"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pitchFamily="34"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1747" name="Rectangle 3"/>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endParaRPr lang="en-US" baseline="0" dirty="0">
              <a:solidFill>
                <a:srgbClr val="000000"/>
              </a:solidFill>
              <a:latin typeface="Verdana" pitchFamily="34" charset="0"/>
            </a:endParaRPr>
          </a:p>
        </p:txBody>
      </p:sp>
    </p:spTree>
    <p:extLst>
      <p:ext uri="{BB962C8B-B14F-4D97-AF65-F5344CB8AC3E}">
        <p14:creationId xmlns:p14="http://schemas.microsoft.com/office/powerpoint/2010/main" val="27699825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BE994-5D36-F0D2-ADA0-F9F0E9A897E7}"/>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1C46468B-D3E7-A4EB-4D9C-71457800903B}"/>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9CD347BE-B73A-8CB3-53A4-1CFD6E16DEDA}"/>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1185756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DD81E-3068-8A72-3854-0E7E2FEA2A8C}"/>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469EC60A-4A2C-7812-9724-5B1F65462125}"/>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C187D40A-49F6-A296-48EA-668ACD32B079}"/>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3518611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2072931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1095005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C9015-A12C-33BD-8996-BB0C6E808890}"/>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D96F260C-185D-54E9-4B8D-F64D30B96F69}"/>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6C5F4766-1EBE-0115-6B5E-CE5162BDB313}"/>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2741088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72490-E730-101B-B89A-B3E97752F1C3}"/>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DD8327D0-E7E5-2919-5CEE-B48ACEF68761}"/>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5E337A66-B86A-11DA-B72A-60F323C2E9B7}"/>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2152102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3280838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1DEC9-7FEA-B592-8847-ED0B03A97B31}"/>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1708F3C5-180F-D78F-47FA-076B5B48AA18}"/>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94F5C565-F73B-DC28-929B-A5456990892E}"/>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2690342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39198-6A7F-7B54-5FA8-711D39B78FB3}"/>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CDB44DC6-2175-148A-909E-964812BD41EA}"/>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86700BD1-27CD-1396-7C1C-E60BD9D96BD1}"/>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2564894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AAE30-AFD6-6D32-6397-F4E78219D45C}"/>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DD18CA95-D965-C753-F6B4-50A4A87F8A41}"/>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3847FA33-A280-7405-3A71-B4367D25D853}"/>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1839303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40461805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CBAD5-42EE-C9BF-A32C-B676FF899D27}"/>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B1A81679-6F4D-0EF6-93B6-5E268020096C}"/>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77796DAE-358A-19C3-1A76-2DC4150A9A98}"/>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39247184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B61F7-FA9F-9947-F784-3376EEC83A16}"/>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024D465A-9DE0-496D-A6DB-19E4279434C5}"/>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F61B418B-4198-F5A2-9882-352EFF88F0BD}"/>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26326542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9D04E-FBDE-EAB8-A4B0-68F77AC4D0C0}"/>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3EE83710-5A7C-F75E-995B-653C48379B7D}"/>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B1058F0E-1F40-4DDB-AC81-086105B70B62}"/>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29289775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40771-217E-2052-5058-61C49102E260}"/>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5ABFAD6C-94D4-B6DF-2296-C846DE4B1D6B}"/>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DE26D78A-1564-AE8D-1C4C-8BECC49F9E16}"/>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22831346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F6C1F-C590-0DB2-FFAE-2538763CF59E}"/>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1B52309F-46E5-DEE1-29ED-2C12658D58AD}"/>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334DF14D-539E-C113-F257-A1E1F108CCCA}"/>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32977371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4A7C6-D776-5910-C066-32C237103B82}"/>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A2B0BA1C-61FA-A578-A999-FBBED52CDE33}"/>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45631CEC-C281-CE82-F03F-59D3499F8B18}"/>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41573846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100D0-779E-FCAC-28F1-D53147F6EABF}"/>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2C03EC55-6572-CEFA-E4D8-59881DB5E2F9}"/>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8068DAB8-79D3-1266-17C9-243C26CBCCFC}"/>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3728265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66FBF-E8C9-05FA-069B-8B2CC5769EED}"/>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771B851C-72EB-032F-EA15-7671FEBF14D0}"/>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C965B742-4D47-4303-C7EF-5E68A9694AD8}"/>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1703693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EAA6E-6E3D-9583-5839-95EA1D41BCA2}"/>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67AC3F58-8DFD-0322-2194-099B48237ED1}"/>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924855C5-E3A3-775B-182E-94E158536BDE}"/>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4021812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1120942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3572943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2424E-EDB7-E638-F0F1-F7988E5500F6}"/>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68D81B56-FD38-EEA7-2520-5C0CD019E068}"/>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96DE275C-F4EA-2925-89FC-E86BE811CDFB}"/>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4071105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89703-F5FB-1E16-5657-4F581AD1EDFA}"/>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747B733B-6D6B-DDF2-166A-1CE93D061F9C}"/>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A245DB75-36C5-C69F-915F-0F9315352DC7}"/>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3694525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80392-6902-E523-BFF9-B5A00979F562}"/>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9CA2537A-EFC1-49F2-0C15-4D4CDA976795}"/>
              </a:ext>
            </a:extLst>
          </p:cNvPr>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a:extLst>
              <a:ext uri="{FF2B5EF4-FFF2-40B4-BE49-F238E27FC236}">
                <a16:creationId xmlns:a16="http://schemas.microsoft.com/office/drawing/2014/main" id="{29819A2C-0FFF-35BC-26B4-56BC61325BC0}"/>
              </a:ext>
            </a:extLst>
          </p:cNvPr>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1774602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85863" y="587375"/>
            <a:ext cx="4664075" cy="3498850"/>
          </a:xfrm>
          <a:ln w="12700">
            <a:solidFill>
              <a:schemeClr val="tx1"/>
            </a:solidFill>
            <a:miter lim="800000"/>
            <a:headEnd/>
            <a:tailEnd/>
          </a:ln>
        </p:spPr>
      </p:sp>
      <p:sp>
        <p:nvSpPr>
          <p:cNvPr id="35843" name="Rectangle 3"/>
          <p:cNvSpPr>
            <a:spLocks noGrp="1" noChangeArrowheads="1"/>
          </p:cNvSpPr>
          <p:nvPr>
            <p:ph type="body" idx="1"/>
          </p:nvPr>
        </p:nvSpPr>
        <p:spPr bwMode="auto">
          <a:xfrm>
            <a:off x="969561" y="4450566"/>
            <a:ext cx="5146130" cy="4153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89218" tIns="44609" rIns="89218" bIns="44609"/>
          <a:lstStyle/>
          <a:p>
            <a:pPr>
              <a:spcBef>
                <a:spcPts val="0"/>
              </a:spcBef>
              <a:spcAft>
                <a:spcPts val="0"/>
              </a:spcAft>
            </a:pPr>
            <a:endParaRPr lang="en-US" dirty="0"/>
          </a:p>
        </p:txBody>
      </p:sp>
    </p:spTree>
    <p:extLst>
      <p:ext uri="{BB962C8B-B14F-4D97-AF65-F5344CB8AC3E}">
        <p14:creationId xmlns:p14="http://schemas.microsoft.com/office/powerpoint/2010/main" val="1596152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p:cNvSpPr>
            <a:spLocks noChangeArrowheads="1"/>
          </p:cNvSpPr>
          <p:nvPr/>
        </p:nvSpPr>
        <p:spPr bwMode="auto">
          <a:xfrm>
            <a:off x="6959600" y="6216650"/>
            <a:ext cx="218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pPr marL="228600" indent="-228600" algn="r">
              <a:lnSpc>
                <a:spcPct val="97000"/>
              </a:lnSpc>
            </a:pPr>
            <a:r>
              <a:rPr lang="en-US" sz="3600" dirty="0">
                <a:solidFill>
                  <a:srgbClr val="0099CC"/>
                </a:solidFill>
                <a:latin typeface="RANDsymbol" charset="0"/>
              </a:rPr>
              <a:t> </a:t>
            </a:r>
          </a:p>
        </p:txBody>
      </p:sp>
      <p:sp>
        <p:nvSpPr>
          <p:cNvPr id="5" name="Rectangle 5"/>
          <p:cNvSpPr>
            <a:spLocks noChangeArrowheads="1"/>
          </p:cNvSpPr>
          <p:nvPr/>
        </p:nvSpPr>
        <p:spPr bwMode="auto">
          <a:xfrm>
            <a:off x="9283700" y="6991350"/>
            <a:ext cx="31750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3500" tIns="25400" rIns="63500" bIns="25400">
            <a:spAutoFit/>
          </a:bodyPr>
          <a:lstStyle/>
          <a:p>
            <a:pPr>
              <a:lnSpc>
                <a:spcPct val="104000"/>
              </a:lnSpc>
            </a:pPr>
            <a:fld id="{9193E45C-0DF1-406C-9ABA-C29733D1674C}" type="slidenum">
              <a:rPr lang="en-US" sz="1000">
                <a:solidFill>
                  <a:schemeClr val="bg2"/>
                </a:solidFill>
              </a:rPr>
              <a:pPr>
                <a:lnSpc>
                  <a:spcPct val="104000"/>
                </a:lnSpc>
              </a:pPr>
              <a:t>‹#›</a:t>
            </a:fld>
            <a:r>
              <a:rPr lang="en-US" sz="1000" dirty="0">
                <a:solidFill>
                  <a:schemeClr val="bg2"/>
                </a:solidFill>
              </a:rPr>
              <a:t> </a:t>
            </a:r>
            <a:endParaRPr lang="en-US" sz="1000" dirty="0">
              <a:solidFill>
                <a:srgbClr val="0099CC"/>
              </a:solidFill>
            </a:endParaRPr>
          </a:p>
        </p:txBody>
      </p:sp>
      <p:sp>
        <p:nvSpPr>
          <p:cNvPr id="6" name="Rectangle 5"/>
          <p:cNvSpPr>
            <a:spLocks noChangeArrowheads="1"/>
          </p:cNvSpPr>
          <p:nvPr/>
        </p:nvSpPr>
        <p:spPr bwMode="auto">
          <a:xfrm>
            <a:off x="0" y="3810000"/>
            <a:ext cx="9601200" cy="76200"/>
          </a:xfrm>
          <a:prstGeom prst="rect">
            <a:avLst/>
          </a:prstGeom>
          <a:gradFill rotWithShape="0">
            <a:gsLst>
              <a:gs pos="0">
                <a:schemeClr val="bg1"/>
              </a:gs>
              <a:gs pos="50000">
                <a:schemeClr val="tx2"/>
              </a:gs>
              <a:gs pos="100000">
                <a:schemeClr val="bg1"/>
              </a:gs>
            </a:gsLst>
            <a:lin ang="5400000" scaled="1"/>
          </a:gradFill>
          <a:ln w="25400">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ndParaRPr>
          </a:p>
        </p:txBody>
      </p:sp>
      <p:sp>
        <p:nvSpPr>
          <p:cNvPr id="60418" name="Rectangle 2"/>
          <p:cNvSpPr>
            <a:spLocks noGrp="1" noChangeArrowheads="1"/>
          </p:cNvSpPr>
          <p:nvPr>
            <p:ph type="ctrTitle"/>
          </p:nvPr>
        </p:nvSpPr>
        <p:spPr>
          <a:xfrm>
            <a:off x="685800" y="2057400"/>
            <a:ext cx="8229600" cy="1447800"/>
          </a:xfrm>
        </p:spPr>
        <p:txBody>
          <a:bodyPr/>
          <a:lstStyle>
            <a:lvl1pPr>
              <a:defRPr/>
            </a:lvl1pPr>
          </a:lstStyle>
          <a:p>
            <a:r>
              <a:rPr lang="en-US"/>
              <a:t>Click to edit Master title style</a:t>
            </a:r>
          </a:p>
        </p:txBody>
      </p:sp>
      <p:sp>
        <p:nvSpPr>
          <p:cNvPr id="60419" name="Rectangle 3"/>
          <p:cNvSpPr>
            <a:spLocks noGrp="1" noChangeArrowheads="1"/>
          </p:cNvSpPr>
          <p:nvPr>
            <p:ph type="subTitle" idx="1"/>
          </p:nvPr>
        </p:nvSpPr>
        <p:spPr>
          <a:xfrm>
            <a:off x="1447800" y="4267200"/>
            <a:ext cx="6705600" cy="1676400"/>
          </a:xfrm>
        </p:spPr>
        <p:txBody>
          <a:bodyPr/>
          <a:lstStyle>
            <a:lvl1pPr marL="0" indent="0" algn="ctr">
              <a:spcBef>
                <a:spcPct val="50000"/>
              </a:spcBef>
              <a:buFont typeface="Symbol" pitchFamily="18" charset="2"/>
              <a:buNone/>
              <a:defRPr/>
            </a:lvl1pPr>
          </a:lstStyle>
          <a:p>
            <a:r>
              <a:rPr lang="en-US"/>
              <a:t>Enter Presenter Name and Affliation</a:t>
            </a:r>
          </a:p>
          <a:p>
            <a:endParaRPr lang="en-US"/>
          </a:p>
        </p:txBody>
      </p:sp>
    </p:spTree>
    <p:extLst>
      <p:ext uri="{BB962C8B-B14F-4D97-AF65-F5344CB8AC3E}">
        <p14:creationId xmlns:p14="http://schemas.microsoft.com/office/powerpoint/2010/main" val="1806726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26868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00900" y="0"/>
            <a:ext cx="2400300" cy="72009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7048500" cy="72009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11767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601200" cy="1143000"/>
          </a:xfrm>
        </p:spPr>
        <p:txBody>
          <a:bodyPr/>
          <a:lstStyle/>
          <a:p>
            <a:r>
              <a:rPr lang="en-US"/>
              <a:t>Click to edit Master title style</a:t>
            </a:r>
          </a:p>
        </p:txBody>
      </p:sp>
      <p:sp>
        <p:nvSpPr>
          <p:cNvPr id="3" name="Text Placeholder 2"/>
          <p:cNvSpPr>
            <a:spLocks noGrp="1"/>
          </p:cNvSpPr>
          <p:nvPr>
            <p:ph type="body" sz="half" idx="1"/>
          </p:nvPr>
        </p:nvSpPr>
        <p:spPr>
          <a:xfrm>
            <a:off x="406400" y="1333500"/>
            <a:ext cx="4038600" cy="586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597400" y="1333500"/>
            <a:ext cx="4038600" cy="5867400"/>
          </a:xfrm>
        </p:spPr>
        <p:txBody>
          <a:bodyPr/>
          <a:lstStyle/>
          <a:p>
            <a:pPr lvl="0"/>
            <a:endParaRPr lang="en-US" noProof="0" dirty="0"/>
          </a:p>
        </p:txBody>
      </p:sp>
    </p:spTree>
    <p:extLst>
      <p:ext uri="{BB962C8B-B14F-4D97-AF65-F5344CB8AC3E}">
        <p14:creationId xmlns:p14="http://schemas.microsoft.com/office/powerpoint/2010/main" val="220542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9768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627563"/>
            <a:ext cx="8161338" cy="1430337"/>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58825" y="3052763"/>
            <a:ext cx="8161338"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97881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6400" y="1333500"/>
            <a:ext cx="4038600" cy="5867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97400" y="1333500"/>
            <a:ext cx="4038600" cy="5867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71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9425" y="288925"/>
            <a:ext cx="8642350" cy="12001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79425" y="1611313"/>
            <a:ext cx="42433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79425" y="2284413"/>
            <a:ext cx="42433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6800" y="1611313"/>
            <a:ext cx="4244975"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6800" y="2284413"/>
            <a:ext cx="4244975"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4845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87144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3311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5" y="287338"/>
            <a:ext cx="3159125" cy="121920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754438" y="287338"/>
            <a:ext cx="5367337"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9425" y="1506538"/>
            <a:ext cx="3159125"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25603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5040313"/>
            <a:ext cx="5761037" cy="595312"/>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881188" y="642938"/>
            <a:ext cx="5761037"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81188" y="5635625"/>
            <a:ext cx="5761037"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86277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95A73"/>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601200" cy="1143000"/>
          </a:xfrm>
          <a:prstGeom prst="rect">
            <a:avLst/>
          </a:prstGeom>
          <a:noFill/>
          <a:ln w="12700">
            <a:noFill/>
            <a:miter lim="800000"/>
            <a:headEnd/>
            <a:tailEnd/>
          </a:ln>
          <a:effectLst/>
        </p:spPr>
        <p:txBody>
          <a:bodyPr vert="horz" wrap="square" lIns="90488" tIns="44450" rIns="90488" bIns="44450" numCol="1" anchor="b" anchorCtr="1" compatLnSpc="1">
            <a:prstTxWarp prst="textNoShape">
              <a:avLst/>
            </a:prstTxWarp>
          </a:bodyPr>
          <a:lstStyle/>
          <a:p>
            <a:pPr lvl="0"/>
            <a:r>
              <a:rPr lang="en-US"/>
              <a:t>Title</a:t>
            </a:r>
          </a:p>
        </p:txBody>
      </p:sp>
      <p:sp>
        <p:nvSpPr>
          <p:cNvPr id="1027" name="Rectangle 3"/>
          <p:cNvSpPr>
            <a:spLocks noGrp="1" noChangeArrowheads="1"/>
          </p:cNvSpPr>
          <p:nvPr>
            <p:ph type="body" idx="1"/>
          </p:nvPr>
        </p:nvSpPr>
        <p:spPr bwMode="auto">
          <a:xfrm>
            <a:off x="406400" y="1333500"/>
            <a:ext cx="8229600" cy="5867400"/>
          </a:xfrm>
          <a:prstGeom prst="rect">
            <a:avLst/>
          </a:prstGeom>
          <a:noFill/>
          <a:ln w="12700">
            <a:noFill/>
            <a:miter lim="800000"/>
            <a:headEnd/>
            <a:tailEnd/>
          </a:ln>
          <a:effectLst/>
        </p:spPr>
        <p:txBody>
          <a:bodyPr vert="horz" wrap="square" lIns="90488" tIns="44450" rIns="90488" bIns="44450" numCol="1" anchor="ctr" anchorCtr="1" compatLnSpc="1">
            <a:prstTxWarp prst="textNoShape">
              <a:avLst/>
            </a:prstTxWarp>
          </a:bodyPr>
          <a:lstStyle/>
          <a:p>
            <a:pPr lvl="0"/>
            <a:r>
              <a:rPr lang="en-US"/>
              <a:t>First level bullet</a:t>
            </a:r>
          </a:p>
          <a:p>
            <a:pPr lvl="1"/>
            <a:r>
              <a:rPr lang="en-US"/>
              <a:t>First level dash</a:t>
            </a:r>
          </a:p>
          <a:p>
            <a:pPr lvl="2"/>
            <a:r>
              <a:rPr lang="en-US"/>
              <a:t>Second level bullet</a:t>
            </a:r>
          </a:p>
          <a:p>
            <a:pPr lvl="3"/>
            <a:r>
              <a:rPr lang="en-US"/>
              <a:t>Second level dash</a:t>
            </a:r>
          </a:p>
          <a:p>
            <a:pPr lvl="4"/>
            <a:r>
              <a:rPr lang="en-US"/>
              <a:t>Third level dash</a:t>
            </a:r>
          </a:p>
        </p:txBody>
      </p:sp>
      <p:sp>
        <p:nvSpPr>
          <p:cNvPr id="1028" name="Rectangle 4"/>
          <p:cNvSpPr>
            <a:spLocks noChangeArrowheads="1"/>
          </p:cNvSpPr>
          <p:nvPr/>
        </p:nvSpPr>
        <p:spPr bwMode="auto">
          <a:xfrm>
            <a:off x="6959600" y="6216650"/>
            <a:ext cx="218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pPr marL="228600" indent="-228600" algn="r">
              <a:lnSpc>
                <a:spcPct val="97000"/>
              </a:lnSpc>
            </a:pPr>
            <a:r>
              <a:rPr lang="en-US" sz="3600" dirty="0">
                <a:solidFill>
                  <a:srgbClr val="0099CC"/>
                </a:solidFill>
                <a:latin typeface="RANDsymbol" charset="0"/>
              </a:rPr>
              <a:t> </a:t>
            </a:r>
          </a:p>
        </p:txBody>
      </p:sp>
      <p:sp>
        <p:nvSpPr>
          <p:cNvPr id="1029" name="Rectangle 5"/>
          <p:cNvSpPr>
            <a:spLocks noChangeArrowheads="1"/>
          </p:cNvSpPr>
          <p:nvPr/>
        </p:nvSpPr>
        <p:spPr bwMode="auto">
          <a:xfrm>
            <a:off x="9283700" y="6991350"/>
            <a:ext cx="31750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3500" tIns="25400" rIns="63500" bIns="25400">
            <a:spAutoFit/>
          </a:bodyPr>
          <a:lstStyle/>
          <a:p>
            <a:pPr>
              <a:lnSpc>
                <a:spcPct val="104000"/>
              </a:lnSpc>
            </a:pPr>
            <a:fld id="{5B98ECA2-A4F0-4737-B966-3421A1F80F76}" type="slidenum">
              <a:rPr lang="en-US" sz="1000">
                <a:solidFill>
                  <a:schemeClr val="bg2"/>
                </a:solidFill>
              </a:rPr>
              <a:pPr>
                <a:lnSpc>
                  <a:spcPct val="104000"/>
                </a:lnSpc>
              </a:pPr>
              <a:t>‹#›</a:t>
            </a:fld>
            <a:r>
              <a:rPr lang="en-US" sz="1000" dirty="0">
                <a:solidFill>
                  <a:schemeClr val="bg2"/>
                </a:solidFill>
              </a:rPr>
              <a:t> </a:t>
            </a:r>
            <a:endParaRPr lang="en-US" sz="1000" dirty="0">
              <a:solidFill>
                <a:srgbClr val="0099CC"/>
              </a:solidFill>
            </a:endParaRPr>
          </a:p>
        </p:txBody>
      </p:sp>
      <p:sp>
        <p:nvSpPr>
          <p:cNvPr id="1032" name="Rectangle 8"/>
          <p:cNvSpPr>
            <a:spLocks noChangeArrowheads="1"/>
          </p:cNvSpPr>
          <p:nvPr/>
        </p:nvSpPr>
        <p:spPr bwMode="auto">
          <a:xfrm>
            <a:off x="0" y="1143000"/>
            <a:ext cx="9601200" cy="76200"/>
          </a:xfrm>
          <a:prstGeom prst="rect">
            <a:avLst/>
          </a:prstGeom>
          <a:gradFill rotWithShape="0">
            <a:gsLst>
              <a:gs pos="0">
                <a:schemeClr val="bg1"/>
              </a:gs>
              <a:gs pos="50000">
                <a:schemeClr val="tx2"/>
              </a:gs>
              <a:gs pos="100000">
                <a:schemeClr val="bg1"/>
              </a:gs>
            </a:gsLst>
            <a:lin ang="5400000" scaled="1"/>
          </a:gradFill>
          <a:ln w="25400">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ndParaRPr>
          </a:p>
        </p:txBody>
      </p:sp>
    </p:spTree>
  </p:cSld>
  <p:clrMap bg1="dk2" tx1="lt1" bg2="dk1" tx2="lt2" accent1="accent1" accent2="accent2" accent3="accent3" accent4="accent4" accent5="accent5" accent6="accent6" hlink="hlink" folHlink="folHlink"/>
  <p:sldLayoutIdLst>
    <p:sldLayoutId id="2147483699"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Arial" pitchFamily="34" charset="0"/>
        </a:defRPr>
      </a:lvl2pPr>
      <a:lvl3pPr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Arial" pitchFamily="34" charset="0"/>
        </a:defRPr>
      </a:lvl3pPr>
      <a:lvl4pPr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Arial" pitchFamily="34" charset="0"/>
        </a:defRPr>
      </a:lvl4pPr>
      <a:lvl5pPr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Arial" pitchFamily="34" charset="0"/>
        </a:defRPr>
      </a:lvl5pPr>
      <a:lvl6pPr marL="457200"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Arial" pitchFamily="34" charset="0"/>
        </a:defRPr>
      </a:lvl6pPr>
      <a:lvl7pPr marL="914400"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Arial" pitchFamily="34" charset="0"/>
        </a:defRPr>
      </a:lvl7pPr>
      <a:lvl8pPr marL="1371600"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Arial" pitchFamily="34" charset="0"/>
        </a:defRPr>
      </a:lvl8pPr>
      <a:lvl9pPr marL="1828800" algn="ctr" rtl="0" eaLnBrk="0" fontAlgn="base" hangingPunct="0">
        <a:spcBef>
          <a:spcPct val="0"/>
        </a:spcBef>
        <a:spcAft>
          <a:spcPct val="0"/>
        </a:spcAft>
        <a:defRPr sz="3600" b="1">
          <a:solidFill>
            <a:schemeClr val="tx2"/>
          </a:solidFill>
          <a:effectLst>
            <a:outerShdw blurRad="38100" dist="38100" dir="2700000" algn="tl">
              <a:srgbClr val="000000"/>
            </a:outerShdw>
          </a:effectLst>
          <a:latin typeface="Arial" pitchFamily="34" charset="0"/>
        </a:defRPr>
      </a:lvl9pPr>
    </p:titleStyle>
    <p:body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18/10/relationships/comments" Target="../comments/modernComment_2AD_A11C812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wrap="none" anchor="ctr" anchorCtr="0"/>
          <a:lstStyle/>
          <a:p>
            <a:r>
              <a:rPr lang="en-US" dirty="0"/>
              <a:t>A Longer-Run Evaluation of the </a:t>
            </a:r>
            <a:br>
              <a:rPr lang="en-US" dirty="0"/>
            </a:br>
            <a:r>
              <a:rPr lang="en-US" dirty="0"/>
              <a:t>Employment Effects of Opportunity Zones </a:t>
            </a:r>
            <a:br>
              <a:rPr lang="en-US" dirty="0"/>
            </a:br>
            <a:endParaRPr lang="en-US" dirty="0">
              <a:effectLst>
                <a:outerShdw blurRad="38100" dist="38100" dir="2700000" algn="tl">
                  <a:srgbClr val="000000">
                    <a:alpha val="43137"/>
                  </a:srgbClr>
                </a:outerShdw>
              </a:effectLst>
            </a:endParaRPr>
          </a:p>
        </p:txBody>
      </p:sp>
      <p:sp>
        <p:nvSpPr>
          <p:cNvPr id="4099" name="Rectangle 3"/>
          <p:cNvSpPr>
            <a:spLocks noGrp="1" noChangeArrowheads="1"/>
          </p:cNvSpPr>
          <p:nvPr>
            <p:ph type="subTitle" idx="1"/>
          </p:nvPr>
        </p:nvSpPr>
        <p:spPr/>
        <p:txBody>
          <a:bodyPr/>
          <a:lstStyle/>
          <a:p>
            <a:pPr>
              <a:defRPr/>
            </a:pPr>
            <a:r>
              <a:rPr lang="en-US" dirty="0"/>
              <a:t>Matthew Freedman</a:t>
            </a:r>
          </a:p>
          <a:p>
            <a:pPr>
              <a:defRPr/>
            </a:pPr>
            <a:r>
              <a:rPr lang="en-US" dirty="0"/>
              <a:t>Noah Kouchekinia</a:t>
            </a:r>
          </a:p>
          <a:p>
            <a:pPr>
              <a:defRPr/>
            </a:pPr>
            <a:r>
              <a:rPr lang="en-US" dirty="0"/>
              <a:t>David Neumark</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81A9F-E3E7-70E5-4CD0-4AF4F48F1E75}"/>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057B16CA-1A47-987E-5903-23F5B7DDF9EA}"/>
              </a:ext>
            </a:extLst>
          </p:cNvPr>
          <p:cNvSpPr>
            <a:spLocks noGrp="1" noChangeArrowheads="1"/>
          </p:cNvSpPr>
          <p:nvPr>
            <p:ph type="title"/>
          </p:nvPr>
        </p:nvSpPr>
        <p:spPr/>
        <p:txBody>
          <a:bodyPr/>
          <a:lstStyle/>
          <a:p>
            <a:pPr>
              <a:defRPr/>
            </a:pPr>
            <a:r>
              <a:rPr lang="en-US" dirty="0"/>
              <a:t>Basic identification strategy</a:t>
            </a:r>
          </a:p>
        </p:txBody>
      </p:sp>
      <p:sp>
        <p:nvSpPr>
          <p:cNvPr id="5" name="Rectangle 3">
            <a:extLst>
              <a:ext uri="{FF2B5EF4-FFF2-40B4-BE49-F238E27FC236}">
                <a16:creationId xmlns:a16="http://schemas.microsoft.com/office/drawing/2014/main" id="{BE91CCB3-B7EA-88AE-257C-DF7628398B87}"/>
              </a:ext>
            </a:extLst>
          </p:cNvPr>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Most analysis focuses on changes in outcomes for designated vs. eligible tracts, all of which are LICs based on program criteria  that are LICs (by program criteria)</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LIC: poverty rate ≥ 20% or median family income ≤ 80% of greater of metro area or state median family income</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A few other exceptions are eligible for designation (e.g., in Empowerment Zone, pop. &lt; 2,000, adjacent to LIC)</a:t>
            </a:r>
          </a:p>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Spillover analysis extends this </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Estimate effects on LICs adjacent to OZs, using non-adjacent LICs as controls </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Estimate effects on all tracts adjacent to OZs, using all tracts adjacent to non-OZ LICs as controls (less conventional)</a:t>
            </a:r>
          </a:p>
        </p:txBody>
      </p:sp>
    </p:spTree>
    <p:extLst>
      <p:ext uri="{BB962C8B-B14F-4D97-AF65-F5344CB8AC3E}">
        <p14:creationId xmlns:p14="http://schemas.microsoft.com/office/powerpoint/2010/main" val="339867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49719-2EF5-BBC9-E6AF-F82C3E3CA606}"/>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2E2A817E-C850-AABB-97CC-87FCB6A769FE}"/>
              </a:ext>
            </a:extLst>
          </p:cNvPr>
          <p:cNvSpPr>
            <a:spLocks noGrp="1" noChangeArrowheads="1"/>
          </p:cNvSpPr>
          <p:nvPr>
            <p:ph type="title"/>
          </p:nvPr>
        </p:nvSpPr>
        <p:spPr/>
        <p:txBody>
          <a:bodyPr/>
          <a:lstStyle/>
          <a:p>
            <a:pPr>
              <a:defRPr/>
            </a:pPr>
            <a:r>
              <a:rPr lang="en-US" dirty="0"/>
              <a:t>OZ tracts have lower empl. and earnings and higher poverty than other LICs</a:t>
            </a:r>
          </a:p>
        </p:txBody>
      </p:sp>
      <p:graphicFrame>
        <p:nvGraphicFramePr>
          <p:cNvPr id="2" name="Table 1">
            <a:extLst>
              <a:ext uri="{FF2B5EF4-FFF2-40B4-BE49-F238E27FC236}">
                <a16:creationId xmlns:a16="http://schemas.microsoft.com/office/drawing/2014/main" id="{A4128474-014E-4D46-A535-F1481B91211E}"/>
              </a:ext>
            </a:extLst>
          </p:cNvPr>
          <p:cNvGraphicFramePr>
            <a:graphicFrameLocks noGrp="1"/>
          </p:cNvGraphicFramePr>
          <p:nvPr>
            <p:extLst>
              <p:ext uri="{D42A27DB-BD31-4B8C-83A1-F6EECF244321}">
                <p14:modId xmlns:p14="http://schemas.microsoft.com/office/powerpoint/2010/main" val="3299741295"/>
              </p:ext>
            </p:extLst>
          </p:nvPr>
        </p:nvGraphicFramePr>
        <p:xfrm>
          <a:off x="1524000" y="1771650"/>
          <a:ext cx="6286315" cy="4391768"/>
        </p:xfrm>
        <a:graphic>
          <a:graphicData uri="http://schemas.openxmlformats.org/drawingml/2006/table">
            <a:tbl>
              <a:tblPr>
                <a:tableStyleId>{5C22544A-7EE6-4342-B048-85BDC9FD1C3A}</a:tableStyleId>
              </a:tblPr>
              <a:tblGrid>
                <a:gridCol w="2719115">
                  <a:extLst>
                    <a:ext uri="{9D8B030D-6E8A-4147-A177-3AD203B41FA5}">
                      <a16:colId xmlns:a16="http://schemas.microsoft.com/office/drawing/2014/main" val="901906735"/>
                    </a:ext>
                  </a:extLst>
                </a:gridCol>
                <a:gridCol w="891800">
                  <a:extLst>
                    <a:ext uri="{9D8B030D-6E8A-4147-A177-3AD203B41FA5}">
                      <a16:colId xmlns:a16="http://schemas.microsoft.com/office/drawing/2014/main" val="3337631588"/>
                    </a:ext>
                  </a:extLst>
                </a:gridCol>
                <a:gridCol w="891800">
                  <a:extLst>
                    <a:ext uri="{9D8B030D-6E8A-4147-A177-3AD203B41FA5}">
                      <a16:colId xmlns:a16="http://schemas.microsoft.com/office/drawing/2014/main" val="2038788493"/>
                    </a:ext>
                  </a:extLst>
                </a:gridCol>
                <a:gridCol w="891800">
                  <a:extLst>
                    <a:ext uri="{9D8B030D-6E8A-4147-A177-3AD203B41FA5}">
                      <a16:colId xmlns:a16="http://schemas.microsoft.com/office/drawing/2014/main" val="2592540638"/>
                    </a:ext>
                  </a:extLst>
                </a:gridCol>
                <a:gridCol w="891800">
                  <a:extLst>
                    <a:ext uri="{9D8B030D-6E8A-4147-A177-3AD203B41FA5}">
                      <a16:colId xmlns:a16="http://schemas.microsoft.com/office/drawing/2014/main" val="4294649330"/>
                    </a:ext>
                  </a:extLst>
                </a:gridCol>
              </a:tblGrid>
              <a:tr h="190193">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gridSpan="4">
                  <a:txBody>
                    <a:bodyPr/>
                    <a:lstStyle/>
                    <a:p>
                      <a:pPr marL="0" marR="0" algn="ctr">
                        <a:buNone/>
                      </a:pPr>
                      <a:r>
                        <a:rPr lang="en-US" sz="1400" b="1" dirty="0">
                          <a:solidFill>
                            <a:schemeClr val="tx1"/>
                          </a:solidFill>
                          <a:effectLst/>
                        </a:rPr>
                        <a:t>Unweighted</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81584373"/>
                  </a:ext>
                </a:extLst>
              </a:tr>
              <a:tr h="380385">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gridSpan="2">
                  <a:txBody>
                    <a:bodyPr/>
                    <a:lstStyle/>
                    <a:p>
                      <a:pPr marL="0" marR="0" algn="ctr">
                        <a:buNone/>
                      </a:pPr>
                      <a:r>
                        <a:rPr lang="en-US" sz="1400" b="1" dirty="0">
                          <a:solidFill>
                            <a:schemeClr val="tx1"/>
                          </a:solidFill>
                          <a:effectLst/>
                        </a:rPr>
                        <a:t>Untreated</a:t>
                      </a:r>
                    </a:p>
                    <a:p>
                      <a:pPr marL="0" marR="0" algn="ctr">
                        <a:buNone/>
                      </a:pPr>
                      <a:r>
                        <a:rPr lang="en-US" sz="1400" b="1" dirty="0">
                          <a:solidFill>
                            <a:schemeClr val="tx1"/>
                          </a:solidFill>
                          <a:effectLst/>
                        </a:rPr>
                        <a:t>(non-OZ LICs)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hMerge="1">
                  <a:txBody>
                    <a:bodyPr/>
                    <a:lstStyle/>
                    <a:p>
                      <a:endParaRPr lang="en-US"/>
                    </a:p>
                  </a:txBody>
                  <a:tcPr/>
                </a:tc>
                <a:tc gridSpan="2">
                  <a:txBody>
                    <a:bodyPr/>
                    <a:lstStyle/>
                    <a:p>
                      <a:pPr marL="0" marR="0" algn="ctr">
                        <a:buNone/>
                      </a:pPr>
                      <a:r>
                        <a:rPr lang="en-US" sz="1400" b="1" dirty="0">
                          <a:solidFill>
                            <a:schemeClr val="tx1"/>
                          </a:solidFill>
                          <a:effectLst/>
                        </a:rPr>
                        <a:t>Treated</a:t>
                      </a:r>
                    </a:p>
                    <a:p>
                      <a:pPr marL="0" marR="0" algn="ctr">
                        <a:buNone/>
                      </a:pPr>
                      <a:r>
                        <a:rPr lang="en-US" sz="1400" b="1" dirty="0">
                          <a:solidFill>
                            <a:schemeClr val="tx1"/>
                          </a:solidFill>
                          <a:effectLst/>
                        </a:rPr>
                        <a:t>(LIC OZs)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hMerge="1">
                  <a:txBody>
                    <a:bodyPr/>
                    <a:lstStyle/>
                    <a:p>
                      <a:endParaRPr lang="en-US"/>
                    </a:p>
                  </a:txBody>
                  <a:tcPr/>
                </a:tc>
                <a:extLst>
                  <a:ext uri="{0D108BD9-81ED-4DB2-BD59-A6C34878D82A}">
                    <a16:rowId xmlns:a16="http://schemas.microsoft.com/office/drawing/2014/main" val="572795836"/>
                  </a:ext>
                </a:extLst>
              </a:tr>
              <a:tr h="228931">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1"/>
                          </a:solidFill>
                          <a:effectLst/>
                        </a:rPr>
                        <a:t>2013-2017</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1"/>
                          </a:solidFill>
                          <a:effectLst/>
                        </a:rPr>
                        <a:t>2019-2023</a:t>
                      </a:r>
                      <a:r>
                        <a:rPr lang="en-US" sz="1400" b="1" baseline="30000" dirty="0">
                          <a:solidFill>
                            <a:schemeClr val="tx1"/>
                          </a:solidFill>
                          <a:effectLst/>
                        </a:rPr>
                        <a:t>*</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1"/>
                          </a:solidFill>
                          <a:effectLst/>
                        </a:rPr>
                        <a:t>2013-2017</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1"/>
                          </a:solidFill>
                          <a:effectLst/>
                        </a:rPr>
                        <a:t>2019-2023</a:t>
                      </a:r>
                      <a:r>
                        <a:rPr lang="en-US" sz="1400" b="1" baseline="30000" dirty="0">
                          <a:solidFill>
                            <a:schemeClr val="tx1"/>
                          </a:solidFill>
                          <a:effectLst/>
                        </a:rPr>
                        <a:t>*</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2591509988"/>
                  </a:ext>
                </a:extLst>
              </a:tr>
              <a:tr h="190193">
                <a:tc gridSpan="5">
                  <a:txBody>
                    <a:bodyPr/>
                    <a:lstStyle/>
                    <a:p>
                      <a:pPr marL="0" marR="0" algn="ctr">
                        <a:buNone/>
                      </a:pPr>
                      <a:r>
                        <a:rPr lang="en-US" sz="1400" b="1" dirty="0">
                          <a:solidFill>
                            <a:schemeClr val="tx1"/>
                          </a:solidFill>
                          <a:effectLst/>
                        </a:rPr>
                        <a:t>Panel A: ACS 5-Year Averages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26446860"/>
                  </a:ext>
                </a:extLst>
              </a:tr>
              <a:tr h="228931">
                <a:tc rowSpan="2">
                  <a:txBody>
                    <a:bodyPr/>
                    <a:lstStyle/>
                    <a:p>
                      <a:pPr marL="0" marR="85725" indent="0" algn="l">
                        <a:buNone/>
                      </a:pPr>
                      <a:r>
                        <a:rPr lang="en-US" sz="1400" b="1" dirty="0">
                          <a:solidFill>
                            <a:schemeClr val="tx1"/>
                          </a:solidFill>
                          <a:effectLst/>
                        </a:rPr>
                        <a:t>Resident employment rate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oFill/>
                  </a:tcPr>
                </a:tc>
                <a:tc>
                  <a:txBody>
                    <a:bodyPr/>
                    <a:lstStyle/>
                    <a:p>
                      <a:pPr marL="0" marR="0" algn="ctr">
                        <a:buNone/>
                      </a:pPr>
                      <a:r>
                        <a:rPr lang="en-US" sz="1400" b="1" dirty="0">
                          <a:solidFill>
                            <a:schemeClr val="tx2"/>
                          </a:solidFill>
                          <a:effectLst/>
                        </a:rPr>
                        <a:t>55.29%</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57.12%</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52.15%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54.75%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2094640146"/>
                  </a:ext>
                </a:extLst>
              </a:tr>
              <a:tr h="228931">
                <a:tc vMerge="1">
                  <a:txBody>
                    <a:bodyPr/>
                    <a:lstStyle/>
                    <a:p>
                      <a:endParaRPr lang="en-US"/>
                    </a:p>
                  </a:txBody>
                  <a:tcPr/>
                </a:tc>
                <a:tc>
                  <a:txBody>
                    <a:bodyPr/>
                    <a:lstStyle/>
                    <a:p>
                      <a:pPr marL="0" marR="0" algn="ctr">
                        <a:buNone/>
                      </a:pPr>
                      <a:r>
                        <a:rPr lang="en-US" sz="1400" b="1" dirty="0">
                          <a:solidFill>
                            <a:schemeClr val="tx2"/>
                          </a:solidFill>
                          <a:effectLst/>
                        </a:rPr>
                        <a:t>(10.65%)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(10.85%)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(10.76%)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(11.01%)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912876237"/>
                  </a:ext>
                </a:extLst>
              </a:tr>
              <a:tr h="228931">
                <a:tc rowSpan="2">
                  <a:txBody>
                    <a:bodyPr/>
                    <a:lstStyle/>
                    <a:p>
                      <a:pPr marL="0" marR="0">
                        <a:buNone/>
                      </a:pPr>
                      <a:r>
                        <a:rPr lang="en-US" sz="1400" b="1" dirty="0">
                          <a:solidFill>
                            <a:schemeClr val="tx1"/>
                          </a:solidFill>
                          <a:effectLst/>
                        </a:rPr>
                        <a:t>Resident median earnings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oFill/>
                  </a:tcPr>
                </a:tc>
                <a:tc>
                  <a:txBody>
                    <a:bodyPr/>
                    <a:lstStyle/>
                    <a:p>
                      <a:pPr marL="0" marR="0" algn="ctr">
                        <a:buNone/>
                      </a:pPr>
                      <a:r>
                        <a:rPr lang="en-US" sz="1400" b="1" dirty="0">
                          <a:solidFill>
                            <a:schemeClr val="tx2"/>
                          </a:solidFill>
                          <a:effectLst/>
                        </a:rPr>
                        <a:t>$26,031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$37,792</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$23,945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$35,699</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3453134411"/>
                  </a:ext>
                </a:extLst>
              </a:tr>
              <a:tr h="228931">
                <a:tc vMerge="1">
                  <a:txBody>
                    <a:bodyPr/>
                    <a:lstStyle/>
                    <a:p>
                      <a:endParaRPr lang="en-US"/>
                    </a:p>
                  </a:txBody>
                  <a:tcPr/>
                </a:tc>
                <a:tc>
                  <a:txBody>
                    <a:bodyPr/>
                    <a:lstStyle/>
                    <a:p>
                      <a:pPr marL="0" marR="0" algn="ctr">
                        <a:buNone/>
                      </a:pPr>
                      <a:r>
                        <a:rPr lang="en-US" sz="1400" b="1" dirty="0">
                          <a:solidFill>
                            <a:schemeClr val="tx2"/>
                          </a:solidFill>
                          <a:effectLst/>
                        </a:rPr>
                        <a:t>($7,187)</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($11,149)</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($6,966)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($10,691)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2556047394"/>
                  </a:ext>
                </a:extLst>
              </a:tr>
              <a:tr h="151974">
                <a:tc rowSpan="2">
                  <a:txBody>
                    <a:bodyPr/>
                    <a:lstStyle/>
                    <a:p>
                      <a:pPr marL="0" marR="0">
                        <a:buNone/>
                      </a:pPr>
                      <a:r>
                        <a:rPr lang="en-US" sz="1400" b="1" dirty="0">
                          <a:solidFill>
                            <a:schemeClr val="tx1"/>
                          </a:solidFill>
                          <a:effectLst/>
                        </a:rPr>
                        <a:t>Resident poverty rate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oFill/>
                  </a:tcPr>
                </a:tc>
                <a:tc>
                  <a:txBody>
                    <a:bodyPr/>
                    <a:lstStyle/>
                    <a:p>
                      <a:pPr marL="0" marR="0" algn="ctr">
                        <a:buNone/>
                      </a:pPr>
                      <a:r>
                        <a:rPr lang="en-US" sz="1400" b="1" dirty="0">
                          <a:solidFill>
                            <a:schemeClr val="tx2"/>
                          </a:solidFill>
                          <a:effectLst/>
                        </a:rPr>
                        <a:t>23.99%</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19.94%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29.25%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24.13%</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3182027367"/>
                  </a:ext>
                </a:extLst>
              </a:tr>
              <a:tr h="228931">
                <a:tc vMerge="1">
                  <a:txBody>
                    <a:bodyPr/>
                    <a:lstStyle/>
                    <a:p>
                      <a:endParaRPr lang="en-US"/>
                    </a:p>
                  </a:txBody>
                  <a:tcPr/>
                </a:tc>
                <a:tc>
                  <a:txBody>
                    <a:bodyPr/>
                    <a:lstStyle/>
                    <a:p>
                      <a:pPr marL="0" marR="0" algn="ctr">
                        <a:buNone/>
                      </a:pPr>
                      <a:r>
                        <a:rPr lang="en-US" sz="1400" b="1" dirty="0">
                          <a:solidFill>
                            <a:schemeClr val="tx2"/>
                          </a:solidFill>
                          <a:effectLst/>
                        </a:rPr>
                        <a:t>(11.66%)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(11.35%)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(12.93%)</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(12.44%)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2257662756"/>
                  </a:ext>
                </a:extLst>
              </a:tr>
              <a:tr h="190193">
                <a:tc rowSpan="2">
                  <a:txBody>
                    <a:bodyPr/>
                    <a:lstStyle/>
                    <a:p>
                      <a:pPr marL="0" marR="0">
                        <a:buNone/>
                      </a:pPr>
                      <a:r>
                        <a:rPr lang="en-US" sz="1400" b="1" dirty="0">
                          <a:solidFill>
                            <a:schemeClr val="tx1"/>
                          </a:solidFill>
                          <a:effectLst/>
                        </a:rPr>
                        <a:t>Resident employment</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oFill/>
                  </a:tcPr>
                </a:tc>
                <a:tc>
                  <a:txBody>
                    <a:bodyPr/>
                    <a:lstStyle/>
                    <a:p>
                      <a:pPr marL="0" marR="0" algn="ctr">
                        <a:buNone/>
                      </a:pPr>
                      <a:r>
                        <a:rPr lang="en-US" sz="1400" b="1" dirty="0">
                          <a:solidFill>
                            <a:schemeClr val="tx2"/>
                          </a:solidFill>
                          <a:effectLst/>
                        </a:rPr>
                        <a:t>1,787</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1,989</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1,656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1,885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676115577"/>
                  </a:ext>
                </a:extLst>
              </a:tr>
              <a:tr h="228931">
                <a:tc vMerge="1">
                  <a:txBody>
                    <a:bodyPr/>
                    <a:lstStyle/>
                    <a:p>
                      <a:endParaRPr lang="en-US"/>
                    </a:p>
                  </a:txBody>
                  <a:tcPr/>
                </a:tc>
                <a:tc>
                  <a:txBody>
                    <a:bodyPr/>
                    <a:lstStyle/>
                    <a:p>
                      <a:pPr marL="0" marR="0" algn="ctr">
                        <a:buNone/>
                      </a:pPr>
                      <a:r>
                        <a:rPr lang="en-US" sz="1400" b="1" dirty="0">
                          <a:solidFill>
                            <a:schemeClr val="tx2"/>
                          </a:solidFill>
                          <a:effectLst/>
                        </a:rPr>
                        <a:t>(923)</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(1,114)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(910)</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(1,111)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1045795787"/>
                  </a:ext>
                </a:extLst>
              </a:tr>
              <a:tr h="190193">
                <a:tc gridSpan="5">
                  <a:txBody>
                    <a:bodyPr/>
                    <a:lstStyle/>
                    <a:p>
                      <a:pPr marL="0" marR="0" algn="ctr">
                        <a:buNone/>
                      </a:pPr>
                      <a:r>
                        <a:rPr lang="en-US" sz="1400" b="1" dirty="0">
                          <a:solidFill>
                            <a:schemeClr val="tx1"/>
                          </a:solidFill>
                          <a:effectLst/>
                        </a:rPr>
                        <a:t>Panel B: Annual LODES Data</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22352442"/>
                  </a:ext>
                </a:extLst>
              </a:tr>
              <a:tr h="190193">
                <a:tc rowSpan="2">
                  <a:txBody>
                    <a:bodyPr/>
                    <a:lstStyle/>
                    <a:p>
                      <a:pPr marL="0" marR="0">
                        <a:buNone/>
                      </a:pPr>
                      <a:r>
                        <a:rPr lang="en-US" sz="1400" b="1" dirty="0">
                          <a:solidFill>
                            <a:schemeClr val="tx1"/>
                          </a:solidFill>
                          <a:effectLst/>
                        </a:rPr>
                        <a:t>Resident employment</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oFill/>
                  </a:tcPr>
                </a:tc>
                <a:tc>
                  <a:txBody>
                    <a:bodyPr/>
                    <a:lstStyle/>
                    <a:p>
                      <a:pPr marL="0" marR="0" algn="ctr">
                        <a:buNone/>
                      </a:pPr>
                      <a:r>
                        <a:rPr lang="en-US" sz="1400" b="1" dirty="0">
                          <a:solidFill>
                            <a:schemeClr val="tx2"/>
                          </a:solidFill>
                          <a:effectLst/>
                        </a:rPr>
                        <a:t>1,571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1,611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1,487</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1,542</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3535383675"/>
                  </a:ext>
                </a:extLst>
              </a:tr>
              <a:tr h="190193">
                <a:tc vMerge="1">
                  <a:txBody>
                    <a:bodyPr/>
                    <a:lstStyle/>
                    <a:p>
                      <a:endParaRPr lang="en-US"/>
                    </a:p>
                  </a:txBody>
                  <a:tcPr/>
                </a:tc>
                <a:tc>
                  <a:txBody>
                    <a:bodyPr/>
                    <a:lstStyle/>
                    <a:p>
                      <a:pPr marL="0" marR="0" algn="ctr">
                        <a:buNone/>
                      </a:pPr>
                      <a:r>
                        <a:rPr lang="en-US" sz="1400" b="1" dirty="0">
                          <a:solidFill>
                            <a:schemeClr val="tx2"/>
                          </a:solidFill>
                          <a:effectLst/>
                        </a:rPr>
                        <a:t>(753)</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(830)</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(755)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(836)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925029809"/>
                  </a:ext>
                </a:extLst>
              </a:tr>
              <a:tr h="190193">
                <a:tc rowSpan="2">
                  <a:txBody>
                    <a:bodyPr/>
                    <a:lstStyle/>
                    <a:p>
                      <a:pPr marL="0" marR="0">
                        <a:buNone/>
                      </a:pPr>
                      <a:r>
                        <a:rPr lang="en-US" sz="1400" b="1" dirty="0">
                          <a:solidFill>
                            <a:schemeClr val="tx1"/>
                          </a:solidFill>
                          <a:effectLst/>
                        </a:rPr>
                        <a:t>Worksite employment</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oFill/>
                  </a:tcPr>
                </a:tc>
                <a:tc>
                  <a:txBody>
                    <a:bodyPr/>
                    <a:lstStyle/>
                    <a:p>
                      <a:pPr marL="0" marR="0" algn="ctr">
                        <a:buNone/>
                      </a:pPr>
                      <a:r>
                        <a:rPr lang="en-US" sz="1400" b="1" dirty="0">
                          <a:solidFill>
                            <a:schemeClr val="tx2"/>
                          </a:solidFill>
                          <a:effectLst/>
                        </a:rPr>
                        <a:t>1,586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1,637</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2,696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2,723</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1754450651"/>
                  </a:ext>
                </a:extLst>
              </a:tr>
              <a:tr h="228931">
                <a:tc vMerge="1">
                  <a:txBody>
                    <a:bodyPr/>
                    <a:lstStyle/>
                    <a:p>
                      <a:endParaRPr lang="en-US"/>
                    </a:p>
                  </a:txBody>
                  <a:tcPr/>
                </a:tc>
                <a:tc>
                  <a:txBody>
                    <a:bodyPr/>
                    <a:lstStyle/>
                    <a:p>
                      <a:pPr marL="0" marR="0" algn="ctr">
                        <a:buNone/>
                      </a:pPr>
                      <a:r>
                        <a:rPr lang="en-US" sz="1400" b="1" dirty="0">
                          <a:solidFill>
                            <a:schemeClr val="tx2"/>
                          </a:solidFill>
                          <a:effectLst/>
                        </a:rPr>
                        <a:t>(3,534)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(3,804)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(4,963)</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(5,056)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508290423"/>
                  </a:ext>
                </a:extLst>
              </a:tr>
              <a:tr h="228931">
                <a:tc>
                  <a:txBody>
                    <a:bodyPr/>
                    <a:lstStyle/>
                    <a:p>
                      <a:pPr marL="0" marR="0">
                        <a:buNone/>
                      </a:pPr>
                      <a:r>
                        <a:rPr lang="en-US" sz="1400" b="1" dirty="0">
                          <a:solidFill>
                            <a:schemeClr val="tx1"/>
                          </a:solidFill>
                          <a:effectLst/>
                        </a:rPr>
                        <a:t>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23,211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22,629</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7,580</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tc>
                  <a:txBody>
                    <a:bodyPr/>
                    <a:lstStyle/>
                    <a:p>
                      <a:pPr marL="0" marR="0" algn="ctr">
                        <a:buNone/>
                      </a:pPr>
                      <a:r>
                        <a:rPr lang="en-US" sz="1400" b="1" dirty="0">
                          <a:solidFill>
                            <a:schemeClr val="tx2"/>
                          </a:solidFill>
                          <a:effectLst/>
                        </a:rPr>
                        <a:t>7,369</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863" marR="42863" marT="0" marB="0" anchor="b">
                    <a:noFill/>
                  </a:tcPr>
                </a:tc>
                <a:extLst>
                  <a:ext uri="{0D108BD9-81ED-4DB2-BD59-A6C34878D82A}">
                    <a16:rowId xmlns:a16="http://schemas.microsoft.com/office/drawing/2014/main" val="2203600052"/>
                  </a:ext>
                </a:extLst>
              </a:tr>
            </a:tbl>
          </a:graphicData>
        </a:graphic>
      </p:graphicFrame>
    </p:spTree>
    <p:extLst>
      <p:ext uri="{BB962C8B-B14F-4D97-AF65-F5344CB8AC3E}">
        <p14:creationId xmlns:p14="http://schemas.microsoft.com/office/powerpoint/2010/main" val="209056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defRPr/>
            </a:pPr>
            <a:r>
              <a:rPr lang="en-US" dirty="0"/>
              <a:t>Core approach (event study with LODES, and later with ACS)</a:t>
            </a:r>
          </a:p>
        </p:txBody>
      </p:sp>
      <mc:AlternateContent xmlns:mc="http://schemas.openxmlformats.org/markup-compatibility/2006" xmlns:a14="http://schemas.microsoft.com/office/drawing/2010/main">
        <mc:Choice Requires="a14">
          <p:sp>
            <p:nvSpPr>
              <p:cNvPr id="5" name="Rectangle 3"/>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marL="0" indent="0">
                  <a:lnSpc>
                    <a:spcPct val="100000"/>
                  </a:lnSpc>
                  <a:spcBef>
                    <a:spcPts val="0"/>
                  </a:spcBef>
                  <a:spcAft>
                    <a:spcPts val="1200"/>
                  </a:spcAft>
                  <a:buNone/>
                  <a:defRPr/>
                </a:pPr>
                <a14:m>
                  <m:oMathPara xmlns:m="http://schemas.openxmlformats.org/officeDocument/2006/math">
                    <m:oMathParaPr>
                      <m:jc m:val="centerGroup"/>
                    </m:oMathParaPr>
                    <m:oMath xmlns:m="http://schemas.openxmlformats.org/officeDocument/2006/math">
                      <m:sSub>
                        <m:sSubPr>
                          <m:ctrlPr>
                            <a:rPr lang="en-US" sz="2000" i="1" smtClean="0">
                              <a:effectLst/>
                              <a:latin typeface="Cambria Math" panose="02040503050406030204" pitchFamily="18" charset="0"/>
                            </a:rPr>
                          </m:ctrlPr>
                        </m:sSubPr>
                        <m:e>
                          <m:r>
                            <a:rPr lang="en-US" sz="2000" b="1" i="1">
                              <a:effectLst/>
                              <a:latin typeface="Cambria Math" panose="02040503050406030204" pitchFamily="18" charset="0"/>
                            </a:rPr>
                            <m:t>𝒚</m:t>
                          </m:r>
                        </m:e>
                        <m:sub>
                          <m:r>
                            <a:rPr lang="en-US" sz="2000" b="1" i="1">
                              <a:effectLst/>
                              <a:latin typeface="Cambria Math" panose="02040503050406030204" pitchFamily="18" charset="0"/>
                            </a:rPr>
                            <m:t>𝒊𝒕</m:t>
                          </m:r>
                        </m:sub>
                      </m:sSub>
                      <m:r>
                        <a:rPr lang="en-US" sz="2000" b="1" i="1">
                          <a:effectLst/>
                          <a:latin typeface="Cambria Math" panose="02040503050406030204" pitchFamily="18" charset="0"/>
                        </a:rPr>
                        <m:t>=</m:t>
                      </m:r>
                      <m:nary>
                        <m:naryPr>
                          <m:chr m:val="∑"/>
                          <m:ctrlPr>
                            <a:rPr lang="en-US" sz="2000" i="1">
                              <a:effectLst/>
                              <a:latin typeface="Cambria Math" panose="02040503050406030204" pitchFamily="18" charset="0"/>
                            </a:rPr>
                          </m:ctrlPr>
                        </m:naryPr>
                        <m:sub>
                          <m:r>
                            <a:rPr lang="en-US" sz="2000" b="1" i="1">
                              <a:effectLst/>
                              <a:latin typeface="Cambria Math" panose="02040503050406030204" pitchFamily="18" charset="0"/>
                            </a:rPr>
                            <m:t>𝒋</m:t>
                          </m:r>
                          <m:r>
                            <a:rPr lang="en-US" sz="2000" b="1" i="1">
                              <a:effectLst/>
                              <a:latin typeface="Cambria Math" panose="02040503050406030204" pitchFamily="18" charset="0"/>
                            </a:rPr>
                            <m:t>=</m:t>
                          </m:r>
                          <m:r>
                            <a:rPr lang="en-US" sz="2000" b="1" i="1">
                              <a:effectLst/>
                              <a:latin typeface="Cambria Math" panose="02040503050406030204" pitchFamily="18" charset="0"/>
                            </a:rPr>
                            <m:t>𝟐𝟎𝟏𝟑</m:t>
                          </m:r>
                        </m:sub>
                        <m:sup>
                          <m:r>
                            <a:rPr lang="en-US" sz="2000" b="1" i="1">
                              <a:effectLst/>
                              <a:latin typeface="Cambria Math" panose="02040503050406030204" pitchFamily="18" charset="0"/>
                            </a:rPr>
                            <m:t>𝟐𝟎𝟏𝟔</m:t>
                          </m:r>
                        </m:sup>
                        <m:e>
                          <m:d>
                            <m:dPr>
                              <m:begChr m:val="{"/>
                              <m:endChr m:val="}"/>
                              <m:ctrlPr>
                                <a:rPr lang="en-US" sz="2000" i="1">
                                  <a:effectLst/>
                                  <a:latin typeface="Cambria Math" panose="02040503050406030204" pitchFamily="18" charset="0"/>
                                </a:rPr>
                              </m:ctrlPr>
                            </m:dPr>
                            <m:e>
                              <m:sSubSup>
                                <m:sSubSupPr>
                                  <m:ctrlPr>
                                    <a:rPr lang="en-US" sz="2000" i="1">
                                      <a:effectLst/>
                                      <a:latin typeface="Cambria Math" panose="02040503050406030204" pitchFamily="18" charset="0"/>
                                    </a:rPr>
                                  </m:ctrlPr>
                                </m:sSubSupPr>
                                <m:e>
                                  <m:r>
                                    <a:rPr lang="en-US" sz="2000" b="1" i="1">
                                      <a:effectLst/>
                                      <a:latin typeface="Cambria Math" panose="02040503050406030204" pitchFamily="18" charset="0"/>
                                    </a:rPr>
                                    <m:t>𝜷</m:t>
                                  </m:r>
                                </m:e>
                                <m:sub>
                                  <m:r>
                                    <a:rPr lang="en-US" sz="2000" b="1" i="1">
                                      <a:effectLst/>
                                      <a:latin typeface="Cambria Math" panose="02040503050406030204" pitchFamily="18" charset="0"/>
                                    </a:rPr>
                                    <m:t>𝒋</m:t>
                                  </m:r>
                                </m:sub>
                                <m:sup>
                                  <m:r>
                                    <a:rPr lang="en-US" sz="2000" b="1" i="1">
                                      <a:effectLst/>
                                      <a:latin typeface="Cambria Math" panose="02040503050406030204" pitchFamily="18" charset="0"/>
                                    </a:rPr>
                                    <m:t>𝒑𝒓𝒆</m:t>
                                  </m:r>
                                </m:sup>
                              </m:sSubSup>
                              <m:r>
                                <a:rPr lang="en-US" sz="2000" b="1" i="1">
                                  <a:effectLst/>
                                  <a:latin typeface="Cambria Math" panose="02040503050406030204" pitchFamily="18" charset="0"/>
                                </a:rPr>
                                <m:t>×</m:t>
                              </m:r>
                              <m:r>
                                <a:rPr lang="en-US" sz="2000" b="1" i="1">
                                  <a:effectLst/>
                                  <a:latin typeface="Cambria Math" panose="02040503050406030204" pitchFamily="18" charset="0"/>
                                </a:rPr>
                                <m:t>𝑶</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𝒁</m:t>
                                  </m:r>
                                </m:e>
                                <m:sub>
                                  <m:r>
                                    <a:rPr lang="en-US" sz="2000" b="1" i="1">
                                      <a:effectLst/>
                                      <a:latin typeface="Cambria Math" panose="02040503050406030204" pitchFamily="18" charset="0"/>
                                    </a:rPr>
                                    <m:t>𝒊</m:t>
                                  </m:r>
                                </m:sub>
                              </m:sSub>
                              <m:r>
                                <a:rPr lang="en-US" sz="2000" b="1" i="1">
                                  <a:effectLst/>
                                  <a:latin typeface="Cambria Math" panose="02040503050406030204" pitchFamily="18" charset="0"/>
                                </a:rPr>
                                <m:t>×</m:t>
                              </m:r>
                              <m:r>
                                <a:rPr lang="en-US" sz="2000" b="1" i="1">
                                  <a:effectLst/>
                                  <a:latin typeface="Cambria Math" panose="02040503050406030204" pitchFamily="18" charset="0"/>
                                </a:rPr>
                                <m:t>𝟏</m:t>
                              </m:r>
                              <m:d>
                                <m:dPr>
                                  <m:begChr m:val="["/>
                                  <m:endChr m:val="]"/>
                                  <m:ctrlPr>
                                    <a:rPr lang="en-US" sz="2000" i="1">
                                      <a:effectLst/>
                                      <a:latin typeface="Cambria Math" panose="02040503050406030204" pitchFamily="18" charset="0"/>
                                    </a:rPr>
                                  </m:ctrlPr>
                                </m:dPr>
                                <m:e>
                                  <m:r>
                                    <a:rPr lang="en-US" sz="2000" b="1" i="1">
                                      <a:effectLst/>
                                      <a:latin typeface="Cambria Math" panose="02040503050406030204" pitchFamily="18" charset="0"/>
                                    </a:rPr>
                                    <m:t>𝒋</m:t>
                                  </m:r>
                                  <m:r>
                                    <a:rPr lang="en-US" sz="2000" b="1" i="1">
                                      <a:effectLst/>
                                      <a:latin typeface="Cambria Math" panose="02040503050406030204" pitchFamily="18" charset="0"/>
                                    </a:rPr>
                                    <m:t>=</m:t>
                                  </m:r>
                                  <m:r>
                                    <a:rPr lang="en-US" sz="2000" b="1" i="1">
                                      <a:effectLst/>
                                      <a:latin typeface="Cambria Math" panose="02040503050406030204" pitchFamily="18" charset="0"/>
                                    </a:rPr>
                                    <m:t>𝒕</m:t>
                                  </m:r>
                                </m:e>
                              </m:d>
                            </m:e>
                          </m:d>
                        </m:e>
                      </m:nary>
                    </m:oMath>
                  </m:oMathPara>
                </a14:m>
                <a:endParaRPr lang="en-US" sz="2000" i="1" dirty="0">
                  <a:effectLst/>
                </a:endParaRPr>
              </a:p>
              <a:p>
                <a:pPr marL="0" indent="0">
                  <a:lnSpc>
                    <a:spcPct val="100000"/>
                  </a:lnSpc>
                  <a:spcBef>
                    <a:spcPts val="0"/>
                  </a:spcBef>
                  <a:spcAft>
                    <a:spcPts val="1200"/>
                  </a:spcAft>
                  <a:buNone/>
                  <a:defRPr/>
                </a:pPr>
                <a14:m>
                  <m:oMathPara xmlns:m="http://schemas.openxmlformats.org/officeDocument/2006/math">
                    <m:oMathParaPr>
                      <m:jc m:val="centerGroup"/>
                    </m:oMathParaPr>
                    <m:oMath xmlns:m="http://schemas.openxmlformats.org/officeDocument/2006/math">
                      <m:r>
                        <a:rPr lang="en-US" sz="2000" b="1" i="1">
                          <a:effectLst/>
                          <a:latin typeface="Cambria Math" panose="02040503050406030204" pitchFamily="18" charset="0"/>
                        </a:rPr>
                        <m:t>+</m:t>
                      </m:r>
                      <m:nary>
                        <m:naryPr>
                          <m:chr m:val="∑"/>
                          <m:ctrlPr>
                            <a:rPr lang="en-US" sz="2000" i="1">
                              <a:effectLst/>
                              <a:latin typeface="Cambria Math" panose="02040503050406030204" pitchFamily="18" charset="0"/>
                            </a:rPr>
                          </m:ctrlPr>
                        </m:naryPr>
                        <m:sub>
                          <m:r>
                            <a:rPr lang="en-US" sz="2000" b="1" i="1">
                              <a:effectLst/>
                              <a:latin typeface="Cambria Math" panose="02040503050406030204" pitchFamily="18" charset="0"/>
                            </a:rPr>
                            <m:t>𝒌</m:t>
                          </m:r>
                          <m:r>
                            <a:rPr lang="en-US" sz="2000" b="1" i="1">
                              <a:effectLst/>
                              <a:latin typeface="Cambria Math" panose="02040503050406030204" pitchFamily="18" charset="0"/>
                            </a:rPr>
                            <m:t>=</m:t>
                          </m:r>
                          <m:r>
                            <a:rPr lang="en-US" sz="2000" b="1" i="1">
                              <a:effectLst/>
                              <a:latin typeface="Cambria Math" panose="02040503050406030204" pitchFamily="18" charset="0"/>
                            </a:rPr>
                            <m:t>𝟐𝟎𝟏𝟖</m:t>
                          </m:r>
                        </m:sub>
                        <m:sup>
                          <m:r>
                            <a:rPr lang="en-US" sz="2000" b="1" i="1">
                              <a:effectLst/>
                              <a:latin typeface="Cambria Math" panose="02040503050406030204" pitchFamily="18" charset="0"/>
                            </a:rPr>
                            <m:t>𝑻</m:t>
                          </m:r>
                        </m:sup>
                        <m:e>
                          <m:d>
                            <m:dPr>
                              <m:begChr m:val="{"/>
                              <m:endChr m:val="}"/>
                              <m:ctrlPr>
                                <a:rPr lang="en-US" sz="2000" i="1">
                                  <a:effectLst/>
                                  <a:latin typeface="Cambria Math" panose="02040503050406030204" pitchFamily="18" charset="0"/>
                                </a:rPr>
                              </m:ctrlPr>
                            </m:dPr>
                            <m:e>
                              <m:sSubSup>
                                <m:sSubSupPr>
                                  <m:ctrlPr>
                                    <a:rPr lang="en-US" sz="2000" i="1">
                                      <a:effectLst/>
                                      <a:latin typeface="Cambria Math" panose="02040503050406030204" pitchFamily="18" charset="0"/>
                                    </a:rPr>
                                  </m:ctrlPr>
                                </m:sSubSupPr>
                                <m:e>
                                  <m:r>
                                    <a:rPr lang="en-US" sz="2000" b="1" i="1">
                                      <a:effectLst/>
                                      <a:latin typeface="Cambria Math" panose="02040503050406030204" pitchFamily="18" charset="0"/>
                                    </a:rPr>
                                    <m:t>𝜷</m:t>
                                  </m:r>
                                </m:e>
                                <m:sub>
                                  <m:r>
                                    <a:rPr lang="en-US" sz="2000" b="1" i="1">
                                      <a:effectLst/>
                                      <a:latin typeface="Cambria Math" panose="02040503050406030204" pitchFamily="18" charset="0"/>
                                    </a:rPr>
                                    <m:t>𝒌</m:t>
                                  </m:r>
                                </m:sub>
                                <m:sup>
                                  <m:r>
                                    <a:rPr lang="en-US" sz="2000" b="1" i="1">
                                      <a:effectLst/>
                                      <a:latin typeface="Cambria Math" panose="02040503050406030204" pitchFamily="18" charset="0"/>
                                    </a:rPr>
                                    <m:t>𝒑𝒐𝒔𝒕</m:t>
                                  </m:r>
                                </m:sup>
                              </m:sSubSup>
                              <m:r>
                                <a:rPr lang="en-US" sz="2000" b="1" i="1">
                                  <a:effectLst/>
                                  <a:latin typeface="Cambria Math" panose="02040503050406030204" pitchFamily="18" charset="0"/>
                                </a:rPr>
                                <m:t>×</m:t>
                              </m:r>
                              <m:r>
                                <a:rPr lang="en-US" sz="2000" b="1" i="1">
                                  <a:effectLst/>
                                  <a:latin typeface="Cambria Math" panose="02040503050406030204" pitchFamily="18" charset="0"/>
                                </a:rPr>
                                <m:t>𝑶</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𝒁</m:t>
                                  </m:r>
                                </m:e>
                                <m:sub>
                                  <m:r>
                                    <a:rPr lang="en-US" sz="2000" b="1" i="1">
                                      <a:effectLst/>
                                      <a:latin typeface="Cambria Math" panose="02040503050406030204" pitchFamily="18" charset="0"/>
                                    </a:rPr>
                                    <m:t>𝒊</m:t>
                                  </m:r>
                                </m:sub>
                              </m:sSub>
                              <m:r>
                                <a:rPr lang="en-US" sz="2000" b="1" i="1">
                                  <a:effectLst/>
                                  <a:latin typeface="Cambria Math" panose="02040503050406030204" pitchFamily="18" charset="0"/>
                                </a:rPr>
                                <m:t>×</m:t>
                              </m:r>
                              <m:r>
                                <a:rPr lang="en-US" sz="2000" b="1" i="1">
                                  <a:effectLst/>
                                  <a:latin typeface="Cambria Math" panose="02040503050406030204" pitchFamily="18" charset="0"/>
                                </a:rPr>
                                <m:t>𝟏</m:t>
                              </m:r>
                              <m:d>
                                <m:dPr>
                                  <m:begChr m:val="["/>
                                  <m:endChr m:val="]"/>
                                  <m:ctrlPr>
                                    <a:rPr lang="en-US" sz="2000" i="1">
                                      <a:effectLst/>
                                      <a:latin typeface="Cambria Math" panose="02040503050406030204" pitchFamily="18" charset="0"/>
                                    </a:rPr>
                                  </m:ctrlPr>
                                </m:dPr>
                                <m:e>
                                  <m:r>
                                    <a:rPr lang="en-US" sz="2000" b="1" i="1">
                                      <a:effectLst/>
                                      <a:latin typeface="Cambria Math" panose="02040503050406030204" pitchFamily="18" charset="0"/>
                                    </a:rPr>
                                    <m:t>𝒌</m:t>
                                  </m:r>
                                  <m:r>
                                    <a:rPr lang="en-US" sz="2000" b="1" i="1">
                                      <a:effectLst/>
                                      <a:latin typeface="Cambria Math" panose="02040503050406030204" pitchFamily="18" charset="0"/>
                                    </a:rPr>
                                    <m:t>=</m:t>
                                  </m:r>
                                  <m:r>
                                    <a:rPr lang="en-US" sz="2000" b="1" i="1">
                                      <a:effectLst/>
                                      <a:latin typeface="Cambria Math" panose="02040503050406030204" pitchFamily="18" charset="0"/>
                                    </a:rPr>
                                    <m:t>𝒕</m:t>
                                  </m:r>
                                </m:e>
                              </m:d>
                            </m:e>
                          </m:d>
                        </m:e>
                      </m:nary>
                      <m:r>
                        <a:rPr lang="en-US" sz="2000" b="1" i="1">
                          <a:effectLst/>
                          <a:latin typeface="Cambria Math" panose="02040503050406030204" pitchFamily="18" charset="0"/>
                        </a:rPr>
                        <m:t>+</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𝜸</m:t>
                          </m:r>
                        </m:e>
                        <m:sub>
                          <m:r>
                            <a:rPr lang="en-US" sz="2000" b="1" i="1">
                              <a:effectLst/>
                              <a:latin typeface="Cambria Math" panose="02040503050406030204" pitchFamily="18" charset="0"/>
                            </a:rPr>
                            <m:t>𝒊</m:t>
                          </m:r>
                        </m:sub>
                      </m:sSub>
                      <m:r>
                        <a:rPr lang="en-US" sz="2000" b="1" i="1">
                          <a:effectLst/>
                          <a:latin typeface="Cambria Math" panose="02040503050406030204" pitchFamily="18" charset="0"/>
                        </a:rPr>
                        <m:t>+</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𝜼</m:t>
                          </m:r>
                        </m:e>
                        <m:sub>
                          <m:r>
                            <a:rPr lang="en-US" sz="2000" b="1" i="1">
                              <a:effectLst/>
                              <a:latin typeface="Cambria Math" panose="02040503050406030204" pitchFamily="18" charset="0"/>
                            </a:rPr>
                            <m:t>𝒕</m:t>
                          </m:r>
                        </m:sub>
                      </m:sSub>
                      <m:r>
                        <a:rPr lang="en-US" sz="2000" b="1" i="1">
                          <a:effectLst/>
                          <a:latin typeface="Cambria Math" panose="02040503050406030204" pitchFamily="18" charset="0"/>
                        </a:rPr>
                        <m:t>+</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𝜺</m:t>
                          </m:r>
                        </m:e>
                        <m:sub>
                          <m:r>
                            <a:rPr lang="en-US" sz="2000" b="1" i="1">
                              <a:effectLst/>
                              <a:latin typeface="Cambria Math" panose="02040503050406030204" pitchFamily="18" charset="0"/>
                            </a:rPr>
                            <m:t>𝒊𝒕</m:t>
                          </m:r>
                        </m:sub>
                      </m:sSub>
                    </m:oMath>
                  </m:oMathPara>
                </a14:m>
                <a:endParaRPr lang="en-US" sz="2000" dirty="0">
                  <a:effectLst/>
                </a:endParaRPr>
              </a:p>
              <a:p>
                <a:pPr lvl="1">
                  <a:lnSpc>
                    <a:spcPct val="100000"/>
                  </a:lnSpc>
                  <a:spcBef>
                    <a:spcPts val="0"/>
                  </a:spcBef>
                  <a:spcAft>
                    <a:spcPts val="1200"/>
                  </a:spcAft>
                  <a:defRPr/>
                </a:pPr>
                <a14:m>
                  <m:oMath xmlns:m="http://schemas.openxmlformats.org/officeDocument/2006/math">
                    <m:sSubSup>
                      <m:sSubSupPr>
                        <m:ctrlPr>
                          <a:rPr lang="en-US" sz="2000" i="1">
                            <a:effectLst/>
                            <a:latin typeface="Cambria Math" panose="02040503050406030204" pitchFamily="18" charset="0"/>
                          </a:rPr>
                        </m:ctrlPr>
                      </m:sSubSupPr>
                      <m:e>
                        <m:r>
                          <a:rPr lang="en-US" sz="2000" i="1">
                            <a:effectLst/>
                            <a:latin typeface="Cambria Math" panose="02040503050406030204" pitchFamily="18" charset="0"/>
                          </a:rPr>
                          <m:t>𝜷</m:t>
                        </m:r>
                      </m:e>
                      <m:sub>
                        <m:r>
                          <a:rPr lang="en-US" sz="2000" i="1">
                            <a:effectLst/>
                            <a:latin typeface="Cambria Math" panose="02040503050406030204" pitchFamily="18" charset="0"/>
                          </a:rPr>
                          <m:t>𝒋</m:t>
                        </m:r>
                      </m:sub>
                      <m:sup>
                        <m:r>
                          <a:rPr lang="en-US" sz="2000" i="1">
                            <a:effectLst/>
                            <a:latin typeface="Cambria Math" panose="02040503050406030204" pitchFamily="18" charset="0"/>
                          </a:rPr>
                          <m:t>𝒑𝒓𝒆</m:t>
                        </m:r>
                      </m:sup>
                    </m:sSubSup>
                    <m:r>
                      <a:rPr lang="en-US" sz="2000" i="1">
                        <a:effectLst/>
                        <a:latin typeface="Cambria Math" panose="02040503050406030204" pitchFamily="18" charset="0"/>
                      </a:rPr>
                      <m:t> </m:t>
                    </m:r>
                  </m:oMath>
                </a14:m>
                <a:r>
                  <a:rPr lang="en-US" sz="2000" kern="0" dirty="0">
                    <a:effectLst>
                      <a:outerShdw blurRad="38100" dist="38100" dir="2700000" algn="tl">
                        <a:srgbClr val="000000">
                          <a:alpha val="43137"/>
                        </a:srgbClr>
                      </a:outerShdw>
                    </a:effectLst>
                  </a:rPr>
                  <a:t>and </a:t>
                </a:r>
                <a14:m>
                  <m:oMath xmlns:m="http://schemas.openxmlformats.org/officeDocument/2006/math">
                    <m:sSubSup>
                      <m:sSubSupPr>
                        <m:ctrlPr>
                          <a:rPr lang="en-US" sz="2000" i="1">
                            <a:effectLst/>
                            <a:latin typeface="Cambria Math" panose="02040503050406030204" pitchFamily="18" charset="0"/>
                          </a:rPr>
                        </m:ctrlPr>
                      </m:sSubSupPr>
                      <m:e>
                        <m:r>
                          <a:rPr lang="en-US" sz="2000" i="1">
                            <a:effectLst/>
                            <a:latin typeface="Cambria Math" panose="02040503050406030204" pitchFamily="18" charset="0"/>
                          </a:rPr>
                          <m:t>𝜷</m:t>
                        </m:r>
                      </m:e>
                      <m:sub>
                        <m:r>
                          <a:rPr lang="en-US" sz="2000" i="1">
                            <a:effectLst/>
                            <a:latin typeface="Cambria Math" panose="02040503050406030204" pitchFamily="18" charset="0"/>
                          </a:rPr>
                          <m:t>𝒌</m:t>
                        </m:r>
                      </m:sub>
                      <m:sup>
                        <m:r>
                          <a:rPr lang="en-US" sz="2000" i="1">
                            <a:effectLst/>
                            <a:latin typeface="Cambria Math" panose="02040503050406030204" pitchFamily="18" charset="0"/>
                          </a:rPr>
                          <m:t>𝒑𝒐𝒔𝒕</m:t>
                        </m:r>
                      </m:sup>
                    </m:sSubSup>
                  </m:oMath>
                </a14:m>
                <a:r>
                  <a:rPr lang="en-US" sz="2000" kern="0" dirty="0">
                    <a:effectLst>
                      <a:outerShdw blurRad="38100" dist="38100" dir="2700000" algn="tl">
                        <a:srgbClr val="000000">
                          <a:alpha val="43137"/>
                        </a:srgbClr>
                      </a:outerShdw>
                    </a:effectLst>
                  </a:rPr>
                  <a:t> measured relative to 2017</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Tract and year fixed effects</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Clustered at tract level</a:t>
                </a:r>
              </a:p>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For ACS (for now) estimate simpler model</a:t>
                </a:r>
              </a:p>
              <a:p>
                <a:pPr marL="0" indent="0">
                  <a:lnSpc>
                    <a:spcPct val="100000"/>
                  </a:lnSpc>
                  <a:spcBef>
                    <a:spcPts val="0"/>
                  </a:spcBef>
                  <a:spcAft>
                    <a:spcPts val="1200"/>
                  </a:spcAft>
                  <a:buNone/>
                  <a:defRPr/>
                </a:pPr>
                <a14:m>
                  <m:oMathPara xmlns:m="http://schemas.openxmlformats.org/officeDocument/2006/math">
                    <m:oMathParaPr>
                      <m:jc m:val="centerGroup"/>
                    </m:oMathParaPr>
                    <m:oMath xmlns:m="http://schemas.openxmlformats.org/officeDocument/2006/math">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𝒚</m:t>
                          </m:r>
                        </m:e>
                        <m:sub>
                          <m:r>
                            <a:rPr lang="en-US" sz="2000" b="1" i="1">
                              <a:effectLst/>
                              <a:latin typeface="Cambria Math" panose="02040503050406030204" pitchFamily="18" charset="0"/>
                            </a:rPr>
                            <m:t>𝒊𝒕</m:t>
                          </m:r>
                        </m:sub>
                      </m:sSub>
                      <m:r>
                        <a:rPr lang="en-US" sz="2000" b="1" i="1">
                          <a:effectLst/>
                          <a:latin typeface="Cambria Math" panose="02040503050406030204" pitchFamily="18" charset="0"/>
                        </a:rPr>
                        <m:t>=</m:t>
                      </m:r>
                      <m:sSup>
                        <m:sSupPr>
                          <m:ctrlPr>
                            <a:rPr lang="en-US" sz="2000" i="1">
                              <a:effectLst/>
                              <a:latin typeface="Cambria Math" panose="02040503050406030204" pitchFamily="18" charset="0"/>
                            </a:rPr>
                          </m:ctrlPr>
                        </m:sSupPr>
                        <m:e>
                          <m:r>
                            <a:rPr lang="en-US" sz="2000" b="1" i="1">
                              <a:effectLst/>
                              <a:latin typeface="Cambria Math" panose="02040503050406030204" pitchFamily="18" charset="0"/>
                            </a:rPr>
                            <m:t>𝜷</m:t>
                          </m:r>
                        </m:e>
                        <m:sup>
                          <m:r>
                            <a:rPr lang="en-US" sz="2000" b="1" i="1">
                              <a:effectLst/>
                              <a:latin typeface="Cambria Math" panose="02040503050406030204" pitchFamily="18" charset="0"/>
                            </a:rPr>
                            <m:t>𝒑𝒐𝒔𝒕</m:t>
                          </m:r>
                        </m:sup>
                      </m:sSup>
                      <m:r>
                        <a:rPr lang="en-US" sz="2000" b="1" i="1">
                          <a:effectLst/>
                          <a:latin typeface="Cambria Math" panose="02040503050406030204" pitchFamily="18" charset="0"/>
                        </a:rPr>
                        <m:t>×</m:t>
                      </m:r>
                      <m:r>
                        <a:rPr lang="en-US" sz="2000" b="1" i="1">
                          <a:effectLst/>
                          <a:latin typeface="Cambria Math" panose="02040503050406030204" pitchFamily="18" charset="0"/>
                        </a:rPr>
                        <m:t>𝑶</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𝒁</m:t>
                          </m:r>
                        </m:e>
                        <m:sub>
                          <m:r>
                            <a:rPr lang="en-US" sz="2000" b="1" i="1">
                              <a:effectLst/>
                              <a:latin typeface="Cambria Math" panose="02040503050406030204" pitchFamily="18" charset="0"/>
                            </a:rPr>
                            <m:t>𝒊</m:t>
                          </m:r>
                        </m:sub>
                      </m:sSub>
                      <m:r>
                        <a:rPr lang="en-US" sz="2000" b="1" i="1">
                          <a:effectLst/>
                          <a:latin typeface="Cambria Math" panose="02040503050406030204" pitchFamily="18" charset="0"/>
                        </a:rPr>
                        <m:t>×</m:t>
                      </m:r>
                      <m:r>
                        <a:rPr lang="en-US" sz="2000" b="1" i="1">
                          <a:effectLst/>
                          <a:latin typeface="Cambria Math" panose="02040503050406030204" pitchFamily="18" charset="0"/>
                        </a:rPr>
                        <m:t>𝑷𝑶𝑺</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𝑻</m:t>
                          </m:r>
                        </m:e>
                        <m:sub>
                          <m:r>
                            <a:rPr lang="en-US" sz="2000" b="1" i="1">
                              <a:effectLst/>
                              <a:latin typeface="Cambria Math" panose="02040503050406030204" pitchFamily="18" charset="0"/>
                            </a:rPr>
                            <m:t>𝒕</m:t>
                          </m:r>
                        </m:sub>
                      </m:sSub>
                      <m:r>
                        <a:rPr lang="en-US" sz="2000" b="1" i="1">
                          <a:effectLst/>
                          <a:latin typeface="Cambria Math" panose="02040503050406030204" pitchFamily="18" charset="0"/>
                        </a:rPr>
                        <m:t>+</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𝜸</m:t>
                          </m:r>
                        </m:e>
                        <m:sub>
                          <m:r>
                            <a:rPr lang="en-US" sz="2000" b="1" i="1">
                              <a:effectLst/>
                              <a:latin typeface="Cambria Math" panose="02040503050406030204" pitchFamily="18" charset="0"/>
                            </a:rPr>
                            <m:t>𝒊</m:t>
                          </m:r>
                        </m:sub>
                      </m:sSub>
                      <m:r>
                        <a:rPr lang="en-US" sz="2000" b="1" i="1">
                          <a:effectLst/>
                          <a:latin typeface="Cambria Math" panose="02040503050406030204" pitchFamily="18" charset="0"/>
                        </a:rPr>
                        <m:t>+</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𝜼</m:t>
                          </m:r>
                        </m:e>
                        <m:sub>
                          <m:r>
                            <a:rPr lang="en-US" sz="2000" b="1" i="1">
                              <a:effectLst/>
                              <a:latin typeface="Cambria Math" panose="02040503050406030204" pitchFamily="18" charset="0"/>
                            </a:rPr>
                            <m:t>𝒕</m:t>
                          </m:r>
                        </m:sub>
                      </m:sSub>
                      <m:r>
                        <a:rPr lang="en-US" sz="2000" b="1" i="1">
                          <a:effectLst/>
                          <a:latin typeface="Cambria Math" panose="02040503050406030204" pitchFamily="18" charset="0"/>
                        </a:rPr>
                        <m:t>+</m:t>
                      </m:r>
                      <m:sSub>
                        <m:sSubPr>
                          <m:ctrlPr>
                            <a:rPr lang="en-US" sz="2000" i="1">
                              <a:effectLst/>
                              <a:latin typeface="Cambria Math" panose="02040503050406030204" pitchFamily="18" charset="0"/>
                            </a:rPr>
                          </m:ctrlPr>
                        </m:sSubPr>
                        <m:e>
                          <m:r>
                            <a:rPr lang="en-US" sz="2000" b="1" i="1">
                              <a:effectLst/>
                              <a:latin typeface="Cambria Math" panose="02040503050406030204" pitchFamily="18" charset="0"/>
                            </a:rPr>
                            <m:t>𝝐</m:t>
                          </m:r>
                        </m:e>
                        <m:sub>
                          <m:r>
                            <a:rPr lang="en-US" sz="2000" b="1" i="1">
                              <a:effectLst/>
                              <a:latin typeface="Cambria Math" panose="02040503050406030204" pitchFamily="18" charset="0"/>
                            </a:rPr>
                            <m:t>𝒊𝒕</m:t>
                          </m:r>
                        </m:sub>
                      </m:sSub>
                    </m:oMath>
                  </m:oMathPara>
                </a14:m>
                <a:endParaRPr lang="en-US" sz="2000" dirty="0">
                  <a:effectLst/>
                </a:endParaRP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Can add 2</a:t>
                </a:r>
                <a:r>
                  <a:rPr lang="en-US" sz="2000" kern="0" baseline="30000" dirty="0">
                    <a:effectLst>
                      <a:outerShdw blurRad="38100" dist="38100" dir="2700000" algn="tl">
                        <a:srgbClr val="000000">
                          <a:alpha val="43137"/>
                        </a:srgbClr>
                      </a:outerShdw>
                    </a:effectLst>
                  </a:rPr>
                  <a:t>nd</a:t>
                </a:r>
                <a:r>
                  <a:rPr lang="en-US" sz="2000" kern="0" dirty="0">
                    <a:effectLst>
                      <a:outerShdw blurRad="38100" dist="38100" dir="2700000" algn="tl">
                        <a:srgbClr val="000000">
                          <a:alpha val="43137"/>
                        </a:srgbClr>
                      </a:outerShdw>
                    </a:effectLst>
                  </a:rPr>
                  <a:t> pre-period (2008-2012) to crudely test for prior trends, find similar evidence to Freedman et al. (2023)</a:t>
                </a:r>
              </a:p>
            </p:txBody>
          </p:sp>
        </mc:Choice>
        <mc:Fallback xmlns="">
          <p:sp>
            <p:nvSpPr>
              <p:cNvPr id="5" name="Rectangle 3"/>
              <p:cNvSpPr txBox="1">
                <a:spLocks noRot="1" noChangeAspect="1" noMove="1" noResize="1" noEditPoints="1" noAdjustHandles="1" noChangeArrowheads="1" noChangeShapeType="1" noTextEdit="1"/>
              </p:cNvSpPr>
              <p:nvPr/>
            </p:nvSpPr>
            <p:spPr bwMode="auto">
              <a:xfrm>
                <a:off x="393700" y="1390650"/>
                <a:ext cx="8813800" cy="5295900"/>
              </a:xfrm>
              <a:prstGeom prst="rect">
                <a:avLst/>
              </a:prstGeom>
              <a:blipFill>
                <a:blip r:embed="rId3"/>
                <a:stretch>
                  <a:fillRect l="-830" b="-1151"/>
                </a:stretch>
              </a:blipFill>
              <a:ln w="12700">
                <a:noFill/>
                <a:miter lim="800000"/>
                <a:headEnd/>
                <a:tailEnd/>
              </a:ln>
              <a:effectLst/>
            </p:spPr>
            <p:txBody>
              <a:bodyPr/>
              <a:lstStyle/>
              <a:p>
                <a:r>
                  <a:rPr lang="en-US">
                    <a:noFill/>
                  </a:rPr>
                  <a:t> </a:t>
                </a:r>
              </a:p>
            </p:txBody>
          </p:sp>
        </mc:Fallback>
      </mc:AlternateContent>
    </p:spTree>
    <p:extLst>
      <p:ext uri="{BB962C8B-B14F-4D97-AF65-F5344CB8AC3E}">
        <p14:creationId xmlns:p14="http://schemas.microsoft.com/office/powerpoint/2010/main" val="890652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defRPr/>
            </a:pPr>
            <a:r>
              <a:rPr lang="en-US" dirty="0"/>
              <a:t>Selection and parallel trends</a:t>
            </a:r>
          </a:p>
        </p:txBody>
      </p:sp>
      <p:sp>
        <p:nvSpPr>
          <p:cNvPr id="5" name="Rectangle 3"/>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Our prior work pointed to strong violation of parallel trends that led to spurious evidence of beneficial effects of OZs on tract residents (in ACS data), e.g., for </a:t>
            </a:r>
            <a:r>
              <a:rPr lang="en-US" sz="2000" u="sng" kern="0" dirty="0">
                <a:effectLst>
                  <a:outerShdw blurRad="38100" dist="38100" dir="2700000" algn="tl">
                    <a:srgbClr val="000000">
                      <a:alpha val="43137"/>
                    </a:srgbClr>
                  </a:outerShdw>
                </a:effectLst>
              </a:rPr>
              <a:t>employment rate</a:t>
            </a:r>
            <a:r>
              <a:rPr lang="en-US" sz="2000" kern="0" dirty="0">
                <a:effectLst>
                  <a:outerShdw blurRad="38100" dist="38100" dir="2700000" algn="tl">
                    <a:srgbClr val="000000">
                      <a:alpha val="43137"/>
                    </a:srgbClr>
                  </a:outerShdw>
                </a:effectLst>
              </a:rPr>
              <a:t>: </a:t>
            </a: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a:p>
            <a:pPr>
              <a:lnSpc>
                <a:spcPct val="100000"/>
              </a:lnSpc>
              <a:spcBef>
                <a:spcPts val="0"/>
              </a:spcBef>
              <a:spcAft>
                <a:spcPts val="1200"/>
              </a:spcAft>
              <a:defRPr/>
            </a:pPr>
            <a:endParaRPr lang="en-US" sz="2000" kern="0" dirty="0">
              <a:effectLst>
                <a:outerShdw blurRad="38100" dist="38100" dir="2700000" algn="tl">
                  <a:srgbClr val="000000">
                    <a:alpha val="43137"/>
                  </a:srgbClr>
                </a:outerShdw>
              </a:effectLst>
            </a:endParaRPr>
          </a:p>
        </p:txBody>
      </p:sp>
      <p:pic>
        <p:nvPicPr>
          <p:cNvPr id="2" name="Picture 1">
            <a:extLst>
              <a:ext uri="{FF2B5EF4-FFF2-40B4-BE49-F238E27FC236}">
                <a16:creationId xmlns:a16="http://schemas.microsoft.com/office/drawing/2014/main" id="{CEA4E5DC-6440-76A4-919F-C148F2804B37}"/>
              </a:ext>
            </a:extLst>
          </p:cNvPr>
          <p:cNvPicPr>
            <a:picLocks noChangeAspect="1"/>
          </p:cNvPicPr>
          <p:nvPr/>
        </p:nvPicPr>
        <p:blipFill>
          <a:blip r:embed="rId3"/>
          <a:stretch>
            <a:fillRect/>
          </a:stretch>
        </p:blipFill>
        <p:spPr bwMode="auto">
          <a:xfrm>
            <a:off x="2209800" y="2562693"/>
            <a:ext cx="4981035" cy="3625337"/>
          </a:xfrm>
          <a:prstGeom prst="rect">
            <a:avLst/>
          </a:prstGeom>
          <a:noFill/>
        </p:spPr>
      </p:pic>
      <p:pic>
        <p:nvPicPr>
          <p:cNvPr id="3" name="Picture 2" descr="A picture containing text, orange, indoor, dark&#10;&#10;Description automatically generated">
            <a:extLst>
              <a:ext uri="{FF2B5EF4-FFF2-40B4-BE49-F238E27FC236}">
                <a16:creationId xmlns:a16="http://schemas.microsoft.com/office/drawing/2014/main" id="{075461D7-5565-4ADD-A351-55663D90FCBA}"/>
              </a:ext>
            </a:extLst>
          </p:cNvPr>
          <p:cNvPicPr>
            <a:picLocks noChangeAspect="1"/>
          </p:cNvPicPr>
          <p:nvPr/>
        </p:nvPicPr>
        <p:blipFill>
          <a:blip r:embed="rId4"/>
          <a:stretch>
            <a:fillRect/>
          </a:stretch>
        </p:blipFill>
        <p:spPr bwMode="auto">
          <a:xfrm>
            <a:off x="3127447" y="6373550"/>
            <a:ext cx="3145739" cy="625999"/>
          </a:xfrm>
          <a:prstGeom prst="rect">
            <a:avLst/>
          </a:prstGeom>
          <a:noFill/>
        </p:spPr>
      </p:pic>
    </p:spTree>
    <p:extLst>
      <p:ext uri="{BB962C8B-B14F-4D97-AF65-F5344CB8AC3E}">
        <p14:creationId xmlns:p14="http://schemas.microsoft.com/office/powerpoint/2010/main" val="1711873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086FB-0846-5567-2B9A-6B39FD147360}"/>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8EB826ED-38A3-9C50-8C47-44FE5A83BA40}"/>
              </a:ext>
            </a:extLst>
          </p:cNvPr>
          <p:cNvSpPr>
            <a:spLocks noGrp="1" noChangeArrowheads="1"/>
          </p:cNvSpPr>
          <p:nvPr>
            <p:ph type="title"/>
          </p:nvPr>
        </p:nvSpPr>
        <p:spPr/>
        <p:txBody>
          <a:bodyPr/>
          <a:lstStyle/>
          <a:p>
            <a:pPr>
              <a:defRPr/>
            </a:pPr>
            <a:r>
              <a:rPr lang="en-US" dirty="0"/>
              <a:t>Selection and parallel trends</a:t>
            </a:r>
          </a:p>
        </p:txBody>
      </p:sp>
      <p:sp>
        <p:nvSpPr>
          <p:cNvPr id="5" name="Rectangle 3">
            <a:extLst>
              <a:ext uri="{FF2B5EF4-FFF2-40B4-BE49-F238E27FC236}">
                <a16:creationId xmlns:a16="http://schemas.microsoft.com/office/drawing/2014/main" id="{C18DAA09-C2E8-4360-14A7-2D03E4F0ACA1}"/>
              </a:ext>
            </a:extLst>
          </p:cNvPr>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Approach 1: IPW</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Predict OZ designation based on each tract’s outcomes between 2013-2017</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Highest weight on non-treated tracts with highest estimated probability of being treated based on path of pre-treatment outcome</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Essentially makes the pre-treatment trajectories more comparable (except for ACS data we just match on 5-year levels)</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Also check adding state-by-year FEs (control for other policies/pandemic)</a:t>
            </a:r>
          </a:p>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Approach 2: Doubly robust IPW (Sant’Anna and Zhao, 2020; Callaway and Sant’Anna, 2021)</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Predicts outcomes to estimate potential outcomes, using same covariates as for IPW, and using IPW weights</a:t>
            </a:r>
          </a:p>
        </p:txBody>
      </p:sp>
    </p:spTree>
    <p:extLst>
      <p:ext uri="{BB962C8B-B14F-4D97-AF65-F5344CB8AC3E}">
        <p14:creationId xmlns:p14="http://schemas.microsoft.com/office/powerpoint/2010/main" val="1378501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CB534-634C-86C2-11C1-79BE059233AB}"/>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703EDEF7-B5DF-08F8-27E6-BE170FFF081C}"/>
              </a:ext>
            </a:extLst>
          </p:cNvPr>
          <p:cNvSpPr>
            <a:spLocks noGrp="1" noChangeArrowheads="1"/>
          </p:cNvSpPr>
          <p:nvPr>
            <p:ph type="title"/>
          </p:nvPr>
        </p:nvSpPr>
        <p:spPr/>
        <p:txBody>
          <a:bodyPr/>
          <a:lstStyle/>
          <a:p>
            <a:pPr>
              <a:defRPr/>
            </a:pPr>
            <a:r>
              <a:rPr lang="en-US" sz="3200" dirty="0"/>
              <a:t>Naïve DD: OZs </a:t>
            </a:r>
            <a:r>
              <a:rPr lang="en-US" sz="3200" u="sng" dirty="0"/>
              <a:t>appear</a:t>
            </a:r>
            <a:r>
              <a:rPr lang="en-US" sz="3200" dirty="0"/>
              <a:t> to increase employment and reduce poverty of residents</a:t>
            </a:r>
          </a:p>
        </p:txBody>
      </p:sp>
      <p:graphicFrame>
        <p:nvGraphicFramePr>
          <p:cNvPr id="3" name="Table 2">
            <a:extLst>
              <a:ext uri="{FF2B5EF4-FFF2-40B4-BE49-F238E27FC236}">
                <a16:creationId xmlns:a16="http://schemas.microsoft.com/office/drawing/2014/main" id="{34C8D3DA-8981-2EF3-E2F4-32C74498A23E}"/>
              </a:ext>
            </a:extLst>
          </p:cNvPr>
          <p:cNvGraphicFramePr>
            <a:graphicFrameLocks noGrp="1"/>
          </p:cNvGraphicFramePr>
          <p:nvPr>
            <p:extLst>
              <p:ext uri="{D42A27DB-BD31-4B8C-83A1-F6EECF244321}">
                <p14:modId xmlns:p14="http://schemas.microsoft.com/office/powerpoint/2010/main" val="970994234"/>
              </p:ext>
            </p:extLst>
          </p:nvPr>
        </p:nvGraphicFramePr>
        <p:xfrm>
          <a:off x="762000" y="1771650"/>
          <a:ext cx="8077199" cy="2773680"/>
        </p:xfrm>
        <a:graphic>
          <a:graphicData uri="http://schemas.openxmlformats.org/drawingml/2006/table">
            <a:tbl>
              <a:tblPr firstRow="1" firstCol="1" bandRow="1">
                <a:tableStyleId>{5C22544A-7EE6-4342-B048-85BDC9FD1C3A}</a:tableStyleId>
              </a:tblPr>
              <a:tblGrid>
                <a:gridCol w="1676400">
                  <a:extLst>
                    <a:ext uri="{9D8B030D-6E8A-4147-A177-3AD203B41FA5}">
                      <a16:colId xmlns:a16="http://schemas.microsoft.com/office/drawing/2014/main" val="1210883194"/>
                    </a:ext>
                  </a:extLst>
                </a:gridCol>
                <a:gridCol w="1143000">
                  <a:extLst>
                    <a:ext uri="{9D8B030D-6E8A-4147-A177-3AD203B41FA5}">
                      <a16:colId xmlns:a16="http://schemas.microsoft.com/office/drawing/2014/main" val="80762194"/>
                    </a:ext>
                  </a:extLst>
                </a:gridCol>
                <a:gridCol w="1219200">
                  <a:extLst>
                    <a:ext uri="{9D8B030D-6E8A-4147-A177-3AD203B41FA5}">
                      <a16:colId xmlns:a16="http://schemas.microsoft.com/office/drawing/2014/main" val="3805365898"/>
                    </a:ext>
                  </a:extLst>
                </a:gridCol>
                <a:gridCol w="838200">
                  <a:extLst>
                    <a:ext uri="{9D8B030D-6E8A-4147-A177-3AD203B41FA5}">
                      <a16:colId xmlns:a16="http://schemas.microsoft.com/office/drawing/2014/main" val="743115219"/>
                    </a:ext>
                  </a:extLst>
                </a:gridCol>
                <a:gridCol w="990600">
                  <a:extLst>
                    <a:ext uri="{9D8B030D-6E8A-4147-A177-3AD203B41FA5}">
                      <a16:colId xmlns:a16="http://schemas.microsoft.com/office/drawing/2014/main" val="2031739520"/>
                    </a:ext>
                  </a:extLst>
                </a:gridCol>
                <a:gridCol w="1155474">
                  <a:extLst>
                    <a:ext uri="{9D8B030D-6E8A-4147-A177-3AD203B41FA5}">
                      <a16:colId xmlns:a16="http://schemas.microsoft.com/office/drawing/2014/main" val="3129374653"/>
                    </a:ext>
                  </a:extLst>
                </a:gridCol>
                <a:gridCol w="1054325">
                  <a:extLst>
                    <a:ext uri="{9D8B030D-6E8A-4147-A177-3AD203B41FA5}">
                      <a16:colId xmlns:a16="http://schemas.microsoft.com/office/drawing/2014/main" val="3798532281"/>
                    </a:ext>
                  </a:extLst>
                </a:gridCol>
              </a:tblGrid>
              <a:tr h="0">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(iii)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(iv)</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(v)</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(vi)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extLst>
                  <a:ext uri="{0D108BD9-81ED-4DB2-BD59-A6C34878D82A}">
                    <a16:rowId xmlns:a16="http://schemas.microsoft.com/office/drawing/2014/main" val="1588951080"/>
                  </a:ext>
                </a:extLst>
              </a:tr>
              <a:tr h="115459">
                <a:tc>
                  <a:txBody>
                    <a:bodyPr/>
                    <a:lstStyle/>
                    <a:p>
                      <a:pPr marL="0" marR="0">
                        <a:buNone/>
                      </a:pPr>
                      <a:r>
                        <a:rPr lang="en-US" sz="1400" b="1" dirty="0">
                          <a:solidFill>
                            <a:schemeClr val="tx1"/>
                          </a:solidFill>
                          <a:effectLst/>
                        </a:rPr>
                        <a:t>Data:</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LODES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algn="ctr"/>
                      <a:r>
                        <a:rPr lang="en-US" sz="1400" b="1" dirty="0">
                          <a:solidFill>
                            <a:schemeClr val="tx1"/>
                          </a:solidFill>
                          <a:effectLst/>
                        </a:rPr>
                        <a:t>LODES</a:t>
                      </a:r>
                      <a:endParaRPr lang="en-US" dirty="0"/>
                    </a:p>
                  </a:txBody>
                  <a:tcPr marL="68580" marR="68580" marT="0" marB="0" anchor="b">
                    <a:noFill/>
                  </a:tcPr>
                </a:tc>
                <a:tc>
                  <a:txBody>
                    <a:bodyPr/>
                    <a:lstStyle/>
                    <a:p>
                      <a:pPr marL="0" marR="0" algn="ctr">
                        <a:buNone/>
                      </a:pPr>
                      <a:r>
                        <a:rPr lang="en-US" sz="1400" b="1" dirty="0">
                          <a:solidFill>
                            <a:schemeClr val="tx1"/>
                          </a:solidFill>
                          <a:effectLst/>
                        </a:rPr>
                        <a:t>ACS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ACS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ACS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ACS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1807283098"/>
                  </a:ext>
                </a:extLst>
              </a:tr>
              <a:tr h="346375">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Log</a:t>
                      </a:r>
                    </a:p>
                    <a:p>
                      <a:pPr marL="0" marR="0" algn="ctr">
                        <a:buNone/>
                      </a:pPr>
                      <a:r>
                        <a:rPr lang="en-US" sz="1400" b="1" dirty="0">
                          <a:solidFill>
                            <a:schemeClr val="tx1"/>
                          </a:solidFill>
                          <a:effectLst/>
                        </a:rPr>
                        <a:t>Resident Emp.</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Log </a:t>
                      </a:r>
                    </a:p>
                    <a:p>
                      <a:pPr marL="0" marR="0" algn="ctr">
                        <a:buNone/>
                      </a:pPr>
                      <a:r>
                        <a:rPr lang="en-US" sz="1400" b="1" dirty="0">
                          <a:solidFill>
                            <a:schemeClr val="tx1"/>
                          </a:solidFill>
                          <a:effectLst/>
                        </a:rPr>
                        <a:t>Workplace Emp.</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Emp. Rate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Avg. Earnings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Poverty Rate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Log </a:t>
                      </a:r>
                    </a:p>
                    <a:p>
                      <a:pPr marL="0" marR="0" algn="ctr">
                        <a:buNone/>
                      </a:pPr>
                      <a:r>
                        <a:rPr lang="en-US" sz="1400" b="1" dirty="0">
                          <a:solidFill>
                            <a:schemeClr val="tx1"/>
                          </a:solidFill>
                          <a:effectLst/>
                        </a:rPr>
                        <a:t>Resident Emp.</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3710882367"/>
                  </a:ext>
                </a:extLst>
              </a:tr>
              <a:tr h="115214">
                <a:tc rowSpan="2">
                  <a:txBody>
                    <a:bodyPr/>
                    <a:lstStyle/>
                    <a:p>
                      <a:pPr marL="0" marR="0">
                        <a:buNone/>
                      </a:pPr>
                      <a:r>
                        <a:rPr lang="en-US" sz="1400" b="1" dirty="0">
                          <a:solidFill>
                            <a:schemeClr val="tx1"/>
                          </a:solidFill>
                          <a:effectLst/>
                        </a:rPr>
                        <a:t>Opportunity Zone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2"/>
                          </a:solidFill>
                          <a:effectLst/>
                        </a:rPr>
                        <a:t>0.011</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0.009</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34.55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-0.011</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0.024</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3614827590"/>
                  </a:ext>
                </a:extLst>
              </a:tr>
              <a:tr h="115214">
                <a:tc vMerge="1">
                  <a:txBody>
                    <a:bodyPr/>
                    <a:lstStyle/>
                    <a:p>
                      <a:endParaRPr lang="en-US"/>
                    </a:p>
                  </a:txBody>
                  <a:tcPr/>
                </a:tc>
                <a:tc>
                  <a:txBody>
                    <a:bodyPr/>
                    <a:lstStyle/>
                    <a:p>
                      <a:pPr marL="0" marR="0" algn="ctr">
                        <a:buNone/>
                      </a:pPr>
                      <a:r>
                        <a:rPr lang="en-US" sz="1400" b="1" dirty="0">
                          <a:solidFill>
                            <a:schemeClr val="tx2"/>
                          </a:solidFill>
                          <a:effectLst/>
                        </a:rPr>
                        <a:t>(0.002)</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(108.4)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 (0.004)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372814581"/>
                  </a:ext>
                </a:extLst>
              </a:tr>
              <a:tr h="115459">
                <a:tc>
                  <a:txBody>
                    <a:bodyPr/>
                    <a:lstStyle/>
                    <a:p>
                      <a:pPr marL="0" marR="0">
                        <a:buNone/>
                      </a:pPr>
                      <a:r>
                        <a:rPr lang="en-US" sz="1400" b="1" dirty="0">
                          <a:solidFill>
                            <a:schemeClr val="tx1"/>
                          </a:solidFill>
                          <a:effectLst/>
                        </a:rPr>
                        <a:t>Tract FE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extLst>
                  <a:ext uri="{0D108BD9-81ED-4DB2-BD59-A6C34878D82A}">
                    <a16:rowId xmlns:a16="http://schemas.microsoft.com/office/drawing/2014/main" val="3675165555"/>
                  </a:ext>
                </a:extLst>
              </a:tr>
              <a:tr h="115459">
                <a:tc>
                  <a:txBody>
                    <a:bodyPr/>
                    <a:lstStyle/>
                    <a:p>
                      <a:pPr marL="0" marR="0">
                        <a:buNone/>
                      </a:pPr>
                      <a:r>
                        <a:rPr lang="en-US" sz="1400" b="1" dirty="0">
                          <a:solidFill>
                            <a:schemeClr val="tx1"/>
                          </a:solidFill>
                          <a:effectLst/>
                        </a:rPr>
                        <a:t>Year FE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extLst>
                  <a:ext uri="{0D108BD9-81ED-4DB2-BD59-A6C34878D82A}">
                    <a16:rowId xmlns:a16="http://schemas.microsoft.com/office/drawing/2014/main" val="3281813534"/>
                  </a:ext>
                </a:extLst>
              </a:tr>
              <a:tr h="115214">
                <a:tc>
                  <a:txBody>
                    <a:bodyPr/>
                    <a:lstStyle/>
                    <a:p>
                      <a:pPr marL="0" marR="0">
                        <a:buNone/>
                      </a:pPr>
                      <a:r>
                        <a:rPr lang="en-US" sz="1400" b="1" dirty="0">
                          <a:solidFill>
                            <a:schemeClr val="tx1"/>
                          </a:solidFill>
                          <a:effectLst/>
                        </a:rPr>
                        <a:t>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30,973</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30,975</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30,875</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30,847</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30,870</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30,870</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extLst>
                  <a:ext uri="{0D108BD9-81ED-4DB2-BD59-A6C34878D82A}">
                    <a16:rowId xmlns:a16="http://schemas.microsoft.com/office/drawing/2014/main" val="3024970919"/>
                  </a:ext>
                </a:extLst>
              </a:tr>
              <a:tr h="115214">
                <a:tc>
                  <a:txBody>
                    <a:bodyPr/>
                    <a:lstStyle/>
                    <a:p>
                      <a:pPr marL="0" marR="0">
                        <a:buNone/>
                      </a:pPr>
                      <a:r>
                        <a:rPr lang="en-US" sz="1400" b="1" dirty="0">
                          <a:solidFill>
                            <a:schemeClr val="tx1"/>
                          </a:solidFill>
                          <a:effectLst/>
                        </a:rPr>
                        <a:t>Obs.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275,557</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275,557</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61,443</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61,268</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61,425</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61,423</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extLst>
                  <a:ext uri="{0D108BD9-81ED-4DB2-BD59-A6C34878D82A}">
                    <a16:rowId xmlns:a16="http://schemas.microsoft.com/office/drawing/2014/main" val="3599672076"/>
                  </a:ext>
                </a:extLst>
              </a:tr>
              <a:tr h="346375">
                <a:tc gridSpan="7">
                  <a:txBody>
                    <a:bodyPr/>
                    <a:lstStyle/>
                    <a:p>
                      <a:pPr marL="0" marR="457200" indent="0">
                        <a:buNone/>
                      </a:pPr>
                      <a:r>
                        <a:rPr lang="en-US" sz="1400" b="1" dirty="0">
                          <a:solidFill>
                            <a:schemeClr val="tx1"/>
                          </a:solidFill>
                          <a:effectLst/>
                        </a:rPr>
                        <a:t>Notes: Heteroskedasticity robust standard errors (in parentheses) are clustered on census tract.  Stars indicate p-values: </a:t>
                      </a:r>
                      <a:r>
                        <a:rPr lang="en-US" sz="1400" b="1" baseline="30000" dirty="0">
                          <a:solidFill>
                            <a:schemeClr val="tx1"/>
                          </a:solidFill>
                          <a:effectLst/>
                        </a:rPr>
                        <a:t>*</a:t>
                      </a:r>
                      <a:r>
                        <a:rPr lang="en-US" sz="1400" b="1" dirty="0">
                          <a:solidFill>
                            <a:schemeClr val="tx1"/>
                          </a:solidFill>
                          <a:effectLst/>
                        </a:rPr>
                        <a:t> p&lt;0.05 </a:t>
                      </a:r>
                      <a:r>
                        <a:rPr lang="en-US" sz="1400" b="1" baseline="30000" dirty="0">
                          <a:solidFill>
                            <a:schemeClr val="tx1"/>
                          </a:solidFill>
                          <a:effectLst/>
                        </a:rPr>
                        <a:t>**</a:t>
                      </a:r>
                      <a:r>
                        <a:rPr lang="en-US" sz="1400" b="1" dirty="0">
                          <a:solidFill>
                            <a:schemeClr val="tx1"/>
                          </a:solidFill>
                          <a:effectLst/>
                        </a:rPr>
                        <a:t> p&lt;0.01 </a:t>
                      </a:r>
                      <a:r>
                        <a:rPr lang="en-US" sz="1400" b="1" baseline="30000" dirty="0">
                          <a:solidFill>
                            <a:schemeClr val="tx1"/>
                          </a:solidFill>
                          <a:effectLst/>
                        </a:rPr>
                        <a:t>***</a:t>
                      </a:r>
                      <a:r>
                        <a:rPr lang="en-US" sz="1400" b="1" dirty="0">
                          <a:solidFill>
                            <a:schemeClr val="tx1"/>
                          </a:solidFill>
                          <a:effectLst/>
                        </a:rPr>
                        <a:t> p&lt;0.001</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19534154"/>
                  </a:ext>
                </a:extLst>
              </a:tr>
            </a:tbl>
          </a:graphicData>
        </a:graphic>
      </p:graphicFrame>
    </p:spTree>
    <p:extLst>
      <p:ext uri="{BB962C8B-B14F-4D97-AF65-F5344CB8AC3E}">
        <p14:creationId xmlns:p14="http://schemas.microsoft.com/office/powerpoint/2010/main" val="3384939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defRPr/>
            </a:pPr>
            <a:r>
              <a:rPr lang="en-US" dirty="0"/>
              <a:t>LODES employment</a:t>
            </a:r>
          </a:p>
        </p:txBody>
      </p:sp>
      <p:sp>
        <p:nvSpPr>
          <p:cNvPr id="3" name="TextBox 2">
            <a:extLst>
              <a:ext uri="{FF2B5EF4-FFF2-40B4-BE49-F238E27FC236}">
                <a16:creationId xmlns:a16="http://schemas.microsoft.com/office/drawing/2014/main" id="{68E43C47-3EFB-444A-9C30-821A9E1145A7}"/>
              </a:ext>
            </a:extLst>
          </p:cNvPr>
          <p:cNvSpPr txBox="1"/>
          <p:nvPr/>
        </p:nvSpPr>
        <p:spPr>
          <a:xfrm>
            <a:off x="499918" y="1390650"/>
            <a:ext cx="3810000" cy="341632"/>
          </a:xfrm>
          <a:prstGeom prst="rect">
            <a:avLst/>
          </a:prstGeom>
          <a:noFill/>
        </p:spPr>
        <p:txBody>
          <a:bodyPr wrap="square" rtlCol="0">
            <a:spAutoFit/>
          </a:bodyPr>
          <a:lstStyle/>
          <a:p>
            <a:pPr algn="ctr"/>
            <a:r>
              <a:rPr lang="en-US" dirty="0">
                <a:effectLst>
                  <a:outerShdw blurRad="38100" dist="38100" dir="2700000" algn="tl">
                    <a:srgbClr val="000000">
                      <a:alpha val="43137"/>
                    </a:srgbClr>
                  </a:outerShdw>
                </a:effectLst>
              </a:rPr>
              <a:t>Log OZ resident employment</a:t>
            </a:r>
          </a:p>
        </p:txBody>
      </p:sp>
      <p:pic>
        <p:nvPicPr>
          <p:cNvPr id="2" name="Picture 1">
            <a:extLst>
              <a:ext uri="{FF2B5EF4-FFF2-40B4-BE49-F238E27FC236}">
                <a16:creationId xmlns:a16="http://schemas.microsoft.com/office/drawing/2014/main" id="{AA1E2A51-0D64-FC69-9997-C9E7AFFB34BE}"/>
              </a:ext>
            </a:extLst>
          </p:cNvPr>
          <p:cNvPicPr>
            <a:picLocks noChangeAspect="1"/>
          </p:cNvPicPr>
          <p:nvPr/>
        </p:nvPicPr>
        <p:blipFill>
          <a:blip r:embed="rId3">
            <a:extLst>
              <a:ext uri="{28A0092B-C50C-407E-A947-70E740481C1C}">
                <a14:useLocalDpi xmlns:a14="http://schemas.microsoft.com/office/drawing/2010/main" val="0"/>
              </a:ext>
            </a:extLst>
          </a:blip>
          <a:srcRect r="21451"/>
          <a:stretch>
            <a:fillRect/>
          </a:stretch>
        </p:blipFill>
        <p:spPr>
          <a:xfrm>
            <a:off x="233218" y="1760857"/>
            <a:ext cx="4343400" cy="3314375"/>
          </a:xfrm>
          <a:prstGeom prst="rect">
            <a:avLst/>
          </a:prstGeom>
        </p:spPr>
      </p:pic>
      <p:pic>
        <p:nvPicPr>
          <p:cNvPr id="5" name="Picture 4">
            <a:extLst>
              <a:ext uri="{FF2B5EF4-FFF2-40B4-BE49-F238E27FC236}">
                <a16:creationId xmlns:a16="http://schemas.microsoft.com/office/drawing/2014/main" id="{EBFC36A1-F9F1-7E19-12BF-FAA53EFFAA2E}"/>
              </a:ext>
            </a:extLst>
          </p:cNvPr>
          <p:cNvPicPr>
            <a:picLocks noChangeAspect="1"/>
          </p:cNvPicPr>
          <p:nvPr/>
        </p:nvPicPr>
        <p:blipFill>
          <a:blip r:embed="rId4">
            <a:extLst>
              <a:ext uri="{28A0092B-C50C-407E-A947-70E740481C1C}">
                <a14:useLocalDpi xmlns:a14="http://schemas.microsoft.com/office/drawing/2010/main" val="0"/>
              </a:ext>
            </a:extLst>
          </a:blip>
          <a:srcRect l="78628" t="34615" b="43162"/>
          <a:stretch>
            <a:fillRect/>
          </a:stretch>
        </p:blipFill>
        <p:spPr>
          <a:xfrm>
            <a:off x="3814329" y="5674039"/>
            <a:ext cx="1972541" cy="1231937"/>
          </a:xfrm>
          <a:prstGeom prst="rect">
            <a:avLst/>
          </a:prstGeom>
        </p:spPr>
      </p:pic>
      <p:sp>
        <p:nvSpPr>
          <p:cNvPr id="6" name="TextBox 5">
            <a:extLst>
              <a:ext uri="{FF2B5EF4-FFF2-40B4-BE49-F238E27FC236}">
                <a16:creationId xmlns:a16="http://schemas.microsoft.com/office/drawing/2014/main" id="{BBEB99F7-A54A-E480-DE8F-1CFD57D5956D}"/>
              </a:ext>
            </a:extLst>
          </p:cNvPr>
          <p:cNvSpPr txBox="1"/>
          <p:nvPr/>
        </p:nvSpPr>
        <p:spPr>
          <a:xfrm>
            <a:off x="5293591" y="1390650"/>
            <a:ext cx="3810000" cy="341632"/>
          </a:xfrm>
          <a:prstGeom prst="rect">
            <a:avLst/>
          </a:prstGeom>
          <a:noFill/>
        </p:spPr>
        <p:txBody>
          <a:bodyPr wrap="square" rtlCol="0">
            <a:spAutoFit/>
          </a:bodyPr>
          <a:lstStyle/>
          <a:p>
            <a:pPr algn="ctr"/>
            <a:r>
              <a:rPr lang="en-US" dirty="0">
                <a:effectLst>
                  <a:outerShdw blurRad="38100" dist="38100" dir="2700000" algn="tl">
                    <a:srgbClr val="000000">
                      <a:alpha val="43137"/>
                    </a:srgbClr>
                  </a:outerShdw>
                </a:effectLst>
              </a:rPr>
              <a:t>Log OZ workplace employment</a:t>
            </a:r>
          </a:p>
        </p:txBody>
      </p:sp>
      <p:pic>
        <p:nvPicPr>
          <p:cNvPr id="7" name="Picture 6">
            <a:extLst>
              <a:ext uri="{FF2B5EF4-FFF2-40B4-BE49-F238E27FC236}">
                <a16:creationId xmlns:a16="http://schemas.microsoft.com/office/drawing/2014/main" id="{16AE1C9D-6D0B-7D7D-FB1E-FB1CCE595E23}"/>
              </a:ext>
            </a:extLst>
          </p:cNvPr>
          <p:cNvPicPr>
            <a:picLocks noChangeAspect="1"/>
          </p:cNvPicPr>
          <p:nvPr/>
        </p:nvPicPr>
        <p:blipFill>
          <a:blip r:embed="rId5">
            <a:extLst>
              <a:ext uri="{28A0092B-C50C-407E-A947-70E740481C1C}">
                <a14:useLocalDpi xmlns:a14="http://schemas.microsoft.com/office/drawing/2010/main" val="0"/>
              </a:ext>
            </a:extLst>
          </a:blip>
          <a:srcRect r="21543"/>
          <a:stretch>
            <a:fillRect/>
          </a:stretch>
        </p:blipFill>
        <p:spPr>
          <a:xfrm>
            <a:off x="5024584" y="1760858"/>
            <a:ext cx="4338782" cy="3314374"/>
          </a:xfrm>
          <a:prstGeom prst="rect">
            <a:avLst/>
          </a:prstGeom>
        </p:spPr>
      </p:pic>
    </p:spTree>
    <p:extLst>
      <p:ext uri="{BB962C8B-B14F-4D97-AF65-F5344CB8AC3E}">
        <p14:creationId xmlns:p14="http://schemas.microsoft.com/office/powerpoint/2010/main" val="3270941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37C1E-C193-F123-9DDB-68FE37653300}"/>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7FDE706C-A3A0-2479-DA86-5BB12034D283}"/>
              </a:ext>
            </a:extLst>
          </p:cNvPr>
          <p:cNvSpPr>
            <a:spLocks noGrp="1" noChangeArrowheads="1"/>
          </p:cNvSpPr>
          <p:nvPr>
            <p:ph type="title"/>
          </p:nvPr>
        </p:nvSpPr>
        <p:spPr/>
        <p:txBody>
          <a:bodyPr/>
          <a:lstStyle/>
          <a:p>
            <a:pPr>
              <a:defRPr/>
            </a:pPr>
            <a:r>
              <a:rPr lang="en-US" sz="2600" dirty="0"/>
              <a:t>IPW/doubly robust estimates wipe out empl./poverty rate gains; evidence of resident and workplace empl. gains</a:t>
            </a:r>
          </a:p>
        </p:txBody>
      </p:sp>
      <p:graphicFrame>
        <p:nvGraphicFramePr>
          <p:cNvPr id="2" name="Table 1">
            <a:extLst>
              <a:ext uri="{FF2B5EF4-FFF2-40B4-BE49-F238E27FC236}">
                <a16:creationId xmlns:a16="http://schemas.microsoft.com/office/drawing/2014/main" id="{53DB0511-6391-BD6E-B363-410C3041A55E}"/>
              </a:ext>
            </a:extLst>
          </p:cNvPr>
          <p:cNvGraphicFramePr>
            <a:graphicFrameLocks noGrp="1"/>
          </p:cNvGraphicFramePr>
          <p:nvPr>
            <p:extLst>
              <p:ext uri="{D42A27DB-BD31-4B8C-83A1-F6EECF244321}">
                <p14:modId xmlns:p14="http://schemas.microsoft.com/office/powerpoint/2010/main" val="53577843"/>
              </p:ext>
            </p:extLst>
          </p:nvPr>
        </p:nvGraphicFramePr>
        <p:xfrm>
          <a:off x="371952" y="1543050"/>
          <a:ext cx="8816686" cy="2987040"/>
        </p:xfrm>
        <a:graphic>
          <a:graphicData uri="http://schemas.openxmlformats.org/drawingml/2006/table">
            <a:tbl>
              <a:tblPr firstRow="1" firstCol="1" bandRow="1">
                <a:tableStyleId>{5C22544A-7EE6-4342-B048-85BDC9FD1C3A}</a:tableStyleId>
              </a:tblPr>
              <a:tblGrid>
                <a:gridCol w="1490319">
                  <a:extLst>
                    <a:ext uri="{9D8B030D-6E8A-4147-A177-3AD203B41FA5}">
                      <a16:colId xmlns:a16="http://schemas.microsoft.com/office/drawing/2014/main" val="530127179"/>
                    </a:ext>
                  </a:extLst>
                </a:gridCol>
                <a:gridCol w="1348382">
                  <a:extLst>
                    <a:ext uri="{9D8B030D-6E8A-4147-A177-3AD203B41FA5}">
                      <a16:colId xmlns:a16="http://schemas.microsoft.com/office/drawing/2014/main" val="2155513067"/>
                    </a:ext>
                  </a:extLst>
                </a:gridCol>
                <a:gridCol w="1348382">
                  <a:extLst>
                    <a:ext uri="{9D8B030D-6E8A-4147-A177-3AD203B41FA5}">
                      <a16:colId xmlns:a16="http://schemas.microsoft.com/office/drawing/2014/main" val="3975920456"/>
                    </a:ext>
                  </a:extLst>
                </a:gridCol>
                <a:gridCol w="1178316">
                  <a:extLst>
                    <a:ext uri="{9D8B030D-6E8A-4147-A177-3AD203B41FA5}">
                      <a16:colId xmlns:a16="http://schemas.microsoft.com/office/drawing/2014/main" val="223140831"/>
                    </a:ext>
                  </a:extLst>
                </a:gridCol>
                <a:gridCol w="1187801">
                  <a:extLst>
                    <a:ext uri="{9D8B030D-6E8A-4147-A177-3AD203B41FA5}">
                      <a16:colId xmlns:a16="http://schemas.microsoft.com/office/drawing/2014/main" val="3927505585"/>
                    </a:ext>
                  </a:extLst>
                </a:gridCol>
                <a:gridCol w="914400">
                  <a:extLst>
                    <a:ext uri="{9D8B030D-6E8A-4147-A177-3AD203B41FA5}">
                      <a16:colId xmlns:a16="http://schemas.microsoft.com/office/drawing/2014/main" val="2493558694"/>
                    </a:ext>
                  </a:extLst>
                </a:gridCol>
                <a:gridCol w="1349086">
                  <a:extLst>
                    <a:ext uri="{9D8B030D-6E8A-4147-A177-3AD203B41FA5}">
                      <a16:colId xmlns:a16="http://schemas.microsoft.com/office/drawing/2014/main" val="1711636358"/>
                    </a:ext>
                  </a:extLst>
                </a:gridCol>
              </a:tblGrid>
              <a:tr h="146800">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(iii)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(iv)</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algn="ctr"/>
                      <a:r>
                        <a:rPr lang="en-US" sz="1400" b="1" dirty="0">
                          <a:solidFill>
                            <a:schemeClr val="tx1"/>
                          </a:solidFill>
                          <a:effectLst/>
                        </a:rPr>
                        <a:t>(v)</a:t>
                      </a:r>
                      <a:endParaRPr lang="en-US" dirty="0"/>
                    </a:p>
                  </a:txBody>
                  <a:tcPr marL="36368" marR="36368" marT="0" marB="0">
                    <a:noFill/>
                  </a:tcPr>
                </a:tc>
                <a:tc>
                  <a:txBody>
                    <a:bodyPr/>
                    <a:lstStyle/>
                    <a:p>
                      <a:pPr marL="0" marR="0" algn="ctr">
                        <a:buNone/>
                      </a:pPr>
                      <a:r>
                        <a:rPr lang="en-US" sz="1400" b="1" dirty="0">
                          <a:solidFill>
                            <a:schemeClr val="tx1"/>
                          </a:solidFill>
                          <a:effectLst/>
                        </a:rPr>
                        <a:t>(vi)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extLst>
                  <a:ext uri="{0D108BD9-81ED-4DB2-BD59-A6C34878D82A}">
                    <a16:rowId xmlns:a16="http://schemas.microsoft.com/office/drawing/2014/main" val="2029374209"/>
                  </a:ext>
                </a:extLst>
              </a:tr>
              <a:tr h="146800">
                <a:tc>
                  <a:txBody>
                    <a:bodyPr/>
                    <a:lstStyle/>
                    <a:p>
                      <a:pPr marL="0" marR="0">
                        <a:buNone/>
                      </a:pPr>
                      <a:r>
                        <a:rPr lang="en-US" sz="1400" b="1" dirty="0">
                          <a:solidFill>
                            <a:schemeClr val="tx1"/>
                          </a:solidFill>
                          <a:effectLst/>
                        </a:rPr>
                        <a:t>Data:</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LODES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LODES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ACS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algn="ctr"/>
                      <a:r>
                        <a:rPr lang="en-US" sz="1400" b="1" dirty="0">
                          <a:solidFill>
                            <a:schemeClr val="tx1"/>
                          </a:solidFill>
                          <a:effectLst/>
                        </a:rPr>
                        <a:t>ACS</a:t>
                      </a:r>
                      <a:endParaRPr lang="en-US" dirty="0"/>
                    </a:p>
                  </a:txBody>
                  <a:tcPr marL="36368" marR="36368" marT="0" marB="0" anchor="b">
                    <a:noFill/>
                  </a:tcPr>
                </a:tc>
                <a:tc>
                  <a:txBody>
                    <a:bodyPr/>
                    <a:lstStyle/>
                    <a:p>
                      <a:pPr algn="ctr"/>
                      <a:r>
                        <a:rPr lang="en-US" sz="1400" b="1" dirty="0">
                          <a:solidFill>
                            <a:schemeClr val="tx1"/>
                          </a:solidFill>
                          <a:effectLst/>
                        </a:rPr>
                        <a:t>ACS</a:t>
                      </a:r>
                      <a:endParaRPr lang="en-US" dirty="0"/>
                    </a:p>
                  </a:txBody>
                  <a:tcPr marL="36368" marR="36368" marT="0" marB="0" anchor="b">
                    <a:noFill/>
                  </a:tcPr>
                </a:tc>
                <a:tc>
                  <a:txBody>
                    <a:bodyPr/>
                    <a:lstStyle/>
                    <a:p>
                      <a:pPr marL="0" marR="0" algn="ctr">
                        <a:buNone/>
                      </a:pPr>
                      <a:r>
                        <a:rPr lang="en-US" sz="1400" b="1" dirty="0">
                          <a:solidFill>
                            <a:schemeClr val="tx1"/>
                          </a:solidFill>
                          <a:effectLst/>
                        </a:rPr>
                        <a:t>ACS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extLst>
                  <a:ext uri="{0D108BD9-81ED-4DB2-BD59-A6C34878D82A}">
                    <a16:rowId xmlns:a16="http://schemas.microsoft.com/office/drawing/2014/main" val="916029274"/>
                  </a:ext>
                </a:extLst>
              </a:tr>
              <a:tr h="440399">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Log</a:t>
                      </a:r>
                    </a:p>
                    <a:p>
                      <a:pPr marL="0" marR="0" algn="ctr">
                        <a:buNone/>
                      </a:pPr>
                      <a:r>
                        <a:rPr lang="en-US" sz="1400" b="1" dirty="0">
                          <a:solidFill>
                            <a:schemeClr val="tx1"/>
                          </a:solidFill>
                          <a:effectLst/>
                        </a:rPr>
                        <a:t>Resident Emp.</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Log </a:t>
                      </a:r>
                    </a:p>
                    <a:p>
                      <a:pPr marL="0" marR="0" algn="ctr">
                        <a:buNone/>
                      </a:pPr>
                      <a:r>
                        <a:rPr lang="en-US" sz="1400" b="1" dirty="0">
                          <a:solidFill>
                            <a:schemeClr val="tx1"/>
                          </a:solidFill>
                          <a:effectLst/>
                        </a:rPr>
                        <a:t>Workplace Emp.</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Emp. Rate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Avg. Earnings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algn="ctr"/>
                      <a:r>
                        <a:rPr lang="en-US" sz="1400" b="1" dirty="0">
                          <a:solidFill>
                            <a:schemeClr val="tx1"/>
                          </a:solidFill>
                          <a:effectLst/>
                        </a:rPr>
                        <a:t>Poverty Rate</a:t>
                      </a:r>
                      <a:endParaRPr lang="en-US" dirty="0"/>
                    </a:p>
                  </a:txBody>
                  <a:tcPr marL="36368" marR="36368" marT="0" marB="0" anchor="b">
                    <a:noFill/>
                  </a:tcPr>
                </a:tc>
                <a:tc>
                  <a:txBody>
                    <a:bodyPr/>
                    <a:lstStyle/>
                    <a:p>
                      <a:pPr marL="0" marR="0" algn="ctr">
                        <a:buNone/>
                      </a:pPr>
                      <a:r>
                        <a:rPr lang="en-US" sz="1400" b="1" dirty="0">
                          <a:solidFill>
                            <a:schemeClr val="tx1"/>
                          </a:solidFill>
                          <a:effectLst/>
                        </a:rPr>
                        <a:t>Log </a:t>
                      </a:r>
                    </a:p>
                    <a:p>
                      <a:pPr marL="0" marR="0" algn="ctr">
                        <a:buNone/>
                      </a:pPr>
                      <a:r>
                        <a:rPr lang="en-US" sz="1400" b="1" dirty="0">
                          <a:solidFill>
                            <a:schemeClr val="tx1"/>
                          </a:solidFill>
                          <a:effectLst/>
                        </a:rPr>
                        <a:t>Resident Emp.</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extLst>
                  <a:ext uri="{0D108BD9-81ED-4DB2-BD59-A6C34878D82A}">
                    <a16:rowId xmlns:a16="http://schemas.microsoft.com/office/drawing/2014/main" val="1025346616"/>
                  </a:ext>
                </a:extLst>
              </a:tr>
              <a:tr h="146800">
                <a:tc gridSpan="7">
                  <a:txBody>
                    <a:bodyPr/>
                    <a:lstStyle/>
                    <a:p>
                      <a:pPr marL="0" marR="0" algn="ctr">
                        <a:buNone/>
                      </a:pPr>
                      <a:r>
                        <a:rPr lang="en-US" sz="1400" b="1" dirty="0">
                          <a:solidFill>
                            <a:schemeClr val="tx1"/>
                          </a:solidFill>
                          <a:effectLst/>
                        </a:rPr>
                        <a:t>A. IPW Treatment on the Treated Estimates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buNone/>
                      </a:pP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extLst>
                  <a:ext uri="{0D108BD9-81ED-4DB2-BD59-A6C34878D82A}">
                    <a16:rowId xmlns:a16="http://schemas.microsoft.com/office/drawing/2014/main" val="2533927755"/>
                  </a:ext>
                </a:extLst>
              </a:tr>
              <a:tr h="146800">
                <a:tc rowSpan="2">
                  <a:txBody>
                    <a:bodyPr/>
                    <a:lstStyle/>
                    <a:p>
                      <a:pPr marL="0" marR="0">
                        <a:buNone/>
                      </a:pPr>
                      <a:r>
                        <a:rPr lang="en-US" sz="1400" b="1" dirty="0">
                          <a:solidFill>
                            <a:schemeClr val="tx1"/>
                          </a:solidFill>
                          <a:effectLst/>
                        </a:rPr>
                        <a:t>Opportunity Zone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2"/>
                          </a:solidFill>
                          <a:effectLst/>
                        </a:rPr>
                        <a:t>0.007</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0.012</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0.002</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138.37</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algn="ctr"/>
                      <a:r>
                        <a:rPr lang="en-US" sz="1400" b="1" dirty="0">
                          <a:solidFill>
                            <a:schemeClr val="tx2"/>
                          </a:solidFill>
                          <a:effectLst/>
                        </a:rPr>
                        <a:t>0.008</a:t>
                      </a:r>
                      <a:r>
                        <a:rPr lang="en-US" sz="1400" b="1" baseline="30000" dirty="0">
                          <a:solidFill>
                            <a:schemeClr val="tx2"/>
                          </a:solidFill>
                          <a:effectLst/>
                        </a:rPr>
                        <a:t>***</a:t>
                      </a:r>
                      <a:endParaRPr lang="en-US" dirty="0">
                        <a:solidFill>
                          <a:schemeClr val="tx2"/>
                        </a:solidFill>
                      </a:endParaRPr>
                    </a:p>
                  </a:txBody>
                  <a:tcPr marL="36368" marR="36368" marT="0" marB="0" anchor="b">
                    <a:noFill/>
                  </a:tcPr>
                </a:tc>
                <a:tc>
                  <a:txBody>
                    <a:bodyPr/>
                    <a:lstStyle/>
                    <a:p>
                      <a:pPr marL="0" marR="0" algn="ctr">
                        <a:buNone/>
                      </a:pPr>
                      <a:r>
                        <a:rPr lang="en-US" sz="1400" b="1" dirty="0">
                          <a:solidFill>
                            <a:schemeClr val="tx2"/>
                          </a:solidFill>
                          <a:effectLst/>
                        </a:rPr>
                        <a:t>0.018</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extLst>
                  <a:ext uri="{0D108BD9-81ED-4DB2-BD59-A6C34878D82A}">
                    <a16:rowId xmlns:a16="http://schemas.microsoft.com/office/drawing/2014/main" val="2589872431"/>
                  </a:ext>
                </a:extLst>
              </a:tr>
              <a:tr h="146800">
                <a:tc vMerge="1">
                  <a:txBody>
                    <a:bodyPr/>
                    <a:lstStyle/>
                    <a:p>
                      <a:endParaRPr lang="en-US"/>
                    </a:p>
                  </a:txBody>
                  <a:tcPr/>
                </a:tc>
                <a:tc>
                  <a:txBody>
                    <a:bodyPr/>
                    <a:lstStyle/>
                    <a:p>
                      <a:pPr marL="0" marR="0" algn="ctr">
                        <a:buNone/>
                      </a:pPr>
                      <a:r>
                        <a:rPr lang="en-US" sz="1400" b="1" dirty="0">
                          <a:solidFill>
                            <a:schemeClr val="tx2"/>
                          </a:solidFill>
                          <a:effectLst/>
                        </a:rPr>
                        <a:t>(0.002)</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(108.74)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algn="ctr"/>
                      <a:r>
                        <a:rPr lang="en-US" sz="1400" b="1" dirty="0">
                          <a:solidFill>
                            <a:schemeClr val="tx2"/>
                          </a:solidFill>
                          <a:effectLst/>
                        </a:rPr>
                        <a:t>(0.002)</a:t>
                      </a:r>
                      <a:endParaRPr lang="en-US" dirty="0">
                        <a:solidFill>
                          <a:schemeClr val="tx2"/>
                        </a:solidFill>
                      </a:endParaRPr>
                    </a:p>
                  </a:txBody>
                  <a:tcPr marL="36368" marR="36368" marT="0" marB="0" anchor="b">
                    <a:noFill/>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extLst>
                  <a:ext uri="{0D108BD9-81ED-4DB2-BD59-A6C34878D82A}">
                    <a16:rowId xmlns:a16="http://schemas.microsoft.com/office/drawing/2014/main" val="2979330296"/>
                  </a:ext>
                </a:extLst>
              </a:tr>
              <a:tr h="146800">
                <a:tc gridSpan="7">
                  <a:txBody>
                    <a:bodyPr/>
                    <a:lstStyle/>
                    <a:p>
                      <a:pPr marL="0" marR="0" algn="ctr">
                        <a:buNone/>
                      </a:pPr>
                      <a:r>
                        <a:rPr lang="en-US" sz="1400" b="1" dirty="0">
                          <a:solidFill>
                            <a:schemeClr val="tx1"/>
                          </a:solidFill>
                          <a:effectLst/>
                        </a:rPr>
                        <a:t>B. Regression-Adj. IPW Treatment on the Treated Estimates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buNone/>
                      </a:pPr>
                      <a:endParaRPr lang="en-US" sz="1400" b="1">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extLst>
                  <a:ext uri="{0D108BD9-81ED-4DB2-BD59-A6C34878D82A}">
                    <a16:rowId xmlns:a16="http://schemas.microsoft.com/office/drawing/2014/main" val="161342323"/>
                  </a:ext>
                </a:extLst>
              </a:tr>
              <a:tr h="146800">
                <a:tc rowSpan="2">
                  <a:txBody>
                    <a:bodyPr/>
                    <a:lstStyle/>
                    <a:p>
                      <a:pPr marL="0" marR="0">
                        <a:buNone/>
                      </a:pPr>
                      <a:r>
                        <a:rPr lang="en-US" sz="1400" b="1" dirty="0">
                          <a:solidFill>
                            <a:schemeClr val="tx1"/>
                          </a:solidFill>
                          <a:effectLst/>
                        </a:rPr>
                        <a:t>Opportunity Zone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2"/>
                          </a:solidFill>
                          <a:effectLst/>
                        </a:rPr>
                        <a:t>0.007</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0.012</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0.002</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136.17</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0.005</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0.018</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extLst>
                  <a:ext uri="{0D108BD9-81ED-4DB2-BD59-A6C34878D82A}">
                    <a16:rowId xmlns:a16="http://schemas.microsoft.com/office/drawing/2014/main" val="3324088087"/>
                  </a:ext>
                </a:extLst>
              </a:tr>
              <a:tr h="146800">
                <a:tc vMerge="1">
                  <a:txBody>
                    <a:bodyPr/>
                    <a:lstStyle/>
                    <a:p>
                      <a:endParaRPr lang="en-US"/>
                    </a:p>
                  </a:txBody>
                  <a:tcPr/>
                </a:tc>
                <a:tc>
                  <a:txBody>
                    <a:bodyPr/>
                    <a:lstStyle/>
                    <a:p>
                      <a:pPr marL="0" marR="0" algn="ctr">
                        <a:buNone/>
                      </a:pPr>
                      <a:r>
                        <a:rPr lang="en-US" sz="1400" b="1" dirty="0">
                          <a:solidFill>
                            <a:schemeClr val="tx2"/>
                          </a:solidFill>
                          <a:effectLst/>
                        </a:rPr>
                        <a:t>(0.001)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(0.001)</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(108.72)</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(0.002)</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36368" marR="36368" marT="0" marB="0" anchor="b">
                    <a:noFill/>
                  </a:tcPr>
                </a:tc>
                <a:extLst>
                  <a:ext uri="{0D108BD9-81ED-4DB2-BD59-A6C34878D82A}">
                    <a16:rowId xmlns:a16="http://schemas.microsoft.com/office/drawing/2014/main" val="2857276993"/>
                  </a:ext>
                </a:extLst>
              </a:tr>
              <a:tr h="146800">
                <a:tc>
                  <a:txBody>
                    <a:bodyPr/>
                    <a:lstStyle/>
                    <a:p>
                      <a:pPr marL="0" marR="0">
                        <a:buNone/>
                      </a:pPr>
                      <a:r>
                        <a:rPr lang="en-US" sz="1400" b="1" dirty="0">
                          <a:solidFill>
                            <a:schemeClr val="tx1"/>
                          </a:solidFill>
                          <a:effectLst/>
                        </a:rPr>
                        <a:t>Tract FE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extLst>
                  <a:ext uri="{0D108BD9-81ED-4DB2-BD59-A6C34878D82A}">
                    <a16:rowId xmlns:a16="http://schemas.microsoft.com/office/drawing/2014/main" val="3267159319"/>
                  </a:ext>
                </a:extLst>
              </a:tr>
              <a:tr h="146800">
                <a:tc>
                  <a:txBody>
                    <a:bodyPr/>
                    <a:lstStyle/>
                    <a:p>
                      <a:pPr marL="0" marR="0">
                        <a:buNone/>
                      </a:pPr>
                      <a:r>
                        <a:rPr lang="en-US" sz="1400" b="1" dirty="0">
                          <a:solidFill>
                            <a:schemeClr val="tx1"/>
                          </a:solidFill>
                          <a:effectLst/>
                        </a:rPr>
                        <a:t>Year FE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Y</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extLst>
                  <a:ext uri="{0D108BD9-81ED-4DB2-BD59-A6C34878D82A}">
                    <a16:rowId xmlns:a16="http://schemas.microsoft.com/office/drawing/2014/main" val="1797764020"/>
                  </a:ext>
                </a:extLst>
              </a:tr>
              <a:tr h="146800">
                <a:tc>
                  <a:txBody>
                    <a:bodyPr/>
                    <a:lstStyle/>
                    <a:p>
                      <a:pPr marL="0" marR="0">
                        <a:buNone/>
                      </a:pPr>
                      <a:r>
                        <a:rPr lang="en-US" sz="1400" b="1" dirty="0">
                          <a:solidFill>
                            <a:schemeClr val="tx1"/>
                          </a:solidFill>
                          <a:effectLst/>
                        </a:rPr>
                        <a:t>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oFill/>
                  </a:tcPr>
                </a:tc>
                <a:tc>
                  <a:txBody>
                    <a:bodyPr/>
                    <a:lstStyle/>
                    <a:p>
                      <a:pPr marL="0" marR="0" algn="ctr">
                        <a:buNone/>
                      </a:pPr>
                      <a:r>
                        <a:rPr lang="en-US" sz="1400" b="1" dirty="0">
                          <a:solidFill>
                            <a:schemeClr val="tx1"/>
                          </a:solidFill>
                          <a:effectLst/>
                        </a:rPr>
                        <a:t>30,889</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30,814</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30,871</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30,815</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30,862</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tc>
                  <a:txBody>
                    <a:bodyPr/>
                    <a:lstStyle/>
                    <a:p>
                      <a:pPr marL="0" marR="0" algn="ctr">
                        <a:buNone/>
                      </a:pPr>
                      <a:r>
                        <a:rPr lang="en-US" sz="1400" b="1" dirty="0">
                          <a:solidFill>
                            <a:schemeClr val="tx1"/>
                          </a:solidFill>
                          <a:effectLst/>
                        </a:rPr>
                        <a:t>30,860</a:t>
                      </a:r>
                      <a:endParaRPr lang="en-US" sz="1400" b="1" dirty="0">
                        <a:solidFill>
                          <a:schemeClr val="tx1"/>
                        </a:solidFill>
                        <a:effectLst/>
                        <a:latin typeface="Times New Roman" panose="02020603050405020304" pitchFamily="18" charset="0"/>
                        <a:ea typeface="Calibri" panose="020F0502020204030204" pitchFamily="34" charset="0"/>
                      </a:endParaRPr>
                    </a:p>
                  </a:txBody>
                  <a:tcPr marL="36368" marR="36368" marT="0" marB="0" anchor="b">
                    <a:noFill/>
                  </a:tcPr>
                </a:tc>
                <a:extLst>
                  <a:ext uri="{0D108BD9-81ED-4DB2-BD59-A6C34878D82A}">
                    <a16:rowId xmlns:a16="http://schemas.microsoft.com/office/drawing/2014/main" val="4052133675"/>
                  </a:ext>
                </a:extLst>
              </a:tr>
            </a:tbl>
          </a:graphicData>
        </a:graphic>
      </p:graphicFrame>
      <p:sp>
        <p:nvSpPr>
          <p:cNvPr id="3" name="Rectangle 3">
            <a:extLst>
              <a:ext uri="{FF2B5EF4-FFF2-40B4-BE49-F238E27FC236}">
                <a16:creationId xmlns:a16="http://schemas.microsoft.com/office/drawing/2014/main" id="{23DF5797-5181-F284-5B0A-05A08E6B6CEB}"/>
              </a:ext>
            </a:extLst>
          </p:cNvPr>
          <p:cNvSpPr txBox="1">
            <a:spLocks noChangeArrowheads="1"/>
          </p:cNvSpPr>
          <p:nvPr/>
        </p:nvSpPr>
        <p:spPr bwMode="auto">
          <a:xfrm>
            <a:off x="393700" y="5353050"/>
            <a:ext cx="8813800" cy="11430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Larger estimated effect on residential employment with ACS may reflect inability to match on prior trajectory, so for now we take the LODES estimate as more credible </a:t>
            </a:r>
          </a:p>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Positive effect on workplace employment parallel’s Arefeva et al. (2025) but our estimate is about ½ the size compared to their YourEconomy Time-Series estimate</a:t>
            </a:r>
          </a:p>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Robust to state-by-year effects, winsorizing the weights</a:t>
            </a:r>
          </a:p>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Increase in residential employment but not employment rate may reflect slight evidence we find of population growth (0.4%, not significant)</a:t>
            </a:r>
          </a:p>
        </p:txBody>
      </p:sp>
    </p:spTree>
    <p:extLst>
      <p:ext uri="{BB962C8B-B14F-4D97-AF65-F5344CB8AC3E}">
        <p14:creationId xmlns:p14="http://schemas.microsoft.com/office/powerpoint/2010/main" val="636469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59FCC-9D87-F6D3-E7EB-6443143F56AC}"/>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BBBDC736-93C1-0961-F64A-BD702E8AA8C0}"/>
              </a:ext>
            </a:extLst>
          </p:cNvPr>
          <p:cNvSpPr>
            <a:spLocks noGrp="1" noChangeArrowheads="1"/>
          </p:cNvSpPr>
          <p:nvPr>
            <p:ph type="title"/>
          </p:nvPr>
        </p:nvSpPr>
        <p:spPr/>
        <p:txBody>
          <a:bodyPr/>
          <a:lstStyle/>
          <a:p>
            <a:pPr>
              <a:defRPr/>
            </a:pPr>
            <a:r>
              <a:rPr lang="en-US" dirty="0"/>
              <a:t>LODES workplace employment by residential location</a:t>
            </a:r>
          </a:p>
        </p:txBody>
      </p:sp>
      <p:sp>
        <p:nvSpPr>
          <p:cNvPr id="3" name="TextBox 2">
            <a:extLst>
              <a:ext uri="{FF2B5EF4-FFF2-40B4-BE49-F238E27FC236}">
                <a16:creationId xmlns:a16="http://schemas.microsoft.com/office/drawing/2014/main" id="{D5779BBB-1EEF-8470-6D53-92951AD248A5}"/>
              </a:ext>
            </a:extLst>
          </p:cNvPr>
          <p:cNvSpPr txBox="1"/>
          <p:nvPr/>
        </p:nvSpPr>
        <p:spPr>
          <a:xfrm>
            <a:off x="0" y="1287971"/>
            <a:ext cx="4595380" cy="480131"/>
          </a:xfrm>
          <a:prstGeom prst="rect">
            <a:avLst/>
          </a:prstGeom>
          <a:noFill/>
        </p:spPr>
        <p:txBody>
          <a:bodyPr wrap="square" rtlCol="0">
            <a:spAutoFit/>
          </a:bodyPr>
          <a:lstStyle/>
          <a:p>
            <a:pPr algn="ctr"/>
            <a:r>
              <a:rPr lang="en-US" sz="1400" dirty="0">
                <a:effectLst>
                  <a:outerShdw blurRad="38100" dist="38100" dir="2700000" algn="tl">
                    <a:srgbClr val="000000">
                      <a:alpha val="43137"/>
                    </a:srgbClr>
                  </a:outerShdw>
                </a:effectLst>
              </a:rPr>
              <a:t>Log OZ workplace employment, designated OZ</a:t>
            </a:r>
          </a:p>
          <a:p>
            <a:pPr algn="ctr"/>
            <a:r>
              <a:rPr lang="en-US" sz="1400" dirty="0">
                <a:effectLst>
                  <a:outerShdw blurRad="38100" dist="38100" dir="2700000" algn="tl">
                    <a:srgbClr val="000000">
                      <a:alpha val="43137"/>
                    </a:srgbClr>
                  </a:outerShdw>
                </a:effectLst>
              </a:rPr>
              <a:t>tract residents</a:t>
            </a:r>
          </a:p>
        </p:txBody>
      </p:sp>
      <p:pic>
        <p:nvPicPr>
          <p:cNvPr id="5" name="Picture 4">
            <a:extLst>
              <a:ext uri="{FF2B5EF4-FFF2-40B4-BE49-F238E27FC236}">
                <a16:creationId xmlns:a16="http://schemas.microsoft.com/office/drawing/2014/main" id="{19ADCD1E-6750-1195-CA22-18304DAF2F55}"/>
              </a:ext>
            </a:extLst>
          </p:cNvPr>
          <p:cNvPicPr>
            <a:picLocks noChangeAspect="1"/>
          </p:cNvPicPr>
          <p:nvPr/>
        </p:nvPicPr>
        <p:blipFill>
          <a:blip r:embed="rId3">
            <a:extLst>
              <a:ext uri="{28A0092B-C50C-407E-A947-70E740481C1C}">
                <a14:useLocalDpi xmlns:a14="http://schemas.microsoft.com/office/drawing/2010/main" val="0"/>
              </a:ext>
            </a:extLst>
          </a:blip>
          <a:srcRect l="78628" t="34615" b="43162"/>
          <a:stretch>
            <a:fillRect/>
          </a:stretch>
        </p:blipFill>
        <p:spPr>
          <a:xfrm>
            <a:off x="292677" y="5962650"/>
            <a:ext cx="1591541" cy="993986"/>
          </a:xfrm>
          <a:prstGeom prst="rect">
            <a:avLst/>
          </a:prstGeom>
        </p:spPr>
      </p:pic>
      <p:sp>
        <p:nvSpPr>
          <p:cNvPr id="6" name="TextBox 5">
            <a:extLst>
              <a:ext uri="{FF2B5EF4-FFF2-40B4-BE49-F238E27FC236}">
                <a16:creationId xmlns:a16="http://schemas.microsoft.com/office/drawing/2014/main" id="{8DE1D7C5-A1E3-B4DA-2EC6-0574FB2A48B0}"/>
              </a:ext>
            </a:extLst>
          </p:cNvPr>
          <p:cNvSpPr txBox="1"/>
          <p:nvPr/>
        </p:nvSpPr>
        <p:spPr>
          <a:xfrm>
            <a:off x="4572000" y="1287971"/>
            <a:ext cx="4911868" cy="480131"/>
          </a:xfrm>
          <a:prstGeom prst="rect">
            <a:avLst/>
          </a:prstGeom>
          <a:noFill/>
        </p:spPr>
        <p:txBody>
          <a:bodyPr wrap="square" rtlCol="0">
            <a:spAutoFit/>
          </a:bodyPr>
          <a:lstStyle/>
          <a:p>
            <a:pPr algn="ctr"/>
            <a:endParaRPr lang="en-US" sz="1400" dirty="0">
              <a:effectLst>
                <a:outerShdw blurRad="38100" dist="38100" dir="2700000" algn="tl">
                  <a:srgbClr val="000000">
                    <a:alpha val="43137"/>
                  </a:srgbClr>
                </a:outerShdw>
              </a:effectLst>
            </a:endParaRPr>
          </a:p>
          <a:p>
            <a:pPr algn="ctr"/>
            <a:r>
              <a:rPr lang="en-US" sz="1400" dirty="0">
                <a:effectLst>
                  <a:outerShdw blurRad="38100" dist="38100" dir="2700000" algn="tl">
                    <a:srgbClr val="000000">
                      <a:alpha val="43137"/>
                    </a:srgbClr>
                  </a:outerShdw>
                </a:effectLst>
              </a:rPr>
              <a:t>Log OZ workplace empl., residents of non-OZ LIC tracts</a:t>
            </a:r>
          </a:p>
        </p:txBody>
      </p:sp>
      <p:pic>
        <p:nvPicPr>
          <p:cNvPr id="4" name="Picture 3">
            <a:extLst>
              <a:ext uri="{FF2B5EF4-FFF2-40B4-BE49-F238E27FC236}">
                <a16:creationId xmlns:a16="http://schemas.microsoft.com/office/drawing/2014/main" id="{6AC2225F-480D-DA4E-D00C-3517D81ED296}"/>
              </a:ext>
            </a:extLst>
          </p:cNvPr>
          <p:cNvPicPr>
            <a:picLocks noChangeAspect="1"/>
          </p:cNvPicPr>
          <p:nvPr/>
        </p:nvPicPr>
        <p:blipFill>
          <a:blip r:embed="rId4">
            <a:extLst>
              <a:ext uri="{28A0092B-C50C-407E-A947-70E740481C1C}">
                <a14:useLocalDpi xmlns:a14="http://schemas.microsoft.com/office/drawing/2010/main" val="0"/>
              </a:ext>
            </a:extLst>
          </a:blip>
          <a:srcRect r="21192"/>
          <a:stretch>
            <a:fillRect/>
          </a:stretch>
        </p:blipFill>
        <p:spPr>
          <a:xfrm>
            <a:off x="706148" y="1768102"/>
            <a:ext cx="3312103" cy="2510792"/>
          </a:xfrm>
          <a:prstGeom prst="rect">
            <a:avLst/>
          </a:prstGeom>
        </p:spPr>
      </p:pic>
      <p:pic>
        <p:nvPicPr>
          <p:cNvPr id="8" name="Picture 7">
            <a:extLst>
              <a:ext uri="{FF2B5EF4-FFF2-40B4-BE49-F238E27FC236}">
                <a16:creationId xmlns:a16="http://schemas.microsoft.com/office/drawing/2014/main" id="{4C35A56D-39FE-B433-300C-F8A959F62AC7}"/>
              </a:ext>
            </a:extLst>
          </p:cNvPr>
          <p:cNvPicPr>
            <a:picLocks noChangeAspect="1"/>
          </p:cNvPicPr>
          <p:nvPr/>
        </p:nvPicPr>
        <p:blipFill>
          <a:blip r:embed="rId5">
            <a:extLst>
              <a:ext uri="{28A0092B-C50C-407E-A947-70E740481C1C}">
                <a14:useLocalDpi xmlns:a14="http://schemas.microsoft.com/office/drawing/2010/main" val="0"/>
              </a:ext>
            </a:extLst>
          </a:blip>
          <a:srcRect r="20860"/>
          <a:stretch>
            <a:fillRect/>
          </a:stretch>
        </p:blipFill>
        <p:spPr>
          <a:xfrm>
            <a:off x="5364861" y="1768102"/>
            <a:ext cx="3326145" cy="2491743"/>
          </a:xfrm>
          <a:prstGeom prst="rect">
            <a:avLst/>
          </a:prstGeom>
        </p:spPr>
      </p:pic>
      <p:sp>
        <p:nvSpPr>
          <p:cNvPr id="9" name="TextBox 8">
            <a:extLst>
              <a:ext uri="{FF2B5EF4-FFF2-40B4-BE49-F238E27FC236}">
                <a16:creationId xmlns:a16="http://schemas.microsoft.com/office/drawing/2014/main" id="{D16B3C8D-BB19-C20A-9373-3F1886D4F805}"/>
              </a:ext>
            </a:extLst>
          </p:cNvPr>
          <p:cNvSpPr txBox="1"/>
          <p:nvPr/>
        </p:nvSpPr>
        <p:spPr>
          <a:xfrm>
            <a:off x="2362200" y="4329956"/>
            <a:ext cx="4724400" cy="286232"/>
          </a:xfrm>
          <a:prstGeom prst="rect">
            <a:avLst/>
          </a:prstGeom>
          <a:noFill/>
        </p:spPr>
        <p:txBody>
          <a:bodyPr wrap="square" rtlCol="0">
            <a:spAutoFit/>
          </a:bodyPr>
          <a:lstStyle/>
          <a:p>
            <a:pPr algn="ctr"/>
            <a:r>
              <a:rPr lang="en-US" sz="1400" dirty="0">
                <a:effectLst>
                  <a:outerShdw blurRad="38100" dist="38100" dir="2700000" algn="tl">
                    <a:srgbClr val="000000">
                      <a:alpha val="43137"/>
                    </a:srgbClr>
                  </a:outerShdw>
                </a:effectLst>
              </a:rPr>
              <a:t>Log OZ workplace empl., residents of non-LIC tracts</a:t>
            </a:r>
          </a:p>
        </p:txBody>
      </p:sp>
      <p:pic>
        <p:nvPicPr>
          <p:cNvPr id="2" name="Picture 1">
            <a:extLst>
              <a:ext uri="{FF2B5EF4-FFF2-40B4-BE49-F238E27FC236}">
                <a16:creationId xmlns:a16="http://schemas.microsoft.com/office/drawing/2014/main" id="{37876261-242B-8569-C9B3-6E7C1B30D726}"/>
              </a:ext>
            </a:extLst>
          </p:cNvPr>
          <p:cNvPicPr>
            <a:picLocks noChangeAspect="1"/>
          </p:cNvPicPr>
          <p:nvPr/>
        </p:nvPicPr>
        <p:blipFill rotWithShape="1">
          <a:blip r:embed="rId6">
            <a:extLst>
              <a:ext uri="{28A0092B-C50C-407E-A947-70E740481C1C}">
                <a14:useLocalDpi xmlns:a14="http://schemas.microsoft.com/office/drawing/2010/main" val="0"/>
              </a:ext>
            </a:extLst>
          </a:blip>
          <a:srcRect r="21236"/>
          <a:stretch/>
        </p:blipFill>
        <p:spPr bwMode="auto">
          <a:xfrm>
            <a:off x="3162300" y="4667250"/>
            <a:ext cx="3276600" cy="237302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230853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8C1B3-31E8-081F-CA2E-782173288ECB}"/>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FB6E20D2-99B8-C050-9D74-37501DA843F5}"/>
              </a:ext>
            </a:extLst>
          </p:cNvPr>
          <p:cNvSpPr>
            <a:spLocks noGrp="1" noChangeArrowheads="1"/>
          </p:cNvSpPr>
          <p:nvPr>
            <p:ph type="title"/>
          </p:nvPr>
        </p:nvSpPr>
        <p:spPr/>
        <p:txBody>
          <a:bodyPr/>
          <a:lstStyle/>
          <a:p>
            <a:pPr>
              <a:defRPr/>
            </a:pPr>
            <a:r>
              <a:rPr lang="en-US" dirty="0"/>
              <a:t>OZ workplace employment gains favor residents of other, non-LIC tracts</a:t>
            </a:r>
          </a:p>
        </p:txBody>
      </p:sp>
      <p:graphicFrame>
        <p:nvGraphicFramePr>
          <p:cNvPr id="3" name="Table 2">
            <a:extLst>
              <a:ext uri="{FF2B5EF4-FFF2-40B4-BE49-F238E27FC236}">
                <a16:creationId xmlns:a16="http://schemas.microsoft.com/office/drawing/2014/main" id="{33985919-6B14-0E54-3957-F4DA6414C84C}"/>
              </a:ext>
            </a:extLst>
          </p:cNvPr>
          <p:cNvGraphicFramePr>
            <a:graphicFrameLocks noGrp="1"/>
          </p:cNvGraphicFramePr>
          <p:nvPr>
            <p:extLst>
              <p:ext uri="{D42A27DB-BD31-4B8C-83A1-F6EECF244321}">
                <p14:modId xmlns:p14="http://schemas.microsoft.com/office/powerpoint/2010/main" val="1118112645"/>
              </p:ext>
            </p:extLst>
          </p:nvPr>
        </p:nvGraphicFramePr>
        <p:xfrm>
          <a:off x="990600" y="1924050"/>
          <a:ext cx="7620000" cy="2709285"/>
        </p:xfrm>
        <a:graphic>
          <a:graphicData uri="http://schemas.openxmlformats.org/drawingml/2006/table">
            <a:tbl>
              <a:tblPr>
                <a:tableStyleId>{5C22544A-7EE6-4342-B048-85BDC9FD1C3A}</a:tableStyleId>
              </a:tblPr>
              <a:tblGrid>
                <a:gridCol w="1837329">
                  <a:extLst>
                    <a:ext uri="{9D8B030D-6E8A-4147-A177-3AD203B41FA5}">
                      <a16:colId xmlns:a16="http://schemas.microsoft.com/office/drawing/2014/main" val="4048372660"/>
                    </a:ext>
                  </a:extLst>
                </a:gridCol>
                <a:gridCol w="2108013">
                  <a:extLst>
                    <a:ext uri="{9D8B030D-6E8A-4147-A177-3AD203B41FA5}">
                      <a16:colId xmlns:a16="http://schemas.microsoft.com/office/drawing/2014/main" val="2170132602"/>
                    </a:ext>
                  </a:extLst>
                </a:gridCol>
                <a:gridCol w="2108013">
                  <a:extLst>
                    <a:ext uri="{9D8B030D-6E8A-4147-A177-3AD203B41FA5}">
                      <a16:colId xmlns:a16="http://schemas.microsoft.com/office/drawing/2014/main" val="1582801199"/>
                    </a:ext>
                  </a:extLst>
                </a:gridCol>
                <a:gridCol w="1566645">
                  <a:extLst>
                    <a:ext uri="{9D8B030D-6E8A-4147-A177-3AD203B41FA5}">
                      <a16:colId xmlns:a16="http://schemas.microsoft.com/office/drawing/2014/main" val="1858388515"/>
                    </a:ext>
                  </a:extLst>
                </a:gridCol>
              </a:tblGrid>
              <a:tr h="0">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1"/>
                          </a:solidFill>
                          <a:effectLst/>
                        </a:rPr>
                        <a:t>(i)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1"/>
                          </a:solidFill>
                          <a:effectLst/>
                        </a:rPr>
                        <a:t>(ii)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1"/>
                          </a:solidFill>
                          <a:effectLst/>
                        </a:rPr>
                        <a:t>(iii)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32309" marB="32309" anchor="b">
                    <a:noFill/>
                  </a:tcPr>
                </a:tc>
                <a:extLst>
                  <a:ext uri="{0D108BD9-81ED-4DB2-BD59-A6C34878D82A}">
                    <a16:rowId xmlns:a16="http://schemas.microsoft.com/office/drawing/2014/main" val="2111386874"/>
                  </a:ext>
                </a:extLst>
              </a:tr>
              <a:tr h="172902">
                <a:tc>
                  <a:txBody>
                    <a:bodyPr/>
                    <a:lstStyle/>
                    <a:p>
                      <a:pPr marL="0" marR="0" algn="ctr">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gridSpan="3">
                  <a:txBody>
                    <a:bodyPr/>
                    <a:lstStyle/>
                    <a:p>
                      <a:pPr marL="0" marR="0" algn="ctr">
                        <a:buNone/>
                      </a:pPr>
                      <a:r>
                        <a:rPr lang="en-US" sz="1400" b="1" dirty="0">
                          <a:solidFill>
                            <a:schemeClr val="tx1"/>
                          </a:solidFill>
                          <a:effectLst/>
                        </a:rPr>
                        <a:t>Log Workplace Jobs Held by Residents of</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79892022"/>
                  </a:ext>
                </a:extLst>
              </a:tr>
              <a:tr h="225266">
                <a:tc>
                  <a:txBody>
                    <a:bodyPr/>
                    <a:lstStyle/>
                    <a:p>
                      <a:pPr marL="0" marR="0" algn="ctr">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oFill/>
                  </a:tcPr>
                </a:tc>
                <a:tc>
                  <a:txBody>
                    <a:bodyPr/>
                    <a:lstStyle/>
                    <a:p>
                      <a:pPr marL="0" marR="0" algn="ctr">
                        <a:buNone/>
                      </a:pPr>
                      <a:r>
                        <a:rPr lang="en-US" sz="1400" b="1" dirty="0">
                          <a:solidFill>
                            <a:schemeClr val="tx1"/>
                          </a:solidFill>
                          <a:effectLst/>
                        </a:rPr>
                        <a:t>...the same tract</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ctr">
                    <a:noFill/>
                  </a:tcPr>
                </a:tc>
                <a:tc>
                  <a:txBody>
                    <a:bodyPr/>
                    <a:lstStyle/>
                    <a:p>
                      <a:pPr marL="0" marR="0" algn="ctr">
                        <a:buNone/>
                      </a:pPr>
                      <a:r>
                        <a:rPr lang="en-US" sz="1400" b="1" dirty="0">
                          <a:solidFill>
                            <a:schemeClr val="tx1"/>
                          </a:solidFill>
                          <a:effectLst/>
                        </a:rPr>
                        <a:t>...non-OZ LIC 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ctr">
                    <a:noFill/>
                  </a:tcPr>
                </a:tc>
                <a:tc>
                  <a:txBody>
                    <a:bodyPr/>
                    <a:lstStyle/>
                    <a:p>
                      <a:pPr marL="0" marR="0" algn="ctr">
                        <a:buNone/>
                      </a:pPr>
                      <a:r>
                        <a:rPr lang="en-US" sz="1400" b="1" dirty="0">
                          <a:solidFill>
                            <a:schemeClr val="tx1"/>
                          </a:solidFill>
                          <a:effectLst/>
                        </a:rPr>
                        <a:t>...non-LIC 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32309" marB="32309" anchor="ctr">
                    <a:noFill/>
                  </a:tcPr>
                </a:tc>
                <a:extLst>
                  <a:ext uri="{0D108BD9-81ED-4DB2-BD59-A6C34878D82A}">
                    <a16:rowId xmlns:a16="http://schemas.microsoft.com/office/drawing/2014/main" val="2457764143"/>
                  </a:ext>
                </a:extLst>
              </a:tr>
              <a:tr h="172902">
                <a:tc gridSpan="4">
                  <a:txBody>
                    <a:bodyPr/>
                    <a:lstStyle/>
                    <a:p>
                      <a:pPr marL="0" marR="0" algn="ctr">
                        <a:buNone/>
                      </a:pPr>
                      <a:r>
                        <a:rPr lang="en-US" sz="1400" b="1" dirty="0">
                          <a:solidFill>
                            <a:schemeClr val="tx1"/>
                          </a:solidFill>
                          <a:effectLst/>
                        </a:rPr>
                        <a:t>B. IPW Treatment on the Treated Estimates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54337658"/>
                  </a:ext>
                </a:extLst>
              </a:tr>
              <a:tr h="172902">
                <a:tc rowSpan="2">
                  <a:txBody>
                    <a:bodyPr/>
                    <a:lstStyle/>
                    <a:p>
                      <a:pPr marL="0" marR="0">
                        <a:buNone/>
                      </a:pPr>
                      <a:r>
                        <a:rPr lang="en-US" sz="1400" b="1" dirty="0">
                          <a:solidFill>
                            <a:schemeClr val="tx1"/>
                          </a:solidFill>
                          <a:effectLst/>
                        </a:rPr>
                        <a:t>Opportunity Zone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oFill/>
                  </a:tcPr>
                </a:tc>
                <a:tc>
                  <a:txBody>
                    <a:bodyPr/>
                    <a:lstStyle/>
                    <a:p>
                      <a:pPr marL="0" marR="0" algn="ctr">
                        <a:buNone/>
                      </a:pPr>
                      <a:r>
                        <a:rPr lang="en-US" sz="1400" b="1" dirty="0">
                          <a:solidFill>
                            <a:schemeClr val="tx2"/>
                          </a:solidFill>
                          <a:effectLst/>
                        </a:rPr>
                        <a:t>-0.003</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2"/>
                          </a:solidFill>
                          <a:effectLst/>
                        </a:rPr>
                        <a:t>0.010</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2"/>
                          </a:solidFill>
                          <a:effectLst/>
                          <a:latin typeface="+mn-lt"/>
                          <a:ea typeface="Calibri" panose="020F0502020204030204" pitchFamily="34" charset="0"/>
                        </a:rPr>
                        <a:t>0.018</a:t>
                      </a:r>
                      <a:r>
                        <a:rPr lang="en-US" sz="1400" b="1" baseline="30000" dirty="0">
                          <a:solidFill>
                            <a:schemeClr val="tx2"/>
                          </a:solidFill>
                          <a:effectLst/>
                          <a:latin typeface="+mn-lt"/>
                          <a:ea typeface="Calibri" panose="020F0502020204030204" pitchFamily="34" charset="0"/>
                        </a:rPr>
                        <a:t>***</a:t>
                      </a:r>
                      <a:endParaRPr lang="en-US" sz="1400" b="1" dirty="0">
                        <a:solidFill>
                          <a:schemeClr val="tx2"/>
                        </a:solidFill>
                        <a:effectLst/>
                        <a:latin typeface="+mn-lt"/>
                        <a:ea typeface="Calibri" panose="020F0502020204030204" pitchFamily="34" charset="0"/>
                      </a:endParaRPr>
                    </a:p>
                  </a:txBody>
                  <a:tcPr marL="68580" marR="68580" marT="0" marB="0" anchor="b">
                    <a:noFill/>
                  </a:tcPr>
                </a:tc>
                <a:extLst>
                  <a:ext uri="{0D108BD9-81ED-4DB2-BD59-A6C34878D82A}">
                    <a16:rowId xmlns:a16="http://schemas.microsoft.com/office/drawing/2014/main" val="1472642169"/>
                  </a:ext>
                </a:extLst>
              </a:tr>
              <a:tr h="172902">
                <a:tc vMerge="1">
                  <a:txBody>
                    <a:bodyPr/>
                    <a:lstStyle/>
                    <a:p>
                      <a:endParaRPr lang="en-US"/>
                    </a:p>
                  </a:txBody>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2"/>
                          </a:solidFill>
                          <a:effectLst/>
                        </a:rPr>
                        <a:t>(0.005)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2"/>
                          </a:solidFill>
                          <a:effectLst/>
                          <a:latin typeface="+mn-lt"/>
                          <a:ea typeface="Calibri" panose="020F0502020204030204" pitchFamily="34" charset="0"/>
                        </a:rPr>
                        <a:t>(0.005)</a:t>
                      </a:r>
                    </a:p>
                  </a:txBody>
                  <a:tcPr marL="68580" marR="68580" marT="0" marB="0" anchor="b">
                    <a:noFill/>
                  </a:tcPr>
                </a:tc>
                <a:extLst>
                  <a:ext uri="{0D108BD9-81ED-4DB2-BD59-A6C34878D82A}">
                    <a16:rowId xmlns:a16="http://schemas.microsoft.com/office/drawing/2014/main" val="1760491491"/>
                  </a:ext>
                </a:extLst>
              </a:tr>
              <a:tr h="172902">
                <a:tc gridSpan="4">
                  <a:txBody>
                    <a:bodyPr/>
                    <a:lstStyle/>
                    <a:p>
                      <a:pPr marL="0" marR="0" algn="ctr">
                        <a:buNone/>
                      </a:pPr>
                      <a:r>
                        <a:rPr lang="en-US" sz="1400" b="1" dirty="0">
                          <a:solidFill>
                            <a:schemeClr val="tx1"/>
                          </a:solidFill>
                          <a:effectLst/>
                        </a:rPr>
                        <a:t>C. Regression-Adj. IPW Treatment on the Treated Estimates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83629408"/>
                  </a:ext>
                </a:extLst>
              </a:tr>
              <a:tr h="172902">
                <a:tc rowSpan="2">
                  <a:txBody>
                    <a:bodyPr/>
                    <a:lstStyle/>
                    <a:p>
                      <a:pPr marL="0" marR="0">
                        <a:buNone/>
                      </a:pPr>
                      <a:r>
                        <a:rPr lang="en-US" sz="1400" b="1" dirty="0">
                          <a:solidFill>
                            <a:schemeClr val="tx1"/>
                          </a:solidFill>
                          <a:effectLst/>
                        </a:rPr>
                        <a:t>Opportunity Zone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oFill/>
                  </a:tcPr>
                </a:tc>
                <a:tc>
                  <a:txBody>
                    <a:bodyPr/>
                    <a:lstStyle/>
                    <a:p>
                      <a:pPr marL="0" marR="0" algn="ctr">
                        <a:buNone/>
                      </a:pPr>
                      <a:r>
                        <a:rPr lang="en-US" sz="1400" b="1" dirty="0">
                          <a:solidFill>
                            <a:schemeClr val="tx2"/>
                          </a:solidFill>
                          <a:effectLst/>
                        </a:rPr>
                        <a:t>-0.006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2"/>
                          </a:solidFill>
                          <a:effectLst/>
                        </a:rPr>
                        <a:t>0.006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2"/>
                          </a:solidFill>
                          <a:effectLst/>
                          <a:latin typeface="+mn-lt"/>
                          <a:ea typeface="Calibri" panose="020F0502020204030204" pitchFamily="34" charset="0"/>
                        </a:rPr>
                        <a:t>0.019</a:t>
                      </a:r>
                      <a:r>
                        <a:rPr lang="en-US" sz="1400" b="1" baseline="30000" dirty="0">
                          <a:solidFill>
                            <a:schemeClr val="tx2"/>
                          </a:solidFill>
                          <a:effectLst/>
                          <a:latin typeface="+mn-lt"/>
                          <a:ea typeface="Calibri" panose="020F0502020204030204" pitchFamily="34" charset="0"/>
                        </a:rPr>
                        <a:t>***</a:t>
                      </a:r>
                      <a:endParaRPr lang="en-US" sz="1400" b="1" dirty="0">
                        <a:solidFill>
                          <a:schemeClr val="tx2"/>
                        </a:solidFill>
                        <a:effectLst/>
                        <a:latin typeface="+mn-lt"/>
                        <a:ea typeface="Calibri" panose="020F0502020204030204" pitchFamily="34" charset="0"/>
                      </a:endParaRPr>
                    </a:p>
                  </a:txBody>
                  <a:tcPr marL="68580" marR="68580" marT="0" marB="0" anchor="b">
                    <a:noFill/>
                  </a:tcPr>
                </a:tc>
                <a:extLst>
                  <a:ext uri="{0D108BD9-81ED-4DB2-BD59-A6C34878D82A}">
                    <a16:rowId xmlns:a16="http://schemas.microsoft.com/office/drawing/2014/main" val="3559338337"/>
                  </a:ext>
                </a:extLst>
              </a:tr>
              <a:tr h="172902">
                <a:tc vMerge="1">
                  <a:txBody>
                    <a:bodyPr/>
                    <a:lstStyle/>
                    <a:p>
                      <a:endParaRPr lang="en-US"/>
                    </a:p>
                  </a:txBody>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2"/>
                          </a:solidFill>
                          <a:effectLst/>
                        </a:rPr>
                        <a:t>(0.005)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2"/>
                          </a:solidFill>
                          <a:effectLst/>
                          <a:latin typeface="+mn-lt"/>
                          <a:ea typeface="Calibri" panose="020F0502020204030204" pitchFamily="34" charset="0"/>
                        </a:rPr>
                        <a:t>(0.003)</a:t>
                      </a:r>
                    </a:p>
                  </a:txBody>
                  <a:tcPr marL="68580" marR="68580" marT="0" marB="0" anchor="b">
                    <a:noFill/>
                  </a:tcPr>
                </a:tc>
                <a:extLst>
                  <a:ext uri="{0D108BD9-81ED-4DB2-BD59-A6C34878D82A}">
                    <a16:rowId xmlns:a16="http://schemas.microsoft.com/office/drawing/2014/main" val="1376491837"/>
                  </a:ext>
                </a:extLst>
              </a:tr>
              <a:tr h="172902">
                <a:tc>
                  <a:txBody>
                    <a:bodyPr/>
                    <a:lstStyle/>
                    <a:p>
                      <a:pPr marL="0" marR="457200" indent="0">
                        <a:buNone/>
                      </a:pPr>
                      <a:r>
                        <a:rPr lang="en-US" sz="1400" b="1" dirty="0">
                          <a:solidFill>
                            <a:schemeClr val="tx1"/>
                          </a:solidFill>
                          <a:effectLst/>
                        </a:rPr>
                        <a:t>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1"/>
                          </a:solidFill>
                          <a:effectLst/>
                        </a:rPr>
                        <a:t>29,821</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1"/>
                          </a:solidFill>
                          <a:effectLst/>
                        </a:rPr>
                        <a:t>30,302</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a:txBody>
                    <a:bodyPr/>
                    <a:lstStyle/>
                    <a:p>
                      <a:pPr marL="0" marR="0" algn="ctr">
                        <a:buNone/>
                      </a:pPr>
                      <a:r>
                        <a:rPr lang="en-US" sz="1400" b="1" dirty="0">
                          <a:solidFill>
                            <a:schemeClr val="tx1"/>
                          </a:solidFill>
                          <a:effectLst/>
                        </a:rPr>
                        <a:t>29,727</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extLst>
                  <a:ext uri="{0D108BD9-81ED-4DB2-BD59-A6C34878D82A}">
                    <a16:rowId xmlns:a16="http://schemas.microsoft.com/office/drawing/2014/main" val="953658219"/>
                  </a:ext>
                </a:extLst>
              </a:tr>
              <a:tr h="446449">
                <a:tc gridSpan="4">
                  <a:txBody>
                    <a:bodyPr/>
                    <a:lstStyle/>
                    <a:p>
                      <a:pPr marL="0" marR="457200">
                        <a:buNone/>
                      </a:pPr>
                      <a:r>
                        <a:rPr lang="en-US" sz="1400" b="1" dirty="0">
                          <a:solidFill>
                            <a:schemeClr val="tx1"/>
                          </a:solidFill>
                          <a:effectLst/>
                        </a:rPr>
                        <a:t>Notes: Data sourced from LODES. 2018 omitted. IPW based on outcome specific to each model.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3444" marR="63444" marT="0"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12168711"/>
                  </a:ext>
                </a:extLst>
              </a:tr>
            </a:tbl>
          </a:graphicData>
        </a:graphic>
      </p:graphicFrame>
      <p:sp>
        <p:nvSpPr>
          <p:cNvPr id="2" name="Rectangle 3">
            <a:extLst>
              <a:ext uri="{FF2B5EF4-FFF2-40B4-BE49-F238E27FC236}">
                <a16:creationId xmlns:a16="http://schemas.microsoft.com/office/drawing/2014/main" id="{DE63515F-5FE9-4EB6-88A3-054256D5B9F1}"/>
              </a:ext>
            </a:extLst>
          </p:cNvPr>
          <p:cNvSpPr txBox="1">
            <a:spLocks noChangeArrowheads="1"/>
          </p:cNvSpPr>
          <p:nvPr/>
        </p:nvSpPr>
        <p:spPr bwMode="auto">
          <a:xfrm>
            <a:off x="393700" y="5353050"/>
            <a:ext cx="8813800" cy="11430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Evidence that employment gains primarily benefit those not living in OZs parallels evidence that NMTC mainly benefitted higher-income, more-educated residents of tracts distant from those targeted (Freedman, 2015) </a:t>
            </a:r>
          </a:p>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Coupled with evidence of increase in resident employment, results suggest some of the job growth in OZ resident employment occurs outside the OZ – next analysis</a:t>
            </a:r>
          </a:p>
        </p:txBody>
      </p:sp>
    </p:spTree>
    <p:extLst>
      <p:ext uri="{BB962C8B-B14F-4D97-AF65-F5344CB8AC3E}">
        <p14:creationId xmlns:p14="http://schemas.microsoft.com/office/powerpoint/2010/main" val="1218165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defRPr/>
            </a:pPr>
            <a:r>
              <a:rPr lang="en-US" dirty="0"/>
              <a:t>Opportunity Zones</a:t>
            </a:r>
          </a:p>
        </p:txBody>
      </p:sp>
      <p:sp>
        <p:nvSpPr>
          <p:cNvPr id="5" name="Rectangle 3"/>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spcBef>
                <a:spcPts val="0"/>
              </a:spcBef>
              <a:spcAft>
                <a:spcPts val="1200"/>
              </a:spcAft>
            </a:pPr>
            <a:r>
              <a:rPr lang="en-US" sz="2000" dirty="0"/>
              <a:t>IRS: “Opportunity Zones are an economic development tool that allows people to invest in distressed areas in the United States. Their purpose is to spur economic growth and job creation in low-income communities while providing tax benefits to investors.”</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Investors receive substantial tax advantages – capital gains tax reductions or eliminations – for investment in OZs </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8,762 Census tracts designated in initial round</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Estimated tax expenditures of $8.2 billion, 2020-24</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Scale far surpasses prior comparable policies (e.g., ~$1 billion on federal Empowerment Zones and Enterprise Communities, 1994-2004</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Renewed in recent legislation, sunsetting existing zones and designating new ones (20% fewer) </a:t>
            </a:r>
          </a:p>
        </p:txBody>
      </p:sp>
    </p:spTree>
    <p:extLst>
      <p:ext uri="{BB962C8B-B14F-4D97-AF65-F5344CB8AC3E}">
        <p14:creationId xmlns:p14="http://schemas.microsoft.com/office/powerpoint/2010/main" val="2297718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6F9A6-3278-19A4-42A6-DE9EE10A2E21}"/>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727055F2-7FD5-90B2-4D1C-ABF00525D16C}"/>
              </a:ext>
            </a:extLst>
          </p:cNvPr>
          <p:cNvSpPr>
            <a:spLocks noGrp="1" noChangeArrowheads="1"/>
          </p:cNvSpPr>
          <p:nvPr>
            <p:ph type="title"/>
          </p:nvPr>
        </p:nvSpPr>
        <p:spPr/>
        <p:txBody>
          <a:bodyPr/>
          <a:lstStyle/>
          <a:p>
            <a:pPr>
              <a:defRPr/>
            </a:pPr>
            <a:r>
              <a:rPr lang="en-US" dirty="0"/>
              <a:t>LODES residential employment by workplace location</a:t>
            </a:r>
          </a:p>
        </p:txBody>
      </p:sp>
      <p:sp>
        <p:nvSpPr>
          <p:cNvPr id="3" name="TextBox 2">
            <a:extLst>
              <a:ext uri="{FF2B5EF4-FFF2-40B4-BE49-F238E27FC236}">
                <a16:creationId xmlns:a16="http://schemas.microsoft.com/office/drawing/2014/main" id="{0F0AF9FA-6A4D-72D4-C75A-C249F38FA670}"/>
              </a:ext>
            </a:extLst>
          </p:cNvPr>
          <p:cNvSpPr txBox="1"/>
          <p:nvPr/>
        </p:nvSpPr>
        <p:spPr>
          <a:xfrm>
            <a:off x="357620" y="1287971"/>
            <a:ext cx="4366780" cy="480131"/>
          </a:xfrm>
          <a:prstGeom prst="rect">
            <a:avLst/>
          </a:prstGeom>
          <a:noFill/>
        </p:spPr>
        <p:txBody>
          <a:bodyPr wrap="square" rtlCol="0">
            <a:spAutoFit/>
          </a:bodyPr>
          <a:lstStyle/>
          <a:p>
            <a:pPr algn="ctr"/>
            <a:r>
              <a:rPr lang="en-US" sz="1400" dirty="0">
                <a:effectLst>
                  <a:outerShdw blurRad="38100" dist="38100" dir="2700000" algn="tl">
                    <a:srgbClr val="000000">
                      <a:alpha val="43137"/>
                    </a:srgbClr>
                  </a:outerShdw>
                </a:effectLst>
              </a:rPr>
              <a:t>Log OZ resident employment in designated OZ tract</a:t>
            </a:r>
          </a:p>
        </p:txBody>
      </p:sp>
      <p:pic>
        <p:nvPicPr>
          <p:cNvPr id="5" name="Picture 4">
            <a:extLst>
              <a:ext uri="{FF2B5EF4-FFF2-40B4-BE49-F238E27FC236}">
                <a16:creationId xmlns:a16="http://schemas.microsoft.com/office/drawing/2014/main" id="{FF83777C-047D-3379-254D-3C0AC1C9278F}"/>
              </a:ext>
            </a:extLst>
          </p:cNvPr>
          <p:cNvPicPr>
            <a:picLocks noChangeAspect="1"/>
          </p:cNvPicPr>
          <p:nvPr/>
        </p:nvPicPr>
        <p:blipFill>
          <a:blip r:embed="rId3">
            <a:extLst>
              <a:ext uri="{28A0092B-C50C-407E-A947-70E740481C1C}">
                <a14:useLocalDpi xmlns:a14="http://schemas.microsoft.com/office/drawing/2010/main" val="0"/>
              </a:ext>
            </a:extLst>
          </a:blip>
          <a:srcRect l="78628" t="34615" b="43162"/>
          <a:stretch>
            <a:fillRect/>
          </a:stretch>
        </p:blipFill>
        <p:spPr>
          <a:xfrm>
            <a:off x="292677" y="5962650"/>
            <a:ext cx="1591541" cy="993986"/>
          </a:xfrm>
          <a:prstGeom prst="rect">
            <a:avLst/>
          </a:prstGeom>
        </p:spPr>
      </p:pic>
      <p:sp>
        <p:nvSpPr>
          <p:cNvPr id="6" name="TextBox 5">
            <a:extLst>
              <a:ext uri="{FF2B5EF4-FFF2-40B4-BE49-F238E27FC236}">
                <a16:creationId xmlns:a16="http://schemas.microsoft.com/office/drawing/2014/main" id="{82AC641C-FA4F-3441-AFBD-D5AA97FCD1AF}"/>
              </a:ext>
            </a:extLst>
          </p:cNvPr>
          <p:cNvSpPr txBox="1"/>
          <p:nvPr/>
        </p:nvSpPr>
        <p:spPr>
          <a:xfrm>
            <a:off x="5117088" y="1255861"/>
            <a:ext cx="3985782" cy="480131"/>
          </a:xfrm>
          <a:prstGeom prst="rect">
            <a:avLst/>
          </a:prstGeom>
          <a:noFill/>
        </p:spPr>
        <p:txBody>
          <a:bodyPr wrap="square" rtlCol="0">
            <a:spAutoFit/>
          </a:bodyPr>
          <a:lstStyle/>
          <a:p>
            <a:pPr algn="ctr"/>
            <a:endParaRPr lang="en-US" sz="1400" dirty="0">
              <a:effectLst>
                <a:outerShdw blurRad="38100" dist="38100" dir="2700000" algn="tl">
                  <a:srgbClr val="000000">
                    <a:alpha val="43137"/>
                  </a:srgbClr>
                </a:outerShdw>
              </a:effectLst>
            </a:endParaRPr>
          </a:p>
          <a:p>
            <a:pPr algn="ctr"/>
            <a:r>
              <a:rPr lang="en-US" sz="1400" dirty="0">
                <a:effectLst>
                  <a:outerShdw blurRad="38100" dist="38100" dir="2700000" algn="tl">
                    <a:srgbClr val="000000">
                      <a:alpha val="43137"/>
                    </a:srgbClr>
                  </a:outerShdw>
                </a:effectLst>
              </a:rPr>
              <a:t>Log OZ resident empl. in non-OZ LIC tracts</a:t>
            </a:r>
          </a:p>
        </p:txBody>
      </p:sp>
      <p:sp>
        <p:nvSpPr>
          <p:cNvPr id="9" name="TextBox 8">
            <a:extLst>
              <a:ext uri="{FF2B5EF4-FFF2-40B4-BE49-F238E27FC236}">
                <a16:creationId xmlns:a16="http://schemas.microsoft.com/office/drawing/2014/main" id="{36E54D91-89F0-5E43-CD18-354E5273057F}"/>
              </a:ext>
            </a:extLst>
          </p:cNvPr>
          <p:cNvSpPr txBox="1"/>
          <p:nvPr/>
        </p:nvSpPr>
        <p:spPr>
          <a:xfrm>
            <a:off x="2743200" y="4209529"/>
            <a:ext cx="4366780" cy="286232"/>
          </a:xfrm>
          <a:prstGeom prst="rect">
            <a:avLst/>
          </a:prstGeom>
          <a:noFill/>
        </p:spPr>
        <p:txBody>
          <a:bodyPr wrap="square" rtlCol="0">
            <a:spAutoFit/>
          </a:bodyPr>
          <a:lstStyle/>
          <a:p>
            <a:pPr algn="ctr"/>
            <a:r>
              <a:rPr lang="en-US" sz="1400" dirty="0">
                <a:effectLst>
                  <a:outerShdw blurRad="38100" dist="38100" dir="2700000" algn="tl">
                    <a:srgbClr val="000000">
                      <a:alpha val="43137"/>
                    </a:srgbClr>
                  </a:outerShdw>
                </a:effectLst>
              </a:rPr>
              <a:t>Log OZ resident employment in non-LIC tracts</a:t>
            </a:r>
          </a:p>
        </p:txBody>
      </p:sp>
      <p:pic>
        <p:nvPicPr>
          <p:cNvPr id="2" name="Picture 1">
            <a:extLst>
              <a:ext uri="{FF2B5EF4-FFF2-40B4-BE49-F238E27FC236}">
                <a16:creationId xmlns:a16="http://schemas.microsoft.com/office/drawing/2014/main" id="{D069006F-533B-D93F-50AE-3FC4D053BD93}"/>
              </a:ext>
            </a:extLst>
          </p:cNvPr>
          <p:cNvPicPr>
            <a:picLocks noChangeAspect="1"/>
          </p:cNvPicPr>
          <p:nvPr/>
        </p:nvPicPr>
        <p:blipFill>
          <a:blip r:embed="rId4">
            <a:extLst>
              <a:ext uri="{28A0092B-C50C-407E-A947-70E740481C1C}">
                <a14:useLocalDpi xmlns:a14="http://schemas.microsoft.com/office/drawing/2010/main" val="0"/>
              </a:ext>
            </a:extLst>
          </a:blip>
          <a:srcRect r="21192"/>
          <a:stretch>
            <a:fillRect/>
          </a:stretch>
        </p:blipFill>
        <p:spPr>
          <a:xfrm>
            <a:off x="891020" y="1768102"/>
            <a:ext cx="3299980" cy="2344328"/>
          </a:xfrm>
          <a:prstGeom prst="rect">
            <a:avLst/>
          </a:prstGeom>
        </p:spPr>
      </p:pic>
      <p:pic>
        <p:nvPicPr>
          <p:cNvPr id="7" name="Picture 6">
            <a:extLst>
              <a:ext uri="{FF2B5EF4-FFF2-40B4-BE49-F238E27FC236}">
                <a16:creationId xmlns:a16="http://schemas.microsoft.com/office/drawing/2014/main" id="{7788E2D9-45C8-D709-0A19-158817788659}"/>
              </a:ext>
            </a:extLst>
          </p:cNvPr>
          <p:cNvPicPr>
            <a:picLocks noChangeAspect="1"/>
          </p:cNvPicPr>
          <p:nvPr/>
        </p:nvPicPr>
        <p:blipFill>
          <a:blip r:embed="rId5">
            <a:extLst>
              <a:ext uri="{28A0092B-C50C-407E-A947-70E740481C1C}">
                <a14:useLocalDpi xmlns:a14="http://schemas.microsoft.com/office/drawing/2010/main" val="0"/>
              </a:ext>
            </a:extLst>
          </a:blip>
          <a:srcRect r="21192"/>
          <a:stretch>
            <a:fillRect/>
          </a:stretch>
        </p:blipFill>
        <p:spPr>
          <a:xfrm>
            <a:off x="5459989" y="1768102"/>
            <a:ext cx="3299980" cy="2315752"/>
          </a:xfrm>
          <a:prstGeom prst="rect">
            <a:avLst/>
          </a:prstGeom>
        </p:spPr>
      </p:pic>
      <p:pic>
        <p:nvPicPr>
          <p:cNvPr id="4" name="Picture 3">
            <a:extLst>
              <a:ext uri="{FF2B5EF4-FFF2-40B4-BE49-F238E27FC236}">
                <a16:creationId xmlns:a16="http://schemas.microsoft.com/office/drawing/2014/main" id="{3745AA08-15B6-0A31-ACBB-2B3C5A0FE320}"/>
              </a:ext>
            </a:extLst>
          </p:cNvPr>
          <p:cNvPicPr>
            <a:picLocks noChangeAspect="1"/>
          </p:cNvPicPr>
          <p:nvPr/>
        </p:nvPicPr>
        <p:blipFill rotWithShape="1">
          <a:blip r:embed="rId6">
            <a:extLst>
              <a:ext uri="{28A0092B-C50C-407E-A947-70E740481C1C}">
                <a14:useLocalDpi xmlns:a14="http://schemas.microsoft.com/office/drawing/2010/main" val="0"/>
              </a:ext>
            </a:extLst>
          </a:blip>
          <a:srcRect r="20833"/>
          <a:stretch/>
        </p:blipFill>
        <p:spPr bwMode="auto">
          <a:xfrm>
            <a:off x="3250190" y="4495761"/>
            <a:ext cx="3352800" cy="253700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56001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E3C0A-CE94-C85D-3AC4-1294CC258DC6}"/>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0B1244E5-C65A-1EA7-1669-37E501206EC4}"/>
              </a:ext>
            </a:extLst>
          </p:cNvPr>
          <p:cNvSpPr>
            <a:spLocks noGrp="1" noChangeArrowheads="1"/>
          </p:cNvSpPr>
          <p:nvPr>
            <p:ph type="title"/>
          </p:nvPr>
        </p:nvSpPr>
        <p:spPr/>
        <p:txBody>
          <a:bodyPr/>
          <a:lstStyle/>
          <a:p>
            <a:pPr>
              <a:defRPr/>
            </a:pPr>
            <a:r>
              <a:rPr lang="en-US" dirty="0"/>
              <a:t>OZ resident employment gains are mainly in non-LIC tracts</a:t>
            </a:r>
          </a:p>
        </p:txBody>
      </p:sp>
      <p:graphicFrame>
        <p:nvGraphicFramePr>
          <p:cNvPr id="4" name="Table 3">
            <a:extLst>
              <a:ext uri="{FF2B5EF4-FFF2-40B4-BE49-F238E27FC236}">
                <a16:creationId xmlns:a16="http://schemas.microsoft.com/office/drawing/2014/main" id="{74673DF9-DF3D-5E23-AD86-92DB744110F3}"/>
              </a:ext>
            </a:extLst>
          </p:cNvPr>
          <p:cNvGraphicFramePr>
            <a:graphicFrameLocks noGrp="1"/>
          </p:cNvGraphicFramePr>
          <p:nvPr>
            <p:extLst>
              <p:ext uri="{D42A27DB-BD31-4B8C-83A1-F6EECF244321}">
                <p14:modId xmlns:p14="http://schemas.microsoft.com/office/powerpoint/2010/main" val="1191611182"/>
              </p:ext>
            </p:extLst>
          </p:nvPr>
        </p:nvGraphicFramePr>
        <p:xfrm>
          <a:off x="1143001" y="1951990"/>
          <a:ext cx="7391399" cy="2273300"/>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1215361185"/>
                    </a:ext>
                  </a:extLst>
                </a:gridCol>
                <a:gridCol w="1706711">
                  <a:extLst>
                    <a:ext uri="{9D8B030D-6E8A-4147-A177-3AD203B41FA5}">
                      <a16:colId xmlns:a16="http://schemas.microsoft.com/office/drawing/2014/main" val="2628100152"/>
                    </a:ext>
                  </a:extLst>
                </a:gridCol>
                <a:gridCol w="1900255">
                  <a:extLst>
                    <a:ext uri="{9D8B030D-6E8A-4147-A177-3AD203B41FA5}">
                      <a16:colId xmlns:a16="http://schemas.microsoft.com/office/drawing/2014/main" val="1618648942"/>
                    </a:ext>
                  </a:extLst>
                </a:gridCol>
                <a:gridCol w="1879433">
                  <a:extLst>
                    <a:ext uri="{9D8B030D-6E8A-4147-A177-3AD203B41FA5}">
                      <a16:colId xmlns:a16="http://schemas.microsoft.com/office/drawing/2014/main" val="3442596686"/>
                    </a:ext>
                  </a:extLst>
                </a:gridCol>
              </a:tblGrid>
              <a:tr h="0">
                <a:tc>
                  <a:txBody>
                    <a:bodyPr/>
                    <a:lstStyle/>
                    <a:p>
                      <a:pPr marL="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(iii)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34925" marB="34925" anchor="b">
                    <a:noFill/>
                  </a:tcPr>
                </a:tc>
                <a:extLst>
                  <a:ext uri="{0D108BD9-81ED-4DB2-BD59-A6C34878D82A}">
                    <a16:rowId xmlns:a16="http://schemas.microsoft.com/office/drawing/2014/main" val="1922912432"/>
                  </a:ext>
                </a:extLst>
              </a:tr>
              <a:tr h="53543">
                <a:tc>
                  <a:txBody>
                    <a:bodyPr/>
                    <a:lstStyle/>
                    <a:p>
                      <a:pPr marL="0" marR="0" algn="ctr">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gridSpan="3">
                  <a:txBody>
                    <a:bodyPr/>
                    <a:lstStyle/>
                    <a:p>
                      <a:pPr algn="ctr"/>
                      <a:r>
                        <a:rPr lang="en-US" sz="1400" b="1" dirty="0">
                          <a:solidFill>
                            <a:schemeClr val="tx1"/>
                          </a:solidFill>
                          <a:effectLst/>
                        </a:rPr>
                        <a:t>Log Resident Jobs at Workplaces in</a:t>
                      </a:r>
                      <a:endParaRPr lang="en-US" dirty="0"/>
                    </a:p>
                  </a:txBody>
                  <a:tcPr marL="68580" marR="68580" marT="0" marB="0" anchor="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29913844"/>
                  </a:ext>
                </a:extLst>
              </a:tr>
              <a:tr h="0">
                <a:tc>
                  <a:txBody>
                    <a:bodyPr/>
                    <a:lstStyle/>
                    <a:p>
                      <a:pPr marL="0" marR="0" algn="ctr">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1"/>
                          </a:solidFill>
                          <a:effectLst/>
                        </a:rPr>
                        <a:t>...the same tract</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noFill/>
                  </a:tcPr>
                </a:tc>
                <a:tc>
                  <a:txBody>
                    <a:bodyPr/>
                    <a:lstStyle/>
                    <a:p>
                      <a:pPr marL="0" marR="0" algn="ctr">
                        <a:buNone/>
                      </a:pPr>
                      <a:r>
                        <a:rPr lang="en-US" sz="1400" b="1" dirty="0">
                          <a:solidFill>
                            <a:schemeClr val="tx1"/>
                          </a:solidFill>
                          <a:effectLst/>
                        </a:rPr>
                        <a:t>...non-OZ LIC 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noFill/>
                  </a:tcPr>
                </a:tc>
                <a:tc>
                  <a:txBody>
                    <a:bodyPr/>
                    <a:lstStyle/>
                    <a:p>
                      <a:pPr marL="0" marR="0" algn="ctr">
                        <a:buNone/>
                      </a:pPr>
                      <a:r>
                        <a:rPr lang="en-US" sz="1400" b="1" dirty="0">
                          <a:solidFill>
                            <a:schemeClr val="tx1"/>
                          </a:solidFill>
                          <a:effectLst/>
                        </a:rPr>
                        <a:t>...non-LIC tracts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34925" marB="34925" anchor="ctr">
                    <a:noFill/>
                  </a:tcPr>
                </a:tc>
                <a:extLst>
                  <a:ext uri="{0D108BD9-81ED-4DB2-BD59-A6C34878D82A}">
                    <a16:rowId xmlns:a16="http://schemas.microsoft.com/office/drawing/2014/main" val="1894537355"/>
                  </a:ext>
                </a:extLst>
              </a:tr>
              <a:tr h="53543">
                <a:tc gridSpan="4">
                  <a:txBody>
                    <a:bodyPr/>
                    <a:lstStyle/>
                    <a:p>
                      <a:pPr marL="0" marR="0" algn="ctr">
                        <a:buNone/>
                      </a:pPr>
                      <a:r>
                        <a:rPr lang="en-US" sz="1400" b="1" dirty="0">
                          <a:solidFill>
                            <a:schemeClr val="tx1"/>
                          </a:solidFill>
                          <a:effectLst/>
                        </a:rPr>
                        <a:t>B. IPW Treatment on the Treated Estimates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05965064"/>
                  </a:ext>
                </a:extLst>
              </a:tr>
              <a:tr h="53543">
                <a:tc rowSpan="2">
                  <a:txBody>
                    <a:bodyPr/>
                    <a:lstStyle/>
                    <a:p>
                      <a:pPr marL="0" marR="0">
                        <a:buNone/>
                      </a:pPr>
                      <a:r>
                        <a:rPr lang="en-US" sz="1400" b="1" dirty="0">
                          <a:solidFill>
                            <a:schemeClr val="tx1"/>
                          </a:solidFill>
                          <a:effectLst/>
                        </a:rPr>
                        <a:t>Opportunity Zone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2"/>
                          </a:solidFill>
                          <a:effectLst/>
                        </a:rPr>
                        <a:t>-0.003</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0.014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0.009</a:t>
                      </a:r>
                      <a:r>
                        <a:rPr lang="en-US" sz="1400" b="1" baseline="30000" dirty="0">
                          <a:solidFill>
                            <a:schemeClr val="tx2"/>
                          </a:solidFill>
                          <a:effectLst/>
                        </a:rPr>
                        <a:t>***</a:t>
                      </a: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2867975998"/>
                  </a:ext>
                </a:extLst>
              </a:tr>
              <a:tr h="53543">
                <a:tc vMerge="1">
                  <a:txBody>
                    <a:bodyPr/>
                    <a:lstStyle/>
                    <a:p>
                      <a:endParaRPr lang="en-US"/>
                    </a:p>
                  </a:txBody>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(0.010)</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(0.002)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870740591"/>
                  </a:ext>
                </a:extLst>
              </a:tr>
              <a:tr h="53543">
                <a:tc gridSpan="4">
                  <a:txBody>
                    <a:bodyPr/>
                    <a:lstStyle/>
                    <a:p>
                      <a:pPr marL="0" marR="0" algn="ctr">
                        <a:buNone/>
                      </a:pPr>
                      <a:r>
                        <a:rPr lang="en-US" sz="1400" b="1" dirty="0">
                          <a:solidFill>
                            <a:schemeClr val="tx1"/>
                          </a:solidFill>
                          <a:effectLst/>
                        </a:rPr>
                        <a:t>C. Regression-Adj. IPW Treatment on the Treated Estimates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69406039"/>
                  </a:ext>
                </a:extLst>
              </a:tr>
              <a:tr h="53543">
                <a:tc rowSpan="2">
                  <a:txBody>
                    <a:bodyPr/>
                    <a:lstStyle/>
                    <a:p>
                      <a:pPr marL="0" marR="0">
                        <a:buNone/>
                      </a:pPr>
                      <a:r>
                        <a:rPr lang="en-US" sz="1400" b="1" dirty="0">
                          <a:solidFill>
                            <a:schemeClr val="tx1"/>
                          </a:solidFill>
                          <a:effectLst/>
                        </a:rPr>
                        <a:t>Opportunity Zone</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oFill/>
                  </a:tcPr>
                </a:tc>
                <a:tc>
                  <a:txBody>
                    <a:bodyPr/>
                    <a:lstStyle/>
                    <a:p>
                      <a:pPr marL="0" marR="0" algn="ctr">
                        <a:buNone/>
                      </a:pPr>
                      <a:r>
                        <a:rPr lang="en-US" sz="1400" b="1" dirty="0">
                          <a:solidFill>
                            <a:schemeClr val="tx2"/>
                          </a:solidFill>
                          <a:effectLst/>
                        </a:rPr>
                        <a:t>-0.006</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0.008</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0.009</a:t>
                      </a:r>
                      <a:r>
                        <a:rPr lang="en-US" sz="1400" b="1" baseline="30000" dirty="0">
                          <a:solidFill>
                            <a:schemeClr val="tx2"/>
                          </a:solidFill>
                          <a:effectLst/>
                        </a:rPr>
                        <a:t>***</a:t>
                      </a: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538583008"/>
                  </a:ext>
                </a:extLst>
              </a:tr>
              <a:tr h="53543">
                <a:tc vMerge="1">
                  <a:txBody>
                    <a:bodyPr/>
                    <a:lstStyle/>
                    <a:p>
                      <a:endParaRPr lang="en-US"/>
                    </a:p>
                  </a:txBody>
                  <a:tcPr/>
                </a:tc>
                <a:tc>
                  <a:txBody>
                    <a:bodyPr/>
                    <a:lstStyle/>
                    <a:p>
                      <a:pPr marL="0" marR="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(0.009)</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2"/>
                          </a:solidFill>
                          <a:effectLst/>
                        </a:rPr>
                        <a:t>(0.002)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3428612987"/>
                  </a:ext>
                </a:extLst>
              </a:tr>
              <a:tr h="53543">
                <a:tc>
                  <a:txBody>
                    <a:bodyPr/>
                    <a:lstStyle/>
                    <a:p>
                      <a:pPr marL="0" marR="457200">
                        <a:buNone/>
                      </a:pPr>
                      <a:r>
                        <a:rPr lang="en-US" sz="1400" b="1" dirty="0">
                          <a:solidFill>
                            <a:schemeClr val="tx1"/>
                          </a:solidFill>
                          <a:effectLst/>
                        </a:rPr>
                        <a:t>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29,821</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30,302</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tc>
                  <a:txBody>
                    <a:bodyPr/>
                    <a:lstStyle/>
                    <a:p>
                      <a:pPr marL="0" marR="0" algn="ctr">
                        <a:buNone/>
                      </a:pPr>
                      <a:r>
                        <a:rPr lang="en-US" sz="1400" b="1" dirty="0">
                          <a:solidFill>
                            <a:schemeClr val="tx1"/>
                          </a:solidFill>
                          <a:effectLst/>
                        </a:rPr>
                        <a:t>29,727 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68580" marR="68580" marT="0" marB="0" anchor="b">
                    <a:noFill/>
                  </a:tcPr>
                </a:tc>
                <a:extLst>
                  <a:ext uri="{0D108BD9-81ED-4DB2-BD59-A6C34878D82A}">
                    <a16:rowId xmlns:a16="http://schemas.microsoft.com/office/drawing/2014/main" val="3429205827"/>
                  </a:ext>
                </a:extLst>
              </a:tr>
            </a:tbl>
          </a:graphicData>
        </a:graphic>
      </p:graphicFrame>
      <p:sp>
        <p:nvSpPr>
          <p:cNvPr id="2" name="Rectangle 3">
            <a:extLst>
              <a:ext uri="{FF2B5EF4-FFF2-40B4-BE49-F238E27FC236}">
                <a16:creationId xmlns:a16="http://schemas.microsoft.com/office/drawing/2014/main" id="{1684A1A1-88D6-5257-F8C1-3A6C10BF714D}"/>
              </a:ext>
            </a:extLst>
          </p:cNvPr>
          <p:cNvSpPr txBox="1">
            <a:spLocks noChangeArrowheads="1"/>
          </p:cNvSpPr>
          <p:nvPr/>
        </p:nvSpPr>
        <p:spPr bwMode="auto">
          <a:xfrm>
            <a:off x="393700" y="5124450"/>
            <a:ext cx="8813800" cy="11430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To some extent, employment gains of OZ residents aren’t occurring in designated tract, but rather in non-LIC tracts</a:t>
            </a:r>
          </a:p>
          <a:p>
            <a:pPr lvl="1">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Consistent with in-migration of less-disadvantaged people who work elsewhere, perhaps in response to housing investment</a:t>
            </a:r>
          </a:p>
        </p:txBody>
      </p:sp>
    </p:spTree>
    <p:extLst>
      <p:ext uri="{BB962C8B-B14F-4D97-AF65-F5344CB8AC3E}">
        <p14:creationId xmlns:p14="http://schemas.microsoft.com/office/powerpoint/2010/main" val="2553654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7BC75-BBB5-B0D4-FEEC-DBE60F9EC291}"/>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BE5C0FC0-3D7B-1BA5-BBF8-12FE8F2AEEF8}"/>
              </a:ext>
            </a:extLst>
          </p:cNvPr>
          <p:cNvSpPr>
            <a:spLocks noGrp="1" noChangeArrowheads="1"/>
          </p:cNvSpPr>
          <p:nvPr>
            <p:ph type="title"/>
          </p:nvPr>
        </p:nvSpPr>
        <p:spPr/>
        <p:txBody>
          <a:bodyPr/>
          <a:lstStyle/>
          <a:p>
            <a:pPr>
              <a:defRPr/>
            </a:pPr>
            <a:r>
              <a:rPr lang="en-US" dirty="0"/>
              <a:t>LODES workplace employment – OZs and adjacent tracts</a:t>
            </a:r>
          </a:p>
        </p:txBody>
      </p:sp>
      <p:sp>
        <p:nvSpPr>
          <p:cNvPr id="3" name="TextBox 2">
            <a:extLst>
              <a:ext uri="{FF2B5EF4-FFF2-40B4-BE49-F238E27FC236}">
                <a16:creationId xmlns:a16="http://schemas.microsoft.com/office/drawing/2014/main" id="{83A735F5-B85B-90EF-96F2-381485B6B948}"/>
              </a:ext>
            </a:extLst>
          </p:cNvPr>
          <p:cNvSpPr txBox="1"/>
          <p:nvPr/>
        </p:nvSpPr>
        <p:spPr>
          <a:xfrm>
            <a:off x="64506" y="1270770"/>
            <a:ext cx="5052582" cy="480131"/>
          </a:xfrm>
          <a:prstGeom prst="rect">
            <a:avLst/>
          </a:prstGeom>
          <a:noFill/>
        </p:spPr>
        <p:txBody>
          <a:bodyPr wrap="square" rtlCol="0">
            <a:spAutoFit/>
          </a:bodyPr>
          <a:lstStyle/>
          <a:p>
            <a:pPr algn="ctr"/>
            <a:r>
              <a:rPr lang="en-US" sz="1400" dirty="0">
                <a:effectLst>
                  <a:outerShdw blurRad="38100" dist="38100" dir="2700000" algn="tl">
                    <a:srgbClr val="000000">
                      <a:alpha val="43137"/>
                    </a:srgbClr>
                  </a:outerShdw>
                </a:effectLst>
              </a:rPr>
              <a:t>Log OZ workplace empl. omitting adjacent </a:t>
            </a:r>
          </a:p>
          <a:p>
            <a:pPr algn="ctr"/>
            <a:r>
              <a:rPr lang="en-US" sz="1400" dirty="0">
                <a:effectLst>
                  <a:outerShdw blurRad="38100" dist="38100" dir="2700000" algn="tl">
                    <a:srgbClr val="000000">
                      <a:alpha val="43137"/>
                    </a:srgbClr>
                  </a:outerShdw>
                </a:effectLst>
              </a:rPr>
              <a:t>tract controls</a:t>
            </a:r>
          </a:p>
        </p:txBody>
      </p:sp>
      <p:sp>
        <p:nvSpPr>
          <p:cNvPr id="6" name="TextBox 5">
            <a:extLst>
              <a:ext uri="{FF2B5EF4-FFF2-40B4-BE49-F238E27FC236}">
                <a16:creationId xmlns:a16="http://schemas.microsoft.com/office/drawing/2014/main" id="{8A5CF85F-058B-E2CE-75A6-D53E8AC66F82}"/>
              </a:ext>
            </a:extLst>
          </p:cNvPr>
          <p:cNvSpPr txBox="1"/>
          <p:nvPr/>
        </p:nvSpPr>
        <p:spPr>
          <a:xfrm>
            <a:off x="4572000" y="1287971"/>
            <a:ext cx="5105400" cy="480131"/>
          </a:xfrm>
          <a:prstGeom prst="rect">
            <a:avLst/>
          </a:prstGeom>
          <a:noFill/>
        </p:spPr>
        <p:txBody>
          <a:bodyPr wrap="square" rtlCol="0">
            <a:spAutoFit/>
          </a:bodyPr>
          <a:lstStyle/>
          <a:p>
            <a:pPr algn="ctr"/>
            <a:r>
              <a:rPr lang="en-US" sz="1400" dirty="0">
                <a:effectLst>
                  <a:outerShdw blurRad="38100" dist="38100" dir="2700000" algn="tl">
                    <a:srgbClr val="000000">
                      <a:alpha val="43137"/>
                    </a:srgbClr>
                  </a:outerShdw>
                </a:effectLst>
              </a:rPr>
              <a:t>Log workplace empl. in adjacent LICS, only </a:t>
            </a:r>
          </a:p>
          <a:p>
            <a:pPr algn="ctr"/>
            <a:r>
              <a:rPr lang="en-US" sz="1400" dirty="0">
                <a:effectLst>
                  <a:outerShdw blurRad="38100" dist="38100" dir="2700000" algn="tl">
                    <a:srgbClr val="000000">
                      <a:alpha val="43137"/>
                    </a:srgbClr>
                  </a:outerShdw>
                </a:effectLst>
              </a:rPr>
              <a:t>non-adjacent LICs as controls (same controls)</a:t>
            </a:r>
          </a:p>
        </p:txBody>
      </p:sp>
      <p:sp>
        <p:nvSpPr>
          <p:cNvPr id="9" name="TextBox 8">
            <a:extLst>
              <a:ext uri="{FF2B5EF4-FFF2-40B4-BE49-F238E27FC236}">
                <a16:creationId xmlns:a16="http://schemas.microsoft.com/office/drawing/2014/main" id="{50F25964-4C53-C693-AAA6-DE8E1EBB4FC4}"/>
              </a:ext>
            </a:extLst>
          </p:cNvPr>
          <p:cNvSpPr txBox="1"/>
          <p:nvPr/>
        </p:nvSpPr>
        <p:spPr>
          <a:xfrm>
            <a:off x="2743200" y="4209529"/>
            <a:ext cx="4366780" cy="480131"/>
          </a:xfrm>
          <a:prstGeom prst="rect">
            <a:avLst/>
          </a:prstGeom>
          <a:noFill/>
        </p:spPr>
        <p:txBody>
          <a:bodyPr wrap="square" rtlCol="0">
            <a:spAutoFit/>
          </a:bodyPr>
          <a:lstStyle/>
          <a:p>
            <a:pPr algn="ctr"/>
            <a:r>
              <a:rPr lang="en-US" sz="1400" dirty="0">
                <a:effectLst>
                  <a:outerShdw blurRad="38100" dist="38100" dir="2700000" algn="tl">
                    <a:srgbClr val="000000">
                      <a:alpha val="43137"/>
                    </a:srgbClr>
                  </a:outerShdw>
                </a:effectLst>
              </a:rPr>
              <a:t>Log workplace empl. in all adjacent tracts, all tracts adjacent to LICs but not OZs as controls</a:t>
            </a:r>
          </a:p>
        </p:txBody>
      </p:sp>
      <p:pic>
        <p:nvPicPr>
          <p:cNvPr id="4" name="Picture 3">
            <a:extLst>
              <a:ext uri="{FF2B5EF4-FFF2-40B4-BE49-F238E27FC236}">
                <a16:creationId xmlns:a16="http://schemas.microsoft.com/office/drawing/2014/main" id="{D228BCAF-3EAE-8FF5-11E8-E20EC976A6C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447096" y="1708699"/>
            <a:ext cx="4124904" cy="2472255"/>
          </a:xfrm>
          <a:prstGeom prst="rect">
            <a:avLst/>
          </a:prstGeom>
        </p:spPr>
      </p:pic>
      <p:pic>
        <p:nvPicPr>
          <p:cNvPr id="8" name="Picture 7">
            <a:extLst>
              <a:ext uri="{FF2B5EF4-FFF2-40B4-BE49-F238E27FC236}">
                <a16:creationId xmlns:a16="http://schemas.microsoft.com/office/drawing/2014/main" id="{CC2B7CE6-E182-19ED-33F1-C0E9225334B6}"/>
              </a:ext>
            </a:extLst>
          </p:cNvPr>
          <p:cNvPicPr>
            <a:picLocks noChangeAspect="1"/>
          </p:cNvPicPr>
          <p:nvPr/>
        </p:nvPicPr>
        <p:blipFill>
          <a:blip r:embed="rId4" cstate="print">
            <a:extLst>
              <a:ext uri="{28A0092B-C50C-407E-A947-70E740481C1C}">
                <a14:useLocalDpi xmlns:a14="http://schemas.microsoft.com/office/drawing/2010/main" val="0"/>
              </a:ext>
            </a:extLst>
          </a:blip>
          <a:srcRect r="20608"/>
          <a:stretch>
            <a:fillRect/>
          </a:stretch>
        </p:blipFill>
        <p:spPr>
          <a:xfrm>
            <a:off x="5456000" y="1721885"/>
            <a:ext cx="3246934" cy="2459069"/>
          </a:xfrm>
          <a:prstGeom prst="rect">
            <a:avLst/>
          </a:prstGeom>
        </p:spPr>
      </p:pic>
      <p:pic>
        <p:nvPicPr>
          <p:cNvPr id="12" name="Picture 11">
            <a:extLst>
              <a:ext uri="{FF2B5EF4-FFF2-40B4-BE49-F238E27FC236}">
                <a16:creationId xmlns:a16="http://schemas.microsoft.com/office/drawing/2014/main" id="{3A98086A-892D-3533-B329-F31DAC45251D}"/>
              </a:ext>
            </a:extLst>
          </p:cNvPr>
          <p:cNvPicPr>
            <a:picLocks noChangeAspect="1"/>
          </p:cNvPicPr>
          <p:nvPr/>
        </p:nvPicPr>
        <p:blipFill>
          <a:blip r:embed="rId5" cstate="print">
            <a:extLst>
              <a:ext uri="{28A0092B-C50C-407E-A947-70E740481C1C}">
                <a14:useLocalDpi xmlns:a14="http://schemas.microsoft.com/office/drawing/2010/main" val="0"/>
              </a:ext>
            </a:extLst>
          </a:blip>
          <a:srcRect r="20905"/>
          <a:stretch>
            <a:fillRect/>
          </a:stretch>
        </p:blipFill>
        <p:spPr>
          <a:xfrm>
            <a:off x="3352800" y="4718235"/>
            <a:ext cx="3124200" cy="2367388"/>
          </a:xfrm>
          <a:prstGeom prst="rect">
            <a:avLst/>
          </a:prstGeom>
        </p:spPr>
      </p:pic>
    </p:spTree>
    <p:extLst>
      <p:ext uri="{BB962C8B-B14F-4D97-AF65-F5344CB8AC3E}">
        <p14:creationId xmlns:p14="http://schemas.microsoft.com/office/powerpoint/2010/main" val="4155766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91E89-F7D3-3EF4-56BD-F7B596A0C355}"/>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0CC0967E-E1FB-F055-98BC-5F9672567A1E}"/>
              </a:ext>
            </a:extLst>
          </p:cNvPr>
          <p:cNvSpPr>
            <a:spLocks noGrp="1" noChangeArrowheads="1"/>
          </p:cNvSpPr>
          <p:nvPr>
            <p:ph type="title"/>
          </p:nvPr>
        </p:nvSpPr>
        <p:spPr/>
        <p:txBody>
          <a:bodyPr/>
          <a:lstStyle/>
          <a:p>
            <a:pPr>
              <a:defRPr/>
            </a:pPr>
            <a:r>
              <a:rPr lang="en-US" dirty="0"/>
              <a:t>Negative spillovers offset gains in OZs</a:t>
            </a:r>
          </a:p>
        </p:txBody>
      </p:sp>
      <p:graphicFrame>
        <p:nvGraphicFramePr>
          <p:cNvPr id="2" name="Table 1">
            <a:extLst>
              <a:ext uri="{FF2B5EF4-FFF2-40B4-BE49-F238E27FC236}">
                <a16:creationId xmlns:a16="http://schemas.microsoft.com/office/drawing/2014/main" id="{B46BB1A6-C0A3-5833-51D7-C2CEEE11FE36}"/>
              </a:ext>
            </a:extLst>
          </p:cNvPr>
          <p:cNvGraphicFramePr>
            <a:graphicFrameLocks noGrp="1"/>
          </p:cNvGraphicFramePr>
          <p:nvPr>
            <p:extLst>
              <p:ext uri="{D42A27DB-BD31-4B8C-83A1-F6EECF244321}">
                <p14:modId xmlns:p14="http://schemas.microsoft.com/office/powerpoint/2010/main" val="4276380984"/>
              </p:ext>
            </p:extLst>
          </p:nvPr>
        </p:nvGraphicFramePr>
        <p:xfrm>
          <a:off x="533400" y="1352708"/>
          <a:ext cx="8305799" cy="4282123"/>
        </p:xfrm>
        <a:graphic>
          <a:graphicData uri="http://schemas.openxmlformats.org/drawingml/2006/table">
            <a:tbl>
              <a:tblPr>
                <a:tableStyleId>{5C22544A-7EE6-4342-B048-85BDC9FD1C3A}</a:tableStyleId>
              </a:tblPr>
              <a:tblGrid>
                <a:gridCol w="1764560">
                  <a:extLst>
                    <a:ext uri="{9D8B030D-6E8A-4147-A177-3AD203B41FA5}">
                      <a16:colId xmlns:a16="http://schemas.microsoft.com/office/drawing/2014/main" val="1608557334"/>
                    </a:ext>
                  </a:extLst>
                </a:gridCol>
                <a:gridCol w="1820757">
                  <a:extLst>
                    <a:ext uri="{9D8B030D-6E8A-4147-A177-3AD203B41FA5}">
                      <a16:colId xmlns:a16="http://schemas.microsoft.com/office/drawing/2014/main" val="524909666"/>
                    </a:ext>
                  </a:extLst>
                </a:gridCol>
                <a:gridCol w="2360241">
                  <a:extLst>
                    <a:ext uri="{9D8B030D-6E8A-4147-A177-3AD203B41FA5}">
                      <a16:colId xmlns:a16="http://schemas.microsoft.com/office/drawing/2014/main" val="1702139019"/>
                    </a:ext>
                  </a:extLst>
                </a:gridCol>
                <a:gridCol w="2360241">
                  <a:extLst>
                    <a:ext uri="{9D8B030D-6E8A-4147-A177-3AD203B41FA5}">
                      <a16:colId xmlns:a16="http://schemas.microsoft.com/office/drawing/2014/main" val="1271555469"/>
                    </a:ext>
                  </a:extLst>
                </a:gridCol>
              </a:tblGrid>
              <a:tr h="62009">
                <a:tc>
                  <a:txBody>
                    <a:bodyPr/>
                    <a:lstStyle/>
                    <a:p>
                      <a:pPr marL="457200" marR="45720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457200" marR="457200" algn="ctr">
                        <a:buNone/>
                      </a:pPr>
                      <a:r>
                        <a:rPr lang="en-US" sz="1400" b="1" dirty="0">
                          <a:solidFill>
                            <a:schemeClr val="tx1"/>
                          </a:solidFill>
                          <a:effectLst/>
                        </a:rPr>
                        <a:t>(i)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457200" marR="457200" algn="ctr">
                        <a:buNone/>
                      </a:pPr>
                      <a:r>
                        <a:rPr lang="en-US" sz="1400" b="1" dirty="0">
                          <a:solidFill>
                            <a:schemeClr val="tx1"/>
                          </a:solidFill>
                          <a:effectLst/>
                        </a:rPr>
                        <a:t>(ii)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457200" marR="457200" algn="ctr">
                        <a:buNone/>
                      </a:pPr>
                      <a:r>
                        <a:rPr lang="en-US" sz="1400" b="1" dirty="0">
                          <a:solidFill>
                            <a:schemeClr val="tx1"/>
                          </a:solidFill>
                          <a:effectLst/>
                        </a:rPr>
                        <a:t>‍(iii)</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oFill/>
                  </a:tcPr>
                </a:tc>
                <a:extLst>
                  <a:ext uri="{0D108BD9-81ED-4DB2-BD59-A6C34878D82A}">
                    <a16:rowId xmlns:a16="http://schemas.microsoft.com/office/drawing/2014/main" val="390682983"/>
                  </a:ext>
                </a:extLst>
              </a:tr>
              <a:tr h="62009">
                <a:tc>
                  <a:txBody>
                    <a:bodyPr/>
                    <a:lstStyle/>
                    <a:p>
                      <a:pPr marL="457200" marR="457200" algn="ctr">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gridSpan="3">
                  <a:txBody>
                    <a:bodyPr/>
                    <a:lstStyle/>
                    <a:p>
                      <a:pPr marL="457200" marR="735965" algn="ctr">
                        <a:buNone/>
                      </a:pPr>
                      <a:r>
                        <a:rPr lang="en-US" sz="1400" b="1" dirty="0">
                          <a:solidFill>
                            <a:schemeClr val="tx1"/>
                          </a:solidFill>
                          <a:effectLst/>
                        </a:rPr>
                        <a:t>Log Workplace Jobs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40053852"/>
                  </a:ext>
                </a:extLst>
              </a:tr>
              <a:tr h="62009">
                <a:tc gridSpan="4">
                  <a:txBody>
                    <a:bodyPr/>
                    <a:lstStyle/>
                    <a:p>
                      <a:pPr marL="0" marR="37465" algn="ctr">
                        <a:buNone/>
                      </a:pPr>
                      <a:r>
                        <a:rPr lang="en-US" sz="1400" b="1" dirty="0">
                          <a:solidFill>
                            <a:schemeClr val="tx1"/>
                          </a:solidFill>
                          <a:effectLst/>
                        </a:rPr>
                        <a:t>B. IPW Treatment on the Treated Estimates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16263887"/>
                  </a:ext>
                </a:extLst>
              </a:tr>
              <a:tr h="62009">
                <a:tc rowSpan="2">
                  <a:txBody>
                    <a:bodyPr/>
                    <a:lstStyle/>
                    <a:p>
                      <a:pPr marL="0" marR="37465">
                        <a:buNone/>
                      </a:pPr>
                      <a:r>
                        <a:rPr lang="en-US" sz="1400" b="1" dirty="0">
                          <a:solidFill>
                            <a:schemeClr val="tx1"/>
                          </a:solidFill>
                          <a:effectLst/>
                        </a:rPr>
                        <a:t>Opportunity Zone</a:t>
                      </a:r>
                    </a:p>
                    <a:p>
                      <a:pPr marL="0" marR="37465">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lgn="ctr">
                        <a:buNone/>
                      </a:pPr>
                      <a:r>
                        <a:rPr lang="en-US" sz="1400" b="1" dirty="0">
                          <a:solidFill>
                            <a:schemeClr val="tx2"/>
                          </a:solidFill>
                          <a:effectLst/>
                        </a:rPr>
                        <a:t>0.008</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3642" marR="43642" marT="0" marB="0" anchor="ctr">
                    <a:noFill/>
                  </a:tcPr>
                </a:tc>
                <a:extLst>
                  <a:ext uri="{0D108BD9-81ED-4DB2-BD59-A6C34878D82A}">
                    <a16:rowId xmlns:a16="http://schemas.microsoft.com/office/drawing/2014/main" val="2754503092"/>
                  </a:ext>
                </a:extLst>
              </a:tr>
              <a:tr h="62009">
                <a:tc vMerge="1">
                  <a:txBody>
                    <a:bodyPr/>
                    <a:lstStyle/>
                    <a:p>
                      <a:endParaRPr lang="en-US"/>
                    </a:p>
                  </a:txBody>
                  <a:tcPr/>
                </a:tc>
                <a:tc>
                  <a:txBody>
                    <a:bodyPr/>
                    <a:lstStyle/>
                    <a:p>
                      <a:pPr marL="0" marR="37465" algn="ctr">
                        <a:buNone/>
                      </a:pPr>
                      <a:r>
                        <a:rPr lang="en-US" sz="1400" b="1" dirty="0">
                          <a:solidFill>
                            <a:schemeClr val="tx2"/>
                          </a:solidFill>
                          <a:effectLst/>
                        </a:rPr>
                        <a:t>(0.005)</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3642" marR="43642" marT="0" marB="0" anchor="ctr">
                    <a:noFill/>
                  </a:tcPr>
                </a:tc>
                <a:extLst>
                  <a:ext uri="{0D108BD9-81ED-4DB2-BD59-A6C34878D82A}">
                    <a16:rowId xmlns:a16="http://schemas.microsoft.com/office/drawing/2014/main" val="2400804933"/>
                  </a:ext>
                </a:extLst>
              </a:tr>
              <a:tr h="62009">
                <a:tc>
                  <a:txBody>
                    <a:bodyPr/>
                    <a:lstStyle/>
                    <a:p>
                      <a:pPr marL="0" marR="37465">
                        <a:buNone/>
                      </a:pPr>
                      <a:r>
                        <a:rPr lang="en-US" sz="1400" b="1" dirty="0">
                          <a:solidFill>
                            <a:schemeClr val="tx1"/>
                          </a:solidFill>
                          <a:effectLst/>
                        </a:rPr>
                        <a:t>‍‍‍‍‍‍Near OZ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lgn="ctr">
                        <a:buNone/>
                      </a:pPr>
                      <a:r>
                        <a:rPr lang="en-US" sz="1400" b="1" dirty="0">
                          <a:solidFill>
                            <a:schemeClr val="tx2"/>
                          </a:solidFill>
                          <a:effectLst/>
                        </a:rPr>
                        <a:t>-0.008</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lgn="ctr">
                        <a:buNone/>
                      </a:pPr>
                      <a:r>
                        <a:rPr lang="en-US" sz="1400" b="1" dirty="0">
                          <a:solidFill>
                            <a:schemeClr val="tx2"/>
                          </a:solidFill>
                          <a:effectLst/>
                        </a:rPr>
                        <a:t>-0.012</a:t>
                      </a:r>
                      <a:r>
                        <a:rPr lang="en-US" sz="1400" b="1" baseline="30000" dirty="0">
                          <a:solidFill>
                            <a:schemeClr val="tx2"/>
                          </a:solidFill>
                          <a:effectLst/>
                        </a:rPr>
                        <a:t>***</a:t>
                      </a:r>
                      <a:r>
                        <a:rPr lang="en-US" sz="1400" b="1" strike="sngStrike"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3642" marR="43642" marT="0" marB="0" anchor="ctr">
                    <a:noFill/>
                  </a:tcPr>
                </a:tc>
                <a:extLst>
                  <a:ext uri="{0D108BD9-81ED-4DB2-BD59-A6C34878D82A}">
                    <a16:rowId xmlns:a16="http://schemas.microsoft.com/office/drawing/2014/main" val="2467100651"/>
                  </a:ext>
                </a:extLst>
              </a:tr>
              <a:tr h="62009">
                <a:tc>
                  <a:txBody>
                    <a:bodyPr/>
                    <a:lstStyle/>
                    <a:p>
                      <a:pPr marL="457200" marR="45720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ctr">
                    <a:noFill/>
                  </a:tcPr>
                </a:tc>
                <a:tc>
                  <a:txBody>
                    <a:bodyPr/>
                    <a:lstStyle/>
                    <a:p>
                      <a:pPr marL="457200" marR="457200"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37465" algn="ctr">
                        <a:buNone/>
                      </a:pPr>
                      <a:r>
                        <a:rPr lang="en-US" sz="1400" b="1" dirty="0">
                          <a:solidFill>
                            <a:schemeClr val="tx2"/>
                          </a:solidFill>
                          <a:effectLst/>
                        </a:rPr>
                        <a:t>(0.003)</a:t>
                      </a:r>
                      <a:r>
                        <a:rPr lang="en-US" sz="1400" b="1" strike="sngStrike"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3642" marR="43642" marT="0" marB="0" anchor="ctr">
                    <a:noFill/>
                  </a:tcPr>
                </a:tc>
                <a:extLst>
                  <a:ext uri="{0D108BD9-81ED-4DB2-BD59-A6C34878D82A}">
                    <a16:rowId xmlns:a16="http://schemas.microsoft.com/office/drawing/2014/main" val="3214819345"/>
                  </a:ext>
                </a:extLst>
              </a:tr>
              <a:tr h="62009">
                <a:tc gridSpan="4">
                  <a:txBody>
                    <a:bodyPr/>
                    <a:lstStyle/>
                    <a:p>
                      <a:pPr marL="457200" marR="457200" algn="ctr">
                        <a:buNone/>
                      </a:pPr>
                      <a:r>
                        <a:rPr lang="en-US" sz="1400" b="1" dirty="0">
                          <a:solidFill>
                            <a:schemeClr val="tx1"/>
                          </a:solidFill>
                          <a:effectLst/>
                        </a:rPr>
                        <a:t>C. Regression-Adj. IPW Treatment on the Treated Estimates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01717704"/>
                  </a:ext>
                </a:extLst>
              </a:tr>
              <a:tr h="62009">
                <a:tc rowSpan="2">
                  <a:txBody>
                    <a:bodyPr/>
                    <a:lstStyle/>
                    <a:p>
                      <a:pPr marL="48260" marR="0">
                        <a:buNone/>
                      </a:pPr>
                      <a:r>
                        <a:rPr lang="en-US" sz="1400" b="1" dirty="0">
                          <a:solidFill>
                            <a:schemeClr val="tx1"/>
                          </a:solidFill>
                          <a:effectLst/>
                        </a:rPr>
                        <a:t>Opportunity Zone</a:t>
                      </a:r>
                    </a:p>
                    <a:p>
                      <a:pPr marL="4826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26670" algn="ctr">
                        <a:buNone/>
                      </a:pPr>
                      <a:r>
                        <a:rPr lang="en-US" sz="1400" b="1" dirty="0">
                          <a:solidFill>
                            <a:schemeClr val="tx2"/>
                          </a:solidFill>
                          <a:effectLst/>
                        </a:rPr>
                        <a:t>0.009</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457200" marR="457200"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457200" marR="457200"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3642" marR="43642" marT="0" marB="0">
                    <a:noFill/>
                  </a:tcPr>
                </a:tc>
                <a:extLst>
                  <a:ext uri="{0D108BD9-81ED-4DB2-BD59-A6C34878D82A}">
                    <a16:rowId xmlns:a16="http://schemas.microsoft.com/office/drawing/2014/main" val="3380587277"/>
                  </a:ext>
                </a:extLst>
              </a:tr>
              <a:tr h="62009">
                <a:tc vMerge="1">
                  <a:txBody>
                    <a:bodyPr/>
                    <a:lstStyle/>
                    <a:p>
                      <a:endParaRPr lang="en-US"/>
                    </a:p>
                  </a:txBody>
                  <a:tcPr/>
                </a:tc>
                <a:tc>
                  <a:txBody>
                    <a:bodyPr/>
                    <a:lstStyle/>
                    <a:p>
                      <a:pPr marL="0" marR="26670"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457200" marR="457200"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457200" marR="457200"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3642" marR="43642" marT="0" marB="0">
                    <a:noFill/>
                  </a:tcPr>
                </a:tc>
                <a:extLst>
                  <a:ext uri="{0D108BD9-81ED-4DB2-BD59-A6C34878D82A}">
                    <a16:rowId xmlns:a16="http://schemas.microsoft.com/office/drawing/2014/main" val="37351811"/>
                  </a:ext>
                </a:extLst>
              </a:tr>
              <a:tr h="62009">
                <a:tc>
                  <a:txBody>
                    <a:bodyPr/>
                    <a:lstStyle/>
                    <a:p>
                      <a:pPr marL="48260" marR="0">
                        <a:buNone/>
                      </a:pPr>
                      <a:r>
                        <a:rPr lang="en-US" sz="1400" b="1" dirty="0">
                          <a:solidFill>
                            <a:schemeClr val="tx1"/>
                          </a:solidFill>
                          <a:effectLst/>
                        </a:rPr>
                        <a:t>‍‍‍‍‍‍Near OZ</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26670"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12700" marR="15875" algn="ctr">
                        <a:buNone/>
                      </a:pPr>
                      <a:r>
                        <a:rPr lang="en-US" sz="1400" b="1" dirty="0">
                          <a:solidFill>
                            <a:schemeClr val="tx2"/>
                          </a:solidFill>
                          <a:effectLst/>
                        </a:rPr>
                        <a:t>-0.008</a:t>
                      </a:r>
                      <a:r>
                        <a:rPr lang="en-US" sz="1400" b="1" baseline="30000"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10160" marR="132715" algn="ctr">
                        <a:buNone/>
                      </a:pPr>
                      <a:r>
                        <a:rPr lang="en-US" sz="1400" b="1" dirty="0">
                          <a:solidFill>
                            <a:schemeClr val="tx2"/>
                          </a:solidFill>
                          <a:effectLst/>
                        </a:rPr>
                        <a:t>-0.013</a:t>
                      </a:r>
                      <a:r>
                        <a:rPr lang="en-US" sz="1400" b="1" baseline="30000" dirty="0">
                          <a:solidFill>
                            <a:schemeClr val="tx2"/>
                          </a:solidFill>
                          <a:effectLst/>
                        </a:rPr>
                        <a:t>***</a:t>
                      </a:r>
                      <a:r>
                        <a:rPr lang="en-US" sz="1400" b="1" strike="sngStrike"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3642" marR="43642" marT="0" marB="0">
                    <a:noFill/>
                  </a:tcPr>
                </a:tc>
                <a:extLst>
                  <a:ext uri="{0D108BD9-81ED-4DB2-BD59-A6C34878D82A}">
                    <a16:rowId xmlns:a16="http://schemas.microsoft.com/office/drawing/2014/main" val="3204777931"/>
                  </a:ext>
                </a:extLst>
              </a:tr>
              <a:tr h="62009">
                <a:tc>
                  <a:txBody>
                    <a:bodyPr/>
                    <a:lstStyle/>
                    <a:p>
                      <a:pPr marL="48260" marR="0">
                        <a:buNone/>
                      </a:pPr>
                      <a:r>
                        <a:rPr lang="en-US" sz="1400" b="1" dirty="0">
                          <a:solidFill>
                            <a:schemeClr val="tx1"/>
                          </a:solidFill>
                          <a:effectLst/>
                        </a:rPr>
                        <a:t> </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0" marR="26670" algn="ctr">
                        <a:buNone/>
                      </a:pPr>
                      <a:r>
                        <a:rPr lang="en-US" sz="1400" b="1" dirty="0">
                          <a:solidFill>
                            <a:schemeClr val="tx2"/>
                          </a:solidFill>
                          <a:effectLst/>
                        </a:rPr>
                        <a:t> </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12700" marR="15875" algn="ctr">
                        <a:buNone/>
                      </a:pPr>
                      <a:r>
                        <a:rPr lang="en-US" sz="1400" b="1" dirty="0">
                          <a:solidFill>
                            <a:schemeClr val="tx2"/>
                          </a:solidFill>
                          <a:effectLst/>
                        </a:rPr>
                        <a:t>(0.004)</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10160" marR="132715" algn="ctr">
                        <a:buNone/>
                      </a:pPr>
                      <a:r>
                        <a:rPr lang="en-US" sz="1400" b="1" dirty="0">
                          <a:solidFill>
                            <a:schemeClr val="tx2"/>
                          </a:solidFill>
                          <a:effectLst/>
                        </a:rPr>
                        <a:t>(0.003)</a:t>
                      </a:r>
                      <a:r>
                        <a:rPr lang="en-US" sz="1400" b="1" strike="sngStrike" dirty="0">
                          <a:solidFill>
                            <a:schemeClr val="tx2"/>
                          </a:solidFill>
                          <a:effectLst/>
                        </a:rPr>
                        <a:t>‍</a:t>
                      </a:r>
                      <a:endParaRPr lang="en-US" sz="1400" b="1" dirty="0">
                        <a:solidFill>
                          <a:schemeClr val="tx2"/>
                        </a:solidFill>
                        <a:effectLst/>
                        <a:latin typeface="Times New Roman" panose="02020603050405020304" pitchFamily="18" charset="0"/>
                        <a:ea typeface="Calibri" panose="020F0502020204030204" pitchFamily="34" charset="0"/>
                      </a:endParaRPr>
                    </a:p>
                  </a:txBody>
                  <a:tcPr marL="43642" marR="43642" marT="0" marB="0">
                    <a:noFill/>
                  </a:tcPr>
                </a:tc>
                <a:extLst>
                  <a:ext uri="{0D108BD9-81ED-4DB2-BD59-A6C34878D82A}">
                    <a16:rowId xmlns:a16="http://schemas.microsoft.com/office/drawing/2014/main" val="887690630"/>
                  </a:ext>
                </a:extLst>
              </a:tr>
              <a:tr h="128355">
                <a:tc>
                  <a:txBody>
                    <a:bodyPr/>
                    <a:lstStyle/>
                    <a:p>
                      <a:pPr marL="48260" marR="0">
                        <a:buNone/>
                      </a:pPr>
                      <a:r>
                        <a:rPr lang="en-US" sz="1400" b="1" dirty="0">
                          <a:solidFill>
                            <a:srgbClr val="00FFFF"/>
                          </a:solidFill>
                          <a:effectLst/>
                        </a:rPr>
                        <a:t>‍‍‍‍‍‍‍‍‍‍‍‍Treated tracts (N)</a:t>
                      </a:r>
                      <a:endParaRPr lang="en-US" sz="1400" b="1" dirty="0">
                        <a:solidFill>
                          <a:srgbClr val="00FFFF"/>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0" marR="26670" algn="ctr">
                        <a:lnSpc>
                          <a:spcPct val="107000"/>
                        </a:lnSpc>
                        <a:buNone/>
                      </a:pPr>
                      <a:r>
                        <a:rPr lang="en-US" sz="1400" b="1" dirty="0">
                          <a:solidFill>
                            <a:srgbClr val="00FFFF"/>
                          </a:solidFill>
                          <a:effectLst/>
                        </a:rPr>
                        <a:t>OZs</a:t>
                      </a:r>
                    </a:p>
                    <a:p>
                      <a:pPr marL="0" marR="26670" algn="ctr">
                        <a:buNone/>
                      </a:pPr>
                      <a:r>
                        <a:rPr lang="en-US" sz="1400" b="1" dirty="0">
                          <a:solidFill>
                            <a:srgbClr val="00FFFF"/>
                          </a:solidFill>
                          <a:effectLst/>
                        </a:rPr>
                        <a:t>(7,656)</a:t>
                      </a:r>
                      <a:endParaRPr lang="en-US" sz="1400" b="1" dirty="0">
                        <a:solidFill>
                          <a:srgbClr val="00FFFF"/>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12700" marR="15875" algn="ctr">
                        <a:buNone/>
                      </a:pPr>
                      <a:r>
                        <a:rPr lang="en-US" sz="1400" b="1" dirty="0">
                          <a:solidFill>
                            <a:srgbClr val="00FFFF"/>
                          </a:solidFill>
                          <a:effectLst/>
                        </a:rPr>
                        <a:t>LICs adjacent to OZs</a:t>
                      </a:r>
                    </a:p>
                    <a:p>
                      <a:pPr marL="12700" marR="15875" algn="ctr">
                        <a:buNone/>
                      </a:pPr>
                      <a:r>
                        <a:rPr lang="en-US" sz="1400" b="1" dirty="0">
                          <a:solidFill>
                            <a:srgbClr val="00FFFF"/>
                          </a:solidFill>
                          <a:effectLst/>
                        </a:rPr>
                        <a:t>(12,228)</a:t>
                      </a:r>
                      <a:endParaRPr lang="en-US" sz="1400" b="1" dirty="0">
                        <a:solidFill>
                          <a:srgbClr val="00FFFF"/>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10160" marR="132715" algn="ctr">
                        <a:buNone/>
                      </a:pPr>
                      <a:r>
                        <a:rPr lang="en-US" sz="1400" b="1" dirty="0">
                          <a:solidFill>
                            <a:srgbClr val="00FFFF"/>
                          </a:solidFill>
                          <a:effectLst/>
                        </a:rPr>
                        <a:t>All tracts adjacent to OZ</a:t>
                      </a:r>
                    </a:p>
                    <a:p>
                      <a:pPr marL="10160" marR="132715" algn="ctr">
                        <a:buNone/>
                      </a:pPr>
                      <a:r>
                        <a:rPr lang="en-US" sz="1400" b="1" dirty="0">
                          <a:solidFill>
                            <a:srgbClr val="00FFFF"/>
                          </a:solidFill>
                          <a:effectLst/>
                        </a:rPr>
                        <a:t>(22,492)</a:t>
                      </a:r>
                      <a:r>
                        <a:rPr lang="en-US" sz="1400" b="1" strike="sngStrike" dirty="0">
                          <a:solidFill>
                            <a:srgbClr val="00FFFF"/>
                          </a:solidFill>
                          <a:effectLst/>
                        </a:rPr>
                        <a:t>‍</a:t>
                      </a:r>
                      <a:endParaRPr lang="en-US" sz="1400" b="1" dirty="0">
                        <a:solidFill>
                          <a:srgbClr val="00FFFF"/>
                        </a:solidFill>
                        <a:effectLst/>
                        <a:latin typeface="Times New Roman" panose="02020603050405020304" pitchFamily="18" charset="0"/>
                        <a:ea typeface="Calibri" panose="020F0502020204030204" pitchFamily="34" charset="0"/>
                      </a:endParaRPr>
                    </a:p>
                  </a:txBody>
                  <a:tcPr marL="42430" marR="42430" marT="0" marB="0">
                    <a:noFill/>
                  </a:tcPr>
                </a:tc>
                <a:extLst>
                  <a:ext uri="{0D108BD9-81ED-4DB2-BD59-A6C34878D82A}">
                    <a16:rowId xmlns:a16="http://schemas.microsoft.com/office/drawing/2014/main" val="770871800"/>
                  </a:ext>
                </a:extLst>
              </a:tr>
              <a:tr h="186027">
                <a:tc>
                  <a:txBody>
                    <a:bodyPr/>
                    <a:lstStyle/>
                    <a:p>
                      <a:pPr marL="48260" marR="0">
                        <a:buNone/>
                      </a:pPr>
                      <a:r>
                        <a:rPr lang="en-US" sz="1400" b="1" dirty="0">
                          <a:solidFill>
                            <a:srgbClr val="00FFFF"/>
                          </a:solidFill>
                          <a:effectLst/>
                        </a:rPr>
                        <a:t>Control tracts  (N)</a:t>
                      </a:r>
                      <a:endParaRPr lang="en-US" sz="1400" b="1" dirty="0">
                        <a:solidFill>
                          <a:srgbClr val="00FFFF"/>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0" marR="26670" algn="ctr">
                        <a:buNone/>
                      </a:pPr>
                      <a:r>
                        <a:rPr lang="en-US" sz="1400" b="1" dirty="0">
                          <a:solidFill>
                            <a:srgbClr val="00FFFF"/>
                          </a:solidFill>
                          <a:effectLst/>
                        </a:rPr>
                        <a:t>LICs not adjacent to OZs</a:t>
                      </a:r>
                    </a:p>
                    <a:p>
                      <a:pPr marL="0" marR="26670" algn="ctr">
                        <a:buNone/>
                      </a:pPr>
                      <a:r>
                        <a:rPr lang="en-US" sz="1400" b="1" dirty="0">
                          <a:solidFill>
                            <a:srgbClr val="00FFFF"/>
                          </a:solidFill>
                          <a:effectLst/>
                        </a:rPr>
                        <a:t>(11,095)</a:t>
                      </a:r>
                      <a:endParaRPr lang="en-US" sz="1400" b="1" dirty="0">
                        <a:solidFill>
                          <a:srgbClr val="00FFFF"/>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12700" marR="15875" algn="ctr">
                        <a:buNone/>
                      </a:pPr>
                      <a:r>
                        <a:rPr lang="en-US" sz="1400" b="1" dirty="0">
                          <a:solidFill>
                            <a:srgbClr val="00FFFF"/>
                          </a:solidFill>
                          <a:effectLst/>
                        </a:rPr>
                        <a:t>LICs not adjacent to OZs</a:t>
                      </a:r>
                    </a:p>
                    <a:p>
                      <a:pPr marL="12700" marR="15875" algn="ctr">
                        <a:buNone/>
                      </a:pPr>
                      <a:r>
                        <a:rPr lang="en-US" sz="1400" b="1" dirty="0">
                          <a:solidFill>
                            <a:srgbClr val="00FFFF"/>
                          </a:solidFill>
                          <a:effectLst/>
                        </a:rPr>
                        <a:t>(11,095)</a:t>
                      </a:r>
                      <a:endParaRPr lang="en-US" sz="1400" b="1" dirty="0">
                        <a:solidFill>
                          <a:srgbClr val="00FFFF"/>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10160" marR="132715" algn="ctr">
                        <a:buNone/>
                      </a:pPr>
                      <a:r>
                        <a:rPr lang="en-US" sz="1400" b="1" dirty="0">
                          <a:solidFill>
                            <a:srgbClr val="00FFFF"/>
                          </a:solidFill>
                          <a:effectLst/>
                        </a:rPr>
                        <a:t>Tracts adjacent to an LIC but not an OZ</a:t>
                      </a:r>
                    </a:p>
                    <a:p>
                      <a:pPr marL="10160" marR="132715" algn="ctr">
                        <a:buNone/>
                      </a:pPr>
                      <a:r>
                        <a:rPr lang="en-US" sz="1400" b="1" dirty="0">
                          <a:solidFill>
                            <a:srgbClr val="00FFFF"/>
                          </a:solidFill>
                          <a:effectLst/>
                        </a:rPr>
                        <a:t>(26,029)</a:t>
                      </a:r>
                      <a:r>
                        <a:rPr lang="en-US" sz="1400" b="1" strike="sngStrike" dirty="0">
                          <a:solidFill>
                            <a:srgbClr val="00FFFF"/>
                          </a:solidFill>
                          <a:effectLst/>
                        </a:rPr>
                        <a:t>‍</a:t>
                      </a:r>
                      <a:endParaRPr lang="en-US" sz="1400" b="1" dirty="0">
                        <a:solidFill>
                          <a:srgbClr val="00FFFF"/>
                        </a:solidFill>
                        <a:effectLst/>
                        <a:latin typeface="Times New Roman" panose="02020603050405020304" pitchFamily="18" charset="0"/>
                        <a:ea typeface="Calibri" panose="020F0502020204030204" pitchFamily="34" charset="0"/>
                      </a:endParaRPr>
                    </a:p>
                  </a:txBody>
                  <a:tcPr marL="42430" marR="42430" marT="0" marB="0">
                    <a:noFill/>
                  </a:tcPr>
                </a:tc>
                <a:extLst>
                  <a:ext uri="{0D108BD9-81ED-4DB2-BD59-A6C34878D82A}">
                    <a16:rowId xmlns:a16="http://schemas.microsoft.com/office/drawing/2014/main" val="366813838"/>
                  </a:ext>
                </a:extLst>
              </a:tr>
              <a:tr h="186027">
                <a:tc>
                  <a:txBody>
                    <a:bodyPr/>
                    <a:lstStyle/>
                    <a:p>
                      <a:pPr marL="48260" marR="37465">
                        <a:buNone/>
                      </a:pPr>
                      <a:r>
                        <a:rPr lang="en-US" sz="1400" b="1" dirty="0">
                          <a:solidFill>
                            <a:schemeClr val="tx1"/>
                          </a:solidFill>
                          <a:effectLst/>
                        </a:rPr>
                        <a:t>‍‍‍‍‍‍‍‍‍‍‍‍Total 2017 workplace jobs in treated tracts</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chor="b">
                    <a:noFill/>
                  </a:tcPr>
                </a:tc>
                <a:tc>
                  <a:txBody>
                    <a:bodyPr/>
                    <a:lstStyle/>
                    <a:p>
                      <a:pPr marL="1905" marR="0" algn="ctr">
                        <a:buNone/>
                      </a:pPr>
                      <a:r>
                        <a:rPr lang="en-US" sz="1400" b="1" dirty="0">
                          <a:solidFill>
                            <a:schemeClr val="tx1"/>
                          </a:solidFill>
                          <a:effectLst/>
                        </a:rPr>
                        <a:t>21,005,705</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0" marR="15875" algn="ctr">
                        <a:buNone/>
                      </a:pPr>
                      <a:r>
                        <a:rPr lang="en-US" sz="1400" b="1" dirty="0">
                          <a:solidFill>
                            <a:schemeClr val="tx1"/>
                          </a:solidFill>
                          <a:effectLst/>
                        </a:rPr>
                        <a:t>19,496,515</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oFill/>
                  </a:tcPr>
                </a:tc>
                <a:tc>
                  <a:txBody>
                    <a:bodyPr/>
                    <a:lstStyle/>
                    <a:p>
                      <a:pPr marL="0" marR="75565" algn="ctr">
                        <a:buNone/>
                      </a:pPr>
                      <a:r>
                        <a:rPr lang="en-US" sz="1400" b="1" dirty="0">
                          <a:solidFill>
                            <a:schemeClr val="tx1"/>
                          </a:solidFill>
                          <a:effectLst/>
                        </a:rPr>
                        <a:t>40,985,928</a:t>
                      </a:r>
                      <a:r>
                        <a:rPr lang="en-US" sz="1400" b="1" strike="sngStrike" dirty="0">
                          <a:solidFill>
                            <a:schemeClr val="tx1"/>
                          </a:solidFill>
                          <a:effectLst/>
                        </a:rPr>
                        <a:t>‍</a:t>
                      </a:r>
                      <a:endParaRPr lang="en-US" sz="1400" b="1" dirty="0">
                        <a:solidFill>
                          <a:schemeClr val="tx1"/>
                        </a:solidFill>
                        <a:effectLst/>
                        <a:latin typeface="Times New Roman" panose="02020603050405020304" pitchFamily="18" charset="0"/>
                        <a:ea typeface="Calibri" panose="020F0502020204030204" pitchFamily="34" charset="0"/>
                      </a:endParaRPr>
                    </a:p>
                  </a:txBody>
                  <a:tcPr marL="42430" marR="42430" marT="0" marB="0">
                    <a:noFill/>
                  </a:tcPr>
                </a:tc>
                <a:extLst>
                  <a:ext uri="{0D108BD9-81ED-4DB2-BD59-A6C34878D82A}">
                    <a16:rowId xmlns:a16="http://schemas.microsoft.com/office/drawing/2014/main" val="2521758693"/>
                  </a:ext>
                </a:extLst>
              </a:tr>
            </a:tbl>
          </a:graphicData>
        </a:graphic>
      </p:graphicFrame>
      <p:sp>
        <p:nvSpPr>
          <p:cNvPr id="3" name="Rectangle 3">
            <a:extLst>
              <a:ext uri="{FF2B5EF4-FFF2-40B4-BE49-F238E27FC236}">
                <a16:creationId xmlns:a16="http://schemas.microsoft.com/office/drawing/2014/main" id="{CAC489ED-F6F5-F0B0-8C81-12CC090D5461}"/>
              </a:ext>
            </a:extLst>
          </p:cNvPr>
          <p:cNvSpPr txBox="1">
            <a:spLocks noChangeArrowheads="1"/>
          </p:cNvSpPr>
          <p:nvPr/>
        </p:nvSpPr>
        <p:spPr bwMode="auto">
          <a:xfrm>
            <a:off x="279399" y="5844539"/>
            <a:ext cx="8813800" cy="11430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Col (i): estimates bigger having omitted adjacent LICs from controls, suggesting negative spillovers – consistent with col (ii) estimates</a:t>
            </a:r>
          </a:p>
          <a:p>
            <a:pPr>
              <a:lnSpc>
                <a:spcPct val="100000"/>
              </a:lnSpc>
              <a:spcBef>
                <a:spcPts val="0"/>
              </a:spcBef>
              <a:spcAft>
                <a:spcPts val="1200"/>
              </a:spcAft>
              <a:defRPr/>
            </a:pPr>
            <a:r>
              <a:rPr lang="en-US" sz="1600" kern="0" dirty="0">
                <a:effectLst>
                  <a:outerShdw blurRad="38100" dist="38100" dir="2700000" algn="tl">
                    <a:srgbClr val="000000">
                      <a:alpha val="43137"/>
                    </a:srgbClr>
                  </a:outerShdw>
                </a:effectLst>
              </a:rPr>
              <a:t>Negative spillovers on adjacent LICs roughly offset; negative spillovers on all adjacent tracts more than offset, but not as conventional a control group</a:t>
            </a:r>
          </a:p>
        </p:txBody>
      </p:sp>
    </p:spTree>
    <p:extLst>
      <p:ext uri="{BB962C8B-B14F-4D97-AF65-F5344CB8AC3E}">
        <p14:creationId xmlns:p14="http://schemas.microsoft.com/office/powerpoint/2010/main" val="27049663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8F841-D0AB-075B-C756-A85D14FF680D}"/>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0F4D6038-C0B0-F564-A346-B11A81897F92}"/>
              </a:ext>
            </a:extLst>
          </p:cNvPr>
          <p:cNvSpPr>
            <a:spLocks noGrp="1" noChangeArrowheads="1"/>
          </p:cNvSpPr>
          <p:nvPr>
            <p:ph type="title"/>
          </p:nvPr>
        </p:nvSpPr>
        <p:spPr>
          <a:xfrm>
            <a:off x="0" y="-57150"/>
            <a:ext cx="9601200" cy="1143000"/>
          </a:xfrm>
        </p:spPr>
        <p:txBody>
          <a:bodyPr/>
          <a:lstStyle/>
          <a:p>
            <a:pPr>
              <a:defRPr/>
            </a:pPr>
            <a:r>
              <a:rPr lang="en-US" dirty="0"/>
              <a:t>Conclusions/interpretation</a:t>
            </a:r>
          </a:p>
        </p:txBody>
      </p:sp>
      <p:sp>
        <p:nvSpPr>
          <p:cNvPr id="5" name="Rectangle 3">
            <a:extLst>
              <a:ext uri="{FF2B5EF4-FFF2-40B4-BE49-F238E27FC236}">
                <a16:creationId xmlns:a16="http://schemas.microsoft.com/office/drawing/2014/main" id="{2CB43154-6DA2-DE14-D0D9-099F3312105C}"/>
              </a:ext>
            </a:extLst>
          </p:cNvPr>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Earlier work pointed to limited gains for OZ residents, but some evidence of job growth in OZs</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Results imply both may be true, with jobs created going to residents of more-advantaged neighborhoods</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In addition, the job gains appear to be offset by negative spillovers</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Negative spillovers do not necessarily negate beneficial distributional effects if OZs are especially disadvantaged compared to other LICs, or there are other complementarities</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But coupled with job gains concentrated among residents of more-advantaged neighborhoods, harder to argue for distributional gains</a:t>
            </a:r>
          </a:p>
        </p:txBody>
      </p:sp>
    </p:spTree>
    <p:extLst>
      <p:ext uri="{BB962C8B-B14F-4D97-AF65-F5344CB8AC3E}">
        <p14:creationId xmlns:p14="http://schemas.microsoft.com/office/powerpoint/2010/main" val="20733170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EA579-5CF8-AEB0-F616-365BF5EC5712}"/>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63111864-2DA3-37E5-A25B-CFF30ABA819C}"/>
              </a:ext>
            </a:extLst>
          </p:cNvPr>
          <p:cNvSpPr>
            <a:spLocks noGrp="1" noChangeArrowheads="1"/>
          </p:cNvSpPr>
          <p:nvPr>
            <p:ph type="title"/>
          </p:nvPr>
        </p:nvSpPr>
        <p:spPr/>
        <p:txBody>
          <a:bodyPr/>
          <a:lstStyle/>
          <a:p>
            <a:pPr>
              <a:defRPr/>
            </a:pPr>
            <a:r>
              <a:rPr lang="en-US" dirty="0"/>
              <a:t>Housing program, not jobs program?</a:t>
            </a:r>
          </a:p>
        </p:txBody>
      </p:sp>
      <p:sp>
        <p:nvSpPr>
          <p:cNvPr id="5" name="Rectangle 3">
            <a:extLst>
              <a:ext uri="{FF2B5EF4-FFF2-40B4-BE49-F238E27FC236}">
                <a16:creationId xmlns:a16="http://schemas.microsoft.com/office/drawing/2014/main" id="{DBEBAC12-804D-2A47-9C6C-196473C3B814}"/>
              </a:ext>
            </a:extLst>
          </p:cNvPr>
          <p:cNvSpPr txBox="1">
            <a:spLocks noChangeArrowheads="1"/>
          </p:cNvSpPr>
          <p:nvPr/>
        </p:nvSpPr>
        <p:spPr bwMode="auto">
          <a:xfrm>
            <a:off x="393700" y="15430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Recent EIG work suggests large housing supply response, which could be salutary if overall supply is increasing</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But … spillovers could be an issue, and may be less concentrated in nearby areas than job spillovers</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Moving the goalposts?</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EIG’s recent work now touts OZs as a housing program: </a:t>
            </a:r>
          </a:p>
          <a:p>
            <a:pPr lvl="2">
              <a:spcBef>
                <a:spcPts val="0"/>
              </a:spcBef>
              <a:spcAft>
                <a:spcPts val="1200"/>
              </a:spcAft>
            </a:pPr>
            <a:r>
              <a:rPr lang="en-US" sz="2000" dirty="0">
                <a:effectLst>
                  <a:outerShdw blurRad="38100" dist="38100" dir="2700000" algn="tl">
                    <a:srgbClr val="000000">
                      <a:alpha val="43137"/>
                    </a:srgbClr>
                  </a:outerShdw>
                </a:effectLst>
              </a:rPr>
              <a:t>“</a:t>
            </a:r>
            <a:r>
              <a:rPr lang="en-US" sz="2000" dirty="0">
                <a:effectLst/>
              </a:rPr>
              <a:t>The United States faces a deep and persistent housing shortage, particularly in low-income communities… Opportunity Zones (OZs) were designed to change that dynamic — channeling private capital into designated distressed areas…”</a:t>
            </a:r>
          </a:p>
          <a:p>
            <a:pPr lvl="1">
              <a:spcBef>
                <a:spcPts val="0"/>
              </a:spcBef>
              <a:spcAft>
                <a:spcPts val="1200"/>
              </a:spcAft>
            </a:pPr>
            <a:r>
              <a:rPr lang="en-US" sz="2000" dirty="0"/>
              <a:t>vs. IRS (reminder from 1</a:t>
            </a:r>
            <a:r>
              <a:rPr lang="en-US" sz="2000" baseline="30000" dirty="0"/>
              <a:t>st</a:t>
            </a:r>
            <a:r>
              <a:rPr lang="en-US" sz="2000" dirty="0"/>
              <a:t> slide)</a:t>
            </a:r>
          </a:p>
          <a:p>
            <a:pPr lvl="2">
              <a:spcBef>
                <a:spcPts val="0"/>
              </a:spcBef>
              <a:spcAft>
                <a:spcPts val="1200"/>
              </a:spcAft>
            </a:pPr>
            <a:r>
              <a:rPr lang="en-US" sz="2000" dirty="0"/>
              <a:t>“Opportunity Zones are an economic development tool… Their purpose is to spur economic growth and job creation in low-income communities while providing tax benefits to investors.”</a:t>
            </a:r>
            <a:endParaRPr lang="en-US" sz="2000" dirty="0">
              <a:effectLst/>
            </a:endParaRPr>
          </a:p>
        </p:txBody>
      </p:sp>
    </p:spTree>
    <p:extLst>
      <p:ext uri="{BB962C8B-B14F-4D97-AF65-F5344CB8AC3E}">
        <p14:creationId xmlns:p14="http://schemas.microsoft.com/office/powerpoint/2010/main" val="1836452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AEF7D-202E-3D49-76EC-0EDD5B19C4FB}"/>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21B3B0B7-3DC5-DD38-02C5-C053F2ED8A93}"/>
              </a:ext>
            </a:extLst>
          </p:cNvPr>
          <p:cNvSpPr>
            <a:spLocks noGrp="1" noChangeArrowheads="1"/>
          </p:cNvSpPr>
          <p:nvPr>
            <p:ph type="title"/>
          </p:nvPr>
        </p:nvSpPr>
        <p:spPr/>
        <p:txBody>
          <a:bodyPr/>
          <a:lstStyle/>
          <a:p>
            <a:pPr>
              <a:defRPr/>
            </a:pPr>
            <a:r>
              <a:rPr lang="en-US" dirty="0"/>
              <a:t>Thank you!</a:t>
            </a:r>
          </a:p>
        </p:txBody>
      </p:sp>
    </p:spTree>
    <p:extLst>
      <p:ext uri="{BB962C8B-B14F-4D97-AF65-F5344CB8AC3E}">
        <p14:creationId xmlns:p14="http://schemas.microsoft.com/office/powerpoint/2010/main" val="1674850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A382-AC74-1D2F-A81B-5B9D009517A5}"/>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E6BDC674-BDB6-BBDF-912C-BF56BE245E51}"/>
              </a:ext>
            </a:extLst>
          </p:cNvPr>
          <p:cNvSpPr>
            <a:spLocks noGrp="1" noChangeArrowheads="1"/>
          </p:cNvSpPr>
          <p:nvPr>
            <p:ph type="title"/>
          </p:nvPr>
        </p:nvSpPr>
        <p:spPr/>
        <p:txBody>
          <a:bodyPr/>
          <a:lstStyle/>
          <a:p>
            <a:pPr>
              <a:defRPr/>
            </a:pPr>
            <a:r>
              <a:rPr lang="en-US" dirty="0"/>
              <a:t>Opportunity Zones</a:t>
            </a:r>
          </a:p>
        </p:txBody>
      </p:sp>
      <p:pic>
        <p:nvPicPr>
          <p:cNvPr id="2" name="Picture 1">
            <a:extLst>
              <a:ext uri="{FF2B5EF4-FFF2-40B4-BE49-F238E27FC236}">
                <a16:creationId xmlns:a16="http://schemas.microsoft.com/office/drawing/2014/main" id="{809D96CC-AA80-0DE5-D334-59ACA5BCDD5A}"/>
              </a:ext>
            </a:extLst>
          </p:cNvPr>
          <p:cNvPicPr>
            <a:picLocks noChangeAspect="1"/>
          </p:cNvPicPr>
          <p:nvPr/>
        </p:nvPicPr>
        <p:blipFill>
          <a:blip r:embed="rId3"/>
          <a:stretch>
            <a:fillRect/>
          </a:stretch>
        </p:blipFill>
        <p:spPr bwMode="auto">
          <a:xfrm>
            <a:off x="914400" y="1847850"/>
            <a:ext cx="7959238" cy="4678629"/>
          </a:xfrm>
          <a:prstGeom prst="rect">
            <a:avLst/>
          </a:prstGeom>
          <a:noFill/>
        </p:spPr>
      </p:pic>
    </p:spTree>
    <p:extLst>
      <p:ext uri="{BB962C8B-B14F-4D97-AF65-F5344CB8AC3E}">
        <p14:creationId xmlns:p14="http://schemas.microsoft.com/office/powerpoint/2010/main" val="3715840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AB0A2-CA2D-13F3-1C03-6BE568087B37}"/>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4BF0170C-B90D-6DEB-F942-4C63DB1D191B}"/>
              </a:ext>
            </a:extLst>
          </p:cNvPr>
          <p:cNvSpPr>
            <a:spLocks noGrp="1" noChangeArrowheads="1"/>
          </p:cNvSpPr>
          <p:nvPr>
            <p:ph type="title"/>
          </p:nvPr>
        </p:nvSpPr>
        <p:spPr/>
        <p:txBody>
          <a:bodyPr/>
          <a:lstStyle/>
          <a:p>
            <a:pPr>
              <a:defRPr/>
            </a:pPr>
            <a:r>
              <a:rPr lang="en-US" dirty="0"/>
              <a:t>OZs in context</a:t>
            </a:r>
          </a:p>
        </p:txBody>
      </p:sp>
      <p:sp>
        <p:nvSpPr>
          <p:cNvPr id="5" name="Rectangle 3">
            <a:extLst>
              <a:ext uri="{FF2B5EF4-FFF2-40B4-BE49-F238E27FC236}">
                <a16:creationId xmlns:a16="http://schemas.microsoft.com/office/drawing/2014/main" id="{06AFD38F-BF5C-51D8-E560-F798F75429FD}"/>
              </a:ext>
            </a:extLst>
          </p:cNvPr>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Key prior place-based policy is EZs, which directly target hiring of low-skill workers</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Job creation from EZs is spotty at best (Neumark and Simpson, 2015), and even in where there may have been job creation (federal EZs – Busso et al., 2013), benefits do not appear to go to low-income residents of targeted places (Reynolds and Rohlin, 2015)</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Declining geographic mobility (Austin et al., 2018), evidence on importance of place in life outcomes (Chetty et al., 2014), and potential for place-based policies to complement other policies (Gaubert et al., 2021) may have spurred interest in new place-based policies</a:t>
            </a:r>
          </a:p>
        </p:txBody>
      </p:sp>
    </p:spTree>
    <p:extLst>
      <p:ext uri="{BB962C8B-B14F-4D97-AF65-F5344CB8AC3E}">
        <p14:creationId xmlns:p14="http://schemas.microsoft.com/office/powerpoint/2010/main" val="3111316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defRPr/>
            </a:pPr>
            <a:r>
              <a:rPr lang="en-US" dirty="0"/>
              <a:t>What might we have expected?</a:t>
            </a:r>
          </a:p>
        </p:txBody>
      </p:sp>
      <p:sp>
        <p:nvSpPr>
          <p:cNvPr id="5" name="Rectangle 3"/>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OZs fail to adopt “best practices” based on other research (Freedman and Neumark, forthcoming)</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Do not incentivize job creation, but instead investment, much going into real estate</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Targeting poorly designed, with evidence of favoritism, picking growing areas, etc. (e.g., Eldar and Garber, 2023)</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Targeting is granular, facilitating spillovers</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“By right” rather than discretionary – making windfalls likely (Corinth and Feldman, 2024)</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Most closely-related program – NMTC – led to real-estate investment, but modest and costly poverty reductions (Freedman, 2012)</a:t>
            </a:r>
          </a:p>
        </p:txBody>
      </p:sp>
    </p:spTree>
    <p:extLst>
      <p:ext uri="{BB962C8B-B14F-4D97-AF65-F5344CB8AC3E}">
        <p14:creationId xmlns:p14="http://schemas.microsoft.com/office/powerpoint/2010/main" val="3233056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defRPr/>
            </a:pPr>
            <a:r>
              <a:rPr lang="en-US" dirty="0"/>
              <a:t>Prior evidence</a:t>
            </a:r>
          </a:p>
        </p:txBody>
      </p:sp>
      <p:sp>
        <p:nvSpPr>
          <p:cNvPr id="5" name="Rectangle 3"/>
          <p:cNvSpPr txBox="1">
            <a:spLocks noChangeArrowheads="1"/>
          </p:cNvSpPr>
          <p:nvPr/>
        </p:nvSpPr>
        <p:spPr bwMode="auto">
          <a:xfrm>
            <a:off x="393700" y="16954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Labor market:</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Limited/no evidence of gains in employment or earnings, or poverty reductions (Freedman et al., 2023), and selection of improving tracts</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Limited evidence of increases in online job postings (Atkins et al., 2023)</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No evidence of employment growth or small business formation (Shen, 2024)</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Sizable positive job growth effects (Arefeva et al., 2020; Rupasingha and Davis, 2024)</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Mixed evidence on real estate markets (Wheeler, 2023; Corinth and Feldman, 2023; Sage et al., 2023; Glasner et al., 2025)</a:t>
            </a:r>
          </a:p>
          <a:p>
            <a:pPr>
              <a:lnSpc>
                <a:spcPct val="100000"/>
              </a:lnSpc>
              <a:spcBef>
                <a:spcPts val="0"/>
              </a:spcBef>
              <a:spcAft>
                <a:spcPts val="1200"/>
              </a:spcAft>
              <a:defRPr/>
            </a:pP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86285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0F549-33F7-5C10-D6AC-7AE5070D5F1D}"/>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5BB5C795-9353-A3A0-1153-3DD2EB3ECC99}"/>
              </a:ext>
            </a:extLst>
          </p:cNvPr>
          <p:cNvSpPr>
            <a:spLocks noGrp="1" noChangeArrowheads="1"/>
          </p:cNvSpPr>
          <p:nvPr>
            <p:ph type="title"/>
          </p:nvPr>
        </p:nvSpPr>
        <p:spPr/>
        <p:txBody>
          <a:bodyPr/>
          <a:lstStyle/>
          <a:p>
            <a:pPr>
              <a:defRPr/>
            </a:pPr>
            <a:r>
              <a:rPr lang="en-US" dirty="0"/>
              <a:t>Contribution 1: extending the time horizon substantially</a:t>
            </a:r>
          </a:p>
        </p:txBody>
      </p:sp>
      <p:sp>
        <p:nvSpPr>
          <p:cNvPr id="5" name="Rectangle 3">
            <a:extLst>
              <a:ext uri="{FF2B5EF4-FFF2-40B4-BE49-F238E27FC236}">
                <a16:creationId xmlns:a16="http://schemas.microsoft.com/office/drawing/2014/main" id="{DC62D190-F6EC-C384-1E48-0EE28BB73590}"/>
              </a:ext>
            </a:extLst>
          </p:cNvPr>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Generally weak effects in prior research could simply reflect short time horizon of most of that work (ending as early as 2019, 1</a:t>
            </a:r>
            <a:r>
              <a:rPr lang="en-US" sz="2000" baseline="30000" dirty="0">
                <a:effectLst>
                  <a:outerShdw blurRad="38100" dist="38100" dir="2700000" algn="tl">
                    <a:srgbClr val="000000">
                      <a:alpha val="43137"/>
                    </a:srgbClr>
                  </a:outerShdw>
                </a:effectLst>
              </a:rPr>
              <a:t>st</a:t>
            </a:r>
            <a:r>
              <a:rPr lang="en-US" sz="2000" dirty="0">
                <a:effectLst>
                  <a:outerShdw blurRad="38100" dist="38100" dir="2700000" algn="tl">
                    <a:srgbClr val="000000">
                      <a:alpha val="43137"/>
                    </a:srgbClr>
                  </a:outerShdw>
                </a:effectLst>
              </a:rPr>
              <a:t> full year of implementation)</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We update substantially, data currently extending through 2023 and will go at least one year further</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Ambiguous whether effects should grow over time</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If investments mainly spur construction, largest impact might be short-term construction jobs</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In longer run, property prices may rise and employment and real wages revert to equilibrium levels, or agglomeration/multiple equilibria might lead to persistent improvements</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Capital flows may have increased in later years</a:t>
            </a:r>
          </a:p>
        </p:txBody>
      </p:sp>
    </p:spTree>
    <p:extLst>
      <p:ext uri="{BB962C8B-B14F-4D97-AF65-F5344CB8AC3E}">
        <p14:creationId xmlns:p14="http://schemas.microsoft.com/office/powerpoint/2010/main" val="121340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1E9D4-E0CF-2C93-942B-5802E346B599}"/>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12182E71-0D28-1CEE-E8E9-DC72D7BA666B}"/>
              </a:ext>
            </a:extLst>
          </p:cNvPr>
          <p:cNvSpPr>
            <a:spLocks noGrp="1" noChangeArrowheads="1"/>
          </p:cNvSpPr>
          <p:nvPr>
            <p:ph type="title"/>
          </p:nvPr>
        </p:nvSpPr>
        <p:spPr/>
        <p:txBody>
          <a:bodyPr/>
          <a:lstStyle/>
          <a:p>
            <a:pPr>
              <a:defRPr/>
            </a:pPr>
            <a:r>
              <a:rPr lang="en-US" dirty="0"/>
              <a:t>Contribution 2: more comprehensive look at employment effects</a:t>
            </a:r>
          </a:p>
        </p:txBody>
      </p:sp>
      <p:sp>
        <p:nvSpPr>
          <p:cNvPr id="5" name="Rectangle 3">
            <a:extLst>
              <a:ext uri="{FF2B5EF4-FFF2-40B4-BE49-F238E27FC236}">
                <a16:creationId xmlns:a16="http://schemas.microsoft.com/office/drawing/2014/main" id="{F3D57368-1324-617F-4CA5-C304730BC6B2}"/>
              </a:ext>
            </a:extLst>
          </p:cNvPr>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Effects on employment and other outcomes for OZ residents </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Focus on residents is first-order: majo</a:t>
            </a:r>
            <a:r>
              <a:rPr lang="en-US" sz="2000" kern="0" dirty="0">
                <a:effectLst>
                  <a:outerShdw blurRad="38100" dist="38100" dir="2700000" algn="tl">
                    <a:srgbClr val="000000">
                      <a:alpha val="43137"/>
                    </a:srgbClr>
                  </a:outerShdw>
                </a:effectLst>
              </a:rPr>
              <a:t>r motivation for OZs is to improve outcomes for residents of distressed communities, as evidenced by LIC criteria (which are basis for nearly all designated zones)</a:t>
            </a:r>
          </a:p>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Effects on jobs in OZs, whether held by residents or not</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…and distribution of OZ job gains by residential location (designated OZ, non-OZ LIC tracts, non-LIC tracts)</a:t>
            </a:r>
          </a:p>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Distribution of job changes for OZ residents by workplace location (designated OZ, non-OZ LIC tracts, non-LIC tracts) </a:t>
            </a:r>
          </a:p>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Spillovers to nearby LICs and nearby tracts generally</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42026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6ACC7-F10C-277E-821B-C82A40F83BD5}"/>
            </a:ext>
          </a:extLst>
        </p:cNvPr>
        <p:cNvGrpSpPr/>
        <p:nvPr/>
      </p:nvGrpSpPr>
      <p:grpSpPr>
        <a:xfrm>
          <a:off x="0" y="0"/>
          <a:ext cx="0" cy="0"/>
          <a:chOff x="0" y="0"/>
          <a:chExt cx="0" cy="0"/>
        </a:xfrm>
      </p:grpSpPr>
      <p:sp>
        <p:nvSpPr>
          <p:cNvPr id="61442" name="Rectangle 2">
            <a:extLst>
              <a:ext uri="{FF2B5EF4-FFF2-40B4-BE49-F238E27FC236}">
                <a16:creationId xmlns:a16="http://schemas.microsoft.com/office/drawing/2014/main" id="{CAA274A0-F6AF-7375-1FEE-D686E0B3DB0D}"/>
              </a:ext>
            </a:extLst>
          </p:cNvPr>
          <p:cNvSpPr>
            <a:spLocks noGrp="1" noChangeArrowheads="1"/>
          </p:cNvSpPr>
          <p:nvPr>
            <p:ph type="title"/>
          </p:nvPr>
        </p:nvSpPr>
        <p:spPr/>
        <p:txBody>
          <a:bodyPr/>
          <a:lstStyle/>
          <a:p>
            <a:pPr>
              <a:defRPr/>
            </a:pPr>
            <a:r>
              <a:rPr lang="en-US" dirty="0"/>
              <a:t>Key findings</a:t>
            </a:r>
          </a:p>
        </p:txBody>
      </p:sp>
      <p:sp>
        <p:nvSpPr>
          <p:cNvPr id="5" name="Rectangle 3">
            <a:extLst>
              <a:ext uri="{FF2B5EF4-FFF2-40B4-BE49-F238E27FC236}">
                <a16:creationId xmlns:a16="http://schemas.microsoft.com/office/drawing/2014/main" id="{4A42C912-405C-8397-C053-9351BC44236D}"/>
              </a:ext>
            </a:extLst>
          </p:cNvPr>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Increased employment in OZs, but job gains favor residents of other, non-LIC tracts</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Correspondingly, limited impacts on OZ resident employment rates, earnings, or poverty rates</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A substantial part of the job gains among OZ residents are in other, non-LIC tracts</a:t>
            </a:r>
          </a:p>
          <a:p>
            <a:pPr>
              <a:lnSpc>
                <a:spcPct val="100000"/>
              </a:lnSpc>
              <a:spcBef>
                <a:spcPts val="0"/>
              </a:spcBef>
              <a:spcAft>
                <a:spcPts val="1200"/>
              </a:spcAft>
              <a:defRPr/>
            </a:pPr>
            <a:r>
              <a:rPr lang="en-US" sz="2000" dirty="0">
                <a:effectLst>
                  <a:outerShdw blurRad="38100" dist="38100" dir="2700000" algn="tl">
                    <a:srgbClr val="000000">
                      <a:alpha val="43137"/>
                    </a:srgbClr>
                  </a:outerShdw>
                </a:effectLst>
              </a:rPr>
              <a:t>Newly-created jobs in OZs offset nearly 1-to-1 by job declines in nearby LICs</a:t>
            </a:r>
          </a:p>
          <a:p>
            <a:pPr lvl="1">
              <a:lnSpc>
                <a:spcPct val="100000"/>
              </a:lnSpc>
              <a:spcBef>
                <a:spcPts val="0"/>
              </a:spcBef>
              <a:spcAft>
                <a:spcPts val="1200"/>
              </a:spcAft>
              <a:defRPr/>
            </a:pPr>
            <a:r>
              <a:rPr lang="en-US" sz="2000" dirty="0">
                <a:effectLst>
                  <a:outerShdw blurRad="38100" dist="38100" dir="2700000" algn="tl">
                    <a:srgbClr val="000000">
                      <a:alpha val="43137"/>
                    </a:srgbClr>
                  </a:outerShdw>
                </a:effectLst>
              </a:rPr>
              <a:t>And offset more than 1-to-1 by job declines in all nearby tracts</a:t>
            </a:r>
          </a:p>
        </p:txBody>
      </p:sp>
    </p:spTree>
    <p:extLst>
      <p:ext uri="{BB962C8B-B14F-4D97-AF65-F5344CB8AC3E}">
        <p14:creationId xmlns:p14="http://schemas.microsoft.com/office/powerpoint/2010/main" val="2702999840"/>
      </p:ext>
    </p:extLst>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defRPr/>
            </a:pPr>
            <a:r>
              <a:rPr lang="en-US" dirty="0"/>
              <a:t>Data in brief</a:t>
            </a:r>
          </a:p>
        </p:txBody>
      </p:sp>
      <p:sp>
        <p:nvSpPr>
          <p:cNvPr id="5" name="Rectangle 3"/>
          <p:cNvSpPr txBox="1">
            <a:spLocks noChangeArrowheads="1"/>
          </p:cNvSpPr>
          <p:nvPr/>
        </p:nvSpPr>
        <p:spPr bwMode="auto">
          <a:xfrm>
            <a:off x="393700" y="1390650"/>
            <a:ext cx="8813800" cy="5295900"/>
          </a:xfrm>
          <a:prstGeom prst="rect">
            <a:avLst/>
          </a:prstGeom>
          <a:noFill/>
          <a:ln w="12700">
            <a:noFill/>
            <a:miter lim="800000"/>
            <a:headEnd/>
            <a:tailEnd/>
          </a:ln>
          <a:effectLst/>
        </p:spPr>
        <p:txBody>
          <a:bodyPr lIns="90488" tIns="44450" rIns="90488" bIns="44450" anchor="ctr"/>
          <a:lstStyle>
            <a:lvl1pPr marL="282575" indent="-282575" algn="l" defTabSz="971550" rtl="0" eaLnBrk="0" fontAlgn="base" hangingPunct="0">
              <a:spcBef>
                <a:spcPct val="100000"/>
              </a:spcBef>
              <a:spcAft>
                <a:spcPct val="0"/>
              </a:spcAft>
              <a:buClr>
                <a:schemeClr val="tx2"/>
              </a:buClr>
              <a:buFont typeface="Symbol" pitchFamily="18" charset="2"/>
              <a:buChar char="·"/>
              <a:defRPr sz="2800" b="1">
                <a:solidFill>
                  <a:schemeClr val="tx1"/>
                </a:solidFill>
                <a:effectLst>
                  <a:outerShdw blurRad="38100" dist="38100" dir="2700000" algn="tl">
                    <a:srgbClr val="000000"/>
                  </a:outerShdw>
                </a:effectLst>
                <a:latin typeface="+mn-lt"/>
                <a:ea typeface="+mn-ea"/>
                <a:cs typeface="+mn-cs"/>
              </a:defRPr>
            </a:lvl1pPr>
            <a:lvl2pPr marL="684213" indent="-287338" algn="l" defTabSz="971550" rtl="0" eaLnBrk="0" fontAlgn="base" hangingPunct="0">
              <a:spcBef>
                <a:spcPct val="25000"/>
              </a:spcBef>
              <a:spcAft>
                <a:spcPct val="0"/>
              </a:spcAft>
              <a:buClr>
                <a:srgbClr val="FCF305"/>
              </a:buClr>
              <a:buSzPct val="100000"/>
              <a:buChar char="–"/>
              <a:defRPr sz="2800" b="1">
                <a:solidFill>
                  <a:schemeClr val="tx1"/>
                </a:solidFill>
                <a:effectLst>
                  <a:outerShdw blurRad="38100" dist="38100" dir="2700000" algn="tl">
                    <a:srgbClr val="000000"/>
                  </a:outerShdw>
                </a:effectLst>
                <a:latin typeface="+mn-lt"/>
              </a:defRPr>
            </a:lvl2pPr>
            <a:lvl3pPr marL="1085850" indent="-287338" algn="l" defTabSz="971550" rtl="0" eaLnBrk="0" fontAlgn="base" hangingPunct="0">
              <a:spcBef>
                <a:spcPct val="25000"/>
              </a:spcBef>
              <a:spcAft>
                <a:spcPct val="0"/>
              </a:spcAft>
              <a:buClr>
                <a:schemeClr val="tx1"/>
              </a:buClr>
              <a:buSzPct val="100000"/>
              <a:buChar char="•"/>
              <a:defRPr sz="2800" b="1">
                <a:solidFill>
                  <a:schemeClr val="tx1"/>
                </a:solidFill>
                <a:effectLst>
                  <a:outerShdw blurRad="38100" dist="38100" dir="2700000" algn="tl">
                    <a:srgbClr val="000000"/>
                  </a:outerShdw>
                </a:effectLst>
                <a:latin typeface="+mn-lt"/>
              </a:defRPr>
            </a:lvl3pPr>
            <a:lvl4pPr marL="1489075" indent="-288925" algn="l" defTabSz="971550" rtl="0" eaLnBrk="0" fontAlgn="base" hangingPunct="0">
              <a:spcBef>
                <a:spcPct val="10000"/>
              </a:spcBef>
              <a:spcAft>
                <a:spcPct val="0"/>
              </a:spcAft>
              <a:buClr>
                <a:schemeClr val="tx1"/>
              </a:buClr>
              <a:buSzPct val="75000"/>
              <a:buChar char="–"/>
              <a:defRPr sz="2800" b="1">
                <a:solidFill>
                  <a:schemeClr val="tx1"/>
                </a:solidFill>
                <a:effectLst>
                  <a:outerShdw blurRad="38100" dist="38100" dir="2700000" algn="tl">
                    <a:srgbClr val="000000"/>
                  </a:outerShdw>
                </a:effectLst>
                <a:latin typeface="+mn-lt"/>
              </a:defRPr>
            </a:lvl4pPr>
            <a:lvl5pPr marL="18907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5pPr>
            <a:lvl6pPr marL="23479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6pPr>
            <a:lvl7pPr marL="28051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7pPr>
            <a:lvl8pPr marL="32623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8pPr>
            <a:lvl9pPr marL="3719513" indent="-287338" algn="l" defTabSz="971550" rtl="0" eaLnBrk="0" fontAlgn="base" hangingPunct="0">
              <a:spcBef>
                <a:spcPct val="0"/>
              </a:spcBef>
              <a:spcAft>
                <a:spcPct val="0"/>
              </a:spcAft>
              <a:buClr>
                <a:schemeClr val="tx1"/>
              </a:buClr>
              <a:buSzPct val="100000"/>
              <a:buFont typeface="Symbol" pitchFamily="18" charset="2"/>
              <a:buChar char="-"/>
              <a:defRPr sz="2800" b="1">
                <a:solidFill>
                  <a:schemeClr val="tx1"/>
                </a:solidFill>
                <a:effectLst>
                  <a:outerShdw blurRad="38100" dist="38100" dir="2700000" algn="tl">
                    <a:srgbClr val="000000"/>
                  </a:outerShdw>
                </a:effectLst>
                <a:latin typeface="+mn-lt"/>
              </a:defRPr>
            </a:lvl9pPr>
          </a:lstStyle>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ACS data at census tract level, 2013-2023</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Will use confidential micro-data, analysis at annual level, with place of residence and place of work information</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Outcomes are overall employment among residents, employment/population, average earnings of employed residents, and poverty rate of residents</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For now, using public data, 5-year averages by tract, for 2013-2017 and 2019-2023 (2018 might be viewed as “partially treated”)</a:t>
            </a:r>
          </a:p>
          <a:p>
            <a:pPr lvl="2">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Only simple two-period difference-in-difference for now</a:t>
            </a:r>
          </a:p>
          <a:p>
            <a:pPr>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LODES data at census tract level, 2013-2022</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Derived from state UI records, cover near-universe of workers</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Measure resident jobs, workplace jobs, and commuting flow (primary jobs)</a:t>
            </a:r>
          </a:p>
          <a:p>
            <a:pPr lvl="1">
              <a:lnSpc>
                <a:spcPct val="100000"/>
              </a:lnSpc>
              <a:spcBef>
                <a:spcPts val="0"/>
              </a:spcBef>
              <a:spcAft>
                <a:spcPts val="1200"/>
              </a:spcAft>
              <a:defRPr/>
            </a:pPr>
            <a:r>
              <a:rPr lang="en-US" sz="2000" kern="0" dirty="0">
                <a:effectLst>
                  <a:outerShdw blurRad="38100" dist="38100" dir="2700000" algn="tl">
                    <a:srgbClr val="000000">
                      <a:alpha val="43137"/>
                    </a:srgbClr>
                  </a:outerShdw>
                </a:effectLst>
              </a:rPr>
              <a:t>Paralell two-period difference-in-difference as well as event study</a:t>
            </a:r>
          </a:p>
        </p:txBody>
      </p:sp>
    </p:spTree>
    <p:extLst>
      <p:ext uri="{BB962C8B-B14F-4D97-AF65-F5344CB8AC3E}">
        <p14:creationId xmlns:p14="http://schemas.microsoft.com/office/powerpoint/2010/main" val="2996663766"/>
      </p:ext>
    </p:extLst>
  </p:cSld>
  <p:clrMapOvr>
    <a:masterClrMapping/>
  </p:clrMapOvr>
</p:sld>
</file>

<file path=ppt/theme/theme1.xml><?xml version="1.0" encoding="utf-8"?>
<a:theme xmlns:a="http://schemas.openxmlformats.org/drawingml/2006/main" name="Board Briefing-Blue-LCD">
  <a:themeElements>
    <a:clrScheme name="">
      <a:dk1>
        <a:srgbClr val="9FB6FF"/>
      </a:dk1>
      <a:lt1>
        <a:srgbClr val="FFFFFF"/>
      </a:lt1>
      <a:dk2>
        <a:srgbClr val="495A73"/>
      </a:dk2>
      <a:lt2>
        <a:srgbClr val="FCF305"/>
      </a:lt2>
      <a:accent1>
        <a:srgbClr val="F2EC00"/>
      </a:accent1>
      <a:accent2>
        <a:srgbClr val="E67300"/>
      </a:accent2>
      <a:accent3>
        <a:srgbClr val="B1B5BC"/>
      </a:accent3>
      <a:accent4>
        <a:srgbClr val="DADADA"/>
      </a:accent4>
      <a:accent5>
        <a:srgbClr val="F7F4AA"/>
      </a:accent5>
      <a:accent6>
        <a:srgbClr val="D06800"/>
      </a:accent6>
      <a:hlink>
        <a:srgbClr val="FF4C97"/>
      </a:hlink>
      <a:folHlink>
        <a:srgbClr val="00FF00"/>
      </a:folHlink>
    </a:clrScheme>
    <a:fontScheme name="Board Briefing-Blue-LC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7F00"/>
        </a:solidFill>
        <a:ln w="254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outerShdw blurRad="38100" dist="38100" dir="2700000" algn="tl">
                <a:srgbClr val="000000">
                  <a:alpha val="43137"/>
                </a:srgbClr>
              </a:outerShdw>
            </a:effectLst>
            <a:latin typeface="Arial" pitchFamily="34" charset="0"/>
          </a:defRPr>
        </a:defPPr>
      </a:lstStyle>
    </a:spDef>
    <a:lnDef>
      <a:spPr bwMode="auto">
        <a:xfrm>
          <a:off x="0" y="0"/>
          <a:ext cx="1" cy="1"/>
        </a:xfrm>
        <a:custGeom>
          <a:avLst/>
          <a:gdLst/>
          <a:ahLst/>
          <a:cxnLst/>
          <a:rect l="0" t="0" r="0" b="0"/>
          <a:pathLst/>
        </a:custGeom>
        <a:solidFill>
          <a:srgbClr val="FF7F00"/>
        </a:solidFill>
        <a:ln w="254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outerShdw blurRad="38100" dist="38100" dir="2700000" algn="tl">
                <a:srgbClr val="000000">
                  <a:alpha val="43137"/>
                </a:srgbClr>
              </a:outerShdw>
            </a:effectLst>
            <a:latin typeface="Arial" pitchFamily="34" charset="0"/>
          </a:defRPr>
        </a:defPPr>
      </a:lstStyle>
    </a:lnDef>
  </a:objectDefaults>
  <a:extraClrSchemeLst>
    <a:extraClrScheme>
      <a:clrScheme name="Board Briefing-Blue-LCD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ard Briefing-Blue-LCD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ard Briefing-Blue-LCD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ard Briefing-Blue-LCD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ard Briefing-Blue-LC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ard Briefing-Blue-LC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ard Briefing-Blue-LC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8011"/>
      </a:dk2>
      <a:lt2>
        <a:srgbClr val="DD0806"/>
      </a:lt2>
      <a:accent1>
        <a:srgbClr val="0000D4"/>
      </a:accent1>
      <a:accent2>
        <a:srgbClr val="02ABEA"/>
      </a:accent2>
      <a:accent3>
        <a:srgbClr val="FFFFFF"/>
      </a:accent3>
      <a:accent4>
        <a:srgbClr val="000000"/>
      </a:accent4>
      <a:accent5>
        <a:srgbClr val="AAAAE6"/>
      </a:accent5>
      <a:accent6>
        <a:srgbClr val="029BD4"/>
      </a:accent6>
      <a:hlink>
        <a:srgbClr val="F20884"/>
      </a:hlink>
      <a:folHlink>
        <a:srgbClr val="FCF30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8011"/>
      </a:dk2>
      <a:lt2>
        <a:srgbClr val="DD0806"/>
      </a:lt2>
      <a:accent1>
        <a:srgbClr val="0000D4"/>
      </a:accent1>
      <a:accent2>
        <a:srgbClr val="02ABEA"/>
      </a:accent2>
      <a:accent3>
        <a:srgbClr val="FFFFFF"/>
      </a:accent3>
      <a:accent4>
        <a:srgbClr val="000000"/>
      </a:accent4>
      <a:accent5>
        <a:srgbClr val="AAAAE6"/>
      </a:accent5>
      <a:accent6>
        <a:srgbClr val="029BD4"/>
      </a:accent6>
      <a:hlink>
        <a:srgbClr val="F20884"/>
      </a:hlink>
      <a:folHlink>
        <a:srgbClr val="FCF30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G:\template\PPIC Templates\Board Briefing-Blue-LCD.pot</Template>
  <TotalTime>8250</TotalTime>
  <Pages>33</Pages>
  <Words>2720</Words>
  <Application>Microsoft Office PowerPoint</Application>
  <PresentationFormat>Custom</PresentationFormat>
  <Paragraphs>475</Paragraphs>
  <Slides>27</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Cambria Math</vt:lpstr>
      <vt:lpstr>RANDsymbol</vt:lpstr>
      <vt:lpstr>Symbol</vt:lpstr>
      <vt:lpstr>Times New Roman</vt:lpstr>
      <vt:lpstr>Verdana</vt:lpstr>
      <vt:lpstr>Board Briefing-Blue-LCD</vt:lpstr>
      <vt:lpstr>A Longer-Run Evaluation of the  Employment Effects of Opportunity Zones  </vt:lpstr>
      <vt:lpstr>Opportunity Zones</vt:lpstr>
      <vt:lpstr>OZs in context</vt:lpstr>
      <vt:lpstr>What might we have expected?</vt:lpstr>
      <vt:lpstr>Prior evidence</vt:lpstr>
      <vt:lpstr>Contribution 1: extending the time horizon substantially</vt:lpstr>
      <vt:lpstr>Contribution 2: more comprehensive look at employment effects</vt:lpstr>
      <vt:lpstr>Key findings</vt:lpstr>
      <vt:lpstr>Data in brief</vt:lpstr>
      <vt:lpstr>Basic identification strategy</vt:lpstr>
      <vt:lpstr>OZ tracts have lower empl. and earnings and higher poverty than other LICs</vt:lpstr>
      <vt:lpstr>Core approach (event study with LODES, and later with ACS)</vt:lpstr>
      <vt:lpstr>Selection and parallel trends</vt:lpstr>
      <vt:lpstr>Selection and parallel trends</vt:lpstr>
      <vt:lpstr>Naïve DD: OZs appear to increase employment and reduce poverty of residents</vt:lpstr>
      <vt:lpstr>LODES employment</vt:lpstr>
      <vt:lpstr>IPW/doubly robust estimates wipe out empl./poverty rate gains; evidence of resident and workplace empl. gains</vt:lpstr>
      <vt:lpstr>LODES workplace employment by residential location</vt:lpstr>
      <vt:lpstr>OZ workplace employment gains favor residents of other, non-LIC tracts</vt:lpstr>
      <vt:lpstr>LODES residential employment by workplace location</vt:lpstr>
      <vt:lpstr>OZ resident employment gains are mainly in non-LIC tracts</vt:lpstr>
      <vt:lpstr>LODES workplace employment – OZs and adjacent tracts</vt:lpstr>
      <vt:lpstr>Negative spillovers offset gains in OZs</vt:lpstr>
      <vt:lpstr>Conclusions/interpretation</vt:lpstr>
      <vt:lpstr>Housing program, not jobs program?</vt:lpstr>
      <vt:lpstr>Thank you!</vt:lpstr>
      <vt:lpstr>Opportunity Zones</vt:lpstr>
    </vt:vector>
  </TitlesOfParts>
  <Company>PPIC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Minimum Wages Help the Poor?</dc:title>
  <dc:creator>David Neumark</dc:creator>
  <cp:lastModifiedBy>David Neumark</cp:lastModifiedBy>
  <cp:revision>521</cp:revision>
  <cp:lastPrinted>2017-03-02T19:23:14Z</cp:lastPrinted>
  <dcterms:created xsi:type="dcterms:W3CDTF">2003-08-12T22:41:36Z</dcterms:created>
  <dcterms:modified xsi:type="dcterms:W3CDTF">2025-07-24T21:55:58Z</dcterms:modified>
</cp:coreProperties>
</file>