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320" autoAdjust="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gure%207%207.14.2025%20SW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https://brookingsinstitution.sharepoint.com/sites/TPCTeam/Shared%20Documents/Budget%20Model/Budget%20Model%20July%202025/Budget%20Model%207.22.2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https://brookingsinstitution.sharepoint.com/sites/TPCTeam/Shared%20Documents/Budget%20Model/Budget%20Model%20July%202025/Budget%20Model%207.22.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gure%207%207.14.2025%20SW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gure%207%207.14.2025%20SW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gure%207%207.14.2025%20SW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gure%207%207.14.2025%20SW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gure%207%207.14.2025%20SW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scal%20Primer%20-%207.9.25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Fiscal%20Primer/Excel%20files/Fiscal%20Primer%20-%207.9.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brookingsinstitution.sharepoint.com/sites/TPCTeam/Shared%20Documents/Budget%20Model/Budget%20Model%20July%202025/Budget%20Model%207.22.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9001834636891"/>
          <c:y val="4.0896573778682409E-2"/>
          <c:w val="0.84424933505385402"/>
          <c:h val="0.8924160016328904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dk1">
                  <a:tint val="885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July'!$B$2:$B$37</c:f>
              <c:numCache>
                <c:formatCode>General</c:formatCode>
                <c:ptCount val="36"/>
                <c:pt idx="0">
                  <c:v>34.700000000000003</c:v>
                </c:pt>
                <c:pt idx="1">
                  <c:v>30.5</c:v>
                </c:pt>
                <c:pt idx="2">
                  <c:v>26.2</c:v>
                </c:pt>
                <c:pt idx="3">
                  <c:v>21.9</c:v>
                </c:pt>
                <c:pt idx="4">
                  <c:v>17.7</c:v>
                </c:pt>
                <c:pt idx="5">
                  <c:v>13.5</c:v>
                </c:pt>
                <c:pt idx="6">
                  <c:v>9.4</c:v>
                </c:pt>
                <c:pt idx="7">
                  <c:v>8.1</c:v>
                </c:pt>
                <c:pt idx="8">
                  <c:v>7.1</c:v>
                </c:pt>
                <c:pt idx="9">
                  <c:v>6.1</c:v>
                </c:pt>
                <c:pt idx="10">
                  <c:v>5.5</c:v>
                </c:pt>
                <c:pt idx="11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35-45B9-B125-90B430ED76F7}"/>
            </c:ext>
          </c:extLst>
        </c:ser>
        <c:ser>
          <c:idx val="1"/>
          <c:order val="1"/>
          <c:spPr>
            <a:ln w="19050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July'!$C$2:$C$37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35-45B9-B125-90B430ED76F7}"/>
            </c:ext>
          </c:extLst>
        </c:ser>
        <c:ser>
          <c:idx val="3"/>
          <c:order val="2"/>
          <c:spPr>
            <a:ln w="19050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July'!$E$2:$E$37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235-45B9-B125-90B430ED76F7}"/>
            </c:ext>
          </c:extLst>
        </c:ser>
        <c:ser>
          <c:idx val="4"/>
          <c:order val="3"/>
          <c:spPr>
            <a:ln w="19050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July'!$F$2:$F$37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235-45B9-B125-90B430ED76F7}"/>
            </c:ext>
          </c:extLst>
        </c:ser>
        <c:ser>
          <c:idx val="6"/>
          <c:order val="4"/>
          <c:spPr>
            <a:ln w="19050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July'!$H$2:$H$37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235-45B9-B125-90B430ED76F7}"/>
            </c:ext>
          </c:extLst>
        </c:ser>
        <c:ser>
          <c:idx val="9"/>
          <c:order val="5"/>
          <c:spPr>
            <a:ln w="19050" cap="rnd">
              <a:noFill/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July'!$K$2:$K$37</c:f>
              <c:numCache>
                <c:formatCode>General</c:formatCode>
                <c:ptCount val="36"/>
                <c:pt idx="24">
                  <c:v>97.836063355598512</c:v>
                </c:pt>
                <c:pt idx="25">
                  <c:v>99.889182906440098</c:v>
                </c:pt>
                <c:pt idx="26">
                  <c:v>101.72713821129133</c:v>
                </c:pt>
                <c:pt idx="27">
                  <c:v>103.3746226112749</c:v>
                </c:pt>
                <c:pt idx="28">
                  <c:v>105.43800038650035</c:v>
                </c:pt>
                <c:pt idx="29">
                  <c:v>107.22841128185382</c:v>
                </c:pt>
                <c:pt idx="30">
                  <c:v>109.21561709110273</c:v>
                </c:pt>
                <c:pt idx="31">
                  <c:v>111.11420258654621</c:v>
                </c:pt>
                <c:pt idx="32">
                  <c:v>113.04203575839036</c:v>
                </c:pt>
                <c:pt idx="33">
                  <c:v>115.25015842747715</c:v>
                </c:pt>
                <c:pt idx="34">
                  <c:v>117.06826069706111</c:v>
                </c:pt>
                <c:pt idx="35">
                  <c:v>118.47980657898738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235-45B9-B125-90B430ED7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6444576"/>
        <c:axId val="1586440256"/>
      </c:scatterChart>
      <c:valAx>
        <c:axId val="1586444576"/>
        <c:scaling>
          <c:orientation val="minMax"/>
          <c:max val="2035"/>
          <c:min val="200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0256"/>
        <c:crosses val="autoZero"/>
        <c:crossBetween val="midCat"/>
        <c:majorUnit val="3"/>
      </c:valAx>
      <c:valAx>
        <c:axId val="158644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4576"/>
        <c:crosses val="autoZero"/>
        <c:crossBetween val="midCat"/>
      </c:valAx>
      <c:spPr>
        <a:noFill/>
        <a:ln>
          <a:solidFill>
            <a:schemeClr val="bg2"/>
          </a:solidFill>
          <a:prstDash val="sysDash"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'Figure Data historical'!$U$2</c:f>
              <c:strCache>
                <c:ptCount val="1"/>
                <c:pt idx="0">
                  <c:v>March 2025</c:v>
                </c:pt>
              </c:strCache>
            </c:strRef>
          </c:tx>
          <c:spPr>
            <a:ln w="28575">
              <a:solidFill>
                <a:srgbClr val="0070C0"/>
              </a:solidFill>
              <a:prstDash val="dash"/>
            </a:ln>
          </c:spPr>
          <c:marker>
            <c:symbol val="none"/>
          </c:marker>
          <c:cat>
            <c:numRef>
              <c:f>'Figure Data historical'!$S$3:$S$57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historical'!$U$3:$U$57</c:f>
              <c:numCache>
                <c:formatCode>General</c:formatCode>
                <c:ptCount val="55"/>
                <c:pt idx="24">
                  <c:v>6.3550000000000022</c:v>
                </c:pt>
                <c:pt idx="25">
                  <c:v>6.1889999999999956</c:v>
                </c:pt>
                <c:pt idx="26">
                  <c:v>5.466000000000002</c:v>
                </c:pt>
                <c:pt idx="27">
                  <c:v>5.1859999999999999</c:v>
                </c:pt>
                <c:pt idx="28">
                  <c:v>5.3149999999999995</c:v>
                </c:pt>
                <c:pt idx="29">
                  <c:v>5.8619999999999992</c:v>
                </c:pt>
                <c:pt idx="30">
                  <c:v>5.879000000000004</c:v>
                </c:pt>
                <c:pt idx="31">
                  <c:v>5.9080000000000004</c:v>
                </c:pt>
                <c:pt idx="32">
                  <c:v>6.0390000000000024</c:v>
                </c:pt>
                <c:pt idx="33">
                  <c:v>6.0859999999999985</c:v>
                </c:pt>
                <c:pt idx="34">
                  <c:v>6.1090000000000018</c:v>
                </c:pt>
                <c:pt idx="35">
                  <c:v>6.1420000000000039</c:v>
                </c:pt>
                <c:pt idx="36">
                  <c:v>6.1120000000000019</c:v>
                </c:pt>
                <c:pt idx="37">
                  <c:v>6.077</c:v>
                </c:pt>
                <c:pt idx="38">
                  <c:v>6.11</c:v>
                </c:pt>
                <c:pt idx="39">
                  <c:v>6.12</c:v>
                </c:pt>
                <c:pt idx="40">
                  <c:v>6.1150000000000011</c:v>
                </c:pt>
                <c:pt idx="41">
                  <c:v>6.1369999999999951</c:v>
                </c:pt>
                <c:pt idx="42">
                  <c:v>6.2479999999999967</c:v>
                </c:pt>
                <c:pt idx="43">
                  <c:v>6.2880000000000003</c:v>
                </c:pt>
                <c:pt idx="44">
                  <c:v>6.3619999999999992</c:v>
                </c:pt>
                <c:pt idx="45">
                  <c:v>6.4279999999999973</c:v>
                </c:pt>
                <c:pt idx="46">
                  <c:v>6.5000000000000018</c:v>
                </c:pt>
                <c:pt idx="47">
                  <c:v>6.5840000000000014</c:v>
                </c:pt>
                <c:pt idx="48">
                  <c:v>6.6580000000000013</c:v>
                </c:pt>
                <c:pt idx="49">
                  <c:v>6.748999999999997</c:v>
                </c:pt>
                <c:pt idx="50">
                  <c:v>6.8170000000000011</c:v>
                </c:pt>
                <c:pt idx="51">
                  <c:v>6.9250000000000007</c:v>
                </c:pt>
                <c:pt idx="52">
                  <c:v>7.0459999999999949</c:v>
                </c:pt>
                <c:pt idx="53">
                  <c:v>7.0969999999999995</c:v>
                </c:pt>
                <c:pt idx="54">
                  <c:v>7.2010000000000005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5995-49E8-AB58-5CAEC5837ADE}"/>
            </c:ext>
          </c:extLst>
        </c:ser>
        <c:ser>
          <c:idx val="1"/>
          <c:order val="1"/>
          <c:tx>
            <c:strRef>
              <c:f>'Figure Data historical'!$V$2</c:f>
              <c:strCache>
                <c:ptCount val="1"/>
                <c:pt idx="0">
                  <c:v>July 2025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'Figure Data historical'!$S$3:$S$57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historical'!$V$3:$V$57</c:f>
              <c:numCache>
                <c:formatCode>General</c:formatCode>
                <c:ptCount val="55"/>
                <c:pt idx="24">
                  <c:v>6.3550000000000022</c:v>
                </c:pt>
                <c:pt idx="25">
                  <c:v>6.1373636517072283</c:v>
                </c:pt>
                <c:pt idx="26">
                  <c:v>7.0817831941122371</c:v>
                </c:pt>
                <c:pt idx="27">
                  <c:v>7.1584117514405605</c:v>
                </c:pt>
                <c:pt idx="28">
                  <c:v>7.1390953990910226</c:v>
                </c:pt>
                <c:pt idx="29">
                  <c:v>7.3720314785994558</c:v>
                </c:pt>
                <c:pt idx="30">
                  <c:v>7.028702436118003</c:v>
                </c:pt>
                <c:pt idx="31">
                  <c:v>6.8482284982325208</c:v>
                </c:pt>
                <c:pt idx="32">
                  <c:v>6.9036892949284017</c:v>
                </c:pt>
                <c:pt idx="33">
                  <c:v>7.0076581386118484</c:v>
                </c:pt>
                <c:pt idx="34">
                  <c:v>7.0623509981445034</c:v>
                </c:pt>
                <c:pt idx="35">
                  <c:v>7.2234118095130473</c:v>
                </c:pt>
                <c:pt idx="36">
                  <c:v>7.2954886335795717</c:v>
                </c:pt>
                <c:pt idx="37">
                  <c:v>7.3442378916717148</c:v>
                </c:pt>
                <c:pt idx="38">
                  <c:v>7.4422066662435036</c:v>
                </c:pt>
                <c:pt idx="39">
                  <c:v>7.5004042980653258</c:v>
                </c:pt>
                <c:pt idx="40">
                  <c:v>7.5280661110059848</c:v>
                </c:pt>
                <c:pt idx="41">
                  <c:v>7.5848208943576214</c:v>
                </c:pt>
                <c:pt idx="42">
                  <c:v>7.7298791817152424</c:v>
                </c:pt>
                <c:pt idx="43">
                  <c:v>7.8054443638720494</c:v>
                </c:pt>
                <c:pt idx="44">
                  <c:v>7.9134237197620818</c:v>
                </c:pt>
                <c:pt idx="45">
                  <c:v>8.0141177589936525</c:v>
                </c:pt>
                <c:pt idx="46">
                  <c:v>8.122006894385299</c:v>
                </c:pt>
                <c:pt idx="47">
                  <c:v>8.2421536689470862</c:v>
                </c:pt>
                <c:pt idx="48">
                  <c:v>8.353550606826607</c:v>
                </c:pt>
                <c:pt idx="49">
                  <c:v>8.4807878894012276</c:v>
                </c:pt>
                <c:pt idx="50">
                  <c:v>8.5858943487931967</c:v>
                </c:pt>
                <c:pt idx="51">
                  <c:v>8.733411586925456</c:v>
                </c:pt>
                <c:pt idx="52">
                  <c:v>8.8939409529444085</c:v>
                </c:pt>
                <c:pt idx="53">
                  <c:v>8.9837936940014185</c:v>
                </c:pt>
                <c:pt idx="54">
                  <c:v>9.1268697051248946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5995-49E8-AB58-5CAEC5837ADE}"/>
            </c:ext>
          </c:extLst>
        </c:ser>
        <c:ser>
          <c:idx val="3"/>
          <c:order val="2"/>
          <c:tx>
            <c:strRef>
              <c:f>'Figure Data historical'!$T$2</c:f>
              <c:strCache>
                <c:ptCount val="1"/>
                <c:pt idx="0">
                  <c:v>Current Policy</c:v>
                </c:pt>
              </c:strCache>
            </c:strRef>
          </c:tx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'Figure Data historical'!$S$3:$S$57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historical'!$T$3:$T$57</c:f>
              <c:numCache>
                <c:formatCode>General</c:formatCode>
                <c:ptCount val="55"/>
                <c:pt idx="24">
                  <c:v>6.3729227457166457</c:v>
                </c:pt>
                <c:pt idx="25">
                  <c:v>6.1373636517072283</c:v>
                </c:pt>
                <c:pt idx="26">
                  <c:v>7.0817831941122371</c:v>
                </c:pt>
                <c:pt idx="27">
                  <c:v>7.1584117514405605</c:v>
                </c:pt>
                <c:pt idx="28">
                  <c:v>7.2037431648763999</c:v>
                </c:pt>
                <c:pt idx="29">
                  <c:v>7.5886589187414835</c:v>
                </c:pt>
                <c:pt idx="30">
                  <c:v>7.4815956489954845</c:v>
                </c:pt>
                <c:pt idx="31">
                  <c:v>7.464828015088468</c:v>
                </c:pt>
                <c:pt idx="32">
                  <c:v>7.5652315081337722</c:v>
                </c:pt>
                <c:pt idx="33">
                  <c:v>7.7138157057925527</c:v>
                </c:pt>
                <c:pt idx="34">
                  <c:v>7.7910940941648006</c:v>
                </c:pt>
                <c:pt idx="35">
                  <c:v>7.9794841905844027</c:v>
                </c:pt>
                <c:pt idx="36">
                  <c:v>8.0748746407851524</c:v>
                </c:pt>
                <c:pt idx="37">
                  <c:v>8.1470194421251652</c:v>
                </c:pt>
                <c:pt idx="38">
                  <c:v>8.2677064488561189</c:v>
                </c:pt>
                <c:pt idx="39">
                  <c:v>8.3486412134369967</c:v>
                </c:pt>
                <c:pt idx="40">
                  <c:v>8.3992069720720313</c:v>
                </c:pt>
                <c:pt idx="41">
                  <c:v>8.4795698936870121</c:v>
                </c:pt>
                <c:pt idx="42">
                  <c:v>8.64822359140204</c:v>
                </c:pt>
                <c:pt idx="43">
                  <c:v>8.7479389041045703</c:v>
                </c:pt>
                <c:pt idx="44">
                  <c:v>8.8794592802409795</c:v>
                </c:pt>
                <c:pt idx="45">
                  <c:v>9.0039936674670287</c:v>
                </c:pt>
                <c:pt idx="46">
                  <c:v>9.1362229695821107</c:v>
                </c:pt>
                <c:pt idx="47">
                  <c:v>9.2809825686967571</c:v>
                </c:pt>
                <c:pt idx="48">
                  <c:v>9.4174291295176111</c:v>
                </c:pt>
                <c:pt idx="49">
                  <c:v>9.5693279815588763</c:v>
                </c:pt>
                <c:pt idx="50">
                  <c:v>9.6996039796858717</c:v>
                </c:pt>
                <c:pt idx="51">
                  <c:v>9.8733653244906918</c:v>
                </c:pt>
                <c:pt idx="52">
                  <c:v>10.060242306901436</c:v>
                </c:pt>
                <c:pt idx="53">
                  <c:v>10.176211562158326</c:v>
                </c:pt>
                <c:pt idx="54">
                  <c:v>10.345262423109116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5995-49E8-AB58-5CAEC5837ADE}"/>
            </c:ext>
          </c:extLst>
        </c:ser>
        <c:ser>
          <c:idx val="2"/>
          <c:order val="3"/>
          <c:tx>
            <c:strRef>
              <c:f>'Figure Data historical'!$W$2</c:f>
              <c:strCache>
                <c:ptCount val="1"/>
                <c:pt idx="0">
                  <c:v>Historical</c:v>
                </c:pt>
              </c:strCache>
            </c:strRef>
          </c:tx>
          <c:marker>
            <c:symbol val="none"/>
          </c:marker>
          <c:cat>
            <c:numRef>
              <c:f>'Figure Data historical'!$S$3:$S$57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historical'!$W$3:$W$57</c:f>
              <c:numCache>
                <c:formatCode>General</c:formatCode>
                <c:ptCount val="55"/>
                <c:pt idx="0">
                  <c:v>-2.335</c:v>
                </c:pt>
                <c:pt idx="1">
                  <c:v>-1.218</c:v>
                </c:pt>
                <c:pt idx="2">
                  <c:v>1.4570000000000001</c:v>
                </c:pt>
                <c:pt idx="3">
                  <c:v>3.3479999999999999</c:v>
                </c:pt>
                <c:pt idx="4">
                  <c:v>3.431</c:v>
                </c:pt>
                <c:pt idx="5">
                  <c:v>2.4790000000000001</c:v>
                </c:pt>
                <c:pt idx="6">
                  <c:v>1.82</c:v>
                </c:pt>
                <c:pt idx="7">
                  <c:v>1.123</c:v>
                </c:pt>
                <c:pt idx="8">
                  <c:v>3.0990000000000002</c:v>
                </c:pt>
                <c:pt idx="9">
                  <c:v>9.7650000000000006</c:v>
                </c:pt>
                <c:pt idx="10">
                  <c:v>8.6959999999999997</c:v>
                </c:pt>
                <c:pt idx="11">
                  <c:v>8.4030000000000005</c:v>
                </c:pt>
                <c:pt idx="12">
                  <c:v>6.6829999999999998</c:v>
                </c:pt>
                <c:pt idx="13">
                  <c:v>4.0730000000000004</c:v>
                </c:pt>
                <c:pt idx="14">
                  <c:v>2.782</c:v>
                </c:pt>
                <c:pt idx="15">
                  <c:v>2.4329999999999998</c:v>
                </c:pt>
                <c:pt idx="16">
                  <c:v>3.1360000000000001</c:v>
                </c:pt>
                <c:pt idx="17">
                  <c:v>3.4350000000000001</c:v>
                </c:pt>
                <c:pt idx="18">
                  <c:v>3.8119999999999998</c:v>
                </c:pt>
                <c:pt idx="19">
                  <c:v>4.6210000000000004</c:v>
                </c:pt>
                <c:pt idx="20">
                  <c:v>14.692</c:v>
                </c:pt>
                <c:pt idx="21">
                  <c:v>12.065</c:v>
                </c:pt>
                <c:pt idx="22">
                  <c:v>5.3920000000000003</c:v>
                </c:pt>
                <c:pt idx="23">
                  <c:v>6.1970000000000001</c:v>
                </c:pt>
                <c:pt idx="24">
                  <c:v>6.3550000000000022</c:v>
                </c:pt>
                <c:pt idx="53">
                  <c:v>1.8867936940014189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5995-49E8-AB58-5CAEC5837A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8568703"/>
        <c:axId val="1578562047"/>
      </c:lineChart>
      <c:dateAx>
        <c:axId val="15785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78562047"/>
        <c:crosses val="autoZero"/>
        <c:auto val="0"/>
        <c:lblOffset val="100"/>
        <c:baseTimeUnit val="days"/>
        <c:majorUnit val="5"/>
        <c:majorTimeUnit val="days"/>
        <c:minorUnit val="5"/>
      </c:dateAx>
      <c:valAx>
        <c:axId val="1578562047"/>
        <c:scaling>
          <c:orientation val="minMax"/>
          <c:max val="18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of GDP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78568703"/>
        <c:crosses val="autoZero"/>
        <c:crossBetween val="between"/>
        <c:majorUnit val="4"/>
      </c:valAx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ln>
      <a:solidFill>
        <a:schemeClr val="bg2">
          <a:lumMod val="90000"/>
        </a:schemeClr>
      </a:solidFill>
    </a:ln>
  </c:spPr>
  <c:txPr>
    <a:bodyPr/>
    <a:lstStyle/>
    <a:p>
      <a:pPr>
        <a:defRPr sz="18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'Figure Data historical'!$I$2</c:f>
              <c:strCache>
                <c:ptCount val="1"/>
                <c:pt idx="0">
                  <c:v>March 2025</c:v>
                </c:pt>
              </c:strCache>
            </c:strRef>
          </c:tx>
          <c:spPr>
            <a:ln w="28575">
              <a:solidFill>
                <a:srgbClr val="0070C0"/>
              </a:solidFill>
              <a:prstDash val="dash"/>
            </a:ln>
          </c:spPr>
          <c:marker>
            <c:symbol val="none"/>
          </c:marker>
          <c:cat>
            <c:numRef>
              <c:f>'Figure Data historical'!$G$3:$G$57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historical'!$I$3:$I$57</c:f>
              <c:numCache>
                <c:formatCode>General</c:formatCode>
                <c:ptCount val="55"/>
                <c:pt idx="24">
                  <c:v>3.2990000000000026</c:v>
                </c:pt>
                <c:pt idx="25">
                  <c:v>3.028999999999995</c:v>
                </c:pt>
                <c:pt idx="26">
                  <c:v>2.243000000000003</c:v>
                </c:pt>
                <c:pt idx="27">
                  <c:v>1.881</c:v>
                </c:pt>
                <c:pt idx="28">
                  <c:v>1.8659999999999997</c:v>
                </c:pt>
                <c:pt idx="29">
                  <c:v>2.3029999999999986</c:v>
                </c:pt>
                <c:pt idx="30">
                  <c:v>2.231000000000003</c:v>
                </c:pt>
                <c:pt idx="31">
                  <c:v>2.1590000000000007</c:v>
                </c:pt>
                <c:pt idx="32">
                  <c:v>2.1820000000000017</c:v>
                </c:pt>
                <c:pt idx="33">
                  <c:v>2.1499999999999986</c:v>
                </c:pt>
                <c:pt idx="34">
                  <c:v>2.108000000000001</c:v>
                </c:pt>
                <c:pt idx="35">
                  <c:v>2.0850000000000035</c:v>
                </c:pt>
                <c:pt idx="36">
                  <c:v>2.014000000000002</c:v>
                </c:pt>
                <c:pt idx="37">
                  <c:v>1.9329999999999996</c:v>
                </c:pt>
                <c:pt idx="38">
                  <c:v>1.9209999999999998</c:v>
                </c:pt>
                <c:pt idx="39">
                  <c:v>1.8880000000000008</c:v>
                </c:pt>
                <c:pt idx="40">
                  <c:v>1.832000000000001</c:v>
                </c:pt>
                <c:pt idx="41">
                  <c:v>1.793999999999996</c:v>
                </c:pt>
                <c:pt idx="42">
                  <c:v>1.8369999999999971</c:v>
                </c:pt>
                <c:pt idx="43">
                  <c:v>1.8080000000000003</c:v>
                </c:pt>
                <c:pt idx="44">
                  <c:v>1.8159999999999981</c:v>
                </c:pt>
                <c:pt idx="45">
                  <c:v>1.8129999999999979</c:v>
                </c:pt>
                <c:pt idx="46">
                  <c:v>1.8120000000000012</c:v>
                </c:pt>
                <c:pt idx="47">
                  <c:v>1.8200000000000021</c:v>
                </c:pt>
                <c:pt idx="48">
                  <c:v>1.8160000000000023</c:v>
                </c:pt>
                <c:pt idx="49">
                  <c:v>1.8289999999999973</c:v>
                </c:pt>
                <c:pt idx="50">
                  <c:v>1.8159999999999998</c:v>
                </c:pt>
                <c:pt idx="51">
                  <c:v>1.8360000000000019</c:v>
                </c:pt>
                <c:pt idx="52">
                  <c:v>1.868999999999996</c:v>
                </c:pt>
                <c:pt idx="53">
                  <c:v>1.8350000000000004</c:v>
                </c:pt>
                <c:pt idx="54">
                  <c:v>1.8580000000000003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041D-42AA-9245-84FA7A145B1B}"/>
            </c:ext>
          </c:extLst>
        </c:ser>
        <c:ser>
          <c:idx val="1"/>
          <c:order val="1"/>
          <c:tx>
            <c:strRef>
              <c:f>'Figure Data historical'!$J$2</c:f>
              <c:strCache>
                <c:ptCount val="1"/>
                <c:pt idx="0">
                  <c:v>July 2025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'Figure Data historical'!$G$3:$G$57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historical'!$J$3:$J$57</c:f>
              <c:numCache>
                <c:formatCode>General</c:formatCode>
                <c:ptCount val="55"/>
                <c:pt idx="24">
                  <c:v>3.2990000000000026</c:v>
                </c:pt>
                <c:pt idx="25">
                  <c:v>2.9761796316542322</c:v>
                </c:pt>
                <c:pt idx="26">
                  <c:v>3.813194517660301</c:v>
                </c:pt>
                <c:pt idx="27">
                  <c:v>3.7495675813182228</c:v>
                </c:pt>
                <c:pt idx="28">
                  <c:v>3.5274319742390516</c:v>
                </c:pt>
                <c:pt idx="29">
                  <c:v>3.6045808432439062</c:v>
                </c:pt>
                <c:pt idx="30">
                  <c:v>3.1402124863898333</c:v>
                </c:pt>
                <c:pt idx="31">
                  <c:v>2.8378369070809857</c:v>
                </c:pt>
                <c:pt idx="32">
                  <c:v>2.7714950093148554</c:v>
                </c:pt>
                <c:pt idx="33">
                  <c:v>2.782178094464332</c:v>
                </c:pt>
                <c:pt idx="34">
                  <c:v>2.7563262667662416</c:v>
                </c:pt>
                <c:pt idx="35">
                  <c:v>2.8151302080949061</c:v>
                </c:pt>
                <c:pt idx="36">
                  <c:v>2.8206506380369789</c:v>
                </c:pt>
                <c:pt idx="37">
                  <c:v>2.7962752568307279</c:v>
                </c:pt>
                <c:pt idx="38">
                  <c:v>2.8206701976468249</c:v>
                </c:pt>
                <c:pt idx="39">
                  <c:v>2.8067337007772895</c:v>
                </c:pt>
                <c:pt idx="40">
                  <c:v>2.7530802441933995</c:v>
                </c:pt>
                <c:pt idx="41">
                  <c:v>2.7182543840259195</c:v>
                </c:pt>
                <c:pt idx="42">
                  <c:v>2.7626659222277183</c:v>
                </c:pt>
                <c:pt idx="43">
                  <c:v>2.7363432971292903</c:v>
                </c:pt>
                <c:pt idx="44">
                  <c:v>2.7456561948979012</c:v>
                </c:pt>
                <c:pt idx="45">
                  <c:v>2.7441767228340903</c:v>
                </c:pt>
                <c:pt idx="46">
                  <c:v>2.7451785387007024</c:v>
                </c:pt>
                <c:pt idx="47">
                  <c:v>2.7548468054514306</c:v>
                </c:pt>
                <c:pt idx="48">
                  <c:v>2.7532764462690364</c:v>
                </c:pt>
                <c:pt idx="49">
                  <c:v>2.7673875738967171</c:v>
                </c:pt>
                <c:pt idx="50">
                  <c:v>2.7557244408150163</c:v>
                </c:pt>
                <c:pt idx="51">
                  <c:v>2.7781272080561696</c:v>
                </c:pt>
                <c:pt idx="52">
                  <c:v>2.8134372609219596</c:v>
                </c:pt>
                <c:pt idx="53">
                  <c:v>2.7813626377722422</c:v>
                </c:pt>
                <c:pt idx="54">
                  <c:v>2.8070034247463553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041D-42AA-9245-84FA7A145B1B}"/>
            </c:ext>
          </c:extLst>
        </c:ser>
        <c:ser>
          <c:idx val="3"/>
          <c:order val="2"/>
          <c:tx>
            <c:strRef>
              <c:f>'Figure Data historical'!$H$2</c:f>
              <c:strCache>
                <c:ptCount val="1"/>
                <c:pt idx="0">
                  <c:v>Current Policy</c:v>
                </c:pt>
              </c:strCache>
            </c:strRef>
          </c:tx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'Figure Data historical'!$G$3:$G$57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historical'!$H$3:$H$57</c:f>
              <c:numCache>
                <c:formatCode>General</c:formatCode>
                <c:ptCount val="55"/>
                <c:pt idx="24">
                  <c:v>3.3164718951164942</c:v>
                </c:pt>
                <c:pt idx="25">
                  <c:v>2.9761796316542322</c:v>
                </c:pt>
                <c:pt idx="26">
                  <c:v>3.813194517660301</c:v>
                </c:pt>
                <c:pt idx="27">
                  <c:v>3.7495675813182228</c:v>
                </c:pt>
                <c:pt idx="28">
                  <c:v>3.5909246815718081</c:v>
                </c:pt>
                <c:pt idx="29">
                  <c:v>3.8152106484285899</c:v>
                </c:pt>
                <c:pt idx="30">
                  <c:v>3.5758774626105829</c:v>
                </c:pt>
                <c:pt idx="31">
                  <c:v>3.4200191734510832</c:v>
                </c:pt>
                <c:pt idx="32">
                  <c:v>3.3788775293057571</c:v>
                </c:pt>
                <c:pt idx="33">
                  <c:v>3.4138652423576867</c:v>
                </c:pt>
                <c:pt idx="34">
                  <c:v>3.3899297782299413</c:v>
                </c:pt>
                <c:pt idx="35">
                  <c:v>3.4502423337871249</c:v>
                </c:pt>
                <c:pt idx="36">
                  <c:v>3.457314481221391</c:v>
                </c:pt>
                <c:pt idx="37">
                  <c:v>3.4348787468803765</c:v>
                </c:pt>
                <c:pt idx="38">
                  <c:v>3.4606314405021341</c:v>
                </c:pt>
                <c:pt idx="39">
                  <c:v>3.4482682127566311</c:v>
                </c:pt>
                <c:pt idx="40">
                  <c:v>3.3959940606102412</c:v>
                </c:pt>
                <c:pt idx="41">
                  <c:v>3.3626768146712802</c:v>
                </c:pt>
                <c:pt idx="42">
                  <c:v>3.408058176305699</c:v>
                </c:pt>
                <c:pt idx="43">
                  <c:v>3.3831148556447768</c:v>
                </c:pt>
                <c:pt idx="44">
                  <c:v>3.3932898186868234</c:v>
                </c:pt>
                <c:pt idx="45">
                  <c:v>3.3926939635282878</c:v>
                </c:pt>
                <c:pt idx="46">
                  <c:v>3.3946871544593535</c:v>
                </c:pt>
                <c:pt idx="47">
                  <c:v>3.4052821413790291</c:v>
                </c:pt>
                <c:pt idx="48">
                  <c:v>3.404789363788435</c:v>
                </c:pt>
                <c:pt idx="49">
                  <c:v>3.4194823854756864</c:v>
                </c:pt>
                <c:pt idx="50">
                  <c:v>3.408530456244574</c:v>
                </c:pt>
                <c:pt idx="51">
                  <c:v>3.4319461501820183</c:v>
                </c:pt>
                <c:pt idx="52">
                  <c:v>3.4682906813759358</c:v>
                </c:pt>
                <c:pt idx="53">
                  <c:v>3.4371643300270045</c:v>
                </c:pt>
                <c:pt idx="54">
                  <c:v>3.4638826985929128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041D-42AA-9245-84FA7A145B1B}"/>
            </c:ext>
          </c:extLst>
        </c:ser>
        <c:ser>
          <c:idx val="2"/>
          <c:order val="3"/>
          <c:tx>
            <c:strRef>
              <c:f>'Figure Data historical'!$K$2</c:f>
              <c:strCache>
                <c:ptCount val="1"/>
                <c:pt idx="0">
                  <c:v>Historical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'Figure Data historical'!$G$3:$G$57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historical'!$K$3:$K$57</c:f>
              <c:numCache>
                <c:formatCode>General</c:formatCode>
                <c:ptCount val="55"/>
                <c:pt idx="0">
                  <c:v>-4.5389999999999997</c:v>
                </c:pt>
                <c:pt idx="1">
                  <c:v>-3.177</c:v>
                </c:pt>
                <c:pt idx="2">
                  <c:v>-0.12199999999999989</c:v>
                </c:pt>
                <c:pt idx="3">
                  <c:v>1.9909999999999999</c:v>
                </c:pt>
                <c:pt idx="4">
                  <c:v>2.0990000000000002</c:v>
                </c:pt>
                <c:pt idx="5">
                  <c:v>1.046</c:v>
                </c:pt>
                <c:pt idx="6">
                  <c:v>0.15800000000000014</c:v>
                </c:pt>
                <c:pt idx="7">
                  <c:v>-0.53400000000000003</c:v>
                </c:pt>
                <c:pt idx="8">
                  <c:v>1.3910000000000002</c:v>
                </c:pt>
                <c:pt idx="9">
                  <c:v>8.4730000000000008</c:v>
                </c:pt>
                <c:pt idx="10">
                  <c:v>7.3780000000000001</c:v>
                </c:pt>
                <c:pt idx="11">
                  <c:v>6.9160000000000004</c:v>
                </c:pt>
                <c:pt idx="12">
                  <c:v>5.3149999999999995</c:v>
                </c:pt>
                <c:pt idx="13">
                  <c:v>2.7490000000000006</c:v>
                </c:pt>
                <c:pt idx="14">
                  <c:v>1.468</c:v>
                </c:pt>
                <c:pt idx="15">
                  <c:v>1.2039999999999997</c:v>
                </c:pt>
                <c:pt idx="16">
                  <c:v>1.8480000000000001</c:v>
                </c:pt>
                <c:pt idx="17">
                  <c:v>2.08</c:v>
                </c:pt>
                <c:pt idx="18">
                  <c:v>2.2219999999999995</c:v>
                </c:pt>
                <c:pt idx="19">
                  <c:v>2.8590000000000004</c:v>
                </c:pt>
                <c:pt idx="20">
                  <c:v>13.071999999999999</c:v>
                </c:pt>
                <c:pt idx="21">
                  <c:v>10.532999999999999</c:v>
                </c:pt>
                <c:pt idx="22">
                  <c:v>3.5270000000000001</c:v>
                </c:pt>
                <c:pt idx="23">
                  <c:v>3.7880000000000003</c:v>
                </c:pt>
                <c:pt idx="24">
                  <c:v>3.2990000000000026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041D-42AA-9245-84FA7A145B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8568703"/>
        <c:axId val="1578562047"/>
      </c:lineChart>
      <c:dateAx>
        <c:axId val="15785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78562047"/>
        <c:crosses val="autoZero"/>
        <c:auto val="0"/>
        <c:lblOffset val="100"/>
        <c:baseTimeUnit val="days"/>
        <c:majorUnit val="5"/>
        <c:majorTimeUnit val="days"/>
        <c:minorUnit val="5"/>
      </c:dateAx>
      <c:valAx>
        <c:axId val="1578562047"/>
        <c:scaling>
          <c:orientation val="minMax"/>
          <c:max val="15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of GDP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78568703"/>
        <c:crosses val="autoZero"/>
        <c:crossBetween val="between"/>
        <c:majorUnit val="5"/>
      </c:valAx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ln>
      <a:solidFill>
        <a:schemeClr val="bg2">
          <a:lumMod val="90000"/>
        </a:schemeClr>
      </a:solidFill>
    </a:ln>
  </c:spPr>
  <c:txPr>
    <a:bodyPr/>
    <a:lstStyle/>
    <a:p>
      <a:pPr>
        <a:defRPr sz="18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9001834636891"/>
          <c:y val="4.0896573778682409E-2"/>
          <c:w val="0.84424933505385402"/>
          <c:h val="0.8924160016328904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dk1">
                  <a:tint val="885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July'!$B$2:$B$37</c:f>
              <c:numCache>
                <c:formatCode>General</c:formatCode>
                <c:ptCount val="36"/>
                <c:pt idx="0">
                  <c:v>34.700000000000003</c:v>
                </c:pt>
                <c:pt idx="1">
                  <c:v>30.5</c:v>
                </c:pt>
                <c:pt idx="2">
                  <c:v>26.2</c:v>
                </c:pt>
                <c:pt idx="3">
                  <c:v>21.9</c:v>
                </c:pt>
                <c:pt idx="4">
                  <c:v>17.7</c:v>
                </c:pt>
                <c:pt idx="5">
                  <c:v>13.5</c:v>
                </c:pt>
                <c:pt idx="6">
                  <c:v>9.4</c:v>
                </c:pt>
                <c:pt idx="7">
                  <c:v>8.1</c:v>
                </c:pt>
                <c:pt idx="8">
                  <c:v>7.1</c:v>
                </c:pt>
                <c:pt idx="9">
                  <c:v>6.1</c:v>
                </c:pt>
                <c:pt idx="10">
                  <c:v>5.5</c:v>
                </c:pt>
                <c:pt idx="11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35-45B9-B125-90B430ED76F7}"/>
            </c:ext>
          </c:extLst>
        </c:ser>
        <c:ser>
          <c:idx val="1"/>
          <c:order val="1"/>
          <c:spPr>
            <a:ln w="19050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July'!$C$2:$C$37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35-45B9-B125-90B430ED76F7}"/>
            </c:ext>
          </c:extLst>
        </c:ser>
        <c:ser>
          <c:idx val="2"/>
          <c:order val="2"/>
          <c:spPr>
            <a:ln w="19050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July'!$D$2:$D$37</c:f>
              <c:numCache>
                <c:formatCode>General</c:formatCode>
                <c:ptCount val="36"/>
                <c:pt idx="7">
                  <c:v>36.908279594129276</c:v>
                </c:pt>
                <c:pt idx="8">
                  <c:v>38.173987666622317</c:v>
                </c:pt>
                <c:pt idx="9">
                  <c:v>39.878759453290293</c:v>
                </c:pt>
                <c:pt idx="10">
                  <c:v>40.84196566907773</c:v>
                </c:pt>
                <c:pt idx="11">
                  <c:v>40.648858734181296</c:v>
                </c:pt>
                <c:pt idx="12">
                  <c:v>39.442243364004753</c:v>
                </c:pt>
                <c:pt idx="13">
                  <c:v>38.63707239608771</c:v>
                </c:pt>
                <c:pt idx="14">
                  <c:v>38.003556232445263</c:v>
                </c:pt>
                <c:pt idx="15">
                  <c:v>37.327237659133928</c:v>
                </c:pt>
                <c:pt idx="16">
                  <c:v>36.885450444730743</c:v>
                </c:pt>
                <c:pt idx="17">
                  <c:v>36.275251558632867</c:v>
                </c:pt>
                <c:pt idx="18">
                  <c:v>35.475236248711767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235-45B9-B125-90B430ED76F7}"/>
            </c:ext>
          </c:extLst>
        </c:ser>
        <c:ser>
          <c:idx val="3"/>
          <c:order val="3"/>
          <c:spPr>
            <a:ln w="19050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July'!$E$2:$E$37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235-45B9-B125-90B430ED76F7}"/>
            </c:ext>
          </c:extLst>
        </c:ser>
        <c:ser>
          <c:idx val="4"/>
          <c:order val="4"/>
          <c:spPr>
            <a:ln w="19050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July'!$F$2:$F$37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235-45B9-B125-90B430ED76F7}"/>
            </c:ext>
          </c:extLst>
        </c:ser>
        <c:ser>
          <c:idx val="6"/>
          <c:order val="5"/>
          <c:spPr>
            <a:ln w="19050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July'!$H$2:$H$37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235-45B9-B125-90B430ED76F7}"/>
            </c:ext>
          </c:extLst>
        </c:ser>
        <c:ser>
          <c:idx val="9"/>
          <c:order val="6"/>
          <c:spPr>
            <a:ln w="19050" cap="rnd">
              <a:noFill/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July'!$K$2:$K$37</c:f>
              <c:numCache>
                <c:formatCode>General</c:formatCode>
                <c:ptCount val="36"/>
                <c:pt idx="24">
                  <c:v>97.836063355598512</c:v>
                </c:pt>
                <c:pt idx="25">
                  <c:v>99.889182906440098</c:v>
                </c:pt>
                <c:pt idx="26">
                  <c:v>101.72713821129133</c:v>
                </c:pt>
                <c:pt idx="27">
                  <c:v>103.3746226112749</c:v>
                </c:pt>
                <c:pt idx="28">
                  <c:v>105.43800038650035</c:v>
                </c:pt>
                <c:pt idx="29">
                  <c:v>107.22841128185382</c:v>
                </c:pt>
                <c:pt idx="30">
                  <c:v>109.21561709110273</c:v>
                </c:pt>
                <c:pt idx="31">
                  <c:v>111.11420258654621</c:v>
                </c:pt>
                <c:pt idx="32">
                  <c:v>113.04203575839036</c:v>
                </c:pt>
                <c:pt idx="33">
                  <c:v>115.25015842747715</c:v>
                </c:pt>
                <c:pt idx="34">
                  <c:v>117.06826069706111</c:v>
                </c:pt>
                <c:pt idx="35">
                  <c:v>118.47980657898738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235-45B9-B125-90B430ED7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6444576"/>
        <c:axId val="1586440256"/>
      </c:scatterChart>
      <c:valAx>
        <c:axId val="1586444576"/>
        <c:scaling>
          <c:orientation val="minMax"/>
          <c:max val="2035"/>
          <c:min val="200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0256"/>
        <c:crosses val="autoZero"/>
        <c:crossBetween val="midCat"/>
        <c:majorUnit val="3"/>
      </c:valAx>
      <c:valAx>
        <c:axId val="158644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4576"/>
        <c:crosses val="autoZero"/>
        <c:crossBetween val="midCat"/>
      </c:valAx>
      <c:spPr>
        <a:noFill/>
        <a:ln>
          <a:solidFill>
            <a:schemeClr val="bg2"/>
          </a:solidFill>
          <a:prstDash val="sysDash"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9001834636891"/>
          <c:y val="4.0896573778682409E-2"/>
          <c:w val="0.84424933505385402"/>
          <c:h val="0.8924160016328904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dk1">
                  <a:tint val="885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July'!$B$2:$B$37</c:f>
              <c:numCache>
                <c:formatCode>General</c:formatCode>
                <c:ptCount val="36"/>
                <c:pt idx="0">
                  <c:v>34.700000000000003</c:v>
                </c:pt>
                <c:pt idx="1">
                  <c:v>30.5</c:v>
                </c:pt>
                <c:pt idx="2">
                  <c:v>26.2</c:v>
                </c:pt>
                <c:pt idx="3">
                  <c:v>21.9</c:v>
                </c:pt>
                <c:pt idx="4">
                  <c:v>17.7</c:v>
                </c:pt>
                <c:pt idx="5">
                  <c:v>13.5</c:v>
                </c:pt>
                <c:pt idx="6">
                  <c:v>9.4</c:v>
                </c:pt>
                <c:pt idx="7">
                  <c:v>8.1</c:v>
                </c:pt>
                <c:pt idx="8">
                  <c:v>7.1</c:v>
                </c:pt>
                <c:pt idx="9">
                  <c:v>6.1</c:v>
                </c:pt>
                <c:pt idx="10">
                  <c:v>5.5</c:v>
                </c:pt>
                <c:pt idx="11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35-45B9-B125-90B430ED76F7}"/>
            </c:ext>
          </c:extLst>
        </c:ser>
        <c:ser>
          <c:idx val="1"/>
          <c:order val="1"/>
          <c:spPr>
            <a:ln w="19050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July'!$C$2:$C$37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35-45B9-B125-90B430ED76F7}"/>
            </c:ext>
          </c:extLst>
        </c:ser>
        <c:ser>
          <c:idx val="2"/>
          <c:order val="2"/>
          <c:spPr>
            <a:ln w="19050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July'!$D$2:$D$37</c:f>
              <c:numCache>
                <c:formatCode>General</c:formatCode>
                <c:ptCount val="36"/>
                <c:pt idx="7">
                  <c:v>36.908279594129276</c:v>
                </c:pt>
                <c:pt idx="8">
                  <c:v>38.173987666622317</c:v>
                </c:pt>
                <c:pt idx="9">
                  <c:v>39.878759453290293</c:v>
                </c:pt>
                <c:pt idx="10">
                  <c:v>40.84196566907773</c:v>
                </c:pt>
                <c:pt idx="11">
                  <c:v>40.648858734181296</c:v>
                </c:pt>
                <c:pt idx="12">
                  <c:v>39.442243364004753</c:v>
                </c:pt>
                <c:pt idx="13">
                  <c:v>38.63707239608771</c:v>
                </c:pt>
                <c:pt idx="14">
                  <c:v>38.003556232445263</c:v>
                </c:pt>
                <c:pt idx="15">
                  <c:v>37.327237659133928</c:v>
                </c:pt>
                <c:pt idx="16">
                  <c:v>36.885450444730743</c:v>
                </c:pt>
                <c:pt idx="17">
                  <c:v>36.275251558632867</c:v>
                </c:pt>
                <c:pt idx="18">
                  <c:v>35.475236248711767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235-45B9-B125-90B430ED76F7}"/>
            </c:ext>
          </c:extLst>
        </c:ser>
        <c:ser>
          <c:idx val="3"/>
          <c:order val="3"/>
          <c:spPr>
            <a:ln w="19050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July'!$E$2:$E$37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235-45B9-B125-90B430ED76F7}"/>
            </c:ext>
          </c:extLst>
        </c:ser>
        <c:ser>
          <c:idx val="4"/>
          <c:order val="4"/>
          <c:spPr>
            <a:ln w="19050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July'!$F$2:$F$37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235-45B9-B125-90B430ED76F7}"/>
            </c:ext>
          </c:extLst>
        </c:ser>
        <c:ser>
          <c:idx val="5"/>
          <c:order val="5"/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July'!$G$2:$G$37</c:f>
              <c:numCache>
                <c:formatCode>General</c:formatCode>
                <c:ptCount val="36"/>
                <c:pt idx="11">
                  <c:v>67.72454423110679</c:v>
                </c:pt>
                <c:pt idx="12">
                  <c:v>72.493058147036081</c:v>
                </c:pt>
                <c:pt idx="13">
                  <c:v>75.063269774828726</c:v>
                </c:pt>
                <c:pt idx="14">
                  <c:v>74.816419300016534</c:v>
                </c:pt>
                <c:pt idx="15">
                  <c:v>72.554462698828402</c:v>
                </c:pt>
                <c:pt idx="16">
                  <c:v>70.511610274958571</c:v>
                </c:pt>
                <c:pt idx="17">
                  <c:v>68.546295904956651</c:v>
                </c:pt>
                <c:pt idx="18">
                  <c:v>66.796328078043828</c:v>
                </c:pt>
                <c:pt idx="19">
                  <c:v>65.451418541843509</c:v>
                </c:pt>
                <c:pt idx="20">
                  <c:v>64.204274056363346</c:v>
                </c:pt>
                <c:pt idx="21">
                  <c:v>62.979116586194252</c:v>
                </c:pt>
                <c:pt idx="22">
                  <c:v>62.018895040861899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D235-45B9-B125-90B430ED76F7}"/>
            </c:ext>
          </c:extLst>
        </c:ser>
        <c:ser>
          <c:idx val="6"/>
          <c:order val="6"/>
          <c:spPr>
            <a:ln w="19050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July'!$H$2:$H$37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235-45B9-B125-90B430ED76F7}"/>
            </c:ext>
          </c:extLst>
        </c:ser>
        <c:ser>
          <c:idx val="9"/>
          <c:order val="7"/>
          <c:spPr>
            <a:ln w="19050" cap="rnd">
              <a:noFill/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July'!$K$2:$K$37</c:f>
              <c:numCache>
                <c:formatCode>General</c:formatCode>
                <c:ptCount val="36"/>
                <c:pt idx="24">
                  <c:v>97.836063355598512</c:v>
                </c:pt>
                <c:pt idx="25">
                  <c:v>99.889182906440098</c:v>
                </c:pt>
                <c:pt idx="26">
                  <c:v>101.72713821129133</c:v>
                </c:pt>
                <c:pt idx="27">
                  <c:v>103.3746226112749</c:v>
                </c:pt>
                <c:pt idx="28">
                  <c:v>105.43800038650035</c:v>
                </c:pt>
                <c:pt idx="29">
                  <c:v>107.22841128185382</c:v>
                </c:pt>
                <c:pt idx="30">
                  <c:v>109.21561709110273</c:v>
                </c:pt>
                <c:pt idx="31">
                  <c:v>111.11420258654621</c:v>
                </c:pt>
                <c:pt idx="32">
                  <c:v>113.04203575839036</c:v>
                </c:pt>
                <c:pt idx="33">
                  <c:v>115.25015842747715</c:v>
                </c:pt>
                <c:pt idx="34">
                  <c:v>117.06826069706111</c:v>
                </c:pt>
                <c:pt idx="35">
                  <c:v>118.47980657898738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235-45B9-B125-90B430ED7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6444576"/>
        <c:axId val="1586440256"/>
      </c:scatterChart>
      <c:valAx>
        <c:axId val="1586444576"/>
        <c:scaling>
          <c:orientation val="minMax"/>
          <c:max val="2035"/>
          <c:min val="200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0256"/>
        <c:crosses val="autoZero"/>
        <c:crossBetween val="midCat"/>
        <c:majorUnit val="3"/>
      </c:valAx>
      <c:valAx>
        <c:axId val="158644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4576"/>
        <c:crosses val="autoZero"/>
        <c:crossBetween val="midCat"/>
      </c:valAx>
      <c:spPr>
        <a:noFill/>
        <a:ln>
          <a:solidFill>
            <a:schemeClr val="bg2"/>
          </a:solidFill>
          <a:prstDash val="sysDash"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9001834636891"/>
          <c:y val="4.0896573778682409E-2"/>
          <c:w val="0.84424933505385402"/>
          <c:h val="0.8924160016328904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dk1">
                  <a:tint val="885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July'!$B$2:$B$37</c:f>
              <c:numCache>
                <c:formatCode>General</c:formatCode>
                <c:ptCount val="36"/>
                <c:pt idx="0">
                  <c:v>34.700000000000003</c:v>
                </c:pt>
                <c:pt idx="1">
                  <c:v>30.5</c:v>
                </c:pt>
                <c:pt idx="2">
                  <c:v>26.2</c:v>
                </c:pt>
                <c:pt idx="3">
                  <c:v>21.9</c:v>
                </c:pt>
                <c:pt idx="4">
                  <c:v>17.7</c:v>
                </c:pt>
                <c:pt idx="5">
                  <c:v>13.5</c:v>
                </c:pt>
                <c:pt idx="6">
                  <c:v>9.4</c:v>
                </c:pt>
                <c:pt idx="7">
                  <c:v>8.1</c:v>
                </c:pt>
                <c:pt idx="8">
                  <c:v>7.1</c:v>
                </c:pt>
                <c:pt idx="9">
                  <c:v>6.1</c:v>
                </c:pt>
                <c:pt idx="10">
                  <c:v>5.5</c:v>
                </c:pt>
                <c:pt idx="11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35-45B9-B125-90B430ED76F7}"/>
            </c:ext>
          </c:extLst>
        </c:ser>
        <c:ser>
          <c:idx val="1"/>
          <c:order val="1"/>
          <c:spPr>
            <a:ln w="19050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July'!$C$2:$C$37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35-45B9-B125-90B430ED76F7}"/>
            </c:ext>
          </c:extLst>
        </c:ser>
        <c:ser>
          <c:idx val="2"/>
          <c:order val="2"/>
          <c:spPr>
            <a:ln w="19050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July'!$D$2:$D$37</c:f>
              <c:numCache>
                <c:formatCode>General</c:formatCode>
                <c:ptCount val="36"/>
                <c:pt idx="7">
                  <c:v>36.908279594129276</c:v>
                </c:pt>
                <c:pt idx="8">
                  <c:v>38.173987666622317</c:v>
                </c:pt>
                <c:pt idx="9">
                  <c:v>39.878759453290293</c:v>
                </c:pt>
                <c:pt idx="10">
                  <c:v>40.84196566907773</c:v>
                </c:pt>
                <c:pt idx="11">
                  <c:v>40.648858734181296</c:v>
                </c:pt>
                <c:pt idx="12">
                  <c:v>39.442243364004753</c:v>
                </c:pt>
                <c:pt idx="13">
                  <c:v>38.63707239608771</c:v>
                </c:pt>
                <c:pt idx="14">
                  <c:v>38.003556232445263</c:v>
                </c:pt>
                <c:pt idx="15">
                  <c:v>37.327237659133928</c:v>
                </c:pt>
                <c:pt idx="16">
                  <c:v>36.885450444730743</c:v>
                </c:pt>
                <c:pt idx="17">
                  <c:v>36.275251558632867</c:v>
                </c:pt>
                <c:pt idx="18">
                  <c:v>35.475236248711767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235-45B9-B125-90B430ED76F7}"/>
            </c:ext>
          </c:extLst>
        </c:ser>
        <c:ser>
          <c:idx val="3"/>
          <c:order val="3"/>
          <c:spPr>
            <a:ln w="19050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July'!$E$2:$E$37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235-45B9-B125-90B430ED76F7}"/>
            </c:ext>
          </c:extLst>
        </c:ser>
        <c:ser>
          <c:idx val="4"/>
          <c:order val="4"/>
          <c:spPr>
            <a:ln w="19050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July'!$F$2:$F$37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235-45B9-B125-90B430ED76F7}"/>
            </c:ext>
          </c:extLst>
        </c:ser>
        <c:ser>
          <c:idx val="5"/>
          <c:order val="5"/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July'!$G$2:$G$37</c:f>
              <c:numCache>
                <c:formatCode>General</c:formatCode>
                <c:ptCount val="36"/>
                <c:pt idx="11">
                  <c:v>67.72454423110679</c:v>
                </c:pt>
                <c:pt idx="12">
                  <c:v>72.493058147036081</c:v>
                </c:pt>
                <c:pt idx="13">
                  <c:v>75.063269774828726</c:v>
                </c:pt>
                <c:pt idx="14">
                  <c:v>74.816419300016534</c:v>
                </c:pt>
                <c:pt idx="15">
                  <c:v>72.554462698828402</c:v>
                </c:pt>
                <c:pt idx="16">
                  <c:v>70.511610274958571</c:v>
                </c:pt>
                <c:pt idx="17">
                  <c:v>68.546295904956651</c:v>
                </c:pt>
                <c:pt idx="18">
                  <c:v>66.796328078043828</c:v>
                </c:pt>
                <c:pt idx="19">
                  <c:v>65.451418541843509</c:v>
                </c:pt>
                <c:pt idx="20">
                  <c:v>64.204274056363346</c:v>
                </c:pt>
                <c:pt idx="21">
                  <c:v>62.979116586194252</c:v>
                </c:pt>
                <c:pt idx="22">
                  <c:v>62.018895040861899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D235-45B9-B125-90B430ED76F7}"/>
            </c:ext>
          </c:extLst>
        </c:ser>
        <c:ser>
          <c:idx val="6"/>
          <c:order val="6"/>
          <c:spPr>
            <a:ln w="19050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July'!$H$2:$H$37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235-45B9-B125-90B430ED76F7}"/>
            </c:ext>
          </c:extLst>
        </c:ser>
        <c:ser>
          <c:idx val="7"/>
          <c:order val="7"/>
          <c:spPr>
            <a:ln w="19050" cap="rnd">
              <a:solidFill>
                <a:srgbClr val="FF0000"/>
              </a:solidFill>
              <a:prstDash val="lg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July'!$I$2:$I$37</c:f>
              <c:numCache>
                <c:formatCode>General</c:formatCode>
                <c:ptCount val="36"/>
                <c:pt idx="19">
                  <c:v>79.183999999999997</c:v>
                </c:pt>
                <c:pt idx="20">
                  <c:v>80.751999999999995</c:v>
                </c:pt>
                <c:pt idx="21">
                  <c:v>82.009</c:v>
                </c:pt>
                <c:pt idx="22">
                  <c:v>83.9</c:v>
                </c:pt>
                <c:pt idx="23">
                  <c:v>85.646000000000001</c:v>
                </c:pt>
                <c:pt idx="24">
                  <c:v>87.284000000000006</c:v>
                </c:pt>
                <c:pt idx="25">
                  <c:v>89.399000000000001</c:v>
                </c:pt>
                <c:pt idx="26">
                  <c:v>91.239000000000004</c:v>
                </c:pt>
                <c:pt idx="27">
                  <c:v>92.644000000000005</c:v>
                </c:pt>
                <c:pt idx="28">
                  <c:v>94.668999999999997</c:v>
                </c:pt>
                <c:pt idx="29">
                  <c:v>96.165999999999997</c:v>
                </c:pt>
                <c:pt idx="30">
                  <c:v>98.263000000000005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D235-45B9-B125-90B430ED76F7}"/>
            </c:ext>
          </c:extLst>
        </c:ser>
        <c:ser>
          <c:idx val="9"/>
          <c:order val="8"/>
          <c:spPr>
            <a:ln w="19050" cap="rnd">
              <a:noFill/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July'!$K$2:$K$37</c:f>
              <c:numCache>
                <c:formatCode>General</c:formatCode>
                <c:ptCount val="36"/>
                <c:pt idx="24">
                  <c:v>97.836063355598512</c:v>
                </c:pt>
                <c:pt idx="25">
                  <c:v>99.889182906440098</c:v>
                </c:pt>
                <c:pt idx="26">
                  <c:v>101.72713821129133</c:v>
                </c:pt>
                <c:pt idx="27">
                  <c:v>103.3746226112749</c:v>
                </c:pt>
                <c:pt idx="28">
                  <c:v>105.43800038650035</c:v>
                </c:pt>
                <c:pt idx="29">
                  <c:v>107.22841128185382</c:v>
                </c:pt>
                <c:pt idx="30">
                  <c:v>109.21561709110273</c:v>
                </c:pt>
                <c:pt idx="31">
                  <c:v>111.11420258654621</c:v>
                </c:pt>
                <c:pt idx="32">
                  <c:v>113.04203575839036</c:v>
                </c:pt>
                <c:pt idx="33">
                  <c:v>115.25015842747715</c:v>
                </c:pt>
                <c:pt idx="34">
                  <c:v>117.06826069706111</c:v>
                </c:pt>
                <c:pt idx="35">
                  <c:v>118.47980657898738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235-45B9-B125-90B430ED7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6444576"/>
        <c:axId val="1586440256"/>
      </c:scatterChart>
      <c:valAx>
        <c:axId val="1586444576"/>
        <c:scaling>
          <c:orientation val="minMax"/>
          <c:max val="2035"/>
          <c:min val="200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0256"/>
        <c:crosses val="autoZero"/>
        <c:crossBetween val="midCat"/>
        <c:majorUnit val="3"/>
      </c:valAx>
      <c:valAx>
        <c:axId val="158644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4576"/>
        <c:crosses val="autoZero"/>
        <c:crossBetween val="midCat"/>
      </c:valAx>
      <c:spPr>
        <a:noFill/>
        <a:ln>
          <a:solidFill>
            <a:schemeClr val="bg2"/>
          </a:solidFill>
          <a:prstDash val="sysDash"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9001834636891"/>
          <c:y val="4.0896573778682409E-2"/>
          <c:w val="0.84424933505385402"/>
          <c:h val="0.8924160016328904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dk1">
                  <a:tint val="885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July'!$B$2:$B$37</c:f>
              <c:numCache>
                <c:formatCode>General</c:formatCode>
                <c:ptCount val="36"/>
                <c:pt idx="0">
                  <c:v>34.700000000000003</c:v>
                </c:pt>
                <c:pt idx="1">
                  <c:v>30.5</c:v>
                </c:pt>
                <c:pt idx="2">
                  <c:v>26.2</c:v>
                </c:pt>
                <c:pt idx="3">
                  <c:v>21.9</c:v>
                </c:pt>
                <c:pt idx="4">
                  <c:v>17.7</c:v>
                </c:pt>
                <c:pt idx="5">
                  <c:v>13.5</c:v>
                </c:pt>
                <c:pt idx="6">
                  <c:v>9.4</c:v>
                </c:pt>
                <c:pt idx="7">
                  <c:v>8.1</c:v>
                </c:pt>
                <c:pt idx="8">
                  <c:v>7.1</c:v>
                </c:pt>
                <c:pt idx="9">
                  <c:v>6.1</c:v>
                </c:pt>
                <c:pt idx="10">
                  <c:v>5.5</c:v>
                </c:pt>
                <c:pt idx="11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35-45B9-B125-90B430ED76F7}"/>
            </c:ext>
          </c:extLst>
        </c:ser>
        <c:ser>
          <c:idx val="1"/>
          <c:order val="1"/>
          <c:spPr>
            <a:ln w="19050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July'!$C$2:$C$37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35-45B9-B125-90B430ED76F7}"/>
            </c:ext>
          </c:extLst>
        </c:ser>
        <c:ser>
          <c:idx val="2"/>
          <c:order val="2"/>
          <c:spPr>
            <a:ln w="19050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July'!$D$2:$D$37</c:f>
              <c:numCache>
                <c:formatCode>General</c:formatCode>
                <c:ptCount val="36"/>
                <c:pt idx="7">
                  <c:v>36.908279594129276</c:v>
                </c:pt>
                <c:pt idx="8">
                  <c:v>38.173987666622317</c:v>
                </c:pt>
                <c:pt idx="9">
                  <c:v>39.878759453290293</c:v>
                </c:pt>
                <c:pt idx="10">
                  <c:v>40.84196566907773</c:v>
                </c:pt>
                <c:pt idx="11">
                  <c:v>40.648858734181296</c:v>
                </c:pt>
                <c:pt idx="12">
                  <c:v>39.442243364004753</c:v>
                </c:pt>
                <c:pt idx="13">
                  <c:v>38.63707239608771</c:v>
                </c:pt>
                <c:pt idx="14">
                  <c:v>38.003556232445263</c:v>
                </c:pt>
                <c:pt idx="15">
                  <c:v>37.327237659133928</c:v>
                </c:pt>
                <c:pt idx="16">
                  <c:v>36.885450444730743</c:v>
                </c:pt>
                <c:pt idx="17">
                  <c:v>36.275251558632867</c:v>
                </c:pt>
                <c:pt idx="18">
                  <c:v>35.475236248711767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235-45B9-B125-90B430ED76F7}"/>
            </c:ext>
          </c:extLst>
        </c:ser>
        <c:ser>
          <c:idx val="3"/>
          <c:order val="3"/>
          <c:spPr>
            <a:ln w="19050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July'!$E$2:$E$37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235-45B9-B125-90B430ED76F7}"/>
            </c:ext>
          </c:extLst>
        </c:ser>
        <c:ser>
          <c:idx val="4"/>
          <c:order val="4"/>
          <c:spPr>
            <a:ln w="19050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July'!$F$2:$F$37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235-45B9-B125-90B430ED76F7}"/>
            </c:ext>
          </c:extLst>
        </c:ser>
        <c:ser>
          <c:idx val="5"/>
          <c:order val="5"/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July'!$G$2:$G$37</c:f>
              <c:numCache>
                <c:formatCode>General</c:formatCode>
                <c:ptCount val="36"/>
                <c:pt idx="11">
                  <c:v>67.72454423110679</c:v>
                </c:pt>
                <c:pt idx="12">
                  <c:v>72.493058147036081</c:v>
                </c:pt>
                <c:pt idx="13">
                  <c:v>75.063269774828726</c:v>
                </c:pt>
                <c:pt idx="14">
                  <c:v>74.816419300016534</c:v>
                </c:pt>
                <c:pt idx="15">
                  <c:v>72.554462698828402</c:v>
                </c:pt>
                <c:pt idx="16">
                  <c:v>70.511610274958571</c:v>
                </c:pt>
                <c:pt idx="17">
                  <c:v>68.546295904956651</c:v>
                </c:pt>
                <c:pt idx="18">
                  <c:v>66.796328078043828</c:v>
                </c:pt>
                <c:pt idx="19">
                  <c:v>65.451418541843509</c:v>
                </c:pt>
                <c:pt idx="20">
                  <c:v>64.204274056363346</c:v>
                </c:pt>
                <c:pt idx="21">
                  <c:v>62.979116586194252</c:v>
                </c:pt>
                <c:pt idx="22">
                  <c:v>62.018895040861899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D235-45B9-B125-90B430ED76F7}"/>
            </c:ext>
          </c:extLst>
        </c:ser>
        <c:ser>
          <c:idx val="6"/>
          <c:order val="6"/>
          <c:spPr>
            <a:ln w="19050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July'!$H$2:$H$37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235-45B9-B125-90B430ED76F7}"/>
            </c:ext>
          </c:extLst>
        </c:ser>
        <c:ser>
          <c:idx val="7"/>
          <c:order val="7"/>
          <c:spPr>
            <a:ln w="19050" cap="rnd">
              <a:solidFill>
                <a:srgbClr val="FF0000"/>
              </a:solidFill>
              <a:prstDash val="lg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July'!$I$2:$I$37</c:f>
              <c:numCache>
                <c:formatCode>General</c:formatCode>
                <c:ptCount val="36"/>
                <c:pt idx="19">
                  <c:v>79.183999999999997</c:v>
                </c:pt>
                <c:pt idx="20">
                  <c:v>80.751999999999995</c:v>
                </c:pt>
                <c:pt idx="21">
                  <c:v>82.009</c:v>
                </c:pt>
                <c:pt idx="22">
                  <c:v>83.9</c:v>
                </c:pt>
                <c:pt idx="23">
                  <c:v>85.646000000000001</c:v>
                </c:pt>
                <c:pt idx="24">
                  <c:v>87.284000000000006</c:v>
                </c:pt>
                <c:pt idx="25">
                  <c:v>89.399000000000001</c:v>
                </c:pt>
                <c:pt idx="26">
                  <c:v>91.239000000000004</c:v>
                </c:pt>
                <c:pt idx="27">
                  <c:v>92.644000000000005</c:v>
                </c:pt>
                <c:pt idx="28">
                  <c:v>94.668999999999997</c:v>
                </c:pt>
                <c:pt idx="29">
                  <c:v>96.165999999999997</c:v>
                </c:pt>
                <c:pt idx="30">
                  <c:v>98.263000000000005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D235-45B9-B125-90B430ED76F7}"/>
            </c:ext>
          </c:extLst>
        </c:ser>
        <c:ser>
          <c:idx val="8"/>
          <c:order val="8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July'!$J$2:$J$37</c:f>
              <c:numCache>
                <c:formatCode>General</c:formatCode>
                <c:ptCount val="36"/>
                <c:pt idx="20">
                  <c:v>100.092</c:v>
                </c:pt>
                <c:pt idx="21">
                  <c:v>102.324</c:v>
                </c:pt>
                <c:pt idx="22">
                  <c:v>101.988</c:v>
                </c:pt>
                <c:pt idx="23">
                  <c:v>101.998</c:v>
                </c:pt>
                <c:pt idx="24">
                  <c:v>101.43600000000001</c:v>
                </c:pt>
                <c:pt idx="25">
                  <c:v>101.181</c:v>
                </c:pt>
                <c:pt idx="26">
                  <c:v>100.867</c:v>
                </c:pt>
                <c:pt idx="27">
                  <c:v>100.974</c:v>
                </c:pt>
                <c:pt idx="28">
                  <c:v>102.22199999999999</c:v>
                </c:pt>
                <c:pt idx="29">
                  <c:v>103.169</c:v>
                </c:pt>
                <c:pt idx="30">
                  <c:v>104.976</c:v>
                </c:pt>
                <c:pt idx="31">
                  <c:v>107.19799999999999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235-45B9-B125-90B430ED76F7}"/>
            </c:ext>
          </c:extLst>
        </c:ser>
        <c:ser>
          <c:idx val="9"/>
          <c:order val="9"/>
          <c:spPr>
            <a:ln w="19050" cap="rnd">
              <a:noFill/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July'!$K$2:$K$37</c:f>
              <c:numCache>
                <c:formatCode>General</c:formatCode>
                <c:ptCount val="36"/>
                <c:pt idx="24">
                  <c:v>97.836063355598512</c:v>
                </c:pt>
                <c:pt idx="25">
                  <c:v>99.889182906440098</c:v>
                </c:pt>
                <c:pt idx="26">
                  <c:v>101.72713821129133</c:v>
                </c:pt>
                <c:pt idx="27">
                  <c:v>103.3746226112749</c:v>
                </c:pt>
                <c:pt idx="28">
                  <c:v>105.43800038650035</c:v>
                </c:pt>
                <c:pt idx="29">
                  <c:v>107.22841128185382</c:v>
                </c:pt>
                <c:pt idx="30">
                  <c:v>109.21561709110273</c:v>
                </c:pt>
                <c:pt idx="31">
                  <c:v>111.11420258654621</c:v>
                </c:pt>
                <c:pt idx="32">
                  <c:v>113.04203575839036</c:v>
                </c:pt>
                <c:pt idx="33">
                  <c:v>115.25015842747715</c:v>
                </c:pt>
                <c:pt idx="34">
                  <c:v>117.06826069706111</c:v>
                </c:pt>
                <c:pt idx="35">
                  <c:v>118.47980657898738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235-45B9-B125-90B430ED7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6444576"/>
        <c:axId val="1586440256"/>
      </c:scatterChart>
      <c:valAx>
        <c:axId val="1586444576"/>
        <c:scaling>
          <c:orientation val="minMax"/>
          <c:max val="2035"/>
          <c:min val="200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0256"/>
        <c:crosses val="autoZero"/>
        <c:crossBetween val="midCat"/>
        <c:majorUnit val="3"/>
      </c:valAx>
      <c:valAx>
        <c:axId val="158644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4576"/>
        <c:crosses val="autoZero"/>
        <c:crossBetween val="midCat"/>
      </c:valAx>
      <c:spPr>
        <a:noFill/>
        <a:ln>
          <a:solidFill>
            <a:schemeClr val="bg2"/>
          </a:solidFill>
          <a:prstDash val="sysDash"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9001834636891"/>
          <c:y val="4.0896573778682409E-2"/>
          <c:w val="0.84424933505385402"/>
          <c:h val="0.8924160016328904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dk1">
                  <a:tint val="885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July'!$B$2:$B$37</c:f>
              <c:numCache>
                <c:formatCode>General</c:formatCode>
                <c:ptCount val="36"/>
                <c:pt idx="0">
                  <c:v>34.700000000000003</c:v>
                </c:pt>
                <c:pt idx="1">
                  <c:v>30.5</c:v>
                </c:pt>
                <c:pt idx="2">
                  <c:v>26.2</c:v>
                </c:pt>
                <c:pt idx="3">
                  <c:v>21.9</c:v>
                </c:pt>
                <c:pt idx="4">
                  <c:v>17.7</c:v>
                </c:pt>
                <c:pt idx="5">
                  <c:v>13.5</c:v>
                </c:pt>
                <c:pt idx="6">
                  <c:v>9.4</c:v>
                </c:pt>
                <c:pt idx="7">
                  <c:v>8.1</c:v>
                </c:pt>
                <c:pt idx="8">
                  <c:v>7.1</c:v>
                </c:pt>
                <c:pt idx="9">
                  <c:v>6.1</c:v>
                </c:pt>
                <c:pt idx="10">
                  <c:v>5.5</c:v>
                </c:pt>
                <c:pt idx="11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35-45B9-B125-90B430ED76F7}"/>
            </c:ext>
          </c:extLst>
        </c:ser>
        <c:ser>
          <c:idx val="1"/>
          <c:order val="1"/>
          <c:spPr>
            <a:ln w="19050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July'!$C$2:$C$37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35-45B9-B125-90B430ED76F7}"/>
            </c:ext>
          </c:extLst>
        </c:ser>
        <c:ser>
          <c:idx val="2"/>
          <c:order val="2"/>
          <c:spPr>
            <a:ln w="19050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July'!$D$2:$D$37</c:f>
              <c:numCache>
                <c:formatCode>General</c:formatCode>
                <c:ptCount val="36"/>
                <c:pt idx="7">
                  <c:v>36.908279594129276</c:v>
                </c:pt>
                <c:pt idx="8">
                  <c:v>38.173987666622317</c:v>
                </c:pt>
                <c:pt idx="9">
                  <c:v>39.878759453290293</c:v>
                </c:pt>
                <c:pt idx="10">
                  <c:v>40.84196566907773</c:v>
                </c:pt>
                <c:pt idx="11">
                  <c:v>40.648858734181296</c:v>
                </c:pt>
                <c:pt idx="12">
                  <c:v>39.442243364004753</c:v>
                </c:pt>
                <c:pt idx="13">
                  <c:v>38.63707239608771</c:v>
                </c:pt>
                <c:pt idx="14">
                  <c:v>38.003556232445263</c:v>
                </c:pt>
                <c:pt idx="15">
                  <c:v>37.327237659133928</c:v>
                </c:pt>
                <c:pt idx="16">
                  <c:v>36.885450444730743</c:v>
                </c:pt>
                <c:pt idx="17">
                  <c:v>36.275251558632867</c:v>
                </c:pt>
                <c:pt idx="18">
                  <c:v>35.475236248711767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235-45B9-B125-90B430ED76F7}"/>
            </c:ext>
          </c:extLst>
        </c:ser>
        <c:ser>
          <c:idx val="3"/>
          <c:order val="3"/>
          <c:spPr>
            <a:ln w="19050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July'!$E$2:$E$37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235-45B9-B125-90B430ED76F7}"/>
            </c:ext>
          </c:extLst>
        </c:ser>
        <c:ser>
          <c:idx val="4"/>
          <c:order val="4"/>
          <c:spPr>
            <a:ln w="19050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July'!$F$2:$F$37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235-45B9-B125-90B430ED76F7}"/>
            </c:ext>
          </c:extLst>
        </c:ser>
        <c:ser>
          <c:idx val="5"/>
          <c:order val="5"/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July'!$G$2:$G$37</c:f>
              <c:numCache>
                <c:formatCode>General</c:formatCode>
                <c:ptCount val="36"/>
                <c:pt idx="11">
                  <c:v>67.72454423110679</c:v>
                </c:pt>
                <c:pt idx="12">
                  <c:v>72.493058147036081</c:v>
                </c:pt>
                <c:pt idx="13">
                  <c:v>75.063269774828726</c:v>
                </c:pt>
                <c:pt idx="14">
                  <c:v>74.816419300016534</c:v>
                </c:pt>
                <c:pt idx="15">
                  <c:v>72.554462698828402</c:v>
                </c:pt>
                <c:pt idx="16">
                  <c:v>70.511610274958571</c:v>
                </c:pt>
                <c:pt idx="17">
                  <c:v>68.546295904956651</c:v>
                </c:pt>
                <c:pt idx="18">
                  <c:v>66.796328078043828</c:v>
                </c:pt>
                <c:pt idx="19">
                  <c:v>65.451418541843509</c:v>
                </c:pt>
                <c:pt idx="20">
                  <c:v>64.204274056363346</c:v>
                </c:pt>
                <c:pt idx="21">
                  <c:v>62.979116586194252</c:v>
                </c:pt>
                <c:pt idx="22">
                  <c:v>62.018895040861899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D235-45B9-B125-90B430ED76F7}"/>
            </c:ext>
          </c:extLst>
        </c:ser>
        <c:ser>
          <c:idx val="6"/>
          <c:order val="6"/>
          <c:spPr>
            <a:ln w="19050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July'!$H$2:$H$37</c:f>
              <c:numCache>
                <c:formatCode>General</c:formatCode>
                <c:ptCount val="36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235-45B9-B125-90B430ED76F7}"/>
            </c:ext>
          </c:extLst>
        </c:ser>
        <c:ser>
          <c:idx val="7"/>
          <c:order val="7"/>
          <c:spPr>
            <a:ln w="19050" cap="rnd">
              <a:solidFill>
                <a:srgbClr val="FF0000"/>
              </a:solidFill>
              <a:prstDash val="lgDash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July'!$I$2:$I$37</c:f>
              <c:numCache>
                <c:formatCode>General</c:formatCode>
                <c:ptCount val="36"/>
                <c:pt idx="19">
                  <c:v>79.183999999999997</c:v>
                </c:pt>
                <c:pt idx="20">
                  <c:v>80.751999999999995</c:v>
                </c:pt>
                <c:pt idx="21">
                  <c:v>82.009</c:v>
                </c:pt>
                <c:pt idx="22">
                  <c:v>83.9</c:v>
                </c:pt>
                <c:pt idx="23">
                  <c:v>85.646000000000001</c:v>
                </c:pt>
                <c:pt idx="24">
                  <c:v>87.284000000000006</c:v>
                </c:pt>
                <c:pt idx="25">
                  <c:v>89.399000000000001</c:v>
                </c:pt>
                <c:pt idx="26">
                  <c:v>91.239000000000004</c:v>
                </c:pt>
                <c:pt idx="27">
                  <c:v>92.644000000000005</c:v>
                </c:pt>
                <c:pt idx="28">
                  <c:v>94.668999999999997</c:v>
                </c:pt>
                <c:pt idx="29">
                  <c:v>96.165999999999997</c:v>
                </c:pt>
                <c:pt idx="30">
                  <c:v>98.263000000000005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D235-45B9-B125-90B430ED76F7}"/>
            </c:ext>
          </c:extLst>
        </c:ser>
        <c:ser>
          <c:idx val="8"/>
          <c:order val="8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July'!$J$2:$J$37</c:f>
              <c:numCache>
                <c:formatCode>General</c:formatCode>
                <c:ptCount val="36"/>
                <c:pt idx="20">
                  <c:v>100.092</c:v>
                </c:pt>
                <c:pt idx="21">
                  <c:v>102.324</c:v>
                </c:pt>
                <c:pt idx="22">
                  <c:v>101.988</c:v>
                </c:pt>
                <c:pt idx="23">
                  <c:v>101.998</c:v>
                </c:pt>
                <c:pt idx="24">
                  <c:v>101.43600000000001</c:v>
                </c:pt>
                <c:pt idx="25">
                  <c:v>101.181</c:v>
                </c:pt>
                <c:pt idx="26">
                  <c:v>100.867</c:v>
                </c:pt>
                <c:pt idx="27">
                  <c:v>100.974</c:v>
                </c:pt>
                <c:pt idx="28">
                  <c:v>102.22199999999999</c:v>
                </c:pt>
                <c:pt idx="29">
                  <c:v>103.169</c:v>
                </c:pt>
                <c:pt idx="30">
                  <c:v>104.976</c:v>
                </c:pt>
                <c:pt idx="31">
                  <c:v>107.19799999999999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235-45B9-B125-90B430ED76F7}"/>
            </c:ext>
          </c:extLst>
        </c:ser>
        <c:ser>
          <c:idx val="9"/>
          <c:order val="9"/>
          <c:spPr>
            <a:ln w="1905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'Final July'!$A$2:$A$37</c:f>
              <c:numCache>
                <c:formatCode>General</c:formatCode>
                <c:ptCount val="3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</c:numCache>
            </c:numRef>
          </c:xVal>
          <c:yVal>
            <c:numRef>
              <c:f>'Final July'!$K$2:$K$37</c:f>
              <c:numCache>
                <c:formatCode>General</c:formatCode>
                <c:ptCount val="36"/>
                <c:pt idx="24">
                  <c:v>97.836063355598512</c:v>
                </c:pt>
                <c:pt idx="25">
                  <c:v>99.889182906440098</c:v>
                </c:pt>
                <c:pt idx="26">
                  <c:v>101.72713821129133</c:v>
                </c:pt>
                <c:pt idx="27">
                  <c:v>103.3746226112749</c:v>
                </c:pt>
                <c:pt idx="28">
                  <c:v>105.43800038650035</c:v>
                </c:pt>
                <c:pt idx="29">
                  <c:v>107.22841128185382</c:v>
                </c:pt>
                <c:pt idx="30">
                  <c:v>109.21561709110273</c:v>
                </c:pt>
                <c:pt idx="31">
                  <c:v>111.11420258654621</c:v>
                </c:pt>
                <c:pt idx="32">
                  <c:v>113.04203575839036</c:v>
                </c:pt>
                <c:pt idx="33">
                  <c:v>115.25015842747715</c:v>
                </c:pt>
                <c:pt idx="34">
                  <c:v>117.06826069706111</c:v>
                </c:pt>
                <c:pt idx="35">
                  <c:v>118.47980657898738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235-45B9-B125-90B430ED7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6444576"/>
        <c:axId val="1586440256"/>
      </c:scatterChart>
      <c:valAx>
        <c:axId val="1586444576"/>
        <c:scaling>
          <c:orientation val="minMax"/>
          <c:max val="2035"/>
          <c:min val="200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0256"/>
        <c:crosses val="autoZero"/>
        <c:crossBetween val="midCat"/>
        <c:majorUnit val="3"/>
      </c:valAx>
      <c:valAx>
        <c:axId val="158644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586444576"/>
        <c:crosses val="autoZero"/>
        <c:crossBetween val="midCat"/>
      </c:valAx>
      <c:spPr>
        <a:noFill/>
        <a:ln>
          <a:solidFill>
            <a:schemeClr val="bg2"/>
          </a:solidFill>
          <a:prstDash val="sysDash"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Tables!$B$2</c:f>
              <c:strCache>
                <c:ptCount val="1"/>
                <c:pt idx="0">
                  <c:v>Outlays 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Tables!$A$3:$A$65</c:f>
              <c:numCache>
                <c:formatCode>General</c:formatCode>
                <c:ptCount val="63"/>
                <c:pt idx="0" formatCode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</c:numCache>
            </c:numRef>
          </c:cat>
          <c:val>
            <c:numRef>
              <c:f>Tables!$B$3:$B$65</c:f>
              <c:numCache>
                <c:formatCode>0.00</c:formatCode>
                <c:ptCount val="63"/>
                <c:pt idx="0">
                  <c:v>18.239000000000001</c:v>
                </c:pt>
                <c:pt idx="1">
                  <c:v>18.006</c:v>
                </c:pt>
                <c:pt idx="2">
                  <c:v>17.913</c:v>
                </c:pt>
                <c:pt idx="3">
                  <c:v>16.667999999999999</c:v>
                </c:pt>
                <c:pt idx="4">
                  <c:v>17.236999999999998</c:v>
                </c:pt>
                <c:pt idx="5">
                  <c:v>18.824000000000002</c:v>
                </c:pt>
                <c:pt idx="6">
                  <c:v>19.846</c:v>
                </c:pt>
                <c:pt idx="7">
                  <c:v>18.733000000000001</c:v>
                </c:pt>
                <c:pt idx="8">
                  <c:v>18.692</c:v>
                </c:pt>
                <c:pt idx="9">
                  <c:v>18.823</c:v>
                </c:pt>
                <c:pt idx="10">
                  <c:v>18.966999999999999</c:v>
                </c:pt>
                <c:pt idx="11">
                  <c:v>18.164000000000001</c:v>
                </c:pt>
                <c:pt idx="12">
                  <c:v>18.164999999999999</c:v>
                </c:pt>
                <c:pt idx="13">
                  <c:v>20.681000000000001</c:v>
                </c:pt>
                <c:pt idx="14">
                  <c:v>20.815999999999999</c:v>
                </c:pt>
                <c:pt idx="15">
                  <c:v>20.215</c:v>
                </c:pt>
                <c:pt idx="16">
                  <c:v>20.178000000000001</c:v>
                </c:pt>
                <c:pt idx="17">
                  <c:v>19.646000000000001</c:v>
                </c:pt>
                <c:pt idx="18">
                  <c:v>21.166</c:v>
                </c:pt>
                <c:pt idx="19">
                  <c:v>21.646999999999998</c:v>
                </c:pt>
                <c:pt idx="20">
                  <c:v>22.507000000000001</c:v>
                </c:pt>
                <c:pt idx="21">
                  <c:v>22.861000000000001</c:v>
                </c:pt>
                <c:pt idx="22">
                  <c:v>21.568999999999999</c:v>
                </c:pt>
                <c:pt idx="23">
                  <c:v>22.187999999999999</c:v>
                </c:pt>
                <c:pt idx="24">
                  <c:v>21.881</c:v>
                </c:pt>
                <c:pt idx="25">
                  <c:v>21.059000000000001</c:v>
                </c:pt>
                <c:pt idx="26">
                  <c:v>20.713999999999999</c:v>
                </c:pt>
                <c:pt idx="27">
                  <c:v>20.591000000000001</c:v>
                </c:pt>
                <c:pt idx="28">
                  <c:v>21.242000000000001</c:v>
                </c:pt>
                <c:pt idx="29">
                  <c:v>21.733000000000001</c:v>
                </c:pt>
                <c:pt idx="30">
                  <c:v>21.532</c:v>
                </c:pt>
                <c:pt idx="31">
                  <c:v>20.802</c:v>
                </c:pt>
                <c:pt idx="32">
                  <c:v>20.367999999999999</c:v>
                </c:pt>
                <c:pt idx="33">
                  <c:v>20.047999999999998</c:v>
                </c:pt>
                <c:pt idx="34">
                  <c:v>19.625</c:v>
                </c:pt>
                <c:pt idx="35">
                  <c:v>18.946000000000002</c:v>
                </c:pt>
                <c:pt idx="36">
                  <c:v>18.503</c:v>
                </c:pt>
                <c:pt idx="37">
                  <c:v>17.952999999999999</c:v>
                </c:pt>
                <c:pt idx="38">
                  <c:v>17.681999999999999</c:v>
                </c:pt>
                <c:pt idx="39">
                  <c:v>17.698</c:v>
                </c:pt>
                <c:pt idx="40">
                  <c:v>18.57</c:v>
                </c:pt>
                <c:pt idx="41">
                  <c:v>19.149999999999999</c:v>
                </c:pt>
                <c:pt idx="42">
                  <c:v>19.062000000000001</c:v>
                </c:pt>
                <c:pt idx="43">
                  <c:v>19.251999999999999</c:v>
                </c:pt>
                <c:pt idx="44">
                  <c:v>19.47</c:v>
                </c:pt>
                <c:pt idx="45">
                  <c:v>19.074999999999999</c:v>
                </c:pt>
                <c:pt idx="46">
                  <c:v>20.157</c:v>
                </c:pt>
                <c:pt idx="47">
                  <c:v>24.315000000000001</c:v>
                </c:pt>
                <c:pt idx="48">
                  <c:v>23.225999999999999</c:v>
                </c:pt>
                <c:pt idx="49">
                  <c:v>23.295999999999999</c:v>
                </c:pt>
                <c:pt idx="50">
                  <c:v>21.890999999999998</c:v>
                </c:pt>
                <c:pt idx="51">
                  <c:v>20.702999999999999</c:v>
                </c:pt>
                <c:pt idx="52">
                  <c:v>20.119</c:v>
                </c:pt>
                <c:pt idx="53">
                  <c:v>20.324999999999999</c:v>
                </c:pt>
                <c:pt idx="54">
                  <c:v>20.667000000000002</c:v>
                </c:pt>
                <c:pt idx="55">
                  <c:v>20.55</c:v>
                </c:pt>
                <c:pt idx="56">
                  <c:v>20.106000000000002</c:v>
                </c:pt>
                <c:pt idx="57">
                  <c:v>20.890999999999998</c:v>
                </c:pt>
                <c:pt idx="58">
                  <c:v>30.739000000000001</c:v>
                </c:pt>
                <c:pt idx="59">
                  <c:v>29.658000000000001</c:v>
                </c:pt>
                <c:pt idx="60">
                  <c:v>24.584</c:v>
                </c:pt>
                <c:pt idx="61">
                  <c:v>22.446999999999999</c:v>
                </c:pt>
                <c:pt idx="62">
                  <c:v>23.416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28-4146-987E-FF7142A33C6E}"/>
            </c:ext>
          </c:extLst>
        </c:ser>
        <c:ser>
          <c:idx val="2"/>
          <c:order val="1"/>
          <c:tx>
            <c:strRef>
              <c:f>Tables!$C$2</c:f>
              <c:strCache>
                <c:ptCount val="1"/>
                <c:pt idx="0">
                  <c:v>Revenues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Tables!$A$3:$A$65</c:f>
              <c:numCache>
                <c:formatCode>General</c:formatCode>
                <c:ptCount val="63"/>
                <c:pt idx="0" formatCode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</c:numCache>
            </c:numRef>
          </c:cat>
          <c:val>
            <c:numRef>
              <c:f>Tables!$C$3:$C$65</c:f>
              <c:numCache>
                <c:formatCode>0.00</c:formatCode>
                <c:ptCount val="63"/>
                <c:pt idx="0">
                  <c:v>17.018999999999998</c:v>
                </c:pt>
                <c:pt idx="1">
                  <c:v>17.236999999999998</c:v>
                </c:pt>
                <c:pt idx="2">
                  <c:v>17.018999999999998</c:v>
                </c:pt>
                <c:pt idx="3">
                  <c:v>16.469000000000001</c:v>
                </c:pt>
                <c:pt idx="4">
                  <c:v>16.763999999999999</c:v>
                </c:pt>
                <c:pt idx="5">
                  <c:v>17.791</c:v>
                </c:pt>
                <c:pt idx="6">
                  <c:v>17.042999999999999</c:v>
                </c:pt>
                <c:pt idx="7">
                  <c:v>19.064</c:v>
                </c:pt>
                <c:pt idx="8">
                  <c:v>18.420999999999999</c:v>
                </c:pt>
                <c:pt idx="9">
                  <c:v>16.760000000000002</c:v>
                </c:pt>
                <c:pt idx="10">
                  <c:v>17.045000000000002</c:v>
                </c:pt>
                <c:pt idx="11">
                  <c:v>17.062000000000001</c:v>
                </c:pt>
                <c:pt idx="12">
                  <c:v>17.751000000000001</c:v>
                </c:pt>
                <c:pt idx="13">
                  <c:v>17.367999999999999</c:v>
                </c:pt>
                <c:pt idx="14">
                  <c:v>16.687999999999999</c:v>
                </c:pt>
                <c:pt idx="15">
                  <c:v>17.564</c:v>
                </c:pt>
                <c:pt idx="16">
                  <c:v>17.574999999999999</c:v>
                </c:pt>
                <c:pt idx="17">
                  <c:v>18.058</c:v>
                </c:pt>
                <c:pt idx="18">
                  <c:v>18.521999999999998</c:v>
                </c:pt>
                <c:pt idx="19">
                  <c:v>19.126000000000001</c:v>
                </c:pt>
                <c:pt idx="20">
                  <c:v>18.645</c:v>
                </c:pt>
                <c:pt idx="21">
                  <c:v>16.984000000000002</c:v>
                </c:pt>
                <c:pt idx="22">
                  <c:v>16.875</c:v>
                </c:pt>
                <c:pt idx="23">
                  <c:v>17.21</c:v>
                </c:pt>
                <c:pt idx="24">
                  <c:v>16.992999999999999</c:v>
                </c:pt>
                <c:pt idx="25">
                  <c:v>17.917999999999999</c:v>
                </c:pt>
                <c:pt idx="26">
                  <c:v>17.693999999999999</c:v>
                </c:pt>
                <c:pt idx="27">
                  <c:v>17.843</c:v>
                </c:pt>
                <c:pt idx="28">
                  <c:v>17.495000000000001</c:v>
                </c:pt>
                <c:pt idx="29">
                  <c:v>17.314</c:v>
                </c:pt>
                <c:pt idx="30">
                  <c:v>17.007000000000001</c:v>
                </c:pt>
                <c:pt idx="31">
                  <c:v>17.036999999999999</c:v>
                </c:pt>
                <c:pt idx="32">
                  <c:v>17.536000000000001</c:v>
                </c:pt>
                <c:pt idx="33">
                  <c:v>17.88</c:v>
                </c:pt>
                <c:pt idx="34">
                  <c:v>18.274000000000001</c:v>
                </c:pt>
                <c:pt idx="35">
                  <c:v>18.687000000000001</c:v>
                </c:pt>
                <c:pt idx="36">
                  <c:v>19.279</c:v>
                </c:pt>
                <c:pt idx="37">
                  <c:v>19.277999999999999</c:v>
                </c:pt>
                <c:pt idx="38">
                  <c:v>20.018000000000001</c:v>
                </c:pt>
                <c:pt idx="39">
                  <c:v>18.916</c:v>
                </c:pt>
                <c:pt idx="40">
                  <c:v>17.113</c:v>
                </c:pt>
                <c:pt idx="41">
                  <c:v>15.802</c:v>
                </c:pt>
                <c:pt idx="42">
                  <c:v>15.631</c:v>
                </c:pt>
                <c:pt idx="43">
                  <c:v>16.773</c:v>
                </c:pt>
                <c:pt idx="44">
                  <c:v>17.649999999999999</c:v>
                </c:pt>
                <c:pt idx="45">
                  <c:v>17.951000000000001</c:v>
                </c:pt>
                <c:pt idx="46">
                  <c:v>17.058</c:v>
                </c:pt>
                <c:pt idx="47">
                  <c:v>14.55</c:v>
                </c:pt>
                <c:pt idx="48">
                  <c:v>14.53</c:v>
                </c:pt>
                <c:pt idx="49">
                  <c:v>14.893000000000001</c:v>
                </c:pt>
                <c:pt idx="50">
                  <c:v>15.208</c:v>
                </c:pt>
                <c:pt idx="51">
                  <c:v>16.63</c:v>
                </c:pt>
                <c:pt idx="52">
                  <c:v>17.337</c:v>
                </c:pt>
                <c:pt idx="53">
                  <c:v>17.891999999999999</c:v>
                </c:pt>
                <c:pt idx="54">
                  <c:v>17.530999999999999</c:v>
                </c:pt>
                <c:pt idx="55">
                  <c:v>17.116</c:v>
                </c:pt>
                <c:pt idx="56">
                  <c:v>16.294</c:v>
                </c:pt>
                <c:pt idx="57">
                  <c:v>16.271000000000001</c:v>
                </c:pt>
                <c:pt idx="58">
                  <c:v>16.047000000000001</c:v>
                </c:pt>
                <c:pt idx="59">
                  <c:v>17.593</c:v>
                </c:pt>
                <c:pt idx="60">
                  <c:v>19.192</c:v>
                </c:pt>
                <c:pt idx="61">
                  <c:v>16.248999999999999</c:v>
                </c:pt>
                <c:pt idx="62">
                  <c:v>17.059999999999999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28-4146-987E-FF7142A33C6E}"/>
            </c:ext>
          </c:extLst>
        </c:ser>
        <c:ser>
          <c:idx val="0"/>
          <c:order val="2"/>
          <c:tx>
            <c:strRef>
              <c:f>Tables!$D$2</c:f>
              <c:strCache>
                <c:ptCount val="1"/>
                <c:pt idx="0">
                  <c:v>Deficit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Tables!$A$3:$A$65</c:f>
              <c:numCache>
                <c:formatCode>General</c:formatCode>
                <c:ptCount val="63"/>
                <c:pt idx="0" formatCode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</c:numCache>
            </c:numRef>
          </c:cat>
          <c:val>
            <c:numRef>
              <c:f>Tables!$D$3:$D$65</c:f>
              <c:numCache>
                <c:formatCode>0.00</c:formatCode>
                <c:ptCount val="63"/>
                <c:pt idx="0">
                  <c:v>1.22</c:v>
                </c:pt>
                <c:pt idx="1">
                  <c:v>0.76900000000000002</c:v>
                </c:pt>
                <c:pt idx="2">
                  <c:v>0.89400000000000002</c:v>
                </c:pt>
                <c:pt idx="3">
                  <c:v>0.19900000000000001</c:v>
                </c:pt>
                <c:pt idx="4">
                  <c:v>0.47399999999999998</c:v>
                </c:pt>
                <c:pt idx="5">
                  <c:v>1.0329999999999999</c:v>
                </c:pt>
                <c:pt idx="6">
                  <c:v>2.8029999999999999</c:v>
                </c:pt>
                <c:pt idx="7">
                  <c:v>-0.33100000000000002</c:v>
                </c:pt>
                <c:pt idx="8">
                  <c:v>0.27200000000000002</c:v>
                </c:pt>
                <c:pt idx="9">
                  <c:v>2.0630000000000002</c:v>
                </c:pt>
                <c:pt idx="10">
                  <c:v>1.9219999999999999</c:v>
                </c:pt>
                <c:pt idx="11">
                  <c:v>1.1020000000000001</c:v>
                </c:pt>
                <c:pt idx="12">
                  <c:v>0.41399999999999998</c:v>
                </c:pt>
                <c:pt idx="13">
                  <c:v>3.3130000000000002</c:v>
                </c:pt>
                <c:pt idx="14">
                  <c:v>4.1280000000000001</c:v>
                </c:pt>
                <c:pt idx="15">
                  <c:v>2.6509999999999998</c:v>
                </c:pt>
                <c:pt idx="16">
                  <c:v>2.6030000000000002</c:v>
                </c:pt>
                <c:pt idx="17">
                  <c:v>1.587</c:v>
                </c:pt>
                <c:pt idx="18">
                  <c:v>2.6440000000000001</c:v>
                </c:pt>
                <c:pt idx="19">
                  <c:v>2.52</c:v>
                </c:pt>
                <c:pt idx="20">
                  <c:v>3.8620000000000001</c:v>
                </c:pt>
                <c:pt idx="21">
                  <c:v>5.8769999999999998</c:v>
                </c:pt>
                <c:pt idx="22">
                  <c:v>4.694</c:v>
                </c:pt>
                <c:pt idx="23">
                  <c:v>4.9779999999999998</c:v>
                </c:pt>
                <c:pt idx="24">
                  <c:v>4.8879999999999999</c:v>
                </c:pt>
                <c:pt idx="25">
                  <c:v>3.141</c:v>
                </c:pt>
                <c:pt idx="26">
                  <c:v>3.02</c:v>
                </c:pt>
                <c:pt idx="27">
                  <c:v>2.7480000000000002</c:v>
                </c:pt>
                <c:pt idx="28">
                  <c:v>3.7469999999999999</c:v>
                </c:pt>
                <c:pt idx="29">
                  <c:v>4.4189999999999996</c:v>
                </c:pt>
                <c:pt idx="30">
                  <c:v>4.5250000000000004</c:v>
                </c:pt>
                <c:pt idx="31">
                  <c:v>3.7639999999999998</c:v>
                </c:pt>
                <c:pt idx="32">
                  <c:v>2.831</c:v>
                </c:pt>
                <c:pt idx="33">
                  <c:v>2.169</c:v>
                </c:pt>
                <c:pt idx="34">
                  <c:v>1.351</c:v>
                </c:pt>
                <c:pt idx="35">
                  <c:v>0.25900000000000001</c:v>
                </c:pt>
                <c:pt idx="36">
                  <c:v>-0.77600000000000002</c:v>
                </c:pt>
                <c:pt idx="37">
                  <c:v>-1.325</c:v>
                </c:pt>
                <c:pt idx="38">
                  <c:v>-2.335</c:v>
                </c:pt>
                <c:pt idx="39">
                  <c:v>-1.218</c:v>
                </c:pt>
                <c:pt idx="40">
                  <c:v>1.4570000000000001</c:v>
                </c:pt>
                <c:pt idx="41">
                  <c:v>3.3479999999999999</c:v>
                </c:pt>
                <c:pt idx="42">
                  <c:v>3.431</c:v>
                </c:pt>
                <c:pt idx="43">
                  <c:v>2.4790000000000001</c:v>
                </c:pt>
                <c:pt idx="44">
                  <c:v>1.82</c:v>
                </c:pt>
                <c:pt idx="45">
                  <c:v>1.123</c:v>
                </c:pt>
                <c:pt idx="46">
                  <c:v>3.0990000000000002</c:v>
                </c:pt>
                <c:pt idx="47">
                  <c:v>9.7650000000000006</c:v>
                </c:pt>
                <c:pt idx="48">
                  <c:v>8.6959999999999997</c:v>
                </c:pt>
                <c:pt idx="49">
                  <c:v>8.4030000000000005</c:v>
                </c:pt>
                <c:pt idx="50">
                  <c:v>6.6829999999999998</c:v>
                </c:pt>
                <c:pt idx="51">
                  <c:v>4.0730000000000004</c:v>
                </c:pt>
                <c:pt idx="52">
                  <c:v>2.782</c:v>
                </c:pt>
                <c:pt idx="53">
                  <c:v>2.4329999999999998</c:v>
                </c:pt>
                <c:pt idx="54">
                  <c:v>3.1360000000000001</c:v>
                </c:pt>
                <c:pt idx="55">
                  <c:v>3.4350000000000001</c:v>
                </c:pt>
                <c:pt idx="56">
                  <c:v>3.8119999999999998</c:v>
                </c:pt>
                <c:pt idx="57">
                  <c:v>4.6210000000000004</c:v>
                </c:pt>
                <c:pt idx="58">
                  <c:v>14.692</c:v>
                </c:pt>
                <c:pt idx="59">
                  <c:v>12.065</c:v>
                </c:pt>
                <c:pt idx="60">
                  <c:v>5.3920000000000003</c:v>
                </c:pt>
                <c:pt idx="61">
                  <c:v>6.1970000000000001</c:v>
                </c:pt>
                <c:pt idx="62" formatCode="General">
                  <c:v>6.3559999999999999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28-4146-987E-FF7142A33C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0941583"/>
        <c:axId val="1020941103"/>
      </c:lineChart>
      <c:catAx>
        <c:axId val="1020941583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20941103"/>
        <c:crosses val="autoZero"/>
        <c:auto val="1"/>
        <c:lblAlgn val="ctr"/>
        <c:lblOffset val="100"/>
        <c:tickLblSkip val="10"/>
        <c:noMultiLvlLbl val="0"/>
      </c:catAx>
      <c:valAx>
        <c:axId val="1020941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209415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Tables!$AX$2</c:f>
              <c:strCache>
                <c:ptCount val="1"/>
                <c:pt idx="0">
                  <c:v>Payroll Taxes</c:v>
                </c:pt>
              </c:strCache>
            </c:strRef>
          </c:tx>
          <c:spPr>
            <a:ln w="28575" cap="rnd">
              <a:solidFill>
                <a:srgbClr val="0070C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Tables!$AW$3:$AW$65</c:f>
              <c:numCache>
                <c:formatCode>General</c:formatCode>
                <c:ptCount val="63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</c:numCache>
            </c:numRef>
          </c:cat>
          <c:val>
            <c:numRef>
              <c:f>Tables!$AX$3:$AX$65</c:f>
              <c:numCache>
                <c:formatCode>0.00</c:formatCode>
                <c:ptCount val="63"/>
                <c:pt idx="0">
                  <c:v>2.91</c:v>
                </c:pt>
                <c:pt idx="1">
                  <c:v>3.2029999999999998</c:v>
                </c:pt>
                <c:pt idx="2">
                  <c:v>3.319</c:v>
                </c:pt>
                <c:pt idx="3">
                  <c:v>3.1360000000000001</c:v>
                </c:pt>
                <c:pt idx="4">
                  <c:v>3.2730000000000001</c:v>
                </c:pt>
                <c:pt idx="5">
                  <c:v>3.899</c:v>
                </c:pt>
                <c:pt idx="6">
                  <c:v>3.7789999999999999</c:v>
                </c:pt>
                <c:pt idx="7">
                  <c:v>3.98</c:v>
                </c:pt>
                <c:pt idx="8">
                  <c:v>4.2380000000000004</c:v>
                </c:pt>
                <c:pt idx="9">
                  <c:v>4.2389999999999999</c:v>
                </c:pt>
                <c:pt idx="10">
                  <c:v>4.3230000000000004</c:v>
                </c:pt>
                <c:pt idx="11">
                  <c:v>4.6660000000000004</c:v>
                </c:pt>
                <c:pt idx="12">
                  <c:v>5.0629999999999997</c:v>
                </c:pt>
                <c:pt idx="13">
                  <c:v>5.2610000000000001</c:v>
                </c:pt>
                <c:pt idx="14">
                  <c:v>5.0819999999999999</c:v>
                </c:pt>
                <c:pt idx="15">
                  <c:v>5.26</c:v>
                </c:pt>
                <c:pt idx="16">
                  <c:v>5.3209999999999997</c:v>
                </c:pt>
                <c:pt idx="17">
                  <c:v>5.4160000000000004</c:v>
                </c:pt>
                <c:pt idx="18">
                  <c:v>5.6520000000000001</c:v>
                </c:pt>
                <c:pt idx="19">
                  <c:v>5.8319999999999999</c:v>
                </c:pt>
                <c:pt idx="20">
                  <c:v>6.0810000000000004</c:v>
                </c:pt>
                <c:pt idx="21">
                  <c:v>5.91</c:v>
                </c:pt>
                <c:pt idx="22">
                  <c:v>6.0609999999999999</c:v>
                </c:pt>
                <c:pt idx="23">
                  <c:v>6.2169999999999996</c:v>
                </c:pt>
                <c:pt idx="24">
                  <c:v>6.2720000000000002</c:v>
                </c:pt>
                <c:pt idx="25">
                  <c:v>6.3620000000000001</c:v>
                </c:pt>
                <c:pt idx="26">
                  <c:v>6.5060000000000002</c:v>
                </c:pt>
                <c:pt idx="27">
                  <c:v>6.4710000000000001</c:v>
                </c:pt>
                <c:pt idx="28">
                  <c:v>6.4429999999999996</c:v>
                </c:pt>
                <c:pt idx="29">
                  <c:v>6.4989999999999997</c:v>
                </c:pt>
                <c:pt idx="30">
                  <c:v>6.4480000000000004</c:v>
                </c:pt>
                <c:pt idx="31">
                  <c:v>6.3209999999999997</c:v>
                </c:pt>
                <c:pt idx="32">
                  <c:v>6.43</c:v>
                </c:pt>
                <c:pt idx="33">
                  <c:v>6.4080000000000004</c:v>
                </c:pt>
                <c:pt idx="34">
                  <c:v>6.407</c:v>
                </c:pt>
                <c:pt idx="35">
                  <c:v>6.3819999999999997</c:v>
                </c:pt>
                <c:pt idx="36">
                  <c:v>6.4029999999999996</c:v>
                </c:pt>
                <c:pt idx="37">
                  <c:v>6.4539999999999997</c:v>
                </c:pt>
                <c:pt idx="38">
                  <c:v>6.4530000000000003</c:v>
                </c:pt>
                <c:pt idx="39">
                  <c:v>6.593</c:v>
                </c:pt>
                <c:pt idx="40">
                  <c:v>6.4710000000000001</c:v>
                </c:pt>
                <c:pt idx="41">
                  <c:v>6.3209999999999997</c:v>
                </c:pt>
                <c:pt idx="42">
                  <c:v>6.0970000000000004</c:v>
                </c:pt>
                <c:pt idx="43">
                  <c:v>6.1849999999999996</c:v>
                </c:pt>
                <c:pt idx="44">
                  <c:v>6.1440000000000001</c:v>
                </c:pt>
                <c:pt idx="45">
                  <c:v>6.0789999999999997</c:v>
                </c:pt>
                <c:pt idx="46">
                  <c:v>6.0839999999999996</c:v>
                </c:pt>
                <c:pt idx="47">
                  <c:v>6.1580000000000004</c:v>
                </c:pt>
                <c:pt idx="48">
                  <c:v>5.81</c:v>
                </c:pt>
                <c:pt idx="49">
                  <c:v>5.2939999999999996</c:v>
                </c:pt>
                <c:pt idx="50">
                  <c:v>5.2469999999999999</c:v>
                </c:pt>
                <c:pt idx="51">
                  <c:v>5.68</c:v>
                </c:pt>
                <c:pt idx="52">
                  <c:v>5.8719999999999999</c:v>
                </c:pt>
                <c:pt idx="53">
                  <c:v>5.8650000000000002</c:v>
                </c:pt>
                <c:pt idx="54">
                  <c:v>5.9820000000000002</c:v>
                </c:pt>
                <c:pt idx="55">
                  <c:v>5.9969999999999999</c:v>
                </c:pt>
                <c:pt idx="56">
                  <c:v>5.7290000000000001</c:v>
                </c:pt>
                <c:pt idx="57">
                  <c:v>5.84</c:v>
                </c:pt>
                <c:pt idx="58">
                  <c:v>6.1440000000000001</c:v>
                </c:pt>
                <c:pt idx="59">
                  <c:v>5.7119999999999997</c:v>
                </c:pt>
                <c:pt idx="60">
                  <c:v>5.8140000000000001</c:v>
                </c:pt>
                <c:pt idx="61">
                  <c:v>5.907</c:v>
                </c:pt>
                <c:pt idx="62">
                  <c:v>5.9279999999999999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1F-4D04-96DE-F3B299507BBC}"/>
            </c:ext>
          </c:extLst>
        </c:ser>
        <c:ser>
          <c:idx val="2"/>
          <c:order val="1"/>
          <c:tx>
            <c:strRef>
              <c:f>Tables!$AY$2</c:f>
              <c:strCache>
                <c:ptCount val="1"/>
                <c:pt idx="0">
                  <c:v>Other Revenues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cat>
            <c:numRef>
              <c:f>Tables!$AW$3:$AW$65</c:f>
              <c:numCache>
                <c:formatCode>General</c:formatCode>
                <c:ptCount val="63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</c:numCache>
            </c:numRef>
          </c:cat>
          <c:val>
            <c:numRef>
              <c:f>Tables!$AY$3:$AY$65</c:f>
              <c:numCache>
                <c:formatCode>0.00</c:formatCode>
                <c:ptCount val="63"/>
                <c:pt idx="0">
                  <c:v>14.108999999999998</c:v>
                </c:pt>
                <c:pt idx="1">
                  <c:v>14.033999999999999</c:v>
                </c:pt>
                <c:pt idx="2">
                  <c:v>13.7</c:v>
                </c:pt>
                <c:pt idx="3">
                  <c:v>13.333000000000002</c:v>
                </c:pt>
                <c:pt idx="4">
                  <c:v>13.491</c:v>
                </c:pt>
                <c:pt idx="5">
                  <c:v>13.891999999999999</c:v>
                </c:pt>
                <c:pt idx="6">
                  <c:v>13.263999999999999</c:v>
                </c:pt>
                <c:pt idx="7">
                  <c:v>15.084</c:v>
                </c:pt>
                <c:pt idx="8">
                  <c:v>14.183</c:v>
                </c:pt>
                <c:pt idx="9">
                  <c:v>12.521000000000001</c:v>
                </c:pt>
                <c:pt idx="10">
                  <c:v>12.722000000000001</c:v>
                </c:pt>
                <c:pt idx="11">
                  <c:v>12.396000000000001</c:v>
                </c:pt>
                <c:pt idx="12">
                  <c:v>12.688000000000002</c:v>
                </c:pt>
                <c:pt idx="13">
                  <c:v>12.106999999999999</c:v>
                </c:pt>
                <c:pt idx="14">
                  <c:v>11.605999999999998</c:v>
                </c:pt>
                <c:pt idx="15">
                  <c:v>12.304</c:v>
                </c:pt>
                <c:pt idx="16">
                  <c:v>12.254</c:v>
                </c:pt>
                <c:pt idx="17">
                  <c:v>12.641999999999999</c:v>
                </c:pt>
                <c:pt idx="18">
                  <c:v>12.869999999999997</c:v>
                </c:pt>
                <c:pt idx="19">
                  <c:v>13.294</c:v>
                </c:pt>
                <c:pt idx="20">
                  <c:v>12.564</c:v>
                </c:pt>
                <c:pt idx="21">
                  <c:v>11.074000000000002</c:v>
                </c:pt>
                <c:pt idx="22">
                  <c:v>10.814</c:v>
                </c:pt>
                <c:pt idx="23">
                  <c:v>10.993000000000002</c:v>
                </c:pt>
                <c:pt idx="24">
                  <c:v>10.720999999999998</c:v>
                </c:pt>
                <c:pt idx="25">
                  <c:v>11.555999999999999</c:v>
                </c:pt>
                <c:pt idx="26">
                  <c:v>11.187999999999999</c:v>
                </c:pt>
                <c:pt idx="27">
                  <c:v>11.372</c:v>
                </c:pt>
                <c:pt idx="28">
                  <c:v>11.052000000000001</c:v>
                </c:pt>
                <c:pt idx="29">
                  <c:v>10.815000000000001</c:v>
                </c:pt>
                <c:pt idx="30">
                  <c:v>10.559000000000001</c:v>
                </c:pt>
                <c:pt idx="31">
                  <c:v>10.715999999999999</c:v>
                </c:pt>
                <c:pt idx="32">
                  <c:v>11.106000000000002</c:v>
                </c:pt>
                <c:pt idx="33">
                  <c:v>11.471999999999998</c:v>
                </c:pt>
                <c:pt idx="34">
                  <c:v>11.867000000000001</c:v>
                </c:pt>
                <c:pt idx="35">
                  <c:v>12.305000000000001</c:v>
                </c:pt>
                <c:pt idx="36">
                  <c:v>12.876000000000001</c:v>
                </c:pt>
                <c:pt idx="37">
                  <c:v>12.823999999999998</c:v>
                </c:pt>
                <c:pt idx="38">
                  <c:v>13.565000000000001</c:v>
                </c:pt>
                <c:pt idx="39">
                  <c:v>12.323</c:v>
                </c:pt>
                <c:pt idx="40">
                  <c:v>10.641999999999999</c:v>
                </c:pt>
                <c:pt idx="41">
                  <c:v>9.4809999999999999</c:v>
                </c:pt>
                <c:pt idx="42">
                  <c:v>9.5339999999999989</c:v>
                </c:pt>
                <c:pt idx="43">
                  <c:v>10.588000000000001</c:v>
                </c:pt>
                <c:pt idx="44">
                  <c:v>11.505999999999998</c:v>
                </c:pt>
                <c:pt idx="45">
                  <c:v>11.872</c:v>
                </c:pt>
                <c:pt idx="46">
                  <c:v>10.974</c:v>
                </c:pt>
                <c:pt idx="47">
                  <c:v>8.3919999999999995</c:v>
                </c:pt>
                <c:pt idx="48">
                  <c:v>8.7199999999999989</c:v>
                </c:pt>
                <c:pt idx="49">
                  <c:v>9.5990000000000002</c:v>
                </c:pt>
                <c:pt idx="50">
                  <c:v>9.9610000000000003</c:v>
                </c:pt>
                <c:pt idx="51">
                  <c:v>10.95</c:v>
                </c:pt>
                <c:pt idx="52">
                  <c:v>11.465</c:v>
                </c:pt>
                <c:pt idx="53">
                  <c:v>12.026999999999999</c:v>
                </c:pt>
                <c:pt idx="54">
                  <c:v>11.548999999999999</c:v>
                </c:pt>
                <c:pt idx="55">
                  <c:v>11.119</c:v>
                </c:pt>
                <c:pt idx="56">
                  <c:v>10.565000000000001</c:v>
                </c:pt>
                <c:pt idx="57">
                  <c:v>10.431000000000001</c:v>
                </c:pt>
                <c:pt idx="58">
                  <c:v>9.9030000000000005</c:v>
                </c:pt>
                <c:pt idx="59">
                  <c:v>11.881</c:v>
                </c:pt>
                <c:pt idx="60">
                  <c:v>13.378</c:v>
                </c:pt>
                <c:pt idx="61">
                  <c:v>10.341999999999999</c:v>
                </c:pt>
                <c:pt idx="62">
                  <c:v>11.131999999999998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1F-4D04-96DE-F3B299507BBC}"/>
            </c:ext>
          </c:extLst>
        </c:ser>
        <c:ser>
          <c:idx val="0"/>
          <c:order val="2"/>
          <c:tx>
            <c:strRef>
              <c:f>Tables!$AZ$2</c:f>
              <c:strCache>
                <c:ptCount val="1"/>
                <c:pt idx="0">
                  <c:v>Social Security + Medicare Spending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Tables!$AW$3:$AW$65</c:f>
              <c:numCache>
                <c:formatCode>General</c:formatCode>
                <c:ptCount val="63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</c:numCache>
            </c:numRef>
          </c:cat>
          <c:val>
            <c:numRef>
              <c:f>Tables!$AZ$3:$AZ$65</c:f>
              <c:numCache>
                <c:formatCode>0.00</c:formatCode>
                <c:ptCount val="63"/>
                <c:pt idx="0">
                  <c:v>2.3980000000000001</c:v>
                </c:pt>
                <c:pt idx="1">
                  <c:v>2.5</c:v>
                </c:pt>
                <c:pt idx="2">
                  <c:v>2.4550000000000001</c:v>
                </c:pt>
                <c:pt idx="3">
                  <c:v>2.4079999999999999</c:v>
                </c:pt>
                <c:pt idx="4">
                  <c:v>2.5950000000000002</c:v>
                </c:pt>
                <c:pt idx="5">
                  <c:v>2.8438553838797405</c:v>
                </c:pt>
                <c:pt idx="6">
                  <c:v>3.0852097317772889</c:v>
                </c:pt>
                <c:pt idx="7">
                  <c:v>3.2748658284665018</c:v>
                </c:pt>
                <c:pt idx="8">
                  <c:v>3.3861357154799721</c:v>
                </c:pt>
                <c:pt idx="9">
                  <c:v>3.7012818951233712</c:v>
                </c:pt>
                <c:pt idx="10">
                  <c:v>3.8125395683453238</c:v>
                </c:pt>
                <c:pt idx="11">
                  <c:v>4.1228289009222125</c:v>
                </c:pt>
                <c:pt idx="12">
                  <c:v>4.3149393397848739</c:v>
                </c:pt>
                <c:pt idx="13">
                  <c:v>4.7142140267902981</c:v>
                </c:pt>
                <c:pt idx="14">
                  <c:v>4.9098185991825769</c:v>
                </c:pt>
                <c:pt idx="15">
                  <c:v>5.0528247934496688</c:v>
                </c:pt>
                <c:pt idx="16">
                  <c:v>5.0248950713673048</c:v>
                </c:pt>
                <c:pt idx="17">
                  <c:v>4.992929236136149</c:v>
                </c:pt>
                <c:pt idx="18">
                  <c:v>5.3033549554067116</c:v>
                </c:pt>
                <c:pt idx="19">
                  <c:v>5.6106162899249172</c:v>
                </c:pt>
                <c:pt idx="20">
                  <c:v>6.0121963420707134</c:v>
                </c:pt>
                <c:pt idx="21">
                  <c:v>6.2139638009049776</c:v>
                </c:pt>
                <c:pt idx="22">
                  <c:v>5.8760176872384742</c:v>
                </c:pt>
                <c:pt idx="23">
                  <c:v>5.8738867852642072</c:v>
                </c:pt>
                <c:pt idx="24">
                  <c:v>5.8531847555923777</c:v>
                </c:pt>
                <c:pt idx="25">
                  <c:v>5.8405425419231705</c:v>
                </c:pt>
                <c:pt idx="26">
                  <c:v>5.7155311225929495</c:v>
                </c:pt>
                <c:pt idx="27">
                  <c:v>5.6368359805029096</c:v>
                </c:pt>
                <c:pt idx="28">
                  <c:v>5.8030728968001704</c:v>
                </c:pt>
                <c:pt idx="29">
                  <c:v>6.0520041111571548</c:v>
                </c:pt>
                <c:pt idx="30">
                  <c:v>6.2550266900448079</c:v>
                </c:pt>
                <c:pt idx="31">
                  <c:v>6.3447323228037025</c:v>
                </c:pt>
                <c:pt idx="32">
                  <c:v>6.3917971812146002</c:v>
                </c:pt>
                <c:pt idx="33">
                  <c:v>6.4832801595148428</c:v>
                </c:pt>
                <c:pt idx="34">
                  <c:v>6.5193579214784965</c:v>
                </c:pt>
                <c:pt idx="35">
                  <c:v>6.5044824947269708</c:v>
                </c:pt>
                <c:pt idx="36">
                  <c:v>6.3407084247771763</c:v>
                </c:pt>
                <c:pt idx="37">
                  <c:v>6.0620361301211805</c:v>
                </c:pt>
                <c:pt idx="38">
                  <c:v>5.9315387080752089</c:v>
                </c:pt>
                <c:pt idx="39">
                  <c:v>6.1130641618510833</c:v>
                </c:pt>
                <c:pt idx="40">
                  <c:v>6.2777115005021287</c:v>
                </c:pt>
                <c:pt idx="41">
                  <c:v>6.3494328937160596</c:v>
                </c:pt>
                <c:pt idx="42">
                  <c:v>6.2882833413352124</c:v>
                </c:pt>
                <c:pt idx="43">
                  <c:v>6.3320650002531167</c:v>
                </c:pt>
                <c:pt idx="44">
                  <c:v>6.3715324949126444</c:v>
                </c:pt>
                <c:pt idx="45">
                  <c:v>6.6570327149760145</c:v>
                </c:pt>
                <c:pt idx="46">
                  <c:v>6.7443601492237217</c:v>
                </c:pt>
                <c:pt idx="47">
                  <c:v>7.6233506252030443</c:v>
                </c:pt>
                <c:pt idx="48">
                  <c:v>7.7077850098089282</c:v>
                </c:pt>
                <c:pt idx="49">
                  <c:v>7.7898301444571416</c:v>
                </c:pt>
                <c:pt idx="50">
                  <c:v>7.6587165308507288</c:v>
                </c:pt>
                <c:pt idx="51">
                  <c:v>7.7880675389619043</c:v>
                </c:pt>
                <c:pt idx="52">
                  <c:v>7.7473407198719313</c:v>
                </c:pt>
                <c:pt idx="53">
                  <c:v>7.8273220061384317</c:v>
                </c:pt>
                <c:pt idx="54">
                  <c:v>8.0394279899631602</c:v>
                </c:pt>
                <c:pt idx="55">
                  <c:v>7.8993595270752399</c:v>
                </c:pt>
                <c:pt idx="56">
                  <c:v>7.6518915032423873</c:v>
                </c:pt>
                <c:pt idx="57">
                  <c:v>7.9039716364866353</c:v>
                </c:pt>
                <c:pt idx="58">
                  <c:v>8.7184347350930871</c:v>
                </c:pt>
                <c:pt idx="59">
                  <c:v>7.901245597257013</c:v>
                </c:pt>
                <c:pt idx="60">
                  <c:v>7.6801779322682506</c:v>
                </c:pt>
                <c:pt idx="61">
                  <c:v>8.0022468528231752</c:v>
                </c:pt>
                <c:pt idx="62">
                  <c:v>8.0465748468513461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61F-4D04-96DE-F3B299507BBC}"/>
            </c:ext>
          </c:extLst>
        </c:ser>
        <c:ser>
          <c:idx val="3"/>
          <c:order val="3"/>
          <c:tx>
            <c:strRef>
              <c:f>Tables!$BA$2</c:f>
              <c:strCache>
                <c:ptCount val="1"/>
                <c:pt idx="0">
                  <c:v>Other Non-interest Spending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Tables!$AW$3:$AW$65</c:f>
              <c:numCache>
                <c:formatCode>General</c:formatCode>
                <c:ptCount val="63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  <c:pt idx="61">
                  <c:v>2023</c:v>
                </c:pt>
                <c:pt idx="62">
                  <c:v>2024</c:v>
                </c:pt>
              </c:numCache>
            </c:numRef>
          </c:cat>
          <c:val>
            <c:numRef>
              <c:f>Tables!$BA$3:$BA$65</c:f>
              <c:numCache>
                <c:formatCode>0.00</c:formatCode>
                <c:ptCount val="63"/>
                <c:pt idx="0">
                  <c:v>14.665000000000001</c:v>
                </c:pt>
                <c:pt idx="1">
                  <c:v>14.254</c:v>
                </c:pt>
                <c:pt idx="2">
                  <c:v>14.218999999999999</c:v>
                </c:pt>
                <c:pt idx="3">
                  <c:v>13.048999999999999</c:v>
                </c:pt>
                <c:pt idx="4">
                  <c:v>13.438999999999998</c:v>
                </c:pt>
                <c:pt idx="5">
                  <c:v>14.673000000000004</c:v>
                </c:pt>
                <c:pt idx="6">
                  <c:v>15.443999999999999</c:v>
                </c:pt>
                <c:pt idx="7">
                  <c:v>14.071</c:v>
                </c:pt>
                <c:pt idx="8">
                  <c:v>13.837999999999999</c:v>
                </c:pt>
                <c:pt idx="9">
                  <c:v>13.677999999999999</c:v>
                </c:pt>
                <c:pt idx="10">
                  <c:v>13.768999999999998</c:v>
                </c:pt>
                <c:pt idx="11">
                  <c:v>12.652000000000003</c:v>
                </c:pt>
                <c:pt idx="12">
                  <c:v>12.290999999999999</c:v>
                </c:pt>
                <c:pt idx="13">
                  <c:v>14.401</c:v>
                </c:pt>
                <c:pt idx="14">
                  <c:v>14.300999999999998</c:v>
                </c:pt>
                <c:pt idx="15">
                  <c:v>13.577</c:v>
                </c:pt>
                <c:pt idx="16">
                  <c:v>13.484000000000002</c:v>
                </c:pt>
                <c:pt idx="17">
                  <c:v>12.887</c:v>
                </c:pt>
                <c:pt idx="18">
                  <c:v>13.875</c:v>
                </c:pt>
                <c:pt idx="19">
                  <c:v>13.733999999999998</c:v>
                </c:pt>
                <c:pt idx="20">
                  <c:v>13.812000000000001</c:v>
                </c:pt>
                <c:pt idx="21">
                  <c:v>13.984999999999999</c:v>
                </c:pt>
                <c:pt idx="22">
                  <c:v>12.749999999999996</c:v>
                </c:pt>
                <c:pt idx="23">
                  <c:v>13.148000000000001</c:v>
                </c:pt>
                <c:pt idx="24">
                  <c:v>12.895000000000003</c:v>
                </c:pt>
                <c:pt idx="25">
                  <c:v>12.175000000000002</c:v>
                </c:pt>
                <c:pt idx="26">
                  <c:v>11.872999999999998</c:v>
                </c:pt>
                <c:pt idx="27">
                  <c:v>11.723000000000001</c:v>
                </c:pt>
                <c:pt idx="28">
                  <c:v>12.123000000000003</c:v>
                </c:pt>
                <c:pt idx="29">
                  <c:v>12.289000000000001</c:v>
                </c:pt>
                <c:pt idx="30">
                  <c:v>11.964000000000002</c:v>
                </c:pt>
                <c:pt idx="31">
                  <c:v>11.297999999999998</c:v>
                </c:pt>
                <c:pt idx="32">
                  <c:v>10.899999999999999</c:v>
                </c:pt>
                <c:pt idx="33">
                  <c:v>10.226999999999997</c:v>
                </c:pt>
                <c:pt idx="34">
                  <c:v>9.8219999999999992</c:v>
                </c:pt>
                <c:pt idx="35">
                  <c:v>9.3120000000000012</c:v>
                </c:pt>
                <c:pt idx="36">
                  <c:v>9.23</c:v>
                </c:pt>
                <c:pt idx="37">
                  <c:v>9.2399999999999984</c:v>
                </c:pt>
                <c:pt idx="38">
                  <c:v>9.3299999999999983</c:v>
                </c:pt>
                <c:pt idx="39">
                  <c:v>9.4</c:v>
                </c:pt>
                <c:pt idx="40">
                  <c:v>10.472999999999999</c:v>
                </c:pt>
                <c:pt idx="41">
                  <c:v>11.190999999999999</c:v>
                </c:pt>
                <c:pt idx="42">
                  <c:v>11.175000000000001</c:v>
                </c:pt>
                <c:pt idx="43">
                  <c:v>11.169</c:v>
                </c:pt>
                <c:pt idx="44">
                  <c:v>11.055999999999997</c:v>
                </c:pt>
                <c:pt idx="45">
                  <c:v>10.303999999999998</c:v>
                </c:pt>
                <c:pt idx="46">
                  <c:v>11.229999999999999</c:v>
                </c:pt>
                <c:pt idx="47">
                  <c:v>14.882000000000003</c:v>
                </c:pt>
                <c:pt idx="48">
                  <c:v>13.703000000000001</c:v>
                </c:pt>
                <c:pt idx="49">
                  <c:v>13.503999999999998</c:v>
                </c:pt>
                <c:pt idx="50">
                  <c:v>12.336</c:v>
                </c:pt>
                <c:pt idx="51">
                  <c:v>11.030999999999999</c:v>
                </c:pt>
                <c:pt idx="52">
                  <c:v>10.516000000000002</c:v>
                </c:pt>
                <c:pt idx="53">
                  <c:v>10.75</c:v>
                </c:pt>
                <c:pt idx="54">
                  <c:v>10.781000000000002</c:v>
                </c:pt>
                <c:pt idx="55">
                  <c:v>10.722999999999999</c:v>
                </c:pt>
                <c:pt idx="56">
                  <c:v>10.264000000000003</c:v>
                </c:pt>
                <c:pt idx="57">
                  <c:v>10.606999999999999</c:v>
                </c:pt>
                <c:pt idx="58">
                  <c:v>19.729000000000003</c:v>
                </c:pt>
                <c:pt idx="59">
                  <c:v>19.447000000000003</c:v>
                </c:pt>
                <c:pt idx="60">
                  <c:v>14.147</c:v>
                </c:pt>
                <c:pt idx="61">
                  <c:v>11.388999999999999</c:v>
                </c:pt>
                <c:pt idx="62">
                  <c:v>11.694000000000003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61F-4D04-96DE-F3B299507B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0941583"/>
        <c:axId val="1020941103"/>
      </c:lineChart>
      <c:catAx>
        <c:axId val="10209415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20941103"/>
        <c:crosses val="autoZero"/>
        <c:auto val="1"/>
        <c:lblAlgn val="ctr"/>
        <c:lblOffset val="100"/>
        <c:tickLblSkip val="10"/>
        <c:noMultiLvlLbl val="0"/>
      </c:catAx>
      <c:valAx>
        <c:axId val="1020941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Percent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209415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'Figure Data historical'!$AA$2</c:f>
              <c:strCache>
                <c:ptCount val="1"/>
                <c:pt idx="0">
                  <c:v>March 2025</c:v>
                </c:pt>
              </c:strCache>
            </c:strRef>
          </c:tx>
          <c:spPr>
            <a:ln w="28575">
              <a:solidFill>
                <a:srgbClr val="0070C0"/>
              </a:solidFill>
              <a:prstDash val="dash"/>
            </a:ln>
          </c:spPr>
          <c:marker>
            <c:symbol val="none"/>
          </c:marker>
          <c:cat>
            <c:numRef>
              <c:f>'Figure Data historical'!$Y$3:$Y$57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historical'!$AA$3:$AA$57</c:f>
              <c:numCache>
                <c:formatCode>General</c:formatCode>
                <c:ptCount val="55"/>
                <c:pt idx="24">
                  <c:v>97.819000000000003</c:v>
                </c:pt>
                <c:pt idx="25">
                  <c:v>99.888999999999996</c:v>
                </c:pt>
                <c:pt idx="26">
                  <c:v>101.72700000000002</c:v>
                </c:pt>
                <c:pt idx="27">
                  <c:v>103.375</c:v>
                </c:pt>
                <c:pt idx="28">
                  <c:v>105.43800000000002</c:v>
                </c:pt>
                <c:pt idx="29">
                  <c:v>107.22799999999999</c:v>
                </c:pt>
                <c:pt idx="30">
                  <c:v>109.21600000000001</c:v>
                </c:pt>
                <c:pt idx="31">
                  <c:v>111.11400000000002</c:v>
                </c:pt>
                <c:pt idx="32">
                  <c:v>113.042</c:v>
                </c:pt>
                <c:pt idx="33">
                  <c:v>115.25000000000001</c:v>
                </c:pt>
                <c:pt idx="34">
                  <c:v>117.068</c:v>
                </c:pt>
                <c:pt idx="35">
                  <c:v>118.48</c:v>
                </c:pt>
                <c:pt idx="36">
                  <c:v>120.256</c:v>
                </c:pt>
                <c:pt idx="37">
                  <c:v>121.971</c:v>
                </c:pt>
                <c:pt idx="38">
                  <c:v>123.69199999999998</c:v>
                </c:pt>
                <c:pt idx="39">
                  <c:v>125.40599999999999</c:v>
                </c:pt>
                <c:pt idx="40">
                  <c:v>127.07899999999998</c:v>
                </c:pt>
                <c:pt idx="41">
                  <c:v>128.755</c:v>
                </c:pt>
                <c:pt idx="42">
                  <c:v>130.52099999999999</c:v>
                </c:pt>
                <c:pt idx="43">
                  <c:v>132.29499999999999</c:v>
                </c:pt>
                <c:pt idx="44">
                  <c:v>134.10499999999999</c:v>
                </c:pt>
                <c:pt idx="45">
                  <c:v>135.94099999999997</c:v>
                </c:pt>
                <c:pt idx="46">
                  <c:v>137.80899999999997</c:v>
                </c:pt>
                <c:pt idx="47">
                  <c:v>139.715</c:v>
                </c:pt>
                <c:pt idx="48">
                  <c:v>141.65199999999999</c:v>
                </c:pt>
                <c:pt idx="49">
                  <c:v>143.63300000000001</c:v>
                </c:pt>
                <c:pt idx="50">
                  <c:v>145.64699999999999</c:v>
                </c:pt>
                <c:pt idx="51">
                  <c:v>147.721</c:v>
                </c:pt>
                <c:pt idx="52">
                  <c:v>149.857</c:v>
                </c:pt>
                <c:pt idx="53">
                  <c:v>151.97999999999999</c:v>
                </c:pt>
                <c:pt idx="54">
                  <c:v>154.14400000000001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D96F-418F-8737-DD95A3559AFF}"/>
            </c:ext>
          </c:extLst>
        </c:ser>
        <c:ser>
          <c:idx val="1"/>
          <c:order val="1"/>
          <c:tx>
            <c:strRef>
              <c:f>'Figure Data historical'!$AB$2</c:f>
              <c:strCache>
                <c:ptCount val="1"/>
                <c:pt idx="0">
                  <c:v>July 2025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'Figure Data historical'!$Y$3:$Y$57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historical'!$AB$3:$AB$57</c:f>
              <c:numCache>
                <c:formatCode>General</c:formatCode>
                <c:ptCount val="55"/>
                <c:pt idx="24">
                  <c:v>97.819000000000003</c:v>
                </c:pt>
                <c:pt idx="25">
                  <c:v>99.836967107125957</c:v>
                </c:pt>
                <c:pt idx="26">
                  <c:v>103.29275114203975</c:v>
                </c:pt>
                <c:pt idx="27">
                  <c:v>106.8555749564579</c:v>
                </c:pt>
                <c:pt idx="28">
                  <c:v>110.61624242564476</c:v>
                </c:pt>
                <c:pt idx="29">
                  <c:v>113.72676539317486</c:v>
                </c:pt>
                <c:pt idx="30">
                  <c:v>116.62400894804188</c:v>
                </c:pt>
                <c:pt idx="31">
                  <c:v>119.18813219922417</c:v>
                </c:pt>
                <c:pt idx="32">
                  <c:v>121.68043244728082</c:v>
                </c:pt>
                <c:pt idx="33">
                  <c:v>124.48898194387073</c:v>
                </c:pt>
                <c:pt idx="34">
                  <c:v>126.91928858430819</c:v>
                </c:pt>
                <c:pt idx="35">
                  <c:v>129.05259670085667</c:v>
                </c:pt>
                <c:pt idx="36">
                  <c:v>131.6286902691597</c:v>
                </c:pt>
                <c:pt idx="37">
                  <c:v>134.20145158661975</c:v>
                </c:pt>
                <c:pt idx="38">
                  <c:v>136.81606077909157</c:v>
                </c:pt>
                <c:pt idx="39">
                  <c:v>139.44295669675583</c:v>
                </c:pt>
                <c:pt idx="40">
                  <c:v>142.03203071299475</c:v>
                </c:pt>
                <c:pt idx="41">
                  <c:v>144.63107297363848</c:v>
                </c:pt>
                <c:pt idx="42">
                  <c:v>147.32629072470246</c:v>
                </c:pt>
                <c:pt idx="43">
                  <c:v>150.03653756524886</c:v>
                </c:pt>
                <c:pt idx="44">
                  <c:v>152.7877202936576</c:v>
                </c:pt>
                <c:pt idx="45">
                  <c:v>155.57017682058913</c:v>
                </c:pt>
                <c:pt idx="46">
                  <c:v>158.39138739891905</c:v>
                </c:pt>
                <c:pt idx="47">
                  <c:v>161.25700408465045</c:v>
                </c:pt>
                <c:pt idx="48">
                  <c:v>164.16190737226253</c:v>
                </c:pt>
                <c:pt idx="49">
                  <c:v>167.11710260782212</c:v>
                </c:pt>
                <c:pt idx="50">
                  <c:v>170.11438735989532</c:v>
                </c:pt>
                <c:pt idx="51">
                  <c:v>173.18190623202375</c:v>
                </c:pt>
                <c:pt idx="52">
                  <c:v>176.31980968842726</c:v>
                </c:pt>
                <c:pt idx="53">
                  <c:v>179.45156882060996</c:v>
                </c:pt>
                <c:pt idx="54">
                  <c:v>182.63105481000139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D96F-418F-8737-DD95A3559AFF}"/>
            </c:ext>
          </c:extLst>
        </c:ser>
        <c:ser>
          <c:idx val="3"/>
          <c:order val="2"/>
          <c:tx>
            <c:strRef>
              <c:f>'Figure Data historical'!$Z$2</c:f>
              <c:strCache>
                <c:ptCount val="1"/>
                <c:pt idx="0">
                  <c:v>Current Policy</c:v>
                </c:pt>
              </c:strCache>
            </c:strRef>
          </c:tx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'Figure Data historical'!$Y$3:$Y$57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historical'!$Z$3:$Z$57</c:f>
              <c:numCache>
                <c:formatCode>General</c:formatCode>
                <c:ptCount val="55"/>
                <c:pt idx="24">
                  <c:v>97.818585463700003</c:v>
                </c:pt>
                <c:pt idx="25">
                  <c:v>99.836967107125957</c:v>
                </c:pt>
                <c:pt idx="26">
                  <c:v>103.29275114203975</c:v>
                </c:pt>
                <c:pt idx="27">
                  <c:v>106.8555749564579</c:v>
                </c:pt>
                <c:pt idx="28">
                  <c:v>110.68089019143012</c:v>
                </c:pt>
                <c:pt idx="29">
                  <c:v>114.00567468016088</c:v>
                </c:pt>
                <c:pt idx="30">
                  <c:v>117.345491608511</c:v>
                </c:pt>
                <c:pt idx="31">
                  <c:v>120.49951864976526</c:v>
                </c:pt>
                <c:pt idx="32">
                  <c:v>123.60457244665585</c:v>
                </c:pt>
                <c:pt idx="33">
                  <c:v>127.04775519325082</c:v>
                </c:pt>
                <c:pt idx="34">
                  <c:v>130.11235132165368</c:v>
                </c:pt>
                <c:pt idx="35">
                  <c:v>132.8850127044343</c:v>
                </c:pt>
                <c:pt idx="36">
                  <c:v>136.10151701914072</c:v>
                </c:pt>
                <c:pt idx="37">
                  <c:v>139.31601463467527</c:v>
                </c:pt>
                <c:pt idx="38">
                  <c:v>142.57270974180591</c:v>
                </c:pt>
                <c:pt idx="39">
                  <c:v>145.84277787128738</c:v>
                </c:pt>
                <c:pt idx="40">
                  <c:v>149.07640085973938</c:v>
                </c:pt>
                <c:pt idx="41">
                  <c:v>152.3229689973945</c:v>
                </c:pt>
                <c:pt idx="42">
                  <c:v>155.66876883001987</c:v>
                </c:pt>
                <c:pt idx="43">
                  <c:v>159.03299228554317</c:v>
                </c:pt>
                <c:pt idx="44">
                  <c:v>162.44076696352687</c:v>
                </c:pt>
                <c:pt idx="45">
                  <c:v>165.88259722211023</c:v>
                </c:pt>
                <c:pt idx="46">
                  <c:v>169.36666381417388</c:v>
                </c:pt>
                <c:pt idx="47">
                  <c:v>172.89862411267251</c:v>
                </c:pt>
                <c:pt idx="48">
                  <c:v>176.47417446821322</c:v>
                </c:pt>
                <c:pt idx="49">
                  <c:v>180.1035285659338</c:v>
                </c:pt>
                <c:pt idx="50">
                  <c:v>183.7800903018379</c:v>
                </c:pt>
                <c:pt idx="51">
                  <c:v>187.53242311233004</c:v>
                </c:pt>
                <c:pt idx="52">
                  <c:v>191.35977626372596</c:v>
                </c:pt>
                <c:pt idx="53">
                  <c:v>195.18492800494946</c:v>
                </c:pt>
                <c:pt idx="54">
                  <c:v>199.06141697704126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D96F-418F-8737-DD95A3559AFF}"/>
            </c:ext>
          </c:extLst>
        </c:ser>
        <c:ser>
          <c:idx val="2"/>
          <c:order val="3"/>
          <c:tx>
            <c:strRef>
              <c:f>'Figure Data historical'!$AC$2</c:f>
              <c:strCache>
                <c:ptCount val="1"/>
                <c:pt idx="0">
                  <c:v>Historical</c:v>
                </c:pt>
              </c:strCache>
            </c:strRef>
          </c:tx>
          <c:marker>
            <c:symbol val="none"/>
          </c:marker>
          <c:cat>
            <c:numRef>
              <c:f>'Figure Data historical'!$Y$3:$Y$57</c:f>
              <c:numCache>
                <c:formatCode>General</c:formatCode>
                <c:ptCount val="5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  <c:pt idx="51">
                  <c:v>2051</c:v>
                </c:pt>
                <c:pt idx="52">
                  <c:v>2052</c:v>
                </c:pt>
                <c:pt idx="53">
                  <c:v>2053</c:v>
                </c:pt>
                <c:pt idx="54">
                  <c:v>2054</c:v>
                </c:pt>
              </c:numCache>
              <c:extLst/>
            </c:numRef>
          </c:cat>
          <c:val>
            <c:numRef>
              <c:f>'Figure Data historical'!$AC$3:$AC$57</c:f>
              <c:numCache>
                <c:formatCode>General</c:formatCode>
                <c:ptCount val="55"/>
                <c:pt idx="0">
                  <c:v>33.703000000000003</c:v>
                </c:pt>
                <c:pt idx="1">
                  <c:v>31.538</c:v>
                </c:pt>
                <c:pt idx="2">
                  <c:v>32.694000000000003</c:v>
                </c:pt>
                <c:pt idx="3">
                  <c:v>34.697000000000003</c:v>
                </c:pt>
                <c:pt idx="4">
                  <c:v>35.712000000000003</c:v>
                </c:pt>
                <c:pt idx="5">
                  <c:v>35.765000000000001</c:v>
                </c:pt>
                <c:pt idx="6">
                  <c:v>35.411000000000001</c:v>
                </c:pt>
                <c:pt idx="7">
                  <c:v>35.197000000000003</c:v>
                </c:pt>
                <c:pt idx="8">
                  <c:v>39.219000000000001</c:v>
                </c:pt>
                <c:pt idx="9">
                  <c:v>52.15</c:v>
                </c:pt>
                <c:pt idx="10">
                  <c:v>60.593000000000004</c:v>
                </c:pt>
                <c:pt idx="11">
                  <c:v>65.484999999999999</c:v>
                </c:pt>
                <c:pt idx="12">
                  <c:v>70.028000000000006</c:v>
                </c:pt>
                <c:pt idx="13">
                  <c:v>71.805000000000007</c:v>
                </c:pt>
                <c:pt idx="14">
                  <c:v>73.328999999999994</c:v>
                </c:pt>
                <c:pt idx="15">
                  <c:v>72.212000000000003</c:v>
                </c:pt>
                <c:pt idx="16">
                  <c:v>76.001000000000005</c:v>
                </c:pt>
                <c:pt idx="17">
                  <c:v>75.691999999999993</c:v>
                </c:pt>
                <c:pt idx="18">
                  <c:v>77.066999999999993</c:v>
                </c:pt>
                <c:pt idx="19">
                  <c:v>78.927999999999997</c:v>
                </c:pt>
                <c:pt idx="20">
                  <c:v>98.575999999999993</c:v>
                </c:pt>
                <c:pt idx="21">
                  <c:v>96.87</c:v>
                </c:pt>
                <c:pt idx="22">
                  <c:v>95.046000000000006</c:v>
                </c:pt>
                <c:pt idx="23">
                  <c:v>95.995000000000005</c:v>
                </c:pt>
                <c:pt idx="24">
                  <c:v>97.819000000000003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D96F-418F-8737-DD95A3559A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8568703"/>
        <c:axId val="1578562047"/>
      </c:lineChart>
      <c:dateAx>
        <c:axId val="157856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78562047"/>
        <c:crosses val="autoZero"/>
        <c:auto val="0"/>
        <c:lblOffset val="100"/>
        <c:baseTimeUnit val="days"/>
        <c:majorUnit val="5"/>
        <c:majorTimeUnit val="days"/>
        <c:minorUnit val="5"/>
      </c:dateAx>
      <c:valAx>
        <c:axId val="1578562047"/>
        <c:scaling>
          <c:orientation val="minMax"/>
          <c:max val="2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of GDP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78568703"/>
        <c:crosses val="autoZero"/>
        <c:crossBetween val="between"/>
        <c:majorUnit val="50"/>
      </c:valAx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ln>
      <a:solidFill>
        <a:schemeClr val="bg2">
          <a:lumMod val="90000"/>
        </a:schemeClr>
      </a:solidFill>
    </a:ln>
  </c:spPr>
  <c:txPr>
    <a:bodyPr/>
    <a:lstStyle/>
    <a:p>
      <a:pPr>
        <a:defRPr sz="18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0.11485</cdr:x>
      <cdr:y>0.65905</cdr:y>
    </cdr:from>
    <cdr:to>
      <cdr:x>0.27282</cdr:x>
      <cdr:y>0.71818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1050203" y="2937832"/>
          <a:ext cx="1444478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2001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0.11485</cdr:x>
      <cdr:y>0.65905</cdr:y>
    </cdr:from>
    <cdr:to>
      <cdr:x>0.27282</cdr:x>
      <cdr:y>0.71818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1050203" y="2937832"/>
          <a:ext cx="1444478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2001</a:t>
          </a:r>
        </a:p>
      </cdr:txBody>
    </cdr:sp>
  </cdr:relSizeAnchor>
  <cdr:relSizeAnchor xmlns:cdr="http://schemas.openxmlformats.org/drawingml/2006/chartDrawing">
    <cdr:from>
      <cdr:x>0.36566</cdr:x>
      <cdr:y>0.66699</cdr:y>
    </cdr:from>
    <cdr:to>
      <cdr:x>0.52364</cdr:x>
      <cdr:y>0.72613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343638" y="2973255"/>
          <a:ext cx="1444569" cy="263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Sep. 2008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0.11485</cdr:x>
      <cdr:y>0.65905</cdr:y>
    </cdr:from>
    <cdr:to>
      <cdr:x>0.27282</cdr:x>
      <cdr:y>0.71818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1050203" y="2937832"/>
          <a:ext cx="1444478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2001</a:t>
          </a:r>
        </a:p>
      </cdr:txBody>
    </cdr:sp>
  </cdr:relSizeAnchor>
  <cdr:relSizeAnchor xmlns:cdr="http://schemas.openxmlformats.org/drawingml/2006/chartDrawing">
    <cdr:from>
      <cdr:x>0.36566</cdr:x>
      <cdr:y>0.66699</cdr:y>
    </cdr:from>
    <cdr:to>
      <cdr:x>0.52364</cdr:x>
      <cdr:y>0.72613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343638" y="2973255"/>
          <a:ext cx="1444569" cy="263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Sep. 2008</a:t>
          </a:r>
        </a:p>
      </cdr:txBody>
    </cdr:sp>
  </cdr:relSizeAnchor>
  <cdr:relSizeAnchor xmlns:cdr="http://schemas.openxmlformats.org/drawingml/2006/chartDrawing">
    <cdr:from>
      <cdr:x>0.37569</cdr:x>
      <cdr:y>0.45264</cdr:y>
    </cdr:from>
    <cdr:to>
      <cdr:x>0.53367</cdr:x>
      <cdr:y>0.51178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435303" y="2017747"/>
          <a:ext cx="1444569" cy="2636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2012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0.11485</cdr:x>
      <cdr:y>0.65905</cdr:y>
    </cdr:from>
    <cdr:to>
      <cdr:x>0.27282</cdr:x>
      <cdr:y>0.71818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1050203" y="2937832"/>
          <a:ext cx="1444478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2001</a:t>
          </a:r>
        </a:p>
      </cdr:txBody>
    </cdr:sp>
  </cdr:relSizeAnchor>
  <cdr:relSizeAnchor xmlns:cdr="http://schemas.openxmlformats.org/drawingml/2006/chartDrawing">
    <cdr:from>
      <cdr:x>0.36566</cdr:x>
      <cdr:y>0.66699</cdr:y>
    </cdr:from>
    <cdr:to>
      <cdr:x>0.52364</cdr:x>
      <cdr:y>0.72613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343638" y="2973255"/>
          <a:ext cx="1444569" cy="263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Sep. 2008</a:t>
          </a:r>
        </a:p>
      </cdr:txBody>
    </cdr:sp>
  </cdr:relSizeAnchor>
  <cdr:relSizeAnchor xmlns:cdr="http://schemas.openxmlformats.org/drawingml/2006/chartDrawing">
    <cdr:from>
      <cdr:x>0.37569</cdr:x>
      <cdr:y>0.45264</cdr:y>
    </cdr:from>
    <cdr:to>
      <cdr:x>0.53367</cdr:x>
      <cdr:y>0.51178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435303" y="2017747"/>
          <a:ext cx="1444569" cy="2636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2012</a:t>
          </a:r>
        </a:p>
      </cdr:txBody>
    </cdr:sp>
  </cdr:relSizeAnchor>
  <cdr:relSizeAnchor xmlns:cdr="http://schemas.openxmlformats.org/drawingml/2006/chartDrawing">
    <cdr:from>
      <cdr:x>0.69014</cdr:x>
      <cdr:y>0.33609</cdr:y>
    </cdr:from>
    <cdr:to>
      <cdr:x>0.84812</cdr:x>
      <cdr:y>0.39522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6310660" y="1498172"/>
          <a:ext cx="1444569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2020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0.11485</cdr:x>
      <cdr:y>0.65905</cdr:y>
    </cdr:from>
    <cdr:to>
      <cdr:x>0.27282</cdr:x>
      <cdr:y>0.71818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1050203" y="2937832"/>
          <a:ext cx="1444478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2001</a:t>
          </a:r>
        </a:p>
      </cdr:txBody>
    </cdr:sp>
  </cdr:relSizeAnchor>
  <cdr:relSizeAnchor xmlns:cdr="http://schemas.openxmlformats.org/drawingml/2006/chartDrawing">
    <cdr:from>
      <cdr:x>0.36566</cdr:x>
      <cdr:y>0.66699</cdr:y>
    </cdr:from>
    <cdr:to>
      <cdr:x>0.52364</cdr:x>
      <cdr:y>0.72613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343638" y="2973255"/>
          <a:ext cx="1444569" cy="263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Sep. 2008</a:t>
          </a:r>
        </a:p>
      </cdr:txBody>
    </cdr:sp>
  </cdr:relSizeAnchor>
  <cdr:relSizeAnchor xmlns:cdr="http://schemas.openxmlformats.org/drawingml/2006/chartDrawing">
    <cdr:from>
      <cdr:x>0.37569</cdr:x>
      <cdr:y>0.45264</cdr:y>
    </cdr:from>
    <cdr:to>
      <cdr:x>0.53367</cdr:x>
      <cdr:y>0.51178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435303" y="2017747"/>
          <a:ext cx="1444569" cy="2636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2012</a:t>
          </a:r>
        </a:p>
      </cdr:txBody>
    </cdr:sp>
  </cdr:relSizeAnchor>
  <cdr:relSizeAnchor xmlns:cdr="http://schemas.openxmlformats.org/drawingml/2006/chartDrawing">
    <cdr:from>
      <cdr:x>0.69014</cdr:x>
      <cdr:y>0.33609</cdr:y>
    </cdr:from>
    <cdr:to>
      <cdr:x>0.84812</cdr:x>
      <cdr:y>0.39522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6310660" y="1498172"/>
          <a:ext cx="1444569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2020</a:t>
          </a:r>
        </a:p>
      </cdr:txBody>
    </cdr:sp>
  </cdr:relSizeAnchor>
  <cdr:relSizeAnchor xmlns:cdr="http://schemas.openxmlformats.org/drawingml/2006/chartDrawing">
    <cdr:from>
      <cdr:x>0.56924</cdr:x>
      <cdr:y>0.18827</cdr:y>
    </cdr:from>
    <cdr:to>
      <cdr:x>0.72722</cdr:x>
      <cdr:y>0.2474</cdr:y>
    </cdr:to>
    <cdr:sp macro="" textlink="">
      <cdr:nvSpPr>
        <cdr:cNvPr id="35" name="TextBox 1">
          <a:extLst xmlns:a="http://schemas.openxmlformats.org/drawingml/2006/main">
            <a:ext uri="{FF2B5EF4-FFF2-40B4-BE49-F238E27FC236}">
              <a16:creationId xmlns:a16="http://schemas.microsoft.com/office/drawing/2014/main" id="{75B72A19-8DFF-11A8-2AF3-E395157DFBF1}"/>
            </a:ext>
          </a:extLst>
        </cdr:cNvPr>
        <cdr:cNvSpPr txBox="1"/>
      </cdr:nvSpPr>
      <cdr:spPr>
        <a:xfrm xmlns:a="http://schemas.openxmlformats.org/drawingml/2006/main">
          <a:off x="5205150" y="839271"/>
          <a:ext cx="1444570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Feb. 2021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0.11485</cdr:x>
      <cdr:y>0.65905</cdr:y>
    </cdr:from>
    <cdr:to>
      <cdr:x>0.27282</cdr:x>
      <cdr:y>0.71818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1050203" y="2937832"/>
          <a:ext cx="1444478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2001</a:t>
          </a:r>
        </a:p>
      </cdr:txBody>
    </cdr:sp>
  </cdr:relSizeAnchor>
  <cdr:relSizeAnchor xmlns:cdr="http://schemas.openxmlformats.org/drawingml/2006/chartDrawing">
    <cdr:from>
      <cdr:x>0.36566</cdr:x>
      <cdr:y>0.66699</cdr:y>
    </cdr:from>
    <cdr:to>
      <cdr:x>0.52364</cdr:x>
      <cdr:y>0.72613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343638" y="2973255"/>
          <a:ext cx="1444569" cy="263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Sep. 2008</a:t>
          </a:r>
        </a:p>
      </cdr:txBody>
    </cdr:sp>
  </cdr:relSizeAnchor>
  <cdr:relSizeAnchor xmlns:cdr="http://schemas.openxmlformats.org/drawingml/2006/chartDrawing">
    <cdr:from>
      <cdr:x>0.37569</cdr:x>
      <cdr:y>0.45264</cdr:y>
    </cdr:from>
    <cdr:to>
      <cdr:x>0.53367</cdr:x>
      <cdr:y>0.51178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3435303" y="2017747"/>
          <a:ext cx="1444569" cy="2636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2012</a:t>
          </a:r>
        </a:p>
      </cdr:txBody>
    </cdr:sp>
  </cdr:relSizeAnchor>
  <cdr:relSizeAnchor xmlns:cdr="http://schemas.openxmlformats.org/drawingml/2006/chartDrawing">
    <cdr:from>
      <cdr:x>0.69014</cdr:x>
      <cdr:y>0.33609</cdr:y>
    </cdr:from>
    <cdr:to>
      <cdr:x>0.84812</cdr:x>
      <cdr:y>0.39522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6310660" y="1498172"/>
          <a:ext cx="1444569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2020</a:t>
          </a:r>
        </a:p>
      </cdr:txBody>
    </cdr:sp>
  </cdr:relSizeAnchor>
  <cdr:relSizeAnchor xmlns:cdr="http://schemas.openxmlformats.org/drawingml/2006/chartDrawing">
    <cdr:from>
      <cdr:x>0.76131</cdr:x>
      <cdr:y>0.13841</cdr:y>
    </cdr:from>
    <cdr:to>
      <cdr:x>0.91929</cdr:x>
      <cdr:y>0.19754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99D326D6-0326-B242-508B-2FB1F7E72077}"/>
            </a:ext>
          </a:extLst>
        </cdr:cNvPr>
        <cdr:cNvSpPr txBox="1"/>
      </cdr:nvSpPr>
      <cdr:spPr>
        <a:xfrm xmlns:a="http://schemas.openxmlformats.org/drawingml/2006/main">
          <a:off x="6961424" y="616993"/>
          <a:ext cx="1444569" cy="2635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Jan. 2025</a:t>
          </a:r>
        </a:p>
      </cdr:txBody>
    </cdr:sp>
  </cdr:relSizeAnchor>
  <cdr:relSizeAnchor xmlns:cdr="http://schemas.openxmlformats.org/drawingml/2006/chartDrawing">
    <cdr:from>
      <cdr:x>0.56924</cdr:x>
      <cdr:y>0.18827</cdr:y>
    </cdr:from>
    <cdr:to>
      <cdr:x>0.72722</cdr:x>
      <cdr:y>0.2474</cdr:y>
    </cdr:to>
    <cdr:sp macro="" textlink="">
      <cdr:nvSpPr>
        <cdr:cNvPr id="35" name="TextBox 1">
          <a:extLst xmlns:a="http://schemas.openxmlformats.org/drawingml/2006/main">
            <a:ext uri="{FF2B5EF4-FFF2-40B4-BE49-F238E27FC236}">
              <a16:creationId xmlns:a16="http://schemas.microsoft.com/office/drawing/2014/main" id="{75B72A19-8DFF-11A8-2AF3-E395157DFBF1}"/>
            </a:ext>
          </a:extLst>
        </cdr:cNvPr>
        <cdr:cNvSpPr txBox="1"/>
      </cdr:nvSpPr>
      <cdr:spPr>
        <a:xfrm xmlns:a="http://schemas.openxmlformats.org/drawingml/2006/main">
          <a:off x="5205150" y="839271"/>
          <a:ext cx="1444570" cy="263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Feb. 2021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0.50735</cdr:x>
      <cdr:y>0.13058</cdr:y>
    </cdr:from>
    <cdr:to>
      <cdr:x>0.81912</cdr:x>
      <cdr:y>0.52387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108B044F-9AAE-A8A5-151E-F2ABF3EA2CD8}"/>
            </a:ext>
          </a:extLst>
        </cdr:cNvPr>
        <cdr:cNvSpPr/>
      </cdr:nvSpPr>
      <cdr:spPr>
        <a:xfrm xmlns:a="http://schemas.openxmlformats.org/drawingml/2006/main">
          <a:off x="4639208" y="597012"/>
          <a:ext cx="2850825" cy="17981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solidFill>
            <a:srgbClr val="7030A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kern="1200"/>
        </a:p>
      </cdr:txBody>
    </cdr:sp>
  </cdr:relSizeAnchor>
  <cdr:relSizeAnchor xmlns:cdr="http://schemas.openxmlformats.org/drawingml/2006/chartDrawing">
    <cdr:from>
      <cdr:x>0.83873</cdr:x>
      <cdr:y>0.39301</cdr:y>
    </cdr:from>
    <cdr:to>
      <cdr:x>0.98938</cdr:x>
      <cdr:y>0.53419</cdr:y>
    </cdr:to>
    <cdr:sp macro="" textlink="">
      <cdr:nvSpPr>
        <cdr:cNvPr id="3" name="Rectangle 2">
          <a:extLst xmlns:a="http://schemas.openxmlformats.org/drawingml/2006/main">
            <a:ext uri="{FF2B5EF4-FFF2-40B4-BE49-F238E27FC236}">
              <a16:creationId xmlns:a16="http://schemas.microsoft.com/office/drawing/2014/main" id="{12A23EDB-9EC0-5669-3457-51CA6BE4D76B}"/>
            </a:ext>
          </a:extLst>
        </cdr:cNvPr>
        <cdr:cNvSpPr/>
      </cdr:nvSpPr>
      <cdr:spPr>
        <a:xfrm xmlns:a="http://schemas.openxmlformats.org/drawingml/2006/main">
          <a:off x="7669307" y="1796858"/>
          <a:ext cx="1377606" cy="6454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>
          <a:solidFill>
            <a:srgbClr val="7030A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kern="12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DFAF7A-5D8B-F0BC-F43C-5610B285BB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53D159-0947-BCCC-58EC-23027F84F7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67384-1AA3-4355-99FA-5EB39B29AF7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49121-20FD-D94D-0295-DBB4CC7FA1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5D5319-20E1-5976-761A-CDB220A15F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9DEFC-B4C9-48AA-B168-39AF80EE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271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CA7DC-F70C-495E-89DC-079D1803411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2EC11-50CF-460F-8D9D-5B142BFA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08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using debt held by the public, so-called net debt, rather than gross debt, which includes debt held by government trust funds</a:t>
            </a:r>
          </a:p>
          <a:p>
            <a:endParaRPr lang="en-US" dirty="0"/>
          </a:p>
          <a:p>
            <a:r>
              <a:rPr lang="en-US" dirty="0"/>
              <a:t>Had been running budget surpluses; 2001 recession and tax cuts hadn’t yet happened. Projections were for net indebtedness to disappear; positive value explained by assumption that some debt would be needed and so government would accumulate assets starting in 2007.</a:t>
            </a:r>
          </a:p>
          <a:p>
            <a:endParaRPr lang="en-US" dirty="0"/>
          </a:p>
          <a:p>
            <a:r>
              <a:rPr lang="en-US" dirty="0"/>
              <a:t>Were concerned about availability of safe assets and ability of Fed to conduct monetary policy.</a:t>
            </a:r>
          </a:p>
          <a:p>
            <a:endParaRPr lang="en-US" dirty="0"/>
          </a:p>
          <a:p>
            <a:r>
              <a:rPr lang="en-US" dirty="0"/>
              <a:t>Those problems have disappeared…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56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assumes same economic trajectory, which is a very strong assumption!</a:t>
            </a:r>
          </a:p>
          <a:p>
            <a:endParaRPr lang="en-US" dirty="0"/>
          </a:p>
          <a:p>
            <a:r>
              <a:rPr lang="en-US" dirty="0"/>
              <a:t>Also, not clear what baseline to use, e.g., for discretionary spending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43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government shutdown looming for Sept. 30, as no appropriations bills have been passed for the coming fiscal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02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73457-1B69-CE2E-81B9-8D00CF894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6ED5A2-7862-0C8E-7825-0BEEC1F5D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41B879-C40B-FE89-DEC0-D78F34DE6C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323CB-7E16-161B-E48E-88FDA422BD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08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differences in three baselines; note that using March economic projections</a:t>
            </a:r>
          </a:p>
          <a:p>
            <a:endParaRPr lang="en-US" dirty="0"/>
          </a:p>
          <a:p>
            <a:r>
              <a:rPr lang="en-US" dirty="0"/>
              <a:t>Note that ignores further upward impact on interest rates due to OBBBA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67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– Primary deficits relatively flat; the increase due to debt service, because of growing debt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381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But primary deficits this high are historically unprecedented, except during recessions, which aren’t in forecast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So, along with rising r-g, a recipe for large and rising deficits and rapidly increasing debt-GDP ratio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34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Obvious prescription is to cut spending and raise taxes. But not clear how to get there. So, lots of </a:t>
            </a:r>
            <a:r>
              <a:rPr lang="en-US"/>
              <a:t>other ideas.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523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Renegotiation comments also apply to policies like taxing interest payments to foreigners on government debt.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07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Adding tax cuts in 2001 and 2003 plus </a:t>
            </a:r>
            <a:r>
              <a:rPr lang="en-US" dirty="0" err="1"/>
              <a:t>medicare</a:t>
            </a:r>
            <a:r>
              <a:rPr lang="en-US" dirty="0"/>
              <a:t> part d and other spending increases plus recession, got big increase.</a:t>
            </a:r>
          </a:p>
          <a:p>
            <a:endParaRPr lang="en-US" dirty="0"/>
          </a:p>
          <a:p>
            <a:r>
              <a:rPr lang="en-US" dirty="0"/>
              <a:t>Note that by 2007, effects of recession were gone and essentially all policy changes.</a:t>
            </a:r>
          </a:p>
          <a:p>
            <a:endParaRPr lang="en-US" dirty="0"/>
          </a:p>
          <a:p>
            <a:r>
              <a:rPr lang="en-US" dirty="0"/>
              <a:t>But still, historically not high, and projected to decline after a few years, in part because of expiring tax cuts.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49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then got GFC and policy responses aimed at dealing with it. </a:t>
            </a:r>
          </a:p>
          <a:p>
            <a:endParaRPr lang="en-US" dirty="0"/>
          </a:p>
          <a:p>
            <a:r>
              <a:rPr lang="en-US" dirty="0"/>
              <a:t>By 2012, big jump in debt.</a:t>
            </a:r>
          </a:p>
          <a:p>
            <a:endParaRPr lang="en-US" dirty="0"/>
          </a:p>
          <a:p>
            <a:r>
              <a:rPr lang="en-US" dirty="0"/>
              <a:t>But still a projected decline, with economy coming back, stabilization policies and tax cuts expiring.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4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before Covid hit, a strong economy. But debt was higher, in part because of additional tax cuts in 2017.</a:t>
            </a:r>
          </a:p>
          <a:p>
            <a:endParaRPr lang="en-US" dirty="0"/>
          </a:p>
          <a:p>
            <a:r>
              <a:rPr lang="en-US" dirty="0"/>
              <a:t>And, disturbingly, debt was projected to continue rising throughout 10-year period, even though 2017 tax cuts would have largely expired.</a:t>
            </a:r>
          </a:p>
          <a:p>
            <a:endParaRPr lang="en-US" dirty="0"/>
          </a:p>
          <a:p>
            <a:r>
              <a:rPr lang="en-US" dirty="0"/>
              <a:t>Why? Because, by now, had built in primary deficits, with continued spending growth, even if the most recent tax cuts expired.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01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Covid, got another jump; after short-run, expected to grow as before, but from a higher base, because of debt service and other lasting changes.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39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Finally, here we are. No recent recessions or crises, so just steady growth, as in Jan. 2020; but from a higher base</a:t>
            </a:r>
          </a:p>
          <a:p>
            <a:endParaRPr lang="en-US" dirty="0"/>
          </a:p>
          <a:p>
            <a:r>
              <a:rPr lang="en-US" dirty="0"/>
              <a:t>Summary:</a:t>
            </a:r>
          </a:p>
          <a:p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Changes since 2001 due to both discretionary policy choices and economic shocks.</a:t>
            </a:r>
          </a:p>
          <a:p>
            <a:pPr marL="171450" indent="-171450">
              <a:buFontTx/>
              <a:buChar char="-"/>
            </a:pPr>
            <a:r>
              <a:rPr lang="en-US" dirty="0"/>
              <a:t>Are now on a path that is unsustainable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48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ways to answer this question; in some sense the answer is overdetermined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06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Going back to 2001, revenues are lower and spending higher; but going back further, a bigger movement in spending; but a lot due to twin crises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13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increase in old age programs, without payroll taxes rising with them, unlike in earlier periods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2EC11-50CF-460F-8D9D-5B142BFA228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8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D455C-9D50-4E5D-80C8-F9C8B812D3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9D37FF-663C-4A76-B28C-5730959E8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90CAA-FDD1-4BD8-B7A8-57BB9D032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C6ADD-318C-4B71-BE94-D5CF3FF1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B2054-0206-44E3-A246-59711B49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2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2469C-93FB-4B11-86DD-1583BEB7A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A1746-F1D0-4C4E-BB51-C46E86C67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185F1-4023-4C52-9AED-532C6C83F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69834-2EBB-491F-BB6F-9955A09D5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1EA51-ACA7-4F62-96D9-E3C2F4B2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1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1A6BCF-8CFD-4814-8086-252AD009E5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E7449D-2077-4C73-AA62-E12E7D420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08B5B-0FD1-45E9-86C9-E9AC1428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16BB4-B234-473A-A99C-C00401BC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1CB45-9FE5-4FDF-B916-185D410C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3CA5D-71E8-47E2-B5C9-27716103E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E9B44-12CC-4DF0-91CA-F6F2101EB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5DFCB-A9A5-4311-8C24-A2A8F1D3B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F2746-1630-4BAA-BD34-E2EEC9F8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571BC-3525-488E-9171-486391AB1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2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63A5-190B-4474-900D-5A7697184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6E27E-8593-4865-B0F6-F2EEE7CE3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FC55F-0CBB-4DDD-B1AF-7AA285195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86A14-E08A-42F4-9137-B5D9D02FC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1584F-FAFE-4A17-9981-619554F1D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6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332F-3708-40BA-8118-C63DAE55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9E776-C4CC-414D-9C0B-065799358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A403A-F7DF-45EE-ABFB-671E3B504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322AC-99D4-4394-B29B-149AA7934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C53328-B9AB-469C-8E30-67CABAB1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5F4E7-762A-4F0D-885D-61157A927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2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87D8-38CD-49C1-97C1-CCAD76B42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9319F-E61E-4E2E-A6DF-07E6E6F7E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76011-B99F-4E3E-AAB4-701FE898E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ED8029-A8A3-4349-99B4-33130086F5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B633D8-7B8E-42BA-95D0-627244880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F78409-9DBF-4570-BC7D-34FAAFD14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13E6EE-5E1F-4E30-9F94-5B7D6F58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CFDC4B-C138-4237-A69A-FFDC6ADC7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0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0F54-FDF5-440A-9287-3365D949A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56D3DE-9D46-4AC8-9AC8-DEC669F6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C8CF1-6603-4A60-9C7E-B4104283B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347004-11A0-4833-82EB-1EE35B16D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9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7A1E8-4983-4451-B3DC-B2A53B45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D36969-6609-4664-9364-23E0ABD70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EA937-8C90-416E-8F27-1BD3FFD5D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6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2CD-0899-4446-85A9-A8A38AD7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7665B-94FD-4AC3-A476-DB9B2A95E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872AA-5CE9-4190-8EF6-FFFDC2459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FBE5D-46E4-49C1-9A34-E706C2E65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F311D-A063-4738-8228-DE2C0B3CE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C8407-E0DF-40B3-98F7-841A1462F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6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AE4D-B188-4EAB-9202-63B0C39C9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D129D7-AD61-4F5B-8F6D-AA0E7C5A8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F03D6-1E55-4C21-92AB-D54136E30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386B9-C49D-4062-A22B-699C74D90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5BBED-B23C-4D00-869B-5DB8F31BAF3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5E561-7172-4608-A825-18D4E9E5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EA5611-200B-4C68-89D1-7187C5DB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F8FD-50B4-40AC-B1B5-ED18DB0B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8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169AF6-699E-4753-AB3C-B5694BD46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4F1FB-6C4F-49E3-AEFB-D38854357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C04CE-BB12-435C-AB85-39F3A855A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F85BBED-B23C-4D00-869B-5DB8F31BAF3A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32430-985E-4F25-8267-CCAA4B7EB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7EC5B-C7CF-4513-81BB-9F3A73DB4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CE0F8FD-50B4-40AC-B1B5-ED18DB0B2E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4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88836-090F-47A6-8F41-8015DB44E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368" y="1122363"/>
            <a:ext cx="9978013" cy="2387600"/>
          </a:xfrm>
        </p:spPr>
        <p:txBody>
          <a:bodyPr anchor="ctr">
            <a:normAutofit fontScale="90000"/>
          </a:bodyPr>
          <a:lstStyle/>
          <a:p>
            <a:r>
              <a:rPr lang="en-US" dirty="0"/>
              <a:t>Then and Now: A Look Back and Ahead at the Federal Budget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FD673E-BD68-4C8F-B506-7EA4B5541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0386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>
                <a:cs typeface="Times New Roman" panose="02020603050405020304" pitchFamily="18" charset="0"/>
              </a:rPr>
              <a:t>Alan Auerbach and William Gale</a:t>
            </a:r>
          </a:p>
          <a:p>
            <a:r>
              <a:rPr lang="en-US" sz="3600" dirty="0">
                <a:cs typeface="Times New Roman" panose="02020603050405020304" pitchFamily="18" charset="0"/>
              </a:rPr>
              <a:t>September 18, 2025</a:t>
            </a:r>
          </a:p>
        </p:txBody>
      </p:sp>
    </p:spTree>
    <p:extLst>
      <p:ext uri="{BB962C8B-B14F-4D97-AF65-F5344CB8AC3E}">
        <p14:creationId xmlns:p14="http://schemas.microsoft.com/office/powerpoint/2010/main" val="1927878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FC9A9-6DA6-7C78-1C0D-CB3C5E4E0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Explanations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1FD46-FBB0-FDA8-4AB7-D44A38A26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Trends in spending and revenues</a:t>
            </a:r>
          </a:p>
          <a:p>
            <a:r>
              <a:rPr lang="en-US" dirty="0"/>
              <a:t>Underlying economic and demographic factors</a:t>
            </a:r>
          </a:p>
          <a:p>
            <a:r>
              <a:rPr lang="en-US" dirty="0"/>
              <a:t>Legislation</a:t>
            </a:r>
          </a:p>
          <a:p>
            <a:r>
              <a:rPr lang="en-US" dirty="0"/>
              <a:t>Budget process</a:t>
            </a:r>
          </a:p>
          <a:p>
            <a:r>
              <a:rPr lang="en-US" dirty="0"/>
              <a:t>Politics</a:t>
            </a:r>
          </a:p>
        </p:txBody>
      </p:sp>
    </p:spTree>
    <p:extLst>
      <p:ext uri="{BB962C8B-B14F-4D97-AF65-F5344CB8AC3E}">
        <p14:creationId xmlns:p14="http://schemas.microsoft.com/office/powerpoint/2010/main" val="4291302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ADF89-9F34-59AA-3FD0-3C932DE44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Trends in Spending and Revenues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89B65BB-0B62-C437-8DE5-37F1D176EF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2316955"/>
              </p:ext>
            </p:extLst>
          </p:nvPr>
        </p:nvGraphicFramePr>
        <p:xfrm>
          <a:off x="1555375" y="1708342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7492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C1F78-D1BB-D706-1860-D7E8A61EE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66930" cy="1325563"/>
          </a:xfrm>
        </p:spPr>
        <p:txBody>
          <a:bodyPr/>
          <a:lstStyle/>
          <a:p>
            <a:r>
              <a:rPr lang="en-US" dirty="0"/>
              <a:t>Underlying Economic and Demographic Factors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D41DCF9-D1BE-46D9-BF7D-ADCED17785EF}"/>
              </a:ext>
              <a:ext uri="{147F2762-F138-4A5C-976F-8EAC2B608ADB}">
                <a16:predDERef xmlns:a16="http://schemas.microsoft.com/office/drawing/2014/main" pred="{E57B66D4-303D-4A49-BE4E-1FF0E4DE1F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2654725"/>
              </p:ext>
            </p:extLst>
          </p:nvPr>
        </p:nvGraphicFramePr>
        <p:xfrm>
          <a:off x="1550780" y="1707850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108C23A-1975-F786-C82E-6CB94FA21A70}"/>
              </a:ext>
            </a:extLst>
          </p:cNvPr>
          <p:cNvSpPr/>
          <p:nvPr/>
        </p:nvSpPr>
        <p:spPr>
          <a:xfrm>
            <a:off x="5423647" y="4383742"/>
            <a:ext cx="2097741" cy="66338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kern="12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8C47D8-2280-D225-737C-35C87244F3D9}"/>
              </a:ext>
            </a:extLst>
          </p:cNvPr>
          <p:cNvSpPr/>
          <p:nvPr/>
        </p:nvSpPr>
        <p:spPr>
          <a:xfrm>
            <a:off x="7669192" y="2716302"/>
            <a:ext cx="2097741" cy="57374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kern="12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487DF4-4717-8F5C-F294-43866F767EAE}"/>
              </a:ext>
            </a:extLst>
          </p:cNvPr>
          <p:cNvSpPr/>
          <p:nvPr/>
        </p:nvSpPr>
        <p:spPr>
          <a:xfrm>
            <a:off x="7669192" y="3993850"/>
            <a:ext cx="2972028" cy="57374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35675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333AB-37AE-1B5A-8975-BD6ED858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65A1B-3C01-3200-1778-1FF08439A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363"/>
          </a:xfrm>
        </p:spPr>
        <p:txBody>
          <a:bodyPr/>
          <a:lstStyle/>
          <a:p>
            <a:r>
              <a:rPr lang="en-US" dirty="0"/>
              <a:t>Many pieces of legislation that cut taxes and/or increased spending since 2001</a:t>
            </a:r>
          </a:p>
          <a:p>
            <a:r>
              <a:rPr lang="en-US" dirty="0"/>
              <a:t>According to one estimate (CFRB), relative to 2001, of debt-GDP ratio of 98% in 2023,</a:t>
            </a:r>
          </a:p>
          <a:p>
            <a:pPr lvl="1"/>
            <a:r>
              <a:rPr lang="en-US" dirty="0"/>
              <a:t>Major tax cuts account for 37 percentage points</a:t>
            </a:r>
          </a:p>
          <a:p>
            <a:pPr lvl="1"/>
            <a:r>
              <a:rPr lang="en-US" dirty="0"/>
              <a:t>Discretionary spending increases and Medicare expansion account for 33 percentage points</a:t>
            </a:r>
          </a:p>
          <a:p>
            <a:pPr lvl="1"/>
            <a:r>
              <a:rPr lang="en-US" dirty="0"/>
              <a:t>Responses to the Global Financial Crisis and COVID-19 account for 28 percentage points</a:t>
            </a:r>
          </a:p>
          <a:p>
            <a:r>
              <a:rPr lang="en-US" dirty="0"/>
              <a:t>I.e., debt-GDP ratio would have been zero absent legislation!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154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631F-A032-747A-A100-B59235791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1D8B8-22A2-C656-DF20-4E8119362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Since 1970s, a series of restrictions, beginning with the Congressional Budget Act, aimed at controlling budgets</a:t>
            </a:r>
          </a:p>
          <a:p>
            <a:r>
              <a:rPr lang="en-US" dirty="0"/>
              <a:t>Not clear to what extent these changes have helped, given how frequently they have been changed or overridden</a:t>
            </a:r>
          </a:p>
          <a:p>
            <a:r>
              <a:rPr lang="en-US" dirty="0"/>
              <a:t>Illustration: Reconciliation</a:t>
            </a:r>
          </a:p>
          <a:p>
            <a:pPr lvl="1"/>
            <a:r>
              <a:rPr lang="en-US" dirty="0"/>
              <a:t>Introduced with the aim of promoting deficit reduction</a:t>
            </a:r>
          </a:p>
          <a:p>
            <a:pPr lvl="1"/>
            <a:r>
              <a:rPr lang="en-US" dirty="0"/>
              <a:t>Since 2001, used primarily to increase deficits</a:t>
            </a:r>
          </a:p>
          <a:p>
            <a:r>
              <a:rPr lang="en-US" dirty="0"/>
              <a:t>Government shutdowns and debt ceilings show no evidence of helping</a:t>
            </a:r>
          </a:p>
        </p:txBody>
      </p:sp>
    </p:spTree>
    <p:extLst>
      <p:ext uri="{BB962C8B-B14F-4D97-AF65-F5344CB8AC3E}">
        <p14:creationId xmlns:p14="http://schemas.microsoft.com/office/powerpoint/2010/main" val="401088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05053-E23B-5DBF-793E-A79E940BD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347FC-A61A-BB7B-287F-95626EBB1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Ultimately, government can respond to underlying deficits by increasing taxes or reducing spending</a:t>
            </a:r>
          </a:p>
          <a:p>
            <a:r>
              <a:rPr lang="en-US" dirty="0"/>
              <a:t>From early ’80s to early ’00s, a strong legislative response (both taxes and spending) offsetting projected deficits (Auerbach 2003)</a:t>
            </a:r>
          </a:p>
          <a:p>
            <a:r>
              <a:rPr lang="en-US" dirty="0"/>
              <a:t>Since then, no response, on average (Auerbach and Yagan 2025)</a:t>
            </a:r>
          </a:p>
        </p:txBody>
      </p:sp>
    </p:spTree>
    <p:extLst>
      <p:ext uri="{BB962C8B-B14F-4D97-AF65-F5344CB8AC3E}">
        <p14:creationId xmlns:p14="http://schemas.microsoft.com/office/powerpoint/2010/main" val="403947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0E08E-DB9B-CE78-E5D9-8EF5146AB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885CE-3536-1C65-6CC2-4373309B7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90"/>
            <a:ext cx="10515600" cy="1325563"/>
          </a:xfrm>
        </p:spPr>
        <p:txBody>
          <a:bodyPr/>
          <a:lstStyle/>
          <a:p>
            <a:r>
              <a:rPr lang="en-US" dirty="0"/>
              <a:t>Where Does This Leave Us?</a:t>
            </a:r>
          </a:p>
        </p:txBody>
      </p:sp>
    </p:spTree>
    <p:extLst>
      <p:ext uri="{BB962C8B-B14F-4D97-AF65-F5344CB8AC3E}">
        <p14:creationId xmlns:p14="http://schemas.microsoft.com/office/powerpoint/2010/main" val="3069145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83251-E978-8CE4-3884-AF82882E6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Debt, 2000-2054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5954A2A-2B4C-405E-93E1-F460F8A0C9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1826807"/>
              </p:ext>
            </p:extLst>
          </p:nvPr>
        </p:nvGraphicFramePr>
        <p:xfrm>
          <a:off x="1534921" y="1596706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7918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7847F-75F1-6C4E-D518-ACC38ADC1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Unified Deficit, 2000-2054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3FC34D7-90ED-49A5-95D6-0AB65F457B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2916293"/>
              </p:ext>
            </p:extLst>
          </p:nvPr>
        </p:nvGraphicFramePr>
        <p:xfrm>
          <a:off x="1529769" y="1592395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994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EB434-6DA5-F213-D4DA-1F7F50054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Deficit, 2000-2054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45D8ACD-1A35-41EF-8437-CC207E0BF2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2822179"/>
              </p:ext>
            </p:extLst>
          </p:nvPr>
        </p:nvGraphicFramePr>
        <p:xfrm>
          <a:off x="1531091" y="1593242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2518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2CDD6-F27F-1E87-4F83-BAF7FF89C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90"/>
            <a:ext cx="10515600" cy="1325563"/>
          </a:xfrm>
        </p:spPr>
        <p:txBody>
          <a:bodyPr/>
          <a:lstStyle/>
          <a:p>
            <a:r>
              <a:rPr lang="en-US" dirty="0"/>
              <a:t>What Happened?</a:t>
            </a:r>
          </a:p>
        </p:txBody>
      </p:sp>
    </p:spTree>
    <p:extLst>
      <p:ext uri="{BB962C8B-B14F-4D97-AF65-F5344CB8AC3E}">
        <p14:creationId xmlns:p14="http://schemas.microsoft.com/office/powerpoint/2010/main" val="1450873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AC0F-5898-3D91-362A-B6C1FAFED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 (and Non-solutions)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1E72D-380B-01EC-BA84-E6768DF87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Tariffs</a:t>
            </a:r>
          </a:p>
          <a:p>
            <a:pPr lvl="1"/>
            <a:r>
              <a:rPr lang="en-US" dirty="0"/>
              <a:t>At current rates, come close to offsetting revenue losses from OBBBA</a:t>
            </a:r>
          </a:p>
          <a:p>
            <a:pPr lvl="1"/>
            <a:r>
              <a:rPr lang="en-US" dirty="0"/>
              <a:t>What are the economic effects?</a:t>
            </a:r>
          </a:p>
          <a:p>
            <a:pPr lvl="1"/>
            <a:r>
              <a:rPr lang="en-US" dirty="0"/>
              <a:t>How stable is the current policy regime?</a:t>
            </a:r>
          </a:p>
        </p:txBody>
      </p:sp>
    </p:spTree>
    <p:extLst>
      <p:ext uri="{BB962C8B-B14F-4D97-AF65-F5344CB8AC3E}">
        <p14:creationId xmlns:p14="http://schemas.microsoft.com/office/powerpoint/2010/main" val="7282786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3346D-289D-7209-79A4-BB9AF084C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50BFD-AF52-CAB8-78A0-81EBA09A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 (and Non-solutions)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3755F-9442-E1F3-7DA8-C8B15BABE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Tariffs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Ignore the problem</a:t>
            </a:r>
          </a:p>
          <a:p>
            <a:pPr lvl="1"/>
            <a:r>
              <a:rPr lang="en-US" dirty="0"/>
              <a:t>It will be worse when we have to deal with it</a:t>
            </a:r>
          </a:p>
          <a:p>
            <a:pPr lvl="1"/>
            <a:r>
              <a:rPr lang="en-US" dirty="0"/>
              <a:t>It will have costs until then (e.g., reduced fiscal space)</a:t>
            </a:r>
          </a:p>
        </p:txBody>
      </p:sp>
    </p:spTree>
    <p:extLst>
      <p:ext uri="{BB962C8B-B14F-4D97-AF65-F5344CB8AC3E}">
        <p14:creationId xmlns:p14="http://schemas.microsoft.com/office/powerpoint/2010/main" val="910256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FCA39-F051-EEF4-42AB-35BBCC4C4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5C495-C740-CC2B-FC15-0BE5ED124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 (and Non-solutions)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8DB02-F59A-42D2-1FC0-9264BCDBE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Tariffs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Ignore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Wait for the trust funds to run out of money</a:t>
            </a:r>
          </a:p>
          <a:p>
            <a:pPr lvl="1"/>
            <a:r>
              <a:rPr lang="en-US" dirty="0"/>
              <a:t>Exacerbates short-term uncertainty about benefit programs</a:t>
            </a:r>
          </a:p>
          <a:p>
            <a:pPr lvl="1"/>
            <a:r>
              <a:rPr lang="en-US" dirty="0"/>
              <a:t>Could just lead to general fund borrowing</a:t>
            </a:r>
          </a:p>
        </p:txBody>
      </p:sp>
    </p:spTree>
    <p:extLst>
      <p:ext uri="{BB962C8B-B14F-4D97-AF65-F5344CB8AC3E}">
        <p14:creationId xmlns:p14="http://schemas.microsoft.com/office/powerpoint/2010/main" val="3464658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137D0-63E3-0A14-9901-B58C11C45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74C2B-4842-9125-2BE6-6F9BDAEC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 (and Non-solutions)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49F0D-2057-B157-349E-9DA149CAC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Tariffs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Ignore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Wait for the trust funds to run out of 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Inflate away the problem</a:t>
            </a:r>
          </a:p>
          <a:p>
            <a:pPr lvl="1"/>
            <a:r>
              <a:rPr lang="en-US" dirty="0"/>
              <a:t>Works for reducing real existing debt (as happened during recent inflation surge)</a:t>
            </a:r>
          </a:p>
          <a:p>
            <a:pPr lvl="1"/>
            <a:r>
              <a:rPr lang="en-US" dirty="0"/>
              <a:t>But doesn’t deal with effectively indexed future primary deficits</a:t>
            </a:r>
          </a:p>
        </p:txBody>
      </p:sp>
    </p:spTree>
    <p:extLst>
      <p:ext uri="{BB962C8B-B14F-4D97-AF65-F5344CB8AC3E}">
        <p14:creationId xmlns:p14="http://schemas.microsoft.com/office/powerpoint/2010/main" val="2196567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74828-EB65-592D-7F6A-F37F923FD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9395D-F009-CF6F-D240-3989D027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 (and Non-solutions)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B5BBB-4357-DED1-2E5E-4F0DCA1FD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Tariffs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Ignore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Wait for the trust funds to run out of 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Inflate away the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Renegotiate (i.e., default)</a:t>
            </a:r>
          </a:p>
          <a:p>
            <a:pPr lvl="1"/>
            <a:r>
              <a:rPr lang="en-US" dirty="0"/>
              <a:t>Costly reputational effects, and, again, does nothing about looming primary deficits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49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8B006-ABC5-29CE-3E18-81D09C219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F210B-21D5-FC14-E45E-C164EB84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CBO Baseline Debt Projections over Time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9DEEC04-6A2F-A643-28E0-C16C583077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8686714"/>
              </p:ext>
            </p:extLst>
          </p:nvPr>
        </p:nvGraphicFramePr>
        <p:xfrm>
          <a:off x="1546411" y="1585634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518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B63B9-A51E-9D94-67F6-B6753DDC5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4681A-E852-A09C-95A0-F755E5B59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CBO Baseline Debt Projections over Time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4C37987-B07A-DC70-FD0D-C76754FD62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5790895"/>
              </p:ext>
            </p:extLst>
          </p:nvPr>
        </p:nvGraphicFramePr>
        <p:xfrm>
          <a:off x="1546411" y="1585634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093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6B277-8CE5-9278-FFCB-2CB4BC53D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CD44-7D96-F2A0-A8A2-3379E5C47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CBO Baseline Debt Projections over Time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7A7A650-55C7-E961-9F1A-F09B649945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7690614"/>
              </p:ext>
            </p:extLst>
          </p:nvPr>
        </p:nvGraphicFramePr>
        <p:xfrm>
          <a:off x="1546411" y="1585634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807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59A02-64BC-D010-8448-8252B6D75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F0C26-D517-6404-9FA5-7C7C1C8C8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CBO Baseline Debt Projections over Time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C85CF26-AF1C-12AA-F317-7D8D989733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853133"/>
              </p:ext>
            </p:extLst>
          </p:nvPr>
        </p:nvGraphicFramePr>
        <p:xfrm>
          <a:off x="1546411" y="1585634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8096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EF2E8-DF31-7C33-B2F8-AD670F994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65533-75F5-9564-90C3-52E2DAFC7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CBO Baseline Debt Projections over Time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1B870C3-F6FB-A612-C297-89D5A69567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9333237"/>
              </p:ext>
            </p:extLst>
          </p:nvPr>
        </p:nvGraphicFramePr>
        <p:xfrm>
          <a:off x="1546411" y="1585634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6808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0CE84-BF2B-ABE4-1326-1D055C37B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ABDCC-F075-4FFB-FD38-3EA020AB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CBO Baseline Debt Projections over Time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90553F9-87B1-1A32-E74F-33C3D2F908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1555853"/>
              </p:ext>
            </p:extLst>
          </p:nvPr>
        </p:nvGraphicFramePr>
        <p:xfrm>
          <a:off x="1546411" y="1585634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752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CA30B-49C3-E65D-5F87-FB1E49DD2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AAC4-3A68-C337-58AB-99B7EFD2E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0090"/>
            <a:ext cx="10515600" cy="1325563"/>
          </a:xfrm>
        </p:spPr>
        <p:txBody>
          <a:bodyPr/>
          <a:lstStyle/>
          <a:p>
            <a:r>
              <a:rPr lang="en-US" dirty="0"/>
              <a:t>How Did This Happen?</a:t>
            </a:r>
          </a:p>
        </p:txBody>
      </p:sp>
    </p:spTree>
    <p:extLst>
      <p:ext uri="{BB962C8B-B14F-4D97-AF65-F5344CB8AC3E}">
        <p14:creationId xmlns:p14="http://schemas.microsoft.com/office/powerpoint/2010/main" val="625572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1202</Words>
  <Application>Microsoft Office PowerPoint</Application>
  <PresentationFormat>Widescreen</PresentationFormat>
  <Paragraphs>165</Paragraphs>
  <Slides>24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Arial</vt:lpstr>
      <vt:lpstr>Calibri</vt:lpstr>
      <vt:lpstr>Times New Roman</vt:lpstr>
      <vt:lpstr>Office Theme</vt:lpstr>
      <vt:lpstr>Then and Now: A Look Back and Ahead at the Federal Budget </vt:lpstr>
      <vt:lpstr>What Happened?</vt:lpstr>
      <vt:lpstr>CBO Baseline Debt Projections over Time</vt:lpstr>
      <vt:lpstr>CBO Baseline Debt Projections over Time</vt:lpstr>
      <vt:lpstr>CBO Baseline Debt Projections over Time</vt:lpstr>
      <vt:lpstr>CBO Baseline Debt Projections over Time</vt:lpstr>
      <vt:lpstr>CBO Baseline Debt Projections over Time</vt:lpstr>
      <vt:lpstr>CBO Baseline Debt Projections over Time</vt:lpstr>
      <vt:lpstr>How Did This Happen?</vt:lpstr>
      <vt:lpstr>Possible Explanations</vt:lpstr>
      <vt:lpstr>Trends in Spending and Revenues</vt:lpstr>
      <vt:lpstr>Underlying Economic and Demographic Factors</vt:lpstr>
      <vt:lpstr>Legislation</vt:lpstr>
      <vt:lpstr>Budget Process</vt:lpstr>
      <vt:lpstr>Politics</vt:lpstr>
      <vt:lpstr>Where Does This Leave Us?</vt:lpstr>
      <vt:lpstr>Public Debt, 2000-2054</vt:lpstr>
      <vt:lpstr>Unified Deficit, 2000-2054</vt:lpstr>
      <vt:lpstr>Primary Deficit, 2000-2054</vt:lpstr>
      <vt:lpstr>Possible Solutions (and Non-solutions)</vt:lpstr>
      <vt:lpstr>Possible Solutions (and Non-solutions)</vt:lpstr>
      <vt:lpstr>Possible Solutions (and Non-solutions)</vt:lpstr>
      <vt:lpstr>Possible Solutions (and Non-solutions)</vt:lpstr>
      <vt:lpstr>Possible Solutions (and Non-solutions)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J. AUERBACH</dc:creator>
  <cp:lastModifiedBy>Alan Auerbach</cp:lastModifiedBy>
  <cp:revision>234</cp:revision>
  <dcterms:created xsi:type="dcterms:W3CDTF">2022-09-04T22:45:46Z</dcterms:created>
  <dcterms:modified xsi:type="dcterms:W3CDTF">2025-09-09T16:58:10Z</dcterms:modified>
</cp:coreProperties>
</file>