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Lst>
  <p:notesMasterIdLst>
    <p:notesMasterId r:id="rId37"/>
  </p:notesMasterIdLst>
  <p:handoutMasterIdLst>
    <p:handoutMasterId r:id="rId38"/>
  </p:handoutMasterIdLst>
  <p:sldIdLst>
    <p:sldId id="1011" r:id="rId3"/>
    <p:sldId id="1106" r:id="rId4"/>
    <p:sldId id="1034" r:id="rId5"/>
    <p:sldId id="1040" r:id="rId6"/>
    <p:sldId id="1109" r:id="rId7"/>
    <p:sldId id="1077" r:id="rId8"/>
    <p:sldId id="1025" r:id="rId9"/>
    <p:sldId id="1118" r:id="rId10"/>
    <p:sldId id="1084" r:id="rId11"/>
    <p:sldId id="1119" r:id="rId12"/>
    <p:sldId id="1087" r:id="rId13"/>
    <p:sldId id="1061" r:id="rId14"/>
    <p:sldId id="1123" r:id="rId15"/>
    <p:sldId id="1091" r:id="rId16"/>
    <p:sldId id="1124" r:id="rId17"/>
    <p:sldId id="1090" r:id="rId18"/>
    <p:sldId id="1133" r:id="rId19"/>
    <p:sldId id="1134" r:id="rId20"/>
    <p:sldId id="1142" r:id="rId21"/>
    <p:sldId id="1101" r:id="rId22"/>
    <p:sldId id="1046" r:id="rId23"/>
    <p:sldId id="1103" r:id="rId24"/>
    <p:sldId id="1136" r:id="rId25"/>
    <p:sldId id="1111" r:id="rId26"/>
    <p:sldId id="1012" r:id="rId27"/>
    <p:sldId id="1140" r:id="rId28"/>
    <p:sldId id="1100" r:id="rId29"/>
    <p:sldId id="1099" r:id="rId30"/>
    <p:sldId id="1097" r:id="rId31"/>
    <p:sldId id="1072" r:id="rId32"/>
    <p:sldId id="1135" r:id="rId33"/>
    <p:sldId id="1029" r:id="rId34"/>
    <p:sldId id="1030" r:id="rId35"/>
    <p:sldId id="1045" r:id="rId36"/>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2">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3333B2"/>
    <a:srgbClr val="960000"/>
    <a:srgbClr val="A10000"/>
    <a:srgbClr val="AA0000"/>
    <a:srgbClr val="FFFFFF"/>
    <a:srgbClr val="FB3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23" autoAdjust="0"/>
    <p:restoredTop sz="99837" autoAdjust="0"/>
  </p:normalViewPr>
  <p:slideViewPr>
    <p:cSldViewPr snapToGrid="0">
      <p:cViewPr>
        <p:scale>
          <a:sx n="97" d="100"/>
          <a:sy n="97" d="100"/>
        </p:scale>
        <p:origin x="2408" y="304"/>
      </p:cViewPr>
      <p:guideLst>
        <p:guide orient="horz" pos="2160"/>
        <p:guide pos="2880"/>
      </p:guideLst>
    </p:cSldViewPr>
  </p:slideViewPr>
  <p:outlineViewPr>
    <p:cViewPr>
      <p:scale>
        <a:sx n="33" d="100"/>
        <a:sy n="33" d="100"/>
      </p:scale>
      <p:origin x="0" y="570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928" y="-104"/>
      </p:cViewPr>
      <p:guideLst>
        <p:guide orient="horz" pos="2928"/>
        <p:guide pos="2208"/>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56949" cy="464817"/>
          </a:xfrm>
          <a:prstGeom prst="rect">
            <a:avLst/>
          </a:prstGeom>
        </p:spPr>
        <p:txBody>
          <a:bodyPr vert="horz" lIns="93426" tIns="46714" rIns="93426" bIns="46714" rtlCol="0"/>
          <a:lstStyle>
            <a:lvl1pPr algn="l">
              <a:defRPr sz="1300"/>
            </a:lvl1pPr>
          </a:lstStyle>
          <a:p>
            <a:pPr>
              <a:defRPr/>
            </a:pPr>
            <a:endParaRPr lang="en-US" dirty="0"/>
          </a:p>
        </p:txBody>
      </p:sp>
      <p:sp>
        <p:nvSpPr>
          <p:cNvPr id="3" name="Date Placeholder 2"/>
          <p:cNvSpPr>
            <a:spLocks noGrp="1"/>
          </p:cNvSpPr>
          <p:nvPr>
            <p:ph type="dt" sz="quarter" idx="1"/>
          </p:nvPr>
        </p:nvSpPr>
        <p:spPr>
          <a:xfrm>
            <a:off x="3994717" y="5"/>
            <a:ext cx="3056949" cy="464817"/>
          </a:xfrm>
          <a:prstGeom prst="rect">
            <a:avLst/>
          </a:prstGeom>
        </p:spPr>
        <p:txBody>
          <a:bodyPr vert="horz" lIns="93426" tIns="46714" rIns="93426" bIns="46714" rtlCol="0"/>
          <a:lstStyle>
            <a:lvl1pPr algn="r">
              <a:defRPr sz="1300"/>
            </a:lvl1pPr>
          </a:lstStyle>
          <a:p>
            <a:pPr>
              <a:defRPr/>
            </a:pPr>
            <a:fld id="{DA3D764E-19C3-41DE-A35F-97EDED34B456}" type="datetimeFigureOut">
              <a:rPr lang="en-US"/>
              <a:pPr>
                <a:defRPr/>
              </a:pPr>
              <a:t>7/14/25</a:t>
            </a:fld>
            <a:endParaRPr lang="en-US" dirty="0"/>
          </a:p>
        </p:txBody>
      </p:sp>
      <p:sp>
        <p:nvSpPr>
          <p:cNvPr id="4" name="Footer Placeholder 3"/>
          <p:cNvSpPr>
            <a:spLocks noGrp="1"/>
          </p:cNvSpPr>
          <p:nvPr>
            <p:ph type="ftr" sz="quarter" idx="2"/>
          </p:nvPr>
        </p:nvSpPr>
        <p:spPr>
          <a:xfrm>
            <a:off x="4" y="8842696"/>
            <a:ext cx="3056949" cy="464817"/>
          </a:xfrm>
          <a:prstGeom prst="rect">
            <a:avLst/>
          </a:prstGeom>
        </p:spPr>
        <p:txBody>
          <a:bodyPr vert="horz" lIns="93426" tIns="46714" rIns="93426" bIns="46714"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94717" y="8842696"/>
            <a:ext cx="3056949" cy="464817"/>
          </a:xfrm>
          <a:prstGeom prst="rect">
            <a:avLst/>
          </a:prstGeom>
        </p:spPr>
        <p:txBody>
          <a:bodyPr vert="horz" lIns="93426" tIns="46714" rIns="93426" bIns="46714" rtlCol="0" anchor="b"/>
          <a:lstStyle>
            <a:lvl1pPr algn="r">
              <a:defRPr sz="1300"/>
            </a:lvl1pPr>
          </a:lstStyle>
          <a:p>
            <a:pPr>
              <a:defRPr/>
            </a:pPr>
            <a:fld id="{5E0A104A-38CE-4E5D-981C-A40D9DDDC83A}" type="slidenum">
              <a:rPr lang="en-US"/>
              <a:pPr>
                <a:defRPr/>
              </a:pPr>
              <a:t>‹#›</a:t>
            </a:fld>
            <a:endParaRPr lang="en-US" dirty="0"/>
          </a:p>
        </p:txBody>
      </p:sp>
    </p:spTree>
    <p:extLst>
      <p:ext uri="{BB962C8B-B14F-4D97-AF65-F5344CB8AC3E}">
        <p14:creationId xmlns:p14="http://schemas.microsoft.com/office/powerpoint/2010/main" val="182153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56949" cy="464817"/>
          </a:xfrm>
          <a:prstGeom prst="rect">
            <a:avLst/>
          </a:prstGeom>
        </p:spPr>
        <p:txBody>
          <a:bodyPr vert="horz" lIns="93426" tIns="46714" rIns="93426" bIns="4671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94717" y="5"/>
            <a:ext cx="3056949" cy="464817"/>
          </a:xfrm>
          <a:prstGeom prst="rect">
            <a:avLst/>
          </a:prstGeom>
        </p:spPr>
        <p:txBody>
          <a:bodyPr vert="horz" lIns="93426" tIns="46714" rIns="93426" bIns="46714" rtlCol="0"/>
          <a:lstStyle>
            <a:lvl1pPr algn="r" fontAlgn="auto">
              <a:spcBef>
                <a:spcPts val="0"/>
              </a:spcBef>
              <a:spcAft>
                <a:spcPts val="0"/>
              </a:spcAft>
              <a:defRPr sz="1300">
                <a:latin typeface="+mn-lt"/>
                <a:cs typeface="+mn-cs"/>
              </a:defRPr>
            </a:lvl1pPr>
          </a:lstStyle>
          <a:p>
            <a:pPr>
              <a:defRPr/>
            </a:pPr>
            <a:fld id="{BA4AEA9D-6950-49D4-BBB7-F42AD80E3570}" type="datetimeFigureOut">
              <a:rPr lang="en-US"/>
              <a:pPr>
                <a:defRPr/>
              </a:pPr>
              <a:t>7/14/25</a:t>
            </a:fld>
            <a:endParaRPr lang="en-US" dirty="0"/>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426" tIns="46714" rIns="93426" bIns="46714" rtlCol="0" anchor="ctr"/>
          <a:lstStyle/>
          <a:p>
            <a:pPr lvl="0"/>
            <a:endParaRPr lang="en-US" noProof="0" dirty="0"/>
          </a:p>
        </p:txBody>
      </p:sp>
      <p:sp>
        <p:nvSpPr>
          <p:cNvPr id="5" name="Notes Placeholder 4"/>
          <p:cNvSpPr>
            <a:spLocks noGrp="1"/>
          </p:cNvSpPr>
          <p:nvPr>
            <p:ph type="body" sz="quarter" idx="3"/>
          </p:nvPr>
        </p:nvSpPr>
        <p:spPr>
          <a:xfrm>
            <a:off x="705328" y="4422142"/>
            <a:ext cx="5642610" cy="4188140"/>
          </a:xfrm>
          <a:prstGeom prst="rect">
            <a:avLst/>
          </a:prstGeom>
        </p:spPr>
        <p:txBody>
          <a:bodyPr vert="horz" lIns="93426" tIns="46714" rIns="93426" bIns="46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42696"/>
            <a:ext cx="3056949" cy="464817"/>
          </a:xfrm>
          <a:prstGeom prst="rect">
            <a:avLst/>
          </a:prstGeom>
        </p:spPr>
        <p:txBody>
          <a:bodyPr vert="horz" lIns="93426" tIns="46714" rIns="93426" bIns="46714"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94717" y="8842696"/>
            <a:ext cx="3056949" cy="464817"/>
          </a:xfrm>
          <a:prstGeom prst="rect">
            <a:avLst/>
          </a:prstGeom>
        </p:spPr>
        <p:txBody>
          <a:bodyPr vert="horz" lIns="93426" tIns="46714" rIns="93426" bIns="46714" rtlCol="0" anchor="b"/>
          <a:lstStyle>
            <a:lvl1pPr algn="r" fontAlgn="auto">
              <a:spcBef>
                <a:spcPts val="0"/>
              </a:spcBef>
              <a:spcAft>
                <a:spcPts val="0"/>
              </a:spcAft>
              <a:defRPr sz="1300">
                <a:latin typeface="+mn-lt"/>
                <a:cs typeface="+mn-cs"/>
              </a:defRPr>
            </a:lvl1pPr>
          </a:lstStyle>
          <a:p>
            <a:pPr>
              <a:defRPr/>
            </a:pPr>
            <a:fld id="{B42F86C9-3A2C-4AAE-971D-0C55900909BA}" type="slidenum">
              <a:rPr lang="en-US"/>
              <a:pPr>
                <a:defRPr/>
              </a:pPr>
              <a:t>‹#›</a:t>
            </a:fld>
            <a:endParaRPr lang="en-US" dirty="0"/>
          </a:p>
        </p:txBody>
      </p:sp>
    </p:spTree>
    <p:extLst>
      <p:ext uri="{BB962C8B-B14F-4D97-AF65-F5344CB8AC3E}">
        <p14:creationId xmlns:p14="http://schemas.microsoft.com/office/powerpoint/2010/main" val="316783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A2A03E7-F9C1-4356-98D7-D8CADFEC8A62}" type="slidenum">
              <a:rPr lang="en-US" smtClean="0"/>
              <a:pPr>
                <a:defRPr/>
              </a:pPr>
              <a:t>1</a:t>
            </a:fld>
            <a:endParaRPr lang="en-US" dirty="0"/>
          </a:p>
        </p:txBody>
      </p:sp>
    </p:spTree>
    <p:extLst>
      <p:ext uri="{BB962C8B-B14F-4D97-AF65-F5344CB8AC3E}">
        <p14:creationId xmlns:p14="http://schemas.microsoft.com/office/powerpoint/2010/main" val="273687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5"/>
          <p:cNvSpPr/>
          <p:nvPr/>
        </p:nvSpPr>
        <p:spPr>
          <a:xfrm>
            <a:off x="381000" y="1295400"/>
            <a:ext cx="8229600" cy="2057400"/>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6"/>
          <p:cNvSpPr txBox="1">
            <a:spLocks noChangeArrowheads="1"/>
          </p:cNvSpPr>
          <p:nvPr/>
        </p:nvSpPr>
        <p:spPr bwMode="auto">
          <a:xfrm>
            <a:off x="1071563" y="6488113"/>
            <a:ext cx="35004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200" dirty="0">
                <a:solidFill>
                  <a:schemeClr val="bg1"/>
                </a:solidFill>
                <a:latin typeface="Calibri" pitchFamily="34" charset="0"/>
              </a:rPr>
              <a:t>Vu Pham</a:t>
            </a:r>
          </a:p>
        </p:txBody>
      </p:sp>
      <p:sp>
        <p:nvSpPr>
          <p:cNvPr id="2" name="Title 1"/>
          <p:cNvSpPr>
            <a:spLocks noGrp="1"/>
          </p:cNvSpPr>
          <p:nvPr>
            <p:ph type="ctrTitle"/>
          </p:nvPr>
        </p:nvSpPr>
        <p:spPr>
          <a:xfrm>
            <a:off x="609600" y="1828800"/>
            <a:ext cx="7772400" cy="838200"/>
          </a:xfrm>
        </p:spPr>
        <p:txBody>
          <a:bodyPr/>
          <a:lstStyle>
            <a:lvl1pPr>
              <a:defRPr baseline="0">
                <a:solidFill>
                  <a:schemeClr val="bg1"/>
                </a:solidFill>
              </a:defRPr>
            </a:lvl1pPr>
          </a:lstStyle>
          <a:p>
            <a:endParaRPr lang="en-US" dirty="0"/>
          </a:p>
        </p:txBody>
      </p:sp>
      <p:sp>
        <p:nvSpPr>
          <p:cNvPr id="3" name="Subtitle 2"/>
          <p:cNvSpPr>
            <a:spLocks noGrp="1"/>
          </p:cNvSpPr>
          <p:nvPr>
            <p:ph type="subTitle" idx="1"/>
          </p:nvPr>
        </p:nvSpPr>
        <p:spPr>
          <a:xfrm>
            <a:off x="1295400" y="4495800"/>
            <a:ext cx="6400800" cy="533400"/>
          </a:xfrm>
        </p:spPr>
        <p:txBody>
          <a:bodyPr/>
          <a:lstStyle>
            <a:lvl1pPr marL="0" indent="0" algn="ctr">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5A7B5C-4F6D-44D9-8FCF-6BA17297577F}" type="datetime1">
              <a:rPr lang="en-US"/>
              <a:pPr>
                <a:defRPr/>
              </a:pPr>
              <a:t>7/14/25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A sample title</a:t>
            </a:r>
          </a:p>
        </p:txBody>
      </p:sp>
      <p:sp>
        <p:nvSpPr>
          <p:cNvPr id="6" name="Slide Number Placeholder 5"/>
          <p:cNvSpPr>
            <a:spLocks noGrp="1"/>
          </p:cNvSpPr>
          <p:nvPr>
            <p:ph type="sldNum" sz="quarter" idx="12"/>
          </p:nvPr>
        </p:nvSpPr>
        <p:spPr/>
        <p:txBody>
          <a:bodyPr/>
          <a:lstStyle>
            <a:lvl1pPr>
              <a:defRPr/>
            </a:lvl1pPr>
          </a:lstStyle>
          <a:p>
            <a:pPr>
              <a:defRPr/>
            </a:pPr>
            <a:fld id="{CC55A4AB-3D04-464D-B457-1E39ABCF0FF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210613-766B-4D87-AF15-F12DDCFEFBB6}" type="datetime1">
              <a:rPr lang="en-US"/>
              <a:pPr>
                <a:defRPr/>
              </a:pPr>
              <a:t>7/14/25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A sample title</a:t>
            </a:r>
          </a:p>
        </p:txBody>
      </p:sp>
      <p:sp>
        <p:nvSpPr>
          <p:cNvPr id="6" name="Slide Number Placeholder 5"/>
          <p:cNvSpPr>
            <a:spLocks noGrp="1"/>
          </p:cNvSpPr>
          <p:nvPr>
            <p:ph type="sldNum" sz="quarter" idx="12"/>
          </p:nvPr>
        </p:nvSpPr>
        <p:spPr/>
        <p:txBody>
          <a:bodyPr/>
          <a:lstStyle>
            <a:lvl1pPr>
              <a:defRPr/>
            </a:lvl1pPr>
          </a:lstStyle>
          <a:p>
            <a:pPr>
              <a:defRPr/>
            </a:pPr>
            <a:fld id="{0602D26E-3576-4ACB-8D97-45055ECABE8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9D2B3F-0001-4A0E-8B6D-C93C9C5FA575}"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14726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D2B3F-0001-4A0E-8B6D-C93C9C5FA575}"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124111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9D2B3F-0001-4A0E-8B6D-C93C9C5FA575}"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58318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9D2B3F-0001-4A0E-8B6D-C93C9C5FA575}" type="datetimeFigureOut">
              <a:rPr lang="en-US" smtClean="0"/>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260828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9D2B3F-0001-4A0E-8B6D-C93C9C5FA575}" type="datetimeFigureOut">
              <a:rPr lang="en-US" smtClean="0"/>
              <a:t>7/14/25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438851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9D2B3F-0001-4A0E-8B6D-C93C9C5FA575}" type="datetimeFigureOut">
              <a:rPr lang="en-US" smtClean="0"/>
              <a:t>7/14/25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297002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D2B3F-0001-4A0E-8B6D-C93C9C5FA575}" type="datetimeFigureOut">
              <a:rPr lang="en-US" smtClean="0"/>
              <a:t>7/14/25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1555855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9D2B3F-0001-4A0E-8B6D-C93C9C5FA575}" type="datetimeFigureOut">
              <a:rPr lang="en-US" smtClean="0"/>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80954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a:off x="3756455" y="6477000"/>
            <a:ext cx="5387545"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bg1"/>
                </a:solidFill>
              </a:rPr>
              <a:t>Innovation Spillovers across U.S. Tech Clusters</a:t>
            </a:r>
          </a:p>
        </p:txBody>
      </p:sp>
      <p:sp>
        <p:nvSpPr>
          <p:cNvPr id="5" name="Rectangle 4"/>
          <p:cNvSpPr/>
          <p:nvPr/>
        </p:nvSpPr>
        <p:spPr>
          <a:xfrm>
            <a:off x="1" y="6477000"/>
            <a:ext cx="3756454"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bg1"/>
                </a:solidFill>
              </a:rPr>
              <a:t>Giroud</a:t>
            </a:r>
            <a:r>
              <a:rPr lang="en-US" sz="1600" dirty="0">
                <a:solidFill>
                  <a:schemeClr val="bg1"/>
                </a:solidFill>
              </a:rPr>
              <a:t>, </a:t>
            </a:r>
            <a:r>
              <a:rPr lang="en-US" sz="1600" baseline="0" dirty="0">
                <a:solidFill>
                  <a:schemeClr val="bg1"/>
                </a:solidFill>
              </a:rPr>
              <a:t>Liu, and Mueller</a:t>
            </a:r>
            <a:endParaRPr lang="en-US" sz="1600" dirty="0">
              <a:solidFill>
                <a:schemeClr val="bg1"/>
              </a:solidFill>
            </a:endParaRPr>
          </a:p>
        </p:txBody>
      </p:sp>
      <p:sp>
        <p:nvSpPr>
          <p:cNvPr id="6" name="Rectangle 5"/>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30188" indent="0" algn="l" fontAlgn="auto">
              <a:spcBef>
                <a:spcPts val="0"/>
              </a:spcBef>
              <a:spcAft>
                <a:spcPts val="0"/>
              </a:spcAft>
              <a:defRPr/>
            </a:pPr>
            <a:endParaRPr lang="en-US" sz="4000" dirty="0">
              <a:solidFill>
                <a:schemeClr val="bg1"/>
              </a:solidFill>
            </a:endParaRPr>
          </a:p>
        </p:txBody>
      </p:sp>
      <p:sp>
        <p:nvSpPr>
          <p:cNvPr id="3" name="Content Placeholder 2"/>
          <p:cNvSpPr>
            <a:spLocks noGrp="1"/>
          </p:cNvSpPr>
          <p:nvPr>
            <p:ph idx="1"/>
          </p:nvPr>
        </p:nvSpPr>
        <p:spPr>
          <a:xfrm>
            <a:off x="304800" y="1066800"/>
            <a:ext cx="8382000" cy="5059363"/>
          </a:xfrm>
        </p:spPr>
        <p:txBody>
          <a:bodyPr/>
          <a:lstStyle>
            <a:lvl1pPr>
              <a:buClr>
                <a:srgbClr val="3333B2"/>
              </a:buClr>
              <a:buSzPct val="100000"/>
              <a:buFont typeface="Calibri" pitchFamily="34" charset="0"/>
              <a:buChar char="•"/>
              <a:defRPr/>
            </a:lvl1pPr>
            <a:lvl2pPr>
              <a:buClr>
                <a:srgbClr val="3333B2"/>
              </a:buClr>
              <a:buSzPct val="100000"/>
              <a:buFont typeface="Arial" pitchFamily="34" charset="0"/>
              <a:buChar char="•"/>
              <a:defRPr/>
            </a:lvl2pPr>
            <a:lvl3pPr>
              <a:buClr>
                <a:srgbClr val="3333B2"/>
              </a:buClr>
              <a:buFont typeface="Calibri"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9D2B3F-0001-4A0E-8B6D-C93C9C5FA575}" type="datetimeFigureOut">
              <a:rPr lang="en-US" smtClean="0"/>
              <a:t>7/14/25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289448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D2B3F-0001-4A0E-8B6D-C93C9C5FA575}"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303045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9D2B3F-0001-4A0E-8B6D-C93C9C5FA575}" type="datetimeFigureOut">
              <a:rPr lang="en-US" smtClean="0"/>
              <a:t>7/14/25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71D7B-70C3-417E-9EA1-D36A8DCBEB1D}" type="slidenum">
              <a:rPr lang="en-US" smtClean="0"/>
              <a:t>‹#›</a:t>
            </a:fld>
            <a:endParaRPr lang="en-US"/>
          </a:p>
        </p:txBody>
      </p:sp>
    </p:spTree>
    <p:extLst>
      <p:ext uri="{BB962C8B-B14F-4D97-AF65-F5344CB8AC3E}">
        <p14:creationId xmlns:p14="http://schemas.microsoft.com/office/powerpoint/2010/main" val="28879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516FA3-5B03-43BC-9396-3EC68E8C23D9}" type="datetime1">
              <a:rPr lang="en-US"/>
              <a:pPr>
                <a:defRPr/>
              </a:pPr>
              <a:t>7/14/25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A sample title</a:t>
            </a:r>
          </a:p>
        </p:txBody>
      </p:sp>
      <p:sp>
        <p:nvSpPr>
          <p:cNvPr id="6" name="Slide Number Placeholder 5"/>
          <p:cNvSpPr>
            <a:spLocks noGrp="1"/>
          </p:cNvSpPr>
          <p:nvPr>
            <p:ph type="sldNum" sz="quarter" idx="12"/>
          </p:nvPr>
        </p:nvSpPr>
        <p:spPr/>
        <p:txBody>
          <a:bodyPr/>
          <a:lstStyle>
            <a:lvl1pPr>
              <a:defRPr/>
            </a:lvl1pPr>
          </a:lstStyle>
          <a:p>
            <a:pPr>
              <a:defRPr/>
            </a:pPr>
            <a:fld id="{B97B0DB2-16EF-4F9E-922B-3AD9D60AAC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sz="half" idx="1"/>
          </p:nvPr>
        </p:nvSpPr>
        <p:spPr>
          <a:xfrm>
            <a:off x="2286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6477000"/>
            <a:ext cx="37338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bg1"/>
                </a:solidFill>
              </a:rPr>
              <a:t>Giroud</a:t>
            </a:r>
            <a:r>
              <a:rPr lang="en-US" dirty="0">
                <a:solidFill>
                  <a:schemeClr val="bg1"/>
                </a:solidFill>
              </a:rPr>
              <a:t>,</a:t>
            </a:r>
            <a:r>
              <a:rPr lang="en-US" baseline="0" dirty="0">
                <a:solidFill>
                  <a:schemeClr val="bg1"/>
                </a:solidFill>
              </a:rPr>
              <a:t> </a:t>
            </a:r>
            <a:r>
              <a:rPr lang="en-US" baseline="0" dirty="0" err="1">
                <a:solidFill>
                  <a:schemeClr val="bg1"/>
                </a:solidFill>
              </a:rPr>
              <a:t>Lenzu</a:t>
            </a:r>
            <a:r>
              <a:rPr lang="en-US" baseline="0" dirty="0">
                <a:solidFill>
                  <a:schemeClr val="bg1"/>
                </a:solidFill>
              </a:rPr>
              <a:t>, &amp; Mueller</a:t>
            </a:r>
            <a:endParaRPr lang="en-US" dirty="0">
              <a:solidFill>
                <a:schemeClr val="bg1"/>
              </a:solidFill>
            </a:endParaRPr>
          </a:p>
        </p:txBody>
      </p:sp>
      <p:sp>
        <p:nvSpPr>
          <p:cNvPr id="13" name="Rectangle 12"/>
          <p:cNvSpPr/>
          <p:nvPr userDrawn="1"/>
        </p:nvSpPr>
        <p:spPr>
          <a:xfrm>
            <a:off x="3733800" y="6477000"/>
            <a:ext cx="54102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Knowledge</a:t>
            </a:r>
            <a:r>
              <a:rPr lang="en-US" baseline="0" dirty="0">
                <a:solidFill>
                  <a:schemeClr val="bg1"/>
                </a:solidFill>
              </a:rPr>
              <a:t> Sharing within Firms across Space</a:t>
            </a:r>
            <a:endParaRPr 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ectangle 7"/>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071563" y="6488113"/>
            <a:ext cx="35004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1200" dirty="0">
                <a:solidFill>
                  <a:schemeClr val="bg1"/>
                </a:solidFill>
                <a:latin typeface="Calibri" pitchFamily="34" charset="0"/>
              </a:rPr>
              <a:t>Vu Pham</a:t>
            </a: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en-US"/>
              <a:t>Click to edit Master title style</a:t>
            </a:r>
          </a:p>
        </p:txBody>
      </p:sp>
      <p:sp>
        <p:nvSpPr>
          <p:cNvPr id="11" name="Date Placeholder 6"/>
          <p:cNvSpPr>
            <a:spLocks noGrp="1"/>
          </p:cNvSpPr>
          <p:nvPr>
            <p:ph type="dt" sz="half" idx="10"/>
          </p:nvPr>
        </p:nvSpPr>
        <p:spPr>
          <a:xfrm>
            <a:off x="0" y="6492875"/>
            <a:ext cx="1066800" cy="365125"/>
          </a:xfrm>
        </p:spPr>
        <p:txBody>
          <a:bodyPr/>
          <a:lstStyle>
            <a:lvl1pPr>
              <a:defRPr baseline="0">
                <a:solidFill>
                  <a:schemeClr val="bg1"/>
                </a:solidFill>
              </a:defRPr>
            </a:lvl1pPr>
          </a:lstStyle>
          <a:p>
            <a:pPr>
              <a:defRPr/>
            </a:pPr>
            <a:fld id="{FA6E583A-33F2-4D88-8FFB-70C3E8B9F2D2}" type="datetime1">
              <a:rPr lang="en-US"/>
              <a:pPr>
                <a:defRPr/>
              </a:pPr>
              <a:t>7/14/25</a:t>
            </a:fld>
            <a:endParaRPr lang="en-US" dirty="0"/>
          </a:p>
        </p:txBody>
      </p:sp>
      <p:sp>
        <p:nvSpPr>
          <p:cNvPr id="12" name="Footer Placeholder 7"/>
          <p:cNvSpPr>
            <a:spLocks noGrp="1"/>
          </p:cNvSpPr>
          <p:nvPr>
            <p:ph type="ftr" sz="quarter" idx="11"/>
          </p:nvPr>
        </p:nvSpPr>
        <p:spPr>
          <a:xfrm>
            <a:off x="4572000" y="6492875"/>
            <a:ext cx="3505200" cy="365125"/>
          </a:xfrm>
        </p:spPr>
        <p:txBody>
          <a:bodyPr/>
          <a:lstStyle>
            <a:lvl1pPr algn="l">
              <a:defRPr baseline="0">
                <a:solidFill>
                  <a:schemeClr val="bg1"/>
                </a:solidFill>
              </a:defRPr>
            </a:lvl1pPr>
          </a:lstStyle>
          <a:p>
            <a:pPr>
              <a:defRPr/>
            </a:pPr>
            <a:r>
              <a:rPr lang="en-US" dirty="0"/>
              <a:t>A sample title</a:t>
            </a:r>
          </a:p>
        </p:txBody>
      </p:sp>
      <p:sp>
        <p:nvSpPr>
          <p:cNvPr id="13" name="Slide Number Placeholder 8"/>
          <p:cNvSpPr>
            <a:spLocks noGrp="1"/>
          </p:cNvSpPr>
          <p:nvPr>
            <p:ph type="sldNum" sz="quarter" idx="12"/>
          </p:nvPr>
        </p:nvSpPr>
        <p:spPr>
          <a:xfrm>
            <a:off x="8077200" y="6492875"/>
            <a:ext cx="1066800" cy="365125"/>
          </a:xfrm>
        </p:spPr>
        <p:txBody>
          <a:bodyPr/>
          <a:lstStyle>
            <a:lvl1pPr>
              <a:defRPr baseline="0">
                <a:solidFill>
                  <a:schemeClr val="bg1"/>
                </a:solidFill>
              </a:defRPr>
            </a:lvl1pPr>
          </a:lstStyle>
          <a:p>
            <a:pPr>
              <a:defRPr/>
            </a:pPr>
            <a:fld id="{619F14D8-69A1-4ACB-9A96-E7897C3196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3962400" y="6477000"/>
            <a:ext cx="51816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Knowledge</a:t>
            </a:r>
            <a:r>
              <a:rPr lang="en-US" baseline="0" dirty="0">
                <a:solidFill>
                  <a:schemeClr val="bg1"/>
                </a:solidFill>
              </a:rPr>
              <a:t> Sharing within Firms across Space</a:t>
            </a:r>
            <a:endParaRPr lang="en-US" dirty="0">
              <a:solidFill>
                <a:schemeClr val="bg1"/>
              </a:solidFill>
            </a:endParaRPr>
          </a:p>
        </p:txBody>
      </p:sp>
      <p:sp>
        <p:nvSpPr>
          <p:cNvPr id="6" name="Rectangle 5"/>
          <p:cNvSpPr/>
          <p:nvPr/>
        </p:nvSpPr>
        <p:spPr>
          <a:xfrm>
            <a:off x="0" y="6477000"/>
            <a:ext cx="39624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bg1"/>
                </a:solidFill>
              </a:rPr>
              <a:t>Giroud</a:t>
            </a:r>
            <a:r>
              <a:rPr lang="en-US" dirty="0">
                <a:solidFill>
                  <a:schemeClr val="bg1"/>
                </a:solidFill>
              </a:rPr>
              <a:t>, </a:t>
            </a:r>
            <a:r>
              <a:rPr lang="en-US" dirty="0" err="1">
                <a:solidFill>
                  <a:schemeClr val="bg1"/>
                </a:solidFill>
              </a:rPr>
              <a:t>Lenzu</a:t>
            </a:r>
            <a:r>
              <a:rPr lang="en-US" dirty="0">
                <a:solidFill>
                  <a:schemeClr val="bg1"/>
                </a:solidFill>
              </a:rPr>
              <a:t>,</a:t>
            </a:r>
            <a:r>
              <a:rPr lang="en-US" baseline="0" dirty="0">
                <a:solidFill>
                  <a:schemeClr val="bg1"/>
                </a:solidFill>
              </a:rPr>
              <a:t> &amp; Mueller</a:t>
            </a:r>
            <a:endParaRPr lang="en-US" dirty="0">
              <a:solidFill>
                <a:schemeClr val="bg1"/>
              </a:solidFill>
            </a:endParaRPr>
          </a:p>
        </p:txBody>
      </p:sp>
      <p:sp>
        <p:nvSpPr>
          <p:cNvPr id="2" name="Title 1"/>
          <p:cNvSpPr>
            <a:spLocks noGrp="1"/>
          </p:cNvSpPr>
          <p:nvPr>
            <p:ph type="title"/>
          </p:nvPr>
        </p:nvSpPr>
        <p:spPr>
          <a:xfrm>
            <a:off x="0" y="0"/>
            <a:ext cx="8915400" cy="762000"/>
          </a:xfrm>
        </p:spPr>
        <p:txBody>
          <a:bodyPr/>
          <a:lstStyle>
            <a:lvl1pPr marL="182880" algn="l">
              <a:defRPr baseline="0">
                <a:solidFill>
                  <a:schemeClr val="bg1"/>
                </a:solidFill>
              </a:defRPr>
            </a:lvl1p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Rectangle 3"/>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0"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p:txBody>
      </p:sp>
      <p:sp>
        <p:nvSpPr>
          <p:cNvPr id="5" name="Date Placeholder 6"/>
          <p:cNvSpPr>
            <a:spLocks noGrp="1"/>
          </p:cNvSpPr>
          <p:nvPr>
            <p:ph type="dt" sz="half" idx="14"/>
          </p:nvPr>
        </p:nvSpPr>
        <p:spPr>
          <a:xfrm>
            <a:off x="0" y="6492875"/>
            <a:ext cx="1066800" cy="365125"/>
          </a:xfrm>
        </p:spPr>
        <p:txBody>
          <a:bodyPr/>
          <a:lstStyle>
            <a:lvl1pPr>
              <a:defRPr baseline="0">
                <a:solidFill>
                  <a:schemeClr val="bg1"/>
                </a:solidFill>
              </a:defRPr>
            </a:lvl1pPr>
          </a:lstStyle>
          <a:p>
            <a:pPr>
              <a:defRPr/>
            </a:pPr>
            <a:fld id="{341BEB6C-4D01-4124-8F3A-4FCD2A78D5BC}" type="datetime1">
              <a:rPr lang="en-US"/>
              <a:pPr>
                <a:defRPr/>
              </a:pPr>
              <a:t>7/14/25</a:t>
            </a:fld>
            <a:endParaRPr lang="en-US" dirty="0"/>
          </a:p>
        </p:txBody>
      </p:sp>
      <p:sp>
        <p:nvSpPr>
          <p:cNvPr id="6" name="Footer Placeholder 7"/>
          <p:cNvSpPr>
            <a:spLocks noGrp="1"/>
          </p:cNvSpPr>
          <p:nvPr>
            <p:ph type="ftr" sz="quarter" idx="15"/>
          </p:nvPr>
        </p:nvSpPr>
        <p:spPr>
          <a:xfrm>
            <a:off x="4572000" y="6492875"/>
            <a:ext cx="3505200" cy="365125"/>
          </a:xfrm>
        </p:spPr>
        <p:txBody>
          <a:bodyPr/>
          <a:lstStyle>
            <a:lvl1pPr algn="l">
              <a:defRPr baseline="0">
                <a:solidFill>
                  <a:schemeClr val="bg1"/>
                </a:solidFill>
              </a:defRPr>
            </a:lvl1pPr>
          </a:lstStyle>
          <a:p>
            <a:pPr>
              <a:defRPr/>
            </a:pPr>
            <a:r>
              <a:rPr lang="en-US" dirty="0"/>
              <a:t>A sample title</a:t>
            </a:r>
          </a:p>
        </p:txBody>
      </p:sp>
      <p:sp>
        <p:nvSpPr>
          <p:cNvPr id="7" name="Slide Number Placeholder 8"/>
          <p:cNvSpPr>
            <a:spLocks noGrp="1"/>
          </p:cNvSpPr>
          <p:nvPr>
            <p:ph type="sldNum" sz="quarter" idx="16"/>
          </p:nvPr>
        </p:nvSpPr>
        <p:spPr>
          <a:xfrm>
            <a:off x="8077200" y="6492875"/>
            <a:ext cx="1066800" cy="365125"/>
          </a:xfrm>
        </p:spPr>
        <p:txBody>
          <a:bodyPr/>
          <a:lstStyle>
            <a:lvl1pPr>
              <a:defRPr baseline="0">
                <a:solidFill>
                  <a:schemeClr val="bg1"/>
                </a:solidFill>
              </a:defRPr>
            </a:lvl1pPr>
          </a:lstStyle>
          <a:p>
            <a:pPr>
              <a:defRPr/>
            </a:pPr>
            <a:fld id="{64227ACE-35AE-4D20-B813-188232E2556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925CDE-7656-4533-8621-05C50F711E18}" type="datetime1">
              <a:rPr lang="en-US"/>
              <a:pPr>
                <a:defRPr/>
              </a:pPr>
              <a:t>7/14/25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A sample title</a:t>
            </a:r>
          </a:p>
        </p:txBody>
      </p:sp>
      <p:sp>
        <p:nvSpPr>
          <p:cNvPr id="7" name="Slide Number Placeholder 5"/>
          <p:cNvSpPr>
            <a:spLocks noGrp="1"/>
          </p:cNvSpPr>
          <p:nvPr>
            <p:ph type="sldNum" sz="quarter" idx="12"/>
          </p:nvPr>
        </p:nvSpPr>
        <p:spPr/>
        <p:txBody>
          <a:bodyPr/>
          <a:lstStyle>
            <a:lvl1pPr>
              <a:defRPr/>
            </a:lvl1pPr>
          </a:lstStyle>
          <a:p>
            <a:pPr>
              <a:defRPr/>
            </a:pPr>
            <a:fld id="{FE8430F5-0D25-4D90-8F63-9BAF1307D87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A8AF07-C157-408C-A2BD-4BF45183B1C5}" type="datetime1">
              <a:rPr lang="en-US"/>
              <a:pPr>
                <a:defRPr/>
              </a:pPr>
              <a:t>7/14/25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A sample title</a:t>
            </a:r>
          </a:p>
        </p:txBody>
      </p:sp>
      <p:sp>
        <p:nvSpPr>
          <p:cNvPr id="7" name="Slide Number Placeholder 5"/>
          <p:cNvSpPr>
            <a:spLocks noGrp="1"/>
          </p:cNvSpPr>
          <p:nvPr>
            <p:ph type="sldNum" sz="quarter" idx="12"/>
          </p:nvPr>
        </p:nvSpPr>
        <p:spPr/>
        <p:txBody>
          <a:bodyPr/>
          <a:lstStyle>
            <a:lvl1pPr>
              <a:defRPr/>
            </a:lvl1pPr>
          </a:lstStyle>
          <a:p>
            <a:pPr>
              <a:defRPr/>
            </a:pPr>
            <a:fld id="{12D26CA7-4742-4833-8789-B74E63C4D37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592FBF-6115-49DF-9A86-B9B5DD834A7F}" type="datetime1">
              <a:rPr lang="en-US"/>
              <a:pPr>
                <a:defRPr/>
              </a:pPr>
              <a:t>7/14/25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A sample title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68DC6D7-C710-4A38-B74D-737B84F57C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06" r:id="rId3"/>
    <p:sldLayoutId id="2147483713" r:id="rId4"/>
    <p:sldLayoutId id="2147483714" r:id="rId5"/>
    <p:sldLayoutId id="2147483715" r:id="rId6"/>
    <p:sldLayoutId id="2147483716" r:id="rId7"/>
    <p:sldLayoutId id="2147483707" r:id="rId8"/>
    <p:sldLayoutId id="2147483708" r:id="rId9"/>
    <p:sldLayoutId id="2147483709" r:id="rId10"/>
    <p:sldLayoutId id="214748371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D2B3F-0001-4A0E-8B6D-C93C9C5FA575}" type="datetimeFigureOut">
              <a:rPr lang="en-US" smtClean="0"/>
              <a:t>7/14/25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71D7B-70C3-417E-9EA1-D36A8DCBEB1D}" type="slidenum">
              <a:rPr lang="en-US" smtClean="0"/>
              <a:t>‹#›</a:t>
            </a:fld>
            <a:endParaRPr lang="en-US"/>
          </a:p>
        </p:txBody>
      </p:sp>
    </p:spTree>
    <p:extLst>
      <p:ext uri="{BB962C8B-B14F-4D97-AF65-F5344CB8AC3E}">
        <p14:creationId xmlns:p14="http://schemas.microsoft.com/office/powerpoint/2010/main" val="209776934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tiff"/><Relationship Id="rId5" Type="http://schemas.microsoft.com/office/2007/relationships/hdphoto" Target="../media/hdphoto1.wdp"/><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tiff"/><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sv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tiff"/><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Subtitle 16"/>
          <p:cNvSpPr txBox="1">
            <a:spLocks/>
          </p:cNvSpPr>
          <p:nvPr/>
        </p:nvSpPr>
        <p:spPr bwMode="auto">
          <a:xfrm>
            <a:off x="5693217" y="4108719"/>
            <a:ext cx="2209273" cy="1075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mn-lt"/>
                <a:cs typeface="+mn-cs"/>
              </a:rPr>
              <a:t>Holger Mueller</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00" b="0" i="0" u="none" strike="noStrike" kern="1200" cap="none" spc="0" normalizeH="0" baseline="0" noProof="0" dirty="0">
              <a:ln>
                <a:noFill/>
              </a:ln>
              <a:solidFill>
                <a:schemeClr val="tx1"/>
              </a:solidFill>
              <a:effectLst/>
              <a:uLnTx/>
              <a:uFillTx/>
              <a:latin typeface="+mn-lt"/>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1600" b="0" i="0" u="none" strike="noStrike" kern="1200" cap="none" spc="0" normalizeH="0" baseline="0" noProof="0" dirty="0">
                <a:ln>
                  <a:noFill/>
                </a:ln>
                <a:solidFill>
                  <a:schemeClr val="tx1"/>
                </a:solidFill>
                <a:effectLst/>
                <a:uLnTx/>
                <a:uFillTx/>
                <a:latin typeface="+mn-lt"/>
                <a:cs typeface="+mn-cs"/>
              </a:rPr>
              <a:t>New York University, NBER</a:t>
            </a:r>
            <a:r>
              <a:rPr lang="en-US" sz="1600" dirty="0">
                <a:latin typeface="+mn-lt"/>
                <a:cs typeface="+mn-cs"/>
              </a:rPr>
              <a:t> &amp; </a:t>
            </a:r>
            <a:r>
              <a:rPr kumimoji="0" lang="en-US" sz="1600" b="0" i="0" u="none" strike="noStrike" kern="1200" cap="none" spc="0" normalizeH="0" baseline="0" noProof="0" dirty="0">
                <a:ln>
                  <a:noFill/>
                </a:ln>
                <a:solidFill>
                  <a:schemeClr val="tx1"/>
                </a:solidFill>
                <a:effectLst/>
                <a:uLnTx/>
                <a:uFillTx/>
                <a:latin typeface="+mn-lt"/>
                <a:cs typeface="+mn-cs"/>
              </a:rPr>
              <a:t>CEPR</a:t>
            </a:r>
          </a:p>
        </p:txBody>
      </p:sp>
      <p:sp>
        <p:nvSpPr>
          <p:cNvPr id="8" name="Subtitle 16"/>
          <p:cNvSpPr txBox="1">
            <a:spLocks/>
          </p:cNvSpPr>
          <p:nvPr/>
        </p:nvSpPr>
        <p:spPr bwMode="auto">
          <a:xfrm>
            <a:off x="1173128" y="4108537"/>
            <a:ext cx="2416617"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mn-lt"/>
                <a:cs typeface="+mn-cs"/>
              </a:rPr>
              <a:t>Xavier </a:t>
            </a:r>
            <a:r>
              <a:rPr kumimoji="0" lang="en-US" sz="2400" b="0" i="0" u="none" strike="noStrike" kern="1200" cap="none" spc="0" normalizeH="0" baseline="0" noProof="0" dirty="0" err="1">
                <a:ln>
                  <a:noFill/>
                </a:ln>
                <a:solidFill>
                  <a:schemeClr val="tx1"/>
                </a:solidFill>
                <a:effectLst/>
                <a:uLnTx/>
                <a:uFillTx/>
                <a:latin typeface="+mn-lt"/>
                <a:cs typeface="+mn-cs"/>
              </a:rPr>
              <a:t>Giroud</a:t>
            </a:r>
            <a:endParaRPr kumimoji="0" lang="en-US" sz="2400" b="0" i="0" u="none" strike="noStrike" kern="1200" cap="none" spc="0" normalizeH="0" baseline="0" noProof="0" dirty="0">
              <a:ln>
                <a:noFill/>
              </a:ln>
              <a:solidFill>
                <a:schemeClr val="tx1"/>
              </a:solidFill>
              <a:effectLst/>
              <a:uLnTx/>
              <a:uFillTx/>
              <a:latin typeface="+mn-lt"/>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00" b="0" i="0" u="none" strike="noStrike" kern="1200" cap="none" spc="0" normalizeH="0" baseline="0" noProof="0" dirty="0">
              <a:ln>
                <a:noFill/>
              </a:ln>
              <a:solidFill>
                <a:schemeClr val="tx1"/>
              </a:solidFill>
              <a:effectLst/>
              <a:uLnTx/>
              <a:uFillTx/>
              <a:latin typeface="+mn-lt"/>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en-US" sz="1600" dirty="0">
                <a:latin typeface="+mn-lt"/>
                <a:cs typeface="+mn-cs"/>
              </a:rPr>
              <a:t>Columbia University,</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en-US" sz="1600" dirty="0">
                <a:latin typeface="+mn-lt"/>
                <a:cs typeface="+mn-cs"/>
              </a:rPr>
              <a:t> NBER &amp; CEPR</a:t>
            </a:r>
            <a:endParaRPr lang="en-US" sz="1600" dirty="0">
              <a:latin typeface="+mn-lt"/>
            </a:endParaRPr>
          </a:p>
        </p:txBody>
      </p:sp>
      <p:sp>
        <p:nvSpPr>
          <p:cNvPr id="9" name="Subtitle 16"/>
          <p:cNvSpPr txBox="1">
            <a:spLocks/>
          </p:cNvSpPr>
          <p:nvPr/>
        </p:nvSpPr>
        <p:spPr bwMode="auto">
          <a:xfrm>
            <a:off x="3276600" y="4108537"/>
            <a:ext cx="2590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mn-lt"/>
                <a:cs typeface="+mn-cs"/>
              </a:rPr>
              <a:t>Ernest Liu</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sz="200" b="0" i="0" u="none" strike="noStrike" kern="1200" cap="none" spc="0" normalizeH="0" baseline="0" noProof="0" dirty="0">
              <a:ln>
                <a:noFill/>
              </a:ln>
              <a:solidFill>
                <a:schemeClr val="tx1"/>
              </a:solidFill>
              <a:effectLst/>
              <a:uLnTx/>
              <a:uFillTx/>
              <a:latin typeface="+mn-lt"/>
              <a:cs typeface="+mn-cs"/>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en-US" sz="1600" dirty="0">
                <a:latin typeface="+mn-lt"/>
                <a:cs typeface="+mn-cs"/>
              </a:rPr>
              <a:t>Princeton University </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lang="en-US" sz="1600" dirty="0">
                <a:latin typeface="+mn-lt"/>
                <a:cs typeface="+mn-cs"/>
              </a:rPr>
              <a:t>&amp; NBER</a:t>
            </a:r>
            <a:endParaRPr kumimoji="0" lang="en-US" sz="1600" b="0" i="0" u="none" strike="noStrike" kern="1200" cap="none" spc="0" normalizeH="0" baseline="0" noProof="0" dirty="0">
              <a:ln>
                <a:noFill/>
              </a:ln>
              <a:solidFill>
                <a:schemeClr val="tx1"/>
              </a:solidFill>
              <a:effectLst/>
              <a:uLnTx/>
              <a:uFillTx/>
              <a:latin typeface="+mn-lt"/>
              <a:cs typeface="+mn-cs"/>
            </a:endParaRPr>
          </a:p>
        </p:txBody>
      </p:sp>
      <p:sp>
        <p:nvSpPr>
          <p:cNvPr id="4" name="Title 3"/>
          <p:cNvSpPr>
            <a:spLocks noGrp="1"/>
          </p:cNvSpPr>
          <p:nvPr>
            <p:ph type="ctrTitle"/>
          </p:nvPr>
        </p:nvSpPr>
        <p:spPr>
          <a:xfrm>
            <a:off x="609600" y="1673577"/>
            <a:ext cx="7772400" cy="1190978"/>
          </a:xfrm>
          <a:noFill/>
        </p:spPr>
        <p:txBody>
          <a:bodyPr/>
          <a:lstStyle/>
          <a:p>
            <a:r>
              <a:rPr lang="en-US" sz="4100" dirty="0">
                <a:solidFill>
                  <a:srgbClr val="FFFFFF"/>
                </a:solidFill>
              </a:rPr>
              <a:t>Innovation Spillovers across</a:t>
            </a:r>
            <a:br>
              <a:rPr lang="en-US" sz="4100" dirty="0">
                <a:solidFill>
                  <a:srgbClr val="FFFFFF"/>
                </a:solidFill>
              </a:rPr>
            </a:br>
            <a:r>
              <a:rPr lang="en-US" sz="4100" dirty="0">
                <a:solidFill>
                  <a:srgbClr val="FFFFFF"/>
                </a:solidFill>
              </a:rPr>
              <a:t>U.S. Tech Clusters</a:t>
            </a:r>
          </a:p>
        </p:txBody>
      </p:sp>
      <p:sp>
        <p:nvSpPr>
          <p:cNvPr id="10" name="Subtitle 9"/>
          <p:cNvSpPr>
            <a:spLocks noGrp="1"/>
          </p:cNvSpPr>
          <p:nvPr>
            <p:ph type="subTitle" idx="1"/>
          </p:nvPr>
        </p:nvSpPr>
        <p:spPr>
          <a:xfrm>
            <a:off x="1371600" y="5477341"/>
            <a:ext cx="6400800" cy="533400"/>
          </a:xfrm>
        </p:spPr>
        <p:txBody>
          <a:bodyPr>
            <a:normAutofit/>
          </a:bodyPr>
          <a:lstStyle/>
          <a:p>
            <a:r>
              <a:rPr lang="en-US" sz="2800" dirty="0">
                <a:solidFill>
                  <a:schemeClr val="tx1"/>
                </a:solidFill>
              </a:rPr>
              <a:t>NBER SI, July 2025</a:t>
            </a:r>
          </a:p>
        </p:txBody>
      </p:sp>
    </p:spTree>
    <p:extLst>
      <p:ext uri="{BB962C8B-B14F-4D97-AF65-F5344CB8AC3E}">
        <p14:creationId xmlns:p14="http://schemas.microsoft.com/office/powerpoint/2010/main" val="114592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descr="Scientist male with solid fill">
            <a:extLst>
              <a:ext uri="{FF2B5EF4-FFF2-40B4-BE49-F238E27FC236}">
                <a16:creationId xmlns:a16="http://schemas.microsoft.com/office/drawing/2014/main" id="{83D8129D-8F1F-194B-B275-8D3E5AC7D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4133" y="4517770"/>
            <a:ext cx="429768" cy="429768"/>
          </a:xfrm>
          <a:prstGeom prst="rect">
            <a:avLst/>
          </a:prstGeom>
        </p:spPr>
      </p:pic>
      <p:pic>
        <p:nvPicPr>
          <p:cNvPr id="83" name="Picture 82">
            <a:extLst>
              <a:ext uri="{FF2B5EF4-FFF2-40B4-BE49-F238E27FC236}">
                <a16:creationId xmlns:a16="http://schemas.microsoft.com/office/drawing/2014/main" id="{E5878C4D-343F-D345-9598-4B70F62F838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427914" y="4594144"/>
            <a:ext cx="795528" cy="732598"/>
          </a:xfrm>
          <a:prstGeom prst="rect">
            <a:avLst/>
          </a:prstGeom>
          <a:noFill/>
          <a:effectLst/>
        </p:spPr>
      </p:pic>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Cross-Cluster Innovation Spillovers</a:t>
            </a:r>
          </a:p>
        </p:txBody>
      </p:sp>
      <p:grpSp>
        <p:nvGrpSpPr>
          <p:cNvPr id="4" name="Group 3">
            <a:extLst>
              <a:ext uri="{FF2B5EF4-FFF2-40B4-BE49-F238E27FC236}">
                <a16:creationId xmlns:a16="http://schemas.microsoft.com/office/drawing/2014/main" id="{86A6411B-7A41-9F46-96CA-BC815105F8C9}"/>
              </a:ext>
            </a:extLst>
          </p:cNvPr>
          <p:cNvGrpSpPr>
            <a:grpSpLocks noChangeAspect="1"/>
          </p:cNvGrpSpPr>
          <p:nvPr/>
        </p:nvGrpSpPr>
        <p:grpSpPr>
          <a:xfrm>
            <a:off x="1353912" y="1372977"/>
            <a:ext cx="2246992" cy="2246992"/>
            <a:chOff x="2325008" y="1796963"/>
            <a:chExt cx="3862653" cy="3862653"/>
          </a:xfrm>
        </p:grpSpPr>
        <p:sp>
          <p:nvSpPr>
            <p:cNvPr id="7" name="Oval 6">
              <a:extLst>
                <a:ext uri="{FF2B5EF4-FFF2-40B4-BE49-F238E27FC236}">
                  <a16:creationId xmlns:a16="http://schemas.microsoft.com/office/drawing/2014/main" id="{F16B52CD-B197-F94A-B7B8-8AFA1334E2F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A55825-FB40-B844-99A5-3B56BEAA4BD1}"/>
                </a:ext>
              </a:extLst>
            </p:cNvPr>
            <p:cNvPicPr>
              <a:picLocks noChangeAspect="1"/>
            </p:cNvPicPr>
            <p:nvPr/>
          </p:nvPicPr>
          <p:blipFill>
            <a:blip r:embed="rId6">
              <a:grayscl/>
            </a:blip>
            <a:stretch>
              <a:fillRect/>
            </a:stretch>
          </p:blipFill>
          <p:spPr>
            <a:xfrm>
              <a:off x="3761690" y="3163023"/>
              <a:ext cx="1371600" cy="1263100"/>
            </a:xfrm>
            <a:prstGeom prst="rect">
              <a:avLst/>
            </a:prstGeom>
          </p:spPr>
        </p:pic>
        <p:pic>
          <p:nvPicPr>
            <p:cNvPr id="28" name="Graphic 27" descr="Scientist female with solid fill">
              <a:extLst>
                <a:ext uri="{FF2B5EF4-FFF2-40B4-BE49-F238E27FC236}">
                  <a16:creationId xmlns:a16="http://schemas.microsoft.com/office/drawing/2014/main" id="{96237855-BE33-9742-8D1B-5E4853ABD6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3394" y="3257470"/>
              <a:ext cx="474274" cy="474274"/>
            </a:xfrm>
            <a:prstGeom prst="rect">
              <a:avLst/>
            </a:prstGeom>
          </p:spPr>
        </p:pic>
        <p:pic>
          <p:nvPicPr>
            <p:cNvPr id="32" name="Graphic 31" descr="Scientist male with solid fill">
              <a:extLst>
                <a:ext uri="{FF2B5EF4-FFF2-40B4-BE49-F238E27FC236}">
                  <a16:creationId xmlns:a16="http://schemas.microsoft.com/office/drawing/2014/main" id="{8607ACA0-FB3C-8C41-AEDB-055641C062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3849" y="3041061"/>
              <a:ext cx="733198" cy="733198"/>
            </a:xfrm>
            <a:prstGeom prst="rect">
              <a:avLst/>
            </a:prstGeom>
          </p:spPr>
        </p:pic>
        <p:sp>
          <p:nvSpPr>
            <p:cNvPr id="2" name="TextBox 1">
              <a:extLst>
                <a:ext uri="{FF2B5EF4-FFF2-40B4-BE49-F238E27FC236}">
                  <a16:creationId xmlns:a16="http://schemas.microsoft.com/office/drawing/2014/main" id="{A7E62441-C2B1-8745-B8C8-17E6F6D0D45D}"/>
                </a:ext>
              </a:extLst>
            </p:cNvPr>
            <p:cNvSpPr txBox="1">
              <a:spLocks noChangeAspect="1"/>
            </p:cNvSpPr>
            <p:nvPr/>
          </p:nvSpPr>
          <p:spPr>
            <a:xfrm>
              <a:off x="3483640" y="4928688"/>
              <a:ext cx="1646816" cy="423262"/>
            </a:xfrm>
            <a:prstGeom prst="rect">
              <a:avLst/>
            </a:prstGeom>
            <a:solidFill>
              <a:srgbClr val="4F81BD"/>
            </a:solidFill>
          </p:spPr>
          <p:txBody>
            <a:bodyPr wrap="square" rtlCol="0">
              <a:spAutoFit/>
            </a:bodyPr>
            <a:lstStyle/>
            <a:p>
              <a:pPr algn="ctr"/>
              <a:r>
                <a:rPr lang="en-US" sz="1000" dirty="0">
                  <a:solidFill>
                    <a:schemeClr val="bg1"/>
                  </a:solidFill>
                </a:rPr>
                <a:t>Seattle</a:t>
              </a:r>
            </a:p>
          </p:txBody>
        </p:sp>
        <p:pic>
          <p:nvPicPr>
            <p:cNvPr id="25" name="Graphic 24" descr="Scientist female with solid fill">
              <a:extLst>
                <a:ext uri="{FF2B5EF4-FFF2-40B4-BE49-F238E27FC236}">
                  <a16:creationId xmlns:a16="http://schemas.microsoft.com/office/drawing/2014/main" id="{AE64BE86-B421-6442-B3DF-954B8EA342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0510" y="2005719"/>
              <a:ext cx="474274" cy="474274"/>
            </a:xfrm>
            <a:prstGeom prst="rect">
              <a:avLst/>
            </a:prstGeom>
          </p:spPr>
        </p:pic>
        <p:pic>
          <p:nvPicPr>
            <p:cNvPr id="27" name="Graphic 26" descr="Scientist female with solid fill">
              <a:extLst>
                <a:ext uri="{FF2B5EF4-FFF2-40B4-BE49-F238E27FC236}">
                  <a16:creationId xmlns:a16="http://schemas.microsoft.com/office/drawing/2014/main" id="{4F14FBB3-FF18-E148-8442-D94B15A584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6712" y="2204734"/>
              <a:ext cx="474274" cy="474274"/>
            </a:xfrm>
            <a:prstGeom prst="rect">
              <a:avLst/>
            </a:prstGeom>
          </p:spPr>
        </p:pic>
        <p:pic>
          <p:nvPicPr>
            <p:cNvPr id="29" name="Graphic 28" descr="Scientist female with solid fill">
              <a:extLst>
                <a:ext uri="{FF2B5EF4-FFF2-40B4-BE49-F238E27FC236}">
                  <a16:creationId xmlns:a16="http://schemas.microsoft.com/office/drawing/2014/main" id="{FB36C735-0CDB-AF4E-A93B-28721ED00A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051" y="2679008"/>
              <a:ext cx="474274" cy="474274"/>
            </a:xfrm>
            <a:prstGeom prst="rect">
              <a:avLst/>
            </a:prstGeom>
          </p:spPr>
        </p:pic>
        <p:pic>
          <p:nvPicPr>
            <p:cNvPr id="31" name="Graphic 30" descr="Scientist female with solid fill">
              <a:extLst>
                <a:ext uri="{FF2B5EF4-FFF2-40B4-BE49-F238E27FC236}">
                  <a16:creationId xmlns:a16="http://schemas.microsoft.com/office/drawing/2014/main" id="{46B6D184-385E-B44C-A147-6445A53C13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186" y="2204734"/>
              <a:ext cx="474274" cy="474274"/>
            </a:xfrm>
            <a:prstGeom prst="rect">
              <a:avLst/>
            </a:prstGeom>
          </p:spPr>
        </p:pic>
        <p:pic>
          <p:nvPicPr>
            <p:cNvPr id="33" name="Graphic 32" descr="Scientist female with solid fill">
              <a:extLst>
                <a:ext uri="{FF2B5EF4-FFF2-40B4-BE49-F238E27FC236}">
                  <a16:creationId xmlns:a16="http://schemas.microsoft.com/office/drawing/2014/main" id="{E49DCACD-EB1C-E04C-9DE1-F9590141C7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9455" y="2679008"/>
              <a:ext cx="474274" cy="474274"/>
            </a:xfrm>
            <a:prstGeom prst="rect">
              <a:avLst/>
            </a:prstGeom>
          </p:spPr>
        </p:pic>
        <p:pic>
          <p:nvPicPr>
            <p:cNvPr id="35" name="Graphic 34" descr="Scientist female with solid fill">
              <a:extLst>
                <a:ext uri="{FF2B5EF4-FFF2-40B4-BE49-F238E27FC236}">
                  <a16:creationId xmlns:a16="http://schemas.microsoft.com/office/drawing/2014/main" id="{A4B2F60E-C67D-9744-830C-D1DD2730BD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2828" y="3254015"/>
              <a:ext cx="474274" cy="474274"/>
            </a:xfrm>
            <a:prstGeom prst="rect">
              <a:avLst/>
            </a:prstGeom>
          </p:spPr>
        </p:pic>
        <p:pic>
          <p:nvPicPr>
            <p:cNvPr id="41" name="Graphic 40" descr="Scientist female with solid fill">
              <a:extLst>
                <a:ext uri="{FF2B5EF4-FFF2-40B4-BE49-F238E27FC236}">
                  <a16:creationId xmlns:a16="http://schemas.microsoft.com/office/drawing/2014/main" id="{7E573D19-12B8-9943-98F9-651204C127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7319" y="3880081"/>
              <a:ext cx="474274" cy="474274"/>
            </a:xfrm>
            <a:prstGeom prst="rect">
              <a:avLst/>
            </a:prstGeom>
          </p:spPr>
        </p:pic>
        <p:pic>
          <p:nvPicPr>
            <p:cNvPr id="43" name="Graphic 42" descr="Scientist female with solid fill">
              <a:extLst>
                <a:ext uri="{FF2B5EF4-FFF2-40B4-BE49-F238E27FC236}">
                  <a16:creationId xmlns:a16="http://schemas.microsoft.com/office/drawing/2014/main" id="{AF76015E-639D-5E49-A3F7-5DC718BF62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5691" y="3880081"/>
              <a:ext cx="474274" cy="474274"/>
            </a:xfrm>
            <a:prstGeom prst="rect">
              <a:avLst/>
            </a:prstGeom>
          </p:spPr>
        </p:pic>
      </p:grpSp>
      <p:grpSp>
        <p:nvGrpSpPr>
          <p:cNvPr id="17" name="Group 16">
            <a:extLst>
              <a:ext uri="{FF2B5EF4-FFF2-40B4-BE49-F238E27FC236}">
                <a16:creationId xmlns:a16="http://schemas.microsoft.com/office/drawing/2014/main" id="{D475211B-49C6-E941-A773-9D0A617F0950}"/>
              </a:ext>
            </a:extLst>
          </p:cNvPr>
          <p:cNvGrpSpPr>
            <a:grpSpLocks noChangeAspect="1"/>
          </p:cNvGrpSpPr>
          <p:nvPr/>
        </p:nvGrpSpPr>
        <p:grpSpPr>
          <a:xfrm>
            <a:off x="5830842" y="1372977"/>
            <a:ext cx="2246992" cy="2246992"/>
            <a:chOff x="2325008" y="1796963"/>
            <a:chExt cx="3862653" cy="3862653"/>
          </a:xfrm>
        </p:grpSpPr>
        <p:sp>
          <p:nvSpPr>
            <p:cNvPr id="18" name="Oval 17">
              <a:extLst>
                <a:ext uri="{FF2B5EF4-FFF2-40B4-BE49-F238E27FC236}">
                  <a16:creationId xmlns:a16="http://schemas.microsoft.com/office/drawing/2014/main" id="{344954B8-2EA6-7B46-968C-853FA453A14E}"/>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C24BA2A-7502-0745-AB00-9FA8C6247F73}"/>
                </a:ext>
              </a:extLst>
            </p:cNvPr>
            <p:cNvPicPr>
              <a:picLocks noChangeAspect="1"/>
            </p:cNvPicPr>
            <p:nvPr/>
          </p:nvPicPr>
          <p:blipFill>
            <a:blip r:embed="rId6">
              <a:grayscl/>
            </a:blip>
            <a:stretch>
              <a:fillRect/>
            </a:stretch>
          </p:blipFill>
          <p:spPr>
            <a:xfrm>
              <a:off x="3761690" y="3163023"/>
              <a:ext cx="1371600" cy="1263100"/>
            </a:xfrm>
            <a:prstGeom prst="rect">
              <a:avLst/>
            </a:prstGeom>
          </p:spPr>
        </p:pic>
        <p:pic>
          <p:nvPicPr>
            <p:cNvPr id="20" name="Graphic 19" descr="Scientist female with solid fill">
              <a:extLst>
                <a:ext uri="{FF2B5EF4-FFF2-40B4-BE49-F238E27FC236}">
                  <a16:creationId xmlns:a16="http://schemas.microsoft.com/office/drawing/2014/main" id="{B1CEC01B-ADA1-FD4D-A0D7-A006C3354D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3394" y="3257470"/>
              <a:ext cx="474274" cy="474274"/>
            </a:xfrm>
            <a:prstGeom prst="rect">
              <a:avLst/>
            </a:prstGeom>
          </p:spPr>
        </p:pic>
        <p:pic>
          <p:nvPicPr>
            <p:cNvPr id="21" name="Graphic 20" descr="Scientist male with solid fill">
              <a:extLst>
                <a:ext uri="{FF2B5EF4-FFF2-40B4-BE49-F238E27FC236}">
                  <a16:creationId xmlns:a16="http://schemas.microsoft.com/office/drawing/2014/main" id="{9369754A-99DC-5844-B84F-DBF20661D5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3849" y="3041061"/>
              <a:ext cx="733198" cy="733198"/>
            </a:xfrm>
            <a:prstGeom prst="rect">
              <a:avLst/>
            </a:prstGeom>
          </p:spPr>
        </p:pic>
        <p:sp>
          <p:nvSpPr>
            <p:cNvPr id="22" name="TextBox 21">
              <a:extLst>
                <a:ext uri="{FF2B5EF4-FFF2-40B4-BE49-F238E27FC236}">
                  <a16:creationId xmlns:a16="http://schemas.microsoft.com/office/drawing/2014/main" id="{0B1B4122-D952-584B-B8C3-DA90A908D891}"/>
                </a:ext>
              </a:extLst>
            </p:cNvPr>
            <p:cNvSpPr txBox="1">
              <a:spLocks noChangeAspect="1"/>
            </p:cNvSpPr>
            <p:nvPr/>
          </p:nvSpPr>
          <p:spPr>
            <a:xfrm>
              <a:off x="3486474" y="4900398"/>
              <a:ext cx="1646816" cy="423262"/>
            </a:xfrm>
            <a:prstGeom prst="rect">
              <a:avLst/>
            </a:prstGeom>
            <a:solidFill>
              <a:srgbClr val="4F81BD"/>
            </a:solidFill>
          </p:spPr>
          <p:txBody>
            <a:bodyPr wrap="square" rtlCol="0">
              <a:spAutoFit/>
            </a:bodyPr>
            <a:lstStyle/>
            <a:p>
              <a:pPr algn="ctr"/>
              <a:r>
                <a:rPr lang="en-US" sz="1000" dirty="0">
                  <a:solidFill>
                    <a:schemeClr val="bg1"/>
                  </a:solidFill>
                </a:rPr>
                <a:t>San Diego</a:t>
              </a:r>
            </a:p>
          </p:txBody>
        </p:sp>
        <p:pic>
          <p:nvPicPr>
            <p:cNvPr id="23" name="Graphic 22" descr="Scientist female with solid fill">
              <a:extLst>
                <a:ext uri="{FF2B5EF4-FFF2-40B4-BE49-F238E27FC236}">
                  <a16:creationId xmlns:a16="http://schemas.microsoft.com/office/drawing/2014/main" id="{CA19CD18-FA59-3F4E-A46B-521AB669DB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0510" y="2005719"/>
              <a:ext cx="474274" cy="474274"/>
            </a:xfrm>
            <a:prstGeom prst="rect">
              <a:avLst/>
            </a:prstGeom>
          </p:spPr>
        </p:pic>
        <p:pic>
          <p:nvPicPr>
            <p:cNvPr id="24" name="Graphic 23" descr="Scientist female with solid fill">
              <a:extLst>
                <a:ext uri="{FF2B5EF4-FFF2-40B4-BE49-F238E27FC236}">
                  <a16:creationId xmlns:a16="http://schemas.microsoft.com/office/drawing/2014/main" id="{A9BDC512-3D20-2840-856D-892AC0D19C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6712" y="2204734"/>
              <a:ext cx="474274" cy="474274"/>
            </a:xfrm>
            <a:prstGeom prst="rect">
              <a:avLst/>
            </a:prstGeom>
          </p:spPr>
        </p:pic>
        <p:pic>
          <p:nvPicPr>
            <p:cNvPr id="26" name="Graphic 25" descr="Scientist female with solid fill">
              <a:extLst>
                <a:ext uri="{FF2B5EF4-FFF2-40B4-BE49-F238E27FC236}">
                  <a16:creationId xmlns:a16="http://schemas.microsoft.com/office/drawing/2014/main" id="{5212B70C-61E8-FF4A-900A-F8EA23B23E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051" y="2679008"/>
              <a:ext cx="474274" cy="474274"/>
            </a:xfrm>
            <a:prstGeom prst="rect">
              <a:avLst/>
            </a:prstGeom>
          </p:spPr>
        </p:pic>
        <p:pic>
          <p:nvPicPr>
            <p:cNvPr id="30" name="Graphic 29" descr="Scientist female with solid fill">
              <a:extLst>
                <a:ext uri="{FF2B5EF4-FFF2-40B4-BE49-F238E27FC236}">
                  <a16:creationId xmlns:a16="http://schemas.microsoft.com/office/drawing/2014/main" id="{D173140D-6373-E042-835F-9CC5E4DA0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186" y="2204734"/>
              <a:ext cx="474274" cy="474274"/>
            </a:xfrm>
            <a:prstGeom prst="rect">
              <a:avLst/>
            </a:prstGeom>
          </p:spPr>
        </p:pic>
        <p:pic>
          <p:nvPicPr>
            <p:cNvPr id="34" name="Graphic 33" descr="Scientist female with solid fill">
              <a:extLst>
                <a:ext uri="{FF2B5EF4-FFF2-40B4-BE49-F238E27FC236}">
                  <a16:creationId xmlns:a16="http://schemas.microsoft.com/office/drawing/2014/main" id="{A957CF35-FBEA-ED47-884E-9BE96C1127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9455" y="2679008"/>
              <a:ext cx="474274" cy="474274"/>
            </a:xfrm>
            <a:prstGeom prst="rect">
              <a:avLst/>
            </a:prstGeom>
          </p:spPr>
        </p:pic>
        <p:pic>
          <p:nvPicPr>
            <p:cNvPr id="36" name="Graphic 35" descr="Scientist female with solid fill">
              <a:extLst>
                <a:ext uri="{FF2B5EF4-FFF2-40B4-BE49-F238E27FC236}">
                  <a16:creationId xmlns:a16="http://schemas.microsoft.com/office/drawing/2014/main" id="{7E163C58-1E96-8942-B012-08087349F5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2828" y="3254015"/>
              <a:ext cx="474274" cy="474274"/>
            </a:xfrm>
            <a:prstGeom prst="rect">
              <a:avLst/>
            </a:prstGeom>
          </p:spPr>
        </p:pic>
        <p:pic>
          <p:nvPicPr>
            <p:cNvPr id="37" name="Graphic 36" descr="Scientist female with solid fill">
              <a:extLst>
                <a:ext uri="{FF2B5EF4-FFF2-40B4-BE49-F238E27FC236}">
                  <a16:creationId xmlns:a16="http://schemas.microsoft.com/office/drawing/2014/main" id="{78C937DC-6CE2-D744-8A9C-318CDA0F19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7319" y="3880081"/>
              <a:ext cx="474274" cy="474274"/>
            </a:xfrm>
            <a:prstGeom prst="rect">
              <a:avLst/>
            </a:prstGeom>
          </p:spPr>
        </p:pic>
        <p:pic>
          <p:nvPicPr>
            <p:cNvPr id="38" name="Graphic 37" descr="Scientist female with solid fill">
              <a:extLst>
                <a:ext uri="{FF2B5EF4-FFF2-40B4-BE49-F238E27FC236}">
                  <a16:creationId xmlns:a16="http://schemas.microsoft.com/office/drawing/2014/main" id="{A5FCE6AF-12E8-A644-B039-02D1B76A0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5691" y="3880081"/>
              <a:ext cx="474274" cy="474274"/>
            </a:xfrm>
            <a:prstGeom prst="rect">
              <a:avLst/>
            </a:prstGeom>
          </p:spPr>
        </p:pic>
      </p:grpSp>
      <p:grpSp>
        <p:nvGrpSpPr>
          <p:cNvPr id="39" name="Group 38">
            <a:extLst>
              <a:ext uri="{FF2B5EF4-FFF2-40B4-BE49-F238E27FC236}">
                <a16:creationId xmlns:a16="http://schemas.microsoft.com/office/drawing/2014/main" id="{D51B53C2-A6C8-534D-9976-88271921DE29}"/>
              </a:ext>
            </a:extLst>
          </p:cNvPr>
          <p:cNvGrpSpPr>
            <a:grpSpLocks noChangeAspect="1"/>
          </p:cNvGrpSpPr>
          <p:nvPr/>
        </p:nvGrpSpPr>
        <p:grpSpPr>
          <a:xfrm>
            <a:off x="3600904" y="3797300"/>
            <a:ext cx="2246992" cy="2246992"/>
            <a:chOff x="2325008" y="1796963"/>
            <a:chExt cx="3862653" cy="3862653"/>
          </a:xfrm>
        </p:grpSpPr>
        <p:sp>
          <p:nvSpPr>
            <p:cNvPr id="40" name="Oval 39">
              <a:extLst>
                <a:ext uri="{FF2B5EF4-FFF2-40B4-BE49-F238E27FC236}">
                  <a16:creationId xmlns:a16="http://schemas.microsoft.com/office/drawing/2014/main" id="{B95347B6-C01D-0949-9C62-F50FD42AA63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EEFABD1-E66E-4F48-ADED-1655936529D8}"/>
                </a:ext>
              </a:extLst>
            </p:cNvPr>
            <p:cNvSpPr txBox="1">
              <a:spLocks noChangeAspect="1"/>
            </p:cNvSpPr>
            <p:nvPr/>
          </p:nvSpPr>
          <p:spPr>
            <a:xfrm>
              <a:off x="3432926" y="4932429"/>
              <a:ext cx="1646816" cy="423262"/>
            </a:xfrm>
            <a:prstGeom prst="rect">
              <a:avLst/>
            </a:prstGeom>
            <a:solidFill>
              <a:srgbClr val="4F81BD"/>
            </a:solidFill>
          </p:spPr>
          <p:txBody>
            <a:bodyPr wrap="square" rtlCol="0">
              <a:spAutoFit/>
            </a:bodyPr>
            <a:lstStyle/>
            <a:p>
              <a:r>
                <a:rPr lang="en-US" sz="1000" dirty="0">
                  <a:solidFill>
                    <a:schemeClr val="bg1"/>
                  </a:solidFill>
                </a:rPr>
                <a:t>Silicon Valley</a:t>
              </a:r>
            </a:p>
          </p:txBody>
        </p:sp>
      </p:grpSp>
      <p:cxnSp>
        <p:nvCxnSpPr>
          <p:cNvPr id="8" name="Straight Connector 7">
            <a:extLst>
              <a:ext uri="{FF2B5EF4-FFF2-40B4-BE49-F238E27FC236}">
                <a16:creationId xmlns:a16="http://schemas.microsoft.com/office/drawing/2014/main" id="{D9DFB539-90E2-3743-B140-360B1FC79A5C}"/>
              </a:ext>
            </a:extLst>
          </p:cNvPr>
          <p:cNvCxnSpPr/>
          <p:nvPr/>
        </p:nvCxnSpPr>
        <p:spPr>
          <a:xfrm>
            <a:off x="2771673" y="2860670"/>
            <a:ext cx="1552460"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B446C7-DE88-ED42-B842-F3BAAF0A46D4}"/>
              </a:ext>
            </a:extLst>
          </p:cNvPr>
          <p:cNvCxnSpPr>
            <a:cxnSpLocks/>
          </p:cNvCxnSpPr>
          <p:nvPr/>
        </p:nvCxnSpPr>
        <p:spPr>
          <a:xfrm flipH="1">
            <a:off x="5091358" y="2860670"/>
            <a:ext cx="1679222"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9180D87-322F-C04C-8523-B5CCCF7C95E7}"/>
              </a:ext>
            </a:extLst>
          </p:cNvPr>
          <p:cNvSpPr txBox="1"/>
          <p:nvPr/>
        </p:nvSpPr>
        <p:spPr>
          <a:xfrm>
            <a:off x="914444" y="4881967"/>
            <a:ext cx="1881774" cy="584775"/>
          </a:xfrm>
          <a:prstGeom prst="rect">
            <a:avLst/>
          </a:prstGeom>
          <a:noFill/>
        </p:spPr>
        <p:txBody>
          <a:bodyPr wrap="square" rtlCol="0">
            <a:spAutoFit/>
          </a:bodyPr>
          <a:lstStyle/>
          <a:p>
            <a:r>
              <a:rPr lang="en-US" sz="1600" u="sng" dirty="0">
                <a:solidFill>
                  <a:srgbClr val="960000"/>
                </a:solidFill>
                <a:latin typeface="+mn-lt"/>
              </a:rPr>
              <a:t>Connected clusters: </a:t>
            </a:r>
            <a:r>
              <a:rPr lang="en-US" sz="1600" dirty="0">
                <a:latin typeface="+mn-lt"/>
              </a:rPr>
              <a:t>Seattle &amp; San Diego</a:t>
            </a:r>
          </a:p>
        </p:txBody>
      </p:sp>
      <p:sp>
        <p:nvSpPr>
          <p:cNvPr id="6" name="TextBox 5">
            <a:extLst>
              <a:ext uri="{FF2B5EF4-FFF2-40B4-BE49-F238E27FC236}">
                <a16:creationId xmlns:a16="http://schemas.microsoft.com/office/drawing/2014/main" id="{B712D304-78B2-B944-821F-9E8C2543A8DE}"/>
              </a:ext>
            </a:extLst>
          </p:cNvPr>
          <p:cNvSpPr txBox="1"/>
          <p:nvPr/>
        </p:nvSpPr>
        <p:spPr>
          <a:xfrm>
            <a:off x="917659" y="4297192"/>
            <a:ext cx="1916020" cy="584775"/>
          </a:xfrm>
          <a:prstGeom prst="rect">
            <a:avLst/>
          </a:prstGeom>
          <a:noFill/>
        </p:spPr>
        <p:txBody>
          <a:bodyPr wrap="square" rtlCol="0">
            <a:spAutoFit/>
          </a:bodyPr>
          <a:lstStyle/>
          <a:p>
            <a:r>
              <a:rPr lang="en-US" sz="1600" u="sng" dirty="0">
                <a:solidFill>
                  <a:srgbClr val="960000"/>
                </a:solidFill>
                <a:latin typeface="+mn-lt"/>
              </a:rPr>
              <a:t>Focal plant:</a:t>
            </a:r>
            <a:r>
              <a:rPr lang="en-US" sz="1600" dirty="0">
                <a:solidFill>
                  <a:srgbClr val="960000"/>
                </a:solidFill>
                <a:latin typeface="+mn-lt"/>
              </a:rPr>
              <a:t> </a:t>
            </a:r>
            <a:r>
              <a:rPr lang="en-US" sz="1600" dirty="0">
                <a:latin typeface="+mn-lt"/>
              </a:rPr>
              <a:t>Silicon Valley Plant </a:t>
            </a:r>
            <a:r>
              <a:rPr lang="en-US" sz="1600" dirty="0">
                <a:solidFill>
                  <a:srgbClr val="960000"/>
                </a:solidFill>
                <a:latin typeface="+mn-lt"/>
              </a:rPr>
              <a:t>(red)</a:t>
            </a:r>
          </a:p>
        </p:txBody>
      </p:sp>
      <p:sp>
        <p:nvSpPr>
          <p:cNvPr id="42" name="TextBox 41">
            <a:extLst>
              <a:ext uri="{FF2B5EF4-FFF2-40B4-BE49-F238E27FC236}">
                <a16:creationId xmlns:a16="http://schemas.microsoft.com/office/drawing/2014/main" id="{5839DE5F-A97B-A245-9273-7281B067A33B}"/>
              </a:ext>
            </a:extLst>
          </p:cNvPr>
          <p:cNvSpPr txBox="1"/>
          <p:nvPr/>
        </p:nvSpPr>
        <p:spPr>
          <a:xfrm>
            <a:off x="6413242" y="4182698"/>
            <a:ext cx="2021931" cy="1323439"/>
          </a:xfrm>
          <a:prstGeom prst="rect">
            <a:avLst/>
          </a:prstGeom>
          <a:noFill/>
        </p:spPr>
        <p:txBody>
          <a:bodyPr wrap="square" rtlCol="0">
            <a:spAutoFit/>
          </a:bodyPr>
          <a:lstStyle/>
          <a:p>
            <a:r>
              <a:rPr lang="en-US" sz="1600" u="sng" dirty="0">
                <a:solidFill>
                  <a:srgbClr val="960000"/>
                </a:solidFill>
                <a:latin typeface="+mn-lt"/>
              </a:rPr>
              <a:t>Connected cluster size:</a:t>
            </a:r>
            <a:r>
              <a:rPr lang="en-US" sz="1600" dirty="0">
                <a:solidFill>
                  <a:srgbClr val="960000"/>
                </a:solidFill>
                <a:latin typeface="+mn-lt"/>
              </a:rPr>
              <a:t> </a:t>
            </a:r>
            <a:r>
              <a:rPr lang="en-US" sz="1600" dirty="0">
                <a:latin typeface="+mn-lt"/>
              </a:rPr>
              <a:t>#</a:t>
            </a:r>
            <a:r>
              <a:rPr lang="en-US" sz="1600" dirty="0">
                <a:solidFill>
                  <a:srgbClr val="960000"/>
                </a:solidFill>
                <a:latin typeface="+mn-lt"/>
              </a:rPr>
              <a:t> </a:t>
            </a:r>
            <a:r>
              <a:rPr lang="en-US" sz="1600" dirty="0">
                <a:latin typeface="+mn-lt"/>
              </a:rPr>
              <a:t>other firms’ inventors (in focal plant’s field) in Seattle &amp; San Diego </a:t>
            </a:r>
            <a:r>
              <a:rPr lang="en-US" sz="1600" dirty="0">
                <a:solidFill>
                  <a:srgbClr val="4F81BD"/>
                </a:solidFill>
                <a:latin typeface="+mn-lt"/>
              </a:rPr>
              <a:t>(blue)</a:t>
            </a:r>
          </a:p>
        </p:txBody>
      </p:sp>
    </p:spTree>
    <p:extLst>
      <p:ext uri="{BB962C8B-B14F-4D97-AF65-F5344CB8AC3E}">
        <p14:creationId xmlns:p14="http://schemas.microsoft.com/office/powerpoint/2010/main" val="279265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38257" y="1509830"/>
                <a:ext cx="7867485" cy="4176921"/>
              </a:xfrm>
            </p:spPr>
            <p:txBody>
              <a:bodyPr/>
              <a:lstStyle/>
              <a:p>
                <a:r>
                  <a:rPr lang="en-US" sz="2000" dirty="0">
                    <a:solidFill>
                      <a:srgbClr val="4F81BD"/>
                    </a:solidFill>
                  </a:rPr>
                  <a:t>Threats to identification: </a:t>
                </a:r>
                <a:r>
                  <a:rPr lang="en-US" sz="2000" dirty="0"/>
                  <a:t>unobserved shocks that lead to inflow of </a:t>
                </a:r>
                <a:r>
                  <a:rPr lang="en-US" sz="2000" dirty="0">
                    <a:solidFill>
                      <a:srgbClr val="4F81BD"/>
                    </a:solidFill>
                  </a:rPr>
                  <a:t>other firms’ </a:t>
                </a:r>
                <a:r>
                  <a:rPr lang="en-US" sz="2000" dirty="0"/>
                  <a:t>inventors in connected clusters while at the same time raising focal plant’s productivity.</a:t>
                </a:r>
              </a:p>
              <a:p>
                <a:endParaRPr lang="en-US" sz="1000" dirty="0"/>
              </a:p>
              <a:p>
                <a:r>
                  <a:rPr lang="en-US" sz="2000" dirty="0">
                    <a:solidFill>
                      <a:srgbClr val="4F81BD"/>
                    </a:solidFill>
                  </a:rPr>
                  <a:t>City </a:t>
                </a:r>
                <a14:m>
                  <m:oMath xmlns:m="http://schemas.openxmlformats.org/officeDocument/2006/math">
                    <m:r>
                      <a:rPr lang="en-US" sz="2000" i="1">
                        <a:solidFill>
                          <a:srgbClr val="4F81BD"/>
                        </a:solidFill>
                        <a:latin typeface="Cambria Math" panose="02040503050406030204" pitchFamily="18" charset="0"/>
                        <a:ea typeface="Cambria Math" panose="02040503050406030204" pitchFamily="18" charset="0"/>
                      </a:rPr>
                      <m:t>×</m:t>
                    </m:r>
                  </m:oMath>
                </a14:m>
                <a:r>
                  <a:rPr lang="en-US" sz="2000" dirty="0">
                    <a:solidFill>
                      <a:srgbClr val="4F81BD"/>
                    </a:solidFill>
                  </a:rPr>
                  <a:t> field </a:t>
                </a:r>
                <a14:m>
                  <m:oMath xmlns:m="http://schemas.openxmlformats.org/officeDocument/2006/math">
                    <m:r>
                      <a:rPr lang="en-US" sz="2000" i="1" smtClean="0">
                        <a:solidFill>
                          <a:srgbClr val="4F81BD"/>
                        </a:solidFill>
                        <a:latin typeface="Cambria Math" panose="02040503050406030204" pitchFamily="18" charset="0"/>
                        <a:ea typeface="Cambria Math" panose="02040503050406030204" pitchFamily="18" charset="0"/>
                      </a:rPr>
                      <m:t>×</m:t>
                    </m:r>
                  </m:oMath>
                </a14:m>
                <a:r>
                  <a:rPr lang="en-US" sz="2000" dirty="0">
                    <a:solidFill>
                      <a:srgbClr val="4F81BD"/>
                    </a:solidFill>
                  </a:rPr>
                  <a:t> year FE:</a:t>
                </a:r>
                <a:r>
                  <a:rPr lang="en-US" sz="2000" dirty="0">
                    <a:solidFill>
                      <a:schemeClr val="tx1"/>
                    </a:solidFill>
                  </a:rPr>
                  <a:t> absorb </a:t>
                </a:r>
                <a:r>
                  <a:rPr lang="en-US" sz="2000" dirty="0">
                    <a:effectLst/>
                  </a:rPr>
                  <a:t>field-specific shocks that are specific to cities where plant’s parent firm has innovating plants. </a:t>
                </a:r>
              </a:p>
              <a:p>
                <a:pPr lvl="1"/>
                <a:r>
                  <a:rPr lang="en-US" sz="1600" dirty="0"/>
                  <a:t>F</a:t>
                </a:r>
                <a:r>
                  <a:rPr lang="en-US" sz="1600" dirty="0">
                    <a:effectLst/>
                  </a:rPr>
                  <a:t>irm’s network of innovating plants is non-random</a:t>
                </a:r>
                <a:r>
                  <a:rPr lang="en-US" sz="1600" dirty="0"/>
                  <a:t> =&gt; </a:t>
                </a:r>
                <a:r>
                  <a:rPr lang="en-US" sz="1600" dirty="0">
                    <a:effectLst/>
                  </a:rPr>
                  <a:t>cities where firm has innovating plants may be subject to correlated technology shocks.</a:t>
                </a:r>
              </a:p>
              <a:p>
                <a:pPr lvl="1"/>
                <a:r>
                  <a:rPr lang="en-US" sz="1600" dirty="0"/>
                  <a:t>S</a:t>
                </a:r>
                <a:r>
                  <a:rPr lang="en-US" sz="1600" dirty="0">
                    <a:effectLst/>
                  </a:rPr>
                  <a:t>eparates cross-cluster spillovers from productivity shocks that are common to locations of firm's innovating plants (</a:t>
                </a:r>
                <a:r>
                  <a:rPr lang="en-US" sz="1600" dirty="0" err="1">
                    <a:effectLst/>
                  </a:rPr>
                  <a:t>Manski’s</a:t>
                </a:r>
                <a:r>
                  <a:rPr lang="en-US" sz="1600" dirty="0">
                    <a:effectLst/>
                  </a:rPr>
                  <a:t> reflection problem).</a:t>
                </a:r>
              </a:p>
              <a:p>
                <a:endParaRPr lang="en-US" sz="1000" dirty="0"/>
              </a:p>
              <a:p>
                <a:pPr>
                  <a:buFont typeface="Wingdings" pitchFamily="2" charset="2"/>
                  <a:buChar char="Ø"/>
                </a:pPr>
                <a:r>
                  <a:rPr lang="en-US" sz="2000" dirty="0"/>
                  <a:t>C</a:t>
                </a:r>
                <a:r>
                  <a:rPr lang="en-US" sz="2000" dirty="0">
                    <a:effectLst/>
                  </a:rPr>
                  <a:t>ompare innovating plants in </a:t>
                </a:r>
                <a:r>
                  <a:rPr lang="en-US" sz="2000" dirty="0">
                    <a:solidFill>
                      <a:srgbClr val="4F81BD"/>
                    </a:solidFill>
                    <a:effectLst/>
                  </a:rPr>
                  <a:t>same</a:t>
                </a:r>
                <a:r>
                  <a:rPr lang="en-US" sz="2000" dirty="0">
                    <a:effectLst/>
                  </a:rPr>
                  <a:t> city, research field, and year, which are connected to </a:t>
                </a:r>
                <a:r>
                  <a:rPr lang="en-US" sz="2000" dirty="0">
                    <a:solidFill>
                      <a:srgbClr val="4F81BD"/>
                    </a:solidFill>
                    <a:effectLst/>
                  </a:rPr>
                  <a:t>different</a:t>
                </a:r>
                <a:r>
                  <a:rPr lang="en-US" sz="2000" dirty="0">
                    <a:effectLst/>
                  </a:rPr>
                  <a:t> clusters, in </a:t>
                </a:r>
                <a:r>
                  <a:rPr lang="en-US" sz="2000" dirty="0">
                    <a:solidFill>
                      <a:srgbClr val="4F81BD"/>
                    </a:solidFill>
                    <a:effectLst/>
                  </a:rPr>
                  <a:t>different</a:t>
                </a:r>
                <a:r>
                  <a:rPr lang="en-US" sz="2000" dirty="0">
                    <a:effectLst/>
                  </a:rPr>
                  <a:t> cities, because they belong to parent firms with </a:t>
                </a:r>
                <a:r>
                  <a:rPr lang="en-US" sz="2000" dirty="0">
                    <a:solidFill>
                      <a:srgbClr val="4F81BD"/>
                    </a:solidFill>
                    <a:effectLst/>
                  </a:rPr>
                  <a:t>different</a:t>
                </a:r>
                <a:r>
                  <a:rPr lang="en-US" sz="2000" dirty="0">
                    <a:effectLst/>
                  </a:rPr>
                  <a:t> networks of innovating plants.</a:t>
                </a:r>
              </a:p>
              <a:p>
                <a:endParaRPr lang="en-US" sz="800" dirty="0">
                  <a:effectLst/>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38257" y="1509830"/>
                <a:ext cx="7867485" cy="4176921"/>
              </a:xfrm>
              <a:blipFill>
                <a:blip r:embed="rId2"/>
                <a:stretch>
                  <a:fillRect l="-806" t="-912" r="-806" b="-608"/>
                </a:stretch>
              </a:blipFill>
            </p:spPr>
            <p:txBody>
              <a:bodyPr/>
              <a:lstStyle/>
              <a:p>
                <a:r>
                  <a:rPr lang="en-US">
                    <a:noFill/>
                  </a:rPr>
                  <a:t> </a:t>
                </a:r>
              </a:p>
            </p:txBody>
          </p:sp>
        </mc:Fallback>
      </mc:AlternateContent>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Cross-Cluster Innovation Spillovers</a:t>
            </a:r>
          </a:p>
        </p:txBody>
      </p:sp>
    </p:spTree>
    <p:extLst>
      <p:ext uri="{BB962C8B-B14F-4D97-AF65-F5344CB8AC3E}">
        <p14:creationId xmlns:p14="http://schemas.microsoft.com/office/powerpoint/2010/main" val="46165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Cross-Cluster Innovation Spillovers</a:t>
            </a:r>
          </a:p>
        </p:txBody>
      </p:sp>
      <p:pic>
        <p:nvPicPr>
          <p:cNvPr id="4" name="Picture 3">
            <a:extLst>
              <a:ext uri="{FF2B5EF4-FFF2-40B4-BE49-F238E27FC236}">
                <a16:creationId xmlns:a16="http://schemas.microsoft.com/office/drawing/2014/main" id="{549916A1-4372-F745-978F-ED0B5779B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173" y="1550716"/>
            <a:ext cx="7391653" cy="3756568"/>
          </a:xfrm>
          <a:prstGeom prst="rect">
            <a:avLst/>
          </a:prstGeom>
          <a:noFill/>
          <a:ln>
            <a:noFill/>
          </a:ln>
        </p:spPr>
      </p:pic>
      <p:sp>
        <p:nvSpPr>
          <p:cNvPr id="6" name="TextBox 5">
            <a:extLst>
              <a:ext uri="{FF2B5EF4-FFF2-40B4-BE49-F238E27FC236}">
                <a16:creationId xmlns:a16="http://schemas.microsoft.com/office/drawing/2014/main" id="{771EE7FF-7777-D34C-8E77-77C91443334B}"/>
              </a:ext>
            </a:extLst>
          </p:cNvPr>
          <p:cNvSpPr txBox="1"/>
          <p:nvPr/>
        </p:nvSpPr>
        <p:spPr>
          <a:xfrm>
            <a:off x="5396595" y="1924380"/>
            <a:ext cx="2775014"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Within-cluster elasticity: 0.076 and 0.023</a:t>
            </a:r>
          </a:p>
        </p:txBody>
      </p:sp>
      <p:cxnSp>
        <p:nvCxnSpPr>
          <p:cNvPr id="7" name="Straight Arrow Connector 6">
            <a:extLst>
              <a:ext uri="{FF2B5EF4-FFF2-40B4-BE49-F238E27FC236}">
                <a16:creationId xmlns:a16="http://schemas.microsoft.com/office/drawing/2014/main" id="{64A4BFB8-DE4A-5944-84F3-7897401F34AE}"/>
              </a:ext>
            </a:extLst>
          </p:cNvPr>
          <p:cNvCxnSpPr>
            <a:cxnSpLocks/>
          </p:cNvCxnSpPr>
          <p:nvPr/>
        </p:nvCxnSpPr>
        <p:spPr>
          <a:xfrm>
            <a:off x="7280383" y="2204905"/>
            <a:ext cx="0" cy="2267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2C7AFDCF-8DA5-6149-A774-F97805B2715A}"/>
              </a:ext>
            </a:extLst>
          </p:cNvPr>
          <p:cNvSpPr txBox="1"/>
          <p:nvPr/>
        </p:nvSpPr>
        <p:spPr>
          <a:xfrm>
            <a:off x="1156542" y="5511225"/>
            <a:ext cx="6830913" cy="584775"/>
          </a:xfrm>
          <a:prstGeom prst="rect">
            <a:avLst/>
          </a:prstGeom>
          <a:solidFill>
            <a:schemeClr val="bg1"/>
          </a:solidFill>
          <a:ln w="12700">
            <a:noFill/>
          </a:ln>
        </p:spPr>
        <p:txBody>
          <a:bodyPr wrap="square" rtlCol="0">
            <a:spAutoFit/>
          </a:bodyPr>
          <a:lstStyle/>
          <a:p>
            <a:r>
              <a:rPr lang="en-US" sz="1600" dirty="0">
                <a:solidFill>
                  <a:srgbClr val="4F81BD"/>
                </a:solidFill>
                <a:latin typeface="+mn-lt"/>
              </a:rPr>
              <a:t>S</a:t>
            </a:r>
            <a:r>
              <a:rPr lang="en-US" sz="1600" dirty="0">
                <a:solidFill>
                  <a:srgbClr val="4F81BD"/>
                </a:solidFill>
                <a:effectLst/>
                <a:latin typeface="+mn-lt"/>
              </a:rPr>
              <a:t>ome</a:t>
            </a:r>
            <a:r>
              <a:rPr lang="en-US" sz="1600" dirty="0">
                <a:solidFill>
                  <a:srgbClr val="4F81BD"/>
                </a:solidFill>
                <a:latin typeface="+mn-lt"/>
              </a:rPr>
              <a:t> (</a:t>
            </a:r>
            <a:r>
              <a:rPr lang="en-US" sz="1600" dirty="0">
                <a:solidFill>
                  <a:srgbClr val="4F81BD"/>
                </a:solidFill>
                <a:effectLst/>
                <a:latin typeface="+mn-lt"/>
              </a:rPr>
              <a:t>but not all) of the local information is useful to other inventors and plants of same firm. (Or: some information may be “soft” and thus difficult to pass on.)</a:t>
            </a:r>
          </a:p>
        </p:txBody>
      </p:sp>
      <p:sp>
        <p:nvSpPr>
          <p:cNvPr id="9" name="Rectangle 8">
            <a:extLst>
              <a:ext uri="{FF2B5EF4-FFF2-40B4-BE49-F238E27FC236}">
                <a16:creationId xmlns:a16="http://schemas.microsoft.com/office/drawing/2014/main" id="{B801FACE-499A-864D-85EF-3BCE24940C32}"/>
              </a:ext>
            </a:extLst>
          </p:cNvPr>
          <p:cNvSpPr/>
          <p:nvPr/>
        </p:nvSpPr>
        <p:spPr>
          <a:xfrm>
            <a:off x="6419999" y="2431652"/>
            <a:ext cx="1751611" cy="558443"/>
          </a:xfrm>
          <a:prstGeom prst="rect">
            <a:avLst/>
          </a:prstGeom>
          <a:noFill/>
          <a:ln w="127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60000"/>
              </a:solidFill>
            </a:endParaRPr>
          </a:p>
        </p:txBody>
      </p:sp>
    </p:spTree>
    <p:extLst>
      <p:ext uri="{BB962C8B-B14F-4D97-AF65-F5344CB8AC3E}">
        <p14:creationId xmlns:p14="http://schemas.microsoft.com/office/powerpoint/2010/main" val="106748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Graphic 83" descr="Scientist male with solid fill">
            <a:extLst>
              <a:ext uri="{FF2B5EF4-FFF2-40B4-BE49-F238E27FC236}">
                <a16:creationId xmlns:a16="http://schemas.microsoft.com/office/drawing/2014/main" id="{83D8129D-8F1F-194B-B275-8D3E5AC7D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4133" y="4517770"/>
            <a:ext cx="429768" cy="429768"/>
          </a:xfrm>
          <a:prstGeom prst="rect">
            <a:avLst/>
          </a:prstGeom>
        </p:spPr>
      </p:pic>
      <p:pic>
        <p:nvPicPr>
          <p:cNvPr id="83" name="Picture 82">
            <a:extLst>
              <a:ext uri="{FF2B5EF4-FFF2-40B4-BE49-F238E27FC236}">
                <a16:creationId xmlns:a16="http://schemas.microsoft.com/office/drawing/2014/main" id="{E5878C4D-343F-D345-9598-4B70F62F838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427914" y="4594144"/>
            <a:ext cx="795528" cy="732598"/>
          </a:xfrm>
          <a:prstGeom prst="rect">
            <a:avLst/>
          </a:prstGeom>
          <a:noFill/>
          <a:effectLst/>
        </p:spPr>
      </p:pic>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Non-Innovating Plants (I)</a:t>
            </a:r>
          </a:p>
        </p:txBody>
      </p:sp>
      <p:grpSp>
        <p:nvGrpSpPr>
          <p:cNvPr id="4" name="Group 3">
            <a:extLst>
              <a:ext uri="{FF2B5EF4-FFF2-40B4-BE49-F238E27FC236}">
                <a16:creationId xmlns:a16="http://schemas.microsoft.com/office/drawing/2014/main" id="{86A6411B-7A41-9F46-96CA-BC815105F8C9}"/>
              </a:ext>
            </a:extLst>
          </p:cNvPr>
          <p:cNvGrpSpPr>
            <a:grpSpLocks noChangeAspect="1"/>
          </p:cNvGrpSpPr>
          <p:nvPr/>
        </p:nvGrpSpPr>
        <p:grpSpPr>
          <a:xfrm>
            <a:off x="1353912" y="1372977"/>
            <a:ext cx="2246992" cy="2246992"/>
            <a:chOff x="2325008" y="1796963"/>
            <a:chExt cx="3862653" cy="3862653"/>
          </a:xfrm>
        </p:grpSpPr>
        <p:sp>
          <p:nvSpPr>
            <p:cNvPr id="7" name="Oval 6">
              <a:extLst>
                <a:ext uri="{FF2B5EF4-FFF2-40B4-BE49-F238E27FC236}">
                  <a16:creationId xmlns:a16="http://schemas.microsoft.com/office/drawing/2014/main" id="{F16B52CD-B197-F94A-B7B8-8AFA1334E2F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A55825-FB40-B844-99A5-3B56BEAA4BD1}"/>
                </a:ext>
              </a:extLst>
            </p:cNvPr>
            <p:cNvPicPr>
              <a:picLocks noChangeAspect="1"/>
            </p:cNvPicPr>
            <p:nvPr/>
          </p:nvPicPr>
          <p:blipFill>
            <a:blip r:embed="rId6">
              <a:grayscl/>
            </a:blip>
            <a:stretch>
              <a:fillRect/>
            </a:stretch>
          </p:blipFill>
          <p:spPr>
            <a:xfrm>
              <a:off x="3565416" y="3091255"/>
              <a:ext cx="1371601" cy="1263101"/>
            </a:xfrm>
            <a:prstGeom prst="rect">
              <a:avLst/>
            </a:prstGeom>
          </p:spPr>
        </p:pic>
        <p:pic>
          <p:nvPicPr>
            <p:cNvPr id="28" name="Graphic 27" descr="Scientist female with solid fill">
              <a:extLst>
                <a:ext uri="{FF2B5EF4-FFF2-40B4-BE49-F238E27FC236}">
                  <a16:creationId xmlns:a16="http://schemas.microsoft.com/office/drawing/2014/main" id="{96237855-BE33-9742-8D1B-5E4853ABD6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3394" y="3257470"/>
              <a:ext cx="474274" cy="474274"/>
            </a:xfrm>
            <a:prstGeom prst="rect">
              <a:avLst/>
            </a:prstGeom>
          </p:spPr>
        </p:pic>
        <p:sp>
          <p:nvSpPr>
            <p:cNvPr id="2" name="TextBox 1">
              <a:extLst>
                <a:ext uri="{FF2B5EF4-FFF2-40B4-BE49-F238E27FC236}">
                  <a16:creationId xmlns:a16="http://schemas.microsoft.com/office/drawing/2014/main" id="{A7E62441-C2B1-8745-B8C8-17E6F6D0D45D}"/>
                </a:ext>
              </a:extLst>
            </p:cNvPr>
            <p:cNvSpPr txBox="1">
              <a:spLocks noChangeAspect="1"/>
            </p:cNvSpPr>
            <p:nvPr/>
          </p:nvSpPr>
          <p:spPr>
            <a:xfrm>
              <a:off x="3483640" y="4928688"/>
              <a:ext cx="1646816" cy="423262"/>
            </a:xfrm>
            <a:prstGeom prst="rect">
              <a:avLst/>
            </a:prstGeom>
            <a:solidFill>
              <a:srgbClr val="4F81BD"/>
            </a:solidFill>
          </p:spPr>
          <p:txBody>
            <a:bodyPr wrap="square" rtlCol="0">
              <a:spAutoFit/>
            </a:bodyPr>
            <a:lstStyle/>
            <a:p>
              <a:pPr algn="ctr"/>
              <a:r>
                <a:rPr lang="en-US" sz="1000" dirty="0">
                  <a:solidFill>
                    <a:schemeClr val="bg1"/>
                  </a:solidFill>
                </a:rPr>
                <a:t>Seattle</a:t>
              </a:r>
            </a:p>
          </p:txBody>
        </p:sp>
        <p:pic>
          <p:nvPicPr>
            <p:cNvPr id="25" name="Graphic 24" descr="Scientist female with solid fill">
              <a:extLst>
                <a:ext uri="{FF2B5EF4-FFF2-40B4-BE49-F238E27FC236}">
                  <a16:creationId xmlns:a16="http://schemas.microsoft.com/office/drawing/2014/main" id="{AE64BE86-B421-6442-B3DF-954B8EA342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0510" y="2005719"/>
              <a:ext cx="474274" cy="474274"/>
            </a:xfrm>
            <a:prstGeom prst="rect">
              <a:avLst/>
            </a:prstGeom>
          </p:spPr>
        </p:pic>
        <p:pic>
          <p:nvPicPr>
            <p:cNvPr id="27" name="Graphic 26" descr="Scientist female with solid fill">
              <a:extLst>
                <a:ext uri="{FF2B5EF4-FFF2-40B4-BE49-F238E27FC236}">
                  <a16:creationId xmlns:a16="http://schemas.microsoft.com/office/drawing/2014/main" id="{4F14FBB3-FF18-E148-8442-D94B15A584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6712" y="2204734"/>
              <a:ext cx="474274" cy="474274"/>
            </a:xfrm>
            <a:prstGeom prst="rect">
              <a:avLst/>
            </a:prstGeom>
          </p:spPr>
        </p:pic>
        <p:pic>
          <p:nvPicPr>
            <p:cNvPr id="29" name="Graphic 28" descr="Scientist female with solid fill">
              <a:extLst>
                <a:ext uri="{FF2B5EF4-FFF2-40B4-BE49-F238E27FC236}">
                  <a16:creationId xmlns:a16="http://schemas.microsoft.com/office/drawing/2014/main" id="{FB36C735-0CDB-AF4E-A93B-28721ED00A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051" y="2679008"/>
              <a:ext cx="474274" cy="474274"/>
            </a:xfrm>
            <a:prstGeom prst="rect">
              <a:avLst/>
            </a:prstGeom>
          </p:spPr>
        </p:pic>
        <p:pic>
          <p:nvPicPr>
            <p:cNvPr id="31" name="Graphic 30" descr="Scientist female with solid fill">
              <a:extLst>
                <a:ext uri="{FF2B5EF4-FFF2-40B4-BE49-F238E27FC236}">
                  <a16:creationId xmlns:a16="http://schemas.microsoft.com/office/drawing/2014/main" id="{46B6D184-385E-B44C-A147-6445A53C13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186" y="2204734"/>
              <a:ext cx="474274" cy="474274"/>
            </a:xfrm>
            <a:prstGeom prst="rect">
              <a:avLst/>
            </a:prstGeom>
          </p:spPr>
        </p:pic>
        <p:pic>
          <p:nvPicPr>
            <p:cNvPr id="33" name="Graphic 32" descr="Scientist female with solid fill">
              <a:extLst>
                <a:ext uri="{FF2B5EF4-FFF2-40B4-BE49-F238E27FC236}">
                  <a16:creationId xmlns:a16="http://schemas.microsoft.com/office/drawing/2014/main" id="{E49DCACD-EB1C-E04C-9DE1-F9590141C7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9455" y="2679008"/>
              <a:ext cx="474274" cy="474274"/>
            </a:xfrm>
            <a:prstGeom prst="rect">
              <a:avLst/>
            </a:prstGeom>
          </p:spPr>
        </p:pic>
        <p:pic>
          <p:nvPicPr>
            <p:cNvPr id="35" name="Graphic 34" descr="Scientist female with solid fill">
              <a:extLst>
                <a:ext uri="{FF2B5EF4-FFF2-40B4-BE49-F238E27FC236}">
                  <a16:creationId xmlns:a16="http://schemas.microsoft.com/office/drawing/2014/main" id="{A4B2F60E-C67D-9744-830C-D1DD2730BD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2828" y="3254015"/>
              <a:ext cx="474274" cy="474274"/>
            </a:xfrm>
            <a:prstGeom prst="rect">
              <a:avLst/>
            </a:prstGeom>
          </p:spPr>
        </p:pic>
        <p:pic>
          <p:nvPicPr>
            <p:cNvPr id="41" name="Graphic 40" descr="Scientist female with solid fill">
              <a:extLst>
                <a:ext uri="{FF2B5EF4-FFF2-40B4-BE49-F238E27FC236}">
                  <a16:creationId xmlns:a16="http://schemas.microsoft.com/office/drawing/2014/main" id="{7E573D19-12B8-9943-98F9-651204C127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7319" y="3880081"/>
              <a:ext cx="474274" cy="474274"/>
            </a:xfrm>
            <a:prstGeom prst="rect">
              <a:avLst/>
            </a:prstGeom>
          </p:spPr>
        </p:pic>
        <p:pic>
          <p:nvPicPr>
            <p:cNvPr id="43" name="Graphic 42" descr="Scientist female with solid fill">
              <a:extLst>
                <a:ext uri="{FF2B5EF4-FFF2-40B4-BE49-F238E27FC236}">
                  <a16:creationId xmlns:a16="http://schemas.microsoft.com/office/drawing/2014/main" id="{AF76015E-639D-5E49-A3F7-5DC718BF62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5691" y="3880081"/>
              <a:ext cx="474274" cy="474274"/>
            </a:xfrm>
            <a:prstGeom prst="rect">
              <a:avLst/>
            </a:prstGeom>
          </p:spPr>
        </p:pic>
      </p:grpSp>
      <p:grpSp>
        <p:nvGrpSpPr>
          <p:cNvPr id="17" name="Group 16">
            <a:extLst>
              <a:ext uri="{FF2B5EF4-FFF2-40B4-BE49-F238E27FC236}">
                <a16:creationId xmlns:a16="http://schemas.microsoft.com/office/drawing/2014/main" id="{D475211B-49C6-E941-A773-9D0A617F0950}"/>
              </a:ext>
            </a:extLst>
          </p:cNvPr>
          <p:cNvGrpSpPr>
            <a:grpSpLocks noChangeAspect="1"/>
          </p:cNvGrpSpPr>
          <p:nvPr/>
        </p:nvGrpSpPr>
        <p:grpSpPr>
          <a:xfrm>
            <a:off x="5830842" y="1372977"/>
            <a:ext cx="2246992" cy="2246992"/>
            <a:chOff x="2325008" y="1796963"/>
            <a:chExt cx="3862653" cy="3862653"/>
          </a:xfrm>
        </p:grpSpPr>
        <p:sp>
          <p:nvSpPr>
            <p:cNvPr id="18" name="Oval 17">
              <a:extLst>
                <a:ext uri="{FF2B5EF4-FFF2-40B4-BE49-F238E27FC236}">
                  <a16:creationId xmlns:a16="http://schemas.microsoft.com/office/drawing/2014/main" id="{344954B8-2EA6-7B46-968C-853FA453A14E}"/>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C24BA2A-7502-0745-AB00-9FA8C6247F73}"/>
                </a:ext>
              </a:extLst>
            </p:cNvPr>
            <p:cNvPicPr>
              <a:picLocks noChangeAspect="1"/>
            </p:cNvPicPr>
            <p:nvPr/>
          </p:nvPicPr>
          <p:blipFill>
            <a:blip r:embed="rId6">
              <a:grayscl/>
            </a:blip>
            <a:stretch>
              <a:fillRect/>
            </a:stretch>
          </p:blipFill>
          <p:spPr>
            <a:xfrm>
              <a:off x="3584365" y="3023512"/>
              <a:ext cx="1371601" cy="1263101"/>
            </a:xfrm>
            <a:prstGeom prst="rect">
              <a:avLst/>
            </a:prstGeom>
          </p:spPr>
        </p:pic>
        <p:pic>
          <p:nvPicPr>
            <p:cNvPr id="20" name="Graphic 19" descr="Scientist female with solid fill">
              <a:extLst>
                <a:ext uri="{FF2B5EF4-FFF2-40B4-BE49-F238E27FC236}">
                  <a16:creationId xmlns:a16="http://schemas.microsoft.com/office/drawing/2014/main" id="{B1CEC01B-ADA1-FD4D-A0D7-A006C3354D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3394" y="3257470"/>
              <a:ext cx="474274" cy="474274"/>
            </a:xfrm>
            <a:prstGeom prst="rect">
              <a:avLst/>
            </a:prstGeom>
          </p:spPr>
        </p:pic>
        <p:sp>
          <p:nvSpPr>
            <p:cNvPr id="22" name="TextBox 21">
              <a:extLst>
                <a:ext uri="{FF2B5EF4-FFF2-40B4-BE49-F238E27FC236}">
                  <a16:creationId xmlns:a16="http://schemas.microsoft.com/office/drawing/2014/main" id="{0B1B4122-D952-584B-B8C3-DA90A908D891}"/>
                </a:ext>
              </a:extLst>
            </p:cNvPr>
            <p:cNvSpPr txBox="1">
              <a:spLocks noChangeAspect="1"/>
            </p:cNvSpPr>
            <p:nvPr/>
          </p:nvSpPr>
          <p:spPr>
            <a:xfrm>
              <a:off x="3486474" y="4900398"/>
              <a:ext cx="1646816" cy="423262"/>
            </a:xfrm>
            <a:prstGeom prst="rect">
              <a:avLst/>
            </a:prstGeom>
            <a:solidFill>
              <a:srgbClr val="4F81BD"/>
            </a:solidFill>
          </p:spPr>
          <p:txBody>
            <a:bodyPr wrap="square" rtlCol="0">
              <a:spAutoFit/>
            </a:bodyPr>
            <a:lstStyle/>
            <a:p>
              <a:pPr algn="ctr"/>
              <a:r>
                <a:rPr lang="en-US" sz="1000" dirty="0">
                  <a:solidFill>
                    <a:schemeClr val="bg1"/>
                  </a:solidFill>
                </a:rPr>
                <a:t>San Diego</a:t>
              </a:r>
            </a:p>
          </p:txBody>
        </p:sp>
        <p:pic>
          <p:nvPicPr>
            <p:cNvPr id="23" name="Graphic 22" descr="Scientist female with solid fill">
              <a:extLst>
                <a:ext uri="{FF2B5EF4-FFF2-40B4-BE49-F238E27FC236}">
                  <a16:creationId xmlns:a16="http://schemas.microsoft.com/office/drawing/2014/main" id="{CA19CD18-FA59-3F4E-A46B-521AB669DB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0510" y="2005719"/>
              <a:ext cx="474274" cy="474274"/>
            </a:xfrm>
            <a:prstGeom prst="rect">
              <a:avLst/>
            </a:prstGeom>
          </p:spPr>
        </p:pic>
        <p:pic>
          <p:nvPicPr>
            <p:cNvPr id="24" name="Graphic 23" descr="Scientist female with solid fill">
              <a:extLst>
                <a:ext uri="{FF2B5EF4-FFF2-40B4-BE49-F238E27FC236}">
                  <a16:creationId xmlns:a16="http://schemas.microsoft.com/office/drawing/2014/main" id="{A9BDC512-3D20-2840-856D-892AC0D19C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6712" y="2204734"/>
              <a:ext cx="474274" cy="474274"/>
            </a:xfrm>
            <a:prstGeom prst="rect">
              <a:avLst/>
            </a:prstGeom>
          </p:spPr>
        </p:pic>
        <p:pic>
          <p:nvPicPr>
            <p:cNvPr id="26" name="Graphic 25" descr="Scientist female with solid fill">
              <a:extLst>
                <a:ext uri="{FF2B5EF4-FFF2-40B4-BE49-F238E27FC236}">
                  <a16:creationId xmlns:a16="http://schemas.microsoft.com/office/drawing/2014/main" id="{5212B70C-61E8-FF4A-900A-F8EA23B23E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051" y="2679008"/>
              <a:ext cx="474274" cy="474274"/>
            </a:xfrm>
            <a:prstGeom prst="rect">
              <a:avLst/>
            </a:prstGeom>
          </p:spPr>
        </p:pic>
        <p:pic>
          <p:nvPicPr>
            <p:cNvPr id="30" name="Graphic 29" descr="Scientist female with solid fill">
              <a:extLst>
                <a:ext uri="{FF2B5EF4-FFF2-40B4-BE49-F238E27FC236}">
                  <a16:creationId xmlns:a16="http://schemas.microsoft.com/office/drawing/2014/main" id="{D173140D-6373-E042-835F-9CC5E4DA0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186" y="2204734"/>
              <a:ext cx="474274" cy="474274"/>
            </a:xfrm>
            <a:prstGeom prst="rect">
              <a:avLst/>
            </a:prstGeom>
          </p:spPr>
        </p:pic>
        <p:pic>
          <p:nvPicPr>
            <p:cNvPr id="34" name="Graphic 33" descr="Scientist female with solid fill">
              <a:extLst>
                <a:ext uri="{FF2B5EF4-FFF2-40B4-BE49-F238E27FC236}">
                  <a16:creationId xmlns:a16="http://schemas.microsoft.com/office/drawing/2014/main" id="{A957CF35-FBEA-ED47-884E-9BE96C1127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9455" y="2679008"/>
              <a:ext cx="474274" cy="474274"/>
            </a:xfrm>
            <a:prstGeom prst="rect">
              <a:avLst/>
            </a:prstGeom>
          </p:spPr>
        </p:pic>
        <p:pic>
          <p:nvPicPr>
            <p:cNvPr id="36" name="Graphic 35" descr="Scientist female with solid fill">
              <a:extLst>
                <a:ext uri="{FF2B5EF4-FFF2-40B4-BE49-F238E27FC236}">
                  <a16:creationId xmlns:a16="http://schemas.microsoft.com/office/drawing/2014/main" id="{7E163C58-1E96-8942-B012-08087349F5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2828" y="3254015"/>
              <a:ext cx="474274" cy="474274"/>
            </a:xfrm>
            <a:prstGeom prst="rect">
              <a:avLst/>
            </a:prstGeom>
          </p:spPr>
        </p:pic>
        <p:pic>
          <p:nvPicPr>
            <p:cNvPr id="37" name="Graphic 36" descr="Scientist female with solid fill">
              <a:extLst>
                <a:ext uri="{FF2B5EF4-FFF2-40B4-BE49-F238E27FC236}">
                  <a16:creationId xmlns:a16="http://schemas.microsoft.com/office/drawing/2014/main" id="{78C937DC-6CE2-D744-8A9C-318CDA0F19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7319" y="3880081"/>
              <a:ext cx="474274" cy="474274"/>
            </a:xfrm>
            <a:prstGeom prst="rect">
              <a:avLst/>
            </a:prstGeom>
          </p:spPr>
        </p:pic>
        <p:pic>
          <p:nvPicPr>
            <p:cNvPr id="38" name="Graphic 37" descr="Scientist female with solid fill">
              <a:extLst>
                <a:ext uri="{FF2B5EF4-FFF2-40B4-BE49-F238E27FC236}">
                  <a16:creationId xmlns:a16="http://schemas.microsoft.com/office/drawing/2014/main" id="{A5FCE6AF-12E8-A644-B039-02D1B76A0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5691" y="3880081"/>
              <a:ext cx="474274" cy="474274"/>
            </a:xfrm>
            <a:prstGeom prst="rect">
              <a:avLst/>
            </a:prstGeom>
          </p:spPr>
        </p:pic>
      </p:grpSp>
      <p:grpSp>
        <p:nvGrpSpPr>
          <p:cNvPr id="39" name="Group 38">
            <a:extLst>
              <a:ext uri="{FF2B5EF4-FFF2-40B4-BE49-F238E27FC236}">
                <a16:creationId xmlns:a16="http://schemas.microsoft.com/office/drawing/2014/main" id="{D51B53C2-A6C8-534D-9976-88271921DE29}"/>
              </a:ext>
            </a:extLst>
          </p:cNvPr>
          <p:cNvGrpSpPr>
            <a:grpSpLocks noChangeAspect="1"/>
          </p:cNvGrpSpPr>
          <p:nvPr/>
        </p:nvGrpSpPr>
        <p:grpSpPr>
          <a:xfrm>
            <a:off x="3600904" y="3797300"/>
            <a:ext cx="2246992" cy="2246992"/>
            <a:chOff x="2325008" y="1796963"/>
            <a:chExt cx="3862653" cy="3862653"/>
          </a:xfrm>
        </p:grpSpPr>
        <p:sp>
          <p:nvSpPr>
            <p:cNvPr id="40" name="Oval 39">
              <a:extLst>
                <a:ext uri="{FF2B5EF4-FFF2-40B4-BE49-F238E27FC236}">
                  <a16:creationId xmlns:a16="http://schemas.microsoft.com/office/drawing/2014/main" id="{B95347B6-C01D-0949-9C62-F50FD42AA63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EEFABD1-E66E-4F48-ADED-1655936529D8}"/>
                </a:ext>
              </a:extLst>
            </p:cNvPr>
            <p:cNvSpPr txBox="1">
              <a:spLocks noChangeAspect="1"/>
            </p:cNvSpPr>
            <p:nvPr/>
          </p:nvSpPr>
          <p:spPr>
            <a:xfrm>
              <a:off x="3432926" y="4932429"/>
              <a:ext cx="1646816" cy="423262"/>
            </a:xfrm>
            <a:prstGeom prst="rect">
              <a:avLst/>
            </a:prstGeom>
            <a:solidFill>
              <a:srgbClr val="4F81BD"/>
            </a:solidFill>
          </p:spPr>
          <p:txBody>
            <a:bodyPr wrap="square" rtlCol="0">
              <a:spAutoFit/>
            </a:bodyPr>
            <a:lstStyle/>
            <a:p>
              <a:r>
                <a:rPr lang="en-US" sz="1000" dirty="0">
                  <a:solidFill>
                    <a:schemeClr val="bg1"/>
                  </a:solidFill>
                </a:rPr>
                <a:t>Silicon Valley</a:t>
              </a:r>
            </a:p>
          </p:txBody>
        </p:sp>
      </p:grpSp>
      <p:cxnSp>
        <p:nvCxnSpPr>
          <p:cNvPr id="8" name="Straight Connector 7">
            <a:extLst>
              <a:ext uri="{FF2B5EF4-FFF2-40B4-BE49-F238E27FC236}">
                <a16:creationId xmlns:a16="http://schemas.microsoft.com/office/drawing/2014/main" id="{D9DFB539-90E2-3743-B140-360B1FC79A5C}"/>
              </a:ext>
            </a:extLst>
          </p:cNvPr>
          <p:cNvCxnSpPr/>
          <p:nvPr/>
        </p:nvCxnSpPr>
        <p:spPr>
          <a:xfrm>
            <a:off x="2771673" y="2860670"/>
            <a:ext cx="1552460"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B446C7-DE88-ED42-B842-F3BAAF0A46D4}"/>
              </a:ext>
            </a:extLst>
          </p:cNvPr>
          <p:cNvCxnSpPr>
            <a:cxnSpLocks/>
          </p:cNvCxnSpPr>
          <p:nvPr/>
        </p:nvCxnSpPr>
        <p:spPr>
          <a:xfrm flipH="1">
            <a:off x="5091358" y="2860670"/>
            <a:ext cx="1679222"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1058A7A-54A1-AB47-87E6-791440935E51}"/>
              </a:ext>
            </a:extLst>
          </p:cNvPr>
          <p:cNvSpPr txBox="1"/>
          <p:nvPr/>
        </p:nvSpPr>
        <p:spPr>
          <a:xfrm>
            <a:off x="427037" y="4689963"/>
            <a:ext cx="2823411" cy="461665"/>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Focal plant: innovating plant</a:t>
            </a:r>
          </a:p>
          <a:p>
            <a:r>
              <a:rPr lang="en-US" sz="1200" dirty="0">
                <a:solidFill>
                  <a:srgbClr val="960000"/>
                </a:solidFill>
                <a:latin typeface="+mn-lt"/>
              </a:rPr>
              <a:t>Connected clusters: non-innovating plants</a:t>
            </a:r>
          </a:p>
        </p:txBody>
      </p:sp>
    </p:spTree>
    <p:extLst>
      <p:ext uri="{BB962C8B-B14F-4D97-AF65-F5344CB8AC3E}">
        <p14:creationId xmlns:p14="http://schemas.microsoft.com/office/powerpoint/2010/main" val="408393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Non-Innovating Plants (I)</a:t>
            </a:r>
          </a:p>
        </p:txBody>
      </p:sp>
      <p:pic>
        <p:nvPicPr>
          <p:cNvPr id="4" name="Picture 3">
            <a:extLst>
              <a:ext uri="{FF2B5EF4-FFF2-40B4-BE49-F238E27FC236}">
                <a16:creationId xmlns:a16="http://schemas.microsoft.com/office/drawing/2014/main" id="{92DDFE21-F68C-BC4E-8CA5-7AE0EF5F35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562" y="1593481"/>
            <a:ext cx="6106876" cy="3671038"/>
          </a:xfrm>
          <a:prstGeom prst="rect">
            <a:avLst/>
          </a:prstGeom>
          <a:noFill/>
          <a:ln>
            <a:noFill/>
          </a:ln>
        </p:spPr>
      </p:pic>
      <p:sp>
        <p:nvSpPr>
          <p:cNvPr id="5" name="Rectangle 4">
            <a:extLst>
              <a:ext uri="{FF2B5EF4-FFF2-40B4-BE49-F238E27FC236}">
                <a16:creationId xmlns:a16="http://schemas.microsoft.com/office/drawing/2014/main" id="{F8B1C8AB-41D1-9C42-BA4C-FB0AB371CEAA}"/>
              </a:ext>
            </a:extLst>
          </p:cNvPr>
          <p:cNvSpPr/>
          <p:nvPr/>
        </p:nvSpPr>
        <p:spPr>
          <a:xfrm>
            <a:off x="3967182" y="2838173"/>
            <a:ext cx="2099887" cy="649005"/>
          </a:xfrm>
          <a:prstGeom prst="rect">
            <a:avLst/>
          </a:prstGeom>
          <a:noFill/>
          <a:ln w="127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60000"/>
              </a:solidFill>
            </a:endParaRPr>
          </a:p>
        </p:txBody>
      </p:sp>
      <p:sp>
        <p:nvSpPr>
          <p:cNvPr id="7" name="TextBox 6">
            <a:extLst>
              <a:ext uri="{FF2B5EF4-FFF2-40B4-BE49-F238E27FC236}">
                <a16:creationId xmlns:a16="http://schemas.microsoft.com/office/drawing/2014/main" id="{F24C59FD-F3A0-D449-B3D6-43A4DB42DC9E}"/>
              </a:ext>
            </a:extLst>
          </p:cNvPr>
          <p:cNvSpPr txBox="1"/>
          <p:nvPr/>
        </p:nvSpPr>
        <p:spPr>
          <a:xfrm>
            <a:off x="3605419" y="2126454"/>
            <a:ext cx="2823411" cy="461665"/>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Focal plant: innovating plant</a:t>
            </a:r>
          </a:p>
          <a:p>
            <a:r>
              <a:rPr lang="en-US" sz="1200" dirty="0">
                <a:solidFill>
                  <a:srgbClr val="960000"/>
                </a:solidFill>
                <a:latin typeface="+mn-lt"/>
              </a:rPr>
              <a:t>Connected clusters: non-innovating plants</a:t>
            </a:r>
          </a:p>
        </p:txBody>
      </p:sp>
      <p:cxnSp>
        <p:nvCxnSpPr>
          <p:cNvPr id="8" name="Straight Arrow Connector 7">
            <a:extLst>
              <a:ext uri="{FF2B5EF4-FFF2-40B4-BE49-F238E27FC236}">
                <a16:creationId xmlns:a16="http://schemas.microsoft.com/office/drawing/2014/main" id="{B19F6D3E-A785-1140-B2F2-9BA742A572ED}"/>
              </a:ext>
            </a:extLst>
          </p:cNvPr>
          <p:cNvCxnSpPr>
            <a:cxnSpLocks/>
          </p:cNvCxnSpPr>
          <p:nvPr/>
        </p:nvCxnSpPr>
        <p:spPr>
          <a:xfrm>
            <a:off x="5017125" y="2588119"/>
            <a:ext cx="0" cy="2533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 name="TextBox 1">
            <a:extLst>
              <a:ext uri="{FF2B5EF4-FFF2-40B4-BE49-F238E27FC236}">
                <a16:creationId xmlns:a16="http://schemas.microsoft.com/office/drawing/2014/main" id="{86C01D22-6C41-B845-9915-1C03F712FD07}"/>
              </a:ext>
            </a:extLst>
          </p:cNvPr>
          <p:cNvSpPr txBox="1"/>
          <p:nvPr/>
        </p:nvSpPr>
        <p:spPr>
          <a:xfrm>
            <a:off x="1286147" y="5514573"/>
            <a:ext cx="6571706" cy="584775"/>
          </a:xfrm>
          <a:prstGeom prst="rect">
            <a:avLst/>
          </a:prstGeom>
          <a:noFill/>
        </p:spPr>
        <p:txBody>
          <a:bodyPr wrap="square" rtlCol="0">
            <a:spAutoFit/>
          </a:bodyPr>
          <a:lstStyle/>
          <a:p>
            <a:r>
              <a:rPr lang="en-US" sz="1600" dirty="0">
                <a:solidFill>
                  <a:srgbClr val="4F81BD"/>
                </a:solidFill>
                <a:latin typeface="+mn-lt"/>
              </a:rPr>
              <a:t>C</a:t>
            </a:r>
            <a:r>
              <a:rPr lang="en-US" sz="1600" dirty="0">
                <a:solidFill>
                  <a:srgbClr val="4F81BD"/>
                </a:solidFill>
                <a:effectLst/>
                <a:latin typeface="+mn-lt"/>
              </a:rPr>
              <a:t>ross-cluster innovation spillovers do not simply originate from any cluster in which firm has plants but only from clusters in which it has innovating plants.</a:t>
            </a:r>
          </a:p>
        </p:txBody>
      </p:sp>
    </p:spTree>
    <p:extLst>
      <p:ext uri="{BB962C8B-B14F-4D97-AF65-F5344CB8AC3E}">
        <p14:creationId xmlns:p14="http://schemas.microsoft.com/office/powerpoint/2010/main" val="404353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E5878C4D-343F-D345-9598-4B70F62F838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295830" y="4548433"/>
            <a:ext cx="795528" cy="732598"/>
          </a:xfrm>
          <a:prstGeom prst="rect">
            <a:avLst/>
          </a:prstGeom>
          <a:noFill/>
          <a:effectLst/>
        </p:spPr>
      </p:pic>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Non-Innovating Plants (II)</a:t>
            </a:r>
          </a:p>
        </p:txBody>
      </p:sp>
      <p:grpSp>
        <p:nvGrpSpPr>
          <p:cNvPr id="4" name="Group 3">
            <a:extLst>
              <a:ext uri="{FF2B5EF4-FFF2-40B4-BE49-F238E27FC236}">
                <a16:creationId xmlns:a16="http://schemas.microsoft.com/office/drawing/2014/main" id="{86A6411B-7A41-9F46-96CA-BC815105F8C9}"/>
              </a:ext>
            </a:extLst>
          </p:cNvPr>
          <p:cNvGrpSpPr>
            <a:grpSpLocks noChangeAspect="1"/>
          </p:cNvGrpSpPr>
          <p:nvPr/>
        </p:nvGrpSpPr>
        <p:grpSpPr>
          <a:xfrm>
            <a:off x="1353912" y="1372977"/>
            <a:ext cx="2246992" cy="2246992"/>
            <a:chOff x="2325008" y="1796963"/>
            <a:chExt cx="3862653" cy="3862653"/>
          </a:xfrm>
        </p:grpSpPr>
        <p:sp>
          <p:nvSpPr>
            <p:cNvPr id="7" name="Oval 6">
              <a:extLst>
                <a:ext uri="{FF2B5EF4-FFF2-40B4-BE49-F238E27FC236}">
                  <a16:creationId xmlns:a16="http://schemas.microsoft.com/office/drawing/2014/main" id="{F16B52CD-B197-F94A-B7B8-8AFA1334E2F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A55825-FB40-B844-99A5-3B56BEAA4BD1}"/>
                </a:ext>
              </a:extLst>
            </p:cNvPr>
            <p:cNvPicPr>
              <a:picLocks noChangeAspect="1"/>
            </p:cNvPicPr>
            <p:nvPr/>
          </p:nvPicPr>
          <p:blipFill>
            <a:blip r:embed="rId4">
              <a:grayscl/>
            </a:blip>
            <a:stretch>
              <a:fillRect/>
            </a:stretch>
          </p:blipFill>
          <p:spPr>
            <a:xfrm>
              <a:off x="3761690" y="3163023"/>
              <a:ext cx="1371600" cy="1263100"/>
            </a:xfrm>
            <a:prstGeom prst="rect">
              <a:avLst/>
            </a:prstGeom>
          </p:spPr>
        </p:pic>
        <p:pic>
          <p:nvPicPr>
            <p:cNvPr id="28" name="Graphic 27" descr="Scientist female with solid fill">
              <a:extLst>
                <a:ext uri="{FF2B5EF4-FFF2-40B4-BE49-F238E27FC236}">
                  <a16:creationId xmlns:a16="http://schemas.microsoft.com/office/drawing/2014/main" id="{96237855-BE33-9742-8D1B-5E4853ABD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3394" y="3257470"/>
              <a:ext cx="474274" cy="474274"/>
            </a:xfrm>
            <a:prstGeom prst="rect">
              <a:avLst/>
            </a:prstGeom>
          </p:spPr>
        </p:pic>
        <p:pic>
          <p:nvPicPr>
            <p:cNvPr id="32" name="Graphic 31" descr="Scientist male with solid fill">
              <a:extLst>
                <a:ext uri="{FF2B5EF4-FFF2-40B4-BE49-F238E27FC236}">
                  <a16:creationId xmlns:a16="http://schemas.microsoft.com/office/drawing/2014/main" id="{8607ACA0-FB3C-8C41-AEDB-055641C062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3849" y="3041061"/>
              <a:ext cx="733198" cy="733198"/>
            </a:xfrm>
            <a:prstGeom prst="rect">
              <a:avLst/>
            </a:prstGeom>
          </p:spPr>
        </p:pic>
        <p:sp>
          <p:nvSpPr>
            <p:cNvPr id="2" name="TextBox 1">
              <a:extLst>
                <a:ext uri="{FF2B5EF4-FFF2-40B4-BE49-F238E27FC236}">
                  <a16:creationId xmlns:a16="http://schemas.microsoft.com/office/drawing/2014/main" id="{A7E62441-C2B1-8745-B8C8-17E6F6D0D45D}"/>
                </a:ext>
              </a:extLst>
            </p:cNvPr>
            <p:cNvSpPr txBox="1">
              <a:spLocks noChangeAspect="1"/>
            </p:cNvSpPr>
            <p:nvPr/>
          </p:nvSpPr>
          <p:spPr>
            <a:xfrm>
              <a:off x="3483640" y="4928688"/>
              <a:ext cx="1646816" cy="423262"/>
            </a:xfrm>
            <a:prstGeom prst="rect">
              <a:avLst/>
            </a:prstGeom>
            <a:solidFill>
              <a:srgbClr val="4F81BD"/>
            </a:solidFill>
          </p:spPr>
          <p:txBody>
            <a:bodyPr wrap="square" rtlCol="0">
              <a:spAutoFit/>
            </a:bodyPr>
            <a:lstStyle/>
            <a:p>
              <a:pPr algn="ctr"/>
              <a:r>
                <a:rPr lang="en-US" sz="1000" dirty="0">
                  <a:solidFill>
                    <a:schemeClr val="bg1"/>
                  </a:solidFill>
                </a:rPr>
                <a:t>Seattle</a:t>
              </a:r>
            </a:p>
          </p:txBody>
        </p:sp>
        <p:pic>
          <p:nvPicPr>
            <p:cNvPr id="25" name="Graphic 24" descr="Scientist female with solid fill">
              <a:extLst>
                <a:ext uri="{FF2B5EF4-FFF2-40B4-BE49-F238E27FC236}">
                  <a16:creationId xmlns:a16="http://schemas.microsoft.com/office/drawing/2014/main" id="{AE64BE86-B421-6442-B3DF-954B8EA342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510" y="2005719"/>
              <a:ext cx="474274" cy="474274"/>
            </a:xfrm>
            <a:prstGeom prst="rect">
              <a:avLst/>
            </a:prstGeom>
          </p:spPr>
        </p:pic>
        <p:pic>
          <p:nvPicPr>
            <p:cNvPr id="27" name="Graphic 26" descr="Scientist female with solid fill">
              <a:extLst>
                <a:ext uri="{FF2B5EF4-FFF2-40B4-BE49-F238E27FC236}">
                  <a16:creationId xmlns:a16="http://schemas.microsoft.com/office/drawing/2014/main" id="{4F14FBB3-FF18-E148-8442-D94B15A584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6712" y="2204734"/>
              <a:ext cx="474274" cy="474274"/>
            </a:xfrm>
            <a:prstGeom prst="rect">
              <a:avLst/>
            </a:prstGeom>
          </p:spPr>
        </p:pic>
        <p:pic>
          <p:nvPicPr>
            <p:cNvPr id="29" name="Graphic 28" descr="Scientist female with solid fill">
              <a:extLst>
                <a:ext uri="{FF2B5EF4-FFF2-40B4-BE49-F238E27FC236}">
                  <a16:creationId xmlns:a16="http://schemas.microsoft.com/office/drawing/2014/main" id="{FB36C735-0CDB-AF4E-A93B-28721ED00A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0051" y="2679008"/>
              <a:ext cx="474274" cy="474274"/>
            </a:xfrm>
            <a:prstGeom prst="rect">
              <a:avLst/>
            </a:prstGeom>
          </p:spPr>
        </p:pic>
        <p:pic>
          <p:nvPicPr>
            <p:cNvPr id="31" name="Graphic 30" descr="Scientist female with solid fill">
              <a:extLst>
                <a:ext uri="{FF2B5EF4-FFF2-40B4-BE49-F238E27FC236}">
                  <a16:creationId xmlns:a16="http://schemas.microsoft.com/office/drawing/2014/main" id="{46B6D184-385E-B44C-A147-6445A53C13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2186" y="2204734"/>
              <a:ext cx="474274" cy="474274"/>
            </a:xfrm>
            <a:prstGeom prst="rect">
              <a:avLst/>
            </a:prstGeom>
          </p:spPr>
        </p:pic>
        <p:pic>
          <p:nvPicPr>
            <p:cNvPr id="33" name="Graphic 32" descr="Scientist female with solid fill">
              <a:extLst>
                <a:ext uri="{FF2B5EF4-FFF2-40B4-BE49-F238E27FC236}">
                  <a16:creationId xmlns:a16="http://schemas.microsoft.com/office/drawing/2014/main" id="{E49DCACD-EB1C-E04C-9DE1-F9590141C7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9455" y="2679008"/>
              <a:ext cx="474274" cy="474274"/>
            </a:xfrm>
            <a:prstGeom prst="rect">
              <a:avLst/>
            </a:prstGeom>
          </p:spPr>
        </p:pic>
        <p:pic>
          <p:nvPicPr>
            <p:cNvPr id="35" name="Graphic 34" descr="Scientist female with solid fill">
              <a:extLst>
                <a:ext uri="{FF2B5EF4-FFF2-40B4-BE49-F238E27FC236}">
                  <a16:creationId xmlns:a16="http://schemas.microsoft.com/office/drawing/2014/main" id="{A4B2F60E-C67D-9744-830C-D1DD2730BD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828" y="3254015"/>
              <a:ext cx="474274" cy="474274"/>
            </a:xfrm>
            <a:prstGeom prst="rect">
              <a:avLst/>
            </a:prstGeom>
          </p:spPr>
        </p:pic>
        <p:pic>
          <p:nvPicPr>
            <p:cNvPr id="41" name="Graphic 40" descr="Scientist female with solid fill">
              <a:extLst>
                <a:ext uri="{FF2B5EF4-FFF2-40B4-BE49-F238E27FC236}">
                  <a16:creationId xmlns:a16="http://schemas.microsoft.com/office/drawing/2014/main" id="{7E573D19-12B8-9943-98F9-651204C127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7319" y="3880081"/>
              <a:ext cx="474274" cy="474274"/>
            </a:xfrm>
            <a:prstGeom prst="rect">
              <a:avLst/>
            </a:prstGeom>
          </p:spPr>
        </p:pic>
        <p:pic>
          <p:nvPicPr>
            <p:cNvPr id="43" name="Graphic 42" descr="Scientist female with solid fill">
              <a:extLst>
                <a:ext uri="{FF2B5EF4-FFF2-40B4-BE49-F238E27FC236}">
                  <a16:creationId xmlns:a16="http://schemas.microsoft.com/office/drawing/2014/main" id="{AF76015E-639D-5E49-A3F7-5DC718BF6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5691" y="3880081"/>
              <a:ext cx="474274" cy="474274"/>
            </a:xfrm>
            <a:prstGeom prst="rect">
              <a:avLst/>
            </a:prstGeom>
          </p:spPr>
        </p:pic>
      </p:grpSp>
      <p:grpSp>
        <p:nvGrpSpPr>
          <p:cNvPr id="17" name="Group 16">
            <a:extLst>
              <a:ext uri="{FF2B5EF4-FFF2-40B4-BE49-F238E27FC236}">
                <a16:creationId xmlns:a16="http://schemas.microsoft.com/office/drawing/2014/main" id="{D475211B-49C6-E941-A773-9D0A617F0950}"/>
              </a:ext>
            </a:extLst>
          </p:cNvPr>
          <p:cNvGrpSpPr>
            <a:grpSpLocks noChangeAspect="1"/>
          </p:cNvGrpSpPr>
          <p:nvPr/>
        </p:nvGrpSpPr>
        <p:grpSpPr>
          <a:xfrm>
            <a:off x="5830842" y="1372977"/>
            <a:ext cx="2246992" cy="2246992"/>
            <a:chOff x="2325008" y="1796963"/>
            <a:chExt cx="3862653" cy="3862653"/>
          </a:xfrm>
        </p:grpSpPr>
        <p:sp>
          <p:nvSpPr>
            <p:cNvPr id="18" name="Oval 17">
              <a:extLst>
                <a:ext uri="{FF2B5EF4-FFF2-40B4-BE49-F238E27FC236}">
                  <a16:creationId xmlns:a16="http://schemas.microsoft.com/office/drawing/2014/main" id="{344954B8-2EA6-7B46-968C-853FA453A14E}"/>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C24BA2A-7502-0745-AB00-9FA8C6247F73}"/>
                </a:ext>
              </a:extLst>
            </p:cNvPr>
            <p:cNvPicPr>
              <a:picLocks noChangeAspect="1"/>
            </p:cNvPicPr>
            <p:nvPr/>
          </p:nvPicPr>
          <p:blipFill>
            <a:blip r:embed="rId4">
              <a:grayscl/>
            </a:blip>
            <a:stretch>
              <a:fillRect/>
            </a:stretch>
          </p:blipFill>
          <p:spPr>
            <a:xfrm>
              <a:off x="3761690" y="3163023"/>
              <a:ext cx="1371600" cy="1263100"/>
            </a:xfrm>
            <a:prstGeom prst="rect">
              <a:avLst/>
            </a:prstGeom>
          </p:spPr>
        </p:pic>
        <p:pic>
          <p:nvPicPr>
            <p:cNvPr id="20" name="Graphic 19" descr="Scientist female with solid fill">
              <a:extLst>
                <a:ext uri="{FF2B5EF4-FFF2-40B4-BE49-F238E27FC236}">
                  <a16:creationId xmlns:a16="http://schemas.microsoft.com/office/drawing/2014/main" id="{B1CEC01B-ADA1-FD4D-A0D7-A006C3354D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3394" y="3257470"/>
              <a:ext cx="474274" cy="474274"/>
            </a:xfrm>
            <a:prstGeom prst="rect">
              <a:avLst/>
            </a:prstGeom>
          </p:spPr>
        </p:pic>
        <p:pic>
          <p:nvPicPr>
            <p:cNvPr id="21" name="Graphic 20" descr="Scientist male with solid fill">
              <a:extLst>
                <a:ext uri="{FF2B5EF4-FFF2-40B4-BE49-F238E27FC236}">
                  <a16:creationId xmlns:a16="http://schemas.microsoft.com/office/drawing/2014/main" id="{9369754A-99DC-5844-B84F-DBF20661D5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3849" y="3041061"/>
              <a:ext cx="733198" cy="733198"/>
            </a:xfrm>
            <a:prstGeom prst="rect">
              <a:avLst/>
            </a:prstGeom>
          </p:spPr>
        </p:pic>
        <p:sp>
          <p:nvSpPr>
            <p:cNvPr id="22" name="TextBox 21">
              <a:extLst>
                <a:ext uri="{FF2B5EF4-FFF2-40B4-BE49-F238E27FC236}">
                  <a16:creationId xmlns:a16="http://schemas.microsoft.com/office/drawing/2014/main" id="{0B1B4122-D952-584B-B8C3-DA90A908D891}"/>
                </a:ext>
              </a:extLst>
            </p:cNvPr>
            <p:cNvSpPr txBox="1">
              <a:spLocks noChangeAspect="1"/>
            </p:cNvSpPr>
            <p:nvPr/>
          </p:nvSpPr>
          <p:spPr>
            <a:xfrm>
              <a:off x="3486474" y="4900398"/>
              <a:ext cx="1646816" cy="423262"/>
            </a:xfrm>
            <a:prstGeom prst="rect">
              <a:avLst/>
            </a:prstGeom>
            <a:solidFill>
              <a:srgbClr val="4F81BD"/>
            </a:solidFill>
          </p:spPr>
          <p:txBody>
            <a:bodyPr wrap="square" rtlCol="0">
              <a:spAutoFit/>
            </a:bodyPr>
            <a:lstStyle/>
            <a:p>
              <a:pPr algn="ctr"/>
              <a:r>
                <a:rPr lang="en-US" sz="1000" dirty="0">
                  <a:solidFill>
                    <a:schemeClr val="bg1"/>
                  </a:solidFill>
                </a:rPr>
                <a:t>San Diego</a:t>
              </a:r>
            </a:p>
          </p:txBody>
        </p:sp>
        <p:pic>
          <p:nvPicPr>
            <p:cNvPr id="23" name="Graphic 22" descr="Scientist female with solid fill">
              <a:extLst>
                <a:ext uri="{FF2B5EF4-FFF2-40B4-BE49-F238E27FC236}">
                  <a16:creationId xmlns:a16="http://schemas.microsoft.com/office/drawing/2014/main" id="{CA19CD18-FA59-3F4E-A46B-521AB669D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510" y="2005719"/>
              <a:ext cx="474274" cy="474274"/>
            </a:xfrm>
            <a:prstGeom prst="rect">
              <a:avLst/>
            </a:prstGeom>
          </p:spPr>
        </p:pic>
        <p:pic>
          <p:nvPicPr>
            <p:cNvPr id="24" name="Graphic 23" descr="Scientist female with solid fill">
              <a:extLst>
                <a:ext uri="{FF2B5EF4-FFF2-40B4-BE49-F238E27FC236}">
                  <a16:creationId xmlns:a16="http://schemas.microsoft.com/office/drawing/2014/main" id="{A9BDC512-3D20-2840-856D-892AC0D19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6712" y="2204734"/>
              <a:ext cx="474274" cy="474274"/>
            </a:xfrm>
            <a:prstGeom prst="rect">
              <a:avLst/>
            </a:prstGeom>
          </p:spPr>
        </p:pic>
        <p:pic>
          <p:nvPicPr>
            <p:cNvPr id="26" name="Graphic 25" descr="Scientist female with solid fill">
              <a:extLst>
                <a:ext uri="{FF2B5EF4-FFF2-40B4-BE49-F238E27FC236}">
                  <a16:creationId xmlns:a16="http://schemas.microsoft.com/office/drawing/2014/main" id="{5212B70C-61E8-FF4A-900A-F8EA23B23E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0051" y="2679008"/>
              <a:ext cx="474274" cy="474274"/>
            </a:xfrm>
            <a:prstGeom prst="rect">
              <a:avLst/>
            </a:prstGeom>
          </p:spPr>
        </p:pic>
        <p:pic>
          <p:nvPicPr>
            <p:cNvPr id="30" name="Graphic 29" descr="Scientist female with solid fill">
              <a:extLst>
                <a:ext uri="{FF2B5EF4-FFF2-40B4-BE49-F238E27FC236}">
                  <a16:creationId xmlns:a16="http://schemas.microsoft.com/office/drawing/2014/main" id="{D173140D-6373-E042-835F-9CC5E4DA0A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2186" y="2204734"/>
              <a:ext cx="474274" cy="474274"/>
            </a:xfrm>
            <a:prstGeom prst="rect">
              <a:avLst/>
            </a:prstGeom>
          </p:spPr>
        </p:pic>
        <p:pic>
          <p:nvPicPr>
            <p:cNvPr id="34" name="Graphic 33" descr="Scientist female with solid fill">
              <a:extLst>
                <a:ext uri="{FF2B5EF4-FFF2-40B4-BE49-F238E27FC236}">
                  <a16:creationId xmlns:a16="http://schemas.microsoft.com/office/drawing/2014/main" id="{A957CF35-FBEA-ED47-884E-9BE96C1127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9455" y="2679008"/>
              <a:ext cx="474274" cy="474274"/>
            </a:xfrm>
            <a:prstGeom prst="rect">
              <a:avLst/>
            </a:prstGeom>
          </p:spPr>
        </p:pic>
        <p:pic>
          <p:nvPicPr>
            <p:cNvPr id="36" name="Graphic 35" descr="Scientist female with solid fill">
              <a:extLst>
                <a:ext uri="{FF2B5EF4-FFF2-40B4-BE49-F238E27FC236}">
                  <a16:creationId xmlns:a16="http://schemas.microsoft.com/office/drawing/2014/main" id="{7E163C58-1E96-8942-B012-08087349F5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72828" y="3254015"/>
              <a:ext cx="474274" cy="474274"/>
            </a:xfrm>
            <a:prstGeom prst="rect">
              <a:avLst/>
            </a:prstGeom>
          </p:spPr>
        </p:pic>
        <p:pic>
          <p:nvPicPr>
            <p:cNvPr id="37" name="Graphic 36" descr="Scientist female with solid fill">
              <a:extLst>
                <a:ext uri="{FF2B5EF4-FFF2-40B4-BE49-F238E27FC236}">
                  <a16:creationId xmlns:a16="http://schemas.microsoft.com/office/drawing/2014/main" id="{78C937DC-6CE2-D744-8A9C-318CDA0F19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7319" y="3880081"/>
              <a:ext cx="474274" cy="474274"/>
            </a:xfrm>
            <a:prstGeom prst="rect">
              <a:avLst/>
            </a:prstGeom>
          </p:spPr>
        </p:pic>
        <p:pic>
          <p:nvPicPr>
            <p:cNvPr id="38" name="Graphic 37" descr="Scientist female with solid fill">
              <a:extLst>
                <a:ext uri="{FF2B5EF4-FFF2-40B4-BE49-F238E27FC236}">
                  <a16:creationId xmlns:a16="http://schemas.microsoft.com/office/drawing/2014/main" id="{A5FCE6AF-12E8-A644-B039-02D1B76A0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5691" y="3880081"/>
              <a:ext cx="474274" cy="474274"/>
            </a:xfrm>
            <a:prstGeom prst="rect">
              <a:avLst/>
            </a:prstGeom>
          </p:spPr>
        </p:pic>
      </p:grpSp>
      <p:grpSp>
        <p:nvGrpSpPr>
          <p:cNvPr id="39" name="Group 38">
            <a:extLst>
              <a:ext uri="{FF2B5EF4-FFF2-40B4-BE49-F238E27FC236}">
                <a16:creationId xmlns:a16="http://schemas.microsoft.com/office/drawing/2014/main" id="{D51B53C2-A6C8-534D-9976-88271921DE29}"/>
              </a:ext>
            </a:extLst>
          </p:cNvPr>
          <p:cNvGrpSpPr>
            <a:grpSpLocks noChangeAspect="1"/>
          </p:cNvGrpSpPr>
          <p:nvPr/>
        </p:nvGrpSpPr>
        <p:grpSpPr>
          <a:xfrm>
            <a:off x="3600904" y="3797300"/>
            <a:ext cx="2246992" cy="2246992"/>
            <a:chOff x="2325008" y="1796963"/>
            <a:chExt cx="3862653" cy="3862653"/>
          </a:xfrm>
        </p:grpSpPr>
        <p:sp>
          <p:nvSpPr>
            <p:cNvPr id="40" name="Oval 39">
              <a:extLst>
                <a:ext uri="{FF2B5EF4-FFF2-40B4-BE49-F238E27FC236}">
                  <a16:creationId xmlns:a16="http://schemas.microsoft.com/office/drawing/2014/main" id="{B95347B6-C01D-0949-9C62-F50FD42AA63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EEFABD1-E66E-4F48-ADED-1655936529D8}"/>
                </a:ext>
              </a:extLst>
            </p:cNvPr>
            <p:cNvSpPr txBox="1">
              <a:spLocks noChangeAspect="1"/>
            </p:cNvSpPr>
            <p:nvPr/>
          </p:nvSpPr>
          <p:spPr>
            <a:xfrm>
              <a:off x="3432926" y="4932429"/>
              <a:ext cx="1646816" cy="423262"/>
            </a:xfrm>
            <a:prstGeom prst="rect">
              <a:avLst/>
            </a:prstGeom>
            <a:solidFill>
              <a:srgbClr val="4F81BD"/>
            </a:solidFill>
          </p:spPr>
          <p:txBody>
            <a:bodyPr wrap="square" rtlCol="0">
              <a:spAutoFit/>
            </a:bodyPr>
            <a:lstStyle/>
            <a:p>
              <a:r>
                <a:rPr lang="en-US" sz="1000" dirty="0">
                  <a:solidFill>
                    <a:schemeClr val="bg1"/>
                  </a:solidFill>
                </a:rPr>
                <a:t>Silicon Valley</a:t>
              </a:r>
            </a:p>
          </p:txBody>
        </p:sp>
      </p:grpSp>
      <p:cxnSp>
        <p:nvCxnSpPr>
          <p:cNvPr id="8" name="Straight Connector 7">
            <a:extLst>
              <a:ext uri="{FF2B5EF4-FFF2-40B4-BE49-F238E27FC236}">
                <a16:creationId xmlns:a16="http://schemas.microsoft.com/office/drawing/2014/main" id="{D9DFB539-90E2-3743-B140-360B1FC79A5C}"/>
              </a:ext>
            </a:extLst>
          </p:cNvPr>
          <p:cNvCxnSpPr/>
          <p:nvPr/>
        </p:nvCxnSpPr>
        <p:spPr>
          <a:xfrm>
            <a:off x="2771673" y="2860670"/>
            <a:ext cx="1552460"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B446C7-DE88-ED42-B842-F3BAAF0A46D4}"/>
              </a:ext>
            </a:extLst>
          </p:cNvPr>
          <p:cNvCxnSpPr>
            <a:cxnSpLocks/>
          </p:cNvCxnSpPr>
          <p:nvPr/>
        </p:nvCxnSpPr>
        <p:spPr>
          <a:xfrm flipH="1">
            <a:off x="5091358" y="2860670"/>
            <a:ext cx="1679222" cy="1657100"/>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12F88C4-B238-B547-8D1B-D61AA77A5C2D}"/>
              </a:ext>
            </a:extLst>
          </p:cNvPr>
          <p:cNvSpPr txBox="1"/>
          <p:nvPr/>
        </p:nvSpPr>
        <p:spPr>
          <a:xfrm flipH="1">
            <a:off x="589260" y="4683899"/>
            <a:ext cx="2525894" cy="461665"/>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Focal plant: non-innovating plant</a:t>
            </a:r>
          </a:p>
          <a:p>
            <a:pPr algn="ctr"/>
            <a:r>
              <a:rPr lang="en-US" sz="1200" dirty="0">
                <a:solidFill>
                  <a:srgbClr val="960000"/>
                </a:solidFill>
                <a:latin typeface="+mn-lt"/>
              </a:rPr>
              <a:t>Connected clusters: innovating plants</a:t>
            </a:r>
          </a:p>
        </p:txBody>
      </p:sp>
    </p:spTree>
    <p:extLst>
      <p:ext uri="{BB962C8B-B14F-4D97-AF65-F5344CB8AC3E}">
        <p14:creationId xmlns:p14="http://schemas.microsoft.com/office/powerpoint/2010/main" val="47139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Non-Innovating Plants (II)</a:t>
            </a:r>
          </a:p>
        </p:txBody>
      </p:sp>
      <p:pic>
        <p:nvPicPr>
          <p:cNvPr id="4" name="Picture 3">
            <a:extLst>
              <a:ext uri="{FF2B5EF4-FFF2-40B4-BE49-F238E27FC236}">
                <a16:creationId xmlns:a16="http://schemas.microsoft.com/office/drawing/2014/main" id="{92DDFE21-F68C-BC4E-8CA5-7AE0EF5F35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8562" y="1593481"/>
            <a:ext cx="6106876" cy="3671038"/>
          </a:xfrm>
          <a:prstGeom prst="rect">
            <a:avLst/>
          </a:prstGeom>
          <a:noFill/>
          <a:ln>
            <a:noFill/>
          </a:ln>
        </p:spPr>
      </p:pic>
      <p:sp>
        <p:nvSpPr>
          <p:cNvPr id="5" name="Rectangle 4">
            <a:extLst>
              <a:ext uri="{FF2B5EF4-FFF2-40B4-BE49-F238E27FC236}">
                <a16:creationId xmlns:a16="http://schemas.microsoft.com/office/drawing/2014/main" id="{F8B1C8AB-41D1-9C42-BA4C-FB0AB371CEAA}"/>
              </a:ext>
            </a:extLst>
          </p:cNvPr>
          <p:cNvSpPr/>
          <p:nvPr/>
        </p:nvSpPr>
        <p:spPr>
          <a:xfrm flipH="1">
            <a:off x="6503668" y="2835421"/>
            <a:ext cx="925831" cy="649005"/>
          </a:xfrm>
          <a:prstGeom prst="rect">
            <a:avLst/>
          </a:prstGeom>
          <a:noFill/>
          <a:ln w="127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7" name="TextBox 6">
            <a:extLst>
              <a:ext uri="{FF2B5EF4-FFF2-40B4-BE49-F238E27FC236}">
                <a16:creationId xmlns:a16="http://schemas.microsoft.com/office/drawing/2014/main" id="{F24C59FD-F3A0-D449-B3D6-43A4DB42DC9E}"/>
              </a:ext>
            </a:extLst>
          </p:cNvPr>
          <p:cNvSpPr txBox="1"/>
          <p:nvPr/>
        </p:nvSpPr>
        <p:spPr>
          <a:xfrm flipH="1">
            <a:off x="4903595" y="2124475"/>
            <a:ext cx="2525894" cy="461665"/>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Focal plant: non-innovating plant</a:t>
            </a:r>
          </a:p>
          <a:p>
            <a:pPr algn="ctr"/>
            <a:r>
              <a:rPr lang="en-US" sz="1200" dirty="0">
                <a:solidFill>
                  <a:srgbClr val="960000"/>
                </a:solidFill>
                <a:latin typeface="+mn-lt"/>
              </a:rPr>
              <a:t>Connected clusters: innovating plants</a:t>
            </a:r>
          </a:p>
        </p:txBody>
      </p:sp>
      <p:cxnSp>
        <p:nvCxnSpPr>
          <p:cNvPr id="8" name="Straight Arrow Connector 7">
            <a:extLst>
              <a:ext uri="{FF2B5EF4-FFF2-40B4-BE49-F238E27FC236}">
                <a16:creationId xmlns:a16="http://schemas.microsoft.com/office/drawing/2014/main" id="{B19F6D3E-A785-1140-B2F2-9BA742A572ED}"/>
              </a:ext>
            </a:extLst>
          </p:cNvPr>
          <p:cNvCxnSpPr>
            <a:cxnSpLocks/>
          </p:cNvCxnSpPr>
          <p:nvPr/>
        </p:nvCxnSpPr>
        <p:spPr>
          <a:xfrm>
            <a:off x="6955201" y="2586140"/>
            <a:ext cx="0" cy="2533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TextBox 8">
            <a:extLst>
              <a:ext uri="{FF2B5EF4-FFF2-40B4-BE49-F238E27FC236}">
                <a16:creationId xmlns:a16="http://schemas.microsoft.com/office/drawing/2014/main" id="{0BE33146-2F5D-3140-BF10-3D67185C95B3}"/>
              </a:ext>
            </a:extLst>
          </p:cNvPr>
          <p:cNvSpPr txBox="1"/>
          <p:nvPr/>
        </p:nvSpPr>
        <p:spPr>
          <a:xfrm>
            <a:off x="1286424" y="5503125"/>
            <a:ext cx="6571151" cy="584775"/>
          </a:xfrm>
          <a:prstGeom prst="rect">
            <a:avLst/>
          </a:prstGeom>
          <a:noFill/>
        </p:spPr>
        <p:txBody>
          <a:bodyPr wrap="square" rtlCol="0">
            <a:spAutoFit/>
          </a:bodyPr>
          <a:lstStyle/>
          <a:p>
            <a:r>
              <a:rPr lang="en-US" sz="1600" dirty="0">
                <a:solidFill>
                  <a:srgbClr val="4F81BD"/>
                </a:solidFill>
                <a:latin typeface="+mn-lt"/>
              </a:rPr>
              <a:t>S</a:t>
            </a:r>
            <a:r>
              <a:rPr lang="en-US" sz="1600" dirty="0">
                <a:solidFill>
                  <a:srgbClr val="4F81BD"/>
                </a:solidFill>
                <a:effectLst/>
                <a:latin typeface="+mn-lt"/>
              </a:rPr>
              <a:t>ome</a:t>
            </a:r>
            <a:r>
              <a:rPr lang="en-US" sz="1600" dirty="0">
                <a:solidFill>
                  <a:srgbClr val="4F81BD"/>
                </a:solidFill>
                <a:latin typeface="+mn-lt"/>
              </a:rPr>
              <a:t> </a:t>
            </a:r>
            <a:r>
              <a:rPr lang="en-US" sz="1600" dirty="0">
                <a:solidFill>
                  <a:srgbClr val="4F81BD"/>
                </a:solidFill>
                <a:effectLst/>
                <a:latin typeface="+mn-lt"/>
              </a:rPr>
              <a:t>of the information that is disseminated via cross-cluster spillovers is relevant for productivity more broadly, beyond raising inventors' productivity.</a:t>
            </a:r>
          </a:p>
        </p:txBody>
      </p:sp>
    </p:spTree>
    <p:extLst>
      <p:ext uri="{BB962C8B-B14F-4D97-AF65-F5344CB8AC3E}">
        <p14:creationId xmlns:p14="http://schemas.microsoft.com/office/powerpoint/2010/main" val="380619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IV Estimation</a:t>
            </a:r>
          </a:p>
        </p:txBody>
      </p:sp>
      <p:grpSp>
        <p:nvGrpSpPr>
          <p:cNvPr id="116" name="Group 115">
            <a:extLst>
              <a:ext uri="{FF2B5EF4-FFF2-40B4-BE49-F238E27FC236}">
                <a16:creationId xmlns:a16="http://schemas.microsoft.com/office/drawing/2014/main" id="{04C94B79-6F9F-EF43-99EB-103EECB516D1}"/>
              </a:ext>
            </a:extLst>
          </p:cNvPr>
          <p:cNvGrpSpPr/>
          <p:nvPr/>
        </p:nvGrpSpPr>
        <p:grpSpPr>
          <a:xfrm>
            <a:off x="1262234" y="1672262"/>
            <a:ext cx="6619532" cy="4187239"/>
            <a:chOff x="1262234" y="1868205"/>
            <a:chExt cx="6619532" cy="4187239"/>
          </a:xfrm>
        </p:grpSpPr>
        <p:pic>
          <p:nvPicPr>
            <p:cNvPr id="84" name="Graphic 83" descr="Scientist male with solid fill">
              <a:extLst>
                <a:ext uri="{FF2B5EF4-FFF2-40B4-BE49-F238E27FC236}">
                  <a16:creationId xmlns:a16="http://schemas.microsoft.com/office/drawing/2014/main" id="{83D8129D-8F1F-194B-B275-8D3E5AC7D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0984" y="5155226"/>
              <a:ext cx="253442" cy="253442"/>
            </a:xfrm>
            <a:prstGeom prst="rect">
              <a:avLst/>
            </a:prstGeom>
          </p:spPr>
        </p:pic>
        <p:pic>
          <p:nvPicPr>
            <p:cNvPr id="83" name="Picture 82">
              <a:extLst>
                <a:ext uri="{FF2B5EF4-FFF2-40B4-BE49-F238E27FC236}">
                  <a16:creationId xmlns:a16="http://schemas.microsoft.com/office/drawing/2014/main" id="{E5878C4D-343F-D345-9598-4B70F62F838F}"/>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402185" y="5200265"/>
              <a:ext cx="469137" cy="432026"/>
            </a:xfrm>
            <a:prstGeom prst="rect">
              <a:avLst/>
            </a:prstGeom>
            <a:noFill/>
            <a:effectLst/>
          </p:spPr>
        </p:pic>
        <p:grpSp>
          <p:nvGrpSpPr>
            <p:cNvPr id="4" name="Group 3">
              <a:extLst>
                <a:ext uri="{FF2B5EF4-FFF2-40B4-BE49-F238E27FC236}">
                  <a16:creationId xmlns:a16="http://schemas.microsoft.com/office/drawing/2014/main" id="{86A6411B-7A41-9F46-96CA-BC815105F8C9}"/>
                </a:ext>
              </a:extLst>
            </p:cNvPr>
            <p:cNvGrpSpPr>
              <a:grpSpLocks noChangeAspect="1"/>
            </p:cNvGrpSpPr>
            <p:nvPr/>
          </p:nvGrpSpPr>
          <p:grpSpPr>
            <a:xfrm>
              <a:off x="2589390" y="3300684"/>
              <a:ext cx="1325092" cy="1325092"/>
              <a:chOff x="2325008" y="1796963"/>
              <a:chExt cx="3862653" cy="3862653"/>
            </a:xfrm>
          </p:grpSpPr>
          <p:sp>
            <p:nvSpPr>
              <p:cNvPr id="7" name="Oval 6">
                <a:extLst>
                  <a:ext uri="{FF2B5EF4-FFF2-40B4-BE49-F238E27FC236}">
                    <a16:creationId xmlns:a16="http://schemas.microsoft.com/office/drawing/2014/main" id="{F16B52CD-B197-F94A-B7B8-8AFA1334E2F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A55825-FB40-B844-99A5-3B56BEAA4BD1}"/>
                  </a:ext>
                </a:extLst>
              </p:cNvPr>
              <p:cNvPicPr>
                <a:picLocks noChangeAspect="1"/>
              </p:cNvPicPr>
              <p:nvPr/>
            </p:nvPicPr>
            <p:blipFill>
              <a:blip r:embed="rId6">
                <a:grayscl/>
              </a:blip>
              <a:stretch>
                <a:fillRect/>
              </a:stretch>
            </p:blipFill>
            <p:spPr>
              <a:xfrm>
                <a:off x="3761690" y="3163023"/>
                <a:ext cx="1371600" cy="1263100"/>
              </a:xfrm>
              <a:prstGeom prst="rect">
                <a:avLst/>
              </a:prstGeom>
            </p:spPr>
          </p:pic>
          <p:pic>
            <p:nvPicPr>
              <p:cNvPr id="28" name="Graphic 27" descr="Scientist female with solid fill">
                <a:extLst>
                  <a:ext uri="{FF2B5EF4-FFF2-40B4-BE49-F238E27FC236}">
                    <a16:creationId xmlns:a16="http://schemas.microsoft.com/office/drawing/2014/main" id="{96237855-BE33-9742-8D1B-5E4853ABD6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3394" y="3257470"/>
                <a:ext cx="474274" cy="474274"/>
              </a:xfrm>
              <a:prstGeom prst="rect">
                <a:avLst/>
              </a:prstGeom>
            </p:spPr>
          </p:pic>
          <p:pic>
            <p:nvPicPr>
              <p:cNvPr id="32" name="Graphic 31" descr="Scientist male with solid fill">
                <a:extLst>
                  <a:ext uri="{FF2B5EF4-FFF2-40B4-BE49-F238E27FC236}">
                    <a16:creationId xmlns:a16="http://schemas.microsoft.com/office/drawing/2014/main" id="{8607ACA0-FB3C-8C41-AEDB-055641C062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3849" y="3041061"/>
                <a:ext cx="733198" cy="733198"/>
              </a:xfrm>
              <a:prstGeom prst="rect">
                <a:avLst/>
              </a:prstGeom>
            </p:spPr>
          </p:pic>
          <p:sp>
            <p:nvSpPr>
              <p:cNvPr id="2" name="TextBox 1">
                <a:extLst>
                  <a:ext uri="{FF2B5EF4-FFF2-40B4-BE49-F238E27FC236}">
                    <a16:creationId xmlns:a16="http://schemas.microsoft.com/office/drawing/2014/main" id="{A7E62441-C2B1-8745-B8C8-17E6F6D0D45D}"/>
                  </a:ext>
                </a:extLst>
              </p:cNvPr>
              <p:cNvSpPr txBox="1">
                <a:spLocks noChangeAspect="1"/>
              </p:cNvSpPr>
              <p:nvPr/>
            </p:nvSpPr>
            <p:spPr>
              <a:xfrm>
                <a:off x="3425732" y="4912928"/>
                <a:ext cx="1646816" cy="538303"/>
              </a:xfrm>
              <a:prstGeom prst="rect">
                <a:avLst/>
              </a:prstGeom>
              <a:solidFill>
                <a:srgbClr val="4F81BD"/>
              </a:solidFill>
            </p:spPr>
            <p:txBody>
              <a:bodyPr wrap="square" rtlCol="0">
                <a:spAutoFit/>
              </a:bodyPr>
              <a:lstStyle/>
              <a:p>
                <a:pPr algn="ctr"/>
                <a:r>
                  <a:rPr lang="en-US" sz="600" dirty="0">
                    <a:solidFill>
                      <a:schemeClr val="bg1"/>
                    </a:solidFill>
                  </a:rPr>
                  <a:t>Seattle</a:t>
                </a:r>
              </a:p>
            </p:txBody>
          </p:sp>
          <p:pic>
            <p:nvPicPr>
              <p:cNvPr id="25" name="Graphic 24" descr="Scientist female with solid fill">
                <a:extLst>
                  <a:ext uri="{FF2B5EF4-FFF2-40B4-BE49-F238E27FC236}">
                    <a16:creationId xmlns:a16="http://schemas.microsoft.com/office/drawing/2014/main" id="{AE64BE86-B421-6442-B3DF-954B8EA342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0510" y="2005719"/>
                <a:ext cx="474274" cy="474274"/>
              </a:xfrm>
              <a:prstGeom prst="rect">
                <a:avLst/>
              </a:prstGeom>
            </p:spPr>
          </p:pic>
          <p:pic>
            <p:nvPicPr>
              <p:cNvPr id="27" name="Graphic 26" descr="Scientist female with solid fill">
                <a:extLst>
                  <a:ext uri="{FF2B5EF4-FFF2-40B4-BE49-F238E27FC236}">
                    <a16:creationId xmlns:a16="http://schemas.microsoft.com/office/drawing/2014/main" id="{4F14FBB3-FF18-E148-8442-D94B15A584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36712" y="2204734"/>
                <a:ext cx="474274" cy="474274"/>
              </a:xfrm>
              <a:prstGeom prst="rect">
                <a:avLst/>
              </a:prstGeom>
            </p:spPr>
          </p:pic>
          <p:pic>
            <p:nvPicPr>
              <p:cNvPr id="29" name="Graphic 28" descr="Scientist female with solid fill">
                <a:extLst>
                  <a:ext uri="{FF2B5EF4-FFF2-40B4-BE49-F238E27FC236}">
                    <a16:creationId xmlns:a16="http://schemas.microsoft.com/office/drawing/2014/main" id="{FB36C735-0CDB-AF4E-A93B-28721ED00A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051" y="2679008"/>
                <a:ext cx="474274" cy="474274"/>
              </a:xfrm>
              <a:prstGeom prst="rect">
                <a:avLst/>
              </a:prstGeom>
            </p:spPr>
          </p:pic>
          <p:pic>
            <p:nvPicPr>
              <p:cNvPr id="31" name="Graphic 30" descr="Scientist female with solid fill">
                <a:extLst>
                  <a:ext uri="{FF2B5EF4-FFF2-40B4-BE49-F238E27FC236}">
                    <a16:creationId xmlns:a16="http://schemas.microsoft.com/office/drawing/2014/main" id="{46B6D184-385E-B44C-A147-6445A53C13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186" y="2204734"/>
                <a:ext cx="474274" cy="474274"/>
              </a:xfrm>
              <a:prstGeom prst="rect">
                <a:avLst/>
              </a:prstGeom>
            </p:spPr>
          </p:pic>
          <p:pic>
            <p:nvPicPr>
              <p:cNvPr id="33" name="Graphic 32" descr="Scientist female with solid fill">
                <a:extLst>
                  <a:ext uri="{FF2B5EF4-FFF2-40B4-BE49-F238E27FC236}">
                    <a16:creationId xmlns:a16="http://schemas.microsoft.com/office/drawing/2014/main" id="{E49DCACD-EB1C-E04C-9DE1-F9590141C7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9455" y="2679008"/>
                <a:ext cx="474274" cy="474274"/>
              </a:xfrm>
              <a:prstGeom prst="rect">
                <a:avLst/>
              </a:prstGeom>
            </p:spPr>
          </p:pic>
          <p:pic>
            <p:nvPicPr>
              <p:cNvPr id="35" name="Graphic 34" descr="Scientist female with solid fill">
                <a:extLst>
                  <a:ext uri="{FF2B5EF4-FFF2-40B4-BE49-F238E27FC236}">
                    <a16:creationId xmlns:a16="http://schemas.microsoft.com/office/drawing/2014/main" id="{A4B2F60E-C67D-9744-830C-D1DD2730BD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2828" y="3254015"/>
                <a:ext cx="474274" cy="474274"/>
              </a:xfrm>
              <a:prstGeom prst="rect">
                <a:avLst/>
              </a:prstGeom>
            </p:spPr>
          </p:pic>
          <p:pic>
            <p:nvPicPr>
              <p:cNvPr id="41" name="Graphic 40" descr="Scientist female with solid fill">
                <a:extLst>
                  <a:ext uri="{FF2B5EF4-FFF2-40B4-BE49-F238E27FC236}">
                    <a16:creationId xmlns:a16="http://schemas.microsoft.com/office/drawing/2014/main" id="{7E573D19-12B8-9943-98F9-651204C127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07319" y="3880081"/>
                <a:ext cx="474274" cy="474274"/>
              </a:xfrm>
              <a:prstGeom prst="rect">
                <a:avLst/>
              </a:prstGeom>
            </p:spPr>
          </p:pic>
          <p:pic>
            <p:nvPicPr>
              <p:cNvPr id="43" name="Graphic 42" descr="Scientist female with solid fill">
                <a:extLst>
                  <a:ext uri="{FF2B5EF4-FFF2-40B4-BE49-F238E27FC236}">
                    <a16:creationId xmlns:a16="http://schemas.microsoft.com/office/drawing/2014/main" id="{AF76015E-639D-5E49-A3F7-5DC718BF62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5691" y="3880081"/>
                <a:ext cx="474274" cy="474274"/>
              </a:xfrm>
              <a:prstGeom prst="rect">
                <a:avLst/>
              </a:prstGeom>
            </p:spPr>
          </p:pic>
        </p:grpSp>
        <p:sp>
          <p:nvSpPr>
            <p:cNvPr id="18" name="Oval 17">
              <a:extLst>
                <a:ext uri="{FF2B5EF4-FFF2-40B4-BE49-F238E27FC236}">
                  <a16:creationId xmlns:a16="http://schemas.microsoft.com/office/drawing/2014/main" id="{344954B8-2EA6-7B46-968C-853FA453A14E}"/>
                </a:ext>
              </a:extLst>
            </p:cNvPr>
            <p:cNvSpPr>
              <a:spLocks noChangeAspect="1"/>
            </p:cNvSpPr>
            <p:nvPr/>
          </p:nvSpPr>
          <p:spPr>
            <a:xfrm>
              <a:off x="5229518" y="3300684"/>
              <a:ext cx="1325092" cy="1325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C24BA2A-7502-0745-AB00-9FA8C6247F73}"/>
                </a:ext>
              </a:extLst>
            </p:cNvPr>
            <p:cNvPicPr>
              <a:picLocks noChangeAspect="1"/>
            </p:cNvPicPr>
            <p:nvPr/>
          </p:nvPicPr>
          <p:blipFill>
            <a:blip r:embed="rId6">
              <a:grayscl/>
            </a:blip>
            <a:stretch>
              <a:fillRect/>
            </a:stretch>
          </p:blipFill>
          <p:spPr>
            <a:xfrm>
              <a:off x="5722375" y="3769314"/>
              <a:ext cx="470531" cy="433309"/>
            </a:xfrm>
            <a:prstGeom prst="rect">
              <a:avLst/>
            </a:prstGeom>
          </p:spPr>
        </p:pic>
        <p:pic>
          <p:nvPicPr>
            <p:cNvPr id="20" name="Graphic 19" descr="Scientist female with solid fill">
              <a:extLst>
                <a:ext uri="{FF2B5EF4-FFF2-40B4-BE49-F238E27FC236}">
                  <a16:creationId xmlns:a16="http://schemas.microsoft.com/office/drawing/2014/main" id="{B1CEC01B-ADA1-FD4D-A0D7-A006C3354D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4436" y="3801714"/>
              <a:ext cx="162701" cy="162701"/>
            </a:xfrm>
            <a:prstGeom prst="rect">
              <a:avLst/>
            </a:prstGeom>
          </p:spPr>
        </p:pic>
        <p:pic>
          <p:nvPicPr>
            <p:cNvPr id="21" name="Graphic 20" descr="Scientist male with solid fill">
              <a:extLst>
                <a:ext uri="{FF2B5EF4-FFF2-40B4-BE49-F238E27FC236}">
                  <a16:creationId xmlns:a16="http://schemas.microsoft.com/office/drawing/2014/main" id="{9369754A-99DC-5844-B84F-DBF20661D5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7936" y="3727475"/>
              <a:ext cx="251525" cy="251525"/>
            </a:xfrm>
            <a:prstGeom prst="rect">
              <a:avLst/>
            </a:prstGeom>
          </p:spPr>
        </p:pic>
        <p:sp>
          <p:nvSpPr>
            <p:cNvPr id="22" name="TextBox 21">
              <a:extLst>
                <a:ext uri="{FF2B5EF4-FFF2-40B4-BE49-F238E27FC236}">
                  <a16:creationId xmlns:a16="http://schemas.microsoft.com/office/drawing/2014/main" id="{0B1B4122-D952-584B-B8C3-DA90A908D891}"/>
                </a:ext>
              </a:extLst>
            </p:cNvPr>
            <p:cNvSpPr txBox="1">
              <a:spLocks noChangeAspect="1"/>
            </p:cNvSpPr>
            <p:nvPr/>
          </p:nvSpPr>
          <p:spPr>
            <a:xfrm>
              <a:off x="5627962" y="4369623"/>
              <a:ext cx="564944" cy="184666"/>
            </a:xfrm>
            <a:prstGeom prst="rect">
              <a:avLst/>
            </a:prstGeom>
            <a:solidFill>
              <a:srgbClr val="4F81BD"/>
            </a:solidFill>
          </p:spPr>
          <p:txBody>
            <a:bodyPr wrap="square" rtlCol="0">
              <a:spAutoFit/>
            </a:bodyPr>
            <a:lstStyle/>
            <a:p>
              <a:pPr algn="ctr"/>
              <a:r>
                <a:rPr lang="en-US" sz="600" dirty="0">
                  <a:solidFill>
                    <a:schemeClr val="bg1"/>
                  </a:solidFill>
                </a:rPr>
                <a:t>San Diego</a:t>
              </a:r>
            </a:p>
          </p:txBody>
        </p:sp>
        <p:pic>
          <p:nvPicPr>
            <p:cNvPr id="23" name="Graphic 22" descr="Scientist female with solid fill">
              <a:extLst>
                <a:ext uri="{FF2B5EF4-FFF2-40B4-BE49-F238E27FC236}">
                  <a16:creationId xmlns:a16="http://schemas.microsoft.com/office/drawing/2014/main" id="{CA19CD18-FA59-3F4E-A46B-521AB669DB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8316" y="3372298"/>
              <a:ext cx="162701" cy="162701"/>
            </a:xfrm>
            <a:prstGeom prst="rect">
              <a:avLst/>
            </a:prstGeom>
          </p:spPr>
        </p:pic>
        <p:pic>
          <p:nvPicPr>
            <p:cNvPr id="24" name="Graphic 23" descr="Scientist female with solid fill">
              <a:extLst>
                <a:ext uri="{FF2B5EF4-FFF2-40B4-BE49-F238E27FC236}">
                  <a16:creationId xmlns:a16="http://schemas.microsoft.com/office/drawing/2014/main" id="{A9BDC512-3D20-2840-856D-892AC0D19C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76585" y="3440571"/>
              <a:ext cx="162701" cy="162701"/>
            </a:xfrm>
            <a:prstGeom prst="rect">
              <a:avLst/>
            </a:prstGeom>
          </p:spPr>
        </p:pic>
        <p:pic>
          <p:nvPicPr>
            <p:cNvPr id="26" name="Graphic 25" descr="Scientist female with solid fill">
              <a:extLst>
                <a:ext uri="{FF2B5EF4-FFF2-40B4-BE49-F238E27FC236}">
                  <a16:creationId xmlns:a16="http://schemas.microsoft.com/office/drawing/2014/main" id="{5212B70C-61E8-FF4A-900A-F8EA23B23E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6205" y="3603272"/>
              <a:ext cx="162701" cy="162701"/>
            </a:xfrm>
            <a:prstGeom prst="rect">
              <a:avLst/>
            </a:prstGeom>
          </p:spPr>
        </p:pic>
        <p:pic>
          <p:nvPicPr>
            <p:cNvPr id="30" name="Graphic 29" descr="Scientist female with solid fill">
              <a:extLst>
                <a:ext uri="{FF2B5EF4-FFF2-40B4-BE49-F238E27FC236}">
                  <a16:creationId xmlns:a16="http://schemas.microsoft.com/office/drawing/2014/main" id="{D173140D-6373-E042-835F-9CC5E4DA0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65598" y="3440571"/>
              <a:ext cx="162701" cy="162701"/>
            </a:xfrm>
            <a:prstGeom prst="rect">
              <a:avLst/>
            </a:prstGeom>
          </p:spPr>
        </p:pic>
        <p:pic>
          <p:nvPicPr>
            <p:cNvPr id="34" name="Graphic 33" descr="Scientist female with solid fill">
              <a:extLst>
                <a:ext uri="{FF2B5EF4-FFF2-40B4-BE49-F238E27FC236}">
                  <a16:creationId xmlns:a16="http://schemas.microsoft.com/office/drawing/2014/main" id="{A957CF35-FBEA-ED47-884E-9BE96C1127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9617" y="3603272"/>
              <a:ext cx="162701" cy="162701"/>
            </a:xfrm>
            <a:prstGeom prst="rect">
              <a:avLst/>
            </a:prstGeom>
          </p:spPr>
        </p:pic>
        <p:pic>
          <p:nvPicPr>
            <p:cNvPr id="36" name="Graphic 35" descr="Scientist female with solid fill">
              <a:extLst>
                <a:ext uri="{FF2B5EF4-FFF2-40B4-BE49-F238E27FC236}">
                  <a16:creationId xmlns:a16="http://schemas.microsoft.com/office/drawing/2014/main" id="{7E163C58-1E96-8942-B012-08087349F5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3690" y="3800529"/>
              <a:ext cx="162701" cy="162701"/>
            </a:xfrm>
            <a:prstGeom prst="rect">
              <a:avLst/>
            </a:prstGeom>
          </p:spPr>
        </p:pic>
        <p:pic>
          <p:nvPicPr>
            <p:cNvPr id="37" name="Graphic 36" descr="Scientist female with solid fill">
              <a:extLst>
                <a:ext uri="{FF2B5EF4-FFF2-40B4-BE49-F238E27FC236}">
                  <a16:creationId xmlns:a16="http://schemas.microsoft.com/office/drawing/2014/main" id="{78C937DC-6CE2-D744-8A9C-318CDA0F19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0671" y="4015302"/>
              <a:ext cx="162701" cy="162701"/>
            </a:xfrm>
            <a:prstGeom prst="rect">
              <a:avLst/>
            </a:prstGeom>
          </p:spPr>
        </p:pic>
        <p:pic>
          <p:nvPicPr>
            <p:cNvPr id="38" name="Graphic 37" descr="Scientist female with solid fill">
              <a:extLst>
                <a:ext uri="{FF2B5EF4-FFF2-40B4-BE49-F238E27FC236}">
                  <a16:creationId xmlns:a16="http://schemas.microsoft.com/office/drawing/2014/main" id="{A5FCE6AF-12E8-A644-B039-02D1B76A0A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62340" y="4015302"/>
              <a:ext cx="162701" cy="162701"/>
            </a:xfrm>
            <a:prstGeom prst="rect">
              <a:avLst/>
            </a:prstGeom>
          </p:spPr>
        </p:pic>
        <p:grpSp>
          <p:nvGrpSpPr>
            <p:cNvPr id="39" name="Group 38">
              <a:extLst>
                <a:ext uri="{FF2B5EF4-FFF2-40B4-BE49-F238E27FC236}">
                  <a16:creationId xmlns:a16="http://schemas.microsoft.com/office/drawing/2014/main" id="{D51B53C2-A6C8-534D-9976-88271921DE29}"/>
                </a:ext>
              </a:extLst>
            </p:cNvPr>
            <p:cNvGrpSpPr>
              <a:grpSpLocks noChangeAspect="1"/>
            </p:cNvGrpSpPr>
            <p:nvPr/>
          </p:nvGrpSpPr>
          <p:grpSpPr>
            <a:xfrm>
              <a:off x="3914482" y="4730352"/>
              <a:ext cx="1325092" cy="1325092"/>
              <a:chOff x="2325008" y="1796963"/>
              <a:chExt cx="3862653" cy="3862653"/>
            </a:xfrm>
          </p:grpSpPr>
          <p:sp>
            <p:nvSpPr>
              <p:cNvPr id="40" name="Oval 39">
                <a:extLst>
                  <a:ext uri="{FF2B5EF4-FFF2-40B4-BE49-F238E27FC236}">
                    <a16:creationId xmlns:a16="http://schemas.microsoft.com/office/drawing/2014/main" id="{B95347B6-C01D-0949-9C62-F50FD42AA63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EEFABD1-E66E-4F48-ADED-1655936529D8}"/>
                  </a:ext>
                </a:extLst>
              </p:cNvPr>
              <p:cNvSpPr txBox="1">
                <a:spLocks noChangeAspect="1"/>
              </p:cNvSpPr>
              <p:nvPr/>
            </p:nvSpPr>
            <p:spPr>
              <a:xfrm>
                <a:off x="3298055" y="4846055"/>
                <a:ext cx="1887246" cy="538303"/>
              </a:xfrm>
              <a:prstGeom prst="rect">
                <a:avLst/>
              </a:prstGeom>
              <a:solidFill>
                <a:srgbClr val="4F81BD"/>
              </a:solidFill>
            </p:spPr>
            <p:txBody>
              <a:bodyPr wrap="square" rtlCol="0">
                <a:spAutoFit/>
              </a:bodyPr>
              <a:lstStyle/>
              <a:p>
                <a:r>
                  <a:rPr lang="en-US" sz="600" dirty="0">
                    <a:solidFill>
                      <a:schemeClr val="bg1"/>
                    </a:solidFill>
                  </a:rPr>
                  <a:t>Silicon Valley</a:t>
                </a:r>
              </a:p>
            </p:txBody>
          </p:sp>
        </p:grpSp>
        <p:cxnSp>
          <p:nvCxnSpPr>
            <p:cNvPr id="8" name="Straight Connector 7">
              <a:extLst>
                <a:ext uri="{FF2B5EF4-FFF2-40B4-BE49-F238E27FC236}">
                  <a16:creationId xmlns:a16="http://schemas.microsoft.com/office/drawing/2014/main" id="{D9DFB539-90E2-3743-B140-360B1FC79A5C}"/>
                </a:ext>
              </a:extLst>
            </p:cNvPr>
            <p:cNvCxnSpPr/>
            <p:nvPr/>
          </p:nvCxnSpPr>
          <p:spPr>
            <a:xfrm>
              <a:off x="3425470" y="4178004"/>
              <a:ext cx="915514" cy="977222"/>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B446C7-DE88-ED42-B842-F3BAAF0A46D4}"/>
                </a:ext>
              </a:extLst>
            </p:cNvPr>
            <p:cNvCxnSpPr>
              <a:cxnSpLocks/>
            </p:cNvCxnSpPr>
            <p:nvPr/>
          </p:nvCxnSpPr>
          <p:spPr>
            <a:xfrm flipH="1">
              <a:off x="4793430" y="4178004"/>
              <a:ext cx="990268" cy="977222"/>
            </a:xfrm>
            <a:prstGeom prst="line">
              <a:avLst/>
            </a:prstGeom>
            <a:ln w="38100">
              <a:solidFill>
                <a:srgbClr val="96000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7DB7FAB-1013-9749-A8C8-F0E230B6B693}"/>
                </a:ext>
              </a:extLst>
            </p:cNvPr>
            <p:cNvSpPr>
              <a:spLocks noChangeAspect="1"/>
            </p:cNvSpPr>
            <p:nvPr/>
          </p:nvSpPr>
          <p:spPr>
            <a:xfrm>
              <a:off x="1262234" y="1871016"/>
              <a:ext cx="1325092" cy="1325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Scientist female with solid fill">
              <a:extLst>
                <a:ext uri="{FF2B5EF4-FFF2-40B4-BE49-F238E27FC236}">
                  <a16:creationId xmlns:a16="http://schemas.microsoft.com/office/drawing/2014/main" id="{628A0D13-86C3-0845-A648-77452794F7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37152" y="2372046"/>
              <a:ext cx="162701" cy="162701"/>
            </a:xfrm>
            <a:prstGeom prst="rect">
              <a:avLst/>
            </a:prstGeom>
          </p:spPr>
        </p:pic>
        <p:pic>
          <p:nvPicPr>
            <p:cNvPr id="50" name="Graphic 49" descr="Scientist female with solid fill">
              <a:extLst>
                <a:ext uri="{FF2B5EF4-FFF2-40B4-BE49-F238E27FC236}">
                  <a16:creationId xmlns:a16="http://schemas.microsoft.com/office/drawing/2014/main" id="{33114388-D5C3-0244-B9A4-1F5B29DB87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61032" y="1942630"/>
              <a:ext cx="162701" cy="162701"/>
            </a:xfrm>
            <a:prstGeom prst="rect">
              <a:avLst/>
            </a:prstGeom>
          </p:spPr>
        </p:pic>
        <p:pic>
          <p:nvPicPr>
            <p:cNvPr id="51" name="Graphic 50" descr="Scientist female with solid fill">
              <a:extLst>
                <a:ext uri="{FF2B5EF4-FFF2-40B4-BE49-F238E27FC236}">
                  <a16:creationId xmlns:a16="http://schemas.microsoft.com/office/drawing/2014/main" id="{455AAB2D-3D58-EB42-8869-8002548CFF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09301" y="2010903"/>
              <a:ext cx="162701" cy="162701"/>
            </a:xfrm>
            <a:prstGeom prst="rect">
              <a:avLst/>
            </a:prstGeom>
          </p:spPr>
        </p:pic>
        <p:pic>
          <p:nvPicPr>
            <p:cNvPr id="52" name="Graphic 51" descr="Scientist female with solid fill">
              <a:extLst>
                <a:ext uri="{FF2B5EF4-FFF2-40B4-BE49-F238E27FC236}">
                  <a16:creationId xmlns:a16="http://schemas.microsoft.com/office/drawing/2014/main" id="{A0BCD6CD-B2B4-A04F-9D30-24467B8DE3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8921" y="2173604"/>
              <a:ext cx="162701" cy="162701"/>
            </a:xfrm>
            <a:prstGeom prst="rect">
              <a:avLst/>
            </a:prstGeom>
          </p:spPr>
        </p:pic>
        <p:pic>
          <p:nvPicPr>
            <p:cNvPr id="53" name="Graphic 52" descr="Scientist female with solid fill">
              <a:extLst>
                <a:ext uri="{FF2B5EF4-FFF2-40B4-BE49-F238E27FC236}">
                  <a16:creationId xmlns:a16="http://schemas.microsoft.com/office/drawing/2014/main" id="{DB1C2EED-AD61-8648-8F8E-F0A164CB2A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98314" y="2010903"/>
              <a:ext cx="162701" cy="162701"/>
            </a:xfrm>
            <a:prstGeom prst="rect">
              <a:avLst/>
            </a:prstGeom>
          </p:spPr>
        </p:pic>
        <p:pic>
          <p:nvPicPr>
            <p:cNvPr id="54" name="Graphic 53" descr="Scientist female with solid fill">
              <a:extLst>
                <a:ext uri="{FF2B5EF4-FFF2-40B4-BE49-F238E27FC236}">
                  <a16:creationId xmlns:a16="http://schemas.microsoft.com/office/drawing/2014/main" id="{13B7F315-BEF8-AE4F-A07B-0F9F67558E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72333" y="2173604"/>
              <a:ext cx="162701" cy="162701"/>
            </a:xfrm>
            <a:prstGeom prst="rect">
              <a:avLst/>
            </a:prstGeom>
          </p:spPr>
        </p:pic>
        <p:pic>
          <p:nvPicPr>
            <p:cNvPr id="55" name="Graphic 54" descr="Scientist female with solid fill">
              <a:extLst>
                <a:ext uri="{FF2B5EF4-FFF2-40B4-BE49-F238E27FC236}">
                  <a16:creationId xmlns:a16="http://schemas.microsoft.com/office/drawing/2014/main" id="{84D6E875-CC5F-C641-89C4-2B895473CC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6406" y="2370861"/>
              <a:ext cx="162701" cy="162701"/>
            </a:xfrm>
            <a:prstGeom prst="rect">
              <a:avLst/>
            </a:prstGeom>
          </p:spPr>
        </p:pic>
        <p:pic>
          <p:nvPicPr>
            <p:cNvPr id="56" name="Graphic 55" descr="Scientist female with solid fill">
              <a:extLst>
                <a:ext uri="{FF2B5EF4-FFF2-40B4-BE49-F238E27FC236}">
                  <a16:creationId xmlns:a16="http://schemas.microsoft.com/office/drawing/2014/main" id="{DBC942D5-5E2C-BD4D-8906-6CD10BD1BB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3387" y="2585634"/>
              <a:ext cx="162701" cy="162701"/>
            </a:xfrm>
            <a:prstGeom prst="rect">
              <a:avLst/>
            </a:prstGeom>
          </p:spPr>
        </p:pic>
        <p:pic>
          <p:nvPicPr>
            <p:cNvPr id="57" name="Graphic 56" descr="Scientist female with solid fill">
              <a:extLst>
                <a:ext uri="{FF2B5EF4-FFF2-40B4-BE49-F238E27FC236}">
                  <a16:creationId xmlns:a16="http://schemas.microsoft.com/office/drawing/2014/main" id="{3BF1579F-1B70-4645-95D1-90432EFCBC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95056" y="2585634"/>
              <a:ext cx="162701" cy="162701"/>
            </a:xfrm>
            <a:prstGeom prst="rect">
              <a:avLst/>
            </a:prstGeom>
          </p:spPr>
        </p:pic>
        <p:sp>
          <p:nvSpPr>
            <p:cNvPr id="59" name="Oval 58">
              <a:extLst>
                <a:ext uri="{FF2B5EF4-FFF2-40B4-BE49-F238E27FC236}">
                  <a16:creationId xmlns:a16="http://schemas.microsoft.com/office/drawing/2014/main" id="{7B00C792-80CB-3048-8FC9-2DA3E8E55CE4}"/>
                </a:ext>
              </a:extLst>
            </p:cNvPr>
            <p:cNvSpPr>
              <a:spLocks noChangeAspect="1"/>
            </p:cNvSpPr>
            <p:nvPr/>
          </p:nvSpPr>
          <p:spPr>
            <a:xfrm>
              <a:off x="3931880" y="1868205"/>
              <a:ext cx="1325092" cy="1325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Scientist female with solid fill">
              <a:extLst>
                <a:ext uri="{FF2B5EF4-FFF2-40B4-BE49-F238E27FC236}">
                  <a16:creationId xmlns:a16="http://schemas.microsoft.com/office/drawing/2014/main" id="{42FD7930-D62C-C84F-A736-BD95C4D67C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6798" y="2369235"/>
              <a:ext cx="162701" cy="162701"/>
            </a:xfrm>
            <a:prstGeom prst="rect">
              <a:avLst/>
            </a:prstGeom>
          </p:spPr>
        </p:pic>
        <p:pic>
          <p:nvPicPr>
            <p:cNvPr id="64" name="Graphic 63" descr="Scientist female with solid fill">
              <a:extLst>
                <a:ext uri="{FF2B5EF4-FFF2-40B4-BE49-F238E27FC236}">
                  <a16:creationId xmlns:a16="http://schemas.microsoft.com/office/drawing/2014/main" id="{0DA8311D-573C-E648-BEB8-BED1F49607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30678" y="1939819"/>
              <a:ext cx="162701" cy="162701"/>
            </a:xfrm>
            <a:prstGeom prst="rect">
              <a:avLst/>
            </a:prstGeom>
          </p:spPr>
        </p:pic>
        <p:pic>
          <p:nvPicPr>
            <p:cNvPr id="65" name="Graphic 64" descr="Scientist female with solid fill">
              <a:extLst>
                <a:ext uri="{FF2B5EF4-FFF2-40B4-BE49-F238E27FC236}">
                  <a16:creationId xmlns:a16="http://schemas.microsoft.com/office/drawing/2014/main" id="{7521F1A4-4DC0-D14D-B845-1B4763A62F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78947" y="2008092"/>
              <a:ext cx="162701" cy="162701"/>
            </a:xfrm>
            <a:prstGeom prst="rect">
              <a:avLst/>
            </a:prstGeom>
          </p:spPr>
        </p:pic>
        <p:pic>
          <p:nvPicPr>
            <p:cNvPr id="66" name="Graphic 65" descr="Scientist female with solid fill">
              <a:extLst>
                <a:ext uri="{FF2B5EF4-FFF2-40B4-BE49-F238E27FC236}">
                  <a16:creationId xmlns:a16="http://schemas.microsoft.com/office/drawing/2014/main" id="{7C65CABB-A2FF-9844-94B7-3CFB5EC57C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08567" y="2170793"/>
              <a:ext cx="162701" cy="162701"/>
            </a:xfrm>
            <a:prstGeom prst="rect">
              <a:avLst/>
            </a:prstGeom>
          </p:spPr>
        </p:pic>
        <p:pic>
          <p:nvPicPr>
            <p:cNvPr id="67" name="Graphic 66" descr="Scientist female with solid fill">
              <a:extLst>
                <a:ext uri="{FF2B5EF4-FFF2-40B4-BE49-F238E27FC236}">
                  <a16:creationId xmlns:a16="http://schemas.microsoft.com/office/drawing/2014/main" id="{0074D168-3378-0F40-893B-5DAA129CD4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67960" y="2008092"/>
              <a:ext cx="162701" cy="162701"/>
            </a:xfrm>
            <a:prstGeom prst="rect">
              <a:avLst/>
            </a:prstGeom>
          </p:spPr>
        </p:pic>
        <p:pic>
          <p:nvPicPr>
            <p:cNvPr id="68" name="Graphic 67" descr="Scientist female with solid fill">
              <a:extLst>
                <a:ext uri="{FF2B5EF4-FFF2-40B4-BE49-F238E27FC236}">
                  <a16:creationId xmlns:a16="http://schemas.microsoft.com/office/drawing/2014/main" id="{1FE8B9B1-2029-DC40-A780-9A927597A8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41979" y="2170793"/>
              <a:ext cx="162701" cy="162701"/>
            </a:xfrm>
            <a:prstGeom prst="rect">
              <a:avLst/>
            </a:prstGeom>
          </p:spPr>
        </p:pic>
        <p:pic>
          <p:nvPicPr>
            <p:cNvPr id="69" name="Graphic 68" descr="Scientist female with solid fill">
              <a:extLst>
                <a:ext uri="{FF2B5EF4-FFF2-40B4-BE49-F238E27FC236}">
                  <a16:creationId xmlns:a16="http://schemas.microsoft.com/office/drawing/2014/main" id="{FDF1567A-AE85-3143-8B86-5007F52B95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46052" y="2368050"/>
              <a:ext cx="162701" cy="162701"/>
            </a:xfrm>
            <a:prstGeom prst="rect">
              <a:avLst/>
            </a:prstGeom>
          </p:spPr>
        </p:pic>
        <p:pic>
          <p:nvPicPr>
            <p:cNvPr id="70" name="Graphic 69" descr="Scientist female with solid fill">
              <a:extLst>
                <a:ext uri="{FF2B5EF4-FFF2-40B4-BE49-F238E27FC236}">
                  <a16:creationId xmlns:a16="http://schemas.microsoft.com/office/drawing/2014/main" id="{1BF70FE4-DA55-BC43-A6A7-260390D782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63033" y="2582823"/>
              <a:ext cx="162701" cy="162701"/>
            </a:xfrm>
            <a:prstGeom prst="rect">
              <a:avLst/>
            </a:prstGeom>
          </p:spPr>
        </p:pic>
        <p:pic>
          <p:nvPicPr>
            <p:cNvPr id="71" name="Graphic 70" descr="Scientist female with solid fill">
              <a:extLst>
                <a:ext uri="{FF2B5EF4-FFF2-40B4-BE49-F238E27FC236}">
                  <a16:creationId xmlns:a16="http://schemas.microsoft.com/office/drawing/2014/main" id="{79C3EADA-7AC8-4841-8CF6-9C213BD28D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64702" y="2582823"/>
              <a:ext cx="162701" cy="162701"/>
            </a:xfrm>
            <a:prstGeom prst="rect">
              <a:avLst/>
            </a:prstGeom>
          </p:spPr>
        </p:pic>
        <p:sp>
          <p:nvSpPr>
            <p:cNvPr id="73" name="Oval 72">
              <a:extLst>
                <a:ext uri="{FF2B5EF4-FFF2-40B4-BE49-F238E27FC236}">
                  <a16:creationId xmlns:a16="http://schemas.microsoft.com/office/drawing/2014/main" id="{20E41E7D-7BE5-2046-A739-DFF0591A75BE}"/>
                </a:ext>
              </a:extLst>
            </p:cNvPr>
            <p:cNvSpPr>
              <a:spLocks noChangeAspect="1"/>
            </p:cNvSpPr>
            <p:nvPr/>
          </p:nvSpPr>
          <p:spPr>
            <a:xfrm>
              <a:off x="6556674" y="1883975"/>
              <a:ext cx="1325092" cy="1325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descr="Scientist female with solid fill">
              <a:extLst>
                <a:ext uri="{FF2B5EF4-FFF2-40B4-BE49-F238E27FC236}">
                  <a16:creationId xmlns:a16="http://schemas.microsoft.com/office/drawing/2014/main" id="{E1883E55-6535-E347-A348-7877054448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31592" y="2385005"/>
              <a:ext cx="162701" cy="162701"/>
            </a:xfrm>
            <a:prstGeom prst="rect">
              <a:avLst/>
            </a:prstGeom>
          </p:spPr>
        </p:pic>
        <p:pic>
          <p:nvPicPr>
            <p:cNvPr id="78" name="Graphic 77" descr="Scientist female with solid fill">
              <a:extLst>
                <a:ext uri="{FF2B5EF4-FFF2-40B4-BE49-F238E27FC236}">
                  <a16:creationId xmlns:a16="http://schemas.microsoft.com/office/drawing/2014/main" id="{D11AFEAE-B61A-034A-8B42-160559F2CD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55472" y="1955589"/>
              <a:ext cx="162701" cy="162701"/>
            </a:xfrm>
            <a:prstGeom prst="rect">
              <a:avLst/>
            </a:prstGeom>
          </p:spPr>
        </p:pic>
        <p:pic>
          <p:nvPicPr>
            <p:cNvPr id="79" name="Graphic 78" descr="Scientist female with solid fill">
              <a:extLst>
                <a:ext uri="{FF2B5EF4-FFF2-40B4-BE49-F238E27FC236}">
                  <a16:creationId xmlns:a16="http://schemas.microsoft.com/office/drawing/2014/main" id="{C14537D0-B021-B646-950F-36500FACD0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03741" y="2023862"/>
              <a:ext cx="162701" cy="162701"/>
            </a:xfrm>
            <a:prstGeom prst="rect">
              <a:avLst/>
            </a:prstGeom>
          </p:spPr>
        </p:pic>
        <p:pic>
          <p:nvPicPr>
            <p:cNvPr id="80" name="Graphic 79" descr="Scientist female with solid fill">
              <a:extLst>
                <a:ext uri="{FF2B5EF4-FFF2-40B4-BE49-F238E27FC236}">
                  <a16:creationId xmlns:a16="http://schemas.microsoft.com/office/drawing/2014/main" id="{FF4BA654-7434-974B-9A53-FDD3BF048D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33361" y="2186563"/>
              <a:ext cx="162701" cy="162701"/>
            </a:xfrm>
            <a:prstGeom prst="rect">
              <a:avLst/>
            </a:prstGeom>
          </p:spPr>
        </p:pic>
        <p:pic>
          <p:nvPicPr>
            <p:cNvPr id="81" name="Graphic 80" descr="Scientist female with solid fill">
              <a:extLst>
                <a:ext uri="{FF2B5EF4-FFF2-40B4-BE49-F238E27FC236}">
                  <a16:creationId xmlns:a16="http://schemas.microsoft.com/office/drawing/2014/main" id="{EEFEEC94-03E3-324F-A8F3-4738BCFB08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92754" y="2023862"/>
              <a:ext cx="162701" cy="162701"/>
            </a:xfrm>
            <a:prstGeom prst="rect">
              <a:avLst/>
            </a:prstGeom>
          </p:spPr>
        </p:pic>
        <p:pic>
          <p:nvPicPr>
            <p:cNvPr id="82" name="Graphic 81" descr="Scientist female with solid fill">
              <a:extLst>
                <a:ext uri="{FF2B5EF4-FFF2-40B4-BE49-F238E27FC236}">
                  <a16:creationId xmlns:a16="http://schemas.microsoft.com/office/drawing/2014/main" id="{63CCA995-B252-4E46-8B41-DC5179588D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6773" y="2186563"/>
              <a:ext cx="162701" cy="162701"/>
            </a:xfrm>
            <a:prstGeom prst="rect">
              <a:avLst/>
            </a:prstGeom>
          </p:spPr>
        </p:pic>
        <p:pic>
          <p:nvPicPr>
            <p:cNvPr id="85" name="Graphic 84" descr="Scientist female with solid fill">
              <a:extLst>
                <a:ext uri="{FF2B5EF4-FFF2-40B4-BE49-F238E27FC236}">
                  <a16:creationId xmlns:a16="http://schemas.microsoft.com/office/drawing/2014/main" id="{C1255509-2794-3F41-B143-4F3164F1D6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70846" y="2383820"/>
              <a:ext cx="162701" cy="162701"/>
            </a:xfrm>
            <a:prstGeom prst="rect">
              <a:avLst/>
            </a:prstGeom>
          </p:spPr>
        </p:pic>
        <p:pic>
          <p:nvPicPr>
            <p:cNvPr id="87" name="Graphic 86" descr="Scientist female with solid fill">
              <a:extLst>
                <a:ext uri="{FF2B5EF4-FFF2-40B4-BE49-F238E27FC236}">
                  <a16:creationId xmlns:a16="http://schemas.microsoft.com/office/drawing/2014/main" id="{30C8552A-4955-CF42-AC29-C323ACEEF1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87827" y="2598593"/>
              <a:ext cx="162701" cy="162701"/>
            </a:xfrm>
            <a:prstGeom prst="rect">
              <a:avLst/>
            </a:prstGeom>
          </p:spPr>
        </p:pic>
        <p:pic>
          <p:nvPicPr>
            <p:cNvPr id="88" name="Graphic 87" descr="Scientist female with solid fill">
              <a:extLst>
                <a:ext uri="{FF2B5EF4-FFF2-40B4-BE49-F238E27FC236}">
                  <a16:creationId xmlns:a16="http://schemas.microsoft.com/office/drawing/2014/main" id="{EE13E0F6-5A39-1B40-9B15-C294B91CAC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89496" y="2598593"/>
              <a:ext cx="162701" cy="162701"/>
            </a:xfrm>
            <a:prstGeom prst="rect">
              <a:avLst/>
            </a:prstGeom>
          </p:spPr>
        </p:pic>
        <p:sp>
          <p:nvSpPr>
            <p:cNvPr id="103" name="TextBox 102">
              <a:extLst>
                <a:ext uri="{FF2B5EF4-FFF2-40B4-BE49-F238E27FC236}">
                  <a16:creationId xmlns:a16="http://schemas.microsoft.com/office/drawing/2014/main" id="{97C07726-6A4C-3B45-AAA1-BA9060636E77}"/>
                </a:ext>
              </a:extLst>
            </p:cNvPr>
            <p:cNvSpPr txBox="1">
              <a:spLocks noChangeAspect="1"/>
            </p:cNvSpPr>
            <p:nvPr/>
          </p:nvSpPr>
          <p:spPr>
            <a:xfrm>
              <a:off x="4311954" y="2929121"/>
              <a:ext cx="564944" cy="184666"/>
            </a:xfrm>
            <a:prstGeom prst="rect">
              <a:avLst/>
            </a:prstGeom>
            <a:solidFill>
              <a:srgbClr val="4F81BD"/>
            </a:solidFill>
          </p:spPr>
          <p:txBody>
            <a:bodyPr wrap="square" rtlCol="0">
              <a:spAutoFit/>
            </a:bodyPr>
            <a:lstStyle/>
            <a:p>
              <a:pPr algn="ctr"/>
              <a:r>
                <a:rPr lang="en-US" sz="600" dirty="0">
                  <a:solidFill>
                    <a:schemeClr val="bg1"/>
                  </a:solidFill>
                </a:rPr>
                <a:t>New York</a:t>
              </a:r>
            </a:p>
          </p:txBody>
        </p:sp>
        <p:sp>
          <p:nvSpPr>
            <p:cNvPr id="104" name="TextBox 103">
              <a:extLst>
                <a:ext uri="{FF2B5EF4-FFF2-40B4-BE49-F238E27FC236}">
                  <a16:creationId xmlns:a16="http://schemas.microsoft.com/office/drawing/2014/main" id="{0BE3B4A3-BEE3-6B42-B7C0-2383BA59661F}"/>
                </a:ext>
              </a:extLst>
            </p:cNvPr>
            <p:cNvSpPr txBox="1">
              <a:spLocks noChangeAspect="1"/>
            </p:cNvSpPr>
            <p:nvPr/>
          </p:nvSpPr>
          <p:spPr>
            <a:xfrm>
              <a:off x="1642308" y="2938997"/>
              <a:ext cx="564944" cy="184666"/>
            </a:xfrm>
            <a:prstGeom prst="rect">
              <a:avLst/>
            </a:prstGeom>
            <a:solidFill>
              <a:srgbClr val="4F81BD"/>
            </a:solidFill>
          </p:spPr>
          <p:txBody>
            <a:bodyPr wrap="square" rtlCol="0">
              <a:spAutoFit/>
            </a:bodyPr>
            <a:lstStyle/>
            <a:p>
              <a:pPr algn="ctr"/>
              <a:r>
                <a:rPr lang="en-US" sz="600" dirty="0">
                  <a:solidFill>
                    <a:schemeClr val="bg1"/>
                  </a:solidFill>
                </a:rPr>
                <a:t>Boston</a:t>
              </a:r>
            </a:p>
          </p:txBody>
        </p:sp>
        <p:sp>
          <p:nvSpPr>
            <p:cNvPr id="105" name="TextBox 104">
              <a:extLst>
                <a:ext uri="{FF2B5EF4-FFF2-40B4-BE49-F238E27FC236}">
                  <a16:creationId xmlns:a16="http://schemas.microsoft.com/office/drawing/2014/main" id="{ED97F3EB-16FC-4E45-91F1-D5703BAC1E4A}"/>
                </a:ext>
              </a:extLst>
            </p:cNvPr>
            <p:cNvSpPr txBox="1">
              <a:spLocks noChangeAspect="1"/>
            </p:cNvSpPr>
            <p:nvPr/>
          </p:nvSpPr>
          <p:spPr>
            <a:xfrm>
              <a:off x="6912906" y="2929121"/>
              <a:ext cx="612628" cy="184666"/>
            </a:xfrm>
            <a:prstGeom prst="rect">
              <a:avLst/>
            </a:prstGeom>
            <a:solidFill>
              <a:srgbClr val="4F81BD"/>
            </a:solidFill>
          </p:spPr>
          <p:txBody>
            <a:bodyPr wrap="square" rtlCol="0">
              <a:spAutoFit/>
            </a:bodyPr>
            <a:lstStyle/>
            <a:p>
              <a:pPr algn="ctr"/>
              <a:r>
                <a:rPr lang="en-US" sz="600" dirty="0">
                  <a:solidFill>
                    <a:schemeClr val="bg1"/>
                  </a:solidFill>
                </a:rPr>
                <a:t>Los Angeles</a:t>
              </a:r>
            </a:p>
          </p:txBody>
        </p:sp>
        <p:cxnSp>
          <p:nvCxnSpPr>
            <p:cNvPr id="106" name="Straight Connector 105">
              <a:extLst>
                <a:ext uri="{FF2B5EF4-FFF2-40B4-BE49-F238E27FC236}">
                  <a16:creationId xmlns:a16="http://schemas.microsoft.com/office/drawing/2014/main" id="{C6BA21F0-8A1D-CB4C-9A01-2D40FE20B90B}"/>
                </a:ext>
              </a:extLst>
            </p:cNvPr>
            <p:cNvCxnSpPr>
              <a:cxnSpLocks/>
              <a:stCxn id="44" idx="5"/>
            </p:cNvCxnSpPr>
            <p:nvPr/>
          </p:nvCxnSpPr>
          <p:spPr>
            <a:xfrm>
              <a:off x="2393271" y="3002053"/>
              <a:ext cx="434254" cy="451595"/>
            </a:xfrm>
            <a:prstGeom prst="line">
              <a:avLst/>
            </a:prstGeom>
            <a:ln w="38100">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0D74880-A572-5B4B-A289-64FB7D6D61D4}"/>
                </a:ext>
              </a:extLst>
            </p:cNvPr>
            <p:cNvCxnSpPr>
              <a:cxnSpLocks/>
              <a:stCxn id="59" idx="3"/>
            </p:cNvCxnSpPr>
            <p:nvPr/>
          </p:nvCxnSpPr>
          <p:spPr>
            <a:xfrm flipH="1">
              <a:off x="3669605" y="2999242"/>
              <a:ext cx="456330" cy="463152"/>
            </a:xfrm>
            <a:prstGeom prst="line">
              <a:avLst/>
            </a:prstGeom>
            <a:ln w="38100">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7AF532-DB38-BD40-9C82-98BF7DCE04A8}"/>
                </a:ext>
              </a:extLst>
            </p:cNvPr>
            <p:cNvCxnSpPr>
              <a:cxnSpLocks/>
            </p:cNvCxnSpPr>
            <p:nvPr/>
          </p:nvCxnSpPr>
          <p:spPr>
            <a:xfrm>
              <a:off x="5061978" y="2992256"/>
              <a:ext cx="434254" cy="451595"/>
            </a:xfrm>
            <a:prstGeom prst="line">
              <a:avLst/>
            </a:prstGeom>
            <a:ln w="38100">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3F39CA6-DC3C-6A40-994D-AAB07961B465}"/>
                </a:ext>
              </a:extLst>
            </p:cNvPr>
            <p:cNvCxnSpPr>
              <a:cxnSpLocks/>
              <a:stCxn id="73" idx="3"/>
            </p:cNvCxnSpPr>
            <p:nvPr/>
          </p:nvCxnSpPr>
          <p:spPr>
            <a:xfrm flipH="1">
              <a:off x="6294481" y="3015012"/>
              <a:ext cx="456248" cy="425631"/>
            </a:xfrm>
            <a:prstGeom prst="line">
              <a:avLst/>
            </a:prstGeom>
            <a:ln w="38100">
              <a:solidFill>
                <a:srgbClr val="4F81BD"/>
              </a:solidFill>
            </a:ln>
          </p:spPr>
          <p:style>
            <a:lnRef idx="1">
              <a:schemeClr val="accent1"/>
            </a:lnRef>
            <a:fillRef idx="0">
              <a:schemeClr val="accent1"/>
            </a:fillRef>
            <a:effectRef idx="0">
              <a:schemeClr val="accent1"/>
            </a:effectRef>
            <a:fontRef idx="minor">
              <a:schemeClr val="tx1"/>
            </a:fontRef>
          </p:style>
        </p:cxnSp>
      </p:grpSp>
      <p:sp>
        <p:nvSpPr>
          <p:cNvPr id="76" name="TextBox 75">
            <a:extLst>
              <a:ext uri="{FF2B5EF4-FFF2-40B4-BE49-F238E27FC236}">
                <a16:creationId xmlns:a16="http://schemas.microsoft.com/office/drawing/2014/main" id="{DA2BC7FE-F72C-774F-B743-5C2B37E4C89E}"/>
              </a:ext>
            </a:extLst>
          </p:cNvPr>
          <p:cNvSpPr txBox="1"/>
          <p:nvPr/>
        </p:nvSpPr>
        <p:spPr>
          <a:xfrm>
            <a:off x="798090" y="4728464"/>
            <a:ext cx="2373938" cy="1077218"/>
          </a:xfrm>
          <a:prstGeom prst="rect">
            <a:avLst/>
          </a:prstGeom>
          <a:noFill/>
        </p:spPr>
        <p:txBody>
          <a:bodyPr wrap="square" rtlCol="0">
            <a:spAutoFit/>
          </a:bodyPr>
          <a:lstStyle/>
          <a:p>
            <a:r>
              <a:rPr lang="en-US" sz="1600" u="sng" dirty="0">
                <a:solidFill>
                  <a:srgbClr val="960000"/>
                </a:solidFill>
                <a:latin typeface="+mn-lt"/>
              </a:rPr>
              <a:t>Instrument:</a:t>
            </a:r>
            <a:r>
              <a:rPr lang="en-US" sz="1600" dirty="0">
                <a:solidFill>
                  <a:srgbClr val="960000"/>
                </a:solidFill>
                <a:latin typeface="+mn-lt"/>
              </a:rPr>
              <a:t> </a:t>
            </a:r>
            <a:r>
              <a:rPr lang="en-US" sz="1600" dirty="0">
                <a:latin typeface="+mn-lt"/>
              </a:rPr>
              <a:t># other firms’ inventors (in focal plant’s field) in Boston, New York, and Los Angeles </a:t>
            </a:r>
            <a:r>
              <a:rPr lang="en-US" sz="1600" dirty="0">
                <a:solidFill>
                  <a:schemeClr val="accent3">
                    <a:lumMod val="75000"/>
                  </a:schemeClr>
                </a:solidFill>
                <a:latin typeface="+mn-lt"/>
              </a:rPr>
              <a:t>(green)</a:t>
            </a:r>
          </a:p>
        </p:txBody>
      </p:sp>
    </p:spTree>
    <p:extLst>
      <p:ext uri="{BB962C8B-B14F-4D97-AF65-F5344CB8AC3E}">
        <p14:creationId xmlns:p14="http://schemas.microsoft.com/office/powerpoint/2010/main" val="23507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IV Estimation</a:t>
            </a:r>
          </a:p>
        </p:txBody>
      </p:sp>
      <p:pic>
        <p:nvPicPr>
          <p:cNvPr id="7" name="Picture 6">
            <a:extLst>
              <a:ext uri="{FF2B5EF4-FFF2-40B4-BE49-F238E27FC236}">
                <a16:creationId xmlns:a16="http://schemas.microsoft.com/office/drawing/2014/main" id="{2BD4A6A9-9068-FE43-A0F2-5D1B7CDC1C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8005" y="1610774"/>
            <a:ext cx="5647990" cy="4007513"/>
          </a:xfrm>
          <a:prstGeom prst="rect">
            <a:avLst/>
          </a:prstGeom>
          <a:noFill/>
          <a:ln>
            <a:noFill/>
          </a:ln>
        </p:spPr>
      </p:pic>
      <p:sp>
        <p:nvSpPr>
          <p:cNvPr id="8" name="TextBox 7">
            <a:extLst>
              <a:ext uri="{FF2B5EF4-FFF2-40B4-BE49-F238E27FC236}">
                <a16:creationId xmlns:a16="http://schemas.microsoft.com/office/drawing/2014/main" id="{E6E8DAFD-C422-C043-81C2-2A7683546113}"/>
              </a:ext>
            </a:extLst>
          </p:cNvPr>
          <p:cNvSpPr txBox="1"/>
          <p:nvPr/>
        </p:nvSpPr>
        <p:spPr>
          <a:xfrm>
            <a:off x="5240556" y="2663070"/>
            <a:ext cx="878796"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OLS: 0.021</a:t>
            </a:r>
          </a:p>
        </p:txBody>
      </p:sp>
      <p:cxnSp>
        <p:nvCxnSpPr>
          <p:cNvPr id="9" name="Straight Arrow Connector 8">
            <a:extLst>
              <a:ext uri="{FF2B5EF4-FFF2-40B4-BE49-F238E27FC236}">
                <a16:creationId xmlns:a16="http://schemas.microsoft.com/office/drawing/2014/main" id="{22A98BB3-84C0-A24F-84F7-7DB0830015B7}"/>
              </a:ext>
            </a:extLst>
          </p:cNvPr>
          <p:cNvCxnSpPr>
            <a:cxnSpLocks/>
          </p:cNvCxnSpPr>
          <p:nvPr/>
        </p:nvCxnSpPr>
        <p:spPr>
          <a:xfrm>
            <a:off x="5690336" y="2940069"/>
            <a:ext cx="0" cy="2267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Rectangle 9">
            <a:extLst>
              <a:ext uri="{FF2B5EF4-FFF2-40B4-BE49-F238E27FC236}">
                <a16:creationId xmlns:a16="http://schemas.microsoft.com/office/drawing/2014/main" id="{B807DE3A-1218-3947-8A78-B0A998642F38}"/>
              </a:ext>
            </a:extLst>
          </p:cNvPr>
          <p:cNvSpPr/>
          <p:nvPr/>
        </p:nvSpPr>
        <p:spPr>
          <a:xfrm>
            <a:off x="5240556" y="3149778"/>
            <a:ext cx="1993000" cy="618501"/>
          </a:xfrm>
          <a:prstGeom prst="rect">
            <a:avLst/>
          </a:prstGeom>
          <a:noFill/>
          <a:ln w="127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60000"/>
              </a:solidFill>
            </a:endParaRPr>
          </a:p>
        </p:txBody>
      </p:sp>
      <p:sp>
        <p:nvSpPr>
          <p:cNvPr id="11" name="TextBox 10">
            <a:extLst>
              <a:ext uri="{FF2B5EF4-FFF2-40B4-BE49-F238E27FC236}">
                <a16:creationId xmlns:a16="http://schemas.microsoft.com/office/drawing/2014/main" id="{92C4ABCF-A4B9-8C44-A6CF-BBD5D8827411}"/>
              </a:ext>
            </a:extLst>
          </p:cNvPr>
          <p:cNvSpPr txBox="1"/>
          <p:nvPr/>
        </p:nvSpPr>
        <p:spPr>
          <a:xfrm>
            <a:off x="6354760" y="2656773"/>
            <a:ext cx="878796"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OLS: 0.012</a:t>
            </a:r>
          </a:p>
        </p:txBody>
      </p:sp>
      <p:cxnSp>
        <p:nvCxnSpPr>
          <p:cNvPr id="12" name="Straight Arrow Connector 11">
            <a:extLst>
              <a:ext uri="{FF2B5EF4-FFF2-40B4-BE49-F238E27FC236}">
                <a16:creationId xmlns:a16="http://schemas.microsoft.com/office/drawing/2014/main" id="{293961EA-E0B6-0746-B309-6A593AD9287F}"/>
              </a:ext>
            </a:extLst>
          </p:cNvPr>
          <p:cNvCxnSpPr>
            <a:cxnSpLocks/>
          </p:cNvCxnSpPr>
          <p:nvPr/>
        </p:nvCxnSpPr>
        <p:spPr>
          <a:xfrm>
            <a:off x="6804540" y="2933772"/>
            <a:ext cx="0" cy="2267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8179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886" y="1995844"/>
            <a:ext cx="7938228" cy="3367351"/>
          </a:xfrm>
        </p:spPr>
        <p:txBody>
          <a:bodyPr/>
          <a:lstStyle/>
          <a:p>
            <a:r>
              <a:rPr lang="en-US" sz="2000" dirty="0">
                <a:effectLst/>
              </a:rPr>
              <a:t>Additional evidence consistent with knowledge diffusion:</a:t>
            </a:r>
          </a:p>
          <a:p>
            <a:endParaRPr lang="en-US" sz="1000" dirty="0"/>
          </a:p>
          <a:p>
            <a:pPr>
              <a:buFont typeface="+mj-lt"/>
              <a:buAutoNum type="arabicPeriod"/>
            </a:pPr>
            <a:r>
              <a:rPr lang="en-US" sz="2000" dirty="0">
                <a:solidFill>
                  <a:srgbClr val="4F81BD"/>
                </a:solidFill>
                <a:hlinkClick r:id="" action="ppaction://noaction">
                  <a:extLst>
                    <a:ext uri="{A12FA001-AC4F-418D-AE19-62706E023703}">
                      <ahyp:hlinkClr xmlns:ahyp="http://schemas.microsoft.com/office/drawing/2018/hyperlinkcolor" val="tx"/>
                    </a:ext>
                  </a:extLst>
                </a:hlinkClick>
              </a:rPr>
              <a:t>Geographical distance</a:t>
            </a:r>
            <a:r>
              <a:rPr lang="en-US" sz="2000" dirty="0">
                <a:solidFill>
                  <a:srgbClr val="4F81BD"/>
                </a:solidFill>
              </a:rPr>
              <a:t>:</a:t>
            </a:r>
          </a:p>
          <a:p>
            <a:pPr lvl="1"/>
            <a:r>
              <a:rPr lang="en-US" sz="1600" dirty="0"/>
              <a:t>K</a:t>
            </a:r>
            <a:r>
              <a:rPr lang="en-US" sz="1600" dirty="0">
                <a:effectLst/>
              </a:rPr>
              <a:t>nowledge diffusion within the firm can take place trough conventional channels, such as emails, internal memos, or video conferencing. </a:t>
            </a:r>
          </a:p>
          <a:p>
            <a:pPr lvl="1">
              <a:buFont typeface="Wingdings" pitchFamily="2" charset="2"/>
              <a:buChar char="Ø"/>
            </a:pPr>
            <a:r>
              <a:rPr lang="en-US" sz="1600" dirty="0">
                <a:solidFill>
                  <a:srgbClr val="4F81BD"/>
                </a:solidFill>
              </a:rPr>
              <a:t>Cross-cluster innovation spillovers do</a:t>
            </a:r>
            <a:r>
              <a:rPr lang="en-US" sz="1600" dirty="0">
                <a:solidFill>
                  <a:srgbClr val="4F81BD"/>
                </a:solidFill>
                <a:effectLst/>
              </a:rPr>
              <a:t> </a:t>
            </a:r>
            <a:r>
              <a:rPr lang="en-US" sz="1600" i="1" dirty="0">
                <a:solidFill>
                  <a:srgbClr val="4F81BD"/>
                </a:solidFill>
                <a:effectLst/>
              </a:rPr>
              <a:t>not</a:t>
            </a:r>
            <a:r>
              <a:rPr lang="en-US" sz="1600" dirty="0">
                <a:solidFill>
                  <a:srgbClr val="4F81BD"/>
                </a:solidFill>
                <a:effectLst/>
              </a:rPr>
              <a:t> decay with geographical distance!</a:t>
            </a:r>
          </a:p>
          <a:p>
            <a:pPr lvl="1"/>
            <a:endParaRPr lang="en-US" sz="1000" dirty="0">
              <a:effectLst/>
            </a:endParaRPr>
          </a:p>
          <a:p>
            <a:pPr>
              <a:buFont typeface="+mj-lt"/>
              <a:buAutoNum type="arabicPeriod" startAt="2"/>
            </a:pPr>
            <a:r>
              <a:rPr lang="en-US" sz="2000" dirty="0">
                <a:solidFill>
                  <a:srgbClr val="4F81BD"/>
                </a:solidFill>
                <a:hlinkClick r:id="rId2" action="ppaction://hlinksldjump">
                  <a:extLst>
                    <a:ext uri="{A12FA001-AC4F-418D-AE19-62706E023703}">
                      <ahyp:hlinkClr xmlns:ahyp="http://schemas.microsoft.com/office/drawing/2018/hyperlinkcolor" val="tx"/>
                    </a:ext>
                  </a:extLst>
                </a:hlinkClick>
              </a:rPr>
              <a:t>Backward patent citations</a:t>
            </a:r>
            <a:r>
              <a:rPr lang="en-US" sz="2000" dirty="0">
                <a:solidFill>
                  <a:srgbClr val="4F81BD"/>
                </a:solidFill>
              </a:rPr>
              <a:t>: </a:t>
            </a:r>
          </a:p>
          <a:p>
            <a:pPr lvl="1"/>
            <a:r>
              <a:rPr lang="en-US" sz="1600" dirty="0">
                <a:effectLst/>
              </a:rPr>
              <a:t>Patent citations are viewed as evidence of knowledge flows. </a:t>
            </a:r>
          </a:p>
          <a:p>
            <a:pPr lvl="1"/>
            <a:r>
              <a:rPr lang="en-US" sz="1600" dirty="0">
                <a:solidFill>
                  <a:srgbClr val="4F81BD"/>
                </a:solidFill>
              </a:rPr>
              <a:t>P</a:t>
            </a:r>
            <a:r>
              <a:rPr lang="en-US" sz="1600" dirty="0">
                <a:solidFill>
                  <a:srgbClr val="4F81BD"/>
                </a:solidFill>
                <a:effectLst/>
              </a:rPr>
              <a:t>lants cite disproportionately more patents from connected clusters as the size of those clusters increases!</a:t>
            </a:r>
            <a:endParaRPr lang="en-US" sz="2000" dirty="0">
              <a:effectLst/>
            </a:endParaRPr>
          </a:p>
          <a:p>
            <a:endParaRPr lang="en-US" sz="2000" dirty="0">
              <a:effectLst/>
            </a:endParaRPr>
          </a:p>
          <a:p>
            <a:pPr marL="0" indent="0">
              <a:buNone/>
            </a:pPr>
            <a:endParaRPr lang="en-US" sz="2000" dirty="0"/>
          </a:p>
        </p:txBody>
      </p:sp>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Mechanism</a:t>
            </a:r>
          </a:p>
        </p:txBody>
      </p:sp>
    </p:spTree>
    <p:extLst>
      <p:ext uri="{BB962C8B-B14F-4D97-AF65-F5344CB8AC3E}">
        <p14:creationId xmlns:p14="http://schemas.microsoft.com/office/powerpoint/2010/main" val="14271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B4365-B722-0147-9406-A474C5428D18}"/>
              </a:ext>
            </a:extLst>
          </p:cNvPr>
          <p:cNvSpPr>
            <a:spLocks noGrp="1"/>
          </p:cNvSpPr>
          <p:nvPr>
            <p:ph idx="1"/>
          </p:nvPr>
        </p:nvSpPr>
        <p:spPr>
          <a:xfrm>
            <a:off x="480455" y="1322501"/>
            <a:ext cx="8183089" cy="4874403"/>
          </a:xfrm>
        </p:spPr>
        <p:txBody>
          <a:bodyPr/>
          <a:lstStyle/>
          <a:p>
            <a:endParaRPr lang="en-US" sz="100" dirty="0">
              <a:effectLst/>
            </a:endParaRPr>
          </a:p>
          <a:p>
            <a:r>
              <a:rPr lang="en-US" sz="2000" dirty="0">
                <a:effectLst/>
              </a:rPr>
              <a:t>Innovative activity is unevenly distributed across space.</a:t>
            </a:r>
          </a:p>
          <a:p>
            <a:endParaRPr lang="en-US" sz="200" dirty="0">
              <a:effectLst/>
            </a:endParaRPr>
          </a:p>
          <a:p>
            <a:pPr lvl="1"/>
            <a:r>
              <a:rPr lang="en-US" sz="1600" dirty="0">
                <a:effectLst/>
              </a:rPr>
              <a:t>A few large tech clusters account for disproportionate share of innovative output (e.g., Silicon Valley, Boston Rt. 128, New York, Los Angeles, San Diego, Seattle, …).</a:t>
            </a:r>
          </a:p>
          <a:p>
            <a:pPr lvl="1"/>
            <a:r>
              <a:rPr lang="en-US" sz="1600" dirty="0">
                <a:effectLst/>
              </a:rPr>
              <a:t>Larger tech clusters not only produce more patents but also </a:t>
            </a:r>
            <a:r>
              <a:rPr lang="en-US" sz="1600" dirty="0">
                <a:solidFill>
                  <a:srgbClr val="4F81BD"/>
                </a:solidFill>
                <a:effectLst/>
              </a:rPr>
              <a:t>more patents per inventor.</a:t>
            </a:r>
            <a:r>
              <a:rPr lang="en-US" sz="1600" dirty="0">
                <a:effectLst/>
              </a:rPr>
              <a:t> </a:t>
            </a:r>
          </a:p>
          <a:p>
            <a:pPr lvl="1">
              <a:buFont typeface="Wingdings" pitchFamily="2" charset="2"/>
              <a:buChar char="Ø"/>
            </a:pPr>
            <a:r>
              <a:rPr lang="en-US" sz="1600" dirty="0"/>
              <a:t>N</a:t>
            </a:r>
            <a:r>
              <a:rPr lang="en-US" sz="1600" dirty="0">
                <a:effectLst/>
              </a:rPr>
              <a:t>ot because more productive inventors select into larger clusters, but because larger clusters </a:t>
            </a:r>
            <a:r>
              <a:rPr lang="en-US" sz="1600" dirty="0">
                <a:solidFill>
                  <a:srgbClr val="4F81BD"/>
                </a:solidFill>
                <a:effectLst/>
              </a:rPr>
              <a:t>make</a:t>
            </a:r>
            <a:r>
              <a:rPr lang="en-US" sz="1600" dirty="0">
                <a:effectLst/>
              </a:rPr>
              <a:t> inventors more productive (Moretti, 2021).</a:t>
            </a:r>
          </a:p>
          <a:p>
            <a:pPr lvl="1"/>
            <a:endParaRPr lang="en-US" sz="1200" dirty="0">
              <a:effectLst/>
            </a:endParaRPr>
          </a:p>
          <a:p>
            <a:r>
              <a:rPr lang="en-US" sz="2000" dirty="0">
                <a:effectLst/>
              </a:rPr>
              <a:t>What explains productivity gain? Marshallian agglomeration economies</a:t>
            </a:r>
            <a:r>
              <a:rPr lang="en-US" sz="2000" dirty="0"/>
              <a:t>,</a:t>
            </a:r>
            <a:r>
              <a:rPr lang="en-US" sz="2000" dirty="0">
                <a:effectLst/>
              </a:rPr>
              <a:t> especially </a:t>
            </a:r>
            <a:r>
              <a:rPr lang="en-US" sz="2000" dirty="0">
                <a:solidFill>
                  <a:srgbClr val="4F81BD"/>
                </a:solidFill>
                <a:effectLst/>
              </a:rPr>
              <a:t>local (“within-cluster”) knowledge spillovers.</a:t>
            </a:r>
          </a:p>
          <a:p>
            <a:endParaRPr lang="en-US" sz="200" dirty="0">
              <a:effectLst/>
            </a:endParaRPr>
          </a:p>
          <a:p>
            <a:pPr lvl="1"/>
            <a:r>
              <a:rPr lang="en-US" sz="1400" dirty="0">
                <a:effectLst/>
              </a:rPr>
              <a:t>“</a:t>
            </a:r>
            <a:r>
              <a:rPr lang="en-US" sz="1400" i="1" dirty="0">
                <a:effectLst/>
              </a:rPr>
              <a:t>Every year there was some place, the Wagon Wheel, Chez Yvonne, Rickey’s, the Roundhouse, where members of this esoteric fraternity, the young men and women of the semiconductor industry, would head after work to have a drink and gossip and brag and trade war stories </a:t>
            </a:r>
            <a:r>
              <a:rPr lang="en-US" sz="1400" dirty="0">
                <a:effectLst/>
              </a:rPr>
              <a:t>[…]” (</a:t>
            </a:r>
            <a:r>
              <a:rPr lang="en-US" sz="1400" dirty="0" err="1">
                <a:effectLst/>
              </a:rPr>
              <a:t>Saxenian</a:t>
            </a:r>
            <a:r>
              <a:rPr lang="en-US" sz="1400" dirty="0">
                <a:effectLst/>
              </a:rPr>
              <a:t>, 1994).</a:t>
            </a:r>
          </a:p>
          <a:p>
            <a:pPr lvl="1"/>
            <a:r>
              <a:rPr lang="en-US" sz="1600" dirty="0">
                <a:effectLst/>
              </a:rPr>
              <a:t>Large empirical literature showing that patent citations are geographically localized.</a:t>
            </a:r>
            <a:endParaRPr lang="en-US" sz="1400" dirty="0">
              <a:effectLst/>
            </a:endParaRPr>
          </a:p>
          <a:p>
            <a:pPr lvl="1"/>
            <a:r>
              <a:rPr lang="en-US" sz="1600" dirty="0">
                <a:effectLst/>
              </a:rPr>
              <a:t>Atkin, Chen, and Popov (2022): identify </a:t>
            </a:r>
            <a:r>
              <a:rPr lang="en-US" sz="1600" dirty="0">
                <a:solidFill>
                  <a:srgbClr val="4F81BD"/>
                </a:solidFill>
                <a:effectLst/>
              </a:rPr>
              <a:t>face-to-face meetings</a:t>
            </a:r>
            <a:r>
              <a:rPr lang="en-US" sz="1600" dirty="0">
                <a:effectLst/>
              </a:rPr>
              <a:t> between workers of different firms in Silicon Valley using smartphone geolocation data. </a:t>
            </a:r>
            <a:r>
              <a:rPr lang="en-US" sz="1600" dirty="0"/>
              <a:t>M</a:t>
            </a:r>
            <a:r>
              <a:rPr lang="en-US" sz="1600" dirty="0">
                <a:effectLst/>
              </a:rPr>
              <a:t>eetings lead to significantly higher subsequent mutual patent citations.</a:t>
            </a:r>
          </a:p>
          <a:p>
            <a:endParaRPr lang="en-US" sz="2000" dirty="0">
              <a:effectLst/>
            </a:endParaRPr>
          </a:p>
          <a:p>
            <a:pPr lvl="1"/>
            <a:endParaRPr lang="en-US" sz="2000" dirty="0">
              <a:effectLst/>
            </a:endParaRPr>
          </a:p>
          <a:p>
            <a:endParaRPr lang="en-US" sz="1600" dirty="0"/>
          </a:p>
        </p:txBody>
      </p:sp>
      <p:sp>
        <p:nvSpPr>
          <p:cNvPr id="3" name="Title 12">
            <a:extLst>
              <a:ext uri="{FF2B5EF4-FFF2-40B4-BE49-F238E27FC236}">
                <a16:creationId xmlns:a16="http://schemas.microsoft.com/office/drawing/2014/main" id="{5A1A003C-7AFB-2141-931D-697BA3C125F9}"/>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Introduction</a:t>
            </a:r>
          </a:p>
        </p:txBody>
      </p:sp>
    </p:spTree>
    <p:extLst>
      <p:ext uri="{BB962C8B-B14F-4D97-AF65-F5344CB8AC3E}">
        <p14:creationId xmlns:p14="http://schemas.microsoft.com/office/powerpoint/2010/main" val="268303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450850" y="1335024"/>
            <a:ext cx="8267265" cy="4617858"/>
          </a:xfrm>
        </p:spPr>
        <p:txBody>
          <a:bodyPr/>
          <a:lstStyle/>
          <a:p>
            <a:r>
              <a:rPr lang="en-US" sz="2000" dirty="0"/>
              <a:t>Spatial equilibrium model in which multi-plant, multi-location firms choose “innovation investments” (R&amp;D, # inventors) in each of their plants.</a:t>
            </a:r>
          </a:p>
          <a:p>
            <a:endParaRPr lang="en-US" sz="400" dirty="0"/>
          </a:p>
          <a:p>
            <a:r>
              <a:rPr lang="en-US" sz="2000" dirty="0"/>
              <a:t>Plant knowledge (=&gt; productivity) depends on plant’s own innovation, local knowledge, innovation of firm’s other plants, and (local) knowledge in those other plants’ locations.</a:t>
            </a:r>
          </a:p>
          <a:p>
            <a:endParaRPr lang="en-US" sz="400" dirty="0"/>
          </a:p>
          <a:p>
            <a:r>
              <a:rPr lang="en-US" sz="2000" dirty="0"/>
              <a:t>R</a:t>
            </a:r>
            <a:r>
              <a:rPr lang="en-US" sz="2000" dirty="0">
                <a:solidFill>
                  <a:schemeClr val="tx1"/>
                </a:solidFill>
              </a:rPr>
              <a:t>ecursive formulation: local knowledge</a:t>
            </a:r>
            <a:r>
              <a:rPr lang="en-US" sz="2000" dirty="0"/>
              <a:t> </a:t>
            </a:r>
            <a:r>
              <a:rPr lang="en-US" sz="2000" dirty="0">
                <a:solidFill>
                  <a:schemeClr val="tx1"/>
                </a:solidFill>
              </a:rPr>
              <a:t>depends on knowledge of all local plants (and thus on their innovation investments).</a:t>
            </a:r>
          </a:p>
          <a:p>
            <a:endParaRPr lang="en-US" sz="400" dirty="0">
              <a:solidFill>
                <a:schemeClr val="tx1"/>
              </a:solidFill>
            </a:endParaRPr>
          </a:p>
          <a:p>
            <a:r>
              <a:rPr lang="en-US" sz="2000" dirty="0"/>
              <a:t>Within- and cross-location knowledge spillovers interact =&gt; higher-order spillovers which propagate throughout the economy.</a:t>
            </a:r>
          </a:p>
          <a:p>
            <a:endParaRPr lang="en-US" sz="400" dirty="0"/>
          </a:p>
          <a:p>
            <a:r>
              <a:rPr lang="en-US" sz="2000" dirty="0">
                <a:solidFill>
                  <a:srgbClr val="4F81BD"/>
                </a:solidFill>
              </a:rPr>
              <a:t>“Social-private innovation wedge:” </a:t>
            </a:r>
            <a:r>
              <a:rPr lang="en-US" sz="2000" dirty="0"/>
              <a:t>location-specific s</a:t>
            </a:r>
            <a:r>
              <a:rPr lang="en-US" sz="2000" dirty="0">
                <a:solidFill>
                  <a:schemeClr val="tx1"/>
                </a:solidFill>
              </a:rPr>
              <a:t>ufficient statistic that captures gap (=&gt; underinvestment) between social and private returns to innovation in a location. Can be measured in the data!</a:t>
            </a:r>
            <a:endParaRPr lang="en-US" sz="1600" dirty="0">
              <a:solidFill>
                <a:schemeClr val="tx1"/>
              </a:solidFill>
            </a:endParaRPr>
          </a:p>
        </p:txBody>
      </p:sp>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Theoretical Framework</a:t>
            </a:r>
          </a:p>
        </p:txBody>
      </p:sp>
      <p:sp>
        <p:nvSpPr>
          <p:cNvPr id="4" name="TextBox 3">
            <a:extLst>
              <a:ext uri="{FF2B5EF4-FFF2-40B4-BE49-F238E27FC236}">
                <a16:creationId xmlns:a16="http://schemas.microsoft.com/office/drawing/2014/main" id="{EFD19DC4-0A5C-364F-90EA-F967987FF033}"/>
              </a:ext>
            </a:extLst>
          </p:cNvPr>
          <p:cNvSpPr txBox="1"/>
          <p:nvPr/>
        </p:nvSpPr>
        <p:spPr>
          <a:xfrm>
            <a:off x="7585364" y="5920600"/>
            <a:ext cx="1266537" cy="338554"/>
          </a:xfrm>
          <a:prstGeom prst="rect">
            <a:avLst/>
          </a:prstGeom>
          <a:noFill/>
        </p:spPr>
        <p:txBody>
          <a:bodyPr wrap="square" rtlCol="0">
            <a:spAutoFit/>
          </a:bodyPr>
          <a:lstStyle/>
          <a:p>
            <a:r>
              <a:rPr lang="en-US" sz="1600" dirty="0">
                <a:solidFill>
                  <a:srgbClr val="4F81BD"/>
                </a:solidFill>
                <a:latin typeface="+mn-lt"/>
                <a:hlinkClick r:id="rId2" action="ppaction://hlinksldjump">
                  <a:extLst>
                    <a:ext uri="{A12FA001-AC4F-418D-AE19-62706E023703}">
                      <ahyp:hlinkClr xmlns:ahyp="http://schemas.microsoft.com/office/drawing/2018/hyperlinkcolor" val="tx"/>
                    </a:ext>
                  </a:extLst>
                </a:hlinkClick>
              </a:rPr>
              <a:t>More details</a:t>
            </a:r>
            <a:endParaRPr lang="en-US" sz="1600" dirty="0">
              <a:solidFill>
                <a:srgbClr val="4F81BD"/>
              </a:solidFill>
              <a:latin typeface="+mn-lt"/>
            </a:endParaRPr>
          </a:p>
        </p:txBody>
      </p:sp>
    </p:spTree>
    <p:extLst>
      <p:ext uri="{BB962C8B-B14F-4D97-AF65-F5344CB8AC3E}">
        <p14:creationId xmlns:p14="http://schemas.microsoft.com/office/powerpoint/2010/main" val="106774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Social-Private Innovation Wedge</a:t>
            </a:r>
          </a:p>
        </p:txBody>
      </p:sp>
      <p:pic>
        <p:nvPicPr>
          <p:cNvPr id="4" name="Picture 3">
            <a:extLst>
              <a:ext uri="{FF2B5EF4-FFF2-40B4-BE49-F238E27FC236}">
                <a16:creationId xmlns:a16="http://schemas.microsoft.com/office/drawing/2014/main" id="{BF6ACBB7-BF00-DB47-BF5A-16EDFB8653FA}"/>
              </a:ext>
            </a:extLst>
          </p:cNvPr>
          <p:cNvPicPr>
            <a:picLocks noChangeAspect="1"/>
          </p:cNvPicPr>
          <p:nvPr/>
        </p:nvPicPr>
        <p:blipFill>
          <a:blip r:embed="rId2"/>
          <a:stretch>
            <a:fillRect/>
          </a:stretch>
        </p:blipFill>
        <p:spPr>
          <a:xfrm>
            <a:off x="1684220" y="1178064"/>
            <a:ext cx="5775560" cy="4917936"/>
          </a:xfrm>
          <a:prstGeom prst="rect">
            <a:avLst/>
          </a:prstGeom>
        </p:spPr>
      </p:pic>
    </p:spTree>
    <p:extLst>
      <p:ext uri="{BB962C8B-B14F-4D97-AF65-F5344CB8AC3E}">
        <p14:creationId xmlns:p14="http://schemas.microsoft.com/office/powerpoint/2010/main" val="313353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587803" y="1723549"/>
            <a:ext cx="7968394" cy="3850533"/>
          </a:xfrm>
        </p:spPr>
        <p:txBody>
          <a:bodyPr/>
          <a:lstStyle/>
          <a:p>
            <a:r>
              <a:rPr lang="en-US" sz="2000" dirty="0">
                <a:effectLst/>
              </a:rPr>
              <a:t>Is it (just) cluster size? No, location size per se is </a:t>
            </a:r>
            <a:r>
              <a:rPr lang="en-US" sz="2000" dirty="0">
                <a:solidFill>
                  <a:srgbClr val="4F81BD"/>
                </a:solidFill>
              </a:rPr>
              <a:t>unrelated </a:t>
            </a:r>
            <a:r>
              <a:rPr lang="en-US" sz="2000" dirty="0"/>
              <a:t>to </a:t>
            </a:r>
            <a:r>
              <a:rPr lang="en-US" sz="2000" dirty="0">
                <a:effectLst/>
              </a:rPr>
              <a:t>ranking!</a:t>
            </a:r>
          </a:p>
          <a:p>
            <a:endParaRPr lang="en-US" sz="400" dirty="0">
              <a:effectLst/>
            </a:endParaRPr>
          </a:p>
          <a:p>
            <a:endParaRPr lang="en-US" sz="200" dirty="0">
              <a:effectLst/>
            </a:endParaRPr>
          </a:p>
          <a:p>
            <a:pPr lvl="1">
              <a:buFont typeface="Wingdings" pitchFamily="2" charset="2"/>
              <a:buChar char="Ø"/>
            </a:pPr>
            <a:r>
              <a:rPr lang="en-US" sz="1600" dirty="0"/>
              <a:t>In fact, i</a:t>
            </a:r>
            <a:r>
              <a:rPr lang="en-US" sz="1600" dirty="0">
                <a:effectLst/>
              </a:rPr>
              <a:t>f it was only for local knowledge spillovers, social-private innovation wedge would be </a:t>
            </a:r>
            <a:r>
              <a:rPr lang="en-US" sz="1600" dirty="0">
                <a:solidFill>
                  <a:srgbClr val="4F81BD"/>
                </a:solidFill>
                <a:effectLst/>
              </a:rPr>
              <a:t>invariant to cluster size! </a:t>
            </a:r>
            <a:r>
              <a:rPr lang="en-US" sz="1600" dirty="0">
                <a:effectLst/>
              </a:rPr>
              <a:t>(Can be formally shown in model.)</a:t>
            </a:r>
          </a:p>
          <a:p>
            <a:pPr lvl="1"/>
            <a:r>
              <a:rPr lang="en-US" sz="1600" dirty="0"/>
              <a:t>(E</a:t>
            </a:r>
            <a:r>
              <a:rPr lang="en-US" sz="1600" dirty="0">
                <a:effectLst/>
              </a:rPr>
              <a:t>choes well-known result in urban economics.)</a:t>
            </a:r>
            <a:endParaRPr lang="en-US" sz="1600" dirty="0">
              <a:solidFill>
                <a:srgbClr val="4F81BD"/>
              </a:solidFill>
              <a:effectLst/>
            </a:endParaRPr>
          </a:p>
          <a:p>
            <a:pPr lvl="1"/>
            <a:endParaRPr lang="en-US" sz="800" dirty="0"/>
          </a:p>
          <a:p>
            <a:r>
              <a:rPr lang="en-US" sz="2000" dirty="0"/>
              <a:t>W</a:t>
            </a:r>
            <a:r>
              <a:rPr lang="en-US" sz="2000" dirty="0">
                <a:effectLst/>
              </a:rPr>
              <a:t>hat is instead driving location ranking</a:t>
            </a:r>
            <a:r>
              <a:rPr lang="en-US" sz="2000" dirty="0"/>
              <a:t> </a:t>
            </a:r>
            <a:r>
              <a:rPr lang="en-US" sz="2000" dirty="0">
                <a:effectLst/>
              </a:rPr>
              <a:t>is extent to which clusters are interconnected through firms’ networks of innovating plants.</a:t>
            </a:r>
          </a:p>
          <a:p>
            <a:endParaRPr lang="en-US" sz="400" dirty="0">
              <a:effectLst/>
            </a:endParaRPr>
          </a:p>
          <a:p>
            <a:pPr lvl="1"/>
            <a:r>
              <a:rPr lang="en-US" sz="1600" dirty="0">
                <a:effectLst/>
              </a:rPr>
              <a:t>(In the data, connectedness is </a:t>
            </a:r>
            <a:r>
              <a:rPr lang="en-US" sz="1600" dirty="0">
                <a:solidFill>
                  <a:srgbClr val="4F81BD"/>
                </a:solidFill>
                <a:effectLst/>
              </a:rPr>
              <a:t>correlated</a:t>
            </a:r>
            <a:r>
              <a:rPr lang="en-US" sz="1600" dirty="0">
                <a:effectLst/>
              </a:rPr>
              <a:t> with cluster size; hence </a:t>
            </a:r>
            <a:r>
              <a:rPr lang="en-US" sz="1600" dirty="0">
                <a:solidFill>
                  <a:srgbClr val="4F81BD"/>
                </a:solidFill>
                <a:effectLst/>
              </a:rPr>
              <a:t>appearance </a:t>
            </a:r>
            <a:r>
              <a:rPr lang="en-US" sz="1600" dirty="0">
                <a:effectLst/>
              </a:rPr>
              <a:t>that ranking is driven by size.)</a:t>
            </a:r>
          </a:p>
          <a:p>
            <a:pPr lvl="1"/>
            <a:endParaRPr lang="en-US" sz="800" dirty="0"/>
          </a:p>
          <a:p>
            <a:pPr>
              <a:buFont typeface="Wingdings" pitchFamily="2" charset="2"/>
              <a:buChar char="Ø"/>
            </a:pPr>
            <a:r>
              <a:rPr lang="en-US" sz="2000" dirty="0">
                <a:solidFill>
                  <a:srgbClr val="4F81BD"/>
                </a:solidFill>
              </a:rPr>
              <a:t>I</a:t>
            </a:r>
            <a:r>
              <a:rPr lang="en-US" sz="2000" dirty="0">
                <a:solidFill>
                  <a:srgbClr val="4F81BD"/>
                </a:solidFill>
                <a:effectLst/>
              </a:rPr>
              <a:t>nnovation policy should focus on well-connected clusters, from where innovations spill over to other, well-connected tech clusters, and so on.</a:t>
            </a:r>
          </a:p>
          <a:p>
            <a:pPr>
              <a:buFont typeface="Wingdings" pitchFamily="2" charset="2"/>
              <a:buChar char="Ø"/>
            </a:pPr>
            <a:endParaRPr lang="en-US" sz="400" dirty="0">
              <a:solidFill>
                <a:srgbClr val="4F81BD"/>
              </a:solidFill>
              <a:effectLst/>
            </a:endParaRPr>
          </a:p>
          <a:p>
            <a:pPr lvl="1"/>
            <a:r>
              <a:rPr lang="en-US" sz="1600" dirty="0"/>
              <a:t>Biggest “bang for the buck.”</a:t>
            </a:r>
            <a:endParaRPr lang="en-US" sz="800" dirty="0"/>
          </a:p>
          <a:p>
            <a:pPr marL="0" indent="0">
              <a:buNone/>
            </a:pPr>
            <a:endParaRPr lang="en-US" sz="2000" dirty="0">
              <a:effectLst/>
            </a:endParaRPr>
          </a:p>
          <a:p>
            <a:pPr lvl="1"/>
            <a:endParaRPr lang="en-US" sz="1200" dirty="0"/>
          </a:p>
        </p:txBody>
      </p:sp>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Social-Private Innovation Wedge</a:t>
            </a:r>
          </a:p>
        </p:txBody>
      </p:sp>
    </p:spTree>
    <p:extLst>
      <p:ext uri="{BB962C8B-B14F-4D97-AF65-F5344CB8AC3E}">
        <p14:creationId xmlns:p14="http://schemas.microsoft.com/office/powerpoint/2010/main" val="101178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2800" dirty="0">
                <a:solidFill>
                  <a:srgbClr val="FFFFFF"/>
                </a:solidFill>
              </a:rPr>
              <a:t>Increasing Interconnectedness of U.S. Tech Clusters</a:t>
            </a:r>
          </a:p>
        </p:txBody>
      </p:sp>
      <p:pic>
        <p:nvPicPr>
          <p:cNvPr id="2" name="Picture 1">
            <a:extLst>
              <a:ext uri="{FF2B5EF4-FFF2-40B4-BE49-F238E27FC236}">
                <a16:creationId xmlns:a16="http://schemas.microsoft.com/office/drawing/2014/main" id="{F57F2AE2-C03B-2F4A-9998-392C9787277F}"/>
              </a:ext>
            </a:extLst>
          </p:cNvPr>
          <p:cNvPicPr>
            <a:picLocks noChangeAspect="1"/>
          </p:cNvPicPr>
          <p:nvPr/>
        </p:nvPicPr>
        <p:blipFill>
          <a:blip r:embed="rId2"/>
          <a:stretch>
            <a:fillRect/>
          </a:stretch>
        </p:blipFill>
        <p:spPr>
          <a:xfrm>
            <a:off x="1539297" y="1164810"/>
            <a:ext cx="6065406" cy="4957693"/>
          </a:xfrm>
          <a:prstGeom prst="rect">
            <a:avLst/>
          </a:prstGeom>
        </p:spPr>
      </p:pic>
    </p:spTree>
    <p:extLst>
      <p:ext uri="{BB962C8B-B14F-4D97-AF65-F5344CB8AC3E}">
        <p14:creationId xmlns:p14="http://schemas.microsoft.com/office/powerpoint/2010/main" val="27275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3856" y="2994741"/>
            <a:ext cx="4116288" cy="1015663"/>
          </a:xfrm>
          <a:prstGeom prst="rect">
            <a:avLst/>
          </a:prstGeom>
          <a:noFill/>
        </p:spPr>
        <p:txBody>
          <a:bodyPr wrap="square" rtlCol="0">
            <a:spAutoFit/>
          </a:bodyPr>
          <a:lstStyle/>
          <a:p>
            <a:r>
              <a:rPr lang="en-US" sz="6000" dirty="0">
                <a:solidFill>
                  <a:srgbClr val="4F81BD"/>
                </a:solidFill>
              </a:rPr>
              <a:t>Thank You!</a:t>
            </a:r>
          </a:p>
        </p:txBody>
      </p:sp>
    </p:spTree>
    <p:extLst>
      <p:ext uri="{BB962C8B-B14F-4D97-AF65-F5344CB8AC3E}">
        <p14:creationId xmlns:p14="http://schemas.microsoft.com/office/powerpoint/2010/main" val="335238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DBA5F0-D134-F741-8ECF-F74C92BA9050}"/>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2"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
        <p:nvSpPr>
          <p:cNvPr id="6" name="Title 12">
            <a:extLst>
              <a:ext uri="{FF2B5EF4-FFF2-40B4-BE49-F238E27FC236}">
                <a16:creationId xmlns:a16="http://schemas.microsoft.com/office/drawing/2014/main" id="{2F01B1FA-306B-774F-9D24-3F2A30CCE2D0}"/>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BEA Economic Areas</a:t>
            </a:r>
          </a:p>
        </p:txBody>
      </p:sp>
      <p:pic>
        <p:nvPicPr>
          <p:cNvPr id="3" name="Picture 2">
            <a:extLst>
              <a:ext uri="{FF2B5EF4-FFF2-40B4-BE49-F238E27FC236}">
                <a16:creationId xmlns:a16="http://schemas.microsoft.com/office/drawing/2014/main" id="{01D0F7C9-0B86-1B45-813C-D2E9B1C15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63" y="1397355"/>
            <a:ext cx="6958274" cy="4371433"/>
          </a:xfrm>
          <a:prstGeom prst="rect">
            <a:avLst/>
          </a:prstGeom>
        </p:spPr>
      </p:pic>
    </p:spTree>
    <p:extLst>
      <p:ext uri="{BB962C8B-B14F-4D97-AF65-F5344CB8AC3E}">
        <p14:creationId xmlns:p14="http://schemas.microsoft.com/office/powerpoint/2010/main" val="2640578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DBA5F0-D134-F741-8ECF-F74C92BA9050}"/>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2"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
        <p:nvSpPr>
          <p:cNvPr id="6" name="Title 12">
            <a:extLst>
              <a:ext uri="{FF2B5EF4-FFF2-40B4-BE49-F238E27FC236}">
                <a16:creationId xmlns:a16="http://schemas.microsoft.com/office/drawing/2014/main" id="{2F01B1FA-306B-774F-9D24-3F2A30CCE2D0}"/>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1-Digit CPC Codes</a:t>
            </a:r>
          </a:p>
        </p:txBody>
      </p:sp>
      <p:pic>
        <p:nvPicPr>
          <p:cNvPr id="4" name="Picture 3">
            <a:extLst>
              <a:ext uri="{FF2B5EF4-FFF2-40B4-BE49-F238E27FC236}">
                <a16:creationId xmlns:a16="http://schemas.microsoft.com/office/drawing/2014/main" id="{9C828E76-0E33-8544-9EFF-21F2F09AF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39009"/>
            <a:ext cx="7772400" cy="4140200"/>
          </a:xfrm>
          <a:prstGeom prst="rect">
            <a:avLst/>
          </a:prstGeom>
        </p:spPr>
      </p:pic>
    </p:spTree>
    <p:extLst>
      <p:ext uri="{BB962C8B-B14F-4D97-AF65-F5344CB8AC3E}">
        <p14:creationId xmlns:p14="http://schemas.microsoft.com/office/powerpoint/2010/main" val="3933278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Robustness</a:t>
            </a:r>
          </a:p>
        </p:txBody>
      </p:sp>
      <p:sp>
        <p:nvSpPr>
          <p:cNvPr id="6" name="TextBox 5">
            <a:extLst>
              <a:ext uri="{FF2B5EF4-FFF2-40B4-BE49-F238E27FC236}">
                <a16:creationId xmlns:a16="http://schemas.microsoft.com/office/drawing/2014/main" id="{9D79F8A3-46EC-CD43-B7B7-16D179CA24B5}"/>
              </a:ext>
            </a:extLst>
          </p:cNvPr>
          <p:cNvSpPr txBox="1"/>
          <p:nvPr/>
        </p:nvSpPr>
        <p:spPr>
          <a:xfrm>
            <a:off x="2133666" y="1789485"/>
            <a:ext cx="1546681" cy="400110"/>
          </a:xfrm>
          <a:prstGeom prst="rect">
            <a:avLst/>
          </a:prstGeom>
          <a:solidFill>
            <a:schemeClr val="bg1"/>
          </a:solidFill>
          <a:ln w="12700">
            <a:solidFill>
              <a:srgbClr val="C00000"/>
            </a:solidFill>
          </a:ln>
        </p:spPr>
        <p:txBody>
          <a:bodyPr wrap="square" rtlCol="0">
            <a:spAutoFit/>
          </a:bodyPr>
          <a:lstStyle/>
          <a:p>
            <a:r>
              <a:rPr lang="en-US" sz="1000" dirty="0">
                <a:solidFill>
                  <a:srgbClr val="960000"/>
                </a:solidFill>
                <a:latin typeface="+mn-lt"/>
              </a:rPr>
              <a:t>Assign inventor to nearest firm </a:t>
            </a:r>
            <a:r>
              <a:rPr lang="en-US" sz="1000" i="1" dirty="0">
                <a:solidFill>
                  <a:srgbClr val="960000"/>
                </a:solidFill>
                <a:latin typeface="+mn-lt"/>
              </a:rPr>
              <a:t>plant</a:t>
            </a:r>
            <a:r>
              <a:rPr lang="en-US" sz="1000" dirty="0">
                <a:solidFill>
                  <a:srgbClr val="960000"/>
                </a:solidFill>
                <a:latin typeface="+mn-lt"/>
              </a:rPr>
              <a:t> in same city</a:t>
            </a:r>
          </a:p>
        </p:txBody>
      </p:sp>
      <p:sp>
        <p:nvSpPr>
          <p:cNvPr id="9" name="TextBox 8">
            <a:extLst>
              <a:ext uri="{FF2B5EF4-FFF2-40B4-BE49-F238E27FC236}">
                <a16:creationId xmlns:a16="http://schemas.microsoft.com/office/drawing/2014/main" id="{7084C602-F2A2-0749-8BDA-EC756FF5A0C0}"/>
              </a:ext>
            </a:extLst>
          </p:cNvPr>
          <p:cNvSpPr txBox="1"/>
          <p:nvPr/>
        </p:nvSpPr>
        <p:spPr>
          <a:xfrm>
            <a:off x="8237777" y="5965613"/>
            <a:ext cx="588723" cy="338554"/>
          </a:xfrm>
          <a:prstGeom prst="rect">
            <a:avLst/>
          </a:prstGeom>
          <a:noFill/>
        </p:spPr>
        <p:txBody>
          <a:bodyPr wrap="square" rtlCol="0">
            <a:spAutoFit/>
          </a:bodyPr>
          <a:lstStyle/>
          <a:p>
            <a:r>
              <a:rPr lang="en-US" sz="1600" dirty="0">
                <a:solidFill>
                  <a:srgbClr val="4F81BD"/>
                </a:solidFill>
                <a:latin typeface="+mn-lt"/>
                <a:hlinkClick r:id="" action="ppaction://noaction">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
        <p:nvSpPr>
          <p:cNvPr id="11" name="TextBox 10">
            <a:extLst>
              <a:ext uri="{FF2B5EF4-FFF2-40B4-BE49-F238E27FC236}">
                <a16:creationId xmlns:a16="http://schemas.microsoft.com/office/drawing/2014/main" id="{9B9EB41F-8B78-F84A-A05B-409D0EFE2BDC}"/>
              </a:ext>
            </a:extLst>
          </p:cNvPr>
          <p:cNvSpPr txBox="1"/>
          <p:nvPr/>
        </p:nvSpPr>
        <p:spPr>
          <a:xfrm>
            <a:off x="4065121" y="1789485"/>
            <a:ext cx="1546681" cy="400110"/>
          </a:xfrm>
          <a:prstGeom prst="rect">
            <a:avLst/>
          </a:prstGeom>
          <a:solidFill>
            <a:schemeClr val="bg1"/>
          </a:solidFill>
          <a:ln w="12700">
            <a:solidFill>
              <a:srgbClr val="C00000"/>
            </a:solidFill>
          </a:ln>
        </p:spPr>
        <p:txBody>
          <a:bodyPr wrap="square" rtlCol="0">
            <a:spAutoFit/>
          </a:bodyPr>
          <a:lstStyle/>
          <a:p>
            <a:r>
              <a:rPr lang="en-US" sz="1000" dirty="0">
                <a:solidFill>
                  <a:srgbClr val="960000"/>
                </a:solidFill>
                <a:latin typeface="+mn-lt"/>
              </a:rPr>
              <a:t>All fields (not just modal) in which plant has patents</a:t>
            </a:r>
          </a:p>
        </p:txBody>
      </p:sp>
      <p:sp>
        <p:nvSpPr>
          <p:cNvPr id="12" name="TextBox 11">
            <a:extLst>
              <a:ext uri="{FF2B5EF4-FFF2-40B4-BE49-F238E27FC236}">
                <a16:creationId xmlns:a16="http://schemas.microsoft.com/office/drawing/2014/main" id="{E8ABC0C6-EBB7-C144-BB08-E2869229C37B}"/>
              </a:ext>
            </a:extLst>
          </p:cNvPr>
          <p:cNvSpPr txBox="1"/>
          <p:nvPr/>
        </p:nvSpPr>
        <p:spPr>
          <a:xfrm>
            <a:off x="5996577" y="1789485"/>
            <a:ext cx="1464199" cy="400110"/>
          </a:xfrm>
          <a:prstGeom prst="rect">
            <a:avLst/>
          </a:prstGeom>
          <a:solidFill>
            <a:schemeClr val="bg1"/>
          </a:solidFill>
          <a:ln w="12700">
            <a:solidFill>
              <a:srgbClr val="C00000"/>
            </a:solidFill>
          </a:ln>
        </p:spPr>
        <p:txBody>
          <a:bodyPr wrap="square" rtlCol="0">
            <a:spAutoFit/>
          </a:bodyPr>
          <a:lstStyle/>
          <a:p>
            <a:r>
              <a:rPr lang="en-US" sz="1000" dirty="0">
                <a:solidFill>
                  <a:srgbClr val="960000"/>
                </a:solidFill>
                <a:latin typeface="+mn-lt"/>
              </a:rPr>
              <a:t>I</a:t>
            </a:r>
            <a:r>
              <a:rPr lang="en-US" sz="1000" dirty="0">
                <a:solidFill>
                  <a:srgbClr val="960000"/>
                </a:solidFill>
                <a:effectLst/>
                <a:latin typeface="+mn-lt"/>
              </a:rPr>
              <a:t>nventors work in cluster in between patent filings</a:t>
            </a:r>
          </a:p>
        </p:txBody>
      </p:sp>
      <p:pic>
        <p:nvPicPr>
          <p:cNvPr id="8" name="Picture 7">
            <a:extLst>
              <a:ext uri="{FF2B5EF4-FFF2-40B4-BE49-F238E27FC236}">
                <a16:creationId xmlns:a16="http://schemas.microsoft.com/office/drawing/2014/main" id="{819CB6B2-768D-7D4D-9580-B79BCB8F62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796" y="2364201"/>
            <a:ext cx="8452704" cy="2822594"/>
          </a:xfrm>
          <a:prstGeom prst="rect">
            <a:avLst/>
          </a:prstGeom>
          <a:noFill/>
          <a:ln>
            <a:noFill/>
          </a:ln>
        </p:spPr>
      </p:pic>
      <p:sp>
        <p:nvSpPr>
          <p:cNvPr id="13" name="TextBox 12">
            <a:extLst>
              <a:ext uri="{FF2B5EF4-FFF2-40B4-BE49-F238E27FC236}">
                <a16:creationId xmlns:a16="http://schemas.microsoft.com/office/drawing/2014/main" id="{B137CCF8-F7E5-074B-8826-C864A41B4581}"/>
              </a:ext>
            </a:extLst>
          </p:cNvPr>
          <p:cNvSpPr txBox="1"/>
          <p:nvPr/>
        </p:nvSpPr>
        <p:spPr>
          <a:xfrm>
            <a:off x="7845551" y="1789485"/>
            <a:ext cx="972880" cy="400110"/>
          </a:xfrm>
          <a:prstGeom prst="rect">
            <a:avLst/>
          </a:prstGeom>
          <a:solidFill>
            <a:schemeClr val="bg1"/>
          </a:solidFill>
          <a:ln w="12700">
            <a:solidFill>
              <a:srgbClr val="C00000"/>
            </a:solidFill>
          </a:ln>
        </p:spPr>
        <p:txBody>
          <a:bodyPr wrap="square" rtlCol="0">
            <a:spAutoFit/>
          </a:bodyPr>
          <a:lstStyle/>
          <a:p>
            <a:r>
              <a:rPr lang="en-US" sz="1000" dirty="0">
                <a:solidFill>
                  <a:srgbClr val="960000"/>
                </a:solidFill>
                <a:latin typeface="+mn-lt"/>
              </a:rPr>
              <a:t>All LBD establishments</a:t>
            </a:r>
            <a:endParaRPr lang="en-US" sz="1000" dirty="0">
              <a:solidFill>
                <a:srgbClr val="960000"/>
              </a:solidFill>
              <a:effectLst/>
              <a:latin typeface="+mn-lt"/>
            </a:endParaRPr>
          </a:p>
        </p:txBody>
      </p:sp>
    </p:spTree>
    <p:extLst>
      <p:ext uri="{BB962C8B-B14F-4D97-AF65-F5344CB8AC3E}">
        <p14:creationId xmlns:p14="http://schemas.microsoft.com/office/powerpoint/2010/main" val="383990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Number of Plant Inventors</a:t>
            </a:r>
          </a:p>
        </p:txBody>
      </p:sp>
      <p:sp>
        <p:nvSpPr>
          <p:cNvPr id="6" name="TextBox 5">
            <a:extLst>
              <a:ext uri="{FF2B5EF4-FFF2-40B4-BE49-F238E27FC236}">
                <a16:creationId xmlns:a16="http://schemas.microsoft.com/office/drawing/2014/main" id="{9D79F8A3-46EC-CD43-B7B7-16D179CA24B5}"/>
              </a:ext>
            </a:extLst>
          </p:cNvPr>
          <p:cNvSpPr txBox="1"/>
          <p:nvPr/>
        </p:nvSpPr>
        <p:spPr>
          <a:xfrm>
            <a:off x="3130316" y="1222625"/>
            <a:ext cx="3175118" cy="276999"/>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Focal plant</a:t>
            </a:r>
          </a:p>
        </p:txBody>
      </p:sp>
      <p:sp>
        <p:nvSpPr>
          <p:cNvPr id="7" name="TextBox 6">
            <a:extLst>
              <a:ext uri="{FF2B5EF4-FFF2-40B4-BE49-F238E27FC236}">
                <a16:creationId xmlns:a16="http://schemas.microsoft.com/office/drawing/2014/main" id="{C4DD8E99-2ECD-B449-AAD2-0A28AD9AFFF6}"/>
              </a:ext>
            </a:extLst>
          </p:cNvPr>
          <p:cNvSpPr txBox="1"/>
          <p:nvPr/>
        </p:nvSpPr>
        <p:spPr>
          <a:xfrm>
            <a:off x="6532210" y="1130293"/>
            <a:ext cx="1461799" cy="461665"/>
          </a:xfrm>
          <a:prstGeom prst="rect">
            <a:avLst/>
          </a:prstGeom>
          <a:solidFill>
            <a:schemeClr val="bg1"/>
          </a:solidFill>
          <a:ln w="12700">
            <a:solidFill>
              <a:srgbClr val="C00000"/>
            </a:solidFill>
          </a:ln>
        </p:spPr>
        <p:txBody>
          <a:bodyPr wrap="square" rtlCol="0">
            <a:spAutoFit/>
          </a:bodyPr>
          <a:lstStyle/>
          <a:p>
            <a:pPr algn="ctr"/>
            <a:r>
              <a:rPr lang="en-US" sz="1200" dirty="0">
                <a:solidFill>
                  <a:srgbClr val="960000"/>
                </a:solidFill>
                <a:latin typeface="+mn-lt"/>
              </a:rPr>
              <a:t>Innovating plants in connected clusters</a:t>
            </a:r>
          </a:p>
        </p:txBody>
      </p:sp>
      <p:pic>
        <p:nvPicPr>
          <p:cNvPr id="10" name="Picture 9">
            <a:extLst>
              <a:ext uri="{FF2B5EF4-FFF2-40B4-BE49-F238E27FC236}">
                <a16:creationId xmlns:a16="http://schemas.microsoft.com/office/drawing/2014/main" id="{171DDC49-4B2A-F143-8CF0-34165946A6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9485" y="1730458"/>
            <a:ext cx="7225030" cy="4010025"/>
          </a:xfrm>
          <a:prstGeom prst="rect">
            <a:avLst/>
          </a:prstGeom>
          <a:noFill/>
          <a:ln>
            <a:noFill/>
          </a:ln>
        </p:spPr>
      </p:pic>
      <p:sp>
        <p:nvSpPr>
          <p:cNvPr id="8" name="TextBox 7">
            <a:extLst>
              <a:ext uri="{FF2B5EF4-FFF2-40B4-BE49-F238E27FC236}">
                <a16:creationId xmlns:a16="http://schemas.microsoft.com/office/drawing/2014/main" id="{17B2E106-DAA3-5F4B-B289-BB2BCECE97E6}"/>
              </a:ext>
            </a:extLst>
          </p:cNvPr>
          <p:cNvSpPr txBox="1"/>
          <p:nvPr/>
        </p:nvSpPr>
        <p:spPr>
          <a:xfrm>
            <a:off x="8237777" y="5965613"/>
            <a:ext cx="588723" cy="338554"/>
          </a:xfrm>
          <a:prstGeom prst="rect">
            <a:avLst/>
          </a:prstGeom>
          <a:noFill/>
        </p:spPr>
        <p:txBody>
          <a:bodyPr wrap="square" rtlCol="0">
            <a:spAutoFit/>
          </a:bodyPr>
          <a:lstStyle/>
          <a:p>
            <a:r>
              <a:rPr lang="en-US" sz="1600" dirty="0">
                <a:solidFill>
                  <a:srgbClr val="4F81BD"/>
                </a:solidFill>
                <a:latin typeface="+mn-lt"/>
                <a:hlinkClick r:id="" action="ppaction://noaction">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4084898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Aggregation to Cluster Level</a:t>
            </a:r>
          </a:p>
        </p:txBody>
      </p:sp>
      <p:pic>
        <p:nvPicPr>
          <p:cNvPr id="5" name="Picture 4">
            <a:extLst>
              <a:ext uri="{FF2B5EF4-FFF2-40B4-BE49-F238E27FC236}">
                <a16:creationId xmlns:a16="http://schemas.microsoft.com/office/drawing/2014/main" id="{1A551684-F517-3D4D-926C-BB3AC7BD14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7308" y="1904682"/>
            <a:ext cx="6329384" cy="3505518"/>
          </a:xfrm>
          <a:prstGeom prst="rect">
            <a:avLst/>
          </a:prstGeom>
          <a:noFill/>
          <a:ln>
            <a:noFill/>
          </a:ln>
        </p:spPr>
      </p:pic>
      <p:sp>
        <p:nvSpPr>
          <p:cNvPr id="6" name="TextBox 5">
            <a:extLst>
              <a:ext uri="{FF2B5EF4-FFF2-40B4-BE49-F238E27FC236}">
                <a16:creationId xmlns:a16="http://schemas.microsoft.com/office/drawing/2014/main" id="{9D79F8A3-46EC-CD43-B7B7-16D179CA24B5}"/>
              </a:ext>
            </a:extLst>
          </p:cNvPr>
          <p:cNvSpPr txBox="1"/>
          <p:nvPr/>
        </p:nvSpPr>
        <p:spPr>
          <a:xfrm>
            <a:off x="3248433" y="1453459"/>
            <a:ext cx="1847028"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Sum of connected clusters</a:t>
            </a:r>
          </a:p>
        </p:txBody>
      </p:sp>
      <p:sp>
        <p:nvSpPr>
          <p:cNvPr id="7" name="TextBox 6">
            <a:extLst>
              <a:ext uri="{FF2B5EF4-FFF2-40B4-BE49-F238E27FC236}">
                <a16:creationId xmlns:a16="http://schemas.microsoft.com/office/drawing/2014/main" id="{C4DD8E99-2ECD-B449-AAD2-0A28AD9AFFF6}"/>
              </a:ext>
            </a:extLst>
          </p:cNvPr>
          <p:cNvSpPr txBox="1"/>
          <p:nvPr/>
        </p:nvSpPr>
        <p:spPr>
          <a:xfrm>
            <a:off x="5401910" y="1453459"/>
            <a:ext cx="2039185"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Average of connected clusters</a:t>
            </a:r>
          </a:p>
        </p:txBody>
      </p:sp>
      <p:sp>
        <p:nvSpPr>
          <p:cNvPr id="8" name="TextBox 7">
            <a:extLst>
              <a:ext uri="{FF2B5EF4-FFF2-40B4-BE49-F238E27FC236}">
                <a16:creationId xmlns:a16="http://schemas.microsoft.com/office/drawing/2014/main" id="{06CD26DE-01C4-0B4A-A31B-6E8C58FF2728}"/>
              </a:ext>
            </a:extLst>
          </p:cNvPr>
          <p:cNvSpPr txBox="1"/>
          <p:nvPr/>
        </p:nvSpPr>
        <p:spPr>
          <a:xfrm>
            <a:off x="1618547" y="5627059"/>
            <a:ext cx="5906906" cy="338554"/>
          </a:xfrm>
          <a:prstGeom prst="rect">
            <a:avLst/>
          </a:prstGeom>
          <a:noFill/>
        </p:spPr>
        <p:txBody>
          <a:bodyPr wrap="square" rtlCol="0">
            <a:spAutoFit/>
          </a:bodyPr>
          <a:lstStyle/>
          <a:p>
            <a:r>
              <a:rPr lang="en-US" sz="1600" dirty="0">
                <a:solidFill>
                  <a:srgbClr val="4F81BD"/>
                </a:solidFill>
                <a:latin typeface="+mn-lt"/>
              </a:rPr>
              <a:t>Plant-level results aggregate to cluster level, with similar magnitudes.</a:t>
            </a:r>
            <a:endParaRPr lang="en-US" sz="1600" dirty="0">
              <a:solidFill>
                <a:srgbClr val="4F81BD"/>
              </a:solidFill>
              <a:effectLst/>
              <a:latin typeface="+mn-lt"/>
            </a:endParaRPr>
          </a:p>
        </p:txBody>
      </p:sp>
      <p:sp>
        <p:nvSpPr>
          <p:cNvPr id="9" name="TextBox 8">
            <a:extLst>
              <a:ext uri="{FF2B5EF4-FFF2-40B4-BE49-F238E27FC236}">
                <a16:creationId xmlns:a16="http://schemas.microsoft.com/office/drawing/2014/main" id="{5F7517B4-A4C8-3E49-9D05-8DE938D9CC1D}"/>
              </a:ext>
            </a:extLst>
          </p:cNvPr>
          <p:cNvSpPr txBox="1"/>
          <p:nvPr/>
        </p:nvSpPr>
        <p:spPr>
          <a:xfrm>
            <a:off x="8237777" y="5965613"/>
            <a:ext cx="588723" cy="338554"/>
          </a:xfrm>
          <a:prstGeom prst="rect">
            <a:avLst/>
          </a:prstGeom>
          <a:noFill/>
        </p:spPr>
        <p:txBody>
          <a:bodyPr wrap="square" rtlCol="0">
            <a:spAutoFit/>
          </a:bodyPr>
          <a:lstStyle/>
          <a:p>
            <a:r>
              <a:rPr lang="en-US" sz="1600" dirty="0">
                <a:solidFill>
                  <a:srgbClr val="4F81BD"/>
                </a:solidFill>
                <a:latin typeface="+mn-lt"/>
                <a:hlinkClick r:id="" action="ppaction://noaction">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371067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AB4365-B722-0147-9406-A474C5428D18}"/>
              </a:ext>
            </a:extLst>
          </p:cNvPr>
          <p:cNvSpPr>
            <a:spLocks noGrp="1"/>
          </p:cNvSpPr>
          <p:nvPr>
            <p:ph idx="1"/>
          </p:nvPr>
        </p:nvSpPr>
        <p:spPr>
          <a:xfrm>
            <a:off x="520526" y="1847094"/>
            <a:ext cx="7910786" cy="4102770"/>
          </a:xfrm>
        </p:spPr>
        <p:txBody>
          <a:bodyPr/>
          <a:lstStyle/>
          <a:p>
            <a:pPr algn="l"/>
            <a:r>
              <a:rPr lang="en-US" sz="2000" dirty="0">
                <a:effectLst/>
              </a:rPr>
              <a:t>Little known fact: 80.7% of U.S. inventors work for firms that also have inventors in other tech clusters (based on USPTO data).</a:t>
            </a:r>
          </a:p>
          <a:p>
            <a:pPr algn="l"/>
            <a:endParaRPr lang="en-US" sz="1600" b="1" u="sng" baseline="30000" dirty="0"/>
          </a:p>
          <a:p>
            <a:pPr algn="l">
              <a:buFont typeface="Wingdings" pitchFamily="2" charset="2"/>
              <a:buChar char="Ø"/>
            </a:pPr>
            <a:r>
              <a:rPr lang="en-US" sz="2000" dirty="0">
                <a:effectLst/>
              </a:rPr>
              <a:t>If knowledge diffuses locally across inventors of </a:t>
            </a:r>
            <a:r>
              <a:rPr lang="en-US" sz="2000" dirty="0">
                <a:solidFill>
                  <a:srgbClr val="4F81BD"/>
                </a:solidFill>
                <a:effectLst/>
              </a:rPr>
              <a:t>different</a:t>
            </a:r>
            <a:r>
              <a:rPr lang="en-US" sz="2000" dirty="0">
                <a:effectLst/>
              </a:rPr>
              <a:t> </a:t>
            </a:r>
            <a:r>
              <a:rPr lang="en-US" sz="2000" dirty="0">
                <a:solidFill>
                  <a:srgbClr val="4F81BD"/>
                </a:solidFill>
                <a:effectLst/>
              </a:rPr>
              <a:t>firms,</a:t>
            </a:r>
            <a:r>
              <a:rPr lang="en-US" sz="2000" dirty="0">
                <a:effectLst/>
              </a:rPr>
              <a:t> would expect these inventors to pass on this knowledge to other productive units within </a:t>
            </a:r>
            <a:r>
              <a:rPr lang="en-US" sz="2000" dirty="0">
                <a:solidFill>
                  <a:srgbClr val="4F81BD"/>
                </a:solidFill>
                <a:effectLst/>
              </a:rPr>
              <a:t>same firm, </a:t>
            </a:r>
            <a:r>
              <a:rPr lang="en-US" sz="2000" dirty="0">
                <a:effectLst/>
              </a:rPr>
              <a:t>including inventors and plants in other tech clusters, thus generating </a:t>
            </a:r>
            <a:r>
              <a:rPr lang="en-US" sz="2000" dirty="0">
                <a:solidFill>
                  <a:srgbClr val="4F81BD"/>
                </a:solidFill>
                <a:effectLst/>
              </a:rPr>
              <a:t>“cross-cluster innovation spillovers.”</a:t>
            </a:r>
          </a:p>
          <a:p>
            <a:pPr algn="l"/>
            <a:endParaRPr lang="en-US" sz="200" dirty="0">
              <a:effectLst/>
            </a:endParaRPr>
          </a:p>
          <a:p>
            <a:pPr lvl="1"/>
            <a:r>
              <a:rPr lang="en-US" sz="1600" dirty="0">
                <a:effectLst/>
              </a:rPr>
              <a:t>Within </a:t>
            </a:r>
            <a:r>
              <a:rPr lang="en-US" sz="1600" dirty="0"/>
              <a:t>the </a:t>
            </a:r>
            <a:r>
              <a:rPr lang="en-US" sz="1600" dirty="0">
                <a:effectLst/>
              </a:rPr>
              <a:t>firm, knowledge diffusion</a:t>
            </a:r>
            <a:r>
              <a:rPr lang="en-US" sz="1600" dirty="0">
                <a:solidFill>
                  <a:srgbClr val="4F81BD"/>
                </a:solidFill>
                <a:effectLst/>
              </a:rPr>
              <a:t> does not need to rely on face-to-face interactions </a:t>
            </a:r>
            <a:r>
              <a:rPr lang="en-US" sz="1600" dirty="0">
                <a:effectLst/>
              </a:rPr>
              <a:t>but can take place through conventional channels, such as emails, internal memos, video conferencing, etc.</a:t>
            </a:r>
            <a:endParaRPr lang="en-US" sz="1600" dirty="0"/>
          </a:p>
          <a:p>
            <a:pPr lvl="1"/>
            <a:r>
              <a:rPr lang="en-US" sz="1600" dirty="0"/>
              <a:t>K</a:t>
            </a:r>
            <a:r>
              <a:rPr lang="en-US" sz="1600" dirty="0">
                <a:effectLst/>
              </a:rPr>
              <a:t>nowledge is </a:t>
            </a:r>
            <a:r>
              <a:rPr lang="en-US" sz="1600" dirty="0">
                <a:solidFill>
                  <a:srgbClr val="4F81BD"/>
                </a:solidFill>
                <a:effectLst/>
              </a:rPr>
              <a:t>non-rival within the firm</a:t>
            </a:r>
            <a:r>
              <a:rPr lang="en-US" sz="1600" dirty="0">
                <a:solidFill>
                  <a:srgbClr val="4F81BD"/>
                </a:solidFill>
              </a:rPr>
              <a:t> </a:t>
            </a:r>
            <a:r>
              <a:rPr lang="en-US" sz="1600" dirty="0"/>
              <a:t>=&gt; </a:t>
            </a:r>
            <a:r>
              <a:rPr lang="en-US" sz="1600" dirty="0">
                <a:effectLst/>
              </a:rPr>
              <a:t>can be used by other productive units at little or no additional cost, generating significant economies of scale and scope.</a:t>
            </a:r>
            <a:endParaRPr lang="en-US" sz="1600" i="0" dirty="0">
              <a:effectLst/>
            </a:endParaRPr>
          </a:p>
          <a:p>
            <a:pPr marL="0" indent="0">
              <a:buNone/>
            </a:pPr>
            <a:endParaRPr lang="en-US" sz="1800" i="0" dirty="0">
              <a:effectLst/>
            </a:endParaRPr>
          </a:p>
        </p:txBody>
      </p:sp>
      <p:sp>
        <p:nvSpPr>
          <p:cNvPr id="3" name="Title 12">
            <a:extLst>
              <a:ext uri="{FF2B5EF4-FFF2-40B4-BE49-F238E27FC236}">
                <a16:creationId xmlns:a16="http://schemas.microsoft.com/office/drawing/2014/main" id="{5A1A003C-7AFB-2141-931D-697BA3C125F9}"/>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Introduction</a:t>
            </a:r>
          </a:p>
        </p:txBody>
      </p:sp>
    </p:spTree>
    <p:extLst>
      <p:ext uri="{BB962C8B-B14F-4D97-AF65-F5344CB8AC3E}">
        <p14:creationId xmlns:p14="http://schemas.microsoft.com/office/powerpoint/2010/main" val="4080686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Patent Output</a:t>
            </a:r>
          </a:p>
        </p:txBody>
      </p:sp>
      <p:pic>
        <p:nvPicPr>
          <p:cNvPr id="13" name="Picture 12">
            <a:extLst>
              <a:ext uri="{FF2B5EF4-FFF2-40B4-BE49-F238E27FC236}">
                <a16:creationId xmlns:a16="http://schemas.microsoft.com/office/drawing/2014/main" id="{95B1E7B2-B99E-894C-9371-30BA3C2629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374" y="1497647"/>
            <a:ext cx="6197251" cy="4242753"/>
          </a:xfrm>
          <a:prstGeom prst="rect">
            <a:avLst/>
          </a:prstGeom>
          <a:noFill/>
          <a:ln>
            <a:noFill/>
          </a:ln>
        </p:spPr>
      </p:pic>
      <p:sp>
        <p:nvSpPr>
          <p:cNvPr id="4" name="TextBox 3">
            <a:extLst>
              <a:ext uri="{FF2B5EF4-FFF2-40B4-BE49-F238E27FC236}">
                <a16:creationId xmlns:a16="http://schemas.microsoft.com/office/drawing/2014/main" id="{3BCBA3B4-1766-1C4D-8716-6051FB01551F}"/>
              </a:ext>
            </a:extLst>
          </p:cNvPr>
          <p:cNvSpPr txBox="1"/>
          <p:nvPr/>
        </p:nvSpPr>
        <p:spPr>
          <a:xfrm>
            <a:off x="8237777" y="5965613"/>
            <a:ext cx="588723" cy="338554"/>
          </a:xfrm>
          <a:prstGeom prst="rect">
            <a:avLst/>
          </a:prstGeom>
          <a:noFill/>
        </p:spPr>
        <p:txBody>
          <a:bodyPr wrap="square" rtlCol="0">
            <a:spAutoFit/>
          </a:bodyPr>
          <a:lstStyle/>
          <a:p>
            <a:r>
              <a:rPr lang="en-US" sz="1600" dirty="0">
                <a:solidFill>
                  <a:srgbClr val="4F81BD"/>
                </a:solidFill>
                <a:latin typeface="+mn-lt"/>
                <a:hlinkClick r:id="" action="ppaction://noaction">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59802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450850" y="1401285"/>
                <a:ext cx="8242300" cy="4617858"/>
              </a:xfrm>
            </p:spPr>
            <p:txBody>
              <a:bodyPr/>
              <a:lstStyle/>
              <a:p>
                <a:r>
                  <a:rPr lang="en-US" sz="2000" dirty="0"/>
                  <a:t>Locations: </a:t>
                </a:r>
                <a14:m>
                  <m:oMath xmlns:m="http://schemas.openxmlformats.org/officeDocument/2006/math">
                    <m:r>
                      <a:rPr lang="en-US" sz="2000" i="1" dirty="0" smtClean="0">
                        <a:latin typeface="Cambria Math" panose="02040503050406030204" pitchFamily="18" charset="0"/>
                      </a:rPr>
                      <m:t>𝑖</m:t>
                    </m:r>
                    <m:r>
                      <a:rPr lang="en-US" sz="2000" b="0" i="0" dirty="0" smtClean="0">
                        <a:latin typeface="Cambria Math" panose="02040503050406030204" pitchFamily="18" charset="0"/>
                      </a:rPr>
                      <m:t>,</m:t>
                    </m:r>
                    <m:r>
                      <a:rPr lang="en-US" sz="2000" i="1" dirty="0" smtClean="0">
                        <a:latin typeface="Cambria Math" panose="02040503050406030204" pitchFamily="18" charset="0"/>
                      </a:rPr>
                      <m:t>𝑛</m:t>
                    </m:r>
                  </m:oMath>
                </a14:m>
                <a:r>
                  <a:rPr lang="en-US" sz="2000" dirty="0"/>
                  <a:t>. Firms (= set of plant locations): </a:t>
                </a:r>
                <a14:m>
                  <m:oMath xmlns:m="http://schemas.openxmlformats.org/officeDocument/2006/math">
                    <m:r>
                      <a:rPr lang="en-US" sz="2000" i="1" dirty="0" smtClean="0">
                        <a:latin typeface="Cambria Math" panose="02040503050406030204" pitchFamily="18" charset="0"/>
                      </a:rPr>
                      <m:t>𝐽</m:t>
                    </m:r>
                  </m:oMath>
                </a14:m>
                <a:r>
                  <a:rPr lang="en-US" sz="2000" dirty="0"/>
                  <a:t>. Plants: </a:t>
                </a:r>
                <a14:m>
                  <m:oMath xmlns:m="http://schemas.openxmlformats.org/officeDocument/2006/math">
                    <m:r>
                      <a:rPr lang="en-US" sz="2000" b="0" i="1" dirty="0" smtClean="0">
                        <a:latin typeface="Cambria Math" panose="02040503050406030204" pitchFamily="18" charset="0"/>
                      </a:rPr>
                      <m:t>𝑛𝐽</m:t>
                    </m:r>
                  </m:oMath>
                </a14:m>
                <a:r>
                  <a:rPr lang="en-US" sz="2000" dirty="0"/>
                  <a:t>.</a:t>
                </a:r>
              </a:p>
              <a:p>
                <a:endParaRPr lang="en-US" sz="1000" dirty="0"/>
              </a:p>
              <a:p>
                <a:r>
                  <a:rPr lang="en-US" sz="2000" dirty="0">
                    <a:solidFill>
                      <a:schemeClr val="tx1"/>
                    </a:solidFill>
                  </a:rPr>
                  <a:t>Plant </a:t>
                </a:r>
                <a14:m>
                  <m:oMath xmlns:m="http://schemas.openxmlformats.org/officeDocument/2006/math">
                    <m:r>
                      <a:rPr lang="en-US" sz="2000" i="1" dirty="0">
                        <a:latin typeface="Cambria Math" panose="02040503050406030204" pitchFamily="18" charset="0"/>
                      </a:rPr>
                      <m:t>𝑛𝐽</m:t>
                    </m:r>
                  </m:oMath>
                </a14:m>
                <a:r>
                  <a:rPr lang="en-US" sz="2000" dirty="0">
                    <a:solidFill>
                      <a:schemeClr val="tx1"/>
                    </a:solidFill>
                  </a:rPr>
                  <a:t>’s </a:t>
                </a:r>
                <a:r>
                  <a:rPr lang="en-US" sz="2000" dirty="0">
                    <a:solidFill>
                      <a:srgbClr val="4F81BD"/>
                    </a:solidFill>
                  </a:rPr>
                  <a:t>knowledge </a:t>
                </a:r>
                <a:r>
                  <a:rPr lang="en-US" sz="2000" dirty="0"/>
                  <a:t>(= productivity):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𝑛𝐽</m:t>
                        </m:r>
                      </m:sub>
                    </m:sSub>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𝐽</m:t>
                        </m:r>
                      </m:sub>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h</m:t>
                                    </m:r>
                                  </m:e>
                                  <m:sub>
                                    <m:r>
                                      <a:rPr lang="en-US" sz="2000" b="0" i="1" smtClean="0">
                                        <a:latin typeface="Cambria Math" panose="02040503050406030204" pitchFamily="18" charset="0"/>
                                      </a:rPr>
                                      <m:t>𝑖𝐽</m:t>
                                    </m:r>
                                  </m:sub>
                                  <m:sup>
                                    <m:r>
                                      <a:rPr lang="en-US" sz="2000" b="0" i="1" smtClean="0">
                                        <a:latin typeface="Cambria Math" panose="02040503050406030204" pitchFamily="18" charset="0"/>
                                        <a:ea typeface="Cambria Math" panose="02040503050406030204" pitchFamily="18" charset="0"/>
                                      </a:rPr>
                                      <m:t>𝛼</m:t>
                                    </m:r>
                                  </m:sup>
                                </m:sSubSup>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𝐾</m:t>
                                    </m:r>
                                  </m:e>
                                  <m:sub>
                                    <m:r>
                                      <a:rPr lang="en-US" sz="2000" b="0" i="1" smtClean="0">
                                        <a:latin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𝛿</m:t>
                                    </m:r>
                                  </m:sup>
                                </m:sSubSup>
                              </m:e>
                            </m:d>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𝑛𝑖</m:t>
                                </m:r>
                              </m:sub>
                            </m:sSub>
                          </m:sup>
                        </m:sSup>
                      </m:e>
                    </m:nary>
                    <m:r>
                      <a:rPr lang="en-US" sz="2000" b="0" i="1" smtClean="0">
                        <a:latin typeface="Cambria Math" panose="02040503050406030204" pitchFamily="18" charset="0"/>
                      </a:rPr>
                      <m:t>.</m:t>
                    </m:r>
                  </m:oMath>
                </a14:m>
                <a:endParaRPr lang="en-US" sz="2000" dirty="0"/>
              </a:p>
              <a:p>
                <a:endParaRPr lang="en-US" sz="200" dirty="0"/>
              </a:p>
              <a:p>
                <a:pPr lvl="1"/>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𝑛𝐽</m:t>
                        </m:r>
                      </m:sub>
                    </m:sSub>
                    <m:r>
                      <a:rPr lang="en-US" sz="1600" b="0" i="1" smtClean="0">
                        <a:latin typeface="Cambria Math" panose="02040503050406030204" pitchFamily="18" charset="0"/>
                      </a:rPr>
                      <m:t>:</m:t>
                    </m:r>
                  </m:oMath>
                </a14:m>
                <a:r>
                  <a:rPr lang="en-US" sz="1600" dirty="0"/>
                  <a:t> plant </a:t>
                </a:r>
                <a14:m>
                  <m:oMath xmlns:m="http://schemas.openxmlformats.org/officeDocument/2006/math">
                    <m:r>
                      <a:rPr lang="en-US" sz="1600" i="1" dirty="0">
                        <a:latin typeface="Cambria Math" panose="02040503050406030204" pitchFamily="18" charset="0"/>
                      </a:rPr>
                      <m:t>𝑛</m:t>
                    </m:r>
                    <m:r>
                      <a:rPr lang="en-US" sz="1600" b="0" i="1" dirty="0" smtClean="0">
                        <a:latin typeface="Cambria Math" panose="02040503050406030204" pitchFamily="18" charset="0"/>
                      </a:rPr>
                      <m:t>𝐽</m:t>
                    </m:r>
                  </m:oMath>
                </a14:m>
                <a:r>
                  <a:rPr lang="en-US" sz="1600" dirty="0"/>
                  <a:t>’s innovation investment (e.g., R&amp;D, # inventors).</a:t>
                </a:r>
              </a:p>
              <a:p>
                <a:pPr lvl="1"/>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𝑖</m:t>
                        </m:r>
                      </m:sub>
                    </m:sSub>
                    <m:r>
                      <a:rPr lang="en-US" sz="1600" i="1">
                        <a:latin typeface="Cambria Math" panose="02040503050406030204" pitchFamily="18" charset="0"/>
                        <a:ea typeface="Cambria Math" panose="02040503050406030204" pitchFamily="18" charset="0"/>
                      </a:rPr>
                      <m:t>≡</m:t>
                    </m:r>
                    <m:nary>
                      <m:naryPr>
                        <m:chr m:val="∑"/>
                        <m:limLoc m:val="subSup"/>
                        <m:supHide m:val="on"/>
                        <m:ctrlPr>
                          <a:rPr lang="en-US" sz="1600" b="0" i="1" smtClean="0">
                            <a:latin typeface="Cambria Math" panose="02040503050406030204" pitchFamily="18" charset="0"/>
                          </a:rPr>
                        </m:ctrlPr>
                      </m:naryPr>
                      <m:sub>
                        <m:r>
                          <m:rPr>
                            <m:brk m:alnAt="9"/>
                          </m:rPr>
                          <a:rPr lang="en-US" sz="1600" b="0" i="1" smtClean="0">
                            <a:latin typeface="Cambria Math" panose="02040503050406030204" pitchFamily="18" charset="0"/>
                          </a:rPr>
                          <m:t>𝐽</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𝑖</m:t>
                        </m:r>
                      </m:sub>
                      <m:sup/>
                      <m:e>
                        <m:sSub>
                          <m:sSubPr>
                            <m:ctrlPr>
                              <a:rPr lang="en-US" sz="1600" i="1">
                                <a:latin typeface="Cambria Math" panose="02040503050406030204" pitchFamily="18" charset="0"/>
                              </a:rPr>
                            </m:ctrlPr>
                          </m:sSub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𝑁</m:t>
                                </m:r>
                              </m:e>
                              <m:sub>
                                <m:r>
                                  <a:rPr lang="en-US" sz="1600" b="0" i="1" smtClean="0">
                                    <a:latin typeface="Cambria Math" panose="02040503050406030204" pitchFamily="18" charset="0"/>
                                  </a:rPr>
                                  <m:t>𝐽</m:t>
                                </m:r>
                              </m:sub>
                            </m:sSub>
                            <m:r>
                              <a:rPr lang="en-US" sz="1600" i="1">
                                <a:latin typeface="Cambria Math" panose="02040503050406030204" pitchFamily="18" charset="0"/>
                              </a:rPr>
                              <m:t>𝑘</m:t>
                            </m:r>
                          </m:e>
                          <m:sub>
                            <m:r>
                              <a:rPr lang="en-US" sz="1600" b="0" i="1" smtClean="0">
                                <a:latin typeface="Cambria Math" panose="02040503050406030204" pitchFamily="18" charset="0"/>
                              </a:rPr>
                              <m:t>𝑖</m:t>
                            </m:r>
                            <m:r>
                              <a:rPr lang="en-US" sz="1600" i="1">
                                <a:latin typeface="Cambria Math" panose="02040503050406030204" pitchFamily="18" charset="0"/>
                              </a:rPr>
                              <m:t>𝐽</m:t>
                            </m:r>
                          </m:sub>
                        </m:sSub>
                      </m:e>
                    </m:nary>
                  </m:oMath>
                </a14:m>
                <a:r>
                  <a:rPr lang="en-US" sz="1600" dirty="0"/>
                  <a:t>: aggregator of knowledge of all plants in location </a:t>
                </a:r>
                <a14:m>
                  <m:oMath xmlns:m="http://schemas.openxmlformats.org/officeDocument/2006/math">
                    <m:r>
                      <a:rPr lang="en-US" sz="1600" i="1" dirty="0">
                        <a:latin typeface="Cambria Math" panose="02040503050406030204" pitchFamily="18" charset="0"/>
                      </a:rPr>
                      <m:t>𝑖</m:t>
                    </m:r>
                  </m:oMath>
                </a14:m>
                <a:r>
                  <a:rPr lang="en-US" sz="1600" dirty="0"/>
                  <a:t> (=&gt;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𝑁</m:t>
                        </m:r>
                      </m:e>
                      <m:sub>
                        <m:r>
                          <a:rPr lang="en-US" sz="1600" i="1">
                            <a:latin typeface="Cambria Math" panose="02040503050406030204" pitchFamily="18" charset="0"/>
                          </a:rPr>
                          <m:t>𝐽</m:t>
                        </m:r>
                      </m:sub>
                    </m:sSub>
                    <m:r>
                      <a:rPr lang="en-US" sz="1600" b="0" i="0" smtClean="0">
                        <a:latin typeface="Cambria Math" panose="02040503050406030204" pitchFamily="18" charset="0"/>
                      </a:rPr>
                      <m:t>:</m:t>
                    </m:r>
                  </m:oMath>
                </a14:m>
                <a:r>
                  <a:rPr lang="en-US" sz="1600" dirty="0"/>
                  <a:t> measure of firms with plants in location set </a:t>
                </a:r>
                <a14:m>
                  <m:oMath xmlns:m="http://schemas.openxmlformats.org/officeDocument/2006/math">
                    <m:r>
                      <a:rPr lang="en-US" sz="1600" i="1" dirty="0">
                        <a:latin typeface="Cambria Math" panose="02040503050406030204" pitchFamily="18" charset="0"/>
                      </a:rPr>
                      <m:t>𝐽</m:t>
                    </m:r>
                  </m:oMath>
                </a14:m>
                <a:r>
                  <a:rPr lang="en-US" sz="1600" dirty="0"/>
                  <a:t>). </a:t>
                </a:r>
              </a:p>
              <a:p>
                <a:pPr lvl="1"/>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rPr>
                          <m:t>𝑛𝑖</m:t>
                        </m:r>
                      </m:sub>
                    </m:sSub>
                    <m:r>
                      <a:rPr lang="en-US" sz="1600" b="0" i="1" smtClean="0">
                        <a:latin typeface="Cambria Math" panose="02040503050406030204" pitchFamily="18" charset="0"/>
                      </a:rPr>
                      <m:t>=</m:t>
                    </m:r>
                    <m:r>
                      <a:rPr lang="en-US" sz="1600" i="1" dirty="0" smtClean="0">
                        <a:latin typeface="Cambria Math" panose="02040503050406030204" pitchFamily="18" charset="0"/>
                      </a:rPr>
                      <m:t>1</m:t>
                    </m:r>
                  </m:oMath>
                </a14:m>
                <a:r>
                  <a:rPr lang="en-US" sz="1600" dirty="0"/>
                  <a:t> if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r>
                      <a:rPr lang="en-US" sz="1600" b="0" i="1" dirty="0" smtClean="0">
                        <a:latin typeface="Cambria Math" panose="02040503050406030204" pitchFamily="18" charset="0"/>
                      </a:rPr>
                      <m:t>𝑖</m:t>
                    </m:r>
                  </m:oMath>
                </a14:m>
                <a:r>
                  <a:rPr lang="en-US" sz="1600" dirty="0"/>
                  <a:t> and </a:t>
                </a:r>
                <a14:m>
                  <m:oMath xmlns:m="http://schemas.openxmlformats.org/officeDocument/2006/math">
                    <m:r>
                      <a:rPr lang="en-US" sz="1600" i="1">
                        <a:latin typeface="Cambria Math" panose="02040503050406030204" pitchFamily="18" charset="0"/>
                        <a:ea typeface="Cambria Math" panose="02040503050406030204" pitchFamily="18" charset="0"/>
                      </a:rPr>
                      <m:t>𝜔</m:t>
                    </m:r>
                    <m:r>
                      <a:rPr lang="en-US" sz="1600" b="0" i="1" smtClean="0">
                        <a:latin typeface="Cambria Math" panose="02040503050406030204" pitchFamily="18" charset="0"/>
                        <a:ea typeface="Cambria Math" panose="02040503050406030204" pitchFamily="18" charset="0"/>
                      </a:rPr>
                      <m:t>&lt;1</m:t>
                    </m:r>
                  </m:oMath>
                </a14:m>
                <a:r>
                  <a:rPr lang="en-US" sz="1600" dirty="0"/>
                  <a:t> otherwise.</a:t>
                </a:r>
              </a:p>
              <a:p>
                <a:endParaRPr lang="en-US" sz="1000" dirty="0"/>
              </a:p>
              <a:p>
                <a:r>
                  <a:rPr lang="en-US" sz="2000" dirty="0"/>
                  <a:t>Innovation spillovers:</a:t>
                </a:r>
              </a:p>
              <a:p>
                <a:endParaRPr lang="en-US" sz="200" dirty="0"/>
              </a:p>
              <a:p>
                <a:pPr lvl="1"/>
                <a:r>
                  <a:rPr lang="en-US" sz="1600" dirty="0">
                    <a:solidFill>
                      <a:srgbClr val="4F81BD"/>
                    </a:solidFill>
                  </a:rPr>
                  <a:t>Within-location</a:t>
                </a:r>
                <a:r>
                  <a:rPr lang="en-US" sz="1600" dirty="0"/>
                  <a:t> spillover (through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b="0" i="1" smtClean="0">
                            <a:latin typeface="Cambria Math" panose="02040503050406030204" pitchFamily="18" charset="0"/>
                          </a:rPr>
                          <m:t>𝑛</m:t>
                        </m:r>
                      </m:sub>
                    </m:sSub>
                  </m:oMath>
                </a14:m>
                <a:r>
                  <a:rPr lang="en-US" sz="1600" dirty="0"/>
                  <a:t>).</a:t>
                </a:r>
              </a:p>
              <a:p>
                <a:pPr lvl="1"/>
                <a:r>
                  <a:rPr lang="en-US" sz="1600" dirty="0">
                    <a:solidFill>
                      <a:srgbClr val="4F81BD"/>
                    </a:solidFill>
                  </a:rPr>
                  <a:t>Cross-location</a:t>
                </a:r>
                <a:r>
                  <a:rPr lang="en-US" sz="1600" dirty="0"/>
                  <a:t> spillover (through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b="0" i="1" smtClean="0">
                            <a:latin typeface="Cambria Math" panose="02040503050406030204" pitchFamily="18" charset="0"/>
                          </a:rPr>
                          <m:t>𝑖</m:t>
                        </m:r>
                      </m:sub>
                    </m:sSub>
                  </m:oMath>
                </a14:m>
                <a:r>
                  <a:rPr lang="en-US" sz="1600" dirty="0">
                    <a:solidFill>
                      <a:schemeClr val="tx1"/>
                    </a:solidFill>
                  </a:rPr>
                  <a:t>).</a:t>
                </a:r>
              </a:p>
              <a:p>
                <a:pPr lvl="1"/>
                <a:r>
                  <a:rPr lang="en-US" sz="1600" dirty="0"/>
                  <a:t>Recursive formulation: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𝑛</m:t>
                        </m:r>
                      </m:sub>
                    </m:sSub>
                  </m:oMath>
                </a14:m>
                <a:r>
                  <a:rPr lang="en-US" sz="1600" dirty="0">
                    <a:solidFill>
                      <a:schemeClr val="tx1"/>
                    </a:solidFill>
                  </a:rPr>
                  <a:t> depends on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𝑘</m:t>
                        </m:r>
                      </m:e>
                      <m:sub>
                        <m:r>
                          <a:rPr lang="en-US" sz="1600" i="1">
                            <a:latin typeface="Cambria Math" panose="02040503050406030204" pitchFamily="18" charset="0"/>
                          </a:rPr>
                          <m:t>𝑛𝐽</m:t>
                        </m:r>
                      </m:sub>
                    </m:sSub>
                  </m:oMath>
                </a14:m>
                <a:r>
                  <a:rPr lang="en-US" sz="1600" dirty="0">
                    <a:solidFill>
                      <a:schemeClr val="tx1"/>
                    </a:solidFill>
                  </a:rPr>
                  <a:t>, which depends on (local)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i="1">
                            <a:latin typeface="Cambria Math" panose="02040503050406030204" pitchFamily="18" charset="0"/>
                          </a:rPr>
                          <m:t>𝑛</m:t>
                        </m:r>
                      </m:sub>
                    </m:sSub>
                  </m:oMath>
                </a14:m>
                <a:r>
                  <a:rPr lang="en-US" sz="1600" dirty="0"/>
                  <a:t> and (distant)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𝐾</m:t>
                        </m:r>
                      </m:e>
                      <m:sub>
                        <m:r>
                          <a:rPr lang="en-US" sz="1600" b="0" i="1" smtClean="0">
                            <a:latin typeface="Cambria Math" panose="02040503050406030204" pitchFamily="18" charset="0"/>
                          </a:rPr>
                          <m:t>𝑖</m:t>
                        </m:r>
                      </m:sub>
                    </m:sSub>
                  </m:oMath>
                </a14:m>
                <a:r>
                  <a:rPr lang="en-US" sz="1600" dirty="0">
                    <a:solidFill>
                      <a:schemeClr val="tx1"/>
                    </a:solidFill>
                  </a:rPr>
                  <a:t>.</a:t>
                </a:r>
              </a:p>
              <a:p>
                <a:pPr lvl="1"/>
                <a:r>
                  <a:rPr lang="en-US" sz="1600" dirty="0">
                    <a:solidFill>
                      <a:srgbClr val="4F81BD"/>
                    </a:solidFill>
                  </a:rPr>
                  <a:t>Higher-order</a:t>
                </a:r>
                <a:r>
                  <a:rPr lang="en-US" sz="1600" dirty="0"/>
                  <a:t> (spatial) spillovers:</a:t>
                </a:r>
                <a:r>
                  <a:rPr lang="en-US" sz="1600" dirty="0">
                    <a:effectLst/>
                  </a:rPr>
                  <a:t> knowledge spills over to firm's local plant; from there it spills over to other plants of same firm, in distant locations; from there it spills over to other firms' plants in those (distant) locations, etc.</a:t>
                </a:r>
              </a:p>
              <a:p>
                <a:pPr marL="457200" lvl="1" indent="0">
                  <a:buNone/>
                </a:pPr>
                <a:endParaRPr lang="en-US" sz="1600" dirty="0">
                  <a:solidFill>
                    <a:schemeClr val="tx1"/>
                  </a:solidFill>
                </a:endParaRPr>
              </a:p>
            </p:txBody>
          </p:sp>
        </mc:Choice>
        <mc:Fallback xmlns="">
          <p:sp>
            <p:nvSpPr>
              <p:cNvPr id="2" name="Content Placeholder 1">
                <a:extLst>
                  <a:ext uri="{FF2B5EF4-FFF2-40B4-BE49-F238E27FC236}">
                    <a16:creationId xmlns:a16="http://schemas.microsoft.com/office/drawing/2014/main" id="{DBF78710-1DB7-DC42-BCBF-F787EE64A74B}"/>
                  </a:ext>
                </a:extLst>
              </p:cNvPr>
              <p:cNvSpPr>
                <a:spLocks noGrp="1" noRot="1" noChangeAspect="1" noMove="1" noResize="1" noEditPoints="1" noAdjustHandles="1" noChangeArrowheads="1" noChangeShapeType="1" noTextEdit="1"/>
              </p:cNvSpPr>
              <p:nvPr>
                <p:ph idx="1"/>
              </p:nvPr>
            </p:nvSpPr>
            <p:spPr>
              <a:xfrm>
                <a:off x="450850" y="1401285"/>
                <a:ext cx="8242300" cy="4617858"/>
              </a:xfrm>
              <a:blipFill>
                <a:blip r:embed="rId2"/>
                <a:stretch>
                  <a:fillRect l="-769" t="-824" r="-154"/>
                </a:stretch>
              </a:blipFill>
            </p:spPr>
            <p:txBody>
              <a:bodyPr/>
              <a:lstStyle/>
              <a:p>
                <a:r>
                  <a:rPr lang="en-US">
                    <a:noFill/>
                  </a:rPr>
                  <a:t> </a:t>
                </a:r>
              </a:p>
            </p:txBody>
          </p:sp>
        </mc:Fallback>
      </mc:AlternateContent>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Model Setup</a:t>
            </a:r>
          </a:p>
        </p:txBody>
      </p:sp>
      <p:sp>
        <p:nvSpPr>
          <p:cNvPr id="4" name="TextBox 3">
            <a:extLst>
              <a:ext uri="{FF2B5EF4-FFF2-40B4-BE49-F238E27FC236}">
                <a16:creationId xmlns:a16="http://schemas.microsoft.com/office/drawing/2014/main" id="{6300A36C-7C97-E64C-B5F3-DCC26CEAF760}"/>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3"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155030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521856" y="1478554"/>
                <a:ext cx="8330045" cy="4904984"/>
              </a:xfrm>
            </p:spPr>
            <p:txBody>
              <a:bodyPr/>
              <a:lstStyle/>
              <a:p>
                <a:r>
                  <a:rPr lang="en-US" sz="2000" dirty="0"/>
                  <a:t>Firm </a:t>
                </a:r>
                <a14:m>
                  <m:oMath xmlns:m="http://schemas.openxmlformats.org/officeDocument/2006/math">
                    <m:r>
                      <a:rPr lang="en-US" sz="2000" i="1" dirty="0">
                        <a:latin typeface="Cambria Math" panose="02040503050406030204" pitchFamily="18" charset="0"/>
                      </a:rPr>
                      <m:t>𝐽</m:t>
                    </m:r>
                    <m:r>
                      <a:rPr lang="en-US" sz="2000" i="1" dirty="0">
                        <a:latin typeface="Cambria Math" panose="02040503050406030204" pitchFamily="18" charset="0"/>
                      </a:rPr>
                      <m:t> </m:t>
                    </m:r>
                  </m:oMath>
                </a14:m>
                <a:r>
                  <a:rPr lang="en-US" sz="2000" dirty="0"/>
                  <a:t>maximizes joint profits from all its </a:t>
                </a:r>
                <a:r>
                  <a:rPr lang="en-US" sz="2000" dirty="0">
                    <a:solidFill>
                      <a:schemeClr val="tx1"/>
                    </a:solidFill>
                  </a:rPr>
                  <a:t>plants taking</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𝐾</m:t>
                        </m:r>
                      </m:e>
                      <m:sub>
                        <m:r>
                          <a:rPr lang="en-US" sz="2000" i="1">
                            <a:solidFill>
                              <a:schemeClr val="tx1"/>
                            </a:solidFill>
                            <a:latin typeface="Cambria Math" panose="02040503050406030204" pitchFamily="18" charset="0"/>
                          </a:rPr>
                          <m:t>𝑖</m:t>
                        </m:r>
                      </m:sub>
                    </m:sSub>
                  </m:oMath>
                </a14:m>
                <a:r>
                  <a:rPr lang="en-US" sz="2000" dirty="0">
                    <a:solidFill>
                      <a:schemeClr val="tx1"/>
                    </a:solidFill>
                  </a:rPr>
                  <a:t> as given:</a:t>
                </a:r>
              </a:p>
              <a:p>
                <a:endParaRPr lang="en-US" sz="800" dirty="0"/>
              </a:p>
              <a:p>
                <a:pPr marL="457200" lvl="1" indent="0" algn="ctr">
                  <a:buNone/>
                </a:pPr>
                <a14:m>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max</m:t>
                            </m:r>
                          </m:e>
                          <m:lim>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h</m:t>
                                    </m:r>
                                  </m:e>
                                  <m:sub>
                                    <m:r>
                                      <a:rPr lang="en-US" sz="1800" i="1">
                                        <a:latin typeface="Cambria Math" panose="02040503050406030204" pitchFamily="18" charset="0"/>
                                      </a:rPr>
                                      <m:t>𝑖𝐽</m:t>
                                    </m:r>
                                  </m:sub>
                                </m:sSub>
                              </m:e>
                            </m:d>
                          </m:lim>
                        </m:limLow>
                      </m:fName>
                      <m:e>
                        <m:nary>
                          <m:naryPr>
                            <m:chr m:val="∑"/>
                            <m:supHide m:val="on"/>
                            <m:ctrlPr>
                              <a:rPr lang="en-US" sz="1800" i="1" smtClean="0">
                                <a:latin typeface="Cambria Math" panose="02040503050406030204" pitchFamily="18" charset="0"/>
                              </a:rPr>
                            </m:ctrlPr>
                          </m:naryPr>
                          <m:sub>
                            <m:r>
                              <m:rPr>
                                <m:brk m:alnAt="7"/>
                              </m:rPr>
                              <a:rPr lang="en-US" sz="1800" i="1">
                                <a:latin typeface="Cambria Math" panose="02040503050406030204" pitchFamily="18" charset="0"/>
                              </a:rPr>
                              <m:t>𝑛</m:t>
                            </m:r>
                          </m:sub>
                          <m:sup/>
                          <m:e>
                            <m:limLow>
                              <m:limLowPr>
                                <m:ctrlPr>
                                  <a:rPr lang="en-US" sz="1800" i="1">
                                    <a:latin typeface="Cambria Math" panose="02040503050406030204" pitchFamily="18" charset="0"/>
                                  </a:rPr>
                                </m:ctrlPr>
                              </m:limLowPr>
                              <m:e>
                                <m:groupChr>
                                  <m:groupChrPr>
                                    <m:chr m:val="⏟"/>
                                    <m:ctrlPr>
                                      <a:rPr lang="en-US" sz="1800" i="1">
                                        <a:latin typeface="Cambria Math" panose="02040503050406030204" pitchFamily="18" charset="0"/>
                                      </a:rPr>
                                    </m:ctrlPr>
                                  </m:groupChrPr>
                                  <m:e>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𝑏</m:t>
                                        </m:r>
                                      </m:e>
                                      <m:sub>
                                        <m:r>
                                          <a:rPr lang="en-US" sz="1800" i="1">
                                            <a:latin typeface="Cambria Math" panose="02040503050406030204" pitchFamily="18" charset="0"/>
                                          </a:rPr>
                                          <m:t>𝑛</m:t>
                                        </m:r>
                                      </m:sub>
                                    </m:sSub>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𝑖</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𝐽</m:t>
                                        </m:r>
                                      </m:sub>
                                      <m:sup/>
                                      <m:e>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i="1">
                                                        <a:latin typeface="Cambria Math" panose="02040503050406030204" pitchFamily="18" charset="0"/>
                                                      </a:rPr>
                                                      <m:t>h</m:t>
                                                    </m:r>
                                                  </m:e>
                                                  <m:sub>
                                                    <m:r>
                                                      <a:rPr lang="en-US" sz="1800" i="1">
                                                        <a:latin typeface="Cambria Math" panose="02040503050406030204" pitchFamily="18" charset="0"/>
                                                      </a:rPr>
                                                      <m:t>𝑖𝐽</m:t>
                                                    </m:r>
                                                  </m:sub>
                                                  <m:sup>
                                                    <m:r>
                                                      <a:rPr lang="en-US" sz="1800" i="1">
                                                        <a:latin typeface="Cambria Math" panose="02040503050406030204" pitchFamily="18" charset="0"/>
                                                        <a:ea typeface="Cambria Math" panose="02040503050406030204" pitchFamily="18" charset="0"/>
                                                      </a:rPr>
                                                      <m:t>𝛼</m:t>
                                                    </m:r>
                                                  </m:sup>
                                                </m:sSubSup>
                                                <m:sSubSup>
                                                  <m:sSubSupPr>
                                                    <m:ctrlPr>
                                                      <a:rPr lang="en-US" sz="1800" i="1">
                                                        <a:latin typeface="Cambria Math" panose="02040503050406030204" pitchFamily="18" charset="0"/>
                                                      </a:rPr>
                                                    </m:ctrlPr>
                                                  </m:sSubSupPr>
                                                  <m:e>
                                                    <m:r>
                                                      <a:rPr lang="en-US" sz="1800" i="1">
                                                        <a:latin typeface="Cambria Math" panose="02040503050406030204" pitchFamily="18" charset="0"/>
                                                      </a:rPr>
                                                      <m:t>𝐾</m:t>
                                                    </m:r>
                                                  </m:e>
                                                  <m:sub>
                                                    <m:r>
                                                      <a:rPr lang="en-US" sz="1800" i="1">
                                                        <a:latin typeface="Cambria Math" panose="02040503050406030204" pitchFamily="18" charset="0"/>
                                                      </a:rPr>
                                                      <m:t>𝑖</m:t>
                                                    </m:r>
                                                  </m:sub>
                                                  <m:sup>
                                                    <m:r>
                                                      <a:rPr lang="en-US" sz="1800" i="1">
                                                        <a:latin typeface="Cambria Math" panose="02040503050406030204" pitchFamily="18" charset="0"/>
                                                        <a:ea typeface="Cambria Math" panose="02040503050406030204" pitchFamily="18" charset="0"/>
                                                      </a:rPr>
                                                      <m:t>𝛿</m:t>
                                                    </m:r>
                                                  </m:sup>
                                                </m:sSubSup>
                                              </m:e>
                                            </m:d>
                                          </m:e>
                                          <m:sup>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rPr>
                                                  <m:t>𝑛𝑖</m:t>
                                                </m:r>
                                              </m:sub>
                                            </m:sSub>
                                          </m:sup>
                                        </m:sSup>
                                      </m:e>
                                    </m:nary>
                                  </m:e>
                                </m:groupChr>
                              </m:e>
                              <m:lim>
                                <m:m>
                                  <m:mPr>
                                    <m:mcs>
                                      <m:mc>
                                        <m:mcPr>
                                          <m:count m:val="1"/>
                                          <m:mcJc m:val="center"/>
                                        </m:mcPr>
                                      </m:mc>
                                    </m:mcs>
                                    <m:ctrlPr>
                                      <a:rPr lang="en-US" sz="1800" i="1">
                                        <a:latin typeface="Cambria Math" panose="02040503050406030204" pitchFamily="18" charset="0"/>
                                      </a:rPr>
                                    </m:ctrlPr>
                                  </m:mPr>
                                  <m:mr>
                                    <m:e/>
                                  </m:mr>
                                  <m:mr>
                                    <m:e>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𝜋</m:t>
                                          </m:r>
                                        </m:e>
                                        <m:sub>
                                          <m:r>
                                            <a:rPr lang="en-US" sz="1800" i="1">
                                              <a:latin typeface="Cambria Math" panose="02040503050406030204" pitchFamily="18" charset="0"/>
                                            </a:rPr>
                                            <m:t>𝑛𝐽</m:t>
                                          </m:r>
                                        </m:sub>
                                      </m:sSub>
                                    </m:e>
                                  </m:mr>
                                </m:m>
                              </m:lim>
                            </m:limLow>
                          </m:e>
                        </m:nary>
                      </m:e>
                    </m:func>
                  </m:oMath>
                </a14:m>
                <a:r>
                  <a:rPr lang="en-US" sz="2000" dirty="0"/>
                  <a:t> </a:t>
                </a:r>
                <a14:m>
                  <m:oMath xmlns:m="http://schemas.openxmlformats.org/officeDocument/2006/math">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𝑛</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𝑛𝐽</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𝜏</m:t>
                            </m:r>
                          </m:e>
                          <m:sub>
                            <m:r>
                              <a:rPr lang="en-US" sz="2000" i="1">
                                <a:latin typeface="Cambria Math" panose="02040503050406030204" pitchFamily="18" charset="0"/>
                              </a:rPr>
                              <m:t>𝑛𝐽</m:t>
                            </m:r>
                          </m:sub>
                        </m:sSub>
                      </m:den>
                    </m:f>
                  </m:oMath>
                </a14:m>
                <a:r>
                  <a:rPr lang="en-US" sz="2000" dirty="0"/>
                  <a:t>],</a:t>
                </a:r>
              </a:p>
              <a:p>
                <a:pPr marL="400050" lvl="1" indent="0">
                  <a:buNone/>
                </a:pPr>
                <a:r>
                  <a:rPr lang="en-US" sz="1600" dirty="0"/>
                  <a:t>where:</a:t>
                </a:r>
              </a:p>
              <a:p>
                <a:pPr lvl="1"/>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𝜋</m:t>
                        </m:r>
                      </m:e>
                      <m:sub>
                        <m:r>
                          <a:rPr lang="en-US" sz="1600" i="1">
                            <a:latin typeface="Cambria Math" panose="02040503050406030204" pitchFamily="18" charset="0"/>
                          </a:rPr>
                          <m:t>𝑛𝐽</m:t>
                        </m:r>
                      </m:sub>
                    </m:sSub>
                    <m:r>
                      <a:rPr lang="en-US" sz="1600" dirty="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𝑛</m:t>
                            </m:r>
                          </m:sub>
                        </m:sSub>
                        <m:r>
                          <a:rPr lang="en-US" sz="1600" i="1">
                            <a:latin typeface="Cambria Math" panose="02040503050406030204" pitchFamily="18" charset="0"/>
                          </a:rPr>
                          <m:t>𝑘</m:t>
                        </m:r>
                      </m:e>
                      <m:sub>
                        <m:r>
                          <a:rPr lang="en-US" sz="1600" i="1">
                            <a:latin typeface="Cambria Math" panose="02040503050406030204" pitchFamily="18" charset="0"/>
                          </a:rPr>
                          <m:t>𝑛𝐽</m:t>
                        </m:r>
                      </m:sub>
                    </m:sSub>
                  </m:oMath>
                </a14:m>
                <a:r>
                  <a:rPr lang="en-US" sz="1600" dirty="0"/>
                  <a:t>: variable profit of plant </a:t>
                </a:r>
                <a14:m>
                  <m:oMath xmlns:m="http://schemas.openxmlformats.org/officeDocument/2006/math">
                    <m:r>
                      <a:rPr lang="en-US" sz="1600" b="0" i="1" smtClean="0">
                        <a:latin typeface="Cambria Math" panose="02040503050406030204" pitchFamily="18" charset="0"/>
                      </a:rPr>
                      <m:t>𝑛𝐽</m:t>
                    </m:r>
                  </m:oMath>
                </a14:m>
                <a:r>
                  <a:rPr lang="en-US" sz="1600" i="1" dirty="0"/>
                  <a:t>.</a:t>
                </a:r>
              </a:p>
              <a:p>
                <a:pPr lvl="1"/>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𝑏</m:t>
                        </m:r>
                      </m:e>
                      <m:sub>
                        <m:r>
                          <a:rPr lang="en-US" sz="1600" b="0" i="1" smtClean="0">
                            <a:latin typeface="Cambria Math" panose="02040503050406030204" pitchFamily="18" charset="0"/>
                          </a:rPr>
                          <m:t>𝑛</m:t>
                        </m:r>
                      </m:sub>
                    </m:sSub>
                  </m:oMath>
                </a14:m>
                <a:r>
                  <a:rPr lang="en-US" sz="1600" dirty="0"/>
                  <a:t>: demand shifter capturing “market access” for plants in location </a:t>
                </a:r>
                <a14:m>
                  <m:oMath xmlns:m="http://schemas.openxmlformats.org/officeDocument/2006/math">
                    <m:r>
                      <a:rPr lang="en-US" sz="1600" b="0" i="1" dirty="0" smtClean="0">
                        <a:latin typeface="Cambria Math" panose="02040503050406030204" pitchFamily="18" charset="0"/>
                      </a:rPr>
                      <m:t>𝑛</m:t>
                    </m:r>
                    <m:r>
                      <a:rPr lang="en-US" sz="1600" b="0" i="0" dirty="0" smtClean="0">
                        <a:latin typeface="Cambria Math" panose="02040503050406030204" pitchFamily="18" charset="0"/>
                      </a:rPr>
                      <m:t>.</m:t>
                    </m:r>
                  </m:oMath>
                </a14:m>
                <a:r>
                  <a:rPr lang="en-US" sz="1600" dirty="0"/>
                  <a:t> </a:t>
                </a:r>
              </a:p>
              <a:p>
                <a:pPr lvl="1"/>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𝑐</m:t>
                        </m:r>
                      </m:e>
                      <m:sub>
                        <m:r>
                          <a:rPr lang="en-US" sz="1600" b="0" i="1" smtClean="0">
                            <a:latin typeface="Cambria Math" panose="02040503050406030204" pitchFamily="18" charset="0"/>
                          </a:rPr>
                          <m:t>𝑛</m:t>
                        </m:r>
                      </m:sub>
                    </m:sSub>
                  </m:oMath>
                </a14:m>
                <a:r>
                  <a:rPr lang="en-US" sz="1600" dirty="0"/>
                  <a:t>: (location-specific) unit cost of innovation investment.</a:t>
                </a:r>
              </a:p>
              <a:p>
                <a:pPr lvl="1"/>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𝜏</m:t>
                        </m:r>
                      </m:e>
                      <m:sub>
                        <m:r>
                          <a:rPr lang="en-US" sz="1600" i="1">
                            <a:latin typeface="Cambria Math" panose="02040503050406030204" pitchFamily="18" charset="0"/>
                          </a:rPr>
                          <m:t>𝑛𝐽</m:t>
                        </m:r>
                      </m:sub>
                    </m:sSub>
                  </m:oMath>
                </a14:m>
                <a:r>
                  <a:rPr lang="en-US" sz="1600" dirty="0"/>
                  <a:t>: (plant-specific) innovation investment subsidy.</a:t>
                </a:r>
              </a:p>
              <a:p>
                <a:pPr marL="685800" lvl="1"/>
                <a:endParaRPr lang="en-US" sz="1000" dirty="0"/>
              </a:p>
              <a:p>
                <a:r>
                  <a:rPr lang="en-US" sz="2000" dirty="0">
                    <a:solidFill>
                      <a:srgbClr val="4F81BD"/>
                    </a:solidFill>
                  </a:rPr>
                  <a:t>Equilibrium:</a:t>
                </a:r>
                <a:r>
                  <a:rPr lang="en-US" sz="2000" dirty="0"/>
                  <a:t> collection of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𝑖𝐽</m:t>
                            </m:r>
                          </m:sub>
                        </m:sSub>
                      </m:e>
                    </m:d>
                  </m:oMath>
                </a14:m>
                <a:r>
                  <a:rPr lang="en-US" sz="2000" dirty="0"/>
                  <a:t> that solves firms’ problems, 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𝑖</m:t>
                        </m:r>
                      </m:sub>
                    </m:sSub>
                  </m:oMath>
                </a14:m>
                <a:r>
                  <a:rPr lang="en-US" sz="2000" dirty="0"/>
                  <a:t> is recursively defined by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panose="02040503050406030204" pitchFamily="18" charset="0"/>
                          </a:rPr>
                          <m:t>𝐽</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sub>
                      <m:sup/>
                      <m:e>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𝐽</m:t>
                                </m:r>
                              </m:sub>
                            </m:sSub>
                            <m:r>
                              <a:rPr lang="en-US" sz="2000" i="1">
                                <a:latin typeface="Cambria Math" panose="02040503050406030204" pitchFamily="18" charset="0"/>
                              </a:rPr>
                              <m:t>𝑘</m:t>
                            </m:r>
                          </m:e>
                          <m:sub>
                            <m:r>
                              <a:rPr lang="en-US" sz="2000" i="1">
                                <a:latin typeface="Cambria Math" panose="02040503050406030204" pitchFamily="18" charset="0"/>
                              </a:rPr>
                              <m:t>𝑛𝐽</m:t>
                            </m:r>
                          </m:sub>
                        </m:sSub>
                      </m:e>
                    </m:nary>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𝑛𝐽</m:t>
                        </m:r>
                      </m:sub>
                    </m:sSub>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𝐽</m:t>
                        </m:r>
                      </m:sub>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𝑖𝐽</m:t>
                                    </m:r>
                                  </m:sub>
                                  <m:sup>
                                    <m:r>
                                      <a:rPr lang="en-US" sz="2000" i="1">
                                        <a:latin typeface="Cambria Math" panose="02040503050406030204" pitchFamily="18" charset="0"/>
                                        <a:ea typeface="Cambria Math" panose="02040503050406030204" pitchFamily="18" charset="0"/>
                                      </a:rPr>
                                      <m:t>𝛼</m:t>
                                    </m:r>
                                  </m:sup>
                                </m:sSubSup>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𝑖</m:t>
                                    </m:r>
                                  </m:sub>
                                  <m:sup>
                                    <m:r>
                                      <a:rPr lang="en-US" sz="2000" i="1">
                                        <a:latin typeface="Cambria Math" panose="02040503050406030204" pitchFamily="18" charset="0"/>
                                        <a:ea typeface="Cambria Math" panose="02040503050406030204" pitchFamily="18" charset="0"/>
                                      </a:rPr>
                                      <m:t>𝛿</m:t>
                                    </m:r>
                                  </m:sup>
                                </m:sSubSup>
                              </m:e>
                            </m:d>
                          </m:e>
                          <m:sup>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𝜔</m:t>
                                </m:r>
                              </m:e>
                              <m:sub>
                                <m:r>
                                  <a:rPr lang="en-US" sz="2000" i="1">
                                    <a:latin typeface="Cambria Math" panose="02040503050406030204" pitchFamily="18" charset="0"/>
                                  </a:rPr>
                                  <m:t>𝑛𝑖</m:t>
                                </m:r>
                              </m:sub>
                            </m:sSub>
                          </m:sup>
                        </m:sSup>
                      </m:e>
                    </m:nary>
                  </m:oMath>
                </a14:m>
                <a:r>
                  <a:rPr lang="en-US" sz="2000" dirty="0"/>
                  <a:t>.</a:t>
                </a:r>
              </a:p>
              <a:p>
                <a:pPr marL="0" indent="0">
                  <a:buNone/>
                </a:pPr>
                <a:endParaRPr lang="en-US" sz="800" dirty="0"/>
              </a:p>
            </p:txBody>
          </p:sp>
        </mc:Choice>
        <mc:Fallback xmlns="">
          <p:sp>
            <p:nvSpPr>
              <p:cNvPr id="2" name="Content Placeholder 1">
                <a:extLst>
                  <a:ext uri="{FF2B5EF4-FFF2-40B4-BE49-F238E27FC236}">
                    <a16:creationId xmlns:a16="http://schemas.microsoft.com/office/drawing/2014/main" id="{DBF78710-1DB7-DC42-BCBF-F787EE64A74B}"/>
                  </a:ext>
                </a:extLst>
              </p:cNvPr>
              <p:cNvSpPr>
                <a:spLocks noGrp="1" noRot="1" noChangeAspect="1" noMove="1" noResize="1" noEditPoints="1" noAdjustHandles="1" noChangeArrowheads="1" noChangeShapeType="1" noTextEdit="1"/>
              </p:cNvSpPr>
              <p:nvPr>
                <p:ph idx="1"/>
              </p:nvPr>
            </p:nvSpPr>
            <p:spPr>
              <a:xfrm>
                <a:off x="521856" y="1478554"/>
                <a:ext cx="8330045" cy="4904984"/>
              </a:xfrm>
              <a:blipFill>
                <a:blip r:embed="rId2"/>
                <a:stretch>
                  <a:fillRect l="-762" t="-775"/>
                </a:stretch>
              </a:blipFill>
            </p:spPr>
            <p:txBody>
              <a:bodyPr/>
              <a:lstStyle/>
              <a:p>
                <a:r>
                  <a:rPr lang="en-US">
                    <a:noFill/>
                  </a:rPr>
                  <a:t> </a:t>
                </a:r>
              </a:p>
            </p:txBody>
          </p:sp>
        </mc:Fallback>
      </mc:AlternateContent>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Equilibrium</a:t>
            </a:r>
          </a:p>
        </p:txBody>
      </p:sp>
      <p:sp>
        <p:nvSpPr>
          <p:cNvPr id="4" name="TextBox 3">
            <a:extLst>
              <a:ext uri="{FF2B5EF4-FFF2-40B4-BE49-F238E27FC236}">
                <a16:creationId xmlns:a16="http://schemas.microsoft.com/office/drawing/2014/main" id="{2A833915-EBCA-FE48-B727-1BF09C800698}"/>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3"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157453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457901" y="1411618"/>
                <a:ext cx="8394000" cy="4889499"/>
              </a:xfrm>
            </p:spPr>
            <p:txBody>
              <a:bodyPr/>
              <a:lstStyle/>
              <a:p>
                <a:r>
                  <a:rPr lang="en-US" sz="2000" dirty="0"/>
                  <a:t>Laissez-faire (= decentralized) equilibrium without policy intervention features </a:t>
                </a:r>
                <a:r>
                  <a:rPr lang="en-US" sz="2000" dirty="0">
                    <a:solidFill>
                      <a:srgbClr val="4F81BD"/>
                    </a:solidFill>
                  </a:rPr>
                  <a:t>three sources of inefficiencies:</a:t>
                </a:r>
              </a:p>
              <a:p>
                <a:endParaRPr lang="en-US" sz="100" dirty="0"/>
              </a:p>
              <a:p>
                <a:pPr marL="800100" lvl="1" indent="-342900">
                  <a:buFont typeface="+mj-lt"/>
                  <a:buAutoNum type="arabicPeriod"/>
                </a:pPr>
                <a:r>
                  <a:rPr lang="en-US" sz="1600" dirty="0"/>
                  <a:t>Firms only internalize impact of innovation investment on profits and </a:t>
                </a:r>
                <a:r>
                  <a:rPr lang="en-US" sz="1600" dirty="0">
                    <a:solidFill>
                      <a:srgbClr val="4F81BD"/>
                    </a:solidFill>
                  </a:rPr>
                  <a:t>ignore impact on consumer surplus. </a:t>
                </a:r>
                <a:r>
                  <a:rPr lang="en-US" sz="1600" dirty="0"/>
                  <a:t>Can be corrected through uniform innovation subsidy across all plants.</a:t>
                </a:r>
              </a:p>
              <a:p>
                <a:pPr marL="800100" lvl="1" indent="-342900">
                  <a:buFont typeface="+mj-lt"/>
                  <a:buAutoNum type="arabicPeriod"/>
                </a:pPr>
                <a:r>
                  <a:rPr lang="en-US" sz="1600" dirty="0"/>
                  <a:t>Firms only internalize impact of innovation investment on own profits and </a:t>
                </a:r>
                <a:r>
                  <a:rPr lang="en-US" sz="1600" dirty="0">
                    <a:solidFill>
                      <a:srgbClr val="4F81BD"/>
                    </a:solidFill>
                  </a:rPr>
                  <a:t>ignore impact on profits of other firms through within- and cross-location spillovers. </a:t>
                </a:r>
                <a:r>
                  <a:rPr lang="en-US" sz="1600" dirty="0"/>
                  <a:t>Can be corrected through innovation policy that subsidizes plants or firms heterogeneously depending on their location and degree of connectedness to other locations.</a:t>
                </a:r>
              </a:p>
              <a:p>
                <a:pPr marL="800100" lvl="1" indent="-342900">
                  <a:buFont typeface="+mj-lt"/>
                  <a:buAutoNum type="arabicPeriod"/>
                </a:pPr>
                <a:r>
                  <a:rPr lang="en-US" sz="1600" dirty="0"/>
                  <a:t>Standard inefficiency in monopolistic competition models: due to markups, </a:t>
                </a:r>
                <a:r>
                  <a:rPr lang="en-US" sz="1600" dirty="0">
                    <a:solidFill>
                      <a:srgbClr val="4F81BD"/>
                    </a:solidFill>
                  </a:rPr>
                  <a:t>firms under-produce given their marginal costs. </a:t>
                </a:r>
                <a:r>
                  <a:rPr lang="en-US" sz="1600" dirty="0"/>
                  <a:t>Plays no role in our analysis. (For simplicity, our equilibrium definition takes markups as given and does not attempt to correct for them.)</a:t>
                </a:r>
              </a:p>
              <a:p>
                <a:pPr lvl="1"/>
                <a:endParaRPr lang="en-US" sz="1000" dirty="0"/>
              </a:p>
              <a:p>
                <a:r>
                  <a:rPr lang="en-US" sz="2000" dirty="0"/>
                  <a:t>Optimal innovation policy.</a:t>
                </a:r>
              </a:p>
              <a:p>
                <a:endParaRPr lang="en-US" sz="100" dirty="0"/>
              </a:p>
              <a:p>
                <a:pPr lvl="1"/>
                <a:r>
                  <a:rPr lang="en-US" sz="1600" dirty="0"/>
                  <a:t>Optimal innovation subsidy </a:t>
                </a: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𝜏</m:t>
                        </m:r>
                      </m:e>
                      <m:sub>
                        <m:r>
                          <a:rPr lang="en-US" sz="1600" b="0" i="1" smtClean="0">
                            <a:latin typeface="Cambria Math" panose="02040503050406030204" pitchFamily="18" charset="0"/>
                            <a:ea typeface="Cambria Math" panose="02040503050406030204" pitchFamily="18" charset="0"/>
                          </a:rPr>
                          <m:t>𝑖</m:t>
                        </m:r>
                        <m:r>
                          <a:rPr lang="en-US" sz="1600" i="1">
                            <a:latin typeface="Cambria Math" panose="02040503050406030204" pitchFamily="18" charset="0"/>
                          </a:rPr>
                          <m:t>𝐽</m:t>
                        </m:r>
                      </m:sub>
                    </m:sSub>
                  </m:oMath>
                </a14:m>
                <a:r>
                  <a:rPr lang="en-US" sz="1600" dirty="0"/>
                  <a:t> is generically </a:t>
                </a:r>
                <a:r>
                  <a:rPr lang="en-US" sz="1600" dirty="0">
                    <a:solidFill>
                      <a:srgbClr val="4F81BD"/>
                    </a:solidFill>
                  </a:rPr>
                  <a:t>plant-specific.</a:t>
                </a:r>
              </a:p>
              <a:p>
                <a:pPr lvl="1"/>
                <a:r>
                  <a:rPr lang="en-US" sz="1600" dirty="0"/>
                  <a:t>Uniform innovation subsidy only optimal if: </a:t>
                </a:r>
                <a:r>
                  <a:rPr lang="en-US" sz="1600" dirty="0" err="1"/>
                  <a:t>i</a:t>
                </a:r>
                <a:r>
                  <a:rPr lang="en-US" sz="1600" dirty="0"/>
                  <a:t>) each firm operates in only one location, or  ii) cross-location innovation spillovers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𝜔</m:t>
                        </m:r>
                      </m:e>
                      <m:sub>
                        <m:r>
                          <a:rPr lang="en-US" sz="1600" b="0" i="1" smtClean="0">
                            <a:latin typeface="Cambria Math" panose="02040503050406030204" pitchFamily="18" charset="0"/>
                          </a:rPr>
                          <m:t>𝑛𝑖</m:t>
                        </m:r>
                      </m:sub>
                    </m:sSub>
                  </m:oMath>
                </a14:m>
                <a:r>
                  <a:rPr lang="en-US" sz="1600" dirty="0"/>
                  <a:t> are zero.</a:t>
                </a:r>
              </a:p>
              <a:p>
                <a:pPr lvl="1"/>
                <a:endParaRPr lang="en-US" sz="400" dirty="0"/>
              </a:p>
              <a:p>
                <a:endParaRPr lang="en-US" sz="800" dirty="0"/>
              </a:p>
            </p:txBody>
          </p:sp>
        </mc:Choice>
        <mc:Fallback xmlns="">
          <p:sp>
            <p:nvSpPr>
              <p:cNvPr id="2" name="Content Placeholder 1">
                <a:extLst>
                  <a:ext uri="{FF2B5EF4-FFF2-40B4-BE49-F238E27FC236}">
                    <a16:creationId xmlns:a16="http://schemas.microsoft.com/office/drawing/2014/main" id="{DBF78710-1DB7-DC42-BCBF-F787EE64A74B}"/>
                  </a:ext>
                </a:extLst>
              </p:cNvPr>
              <p:cNvSpPr>
                <a:spLocks noGrp="1" noRot="1" noChangeAspect="1" noMove="1" noResize="1" noEditPoints="1" noAdjustHandles="1" noChangeArrowheads="1" noChangeShapeType="1" noTextEdit="1"/>
              </p:cNvSpPr>
              <p:nvPr>
                <p:ph idx="1"/>
              </p:nvPr>
            </p:nvSpPr>
            <p:spPr>
              <a:xfrm>
                <a:off x="457901" y="1411618"/>
                <a:ext cx="8394000" cy="4889499"/>
              </a:xfrm>
              <a:blipFill>
                <a:blip r:embed="rId2"/>
                <a:stretch>
                  <a:fillRect l="-756" t="-777"/>
                </a:stretch>
              </a:blipFill>
            </p:spPr>
            <p:txBody>
              <a:bodyPr/>
              <a:lstStyle/>
              <a:p>
                <a:r>
                  <a:rPr lang="en-US">
                    <a:noFill/>
                  </a:rPr>
                  <a:t> </a:t>
                </a:r>
              </a:p>
            </p:txBody>
          </p:sp>
        </mc:Fallback>
      </mc:AlternateContent>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Sources of Inefficiencies</a:t>
            </a:r>
          </a:p>
        </p:txBody>
      </p:sp>
      <p:sp>
        <p:nvSpPr>
          <p:cNvPr id="4" name="TextBox 3">
            <a:extLst>
              <a:ext uri="{FF2B5EF4-FFF2-40B4-BE49-F238E27FC236}">
                <a16:creationId xmlns:a16="http://schemas.microsoft.com/office/drawing/2014/main" id="{F9D4517E-54FD-544C-8679-DD5361B9F542}"/>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3"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607166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BF78710-1DB7-DC42-BCBF-F787EE64A74B}"/>
                  </a:ext>
                </a:extLst>
              </p:cNvPr>
              <p:cNvSpPr>
                <a:spLocks noGrp="1"/>
              </p:cNvSpPr>
              <p:nvPr>
                <p:ph idx="1"/>
              </p:nvPr>
            </p:nvSpPr>
            <p:spPr>
              <a:xfrm>
                <a:off x="570488" y="1755299"/>
                <a:ext cx="8003024" cy="3981474"/>
              </a:xfrm>
            </p:spPr>
            <p:txBody>
              <a:bodyPr/>
              <a:lstStyle/>
              <a:p>
                <a:r>
                  <a:rPr lang="en-US" sz="2000" dirty="0">
                    <a:solidFill>
                      <a:srgbClr val="4F81BD"/>
                    </a:solidFill>
                  </a:rPr>
                  <a:t>Social vs. private value of innovation:</a:t>
                </a:r>
                <a:r>
                  <a:rPr lang="en-US" sz="2000" dirty="0"/>
                  <a:t> social planner’s FOC (without policy intervention) vs. firm's FOC in laissez-faire economy.</a:t>
                </a:r>
              </a:p>
              <a:p>
                <a:endParaRPr lang="en-US" sz="1400" dirty="0">
                  <a:solidFill>
                    <a:srgbClr val="4F81BD"/>
                  </a:solidFill>
                </a:endParaRPr>
              </a:p>
              <a:p>
                <a:r>
                  <a:rPr lang="en-US" sz="2000" dirty="0">
                    <a:solidFill>
                      <a:srgbClr val="4F81BD"/>
                    </a:solidFill>
                  </a:rPr>
                  <a:t>“Social-private innovation wedge.”</a:t>
                </a:r>
              </a:p>
              <a:p>
                <a:endParaRPr lang="en-US" sz="200" dirty="0"/>
              </a:p>
              <a:p>
                <a:pPr lvl="1"/>
                <a:r>
                  <a:rPr lang="en-US" sz="1600" dirty="0"/>
                  <a:t>Wedge between social and private returns to innovation investments in location </a:t>
                </a:r>
                <a14:m>
                  <m:oMath xmlns:m="http://schemas.openxmlformats.org/officeDocument/2006/math">
                    <m:r>
                      <a:rPr lang="en-US" sz="1600" i="1" dirty="0">
                        <a:latin typeface="Cambria Math" panose="02040503050406030204" pitchFamily="18" charset="0"/>
                      </a:rPr>
                      <m:t>𝑖</m:t>
                    </m:r>
                  </m:oMath>
                </a14:m>
                <a:r>
                  <a:rPr lang="en-US" sz="1600" dirty="0"/>
                  <a:t>.</a:t>
                </a:r>
              </a:p>
              <a:p>
                <a:pPr lvl="1"/>
                <a:r>
                  <a:rPr lang="en-US" sz="1600" dirty="0"/>
                  <a:t>Can be described in terms of simple location-specific </a:t>
                </a:r>
                <a:r>
                  <a:rPr lang="en-US" sz="1600" dirty="0">
                    <a:solidFill>
                      <a:srgbClr val="4F81BD"/>
                    </a:solidFill>
                  </a:rPr>
                  <a:t>sufficient statistic </a:t>
                </a:r>
                <a14:m>
                  <m:oMath xmlns:m="http://schemas.openxmlformats.org/officeDocument/2006/math">
                    <m:f>
                      <m:fPr>
                        <m:type m:val="lin"/>
                        <m:ctrlPr>
                          <a:rPr lang="en-US" sz="1600" i="1" smtClean="0">
                            <a:solidFill>
                              <a:srgbClr val="4F81BD"/>
                            </a:solidFill>
                            <a:latin typeface="Cambria Math" panose="02040503050406030204" pitchFamily="18" charset="0"/>
                          </a:rPr>
                        </m:ctrlPr>
                      </m:fPr>
                      <m:num>
                        <m:sSub>
                          <m:sSubPr>
                            <m:ctrlPr>
                              <a:rPr lang="en-US" sz="1600" i="1">
                                <a:solidFill>
                                  <a:srgbClr val="4F81BD"/>
                                </a:solidFill>
                                <a:latin typeface="Cambria Math" panose="02040503050406030204" pitchFamily="18" charset="0"/>
                              </a:rPr>
                            </m:ctrlPr>
                          </m:sSubPr>
                          <m:e>
                            <m:r>
                              <a:rPr lang="en-US" sz="1600" i="1">
                                <a:solidFill>
                                  <a:srgbClr val="4F81BD"/>
                                </a:solidFill>
                                <a:latin typeface="Cambria Math" panose="02040503050406030204" pitchFamily="18" charset="0"/>
                                <a:ea typeface="Cambria Math" panose="02040503050406030204" pitchFamily="18" charset="0"/>
                              </a:rPr>
                              <m:t>𝛾</m:t>
                            </m:r>
                          </m:e>
                          <m:sub>
                            <m:r>
                              <a:rPr lang="en-US" sz="1600" i="1">
                                <a:solidFill>
                                  <a:srgbClr val="4F81BD"/>
                                </a:solidFill>
                                <a:latin typeface="Cambria Math" panose="02040503050406030204" pitchFamily="18" charset="0"/>
                              </a:rPr>
                              <m:t>𝑖</m:t>
                            </m:r>
                          </m:sub>
                        </m:sSub>
                      </m:num>
                      <m:den>
                        <m:sSub>
                          <m:sSubPr>
                            <m:ctrlPr>
                              <a:rPr lang="en-US" sz="1600" i="1">
                                <a:solidFill>
                                  <a:srgbClr val="4F81BD"/>
                                </a:solidFill>
                                <a:latin typeface="Cambria Math" panose="02040503050406030204" pitchFamily="18" charset="0"/>
                                <a:ea typeface="Cambria Math" panose="02040503050406030204" pitchFamily="18" charset="0"/>
                              </a:rPr>
                            </m:ctrlPr>
                          </m:sSubPr>
                          <m:e>
                            <m:r>
                              <a:rPr lang="en-US" sz="1600" i="1">
                                <a:solidFill>
                                  <a:srgbClr val="4F81BD"/>
                                </a:solidFill>
                                <a:latin typeface="Cambria Math" panose="02040503050406030204" pitchFamily="18" charset="0"/>
                                <a:ea typeface="Cambria Math" panose="02040503050406030204" pitchFamily="18" charset="0"/>
                              </a:rPr>
                              <m:t>𝛽</m:t>
                            </m:r>
                          </m:e>
                          <m:sub>
                            <m:r>
                              <a:rPr lang="en-US" sz="1600" i="1">
                                <a:solidFill>
                                  <a:srgbClr val="4F81BD"/>
                                </a:solidFill>
                                <a:latin typeface="Cambria Math" panose="02040503050406030204" pitchFamily="18" charset="0"/>
                                <a:ea typeface="Cambria Math" panose="02040503050406030204" pitchFamily="18" charset="0"/>
                              </a:rPr>
                              <m:t>𝑖</m:t>
                            </m:r>
                          </m:sub>
                        </m:sSub>
                      </m:den>
                    </m:f>
                  </m:oMath>
                </a14:m>
                <a:r>
                  <a:rPr lang="en-US" sz="1600" dirty="0"/>
                  <a:t>. Higher values </a:t>
                </a:r>
                <a:r>
                  <a:rPr lang="en-US" sz="1600" dirty="0">
                    <a:solidFill>
                      <a:schemeClr val="tx1"/>
                    </a:solidFill>
                  </a:rPr>
                  <a:t>of </a:t>
                </a:r>
                <a14:m>
                  <m:oMath xmlns:m="http://schemas.openxmlformats.org/officeDocument/2006/math">
                    <m:f>
                      <m:fPr>
                        <m:type m:val="lin"/>
                        <m:ctrlPr>
                          <a:rPr lang="en-US" sz="1600" i="1">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𝛾</m:t>
                            </m:r>
                          </m:e>
                          <m:sub>
                            <m:r>
                              <a:rPr lang="en-US" sz="1600" i="1">
                                <a:solidFill>
                                  <a:schemeClr val="tx1"/>
                                </a:solidFill>
                                <a:latin typeface="Cambria Math" panose="02040503050406030204" pitchFamily="18" charset="0"/>
                              </a:rPr>
                              <m:t>𝑖</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ea typeface="Cambria Math" panose="02040503050406030204" pitchFamily="18" charset="0"/>
                              </a:rPr>
                              <m:t>𝑖</m:t>
                            </m:r>
                          </m:sub>
                        </m:sSub>
                      </m:den>
                    </m:f>
                  </m:oMath>
                </a14:m>
                <a:r>
                  <a:rPr lang="en-US" sz="1600" dirty="0"/>
                  <a:t> =&gt; greater inefficiency/misallocation.</a:t>
                </a:r>
              </a:p>
              <a:p>
                <a:endParaRPr lang="en-US" sz="100" dirty="0"/>
              </a:p>
              <a:p>
                <a:pPr lvl="1"/>
                <a:r>
                  <a:rPr lang="en-US" sz="1600" dirty="0">
                    <a:solidFill>
                      <a:srgbClr val="4F81BD"/>
                    </a:solidFill>
                  </a:rPr>
                  <a:t>“Sufficient:” </a:t>
                </a:r>
                <a:r>
                  <a:rPr lang="en-US" sz="1600" dirty="0"/>
                  <a:t>depends only on within- and cross-location spillover elasticities (from reduced-form empirical analysis) and location </a:t>
                </a:r>
                <a14:m>
                  <m:oMath xmlns:m="http://schemas.openxmlformats.org/officeDocument/2006/math">
                    <m:r>
                      <a:rPr lang="en-US" sz="1600" i="1" dirty="0">
                        <a:latin typeface="Cambria Math" panose="02040503050406030204" pitchFamily="18" charset="0"/>
                      </a:rPr>
                      <m:t>𝑖</m:t>
                    </m:r>
                  </m:oMath>
                </a14:m>
                <a:r>
                  <a:rPr lang="en-US" sz="1600" dirty="0"/>
                  <a:t>’s revenues as well as connectedness to other locations through firms’ plant-level networks (from Census data).</a:t>
                </a:r>
              </a:p>
              <a:p>
                <a:pPr lvl="1"/>
                <a:r>
                  <a:rPr lang="en-US" sz="1600" dirty="0"/>
                  <a:t>In special cases, </a:t>
                </a:r>
                <a14:m>
                  <m:oMath xmlns:m="http://schemas.openxmlformats.org/officeDocument/2006/math">
                    <m:f>
                      <m:fPr>
                        <m:type m:val="lin"/>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𝛾</m:t>
                            </m:r>
                          </m:e>
                          <m:sub>
                            <m:r>
                              <a:rPr lang="en-US" sz="1600" i="1">
                                <a:latin typeface="Cambria Math" panose="02040503050406030204" pitchFamily="18" charset="0"/>
                              </a:rPr>
                              <m:t>𝑖</m:t>
                            </m:r>
                          </m:sub>
                        </m:sSub>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𝛽</m:t>
                            </m:r>
                          </m:e>
                          <m:sub>
                            <m:r>
                              <a:rPr lang="en-US" sz="1600" i="1">
                                <a:latin typeface="Cambria Math" panose="02040503050406030204" pitchFamily="18" charset="0"/>
                                <a:ea typeface="Cambria Math" panose="02040503050406030204" pitchFamily="18" charset="0"/>
                              </a:rPr>
                              <m:t>𝑖</m:t>
                            </m:r>
                          </m:sub>
                        </m:sSub>
                      </m:den>
                    </m:f>
                  </m:oMath>
                </a14:m>
                <a:r>
                  <a:rPr lang="en-US" sz="1600" dirty="0"/>
                  <a:t> is constant across locations: </a:t>
                </a:r>
                <a:r>
                  <a:rPr lang="en-US" sz="1600" dirty="0" err="1"/>
                  <a:t>i</a:t>
                </a:r>
                <a:r>
                  <a:rPr lang="en-US" sz="1600" dirty="0"/>
                  <a:t>) each firm only operates in one location, or ii) cross-location innovation spillovers are zero. In all other cases, we can </a:t>
                </a:r>
                <a:r>
                  <a:rPr lang="en-US" sz="1600" dirty="0">
                    <a:solidFill>
                      <a:srgbClr val="4F81BD"/>
                    </a:solidFill>
                  </a:rPr>
                  <a:t>rank</a:t>
                </a:r>
                <a:r>
                  <a:rPr lang="en-US" sz="1600" dirty="0"/>
                  <a:t> locations based on their values </a:t>
                </a:r>
                <a:r>
                  <a:rPr lang="en-US" sz="1600" dirty="0">
                    <a:solidFill>
                      <a:schemeClr val="tx1"/>
                    </a:solidFill>
                  </a:rPr>
                  <a:t>of </a:t>
                </a:r>
                <a14:m>
                  <m:oMath xmlns:m="http://schemas.openxmlformats.org/officeDocument/2006/math">
                    <m:f>
                      <m:fPr>
                        <m:type m:val="lin"/>
                        <m:ctrlPr>
                          <a:rPr lang="en-US" sz="1600" i="1" smtClean="0">
                            <a:solidFill>
                              <a:schemeClr val="tx1"/>
                            </a:solidFill>
                            <a:latin typeface="Cambria Math" panose="02040503050406030204" pitchFamily="18" charset="0"/>
                          </a:rPr>
                        </m:ctrlPr>
                      </m:fPr>
                      <m:num>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𝛾</m:t>
                            </m:r>
                          </m:e>
                          <m:sub>
                            <m:r>
                              <a:rPr lang="en-US" sz="1600" i="1">
                                <a:solidFill>
                                  <a:schemeClr val="tx1"/>
                                </a:solidFill>
                                <a:latin typeface="Cambria Math" panose="02040503050406030204" pitchFamily="18" charset="0"/>
                              </a:rPr>
                              <m:t>𝑖</m:t>
                            </m:r>
                          </m:sub>
                        </m:sSub>
                      </m:num>
                      <m:den>
                        <m:sSub>
                          <m:sSubPr>
                            <m:ctrlPr>
                              <a:rPr lang="en-US" sz="1600" i="1">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𝛽</m:t>
                            </m:r>
                          </m:e>
                          <m:sub>
                            <m:r>
                              <a:rPr lang="en-US" sz="1600" i="1">
                                <a:solidFill>
                                  <a:schemeClr val="tx1"/>
                                </a:solidFill>
                                <a:latin typeface="Cambria Math" panose="02040503050406030204" pitchFamily="18" charset="0"/>
                                <a:ea typeface="Cambria Math" panose="02040503050406030204" pitchFamily="18" charset="0"/>
                              </a:rPr>
                              <m:t>𝑖</m:t>
                            </m:r>
                          </m:sub>
                        </m:sSub>
                      </m:den>
                    </m:f>
                  </m:oMath>
                </a14:m>
                <a:r>
                  <a:rPr lang="en-US" sz="1600" dirty="0">
                    <a:solidFill>
                      <a:schemeClr val="tx1"/>
                    </a:solidFill>
                  </a:rPr>
                  <a:t>.</a:t>
                </a:r>
                <a:endParaRPr lang="en-US" sz="1600" dirty="0"/>
              </a:p>
            </p:txBody>
          </p:sp>
        </mc:Choice>
        <mc:Fallback xmlns="">
          <p:sp>
            <p:nvSpPr>
              <p:cNvPr id="2" name="Content Placeholder 1">
                <a:extLst>
                  <a:ext uri="{FF2B5EF4-FFF2-40B4-BE49-F238E27FC236}">
                    <a16:creationId xmlns:a16="http://schemas.microsoft.com/office/drawing/2014/main" id="{DBF78710-1DB7-DC42-BCBF-F787EE64A74B}"/>
                  </a:ext>
                </a:extLst>
              </p:cNvPr>
              <p:cNvSpPr>
                <a:spLocks noGrp="1" noRot="1" noChangeAspect="1" noMove="1" noResize="1" noEditPoints="1" noAdjustHandles="1" noChangeArrowheads="1" noChangeShapeType="1" noTextEdit="1"/>
              </p:cNvSpPr>
              <p:nvPr>
                <p:ph idx="1"/>
              </p:nvPr>
            </p:nvSpPr>
            <p:spPr>
              <a:xfrm>
                <a:off x="570488" y="1755299"/>
                <a:ext cx="8003024" cy="3981474"/>
              </a:xfrm>
              <a:blipFill>
                <a:blip r:embed="rId2"/>
                <a:stretch>
                  <a:fillRect l="-952" t="-955" b="-10191"/>
                </a:stretch>
              </a:blipFill>
            </p:spPr>
            <p:txBody>
              <a:bodyPr/>
              <a:lstStyle/>
              <a:p>
                <a:r>
                  <a:rPr lang="en-US">
                    <a:noFill/>
                  </a:rPr>
                  <a:t> </a:t>
                </a:r>
              </a:p>
            </p:txBody>
          </p:sp>
        </mc:Fallback>
      </mc:AlternateContent>
      <p:sp>
        <p:nvSpPr>
          <p:cNvPr id="3" name="Title 12">
            <a:extLst>
              <a:ext uri="{FF2B5EF4-FFF2-40B4-BE49-F238E27FC236}">
                <a16:creationId xmlns:a16="http://schemas.microsoft.com/office/drawing/2014/main" id="{005435A5-FFE7-8944-9807-C0204F1D33BA}"/>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Social vs. Private Value of Innovation</a:t>
            </a:r>
          </a:p>
        </p:txBody>
      </p:sp>
      <p:sp>
        <p:nvSpPr>
          <p:cNvPr id="4" name="TextBox 3">
            <a:extLst>
              <a:ext uri="{FF2B5EF4-FFF2-40B4-BE49-F238E27FC236}">
                <a16:creationId xmlns:a16="http://schemas.microsoft.com/office/drawing/2014/main" id="{5C08E9F9-C4F2-0847-BB4F-D833F238DA8C}"/>
              </a:ext>
            </a:extLst>
          </p:cNvPr>
          <p:cNvSpPr txBox="1"/>
          <p:nvPr/>
        </p:nvSpPr>
        <p:spPr>
          <a:xfrm>
            <a:off x="8281097" y="5962563"/>
            <a:ext cx="570804" cy="338554"/>
          </a:xfrm>
          <a:prstGeom prst="rect">
            <a:avLst/>
          </a:prstGeom>
          <a:noFill/>
        </p:spPr>
        <p:txBody>
          <a:bodyPr wrap="square" rtlCol="0">
            <a:spAutoFit/>
          </a:bodyPr>
          <a:lstStyle/>
          <a:p>
            <a:r>
              <a:rPr lang="en-US" sz="1600" dirty="0">
                <a:solidFill>
                  <a:srgbClr val="4F81BD"/>
                </a:solidFill>
                <a:latin typeface="+mn-lt"/>
                <a:hlinkClick r:id="rId3" action="ppaction://hlinksldjump">
                  <a:extLst>
                    <a:ext uri="{A12FA001-AC4F-418D-AE19-62706E023703}">
                      <ahyp:hlinkClr xmlns:ahyp="http://schemas.microsoft.com/office/drawing/2018/hyperlinkcolor" val="tx"/>
                    </a:ext>
                  </a:extLst>
                </a:hlinkClick>
              </a:rPr>
              <a:t>back</a:t>
            </a:r>
            <a:endParaRPr lang="en-US" sz="1600" dirty="0">
              <a:solidFill>
                <a:srgbClr val="4F81BD"/>
              </a:solidFill>
              <a:latin typeface="+mn-lt"/>
            </a:endParaRPr>
          </a:p>
        </p:txBody>
      </p:sp>
    </p:spTree>
    <p:extLst>
      <p:ext uri="{BB962C8B-B14F-4D97-AF65-F5344CB8AC3E}">
        <p14:creationId xmlns:p14="http://schemas.microsoft.com/office/powerpoint/2010/main" val="118723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99376-4DBC-4541-A461-36D9C0132708}"/>
              </a:ext>
            </a:extLst>
          </p:cNvPr>
          <p:cNvSpPr>
            <a:spLocks noGrp="1"/>
          </p:cNvSpPr>
          <p:nvPr>
            <p:ph idx="1"/>
          </p:nvPr>
        </p:nvSpPr>
        <p:spPr>
          <a:xfrm>
            <a:off x="505703" y="1400854"/>
            <a:ext cx="8132593" cy="3730616"/>
          </a:xfrm>
        </p:spPr>
        <p:txBody>
          <a:bodyPr/>
          <a:lstStyle/>
          <a:p>
            <a:r>
              <a:rPr lang="en-US" sz="2000" dirty="0">
                <a:solidFill>
                  <a:srgbClr val="4F81BD"/>
                </a:solidFill>
              </a:rPr>
              <a:t>Central result: </a:t>
            </a:r>
            <a:r>
              <a:rPr lang="en-US" sz="2000" dirty="0">
                <a:effectLst/>
              </a:rPr>
              <a:t>larger tech clusters not only make local inventors more productive, but they also raise the productivity of inventors (and plants) in </a:t>
            </a:r>
            <a:r>
              <a:rPr lang="en-US" sz="2000" dirty="0">
                <a:solidFill>
                  <a:srgbClr val="4F81BD"/>
                </a:solidFill>
                <a:effectLst/>
              </a:rPr>
              <a:t>other clusters</a:t>
            </a:r>
            <a:r>
              <a:rPr lang="en-US" sz="2000" dirty="0">
                <a:effectLst/>
              </a:rPr>
              <a:t>, who are connected to the focal cluster because they work for a firm that has inventors in both clusters.</a:t>
            </a:r>
          </a:p>
          <a:p>
            <a:pPr lvl="1">
              <a:buFont typeface="Wingdings" pitchFamily="2" charset="2"/>
              <a:buChar char="Ø"/>
            </a:pPr>
            <a:r>
              <a:rPr lang="en-US" sz="1600" dirty="0">
                <a:solidFill>
                  <a:srgbClr val="4F81BD"/>
                </a:solidFill>
              </a:rPr>
              <a:t>Local agglomeration externality spills over to entire country!</a:t>
            </a:r>
          </a:p>
          <a:p>
            <a:endParaRPr lang="en-US" sz="1400" dirty="0">
              <a:effectLst/>
            </a:endParaRPr>
          </a:p>
          <a:p>
            <a:pPr>
              <a:buFont typeface="Wingdings" pitchFamily="2" charset="2"/>
              <a:buChar char="Ø"/>
            </a:pPr>
            <a:r>
              <a:rPr lang="en-US" sz="2000" dirty="0">
                <a:effectLst/>
              </a:rPr>
              <a:t>Firms </a:t>
            </a:r>
            <a:r>
              <a:rPr lang="en-US" sz="2000" dirty="0">
                <a:solidFill>
                  <a:srgbClr val="4F81BD"/>
                </a:solidFill>
                <a:effectLst/>
              </a:rPr>
              <a:t>only</a:t>
            </a:r>
            <a:r>
              <a:rPr lang="en-US" sz="2000" dirty="0">
                <a:effectLst/>
              </a:rPr>
              <a:t> benefit from a larger cluster if they have inventors in the cluster.  If a firm has a plant in a cluster but no inventors, then a larger cluster does not benefit the firm’s local plant, nor does it benefit other plants or inventors of the firm.</a:t>
            </a:r>
          </a:p>
          <a:p>
            <a:endParaRPr lang="en-US" sz="400" dirty="0">
              <a:effectLst/>
            </a:endParaRPr>
          </a:p>
          <a:p>
            <a:pPr lvl="1">
              <a:buFont typeface="Wingdings" pitchFamily="2" charset="2"/>
              <a:buChar char="Ø"/>
            </a:pPr>
            <a:r>
              <a:rPr lang="en-US" sz="1600" dirty="0">
                <a:effectLst/>
              </a:rPr>
              <a:t>Inventors effectively act as </a:t>
            </a:r>
            <a:r>
              <a:rPr lang="en-US" sz="1600" dirty="0">
                <a:solidFill>
                  <a:srgbClr val="4F81BD"/>
                </a:solidFill>
                <a:effectLst/>
              </a:rPr>
              <a:t>“antennas” </a:t>
            </a:r>
            <a:r>
              <a:rPr lang="en-US" sz="1600" dirty="0">
                <a:effectLst/>
              </a:rPr>
              <a:t>who process local knowledge and pass it on to other inventors and plants of the firm</a:t>
            </a:r>
            <a:r>
              <a:rPr lang="en-US" sz="1600" dirty="0"/>
              <a:t>, in other clusters.</a:t>
            </a:r>
          </a:p>
          <a:p>
            <a:pPr lvl="1"/>
            <a:r>
              <a:rPr lang="en-US" sz="1600" dirty="0"/>
              <a:t>C</a:t>
            </a:r>
            <a:r>
              <a:rPr lang="en-US" sz="1600" dirty="0">
                <a:effectLst/>
              </a:rPr>
              <a:t>ohen and Levinthal’s (1989) concept of </a:t>
            </a:r>
            <a:r>
              <a:rPr lang="en-US" sz="1600" dirty="0">
                <a:solidFill>
                  <a:srgbClr val="4F81BD"/>
                </a:solidFill>
                <a:effectLst/>
              </a:rPr>
              <a:t>“absorptive capacity:” </a:t>
            </a:r>
          </a:p>
          <a:p>
            <a:pPr marL="749300" lvl="2" indent="-292100"/>
            <a:r>
              <a:rPr lang="en-US" sz="1400" dirty="0">
                <a:effectLst/>
              </a:rPr>
              <a:t>“</a:t>
            </a:r>
            <a:r>
              <a:rPr lang="en-US" sz="1400" i="1" dirty="0"/>
              <a:t>F</a:t>
            </a:r>
            <a:r>
              <a:rPr lang="en-US" sz="1400" i="1" dirty="0">
                <a:effectLst/>
              </a:rPr>
              <a:t>irms invest in R&amp;D not only to pursue directly new process and product innovation, but also to [...] exploit externally available information.</a:t>
            </a:r>
            <a:r>
              <a:rPr lang="en-US" sz="1400" dirty="0">
                <a:effectLst/>
              </a:rPr>
              <a:t>” </a:t>
            </a:r>
          </a:p>
          <a:p>
            <a:endParaRPr lang="en-US" sz="1400" dirty="0">
              <a:effectLst/>
            </a:endParaRPr>
          </a:p>
          <a:p>
            <a:pPr marL="0" indent="0">
              <a:buNone/>
            </a:pPr>
            <a:endParaRPr lang="en-US" sz="400" dirty="0">
              <a:effectLst/>
            </a:endParaRPr>
          </a:p>
        </p:txBody>
      </p:sp>
      <p:sp>
        <p:nvSpPr>
          <p:cNvPr id="3" name="Title 12">
            <a:extLst>
              <a:ext uri="{FF2B5EF4-FFF2-40B4-BE49-F238E27FC236}">
                <a16:creationId xmlns:a16="http://schemas.microsoft.com/office/drawing/2014/main" id="{8810078B-392B-9342-A672-3853509AC2A6}"/>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Introduction</a:t>
            </a:r>
          </a:p>
        </p:txBody>
      </p:sp>
    </p:spTree>
    <p:extLst>
      <p:ext uri="{BB962C8B-B14F-4D97-AF65-F5344CB8AC3E}">
        <p14:creationId xmlns:p14="http://schemas.microsoft.com/office/powerpoint/2010/main" val="791094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99376-4DBC-4541-A461-36D9C0132708}"/>
              </a:ext>
            </a:extLst>
          </p:cNvPr>
          <p:cNvSpPr>
            <a:spLocks noGrp="1"/>
          </p:cNvSpPr>
          <p:nvPr>
            <p:ph idx="1"/>
          </p:nvPr>
        </p:nvSpPr>
        <p:spPr>
          <a:xfrm>
            <a:off x="444500" y="1758095"/>
            <a:ext cx="8255000" cy="4043267"/>
          </a:xfrm>
        </p:spPr>
        <p:txBody>
          <a:bodyPr/>
          <a:lstStyle/>
          <a:p>
            <a:r>
              <a:rPr lang="en-US" sz="2000" dirty="0">
                <a:effectLst/>
              </a:rPr>
              <a:t>Within- and cross-cluster spillovers: firms are unlikely to internalize effects on other firms’ innovative activities =&gt; </a:t>
            </a:r>
            <a:r>
              <a:rPr lang="en-US" sz="2000" dirty="0">
                <a:solidFill>
                  <a:srgbClr val="4F81BD"/>
                </a:solidFill>
                <a:effectLst/>
              </a:rPr>
              <a:t>underinvestment in innovation</a:t>
            </a:r>
            <a:r>
              <a:rPr lang="en-US" sz="2000" dirty="0">
                <a:effectLst/>
              </a:rPr>
              <a:t>.</a:t>
            </a:r>
          </a:p>
          <a:p>
            <a:endParaRPr lang="en-US" sz="1200" dirty="0">
              <a:effectLst/>
            </a:endParaRPr>
          </a:p>
          <a:p>
            <a:r>
              <a:rPr lang="en-US" sz="2000" dirty="0">
                <a:effectLst/>
              </a:rPr>
              <a:t>To inform policy </a:t>
            </a:r>
            <a:r>
              <a:rPr lang="en-US" sz="2000" dirty="0">
                <a:solidFill>
                  <a:srgbClr val="4F81BD"/>
                </a:solidFill>
                <a:effectLst/>
              </a:rPr>
              <a:t>which locations underinvest the most </a:t>
            </a:r>
            <a:r>
              <a:rPr lang="en-US" sz="2000" dirty="0">
                <a:effectLst/>
              </a:rPr>
              <a:t>in innovation, develop tractable model of spatial innovation and derive model-based sufficient statistic—</a:t>
            </a:r>
            <a:r>
              <a:rPr lang="en-US" sz="2000" dirty="0">
                <a:solidFill>
                  <a:srgbClr val="4F81BD"/>
                </a:solidFill>
                <a:effectLst/>
              </a:rPr>
              <a:t>“social-private innovation wedge”</a:t>
            </a:r>
            <a:r>
              <a:rPr lang="en-US" sz="2000" dirty="0">
                <a:effectLst/>
              </a:rPr>
              <a:t>—that captures gap between social and private returns to innovation in a location.</a:t>
            </a:r>
            <a:endParaRPr lang="en-US" sz="200" dirty="0">
              <a:effectLst/>
            </a:endParaRPr>
          </a:p>
          <a:p>
            <a:endParaRPr lang="en-US" sz="1200" dirty="0">
              <a:effectLst/>
            </a:endParaRPr>
          </a:p>
          <a:p>
            <a:r>
              <a:rPr lang="en-US" sz="2000" dirty="0">
                <a:solidFill>
                  <a:srgbClr val="4F81BD"/>
                </a:solidFill>
              </a:rPr>
              <a:t>R</a:t>
            </a:r>
            <a:r>
              <a:rPr lang="en-US" sz="2000" dirty="0">
                <a:solidFill>
                  <a:srgbClr val="4F81BD"/>
                </a:solidFill>
                <a:effectLst/>
              </a:rPr>
              <a:t>ank all U.S. tech clusters </a:t>
            </a:r>
            <a:r>
              <a:rPr lang="en-US" sz="2000" dirty="0">
                <a:effectLst/>
              </a:rPr>
              <a:t>based on wedge. While larger tech clusters exhibit greater wedge, not because of local knowledge spillovers!</a:t>
            </a:r>
          </a:p>
          <a:p>
            <a:endParaRPr lang="en-US" sz="200" dirty="0">
              <a:effectLst/>
            </a:endParaRPr>
          </a:p>
          <a:p>
            <a:pPr lvl="1">
              <a:buFont typeface="Wingdings" pitchFamily="2" charset="2"/>
              <a:buChar char="Ø"/>
            </a:pPr>
            <a:r>
              <a:rPr lang="en-US" sz="1600" dirty="0">
                <a:effectLst/>
              </a:rPr>
              <a:t>Silicon </a:t>
            </a:r>
            <a:r>
              <a:rPr lang="en-US" sz="1600" dirty="0"/>
              <a:t>Valley </a:t>
            </a:r>
            <a:r>
              <a:rPr lang="en-US" sz="1600" dirty="0">
                <a:effectLst/>
              </a:rPr>
              <a:t>cluster has high social-private innovation wedge </a:t>
            </a:r>
            <a:r>
              <a:rPr lang="en-US" sz="1600" dirty="0">
                <a:solidFill>
                  <a:srgbClr val="4F81BD"/>
                </a:solidFill>
                <a:effectLst/>
              </a:rPr>
              <a:t>not</a:t>
            </a:r>
            <a:r>
              <a:rPr lang="en-US" sz="1600" dirty="0">
                <a:effectLst/>
              </a:rPr>
              <a:t> because it is large, and thus generates large local knowledge spillovers, </a:t>
            </a:r>
            <a:r>
              <a:rPr lang="en-US" sz="1600" dirty="0">
                <a:solidFill>
                  <a:srgbClr val="4F81BD"/>
                </a:solidFill>
                <a:effectLst/>
              </a:rPr>
              <a:t>but because </a:t>
            </a:r>
            <a:r>
              <a:rPr lang="en-US" sz="1600" dirty="0">
                <a:effectLst/>
              </a:rPr>
              <a:t>it is well connected—through firms' networks of innovating plants—to many other large tech clusters.</a:t>
            </a:r>
            <a:endParaRPr lang="en-US" sz="2000" dirty="0">
              <a:effectLst/>
            </a:endParaRPr>
          </a:p>
        </p:txBody>
      </p:sp>
      <p:sp>
        <p:nvSpPr>
          <p:cNvPr id="3" name="Title 12">
            <a:extLst>
              <a:ext uri="{FF2B5EF4-FFF2-40B4-BE49-F238E27FC236}">
                <a16:creationId xmlns:a16="http://schemas.microsoft.com/office/drawing/2014/main" id="{8810078B-392B-9342-A672-3853509AC2A6}"/>
              </a:ext>
            </a:extLst>
          </p:cNvPr>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Introduction</a:t>
            </a:r>
          </a:p>
        </p:txBody>
      </p:sp>
    </p:spTree>
    <p:extLst>
      <p:ext uri="{BB962C8B-B14F-4D97-AF65-F5344CB8AC3E}">
        <p14:creationId xmlns:p14="http://schemas.microsoft.com/office/powerpoint/2010/main" val="387482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419" y="1347978"/>
            <a:ext cx="8035162" cy="4782657"/>
          </a:xfrm>
        </p:spPr>
        <p:txBody>
          <a:bodyPr/>
          <a:lstStyle/>
          <a:p>
            <a:r>
              <a:rPr lang="en-US" sz="2000" dirty="0"/>
              <a:t>Merge USPTO patent data with US Census Bureau’s LBD.</a:t>
            </a:r>
          </a:p>
          <a:p>
            <a:pPr lvl="1"/>
            <a:r>
              <a:rPr lang="en-US" sz="1600" dirty="0">
                <a:ea typeface="Calibri" panose="020F0502020204030204" pitchFamily="34" charset="0"/>
              </a:rPr>
              <a:t>Assign </a:t>
            </a:r>
            <a:r>
              <a:rPr lang="en-US" sz="1600" dirty="0">
                <a:effectLst/>
              </a:rPr>
              <a:t>patents to BEA economic areas (</a:t>
            </a:r>
            <a:r>
              <a:rPr lang="en-US" sz="1600" dirty="0">
                <a:solidFill>
                  <a:srgbClr val="4F81BD"/>
                </a:solidFill>
                <a:effectLst/>
              </a:rPr>
              <a:t>“cities”</a:t>
            </a:r>
            <a:r>
              <a:rPr lang="en-US" sz="1600" dirty="0">
                <a:effectLst/>
              </a:rPr>
              <a:t>) based on inventor’s address.</a:t>
            </a:r>
          </a:p>
          <a:p>
            <a:pPr marL="457200" lvl="1" indent="0">
              <a:buNone/>
            </a:pPr>
            <a:endParaRPr lang="en-US" sz="800" dirty="0">
              <a:effectLst/>
            </a:endParaRPr>
          </a:p>
          <a:p>
            <a:r>
              <a:rPr lang="en-US" sz="2000" dirty="0">
                <a:effectLst/>
              </a:rPr>
              <a:t>Assign firm inventors to establishments in LBD.</a:t>
            </a:r>
          </a:p>
          <a:p>
            <a:pPr lvl="1"/>
            <a:r>
              <a:rPr lang="en-US" sz="1600" dirty="0"/>
              <a:t>M</a:t>
            </a:r>
            <a:r>
              <a:rPr lang="en-US" sz="1600" dirty="0">
                <a:effectLst/>
              </a:rPr>
              <a:t>atch inventor to firm establishment that is nearest to inventor’s address.</a:t>
            </a:r>
          </a:p>
          <a:p>
            <a:pPr lvl="1"/>
            <a:endParaRPr lang="en-US" sz="800" dirty="0">
              <a:effectLst/>
            </a:endParaRPr>
          </a:p>
          <a:p>
            <a:r>
              <a:rPr lang="en-US" sz="2000" dirty="0"/>
              <a:t>Link establishments in LBD to CMF/ASM.</a:t>
            </a:r>
          </a:p>
          <a:p>
            <a:pPr lvl="1"/>
            <a:r>
              <a:rPr lang="en-US" sz="1600" dirty="0">
                <a:effectLst/>
              </a:rPr>
              <a:t>Manufacturing industries account for 66.3% of U.S. patents in 2013.</a:t>
            </a:r>
            <a:endParaRPr lang="en-US" sz="2000" dirty="0">
              <a:effectLst/>
            </a:endParaRPr>
          </a:p>
          <a:p>
            <a:pPr lvl="1"/>
            <a:r>
              <a:rPr lang="en-US" sz="1600" dirty="0"/>
              <a:t>Provides us with productivity measure (TFP) also for plants without inventors!</a:t>
            </a:r>
          </a:p>
          <a:p>
            <a:pPr lvl="1"/>
            <a:endParaRPr lang="en-US" sz="800" dirty="0">
              <a:effectLst/>
            </a:endParaRPr>
          </a:p>
          <a:p>
            <a:r>
              <a:rPr lang="en-US" sz="2000" dirty="0">
                <a:effectLst/>
              </a:rPr>
              <a:t>Aggregate observations to plant-year level.</a:t>
            </a:r>
          </a:p>
          <a:p>
            <a:pPr lvl="1"/>
            <a:r>
              <a:rPr lang="en-US" sz="1600" dirty="0">
                <a:effectLst/>
              </a:rPr>
              <a:t>134,000 plant-year observations (</a:t>
            </a:r>
            <a:r>
              <a:rPr lang="en-US" sz="1600" dirty="0">
                <a:solidFill>
                  <a:srgbClr val="4F81BD"/>
                </a:solidFill>
                <a:effectLst/>
              </a:rPr>
              <a:t>“within-cluster spillover sample”</a:t>
            </a:r>
            <a:r>
              <a:rPr lang="en-US" sz="1600" dirty="0">
                <a:effectLst/>
              </a:rPr>
              <a:t>).</a:t>
            </a:r>
          </a:p>
          <a:p>
            <a:pPr lvl="1"/>
            <a:endParaRPr lang="en-US" sz="800" dirty="0"/>
          </a:p>
          <a:p>
            <a:r>
              <a:rPr lang="en-US" sz="2000" dirty="0">
                <a:effectLst/>
              </a:rPr>
              <a:t>Exclude plant-year observations if firm has no other </a:t>
            </a:r>
            <a:r>
              <a:rPr lang="en-US" sz="2000" dirty="0">
                <a:solidFill>
                  <a:srgbClr val="4F81BD"/>
                </a:solidFill>
                <a:effectLst/>
              </a:rPr>
              <a:t>“</a:t>
            </a:r>
            <a:r>
              <a:rPr lang="en-US" sz="2000" dirty="0">
                <a:solidFill>
                  <a:srgbClr val="4F81BD"/>
                </a:solidFill>
              </a:rPr>
              <a:t>innovating plants” </a:t>
            </a:r>
            <a:r>
              <a:rPr lang="en-US" sz="2000" dirty="0"/>
              <a:t>(= </a:t>
            </a:r>
            <a:r>
              <a:rPr lang="en-US" sz="2000" dirty="0">
                <a:effectLst/>
              </a:rPr>
              <a:t>plants with inventors) in same field in different city in same year.</a:t>
            </a:r>
          </a:p>
          <a:p>
            <a:pPr lvl="1"/>
            <a:r>
              <a:rPr lang="en-US" sz="1600" dirty="0"/>
              <a:t>57,000 plant-year observations </a:t>
            </a:r>
            <a:r>
              <a:rPr lang="en-US" sz="1600" dirty="0">
                <a:effectLst/>
              </a:rPr>
              <a:t>(</a:t>
            </a:r>
            <a:r>
              <a:rPr lang="en-US" sz="1600" dirty="0">
                <a:solidFill>
                  <a:srgbClr val="4F81BD"/>
                </a:solidFill>
                <a:effectLst/>
              </a:rPr>
              <a:t>“cross-cluster spillover sample”</a:t>
            </a:r>
            <a:r>
              <a:rPr lang="en-US" sz="1600" dirty="0">
                <a:effectLst/>
              </a:rPr>
              <a:t>).</a:t>
            </a:r>
          </a:p>
          <a:p>
            <a:endParaRPr lang="en-US" sz="2000" dirty="0">
              <a:effectLst/>
            </a:endParaRPr>
          </a:p>
          <a:p>
            <a:endParaRPr lang="en-US" sz="2000" dirty="0">
              <a:effectLst/>
            </a:endParaRPr>
          </a:p>
          <a:p>
            <a:endParaRPr lang="en-US" sz="2000" dirty="0">
              <a:effectLst/>
            </a:endParaRPr>
          </a:p>
          <a:p>
            <a:pPr marL="0" indent="0">
              <a:buNone/>
            </a:pPr>
            <a:endParaRPr lang="en-US" sz="2000" dirty="0"/>
          </a:p>
        </p:txBody>
      </p:sp>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Sample</a:t>
            </a:r>
          </a:p>
        </p:txBody>
      </p:sp>
    </p:spTree>
    <p:extLst>
      <p:ext uri="{BB962C8B-B14F-4D97-AF65-F5344CB8AC3E}">
        <p14:creationId xmlns:p14="http://schemas.microsoft.com/office/powerpoint/2010/main" val="32321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5026" y="2074134"/>
                <a:ext cx="8225615" cy="3336034"/>
              </a:xfrm>
            </p:spPr>
            <p:txBody>
              <a:bodyPr/>
              <a:lstStyle/>
              <a:p>
                <a:r>
                  <a:rPr lang="en-US" sz="2000" dirty="0">
                    <a:solidFill>
                      <a:srgbClr val="4F81BD"/>
                    </a:solidFill>
                  </a:rPr>
                  <a:t>Cluster:</a:t>
                </a:r>
                <a:r>
                  <a:rPr lang="en-US" sz="2000" dirty="0"/>
                  <a:t> combination of city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research field.</a:t>
                </a:r>
                <a:endParaRPr lang="en-US" sz="200" dirty="0"/>
              </a:p>
              <a:p>
                <a:pPr lvl="1"/>
                <a:r>
                  <a:rPr lang="en-US" sz="1600" dirty="0"/>
                  <a:t>179 </a:t>
                </a:r>
                <a14:m>
                  <m:oMath xmlns:m="http://schemas.openxmlformats.org/officeDocument/2006/math">
                    <m:r>
                      <a:rPr lang="en-US" sz="1600" i="1" smtClean="0">
                        <a:latin typeface="Cambria Math" panose="02040503050406030204" pitchFamily="18" charset="0"/>
                        <a:ea typeface="Cambria Math" panose="02040503050406030204" pitchFamily="18" charset="0"/>
                      </a:rPr>
                      <m:t>× </m:t>
                    </m:r>
                  </m:oMath>
                </a14:m>
                <a:r>
                  <a:rPr lang="en-US" sz="1600" dirty="0"/>
                  <a:t>9 = 1,611 clusters.</a:t>
                </a:r>
              </a:p>
              <a:p>
                <a:pPr lvl="1"/>
                <a:endParaRPr lang="en-US" sz="800" dirty="0"/>
              </a:p>
              <a:p>
                <a:r>
                  <a:rPr lang="en-US" sz="2000" dirty="0">
                    <a:solidFill>
                      <a:srgbClr val="4F81BD"/>
                    </a:solidFill>
                  </a:rPr>
                  <a:t>Cluster size:</a:t>
                </a:r>
                <a:r>
                  <a:rPr lang="en-US" sz="2000" dirty="0"/>
                  <a:t> # </a:t>
                </a:r>
                <a:r>
                  <a:rPr lang="en-US" sz="2000" dirty="0">
                    <a:solidFill>
                      <a:srgbClr val="4F81BD"/>
                    </a:solidFill>
                  </a:rPr>
                  <a:t>other firms’ </a:t>
                </a:r>
                <a:r>
                  <a:rPr lang="en-US" sz="2000" dirty="0"/>
                  <a:t>inventors in focal plant’s city and field.</a:t>
                </a:r>
              </a:p>
              <a:p>
                <a:pPr marL="457200" lvl="1" indent="0">
                  <a:buNone/>
                </a:pPr>
                <a:endParaRPr lang="en-US" sz="800" dirty="0"/>
              </a:p>
              <a:p>
                <a:r>
                  <a:rPr lang="en-US" sz="2000" dirty="0">
                    <a:solidFill>
                      <a:srgbClr val="4F81BD"/>
                    </a:solidFill>
                  </a:rPr>
                  <a:t>Connected clusters: </a:t>
                </a:r>
                <a:r>
                  <a:rPr lang="en-US" sz="2000" dirty="0"/>
                  <a:t>clusters in </a:t>
                </a:r>
                <a:r>
                  <a:rPr lang="en-US" sz="2000" dirty="0">
                    <a:solidFill>
                      <a:srgbClr val="4F81BD"/>
                    </a:solidFill>
                  </a:rPr>
                  <a:t>other cities</a:t>
                </a:r>
                <a:r>
                  <a:rPr lang="en-US" sz="2000" dirty="0">
                    <a:solidFill>
                      <a:srgbClr val="4F81BD"/>
                    </a:solidFill>
                    <a:effectLst/>
                  </a:rPr>
                  <a:t> </a:t>
                </a:r>
                <a:r>
                  <a:rPr lang="en-US" sz="2000" dirty="0">
                    <a:effectLst/>
                  </a:rPr>
                  <a:t>where focal plant’s parent firm (also) has innovating plants (in focal plant’s field).</a:t>
                </a:r>
              </a:p>
              <a:p>
                <a:endParaRPr lang="en-US" sz="800" dirty="0">
                  <a:effectLst/>
                </a:endParaRPr>
              </a:p>
              <a:p>
                <a:r>
                  <a:rPr lang="en-US" sz="2000" dirty="0">
                    <a:solidFill>
                      <a:srgbClr val="4F81BD"/>
                    </a:solidFill>
                  </a:rPr>
                  <a:t>Connected cluster size: </a:t>
                </a:r>
                <a:r>
                  <a:rPr lang="en-US" sz="2000" dirty="0"/>
                  <a:t># </a:t>
                </a:r>
                <a:r>
                  <a:rPr lang="en-US" sz="2000" dirty="0">
                    <a:solidFill>
                      <a:srgbClr val="4F81BD"/>
                    </a:solidFill>
                  </a:rPr>
                  <a:t>other firms’ </a:t>
                </a:r>
                <a:r>
                  <a:rPr lang="en-US" sz="2000" dirty="0"/>
                  <a:t>inventors (in focal plant’s field) in </a:t>
                </a:r>
                <a:r>
                  <a:rPr lang="en-US" sz="2000" dirty="0">
                    <a:solidFill>
                      <a:srgbClr val="4F81BD"/>
                    </a:solidFill>
                  </a:rPr>
                  <a:t>other cities</a:t>
                </a:r>
                <a:r>
                  <a:rPr lang="en-US" sz="2000" dirty="0"/>
                  <a:t> where focal plant’s parent firm has innovating plants </a:t>
                </a:r>
                <a:r>
                  <a:rPr lang="en-US" sz="2000" dirty="0">
                    <a:effectLst/>
                  </a:rPr>
                  <a:t>(in focal plant’s field).</a:t>
                </a:r>
                <a:endParaRPr lang="en-US" sz="1600" dirty="0"/>
              </a:p>
              <a:p>
                <a:endParaRPr lang="en-US" sz="300" dirty="0">
                  <a:solidFill>
                    <a:srgbClr val="4F81BD"/>
                  </a:solidFill>
                </a:endParaRPr>
              </a:p>
              <a:p>
                <a:pPr lvl="1"/>
                <a:endParaRPr lang="en-US" sz="1600" dirty="0"/>
              </a:p>
              <a:p>
                <a:endParaRPr lang="en-US" sz="2000" dirty="0">
                  <a:solidFill>
                    <a:srgbClr val="4F81BD"/>
                  </a:solidFill>
                </a:endParaRPr>
              </a:p>
              <a:p>
                <a:pPr marL="0" indent="0">
                  <a:buNone/>
                </a:pPr>
                <a:endParaRPr lang="en-US" sz="1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5026" y="2074134"/>
                <a:ext cx="8225615" cy="3336034"/>
              </a:xfrm>
              <a:blipFill>
                <a:blip r:embed="rId2"/>
                <a:stretch>
                  <a:fillRect l="-770" t="-1141"/>
                </a:stretch>
              </a:blipFill>
            </p:spPr>
            <p:txBody>
              <a:bodyPr/>
              <a:lstStyle/>
              <a:p>
                <a:r>
                  <a:rPr lang="en-US">
                    <a:noFill/>
                  </a:rPr>
                  <a:t> </a:t>
                </a:r>
              </a:p>
            </p:txBody>
          </p:sp>
        </mc:Fallback>
      </mc:AlternateContent>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Innovation Clusters</a:t>
            </a:r>
          </a:p>
        </p:txBody>
      </p:sp>
    </p:spTree>
    <p:extLst>
      <p:ext uri="{BB962C8B-B14F-4D97-AF65-F5344CB8AC3E}">
        <p14:creationId xmlns:p14="http://schemas.microsoft.com/office/powerpoint/2010/main" val="95841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Within-Cluster Innovation Spillovers</a:t>
            </a:r>
          </a:p>
        </p:txBody>
      </p:sp>
      <p:grpSp>
        <p:nvGrpSpPr>
          <p:cNvPr id="4" name="Group 3">
            <a:extLst>
              <a:ext uri="{FF2B5EF4-FFF2-40B4-BE49-F238E27FC236}">
                <a16:creationId xmlns:a16="http://schemas.microsoft.com/office/drawing/2014/main" id="{42D3E93B-00EF-0C4A-AA1F-E1271054BABD}"/>
              </a:ext>
            </a:extLst>
          </p:cNvPr>
          <p:cNvGrpSpPr/>
          <p:nvPr/>
        </p:nvGrpSpPr>
        <p:grpSpPr>
          <a:xfrm>
            <a:off x="2640673" y="1730702"/>
            <a:ext cx="3862653" cy="3862653"/>
            <a:chOff x="2325008" y="1796963"/>
            <a:chExt cx="3862653" cy="3862653"/>
          </a:xfrm>
        </p:grpSpPr>
        <p:pic>
          <p:nvPicPr>
            <p:cNvPr id="45" name="Graphic 44" descr="Scientist male with solid fill">
              <a:extLst>
                <a:ext uri="{FF2B5EF4-FFF2-40B4-BE49-F238E27FC236}">
                  <a16:creationId xmlns:a16="http://schemas.microsoft.com/office/drawing/2014/main" id="{2C662D04-0FF6-1E42-9406-063E654FDF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2079" y="3037581"/>
              <a:ext cx="733198" cy="733198"/>
            </a:xfrm>
            <a:prstGeom prst="rect">
              <a:avLst/>
            </a:prstGeom>
          </p:spPr>
        </p:pic>
        <p:pic>
          <p:nvPicPr>
            <p:cNvPr id="44" name="Picture 43">
              <a:extLst>
                <a:ext uri="{FF2B5EF4-FFF2-40B4-BE49-F238E27FC236}">
                  <a16:creationId xmlns:a16="http://schemas.microsoft.com/office/drawing/2014/main" id="{08647C8F-C455-F04B-B3BF-022FB503DC2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767243" y="3165895"/>
              <a:ext cx="1371600" cy="1263100"/>
            </a:xfrm>
            <a:prstGeom prst="rect">
              <a:avLst/>
            </a:prstGeom>
            <a:noFill/>
            <a:effectLst/>
          </p:spPr>
        </p:pic>
        <p:sp>
          <p:nvSpPr>
            <p:cNvPr id="7" name="Oval 6">
              <a:extLst>
                <a:ext uri="{FF2B5EF4-FFF2-40B4-BE49-F238E27FC236}">
                  <a16:creationId xmlns:a16="http://schemas.microsoft.com/office/drawing/2014/main" id="{F16B52CD-B197-F94A-B7B8-8AFA1334E2F4}"/>
                </a:ext>
              </a:extLst>
            </p:cNvPr>
            <p:cNvSpPr>
              <a:spLocks noChangeAspect="1"/>
            </p:cNvSpPr>
            <p:nvPr/>
          </p:nvSpPr>
          <p:spPr>
            <a:xfrm>
              <a:off x="2325008" y="1796963"/>
              <a:ext cx="3862653" cy="3862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cientist female with solid fill">
              <a:extLst>
                <a:ext uri="{FF2B5EF4-FFF2-40B4-BE49-F238E27FC236}">
                  <a16:creationId xmlns:a16="http://schemas.microsoft.com/office/drawing/2014/main" id="{96237855-BE33-9742-8D1B-5E4853ABD6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3394" y="3257470"/>
              <a:ext cx="474274" cy="474274"/>
            </a:xfrm>
            <a:prstGeom prst="rect">
              <a:avLst/>
            </a:prstGeom>
          </p:spPr>
        </p:pic>
        <p:sp>
          <p:nvSpPr>
            <p:cNvPr id="2" name="TextBox 1">
              <a:extLst>
                <a:ext uri="{FF2B5EF4-FFF2-40B4-BE49-F238E27FC236}">
                  <a16:creationId xmlns:a16="http://schemas.microsoft.com/office/drawing/2014/main" id="{A7E62441-C2B1-8745-B8C8-17E6F6D0D45D}"/>
                </a:ext>
              </a:extLst>
            </p:cNvPr>
            <p:cNvSpPr txBox="1"/>
            <p:nvPr/>
          </p:nvSpPr>
          <p:spPr>
            <a:xfrm>
              <a:off x="3486475" y="4858203"/>
              <a:ext cx="1539717" cy="369332"/>
            </a:xfrm>
            <a:prstGeom prst="rect">
              <a:avLst/>
            </a:prstGeom>
            <a:solidFill>
              <a:srgbClr val="4F81BD"/>
            </a:solidFill>
          </p:spPr>
          <p:txBody>
            <a:bodyPr wrap="none" rtlCol="0">
              <a:spAutoFit/>
            </a:bodyPr>
            <a:lstStyle/>
            <a:p>
              <a:r>
                <a:rPr lang="en-US" dirty="0">
                  <a:solidFill>
                    <a:schemeClr val="bg1"/>
                  </a:solidFill>
                </a:rPr>
                <a:t>Silicon Valley</a:t>
              </a:r>
            </a:p>
          </p:txBody>
        </p:sp>
        <p:pic>
          <p:nvPicPr>
            <p:cNvPr id="25" name="Graphic 24" descr="Scientist female with solid fill">
              <a:extLst>
                <a:ext uri="{FF2B5EF4-FFF2-40B4-BE49-F238E27FC236}">
                  <a16:creationId xmlns:a16="http://schemas.microsoft.com/office/drawing/2014/main" id="{AE64BE86-B421-6442-B3DF-954B8EA342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0510" y="2005719"/>
              <a:ext cx="474274" cy="474274"/>
            </a:xfrm>
            <a:prstGeom prst="rect">
              <a:avLst/>
            </a:prstGeom>
          </p:spPr>
        </p:pic>
        <p:pic>
          <p:nvPicPr>
            <p:cNvPr id="27" name="Graphic 26" descr="Scientist female with solid fill">
              <a:extLst>
                <a:ext uri="{FF2B5EF4-FFF2-40B4-BE49-F238E27FC236}">
                  <a16:creationId xmlns:a16="http://schemas.microsoft.com/office/drawing/2014/main" id="{4F14FBB3-FF18-E148-8442-D94B15A584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36712" y="2204734"/>
              <a:ext cx="474274" cy="474274"/>
            </a:xfrm>
            <a:prstGeom prst="rect">
              <a:avLst/>
            </a:prstGeom>
          </p:spPr>
        </p:pic>
        <p:pic>
          <p:nvPicPr>
            <p:cNvPr id="29" name="Graphic 28" descr="Scientist female with solid fill">
              <a:extLst>
                <a:ext uri="{FF2B5EF4-FFF2-40B4-BE49-F238E27FC236}">
                  <a16:creationId xmlns:a16="http://schemas.microsoft.com/office/drawing/2014/main" id="{FB36C735-0CDB-AF4E-A93B-28721ED00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0051" y="2679008"/>
              <a:ext cx="474274" cy="474274"/>
            </a:xfrm>
            <a:prstGeom prst="rect">
              <a:avLst/>
            </a:prstGeom>
          </p:spPr>
        </p:pic>
        <p:pic>
          <p:nvPicPr>
            <p:cNvPr id="31" name="Graphic 30" descr="Scientist female with solid fill">
              <a:extLst>
                <a:ext uri="{FF2B5EF4-FFF2-40B4-BE49-F238E27FC236}">
                  <a16:creationId xmlns:a16="http://schemas.microsoft.com/office/drawing/2014/main" id="{46B6D184-385E-B44C-A147-6445A53C13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2186" y="2204734"/>
              <a:ext cx="474274" cy="474274"/>
            </a:xfrm>
            <a:prstGeom prst="rect">
              <a:avLst/>
            </a:prstGeom>
          </p:spPr>
        </p:pic>
        <p:pic>
          <p:nvPicPr>
            <p:cNvPr id="33" name="Graphic 32" descr="Scientist female with solid fill">
              <a:extLst>
                <a:ext uri="{FF2B5EF4-FFF2-40B4-BE49-F238E27FC236}">
                  <a16:creationId xmlns:a16="http://schemas.microsoft.com/office/drawing/2014/main" id="{E49DCACD-EB1C-E04C-9DE1-F9590141C7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9455" y="2679008"/>
              <a:ext cx="474274" cy="474274"/>
            </a:xfrm>
            <a:prstGeom prst="rect">
              <a:avLst/>
            </a:prstGeom>
          </p:spPr>
        </p:pic>
        <p:pic>
          <p:nvPicPr>
            <p:cNvPr id="35" name="Graphic 34" descr="Scientist female with solid fill">
              <a:extLst>
                <a:ext uri="{FF2B5EF4-FFF2-40B4-BE49-F238E27FC236}">
                  <a16:creationId xmlns:a16="http://schemas.microsoft.com/office/drawing/2014/main" id="{A4B2F60E-C67D-9744-830C-D1DD2730BD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72828" y="3254015"/>
              <a:ext cx="474274" cy="474274"/>
            </a:xfrm>
            <a:prstGeom prst="rect">
              <a:avLst/>
            </a:prstGeom>
          </p:spPr>
        </p:pic>
        <p:pic>
          <p:nvPicPr>
            <p:cNvPr id="41" name="Graphic 40" descr="Scientist female with solid fill">
              <a:extLst>
                <a:ext uri="{FF2B5EF4-FFF2-40B4-BE49-F238E27FC236}">
                  <a16:creationId xmlns:a16="http://schemas.microsoft.com/office/drawing/2014/main" id="{7E573D19-12B8-9943-98F9-651204C127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07319" y="3880081"/>
              <a:ext cx="474274" cy="474274"/>
            </a:xfrm>
            <a:prstGeom prst="rect">
              <a:avLst/>
            </a:prstGeom>
          </p:spPr>
        </p:pic>
        <p:pic>
          <p:nvPicPr>
            <p:cNvPr id="43" name="Graphic 42" descr="Scientist female with solid fill">
              <a:extLst>
                <a:ext uri="{FF2B5EF4-FFF2-40B4-BE49-F238E27FC236}">
                  <a16:creationId xmlns:a16="http://schemas.microsoft.com/office/drawing/2014/main" id="{AF76015E-639D-5E49-A3F7-5DC718BF6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5691" y="3880081"/>
              <a:ext cx="474274" cy="474274"/>
            </a:xfrm>
            <a:prstGeom prst="rect">
              <a:avLst/>
            </a:prstGeom>
          </p:spPr>
        </p:pic>
      </p:grpSp>
    </p:spTree>
    <p:extLst>
      <p:ext uri="{BB962C8B-B14F-4D97-AF65-F5344CB8AC3E}">
        <p14:creationId xmlns:p14="http://schemas.microsoft.com/office/powerpoint/2010/main" val="56330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p:cNvSpPr txBox="1">
            <a:spLocks/>
          </p:cNvSpPr>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15888" algn="l"/>
            <a:r>
              <a:rPr lang="en-US" sz="3600" dirty="0">
                <a:solidFill>
                  <a:srgbClr val="FFFFFF"/>
                </a:solidFill>
              </a:rPr>
              <a:t>Within-Cluster Innovation Spillovers</a:t>
            </a:r>
          </a:p>
        </p:txBody>
      </p:sp>
      <p:pic>
        <p:nvPicPr>
          <p:cNvPr id="5" name="Picture 4">
            <a:extLst>
              <a:ext uri="{FF2B5EF4-FFF2-40B4-BE49-F238E27FC236}">
                <a16:creationId xmlns:a16="http://schemas.microsoft.com/office/drawing/2014/main" id="{F3B7D0E4-E5B6-C648-B7D5-084A43819D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9420" y="1642246"/>
            <a:ext cx="6885160" cy="3898583"/>
          </a:xfrm>
          <a:prstGeom prst="rect">
            <a:avLst/>
          </a:prstGeom>
          <a:noFill/>
          <a:ln>
            <a:noFill/>
          </a:ln>
        </p:spPr>
      </p:pic>
      <p:sp>
        <p:nvSpPr>
          <p:cNvPr id="6" name="Rectangle 5">
            <a:extLst>
              <a:ext uri="{FF2B5EF4-FFF2-40B4-BE49-F238E27FC236}">
                <a16:creationId xmlns:a16="http://schemas.microsoft.com/office/drawing/2014/main" id="{339C537B-BE92-174B-BD3A-C5517AC0BB3C}"/>
              </a:ext>
            </a:extLst>
          </p:cNvPr>
          <p:cNvSpPr/>
          <p:nvPr/>
        </p:nvSpPr>
        <p:spPr>
          <a:xfrm>
            <a:off x="4978057" y="2614895"/>
            <a:ext cx="1888107" cy="580781"/>
          </a:xfrm>
          <a:prstGeom prst="rect">
            <a:avLst/>
          </a:prstGeom>
          <a:noFill/>
          <a:ln w="127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60000"/>
              </a:solidFill>
            </a:endParaRPr>
          </a:p>
        </p:txBody>
      </p:sp>
      <p:cxnSp>
        <p:nvCxnSpPr>
          <p:cNvPr id="7" name="Straight Arrow Connector 6">
            <a:extLst>
              <a:ext uri="{FF2B5EF4-FFF2-40B4-BE49-F238E27FC236}">
                <a16:creationId xmlns:a16="http://schemas.microsoft.com/office/drawing/2014/main" id="{E5332D76-8343-6942-9319-A6E0C0D02926}"/>
              </a:ext>
            </a:extLst>
          </p:cNvPr>
          <p:cNvCxnSpPr>
            <a:cxnSpLocks/>
          </p:cNvCxnSpPr>
          <p:nvPr/>
        </p:nvCxnSpPr>
        <p:spPr>
          <a:xfrm>
            <a:off x="5947090" y="2388148"/>
            <a:ext cx="0" cy="226747"/>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964B6BEF-2562-D24C-B738-5AE027CF6A6B}"/>
              </a:ext>
            </a:extLst>
          </p:cNvPr>
          <p:cNvSpPr txBox="1"/>
          <p:nvPr/>
        </p:nvSpPr>
        <p:spPr>
          <a:xfrm>
            <a:off x="1280161" y="2111149"/>
            <a:ext cx="6734420" cy="276999"/>
          </a:xfrm>
          <a:prstGeom prst="rect">
            <a:avLst/>
          </a:prstGeom>
          <a:solidFill>
            <a:schemeClr val="bg1"/>
          </a:solidFill>
          <a:ln w="12700">
            <a:solidFill>
              <a:srgbClr val="C00000"/>
            </a:solidFill>
          </a:ln>
        </p:spPr>
        <p:txBody>
          <a:bodyPr wrap="square" rtlCol="0">
            <a:spAutoFit/>
          </a:bodyPr>
          <a:lstStyle/>
          <a:p>
            <a:r>
              <a:rPr lang="en-US" sz="1200" dirty="0">
                <a:solidFill>
                  <a:srgbClr val="960000"/>
                </a:solidFill>
                <a:latin typeface="+mn-lt"/>
              </a:rPr>
              <a:t>10% increase in cluster size raises plant-level inventor productivity by 0.76% and plant-level TFP by 0.23%</a:t>
            </a:r>
          </a:p>
        </p:txBody>
      </p:sp>
      <p:sp>
        <p:nvSpPr>
          <p:cNvPr id="9" name="TextBox 8">
            <a:extLst>
              <a:ext uri="{FF2B5EF4-FFF2-40B4-BE49-F238E27FC236}">
                <a16:creationId xmlns:a16="http://schemas.microsoft.com/office/drawing/2014/main" id="{706E6918-412C-7B4E-9DBF-F0D3DBB87624}"/>
              </a:ext>
            </a:extLst>
          </p:cNvPr>
          <p:cNvSpPr txBox="1"/>
          <p:nvPr/>
        </p:nvSpPr>
        <p:spPr>
          <a:xfrm>
            <a:off x="889793" y="5779811"/>
            <a:ext cx="7439819" cy="338554"/>
          </a:xfrm>
          <a:prstGeom prst="rect">
            <a:avLst/>
          </a:prstGeom>
          <a:solidFill>
            <a:schemeClr val="bg1"/>
          </a:solidFill>
          <a:ln w="12700">
            <a:noFill/>
          </a:ln>
        </p:spPr>
        <p:txBody>
          <a:bodyPr wrap="square" rtlCol="0">
            <a:spAutoFit/>
          </a:bodyPr>
          <a:lstStyle/>
          <a:p>
            <a:r>
              <a:rPr lang="en-US" sz="1600" dirty="0">
                <a:solidFill>
                  <a:srgbClr val="4F81BD"/>
                </a:solidFill>
                <a:latin typeface="+mn-lt"/>
              </a:rPr>
              <a:t>Moretti (2021): 10% increase in cluster size raises inventor-level productivity by 0.676%.</a:t>
            </a:r>
          </a:p>
        </p:txBody>
      </p:sp>
    </p:spTree>
    <p:extLst>
      <p:ext uri="{BB962C8B-B14F-4D97-AF65-F5344CB8AC3E}">
        <p14:creationId xmlns:p14="http://schemas.microsoft.com/office/powerpoint/2010/main" val="1141913195"/>
      </p:ext>
    </p:extLst>
  </p:cSld>
  <p:clrMapOvr>
    <a:masterClrMapping/>
  </p:clrMapOvr>
</p:sld>
</file>

<file path=ppt/theme/theme1.xml><?xml version="1.0" encoding="utf-8"?>
<a:theme xmlns:a="http://schemas.openxmlformats.org/drawingml/2006/main" name="Bea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Beamer</Template>
  <TotalTime>187306</TotalTime>
  <Words>2386</Words>
  <Application>Microsoft Macintosh PowerPoint</Application>
  <PresentationFormat>On-screen Show (4:3)</PresentationFormat>
  <Paragraphs>245</Paragraphs>
  <Slides>34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Calibri Light</vt:lpstr>
      <vt:lpstr>Cambria Math</vt:lpstr>
      <vt:lpstr>Wingdings</vt:lpstr>
      <vt:lpstr>Beamer</vt:lpstr>
      <vt:lpstr>Custom Design</vt:lpstr>
      <vt:lpstr>Innovation Spillovers across U.S. Tech Clusters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Xavier</dc:creator>
  <cp:lastModifiedBy>Holger Mueller</cp:lastModifiedBy>
  <cp:revision>4854</cp:revision>
  <cp:lastPrinted>2017-01-05T16:15:57Z</cp:lastPrinted>
  <dcterms:created xsi:type="dcterms:W3CDTF">2010-10-06T23:38:19Z</dcterms:created>
  <dcterms:modified xsi:type="dcterms:W3CDTF">2025-07-14T22:25:38Z</dcterms:modified>
</cp:coreProperties>
</file>