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73" r:id="rId10"/>
    <p:sldId id="274" r:id="rId11"/>
    <p:sldId id="275" r:id="rId12"/>
    <p:sldId id="265" r:id="rId13"/>
    <p:sldId id="266" r:id="rId14"/>
    <p:sldId id="277" r:id="rId15"/>
    <p:sldId id="267" r:id="rId16"/>
    <p:sldId id="272" r:id="rId17"/>
    <p:sldId id="269"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p:scale>
          <a:sx n="85" d="100"/>
          <a:sy n="85" d="100"/>
        </p:scale>
        <p:origin x="48"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6AAC87-C7B3-485B-860E-3DB5F1B3C0BA}"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114778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6AAC87-C7B3-485B-860E-3DB5F1B3C0BA}"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163459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6AAC87-C7B3-485B-860E-3DB5F1B3C0BA}"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1113897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6AAC87-C7B3-485B-860E-3DB5F1B3C0BA}"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2541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6AAC87-C7B3-485B-860E-3DB5F1B3C0BA}"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2201176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6AAC87-C7B3-485B-860E-3DB5F1B3C0BA}"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44900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6AAC87-C7B3-485B-860E-3DB5F1B3C0BA}"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3040026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6AAC87-C7B3-485B-860E-3DB5F1B3C0BA}"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3042730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AAC87-C7B3-485B-860E-3DB5F1B3C0BA}"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364848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76AAC87-C7B3-485B-860E-3DB5F1B3C0BA}"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750086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76AAC87-C7B3-485B-860E-3DB5F1B3C0BA}"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3796C-5FC6-4347-8593-F51D7B3D8F2B}" type="slidenum">
              <a:rPr lang="en-US" smtClean="0"/>
              <a:t>‹#›</a:t>
            </a:fld>
            <a:endParaRPr lang="en-US"/>
          </a:p>
        </p:txBody>
      </p:sp>
    </p:spTree>
    <p:extLst>
      <p:ext uri="{BB962C8B-B14F-4D97-AF65-F5344CB8AC3E}">
        <p14:creationId xmlns:p14="http://schemas.microsoft.com/office/powerpoint/2010/main" val="83078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AAC87-C7B3-485B-860E-3DB5F1B3C0BA}" type="datetimeFigureOut">
              <a:rPr lang="en-US" smtClean="0"/>
              <a:t>9/15/2025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3796C-5FC6-4347-8593-F51D7B3D8F2B}" type="slidenum">
              <a:rPr lang="en-US" smtClean="0"/>
              <a:t>‹#›</a:t>
            </a:fld>
            <a:endParaRPr lang="en-US"/>
          </a:p>
        </p:txBody>
      </p:sp>
    </p:spTree>
    <p:extLst>
      <p:ext uri="{BB962C8B-B14F-4D97-AF65-F5344CB8AC3E}">
        <p14:creationId xmlns:p14="http://schemas.microsoft.com/office/powerpoint/2010/main" val="4057625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55473"/>
          </a:xfrm>
        </p:spPr>
        <p:txBody>
          <a:bodyPr/>
          <a:lstStyle/>
          <a:p>
            <a:r>
              <a:rPr lang="en-US" dirty="0"/>
              <a:t>Taxing Identity</a:t>
            </a:r>
          </a:p>
        </p:txBody>
      </p:sp>
      <p:sp>
        <p:nvSpPr>
          <p:cNvPr id="3" name="Subtitle 2"/>
          <p:cNvSpPr>
            <a:spLocks noGrp="1"/>
          </p:cNvSpPr>
          <p:nvPr>
            <p:ph type="subTitle" idx="1"/>
          </p:nvPr>
        </p:nvSpPr>
        <p:spPr/>
        <p:txBody>
          <a:bodyPr>
            <a:normAutofit lnSpcReduction="10000"/>
          </a:bodyPr>
          <a:lstStyle/>
          <a:p>
            <a:r>
              <a:rPr lang="en-US" dirty="0"/>
              <a:t>Joel Slemrod </a:t>
            </a:r>
          </a:p>
          <a:p>
            <a:r>
              <a:rPr lang="en-US" dirty="0" smtClean="0"/>
              <a:t>NBER Tax Policy and the Economy</a:t>
            </a:r>
          </a:p>
          <a:p>
            <a:r>
              <a:rPr lang="en-US" dirty="0" smtClean="0"/>
              <a:t>Washington, DC</a:t>
            </a:r>
            <a:endParaRPr lang="en-US" dirty="0"/>
          </a:p>
          <a:p>
            <a:r>
              <a:rPr lang="en-US" dirty="0" smtClean="0"/>
              <a:t>September 18, </a:t>
            </a:r>
            <a:r>
              <a:rPr lang="en-US" dirty="0"/>
              <a:t>2025</a:t>
            </a:r>
          </a:p>
        </p:txBody>
      </p:sp>
    </p:spTree>
    <p:extLst>
      <p:ext uri="{BB962C8B-B14F-4D97-AF65-F5344CB8AC3E}">
        <p14:creationId xmlns:p14="http://schemas.microsoft.com/office/powerpoint/2010/main" val="428656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127CE-65F8-4485-9D2F-3EDB2BF5EE2E}"/>
              </a:ext>
            </a:extLst>
          </p:cNvPr>
          <p:cNvSpPr>
            <a:spLocks noGrp="1"/>
          </p:cNvSpPr>
          <p:nvPr>
            <p:ph type="title"/>
          </p:nvPr>
        </p:nvSpPr>
        <p:spPr/>
        <p:txBody>
          <a:bodyPr/>
          <a:lstStyle/>
          <a:p>
            <a:r>
              <a:rPr lang="en-US" dirty="0"/>
              <a:t>Evidence that identity can matter for choice</a:t>
            </a:r>
          </a:p>
        </p:txBody>
      </p:sp>
      <p:sp>
        <p:nvSpPr>
          <p:cNvPr id="3" name="Content Placeholder 2">
            <a:extLst>
              <a:ext uri="{FF2B5EF4-FFF2-40B4-BE49-F238E27FC236}">
                <a16:creationId xmlns:a16="http://schemas.microsoft.com/office/drawing/2014/main" id="{79A27F8A-C149-49C9-9039-54888A0BE30F}"/>
              </a:ext>
            </a:extLst>
          </p:cNvPr>
          <p:cNvSpPr>
            <a:spLocks noGrp="1"/>
          </p:cNvSpPr>
          <p:nvPr>
            <p:ph idx="1"/>
          </p:nvPr>
        </p:nvSpPr>
        <p:spPr/>
        <p:txBody>
          <a:bodyPr>
            <a:normAutofit/>
          </a:bodyPr>
          <a:lstStyle/>
          <a:p>
            <a:r>
              <a:rPr lang="en-US" dirty="0"/>
              <a:t>Note that, on joint income tax returns, the male spouse’s name goes first on 88.1% of </a:t>
            </a:r>
            <a:r>
              <a:rPr lang="en-US" dirty="0" smtClean="0"/>
              <a:t>retur</a:t>
            </a:r>
            <a:r>
              <a:rPr lang="en-US" dirty="0" smtClean="0"/>
              <a:t>ns</a:t>
            </a:r>
            <a:r>
              <a:rPr lang="en-US" dirty="0" smtClean="0"/>
              <a:t>, </a:t>
            </a:r>
            <a:r>
              <a:rPr lang="en-US" dirty="0"/>
              <a:t>down from 97.3% in 1996.  This has no tax liability implications, but is correlated with gendered behavior.</a:t>
            </a:r>
          </a:p>
          <a:p>
            <a:r>
              <a:rPr lang="en-US" dirty="0"/>
              <a:t>Tax compliance choices alter depending on party in </a:t>
            </a:r>
            <a:r>
              <a:rPr lang="en-US" dirty="0" smtClean="0"/>
              <a:t>power; measures of evasion decline when your favored party comes into office.</a:t>
            </a:r>
            <a:endParaRPr lang="en-US" dirty="0"/>
          </a:p>
          <a:p>
            <a:r>
              <a:rPr lang="en-US" dirty="0">
                <a:solidFill>
                  <a:srgbClr val="000000"/>
                </a:solidFill>
              </a:rPr>
              <a:t>There is a robust association between patriotism and tax compliance. P</a:t>
            </a:r>
            <a:r>
              <a:rPr lang="en-US" b="0" i="0" dirty="0">
                <a:solidFill>
                  <a:srgbClr val="000000"/>
                </a:solidFill>
                <a:effectLst/>
              </a:rPr>
              <a:t>ositive attitudes toward tax compliance increase with the number and length of conflicts that a country faces, but decrease in the number of fatalities incurred in these conflicts.</a:t>
            </a:r>
            <a:endParaRPr lang="en-US" dirty="0"/>
          </a:p>
        </p:txBody>
      </p:sp>
    </p:spTree>
    <p:extLst>
      <p:ext uri="{BB962C8B-B14F-4D97-AF65-F5344CB8AC3E}">
        <p14:creationId xmlns:p14="http://schemas.microsoft.com/office/powerpoint/2010/main" val="3936082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91A25-DF2F-4A98-96C3-DF12E80D9633}"/>
              </a:ext>
            </a:extLst>
          </p:cNvPr>
          <p:cNvSpPr>
            <a:spLocks noGrp="1"/>
          </p:cNvSpPr>
          <p:nvPr>
            <p:ph type="title"/>
          </p:nvPr>
        </p:nvSpPr>
        <p:spPr/>
        <p:txBody>
          <a:bodyPr/>
          <a:lstStyle/>
          <a:p>
            <a:r>
              <a:rPr lang="en-US" dirty="0"/>
              <a:t>Evidence that identity can be chosen</a:t>
            </a:r>
          </a:p>
        </p:txBody>
      </p:sp>
      <p:sp>
        <p:nvSpPr>
          <p:cNvPr id="3" name="Content Placeholder 2">
            <a:extLst>
              <a:ext uri="{FF2B5EF4-FFF2-40B4-BE49-F238E27FC236}">
                <a16:creationId xmlns:a16="http://schemas.microsoft.com/office/drawing/2014/main" id="{BBCAA23A-8929-47F8-B8B9-84251749B625}"/>
              </a:ext>
            </a:extLst>
          </p:cNvPr>
          <p:cNvSpPr>
            <a:spLocks noGrp="1"/>
          </p:cNvSpPr>
          <p:nvPr>
            <p:ph idx="1"/>
          </p:nvPr>
        </p:nvSpPr>
        <p:spPr/>
        <p:txBody>
          <a:bodyPr>
            <a:normAutofit/>
          </a:bodyPr>
          <a:lstStyle/>
          <a:p>
            <a:r>
              <a:rPr lang="en-US" b="0" i="0" dirty="0">
                <a:solidFill>
                  <a:srgbClr val="000000"/>
                </a:solidFill>
                <a:effectLst/>
              </a:rPr>
              <a:t>Montero, Yang, and </a:t>
            </a:r>
            <a:r>
              <a:rPr lang="en-US" b="0" i="0" dirty="0" err="1">
                <a:solidFill>
                  <a:srgbClr val="000000"/>
                </a:solidFill>
                <a:effectLst/>
              </a:rPr>
              <a:t>Yentzen</a:t>
            </a:r>
            <a:r>
              <a:rPr lang="en-US" b="0" i="0" dirty="0">
                <a:solidFill>
                  <a:srgbClr val="000000"/>
                </a:solidFill>
                <a:effectLst/>
              </a:rPr>
              <a:t> (2025) show that relative price changes that reduced the attractiveness of being a Seventh-Day Adventist in Sub-Saharan Africa resulted in lower membership growth and lower satisfaction with the church. </a:t>
            </a:r>
          </a:p>
          <a:p>
            <a:r>
              <a:rPr lang="en-US" dirty="0"/>
              <a:t>In India, </a:t>
            </a:r>
            <a:r>
              <a:rPr lang="en-US" b="0" i="0" dirty="0">
                <a:solidFill>
                  <a:srgbClr val="000000"/>
                </a:solidFill>
                <a:effectLst/>
              </a:rPr>
              <a:t>increased salience of religious identity, as measured by intensity of inter-religious conflict, led to increased adherence to religious taboos among Hindus and Muslims. </a:t>
            </a:r>
          </a:p>
          <a:p>
            <a:r>
              <a:rPr lang="en-US" dirty="0">
                <a:solidFill>
                  <a:srgbClr val="000000"/>
                </a:solidFill>
              </a:rPr>
              <a:t>I</a:t>
            </a:r>
            <a:r>
              <a:rPr lang="en-US" b="0" i="0" dirty="0">
                <a:solidFill>
                  <a:srgbClr val="000000"/>
                </a:solidFill>
                <a:effectLst/>
              </a:rPr>
              <a:t>n some situations, political elites may </a:t>
            </a:r>
            <a:r>
              <a:rPr lang="en-US" b="1" i="1" dirty="0">
                <a:solidFill>
                  <a:srgbClr val="000000"/>
                </a:solidFill>
                <a:effectLst/>
              </a:rPr>
              <a:t>purposely</a:t>
            </a:r>
            <a:r>
              <a:rPr lang="en-US" b="0" i="0" dirty="0">
                <a:solidFill>
                  <a:srgbClr val="000000"/>
                </a:solidFill>
                <a:effectLst/>
              </a:rPr>
              <a:t> construct antagonistic ethnic or racial identities in order to solidify their hold on power</a:t>
            </a:r>
            <a:r>
              <a:rPr lang="en-US" b="0" i="0" dirty="0" smtClean="0">
                <a:solidFill>
                  <a:srgbClr val="000000"/>
                </a:solidFill>
                <a:effectLst/>
              </a:rPr>
              <a:t>. See British colonial policy in India and Africa.</a:t>
            </a:r>
            <a:endParaRPr lang="en-US" b="0" i="0" dirty="0">
              <a:solidFill>
                <a:srgbClr val="000000"/>
              </a:solidFill>
              <a:effectLst/>
            </a:endParaRPr>
          </a:p>
          <a:p>
            <a:pPr marL="0" indent="0">
              <a:buNone/>
            </a:pPr>
            <a:endParaRPr lang="en-US" dirty="0"/>
          </a:p>
        </p:txBody>
      </p:sp>
    </p:spTree>
    <p:extLst>
      <p:ext uri="{BB962C8B-B14F-4D97-AF65-F5344CB8AC3E}">
        <p14:creationId xmlns:p14="http://schemas.microsoft.com/office/powerpoint/2010/main" val="2247428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political outcomes</a:t>
            </a:r>
          </a:p>
        </p:txBody>
      </p:sp>
      <p:sp>
        <p:nvSpPr>
          <p:cNvPr id="3" name="Content Placeholder 2"/>
          <p:cNvSpPr>
            <a:spLocks noGrp="1"/>
          </p:cNvSpPr>
          <p:nvPr>
            <p:ph idx="1"/>
          </p:nvPr>
        </p:nvSpPr>
        <p:spPr/>
        <p:txBody>
          <a:bodyPr>
            <a:normAutofit/>
          </a:bodyPr>
          <a:lstStyle/>
          <a:p>
            <a:r>
              <a:rPr lang="en-US" dirty="0"/>
              <a:t>The role of identity in forming political coalitions is a familiar theme in political science.</a:t>
            </a:r>
          </a:p>
          <a:p>
            <a:r>
              <a:rPr lang="en-US" dirty="0"/>
              <a:t>There is interesting work that develops the implications of people identifying with one’s country versus one’s class. E.g., the </a:t>
            </a:r>
            <a:r>
              <a:rPr lang="en-US" b="0" i="0" dirty="0">
                <a:solidFill>
                  <a:srgbClr val="333333"/>
                </a:solidFill>
                <a:effectLst/>
              </a:rPr>
              <a:t>extent of desired redistribution for the working class is lower if they identify with their nation than if they identify with their class.</a:t>
            </a:r>
          </a:p>
          <a:p>
            <a:r>
              <a:rPr lang="en-US" dirty="0" smtClean="0">
                <a:solidFill>
                  <a:srgbClr val="000000"/>
                </a:solidFill>
              </a:rPr>
              <a:t>Perhaps surprisingly, h</a:t>
            </a:r>
            <a:r>
              <a:rPr lang="en-US" b="0" i="0" dirty="0" smtClean="0">
                <a:solidFill>
                  <a:srgbClr val="000000"/>
                </a:solidFill>
                <a:effectLst/>
              </a:rPr>
              <a:t>igher </a:t>
            </a:r>
            <a:r>
              <a:rPr lang="en-US" b="0" i="0" dirty="0">
                <a:solidFill>
                  <a:srgbClr val="000000"/>
                </a:solidFill>
                <a:effectLst/>
              </a:rPr>
              <a:t>inequality </a:t>
            </a:r>
            <a:r>
              <a:rPr lang="en-US" b="0" i="0" dirty="0" smtClean="0">
                <a:solidFill>
                  <a:srgbClr val="000000"/>
                </a:solidFill>
                <a:effectLst/>
              </a:rPr>
              <a:t>doesn’t </a:t>
            </a:r>
            <a:r>
              <a:rPr lang="en-US" b="0" i="0" dirty="0">
                <a:solidFill>
                  <a:srgbClr val="000000"/>
                </a:solidFill>
                <a:effectLst/>
              </a:rPr>
              <a:t>necessarily increase </a:t>
            </a:r>
            <a:r>
              <a:rPr lang="en-US" b="0" i="0" dirty="0" smtClean="0">
                <a:solidFill>
                  <a:srgbClr val="000000"/>
                </a:solidFill>
                <a:effectLst/>
              </a:rPr>
              <a:t>desired redistribution</a:t>
            </a:r>
            <a:r>
              <a:rPr lang="en-US" b="0" i="0" dirty="0">
                <a:solidFill>
                  <a:srgbClr val="000000"/>
                </a:solidFill>
                <a:effectLst/>
              </a:rPr>
              <a:t>, if it causes low-income people to identify with the country rather than their class.</a:t>
            </a:r>
            <a:endParaRPr lang="en-US" b="0" i="0" dirty="0">
              <a:solidFill>
                <a:srgbClr val="333333"/>
              </a:solidFill>
              <a:effectLst/>
            </a:endParaRPr>
          </a:p>
        </p:txBody>
      </p:sp>
    </p:spTree>
    <p:extLst>
      <p:ext uri="{BB962C8B-B14F-4D97-AF65-F5344CB8AC3E}">
        <p14:creationId xmlns:p14="http://schemas.microsoft.com/office/powerpoint/2010/main" val="1712465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in </a:t>
            </a:r>
            <a:r>
              <a:rPr lang="en-US" dirty="0" smtClean="0"/>
              <a:t>optimal </a:t>
            </a:r>
            <a:r>
              <a:rPr lang="en-US" dirty="0"/>
              <a:t>tax analysis</a:t>
            </a:r>
          </a:p>
        </p:txBody>
      </p:sp>
      <p:sp>
        <p:nvSpPr>
          <p:cNvPr id="3" name="Content Placeholder 2"/>
          <p:cNvSpPr>
            <a:spLocks noGrp="1"/>
          </p:cNvSpPr>
          <p:nvPr>
            <p:ph idx="1"/>
          </p:nvPr>
        </p:nvSpPr>
        <p:spPr/>
        <p:txBody>
          <a:bodyPr/>
          <a:lstStyle/>
          <a:p>
            <a:r>
              <a:rPr lang="en-US" dirty="0"/>
              <a:t>In the standard </a:t>
            </a:r>
            <a:r>
              <a:rPr lang="en-US" dirty="0" smtClean="0"/>
              <a:t>normative framework </a:t>
            </a:r>
            <a:r>
              <a:rPr lang="en-US" dirty="0"/>
              <a:t>of </a:t>
            </a:r>
            <a:r>
              <a:rPr lang="en-US" dirty="0" smtClean="0"/>
              <a:t>pubic finance, </a:t>
            </a:r>
            <a:r>
              <a:rPr lang="en-US" dirty="0"/>
              <a:t>the maximand of policy is a (usually concave) social welfare function (SWF) that depends on individuals’ levels of utility. </a:t>
            </a:r>
          </a:p>
          <a:p>
            <a:r>
              <a:rPr lang="en-US" dirty="0"/>
              <a:t>The SWF is assumed to </a:t>
            </a:r>
            <a:r>
              <a:rPr lang="en-US" b="1" i="1" dirty="0"/>
              <a:t>anonymous</a:t>
            </a:r>
            <a:r>
              <a:rPr lang="en-US" dirty="0"/>
              <a:t> (also called impartial): social welfare depends only on the profile of utilities, not on with </a:t>
            </a:r>
            <a:r>
              <a:rPr lang="en-US" b="1" i="1" dirty="0"/>
              <a:t>whom</a:t>
            </a:r>
            <a:r>
              <a:rPr lang="en-US" dirty="0"/>
              <a:t> those utilities are associated. This seems inconsistent with identity-based policies.</a:t>
            </a:r>
          </a:p>
          <a:p>
            <a:r>
              <a:rPr lang="en-US" dirty="0"/>
              <a:t>Utility functions are also assumed to be </a:t>
            </a:r>
            <a:r>
              <a:rPr lang="en-US" b="1" i="1" dirty="0"/>
              <a:t>identical</a:t>
            </a:r>
            <a:r>
              <a:rPr lang="en-US" dirty="0"/>
              <a:t>, to avoid, e.g., having to consider whether to favor misanthropes.</a:t>
            </a:r>
          </a:p>
        </p:txBody>
      </p:sp>
    </p:spTree>
    <p:extLst>
      <p:ext uri="{BB962C8B-B14F-4D97-AF65-F5344CB8AC3E}">
        <p14:creationId xmlns:p14="http://schemas.microsoft.com/office/powerpoint/2010/main" val="2465558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 as a useful tag</a:t>
            </a:r>
            <a:endParaRPr lang="en-US" dirty="0"/>
          </a:p>
        </p:txBody>
      </p:sp>
      <p:sp>
        <p:nvSpPr>
          <p:cNvPr id="3" name="Content Placeholder 2"/>
          <p:cNvSpPr>
            <a:spLocks noGrp="1"/>
          </p:cNvSpPr>
          <p:nvPr>
            <p:ph idx="1"/>
          </p:nvPr>
        </p:nvSpPr>
        <p:spPr/>
        <p:txBody>
          <a:bodyPr>
            <a:normAutofit/>
          </a:bodyPr>
          <a:lstStyle/>
          <a:p>
            <a:r>
              <a:rPr lang="en-US" dirty="0" smtClean="0"/>
              <a:t>If identity is partially correlated with underlying ability, its use in the income tax function can reduce the efficiency cost of achieving a given level of redistribution, at the cost of violating notions of horizontal </a:t>
            </a:r>
            <a:r>
              <a:rPr lang="en-US" dirty="0" smtClean="0"/>
              <a:t>equity—it is a useful “tag.”</a:t>
            </a:r>
            <a:endParaRPr lang="en-US" dirty="0" smtClean="0"/>
          </a:p>
          <a:p>
            <a:r>
              <a:rPr lang="en-US" dirty="0" smtClean="0"/>
              <a:t>If identity is partially correlated with the extent of behavioral response, the same thing can be achieved. Considerable empirical work has indicated that women have a relatively high labor supply responsiveness, suggesting a motivation for lower marginal tax rates.</a:t>
            </a:r>
          </a:p>
          <a:p>
            <a:r>
              <a:rPr lang="en-US" dirty="0" smtClean="0"/>
              <a:t>This policy has been championed by </a:t>
            </a:r>
            <a:r>
              <a:rPr lang="en-US" dirty="0" err="1" smtClean="0"/>
              <a:t>Boskin</a:t>
            </a:r>
            <a:r>
              <a:rPr lang="en-US" dirty="0" smtClean="0"/>
              <a:t> and </a:t>
            </a:r>
            <a:r>
              <a:rPr lang="en-US" dirty="0" err="1" smtClean="0"/>
              <a:t>Sheshinski</a:t>
            </a:r>
            <a:r>
              <a:rPr lang="en-US" dirty="0" smtClean="0"/>
              <a:t> (1983) and </a:t>
            </a:r>
            <a:r>
              <a:rPr lang="en-US" dirty="0" err="1" smtClean="0"/>
              <a:t>Alesina</a:t>
            </a:r>
            <a:r>
              <a:rPr lang="en-US" dirty="0" smtClean="0"/>
              <a:t> , </a:t>
            </a:r>
            <a:r>
              <a:rPr lang="en-US" dirty="0" err="1" smtClean="0"/>
              <a:t>Ichino</a:t>
            </a:r>
            <a:r>
              <a:rPr lang="en-US" dirty="0" smtClean="0"/>
              <a:t>, and </a:t>
            </a:r>
            <a:r>
              <a:rPr lang="en-US" dirty="0" err="1" smtClean="0"/>
              <a:t>Karabarbounis</a:t>
            </a:r>
            <a:r>
              <a:rPr lang="en-US" dirty="0" smtClean="0"/>
              <a:t> (2011).</a:t>
            </a:r>
            <a:endParaRPr lang="en-US" dirty="0"/>
          </a:p>
        </p:txBody>
      </p:sp>
    </p:spTree>
    <p:extLst>
      <p:ext uri="{BB962C8B-B14F-4D97-AF65-F5344CB8AC3E}">
        <p14:creationId xmlns:p14="http://schemas.microsoft.com/office/powerpoint/2010/main" val="2305322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Should we generalize SWFs?</a:t>
            </a:r>
          </a:p>
        </p:txBody>
      </p:sp>
      <p:sp>
        <p:nvSpPr>
          <p:cNvPr id="3" name="Content Placeholder 2"/>
          <p:cNvSpPr>
            <a:spLocks noGrp="1"/>
          </p:cNvSpPr>
          <p:nvPr>
            <p:ph idx="1"/>
          </p:nvPr>
        </p:nvSpPr>
        <p:spPr>
          <a:xfrm>
            <a:off x="838200" y="1486601"/>
            <a:ext cx="10515600" cy="4690362"/>
          </a:xfrm>
        </p:spPr>
        <p:txBody>
          <a:bodyPr>
            <a:noAutofit/>
          </a:bodyPr>
          <a:lstStyle/>
          <a:p>
            <a:r>
              <a:rPr lang="en-US" sz="2600" dirty="0"/>
              <a:t>Saez and Stantcheva (2016) propose “generalized marginal social welfare weights” that don’t depend only on relative utility levels</a:t>
            </a:r>
            <a:r>
              <a:rPr lang="en-US" sz="2600" dirty="0" smtClean="0"/>
              <a:t>. Could this justify identity-based policy?</a:t>
            </a:r>
          </a:p>
          <a:p>
            <a:r>
              <a:rPr lang="en-US" sz="2600" dirty="0" smtClean="0"/>
              <a:t>I think not.</a:t>
            </a:r>
            <a:endParaRPr lang="en-US" sz="2600" dirty="0"/>
          </a:p>
          <a:p>
            <a:r>
              <a:rPr lang="en-US" sz="2600" dirty="0" smtClean="0"/>
              <a:t>They assert that these </a:t>
            </a:r>
            <a:r>
              <a:rPr lang="en-US" sz="2600" dirty="0"/>
              <a:t>weights might depend on individual characteristics that “society considers potentially </a:t>
            </a:r>
            <a:r>
              <a:rPr lang="en-US" sz="2600" b="1" i="1" dirty="0"/>
              <a:t>fair to redistribute across </a:t>
            </a:r>
            <a:r>
              <a:rPr lang="en-US" sz="2600" dirty="0"/>
              <a:t>and to compensate for.” </a:t>
            </a:r>
            <a:r>
              <a:rPr lang="en-US" sz="2600" dirty="0" smtClean="0"/>
              <a:t>And they require that … </a:t>
            </a:r>
            <a:r>
              <a:rPr lang="en-US" sz="2600" dirty="0"/>
              <a:t>“horizontal inequities are allowed only if they help the group discriminated against.”</a:t>
            </a:r>
          </a:p>
          <a:p>
            <a:r>
              <a:rPr lang="en-US" sz="2600" dirty="0"/>
              <a:t>Examples they entertain include differences in health status or disability, family background, and past discrimination. These arguably affect well-being, given income, so could have a place in an optimal tax system.</a:t>
            </a:r>
          </a:p>
          <a:p>
            <a:endParaRPr lang="en-US" dirty="0"/>
          </a:p>
        </p:txBody>
      </p:sp>
    </p:spTree>
    <p:extLst>
      <p:ext uri="{BB962C8B-B14F-4D97-AF65-F5344CB8AC3E}">
        <p14:creationId xmlns:p14="http://schemas.microsoft.com/office/powerpoint/2010/main" val="374690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3913"/>
          </a:xfrm>
        </p:spPr>
        <p:txBody>
          <a:bodyPr/>
          <a:lstStyle/>
          <a:p>
            <a:r>
              <a:rPr lang="en-US" dirty="0"/>
              <a:t>The social cost of identity-favoring policies</a:t>
            </a:r>
          </a:p>
        </p:txBody>
      </p:sp>
      <p:sp>
        <p:nvSpPr>
          <p:cNvPr id="3" name="Content Placeholder 2"/>
          <p:cNvSpPr>
            <a:spLocks noGrp="1"/>
          </p:cNvSpPr>
          <p:nvPr>
            <p:ph idx="1"/>
          </p:nvPr>
        </p:nvSpPr>
        <p:spPr>
          <a:xfrm>
            <a:off x="838200" y="1374404"/>
            <a:ext cx="10515600" cy="5037615"/>
          </a:xfrm>
        </p:spPr>
        <p:txBody>
          <a:bodyPr>
            <a:normAutofit/>
          </a:bodyPr>
          <a:lstStyle/>
          <a:p>
            <a:r>
              <a:rPr lang="en-US" dirty="0"/>
              <a:t>If identity-based tax policy is not justifiable, one could calculate the reduction in SW it generates, given an anonymous </a:t>
            </a:r>
            <a:r>
              <a:rPr lang="en-US" dirty="0" smtClean="0"/>
              <a:t>SWF with </a:t>
            </a:r>
            <a:r>
              <a:rPr lang="en-US" dirty="0"/>
              <a:t>a given concavity.</a:t>
            </a:r>
          </a:p>
          <a:p>
            <a:r>
              <a:rPr lang="en-US" dirty="0"/>
              <a:t>One could also back out what pattern(s) of identity weights would justify current, or proposed, policies.</a:t>
            </a:r>
          </a:p>
          <a:p>
            <a:r>
              <a:rPr lang="en-US" dirty="0"/>
              <a:t>One could calculate the loss of horizontal equity, although the “moral force [of such measures] depends on the background of procedures and institutions against which they have acquired [the pre-tax] income.” (Murphy and Nagel 2002).</a:t>
            </a:r>
          </a:p>
          <a:p>
            <a:r>
              <a:rPr lang="en-US" dirty="0"/>
              <a:t>And, note the Kaplow (1989, 2000) argument that considering horizontal equity separately inevitably violates the Pareto principle.</a:t>
            </a:r>
          </a:p>
        </p:txBody>
      </p:sp>
    </p:spTree>
    <p:extLst>
      <p:ext uri="{BB962C8B-B14F-4D97-AF65-F5344CB8AC3E}">
        <p14:creationId xmlns:p14="http://schemas.microsoft.com/office/powerpoint/2010/main" val="1167516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r>
              <a:rPr lang="en-US"/>
              <a:t>for an </a:t>
            </a:r>
            <a:r>
              <a:rPr lang="en-US" dirty="0"/>
              <a:t>identity taxation research agenda</a:t>
            </a:r>
          </a:p>
        </p:txBody>
      </p:sp>
      <p:sp>
        <p:nvSpPr>
          <p:cNvPr id="3" name="Content Placeholder 2"/>
          <p:cNvSpPr>
            <a:spLocks noGrp="1"/>
          </p:cNvSpPr>
          <p:nvPr>
            <p:ph idx="1"/>
          </p:nvPr>
        </p:nvSpPr>
        <p:spPr/>
        <p:txBody>
          <a:bodyPr/>
          <a:lstStyle/>
          <a:p>
            <a:r>
              <a:rPr lang="en-US" dirty="0" smtClean="0"/>
              <a:t>US tax </a:t>
            </a:r>
            <a:r>
              <a:rPr lang="en-US" dirty="0"/>
              <a:t>return data has few identity indicators—how best to link and/or infer identity from other data sets, while respecting privacy concerns?</a:t>
            </a:r>
          </a:p>
          <a:p>
            <a:r>
              <a:rPr lang="en-US" dirty="0"/>
              <a:t>Which identity-correlated characteristics </a:t>
            </a:r>
            <a:r>
              <a:rPr lang="en-US" dirty="0" smtClean="0"/>
              <a:t>are correlated with </a:t>
            </a:r>
            <a:r>
              <a:rPr lang="en-US" dirty="0"/>
              <a:t>the adequacy of income as a measure of ability to pay, </a:t>
            </a:r>
            <a:r>
              <a:rPr lang="en-US" dirty="0" smtClean="0"/>
              <a:t>or with the ETI, and </a:t>
            </a:r>
            <a:r>
              <a:rPr lang="en-US" dirty="0"/>
              <a:t>should </a:t>
            </a:r>
            <a:r>
              <a:rPr lang="en-US" dirty="0" smtClean="0"/>
              <a:t>therefore arguably </a:t>
            </a:r>
            <a:r>
              <a:rPr lang="en-US" dirty="0"/>
              <a:t>be considered in the tax function?</a:t>
            </a:r>
          </a:p>
          <a:p>
            <a:r>
              <a:rPr lang="en-US" dirty="0"/>
              <a:t>What is the best way to quantify the social welfare cost of unjustifiable identity-based policy?</a:t>
            </a:r>
          </a:p>
          <a:p>
            <a:r>
              <a:rPr lang="en-US" dirty="0"/>
              <a:t>Should tax policy consider the identity biases in non-tax policies, and attempt to offset them?</a:t>
            </a:r>
          </a:p>
        </p:txBody>
      </p:sp>
    </p:spTree>
    <p:extLst>
      <p:ext uri="{BB962C8B-B14F-4D97-AF65-F5344CB8AC3E}">
        <p14:creationId xmlns:p14="http://schemas.microsoft.com/office/powerpoint/2010/main" val="3357335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AAE6A-DC56-4AC5-A655-4B37B555AF62}"/>
              </a:ext>
            </a:extLst>
          </p:cNvPr>
          <p:cNvSpPr>
            <a:spLocks noGrp="1"/>
          </p:cNvSpPr>
          <p:nvPr>
            <p:ph type="title"/>
          </p:nvPr>
        </p:nvSpPr>
        <p:spPr>
          <a:xfrm>
            <a:off x="694266" y="695617"/>
            <a:ext cx="10515600" cy="2984737"/>
          </a:xfrm>
        </p:spPr>
        <p:txBody>
          <a:bodyPr>
            <a:normAutofit fontScale="90000"/>
          </a:bodyPr>
          <a:lstStyle/>
          <a:p>
            <a:r>
              <a:rPr lang="en-US" dirty="0" smtClean="0"/>
              <a:t/>
            </a:r>
            <a:br>
              <a:rPr lang="en-US" dirty="0" smtClean="0"/>
            </a:br>
            <a:r>
              <a:rPr lang="en-US" dirty="0" smtClean="0"/>
              <a:t/>
            </a:r>
            <a:br>
              <a:rPr lang="en-US" dirty="0" smtClean="0"/>
            </a:br>
            <a:r>
              <a:rPr lang="en-US" dirty="0" smtClean="0"/>
              <a:t>Final thought </a:t>
            </a:r>
            <a:br>
              <a:rPr lang="en-US" dirty="0" smtClean="0"/>
            </a:br>
            <a:r>
              <a:rPr lang="en-US" dirty="0"/>
              <a:t/>
            </a:r>
            <a:br>
              <a:rPr lang="en-US" dirty="0"/>
            </a:br>
            <a:r>
              <a:rPr lang="en-US" sz="3600" dirty="0" smtClean="0">
                <a:latin typeface="+mn-lt"/>
              </a:rPr>
              <a:t>I am well aware that this essay raises more questions than it provides answers.  </a:t>
            </a:r>
            <a:r>
              <a:rPr lang="en-US" sz="3600" dirty="0" smtClean="0">
                <a:latin typeface="+mn-lt"/>
              </a:rPr>
              <a:t/>
            </a:r>
            <a:br>
              <a:rPr lang="en-US" sz="3600" dirty="0" smtClean="0">
                <a:latin typeface="+mn-lt"/>
              </a:rPr>
            </a:br>
            <a:r>
              <a:rPr lang="en-US" sz="3600" dirty="0">
                <a:latin typeface="+mn-lt"/>
              </a:rPr>
              <a:t/>
            </a:r>
            <a:br>
              <a:rPr lang="en-US" sz="3600" dirty="0">
                <a:latin typeface="+mn-lt"/>
              </a:rPr>
            </a:br>
            <a:r>
              <a:rPr lang="en-US" sz="3600" smtClean="0">
                <a:latin typeface="+mn-lt"/>
              </a:rPr>
              <a:t>But </a:t>
            </a:r>
            <a:r>
              <a:rPr lang="en-US" sz="3600" dirty="0" smtClean="0">
                <a:latin typeface="+mn-lt"/>
              </a:rPr>
              <a:t>I believe that the topic should be given more attention by </a:t>
            </a:r>
            <a:r>
              <a:rPr lang="en-US" sz="3600" dirty="0" smtClean="0">
                <a:latin typeface="+mn-lt"/>
              </a:rPr>
              <a:t>public finance </a:t>
            </a:r>
            <a:r>
              <a:rPr lang="en-US" sz="3600" dirty="0" smtClean="0">
                <a:latin typeface="+mn-lt"/>
              </a:rPr>
              <a:t>economists, </a:t>
            </a:r>
            <a:r>
              <a:rPr lang="en-US" sz="3600" dirty="0" smtClean="0">
                <a:latin typeface="+mn-lt"/>
              </a:rPr>
              <a:t>as it is not going </a:t>
            </a:r>
            <a:r>
              <a:rPr lang="en-US" sz="3600" smtClean="0">
                <a:latin typeface="+mn-lt"/>
              </a:rPr>
              <a:t>away any time soon, and </a:t>
            </a:r>
            <a:r>
              <a:rPr lang="en-US" sz="3600" dirty="0" smtClean="0">
                <a:latin typeface="+mn-lt"/>
              </a:rPr>
              <a:t>I hope that it stimulates further thinking.</a:t>
            </a:r>
            <a:br>
              <a:rPr lang="en-US" sz="3600" dirty="0" smtClean="0">
                <a:latin typeface="+mn-lt"/>
              </a:rPr>
            </a:br>
            <a:r>
              <a:rPr lang="en-US" sz="3600" dirty="0">
                <a:latin typeface="+mn-lt"/>
              </a:rPr>
              <a:t/>
            </a:r>
            <a:br>
              <a:rPr lang="en-US" sz="3600" dirty="0">
                <a:latin typeface="+mn-lt"/>
              </a:rPr>
            </a:br>
            <a:r>
              <a:rPr lang="en-US" sz="3600" dirty="0" smtClean="0">
                <a:latin typeface="+mn-lt"/>
              </a:rPr>
              <a:t>Please </a:t>
            </a:r>
            <a:r>
              <a:rPr lang="en-US" sz="3600" dirty="0">
                <a:latin typeface="+mn-lt"/>
              </a:rPr>
              <a:t>send thoughts and </a:t>
            </a:r>
            <a:r>
              <a:rPr lang="en-US" sz="3600" dirty="0" smtClean="0">
                <a:latin typeface="+mn-lt"/>
              </a:rPr>
              <a:t>comments </a:t>
            </a:r>
            <a:r>
              <a:rPr lang="en-US" sz="3600" dirty="0">
                <a:latin typeface="+mn-lt"/>
              </a:rPr>
              <a:t>to me at jslemrod@umich.edu.</a:t>
            </a:r>
          </a:p>
        </p:txBody>
      </p:sp>
    </p:spTree>
    <p:extLst>
      <p:ext uri="{BB962C8B-B14F-4D97-AF65-F5344CB8AC3E}">
        <p14:creationId xmlns:p14="http://schemas.microsoft.com/office/powerpoint/2010/main" val="63813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a:t>
            </a:r>
          </a:p>
        </p:txBody>
      </p:sp>
      <p:sp>
        <p:nvSpPr>
          <p:cNvPr id="3" name="Content Placeholder 2"/>
          <p:cNvSpPr>
            <a:spLocks noGrp="1"/>
          </p:cNvSpPr>
          <p:nvPr>
            <p:ph idx="1"/>
          </p:nvPr>
        </p:nvSpPr>
        <p:spPr>
          <a:xfrm>
            <a:off x="838200" y="1509040"/>
            <a:ext cx="10515600" cy="5020786"/>
          </a:xfrm>
        </p:spPr>
        <p:txBody>
          <a:bodyPr>
            <a:normAutofit fontScale="92500"/>
          </a:bodyPr>
          <a:lstStyle/>
          <a:p>
            <a:r>
              <a:rPr lang="en-US" dirty="0"/>
              <a:t>Identity played an important role in the 2024 US elections, and is likely to be an undercurrent in US politics, and policy, for a while</a:t>
            </a:r>
            <a:r>
              <a:rPr lang="en-US" dirty="0" smtClean="0"/>
              <a:t>.</a:t>
            </a:r>
          </a:p>
          <a:p>
            <a:r>
              <a:rPr lang="en-US" dirty="0"/>
              <a:t>It is an ongoing issue in many, if not all, countries, including in Africa where modern independent nations contain many tribes, some of which are historically antagonistic.</a:t>
            </a:r>
          </a:p>
          <a:p>
            <a:r>
              <a:rPr lang="en-US" dirty="0" smtClean="0"/>
              <a:t>It </a:t>
            </a:r>
            <a:r>
              <a:rPr lang="en-US" dirty="0"/>
              <a:t>has been addressed at great length in social psychology, political science, anthropology, and history.</a:t>
            </a:r>
          </a:p>
          <a:p>
            <a:r>
              <a:rPr lang="en-US" dirty="0"/>
              <a:t>There is a small literature in economics, but almost none in public finance.</a:t>
            </a:r>
          </a:p>
          <a:p>
            <a:r>
              <a:rPr lang="en-US" dirty="0" smtClean="0"/>
              <a:t>Today I </a:t>
            </a:r>
            <a:r>
              <a:rPr lang="en-US" dirty="0"/>
              <a:t>will use the word </a:t>
            </a:r>
            <a:r>
              <a:rPr lang="en-US" dirty="0" smtClean="0"/>
              <a:t>identity both </a:t>
            </a:r>
            <a:r>
              <a:rPr lang="en-US" dirty="0" smtClean="0"/>
              <a:t>to </a:t>
            </a:r>
            <a:r>
              <a:rPr lang="en-US" dirty="0"/>
              <a:t>describe largely objective characteristics of people, </a:t>
            </a:r>
            <a:r>
              <a:rPr lang="en-US" dirty="0" smtClean="0"/>
              <a:t>and </a:t>
            </a:r>
            <a:r>
              <a:rPr lang="en-US" dirty="0"/>
              <a:t>also </a:t>
            </a:r>
            <a:r>
              <a:rPr lang="en-US" dirty="0" smtClean="0"/>
              <a:t>to refer to the </a:t>
            </a:r>
            <a:r>
              <a:rPr lang="en-US" dirty="0"/>
              <a:t>choice of which groups to relate to </a:t>
            </a:r>
            <a:r>
              <a:rPr lang="en-US" dirty="0" smtClean="0"/>
              <a:t>(positively or negatively) in </a:t>
            </a:r>
            <a:r>
              <a:rPr lang="en-US" dirty="0"/>
              <a:t>ways that affect behavior.</a:t>
            </a:r>
          </a:p>
          <a:p>
            <a:pPr marL="0" indent="0">
              <a:buNone/>
            </a:pPr>
            <a:r>
              <a:rPr lang="en-US" dirty="0" smtClean="0"/>
              <a:t> </a:t>
            </a:r>
            <a:endParaRPr lang="en-US" dirty="0"/>
          </a:p>
        </p:txBody>
      </p:sp>
    </p:spTree>
    <p:extLst>
      <p:ext uri="{BB962C8B-B14F-4D97-AF65-F5344CB8AC3E}">
        <p14:creationId xmlns:p14="http://schemas.microsoft.com/office/powerpoint/2010/main" val="352508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Identity-based taxes in history</a:t>
            </a:r>
          </a:p>
        </p:txBody>
      </p:sp>
      <p:sp>
        <p:nvSpPr>
          <p:cNvPr id="3" name="Content Placeholder 2"/>
          <p:cNvSpPr>
            <a:spLocks noGrp="1"/>
          </p:cNvSpPr>
          <p:nvPr>
            <p:ph idx="1"/>
          </p:nvPr>
        </p:nvSpPr>
        <p:spPr/>
        <p:txBody>
          <a:bodyPr>
            <a:normAutofit/>
          </a:bodyPr>
          <a:lstStyle/>
          <a:p>
            <a:r>
              <a:rPr lang="en-US" dirty="0"/>
              <a:t>US states’ poll taxes were designed to exclude Blacks from voting; their limited, or absent, enforcement supports this motivation.</a:t>
            </a:r>
          </a:p>
          <a:p>
            <a:r>
              <a:rPr lang="en-US" dirty="0"/>
              <a:t>Taxes on Jews were levied in ancient Rome, in the Middle Ages, in </a:t>
            </a:r>
            <a:r>
              <a:rPr lang="en-US" dirty="0" smtClean="0"/>
              <a:t>12</a:t>
            </a:r>
            <a:r>
              <a:rPr lang="en-US" baseline="30000" dirty="0" smtClean="0"/>
              <a:t>th </a:t>
            </a:r>
            <a:r>
              <a:rPr lang="en-US" dirty="0" smtClean="0"/>
              <a:t> </a:t>
            </a:r>
            <a:r>
              <a:rPr lang="en-US" dirty="0"/>
              <a:t>and 13</a:t>
            </a:r>
            <a:r>
              <a:rPr lang="en-US" baseline="30000" dirty="0"/>
              <a:t>th</a:t>
            </a:r>
            <a:r>
              <a:rPr lang="en-US" dirty="0"/>
              <a:t>-century England, and in 16</a:t>
            </a:r>
            <a:r>
              <a:rPr lang="en-US" baseline="30000" dirty="0"/>
              <a:t>th</a:t>
            </a:r>
            <a:r>
              <a:rPr lang="en-US" dirty="0"/>
              <a:t>-century France.</a:t>
            </a:r>
          </a:p>
          <a:p>
            <a:r>
              <a:rPr lang="en-US" dirty="0"/>
              <a:t>There were special taxes on Catholics in 17</a:t>
            </a:r>
            <a:r>
              <a:rPr lang="en-US" baseline="30000" dirty="0"/>
              <a:t>th</a:t>
            </a:r>
            <a:r>
              <a:rPr lang="en-US" dirty="0"/>
              <a:t>- and 18</a:t>
            </a:r>
            <a:r>
              <a:rPr lang="en-US" baseline="30000" dirty="0"/>
              <a:t>th</a:t>
            </a:r>
            <a:r>
              <a:rPr lang="en-US" dirty="0"/>
              <a:t>-century England.</a:t>
            </a:r>
          </a:p>
          <a:p>
            <a:r>
              <a:rPr lang="en-US" dirty="0"/>
              <a:t>Muslim countries enacted taxes on non-Muslims until fairly recently.</a:t>
            </a:r>
          </a:p>
          <a:p>
            <a:r>
              <a:rPr lang="en-US" dirty="0"/>
              <a:t>Sometimes an objective was to change beliefs. But note the relative difficulty of confirming religion compared to race and gender. </a:t>
            </a:r>
          </a:p>
        </p:txBody>
      </p:sp>
    </p:spTree>
    <p:extLst>
      <p:ext uri="{BB962C8B-B14F-4D97-AF65-F5344CB8AC3E}">
        <p14:creationId xmlns:p14="http://schemas.microsoft.com/office/powerpoint/2010/main" val="3910433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on identity-based taxes in history</a:t>
            </a:r>
          </a:p>
        </p:txBody>
      </p:sp>
      <p:sp>
        <p:nvSpPr>
          <p:cNvPr id="3" name="Content Placeholder 2"/>
          <p:cNvSpPr>
            <a:spLocks noGrp="1"/>
          </p:cNvSpPr>
          <p:nvPr>
            <p:ph idx="1"/>
          </p:nvPr>
        </p:nvSpPr>
        <p:spPr/>
        <p:txBody>
          <a:bodyPr/>
          <a:lstStyle/>
          <a:p>
            <a:r>
              <a:rPr lang="en-US" dirty="0"/>
              <a:t>Religion-based tax burden was </a:t>
            </a:r>
            <a:r>
              <a:rPr lang="en-US" dirty="0" smtClean="0"/>
              <a:t>often legally </a:t>
            </a:r>
            <a:r>
              <a:rPr lang="en-US" dirty="0"/>
              <a:t>implicit. Consider the German and Russian taxes on kosher meat, the Polish tax on books in Hebrew and Yiddish, and the tax on pig slaughtering in Malaysia (borne </a:t>
            </a:r>
            <a:r>
              <a:rPr lang="en-US" dirty="0" smtClean="0"/>
              <a:t>mostly </a:t>
            </a:r>
            <a:r>
              <a:rPr lang="en-US" dirty="0"/>
              <a:t>by non-Muslims).</a:t>
            </a:r>
          </a:p>
          <a:p>
            <a:r>
              <a:rPr lang="en-US" dirty="0"/>
              <a:t>Explicit income tax discrimination has included higher exemption limits (India), and deductions for children only for men (Morocco).</a:t>
            </a:r>
          </a:p>
          <a:p>
            <a:r>
              <a:rPr lang="en-US" dirty="0"/>
              <a:t>Implicit gender discrimination can arise because women are more likely to be in the informal economy, contribute more to unpaid household work, and have different expenditure patterns.</a:t>
            </a:r>
          </a:p>
          <a:p>
            <a:pPr marL="0" indent="0">
              <a:buNone/>
            </a:pPr>
            <a:endParaRPr lang="en-US" dirty="0"/>
          </a:p>
        </p:txBody>
      </p:sp>
    </p:spTree>
    <p:extLst>
      <p:ext uri="{BB962C8B-B14F-4D97-AF65-F5344CB8AC3E}">
        <p14:creationId xmlns:p14="http://schemas.microsoft.com/office/powerpoint/2010/main" val="3704631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identity issues in the US today--Race</a:t>
            </a:r>
          </a:p>
        </p:txBody>
      </p:sp>
      <p:sp>
        <p:nvSpPr>
          <p:cNvPr id="3" name="Content Placeholder 2"/>
          <p:cNvSpPr>
            <a:spLocks noGrp="1"/>
          </p:cNvSpPr>
          <p:nvPr>
            <p:ph idx="1"/>
          </p:nvPr>
        </p:nvSpPr>
        <p:spPr/>
        <p:txBody>
          <a:bodyPr>
            <a:normAutofit fontScale="92500" lnSpcReduction="10000"/>
          </a:bodyPr>
          <a:lstStyle/>
          <a:p>
            <a:r>
              <a:rPr lang="en-US" dirty="0"/>
              <a:t>Brown (2022) argues that the US income tax is systematically stacked against Black households, e.g. citing the tax preference to home ownership and capital gains and the disproportionate use of these tax preferences by white households.  </a:t>
            </a:r>
          </a:p>
          <a:p>
            <a:r>
              <a:rPr lang="en-US" dirty="0"/>
              <a:t>It is conceptually crucial to separate progressive or regressive tax features from policies that favor households by, e.g., race of given income. But both are relevant, and can be important.</a:t>
            </a:r>
          </a:p>
          <a:p>
            <a:r>
              <a:rPr lang="en-US" dirty="0" smtClean="0"/>
              <a:t>Some recent </a:t>
            </a:r>
            <a:r>
              <a:rPr lang="en-US" dirty="0"/>
              <a:t>research does this, finding </a:t>
            </a:r>
            <a:r>
              <a:rPr lang="en-US" dirty="0" smtClean="0"/>
              <a:t>income-constant </a:t>
            </a:r>
            <a:r>
              <a:rPr lang="en-US" dirty="0"/>
              <a:t>bias in property tax assessments, federal income tax audits, and marriage tax penalties.</a:t>
            </a:r>
          </a:p>
          <a:p>
            <a:r>
              <a:rPr lang="en-US" dirty="0" smtClean="0"/>
              <a:t>A key question: Does </a:t>
            </a:r>
            <a:r>
              <a:rPr lang="en-US" dirty="0"/>
              <a:t>the adequacy of income as a measure of “ability to pay” </a:t>
            </a:r>
            <a:r>
              <a:rPr lang="en-US" dirty="0" smtClean="0"/>
              <a:t>differ by </a:t>
            </a:r>
            <a:r>
              <a:rPr lang="en-US" dirty="0" smtClean="0"/>
              <a:t>race?</a:t>
            </a:r>
            <a:endParaRPr lang="en-US" dirty="0"/>
          </a:p>
        </p:txBody>
      </p:sp>
    </p:spTree>
    <p:extLst>
      <p:ext uri="{BB962C8B-B14F-4D97-AF65-F5344CB8AC3E}">
        <p14:creationId xmlns:p14="http://schemas.microsoft.com/office/powerpoint/2010/main" val="922232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identity issues in the US today--Religion</a:t>
            </a:r>
          </a:p>
        </p:txBody>
      </p:sp>
      <p:sp>
        <p:nvSpPr>
          <p:cNvPr id="3" name="Content Placeholder 2"/>
          <p:cNvSpPr>
            <a:spLocks noGrp="1"/>
          </p:cNvSpPr>
          <p:nvPr>
            <p:ph idx="1"/>
          </p:nvPr>
        </p:nvSpPr>
        <p:spPr/>
        <p:txBody>
          <a:bodyPr>
            <a:normAutofit/>
          </a:bodyPr>
          <a:lstStyle/>
          <a:p>
            <a:r>
              <a:rPr lang="en-US" dirty="0"/>
              <a:t>What policies would a pro-Christian-identity policy seek to promote?</a:t>
            </a:r>
          </a:p>
          <a:p>
            <a:r>
              <a:rPr lang="en-US" dirty="0"/>
              <a:t>Based on demographics, ones that favor married households with </a:t>
            </a:r>
            <a:r>
              <a:rPr lang="en-US" dirty="0" smtClean="0"/>
              <a:t>many </a:t>
            </a:r>
            <a:r>
              <a:rPr lang="en-US" dirty="0"/>
              <a:t>children. </a:t>
            </a:r>
            <a:endParaRPr lang="en-US" dirty="0" smtClean="0"/>
          </a:p>
          <a:p>
            <a:r>
              <a:rPr lang="en-US" dirty="0" smtClean="0"/>
              <a:t>Eliminating </a:t>
            </a:r>
            <a:r>
              <a:rPr lang="en-US" dirty="0"/>
              <a:t>the “Johnson amendment”, under which </a:t>
            </a:r>
            <a:r>
              <a:rPr lang="en-US" b="0" i="0" dirty="0">
                <a:solidFill>
                  <a:srgbClr val="162127"/>
                </a:solidFill>
                <a:effectLst/>
              </a:rPr>
              <a:t>religious organizations engaging in activities to influence elections can lose their tax exemption. </a:t>
            </a:r>
            <a:endParaRPr lang="en-US" b="0" i="0" dirty="0" smtClean="0">
              <a:solidFill>
                <a:srgbClr val="162127"/>
              </a:solidFill>
              <a:effectLst/>
            </a:endParaRPr>
          </a:p>
          <a:p>
            <a:r>
              <a:rPr lang="en-US" dirty="0" smtClean="0">
                <a:solidFill>
                  <a:srgbClr val="162127"/>
                </a:solidFill>
              </a:rPr>
              <a:t>Higher </a:t>
            </a:r>
            <a:r>
              <a:rPr lang="en-US" dirty="0">
                <a:solidFill>
                  <a:srgbClr val="162127"/>
                </a:solidFill>
              </a:rPr>
              <a:t>taxes on alcohol, cigarettes, and gambling.</a:t>
            </a:r>
          </a:p>
          <a:p>
            <a:r>
              <a:rPr lang="en-US" dirty="0">
                <a:solidFill>
                  <a:srgbClr val="162127"/>
                </a:solidFill>
              </a:rPr>
              <a:t>An implicit religious test for immigrants, as in the </a:t>
            </a:r>
            <a:r>
              <a:rPr lang="en-US" dirty="0" smtClean="0">
                <a:solidFill>
                  <a:srgbClr val="162127"/>
                </a:solidFill>
              </a:rPr>
              <a:t>2017 (and 2025) </a:t>
            </a:r>
            <a:r>
              <a:rPr lang="en-US" dirty="0">
                <a:solidFill>
                  <a:srgbClr val="162127"/>
                </a:solidFill>
              </a:rPr>
              <a:t>“travel ban.”</a:t>
            </a:r>
          </a:p>
        </p:txBody>
      </p:sp>
    </p:spTree>
    <p:extLst>
      <p:ext uri="{BB962C8B-B14F-4D97-AF65-F5344CB8AC3E}">
        <p14:creationId xmlns:p14="http://schemas.microsoft.com/office/powerpoint/2010/main" val="3616927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identity issues in the US today--Gender</a:t>
            </a:r>
          </a:p>
        </p:txBody>
      </p:sp>
      <p:sp>
        <p:nvSpPr>
          <p:cNvPr id="3" name="Content Placeholder 2"/>
          <p:cNvSpPr>
            <a:spLocks noGrp="1"/>
          </p:cNvSpPr>
          <p:nvPr>
            <p:ph idx="1"/>
          </p:nvPr>
        </p:nvSpPr>
        <p:spPr/>
        <p:txBody>
          <a:bodyPr>
            <a:normAutofit/>
          </a:bodyPr>
          <a:lstStyle/>
          <a:p>
            <a:endParaRPr lang="en-US" dirty="0"/>
          </a:p>
          <a:p>
            <a:r>
              <a:rPr lang="en-US" dirty="0"/>
              <a:t>Among single persons with the same income, women have a lower average federal tax liability, due to their greater eligibility for </a:t>
            </a:r>
            <a:r>
              <a:rPr lang="en-US" dirty="0" smtClean="0"/>
              <a:t>the </a:t>
            </a:r>
            <a:r>
              <a:rPr lang="en-US" dirty="0"/>
              <a:t>child tax credit and the EITC.</a:t>
            </a:r>
          </a:p>
          <a:p>
            <a:r>
              <a:rPr lang="en-US" dirty="0"/>
              <a:t>Consider that </a:t>
            </a:r>
            <a:r>
              <a:rPr lang="en-US" dirty="0" smtClean="0"/>
              <a:t>on average men </a:t>
            </a:r>
            <a:r>
              <a:rPr lang="en-US" dirty="0"/>
              <a:t>spend more </a:t>
            </a:r>
            <a:r>
              <a:rPr lang="en-US" dirty="0" smtClean="0"/>
              <a:t>than women on tobacco and </a:t>
            </a:r>
            <a:r>
              <a:rPr lang="en-US" dirty="0"/>
              <a:t>sports, and spend less on medical services, education, and health care.</a:t>
            </a:r>
          </a:p>
          <a:p>
            <a:r>
              <a:rPr lang="en-US" dirty="0"/>
              <a:t>State sales tax exemption for sanitary products in (only) 29 states.</a:t>
            </a:r>
          </a:p>
        </p:txBody>
      </p:sp>
    </p:spTree>
    <p:extLst>
      <p:ext uri="{BB962C8B-B14F-4D97-AF65-F5344CB8AC3E}">
        <p14:creationId xmlns:p14="http://schemas.microsoft.com/office/powerpoint/2010/main" val="2511823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Models of identity in economics</a:t>
            </a:r>
          </a:p>
        </p:txBody>
      </p:sp>
      <p:sp>
        <p:nvSpPr>
          <p:cNvPr id="3" name="Content Placeholder 2"/>
          <p:cNvSpPr>
            <a:spLocks noGrp="1"/>
          </p:cNvSpPr>
          <p:nvPr>
            <p:ph idx="1"/>
          </p:nvPr>
        </p:nvSpPr>
        <p:spPr/>
        <p:txBody>
          <a:bodyPr/>
          <a:lstStyle/>
          <a:p>
            <a:r>
              <a:rPr lang="en-US" dirty="0"/>
              <a:t>Akerlof and Kranton (2000) and Shayo (2020) model utility as depending on one’s</a:t>
            </a:r>
            <a:r>
              <a:rPr lang="en-US" b="0" i="0" dirty="0">
                <a:solidFill>
                  <a:srgbClr val="000000"/>
                </a:solidFill>
                <a:effectLst/>
                <a:latin typeface="WordVisi_MSFontService"/>
              </a:rPr>
              <a:t> own actions, </a:t>
            </a:r>
            <a:r>
              <a:rPr lang="en-US" b="0" i="0" dirty="0" smtClean="0">
                <a:solidFill>
                  <a:srgbClr val="000000"/>
                </a:solidFill>
                <a:effectLst/>
                <a:latin typeface="WordVisi_MSFontService"/>
              </a:rPr>
              <a:t>but also on the </a:t>
            </a:r>
            <a:r>
              <a:rPr lang="en-US" b="0" i="0" dirty="0">
                <a:solidFill>
                  <a:srgbClr val="000000"/>
                </a:solidFill>
                <a:effectLst/>
                <a:latin typeface="WordVisi_MSFontService"/>
              </a:rPr>
              <a:t>actions of </a:t>
            </a:r>
            <a:r>
              <a:rPr lang="en-US" b="0" i="0" dirty="0" smtClean="0">
                <a:solidFill>
                  <a:srgbClr val="000000"/>
                </a:solidFill>
                <a:effectLst/>
                <a:latin typeface="WordVisi_MSFontService"/>
              </a:rPr>
              <a:t>others one identifies with, </a:t>
            </a:r>
            <a:r>
              <a:rPr lang="en-US" b="0" i="0" dirty="0">
                <a:solidFill>
                  <a:srgbClr val="000000"/>
                </a:solidFill>
                <a:effectLst/>
                <a:latin typeface="WordVisi_MSFontService"/>
              </a:rPr>
              <a:t>and the utility value of their identity. </a:t>
            </a:r>
          </a:p>
          <a:p>
            <a:r>
              <a:rPr lang="en-US" b="0" i="0" dirty="0">
                <a:solidFill>
                  <a:srgbClr val="000000"/>
                </a:solidFill>
                <a:effectLst/>
                <a:latin typeface="WordVisi_MSFontService"/>
              </a:rPr>
              <a:t>The utility value of identity depends on the individual’s perceived, and to some extent chosen, social categories. </a:t>
            </a:r>
          </a:p>
          <a:p>
            <a:r>
              <a:rPr lang="en-US" b="0" i="0" dirty="0">
                <a:solidFill>
                  <a:srgbClr val="000000"/>
                </a:solidFill>
                <a:effectLst/>
                <a:latin typeface="WordVisi_MSFontService"/>
              </a:rPr>
              <a:t>Relating to an identity with higher social status increases the value of one’s identity, and the utility value of one’s identity depends on how closely one’s own </a:t>
            </a:r>
            <a:r>
              <a:rPr lang="en-US" b="0" i="0" dirty="0" smtClean="0">
                <a:solidFill>
                  <a:srgbClr val="000000"/>
                </a:solidFill>
                <a:effectLst/>
                <a:latin typeface="WordVisi_MSFontService"/>
              </a:rPr>
              <a:t>characteristics and choices </a:t>
            </a:r>
            <a:r>
              <a:rPr lang="en-US" b="0" i="0" dirty="0">
                <a:solidFill>
                  <a:srgbClr val="000000"/>
                </a:solidFill>
                <a:effectLst/>
                <a:latin typeface="WordVisi_MSFontService"/>
              </a:rPr>
              <a:t>match the “ideal” of the category. </a:t>
            </a:r>
            <a:r>
              <a:rPr lang="en-US" dirty="0"/>
              <a:t> </a:t>
            </a:r>
          </a:p>
        </p:txBody>
      </p:sp>
    </p:spTree>
    <p:extLst>
      <p:ext uri="{BB962C8B-B14F-4D97-AF65-F5344CB8AC3E}">
        <p14:creationId xmlns:p14="http://schemas.microsoft.com/office/powerpoint/2010/main" val="326053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70339-0ED6-41AD-B386-9EA7B38E00D5}"/>
              </a:ext>
            </a:extLst>
          </p:cNvPr>
          <p:cNvSpPr>
            <a:spLocks noGrp="1"/>
          </p:cNvSpPr>
          <p:nvPr>
            <p:ph type="title"/>
          </p:nvPr>
        </p:nvSpPr>
        <p:spPr/>
        <p:txBody>
          <a:bodyPr/>
          <a:lstStyle/>
          <a:p>
            <a:r>
              <a:rPr lang="en-US" dirty="0"/>
              <a:t>Implications of models of identity</a:t>
            </a:r>
          </a:p>
        </p:txBody>
      </p:sp>
      <p:sp>
        <p:nvSpPr>
          <p:cNvPr id="3" name="Content Placeholder 2">
            <a:extLst>
              <a:ext uri="{FF2B5EF4-FFF2-40B4-BE49-F238E27FC236}">
                <a16:creationId xmlns:a16="http://schemas.microsoft.com/office/drawing/2014/main" id="{FE7C28CB-45BD-4661-BA94-C6F4A261A202}"/>
              </a:ext>
            </a:extLst>
          </p:cNvPr>
          <p:cNvSpPr>
            <a:spLocks noGrp="1"/>
          </p:cNvSpPr>
          <p:nvPr>
            <p:ph idx="1"/>
          </p:nvPr>
        </p:nvSpPr>
        <p:spPr>
          <a:xfrm>
            <a:off x="838200" y="1481667"/>
            <a:ext cx="10515600" cy="4876800"/>
          </a:xfrm>
        </p:spPr>
        <p:txBody>
          <a:bodyPr>
            <a:normAutofit/>
          </a:bodyPr>
          <a:lstStyle/>
          <a:p>
            <a:r>
              <a:rPr lang="en-US" dirty="0"/>
              <a:t>A </a:t>
            </a:r>
            <a:r>
              <a:rPr lang="en-US" b="0" i="0" dirty="0">
                <a:solidFill>
                  <a:srgbClr val="000000"/>
                </a:solidFill>
                <a:effectLst/>
              </a:rPr>
              <a:t>person might eschew actions that would otherwise raise their utility, if this action does not comport with the behavior of their reference group, and may favor actions that otherwise would reduce utility if they match the group’s actions. </a:t>
            </a:r>
            <a:r>
              <a:rPr lang="en-US" b="0" i="0" dirty="0">
                <a:solidFill>
                  <a:srgbClr val="000000"/>
                </a:solidFill>
                <a:effectLst/>
                <a:latin typeface="Garamond" panose="02020404030301010803" pitchFamily="18" charset="0"/>
              </a:rPr>
              <a:t> </a:t>
            </a:r>
          </a:p>
          <a:p>
            <a:r>
              <a:rPr lang="en-US" dirty="0">
                <a:solidFill>
                  <a:srgbClr val="000000"/>
                </a:solidFill>
              </a:rPr>
              <a:t>T</a:t>
            </a:r>
            <a:r>
              <a:rPr lang="en-US" b="0" i="0" dirty="0">
                <a:solidFill>
                  <a:srgbClr val="000000"/>
                </a:solidFill>
                <a:effectLst/>
              </a:rPr>
              <a:t>he status of identifying with a group may depend negatively on the status of a reference group, so-called “malevolent” identity.</a:t>
            </a:r>
          </a:p>
          <a:p>
            <a:r>
              <a:rPr lang="en-US" dirty="0">
                <a:solidFill>
                  <a:srgbClr val="000000"/>
                </a:solidFill>
              </a:rPr>
              <a:t>These models do not explore partial identification, and focus entirely on actions rather than beliefs.</a:t>
            </a:r>
          </a:p>
          <a:p>
            <a:r>
              <a:rPr lang="en-US" dirty="0">
                <a:solidFill>
                  <a:srgbClr val="000000"/>
                </a:solidFill>
              </a:rPr>
              <a:t>Is identity about who we </a:t>
            </a:r>
            <a:r>
              <a:rPr lang="en-US" b="1" i="1" dirty="0">
                <a:solidFill>
                  <a:srgbClr val="000000"/>
                </a:solidFill>
              </a:rPr>
              <a:t>are</a:t>
            </a:r>
            <a:r>
              <a:rPr lang="en-US" dirty="0">
                <a:solidFill>
                  <a:srgbClr val="000000"/>
                </a:solidFill>
              </a:rPr>
              <a:t>, or about what we </a:t>
            </a:r>
            <a:r>
              <a:rPr lang="en-US" b="1" i="1" dirty="0">
                <a:solidFill>
                  <a:srgbClr val="000000"/>
                </a:solidFill>
              </a:rPr>
              <a:t>do</a:t>
            </a:r>
            <a:r>
              <a:rPr lang="en-US" dirty="0">
                <a:solidFill>
                  <a:srgbClr val="000000"/>
                </a:solidFill>
              </a:rPr>
              <a:t>?</a:t>
            </a:r>
          </a:p>
          <a:p>
            <a:r>
              <a:rPr lang="en-US" dirty="0" smtClean="0">
                <a:solidFill>
                  <a:srgbClr val="000000"/>
                </a:solidFill>
              </a:rPr>
              <a:t>Note that </a:t>
            </a:r>
            <a:r>
              <a:rPr lang="en-US" dirty="0">
                <a:solidFill>
                  <a:srgbClr val="000000"/>
                </a:solidFill>
              </a:rPr>
              <a:t>identity </a:t>
            </a:r>
            <a:r>
              <a:rPr lang="en-US" dirty="0" smtClean="0">
                <a:solidFill>
                  <a:srgbClr val="000000"/>
                </a:solidFill>
              </a:rPr>
              <a:t>concerns might </a:t>
            </a:r>
            <a:r>
              <a:rPr lang="en-US" dirty="0">
                <a:solidFill>
                  <a:srgbClr val="000000"/>
                </a:solidFill>
              </a:rPr>
              <a:t>affect the elasticity of taxable income, or other relevant behavioral responses.</a:t>
            </a:r>
            <a:endParaRPr lang="en-US" dirty="0"/>
          </a:p>
        </p:txBody>
      </p:sp>
    </p:spTree>
    <p:extLst>
      <p:ext uri="{BB962C8B-B14F-4D97-AF65-F5344CB8AC3E}">
        <p14:creationId xmlns:p14="http://schemas.microsoft.com/office/powerpoint/2010/main" val="63068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764</TotalTime>
  <Words>1799</Words>
  <Application>Microsoft Office PowerPoint</Application>
  <PresentationFormat>Widescreen</PresentationFormat>
  <Paragraphs>84</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Garamond</vt:lpstr>
      <vt:lpstr>WordVisi_MSFontService</vt:lpstr>
      <vt:lpstr>Office Theme</vt:lpstr>
      <vt:lpstr>Taxing Identity</vt:lpstr>
      <vt:lpstr>Identity</vt:lpstr>
      <vt:lpstr>Identity-based taxes in history</vt:lpstr>
      <vt:lpstr>More on identity-based taxes in history</vt:lpstr>
      <vt:lpstr>Tax identity issues in the US today--Race</vt:lpstr>
      <vt:lpstr>Tax identity issues in the US today--Religion</vt:lpstr>
      <vt:lpstr>Tax identity issues in the US today--Gender</vt:lpstr>
      <vt:lpstr>Models of identity in economics</vt:lpstr>
      <vt:lpstr>Implications of models of identity</vt:lpstr>
      <vt:lpstr>Evidence that identity can matter for choice</vt:lpstr>
      <vt:lpstr>Evidence that identity can be chosen</vt:lpstr>
      <vt:lpstr>Implications for political outcomes</vt:lpstr>
      <vt:lpstr>Identity in optimal tax analysis</vt:lpstr>
      <vt:lpstr>Identity as a useful tag</vt:lpstr>
      <vt:lpstr>Should we generalize SWFs?</vt:lpstr>
      <vt:lpstr>The social cost of identity-favoring policies</vt:lpstr>
      <vt:lpstr>Questions for an identity taxation research agenda</vt:lpstr>
      <vt:lpstr>  Final thought   I am well aware that this essay raises more questions than it provides answers.    But I believe that the topic should be given more attention by public finance economists, as it is not going away any time soon, and I hope that it stimulates further thinking.  Please send thoughts and comments to me at jslemrod@umich.edu.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Taxing Identity</dc:title>
  <dc:creator>jslemrod</dc:creator>
  <cp:lastModifiedBy>jslemrod</cp:lastModifiedBy>
  <cp:revision>54</cp:revision>
  <dcterms:created xsi:type="dcterms:W3CDTF">2025-03-06T14:40:26Z</dcterms:created>
  <dcterms:modified xsi:type="dcterms:W3CDTF">2025-09-15T18:31:29Z</dcterms:modified>
</cp:coreProperties>
</file>