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sldIdLst>
    <p:sldId id="256" r:id="rId2"/>
    <p:sldId id="262" r:id="rId3"/>
    <p:sldId id="334" r:id="rId4"/>
    <p:sldId id="339" r:id="rId5"/>
    <p:sldId id="263" r:id="rId6"/>
    <p:sldId id="277" r:id="rId7"/>
    <p:sldId id="346" r:id="rId8"/>
    <p:sldId id="348" r:id="rId9"/>
    <p:sldId id="349" r:id="rId10"/>
    <p:sldId id="281" r:id="rId11"/>
    <p:sldId id="282" r:id="rId12"/>
    <p:sldId id="330" r:id="rId13"/>
    <p:sldId id="364" r:id="rId14"/>
    <p:sldId id="373" r:id="rId15"/>
    <p:sldId id="295" r:id="rId16"/>
    <p:sldId id="296" r:id="rId17"/>
    <p:sldId id="297" r:id="rId18"/>
    <p:sldId id="369" r:id="rId19"/>
    <p:sldId id="371" r:id="rId20"/>
    <p:sldId id="299" r:id="rId21"/>
    <p:sldId id="301" r:id="rId22"/>
    <p:sldId id="302" r:id="rId23"/>
    <p:sldId id="305" r:id="rId24"/>
    <p:sldId id="366" r:id="rId25"/>
    <p:sldId id="367" r:id="rId26"/>
    <p:sldId id="365" r:id="rId27"/>
    <p:sldId id="362" r:id="rId28"/>
    <p:sldId id="374" r:id="rId29"/>
    <p:sldId id="368" r:id="rId30"/>
    <p:sldId id="311" r:id="rId31"/>
    <p:sldId id="370" r:id="rId32"/>
    <p:sldId id="37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9641B7-6C51-A10B-A50F-6A0F86D23CCD}" name="JASON COOK" initials="JC" userId="S-1-5-21-1599696121-1964574698-334091239-635002" providerId="AD"/>
  <p188:author id="{20D3C2E5-E8FE-B783-5A67-CD447A3A684E}" name="East, Chloe" initials="CE" userId="S::chloe.east@ucdenver.edu::9fac88f1-3fdc-4cd6-a6a7-a25b7723de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Cook" initials="JC" lastIdx="7" clrIdx="0">
    <p:extLst>
      <p:ext uri="{19B8F6BF-5375-455C-9EA6-DF929625EA0E}">
        <p15:presenceInfo xmlns:p15="http://schemas.microsoft.com/office/powerpoint/2012/main" userId="S-1-5-21-1067798145-3841097315-23276949-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524"/>
    <a:srgbClr val="B95F1A"/>
    <a:srgbClr val="2A846A"/>
    <a:srgbClr val="726EAE"/>
    <a:srgbClr val="730000"/>
    <a:srgbClr val="FFFF00"/>
    <a:srgbClr val="7570B3"/>
    <a:srgbClr val="15946F"/>
    <a:srgbClr val="002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5" autoAdjust="0"/>
    <p:restoredTop sz="93382"/>
  </p:normalViewPr>
  <p:slideViewPr>
    <p:cSldViewPr snapToGrid="0" showGuides="1">
      <p:cViewPr varScale="1">
        <p:scale>
          <a:sx n="96" d="100"/>
          <a:sy n="96" d="100"/>
        </p:scale>
        <p:origin x="360"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5C046-40FB-4BCB-B4AF-E5DDDE25931C}" type="datetimeFigureOut">
              <a:rPr lang="en-US" smtClean="0"/>
              <a:t>9/15/2025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825C6-F211-41A1-B091-D14C2028FE77}" type="slidenum">
              <a:rPr lang="en-US" smtClean="0"/>
              <a:t>‹#›</a:t>
            </a:fld>
            <a:endParaRPr lang="en-US"/>
          </a:p>
        </p:txBody>
      </p:sp>
    </p:spTree>
    <p:extLst>
      <p:ext uri="{BB962C8B-B14F-4D97-AF65-F5344CB8AC3E}">
        <p14:creationId xmlns:p14="http://schemas.microsoft.com/office/powerpoint/2010/main" val="155106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825C6-F211-41A1-B091-D14C2028FE77}" type="slidenum">
              <a:rPr lang="en-US" smtClean="0"/>
              <a:t>3</a:t>
            </a:fld>
            <a:endParaRPr lang="en-US"/>
          </a:p>
        </p:txBody>
      </p:sp>
    </p:spTree>
    <p:extLst>
      <p:ext uri="{BB962C8B-B14F-4D97-AF65-F5344CB8AC3E}">
        <p14:creationId xmlns:p14="http://schemas.microsoft.com/office/powerpoint/2010/main" val="179252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A825C6-F211-41A1-B091-D14C2028FE77}" type="slidenum">
              <a:rPr lang="en-US" smtClean="0"/>
              <a:t>4</a:t>
            </a:fld>
            <a:endParaRPr lang="en-US"/>
          </a:p>
        </p:txBody>
      </p:sp>
    </p:spTree>
    <p:extLst>
      <p:ext uri="{BB962C8B-B14F-4D97-AF65-F5344CB8AC3E}">
        <p14:creationId xmlns:p14="http://schemas.microsoft.com/office/powerpoint/2010/main" val="278834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outside of RDC analysis to say more about where office locate</a:t>
            </a:r>
          </a:p>
          <a:p>
            <a:r>
              <a:rPr lang="en-US" dirty="0"/>
              <a:t>-mention that we will discuss location of offices below</a:t>
            </a:r>
          </a:p>
        </p:txBody>
      </p:sp>
      <p:sp>
        <p:nvSpPr>
          <p:cNvPr id="4" name="Slide Number Placeholder 3"/>
          <p:cNvSpPr>
            <a:spLocks noGrp="1"/>
          </p:cNvSpPr>
          <p:nvPr>
            <p:ph type="sldNum" sz="quarter" idx="5"/>
          </p:nvPr>
        </p:nvSpPr>
        <p:spPr/>
        <p:txBody>
          <a:bodyPr/>
          <a:lstStyle/>
          <a:p>
            <a:fld id="{3AA825C6-F211-41A1-B091-D14C2028FE77}" type="slidenum">
              <a:rPr lang="en-US" smtClean="0"/>
              <a:t>9</a:t>
            </a:fld>
            <a:endParaRPr lang="en-US"/>
          </a:p>
        </p:txBody>
      </p:sp>
    </p:spTree>
    <p:extLst>
      <p:ext uri="{BB962C8B-B14F-4D97-AF65-F5344CB8AC3E}">
        <p14:creationId xmlns:p14="http://schemas.microsoft.com/office/powerpoint/2010/main" val="65683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we plan other robustness</a:t>
            </a:r>
          </a:p>
        </p:txBody>
      </p:sp>
      <p:sp>
        <p:nvSpPr>
          <p:cNvPr id="4" name="Slide Number Placeholder 3"/>
          <p:cNvSpPr>
            <a:spLocks noGrp="1"/>
          </p:cNvSpPr>
          <p:nvPr>
            <p:ph type="sldNum" sz="quarter" idx="5"/>
          </p:nvPr>
        </p:nvSpPr>
        <p:spPr/>
        <p:txBody>
          <a:bodyPr/>
          <a:lstStyle/>
          <a:p>
            <a:fld id="{3AA825C6-F211-41A1-B091-D14C2028FE77}" type="slidenum">
              <a:rPr lang="en-US" smtClean="0"/>
              <a:t>17</a:t>
            </a:fld>
            <a:endParaRPr lang="en-US"/>
          </a:p>
        </p:txBody>
      </p:sp>
    </p:spTree>
    <p:extLst>
      <p:ext uri="{BB962C8B-B14F-4D97-AF65-F5344CB8AC3E}">
        <p14:creationId xmlns:p14="http://schemas.microsoft.com/office/powerpoint/2010/main" val="329546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AA13-FDAF-E77F-5953-8290F41E4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5415A-1081-71A0-7D5C-1B486563E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4B50C-0A91-FD05-8010-A0892C39019D}"/>
              </a:ext>
            </a:extLst>
          </p:cNvPr>
          <p:cNvSpPr>
            <a:spLocks noGrp="1"/>
          </p:cNvSpPr>
          <p:nvPr>
            <p:ph type="body" idx="1"/>
          </p:nvPr>
        </p:nvSpPr>
        <p:spPr/>
        <p:txBody>
          <a:bodyPr/>
          <a:lstStyle/>
          <a:p>
            <a:r>
              <a:rPr lang="en-US" dirty="0"/>
              <a:t>-mention that we plan other robustness</a:t>
            </a:r>
          </a:p>
        </p:txBody>
      </p:sp>
      <p:sp>
        <p:nvSpPr>
          <p:cNvPr id="4" name="Slide Number Placeholder 3">
            <a:extLst>
              <a:ext uri="{FF2B5EF4-FFF2-40B4-BE49-F238E27FC236}">
                <a16:creationId xmlns:a16="http://schemas.microsoft.com/office/drawing/2014/main" id="{C87CA152-CC73-AC19-A081-BEC6848DCBEF}"/>
              </a:ext>
            </a:extLst>
          </p:cNvPr>
          <p:cNvSpPr>
            <a:spLocks noGrp="1"/>
          </p:cNvSpPr>
          <p:nvPr>
            <p:ph type="sldNum" sz="quarter" idx="5"/>
          </p:nvPr>
        </p:nvSpPr>
        <p:spPr/>
        <p:txBody>
          <a:bodyPr/>
          <a:lstStyle/>
          <a:p>
            <a:fld id="{3AA825C6-F211-41A1-B091-D14C2028FE77}" type="slidenum">
              <a:rPr lang="en-US" smtClean="0"/>
              <a:t>19</a:t>
            </a:fld>
            <a:endParaRPr lang="en-US"/>
          </a:p>
        </p:txBody>
      </p:sp>
    </p:spTree>
    <p:extLst>
      <p:ext uri="{BB962C8B-B14F-4D97-AF65-F5344CB8AC3E}">
        <p14:creationId xmlns:p14="http://schemas.microsoft.com/office/powerpoint/2010/main" val="159310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DA917-AC73-56CB-7DC8-6259B8D18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3A487-C9FC-BA54-16DA-D5ECABFDC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B89AF-276C-0482-8E3B-10E53B250582}"/>
              </a:ext>
            </a:extLst>
          </p:cNvPr>
          <p:cNvSpPr>
            <a:spLocks noGrp="1"/>
          </p:cNvSpPr>
          <p:nvPr>
            <p:ph type="body" idx="1"/>
          </p:nvPr>
        </p:nvSpPr>
        <p:spPr/>
        <p:txBody>
          <a:bodyPr/>
          <a:lstStyle/>
          <a:p>
            <a:r>
              <a:rPr lang="en-US" dirty="0"/>
              <a:t>-talk about outside of RDC analysis to say more about where office locate</a:t>
            </a:r>
          </a:p>
          <a:p>
            <a:r>
              <a:rPr lang="en-US" dirty="0"/>
              <a:t>-mention that we will discuss location of offices below</a:t>
            </a:r>
          </a:p>
        </p:txBody>
      </p:sp>
      <p:sp>
        <p:nvSpPr>
          <p:cNvPr id="4" name="Slide Number Placeholder 3">
            <a:extLst>
              <a:ext uri="{FF2B5EF4-FFF2-40B4-BE49-F238E27FC236}">
                <a16:creationId xmlns:a16="http://schemas.microsoft.com/office/drawing/2014/main" id="{0112158C-6B64-4631-29F3-81346DB35503}"/>
              </a:ext>
            </a:extLst>
          </p:cNvPr>
          <p:cNvSpPr>
            <a:spLocks noGrp="1"/>
          </p:cNvSpPr>
          <p:nvPr>
            <p:ph type="sldNum" sz="quarter" idx="5"/>
          </p:nvPr>
        </p:nvSpPr>
        <p:spPr/>
        <p:txBody>
          <a:bodyPr/>
          <a:lstStyle/>
          <a:p>
            <a:fld id="{3AA825C6-F211-41A1-B091-D14C2028FE77}" type="slidenum">
              <a:rPr lang="en-US" smtClean="0"/>
              <a:t>31</a:t>
            </a:fld>
            <a:endParaRPr lang="en-US"/>
          </a:p>
        </p:txBody>
      </p:sp>
    </p:spTree>
    <p:extLst>
      <p:ext uri="{BB962C8B-B14F-4D97-AF65-F5344CB8AC3E}">
        <p14:creationId xmlns:p14="http://schemas.microsoft.com/office/powerpoint/2010/main" val="179776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57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Sid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59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7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80301" y="6480973"/>
            <a:ext cx="0" cy="0"/>
          </a:xfrm>
        </p:spPr>
        <p:txBody>
          <a:bodyPr/>
          <a:lstStyle/>
          <a:p>
            <a:endParaRPr lang="en-US" dirty="0"/>
          </a:p>
        </p:txBody>
      </p:sp>
      <p:sp>
        <p:nvSpPr>
          <p:cNvPr id="3" name="Footer Placeholder 2"/>
          <p:cNvSpPr>
            <a:spLocks noGrp="1"/>
          </p:cNvSpPr>
          <p:nvPr>
            <p:ph type="ftr" sz="quarter" idx="11"/>
          </p:nvPr>
        </p:nvSpPr>
        <p:spPr>
          <a:xfrm>
            <a:off x="8680301" y="6480973"/>
            <a:ext cx="0" cy="0"/>
          </a:xfrm>
        </p:spPr>
        <p:txBody>
          <a:bodyPr/>
          <a:lstStyle/>
          <a:p>
            <a:endParaRPr lang="en-US" dirty="0"/>
          </a:p>
        </p:txBody>
      </p:sp>
      <p:sp>
        <p:nvSpPr>
          <p:cNvPr id="4" name="Slide Number Placeholder 3"/>
          <p:cNvSpPr>
            <a:spLocks noGrp="1"/>
          </p:cNvSpPr>
          <p:nvPr>
            <p:ph type="sldNum" sz="quarter" idx="12"/>
          </p:nvPr>
        </p:nvSpPr>
        <p:spPr>
          <a:xfrm>
            <a:off x="8680301" y="6480973"/>
            <a:ext cx="0" cy="0"/>
          </a:xfrm>
        </p:spPr>
        <p:txBody>
          <a:bodyPr/>
          <a:lstStyle/>
          <a:p>
            <a:endParaRPr lang="en-US" dirty="0"/>
          </a:p>
        </p:txBody>
      </p:sp>
    </p:spTree>
    <p:extLst>
      <p:ext uri="{BB962C8B-B14F-4D97-AF65-F5344CB8AC3E}">
        <p14:creationId xmlns:p14="http://schemas.microsoft.com/office/powerpoint/2010/main" val="4054119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97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457200" rtl="0" eaLnBrk="1" latinLnBrk="0" hangingPunct="1">
        <a:spcBef>
          <a:spcPct val="0"/>
        </a:spcBef>
        <a:buNone/>
        <a:defRPr sz="2200" b="1" kern="1200">
          <a:solidFill>
            <a:schemeClr val="accent1"/>
          </a:solidFill>
          <a:latin typeface="+mj-lt"/>
          <a:ea typeface="+mj-ea"/>
          <a:cs typeface="+mj-cs"/>
        </a:defRPr>
      </a:lvl1pPr>
    </p:titleStyle>
    <p:body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081580B-E760-4560-B117-94680010B6B6}"/>
              </a:ext>
            </a:extLst>
          </p:cNvPr>
          <p:cNvSpPr txBox="1">
            <a:spLocks/>
          </p:cNvSpPr>
          <p:nvPr/>
        </p:nvSpPr>
        <p:spPr>
          <a:xfrm>
            <a:off x="0" y="1681863"/>
            <a:ext cx="9144000" cy="2952750"/>
          </a:xfrm>
          <a:prstGeom prst="rect">
            <a:avLst/>
          </a:prstGeom>
          <a:solidFill>
            <a:srgbClr val="002A42"/>
          </a:solidFill>
          <a:ln w="25400" cap="flat" cmpd="sng" algn="ctr">
            <a:solidFill>
              <a:srgbClr val="002A42">
                <a:shade val="50000"/>
              </a:srgbClr>
            </a:solidFill>
            <a:prstDash val="solid"/>
          </a:ln>
          <a:effectLst/>
        </p:spPr>
        <p:txBody>
          <a:bodyPr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 lastClr="FFFFFF"/>
                </a:solidFill>
                <a:effectLst/>
                <a:uLnTx/>
                <a:uFillTx/>
                <a:latin typeface="Metropolis" panose="00000500000000000000" pitchFamily="50" charset="0"/>
              </a:rPr>
              <a:t>The Intersection of Place and Need</a:t>
            </a:r>
            <a:br>
              <a:rPr kumimoji="0" lang="en-US" sz="2400" b="0" i="0"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2000" b="0" i="0" u="none" strike="noStrike" kern="1200" cap="none" spc="0" normalizeH="0" baseline="0" noProof="0" dirty="0">
                <a:ln>
                  <a:noFill/>
                </a:ln>
                <a:solidFill>
                  <a:sysClr val="window" lastClr="FFFFFF"/>
                </a:solidFill>
                <a:effectLst/>
                <a:uLnTx/>
                <a:uFillTx/>
                <a:latin typeface="Metropolis" panose="00000500000000000000" pitchFamily="50" charset="0"/>
              </a:rPr>
              <a:t>How Lack of Enrollment Offices Deters Participation in the Safety Net</a:t>
            </a:r>
            <a:br>
              <a:rPr kumimoji="0" lang="en-US" sz="2800" b="0" i="0"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1200" b="0" i="0" u="none" strike="noStrike" kern="1200" cap="none" spc="0" normalizeH="0" baseline="0" noProof="0" dirty="0">
                <a:ln>
                  <a:noFill/>
                </a:ln>
                <a:solidFill>
                  <a:sysClr val="window" lastClr="FFFFFF"/>
                </a:solidFill>
                <a:effectLst/>
                <a:uLnTx/>
                <a:uFillTx/>
                <a:latin typeface="Metropolis" panose="00000500000000000000" pitchFamily="50" charset="0"/>
              </a:rPr>
              <a:t> </a:t>
            </a:r>
            <a:br>
              <a:rPr kumimoji="0" lang="en-US" sz="3600" b="0" i="0"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t>Marianne Bitler, UC Davis &amp; NBER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t>Jason Cook, University of Utah</a:t>
            </a:r>
          </a:p>
          <a:p>
            <a:pPr marL="0" marR="0" lvl="0" indent="0" algn="ctr" defTabSz="914400" rtl="0" eaLnBrk="1" fontAlgn="auto" latinLnBrk="0" hangingPunct="1">
              <a:lnSpc>
                <a:spcPct val="120000"/>
              </a:lnSpc>
              <a:spcBef>
                <a:spcPct val="0"/>
              </a:spcBef>
              <a:spcAft>
                <a:spcPts val="0"/>
              </a:spcAft>
              <a:buClrTx/>
              <a:buSzTx/>
              <a:buFontTx/>
              <a:buNone/>
              <a:tabLst/>
              <a:defRPr/>
            </a:pPr>
            <a:r>
              <a:rPr lang="en-US" sz="1600" i="1" dirty="0">
                <a:solidFill>
                  <a:sysClr val="window" lastClr="FFFFFF"/>
                </a:solidFill>
                <a:latin typeface="Metropolis" panose="00000500000000000000" pitchFamily="50" charset="0"/>
              </a:rPr>
              <a:t>Chloe N. East, CU Boulder &amp; NBER</a:t>
            </a:r>
            <a:b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t>Sonya R. Porter, US Census Bureau</a:t>
            </a:r>
          </a:p>
          <a:p>
            <a:pPr marL="0" marR="0" lvl="0" indent="0" algn="ctr" defTabSz="914400" rtl="0" eaLnBrk="1" fontAlgn="auto" latinLnBrk="0" hangingPunct="1">
              <a:lnSpc>
                <a:spcPct val="120000"/>
              </a:lnSpc>
              <a:spcBef>
                <a:spcPct val="0"/>
              </a:spcBef>
              <a:spcAft>
                <a:spcPts val="0"/>
              </a:spcAft>
              <a:buClrTx/>
              <a:buSzTx/>
              <a:buFontTx/>
              <a:buNone/>
              <a:tabLst/>
              <a:defRPr/>
            </a:pPr>
            <a:r>
              <a:rPr lang="en-US" sz="1600" i="1" dirty="0">
                <a:solidFill>
                  <a:sysClr val="window" lastClr="FFFFFF"/>
                </a:solidFill>
                <a:latin typeface="Metropolis" panose="00000500000000000000" pitchFamily="50" charset="0"/>
                <a:cs typeface="Arial"/>
              </a:rPr>
              <a:t>Laura Tiehen, ERS USDA</a:t>
            </a:r>
            <a:endPar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cs typeface="Arial"/>
            </a:endParaRPr>
          </a:p>
        </p:txBody>
      </p:sp>
      <p:sp>
        <p:nvSpPr>
          <p:cNvPr id="3" name="Slide Number Placeholder 2">
            <a:extLst>
              <a:ext uri="{FF2B5EF4-FFF2-40B4-BE49-F238E27FC236}">
                <a16:creationId xmlns:a16="http://schemas.microsoft.com/office/drawing/2014/main" id="{A81DEBDB-62A8-45E7-9620-38D86E9577B8}"/>
              </a:ext>
            </a:extLst>
          </p:cNvPr>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7343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A4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A82079-F70C-461E-9E5C-9EF6FF563E29}"/>
              </a:ext>
            </a:extLst>
          </p:cNvPr>
          <p:cNvSpPr txBox="1"/>
          <p:nvPr/>
        </p:nvSpPr>
        <p:spPr>
          <a:xfrm>
            <a:off x="419100" y="2936631"/>
            <a:ext cx="1495922" cy="769441"/>
          </a:xfrm>
          <a:prstGeom prst="rect">
            <a:avLst/>
          </a:prstGeom>
          <a:noFill/>
        </p:spPr>
        <p:txBody>
          <a:bodyPr wrap="none" rtlCol="0">
            <a:spAutoFit/>
          </a:bodyPr>
          <a:lstStyle/>
          <a:p>
            <a:r>
              <a:rPr lang="en-US" sz="4400" b="1" dirty="0">
                <a:solidFill>
                  <a:prstClr val="white"/>
                </a:solidFill>
                <a:latin typeface="Metropolis" panose="00000500000000000000" pitchFamily="50" charset="0"/>
              </a:rPr>
              <a:t>Data</a:t>
            </a:r>
          </a:p>
        </p:txBody>
      </p:sp>
      <p:sp>
        <p:nvSpPr>
          <p:cNvPr id="5" name="Slide Number Placeholder 4">
            <a:extLst>
              <a:ext uri="{FF2B5EF4-FFF2-40B4-BE49-F238E27FC236}">
                <a16:creationId xmlns:a16="http://schemas.microsoft.com/office/drawing/2014/main" id="{CD3EE367-6004-4CEE-855C-15080B231F96}"/>
              </a:ext>
            </a:extLst>
          </p:cNvPr>
          <p:cNvSpPr>
            <a:spLocks noGrp="1"/>
          </p:cNvSpPr>
          <p:nvPr>
            <p:ph type="sldNum" sz="quarter" idx="12"/>
          </p:nvPr>
        </p:nvSpPr>
        <p:spPr/>
        <p:txBody>
          <a:bodyPr/>
          <a:lstStyle/>
          <a:p>
            <a:fld id="{05C6C226-9F80-4DC5-B841-0DC1ADD9F01C}" type="slidenum">
              <a:rPr lang="en-US" smtClean="0"/>
              <a:t>10</a:t>
            </a:fld>
            <a:endParaRPr lang="en-US"/>
          </a:p>
        </p:txBody>
      </p:sp>
    </p:spTree>
    <p:extLst>
      <p:ext uri="{BB962C8B-B14F-4D97-AF65-F5344CB8AC3E}">
        <p14:creationId xmlns:p14="http://schemas.microsoft.com/office/powerpoint/2010/main" val="141540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B3D8EB-56FB-4D32-9527-1FF5C497611D}"/>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Data</a:t>
            </a:r>
          </a:p>
        </p:txBody>
      </p:sp>
      <p:sp>
        <p:nvSpPr>
          <p:cNvPr id="8" name="Title 7">
            <a:extLst>
              <a:ext uri="{FF2B5EF4-FFF2-40B4-BE49-F238E27FC236}">
                <a16:creationId xmlns:a16="http://schemas.microsoft.com/office/drawing/2014/main" id="{46285D80-9F86-4E3E-947C-77CC2DDABE60}"/>
              </a:ext>
            </a:extLst>
          </p:cNvPr>
          <p:cNvSpPr txBox="1">
            <a:spLocks/>
          </p:cNvSpPr>
          <p:nvPr/>
        </p:nvSpPr>
        <p:spPr>
          <a:xfrm>
            <a:off x="419101" y="1143000"/>
            <a:ext cx="4311161" cy="5370534"/>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600"/>
              </a:spcBef>
              <a:spcAft>
                <a:spcPts val="600"/>
              </a:spcAft>
            </a:pPr>
            <a:r>
              <a:rPr lang="en-US" sz="2400" dirty="0">
                <a:solidFill>
                  <a:schemeClr val="tx2"/>
                </a:solidFill>
                <a:latin typeface="Metropolis" panose="00000500000000000000" pitchFamily="50" charset="0"/>
                <a:cs typeface="Arial"/>
              </a:rPr>
              <a:t>SNAP Administrative Data</a:t>
            </a:r>
          </a:p>
          <a:p>
            <a:pPr marL="285750" indent="-285750">
              <a:lnSpc>
                <a:spcPct val="150000"/>
              </a:lnSpc>
              <a:spcBef>
                <a:spcPts val="0"/>
              </a:spcBef>
              <a:buFont typeface="Arial" panose="020B0604020202020204" pitchFamily="34" charset="0"/>
              <a:buChar char="•"/>
            </a:pPr>
            <a:r>
              <a:rPr lang="en-US" b="0" dirty="0">
                <a:solidFill>
                  <a:srgbClr val="000000"/>
                </a:solidFill>
                <a:latin typeface="Metropolis" panose="00000500000000000000" pitchFamily="50" charset="0"/>
                <a:cs typeface="Arial"/>
              </a:rPr>
              <a:t>SNAP, Medicaid, and TANF Administrative Data</a:t>
            </a:r>
          </a:p>
          <a:p>
            <a:pPr marL="285750" indent="-285750">
              <a:lnSpc>
                <a:spcPct val="150000"/>
              </a:lnSpc>
              <a:spcBef>
                <a:spcPts val="0"/>
              </a:spcBef>
              <a:buFont typeface="Arial" panose="020B0604020202020204" pitchFamily="34" charset="0"/>
              <a:buChar char="•"/>
            </a:pPr>
            <a:r>
              <a:rPr lang="en-US" b="0" dirty="0">
                <a:solidFill>
                  <a:srgbClr val="000000"/>
                </a:solidFill>
                <a:latin typeface="Metropolis" panose="00000500000000000000" pitchFamily="50" charset="0"/>
                <a:cs typeface="Arial"/>
              </a:rPr>
              <a:t>Master Address File</a:t>
            </a:r>
          </a:p>
          <a:p>
            <a:pPr marL="285750" indent="-285750">
              <a:lnSpc>
                <a:spcPct val="150000"/>
              </a:lnSpc>
              <a:spcBef>
                <a:spcPts val="0"/>
              </a:spcBef>
              <a:buFont typeface="Arial" panose="020B0604020202020204" pitchFamily="34" charset="0"/>
              <a:buChar char="•"/>
            </a:pPr>
            <a:r>
              <a:rPr lang="en-US" b="0" dirty="0">
                <a:solidFill>
                  <a:srgbClr val="000000"/>
                </a:solidFill>
                <a:latin typeface="Metropolis" panose="00000500000000000000" pitchFamily="50" charset="0"/>
                <a:cs typeface="Arial"/>
              </a:rPr>
              <a:t>Collected 243 SNAP office closings and 336 openings nationwide </a:t>
            </a:r>
          </a:p>
          <a:p>
            <a:pPr marL="742950" lvl="1" indent="-285750">
              <a:lnSpc>
                <a:spcPct val="150000"/>
              </a:lnSpc>
              <a:buFont typeface="Arial" panose="020B0604020202020204" pitchFamily="34" charset="0"/>
              <a:buChar char="•"/>
            </a:pPr>
            <a:r>
              <a:rPr lang="en-US" b="0" dirty="0">
                <a:solidFill>
                  <a:srgbClr val="000000"/>
                </a:solidFill>
                <a:latin typeface="Metropolis" panose="00000500000000000000" pitchFamily="50" charset="0"/>
                <a:cs typeface="Arial"/>
              </a:rPr>
              <a:t>about half of these in Indiana</a:t>
            </a:r>
          </a:p>
        </p:txBody>
      </p:sp>
      <p:sp>
        <p:nvSpPr>
          <p:cNvPr id="9" name="TextBox 8">
            <a:extLst>
              <a:ext uri="{FF2B5EF4-FFF2-40B4-BE49-F238E27FC236}">
                <a16:creationId xmlns:a16="http://schemas.microsoft.com/office/drawing/2014/main" id="{E75D178B-1792-4DDA-BF57-BB084AAD8DC6}"/>
              </a:ext>
            </a:extLst>
          </p:cNvPr>
          <p:cNvSpPr txBox="1"/>
          <p:nvPr/>
        </p:nvSpPr>
        <p:spPr>
          <a:xfrm>
            <a:off x="5551515" y="6065203"/>
            <a:ext cx="3002745" cy="276999"/>
          </a:xfrm>
          <a:prstGeom prst="rect">
            <a:avLst/>
          </a:prstGeom>
          <a:noFill/>
        </p:spPr>
        <p:txBody>
          <a:bodyPr wrap="none" rtlCol="0">
            <a:spAutoFit/>
          </a:bodyPr>
          <a:lstStyle/>
          <a:p>
            <a:r>
              <a:rPr lang="en-US" sz="1200" b="1" dirty="0">
                <a:solidFill>
                  <a:srgbClr val="595959"/>
                </a:solidFill>
                <a:latin typeface="Metropolis" panose="00000500000000000000" pitchFamily="50" charset="0"/>
              </a:rPr>
              <a:t>Source</a:t>
            </a:r>
            <a:r>
              <a:rPr lang="en-US" sz="1200" dirty="0">
                <a:solidFill>
                  <a:srgbClr val="595959"/>
                </a:solidFill>
                <a:latin typeface="Metropolis" panose="00000500000000000000" pitchFamily="50" charset="0"/>
              </a:rPr>
              <a:t>: SNAP administrative records.</a:t>
            </a:r>
          </a:p>
        </p:txBody>
      </p:sp>
      <p:pic>
        <p:nvPicPr>
          <p:cNvPr id="10" name="Picture 9">
            <a:extLst>
              <a:ext uri="{FF2B5EF4-FFF2-40B4-BE49-F238E27FC236}">
                <a16:creationId xmlns:a16="http://schemas.microsoft.com/office/drawing/2014/main" id="{F2D2FFC4-6CB4-4A18-9719-A277E96A3416}"/>
              </a:ext>
            </a:extLst>
          </p:cNvPr>
          <p:cNvPicPr>
            <a:picLocks noChangeAspect="1"/>
          </p:cNvPicPr>
          <p:nvPr/>
        </p:nvPicPr>
        <p:blipFill>
          <a:blip r:embed="rId2"/>
          <a:stretch>
            <a:fillRect/>
          </a:stretch>
        </p:blipFill>
        <p:spPr>
          <a:xfrm>
            <a:off x="4730262" y="927201"/>
            <a:ext cx="3932480" cy="5198107"/>
          </a:xfrm>
          <a:prstGeom prst="rect">
            <a:avLst/>
          </a:prstGeom>
        </p:spPr>
      </p:pic>
      <p:sp>
        <p:nvSpPr>
          <p:cNvPr id="4" name="Slide Number Placeholder 3">
            <a:extLst>
              <a:ext uri="{FF2B5EF4-FFF2-40B4-BE49-F238E27FC236}">
                <a16:creationId xmlns:a16="http://schemas.microsoft.com/office/drawing/2014/main" id="{55F3C1D4-DEBC-4373-A086-B180B74950D1}"/>
              </a:ext>
            </a:extLst>
          </p:cNvPr>
          <p:cNvSpPr>
            <a:spLocks noGrp="1"/>
          </p:cNvSpPr>
          <p:nvPr>
            <p:ph type="sldNum" sz="quarter" idx="12"/>
          </p:nvPr>
        </p:nvSpPr>
        <p:spPr/>
        <p:txBody>
          <a:bodyPr/>
          <a:lstStyle/>
          <a:p>
            <a:fld id="{05C6C226-9F80-4DC5-B841-0DC1ADD9F01C}" type="slidenum">
              <a:rPr lang="en-US" smtClean="0"/>
              <a:t>11</a:t>
            </a:fld>
            <a:endParaRPr lang="en-US"/>
          </a:p>
        </p:txBody>
      </p:sp>
      <p:sp>
        <p:nvSpPr>
          <p:cNvPr id="2" name="Rectangle 1">
            <a:extLst>
              <a:ext uri="{FF2B5EF4-FFF2-40B4-BE49-F238E27FC236}">
                <a16:creationId xmlns:a16="http://schemas.microsoft.com/office/drawing/2014/main" id="{32BC8C6B-F0D1-E923-98BC-D88DA916435A}"/>
              </a:ext>
            </a:extLst>
          </p:cNvPr>
          <p:cNvSpPr/>
          <p:nvPr/>
        </p:nvSpPr>
        <p:spPr>
          <a:xfrm>
            <a:off x="5081406" y="2752692"/>
            <a:ext cx="3603812" cy="208825"/>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7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AAA8F-5547-4F30-833A-CFD902C0C0E1}"/>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Data</a:t>
            </a:r>
          </a:p>
        </p:txBody>
      </p:sp>
      <p:sp>
        <p:nvSpPr>
          <p:cNvPr id="7" name="Title 7">
            <a:extLst>
              <a:ext uri="{FF2B5EF4-FFF2-40B4-BE49-F238E27FC236}">
                <a16:creationId xmlns:a16="http://schemas.microsoft.com/office/drawing/2014/main" id="{345ABBAC-D616-4B79-A592-63000553AD57}"/>
              </a:ext>
            </a:extLst>
          </p:cNvPr>
          <p:cNvSpPr txBox="1">
            <a:spLocks/>
          </p:cNvSpPr>
          <p:nvPr/>
        </p:nvSpPr>
        <p:spPr>
          <a:xfrm>
            <a:off x="419100" y="1164921"/>
            <a:ext cx="8302869" cy="4958148"/>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600"/>
              </a:spcBef>
            </a:pPr>
            <a:r>
              <a:rPr lang="en-US" sz="2400" dirty="0">
                <a:solidFill>
                  <a:schemeClr val="tx2"/>
                </a:solidFill>
                <a:latin typeface="Metropolis" panose="00000500000000000000" pitchFamily="50" charset="0"/>
                <a:ea typeface="Arial Unicode MS" panose="020B0604020202020204" pitchFamily="34" charset="-128"/>
                <a:cs typeface="Arial Hebrew" pitchFamily="2" charset="-79"/>
              </a:rPr>
              <a:t>SNAP Office Data Collection</a:t>
            </a:r>
            <a:endParaRPr lang="en-US" sz="2400" dirty="0">
              <a:solidFill>
                <a:schemeClr val="tx2"/>
              </a:solidFill>
              <a:latin typeface="Metropolis" panose="00000500000000000000" pitchFamily="50" charset="0"/>
              <a:cs typeface="Arial"/>
            </a:endParaRPr>
          </a:p>
          <a:p>
            <a:pPr marL="285750" indent="-285750">
              <a:lnSpc>
                <a:spcPct val="150000"/>
              </a:lnSpc>
              <a:spcBef>
                <a:spcPts val="600"/>
              </a:spcBef>
              <a:buFont typeface="Arial" panose="020B0604020202020204" pitchFamily="34" charset="0"/>
              <a:buChar char="•"/>
            </a:pPr>
            <a:r>
              <a:rPr lang="en-US" sz="2000" b="0" dirty="0">
                <a:solidFill>
                  <a:srgbClr val="000000"/>
                </a:solidFill>
                <a:latin typeface="Metropolis" panose="00000500000000000000" pitchFamily="50" charset="0"/>
                <a:cs typeface="Arial"/>
              </a:rPr>
              <a:t>Combination of FOIA, bounding changed addresses from office registries with the Way Back Machine, and phone calls</a:t>
            </a:r>
          </a:p>
        </p:txBody>
      </p:sp>
      <p:grpSp>
        <p:nvGrpSpPr>
          <p:cNvPr id="2" name="Group 1">
            <a:extLst>
              <a:ext uri="{FF2B5EF4-FFF2-40B4-BE49-F238E27FC236}">
                <a16:creationId xmlns:a16="http://schemas.microsoft.com/office/drawing/2014/main" id="{F5D4D252-BBAB-7FCE-5595-112A308725CB}"/>
              </a:ext>
            </a:extLst>
          </p:cNvPr>
          <p:cNvGrpSpPr/>
          <p:nvPr/>
        </p:nvGrpSpPr>
        <p:grpSpPr>
          <a:xfrm>
            <a:off x="26591" y="3130419"/>
            <a:ext cx="4520679" cy="2743201"/>
            <a:chOff x="26591" y="3130419"/>
            <a:chExt cx="4520679" cy="2743201"/>
          </a:xfrm>
        </p:grpSpPr>
        <p:grpSp>
          <p:nvGrpSpPr>
            <p:cNvPr id="15" name="Group 14">
              <a:extLst>
                <a:ext uri="{FF2B5EF4-FFF2-40B4-BE49-F238E27FC236}">
                  <a16:creationId xmlns:a16="http://schemas.microsoft.com/office/drawing/2014/main" id="{780ACF31-F00F-472E-A670-6DD5E41F2A85}"/>
                </a:ext>
              </a:extLst>
            </p:cNvPr>
            <p:cNvGrpSpPr/>
            <p:nvPr/>
          </p:nvGrpSpPr>
          <p:grpSpPr>
            <a:xfrm>
              <a:off x="26591" y="3130419"/>
              <a:ext cx="4520679" cy="2677330"/>
              <a:chOff x="4646646" y="2719873"/>
              <a:chExt cx="4520679" cy="2677330"/>
            </a:xfrm>
          </p:grpSpPr>
          <p:grpSp>
            <p:nvGrpSpPr>
              <p:cNvPr id="12" name="Group 11">
                <a:extLst>
                  <a:ext uri="{FF2B5EF4-FFF2-40B4-BE49-F238E27FC236}">
                    <a16:creationId xmlns:a16="http://schemas.microsoft.com/office/drawing/2014/main" id="{A60CD9B1-663E-40A7-8526-AE0C6440B71A}"/>
                  </a:ext>
                </a:extLst>
              </p:cNvPr>
              <p:cNvGrpSpPr/>
              <p:nvPr/>
            </p:nvGrpSpPr>
            <p:grpSpPr>
              <a:xfrm>
                <a:off x="4646646" y="2761761"/>
                <a:ext cx="4485514" cy="2635442"/>
                <a:chOff x="4868245" y="2761761"/>
                <a:chExt cx="4653208" cy="2733970"/>
              </a:xfrm>
            </p:grpSpPr>
            <p:pic>
              <p:nvPicPr>
                <p:cNvPr id="5" name="Picture 4">
                  <a:extLst>
                    <a:ext uri="{FF2B5EF4-FFF2-40B4-BE49-F238E27FC236}">
                      <a16:creationId xmlns:a16="http://schemas.microsoft.com/office/drawing/2014/main" id="{55CF13FE-22E8-4982-B913-59454D9CEC6B}"/>
                    </a:ext>
                  </a:extLst>
                </p:cNvPr>
                <p:cNvPicPr>
                  <a:picLocks noChangeAspect="1"/>
                </p:cNvPicPr>
                <p:nvPr/>
              </p:nvPicPr>
              <p:blipFill rotWithShape="1">
                <a:blip r:embed="rId2"/>
                <a:srcRect l="14656" t="11606" r="53124" b="35240"/>
                <a:stretch/>
              </p:blipFill>
              <p:spPr>
                <a:xfrm>
                  <a:off x="4868245" y="2761761"/>
                  <a:ext cx="2946144" cy="2733970"/>
                </a:xfrm>
                <a:prstGeom prst="rect">
                  <a:avLst/>
                </a:prstGeom>
              </p:spPr>
            </p:pic>
            <p:pic>
              <p:nvPicPr>
                <p:cNvPr id="11" name="Picture 10">
                  <a:extLst>
                    <a:ext uri="{FF2B5EF4-FFF2-40B4-BE49-F238E27FC236}">
                      <a16:creationId xmlns:a16="http://schemas.microsoft.com/office/drawing/2014/main" id="{06D69C2F-89BB-42EC-AA7A-9BC21ED76AAE}"/>
                    </a:ext>
                  </a:extLst>
                </p:cNvPr>
                <p:cNvPicPr>
                  <a:picLocks noChangeAspect="1"/>
                </p:cNvPicPr>
                <p:nvPr/>
              </p:nvPicPr>
              <p:blipFill rotWithShape="1">
                <a:blip r:embed="rId2"/>
                <a:srcRect l="69801" t="11606" r="11530" b="35240"/>
                <a:stretch/>
              </p:blipFill>
              <p:spPr>
                <a:xfrm>
                  <a:off x="7814389" y="2761761"/>
                  <a:ext cx="1707064" cy="2733970"/>
                </a:xfrm>
                <a:prstGeom prst="rect">
                  <a:avLst/>
                </a:prstGeom>
              </p:spPr>
            </p:pic>
          </p:grpSp>
          <p:sp>
            <p:nvSpPr>
              <p:cNvPr id="14" name="Rectangle 13">
                <a:extLst>
                  <a:ext uri="{FF2B5EF4-FFF2-40B4-BE49-F238E27FC236}">
                    <a16:creationId xmlns:a16="http://schemas.microsoft.com/office/drawing/2014/main" id="{D9B38410-8039-49EC-9AB7-7F930B3DA871}"/>
                  </a:ext>
                </a:extLst>
              </p:cNvPr>
              <p:cNvSpPr/>
              <p:nvPr/>
            </p:nvSpPr>
            <p:spPr>
              <a:xfrm>
                <a:off x="8859414" y="2719873"/>
                <a:ext cx="307911" cy="555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57F3BB8F-A2D2-4C60-B680-2B0644F2BBCA}"/>
                </a:ext>
              </a:extLst>
            </p:cNvPr>
            <p:cNvSpPr/>
            <p:nvPr/>
          </p:nvSpPr>
          <p:spPr>
            <a:xfrm>
              <a:off x="1334919" y="5452636"/>
              <a:ext cx="703820" cy="420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0D93030-5993-C372-722F-89657C0D7201}"/>
              </a:ext>
            </a:extLst>
          </p:cNvPr>
          <p:cNvGrpSpPr/>
          <p:nvPr/>
        </p:nvGrpSpPr>
        <p:grpSpPr>
          <a:xfrm>
            <a:off x="4525346" y="3144949"/>
            <a:ext cx="4613989" cy="2728671"/>
            <a:chOff x="4525346" y="3144949"/>
            <a:chExt cx="4613989" cy="2728671"/>
          </a:xfrm>
        </p:grpSpPr>
        <p:grpSp>
          <p:nvGrpSpPr>
            <p:cNvPr id="16" name="Group 15">
              <a:extLst>
                <a:ext uri="{FF2B5EF4-FFF2-40B4-BE49-F238E27FC236}">
                  <a16:creationId xmlns:a16="http://schemas.microsoft.com/office/drawing/2014/main" id="{86C4AEC6-5C16-4E3D-8AF4-03CF56903BBB}"/>
                </a:ext>
              </a:extLst>
            </p:cNvPr>
            <p:cNvGrpSpPr/>
            <p:nvPr/>
          </p:nvGrpSpPr>
          <p:grpSpPr>
            <a:xfrm>
              <a:off x="4525346" y="3144949"/>
              <a:ext cx="4613989" cy="2677331"/>
              <a:chOff x="0" y="2719873"/>
              <a:chExt cx="4613989" cy="2677331"/>
            </a:xfrm>
          </p:grpSpPr>
          <p:grpSp>
            <p:nvGrpSpPr>
              <p:cNvPr id="10" name="Group 9">
                <a:extLst>
                  <a:ext uri="{FF2B5EF4-FFF2-40B4-BE49-F238E27FC236}">
                    <a16:creationId xmlns:a16="http://schemas.microsoft.com/office/drawing/2014/main" id="{11C96C59-0C92-496F-B72D-DF6025A25C21}"/>
                  </a:ext>
                </a:extLst>
              </p:cNvPr>
              <p:cNvGrpSpPr/>
              <p:nvPr/>
            </p:nvGrpSpPr>
            <p:grpSpPr>
              <a:xfrm>
                <a:off x="0" y="2761761"/>
                <a:ext cx="4572000" cy="2635443"/>
                <a:chOff x="518650" y="1332133"/>
                <a:chExt cx="4631850" cy="2669942"/>
              </a:xfrm>
            </p:grpSpPr>
            <p:pic>
              <p:nvPicPr>
                <p:cNvPr id="4" name="Picture 3">
                  <a:extLst>
                    <a:ext uri="{FF2B5EF4-FFF2-40B4-BE49-F238E27FC236}">
                      <a16:creationId xmlns:a16="http://schemas.microsoft.com/office/drawing/2014/main" id="{CC5CF150-59AA-4070-B822-021B32A488B9}"/>
                    </a:ext>
                  </a:extLst>
                </p:cNvPr>
                <p:cNvPicPr>
                  <a:picLocks noChangeAspect="1"/>
                </p:cNvPicPr>
                <p:nvPr/>
              </p:nvPicPr>
              <p:blipFill rotWithShape="1">
                <a:blip r:embed="rId3"/>
                <a:srcRect l="14337" t="11606" r="53325" b="36485"/>
                <a:stretch/>
              </p:blipFill>
              <p:spPr>
                <a:xfrm>
                  <a:off x="518650" y="1332134"/>
                  <a:ext cx="2957004" cy="2669941"/>
                </a:xfrm>
                <a:prstGeom prst="rect">
                  <a:avLst/>
                </a:prstGeom>
              </p:spPr>
            </p:pic>
            <p:pic>
              <p:nvPicPr>
                <p:cNvPr id="9" name="Picture 8">
                  <a:extLst>
                    <a:ext uri="{FF2B5EF4-FFF2-40B4-BE49-F238E27FC236}">
                      <a16:creationId xmlns:a16="http://schemas.microsoft.com/office/drawing/2014/main" id="{2CF3AD9E-83AE-460C-8ABE-A42C4B4664BB}"/>
                    </a:ext>
                  </a:extLst>
                </p:cNvPr>
                <p:cNvPicPr>
                  <a:picLocks noChangeAspect="1"/>
                </p:cNvPicPr>
                <p:nvPr/>
              </p:nvPicPr>
              <p:blipFill rotWithShape="1">
                <a:blip r:embed="rId3"/>
                <a:srcRect l="69949" t="11606" r="11735" b="36485"/>
                <a:stretch/>
              </p:blipFill>
              <p:spPr>
                <a:xfrm>
                  <a:off x="3475654" y="1332133"/>
                  <a:ext cx="1674846" cy="2669941"/>
                </a:xfrm>
                <a:prstGeom prst="rect">
                  <a:avLst/>
                </a:prstGeom>
              </p:spPr>
            </p:pic>
          </p:grpSp>
          <p:sp>
            <p:nvSpPr>
              <p:cNvPr id="13" name="Rectangle 12">
                <a:extLst>
                  <a:ext uri="{FF2B5EF4-FFF2-40B4-BE49-F238E27FC236}">
                    <a16:creationId xmlns:a16="http://schemas.microsoft.com/office/drawing/2014/main" id="{265D3A24-5D4A-45A4-A479-C7D1E78248B2}"/>
                  </a:ext>
                </a:extLst>
              </p:cNvPr>
              <p:cNvSpPr/>
              <p:nvPr/>
            </p:nvSpPr>
            <p:spPr>
              <a:xfrm>
                <a:off x="4306078" y="2719873"/>
                <a:ext cx="307911" cy="555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77E77D7D-912A-415D-9B56-B075D063F380}"/>
                </a:ext>
              </a:extLst>
            </p:cNvPr>
            <p:cNvSpPr/>
            <p:nvPr/>
          </p:nvSpPr>
          <p:spPr>
            <a:xfrm>
              <a:off x="5910028" y="5504508"/>
              <a:ext cx="812677" cy="369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16">
            <a:extLst>
              <a:ext uri="{FF2B5EF4-FFF2-40B4-BE49-F238E27FC236}">
                <a16:creationId xmlns:a16="http://schemas.microsoft.com/office/drawing/2014/main" id="{44E8925C-5571-4A1F-93C1-0634F3A84D71}"/>
              </a:ext>
            </a:extLst>
          </p:cNvPr>
          <p:cNvSpPr>
            <a:spLocks noGrp="1"/>
          </p:cNvSpPr>
          <p:nvPr>
            <p:ph type="sldNum" sz="quarter" idx="12"/>
          </p:nvPr>
        </p:nvSpPr>
        <p:spPr/>
        <p:txBody>
          <a:bodyPr/>
          <a:lstStyle/>
          <a:p>
            <a:fld id="{05C6C226-9F80-4DC5-B841-0DC1ADD9F01C}" type="slidenum">
              <a:rPr lang="en-US" smtClean="0"/>
              <a:t>12</a:t>
            </a:fld>
            <a:endParaRPr lang="en-US"/>
          </a:p>
        </p:txBody>
      </p:sp>
    </p:spTree>
    <p:extLst>
      <p:ext uri="{BB962C8B-B14F-4D97-AF65-F5344CB8AC3E}">
        <p14:creationId xmlns:p14="http://schemas.microsoft.com/office/powerpoint/2010/main" val="127338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9E5B-CC4D-306E-2AD4-120DACA2C57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5E8ED94-B2D7-4EA5-BAD9-E5E8126D25E8}"/>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Data</a:t>
            </a:r>
          </a:p>
        </p:txBody>
      </p:sp>
      <p:sp>
        <p:nvSpPr>
          <p:cNvPr id="7" name="Title 7">
            <a:extLst>
              <a:ext uri="{FF2B5EF4-FFF2-40B4-BE49-F238E27FC236}">
                <a16:creationId xmlns:a16="http://schemas.microsoft.com/office/drawing/2014/main" id="{300CFC88-987C-78D5-D8D0-522A81D17C49}"/>
              </a:ext>
            </a:extLst>
          </p:cNvPr>
          <p:cNvSpPr txBox="1">
            <a:spLocks/>
          </p:cNvSpPr>
          <p:nvPr/>
        </p:nvSpPr>
        <p:spPr>
          <a:xfrm>
            <a:off x="419100" y="1164921"/>
            <a:ext cx="8302869" cy="4958148"/>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600"/>
              </a:spcBef>
            </a:pPr>
            <a:endParaRPr lang="en-US" sz="2400" dirty="0">
              <a:solidFill>
                <a:schemeClr val="tx2"/>
              </a:solidFill>
              <a:latin typeface="Metropolis" panose="00000500000000000000" pitchFamily="50" charset="0"/>
              <a:cs typeface="Arial"/>
            </a:endParaRPr>
          </a:p>
        </p:txBody>
      </p:sp>
      <p:sp>
        <p:nvSpPr>
          <p:cNvPr id="17" name="Slide Number Placeholder 16">
            <a:extLst>
              <a:ext uri="{FF2B5EF4-FFF2-40B4-BE49-F238E27FC236}">
                <a16:creationId xmlns:a16="http://schemas.microsoft.com/office/drawing/2014/main" id="{7DC3E8A2-F755-CBC1-8A4D-775960C469E4}"/>
              </a:ext>
            </a:extLst>
          </p:cNvPr>
          <p:cNvSpPr>
            <a:spLocks noGrp="1"/>
          </p:cNvSpPr>
          <p:nvPr>
            <p:ph type="sldNum" sz="quarter" idx="12"/>
          </p:nvPr>
        </p:nvSpPr>
        <p:spPr/>
        <p:txBody>
          <a:bodyPr/>
          <a:lstStyle/>
          <a:p>
            <a:fld id="{05C6C226-9F80-4DC5-B841-0DC1ADD9F01C}" type="slidenum">
              <a:rPr lang="en-US" smtClean="0"/>
              <a:t>13</a:t>
            </a:fld>
            <a:endParaRPr lang="en-US"/>
          </a:p>
        </p:txBody>
      </p:sp>
      <p:pic>
        <p:nvPicPr>
          <p:cNvPr id="18" name="Picture 17">
            <a:extLst>
              <a:ext uri="{FF2B5EF4-FFF2-40B4-BE49-F238E27FC236}">
                <a16:creationId xmlns:a16="http://schemas.microsoft.com/office/drawing/2014/main" id="{7DE2FB42-5396-D99C-F443-430176DE9A85}"/>
              </a:ext>
            </a:extLst>
          </p:cNvPr>
          <p:cNvPicPr>
            <a:picLocks noChangeAspect="1"/>
          </p:cNvPicPr>
          <p:nvPr/>
        </p:nvPicPr>
        <p:blipFill>
          <a:blip r:embed="rId2">
            <a:extLst>
              <a:ext uri="{28A0092B-C50C-407E-A947-70E740481C1C}">
                <a14:useLocalDpi xmlns:a14="http://schemas.microsoft.com/office/drawing/2010/main" val="0"/>
              </a:ext>
            </a:extLst>
          </a:blip>
          <a:srcRect l="14642" t="3622" r="14341" b="3276"/>
          <a:stretch>
            <a:fillRect/>
          </a:stretch>
        </p:blipFill>
        <p:spPr>
          <a:xfrm>
            <a:off x="2676010" y="1035406"/>
            <a:ext cx="3791979" cy="5087663"/>
          </a:xfrm>
          <a:prstGeom prst="rect">
            <a:avLst/>
          </a:prstGeom>
        </p:spPr>
      </p:pic>
      <p:pic>
        <p:nvPicPr>
          <p:cNvPr id="22" name="Picture 21" descr="A black rectangle with white lines&#10;&#10;AI-generated content may be incorrect.">
            <a:extLst>
              <a:ext uri="{FF2B5EF4-FFF2-40B4-BE49-F238E27FC236}">
                <a16:creationId xmlns:a16="http://schemas.microsoft.com/office/drawing/2014/main" id="{0F3C5A3D-D307-1912-10B3-B1EFB64E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18" y="6070319"/>
            <a:ext cx="4375831" cy="636175"/>
          </a:xfrm>
          <a:prstGeom prst="rect">
            <a:avLst/>
          </a:prstGeom>
        </p:spPr>
      </p:pic>
    </p:spTree>
    <p:extLst>
      <p:ext uri="{BB962C8B-B14F-4D97-AF65-F5344CB8AC3E}">
        <p14:creationId xmlns:p14="http://schemas.microsoft.com/office/powerpoint/2010/main" val="52725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4622-426E-26EF-F287-9209E5726E9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1F569A2-E9A4-B6F2-1C26-22CD33E250FD}"/>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Sample Selection</a:t>
            </a:r>
          </a:p>
        </p:txBody>
      </p:sp>
      <p:sp>
        <p:nvSpPr>
          <p:cNvPr id="8" name="Title 7">
            <a:extLst>
              <a:ext uri="{FF2B5EF4-FFF2-40B4-BE49-F238E27FC236}">
                <a16:creationId xmlns:a16="http://schemas.microsoft.com/office/drawing/2014/main" id="{63B39174-02B7-29D4-14C1-8134F00721B6}"/>
              </a:ext>
            </a:extLst>
          </p:cNvPr>
          <p:cNvSpPr txBox="1">
            <a:spLocks/>
          </p:cNvSpPr>
          <p:nvPr/>
        </p:nvSpPr>
        <p:spPr>
          <a:xfrm>
            <a:off x="419101" y="1143000"/>
            <a:ext cx="8229599" cy="5370534"/>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285750" indent="-285750">
              <a:lnSpc>
                <a:spcPct val="150000"/>
              </a:lnSpc>
              <a:spcBef>
                <a:spcPts val="0"/>
              </a:spcBef>
              <a:buFont typeface="Arial" panose="020B0604020202020204" pitchFamily="34" charset="0"/>
              <a:buChar char="•"/>
            </a:pPr>
            <a:r>
              <a:rPr lang="en-US" b="0" dirty="0">
                <a:solidFill>
                  <a:srgbClr val="000000"/>
                </a:solidFill>
                <a:latin typeface="Metropolis" panose="00000500000000000000" pitchFamily="50" charset="0"/>
                <a:cs typeface="Arial"/>
              </a:rPr>
              <a:t>Focus on 2005-2018 to avoid pandemic</a:t>
            </a:r>
          </a:p>
          <a:p>
            <a:pPr marL="285750" indent="-285750">
              <a:lnSpc>
                <a:spcPct val="150000"/>
              </a:lnSpc>
              <a:spcBef>
                <a:spcPts val="0"/>
              </a:spcBef>
              <a:buFont typeface="Arial" panose="020B0604020202020204" pitchFamily="34" charset="0"/>
              <a:buChar char="•"/>
            </a:pPr>
            <a:endParaRPr lang="en-US" b="0" dirty="0">
              <a:solidFill>
                <a:srgbClr val="000000"/>
              </a:solidFill>
              <a:latin typeface="Metropolis" panose="00000500000000000000" pitchFamily="50" charset="0"/>
              <a:cs typeface="Arial"/>
            </a:endParaRPr>
          </a:p>
          <a:p>
            <a:pPr marL="285750" indent="-285750">
              <a:lnSpc>
                <a:spcPct val="150000"/>
              </a:lnSpc>
              <a:spcBef>
                <a:spcPts val="0"/>
              </a:spcBef>
              <a:buFont typeface="Arial" panose="020B0604020202020204" pitchFamily="34" charset="0"/>
              <a:buChar char="•"/>
            </a:pPr>
            <a:r>
              <a:rPr lang="en-US" b="0" dirty="0">
                <a:solidFill>
                  <a:srgbClr val="000000"/>
                </a:solidFill>
                <a:latin typeface="Metropolis" panose="00000500000000000000" pitchFamily="50" charset="0"/>
                <a:cs typeface="Arial"/>
              </a:rPr>
              <a:t>Remove recipients that are ever either flagged as “unhoused” in the SNAP address files or have a residential address at the SNAP office</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Caseworkers often assign SNAP office as home address</a:t>
            </a:r>
          </a:p>
          <a:p>
            <a:pPr marL="742950" lvl="1" indent="-285750">
              <a:lnSpc>
                <a:spcPct val="150000"/>
              </a:lnSpc>
              <a:buFont typeface="Arial" panose="020B0604020202020204" pitchFamily="34" charset="0"/>
              <a:buChar char="•"/>
            </a:pPr>
            <a:r>
              <a:rPr lang="en-US" sz="2000" dirty="0">
                <a:solidFill>
                  <a:srgbClr val="000000"/>
                </a:solidFill>
                <a:latin typeface="Metropolis" panose="00000500000000000000" pitchFamily="50" charset="0"/>
                <a:cs typeface="Arial"/>
              </a:rPr>
              <a:t>These addresses automatically change when office moves, making caseload mechanically larger at tract of new office</a:t>
            </a:r>
            <a:endParaRPr lang="en-US" sz="2000" b="0" dirty="0">
              <a:solidFill>
                <a:srgbClr val="000000"/>
              </a:solidFill>
              <a:latin typeface="Metropolis" panose="00000500000000000000" pitchFamily="50" charset="0"/>
              <a:cs typeface="Arial"/>
            </a:endParaRPr>
          </a:p>
        </p:txBody>
      </p:sp>
      <p:sp>
        <p:nvSpPr>
          <p:cNvPr id="4" name="Slide Number Placeholder 3">
            <a:extLst>
              <a:ext uri="{FF2B5EF4-FFF2-40B4-BE49-F238E27FC236}">
                <a16:creationId xmlns:a16="http://schemas.microsoft.com/office/drawing/2014/main" id="{4B7261CA-E1D5-2D17-7BE1-EA107463A065}"/>
              </a:ext>
            </a:extLst>
          </p:cNvPr>
          <p:cNvSpPr>
            <a:spLocks noGrp="1"/>
          </p:cNvSpPr>
          <p:nvPr>
            <p:ph type="sldNum" sz="quarter" idx="12"/>
          </p:nvPr>
        </p:nvSpPr>
        <p:spPr/>
        <p:txBody>
          <a:bodyPr/>
          <a:lstStyle/>
          <a:p>
            <a:fld id="{05C6C226-9F80-4DC5-B841-0DC1ADD9F01C}" type="slidenum">
              <a:rPr lang="en-US" smtClean="0"/>
              <a:t>14</a:t>
            </a:fld>
            <a:endParaRPr lang="en-US"/>
          </a:p>
        </p:txBody>
      </p:sp>
    </p:spTree>
    <p:extLst>
      <p:ext uri="{BB962C8B-B14F-4D97-AF65-F5344CB8AC3E}">
        <p14:creationId xmlns:p14="http://schemas.microsoft.com/office/powerpoint/2010/main" val="258128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A4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FB5525-D87B-40DD-A190-C16A00F708E3}"/>
              </a:ext>
            </a:extLst>
          </p:cNvPr>
          <p:cNvSpPr txBox="1"/>
          <p:nvPr/>
        </p:nvSpPr>
        <p:spPr>
          <a:xfrm>
            <a:off x="419100" y="2705725"/>
            <a:ext cx="8402515" cy="769441"/>
          </a:xfrm>
          <a:prstGeom prst="rect">
            <a:avLst/>
          </a:prstGeom>
          <a:noFill/>
        </p:spPr>
        <p:txBody>
          <a:bodyPr wrap="square" rtlCol="0">
            <a:spAutoFit/>
          </a:bodyPr>
          <a:lstStyle/>
          <a:p>
            <a:r>
              <a:rPr lang="en-US" sz="4400" b="1" dirty="0">
                <a:solidFill>
                  <a:schemeClr val="bg1"/>
                </a:solidFill>
                <a:latin typeface="Metropolis" panose="00000500000000000000" pitchFamily="50" charset="0"/>
              </a:rPr>
              <a:t>Empirical Design</a:t>
            </a:r>
          </a:p>
        </p:txBody>
      </p:sp>
      <p:sp>
        <p:nvSpPr>
          <p:cNvPr id="5" name="Slide Number Placeholder 4">
            <a:extLst>
              <a:ext uri="{FF2B5EF4-FFF2-40B4-BE49-F238E27FC236}">
                <a16:creationId xmlns:a16="http://schemas.microsoft.com/office/drawing/2014/main" id="{2C5C2971-7C08-4CCE-A74D-8E8E325839F9}"/>
              </a:ext>
            </a:extLst>
          </p:cNvPr>
          <p:cNvSpPr>
            <a:spLocks noGrp="1"/>
          </p:cNvSpPr>
          <p:nvPr>
            <p:ph type="sldNum" sz="quarter" idx="12"/>
          </p:nvPr>
        </p:nvSpPr>
        <p:spPr/>
        <p:txBody>
          <a:bodyPr/>
          <a:lstStyle/>
          <a:p>
            <a:fld id="{05C6C226-9F80-4DC5-B841-0DC1ADD9F01C}" type="slidenum">
              <a:rPr lang="en-US" smtClean="0"/>
              <a:t>15</a:t>
            </a:fld>
            <a:endParaRPr lang="en-US"/>
          </a:p>
        </p:txBody>
      </p:sp>
    </p:spTree>
    <p:extLst>
      <p:ext uri="{BB962C8B-B14F-4D97-AF65-F5344CB8AC3E}">
        <p14:creationId xmlns:p14="http://schemas.microsoft.com/office/powerpoint/2010/main" val="273940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7F19FB-DC48-42A3-B5D5-AA78F43B9E4C}"/>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Empirical Design</a:t>
            </a:r>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81759226-9E8B-46B3-848A-EBAB7510C6BA}"/>
                  </a:ext>
                </a:extLst>
              </p:cNvPr>
              <p:cNvSpPr txBox="1">
                <a:spLocks/>
              </p:cNvSpPr>
              <p:nvPr/>
            </p:nvSpPr>
            <p:spPr>
              <a:xfrm>
                <a:off x="420565" y="2506444"/>
                <a:ext cx="8302869" cy="380413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285750" indent="-285750">
                  <a:lnSpc>
                    <a:spcPct val="150000"/>
                  </a:lnSpc>
                  <a:spcBef>
                    <a:spcPts val="600"/>
                  </a:spcBef>
                  <a:spcAft>
                    <a:spcPts val="600"/>
                  </a:spcAft>
                  <a:buFont typeface="Arial" panose="020B0604020202020204" pitchFamily="34" charset="0"/>
                  <a:buChar char="•"/>
                </a:pPr>
                <a14:m>
                  <m:oMath xmlns:m="http://schemas.openxmlformats.org/officeDocument/2006/math">
                    <m:r>
                      <a:rPr lang="en-US" sz="1800" b="0" i="1" smtClean="0">
                        <a:solidFill>
                          <a:srgbClr val="000000"/>
                        </a:solidFill>
                        <a:latin typeface="Cambria Math" panose="02040503050406030204" pitchFamily="18" charset="0"/>
                        <a:cs typeface="Arial"/>
                      </a:rPr>
                      <m:t> </m:t>
                    </m:r>
                    <m:r>
                      <a:rPr lang="en-US" sz="1800" b="0" i="1" smtClean="0">
                        <a:solidFill>
                          <a:srgbClr val="000000"/>
                        </a:solidFill>
                        <a:latin typeface="Cambria Math" panose="02040503050406030204" pitchFamily="18" charset="0"/>
                        <a:cs typeface="Arial"/>
                      </a:rPr>
                      <m:t>𝑖</m:t>
                    </m:r>
                  </m:oMath>
                </a14:m>
                <a:r>
                  <a:rPr lang="en-US" sz="1800" b="0" dirty="0">
                    <a:solidFill>
                      <a:srgbClr val="000000"/>
                    </a:solidFill>
                    <a:latin typeface="Metropolis" panose="00000500000000000000" pitchFamily="50" charset="0"/>
                    <a:cs typeface="Arial"/>
                  </a:rPr>
                  <a:t> – Census Tract</a:t>
                </a:r>
              </a:p>
              <a:p>
                <a:pPr marL="285750" indent="-285750">
                  <a:lnSpc>
                    <a:spcPct val="150000"/>
                  </a:lnSpc>
                  <a:spcBef>
                    <a:spcPts val="600"/>
                  </a:spcBef>
                  <a:spcAft>
                    <a:spcPts val="600"/>
                  </a:spcAft>
                  <a:buFont typeface="Arial" panose="020B0604020202020204" pitchFamily="34" charset="0"/>
                  <a:buChar char="•"/>
                </a:pPr>
                <a14:m>
                  <m:oMath xmlns:m="http://schemas.openxmlformats.org/officeDocument/2006/math">
                    <m:r>
                      <a:rPr lang="en-US" sz="1800" b="0" i="1" smtClean="0">
                        <a:solidFill>
                          <a:srgbClr val="000000"/>
                        </a:solidFill>
                        <a:latin typeface="Cambria Math" panose="02040503050406030204" pitchFamily="18" charset="0"/>
                        <a:cs typeface="Arial"/>
                      </a:rPr>
                      <m:t>𝑡</m:t>
                    </m:r>
                  </m:oMath>
                </a14:m>
                <a:r>
                  <a:rPr lang="en-US" sz="1800" b="0" dirty="0">
                    <a:solidFill>
                      <a:srgbClr val="000000"/>
                    </a:solidFill>
                    <a:latin typeface="Metropolis" panose="00000500000000000000" pitchFamily="50" charset="0"/>
                    <a:cs typeface="Arial"/>
                  </a:rPr>
                  <a:t> – Calendar year-month</a:t>
                </a:r>
              </a:p>
              <a:p>
                <a:pPr marL="285750" indent="-285750">
                  <a:lnSpc>
                    <a:spcPct val="150000"/>
                  </a:lnSpc>
                  <a:spcBef>
                    <a:spcPts val="600"/>
                  </a:spcBef>
                  <a:spcAft>
                    <a:spcPts val="600"/>
                  </a:spcAft>
                  <a:buFont typeface="Arial" panose="020B0604020202020204" pitchFamily="34" charset="0"/>
                  <a:buChar char="•"/>
                </a:pPr>
                <a14:m>
                  <m:oMath xmlns:m="http://schemas.openxmlformats.org/officeDocument/2006/math">
                    <m:sSub>
                      <m:sSubPr>
                        <m:ctrlPr>
                          <a:rPr lang="en-US" sz="1800" b="0" i="1" smtClean="0">
                            <a:solidFill>
                              <a:srgbClr val="000000"/>
                            </a:solidFill>
                            <a:latin typeface="Cambria Math" panose="02040503050406030204" pitchFamily="18" charset="0"/>
                            <a:cs typeface="Arial"/>
                          </a:rPr>
                        </m:ctrlPr>
                      </m:sSubPr>
                      <m:e>
                        <m:r>
                          <a:rPr lang="en-US" sz="1800" b="0" i="1" smtClean="0">
                            <a:solidFill>
                              <a:srgbClr val="000000"/>
                            </a:solidFill>
                            <a:latin typeface="Cambria Math" panose="02040503050406030204" pitchFamily="18" charset="0"/>
                            <a:cs typeface="Arial"/>
                          </a:rPr>
                          <m:t>𝐷</m:t>
                        </m:r>
                      </m:e>
                      <m:sub>
                        <m:r>
                          <a:rPr lang="en-US" sz="1800" b="0" i="1" smtClean="0">
                            <a:solidFill>
                              <a:srgbClr val="000000"/>
                            </a:solidFill>
                            <a:latin typeface="Cambria Math" panose="02040503050406030204" pitchFamily="18" charset="0"/>
                            <a:cs typeface="Arial"/>
                          </a:rPr>
                          <m:t>h</m:t>
                        </m:r>
                        <m:r>
                          <a:rPr lang="en-US" sz="1800" b="0" i="1" smtClean="0">
                            <a:solidFill>
                              <a:srgbClr val="000000"/>
                            </a:solidFill>
                            <a:latin typeface="Cambria Math" panose="02040503050406030204" pitchFamily="18" charset="0"/>
                            <a:cs typeface="Arial"/>
                          </a:rPr>
                          <m:t>(</m:t>
                        </m:r>
                        <m:r>
                          <a:rPr lang="en-US" sz="1800" b="0" i="1" smtClean="0">
                            <a:solidFill>
                              <a:srgbClr val="000000"/>
                            </a:solidFill>
                            <a:latin typeface="Cambria Math" panose="02040503050406030204" pitchFamily="18" charset="0"/>
                            <a:cs typeface="Arial"/>
                          </a:rPr>
                          <m:t>𝑖𝑡</m:t>
                        </m:r>
                        <m:r>
                          <a:rPr lang="en-US" sz="1800" b="0" i="1" smtClean="0">
                            <a:solidFill>
                              <a:srgbClr val="000000"/>
                            </a:solidFill>
                            <a:latin typeface="Cambria Math" panose="02040503050406030204" pitchFamily="18" charset="0"/>
                            <a:cs typeface="Arial"/>
                          </a:rPr>
                          <m:t>)</m:t>
                        </m:r>
                      </m:sub>
                    </m:sSub>
                  </m:oMath>
                </a14:m>
                <a:r>
                  <a:rPr lang="en-US" sz="1800" b="0" dirty="0">
                    <a:solidFill>
                      <a:srgbClr val="000000"/>
                    </a:solidFill>
                    <a:latin typeface="Metropolis" panose="00000500000000000000" pitchFamily="50" charset="0"/>
                    <a:cs typeface="Arial"/>
                  </a:rPr>
                  <a:t> – Event time indicators surrounding opening/closing</a:t>
                </a:r>
              </a:p>
              <a:p>
                <a:pPr marL="285750" indent="-285750">
                  <a:lnSpc>
                    <a:spcPct val="150000"/>
                  </a:lnSpc>
                  <a:spcBef>
                    <a:spcPts val="600"/>
                  </a:spcBef>
                  <a:spcAft>
                    <a:spcPts val="600"/>
                  </a:spcAft>
                  <a:buFont typeface="Arial" panose="020B0604020202020204" pitchFamily="34" charset="0"/>
                  <a:buChar char="•"/>
                </a:pPr>
                <a:r>
                  <a:rPr lang="en-US" sz="1800" b="0" dirty="0">
                    <a:solidFill>
                      <a:srgbClr val="000000"/>
                    </a:solidFill>
                    <a:latin typeface="Metropolis" panose="00000500000000000000" pitchFamily="50" charset="0"/>
                    <a:cs typeface="Arial"/>
                  </a:rPr>
                  <a:t>Focus on urbanized areas for main results </a:t>
                </a:r>
                <a:endParaRPr lang="en-US" sz="1800" b="0" dirty="0">
                  <a:solidFill>
                    <a:schemeClr val="accent3"/>
                  </a:solidFill>
                  <a:latin typeface="Metropolis" panose="00000500000000000000" pitchFamily="50" charset="0"/>
                  <a:cs typeface="Arial"/>
                </a:endParaRPr>
              </a:p>
              <a:p>
                <a:pPr marL="742950" lvl="1" indent="-285750">
                  <a:lnSpc>
                    <a:spcPct val="150000"/>
                  </a:lnSpc>
                  <a:spcBef>
                    <a:spcPts val="600"/>
                  </a:spcBef>
                  <a:spcAft>
                    <a:spcPts val="600"/>
                  </a:spcAft>
                  <a:buFont typeface="Arial" panose="020B0604020202020204" pitchFamily="34" charset="0"/>
                  <a:buChar char="•"/>
                </a:pPr>
                <a:r>
                  <a:rPr lang="en-US" sz="1400" dirty="0">
                    <a:solidFill>
                      <a:schemeClr val="tx2"/>
                    </a:solidFill>
                    <a:latin typeface="Metropolis" panose="00000500000000000000" pitchFamily="50" charset="0"/>
                    <a:cs typeface="Arial"/>
                  </a:rPr>
                  <a:t>Census tracts with &gt;2,500 residents</a:t>
                </a:r>
              </a:p>
              <a:p>
                <a:pPr marL="285750" indent="-285750">
                  <a:lnSpc>
                    <a:spcPct val="150000"/>
                  </a:lnSpc>
                  <a:spcBef>
                    <a:spcPts val="600"/>
                  </a:spcBef>
                  <a:spcAft>
                    <a:spcPts val="600"/>
                  </a:spcAft>
                  <a:buFont typeface="Arial" panose="020B0604020202020204" pitchFamily="34" charset="0"/>
                  <a:buChar char="•"/>
                </a:pPr>
                <a:r>
                  <a:rPr lang="en-US" sz="1800" b="0" dirty="0">
                    <a:solidFill>
                      <a:schemeClr val="tx2"/>
                    </a:solidFill>
                    <a:latin typeface="Metropolis" panose="00000500000000000000" pitchFamily="50" charset="0"/>
                    <a:cs typeface="Arial"/>
                  </a:rPr>
                  <a:t>Main specification is extension of this model that is </a:t>
                </a:r>
                <a:r>
                  <a:rPr lang="en-US" sz="1800" b="0" dirty="0">
                    <a:solidFill>
                      <a:srgbClr val="000000"/>
                    </a:solidFill>
                    <a:latin typeface="Metropolis" panose="00000500000000000000" pitchFamily="50" charset="0"/>
                    <a:cs typeface="Arial"/>
                  </a:rPr>
                  <a:t>robust to heterogeneous treatment effects over time and groups (</a:t>
                </a:r>
                <a:r>
                  <a:rPr lang="en-US" sz="1400" b="0" dirty="0">
                    <a:solidFill>
                      <a:srgbClr val="990000">
                        <a:lumMod val="75000"/>
                      </a:srgbClr>
                    </a:solidFill>
                    <a:latin typeface="Metropolis" panose="00000500000000000000" pitchFamily="50" charset="0"/>
                    <a:cs typeface="Arial"/>
                  </a:rPr>
                  <a:t>de </a:t>
                </a:r>
                <a:r>
                  <a:rPr lang="en-US" sz="1400" b="0" dirty="0" err="1">
                    <a:solidFill>
                      <a:srgbClr val="990000">
                        <a:lumMod val="75000"/>
                      </a:srgbClr>
                    </a:solidFill>
                    <a:latin typeface="Metropolis" panose="00000500000000000000" pitchFamily="50" charset="0"/>
                    <a:cs typeface="Arial"/>
                  </a:rPr>
                  <a:t>Chaisemartin</a:t>
                </a:r>
                <a:r>
                  <a:rPr lang="en-US" sz="1400" b="0" dirty="0">
                    <a:solidFill>
                      <a:srgbClr val="990000">
                        <a:lumMod val="75000"/>
                      </a:srgbClr>
                    </a:solidFill>
                    <a:latin typeface="Metropolis" panose="00000500000000000000" pitchFamily="50" charset="0"/>
                    <a:cs typeface="Arial"/>
                  </a:rPr>
                  <a:t> and </a:t>
                </a:r>
                <a:r>
                  <a:rPr lang="en-US" sz="1400" b="0" dirty="0" err="1">
                    <a:solidFill>
                      <a:srgbClr val="990000">
                        <a:lumMod val="75000"/>
                      </a:srgbClr>
                    </a:solidFill>
                    <a:latin typeface="Metropolis" panose="00000500000000000000" pitchFamily="50" charset="0"/>
                    <a:cs typeface="Arial"/>
                  </a:rPr>
                  <a:t>D'Haultfœuille</a:t>
                </a:r>
                <a:r>
                  <a:rPr lang="en-US" sz="1400" b="0" dirty="0">
                    <a:solidFill>
                      <a:srgbClr val="990000">
                        <a:lumMod val="75000"/>
                      </a:srgbClr>
                    </a:solidFill>
                    <a:latin typeface="Metropolis" panose="00000500000000000000" pitchFamily="50" charset="0"/>
                    <a:cs typeface="Arial"/>
                  </a:rPr>
                  <a:t>, 2020</a:t>
                </a:r>
                <a:r>
                  <a:rPr lang="en-US" sz="1800" b="0" dirty="0">
                    <a:solidFill>
                      <a:srgbClr val="000000"/>
                    </a:solidFill>
                    <a:latin typeface="Metropolis" panose="00000500000000000000" pitchFamily="50" charset="0"/>
                    <a:cs typeface="Arial"/>
                  </a:rPr>
                  <a:t>)</a:t>
                </a:r>
                <a:endParaRPr lang="en-US" sz="1800" b="0" dirty="0">
                  <a:solidFill>
                    <a:schemeClr val="tx2"/>
                  </a:solidFill>
                  <a:latin typeface="Metropolis" panose="00000500000000000000" pitchFamily="50" charset="0"/>
                  <a:cs typeface="Arial"/>
                </a:endParaRPr>
              </a:p>
            </p:txBody>
          </p:sp>
        </mc:Choice>
        <mc:Fallback xmlns="">
          <p:sp>
            <p:nvSpPr>
              <p:cNvPr id="8" name="Title 7">
                <a:extLst>
                  <a:ext uri="{FF2B5EF4-FFF2-40B4-BE49-F238E27FC236}">
                    <a16:creationId xmlns:a16="http://schemas.microsoft.com/office/drawing/2014/main" id="{81759226-9E8B-46B3-848A-EBAB7510C6BA}"/>
                  </a:ext>
                </a:extLst>
              </p:cNvPr>
              <p:cNvSpPr txBox="1">
                <a:spLocks noRot="1" noChangeAspect="1" noMove="1" noResize="1" noEditPoints="1" noAdjustHandles="1" noChangeArrowheads="1" noChangeShapeType="1" noTextEdit="1"/>
              </p:cNvSpPr>
              <p:nvPr/>
            </p:nvSpPr>
            <p:spPr>
              <a:xfrm>
                <a:off x="420565" y="2506444"/>
                <a:ext cx="8302869" cy="3804139"/>
              </a:xfrm>
              <a:prstGeom prst="rect">
                <a:avLst/>
              </a:prstGeom>
              <a:blipFill>
                <a:blip r:embed="rId2"/>
                <a:stretch>
                  <a:fillRect l="-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60B7F6-A13C-4622-ADC7-C55C98D23ED9}"/>
                  </a:ext>
                </a:extLst>
              </p:cNvPr>
              <p:cNvSpPr txBox="1"/>
              <p:nvPr/>
            </p:nvSpPr>
            <p:spPr>
              <a:xfrm>
                <a:off x="1846384" y="1924755"/>
                <a:ext cx="5169876" cy="6933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𝑦</m:t>
                          </m:r>
                        </m:e>
                        <m:sub>
                          <m:r>
                            <a:rPr lang="en-US" i="1" smtClean="0">
                              <a:solidFill>
                                <a:srgbClr val="595959"/>
                              </a:solidFill>
                              <a:latin typeface="Cambria Math" panose="02040503050406030204" pitchFamily="18" charset="0"/>
                            </a:rPr>
                            <m:t>𝑖𝑡</m:t>
                          </m:r>
                        </m:sub>
                      </m:sSub>
                      <m:r>
                        <a:rPr lang="en-US" i="1" smtClean="0">
                          <a:solidFill>
                            <a:srgbClr val="595959"/>
                          </a:solidFill>
                          <a:latin typeface="Cambria Math" panose="02040503050406030204" pitchFamily="18" charset="0"/>
                        </a:rPr>
                        <m:t>=</m:t>
                      </m:r>
                      <m:nary>
                        <m:naryPr>
                          <m:chr m:val="∑"/>
                          <m:supHide m:val="on"/>
                          <m:ctrlPr>
                            <a:rPr lang="en-US" i="1" smtClean="0">
                              <a:solidFill>
                                <a:srgbClr val="595959"/>
                              </a:solidFill>
                              <a:latin typeface="Cambria Math" panose="02040503050406030204" pitchFamily="18" charset="0"/>
                            </a:rPr>
                          </m:ctrlPr>
                        </m:naryPr>
                        <m:sub>
                          <m:r>
                            <a:rPr lang="en-US" i="1" smtClean="0">
                              <a:solidFill>
                                <a:srgbClr val="595959"/>
                              </a:solidFill>
                              <a:latin typeface="Cambria Math" panose="02040503050406030204" pitchFamily="18" charset="0"/>
                            </a:rPr>
                            <m:t>𝜏</m:t>
                          </m:r>
                          <m:r>
                            <a:rPr lang="en-US" i="1">
                              <a:solidFill>
                                <a:srgbClr val="595959"/>
                              </a:solidFill>
                              <a:latin typeface="Cambria Math" panose="02040503050406030204" pitchFamily="18" charset="0"/>
                            </a:rPr>
                            <m:t>, </m:t>
                          </m:r>
                          <m:r>
                            <a:rPr lang="en-US" i="1">
                              <a:solidFill>
                                <a:srgbClr val="595959"/>
                              </a:solidFill>
                              <a:latin typeface="Cambria Math" panose="02040503050406030204" pitchFamily="18" charset="0"/>
                            </a:rPr>
                            <m:t>𝜏</m:t>
                          </m:r>
                          <m:r>
                            <a:rPr lang="en-US" i="1">
                              <a:solidFill>
                                <a:srgbClr val="595959"/>
                              </a:solidFill>
                              <a:latin typeface="Cambria Math" panose="02040503050406030204" pitchFamily="18" charset="0"/>
                            </a:rPr>
                            <m:t>≠1</m:t>
                          </m:r>
                        </m:sub>
                        <m:sup/>
                        <m:e>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𝛽</m:t>
                              </m:r>
                            </m:e>
                            <m:sub>
                              <m:r>
                                <a:rPr lang="en-US" i="1" smtClean="0">
                                  <a:solidFill>
                                    <a:srgbClr val="595959"/>
                                  </a:solidFill>
                                  <a:latin typeface="Cambria Math" panose="02040503050406030204" pitchFamily="18" charset="0"/>
                                </a:rPr>
                                <m:t>𝜏</m:t>
                              </m:r>
                            </m:sub>
                          </m:sSub>
                          <m:sSub>
                            <m:sSubPr>
                              <m:ctrlPr>
                                <a:rPr lang="en-US" b="0" i="1" smtClean="0">
                                  <a:solidFill>
                                    <a:srgbClr val="595959"/>
                                  </a:solidFill>
                                  <a:latin typeface="Cambria Math" panose="02040503050406030204" pitchFamily="18" charset="0"/>
                                </a:rPr>
                              </m:ctrlPr>
                            </m:sSubPr>
                            <m:e>
                              <m:r>
                                <a:rPr lang="en-US" b="0" i="1" smtClean="0">
                                  <a:solidFill>
                                    <a:srgbClr val="595959"/>
                                  </a:solidFill>
                                  <a:latin typeface="Cambria Math" panose="02040503050406030204" pitchFamily="18" charset="0"/>
                                </a:rPr>
                                <m:t>𝐷</m:t>
                              </m:r>
                            </m:e>
                            <m:sub>
                              <m:r>
                                <a:rPr lang="en-US" b="0" i="1" smtClean="0">
                                  <a:solidFill>
                                    <a:srgbClr val="595959"/>
                                  </a:solidFill>
                                  <a:latin typeface="Cambria Math" panose="02040503050406030204" pitchFamily="18" charset="0"/>
                                </a:rPr>
                                <m:t>h</m:t>
                              </m:r>
                              <m:r>
                                <a:rPr lang="en-US" b="0" i="1" smtClean="0">
                                  <a:solidFill>
                                    <a:srgbClr val="595959"/>
                                  </a:solidFill>
                                  <a:latin typeface="Cambria Math" panose="02040503050406030204" pitchFamily="18" charset="0"/>
                                </a:rPr>
                                <m:t>(</m:t>
                              </m:r>
                              <m:r>
                                <a:rPr lang="en-US" b="0" i="1" smtClean="0">
                                  <a:solidFill>
                                    <a:srgbClr val="595959"/>
                                  </a:solidFill>
                                  <a:latin typeface="Cambria Math" panose="02040503050406030204" pitchFamily="18" charset="0"/>
                                </a:rPr>
                                <m:t>𝑖𝑡</m:t>
                              </m:r>
                              <m:r>
                                <a:rPr lang="en-US" b="0" i="1" smtClean="0">
                                  <a:solidFill>
                                    <a:srgbClr val="595959"/>
                                  </a:solidFill>
                                  <a:latin typeface="Cambria Math" panose="02040503050406030204" pitchFamily="18" charset="0"/>
                                </a:rPr>
                                <m:t>)</m:t>
                              </m:r>
                            </m:sub>
                          </m:sSub>
                          <m:r>
                            <a:rPr lang="en-US" i="1" smtClean="0">
                              <a:solidFill>
                                <a:srgbClr val="595959"/>
                              </a:solidFill>
                              <a:latin typeface="Cambria Math" panose="02040503050406030204" pitchFamily="18" charset="0"/>
                            </a:rPr>
                            <m:t>+</m:t>
                          </m:r>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𝛾</m:t>
                              </m:r>
                            </m:e>
                            <m:sub>
                              <m:r>
                                <a:rPr lang="en-US" i="1" smtClean="0">
                                  <a:solidFill>
                                    <a:srgbClr val="595959"/>
                                  </a:solidFill>
                                  <a:latin typeface="Cambria Math" panose="02040503050406030204" pitchFamily="18" charset="0"/>
                                </a:rPr>
                                <m:t>𝑖</m:t>
                              </m:r>
                            </m:sub>
                          </m:sSub>
                          <m:r>
                            <a:rPr lang="en-US" i="1" smtClean="0">
                              <a:solidFill>
                                <a:srgbClr val="595959"/>
                              </a:solidFill>
                              <a:latin typeface="Cambria Math" panose="02040503050406030204" pitchFamily="18" charset="0"/>
                            </a:rPr>
                            <m:t>+</m:t>
                          </m:r>
                          <m:sSub>
                            <m:sSubPr>
                              <m:ctrlPr>
                                <a:rPr lang="en-US" i="1" smtClean="0">
                                  <a:solidFill>
                                    <a:srgbClr val="595959"/>
                                  </a:solidFill>
                                  <a:latin typeface="Cambria Math" panose="02040503050406030204" pitchFamily="18" charset="0"/>
                                </a:rPr>
                              </m:ctrlPr>
                            </m:sSubPr>
                            <m:e>
                              <m:r>
                                <a:rPr lang="en-US" b="0" i="1" smtClean="0">
                                  <a:solidFill>
                                    <a:srgbClr val="595959"/>
                                  </a:solidFill>
                                  <a:latin typeface="Cambria Math" panose="02040503050406030204" pitchFamily="18" charset="0"/>
                                </a:rPr>
                                <m:t>𝛿</m:t>
                              </m:r>
                            </m:e>
                            <m:sub>
                              <m:r>
                                <a:rPr lang="en-US" i="1" smtClean="0">
                                  <a:solidFill>
                                    <a:srgbClr val="595959"/>
                                  </a:solidFill>
                                  <a:latin typeface="Cambria Math" panose="02040503050406030204" pitchFamily="18" charset="0"/>
                                </a:rPr>
                                <m:t>𝑡</m:t>
                              </m:r>
                            </m:sub>
                          </m:sSub>
                          <m:r>
                            <a:rPr lang="en-US" i="1" smtClean="0">
                              <a:solidFill>
                                <a:srgbClr val="595959"/>
                              </a:solidFill>
                              <a:latin typeface="Cambria Math" panose="02040503050406030204" pitchFamily="18" charset="0"/>
                            </a:rPr>
                            <m:t>+</m:t>
                          </m:r>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𝜖</m:t>
                              </m:r>
                            </m:e>
                            <m:sub>
                              <m:r>
                                <a:rPr lang="en-US" i="1" smtClean="0">
                                  <a:solidFill>
                                    <a:srgbClr val="595959"/>
                                  </a:solidFill>
                                  <a:latin typeface="Cambria Math" panose="02040503050406030204" pitchFamily="18" charset="0"/>
                                </a:rPr>
                                <m:t>𝑖𝑡</m:t>
                              </m:r>
                            </m:sub>
                          </m:sSub>
                        </m:e>
                      </m:nary>
                    </m:oMath>
                  </m:oMathPara>
                </a14:m>
                <a:endParaRPr lang="en-US" dirty="0">
                  <a:solidFill>
                    <a:srgbClr val="595959"/>
                  </a:solidFill>
                  <a:latin typeface="Arial"/>
                </a:endParaRPr>
              </a:p>
            </p:txBody>
          </p:sp>
        </mc:Choice>
        <mc:Fallback xmlns="">
          <p:sp>
            <p:nvSpPr>
              <p:cNvPr id="10" name="TextBox 9">
                <a:extLst>
                  <a:ext uri="{FF2B5EF4-FFF2-40B4-BE49-F238E27FC236}">
                    <a16:creationId xmlns:a16="http://schemas.microsoft.com/office/drawing/2014/main" id="{8E60B7F6-A13C-4622-ADC7-C55C98D23ED9}"/>
                  </a:ext>
                </a:extLst>
              </p:cNvPr>
              <p:cNvSpPr txBox="1">
                <a:spLocks noRot="1" noChangeAspect="1" noMove="1" noResize="1" noEditPoints="1" noAdjustHandles="1" noChangeArrowheads="1" noChangeShapeType="1" noTextEdit="1"/>
              </p:cNvSpPr>
              <p:nvPr/>
            </p:nvSpPr>
            <p:spPr>
              <a:xfrm>
                <a:off x="1846384" y="1924755"/>
                <a:ext cx="5169876" cy="693395"/>
              </a:xfrm>
              <a:prstGeom prst="rect">
                <a:avLst/>
              </a:prstGeom>
              <a:blipFill>
                <a:blip r:embed="rId4"/>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76B0161-0679-4D28-AA3E-6CB56EDE1195}"/>
              </a:ext>
            </a:extLst>
          </p:cNvPr>
          <p:cNvSpPr>
            <a:spLocks noGrp="1"/>
          </p:cNvSpPr>
          <p:nvPr>
            <p:ph type="sldNum" sz="quarter" idx="12"/>
          </p:nvPr>
        </p:nvSpPr>
        <p:spPr/>
        <p:txBody>
          <a:bodyPr/>
          <a:lstStyle/>
          <a:p>
            <a:fld id="{05C6C226-9F80-4DC5-B841-0DC1ADD9F01C}" type="slidenum">
              <a:rPr lang="en-US" smtClean="0"/>
              <a:t>16</a:t>
            </a:fld>
            <a:endParaRPr lang="en-US"/>
          </a:p>
        </p:txBody>
      </p:sp>
      <p:sp>
        <p:nvSpPr>
          <p:cNvPr id="11" name="Title 7">
            <a:extLst>
              <a:ext uri="{FF2B5EF4-FFF2-40B4-BE49-F238E27FC236}">
                <a16:creationId xmlns:a16="http://schemas.microsoft.com/office/drawing/2014/main" id="{88128C09-F0B5-414F-AAC0-0F29D6D2C066}"/>
              </a:ext>
            </a:extLst>
          </p:cNvPr>
          <p:cNvSpPr txBox="1">
            <a:spLocks/>
          </p:cNvSpPr>
          <p:nvPr/>
        </p:nvSpPr>
        <p:spPr>
          <a:xfrm>
            <a:off x="419100" y="1292645"/>
            <a:ext cx="8551379" cy="820737"/>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600" dirty="0">
                <a:solidFill>
                  <a:schemeClr val="tx2"/>
                </a:solidFill>
                <a:latin typeface="Metropolis" panose="00000500000000000000" pitchFamily="50" charset="0"/>
                <a:ea typeface="Arial Unicode MS" panose="020B0604020202020204" pitchFamily="34" charset="-128"/>
                <a:cs typeface="Arial Hebrew" pitchFamily="2" charset="-79"/>
              </a:rPr>
              <a:t>Two-way Fixed Effects</a:t>
            </a:r>
          </a:p>
        </p:txBody>
      </p:sp>
    </p:spTree>
    <p:extLst>
      <p:ext uri="{BB962C8B-B14F-4D97-AF65-F5344CB8AC3E}">
        <p14:creationId xmlns:p14="http://schemas.microsoft.com/office/powerpoint/2010/main" val="19634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A7CE90-E1DA-480A-B5B4-1CFADAB8D2CB}"/>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Empirical Design</a:t>
            </a:r>
          </a:p>
        </p:txBody>
      </p:sp>
      <mc:AlternateContent xmlns:mc="http://schemas.openxmlformats.org/markup-compatibility/2006" xmlns:a14="http://schemas.microsoft.com/office/drawing/2010/main">
        <mc:Choice Requires="a14">
          <p:sp>
            <p:nvSpPr>
              <p:cNvPr id="8" name="Title 7">
                <a:extLst>
                  <a:ext uri="{FF2B5EF4-FFF2-40B4-BE49-F238E27FC236}">
                    <a16:creationId xmlns:a16="http://schemas.microsoft.com/office/drawing/2014/main" id="{6D5F4219-936D-4477-A995-44B8CE7E5C60}"/>
                  </a:ext>
                </a:extLst>
              </p:cNvPr>
              <p:cNvSpPr txBox="1">
                <a:spLocks/>
              </p:cNvSpPr>
              <p:nvPr/>
            </p:nvSpPr>
            <p:spPr>
              <a:xfrm>
                <a:off x="420565" y="2672858"/>
                <a:ext cx="8302869" cy="380413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171450" indent="-171450">
                  <a:lnSpc>
                    <a:spcPct val="150000"/>
                  </a:lnSpc>
                  <a:spcBef>
                    <a:spcPts val="600"/>
                  </a:spcBef>
                  <a:spcAft>
                    <a:spcPts val="600"/>
                  </a:spcAft>
                  <a:buFont typeface="Arial" panose="020B0604020202020204" pitchFamily="34" charset="0"/>
                  <a:buChar char="•"/>
                </a:pPr>
                <a:r>
                  <a:rPr lang="en-US" sz="1800" b="0" dirty="0">
                    <a:solidFill>
                      <a:srgbClr val="000000"/>
                    </a:solidFill>
                    <a:latin typeface="Metropolis" panose="00000500000000000000" pitchFamily="50" charset="0"/>
                    <a:cs typeface="Arial"/>
                  </a:rPr>
                  <a:t>Run on a panel balanced over main event times </a:t>
                </a:r>
                <a14:m>
                  <m:oMath xmlns:m="http://schemas.openxmlformats.org/officeDocument/2006/math">
                    <m:r>
                      <a:rPr lang="en-US" sz="1800" b="0" i="1" smtClean="0">
                        <a:solidFill>
                          <a:srgbClr val="000000"/>
                        </a:solidFill>
                        <a:latin typeface="Cambria Math" panose="02040503050406030204" pitchFamily="18" charset="0"/>
                        <a:cs typeface="Arial"/>
                      </a:rPr>
                      <m:t>𝜏</m:t>
                    </m:r>
                    <m:r>
                      <a:rPr lang="en-US" sz="1800" b="0" i="1" smtClean="0">
                        <a:solidFill>
                          <a:srgbClr val="000000"/>
                        </a:solidFill>
                        <a:latin typeface="Cambria Math" panose="02040503050406030204" pitchFamily="18" charset="0"/>
                        <a:cs typeface="Arial"/>
                      </a:rPr>
                      <m:t>∈</m:t>
                    </m:r>
                    <m:d>
                      <m:dPr>
                        <m:begChr m:val="["/>
                        <m:endChr m:val="]"/>
                        <m:ctrlPr>
                          <a:rPr lang="en-US" sz="1800" b="0" i="1" smtClean="0">
                            <a:solidFill>
                              <a:srgbClr val="000000"/>
                            </a:solidFill>
                            <a:latin typeface="Cambria Math" panose="02040503050406030204" pitchFamily="18" charset="0"/>
                            <a:cs typeface="Arial"/>
                          </a:rPr>
                        </m:ctrlPr>
                      </m:dPr>
                      <m:e>
                        <m:r>
                          <a:rPr lang="en-US" sz="1800" b="0" i="1" smtClean="0">
                            <a:solidFill>
                              <a:srgbClr val="000000"/>
                            </a:solidFill>
                            <a:latin typeface="Cambria Math" panose="02040503050406030204" pitchFamily="18" charset="0"/>
                            <a:cs typeface="Arial"/>
                          </a:rPr>
                          <m:t>−12,23</m:t>
                        </m:r>
                      </m:e>
                    </m:d>
                  </m:oMath>
                </a14:m>
                <a:endParaRPr lang="en-US" sz="1800" b="0" dirty="0">
                  <a:solidFill>
                    <a:srgbClr val="000000"/>
                  </a:solidFill>
                  <a:latin typeface="Metropolis" panose="00000500000000000000" pitchFamily="50" charset="0"/>
                  <a:cs typeface="Arial"/>
                </a:endParaRPr>
              </a:p>
              <a:p>
                <a:pPr marL="171450" indent="-171450">
                  <a:lnSpc>
                    <a:spcPct val="150000"/>
                  </a:lnSpc>
                  <a:spcBef>
                    <a:spcPts val="600"/>
                  </a:spcBef>
                  <a:spcAft>
                    <a:spcPts val="600"/>
                  </a:spcAft>
                  <a:buFont typeface="Arial" panose="020B0604020202020204" pitchFamily="34" charset="0"/>
                  <a:buChar char="•"/>
                </a:pPr>
                <a:r>
                  <a:rPr lang="en-US" sz="1800" b="0" dirty="0">
                    <a:solidFill>
                      <a:srgbClr val="000000"/>
                    </a:solidFill>
                    <a:latin typeface="Metropolis" panose="00000500000000000000" pitchFamily="50" charset="0"/>
                    <a:cs typeface="Arial"/>
                  </a:rPr>
                  <a:t>Cluster standard errors by tract</a:t>
                </a:r>
              </a:p>
              <a:p>
                <a:pPr marL="171450" indent="-171450">
                  <a:lnSpc>
                    <a:spcPct val="150000"/>
                  </a:lnSpc>
                  <a:spcBef>
                    <a:spcPts val="600"/>
                  </a:spcBef>
                  <a:spcAft>
                    <a:spcPts val="600"/>
                  </a:spcAft>
                  <a:buFont typeface="Arial" panose="020B0604020202020204" pitchFamily="34" charset="0"/>
                  <a:buChar char="•"/>
                </a:pPr>
                <a:r>
                  <a:rPr lang="en-US" sz="1800" b="0" dirty="0">
                    <a:solidFill>
                      <a:srgbClr val="000000"/>
                    </a:solidFill>
                    <a:latin typeface="Metropolis" panose="00000500000000000000" pitchFamily="50" charset="0"/>
                    <a:cs typeface="Arial"/>
                  </a:rPr>
                  <a:t>Sample includes only SNAP offices that experience a change</a:t>
                </a:r>
              </a:p>
              <a:p>
                <a:pPr marL="171450" indent="-171450">
                  <a:lnSpc>
                    <a:spcPct val="150000"/>
                  </a:lnSpc>
                  <a:spcBef>
                    <a:spcPts val="600"/>
                  </a:spcBef>
                  <a:spcAft>
                    <a:spcPts val="600"/>
                  </a:spcAft>
                  <a:buFont typeface="Arial" panose="020B0604020202020204" pitchFamily="34" charset="0"/>
                  <a:buChar char="•"/>
                </a:pPr>
                <a:r>
                  <a:rPr lang="en-US" sz="1800" b="0" dirty="0">
                    <a:solidFill>
                      <a:srgbClr val="000000"/>
                    </a:solidFill>
                    <a:latin typeface="Metropolis" panose="00000500000000000000" pitchFamily="50" charset="0"/>
                    <a:cs typeface="Arial"/>
                  </a:rPr>
                  <a:t>Panel design hinges on exogenous timing of openings/closings</a:t>
                </a:r>
              </a:p>
              <a:p>
                <a:pPr marL="171450" indent="-171450">
                  <a:lnSpc>
                    <a:spcPct val="150000"/>
                  </a:lnSpc>
                  <a:spcBef>
                    <a:spcPts val="600"/>
                  </a:spcBef>
                  <a:spcAft>
                    <a:spcPts val="600"/>
                  </a:spcAft>
                  <a:buFont typeface="Arial" panose="020B0604020202020204" pitchFamily="34" charset="0"/>
                  <a:buChar char="•"/>
                </a:pPr>
                <a:endParaRPr lang="en-US" sz="1400" b="0" dirty="0">
                  <a:solidFill>
                    <a:srgbClr val="000000"/>
                  </a:solidFill>
                  <a:latin typeface="Metropolis" panose="00000500000000000000" pitchFamily="50" charset="0"/>
                  <a:cs typeface="Arial"/>
                </a:endParaRPr>
              </a:p>
            </p:txBody>
          </p:sp>
        </mc:Choice>
        <mc:Fallback xmlns="">
          <p:sp>
            <p:nvSpPr>
              <p:cNvPr id="8" name="Title 7">
                <a:extLst>
                  <a:ext uri="{FF2B5EF4-FFF2-40B4-BE49-F238E27FC236}">
                    <a16:creationId xmlns:a16="http://schemas.microsoft.com/office/drawing/2014/main" id="{6D5F4219-936D-4477-A995-44B8CE7E5C60}"/>
                  </a:ext>
                </a:extLst>
              </p:cNvPr>
              <p:cNvSpPr txBox="1">
                <a:spLocks noRot="1" noChangeAspect="1" noMove="1" noResize="1" noEditPoints="1" noAdjustHandles="1" noChangeArrowheads="1" noChangeShapeType="1" noTextEdit="1"/>
              </p:cNvSpPr>
              <p:nvPr/>
            </p:nvSpPr>
            <p:spPr>
              <a:xfrm>
                <a:off x="420565" y="2672858"/>
                <a:ext cx="8302869" cy="3804139"/>
              </a:xfrm>
              <a:prstGeom prst="rect">
                <a:avLst/>
              </a:prstGeom>
              <a:blipFill>
                <a:blip r:embed="rId3"/>
                <a:stretch>
                  <a:fillRect l="-51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F34A83-48D9-4C48-9B33-8880E9458E04}"/>
              </a:ext>
            </a:extLst>
          </p:cNvPr>
          <p:cNvSpPr>
            <a:spLocks noGrp="1"/>
          </p:cNvSpPr>
          <p:nvPr>
            <p:ph type="sldNum" sz="quarter" idx="12"/>
          </p:nvPr>
        </p:nvSpPr>
        <p:spPr/>
        <p:txBody>
          <a:bodyPr/>
          <a:lstStyle/>
          <a:p>
            <a:fld id="{05C6C226-9F80-4DC5-B841-0DC1ADD9F01C}" type="slidenum">
              <a:rPr lang="en-US" smtClean="0"/>
              <a:t>17</a:t>
            </a:fld>
            <a:endParaRPr lang="en-US"/>
          </a:p>
        </p:txBody>
      </p:sp>
      <p:sp>
        <p:nvSpPr>
          <p:cNvPr id="12" name="Title 7">
            <a:extLst>
              <a:ext uri="{FF2B5EF4-FFF2-40B4-BE49-F238E27FC236}">
                <a16:creationId xmlns:a16="http://schemas.microsoft.com/office/drawing/2014/main" id="{F4C280BE-688B-4287-8972-270B25E0AD0E}"/>
              </a:ext>
            </a:extLst>
          </p:cNvPr>
          <p:cNvSpPr txBox="1">
            <a:spLocks/>
          </p:cNvSpPr>
          <p:nvPr/>
        </p:nvSpPr>
        <p:spPr>
          <a:xfrm>
            <a:off x="419100" y="1292645"/>
            <a:ext cx="8551379" cy="820737"/>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600" dirty="0">
                <a:solidFill>
                  <a:schemeClr val="tx2"/>
                </a:solidFill>
                <a:latin typeface="Metropolis" panose="00000500000000000000" pitchFamily="50" charset="0"/>
                <a:ea typeface="Arial Unicode MS" panose="020B0604020202020204" pitchFamily="34" charset="-128"/>
                <a:cs typeface="Arial Hebrew" pitchFamily="2" charset="-79"/>
              </a:rPr>
              <a:t>Two-way Fixed Effects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CA4A92-4CBD-3FF0-B337-C6CC93D7DB88}"/>
                  </a:ext>
                </a:extLst>
              </p:cNvPr>
              <p:cNvSpPr txBox="1"/>
              <p:nvPr/>
            </p:nvSpPr>
            <p:spPr>
              <a:xfrm>
                <a:off x="1846384" y="1924755"/>
                <a:ext cx="5169876" cy="6933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𝑦</m:t>
                          </m:r>
                        </m:e>
                        <m:sub>
                          <m:r>
                            <a:rPr lang="en-US" i="1" smtClean="0">
                              <a:solidFill>
                                <a:srgbClr val="595959"/>
                              </a:solidFill>
                              <a:latin typeface="Cambria Math" panose="02040503050406030204" pitchFamily="18" charset="0"/>
                            </a:rPr>
                            <m:t>𝑖𝑡</m:t>
                          </m:r>
                        </m:sub>
                      </m:sSub>
                      <m:r>
                        <a:rPr lang="en-US" i="1" smtClean="0">
                          <a:solidFill>
                            <a:srgbClr val="595959"/>
                          </a:solidFill>
                          <a:latin typeface="Cambria Math" panose="02040503050406030204" pitchFamily="18" charset="0"/>
                        </a:rPr>
                        <m:t>=</m:t>
                      </m:r>
                      <m:nary>
                        <m:naryPr>
                          <m:chr m:val="∑"/>
                          <m:supHide m:val="on"/>
                          <m:ctrlPr>
                            <a:rPr lang="en-US" i="1" smtClean="0">
                              <a:solidFill>
                                <a:srgbClr val="595959"/>
                              </a:solidFill>
                              <a:latin typeface="Cambria Math" panose="02040503050406030204" pitchFamily="18" charset="0"/>
                            </a:rPr>
                          </m:ctrlPr>
                        </m:naryPr>
                        <m:sub>
                          <m:r>
                            <a:rPr lang="en-US" i="1" smtClean="0">
                              <a:solidFill>
                                <a:srgbClr val="595959"/>
                              </a:solidFill>
                              <a:latin typeface="Cambria Math" panose="02040503050406030204" pitchFamily="18" charset="0"/>
                            </a:rPr>
                            <m:t>𝜏</m:t>
                          </m:r>
                          <m:r>
                            <a:rPr lang="en-US" i="1">
                              <a:solidFill>
                                <a:srgbClr val="595959"/>
                              </a:solidFill>
                              <a:latin typeface="Cambria Math" panose="02040503050406030204" pitchFamily="18" charset="0"/>
                            </a:rPr>
                            <m:t>, </m:t>
                          </m:r>
                          <m:r>
                            <a:rPr lang="en-US" i="1">
                              <a:solidFill>
                                <a:srgbClr val="595959"/>
                              </a:solidFill>
                              <a:latin typeface="Cambria Math" panose="02040503050406030204" pitchFamily="18" charset="0"/>
                            </a:rPr>
                            <m:t>𝜏</m:t>
                          </m:r>
                          <m:r>
                            <a:rPr lang="en-US" i="1">
                              <a:solidFill>
                                <a:srgbClr val="595959"/>
                              </a:solidFill>
                              <a:latin typeface="Cambria Math" panose="02040503050406030204" pitchFamily="18" charset="0"/>
                            </a:rPr>
                            <m:t>≠1</m:t>
                          </m:r>
                        </m:sub>
                        <m:sup/>
                        <m:e>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𝛽</m:t>
                              </m:r>
                            </m:e>
                            <m:sub>
                              <m:r>
                                <a:rPr lang="en-US" i="1" smtClean="0">
                                  <a:solidFill>
                                    <a:srgbClr val="595959"/>
                                  </a:solidFill>
                                  <a:latin typeface="Cambria Math" panose="02040503050406030204" pitchFamily="18" charset="0"/>
                                </a:rPr>
                                <m:t>𝜏</m:t>
                              </m:r>
                            </m:sub>
                          </m:sSub>
                          <m:sSub>
                            <m:sSubPr>
                              <m:ctrlPr>
                                <a:rPr lang="en-US" b="0" i="1" smtClean="0">
                                  <a:solidFill>
                                    <a:srgbClr val="595959"/>
                                  </a:solidFill>
                                  <a:latin typeface="Cambria Math" panose="02040503050406030204" pitchFamily="18" charset="0"/>
                                </a:rPr>
                              </m:ctrlPr>
                            </m:sSubPr>
                            <m:e>
                              <m:r>
                                <a:rPr lang="en-US" b="0" i="1" smtClean="0">
                                  <a:solidFill>
                                    <a:srgbClr val="595959"/>
                                  </a:solidFill>
                                  <a:latin typeface="Cambria Math" panose="02040503050406030204" pitchFamily="18" charset="0"/>
                                </a:rPr>
                                <m:t>𝐷</m:t>
                              </m:r>
                            </m:e>
                            <m:sub>
                              <m:r>
                                <a:rPr lang="en-US" b="0" i="1" smtClean="0">
                                  <a:solidFill>
                                    <a:srgbClr val="595959"/>
                                  </a:solidFill>
                                  <a:latin typeface="Cambria Math" panose="02040503050406030204" pitchFamily="18" charset="0"/>
                                </a:rPr>
                                <m:t>h</m:t>
                              </m:r>
                              <m:r>
                                <a:rPr lang="en-US" b="0" i="1" smtClean="0">
                                  <a:solidFill>
                                    <a:srgbClr val="595959"/>
                                  </a:solidFill>
                                  <a:latin typeface="Cambria Math" panose="02040503050406030204" pitchFamily="18" charset="0"/>
                                </a:rPr>
                                <m:t>(</m:t>
                              </m:r>
                              <m:r>
                                <a:rPr lang="en-US" b="0" i="1" smtClean="0">
                                  <a:solidFill>
                                    <a:srgbClr val="595959"/>
                                  </a:solidFill>
                                  <a:latin typeface="Cambria Math" panose="02040503050406030204" pitchFamily="18" charset="0"/>
                                </a:rPr>
                                <m:t>𝑖𝑡</m:t>
                              </m:r>
                              <m:r>
                                <a:rPr lang="en-US" b="0" i="1" smtClean="0">
                                  <a:solidFill>
                                    <a:srgbClr val="595959"/>
                                  </a:solidFill>
                                  <a:latin typeface="Cambria Math" panose="02040503050406030204" pitchFamily="18" charset="0"/>
                                </a:rPr>
                                <m:t>)</m:t>
                              </m:r>
                            </m:sub>
                          </m:sSub>
                          <m:r>
                            <a:rPr lang="en-US" i="1" smtClean="0">
                              <a:solidFill>
                                <a:srgbClr val="595959"/>
                              </a:solidFill>
                              <a:latin typeface="Cambria Math" panose="02040503050406030204" pitchFamily="18" charset="0"/>
                            </a:rPr>
                            <m:t>+</m:t>
                          </m:r>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𝛾</m:t>
                              </m:r>
                            </m:e>
                            <m:sub>
                              <m:r>
                                <a:rPr lang="en-US" i="1" smtClean="0">
                                  <a:solidFill>
                                    <a:srgbClr val="595959"/>
                                  </a:solidFill>
                                  <a:latin typeface="Cambria Math" panose="02040503050406030204" pitchFamily="18" charset="0"/>
                                </a:rPr>
                                <m:t>𝑖</m:t>
                              </m:r>
                            </m:sub>
                          </m:sSub>
                          <m:r>
                            <a:rPr lang="en-US" i="1" smtClean="0">
                              <a:solidFill>
                                <a:srgbClr val="595959"/>
                              </a:solidFill>
                              <a:latin typeface="Cambria Math" panose="02040503050406030204" pitchFamily="18" charset="0"/>
                            </a:rPr>
                            <m:t>+</m:t>
                          </m:r>
                          <m:sSub>
                            <m:sSubPr>
                              <m:ctrlPr>
                                <a:rPr lang="en-US" i="1" smtClean="0">
                                  <a:solidFill>
                                    <a:srgbClr val="595959"/>
                                  </a:solidFill>
                                  <a:latin typeface="Cambria Math" panose="02040503050406030204" pitchFamily="18" charset="0"/>
                                </a:rPr>
                              </m:ctrlPr>
                            </m:sSubPr>
                            <m:e>
                              <m:r>
                                <a:rPr lang="en-US" b="0" i="1" smtClean="0">
                                  <a:solidFill>
                                    <a:srgbClr val="595959"/>
                                  </a:solidFill>
                                  <a:latin typeface="Cambria Math" panose="02040503050406030204" pitchFamily="18" charset="0"/>
                                </a:rPr>
                                <m:t>𝛿</m:t>
                              </m:r>
                            </m:e>
                            <m:sub>
                              <m:r>
                                <a:rPr lang="en-US" i="1" smtClean="0">
                                  <a:solidFill>
                                    <a:srgbClr val="595959"/>
                                  </a:solidFill>
                                  <a:latin typeface="Cambria Math" panose="02040503050406030204" pitchFamily="18" charset="0"/>
                                </a:rPr>
                                <m:t>𝑡</m:t>
                              </m:r>
                            </m:sub>
                          </m:sSub>
                          <m:r>
                            <a:rPr lang="en-US" i="1" smtClean="0">
                              <a:solidFill>
                                <a:srgbClr val="595959"/>
                              </a:solidFill>
                              <a:latin typeface="Cambria Math" panose="02040503050406030204" pitchFamily="18" charset="0"/>
                            </a:rPr>
                            <m:t>+</m:t>
                          </m:r>
                          <m:sSub>
                            <m:sSubPr>
                              <m:ctrlPr>
                                <a:rPr lang="en-US" i="1" smtClean="0">
                                  <a:solidFill>
                                    <a:srgbClr val="595959"/>
                                  </a:solidFill>
                                  <a:latin typeface="Cambria Math" panose="02040503050406030204" pitchFamily="18" charset="0"/>
                                </a:rPr>
                              </m:ctrlPr>
                            </m:sSubPr>
                            <m:e>
                              <m:r>
                                <a:rPr lang="en-US" i="1" smtClean="0">
                                  <a:solidFill>
                                    <a:srgbClr val="595959"/>
                                  </a:solidFill>
                                  <a:latin typeface="Cambria Math" panose="02040503050406030204" pitchFamily="18" charset="0"/>
                                </a:rPr>
                                <m:t>𝜖</m:t>
                              </m:r>
                            </m:e>
                            <m:sub>
                              <m:r>
                                <a:rPr lang="en-US" i="1" smtClean="0">
                                  <a:solidFill>
                                    <a:srgbClr val="595959"/>
                                  </a:solidFill>
                                  <a:latin typeface="Cambria Math" panose="02040503050406030204" pitchFamily="18" charset="0"/>
                                </a:rPr>
                                <m:t>𝑖𝑡</m:t>
                              </m:r>
                            </m:sub>
                          </m:sSub>
                        </m:e>
                      </m:nary>
                    </m:oMath>
                  </m:oMathPara>
                </a14:m>
                <a:endParaRPr lang="en-US" dirty="0">
                  <a:solidFill>
                    <a:srgbClr val="595959"/>
                  </a:solidFill>
                  <a:latin typeface="Arial"/>
                </a:endParaRPr>
              </a:p>
            </p:txBody>
          </p:sp>
        </mc:Choice>
        <mc:Fallback xmlns="">
          <p:sp>
            <p:nvSpPr>
              <p:cNvPr id="3" name="TextBox 2">
                <a:extLst>
                  <a:ext uri="{FF2B5EF4-FFF2-40B4-BE49-F238E27FC236}">
                    <a16:creationId xmlns:a16="http://schemas.microsoft.com/office/drawing/2014/main" id="{8CCA4A92-4CBD-3FF0-B337-C6CC93D7DB88}"/>
                  </a:ext>
                </a:extLst>
              </p:cNvPr>
              <p:cNvSpPr txBox="1">
                <a:spLocks noRot="1" noChangeAspect="1" noMove="1" noResize="1" noEditPoints="1" noAdjustHandles="1" noChangeArrowheads="1" noChangeShapeType="1" noTextEdit="1"/>
              </p:cNvSpPr>
              <p:nvPr/>
            </p:nvSpPr>
            <p:spPr>
              <a:xfrm>
                <a:off x="1846384" y="1924755"/>
                <a:ext cx="5169876" cy="69339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245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AEFD6-9A22-F155-C874-E302072A516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38E0874-FB0B-89BE-71A1-C7B58D87174C}"/>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Empirical Design</a:t>
            </a:r>
          </a:p>
        </p:txBody>
      </p:sp>
      <p:sp>
        <p:nvSpPr>
          <p:cNvPr id="8" name="Title 7">
            <a:extLst>
              <a:ext uri="{FF2B5EF4-FFF2-40B4-BE49-F238E27FC236}">
                <a16:creationId xmlns:a16="http://schemas.microsoft.com/office/drawing/2014/main" id="{43FE2386-8FD7-704B-62F6-59A19216BB71}"/>
              </a:ext>
            </a:extLst>
          </p:cNvPr>
          <p:cNvSpPr txBox="1">
            <a:spLocks/>
          </p:cNvSpPr>
          <p:nvPr/>
        </p:nvSpPr>
        <p:spPr>
          <a:xfrm>
            <a:off x="420565" y="5606631"/>
            <a:ext cx="8302869" cy="1006157"/>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285750" indent="-285750">
              <a:spcBef>
                <a:spcPts val="600"/>
              </a:spcBef>
              <a:buFont typeface="Arial" panose="020B0604020202020204" pitchFamily="34" charset="0"/>
              <a:buChar char="•"/>
            </a:pPr>
            <a:r>
              <a:rPr lang="en-US" sz="1800" b="0" dirty="0">
                <a:solidFill>
                  <a:srgbClr val="000000"/>
                </a:solidFill>
                <a:latin typeface="Metropolis" panose="00000500000000000000" pitchFamily="50" charset="0"/>
                <a:cs typeface="Arial"/>
              </a:rPr>
              <a:t>2000 Census tract characteristics do not explain year of office change</a:t>
            </a:r>
          </a:p>
          <a:p>
            <a:pPr marL="285750" indent="-285750">
              <a:lnSpc>
                <a:spcPct val="150000"/>
              </a:lnSpc>
              <a:spcBef>
                <a:spcPts val="600"/>
              </a:spcBef>
              <a:spcAft>
                <a:spcPts val="600"/>
              </a:spcAft>
              <a:buFont typeface="Arial" panose="020B0604020202020204" pitchFamily="34" charset="0"/>
              <a:buChar char="•"/>
            </a:pPr>
            <a:r>
              <a:rPr lang="en-US" sz="1800" b="0" dirty="0">
                <a:solidFill>
                  <a:srgbClr val="000000"/>
                </a:solidFill>
                <a:latin typeface="Metropolis" panose="00000500000000000000" pitchFamily="50" charset="0"/>
                <a:cs typeface="Arial"/>
              </a:rPr>
              <a:t>Absence of pre-trends in event studies also support exogenous timing assumption</a:t>
            </a:r>
          </a:p>
        </p:txBody>
      </p:sp>
      <p:sp>
        <p:nvSpPr>
          <p:cNvPr id="4" name="Slide Number Placeholder 3">
            <a:extLst>
              <a:ext uri="{FF2B5EF4-FFF2-40B4-BE49-F238E27FC236}">
                <a16:creationId xmlns:a16="http://schemas.microsoft.com/office/drawing/2014/main" id="{F3165A27-6F3C-165D-C827-EC83DC56BA29}"/>
              </a:ext>
            </a:extLst>
          </p:cNvPr>
          <p:cNvSpPr>
            <a:spLocks noGrp="1"/>
          </p:cNvSpPr>
          <p:nvPr>
            <p:ph type="sldNum" sz="quarter" idx="12"/>
          </p:nvPr>
        </p:nvSpPr>
        <p:spPr/>
        <p:txBody>
          <a:bodyPr/>
          <a:lstStyle/>
          <a:p>
            <a:fld id="{05C6C226-9F80-4DC5-B841-0DC1ADD9F01C}" type="slidenum">
              <a:rPr lang="en-US" smtClean="0"/>
              <a:t>18</a:t>
            </a:fld>
            <a:endParaRPr lang="en-US"/>
          </a:p>
        </p:txBody>
      </p:sp>
      <p:pic>
        <p:nvPicPr>
          <p:cNvPr id="6" name="Picture 5">
            <a:extLst>
              <a:ext uri="{FF2B5EF4-FFF2-40B4-BE49-F238E27FC236}">
                <a16:creationId xmlns:a16="http://schemas.microsoft.com/office/drawing/2014/main" id="{8E3DA3AD-4D42-835A-D211-6C9EEA6C03B2}"/>
              </a:ext>
            </a:extLst>
          </p:cNvPr>
          <p:cNvPicPr>
            <a:picLocks noChangeAspect="1"/>
          </p:cNvPicPr>
          <p:nvPr/>
        </p:nvPicPr>
        <p:blipFill>
          <a:blip r:embed="rId2"/>
          <a:stretch>
            <a:fillRect/>
          </a:stretch>
        </p:blipFill>
        <p:spPr>
          <a:xfrm>
            <a:off x="1582131" y="1056781"/>
            <a:ext cx="6128570" cy="4456648"/>
          </a:xfrm>
          <a:prstGeom prst="rect">
            <a:avLst/>
          </a:prstGeom>
        </p:spPr>
      </p:pic>
      <p:sp>
        <p:nvSpPr>
          <p:cNvPr id="9" name="TextBox 8">
            <a:extLst>
              <a:ext uri="{FF2B5EF4-FFF2-40B4-BE49-F238E27FC236}">
                <a16:creationId xmlns:a16="http://schemas.microsoft.com/office/drawing/2014/main" id="{1A60E2B9-B532-FCAD-D15B-F080CDF6F98B}"/>
              </a:ext>
            </a:extLst>
          </p:cNvPr>
          <p:cNvSpPr txBox="1"/>
          <p:nvPr/>
        </p:nvSpPr>
        <p:spPr>
          <a:xfrm>
            <a:off x="0" y="6526179"/>
            <a:ext cx="5866734"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Public-use 2000 Decennial Census and Self-collected SNAP office information.</a:t>
            </a:r>
          </a:p>
        </p:txBody>
      </p:sp>
    </p:spTree>
    <p:extLst>
      <p:ext uri="{BB962C8B-B14F-4D97-AF65-F5344CB8AC3E}">
        <p14:creationId xmlns:p14="http://schemas.microsoft.com/office/powerpoint/2010/main" val="365803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D5F6F-EA97-9DA0-EE83-C9D4A41F31F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2EEF244-A541-0784-62FA-3E002C3E770B}"/>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Measuring Participation	</a:t>
            </a:r>
          </a:p>
        </p:txBody>
      </p:sp>
      <p:sp>
        <p:nvSpPr>
          <p:cNvPr id="8" name="Title 7">
            <a:extLst>
              <a:ext uri="{FF2B5EF4-FFF2-40B4-BE49-F238E27FC236}">
                <a16:creationId xmlns:a16="http://schemas.microsoft.com/office/drawing/2014/main" id="{8CEB204A-D300-02D8-050A-AF866DC7CF81}"/>
              </a:ext>
            </a:extLst>
          </p:cNvPr>
          <p:cNvSpPr txBox="1">
            <a:spLocks/>
          </p:cNvSpPr>
          <p:nvPr/>
        </p:nvSpPr>
        <p:spPr>
          <a:xfrm>
            <a:off x="420565" y="1308100"/>
            <a:ext cx="8302869" cy="5168897"/>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171450" indent="-171450">
              <a:lnSpc>
                <a:spcPct val="150000"/>
              </a:lnSpc>
              <a:spcBef>
                <a:spcPts val="600"/>
              </a:spcBef>
              <a:spcAft>
                <a:spcPts val="600"/>
              </a:spcAft>
              <a:buFont typeface="Arial" panose="020B0604020202020204" pitchFamily="34" charset="0"/>
              <a:buChar char="•"/>
            </a:pPr>
            <a:r>
              <a:rPr lang="en-US" sz="2400" b="0" dirty="0">
                <a:solidFill>
                  <a:srgbClr val="000000"/>
                </a:solidFill>
                <a:latin typeface="Metropolis" panose="00000500000000000000" pitchFamily="50" charset="0"/>
                <a:cs typeface="Arial"/>
              </a:rPr>
              <a:t>Count number of active cases in each tract-year-month combo</a:t>
            </a:r>
          </a:p>
          <a:p>
            <a:pPr marL="171450" indent="-171450">
              <a:lnSpc>
                <a:spcPct val="150000"/>
              </a:lnSpc>
              <a:spcBef>
                <a:spcPts val="600"/>
              </a:spcBef>
              <a:spcAft>
                <a:spcPts val="600"/>
              </a:spcAft>
              <a:buFont typeface="Arial" panose="020B0604020202020204" pitchFamily="34" charset="0"/>
              <a:buChar char="•"/>
            </a:pPr>
            <a:r>
              <a:rPr lang="en-US" sz="2400" dirty="0">
                <a:solidFill>
                  <a:srgbClr val="000000"/>
                </a:solidFill>
                <a:latin typeface="Metropolis" panose="00000500000000000000" pitchFamily="50" charset="0"/>
                <a:cs typeface="Arial"/>
              </a:rPr>
              <a:t>For movers: </a:t>
            </a:r>
            <a:r>
              <a:rPr lang="en-US" sz="2400" b="0" dirty="0">
                <a:solidFill>
                  <a:srgbClr val="000000"/>
                </a:solidFill>
                <a:latin typeface="Metropolis" panose="00000500000000000000" pitchFamily="50" charset="0"/>
                <a:cs typeface="Arial"/>
              </a:rPr>
              <a:t>count participation in tract of </a:t>
            </a:r>
            <a:r>
              <a:rPr lang="en-US" sz="2400" b="0" i="1" dirty="0">
                <a:solidFill>
                  <a:srgbClr val="000000"/>
                </a:solidFill>
                <a:latin typeface="Metropolis" panose="00000500000000000000" pitchFamily="50" charset="0"/>
                <a:cs typeface="Arial"/>
              </a:rPr>
              <a:t>current</a:t>
            </a:r>
            <a:r>
              <a:rPr lang="en-US" sz="2400" b="0" dirty="0">
                <a:solidFill>
                  <a:srgbClr val="000000"/>
                </a:solidFill>
                <a:latin typeface="Metropolis" panose="00000500000000000000" pitchFamily="50" charset="0"/>
                <a:cs typeface="Arial"/>
              </a:rPr>
              <a:t> residence</a:t>
            </a:r>
          </a:p>
          <a:p>
            <a:pPr marL="171450" indent="-171450">
              <a:lnSpc>
                <a:spcPct val="150000"/>
              </a:lnSpc>
              <a:spcBef>
                <a:spcPts val="600"/>
              </a:spcBef>
              <a:spcAft>
                <a:spcPts val="600"/>
              </a:spcAft>
              <a:buFont typeface="Arial" panose="020B0604020202020204" pitchFamily="34" charset="0"/>
              <a:buChar char="•"/>
            </a:pPr>
            <a:r>
              <a:rPr lang="en-US" sz="2400" b="0" dirty="0">
                <a:solidFill>
                  <a:srgbClr val="000000"/>
                </a:solidFill>
                <a:latin typeface="Metropolis" panose="00000500000000000000" pitchFamily="50" charset="0"/>
                <a:cs typeface="Arial"/>
              </a:rPr>
              <a:t>Results robust to static measure of SNAP counts that holds fixed first-observed tract (</a:t>
            </a:r>
            <a:r>
              <a:rPr lang="en-US" sz="2400" b="0" dirty="0">
                <a:latin typeface="Metropolis" panose="00000500000000000000" pitchFamily="50" charset="0"/>
                <a:cs typeface="Arial"/>
              </a:rPr>
              <a:t>though less precise</a:t>
            </a:r>
            <a:r>
              <a:rPr lang="en-US" sz="2400" b="0" dirty="0">
                <a:solidFill>
                  <a:srgbClr val="000000"/>
                </a:solidFill>
                <a:latin typeface="Metropolis" panose="00000500000000000000" pitchFamily="50" charset="0"/>
                <a:cs typeface="Arial"/>
              </a:rPr>
              <a:t>)</a:t>
            </a:r>
          </a:p>
          <a:p>
            <a:pPr marL="628650" lvl="1" indent="-171450">
              <a:lnSpc>
                <a:spcPct val="150000"/>
              </a:lnSpc>
              <a:spcBef>
                <a:spcPts val="600"/>
              </a:spcBef>
              <a:spcAft>
                <a:spcPts val="600"/>
              </a:spcAft>
              <a:buFont typeface="Arial" panose="020B0604020202020204" pitchFamily="34" charset="0"/>
              <a:buChar char="•"/>
            </a:pPr>
            <a:r>
              <a:rPr lang="en-US" sz="2000" b="0" dirty="0">
                <a:solidFill>
                  <a:srgbClr val="000000"/>
                </a:solidFill>
                <a:latin typeface="Metropolis" panose="00000500000000000000" pitchFamily="50" charset="0"/>
                <a:cs typeface="Arial"/>
              </a:rPr>
              <a:t>Handles movers, but introduces measurement error and noise</a:t>
            </a:r>
          </a:p>
        </p:txBody>
      </p:sp>
      <p:sp>
        <p:nvSpPr>
          <p:cNvPr id="4" name="Slide Number Placeholder 3">
            <a:extLst>
              <a:ext uri="{FF2B5EF4-FFF2-40B4-BE49-F238E27FC236}">
                <a16:creationId xmlns:a16="http://schemas.microsoft.com/office/drawing/2014/main" id="{94451F59-01C9-9D96-FDCD-1E186E59D355}"/>
              </a:ext>
            </a:extLst>
          </p:cNvPr>
          <p:cNvSpPr>
            <a:spLocks noGrp="1"/>
          </p:cNvSpPr>
          <p:nvPr>
            <p:ph type="sldNum" sz="quarter" idx="12"/>
          </p:nvPr>
        </p:nvSpPr>
        <p:spPr/>
        <p:txBody>
          <a:bodyPr/>
          <a:lstStyle/>
          <a:p>
            <a:fld id="{05C6C226-9F80-4DC5-B841-0DC1ADD9F01C}" type="slidenum">
              <a:rPr lang="en-US" smtClean="0"/>
              <a:t>19</a:t>
            </a:fld>
            <a:endParaRPr lang="en-US"/>
          </a:p>
        </p:txBody>
      </p:sp>
    </p:spTree>
    <p:extLst>
      <p:ext uri="{BB962C8B-B14F-4D97-AF65-F5344CB8AC3E}">
        <p14:creationId xmlns:p14="http://schemas.microsoft.com/office/powerpoint/2010/main" val="251864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187FD6-7A71-4FF1-851F-C8904D18C111}"/>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Support/Disclaimer</a:t>
            </a:r>
          </a:p>
        </p:txBody>
      </p:sp>
      <p:sp>
        <p:nvSpPr>
          <p:cNvPr id="6" name="Title 7">
            <a:extLst>
              <a:ext uri="{FF2B5EF4-FFF2-40B4-BE49-F238E27FC236}">
                <a16:creationId xmlns:a16="http://schemas.microsoft.com/office/drawing/2014/main" id="{4C885A15-A386-483A-938D-05850D2CBE46}"/>
              </a:ext>
            </a:extLst>
          </p:cNvPr>
          <p:cNvSpPr txBox="1">
            <a:spLocks/>
          </p:cNvSpPr>
          <p:nvPr/>
        </p:nvSpPr>
        <p:spPr>
          <a:xfrm>
            <a:off x="419100" y="1336430"/>
            <a:ext cx="8302869" cy="5093677"/>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spcBef>
                <a:spcPts val="600"/>
              </a:spcBef>
              <a:spcAft>
                <a:spcPts val="600"/>
              </a:spcAft>
            </a:pPr>
            <a:r>
              <a:rPr lang="en-US" dirty="0">
                <a:solidFill>
                  <a:srgbClr val="000000"/>
                </a:solidFill>
                <a:latin typeface="Metropolis" panose="00000500000000000000" pitchFamily="50" charset="0"/>
                <a:cs typeface="Arial"/>
              </a:rPr>
              <a:t>Funding</a:t>
            </a:r>
            <a:r>
              <a:rPr lang="en-US" sz="1800" dirty="0">
                <a:solidFill>
                  <a:srgbClr val="000000"/>
                </a:solidFill>
                <a:latin typeface="Metropolis" panose="00000500000000000000" pitchFamily="50" charset="0"/>
                <a:cs typeface="Arial"/>
              </a:rPr>
              <a:t> </a:t>
            </a:r>
          </a:p>
          <a:p>
            <a:pPr marL="742950" lvl="1" indent="-285750">
              <a:spcBef>
                <a:spcPts val="600"/>
              </a:spcBef>
              <a:spcAft>
                <a:spcPts val="600"/>
              </a:spcAft>
              <a:buFont typeface="Arial" panose="020B0604020202020204" pitchFamily="34" charset="0"/>
              <a:buChar char="•"/>
            </a:pPr>
            <a:r>
              <a:rPr lang="en-US" dirty="0">
                <a:solidFill>
                  <a:srgbClr val="000000"/>
                </a:solidFill>
                <a:latin typeface="Aptos" panose="020B0004020202020204" pitchFamily="34" charset="0"/>
              </a:rPr>
              <a:t>W</a:t>
            </a:r>
            <a:r>
              <a:rPr lang="en-US" dirty="0">
                <a:solidFill>
                  <a:srgbClr val="000000"/>
                </a:solidFill>
                <a:cs typeface="Arial"/>
              </a:rPr>
              <a:t>e gratefully acknowledge funding from various funders. This includes the Institute for Research on Poverty, </a:t>
            </a:r>
            <a:r>
              <a:rPr lang="en-US" dirty="0">
                <a:solidFill>
                  <a:schemeClr val="tx2"/>
                </a:solidFill>
              </a:rPr>
              <a:t>USDA-ERS Cooperative Agreement 58-4000-8-0049-R, NICHD R01HD0938898, NSF 2417856, and a Tufts/UConn RIDGE Grant. This work does not necessarily represent the opinions of any of these entities or that of the U.S. government. </a:t>
            </a:r>
            <a:endParaRPr lang="en-US" dirty="0">
              <a:solidFill>
                <a:srgbClr val="000000"/>
              </a:solidFill>
              <a:latin typeface="Metropolis" panose="00000500000000000000" pitchFamily="50" charset="0"/>
              <a:cs typeface="Arial"/>
            </a:endParaRPr>
          </a:p>
          <a:p>
            <a:pPr>
              <a:spcBef>
                <a:spcPts val="600"/>
              </a:spcBef>
              <a:spcAft>
                <a:spcPts val="600"/>
              </a:spcAft>
            </a:pPr>
            <a:r>
              <a:rPr lang="en-US" dirty="0">
                <a:solidFill>
                  <a:srgbClr val="000000"/>
                </a:solidFill>
                <a:latin typeface="Metropolis" panose="00000500000000000000" pitchFamily="50" charset="0"/>
                <a:cs typeface="Arial"/>
              </a:rPr>
              <a:t>Census Disclaimer</a:t>
            </a:r>
          </a:p>
          <a:p>
            <a:pPr marL="742950" lvl="1" indent="-285750">
              <a:spcBef>
                <a:spcPts val="600"/>
              </a:spcBef>
              <a:spcAft>
                <a:spcPts val="600"/>
              </a:spcAft>
              <a:buFont typeface="Arial" panose="020B0604020202020204" pitchFamily="34" charset="0"/>
              <a:buChar char="•"/>
            </a:pPr>
            <a:r>
              <a:rPr lang="en-US" b="0" i="0" dirty="0">
                <a:solidFill>
                  <a:srgbClr val="000000"/>
                </a:solidFill>
                <a:effectLst/>
                <a:latin typeface="Aptos" panose="020B0004020202020204" pitchFamily="34" charset="0"/>
              </a:rPr>
              <a:t>Any opinions and conclusions expressed herein are those of </a:t>
            </a:r>
            <a:r>
              <a:rPr lang="en-US" b="0" i="0">
                <a:solidFill>
                  <a:srgbClr val="000000"/>
                </a:solidFill>
                <a:effectLst/>
                <a:latin typeface="Aptos" panose="020B0004020202020204" pitchFamily="34" charset="0"/>
              </a:rPr>
              <a:t>the authors </a:t>
            </a:r>
            <a:r>
              <a:rPr lang="en-US" b="0" i="0" dirty="0">
                <a:solidFill>
                  <a:srgbClr val="000000"/>
                </a:solidFill>
                <a:effectLst/>
                <a:latin typeface="Aptos" panose="020B0004020202020204" pitchFamily="34" charset="0"/>
              </a:rPr>
              <a:t>and do not represent the views of the U.S. Census Bureau. The Census Bureau has ensured appropriate access and use of confidential data and has reviewed these results for disclosure avoidance protection (Project: 7517251: </a:t>
            </a:r>
            <a:r>
              <a:rPr lang="en-US" dirty="0">
                <a:solidFill>
                  <a:srgbClr val="000000"/>
                </a:solidFill>
                <a:latin typeface="Metropolis" panose="00000500000000000000" pitchFamily="50" charset="0"/>
                <a:cs typeface="Arial"/>
              </a:rPr>
              <a:t>CBDRB-FY21-CES014- 049, CBDRB-FY23-CES023-005, CBDRB-FY25-0333)</a:t>
            </a:r>
            <a:endParaRPr lang="en-US" sz="1200" dirty="0">
              <a:solidFill>
                <a:srgbClr val="000000"/>
              </a:solidFill>
              <a:latin typeface="Metropolis" panose="00000500000000000000" pitchFamily="50" charset="0"/>
              <a:cs typeface="Arial"/>
            </a:endParaRPr>
          </a:p>
        </p:txBody>
      </p:sp>
      <p:sp>
        <p:nvSpPr>
          <p:cNvPr id="4" name="Slide Number Placeholder 3">
            <a:extLst>
              <a:ext uri="{FF2B5EF4-FFF2-40B4-BE49-F238E27FC236}">
                <a16:creationId xmlns:a16="http://schemas.microsoft.com/office/drawing/2014/main" id="{2C672F1E-0DCB-4C5A-9311-F4CA4A3085E7}"/>
              </a:ext>
            </a:extLst>
          </p:cNvPr>
          <p:cNvSpPr>
            <a:spLocks noGrp="1"/>
          </p:cNvSpPr>
          <p:nvPr>
            <p:ph type="sldNum" sz="quarter" idx="12"/>
          </p:nvPr>
        </p:nvSpPr>
        <p:spPr/>
        <p:txBody>
          <a:bodyPr/>
          <a:lstStyle/>
          <a:p>
            <a:fld id="{05C6C226-9F80-4DC5-B841-0DC1ADD9F01C}" type="slidenum">
              <a:rPr lang="en-US" smtClean="0"/>
              <a:t>2</a:t>
            </a:fld>
            <a:endParaRPr lang="en-US"/>
          </a:p>
        </p:txBody>
      </p:sp>
    </p:spTree>
    <p:extLst>
      <p:ext uri="{BB962C8B-B14F-4D97-AF65-F5344CB8AC3E}">
        <p14:creationId xmlns:p14="http://schemas.microsoft.com/office/powerpoint/2010/main" val="279061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A4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E722AD-0584-47F6-AEA4-9F687C6688C5}"/>
              </a:ext>
            </a:extLst>
          </p:cNvPr>
          <p:cNvSpPr txBox="1"/>
          <p:nvPr/>
        </p:nvSpPr>
        <p:spPr>
          <a:xfrm>
            <a:off x="419100" y="2705725"/>
            <a:ext cx="8402515" cy="769441"/>
          </a:xfrm>
          <a:prstGeom prst="rect">
            <a:avLst/>
          </a:prstGeom>
          <a:noFill/>
        </p:spPr>
        <p:txBody>
          <a:bodyPr wrap="square" rtlCol="0">
            <a:spAutoFit/>
          </a:bodyPr>
          <a:lstStyle/>
          <a:p>
            <a:r>
              <a:rPr lang="en-US" sz="4400" b="1" dirty="0">
                <a:solidFill>
                  <a:schemeClr val="bg1"/>
                </a:solidFill>
                <a:latin typeface="Metropolis" panose="00000500000000000000" pitchFamily="50" charset="0"/>
              </a:rPr>
              <a:t>Results</a:t>
            </a:r>
          </a:p>
        </p:txBody>
      </p:sp>
      <p:sp>
        <p:nvSpPr>
          <p:cNvPr id="5" name="Slide Number Placeholder 4">
            <a:extLst>
              <a:ext uri="{FF2B5EF4-FFF2-40B4-BE49-F238E27FC236}">
                <a16:creationId xmlns:a16="http://schemas.microsoft.com/office/drawing/2014/main" id="{36E3F6F3-8E3D-44D0-A783-C526F6FD7373}"/>
              </a:ext>
            </a:extLst>
          </p:cNvPr>
          <p:cNvSpPr>
            <a:spLocks noGrp="1"/>
          </p:cNvSpPr>
          <p:nvPr>
            <p:ph type="sldNum" sz="quarter" idx="12"/>
          </p:nvPr>
        </p:nvSpPr>
        <p:spPr/>
        <p:txBody>
          <a:bodyPr/>
          <a:lstStyle/>
          <a:p>
            <a:fld id="{05C6C226-9F80-4DC5-B841-0DC1ADD9F01C}" type="slidenum">
              <a:rPr lang="en-US" smtClean="0"/>
              <a:t>20</a:t>
            </a:fld>
            <a:endParaRPr lang="en-US"/>
          </a:p>
        </p:txBody>
      </p:sp>
    </p:spTree>
    <p:extLst>
      <p:ext uri="{BB962C8B-B14F-4D97-AF65-F5344CB8AC3E}">
        <p14:creationId xmlns:p14="http://schemas.microsoft.com/office/powerpoint/2010/main" val="373145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CAA3C3-9A3D-4A6D-BF51-308D68FE80A1}"/>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Results</a:t>
            </a:r>
          </a:p>
        </p:txBody>
      </p:sp>
      <p:sp>
        <p:nvSpPr>
          <p:cNvPr id="6" name="Title 7">
            <a:extLst>
              <a:ext uri="{FF2B5EF4-FFF2-40B4-BE49-F238E27FC236}">
                <a16:creationId xmlns:a16="http://schemas.microsoft.com/office/drawing/2014/main" id="{43C58771-6A6E-430C-A3E8-888BC049B0BF}"/>
              </a:ext>
            </a:extLst>
          </p:cNvPr>
          <p:cNvSpPr txBox="1">
            <a:spLocks/>
          </p:cNvSpPr>
          <p:nvPr/>
        </p:nvSpPr>
        <p:spPr>
          <a:xfrm>
            <a:off x="420565" y="899583"/>
            <a:ext cx="8302869" cy="506420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0"/>
              </a:spcBef>
            </a:pPr>
            <a:r>
              <a:rPr lang="en-US" sz="2800" dirty="0">
                <a:solidFill>
                  <a:schemeClr val="tx2"/>
                </a:solidFill>
                <a:latin typeface="Metropolis" panose="00000500000000000000" pitchFamily="50" charset="0"/>
                <a:cs typeface="Arial"/>
              </a:rPr>
              <a:t>First Stage: Mean Distance to Office</a:t>
            </a:r>
          </a:p>
          <a:p>
            <a:pPr marL="742950" lvl="1" indent="-285750">
              <a:lnSpc>
                <a:spcPct val="150000"/>
              </a:lnSpc>
              <a:buFont typeface="Arial" panose="020B0604020202020204" pitchFamily="34" charset="0"/>
              <a:buChar char="•"/>
            </a:pPr>
            <a:r>
              <a:rPr lang="en-US" sz="2000" b="1" dirty="0">
                <a:solidFill>
                  <a:schemeClr val="accent1"/>
                </a:solidFill>
                <a:latin typeface="Metropolis" panose="00000500000000000000" pitchFamily="50" charset="0"/>
                <a:cs typeface="Arial"/>
              </a:rPr>
              <a:t>Goal:</a:t>
            </a:r>
            <a:r>
              <a:rPr lang="en-US" sz="2000" b="1" dirty="0">
                <a:solidFill>
                  <a:srgbClr val="000000"/>
                </a:solidFill>
                <a:latin typeface="Metropolis" panose="00000500000000000000" pitchFamily="50" charset="0"/>
                <a:cs typeface="Arial"/>
              </a:rPr>
              <a:t> </a:t>
            </a:r>
            <a:r>
              <a:rPr lang="en-US" sz="2000" b="0" dirty="0">
                <a:solidFill>
                  <a:srgbClr val="000000"/>
                </a:solidFill>
                <a:latin typeface="Metropolis" panose="00000500000000000000" pitchFamily="50" charset="0"/>
                <a:cs typeface="Arial"/>
              </a:rPr>
              <a:t>Measure how office openings/closings in each tract impact travel distance for people living in that tract</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Use the Census Master Address file </a:t>
            </a:r>
            <a:r>
              <a:rPr lang="en-US" sz="2000" b="0" dirty="0">
                <a:solidFill>
                  <a:schemeClr val="tx2"/>
                </a:solidFill>
                <a:latin typeface="Metropolis" panose="00000500000000000000" pitchFamily="50" charset="0"/>
                <a:cs typeface="Arial"/>
              </a:rPr>
              <a:t>(</a:t>
            </a:r>
            <a:r>
              <a:rPr lang="en-US" sz="2000" b="0" dirty="0">
                <a:solidFill>
                  <a:schemeClr val="accent1"/>
                </a:solidFill>
                <a:latin typeface="Metropolis" panose="00000500000000000000" pitchFamily="50" charset="0"/>
                <a:cs typeface="Arial"/>
              </a:rPr>
              <a:t>MAFX</a:t>
            </a:r>
            <a:r>
              <a:rPr lang="en-US" sz="2000" b="0" dirty="0">
                <a:solidFill>
                  <a:schemeClr val="tx2"/>
                </a:solidFill>
                <a:latin typeface="Metropolis" panose="00000500000000000000" pitchFamily="50" charset="0"/>
                <a:cs typeface="Arial"/>
              </a:rPr>
              <a:t>); </a:t>
            </a:r>
            <a:r>
              <a:rPr lang="en-US" sz="2000" b="0" dirty="0">
                <a:solidFill>
                  <a:srgbClr val="000000"/>
                </a:solidFill>
                <a:latin typeface="Metropolis" panose="00000500000000000000" pitchFamily="50" charset="0"/>
                <a:cs typeface="Arial"/>
              </a:rPr>
              <a:t>a static file of all known residential locations in US</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Measure average travel distance from every MAFX address in a tract leading up to and following opening/closing</a:t>
            </a:r>
          </a:p>
        </p:txBody>
      </p:sp>
      <p:sp>
        <p:nvSpPr>
          <p:cNvPr id="4" name="Slide Number Placeholder 3">
            <a:extLst>
              <a:ext uri="{FF2B5EF4-FFF2-40B4-BE49-F238E27FC236}">
                <a16:creationId xmlns:a16="http://schemas.microsoft.com/office/drawing/2014/main" id="{9F757314-53F8-4EB4-A3C9-9755EC366E3B}"/>
              </a:ext>
            </a:extLst>
          </p:cNvPr>
          <p:cNvSpPr>
            <a:spLocks noGrp="1"/>
          </p:cNvSpPr>
          <p:nvPr>
            <p:ph type="sldNum" sz="quarter" idx="12"/>
          </p:nvPr>
        </p:nvSpPr>
        <p:spPr/>
        <p:txBody>
          <a:bodyPr/>
          <a:lstStyle/>
          <a:p>
            <a:fld id="{05C6C226-9F80-4DC5-B841-0DC1ADD9F01C}" type="slidenum">
              <a:rPr lang="en-US" smtClean="0"/>
              <a:t>21</a:t>
            </a:fld>
            <a:endParaRPr lang="en-US"/>
          </a:p>
        </p:txBody>
      </p:sp>
    </p:spTree>
    <p:extLst>
      <p:ext uri="{BB962C8B-B14F-4D97-AF65-F5344CB8AC3E}">
        <p14:creationId xmlns:p14="http://schemas.microsoft.com/office/powerpoint/2010/main" val="351651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52EAB6-EBB2-4CE7-9559-D78794C088F8}"/>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First Stage:</a:t>
            </a:r>
            <a:r>
              <a:rPr kumimoji="0" lang="en-US" sz="320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 Mean Distance to Office</a:t>
            </a:r>
            <a:endParaRPr kumimoji="0" lang="en-US" sz="320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36D7AB29-9A18-4A5F-8E60-D00EDD363705}"/>
              </a:ext>
            </a:extLst>
          </p:cNvPr>
          <p:cNvSpPr txBox="1"/>
          <p:nvPr/>
        </p:nvSpPr>
        <p:spPr>
          <a:xfrm>
            <a:off x="348761" y="6586295"/>
            <a:ext cx="6171113"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SNAP Administrative Data; Census Master Address File (MAFX); </a:t>
            </a:r>
            <a:r>
              <a:rPr lang="en-US" sz="1200" dirty="0">
                <a:solidFill>
                  <a:srgbClr val="000000"/>
                </a:solidFill>
                <a:latin typeface="Metropolis" panose="00000500000000000000" pitchFamily="50" charset="0"/>
                <a:cs typeface="Arial"/>
              </a:rPr>
              <a:t>CBDRB-FY25-0333</a:t>
            </a:r>
            <a:r>
              <a:rPr lang="en-US" sz="1200" dirty="0">
                <a:solidFill>
                  <a:srgbClr val="000000"/>
                </a:solidFill>
                <a:latin typeface="Metropolis" panose="00000500000000000000" pitchFamily="50" charset="0"/>
              </a:rPr>
              <a:t>.</a:t>
            </a:r>
          </a:p>
        </p:txBody>
      </p:sp>
      <p:sp>
        <p:nvSpPr>
          <p:cNvPr id="15" name="Title 7">
            <a:extLst>
              <a:ext uri="{FF2B5EF4-FFF2-40B4-BE49-F238E27FC236}">
                <a16:creationId xmlns:a16="http://schemas.microsoft.com/office/drawing/2014/main" id="{3E41645E-9DBC-4BAA-A20F-2B9C98144AE0}"/>
              </a:ext>
            </a:extLst>
          </p:cNvPr>
          <p:cNvSpPr txBox="1">
            <a:spLocks/>
          </p:cNvSpPr>
          <p:nvPr/>
        </p:nvSpPr>
        <p:spPr>
          <a:xfrm>
            <a:off x="1502629" y="1499386"/>
            <a:ext cx="1394670"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Openings</a:t>
            </a:r>
          </a:p>
        </p:txBody>
      </p:sp>
      <p:sp>
        <p:nvSpPr>
          <p:cNvPr id="4" name="Slide Number Placeholder 3">
            <a:extLst>
              <a:ext uri="{FF2B5EF4-FFF2-40B4-BE49-F238E27FC236}">
                <a16:creationId xmlns:a16="http://schemas.microsoft.com/office/drawing/2014/main" id="{54AAA65B-AB4C-4EA9-9349-1522FFF35E45}"/>
              </a:ext>
            </a:extLst>
          </p:cNvPr>
          <p:cNvSpPr>
            <a:spLocks noGrp="1"/>
          </p:cNvSpPr>
          <p:nvPr>
            <p:ph type="sldNum" sz="quarter" idx="12"/>
          </p:nvPr>
        </p:nvSpPr>
        <p:spPr/>
        <p:txBody>
          <a:bodyPr/>
          <a:lstStyle/>
          <a:p>
            <a:fld id="{05C6C226-9F80-4DC5-B841-0DC1ADD9F01C}" type="slidenum">
              <a:rPr lang="en-US" smtClean="0"/>
              <a:t>22</a:t>
            </a:fld>
            <a:endParaRPr lang="en-US"/>
          </a:p>
        </p:txBody>
      </p:sp>
      <p:sp>
        <p:nvSpPr>
          <p:cNvPr id="7" name="Title 7">
            <a:extLst>
              <a:ext uri="{FF2B5EF4-FFF2-40B4-BE49-F238E27FC236}">
                <a16:creationId xmlns:a16="http://schemas.microsoft.com/office/drawing/2014/main" id="{4406AA24-EC39-1D93-3705-C7A989CD5CA2}"/>
              </a:ext>
            </a:extLst>
          </p:cNvPr>
          <p:cNvSpPr txBox="1">
            <a:spLocks/>
          </p:cNvSpPr>
          <p:nvPr/>
        </p:nvSpPr>
        <p:spPr>
          <a:xfrm>
            <a:off x="6246702" y="1542434"/>
            <a:ext cx="1239354"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Closings</a:t>
            </a:r>
          </a:p>
        </p:txBody>
      </p:sp>
      <p:sp>
        <p:nvSpPr>
          <p:cNvPr id="21" name="TextBox 20">
            <a:extLst>
              <a:ext uri="{FF2B5EF4-FFF2-40B4-BE49-F238E27FC236}">
                <a16:creationId xmlns:a16="http://schemas.microsoft.com/office/drawing/2014/main" id="{8AEA4009-C248-822E-A579-7734DAD475D4}"/>
              </a:ext>
            </a:extLst>
          </p:cNvPr>
          <p:cNvSpPr txBox="1"/>
          <p:nvPr/>
        </p:nvSpPr>
        <p:spPr>
          <a:xfrm>
            <a:off x="348761" y="4922266"/>
            <a:ext cx="8397551" cy="1615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solidFill>
                  <a:schemeClr val="tx2"/>
                </a:solidFill>
              </a:rPr>
              <a:t>Baseline travel distance: </a:t>
            </a:r>
            <a:r>
              <a:rPr lang="en-US" dirty="0">
                <a:solidFill>
                  <a:schemeClr val="tx2"/>
                </a:solidFill>
              </a:rPr>
              <a:t>3.3 miles </a:t>
            </a:r>
            <a:r>
              <a:rPr lang="en-US" dirty="0">
                <a:solidFill>
                  <a:schemeClr val="accent3"/>
                </a:solidFill>
              </a:rPr>
              <a:t>(openings); </a:t>
            </a:r>
            <a:r>
              <a:rPr lang="en-US" dirty="0">
                <a:solidFill>
                  <a:schemeClr val="tx2"/>
                </a:solidFill>
              </a:rPr>
              <a:t>0.6 mile </a:t>
            </a:r>
            <a:r>
              <a:rPr lang="en-US" dirty="0">
                <a:solidFill>
                  <a:schemeClr val="accent3"/>
                </a:solidFill>
              </a:rPr>
              <a:t>(closings)</a:t>
            </a:r>
          </a:p>
          <a:p>
            <a:pPr marL="742950" lvl="1" indent="-285750">
              <a:buFont typeface="Arial" panose="020B0604020202020204" pitchFamily="34" charset="0"/>
              <a:buChar char="•"/>
            </a:pPr>
            <a:r>
              <a:rPr lang="en-US" dirty="0">
                <a:solidFill>
                  <a:schemeClr val="tx2"/>
                </a:solidFill>
              </a:rPr>
              <a:t>Most people travel &lt; 4 miles for groceries (</a:t>
            </a:r>
            <a:r>
              <a:rPr lang="en-US" dirty="0">
                <a:solidFill>
                  <a:schemeClr val="tx2"/>
                </a:solidFill>
                <a:hlinkClick r:id="rId2" action="ppaction://hlinksldjump"/>
              </a:rPr>
              <a:t>link</a:t>
            </a:r>
            <a:r>
              <a:rPr lang="en-US" dirty="0">
                <a:solidFill>
                  <a:schemeClr val="tx2"/>
                </a:solidFill>
              </a:rPr>
              <a:t>)</a:t>
            </a:r>
          </a:p>
          <a:p>
            <a:pPr marL="285750" indent="-285750">
              <a:buFont typeface="Arial" panose="020B0604020202020204" pitchFamily="34" charset="0"/>
              <a:buChar char="•"/>
            </a:pPr>
            <a:endParaRPr lang="en-US" dirty="0">
              <a:solidFill>
                <a:schemeClr val="accent3"/>
              </a:solidFill>
            </a:endParaRPr>
          </a:p>
          <a:p>
            <a:pPr marL="285750" indent="-285750">
              <a:buFont typeface="Arial" panose="020B0604020202020204" pitchFamily="34" charset="0"/>
              <a:buChar char="•"/>
            </a:pPr>
            <a:r>
              <a:rPr lang="en-US" sz="1800" dirty="0">
                <a:solidFill>
                  <a:srgbClr val="000000"/>
                </a:solidFill>
                <a:latin typeface="Metropolis" panose="00000500000000000000" pitchFamily="50" charset="0"/>
              </a:rPr>
              <a:t>Distances change enough to move from office being walkable to requiring transit to access</a:t>
            </a:r>
            <a:r>
              <a:rPr lang="en-US" dirty="0">
                <a:solidFill>
                  <a:schemeClr val="tx2"/>
                </a:solidFill>
              </a:rPr>
              <a:t> </a:t>
            </a:r>
          </a:p>
        </p:txBody>
      </p:sp>
      <p:pic>
        <p:nvPicPr>
          <p:cNvPr id="3" name="Picture 2" descr="A graph with blue lines and numbers&#10;&#10;AI-generated content may be incorrect.">
            <a:extLst>
              <a:ext uri="{FF2B5EF4-FFF2-40B4-BE49-F238E27FC236}">
                <a16:creationId xmlns:a16="http://schemas.microsoft.com/office/drawing/2014/main" id="{132FD79F-48F7-5073-F2ED-ED2D24F9D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77" y="1980090"/>
            <a:ext cx="3901459" cy="2600333"/>
          </a:xfrm>
          <a:prstGeom prst="rect">
            <a:avLst/>
          </a:prstGeom>
        </p:spPr>
      </p:pic>
      <p:pic>
        <p:nvPicPr>
          <p:cNvPr id="6" name="Picture 5" descr="A graph with blue lines and numbers&#10;&#10;AI-generated content may be incorrect.">
            <a:extLst>
              <a:ext uri="{FF2B5EF4-FFF2-40B4-BE49-F238E27FC236}">
                <a16:creationId xmlns:a16="http://schemas.microsoft.com/office/drawing/2014/main" id="{738FBCF1-F62D-A5D5-76CA-9E70A4FF2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232" y="1958885"/>
            <a:ext cx="3965090" cy="2642744"/>
          </a:xfrm>
          <a:prstGeom prst="rect">
            <a:avLst/>
          </a:prstGeom>
        </p:spPr>
      </p:pic>
    </p:spTree>
    <p:extLst>
      <p:ext uri="{BB962C8B-B14F-4D97-AF65-F5344CB8AC3E}">
        <p14:creationId xmlns:p14="http://schemas.microsoft.com/office/powerpoint/2010/main" val="306440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C88226-E82D-462A-ACF4-DA990AE89FFE}"/>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Effect on Number of Active SNAP Cases</a:t>
            </a:r>
            <a:endPar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4" name="Slide Number Placeholder 3">
            <a:extLst>
              <a:ext uri="{FF2B5EF4-FFF2-40B4-BE49-F238E27FC236}">
                <a16:creationId xmlns:a16="http://schemas.microsoft.com/office/drawing/2014/main" id="{2FF89E89-C897-4EF4-9CC9-03621CAA1540}"/>
              </a:ext>
            </a:extLst>
          </p:cNvPr>
          <p:cNvSpPr>
            <a:spLocks noGrp="1"/>
          </p:cNvSpPr>
          <p:nvPr>
            <p:ph type="sldNum" sz="quarter" idx="12"/>
          </p:nvPr>
        </p:nvSpPr>
        <p:spPr/>
        <p:txBody>
          <a:bodyPr/>
          <a:lstStyle/>
          <a:p>
            <a:fld id="{05C6C226-9F80-4DC5-B841-0DC1ADD9F01C}" type="slidenum">
              <a:rPr lang="en-US" smtClean="0"/>
              <a:t>23</a:t>
            </a:fld>
            <a:endParaRPr lang="en-US"/>
          </a:p>
        </p:txBody>
      </p:sp>
      <p:sp>
        <p:nvSpPr>
          <p:cNvPr id="17" name="TextBox 16">
            <a:extLst>
              <a:ext uri="{FF2B5EF4-FFF2-40B4-BE49-F238E27FC236}">
                <a16:creationId xmlns:a16="http://schemas.microsoft.com/office/drawing/2014/main" id="{688EFAF7-99AC-0FA4-E760-A650921B3038}"/>
              </a:ext>
            </a:extLst>
          </p:cNvPr>
          <p:cNvSpPr txBox="1"/>
          <p:nvPr/>
        </p:nvSpPr>
        <p:spPr>
          <a:xfrm>
            <a:off x="373224" y="4410794"/>
            <a:ext cx="8397551"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tx2"/>
                </a:solidFill>
              </a:rPr>
              <a:t>Baseline cases</a:t>
            </a:r>
            <a:r>
              <a:rPr lang="en-US" dirty="0">
                <a:solidFill>
                  <a:schemeClr val="tx2"/>
                </a:solidFill>
              </a:rPr>
              <a:t>: 281 </a:t>
            </a:r>
            <a:r>
              <a:rPr lang="en-US" dirty="0">
                <a:solidFill>
                  <a:schemeClr val="accent3"/>
                </a:solidFill>
              </a:rPr>
              <a:t>(openings); </a:t>
            </a:r>
            <a:r>
              <a:rPr lang="en-US" dirty="0">
                <a:solidFill>
                  <a:schemeClr val="tx2"/>
                </a:solidFill>
              </a:rPr>
              <a:t>373 </a:t>
            </a:r>
            <a:r>
              <a:rPr lang="en-US" dirty="0">
                <a:solidFill>
                  <a:schemeClr val="accent3"/>
                </a:solidFill>
              </a:rPr>
              <a:t>(closings)</a:t>
            </a:r>
          </a:p>
          <a:p>
            <a:pPr marL="285750" indent="-285750">
              <a:buFont typeface="Arial" panose="020B0604020202020204" pitchFamily="34" charset="0"/>
              <a:buChar char="•"/>
            </a:pPr>
            <a:endParaRPr lang="en-US" dirty="0">
              <a:solidFill>
                <a:schemeClr val="accent3"/>
              </a:solidFill>
            </a:endParaRPr>
          </a:p>
          <a:p>
            <a:pPr marL="285750" indent="-285750">
              <a:buFont typeface="Arial" panose="020B0604020202020204" pitchFamily="34" charset="0"/>
              <a:buChar char="•"/>
            </a:pPr>
            <a:r>
              <a:rPr lang="en-US" dirty="0">
                <a:solidFill>
                  <a:schemeClr val="tx2"/>
                </a:solidFill>
              </a:rPr>
              <a:t>Openings increase monthly cases by 21%</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Closings decrease monthly cases by 10%</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WIC office increases participation by 6% (</a:t>
            </a:r>
            <a:r>
              <a:rPr lang="en-US" sz="1600" dirty="0">
                <a:solidFill>
                  <a:schemeClr val="accent1"/>
                </a:solidFill>
              </a:rPr>
              <a:t>Rossin-Slater, 2013</a:t>
            </a:r>
            <a:r>
              <a:rPr lang="en-US" dirty="0">
                <a:solidFill>
                  <a:schemeClr val="tx2"/>
                </a:solidFill>
              </a:rPr>
              <a:t>); SSDI office reduces receipt by 16% (</a:t>
            </a:r>
            <a:r>
              <a:rPr lang="en-US" sz="1600" dirty="0">
                <a:solidFill>
                  <a:schemeClr val="accent1"/>
                </a:solidFill>
              </a:rPr>
              <a:t>Deshpande and Li, 2019</a:t>
            </a:r>
            <a:r>
              <a:rPr lang="en-US" dirty="0">
                <a:solidFill>
                  <a:schemeClr val="tx2"/>
                </a:solidFill>
              </a:rPr>
              <a:t>) </a:t>
            </a:r>
          </a:p>
          <a:p>
            <a:pPr marL="285750" indent="-285750">
              <a:buFont typeface="Arial" panose="020B0604020202020204" pitchFamily="34" charset="0"/>
              <a:buChar char="•"/>
            </a:pPr>
            <a:endParaRPr lang="en-US" dirty="0">
              <a:solidFill>
                <a:schemeClr val="tx2"/>
              </a:solidFill>
            </a:endParaRPr>
          </a:p>
        </p:txBody>
      </p:sp>
      <p:sp>
        <p:nvSpPr>
          <p:cNvPr id="19" name="TextBox 18">
            <a:extLst>
              <a:ext uri="{FF2B5EF4-FFF2-40B4-BE49-F238E27FC236}">
                <a16:creationId xmlns:a16="http://schemas.microsoft.com/office/drawing/2014/main" id="{B72962EB-DF56-5D7F-845A-5E2DBADDE046}"/>
              </a:ext>
            </a:extLst>
          </p:cNvPr>
          <p:cNvSpPr txBox="1"/>
          <p:nvPr/>
        </p:nvSpPr>
        <p:spPr>
          <a:xfrm>
            <a:off x="348761" y="6586295"/>
            <a:ext cx="6206379"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SNAP Administrative Data; Census Master Address File (MAFX); </a:t>
            </a:r>
            <a:r>
              <a:rPr lang="en-US" sz="1200" dirty="0">
                <a:solidFill>
                  <a:srgbClr val="000000"/>
                </a:solidFill>
                <a:latin typeface="Metropolis" panose="00000500000000000000" pitchFamily="50" charset="0"/>
                <a:cs typeface="Arial"/>
              </a:rPr>
              <a:t>CBDRB-FY25-0333</a:t>
            </a:r>
            <a:r>
              <a:rPr lang="en-US" sz="1200" dirty="0">
                <a:solidFill>
                  <a:srgbClr val="000000"/>
                </a:solidFill>
                <a:latin typeface="Metropolis" panose="00000500000000000000" pitchFamily="50" charset="0"/>
              </a:rPr>
              <a:t>.</a:t>
            </a:r>
          </a:p>
        </p:txBody>
      </p:sp>
      <p:sp>
        <p:nvSpPr>
          <p:cNvPr id="2" name="Title 7">
            <a:extLst>
              <a:ext uri="{FF2B5EF4-FFF2-40B4-BE49-F238E27FC236}">
                <a16:creationId xmlns:a16="http://schemas.microsoft.com/office/drawing/2014/main" id="{AA3FB82E-7E64-F266-9450-A78C83D05691}"/>
              </a:ext>
            </a:extLst>
          </p:cNvPr>
          <p:cNvSpPr txBox="1">
            <a:spLocks/>
          </p:cNvSpPr>
          <p:nvPr/>
        </p:nvSpPr>
        <p:spPr>
          <a:xfrm>
            <a:off x="1502629" y="1096614"/>
            <a:ext cx="1394670"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Openings</a:t>
            </a:r>
          </a:p>
        </p:txBody>
      </p:sp>
      <p:sp>
        <p:nvSpPr>
          <p:cNvPr id="3" name="Title 7">
            <a:extLst>
              <a:ext uri="{FF2B5EF4-FFF2-40B4-BE49-F238E27FC236}">
                <a16:creationId xmlns:a16="http://schemas.microsoft.com/office/drawing/2014/main" id="{9FBC39E5-E812-516D-E9CF-6E5DFB899329}"/>
              </a:ext>
            </a:extLst>
          </p:cNvPr>
          <p:cNvSpPr txBox="1">
            <a:spLocks/>
          </p:cNvSpPr>
          <p:nvPr/>
        </p:nvSpPr>
        <p:spPr>
          <a:xfrm>
            <a:off x="6246703" y="1096119"/>
            <a:ext cx="1239354"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Closings</a:t>
            </a:r>
          </a:p>
        </p:txBody>
      </p:sp>
      <p:pic>
        <p:nvPicPr>
          <p:cNvPr id="8" name="Picture 7" descr="A graph of blue and white lines&#10;&#10;AI-generated content may be incorrect.">
            <a:extLst>
              <a:ext uri="{FF2B5EF4-FFF2-40B4-BE49-F238E27FC236}">
                <a16:creationId xmlns:a16="http://schemas.microsoft.com/office/drawing/2014/main" id="{6EF1B3C6-B07C-09C4-EABA-AD5977609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275"/>
            <a:ext cx="4282255" cy="2854135"/>
          </a:xfrm>
          <a:prstGeom prst="rect">
            <a:avLst/>
          </a:prstGeom>
        </p:spPr>
      </p:pic>
      <p:pic>
        <p:nvPicPr>
          <p:cNvPr id="13" name="Picture 12" descr="A graph with blue lines and numbers&#10;&#10;AI-generated content may be incorrect.">
            <a:extLst>
              <a:ext uri="{FF2B5EF4-FFF2-40B4-BE49-F238E27FC236}">
                <a16:creationId xmlns:a16="http://schemas.microsoft.com/office/drawing/2014/main" id="{183E444D-EBCA-1905-1067-B2FA200CE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280" y="1631820"/>
            <a:ext cx="4282255" cy="2854135"/>
          </a:xfrm>
          <a:prstGeom prst="rect">
            <a:avLst/>
          </a:prstGeom>
        </p:spPr>
      </p:pic>
    </p:spTree>
    <p:extLst>
      <p:ext uri="{BB962C8B-B14F-4D97-AF65-F5344CB8AC3E}">
        <p14:creationId xmlns:p14="http://schemas.microsoft.com/office/powerpoint/2010/main" val="3590393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E0CF-B124-40EF-4C27-892E9F8467B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0C6E30A-5221-C523-2658-002DA61C1FC7}"/>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Spillover Effects to Other Programs</a:t>
            </a:r>
            <a:endPar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4" name="Slide Number Placeholder 3">
            <a:extLst>
              <a:ext uri="{FF2B5EF4-FFF2-40B4-BE49-F238E27FC236}">
                <a16:creationId xmlns:a16="http://schemas.microsoft.com/office/drawing/2014/main" id="{0389B4D6-3E12-3213-6814-88C2C1E768AC}"/>
              </a:ext>
            </a:extLst>
          </p:cNvPr>
          <p:cNvSpPr>
            <a:spLocks noGrp="1"/>
          </p:cNvSpPr>
          <p:nvPr>
            <p:ph type="sldNum" sz="quarter" idx="12"/>
          </p:nvPr>
        </p:nvSpPr>
        <p:spPr/>
        <p:txBody>
          <a:bodyPr/>
          <a:lstStyle/>
          <a:p>
            <a:fld id="{05C6C226-9F80-4DC5-B841-0DC1ADD9F01C}" type="slidenum">
              <a:rPr lang="en-US" smtClean="0"/>
              <a:t>24</a:t>
            </a:fld>
            <a:endParaRPr lang="en-US"/>
          </a:p>
        </p:txBody>
      </p:sp>
      <p:sp>
        <p:nvSpPr>
          <p:cNvPr id="17" name="TextBox 16">
            <a:extLst>
              <a:ext uri="{FF2B5EF4-FFF2-40B4-BE49-F238E27FC236}">
                <a16:creationId xmlns:a16="http://schemas.microsoft.com/office/drawing/2014/main" id="{6B3E80C3-CEC7-5E64-1DA9-241E71B87F83}"/>
              </a:ext>
            </a:extLst>
          </p:cNvPr>
          <p:cNvSpPr txBox="1"/>
          <p:nvPr/>
        </p:nvSpPr>
        <p:spPr>
          <a:xfrm>
            <a:off x="373224" y="5997579"/>
            <a:ext cx="8397551"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Null effects for openings </a:t>
            </a:r>
          </a:p>
          <a:p>
            <a:pPr marL="285750" indent="-285750">
              <a:buFont typeface="Arial" panose="020B0604020202020204" pitchFamily="34" charset="0"/>
              <a:buChar char="•"/>
            </a:pPr>
            <a:r>
              <a:rPr lang="en-US" dirty="0">
                <a:solidFill>
                  <a:schemeClr val="tx2"/>
                </a:solidFill>
              </a:rPr>
              <a:t>Closings decrease monthly cases by 4% (</a:t>
            </a:r>
            <a:r>
              <a:rPr lang="en-US" dirty="0">
                <a:solidFill>
                  <a:schemeClr val="accent1"/>
                </a:solidFill>
              </a:rPr>
              <a:t>Medicaid</a:t>
            </a:r>
            <a:r>
              <a:rPr lang="en-US" dirty="0">
                <a:solidFill>
                  <a:schemeClr val="tx2"/>
                </a:solidFill>
              </a:rPr>
              <a:t>) and 24% (</a:t>
            </a:r>
            <a:r>
              <a:rPr lang="en-US" dirty="0">
                <a:solidFill>
                  <a:schemeClr val="accent1"/>
                </a:solidFill>
              </a:rPr>
              <a:t>TANF</a:t>
            </a:r>
            <a:r>
              <a:rPr lang="en-US" dirty="0">
                <a:solidFill>
                  <a:schemeClr val="tx2"/>
                </a:solidFill>
              </a:rPr>
              <a:t>)</a:t>
            </a:r>
          </a:p>
        </p:txBody>
      </p:sp>
      <p:sp>
        <p:nvSpPr>
          <p:cNvPr id="19" name="TextBox 18">
            <a:extLst>
              <a:ext uri="{FF2B5EF4-FFF2-40B4-BE49-F238E27FC236}">
                <a16:creationId xmlns:a16="http://schemas.microsoft.com/office/drawing/2014/main" id="{5B1B4917-29F0-A56B-0FDF-BFA23DB154CF}"/>
              </a:ext>
            </a:extLst>
          </p:cNvPr>
          <p:cNvSpPr txBox="1"/>
          <p:nvPr/>
        </p:nvSpPr>
        <p:spPr>
          <a:xfrm>
            <a:off x="348761" y="6586295"/>
            <a:ext cx="7036222"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Medicaid and TANF Administrative Data; Census Master Address File (MAFX); </a:t>
            </a:r>
            <a:r>
              <a:rPr lang="en-US" sz="1200" dirty="0">
                <a:solidFill>
                  <a:srgbClr val="000000"/>
                </a:solidFill>
                <a:latin typeface="Metropolis" panose="00000500000000000000" pitchFamily="50" charset="0"/>
                <a:cs typeface="Arial"/>
              </a:rPr>
              <a:t>CBDRB-FY25-0333</a:t>
            </a:r>
            <a:r>
              <a:rPr lang="en-US" sz="1200" dirty="0">
                <a:solidFill>
                  <a:srgbClr val="000000"/>
                </a:solidFill>
                <a:latin typeface="Metropolis" panose="00000500000000000000" pitchFamily="50" charset="0"/>
              </a:rPr>
              <a:t>.</a:t>
            </a:r>
          </a:p>
        </p:txBody>
      </p:sp>
      <p:sp>
        <p:nvSpPr>
          <p:cNvPr id="2" name="Title 7">
            <a:extLst>
              <a:ext uri="{FF2B5EF4-FFF2-40B4-BE49-F238E27FC236}">
                <a16:creationId xmlns:a16="http://schemas.microsoft.com/office/drawing/2014/main" id="{B7FCCCF8-6E9B-46C5-A812-6BE30EDF9873}"/>
              </a:ext>
            </a:extLst>
          </p:cNvPr>
          <p:cNvSpPr txBox="1">
            <a:spLocks/>
          </p:cNvSpPr>
          <p:nvPr/>
        </p:nvSpPr>
        <p:spPr>
          <a:xfrm>
            <a:off x="702410" y="872518"/>
            <a:ext cx="2863433"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Openings—Medicaid </a:t>
            </a:r>
          </a:p>
        </p:txBody>
      </p:sp>
      <p:sp>
        <p:nvSpPr>
          <p:cNvPr id="3" name="Title 7">
            <a:extLst>
              <a:ext uri="{FF2B5EF4-FFF2-40B4-BE49-F238E27FC236}">
                <a16:creationId xmlns:a16="http://schemas.microsoft.com/office/drawing/2014/main" id="{A27EE696-B5F0-CAC3-B65C-874EF2629D02}"/>
              </a:ext>
            </a:extLst>
          </p:cNvPr>
          <p:cNvSpPr txBox="1">
            <a:spLocks/>
          </p:cNvSpPr>
          <p:nvPr/>
        </p:nvSpPr>
        <p:spPr>
          <a:xfrm>
            <a:off x="5401910" y="881443"/>
            <a:ext cx="2704293"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Closings—Medicaid</a:t>
            </a:r>
          </a:p>
        </p:txBody>
      </p:sp>
      <p:pic>
        <p:nvPicPr>
          <p:cNvPr id="6" name="Picture 5" descr="A graph of a line with blue dots&#10;&#10;AI-generated content may be incorrect.">
            <a:extLst>
              <a:ext uri="{FF2B5EF4-FFF2-40B4-BE49-F238E27FC236}">
                <a16:creationId xmlns:a16="http://schemas.microsoft.com/office/drawing/2014/main" id="{46ECB525-DA66-BE9A-A753-3ECB4189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301" y="1333664"/>
            <a:ext cx="3289071" cy="2192175"/>
          </a:xfrm>
          <a:prstGeom prst="rect">
            <a:avLst/>
          </a:prstGeom>
        </p:spPr>
      </p:pic>
      <p:pic>
        <p:nvPicPr>
          <p:cNvPr id="10" name="Picture 9" descr="A graph with blue lines and numbers&#10;&#10;AI-generated content may be incorrect.">
            <a:extLst>
              <a:ext uri="{FF2B5EF4-FFF2-40B4-BE49-F238E27FC236}">
                <a16:creationId xmlns:a16="http://schemas.microsoft.com/office/drawing/2014/main" id="{12CEE675-CAF0-3DEA-E55D-E58376FF8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20" y="1304952"/>
            <a:ext cx="3186857" cy="2124048"/>
          </a:xfrm>
          <a:prstGeom prst="rect">
            <a:avLst/>
          </a:prstGeom>
        </p:spPr>
      </p:pic>
      <p:sp>
        <p:nvSpPr>
          <p:cNvPr id="14" name="Title 7">
            <a:extLst>
              <a:ext uri="{FF2B5EF4-FFF2-40B4-BE49-F238E27FC236}">
                <a16:creationId xmlns:a16="http://schemas.microsoft.com/office/drawing/2014/main" id="{547C04F6-933E-4404-A357-C2A0B9F905FC}"/>
              </a:ext>
            </a:extLst>
          </p:cNvPr>
          <p:cNvSpPr txBox="1">
            <a:spLocks/>
          </p:cNvSpPr>
          <p:nvPr/>
        </p:nvSpPr>
        <p:spPr>
          <a:xfrm>
            <a:off x="1020001" y="3417538"/>
            <a:ext cx="2863433"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Openings—TANF </a:t>
            </a:r>
          </a:p>
        </p:txBody>
      </p:sp>
      <p:sp>
        <p:nvSpPr>
          <p:cNvPr id="15" name="Title 7">
            <a:extLst>
              <a:ext uri="{FF2B5EF4-FFF2-40B4-BE49-F238E27FC236}">
                <a16:creationId xmlns:a16="http://schemas.microsoft.com/office/drawing/2014/main" id="{CCA1A0B1-F467-7C2F-7557-B31BD01AAA21}"/>
              </a:ext>
            </a:extLst>
          </p:cNvPr>
          <p:cNvSpPr txBox="1">
            <a:spLocks/>
          </p:cNvSpPr>
          <p:nvPr/>
        </p:nvSpPr>
        <p:spPr>
          <a:xfrm>
            <a:off x="5719501" y="3426463"/>
            <a:ext cx="2704293"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Closings—TANF</a:t>
            </a:r>
          </a:p>
        </p:txBody>
      </p:sp>
      <p:pic>
        <p:nvPicPr>
          <p:cNvPr id="21" name="Picture 20" descr="A graph with blue lines and numbers&#10;&#10;AI-generated content may be incorrect.">
            <a:extLst>
              <a:ext uri="{FF2B5EF4-FFF2-40B4-BE49-F238E27FC236}">
                <a16:creationId xmlns:a16="http://schemas.microsoft.com/office/drawing/2014/main" id="{0E4CCF12-F3A8-183F-9333-4BE1A3455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103" y="3919005"/>
            <a:ext cx="3414692" cy="2275902"/>
          </a:xfrm>
          <a:prstGeom prst="rect">
            <a:avLst/>
          </a:prstGeom>
        </p:spPr>
      </p:pic>
      <p:pic>
        <p:nvPicPr>
          <p:cNvPr id="23" name="Picture 22" descr="A graph with blue lines and numbers&#10;&#10;AI-generated content may be incorrect.">
            <a:extLst>
              <a:ext uri="{FF2B5EF4-FFF2-40B4-BE49-F238E27FC236}">
                <a16:creationId xmlns:a16="http://schemas.microsoft.com/office/drawing/2014/main" id="{2F8E6426-CFD3-E16E-83CE-CBD42E15F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20" y="3919005"/>
            <a:ext cx="3185498" cy="2123142"/>
          </a:xfrm>
          <a:prstGeom prst="rect">
            <a:avLst/>
          </a:prstGeom>
        </p:spPr>
      </p:pic>
    </p:spTree>
    <p:extLst>
      <p:ext uri="{BB962C8B-B14F-4D97-AF65-F5344CB8AC3E}">
        <p14:creationId xmlns:p14="http://schemas.microsoft.com/office/powerpoint/2010/main" val="72888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40F2-F39C-3EC9-D432-E22A198729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963309D-79BB-19DB-A625-8899D9EE3842}"/>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Effect on Active </a:t>
            </a:r>
            <a:r>
              <a:rPr lang="en-US" sz="3200" kern="0" dirty="0">
                <a:solidFill>
                  <a:srgbClr val="FFFFFF"/>
                </a:solidFill>
                <a:latin typeface="Metropolis" panose="00000500000000000000" pitchFamily="50" charset="0"/>
                <a:cs typeface="Helvetica" panose="020B0604020202020204" pitchFamily="34" charset="0"/>
              </a:rPr>
              <a:t>SNAP</a:t>
            </a: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 Cases – Rural Tracts</a:t>
            </a:r>
            <a:endPar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4" name="Slide Number Placeholder 3">
            <a:extLst>
              <a:ext uri="{FF2B5EF4-FFF2-40B4-BE49-F238E27FC236}">
                <a16:creationId xmlns:a16="http://schemas.microsoft.com/office/drawing/2014/main" id="{74AFC4D1-82B4-DE82-7672-0B65517FFA00}"/>
              </a:ext>
            </a:extLst>
          </p:cNvPr>
          <p:cNvSpPr>
            <a:spLocks noGrp="1"/>
          </p:cNvSpPr>
          <p:nvPr>
            <p:ph type="sldNum" sz="quarter" idx="12"/>
          </p:nvPr>
        </p:nvSpPr>
        <p:spPr/>
        <p:txBody>
          <a:bodyPr/>
          <a:lstStyle/>
          <a:p>
            <a:fld id="{05C6C226-9F80-4DC5-B841-0DC1ADD9F01C}" type="slidenum">
              <a:rPr lang="en-US" smtClean="0"/>
              <a:t>25</a:t>
            </a:fld>
            <a:endParaRPr lang="en-US"/>
          </a:p>
        </p:txBody>
      </p:sp>
      <p:sp>
        <p:nvSpPr>
          <p:cNvPr id="17" name="TextBox 16">
            <a:extLst>
              <a:ext uri="{FF2B5EF4-FFF2-40B4-BE49-F238E27FC236}">
                <a16:creationId xmlns:a16="http://schemas.microsoft.com/office/drawing/2014/main" id="{4DF8C805-E8F9-B261-D141-5FE8CB06419F}"/>
              </a:ext>
            </a:extLst>
          </p:cNvPr>
          <p:cNvSpPr txBox="1"/>
          <p:nvPr/>
        </p:nvSpPr>
        <p:spPr>
          <a:xfrm>
            <a:off x="373224" y="5997579"/>
            <a:ext cx="839755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Much more muted response in rural areas since likely already driving</a:t>
            </a:r>
          </a:p>
          <a:p>
            <a:pPr marL="285750" indent="-285750">
              <a:buFont typeface="Arial" panose="020B0604020202020204" pitchFamily="34" charset="0"/>
              <a:buChar char="•"/>
            </a:pPr>
            <a:r>
              <a:rPr lang="en-US" b="1" dirty="0">
                <a:solidFill>
                  <a:schemeClr val="tx2"/>
                </a:solidFill>
              </a:rPr>
              <a:t>Baseline distance</a:t>
            </a:r>
            <a:r>
              <a:rPr lang="en-US" dirty="0">
                <a:solidFill>
                  <a:schemeClr val="tx2"/>
                </a:solidFill>
              </a:rPr>
              <a:t>: 4.1 miles </a:t>
            </a:r>
            <a:r>
              <a:rPr lang="en-US" dirty="0">
                <a:solidFill>
                  <a:schemeClr val="accent3"/>
                </a:solidFill>
              </a:rPr>
              <a:t>(openings)</a:t>
            </a:r>
            <a:r>
              <a:rPr lang="en-US" dirty="0">
                <a:solidFill>
                  <a:schemeClr val="tx2"/>
                </a:solidFill>
              </a:rPr>
              <a:t>; 1.5 miles </a:t>
            </a:r>
            <a:r>
              <a:rPr lang="en-US" dirty="0">
                <a:solidFill>
                  <a:schemeClr val="accent3"/>
                </a:solidFill>
              </a:rPr>
              <a:t>(closings)</a:t>
            </a:r>
          </a:p>
          <a:p>
            <a:pPr marL="285750" indent="-285750">
              <a:buFont typeface="Arial" panose="020B0604020202020204" pitchFamily="34" charset="0"/>
              <a:buChar char="•"/>
            </a:pPr>
            <a:endParaRPr lang="en-US" dirty="0">
              <a:solidFill>
                <a:schemeClr val="tx2"/>
              </a:solidFill>
            </a:endParaRPr>
          </a:p>
        </p:txBody>
      </p:sp>
      <p:sp>
        <p:nvSpPr>
          <p:cNvPr id="19" name="TextBox 18">
            <a:extLst>
              <a:ext uri="{FF2B5EF4-FFF2-40B4-BE49-F238E27FC236}">
                <a16:creationId xmlns:a16="http://schemas.microsoft.com/office/drawing/2014/main" id="{78DADE25-9CFD-DDD9-2B17-7BF6A2FEC0E4}"/>
              </a:ext>
            </a:extLst>
          </p:cNvPr>
          <p:cNvSpPr txBox="1"/>
          <p:nvPr/>
        </p:nvSpPr>
        <p:spPr>
          <a:xfrm>
            <a:off x="348761" y="6586295"/>
            <a:ext cx="7036222"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Medicaid and TANF Administrative Data; Census Master Address File (MAFX); </a:t>
            </a:r>
            <a:r>
              <a:rPr lang="en-US" sz="1200" dirty="0">
                <a:solidFill>
                  <a:srgbClr val="000000"/>
                </a:solidFill>
                <a:latin typeface="Metropolis" panose="00000500000000000000" pitchFamily="50" charset="0"/>
                <a:cs typeface="Arial"/>
              </a:rPr>
              <a:t>CBDRB-FY25-0333</a:t>
            </a:r>
            <a:r>
              <a:rPr lang="en-US" sz="1200" dirty="0">
                <a:solidFill>
                  <a:srgbClr val="000000"/>
                </a:solidFill>
                <a:latin typeface="Metropolis" panose="00000500000000000000" pitchFamily="50" charset="0"/>
              </a:rPr>
              <a:t>.</a:t>
            </a:r>
          </a:p>
        </p:txBody>
      </p:sp>
      <p:sp>
        <p:nvSpPr>
          <p:cNvPr id="2" name="Title 7">
            <a:extLst>
              <a:ext uri="{FF2B5EF4-FFF2-40B4-BE49-F238E27FC236}">
                <a16:creationId xmlns:a16="http://schemas.microsoft.com/office/drawing/2014/main" id="{81F49E57-D5B9-C10A-88BD-AA9BEED7436E}"/>
              </a:ext>
            </a:extLst>
          </p:cNvPr>
          <p:cNvSpPr txBox="1">
            <a:spLocks/>
          </p:cNvSpPr>
          <p:nvPr/>
        </p:nvSpPr>
        <p:spPr>
          <a:xfrm>
            <a:off x="702410" y="872518"/>
            <a:ext cx="2863433"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Openings—Distance </a:t>
            </a:r>
          </a:p>
        </p:txBody>
      </p:sp>
      <p:sp>
        <p:nvSpPr>
          <p:cNvPr id="3" name="Title 7">
            <a:extLst>
              <a:ext uri="{FF2B5EF4-FFF2-40B4-BE49-F238E27FC236}">
                <a16:creationId xmlns:a16="http://schemas.microsoft.com/office/drawing/2014/main" id="{45B116F0-F086-B1B9-41DA-0101B63EB2DE}"/>
              </a:ext>
            </a:extLst>
          </p:cNvPr>
          <p:cNvSpPr txBox="1">
            <a:spLocks/>
          </p:cNvSpPr>
          <p:nvPr/>
        </p:nvSpPr>
        <p:spPr>
          <a:xfrm>
            <a:off x="5401910" y="881443"/>
            <a:ext cx="2704293"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Closings—Distance</a:t>
            </a:r>
          </a:p>
        </p:txBody>
      </p:sp>
      <p:sp>
        <p:nvSpPr>
          <p:cNvPr id="14" name="Title 7">
            <a:extLst>
              <a:ext uri="{FF2B5EF4-FFF2-40B4-BE49-F238E27FC236}">
                <a16:creationId xmlns:a16="http://schemas.microsoft.com/office/drawing/2014/main" id="{30BF2F1B-C258-4640-032B-09F160122685}"/>
              </a:ext>
            </a:extLst>
          </p:cNvPr>
          <p:cNvSpPr txBox="1">
            <a:spLocks/>
          </p:cNvSpPr>
          <p:nvPr/>
        </p:nvSpPr>
        <p:spPr>
          <a:xfrm>
            <a:off x="599189" y="3417538"/>
            <a:ext cx="3185498"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Openings—SNAP Cases </a:t>
            </a:r>
          </a:p>
        </p:txBody>
      </p:sp>
      <p:sp>
        <p:nvSpPr>
          <p:cNvPr id="15" name="Title 7">
            <a:extLst>
              <a:ext uri="{FF2B5EF4-FFF2-40B4-BE49-F238E27FC236}">
                <a16:creationId xmlns:a16="http://schemas.microsoft.com/office/drawing/2014/main" id="{0D590221-AF2C-FA1C-1CB2-E03BB9C7C901}"/>
              </a:ext>
            </a:extLst>
          </p:cNvPr>
          <p:cNvSpPr txBox="1">
            <a:spLocks/>
          </p:cNvSpPr>
          <p:nvPr/>
        </p:nvSpPr>
        <p:spPr>
          <a:xfrm>
            <a:off x="5298689" y="3426463"/>
            <a:ext cx="2997179"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Closings—SNAP Cases</a:t>
            </a:r>
          </a:p>
        </p:txBody>
      </p:sp>
      <p:pic>
        <p:nvPicPr>
          <p:cNvPr id="7" name="Picture 6" descr="A graph of a line&#10;&#10;AI-generated content may be incorrect.">
            <a:extLst>
              <a:ext uri="{FF2B5EF4-FFF2-40B4-BE49-F238E27FC236}">
                <a16:creationId xmlns:a16="http://schemas.microsoft.com/office/drawing/2014/main" id="{BF4115DD-D708-64C8-4CA7-77F4B3152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1" y="1332017"/>
            <a:ext cx="3264057" cy="2175503"/>
          </a:xfrm>
          <a:prstGeom prst="rect">
            <a:avLst/>
          </a:prstGeom>
        </p:spPr>
      </p:pic>
      <p:pic>
        <p:nvPicPr>
          <p:cNvPr id="11" name="Picture 10" descr="A graph with blue lines and numbers&#10;&#10;AI-generated content may be incorrect.">
            <a:extLst>
              <a:ext uri="{FF2B5EF4-FFF2-40B4-BE49-F238E27FC236}">
                <a16:creationId xmlns:a16="http://schemas.microsoft.com/office/drawing/2014/main" id="{844B8392-D2D3-AA53-2D19-B8A377D73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103" y="1332016"/>
            <a:ext cx="3264057" cy="2175503"/>
          </a:xfrm>
          <a:prstGeom prst="rect">
            <a:avLst/>
          </a:prstGeom>
        </p:spPr>
      </p:pic>
      <p:pic>
        <p:nvPicPr>
          <p:cNvPr id="13" name="Picture 12" descr="A graph of a line graph&#10;&#10;AI-generated content may be incorrect.">
            <a:extLst>
              <a:ext uri="{FF2B5EF4-FFF2-40B4-BE49-F238E27FC236}">
                <a16:creationId xmlns:a16="http://schemas.microsoft.com/office/drawing/2014/main" id="{92B992B4-24D6-1F85-47E7-82BFFDBF8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62" y="3849972"/>
            <a:ext cx="3217082" cy="2144194"/>
          </a:xfrm>
          <a:prstGeom prst="rect">
            <a:avLst/>
          </a:prstGeom>
        </p:spPr>
      </p:pic>
      <p:pic>
        <p:nvPicPr>
          <p:cNvPr id="18" name="Picture 17" descr="A graph of a line graph&#10;&#10;AI-generated content may be incorrect.">
            <a:extLst>
              <a:ext uri="{FF2B5EF4-FFF2-40B4-BE49-F238E27FC236}">
                <a16:creationId xmlns:a16="http://schemas.microsoft.com/office/drawing/2014/main" id="{2D604B4B-EEAC-AEC7-2493-1F5EE3B5F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104" y="3877037"/>
            <a:ext cx="3185498" cy="2123143"/>
          </a:xfrm>
          <a:prstGeom prst="rect">
            <a:avLst/>
          </a:prstGeom>
        </p:spPr>
      </p:pic>
    </p:spTree>
    <p:extLst>
      <p:ext uri="{BB962C8B-B14F-4D97-AF65-F5344CB8AC3E}">
        <p14:creationId xmlns:p14="http://schemas.microsoft.com/office/powerpoint/2010/main" val="162083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141C4-2518-994D-ECF0-2F40DD1CD8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7A7BED0-3B62-447A-33EC-DE2AF8A673E1}"/>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Robustness</a:t>
            </a:r>
            <a:endPar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4" name="Slide Number Placeholder 3">
            <a:extLst>
              <a:ext uri="{FF2B5EF4-FFF2-40B4-BE49-F238E27FC236}">
                <a16:creationId xmlns:a16="http://schemas.microsoft.com/office/drawing/2014/main" id="{93E182F1-C5DE-452A-C214-618F75BD48AD}"/>
              </a:ext>
            </a:extLst>
          </p:cNvPr>
          <p:cNvSpPr>
            <a:spLocks noGrp="1"/>
          </p:cNvSpPr>
          <p:nvPr>
            <p:ph type="sldNum" sz="quarter" idx="12"/>
          </p:nvPr>
        </p:nvSpPr>
        <p:spPr/>
        <p:txBody>
          <a:bodyPr/>
          <a:lstStyle/>
          <a:p>
            <a:fld id="{05C6C226-9F80-4DC5-B841-0DC1ADD9F01C}" type="slidenum">
              <a:rPr lang="en-US" smtClean="0"/>
              <a:t>26</a:t>
            </a:fld>
            <a:endParaRPr lang="en-US"/>
          </a:p>
        </p:txBody>
      </p:sp>
      <p:sp>
        <p:nvSpPr>
          <p:cNvPr id="5" name="TextBox 4">
            <a:extLst>
              <a:ext uri="{FF2B5EF4-FFF2-40B4-BE49-F238E27FC236}">
                <a16:creationId xmlns:a16="http://schemas.microsoft.com/office/drawing/2014/main" id="{361B983A-D02B-40FC-4052-4F131104F53C}"/>
              </a:ext>
            </a:extLst>
          </p:cNvPr>
          <p:cNvSpPr txBox="1"/>
          <p:nvPr/>
        </p:nvSpPr>
        <p:spPr>
          <a:xfrm>
            <a:off x="429357" y="1093992"/>
            <a:ext cx="8285285" cy="2680862"/>
          </a:xfrm>
          <a:prstGeom prst="rect">
            <a:avLst/>
          </a:prstGeom>
          <a:noFill/>
        </p:spPr>
        <p:txBody>
          <a:bodyPr wrap="square" rtlCol="0">
            <a:spAutoFit/>
          </a:bodyPr>
          <a:lstStyle/>
          <a:p>
            <a:pPr>
              <a:lnSpc>
                <a:spcPct val="150000"/>
              </a:lnSpc>
            </a:pPr>
            <a:r>
              <a:rPr lang="en-US" sz="2400" b="1" dirty="0">
                <a:solidFill>
                  <a:srgbClr val="000000"/>
                </a:solidFill>
                <a:latin typeface="Metropolis" panose="00000500000000000000" pitchFamily="50" charset="0"/>
              </a:rPr>
              <a:t>Similar results with: </a:t>
            </a:r>
          </a:p>
          <a:p>
            <a:pPr marL="742950" lvl="1" indent="-285750">
              <a:lnSpc>
                <a:spcPct val="150000"/>
              </a:lnSpc>
              <a:buFont typeface="Arial" panose="020B0604020202020204" pitchFamily="34" charset="0"/>
              <a:buChar char="•"/>
            </a:pPr>
            <a:r>
              <a:rPr lang="en-US" b="1" dirty="0">
                <a:solidFill>
                  <a:srgbClr val="000000"/>
                </a:solidFill>
                <a:latin typeface="Metropolis" panose="00000500000000000000" pitchFamily="50" charset="0"/>
              </a:rPr>
              <a:t>Different models: </a:t>
            </a:r>
            <a:r>
              <a:rPr lang="en-US" dirty="0">
                <a:solidFill>
                  <a:srgbClr val="000000"/>
                </a:solidFill>
                <a:latin typeface="Metropolis" panose="00000500000000000000" pitchFamily="50" charset="0"/>
              </a:rPr>
              <a:t>TWFE, and allowing for multiple treatments (</a:t>
            </a:r>
            <a:r>
              <a:rPr lang="en-US" dirty="0">
                <a:solidFill>
                  <a:schemeClr val="accent1"/>
                </a:solidFill>
                <a:latin typeface="Metropolis" panose="00000500000000000000" pitchFamily="50" charset="0"/>
              </a:rPr>
              <a:t>“dynamic DCDH” de </a:t>
            </a:r>
            <a:r>
              <a:rPr lang="en-US" dirty="0" err="1">
                <a:solidFill>
                  <a:schemeClr val="accent1"/>
                </a:solidFill>
                <a:latin typeface="Metropolis" panose="00000500000000000000" pitchFamily="50" charset="0"/>
              </a:rPr>
              <a:t>Chaisemartin</a:t>
            </a:r>
            <a:r>
              <a:rPr lang="en-US" dirty="0">
                <a:solidFill>
                  <a:schemeClr val="accent1"/>
                </a:solidFill>
                <a:latin typeface="Metropolis" panose="00000500000000000000" pitchFamily="50" charset="0"/>
              </a:rPr>
              <a:t> et al., 2024</a:t>
            </a:r>
            <a:r>
              <a:rPr lang="en-US" dirty="0">
                <a:solidFill>
                  <a:srgbClr val="000000"/>
                </a:solidFill>
                <a:latin typeface="Metropolis" panose="00000500000000000000" pitchFamily="50" charset="0"/>
              </a:rPr>
              <a:t>)</a:t>
            </a: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Holding fixed residential address to handle endogenous moves</a:t>
            </a:r>
          </a:p>
          <a:p>
            <a:pPr marL="742950" lvl="1" indent="-285750">
              <a:lnSpc>
                <a:spcPct val="150000"/>
              </a:lnSpc>
              <a:buFont typeface="Arial" panose="020B0604020202020204" pitchFamily="34" charset="0"/>
              <a:buChar char="•"/>
            </a:pPr>
            <a:endParaRPr lang="en-US" dirty="0">
              <a:solidFill>
                <a:srgbClr val="000000"/>
              </a:solidFill>
              <a:latin typeface="Metropolis" panose="00000500000000000000" pitchFamily="50" charset="0"/>
            </a:endParaRPr>
          </a:p>
          <a:p>
            <a:pPr marL="742950" lvl="1" indent="-285750">
              <a:lnSpc>
                <a:spcPct val="150000"/>
              </a:lnSpc>
              <a:buFont typeface="Arial" panose="020B0604020202020204" pitchFamily="34" charset="0"/>
              <a:buChar char="•"/>
            </a:pPr>
            <a:endParaRPr lang="en-US" dirty="0">
              <a:solidFill>
                <a:srgbClr val="000000"/>
              </a:solidFill>
              <a:latin typeface="Metropolis" panose="00000500000000000000" pitchFamily="50" charset="0"/>
            </a:endParaRPr>
          </a:p>
        </p:txBody>
      </p:sp>
    </p:spTree>
    <p:extLst>
      <p:ext uri="{BB962C8B-B14F-4D97-AF65-F5344CB8AC3E}">
        <p14:creationId xmlns:p14="http://schemas.microsoft.com/office/powerpoint/2010/main" val="247691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EDF1-3C9B-B161-6240-C194A84F25B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27774FF-22BB-33DD-4262-A71E94B6A742}"/>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Number of SNAP Cases – Unhoused at </a:t>
                </a:r>
                <a14:m>
                  <m:oMath xmlns:m="http://schemas.openxmlformats.org/officeDocument/2006/math">
                    <m:r>
                      <a:rPr kumimoji="0" lang="en-US" sz="3000" b="0" i="1" u="none" strike="noStrike" kern="0" cap="none" spc="0" normalizeH="0" baseline="0" noProof="0" smtClean="0">
                        <a:ln>
                          <a:noFill/>
                        </a:ln>
                        <a:solidFill>
                          <a:srgbClr val="FFFFFF"/>
                        </a:solidFill>
                        <a:effectLst/>
                        <a:uLnTx/>
                        <a:uFillTx/>
                        <a:latin typeface="Cambria Math" panose="02040503050406030204" pitchFamily="18" charset="0"/>
                        <a:ea typeface="+mn-ea"/>
                        <a:cs typeface="Helvetica" panose="020B0604020202020204" pitchFamily="34" charset="0"/>
                      </a:rPr>
                      <m:t>𝜏</m:t>
                    </m:r>
                  </m:oMath>
                </a14:m>
                <a:r>
                  <a:rPr kumimoji="0" lang="en-US" sz="30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-1; Static Tract</a:t>
                </a:r>
              </a:p>
            </p:txBody>
          </p:sp>
        </mc:Choice>
        <mc:Fallback xmlns="">
          <p:sp>
            <p:nvSpPr>
              <p:cNvPr id="9" name="Rectangle 8">
                <a:extLst>
                  <a:ext uri="{FF2B5EF4-FFF2-40B4-BE49-F238E27FC236}">
                    <a16:creationId xmlns:a16="http://schemas.microsoft.com/office/drawing/2014/main" id="{027774FF-22BB-33DD-4262-A71E94B6A742}"/>
                  </a:ext>
                </a:extLst>
              </p:cNvPr>
              <p:cNvSpPr>
                <a:spLocks noRot="1" noChangeAspect="1" noMove="1" noResize="1" noEditPoints="1" noAdjustHandles="1" noChangeArrowheads="1" noChangeShapeType="1" noTextEdit="1"/>
              </p:cNvSpPr>
              <p:nvPr/>
            </p:nvSpPr>
            <p:spPr>
              <a:xfrm>
                <a:off x="0" y="0"/>
                <a:ext cx="9144000" cy="899583"/>
              </a:xfrm>
              <a:prstGeom prst="rect">
                <a:avLst/>
              </a:prstGeom>
              <a:blipFill>
                <a:blip r:embed="rId2"/>
                <a:stretch>
                  <a:fillRect b="-658"/>
                </a:stretch>
              </a:blipFill>
              <a:ln w="25400" cap="flat" cmpd="sng" algn="ctr">
                <a:solidFill>
                  <a:srgbClr val="002A42">
                    <a:shade val="50000"/>
                  </a:srgbClr>
                </a:solidFill>
                <a:prstDash val="solid"/>
              </a:ln>
              <a:effectLst/>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DB8A287-C928-F704-0773-2CE1E99EC18B}"/>
              </a:ext>
            </a:extLst>
          </p:cNvPr>
          <p:cNvSpPr>
            <a:spLocks noGrp="1"/>
          </p:cNvSpPr>
          <p:nvPr>
            <p:ph type="sldNum" sz="quarter" idx="12"/>
          </p:nvPr>
        </p:nvSpPr>
        <p:spPr/>
        <p:txBody>
          <a:bodyPr/>
          <a:lstStyle/>
          <a:p>
            <a:fld id="{05C6C226-9F80-4DC5-B841-0DC1ADD9F01C}" type="slidenum">
              <a:rPr lang="en-US" smtClean="0"/>
              <a:t>27</a:t>
            </a:fld>
            <a:endParaRPr lang="en-US"/>
          </a:p>
        </p:txBody>
      </p:sp>
      <p:sp>
        <p:nvSpPr>
          <p:cNvPr id="17" name="TextBox 16">
            <a:extLst>
              <a:ext uri="{FF2B5EF4-FFF2-40B4-BE49-F238E27FC236}">
                <a16:creationId xmlns:a16="http://schemas.microsoft.com/office/drawing/2014/main" id="{A7523362-3C52-4B93-1051-E6E0464E546F}"/>
              </a:ext>
            </a:extLst>
          </p:cNvPr>
          <p:cNvSpPr txBox="1"/>
          <p:nvPr/>
        </p:nvSpPr>
        <p:spPr>
          <a:xfrm>
            <a:off x="411063" y="4744456"/>
            <a:ext cx="8397551" cy="1554272"/>
          </a:xfrm>
          <a:prstGeom prst="rect">
            <a:avLst/>
          </a:prstGeom>
          <a:noFill/>
        </p:spPr>
        <p:txBody>
          <a:bodyPr wrap="square" rtlCol="0">
            <a:spAutoFit/>
          </a:bodyPr>
          <a:lstStyle/>
          <a:p>
            <a:r>
              <a:rPr lang="en-US" i="1" dirty="0">
                <a:solidFill>
                  <a:schemeClr val="tx2"/>
                </a:solidFill>
              </a:rPr>
              <a:t>Preview of future work</a:t>
            </a:r>
          </a:p>
          <a:p>
            <a:endParaRPr lang="en-US" sz="500" i="1" dirty="0">
              <a:solidFill>
                <a:schemeClr val="tx2"/>
              </a:solidFill>
            </a:endParaRPr>
          </a:p>
          <a:p>
            <a:pPr marL="285750" indent="-285750">
              <a:buFont typeface="Arial" panose="020B0604020202020204" pitchFamily="34" charset="0"/>
              <a:buChar char="•"/>
            </a:pPr>
            <a:r>
              <a:rPr lang="en-US" b="1" dirty="0">
                <a:solidFill>
                  <a:schemeClr val="tx2"/>
                </a:solidFill>
              </a:rPr>
              <a:t>Baseline cases</a:t>
            </a:r>
            <a:r>
              <a:rPr lang="en-US" dirty="0">
                <a:solidFill>
                  <a:schemeClr val="tx2"/>
                </a:solidFill>
              </a:rPr>
              <a:t>: 110 </a:t>
            </a:r>
            <a:r>
              <a:rPr lang="en-US" dirty="0">
                <a:solidFill>
                  <a:schemeClr val="accent3"/>
                </a:solidFill>
              </a:rPr>
              <a:t>(urban)</a:t>
            </a:r>
            <a:r>
              <a:rPr lang="en-US" dirty="0">
                <a:solidFill>
                  <a:schemeClr val="tx2"/>
                </a:solidFill>
              </a:rPr>
              <a:t>;</a:t>
            </a:r>
            <a:r>
              <a:rPr lang="en-US" dirty="0">
                <a:solidFill>
                  <a:schemeClr val="accent3"/>
                </a:solidFill>
              </a:rPr>
              <a:t> </a:t>
            </a:r>
            <a:r>
              <a:rPr lang="en-US" dirty="0">
                <a:solidFill>
                  <a:schemeClr val="tx2"/>
                </a:solidFill>
              </a:rPr>
              <a:t>3.4 </a:t>
            </a:r>
            <a:r>
              <a:rPr lang="en-US" dirty="0">
                <a:solidFill>
                  <a:schemeClr val="accent3"/>
                </a:solidFill>
              </a:rPr>
              <a:t>(rural)</a:t>
            </a:r>
          </a:p>
          <a:p>
            <a:pPr marL="285750" indent="-285750">
              <a:buFont typeface="Arial" panose="020B0604020202020204" pitchFamily="34" charset="0"/>
              <a:buChar char="•"/>
            </a:pPr>
            <a:r>
              <a:rPr lang="en-US" dirty="0">
                <a:solidFill>
                  <a:schemeClr val="tx2"/>
                </a:solidFill>
              </a:rPr>
              <a:t>Urban closings decrease cases by 80%</a:t>
            </a:r>
          </a:p>
          <a:p>
            <a:pPr marL="285750" indent="-285750">
              <a:buFont typeface="Arial" panose="020B0604020202020204" pitchFamily="34" charset="0"/>
              <a:buChar char="•"/>
            </a:pPr>
            <a:r>
              <a:rPr lang="en-US" dirty="0">
                <a:solidFill>
                  <a:schemeClr val="tx2"/>
                </a:solidFill>
              </a:rPr>
              <a:t>Rural Closings decrease cases by 85%</a:t>
            </a:r>
          </a:p>
          <a:p>
            <a:pPr marL="285750" indent="-285750">
              <a:buFont typeface="Arial" panose="020B0604020202020204" pitchFamily="34" charset="0"/>
              <a:buChar char="•"/>
            </a:pPr>
            <a:r>
              <a:rPr lang="en-US" dirty="0">
                <a:solidFill>
                  <a:schemeClr val="tx2"/>
                </a:solidFill>
              </a:rPr>
              <a:t>Unhoused population surprisingly sensitive to place-based policies</a:t>
            </a:r>
          </a:p>
        </p:txBody>
      </p:sp>
      <p:sp>
        <p:nvSpPr>
          <p:cNvPr id="19" name="TextBox 18">
            <a:extLst>
              <a:ext uri="{FF2B5EF4-FFF2-40B4-BE49-F238E27FC236}">
                <a16:creationId xmlns:a16="http://schemas.microsoft.com/office/drawing/2014/main" id="{B60171FD-4EF7-C0C8-8C31-42225BFB552C}"/>
              </a:ext>
            </a:extLst>
          </p:cNvPr>
          <p:cNvSpPr txBox="1"/>
          <p:nvPr/>
        </p:nvSpPr>
        <p:spPr>
          <a:xfrm>
            <a:off x="348761" y="6586295"/>
            <a:ext cx="6206379"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SNAP Administrative Data; Census Master Address File (MAFX) ; </a:t>
            </a:r>
            <a:r>
              <a:rPr lang="en-US" sz="1200" dirty="0">
                <a:solidFill>
                  <a:srgbClr val="000000"/>
                </a:solidFill>
                <a:latin typeface="Metropolis" panose="00000500000000000000" pitchFamily="50" charset="0"/>
                <a:cs typeface="Arial"/>
              </a:rPr>
              <a:t>CBDRB-FY25-0333</a:t>
            </a:r>
            <a:r>
              <a:rPr lang="en-US" sz="1200" dirty="0">
                <a:solidFill>
                  <a:srgbClr val="000000"/>
                </a:solidFill>
                <a:latin typeface="Metropolis" panose="00000500000000000000" pitchFamily="50" charset="0"/>
              </a:rPr>
              <a:t>.</a:t>
            </a:r>
          </a:p>
        </p:txBody>
      </p:sp>
      <p:sp>
        <p:nvSpPr>
          <p:cNvPr id="2" name="Title 7">
            <a:extLst>
              <a:ext uri="{FF2B5EF4-FFF2-40B4-BE49-F238E27FC236}">
                <a16:creationId xmlns:a16="http://schemas.microsoft.com/office/drawing/2014/main" id="{66FF37BD-8928-E294-A51D-1EDF5EE3BF45}"/>
              </a:ext>
            </a:extLst>
          </p:cNvPr>
          <p:cNvSpPr txBox="1">
            <a:spLocks/>
          </p:cNvSpPr>
          <p:nvPr/>
        </p:nvSpPr>
        <p:spPr>
          <a:xfrm>
            <a:off x="1126112" y="1499386"/>
            <a:ext cx="2265712"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Urban Closings</a:t>
            </a:r>
          </a:p>
        </p:txBody>
      </p:sp>
      <p:sp>
        <p:nvSpPr>
          <p:cNvPr id="3" name="Title 7">
            <a:extLst>
              <a:ext uri="{FF2B5EF4-FFF2-40B4-BE49-F238E27FC236}">
                <a16:creationId xmlns:a16="http://schemas.microsoft.com/office/drawing/2014/main" id="{D3CE96BB-E85E-E777-5702-C05708A338AC}"/>
              </a:ext>
            </a:extLst>
          </p:cNvPr>
          <p:cNvSpPr txBox="1">
            <a:spLocks/>
          </p:cNvSpPr>
          <p:nvPr/>
        </p:nvSpPr>
        <p:spPr>
          <a:xfrm>
            <a:off x="5870186" y="1542434"/>
            <a:ext cx="1989225" cy="459499"/>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2400" dirty="0">
                <a:solidFill>
                  <a:srgbClr val="000000"/>
                </a:solidFill>
                <a:latin typeface="Metropolis" panose="00000500000000000000" pitchFamily="50" charset="0"/>
                <a:ea typeface="Arial Unicode MS" panose="020B0604020202020204" pitchFamily="34" charset="-128"/>
                <a:cs typeface="Arial Hebrew" pitchFamily="2" charset="-79"/>
              </a:rPr>
              <a:t>Rural Closings</a:t>
            </a:r>
          </a:p>
        </p:txBody>
      </p:sp>
      <p:pic>
        <p:nvPicPr>
          <p:cNvPr id="6" name="Picture 5" descr="A graph with blue lines and numbers&#10;&#10;AI-generated content may be incorrect.">
            <a:extLst>
              <a:ext uri="{FF2B5EF4-FFF2-40B4-BE49-F238E27FC236}">
                <a16:creationId xmlns:a16="http://schemas.microsoft.com/office/drawing/2014/main" id="{5DB04E85-3321-4FF3-4D74-10DDA4D48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683" y="2024970"/>
            <a:ext cx="3948931" cy="2631973"/>
          </a:xfrm>
          <a:prstGeom prst="rect">
            <a:avLst/>
          </a:prstGeom>
        </p:spPr>
      </p:pic>
      <p:pic>
        <p:nvPicPr>
          <p:cNvPr id="10" name="Picture 9" descr="A graph of a line graph&#10;&#10;AI-generated content may be incorrect.">
            <a:extLst>
              <a:ext uri="{FF2B5EF4-FFF2-40B4-BE49-F238E27FC236}">
                <a16:creationId xmlns:a16="http://schemas.microsoft.com/office/drawing/2014/main" id="{0A7313B1-F8F1-B8BE-8235-F3963EF18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61" y="2050282"/>
            <a:ext cx="3948931" cy="2631973"/>
          </a:xfrm>
          <a:prstGeom prst="rect">
            <a:avLst/>
          </a:prstGeom>
        </p:spPr>
      </p:pic>
    </p:spTree>
    <p:extLst>
      <p:ext uri="{BB962C8B-B14F-4D97-AF65-F5344CB8AC3E}">
        <p14:creationId xmlns:p14="http://schemas.microsoft.com/office/powerpoint/2010/main" val="2169626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781E-C8CF-40F4-E83D-1F11C3066E2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2BB5FAB-E2D3-77B0-FBDD-9AB644840B1B}"/>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Results</a:t>
            </a:r>
            <a:endPar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4" name="Slide Number Placeholder 3">
            <a:extLst>
              <a:ext uri="{FF2B5EF4-FFF2-40B4-BE49-F238E27FC236}">
                <a16:creationId xmlns:a16="http://schemas.microsoft.com/office/drawing/2014/main" id="{08CD2BFC-A810-3F7E-FC08-114D64DC8CD2}"/>
              </a:ext>
            </a:extLst>
          </p:cNvPr>
          <p:cNvSpPr>
            <a:spLocks noGrp="1"/>
          </p:cNvSpPr>
          <p:nvPr>
            <p:ph type="sldNum" sz="quarter" idx="12"/>
          </p:nvPr>
        </p:nvSpPr>
        <p:spPr/>
        <p:txBody>
          <a:bodyPr/>
          <a:lstStyle/>
          <a:p>
            <a:fld id="{05C6C226-9F80-4DC5-B841-0DC1ADD9F01C}" type="slidenum">
              <a:rPr lang="en-US" smtClean="0"/>
              <a:t>28</a:t>
            </a:fld>
            <a:endParaRPr lang="en-US"/>
          </a:p>
        </p:txBody>
      </p:sp>
      <p:sp>
        <p:nvSpPr>
          <p:cNvPr id="5" name="TextBox 4">
            <a:extLst>
              <a:ext uri="{FF2B5EF4-FFF2-40B4-BE49-F238E27FC236}">
                <a16:creationId xmlns:a16="http://schemas.microsoft.com/office/drawing/2014/main" id="{2DAD92D8-6373-839D-7F57-8411674F3F3C}"/>
              </a:ext>
            </a:extLst>
          </p:cNvPr>
          <p:cNvSpPr txBox="1"/>
          <p:nvPr/>
        </p:nvSpPr>
        <p:spPr>
          <a:xfrm>
            <a:off x="429357" y="1093992"/>
            <a:ext cx="8285285" cy="2265364"/>
          </a:xfrm>
          <a:prstGeom prst="rect">
            <a:avLst/>
          </a:prstGeom>
          <a:noFill/>
        </p:spPr>
        <p:txBody>
          <a:bodyPr wrap="square" rtlCol="0">
            <a:spAutoFit/>
          </a:bodyPr>
          <a:lstStyle/>
          <a:p>
            <a:pPr>
              <a:lnSpc>
                <a:spcPct val="150000"/>
              </a:lnSpc>
            </a:pPr>
            <a:r>
              <a:rPr lang="en-US" sz="2400" b="1" dirty="0">
                <a:solidFill>
                  <a:srgbClr val="000000"/>
                </a:solidFill>
                <a:latin typeface="Metropolis" panose="00000500000000000000" pitchFamily="50" charset="0"/>
              </a:rPr>
              <a:t>Key Takeaways: </a:t>
            </a: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SNAP office openings/closings generates meaningful differences in access</a:t>
            </a: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These differences in access substantially impact urban participation rates </a:t>
            </a: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Particularly notable since applications can be submitted online</a:t>
            </a: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Also impact TANF participation, but Medicaid less impacted</a:t>
            </a:r>
          </a:p>
        </p:txBody>
      </p:sp>
      <p:sp>
        <p:nvSpPr>
          <p:cNvPr id="2" name="TextBox 1">
            <a:extLst>
              <a:ext uri="{FF2B5EF4-FFF2-40B4-BE49-F238E27FC236}">
                <a16:creationId xmlns:a16="http://schemas.microsoft.com/office/drawing/2014/main" id="{46076D48-A1D3-A34E-A85B-80AFA461D937}"/>
              </a:ext>
            </a:extLst>
          </p:cNvPr>
          <p:cNvSpPr txBox="1"/>
          <p:nvPr/>
        </p:nvSpPr>
        <p:spPr>
          <a:xfrm>
            <a:off x="429357" y="4137848"/>
            <a:ext cx="8285285" cy="1434367"/>
          </a:xfrm>
          <a:prstGeom prst="rect">
            <a:avLst/>
          </a:prstGeom>
          <a:noFill/>
        </p:spPr>
        <p:txBody>
          <a:bodyPr wrap="square" rtlCol="0">
            <a:spAutoFit/>
          </a:bodyPr>
          <a:lstStyle/>
          <a:p>
            <a:pPr>
              <a:lnSpc>
                <a:spcPct val="150000"/>
              </a:lnSpc>
            </a:pPr>
            <a:r>
              <a:rPr lang="en-US" sz="2400" b="1" dirty="0">
                <a:solidFill>
                  <a:srgbClr val="000000"/>
                </a:solidFill>
                <a:latin typeface="Metropolis" panose="00000500000000000000" pitchFamily="50" charset="0"/>
              </a:rPr>
              <a:t>Welfare Implications: </a:t>
            </a:r>
            <a:endParaRPr lang="en-US" dirty="0">
              <a:solidFill>
                <a:srgbClr val="000000"/>
              </a:solidFill>
              <a:latin typeface="Metropolis" panose="00000500000000000000" pitchFamily="50" charset="0"/>
            </a:endParaRP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The unhoused likely have highly marginal utility of consumption, so office access may improve program targeting</a:t>
            </a:r>
          </a:p>
        </p:txBody>
      </p:sp>
    </p:spTree>
    <p:extLst>
      <p:ext uri="{BB962C8B-B14F-4D97-AF65-F5344CB8AC3E}">
        <p14:creationId xmlns:p14="http://schemas.microsoft.com/office/powerpoint/2010/main" val="343625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09B2-F39F-CB99-CE5A-300925C5D93C}"/>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7182C2B-1653-92E4-218B-F8D72CB56C17}"/>
              </a:ext>
            </a:extLst>
          </p:cNvPr>
          <p:cNvSpPr txBox="1">
            <a:spLocks/>
          </p:cNvSpPr>
          <p:nvPr/>
        </p:nvSpPr>
        <p:spPr>
          <a:xfrm>
            <a:off x="0" y="1681863"/>
            <a:ext cx="9144000" cy="2952750"/>
          </a:xfrm>
          <a:prstGeom prst="rect">
            <a:avLst/>
          </a:prstGeom>
          <a:solidFill>
            <a:srgbClr val="002A42"/>
          </a:solidFill>
          <a:ln w="25400" cap="flat" cmpd="sng" algn="ctr">
            <a:solidFill>
              <a:srgbClr val="002A42">
                <a:shade val="50000"/>
              </a:srgbClr>
            </a:solidFill>
            <a:prstDash val="solid"/>
          </a:ln>
          <a:effectLst/>
        </p:spPr>
        <p:txBody>
          <a:bodyPr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 lastClr="FFFFFF"/>
                </a:solidFill>
                <a:effectLst/>
                <a:uLnTx/>
                <a:uFillTx/>
                <a:latin typeface="Metropolis" panose="00000500000000000000" pitchFamily="50" charset="0"/>
              </a:rPr>
              <a:t>The Intersection of Place and Need</a:t>
            </a:r>
            <a:br>
              <a:rPr kumimoji="0" lang="en-US" sz="2400" b="0" i="0"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2000" b="0" i="0" u="none" strike="noStrike" kern="1200" cap="none" spc="0" normalizeH="0" baseline="0" noProof="0" dirty="0">
                <a:ln>
                  <a:noFill/>
                </a:ln>
                <a:solidFill>
                  <a:sysClr val="window" lastClr="FFFFFF"/>
                </a:solidFill>
                <a:effectLst/>
                <a:uLnTx/>
                <a:uFillTx/>
                <a:latin typeface="Metropolis" panose="00000500000000000000" pitchFamily="50" charset="0"/>
              </a:rPr>
              <a:t>How Lack of Enrollment Offices Deters Participation in the Safety Net</a:t>
            </a:r>
            <a:br>
              <a:rPr kumimoji="0" lang="en-US" sz="2800" b="0" i="0"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1200" b="0" i="0" u="none" strike="noStrike" kern="1200" cap="none" spc="0" normalizeH="0" baseline="0" noProof="0" dirty="0">
                <a:ln>
                  <a:noFill/>
                </a:ln>
                <a:solidFill>
                  <a:sysClr val="window" lastClr="FFFFFF"/>
                </a:solidFill>
                <a:effectLst/>
                <a:uLnTx/>
                <a:uFillTx/>
                <a:latin typeface="Metropolis" panose="00000500000000000000" pitchFamily="50" charset="0"/>
              </a:rPr>
              <a:t> </a:t>
            </a:r>
            <a:br>
              <a:rPr kumimoji="0" lang="en-US" sz="3600" b="0" i="0"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t>Marianne Bitler, UC Davis &amp; NBER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t>Jason Cook, University of Utah</a:t>
            </a:r>
          </a:p>
          <a:p>
            <a:pPr marL="0" marR="0" lvl="0" indent="0" algn="ctr" defTabSz="914400" rtl="0" eaLnBrk="1" fontAlgn="auto" latinLnBrk="0" hangingPunct="1">
              <a:lnSpc>
                <a:spcPct val="120000"/>
              </a:lnSpc>
              <a:spcBef>
                <a:spcPct val="0"/>
              </a:spcBef>
              <a:spcAft>
                <a:spcPts val="0"/>
              </a:spcAft>
              <a:buClrTx/>
              <a:buSzTx/>
              <a:buFontTx/>
              <a:buNone/>
              <a:tabLst/>
              <a:defRPr/>
            </a:pPr>
            <a:r>
              <a:rPr lang="en-US" sz="1600" i="1">
                <a:solidFill>
                  <a:sysClr val="window" lastClr="FFFFFF"/>
                </a:solidFill>
                <a:latin typeface="Metropolis" panose="00000500000000000000" pitchFamily="50" charset="0"/>
              </a:rPr>
              <a:t>Chloe N. </a:t>
            </a:r>
            <a:r>
              <a:rPr lang="en-US" sz="1600" i="1" dirty="0">
                <a:solidFill>
                  <a:sysClr val="window" lastClr="FFFFFF"/>
                </a:solidFill>
                <a:latin typeface="Metropolis" panose="00000500000000000000" pitchFamily="50" charset="0"/>
              </a:rPr>
              <a:t>East, CU Boulder &amp; NBER</a:t>
            </a:r>
            <a:b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br>
            <a:r>
              <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rPr>
              <a:t>Sonya R. Porter, US Census Bureau</a:t>
            </a:r>
          </a:p>
          <a:p>
            <a:pPr marL="0" marR="0" lvl="0" indent="0" algn="ctr" defTabSz="914400" rtl="0" eaLnBrk="1" fontAlgn="auto" latinLnBrk="0" hangingPunct="1">
              <a:lnSpc>
                <a:spcPct val="120000"/>
              </a:lnSpc>
              <a:spcBef>
                <a:spcPct val="0"/>
              </a:spcBef>
              <a:spcAft>
                <a:spcPts val="0"/>
              </a:spcAft>
              <a:buClrTx/>
              <a:buSzTx/>
              <a:buFontTx/>
              <a:buNone/>
              <a:tabLst/>
              <a:defRPr/>
            </a:pPr>
            <a:r>
              <a:rPr lang="en-US" sz="1600" i="1" dirty="0">
                <a:solidFill>
                  <a:sysClr val="window" lastClr="FFFFFF"/>
                </a:solidFill>
                <a:latin typeface="Metropolis" panose="00000500000000000000" pitchFamily="50" charset="0"/>
                <a:cs typeface="Arial"/>
              </a:rPr>
              <a:t>Laura Tiehen, ERS USDA</a:t>
            </a:r>
            <a:endParaRPr kumimoji="0" lang="en-US" sz="1600" b="0" i="1" u="none" strike="noStrike" kern="1200" cap="none" spc="0" normalizeH="0" baseline="0" noProof="0" dirty="0">
              <a:ln>
                <a:noFill/>
              </a:ln>
              <a:solidFill>
                <a:sysClr val="window" lastClr="FFFFFF"/>
              </a:solidFill>
              <a:effectLst/>
              <a:uLnTx/>
              <a:uFillTx/>
              <a:latin typeface="Metropolis" panose="00000500000000000000" pitchFamily="50" charset="0"/>
              <a:cs typeface="Arial"/>
            </a:endParaRPr>
          </a:p>
        </p:txBody>
      </p:sp>
      <p:sp>
        <p:nvSpPr>
          <p:cNvPr id="3" name="Slide Number Placeholder 2">
            <a:extLst>
              <a:ext uri="{FF2B5EF4-FFF2-40B4-BE49-F238E27FC236}">
                <a16:creationId xmlns:a16="http://schemas.microsoft.com/office/drawing/2014/main" id="{3A64E40B-E63A-9224-3B62-D39DFB2449AD}"/>
              </a:ext>
            </a:extLst>
          </p:cNvPr>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421039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D7C2F-3D14-4564-B9F5-29C5E0C0A8DF}"/>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Motivation</a:t>
            </a:r>
          </a:p>
        </p:txBody>
      </p:sp>
      <mc:AlternateContent xmlns:mc="http://schemas.openxmlformats.org/markup-compatibility/2006" xmlns:a14="http://schemas.microsoft.com/office/drawing/2010/main">
        <mc:Choice Requires="a14">
          <p:sp>
            <p:nvSpPr>
              <p:cNvPr id="6" name="Title 7">
                <a:extLst>
                  <a:ext uri="{FF2B5EF4-FFF2-40B4-BE49-F238E27FC236}">
                    <a16:creationId xmlns:a16="http://schemas.microsoft.com/office/drawing/2014/main" id="{704D1104-9502-46A6-94AC-F7ADDB3E3D7F}"/>
                  </a:ext>
                </a:extLst>
              </p:cNvPr>
              <p:cNvSpPr txBox="1">
                <a:spLocks/>
              </p:cNvSpPr>
              <p:nvPr/>
            </p:nvSpPr>
            <p:spPr>
              <a:xfrm>
                <a:off x="419100" y="1313226"/>
                <a:ext cx="8427956" cy="2689607"/>
              </a:xfrm>
              <a:prstGeom prst="rect">
                <a:avLst/>
              </a:prstGeom>
            </p:spPr>
            <p:txBody>
              <a:bodyPr>
                <a:normAutofit fontScale="85000" lnSpcReduction="2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0"/>
                  </a:spcBef>
                  <a:spcAft>
                    <a:spcPts val="600"/>
                  </a:spcAft>
                </a:pPr>
                <a:r>
                  <a:rPr lang="en-US" dirty="0">
                    <a:solidFill>
                      <a:srgbClr val="000000"/>
                    </a:solidFill>
                    <a:latin typeface="Metropolis" panose="00000500000000000000" pitchFamily="50" charset="0"/>
                    <a:cs typeface="Arial"/>
                  </a:rPr>
                  <a:t>US somewhat unique in design of safety net</a:t>
                </a:r>
              </a:p>
              <a:p>
                <a:pPr marL="742950" lvl="1" indent="-285750">
                  <a:lnSpc>
                    <a:spcPct val="150000"/>
                  </a:lnSpc>
                  <a:spcAft>
                    <a:spcPts val="600"/>
                  </a:spcAft>
                  <a:buFont typeface="Arial" panose="020B0604020202020204" pitchFamily="34" charset="0"/>
                  <a:buChar char="•"/>
                </a:pPr>
                <a:r>
                  <a:rPr lang="en-US" dirty="0">
                    <a:solidFill>
                      <a:srgbClr val="000000"/>
                    </a:solidFill>
                    <a:latin typeface="Metropolis" panose="00000500000000000000" pitchFamily="50" charset="0"/>
                    <a:cs typeface="Arial"/>
                  </a:rPr>
                  <a:t>Federalized system </a:t>
                </a:r>
                <a:r>
                  <a:rPr lang="en-US" b="0" dirty="0">
                    <a:solidFill>
                      <a:srgbClr val="000000"/>
                    </a:solidFill>
                    <a:latin typeface="Metropolis" panose="00000500000000000000" pitchFamily="50" charset="0"/>
                    <a:cs typeface="Arial"/>
                  </a:rPr>
                  <a:t>with various levels of government running programs</a:t>
                </a:r>
                <a:endParaRPr lang="en-US" dirty="0">
                  <a:solidFill>
                    <a:srgbClr val="000000"/>
                  </a:solidFill>
                  <a:latin typeface="Metropolis" panose="00000500000000000000" pitchFamily="50" charset="0"/>
                  <a:cs typeface="Arial"/>
                </a:endParaRPr>
              </a:p>
              <a:p>
                <a:pPr marL="742950" lvl="1" indent="-285750">
                  <a:lnSpc>
                    <a:spcPct val="150000"/>
                  </a:lnSpc>
                  <a:spcAft>
                    <a:spcPts val="600"/>
                  </a:spcAft>
                  <a:buFont typeface="Arial" panose="020B0604020202020204" pitchFamily="34" charset="0"/>
                  <a:buChar char="•"/>
                </a:pPr>
                <a:r>
                  <a:rPr lang="en-US" b="0" dirty="0">
                    <a:solidFill>
                      <a:srgbClr val="000000"/>
                    </a:solidFill>
                    <a:latin typeface="Metropolis" panose="00000500000000000000" pitchFamily="50" charset="0"/>
                    <a:cs typeface="Arial"/>
                  </a:rPr>
                  <a:t>People responsible for learning about, applying for and proving eligibility</a:t>
                </a:r>
              </a:p>
              <a:p>
                <a:pPr marL="742950" lvl="1" indent="-285750">
                  <a:lnSpc>
                    <a:spcPct val="150000"/>
                  </a:lnSpc>
                  <a:spcAft>
                    <a:spcPts val="600"/>
                  </a:spcAft>
                  <a:buFont typeface="Arial" panose="020B0604020202020204" pitchFamily="34" charset="0"/>
                  <a:buChar char="•"/>
                </a:pPr>
                <a:r>
                  <a:rPr lang="en-US" dirty="0">
                    <a:solidFill>
                      <a:srgbClr val="000000"/>
                    </a:solidFill>
                    <a:latin typeface="Metropolis" panose="00000500000000000000" pitchFamily="50" charset="0"/>
                    <a:cs typeface="Arial"/>
                  </a:rPr>
                  <a:t>A</a:t>
                </a:r>
                <a:r>
                  <a:rPr lang="en-US" b="0" dirty="0">
                    <a:solidFill>
                      <a:srgbClr val="000000"/>
                    </a:solidFill>
                    <a:latin typeface="Metropolis" panose="00000500000000000000" pitchFamily="50" charset="0"/>
                    <a:cs typeface="Arial"/>
                  </a:rPr>
                  <a:t>pply to/participate </a:t>
                </a:r>
                <a:r>
                  <a:rPr lang="en-US" dirty="0">
                    <a:solidFill>
                      <a:srgbClr val="000000"/>
                    </a:solidFill>
                    <a:latin typeface="Metropolis" panose="00000500000000000000" pitchFamily="50" charset="0"/>
                    <a:cs typeface="Arial"/>
                  </a:rPr>
                  <a:t>i</a:t>
                </a:r>
                <a:r>
                  <a:rPr lang="en-US" b="0" dirty="0">
                    <a:solidFill>
                      <a:srgbClr val="000000"/>
                    </a:solidFill>
                    <a:latin typeface="Metropolis" panose="00000500000000000000" pitchFamily="50" charset="0"/>
                    <a:cs typeface="Arial"/>
                  </a:rPr>
                  <a:t>n many programs at once but rules and administrative processes not harmonized across programs</a:t>
                </a:r>
              </a:p>
              <a:p>
                <a:pPr lvl="1">
                  <a:lnSpc>
                    <a:spcPct val="150000"/>
                  </a:lnSpc>
                  <a:spcAft>
                    <a:spcPts val="1200"/>
                  </a:spcAft>
                </a:pPr>
                <a14:m>
                  <m:oMath xmlns:m="http://schemas.openxmlformats.org/officeDocument/2006/math">
                    <m:r>
                      <a:rPr lang="en-US" b="0" i="1" smtClean="0">
                        <a:solidFill>
                          <a:srgbClr val="000000"/>
                        </a:solidFill>
                        <a:latin typeface="Cambria Math" panose="02040503050406030204" pitchFamily="18" charset="0"/>
                        <a:cs typeface="Arial"/>
                      </a:rPr>
                      <m:t>→</m:t>
                    </m:r>
                  </m:oMath>
                </a14:m>
                <a:r>
                  <a:rPr lang="en-US" b="0" dirty="0">
                    <a:solidFill>
                      <a:srgbClr val="000000"/>
                    </a:solidFill>
                    <a:latin typeface="Metropolis" panose="00000500000000000000" pitchFamily="50" charset="0"/>
                    <a:cs typeface="Arial"/>
                  </a:rPr>
                  <a:t> like other parts of the world, low take-up is an issue in US </a:t>
                </a:r>
                <a:r>
                  <a:rPr lang="en-US" sz="1600" b="0" dirty="0">
                    <a:solidFill>
                      <a:srgbClr val="000000"/>
                    </a:solidFill>
                    <a:latin typeface="Metropolis" panose="00000500000000000000" pitchFamily="50" charset="0"/>
                    <a:cs typeface="Arial"/>
                  </a:rPr>
                  <a:t>(</a:t>
                </a:r>
                <a:r>
                  <a:rPr lang="en-US" sz="1600" b="0" dirty="0">
                    <a:solidFill>
                      <a:schemeClr val="accent1"/>
                    </a:solidFill>
                    <a:latin typeface="Metropolis" panose="00000500000000000000" pitchFamily="50" charset="0"/>
                    <a:cs typeface="Arial"/>
                  </a:rPr>
                  <a:t>Ko and Moffitt, 2024; Currie, 2006; Currie and </a:t>
                </a:r>
                <a:r>
                  <a:rPr lang="en-US" sz="1600" b="0" dirty="0" err="1">
                    <a:solidFill>
                      <a:schemeClr val="accent1"/>
                    </a:solidFill>
                    <a:latin typeface="Metropolis" panose="00000500000000000000" pitchFamily="50" charset="0"/>
                    <a:cs typeface="Arial"/>
                  </a:rPr>
                  <a:t>Gahvari</a:t>
                </a:r>
                <a:r>
                  <a:rPr lang="en-US" sz="1600" b="0" dirty="0">
                    <a:solidFill>
                      <a:schemeClr val="accent1"/>
                    </a:solidFill>
                    <a:latin typeface="Metropolis" panose="00000500000000000000" pitchFamily="50" charset="0"/>
                    <a:cs typeface="Arial"/>
                  </a:rPr>
                  <a:t>, 2008</a:t>
                </a:r>
                <a:r>
                  <a:rPr lang="en-US" sz="1600" b="0" dirty="0">
                    <a:solidFill>
                      <a:srgbClr val="000000"/>
                    </a:solidFill>
                    <a:latin typeface="Metropolis" panose="00000500000000000000" pitchFamily="50" charset="0"/>
                    <a:cs typeface="Arial"/>
                  </a:rPr>
                  <a:t>)</a:t>
                </a:r>
              </a:p>
              <a:p>
                <a:pPr marL="742950" lvl="1" indent="-285750">
                  <a:lnSpc>
                    <a:spcPct val="150000"/>
                  </a:lnSpc>
                  <a:spcBef>
                    <a:spcPts val="600"/>
                  </a:spcBef>
                  <a:buFont typeface="Arial" panose="020B0604020202020204" pitchFamily="34" charset="0"/>
                  <a:buChar char="•"/>
                </a:pPr>
                <a:endParaRPr lang="en-US" sz="1200" dirty="0">
                  <a:solidFill>
                    <a:srgbClr val="000000"/>
                  </a:solidFill>
                  <a:latin typeface="Metropolis" panose="00000500000000000000" pitchFamily="50" charset="0"/>
                  <a:cs typeface="Arial"/>
                </a:endParaRPr>
              </a:p>
            </p:txBody>
          </p:sp>
        </mc:Choice>
        <mc:Fallback xmlns="">
          <p:sp>
            <p:nvSpPr>
              <p:cNvPr id="6" name="Title 7">
                <a:extLst>
                  <a:ext uri="{FF2B5EF4-FFF2-40B4-BE49-F238E27FC236}">
                    <a16:creationId xmlns:a16="http://schemas.microsoft.com/office/drawing/2014/main" id="{704D1104-9502-46A6-94AC-F7ADDB3E3D7F}"/>
                  </a:ext>
                </a:extLst>
              </p:cNvPr>
              <p:cNvSpPr txBox="1">
                <a:spLocks noRot="1" noChangeAspect="1" noMove="1" noResize="1" noEditPoints="1" noAdjustHandles="1" noChangeArrowheads="1" noChangeShapeType="1" noTextEdit="1"/>
              </p:cNvSpPr>
              <p:nvPr/>
            </p:nvSpPr>
            <p:spPr>
              <a:xfrm>
                <a:off x="419100" y="1313226"/>
                <a:ext cx="8427956" cy="2689607"/>
              </a:xfrm>
              <a:prstGeom prst="rect">
                <a:avLst/>
              </a:prstGeom>
              <a:blipFill>
                <a:blip r:embed="rId3"/>
                <a:stretch>
                  <a:fillRect l="-7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1DF8ACF-94E8-4A96-83F2-CA426C9ECF93}"/>
              </a:ext>
            </a:extLst>
          </p:cNvPr>
          <p:cNvSpPr>
            <a:spLocks noGrp="1"/>
          </p:cNvSpPr>
          <p:nvPr>
            <p:ph type="sldNum" sz="quarter" idx="12"/>
          </p:nvPr>
        </p:nvSpPr>
        <p:spPr/>
        <p:txBody>
          <a:bodyPr/>
          <a:lstStyle/>
          <a:p>
            <a:fld id="{05C6C226-9F80-4DC5-B841-0DC1ADD9F01C}" type="slidenum">
              <a:rPr lang="en-US" smtClean="0"/>
              <a:t>3</a:t>
            </a:fld>
            <a:endParaRPr lang="en-US"/>
          </a:p>
        </p:txBody>
      </p:sp>
    </p:spTree>
    <p:extLst>
      <p:ext uri="{BB962C8B-B14F-4D97-AF65-F5344CB8AC3E}">
        <p14:creationId xmlns:p14="http://schemas.microsoft.com/office/powerpoint/2010/main" val="40845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C0C0C0"/>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49EB4-2D9E-4864-9A56-916DAB191B70}"/>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Metropolis" panose="00000500000000000000" pitchFamily="50" charset="0"/>
                <a:ea typeface="+mn-ea"/>
                <a:cs typeface="Helvetica" panose="020B0604020202020204" pitchFamily="34" charset="0"/>
              </a:rPr>
              <a:t>Results</a:t>
            </a:r>
            <a:endPar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endParaRPr>
          </a:p>
        </p:txBody>
      </p:sp>
      <p:sp>
        <p:nvSpPr>
          <p:cNvPr id="4" name="Slide Number Placeholder 3">
            <a:extLst>
              <a:ext uri="{FF2B5EF4-FFF2-40B4-BE49-F238E27FC236}">
                <a16:creationId xmlns:a16="http://schemas.microsoft.com/office/drawing/2014/main" id="{21D2C83C-E88F-440A-A2EF-A80F600B6E7B}"/>
              </a:ext>
            </a:extLst>
          </p:cNvPr>
          <p:cNvSpPr>
            <a:spLocks noGrp="1"/>
          </p:cNvSpPr>
          <p:nvPr>
            <p:ph type="sldNum" sz="quarter" idx="12"/>
          </p:nvPr>
        </p:nvSpPr>
        <p:spPr/>
        <p:txBody>
          <a:bodyPr/>
          <a:lstStyle/>
          <a:p>
            <a:fld id="{05C6C226-9F80-4DC5-B841-0DC1ADD9F01C}" type="slidenum">
              <a:rPr lang="en-US" smtClean="0"/>
              <a:t>30</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9DC48A-30BC-1DF7-3FB0-02F73D49A7D7}"/>
                  </a:ext>
                </a:extLst>
              </p:cNvPr>
              <p:cNvSpPr txBox="1"/>
              <p:nvPr/>
            </p:nvSpPr>
            <p:spPr>
              <a:xfrm>
                <a:off x="429357" y="1077265"/>
                <a:ext cx="8285285" cy="4933338"/>
              </a:xfrm>
              <a:prstGeom prst="rect">
                <a:avLst/>
              </a:prstGeom>
              <a:noFill/>
            </p:spPr>
            <p:txBody>
              <a:bodyPr wrap="square" rtlCol="0">
                <a:spAutoFit/>
              </a:bodyPr>
              <a:lstStyle/>
              <a:p>
                <a:pPr>
                  <a:lnSpc>
                    <a:spcPct val="150000"/>
                  </a:lnSpc>
                </a:pPr>
                <a:r>
                  <a:rPr lang="en-US" sz="2400" b="1" dirty="0">
                    <a:solidFill>
                      <a:srgbClr val="000000"/>
                    </a:solidFill>
                    <a:latin typeface="Metropolis" panose="00000500000000000000" pitchFamily="50" charset="0"/>
                  </a:rPr>
                  <a:t>Welfare Implications: </a:t>
                </a:r>
              </a:p>
              <a:p>
                <a:pPr marL="742950" lvl="1" indent="-285750">
                  <a:lnSpc>
                    <a:spcPct val="150000"/>
                  </a:lnSpc>
                  <a:buFont typeface="Arial" panose="020B0604020202020204" pitchFamily="34" charset="0"/>
                  <a:buChar char="•"/>
                </a:pPr>
                <a14:m>
                  <m:oMath xmlns:m="http://schemas.openxmlformats.org/officeDocument/2006/math">
                    <m:r>
                      <a:rPr lang="en-US" b="0" i="1" smtClean="0">
                        <a:solidFill>
                          <a:srgbClr val="000000"/>
                        </a:solidFill>
                        <a:latin typeface="Cambria Math" panose="02040503050406030204" pitchFamily="18" charset="0"/>
                      </a:rPr>
                      <m:t>𝑀𝑉𝑃𝐹</m:t>
                    </m:r>
                    <m:r>
                      <a:rPr lang="en-US" b="0" i="1" smtClean="0">
                        <a:solidFill>
                          <a:srgbClr val="000000"/>
                        </a:solidFill>
                        <a:latin typeface="Cambria Math" panose="02040503050406030204" pitchFamily="18" charset="0"/>
                      </a:rPr>
                      <m:t>= </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𝑊𝑇𝑃</m:t>
                        </m:r>
                      </m:num>
                      <m:den>
                        <m:r>
                          <a:rPr lang="en-US" b="0" i="1" smtClean="0">
                            <a:solidFill>
                              <a:srgbClr val="000000"/>
                            </a:solidFill>
                            <a:latin typeface="Cambria Math" panose="02040503050406030204" pitchFamily="18" charset="0"/>
                          </a:rPr>
                          <m:t>𝐶</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𝐹𝐸</m:t>
                        </m:r>
                      </m:den>
                    </m:f>
                  </m:oMath>
                </a14:m>
                <a:endParaRPr lang="en-US" b="0" dirty="0">
                  <a:solidFill>
                    <a:srgbClr val="000000"/>
                  </a:solidFill>
                  <a:latin typeface="Metropolis" panose="00000500000000000000" pitchFamily="50" charset="0"/>
                </a:endParaRPr>
              </a:p>
              <a:p>
                <a:pPr marL="1200150" lvl="2"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Monthly benefits on average are $271</a:t>
                </a:r>
              </a:p>
              <a:p>
                <a:pPr marL="1200150" lvl="2"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$35.30 per case admin costs plus fixed cost of moving ($1,000)</a:t>
                </a:r>
              </a:p>
              <a:p>
                <a:pPr marL="1200150" lvl="2"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Openings -&gt; 775 cases over two years</a:t>
                </a:r>
              </a:p>
              <a:p>
                <a:pPr marL="1200150" lvl="2"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Closings -&gt; -684 cases over two years</a:t>
                </a:r>
              </a:p>
              <a:p>
                <a:pPr marL="1200150" lvl="2"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No measured fiscal externalities</a:t>
                </a:r>
              </a:p>
              <a:p>
                <a:pPr marL="1200150" lvl="2" indent="-285750">
                  <a:lnSpc>
                    <a:spcPct val="150000"/>
                  </a:lnSpc>
                  <a:buFont typeface="Arial" panose="020B0604020202020204" pitchFamily="34" charset="0"/>
                  <a:buChar char="•"/>
                </a:pPr>
                <a:r>
                  <a:rPr lang="en-US" b="1" dirty="0">
                    <a:solidFill>
                      <a:srgbClr val="000000"/>
                    </a:solidFill>
                    <a:latin typeface="Metropolis" panose="00000500000000000000" pitchFamily="50" charset="0"/>
                  </a:rPr>
                  <a:t>MVPF (Openings): </a:t>
                </a:r>
                <a:r>
                  <a:rPr lang="en-US" dirty="0">
                    <a:solidFill>
                      <a:srgbClr val="000000"/>
                    </a:solidFill>
                    <a:latin typeface="Metropolis" panose="00000500000000000000" pitchFamily="50" charset="0"/>
                  </a:rPr>
                  <a:t>0.80</a:t>
                </a:r>
              </a:p>
              <a:p>
                <a:pPr marL="1200150" lvl="2" indent="-285750">
                  <a:lnSpc>
                    <a:spcPct val="150000"/>
                  </a:lnSpc>
                  <a:buFont typeface="Arial" panose="020B0604020202020204" pitchFamily="34" charset="0"/>
                  <a:buChar char="•"/>
                </a:pPr>
                <a:r>
                  <a:rPr lang="en-US" b="1" dirty="0">
                    <a:solidFill>
                      <a:srgbClr val="000000"/>
                    </a:solidFill>
                    <a:latin typeface="Metropolis" panose="00000500000000000000" pitchFamily="50" charset="0"/>
                  </a:rPr>
                  <a:t>MVPF (Closings): </a:t>
                </a:r>
                <a:r>
                  <a:rPr lang="en-US" dirty="0">
                    <a:solidFill>
                      <a:srgbClr val="000000"/>
                    </a:solidFill>
                    <a:latin typeface="Metropolis" panose="00000500000000000000" pitchFamily="50" charset="0"/>
                  </a:rPr>
                  <a:t>0.88</a:t>
                </a:r>
              </a:p>
              <a:p>
                <a:pPr marL="742950" lvl="1" indent="-285750">
                  <a:lnSpc>
                    <a:spcPct val="150000"/>
                  </a:lnSpc>
                  <a:buFont typeface="Arial" panose="020B0604020202020204" pitchFamily="34" charset="0"/>
                  <a:buChar char="•"/>
                </a:pPr>
                <a:r>
                  <a:rPr lang="en-US" dirty="0">
                    <a:solidFill>
                      <a:srgbClr val="000000"/>
                    </a:solidFill>
                    <a:latin typeface="Metropolis" panose="00000500000000000000" pitchFamily="50" charset="0"/>
                  </a:rPr>
                  <a:t>The unhoused likely have highly marginal utility of consumption, so office access may improve program targeting</a:t>
                </a:r>
              </a:p>
            </p:txBody>
          </p:sp>
        </mc:Choice>
        <mc:Fallback xmlns="">
          <p:sp>
            <p:nvSpPr>
              <p:cNvPr id="2" name="TextBox 1">
                <a:extLst>
                  <a:ext uri="{FF2B5EF4-FFF2-40B4-BE49-F238E27FC236}">
                    <a16:creationId xmlns:a16="http://schemas.microsoft.com/office/drawing/2014/main" id="{8F9DC48A-30BC-1DF7-3FB0-02F73D49A7D7}"/>
                  </a:ext>
                </a:extLst>
              </p:cNvPr>
              <p:cNvSpPr txBox="1">
                <a:spLocks noRot="1" noChangeAspect="1" noMove="1" noResize="1" noEditPoints="1" noAdjustHandles="1" noChangeArrowheads="1" noChangeShapeType="1" noTextEdit="1"/>
              </p:cNvSpPr>
              <p:nvPr/>
            </p:nvSpPr>
            <p:spPr>
              <a:xfrm>
                <a:off x="429357" y="1077265"/>
                <a:ext cx="8285285" cy="4933338"/>
              </a:xfrm>
              <a:prstGeom prst="rect">
                <a:avLst/>
              </a:prstGeom>
              <a:blipFill>
                <a:blip r:embed="rId2"/>
                <a:stretch>
                  <a:fillRect l="-1070" b="-1026"/>
                </a:stretch>
              </a:blipFill>
            </p:spPr>
            <p:txBody>
              <a:bodyPr/>
              <a:lstStyle/>
              <a:p>
                <a:r>
                  <a:rPr lang="en-US">
                    <a:noFill/>
                  </a:rPr>
                  <a:t> </a:t>
                </a:r>
              </a:p>
            </p:txBody>
          </p:sp>
        </mc:Fallback>
      </mc:AlternateContent>
    </p:spTree>
    <p:extLst>
      <p:ext uri="{BB962C8B-B14F-4D97-AF65-F5344CB8AC3E}">
        <p14:creationId xmlns:p14="http://schemas.microsoft.com/office/powerpoint/2010/main" val="1547828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B5A6-00DA-C426-39D0-5BB4D51C20B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D335017-C18C-D4A7-36BB-654494494A88}"/>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lvl="0" defTabSz="914400">
              <a:defRPr/>
            </a:pPr>
            <a:r>
              <a:rPr lang="en-US" sz="3200" kern="0" dirty="0">
                <a:solidFill>
                  <a:prstClr val="white"/>
                </a:solidFill>
                <a:latin typeface="Metropolis" panose="00000500000000000000" pitchFamily="50" charset="0"/>
                <a:cs typeface="Helvetica" panose="020B0604020202020204" pitchFamily="34" charset="0"/>
              </a:rPr>
              <a:t>Where offices locate</a:t>
            </a:r>
          </a:p>
        </p:txBody>
      </p:sp>
      <p:sp>
        <p:nvSpPr>
          <p:cNvPr id="7" name="Title 7">
            <a:extLst>
              <a:ext uri="{FF2B5EF4-FFF2-40B4-BE49-F238E27FC236}">
                <a16:creationId xmlns:a16="http://schemas.microsoft.com/office/drawing/2014/main" id="{F5187899-6639-F1F2-B317-0E269F4D1FE7}"/>
              </a:ext>
            </a:extLst>
          </p:cNvPr>
          <p:cNvSpPr txBox="1">
            <a:spLocks/>
          </p:cNvSpPr>
          <p:nvPr/>
        </p:nvSpPr>
        <p:spPr>
          <a:xfrm>
            <a:off x="420565" y="5136583"/>
            <a:ext cx="8302869" cy="1445941"/>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342900" indent="-342900">
              <a:lnSpc>
                <a:spcPct val="150000"/>
              </a:lnSpc>
              <a:spcBef>
                <a:spcPts val="0"/>
              </a:spcBef>
              <a:buFont typeface="Arial" panose="020B0604020202020204" pitchFamily="34" charset="0"/>
              <a:buChar char="•"/>
            </a:pPr>
            <a:r>
              <a:rPr lang="en-US" sz="2100" b="0" dirty="0">
                <a:solidFill>
                  <a:srgbClr val="000000"/>
                </a:solidFill>
                <a:latin typeface="Metropolis" panose="00000500000000000000" pitchFamily="50" charset="0"/>
                <a:cs typeface="Arial"/>
              </a:rPr>
              <a:t>Offices locate in tracts with lower education attainment and higher poverty </a:t>
            </a:r>
            <a:r>
              <a:rPr lang="en-US" sz="1700" dirty="0">
                <a:solidFill>
                  <a:srgbClr val="000000"/>
                </a:solidFill>
                <a:latin typeface="Metropolis" panose="00000500000000000000" pitchFamily="50" charset="0"/>
                <a:cs typeface="Arial"/>
              </a:rPr>
              <a:t>	</a:t>
            </a:r>
          </a:p>
          <a:p>
            <a:pPr>
              <a:lnSpc>
                <a:spcPct val="150000"/>
              </a:lnSpc>
              <a:spcBef>
                <a:spcPts val="0"/>
              </a:spcBef>
            </a:pPr>
            <a:r>
              <a:rPr lang="en-US" sz="1700" b="0" dirty="0">
                <a:solidFill>
                  <a:srgbClr val="000000"/>
                </a:solidFill>
                <a:latin typeface="Metropolis" panose="00000500000000000000" pitchFamily="50" charset="0"/>
                <a:cs typeface="Arial"/>
                <a:hlinkClick r:id="rId3" action="ppaction://hlinksldjump"/>
              </a:rPr>
              <a:t>Back</a:t>
            </a:r>
            <a:endParaRPr lang="en-US" sz="1700" b="0" dirty="0">
              <a:solidFill>
                <a:srgbClr val="000000"/>
              </a:solidFill>
              <a:latin typeface="Metropolis" panose="00000500000000000000" pitchFamily="50" charset="0"/>
              <a:cs typeface="Arial"/>
            </a:endParaRPr>
          </a:p>
        </p:txBody>
      </p:sp>
      <p:sp>
        <p:nvSpPr>
          <p:cNvPr id="4" name="Slide Number Placeholder 3">
            <a:extLst>
              <a:ext uri="{FF2B5EF4-FFF2-40B4-BE49-F238E27FC236}">
                <a16:creationId xmlns:a16="http://schemas.microsoft.com/office/drawing/2014/main" id="{95962492-8FC6-84CA-7E31-4BAA3EA43225}"/>
              </a:ext>
            </a:extLst>
          </p:cNvPr>
          <p:cNvSpPr>
            <a:spLocks noGrp="1"/>
          </p:cNvSpPr>
          <p:nvPr>
            <p:ph type="sldNum" sz="quarter" idx="12"/>
          </p:nvPr>
        </p:nvSpPr>
        <p:spPr/>
        <p:txBody>
          <a:bodyPr/>
          <a:lstStyle/>
          <a:p>
            <a:fld id="{05C6C226-9F80-4DC5-B841-0DC1ADD9F01C}" type="slidenum">
              <a:rPr lang="en-US" smtClean="0"/>
              <a:t>31</a:t>
            </a:fld>
            <a:endParaRPr lang="en-US"/>
          </a:p>
        </p:txBody>
      </p:sp>
      <p:pic>
        <p:nvPicPr>
          <p:cNvPr id="2" name="Picture 1">
            <a:extLst>
              <a:ext uri="{FF2B5EF4-FFF2-40B4-BE49-F238E27FC236}">
                <a16:creationId xmlns:a16="http://schemas.microsoft.com/office/drawing/2014/main" id="{DFD81C5C-2FAE-825F-BE2D-DD078E5B0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0" y="899583"/>
            <a:ext cx="7772400" cy="4060388"/>
          </a:xfrm>
          <a:prstGeom prst="rect">
            <a:avLst/>
          </a:prstGeom>
        </p:spPr>
      </p:pic>
      <p:sp>
        <p:nvSpPr>
          <p:cNvPr id="3" name="TextBox 2">
            <a:extLst>
              <a:ext uri="{FF2B5EF4-FFF2-40B4-BE49-F238E27FC236}">
                <a16:creationId xmlns:a16="http://schemas.microsoft.com/office/drawing/2014/main" id="{11DB2EA8-06FE-FE32-F14A-9B301AC2A222}"/>
              </a:ext>
            </a:extLst>
          </p:cNvPr>
          <p:cNvSpPr txBox="1"/>
          <p:nvPr/>
        </p:nvSpPr>
        <p:spPr>
          <a:xfrm>
            <a:off x="0" y="6526179"/>
            <a:ext cx="5866734"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Public-use 2000 Decennial Census and Self-collected SNAP office information.</a:t>
            </a:r>
          </a:p>
        </p:txBody>
      </p:sp>
    </p:spTree>
    <p:extLst>
      <p:ext uri="{BB962C8B-B14F-4D97-AF65-F5344CB8AC3E}">
        <p14:creationId xmlns:p14="http://schemas.microsoft.com/office/powerpoint/2010/main" val="234617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608A1-9248-D979-184F-9040D6126FB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FB591A9-0E0F-D46C-F004-BECC6EB84414}"/>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Travel Distance for Grocery Shopping</a:t>
            </a:r>
          </a:p>
        </p:txBody>
      </p:sp>
      <p:sp>
        <p:nvSpPr>
          <p:cNvPr id="4" name="Slide Number Placeholder 3">
            <a:extLst>
              <a:ext uri="{FF2B5EF4-FFF2-40B4-BE49-F238E27FC236}">
                <a16:creationId xmlns:a16="http://schemas.microsoft.com/office/drawing/2014/main" id="{0E1002C3-27B9-544A-E404-00B2BFA9C87B}"/>
              </a:ext>
            </a:extLst>
          </p:cNvPr>
          <p:cNvSpPr>
            <a:spLocks noGrp="1"/>
          </p:cNvSpPr>
          <p:nvPr>
            <p:ph type="sldNum" sz="quarter" idx="12"/>
          </p:nvPr>
        </p:nvSpPr>
        <p:spPr/>
        <p:txBody>
          <a:bodyPr/>
          <a:lstStyle/>
          <a:p>
            <a:fld id="{05C6C226-9F80-4DC5-B841-0DC1ADD9F01C}" type="slidenum">
              <a:rPr lang="en-US" smtClean="0"/>
              <a:t>32</a:t>
            </a:fld>
            <a:endParaRPr lang="en-US"/>
          </a:p>
        </p:txBody>
      </p:sp>
      <p:pic>
        <p:nvPicPr>
          <p:cNvPr id="3" name="Picture 2" descr="A graph of a line graph&#10;&#10;AI-generated content may be incorrect.">
            <a:extLst>
              <a:ext uri="{FF2B5EF4-FFF2-40B4-BE49-F238E27FC236}">
                <a16:creationId xmlns:a16="http://schemas.microsoft.com/office/drawing/2014/main" id="{8306CB82-9C2A-AD21-C4E1-9D3FCD790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73" y="899583"/>
            <a:ext cx="7492827" cy="5268221"/>
          </a:xfrm>
          <a:prstGeom prst="rect">
            <a:avLst/>
          </a:prstGeom>
        </p:spPr>
      </p:pic>
      <p:sp>
        <p:nvSpPr>
          <p:cNvPr id="2" name="TextBox 1">
            <a:extLst>
              <a:ext uri="{FF2B5EF4-FFF2-40B4-BE49-F238E27FC236}">
                <a16:creationId xmlns:a16="http://schemas.microsoft.com/office/drawing/2014/main" id="{F29E8ACD-7576-F638-8527-90F516F817CB}"/>
              </a:ext>
            </a:extLst>
          </p:cNvPr>
          <p:cNvSpPr txBox="1"/>
          <p:nvPr/>
        </p:nvSpPr>
        <p:spPr>
          <a:xfrm>
            <a:off x="348761" y="6586295"/>
            <a:ext cx="4238724" cy="276999"/>
          </a:xfrm>
          <a:prstGeom prst="rect">
            <a:avLst/>
          </a:prstGeom>
          <a:noFill/>
        </p:spPr>
        <p:txBody>
          <a:bodyPr wrap="none" rtlCol="0">
            <a:spAutoFit/>
          </a:bodyPr>
          <a:lstStyle/>
          <a:p>
            <a:r>
              <a:rPr lang="en-US" sz="1200" b="1" dirty="0">
                <a:solidFill>
                  <a:srgbClr val="000000"/>
                </a:solidFill>
                <a:latin typeface="Metropolis" panose="00000500000000000000" pitchFamily="50" charset="0"/>
              </a:rPr>
              <a:t>Data Source:</a:t>
            </a:r>
            <a:r>
              <a:rPr lang="en-US" sz="1200" dirty="0">
                <a:solidFill>
                  <a:srgbClr val="000000"/>
                </a:solidFill>
                <a:latin typeface="Metropolis" panose="00000500000000000000" pitchFamily="50" charset="0"/>
              </a:rPr>
              <a:t> National Household Travel Survey, 2017, public use.</a:t>
            </a:r>
          </a:p>
        </p:txBody>
      </p:sp>
      <p:sp>
        <p:nvSpPr>
          <p:cNvPr id="7" name="TextBox 6">
            <a:extLst>
              <a:ext uri="{FF2B5EF4-FFF2-40B4-BE49-F238E27FC236}">
                <a16:creationId xmlns:a16="http://schemas.microsoft.com/office/drawing/2014/main" id="{EA55A001-28CF-CF5E-8D24-6220E8F9C3EB}"/>
              </a:ext>
            </a:extLst>
          </p:cNvPr>
          <p:cNvSpPr txBox="1"/>
          <p:nvPr/>
        </p:nvSpPr>
        <p:spPr>
          <a:xfrm>
            <a:off x="7023100" y="6355462"/>
            <a:ext cx="697627" cy="369332"/>
          </a:xfrm>
          <a:prstGeom prst="rect">
            <a:avLst/>
          </a:prstGeom>
          <a:noFill/>
        </p:spPr>
        <p:txBody>
          <a:bodyPr wrap="none" rtlCol="0">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268323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D7C2F-3D14-4564-B9F5-29C5E0C0A8DF}"/>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Motivation</a:t>
            </a:r>
          </a:p>
        </p:txBody>
      </p:sp>
      <p:sp>
        <p:nvSpPr>
          <p:cNvPr id="6" name="Title 7">
            <a:extLst>
              <a:ext uri="{FF2B5EF4-FFF2-40B4-BE49-F238E27FC236}">
                <a16:creationId xmlns:a16="http://schemas.microsoft.com/office/drawing/2014/main" id="{704D1104-9502-46A6-94AC-F7ADDB3E3D7F}"/>
              </a:ext>
            </a:extLst>
          </p:cNvPr>
          <p:cNvSpPr txBox="1">
            <a:spLocks/>
          </p:cNvSpPr>
          <p:nvPr/>
        </p:nvSpPr>
        <p:spPr>
          <a:xfrm>
            <a:off x="420565" y="1284945"/>
            <a:ext cx="8302869" cy="5287108"/>
          </a:xfrm>
          <a:prstGeom prst="rect">
            <a:avLst/>
          </a:prstGeom>
        </p:spPr>
        <p:txBody>
          <a:bodyPr>
            <a:normAutofit fontScale="40000" lnSpcReduction="2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20000"/>
              </a:lnSpc>
              <a:spcBef>
                <a:spcPts val="0"/>
              </a:spcBef>
              <a:spcAft>
                <a:spcPts val="600"/>
              </a:spcAft>
            </a:pPr>
            <a:r>
              <a:rPr lang="en-US" sz="3800" dirty="0">
                <a:solidFill>
                  <a:srgbClr val="000000"/>
                </a:solidFill>
                <a:latin typeface="Metropolis" panose="00000500000000000000" pitchFamily="50" charset="0"/>
                <a:cs typeface="Arial"/>
              </a:rPr>
              <a:t>Program applicants face Administrative Burdens </a:t>
            </a:r>
            <a:r>
              <a:rPr lang="en-US" sz="4000" dirty="0">
                <a:solidFill>
                  <a:srgbClr val="000000"/>
                </a:solidFill>
                <a:latin typeface="Metropolis" panose="00000500000000000000" pitchFamily="50" charset="0"/>
                <a:cs typeface="Arial"/>
              </a:rPr>
              <a:t>(</a:t>
            </a:r>
            <a:r>
              <a:rPr lang="en-US" sz="3500" dirty="0">
                <a:latin typeface="Metropolis" panose="00000500000000000000" pitchFamily="50" charset="0"/>
                <a:cs typeface="Arial"/>
              </a:rPr>
              <a:t>Ko and Moffitt, 2024; Herd and Moynihan, 2018</a:t>
            </a:r>
            <a:r>
              <a:rPr lang="en-US" sz="4000" dirty="0">
                <a:solidFill>
                  <a:srgbClr val="000000"/>
                </a:solidFill>
                <a:latin typeface="Metropolis" panose="00000500000000000000" pitchFamily="50" charset="0"/>
                <a:cs typeface="Arial"/>
              </a:rPr>
              <a:t>)</a:t>
            </a:r>
            <a:endParaRPr lang="en-US" sz="3800" dirty="0">
              <a:solidFill>
                <a:srgbClr val="000000"/>
              </a:solidFill>
              <a:latin typeface="Metropolis" panose="00000500000000000000" pitchFamily="50" charset="0"/>
              <a:cs typeface="Arial"/>
            </a:endParaRPr>
          </a:p>
          <a:p>
            <a:pPr marL="742950" lvl="1" indent="-285750">
              <a:lnSpc>
                <a:spcPct val="120000"/>
              </a:lnSpc>
              <a:spcAft>
                <a:spcPts val="600"/>
              </a:spcAft>
              <a:buFont typeface="Arial" panose="020B0604020202020204" pitchFamily="34" charset="0"/>
              <a:buChar char="•"/>
            </a:pPr>
            <a:r>
              <a:rPr lang="en-US" sz="3300" b="1" i="1" dirty="0">
                <a:solidFill>
                  <a:srgbClr val="000000"/>
                </a:solidFill>
                <a:latin typeface="Metropolis" panose="00000500000000000000" pitchFamily="50" charset="0"/>
                <a:cs typeface="Arial"/>
              </a:rPr>
              <a:t>Incomplete information: </a:t>
            </a:r>
            <a:r>
              <a:rPr lang="en-US" sz="3300" dirty="0">
                <a:solidFill>
                  <a:srgbClr val="000000"/>
                </a:solidFill>
                <a:latin typeface="Metropolis" panose="00000500000000000000" pitchFamily="50" charset="0"/>
                <a:cs typeface="Arial"/>
              </a:rPr>
              <a:t>Program awareness, eligibility rules</a:t>
            </a:r>
          </a:p>
          <a:p>
            <a:pPr marL="742950" lvl="1" indent="-285750">
              <a:lnSpc>
                <a:spcPct val="120000"/>
              </a:lnSpc>
              <a:spcAft>
                <a:spcPts val="600"/>
              </a:spcAft>
              <a:buFont typeface="Arial" panose="020B0604020202020204" pitchFamily="34" charset="0"/>
              <a:buChar char="•"/>
            </a:pPr>
            <a:r>
              <a:rPr lang="en-US" sz="3300" b="1" i="1" dirty="0">
                <a:solidFill>
                  <a:srgbClr val="000000"/>
                </a:solidFill>
                <a:latin typeface="Metropolis" panose="00000500000000000000" pitchFamily="50" charset="0"/>
                <a:cs typeface="Arial"/>
              </a:rPr>
              <a:t>Stigma</a:t>
            </a:r>
            <a:r>
              <a:rPr lang="en-US" sz="3300" i="1" dirty="0">
                <a:solidFill>
                  <a:srgbClr val="000000"/>
                </a:solidFill>
                <a:latin typeface="Metropolis" panose="00000500000000000000" pitchFamily="50" charset="0"/>
                <a:cs typeface="Arial"/>
              </a:rPr>
              <a:t>: </a:t>
            </a:r>
            <a:r>
              <a:rPr lang="en-US" sz="3300" dirty="0">
                <a:solidFill>
                  <a:srgbClr val="000000"/>
                </a:solidFill>
                <a:latin typeface="Metropolis" panose="00000500000000000000" pitchFamily="50" charset="0"/>
                <a:cs typeface="Arial"/>
              </a:rPr>
              <a:t>Either concerns about whether you should participate or being judged</a:t>
            </a:r>
          </a:p>
          <a:p>
            <a:pPr marL="742950" lvl="1" indent="-285750">
              <a:lnSpc>
                <a:spcPct val="120000"/>
              </a:lnSpc>
              <a:spcAft>
                <a:spcPts val="600"/>
              </a:spcAft>
              <a:buFont typeface="Arial" panose="020B0604020202020204" pitchFamily="34" charset="0"/>
              <a:buChar char="•"/>
            </a:pPr>
            <a:r>
              <a:rPr lang="en-US" sz="3300" b="1" i="1" dirty="0">
                <a:solidFill>
                  <a:srgbClr val="000000"/>
                </a:solidFill>
                <a:latin typeface="Metropolis" panose="00000500000000000000" pitchFamily="50" charset="0"/>
                <a:cs typeface="Arial"/>
              </a:rPr>
              <a:t>Transaction costs:</a:t>
            </a:r>
            <a:r>
              <a:rPr lang="en-US" sz="3300" i="1" dirty="0">
                <a:solidFill>
                  <a:srgbClr val="000000"/>
                </a:solidFill>
                <a:latin typeface="Metropolis" panose="00000500000000000000" pitchFamily="50" charset="0"/>
                <a:cs typeface="Arial"/>
              </a:rPr>
              <a:t> </a:t>
            </a:r>
            <a:r>
              <a:rPr lang="en-US" sz="3300" dirty="0">
                <a:solidFill>
                  <a:srgbClr val="000000"/>
                </a:solidFill>
                <a:latin typeface="Metropolis" panose="00000500000000000000" pitchFamily="50" charset="0"/>
                <a:cs typeface="Arial"/>
              </a:rPr>
              <a:t>E.g., travel costs, difficultly with application/documentation, time costs, complexity</a:t>
            </a:r>
          </a:p>
          <a:p>
            <a:pPr marL="742950" lvl="1" indent="-285750">
              <a:lnSpc>
                <a:spcPct val="120000"/>
              </a:lnSpc>
              <a:spcAft>
                <a:spcPts val="600"/>
              </a:spcAft>
              <a:buFont typeface="Arial" panose="020B0604020202020204" pitchFamily="34" charset="0"/>
              <a:buChar char="•"/>
            </a:pPr>
            <a:r>
              <a:rPr lang="en-US" sz="3300" b="1" i="1" dirty="0">
                <a:solidFill>
                  <a:srgbClr val="000000"/>
                </a:solidFill>
                <a:latin typeface="Metropolis" panose="00000500000000000000" pitchFamily="50" charset="0"/>
                <a:cs typeface="Arial"/>
              </a:rPr>
              <a:t>Program Operator Error</a:t>
            </a:r>
          </a:p>
          <a:p>
            <a:pPr marL="742950" lvl="1" indent="-285750">
              <a:lnSpc>
                <a:spcPct val="120000"/>
              </a:lnSpc>
              <a:spcAft>
                <a:spcPts val="600"/>
              </a:spcAft>
              <a:buFont typeface="Arial" panose="020B0604020202020204" pitchFamily="34" charset="0"/>
              <a:buChar char="•"/>
            </a:pPr>
            <a:endParaRPr lang="en-US" sz="3300" b="1" i="1" dirty="0">
              <a:solidFill>
                <a:srgbClr val="000000"/>
              </a:solidFill>
              <a:latin typeface="Metropolis" panose="00000500000000000000" pitchFamily="50" charset="0"/>
              <a:cs typeface="Arial"/>
            </a:endParaRPr>
          </a:p>
          <a:p>
            <a:pPr>
              <a:lnSpc>
                <a:spcPct val="120000"/>
              </a:lnSpc>
              <a:spcBef>
                <a:spcPts val="0"/>
              </a:spcBef>
              <a:spcAft>
                <a:spcPts val="600"/>
              </a:spcAft>
            </a:pPr>
            <a:r>
              <a:rPr lang="en-US" sz="3800" dirty="0">
                <a:solidFill>
                  <a:srgbClr val="000000"/>
                </a:solidFill>
                <a:latin typeface="Metropolis" panose="00000500000000000000" pitchFamily="50" charset="0"/>
                <a:cs typeface="Arial"/>
              </a:rPr>
              <a:t>Possible way to overcome barriers: Access to program offices</a:t>
            </a:r>
          </a:p>
          <a:p>
            <a:pPr marL="742950" lvl="1" indent="-285750">
              <a:lnSpc>
                <a:spcPct val="120000"/>
              </a:lnSpc>
              <a:spcAft>
                <a:spcPts val="600"/>
              </a:spcAft>
              <a:buFont typeface="Arial" panose="020B0604020202020204" pitchFamily="34" charset="0"/>
              <a:buChar char="•"/>
            </a:pPr>
            <a:r>
              <a:rPr lang="en-US" sz="3300" dirty="0">
                <a:solidFill>
                  <a:srgbClr val="000000"/>
                </a:solidFill>
                <a:latin typeface="Metropolis" panose="00000500000000000000" pitchFamily="50" charset="0"/>
                <a:cs typeface="Arial"/>
              </a:rPr>
              <a:t>Many safety net programs utilize program offices as part of administration</a:t>
            </a:r>
          </a:p>
          <a:p>
            <a:pPr marL="1200150" lvl="2" indent="-285750">
              <a:lnSpc>
                <a:spcPct val="120000"/>
              </a:lnSpc>
              <a:spcAft>
                <a:spcPts val="600"/>
              </a:spcAft>
              <a:buFont typeface="Arial" panose="020B0604020202020204" pitchFamily="34" charset="0"/>
              <a:buChar char="•"/>
            </a:pPr>
            <a:r>
              <a:rPr lang="en-US" sz="3300" dirty="0">
                <a:solidFill>
                  <a:srgbClr val="000000"/>
                </a:solidFill>
                <a:latin typeface="Metropolis" panose="00000500000000000000" pitchFamily="50" charset="0"/>
                <a:cs typeface="Arial"/>
              </a:rPr>
              <a:t>Office location is always choice that must be made</a:t>
            </a:r>
          </a:p>
          <a:p>
            <a:pPr marL="742950" lvl="1" indent="-285750">
              <a:lnSpc>
                <a:spcPct val="120000"/>
              </a:lnSpc>
              <a:spcAft>
                <a:spcPts val="600"/>
              </a:spcAft>
              <a:buFont typeface="Arial" panose="020B0604020202020204" pitchFamily="34" charset="0"/>
              <a:buChar char="•"/>
            </a:pPr>
            <a:r>
              <a:rPr lang="en-US" sz="3300" dirty="0">
                <a:solidFill>
                  <a:srgbClr val="000000"/>
                </a:solidFill>
                <a:latin typeface="Metropolis" panose="00000500000000000000" pitchFamily="50" charset="0"/>
                <a:cs typeface="Arial"/>
              </a:rPr>
              <a:t>Visits often required for interviews or application submission (</a:t>
            </a:r>
            <a:r>
              <a:rPr lang="en-US" sz="3300" dirty="0">
                <a:solidFill>
                  <a:schemeClr val="accent1"/>
                </a:solidFill>
                <a:latin typeface="Metropolis" panose="00000500000000000000" pitchFamily="50" charset="0"/>
                <a:cs typeface="Arial"/>
              </a:rPr>
              <a:t>e.g., SNAP, WIC</a:t>
            </a:r>
            <a:r>
              <a:rPr lang="en-US" sz="3300" dirty="0">
                <a:solidFill>
                  <a:schemeClr val="tx2"/>
                </a:solidFill>
                <a:latin typeface="Metropolis" panose="00000500000000000000" pitchFamily="50" charset="0"/>
                <a:cs typeface="Arial"/>
              </a:rPr>
              <a:t>)</a:t>
            </a:r>
          </a:p>
          <a:p>
            <a:pPr marL="742950" lvl="1" indent="-285750">
              <a:lnSpc>
                <a:spcPct val="120000"/>
              </a:lnSpc>
              <a:spcAft>
                <a:spcPts val="600"/>
              </a:spcAft>
              <a:buFont typeface="Arial" panose="020B0604020202020204" pitchFamily="34" charset="0"/>
              <a:buChar char="•"/>
            </a:pPr>
            <a:r>
              <a:rPr lang="en-US" sz="3300" b="0" dirty="0">
                <a:solidFill>
                  <a:srgbClr val="000000"/>
                </a:solidFill>
                <a:latin typeface="Metropolis" panose="00000500000000000000" pitchFamily="50" charset="0"/>
                <a:cs typeface="Arial"/>
              </a:rPr>
              <a:t>Offices provide:</a:t>
            </a:r>
          </a:p>
          <a:p>
            <a:pPr marL="1200150" lvl="2" indent="-285750">
              <a:lnSpc>
                <a:spcPct val="120000"/>
              </a:lnSpc>
              <a:spcAft>
                <a:spcPts val="600"/>
              </a:spcAft>
              <a:buFont typeface="Arial" panose="020B0604020202020204" pitchFamily="34" charset="0"/>
              <a:buChar char="•"/>
            </a:pPr>
            <a:r>
              <a:rPr lang="en-US" sz="3300" b="0" dirty="0">
                <a:solidFill>
                  <a:srgbClr val="000000"/>
                </a:solidFill>
                <a:latin typeface="Metropolis" panose="00000500000000000000" pitchFamily="50" charset="0"/>
                <a:cs typeface="Arial"/>
              </a:rPr>
              <a:t>Access to knowledgeable caseworkers</a:t>
            </a:r>
          </a:p>
          <a:p>
            <a:pPr marL="1200150" lvl="2" indent="-285750">
              <a:lnSpc>
                <a:spcPct val="120000"/>
              </a:lnSpc>
              <a:spcAft>
                <a:spcPts val="600"/>
              </a:spcAft>
              <a:buFont typeface="Arial" panose="020B0604020202020204" pitchFamily="34" charset="0"/>
              <a:buChar char="•"/>
            </a:pPr>
            <a:r>
              <a:rPr lang="en-US" sz="3300" b="0" dirty="0">
                <a:solidFill>
                  <a:srgbClr val="000000"/>
                </a:solidFill>
                <a:latin typeface="Metropolis" panose="00000500000000000000" pitchFamily="50" charset="0"/>
                <a:cs typeface="Arial"/>
              </a:rPr>
              <a:t>Application/recertification assistance</a:t>
            </a:r>
          </a:p>
          <a:p>
            <a:pPr marL="742950" lvl="1" indent="-285750">
              <a:lnSpc>
                <a:spcPct val="120000"/>
              </a:lnSpc>
              <a:spcAft>
                <a:spcPts val="600"/>
              </a:spcAft>
              <a:buFont typeface="Arial" panose="020B0604020202020204" pitchFamily="34" charset="0"/>
              <a:buChar char="•"/>
            </a:pPr>
            <a:r>
              <a:rPr lang="en-US" sz="3300" b="0" dirty="0">
                <a:solidFill>
                  <a:srgbClr val="000000"/>
                </a:solidFill>
                <a:latin typeface="Metropolis" panose="00000500000000000000" pitchFamily="50" charset="0"/>
                <a:cs typeface="Arial"/>
              </a:rPr>
              <a:t>Many states expanding outreach with private/non-profit organizations  </a:t>
            </a:r>
          </a:p>
          <a:p>
            <a:pPr lvl="2">
              <a:lnSpc>
                <a:spcPct val="120000"/>
              </a:lnSpc>
              <a:spcAft>
                <a:spcPts val="600"/>
              </a:spcAft>
            </a:pPr>
            <a:endParaRPr lang="en-US" sz="2600" b="0" dirty="0">
              <a:solidFill>
                <a:srgbClr val="000000"/>
              </a:solidFill>
              <a:latin typeface="Metropolis" panose="00000500000000000000" pitchFamily="50" charset="0"/>
              <a:cs typeface="Arial"/>
            </a:endParaRPr>
          </a:p>
          <a:p>
            <a:pPr>
              <a:lnSpc>
                <a:spcPct val="120000"/>
              </a:lnSpc>
              <a:spcBef>
                <a:spcPts val="0"/>
              </a:spcBef>
              <a:spcAft>
                <a:spcPts val="600"/>
              </a:spcAft>
            </a:pPr>
            <a:r>
              <a:rPr lang="en-US" sz="3600" dirty="0">
                <a:solidFill>
                  <a:srgbClr val="000000"/>
                </a:solidFill>
                <a:latin typeface="Metropolis" panose="00000500000000000000" pitchFamily="50" charset="0"/>
                <a:cs typeface="Arial"/>
              </a:rPr>
              <a:t>Limited understanding of consequences of program office access</a:t>
            </a:r>
          </a:p>
          <a:p>
            <a:pPr marL="742950" lvl="1" indent="-285750">
              <a:lnSpc>
                <a:spcPct val="120000"/>
              </a:lnSpc>
              <a:spcAft>
                <a:spcPts val="600"/>
              </a:spcAft>
              <a:buFont typeface="Arial" panose="020B0604020202020204" pitchFamily="34" charset="0"/>
              <a:buChar char="•"/>
            </a:pPr>
            <a:r>
              <a:rPr lang="en-US" sz="3200" dirty="0">
                <a:solidFill>
                  <a:srgbClr val="000000"/>
                </a:solidFill>
                <a:latin typeface="Metropolis" panose="00000500000000000000" pitchFamily="50" charset="0"/>
                <a:cs typeface="Arial"/>
              </a:rPr>
              <a:t>WIC (</a:t>
            </a:r>
            <a:r>
              <a:rPr lang="en-US" sz="2900" dirty="0">
                <a:solidFill>
                  <a:schemeClr val="accent1"/>
                </a:solidFill>
                <a:latin typeface="Metropolis" panose="00000500000000000000" pitchFamily="50" charset="0"/>
                <a:cs typeface="Arial"/>
              </a:rPr>
              <a:t>Rossin-Slater, 2013</a:t>
            </a:r>
            <a:r>
              <a:rPr lang="en-US" sz="3200" dirty="0">
                <a:solidFill>
                  <a:srgbClr val="000000"/>
                </a:solidFill>
                <a:latin typeface="Metropolis" panose="00000500000000000000" pitchFamily="50" charset="0"/>
                <a:cs typeface="Arial"/>
              </a:rPr>
              <a:t>)</a:t>
            </a:r>
          </a:p>
          <a:p>
            <a:pPr marL="742950" lvl="1" indent="-285750">
              <a:lnSpc>
                <a:spcPct val="120000"/>
              </a:lnSpc>
              <a:spcAft>
                <a:spcPts val="600"/>
              </a:spcAft>
              <a:buFont typeface="Arial" panose="020B0604020202020204" pitchFamily="34" charset="0"/>
              <a:buChar char="•"/>
            </a:pPr>
            <a:r>
              <a:rPr lang="en-US" sz="3200" dirty="0">
                <a:solidFill>
                  <a:srgbClr val="000000"/>
                </a:solidFill>
                <a:latin typeface="Metropolis" panose="00000500000000000000" pitchFamily="50" charset="0"/>
                <a:cs typeface="Arial"/>
              </a:rPr>
              <a:t>SSDI (</a:t>
            </a:r>
            <a:r>
              <a:rPr lang="en-US" sz="3000" dirty="0">
                <a:solidFill>
                  <a:schemeClr val="accent1"/>
                </a:solidFill>
                <a:latin typeface="Metropolis" panose="00000500000000000000" pitchFamily="50" charset="0"/>
                <a:cs typeface="Arial"/>
              </a:rPr>
              <a:t>Deshpande and Li, 2019</a:t>
            </a:r>
            <a:r>
              <a:rPr lang="en-US" sz="3200" dirty="0">
                <a:solidFill>
                  <a:srgbClr val="000000"/>
                </a:solidFill>
                <a:latin typeface="Metropolis" panose="00000500000000000000" pitchFamily="50" charset="0"/>
                <a:cs typeface="Arial"/>
              </a:rPr>
              <a:t>)</a:t>
            </a:r>
            <a:endParaRPr lang="en-US" sz="3200" b="0" dirty="0">
              <a:solidFill>
                <a:srgbClr val="000000"/>
              </a:solidFill>
              <a:latin typeface="Metropolis" panose="00000500000000000000" pitchFamily="50" charset="0"/>
              <a:cs typeface="Arial"/>
            </a:endParaRPr>
          </a:p>
        </p:txBody>
      </p:sp>
      <p:sp>
        <p:nvSpPr>
          <p:cNvPr id="4" name="Slide Number Placeholder 3">
            <a:extLst>
              <a:ext uri="{FF2B5EF4-FFF2-40B4-BE49-F238E27FC236}">
                <a16:creationId xmlns:a16="http://schemas.microsoft.com/office/drawing/2014/main" id="{252DCC9D-C17C-481C-BD32-B63D5D057665}"/>
              </a:ext>
            </a:extLst>
          </p:cNvPr>
          <p:cNvSpPr>
            <a:spLocks noGrp="1"/>
          </p:cNvSpPr>
          <p:nvPr>
            <p:ph type="sldNum" sz="quarter" idx="12"/>
          </p:nvPr>
        </p:nvSpPr>
        <p:spPr/>
        <p:txBody>
          <a:bodyPr/>
          <a:lstStyle/>
          <a:p>
            <a:fld id="{05C6C226-9F80-4DC5-B841-0DC1ADD9F01C}" type="slidenum">
              <a:rPr lang="en-US" smtClean="0"/>
              <a:t>4</a:t>
            </a:fld>
            <a:endParaRPr lang="en-US"/>
          </a:p>
        </p:txBody>
      </p:sp>
    </p:spTree>
    <p:extLst>
      <p:ext uri="{BB962C8B-B14F-4D97-AF65-F5344CB8AC3E}">
        <p14:creationId xmlns:p14="http://schemas.microsoft.com/office/powerpoint/2010/main" val="18369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C0C0C0"/>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D7C2F-3D14-4564-B9F5-29C5E0C0A8DF}"/>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This Paper</a:t>
            </a:r>
          </a:p>
        </p:txBody>
      </p:sp>
      <p:sp>
        <p:nvSpPr>
          <p:cNvPr id="6" name="Title 7">
            <a:extLst>
              <a:ext uri="{FF2B5EF4-FFF2-40B4-BE49-F238E27FC236}">
                <a16:creationId xmlns:a16="http://schemas.microsoft.com/office/drawing/2014/main" id="{704D1104-9502-46A6-94AC-F7ADDB3E3D7F}"/>
              </a:ext>
            </a:extLst>
          </p:cNvPr>
          <p:cNvSpPr txBox="1">
            <a:spLocks/>
          </p:cNvSpPr>
          <p:nvPr/>
        </p:nvSpPr>
        <p:spPr>
          <a:xfrm>
            <a:off x="419100" y="1266092"/>
            <a:ext cx="8302869" cy="5164016"/>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marL="285750" indent="-285750">
              <a:lnSpc>
                <a:spcPct val="150000"/>
              </a:lnSpc>
              <a:spcBef>
                <a:spcPts val="600"/>
              </a:spcBef>
              <a:spcAft>
                <a:spcPts val="600"/>
              </a:spcAft>
              <a:buFont typeface="Arial" panose="020B0604020202020204" pitchFamily="34" charset="0"/>
              <a:buChar char="•"/>
            </a:pPr>
            <a:r>
              <a:rPr lang="en-US" sz="2000" dirty="0">
                <a:solidFill>
                  <a:srgbClr val="000000"/>
                </a:solidFill>
                <a:latin typeface="Metropolis" panose="00000500000000000000" pitchFamily="50" charset="0"/>
                <a:cs typeface="Arial"/>
              </a:rPr>
              <a:t>Context:</a:t>
            </a:r>
            <a:r>
              <a:rPr lang="en-US" sz="2000" b="0" dirty="0">
                <a:solidFill>
                  <a:srgbClr val="000000"/>
                </a:solidFill>
                <a:latin typeface="Metropolis" panose="00000500000000000000" pitchFamily="50" charset="0"/>
                <a:cs typeface="Arial"/>
              </a:rPr>
              <a:t> SNAP, the backbone of US safety net </a:t>
            </a:r>
          </a:p>
          <a:p>
            <a:pPr marL="285750" indent="-285750">
              <a:lnSpc>
                <a:spcPct val="150000"/>
              </a:lnSpc>
              <a:spcBef>
                <a:spcPts val="600"/>
              </a:spcBef>
              <a:spcAft>
                <a:spcPts val="600"/>
              </a:spcAft>
              <a:buFont typeface="Arial" panose="020B0604020202020204" pitchFamily="34" charset="0"/>
              <a:buChar char="•"/>
            </a:pPr>
            <a:r>
              <a:rPr lang="en-US" sz="2000" dirty="0">
                <a:solidFill>
                  <a:srgbClr val="000000"/>
                </a:solidFill>
                <a:latin typeface="Metropolis" panose="00000500000000000000" pitchFamily="50" charset="0"/>
                <a:cs typeface="Arial"/>
              </a:rPr>
              <a:t>Question:</a:t>
            </a:r>
            <a:r>
              <a:rPr lang="en-US" sz="2000" b="0" dirty="0">
                <a:solidFill>
                  <a:srgbClr val="000000"/>
                </a:solidFill>
                <a:latin typeface="Metropolis" panose="00000500000000000000" pitchFamily="50" charset="0"/>
                <a:cs typeface="Arial"/>
              </a:rPr>
              <a:t> How SNAP office access impacts participation and targeting</a:t>
            </a:r>
          </a:p>
          <a:p>
            <a:pPr marL="285750" indent="-285750">
              <a:lnSpc>
                <a:spcPct val="150000"/>
              </a:lnSpc>
              <a:spcBef>
                <a:spcPts val="600"/>
              </a:spcBef>
              <a:spcAft>
                <a:spcPts val="600"/>
              </a:spcAft>
              <a:buFont typeface="Arial" panose="020B0604020202020204" pitchFamily="34" charset="0"/>
              <a:buChar char="•"/>
            </a:pPr>
            <a:r>
              <a:rPr lang="en-US" sz="2000" dirty="0">
                <a:solidFill>
                  <a:srgbClr val="000000"/>
                </a:solidFill>
                <a:latin typeface="Metropolis" panose="00000500000000000000" pitchFamily="50" charset="0"/>
                <a:cs typeface="Arial"/>
              </a:rPr>
              <a:t>Design:</a:t>
            </a:r>
            <a:r>
              <a:rPr lang="en-US" sz="2000" b="0" dirty="0">
                <a:solidFill>
                  <a:srgbClr val="000000"/>
                </a:solidFill>
                <a:latin typeface="Metropolis" panose="00000500000000000000" pitchFamily="50" charset="0"/>
                <a:cs typeface="Arial"/>
              </a:rPr>
              <a:t> Staggered panel; leveraging SNAP office openings/closings</a:t>
            </a:r>
          </a:p>
          <a:p>
            <a:pPr marL="285750" indent="-285750">
              <a:lnSpc>
                <a:spcPct val="150000"/>
              </a:lnSpc>
              <a:spcBef>
                <a:spcPts val="600"/>
              </a:spcBef>
              <a:spcAft>
                <a:spcPts val="600"/>
              </a:spcAft>
              <a:buFont typeface="Arial" panose="020B0604020202020204" pitchFamily="34" charset="0"/>
              <a:buChar char="•"/>
            </a:pPr>
            <a:r>
              <a:rPr lang="en-US" sz="2000" dirty="0">
                <a:solidFill>
                  <a:srgbClr val="000000"/>
                </a:solidFill>
                <a:latin typeface="Metropolis" panose="00000500000000000000" pitchFamily="50" charset="0"/>
                <a:cs typeface="Arial"/>
              </a:rPr>
              <a:t>Data: </a:t>
            </a:r>
            <a:r>
              <a:rPr lang="en-US" sz="2000" b="0" dirty="0">
                <a:solidFill>
                  <a:srgbClr val="000000"/>
                </a:solidFill>
                <a:latin typeface="Metropolis" panose="00000500000000000000" pitchFamily="50" charset="0"/>
                <a:cs typeface="Arial"/>
              </a:rPr>
              <a:t>Administrative SNAP records, Census residential locations, manually-collected SNAP office information</a:t>
            </a:r>
          </a:p>
          <a:p>
            <a:pPr marL="285750" indent="-285750">
              <a:lnSpc>
                <a:spcPct val="150000"/>
              </a:lnSpc>
              <a:spcBef>
                <a:spcPts val="600"/>
              </a:spcBef>
              <a:spcAft>
                <a:spcPts val="600"/>
              </a:spcAft>
              <a:buFont typeface="Arial" panose="020B0604020202020204" pitchFamily="34" charset="0"/>
              <a:buChar char="•"/>
            </a:pPr>
            <a:r>
              <a:rPr lang="en-US" sz="2000" dirty="0">
                <a:solidFill>
                  <a:srgbClr val="000000"/>
                </a:solidFill>
                <a:latin typeface="Metropolis" panose="00000500000000000000" pitchFamily="50" charset="0"/>
                <a:cs typeface="Arial"/>
              </a:rPr>
              <a:t>Results: </a:t>
            </a:r>
            <a:r>
              <a:rPr lang="en-US" sz="2000" b="0" dirty="0">
                <a:solidFill>
                  <a:srgbClr val="000000"/>
                </a:solidFill>
                <a:latin typeface="Metropolis" panose="00000500000000000000" pitchFamily="50" charset="0"/>
                <a:cs typeface="Arial"/>
              </a:rPr>
              <a:t>Decreasing travel distance dramatically increases participation even when applications/recertifications can be submitted online</a:t>
            </a:r>
            <a:endParaRPr lang="en-US" sz="1200" b="0" dirty="0">
              <a:solidFill>
                <a:srgbClr val="000000"/>
              </a:solidFill>
              <a:latin typeface="Metropolis" panose="00000500000000000000" pitchFamily="50" charset="0"/>
              <a:cs typeface="Arial"/>
            </a:endParaRPr>
          </a:p>
        </p:txBody>
      </p:sp>
      <p:sp>
        <p:nvSpPr>
          <p:cNvPr id="4" name="Slide Number Placeholder 3">
            <a:extLst>
              <a:ext uri="{FF2B5EF4-FFF2-40B4-BE49-F238E27FC236}">
                <a16:creationId xmlns:a16="http://schemas.microsoft.com/office/drawing/2014/main" id="{FD9CC452-2C7E-4A87-B5D2-B4A032957E5A}"/>
              </a:ext>
            </a:extLst>
          </p:cNvPr>
          <p:cNvSpPr>
            <a:spLocks noGrp="1"/>
          </p:cNvSpPr>
          <p:nvPr>
            <p:ph type="sldNum" sz="quarter" idx="12"/>
          </p:nvPr>
        </p:nvSpPr>
        <p:spPr/>
        <p:txBody>
          <a:bodyPr/>
          <a:lstStyle/>
          <a:p>
            <a:fld id="{05C6C226-9F80-4DC5-B841-0DC1ADD9F01C}" type="slidenum">
              <a:rPr lang="en-US" smtClean="0"/>
              <a:t>5</a:t>
            </a:fld>
            <a:endParaRPr lang="en-US"/>
          </a:p>
        </p:txBody>
      </p:sp>
    </p:spTree>
    <p:extLst>
      <p:ext uri="{BB962C8B-B14F-4D97-AF65-F5344CB8AC3E}">
        <p14:creationId xmlns:p14="http://schemas.microsoft.com/office/powerpoint/2010/main" val="12480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A4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16E488-E137-44E6-8860-8125BE80197A}"/>
              </a:ext>
            </a:extLst>
          </p:cNvPr>
          <p:cNvSpPr txBox="1"/>
          <p:nvPr/>
        </p:nvSpPr>
        <p:spPr>
          <a:xfrm>
            <a:off x="419100" y="2936631"/>
            <a:ext cx="7018268" cy="769441"/>
          </a:xfrm>
          <a:prstGeom prst="rect">
            <a:avLst/>
          </a:prstGeom>
          <a:noFill/>
        </p:spPr>
        <p:txBody>
          <a:bodyPr wrap="none" rtlCol="0">
            <a:spAutoFit/>
          </a:bodyPr>
          <a:lstStyle/>
          <a:p>
            <a:r>
              <a:rPr lang="en-US" sz="4400" b="1" dirty="0">
                <a:solidFill>
                  <a:prstClr val="white"/>
                </a:solidFill>
                <a:latin typeface="Metropolis" panose="00000500000000000000" pitchFamily="50" charset="0"/>
              </a:rPr>
              <a:t>Institutional Background</a:t>
            </a:r>
          </a:p>
        </p:txBody>
      </p:sp>
      <p:sp>
        <p:nvSpPr>
          <p:cNvPr id="5" name="Slide Number Placeholder 4">
            <a:extLst>
              <a:ext uri="{FF2B5EF4-FFF2-40B4-BE49-F238E27FC236}">
                <a16:creationId xmlns:a16="http://schemas.microsoft.com/office/drawing/2014/main" id="{C290530C-2F8A-4F02-AC8B-5B7AFB14D193}"/>
              </a:ext>
            </a:extLst>
          </p:cNvPr>
          <p:cNvSpPr>
            <a:spLocks noGrp="1"/>
          </p:cNvSpPr>
          <p:nvPr>
            <p:ph type="sldNum" sz="quarter" idx="12"/>
          </p:nvPr>
        </p:nvSpPr>
        <p:spPr/>
        <p:txBody>
          <a:bodyPr/>
          <a:lstStyle/>
          <a:p>
            <a:fld id="{05C6C226-9F80-4DC5-B841-0DC1ADD9F01C}" type="slidenum">
              <a:rPr lang="en-US" smtClean="0"/>
              <a:t>6</a:t>
            </a:fld>
            <a:endParaRPr lang="en-US"/>
          </a:p>
        </p:txBody>
      </p:sp>
    </p:spTree>
    <p:extLst>
      <p:ext uri="{BB962C8B-B14F-4D97-AF65-F5344CB8AC3E}">
        <p14:creationId xmlns:p14="http://schemas.microsoft.com/office/powerpoint/2010/main" val="380109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D032F-ACA9-45CC-9AA4-7A4E7104EF3C}"/>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Metropolis" panose="00000500000000000000" pitchFamily="50" charset="0"/>
                <a:ea typeface="+mn-ea"/>
                <a:cs typeface="Helvetica" panose="020B0604020202020204" pitchFamily="34" charset="0"/>
              </a:rPr>
              <a:t>Institutional Background</a:t>
            </a:r>
          </a:p>
        </p:txBody>
      </p:sp>
      <p:sp>
        <p:nvSpPr>
          <p:cNvPr id="6" name="Title 7">
            <a:extLst>
              <a:ext uri="{FF2B5EF4-FFF2-40B4-BE49-F238E27FC236}">
                <a16:creationId xmlns:a16="http://schemas.microsoft.com/office/drawing/2014/main" id="{B81B8B77-7D9B-43C2-ABB8-A21765A28369}"/>
              </a:ext>
            </a:extLst>
          </p:cNvPr>
          <p:cNvSpPr txBox="1">
            <a:spLocks/>
          </p:cNvSpPr>
          <p:nvPr/>
        </p:nvSpPr>
        <p:spPr>
          <a:xfrm>
            <a:off x="419100" y="1207476"/>
            <a:ext cx="8407400" cy="5117124"/>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600"/>
              </a:spcBef>
              <a:spcAft>
                <a:spcPts val="600"/>
              </a:spcAft>
            </a:pPr>
            <a:r>
              <a:rPr lang="en-US" sz="2400" dirty="0">
                <a:solidFill>
                  <a:srgbClr val="000000"/>
                </a:solidFill>
                <a:latin typeface="Metropolis" panose="00000500000000000000" pitchFamily="50" charset="0"/>
                <a:cs typeface="Arial"/>
              </a:rPr>
              <a:t>SNAP: Backbone of US safety net</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Only US safety net program available to nearly all low-income households (</a:t>
            </a:r>
            <a:r>
              <a:rPr lang="en-US" sz="2000" b="0" dirty="0">
                <a:solidFill>
                  <a:schemeClr val="accent1"/>
                </a:solidFill>
                <a:latin typeface="Metropolis" panose="00000500000000000000" pitchFamily="50" charset="0"/>
                <a:cs typeface="Arial"/>
              </a:rPr>
              <a:t>right now</a:t>
            </a:r>
            <a:r>
              <a:rPr lang="en-US" sz="2000" b="0" dirty="0">
                <a:solidFill>
                  <a:srgbClr val="000000"/>
                </a:solidFill>
                <a:latin typeface="Metropolis" panose="00000500000000000000" pitchFamily="50" charset="0"/>
                <a:cs typeface="Arial"/>
              </a:rPr>
              <a:t>)</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In 2019, average participation of 35 million people and $56 billion in spending on benefits</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Means tested (</a:t>
            </a:r>
            <a:r>
              <a:rPr lang="en-US" sz="2000" b="0" dirty="0">
                <a:solidFill>
                  <a:schemeClr val="accent1"/>
                </a:solidFill>
                <a:latin typeface="Metropolis" panose="00000500000000000000" pitchFamily="50" charset="0"/>
                <a:cs typeface="Arial"/>
              </a:rPr>
              <a:t>income and some asset tests</a:t>
            </a:r>
            <a:r>
              <a:rPr lang="en-US" sz="2000" b="0" dirty="0">
                <a:solidFill>
                  <a:srgbClr val="000000"/>
                </a:solidFill>
                <a:latin typeface="Metropolis" panose="00000500000000000000" pitchFamily="50" charset="0"/>
                <a:cs typeface="Arial"/>
              </a:rPr>
              <a:t>) and includes work requirements for some households (</a:t>
            </a:r>
            <a:r>
              <a:rPr lang="en-US" sz="2000" b="0" dirty="0">
                <a:solidFill>
                  <a:schemeClr val="accent1"/>
                </a:solidFill>
                <a:latin typeface="Metropolis" panose="00000500000000000000" pitchFamily="50" charset="0"/>
                <a:cs typeface="Arial"/>
              </a:rPr>
              <a:t>i.e., ABAWDs</a:t>
            </a:r>
            <a:r>
              <a:rPr lang="en-US" sz="2000" b="0" dirty="0">
                <a:solidFill>
                  <a:srgbClr val="000000"/>
                </a:solidFill>
                <a:latin typeface="Metropolis" panose="00000500000000000000" pitchFamily="50" charset="0"/>
                <a:cs typeface="Arial"/>
              </a:rPr>
              <a:t>)</a:t>
            </a:r>
          </a:p>
          <a:p>
            <a:pPr marL="742950" lvl="1" indent="-285750">
              <a:lnSpc>
                <a:spcPct val="150000"/>
              </a:lnSpc>
              <a:buFont typeface="Arial" panose="020B0604020202020204" pitchFamily="34" charset="0"/>
              <a:buChar char="•"/>
            </a:pPr>
            <a:r>
              <a:rPr lang="en-US" sz="2000" b="0" dirty="0">
                <a:solidFill>
                  <a:srgbClr val="000000"/>
                </a:solidFill>
                <a:latin typeface="Metropolis" panose="00000500000000000000" pitchFamily="50" charset="0"/>
                <a:cs typeface="Arial"/>
              </a:rPr>
              <a:t>Certification periods typically 6-12 months (</a:t>
            </a:r>
            <a:r>
              <a:rPr lang="en-US" sz="2000" b="0" dirty="0">
                <a:solidFill>
                  <a:schemeClr val="accent1"/>
                </a:solidFill>
                <a:latin typeface="Metropolis" panose="00000500000000000000" pitchFamily="50" charset="0"/>
                <a:cs typeface="Arial"/>
              </a:rPr>
              <a:t>seniors 24+ months; ABAWD 3 months</a:t>
            </a:r>
            <a:r>
              <a:rPr lang="en-US" sz="2000" b="0" dirty="0">
                <a:solidFill>
                  <a:srgbClr val="000000"/>
                </a:solidFill>
                <a:latin typeface="Metropolis" panose="00000500000000000000" pitchFamily="50" charset="0"/>
                <a:cs typeface="Arial"/>
              </a:rPr>
              <a:t>)</a:t>
            </a:r>
          </a:p>
        </p:txBody>
      </p:sp>
      <p:sp>
        <p:nvSpPr>
          <p:cNvPr id="3" name="TextBox 2">
            <a:extLst>
              <a:ext uri="{FF2B5EF4-FFF2-40B4-BE49-F238E27FC236}">
                <a16:creationId xmlns:a16="http://schemas.microsoft.com/office/drawing/2014/main" id="{4F64790A-7F16-37A7-5331-919DE0FBC8F9}"/>
              </a:ext>
            </a:extLst>
          </p:cNvPr>
          <p:cNvSpPr txBox="1"/>
          <p:nvPr/>
        </p:nvSpPr>
        <p:spPr>
          <a:xfrm>
            <a:off x="8721790" y="6447827"/>
            <a:ext cx="328904" cy="369332"/>
          </a:xfrm>
          <a:prstGeom prst="rect">
            <a:avLst/>
          </a:prstGeom>
          <a:noFill/>
        </p:spPr>
        <p:txBody>
          <a:bodyPr wrap="square">
            <a:spAutoFit/>
          </a:bodyPr>
          <a:lstStyle/>
          <a:p>
            <a:fld id="{05C6C226-9F80-4DC5-B841-0DC1ADD9F01C}" type="slidenum">
              <a:rPr lang="en-US" smtClean="0"/>
              <a:pPr/>
              <a:t>7</a:t>
            </a:fld>
            <a:endParaRPr lang="en-US" dirty="0"/>
          </a:p>
        </p:txBody>
      </p:sp>
    </p:spTree>
    <p:extLst>
      <p:ext uri="{BB962C8B-B14F-4D97-AF65-F5344CB8AC3E}">
        <p14:creationId xmlns:p14="http://schemas.microsoft.com/office/powerpoint/2010/main" val="305025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AAA8F-5547-4F30-833A-CFD902C0C0E1}"/>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lvl="0" defTabSz="914400">
              <a:defRPr/>
            </a:pPr>
            <a:r>
              <a:rPr lang="en-US" sz="3200" kern="0" dirty="0">
                <a:solidFill>
                  <a:prstClr val="white"/>
                </a:solidFill>
                <a:latin typeface="Metropolis" panose="00000500000000000000" pitchFamily="50" charset="0"/>
                <a:cs typeface="Helvetica" panose="020B0604020202020204" pitchFamily="34" charset="0"/>
              </a:rPr>
              <a:t>Institutional Background</a:t>
            </a:r>
          </a:p>
        </p:txBody>
      </p:sp>
      <p:sp>
        <p:nvSpPr>
          <p:cNvPr id="7" name="Title 7">
            <a:extLst>
              <a:ext uri="{FF2B5EF4-FFF2-40B4-BE49-F238E27FC236}">
                <a16:creationId xmlns:a16="http://schemas.microsoft.com/office/drawing/2014/main" id="{345ABBAC-D616-4B79-A592-63000553AD57}"/>
              </a:ext>
            </a:extLst>
          </p:cNvPr>
          <p:cNvSpPr txBox="1">
            <a:spLocks/>
          </p:cNvSpPr>
          <p:nvPr/>
        </p:nvSpPr>
        <p:spPr>
          <a:xfrm>
            <a:off x="616646" y="1085066"/>
            <a:ext cx="7910708" cy="5315733"/>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600"/>
              </a:spcBef>
              <a:spcAft>
                <a:spcPts val="600"/>
              </a:spcAft>
            </a:pPr>
            <a:r>
              <a:rPr lang="en-US" sz="2800" dirty="0">
                <a:solidFill>
                  <a:srgbClr val="000000"/>
                </a:solidFill>
                <a:latin typeface="Metropolis" panose="00000500000000000000" pitchFamily="50" charset="0"/>
                <a:cs typeface="Arial"/>
              </a:rPr>
              <a:t>Role of SNAP Offices</a:t>
            </a:r>
          </a:p>
          <a:p>
            <a:pPr marL="285750" indent="-285750">
              <a:lnSpc>
                <a:spcPct val="150000"/>
              </a:lnSpc>
              <a:spcBef>
                <a:spcPts val="600"/>
              </a:spcBef>
              <a:spcAft>
                <a:spcPts val="600"/>
              </a:spcAft>
              <a:buFont typeface="Arial" panose="020B0604020202020204" pitchFamily="34" charset="0"/>
              <a:buChar char="•"/>
            </a:pPr>
            <a:r>
              <a:rPr lang="en-US" b="0" dirty="0">
                <a:solidFill>
                  <a:srgbClr val="000000"/>
                </a:solidFill>
                <a:latin typeface="Metropolis" panose="00000500000000000000" pitchFamily="50" charset="0"/>
                <a:cs typeface="Arial"/>
              </a:rPr>
              <a:t>Provide in-person assistance with applications and recertifications</a:t>
            </a:r>
          </a:p>
          <a:p>
            <a:pPr marL="285750" indent="-285750">
              <a:lnSpc>
                <a:spcPct val="150000"/>
              </a:lnSpc>
              <a:spcBef>
                <a:spcPts val="600"/>
              </a:spcBef>
              <a:spcAft>
                <a:spcPts val="600"/>
              </a:spcAft>
              <a:buFont typeface="Arial" panose="020B0604020202020204" pitchFamily="34" charset="0"/>
              <a:buChar char="•"/>
            </a:pPr>
            <a:r>
              <a:rPr lang="en-US" b="0" dirty="0">
                <a:solidFill>
                  <a:srgbClr val="000000"/>
                </a:solidFill>
                <a:latin typeface="Metropolis" panose="00000500000000000000" pitchFamily="50" charset="0"/>
                <a:cs typeface="Arial"/>
              </a:rPr>
              <a:t>Resources to help applicants gain access to other safety net programs (</a:t>
            </a:r>
            <a:r>
              <a:rPr lang="en-US" b="0" dirty="0">
                <a:latin typeface="Metropolis" panose="00000500000000000000" pitchFamily="50" charset="0"/>
                <a:cs typeface="Arial"/>
              </a:rPr>
              <a:t>e.g., HUD, TANF, Medicaid, LEAP, WIC</a:t>
            </a:r>
            <a:r>
              <a:rPr lang="en-US" b="0" dirty="0">
                <a:solidFill>
                  <a:srgbClr val="000000"/>
                </a:solidFill>
                <a:latin typeface="Metropolis" panose="00000500000000000000" pitchFamily="50" charset="0"/>
                <a:cs typeface="Arial"/>
              </a:rPr>
              <a:t>)</a:t>
            </a:r>
          </a:p>
          <a:p>
            <a:pPr marL="285750" indent="-285750">
              <a:lnSpc>
                <a:spcPct val="150000"/>
              </a:lnSpc>
              <a:spcBef>
                <a:spcPts val="600"/>
              </a:spcBef>
              <a:spcAft>
                <a:spcPts val="600"/>
              </a:spcAft>
              <a:buFont typeface="Arial" panose="020B0604020202020204" pitchFamily="34" charset="0"/>
              <a:buChar char="•"/>
            </a:pPr>
            <a:r>
              <a:rPr lang="en-US" b="0" dirty="0">
                <a:solidFill>
                  <a:srgbClr val="000000"/>
                </a:solidFill>
                <a:latin typeface="Metropolis" panose="00000500000000000000" pitchFamily="50" charset="0"/>
                <a:cs typeface="Arial"/>
              </a:rPr>
              <a:t>Offices often allow </a:t>
            </a:r>
            <a:r>
              <a:rPr lang="en-US" b="0" dirty="0">
                <a:solidFill>
                  <a:schemeClr val="tx2"/>
                </a:solidFill>
                <a:latin typeface="Metropolis" panose="00000500000000000000" pitchFamily="50" charset="0"/>
                <a:cs typeface="Arial"/>
              </a:rPr>
              <a:t>direct applications to other programs </a:t>
            </a:r>
            <a:r>
              <a:rPr lang="en-US" b="0" dirty="0">
                <a:solidFill>
                  <a:srgbClr val="000000"/>
                </a:solidFill>
                <a:latin typeface="Metropolis" panose="00000500000000000000" pitchFamily="50" charset="0"/>
                <a:cs typeface="Arial"/>
              </a:rPr>
              <a:t>(</a:t>
            </a:r>
            <a:r>
              <a:rPr lang="en-US" b="0" dirty="0">
                <a:latin typeface="Metropolis" panose="00000500000000000000" pitchFamily="50" charset="0"/>
                <a:cs typeface="Arial"/>
              </a:rPr>
              <a:t>typically TANF</a:t>
            </a:r>
            <a:r>
              <a:rPr lang="en-US" b="0" dirty="0">
                <a:solidFill>
                  <a:srgbClr val="000000"/>
                </a:solidFill>
                <a:latin typeface="Metropolis" panose="00000500000000000000" pitchFamily="50" charset="0"/>
                <a:cs typeface="Arial"/>
              </a:rPr>
              <a:t>)</a:t>
            </a:r>
          </a:p>
          <a:p>
            <a:pPr marL="285750" indent="-285750">
              <a:lnSpc>
                <a:spcPct val="150000"/>
              </a:lnSpc>
              <a:spcBef>
                <a:spcPts val="600"/>
              </a:spcBef>
              <a:spcAft>
                <a:spcPts val="600"/>
              </a:spcAft>
              <a:buFont typeface="Arial" panose="020B0604020202020204" pitchFamily="34" charset="0"/>
              <a:buChar char="•"/>
            </a:pPr>
            <a:r>
              <a:rPr lang="en-US" b="0" dirty="0">
                <a:solidFill>
                  <a:srgbClr val="000000"/>
                </a:solidFill>
                <a:latin typeface="Metropolis" panose="00000500000000000000" pitchFamily="50" charset="0"/>
                <a:cs typeface="Arial"/>
              </a:rPr>
              <a:t>Applications take an avg of 6.1 hours and required 2.4 trips to the SNAP office (</a:t>
            </a:r>
            <a:r>
              <a:rPr lang="en-US" b="0" dirty="0">
                <a:latin typeface="Metropolis" panose="00000500000000000000" pitchFamily="50" charset="0"/>
                <a:cs typeface="Arial"/>
              </a:rPr>
              <a:t>Bartlett et al., 2004</a:t>
            </a:r>
            <a:r>
              <a:rPr lang="en-US" b="0" dirty="0">
                <a:solidFill>
                  <a:srgbClr val="000000"/>
                </a:solidFill>
                <a:latin typeface="Metropolis" panose="00000500000000000000" pitchFamily="50" charset="0"/>
                <a:cs typeface="Arial"/>
              </a:rPr>
              <a:t>)</a:t>
            </a:r>
          </a:p>
        </p:txBody>
      </p:sp>
      <p:sp>
        <p:nvSpPr>
          <p:cNvPr id="4" name="Slide Number Placeholder 3">
            <a:extLst>
              <a:ext uri="{FF2B5EF4-FFF2-40B4-BE49-F238E27FC236}">
                <a16:creationId xmlns:a16="http://schemas.microsoft.com/office/drawing/2014/main" id="{886D1884-A11C-4E13-9390-9E71AC60654D}"/>
              </a:ext>
            </a:extLst>
          </p:cNvPr>
          <p:cNvSpPr>
            <a:spLocks noGrp="1"/>
          </p:cNvSpPr>
          <p:nvPr>
            <p:ph type="sldNum" sz="quarter" idx="12"/>
          </p:nvPr>
        </p:nvSpPr>
        <p:spPr/>
        <p:txBody>
          <a:bodyPr/>
          <a:lstStyle/>
          <a:p>
            <a:fld id="{05C6C226-9F80-4DC5-B841-0DC1ADD9F01C}" type="slidenum">
              <a:rPr lang="en-US" smtClean="0"/>
              <a:t>8</a:t>
            </a:fld>
            <a:endParaRPr lang="en-US" dirty="0"/>
          </a:p>
        </p:txBody>
      </p:sp>
    </p:spTree>
    <p:extLst>
      <p:ext uri="{BB962C8B-B14F-4D97-AF65-F5344CB8AC3E}">
        <p14:creationId xmlns:p14="http://schemas.microsoft.com/office/powerpoint/2010/main" val="149036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AAA8F-5547-4F30-833A-CFD902C0C0E1}"/>
              </a:ext>
            </a:extLst>
          </p:cNvPr>
          <p:cNvSpPr/>
          <p:nvPr/>
        </p:nvSpPr>
        <p:spPr>
          <a:xfrm>
            <a:off x="0" y="0"/>
            <a:ext cx="9144000" cy="899583"/>
          </a:xfrm>
          <a:prstGeom prst="rect">
            <a:avLst/>
          </a:prstGeom>
          <a:solidFill>
            <a:srgbClr val="002A42"/>
          </a:solidFill>
          <a:ln w="25400" cap="flat" cmpd="sng" algn="ctr">
            <a:solidFill>
              <a:srgbClr val="002A42">
                <a:shade val="50000"/>
              </a:srgbClr>
            </a:solidFill>
            <a:prstDash val="solid"/>
          </a:ln>
          <a:effectLst/>
        </p:spPr>
        <p:txBody>
          <a:bodyPr rtlCol="0" anchor="ctr"/>
          <a:lstStyle/>
          <a:p>
            <a:pPr marL="346075" lvl="0" defTabSz="914400">
              <a:defRPr/>
            </a:pPr>
            <a:r>
              <a:rPr lang="en-US" sz="3200" kern="0" dirty="0">
                <a:solidFill>
                  <a:prstClr val="white"/>
                </a:solidFill>
                <a:latin typeface="Metropolis" panose="00000500000000000000" pitchFamily="50" charset="0"/>
                <a:cs typeface="Helvetica" panose="020B0604020202020204" pitchFamily="34" charset="0"/>
              </a:rPr>
              <a:t>Institutional Background</a:t>
            </a:r>
          </a:p>
        </p:txBody>
      </p:sp>
      <p:sp>
        <p:nvSpPr>
          <p:cNvPr id="7" name="Title 7">
            <a:extLst>
              <a:ext uri="{FF2B5EF4-FFF2-40B4-BE49-F238E27FC236}">
                <a16:creationId xmlns:a16="http://schemas.microsoft.com/office/drawing/2014/main" id="{345ABBAC-D616-4B79-A592-63000553AD57}"/>
              </a:ext>
            </a:extLst>
          </p:cNvPr>
          <p:cNvSpPr txBox="1">
            <a:spLocks/>
          </p:cNvSpPr>
          <p:nvPr/>
        </p:nvSpPr>
        <p:spPr>
          <a:xfrm>
            <a:off x="420565" y="1265129"/>
            <a:ext cx="8302869" cy="5140784"/>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150000"/>
              </a:lnSpc>
              <a:spcBef>
                <a:spcPts val="600"/>
              </a:spcBef>
              <a:spcAft>
                <a:spcPts val="600"/>
              </a:spcAft>
            </a:pPr>
            <a:r>
              <a:rPr lang="en-US" sz="2600" dirty="0">
                <a:solidFill>
                  <a:srgbClr val="000000"/>
                </a:solidFill>
                <a:latin typeface="Metropolis" panose="00000500000000000000" pitchFamily="50" charset="0"/>
                <a:cs typeface="Arial"/>
              </a:rPr>
              <a:t>Why Do SNAP Offices in Indiana - Open/Close?</a:t>
            </a:r>
          </a:p>
          <a:p>
            <a:pPr marL="342900" indent="-342900">
              <a:lnSpc>
                <a:spcPct val="150000"/>
              </a:lnSpc>
              <a:spcBef>
                <a:spcPts val="0"/>
              </a:spcBef>
              <a:buFont typeface="Arial" panose="020B0604020202020204" pitchFamily="34" charset="0"/>
              <a:buChar char="•"/>
            </a:pPr>
            <a:r>
              <a:rPr lang="en-US" sz="2100" b="0" dirty="0">
                <a:solidFill>
                  <a:srgbClr val="000000"/>
                </a:solidFill>
                <a:latin typeface="Metropolis" panose="00000500000000000000" pitchFamily="50" charset="0"/>
                <a:cs typeface="Arial"/>
              </a:rPr>
              <a:t>Most openings/closings are simply relocations</a:t>
            </a:r>
          </a:p>
          <a:p>
            <a:pPr marL="800100" lvl="1" indent="-342900">
              <a:lnSpc>
                <a:spcPct val="150000"/>
              </a:lnSpc>
              <a:buFont typeface="Arial" panose="020B0604020202020204" pitchFamily="34" charset="0"/>
              <a:buChar char="•"/>
            </a:pPr>
            <a:r>
              <a:rPr lang="en-US" sz="1700" dirty="0">
                <a:solidFill>
                  <a:srgbClr val="000000"/>
                </a:solidFill>
                <a:latin typeface="Metropolis" panose="00000500000000000000" pitchFamily="50" charset="0"/>
                <a:cs typeface="Arial"/>
              </a:rPr>
              <a:t>State has one office per county </a:t>
            </a:r>
            <a:endParaRPr lang="en-US" sz="1700" b="0" dirty="0">
              <a:solidFill>
                <a:srgbClr val="000000"/>
              </a:solidFill>
              <a:latin typeface="Metropolis" panose="00000500000000000000" pitchFamily="50" charset="0"/>
              <a:cs typeface="Arial"/>
            </a:endParaRPr>
          </a:p>
          <a:p>
            <a:pPr marL="342900" indent="-342900">
              <a:lnSpc>
                <a:spcPct val="150000"/>
              </a:lnSpc>
              <a:buFont typeface="Arial" panose="020B0604020202020204" pitchFamily="34" charset="0"/>
              <a:buChar char="•"/>
            </a:pPr>
            <a:r>
              <a:rPr lang="en-US" sz="2100" b="0" dirty="0">
                <a:solidFill>
                  <a:srgbClr val="000000"/>
                </a:solidFill>
                <a:latin typeface="Metropolis" panose="00000500000000000000" pitchFamily="50" charset="0"/>
                <a:cs typeface="Arial"/>
              </a:rPr>
              <a:t>Lease buildings and offices are purposefully moved around for more equal access</a:t>
            </a:r>
          </a:p>
          <a:p>
            <a:pPr marL="342900" indent="-342900">
              <a:lnSpc>
                <a:spcPct val="150000"/>
              </a:lnSpc>
              <a:buFont typeface="Arial" panose="020B0604020202020204" pitchFamily="34" charset="0"/>
              <a:buChar char="•"/>
            </a:pPr>
            <a:r>
              <a:rPr lang="en-US" sz="2100" b="0" dirty="0">
                <a:solidFill>
                  <a:srgbClr val="000000"/>
                </a:solidFill>
                <a:latin typeface="Metropolis" panose="00000500000000000000" pitchFamily="50" charset="0"/>
                <a:cs typeface="Arial"/>
              </a:rPr>
              <a:t>Conversations with state SNAP director:</a:t>
            </a:r>
          </a:p>
          <a:p>
            <a:pPr marL="800100" lvl="1" indent="-342900">
              <a:lnSpc>
                <a:spcPct val="150000"/>
              </a:lnSpc>
              <a:buFont typeface="Arial" panose="020B0604020202020204" pitchFamily="34" charset="0"/>
              <a:buChar char="•"/>
            </a:pPr>
            <a:r>
              <a:rPr lang="en-US" sz="1700" dirty="0">
                <a:solidFill>
                  <a:srgbClr val="000000"/>
                </a:solidFill>
                <a:latin typeface="Metropolis" panose="00000500000000000000" pitchFamily="50" charset="0"/>
                <a:cs typeface="Arial"/>
              </a:rPr>
              <a:t>Target bus lines</a:t>
            </a:r>
          </a:p>
          <a:p>
            <a:pPr marL="800100" lvl="1" indent="-342900">
              <a:lnSpc>
                <a:spcPct val="150000"/>
              </a:lnSpc>
              <a:buFont typeface="Arial" panose="020B0604020202020204" pitchFamily="34" charset="0"/>
              <a:buChar char="•"/>
            </a:pPr>
            <a:r>
              <a:rPr lang="en-US" sz="1700" b="0" dirty="0">
                <a:solidFill>
                  <a:srgbClr val="000000"/>
                </a:solidFill>
                <a:latin typeface="Metropolis" panose="00000500000000000000" pitchFamily="50" charset="0"/>
                <a:cs typeface="Arial"/>
              </a:rPr>
              <a:t>Try to collo</a:t>
            </a:r>
            <a:r>
              <a:rPr lang="en-US" sz="1700" dirty="0">
                <a:solidFill>
                  <a:srgbClr val="000000"/>
                </a:solidFill>
                <a:latin typeface="Metropolis" panose="00000500000000000000" pitchFamily="50" charset="0"/>
                <a:cs typeface="Arial"/>
              </a:rPr>
              <a:t>cate with other government services</a:t>
            </a:r>
          </a:p>
          <a:p>
            <a:pPr marL="800100" lvl="1" indent="-342900">
              <a:lnSpc>
                <a:spcPct val="150000"/>
              </a:lnSpc>
              <a:buFont typeface="Arial" panose="020B0604020202020204" pitchFamily="34" charset="0"/>
              <a:buChar char="•"/>
            </a:pPr>
            <a:r>
              <a:rPr lang="en-US" sz="1700" b="0" i="1" dirty="0">
                <a:solidFill>
                  <a:srgbClr val="000000"/>
                </a:solidFill>
                <a:latin typeface="Metropolis" panose="00000500000000000000" pitchFamily="50" charset="0"/>
                <a:cs typeface="Arial"/>
              </a:rPr>
              <a:t>Timing</a:t>
            </a:r>
            <a:r>
              <a:rPr lang="en-US" sz="1700" b="0" dirty="0">
                <a:solidFill>
                  <a:srgbClr val="000000"/>
                </a:solidFill>
                <a:latin typeface="Metropolis" panose="00000500000000000000" pitchFamily="50" charset="0"/>
                <a:cs typeface="Arial"/>
              </a:rPr>
              <a:t> of changes </a:t>
            </a:r>
            <a:r>
              <a:rPr lang="en-US" sz="1700" dirty="0">
                <a:solidFill>
                  <a:srgbClr val="000000"/>
                </a:solidFill>
                <a:latin typeface="Metropolis" panose="00000500000000000000" pitchFamily="50" charset="0"/>
                <a:cs typeface="Arial"/>
              </a:rPr>
              <a:t>is function of lease end date</a:t>
            </a:r>
          </a:p>
          <a:p>
            <a:pPr marL="1257300" lvl="2" indent="-342900">
              <a:lnSpc>
                <a:spcPct val="150000"/>
              </a:lnSpc>
              <a:buFont typeface="Arial" panose="020B0604020202020204" pitchFamily="34" charset="0"/>
              <a:buChar char="•"/>
            </a:pPr>
            <a:r>
              <a:rPr lang="en-US" sz="1700" dirty="0">
                <a:solidFill>
                  <a:srgbClr val="000000"/>
                </a:solidFill>
                <a:latin typeface="Metropolis" panose="00000500000000000000" pitchFamily="50" charset="0"/>
                <a:cs typeface="Arial"/>
              </a:rPr>
              <a:t>We don’t observe lease terms directly	</a:t>
            </a:r>
          </a:p>
          <a:p>
            <a:pPr marL="342900" indent="-342900">
              <a:lnSpc>
                <a:spcPct val="150000"/>
              </a:lnSpc>
              <a:buFont typeface="Arial" panose="020B0604020202020204" pitchFamily="34" charset="0"/>
              <a:buChar char="•"/>
            </a:pPr>
            <a:r>
              <a:rPr lang="en-US" sz="2100" b="0" dirty="0">
                <a:solidFill>
                  <a:srgbClr val="000000"/>
                </a:solidFill>
                <a:latin typeface="Metropolis" panose="00000500000000000000" pitchFamily="50" charset="0"/>
                <a:cs typeface="Arial"/>
              </a:rPr>
              <a:t>Offices locate in more impoverished, lower-education tracts (</a:t>
            </a:r>
            <a:r>
              <a:rPr lang="en-US" sz="2100" b="0" dirty="0">
                <a:solidFill>
                  <a:srgbClr val="000000"/>
                </a:solidFill>
                <a:latin typeface="Metropolis" panose="00000500000000000000" pitchFamily="50" charset="0"/>
                <a:cs typeface="Arial"/>
                <a:hlinkClick r:id="rId3" action="ppaction://hlinksldjump"/>
              </a:rPr>
              <a:t>link</a:t>
            </a:r>
            <a:r>
              <a:rPr lang="en-US" sz="2100" b="0" dirty="0">
                <a:solidFill>
                  <a:srgbClr val="000000"/>
                </a:solidFill>
                <a:latin typeface="Metropolis" panose="00000500000000000000" pitchFamily="50" charset="0"/>
                <a:cs typeface="Arial"/>
              </a:rPr>
              <a:t>)</a:t>
            </a:r>
          </a:p>
        </p:txBody>
      </p:sp>
      <p:sp>
        <p:nvSpPr>
          <p:cNvPr id="4" name="Slide Number Placeholder 3">
            <a:extLst>
              <a:ext uri="{FF2B5EF4-FFF2-40B4-BE49-F238E27FC236}">
                <a16:creationId xmlns:a16="http://schemas.microsoft.com/office/drawing/2014/main" id="{DB18F85A-9080-4C92-A968-485C65697C6D}"/>
              </a:ext>
            </a:extLst>
          </p:cNvPr>
          <p:cNvSpPr>
            <a:spLocks noGrp="1"/>
          </p:cNvSpPr>
          <p:nvPr>
            <p:ph type="sldNum" sz="quarter" idx="12"/>
          </p:nvPr>
        </p:nvSpPr>
        <p:spPr/>
        <p:txBody>
          <a:bodyPr/>
          <a:lstStyle/>
          <a:p>
            <a:fld id="{05C6C226-9F80-4DC5-B841-0DC1ADD9F01C}" type="slidenum">
              <a:rPr lang="en-US" smtClean="0"/>
              <a:t>9</a:t>
            </a:fld>
            <a:endParaRPr lang="en-US"/>
          </a:p>
        </p:txBody>
      </p:sp>
    </p:spTree>
    <p:extLst>
      <p:ext uri="{BB962C8B-B14F-4D97-AF65-F5344CB8AC3E}">
        <p14:creationId xmlns:p14="http://schemas.microsoft.com/office/powerpoint/2010/main" val="3018245399"/>
      </p:ext>
    </p:extLst>
  </p:cSld>
  <p:clrMapOvr>
    <a:masterClrMapping/>
  </p:clrMapOvr>
</p:sld>
</file>

<file path=ppt/theme/theme1.xml><?xml version="1.0" encoding="utf-8"?>
<a:theme xmlns:a="http://schemas.openxmlformats.org/drawingml/2006/main" name="OSU Content">
  <a:themeElements>
    <a:clrScheme name="Custom 2">
      <a:dk1>
        <a:srgbClr val="595959"/>
      </a:dk1>
      <a:lt1>
        <a:sysClr val="window" lastClr="FFFFFF"/>
      </a:lt1>
      <a:dk2>
        <a:srgbClr val="000000"/>
      </a:dk2>
      <a:lt2>
        <a:srgbClr val="FFFFFF"/>
      </a:lt2>
      <a:accent1>
        <a:srgbClr val="990000"/>
      </a:accent1>
      <a:accent2>
        <a:srgbClr val="DBA100"/>
      </a:accent2>
      <a:accent3>
        <a:srgbClr val="660000"/>
      </a:accent3>
      <a:accent4>
        <a:srgbClr val="002A42"/>
      </a:accent4>
      <a:accent5>
        <a:srgbClr val="5D3526"/>
      </a:accent5>
      <a:accent6>
        <a:srgbClr val="827C34"/>
      </a:accent6>
      <a:hlink>
        <a:srgbClr val="990000"/>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30097</TotalTime>
  <Words>1796</Words>
  <Application>Microsoft Office PowerPoint</Application>
  <PresentationFormat>On-screen Show (4:3)</PresentationFormat>
  <Paragraphs>237</Paragraphs>
  <Slides>32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Arial</vt:lpstr>
      <vt:lpstr>Calibri</vt:lpstr>
      <vt:lpstr>Cambria Math</vt:lpstr>
      <vt:lpstr>Lucida Grande</vt:lpstr>
      <vt:lpstr>Metropolis</vt:lpstr>
      <vt:lpstr>Wingdings</vt:lpstr>
      <vt:lpstr>OSU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Cook</dc:creator>
  <cp:lastModifiedBy>JASON COOK</cp:lastModifiedBy>
  <cp:revision>325</cp:revision>
  <dcterms:created xsi:type="dcterms:W3CDTF">2022-02-10T03:45:40Z</dcterms:created>
  <dcterms:modified xsi:type="dcterms:W3CDTF">2025-09-15T19:04:30Z</dcterms:modified>
</cp:coreProperties>
</file>