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2" r:id="rId9"/>
    <p:sldId id="265" r:id="rId10"/>
    <p:sldId id="263" r:id="rId11"/>
    <p:sldId id="269" r:id="rId12"/>
    <p:sldId id="274" r:id="rId13"/>
    <p:sldId id="270" r:id="rId14"/>
    <p:sldId id="277" r:id="rId15"/>
    <p:sldId id="278" r:id="rId16"/>
    <p:sldId id="271" r:id="rId17"/>
    <p:sldId id="272" r:id="rId18"/>
    <p:sldId id="273" r:id="rId19"/>
    <p:sldId id="275" r:id="rId20"/>
    <p:sldId id="276" r:id="rId21"/>
    <p:sldId id="264"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3" autoAdjust="0"/>
    <p:restoredTop sz="94660"/>
  </p:normalViewPr>
  <p:slideViewPr>
    <p:cSldViewPr snapToGrid="0">
      <p:cViewPr varScale="1">
        <p:scale>
          <a:sx n="78" d="100"/>
          <a:sy n="78" d="100"/>
        </p:scale>
        <p:origin x="22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E1A9-EEED-4258-A223-9B7C0F97CE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AE7F6-2FB3-48DC-8B51-9249EF9286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1D5C93-BF7C-49B6-ADA7-A712F655843B}"/>
              </a:ext>
            </a:extLst>
          </p:cNvPr>
          <p:cNvSpPr>
            <a:spLocks noGrp="1"/>
          </p:cNvSpPr>
          <p:nvPr>
            <p:ph type="dt" sz="half" idx="10"/>
          </p:nvPr>
        </p:nvSpPr>
        <p:spPr/>
        <p:txBody>
          <a:bodyPr/>
          <a:lstStyle/>
          <a:p>
            <a:fld id="{52D60BD8-FE1D-4CD3-8EBE-A078287866A5}" type="datetimeFigureOut">
              <a:rPr lang="en-US" smtClean="0"/>
              <a:t>5/15/2025</a:t>
            </a:fld>
            <a:endParaRPr lang="en-US"/>
          </a:p>
        </p:txBody>
      </p:sp>
      <p:sp>
        <p:nvSpPr>
          <p:cNvPr id="5" name="Footer Placeholder 4">
            <a:extLst>
              <a:ext uri="{FF2B5EF4-FFF2-40B4-BE49-F238E27FC236}">
                <a16:creationId xmlns:a16="http://schemas.microsoft.com/office/drawing/2014/main" id="{3B736F0A-74A8-4BEC-ACF7-119EE82A9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D5DC1-391C-4C31-BB03-22D3D09020AC}"/>
              </a:ext>
            </a:extLst>
          </p:cNvPr>
          <p:cNvSpPr>
            <a:spLocks noGrp="1"/>
          </p:cNvSpPr>
          <p:nvPr>
            <p:ph type="sldNum" sz="quarter" idx="12"/>
          </p:nvPr>
        </p:nvSpPr>
        <p:spPr/>
        <p:txBody>
          <a:bodyPr/>
          <a:lstStyle/>
          <a:p>
            <a:fld id="{DFF91358-524D-48A7-BDC5-78E57DFF3FDB}" type="slidenum">
              <a:rPr lang="en-US" smtClean="0"/>
              <a:t>‹#›</a:t>
            </a:fld>
            <a:endParaRPr lang="en-US"/>
          </a:p>
        </p:txBody>
      </p:sp>
    </p:spTree>
    <p:extLst>
      <p:ext uri="{BB962C8B-B14F-4D97-AF65-F5344CB8AC3E}">
        <p14:creationId xmlns:p14="http://schemas.microsoft.com/office/powerpoint/2010/main" val="415355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403E-4568-4EC6-BD1F-95B17FC156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658B02-4DE8-4BED-B3BD-4F86167F38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DE17B-7350-4617-8048-0322ACD8F393}"/>
              </a:ext>
            </a:extLst>
          </p:cNvPr>
          <p:cNvSpPr>
            <a:spLocks noGrp="1"/>
          </p:cNvSpPr>
          <p:nvPr>
            <p:ph type="dt" sz="half" idx="10"/>
          </p:nvPr>
        </p:nvSpPr>
        <p:spPr/>
        <p:txBody>
          <a:bodyPr/>
          <a:lstStyle/>
          <a:p>
            <a:fld id="{52D60BD8-FE1D-4CD3-8EBE-A078287866A5}" type="datetimeFigureOut">
              <a:rPr lang="en-US" smtClean="0"/>
              <a:t>5/15/2025</a:t>
            </a:fld>
            <a:endParaRPr lang="en-US"/>
          </a:p>
        </p:txBody>
      </p:sp>
      <p:sp>
        <p:nvSpPr>
          <p:cNvPr id="5" name="Footer Placeholder 4">
            <a:extLst>
              <a:ext uri="{FF2B5EF4-FFF2-40B4-BE49-F238E27FC236}">
                <a16:creationId xmlns:a16="http://schemas.microsoft.com/office/drawing/2014/main" id="{8F442C93-4F7B-4D67-849A-E6D76672B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1ABFB-C16C-44BE-95D5-2FA12D1C834D}"/>
              </a:ext>
            </a:extLst>
          </p:cNvPr>
          <p:cNvSpPr>
            <a:spLocks noGrp="1"/>
          </p:cNvSpPr>
          <p:nvPr>
            <p:ph type="sldNum" sz="quarter" idx="12"/>
          </p:nvPr>
        </p:nvSpPr>
        <p:spPr/>
        <p:txBody>
          <a:bodyPr/>
          <a:lstStyle/>
          <a:p>
            <a:fld id="{DFF91358-524D-48A7-BDC5-78E57DFF3FDB}" type="slidenum">
              <a:rPr lang="en-US" smtClean="0"/>
              <a:t>‹#›</a:t>
            </a:fld>
            <a:endParaRPr lang="en-US"/>
          </a:p>
        </p:txBody>
      </p:sp>
    </p:spTree>
    <p:extLst>
      <p:ext uri="{BB962C8B-B14F-4D97-AF65-F5344CB8AC3E}">
        <p14:creationId xmlns:p14="http://schemas.microsoft.com/office/powerpoint/2010/main" val="269552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D35E-173F-4D8E-B032-DBB993C55C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533716-DC95-4119-94FA-D4CAF55B19A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B4D7F-E6AB-4FB8-865C-ED53757E5032}"/>
              </a:ext>
            </a:extLst>
          </p:cNvPr>
          <p:cNvSpPr>
            <a:spLocks noGrp="1"/>
          </p:cNvSpPr>
          <p:nvPr>
            <p:ph type="dt" sz="half" idx="10"/>
          </p:nvPr>
        </p:nvSpPr>
        <p:spPr/>
        <p:txBody>
          <a:bodyPr/>
          <a:lstStyle/>
          <a:p>
            <a:fld id="{52D60BD8-FE1D-4CD3-8EBE-A078287866A5}" type="datetimeFigureOut">
              <a:rPr lang="en-US" smtClean="0"/>
              <a:t>5/15/2025</a:t>
            </a:fld>
            <a:endParaRPr lang="en-US"/>
          </a:p>
        </p:txBody>
      </p:sp>
      <p:sp>
        <p:nvSpPr>
          <p:cNvPr id="5" name="Footer Placeholder 4">
            <a:extLst>
              <a:ext uri="{FF2B5EF4-FFF2-40B4-BE49-F238E27FC236}">
                <a16:creationId xmlns:a16="http://schemas.microsoft.com/office/drawing/2014/main" id="{CF97E09D-CDE7-446B-9E52-39B44D2B9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7291B-20D5-47B8-9286-75BBFD4A1C3A}"/>
              </a:ext>
            </a:extLst>
          </p:cNvPr>
          <p:cNvSpPr>
            <a:spLocks noGrp="1"/>
          </p:cNvSpPr>
          <p:nvPr>
            <p:ph type="sldNum" sz="quarter" idx="12"/>
          </p:nvPr>
        </p:nvSpPr>
        <p:spPr/>
        <p:txBody>
          <a:bodyPr/>
          <a:lstStyle/>
          <a:p>
            <a:fld id="{DFF91358-524D-48A7-BDC5-78E57DFF3FDB}" type="slidenum">
              <a:rPr lang="en-US" smtClean="0"/>
              <a:t>‹#›</a:t>
            </a:fld>
            <a:endParaRPr lang="en-US"/>
          </a:p>
        </p:txBody>
      </p:sp>
    </p:spTree>
    <p:extLst>
      <p:ext uri="{BB962C8B-B14F-4D97-AF65-F5344CB8AC3E}">
        <p14:creationId xmlns:p14="http://schemas.microsoft.com/office/powerpoint/2010/main" val="295472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1B6F-0B7B-4A76-B119-8074697F9E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2AA2C-12B1-4D94-9E2B-3E18804325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DAEEB-D706-456A-942C-615FAA1CDE01}"/>
              </a:ext>
            </a:extLst>
          </p:cNvPr>
          <p:cNvSpPr>
            <a:spLocks noGrp="1"/>
          </p:cNvSpPr>
          <p:nvPr>
            <p:ph type="dt" sz="half" idx="10"/>
          </p:nvPr>
        </p:nvSpPr>
        <p:spPr/>
        <p:txBody>
          <a:bodyPr/>
          <a:lstStyle/>
          <a:p>
            <a:fld id="{52D60BD8-FE1D-4CD3-8EBE-A078287866A5}" type="datetimeFigureOut">
              <a:rPr lang="en-US" smtClean="0"/>
              <a:t>5/15/2025</a:t>
            </a:fld>
            <a:endParaRPr lang="en-US"/>
          </a:p>
        </p:txBody>
      </p:sp>
      <p:sp>
        <p:nvSpPr>
          <p:cNvPr id="5" name="Footer Placeholder 4">
            <a:extLst>
              <a:ext uri="{FF2B5EF4-FFF2-40B4-BE49-F238E27FC236}">
                <a16:creationId xmlns:a16="http://schemas.microsoft.com/office/drawing/2014/main" id="{480DAA5A-40D3-4F8A-8F5A-A1FD66090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36B0A-0480-4FBE-9C0D-5F0DCBAEA956}"/>
              </a:ext>
            </a:extLst>
          </p:cNvPr>
          <p:cNvSpPr>
            <a:spLocks noGrp="1"/>
          </p:cNvSpPr>
          <p:nvPr>
            <p:ph type="sldNum" sz="quarter" idx="12"/>
          </p:nvPr>
        </p:nvSpPr>
        <p:spPr/>
        <p:txBody>
          <a:bodyPr/>
          <a:lstStyle/>
          <a:p>
            <a:fld id="{DFF91358-524D-48A7-BDC5-78E57DFF3FDB}" type="slidenum">
              <a:rPr lang="en-US" smtClean="0"/>
              <a:t>‹#›</a:t>
            </a:fld>
            <a:endParaRPr lang="en-US"/>
          </a:p>
        </p:txBody>
      </p:sp>
    </p:spTree>
    <p:extLst>
      <p:ext uri="{BB962C8B-B14F-4D97-AF65-F5344CB8AC3E}">
        <p14:creationId xmlns:p14="http://schemas.microsoft.com/office/powerpoint/2010/main" val="247051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4528-332D-41E1-B2A4-12A0B67BC9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D7F765-1B38-41D6-ADC1-92DFBCBEA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B44297-1E8E-40D1-8241-C3B43BFE612A}"/>
              </a:ext>
            </a:extLst>
          </p:cNvPr>
          <p:cNvSpPr>
            <a:spLocks noGrp="1"/>
          </p:cNvSpPr>
          <p:nvPr>
            <p:ph type="dt" sz="half" idx="10"/>
          </p:nvPr>
        </p:nvSpPr>
        <p:spPr/>
        <p:txBody>
          <a:bodyPr/>
          <a:lstStyle/>
          <a:p>
            <a:fld id="{52D60BD8-FE1D-4CD3-8EBE-A078287866A5}" type="datetimeFigureOut">
              <a:rPr lang="en-US" smtClean="0"/>
              <a:t>5/15/2025</a:t>
            </a:fld>
            <a:endParaRPr lang="en-US"/>
          </a:p>
        </p:txBody>
      </p:sp>
      <p:sp>
        <p:nvSpPr>
          <p:cNvPr id="5" name="Footer Placeholder 4">
            <a:extLst>
              <a:ext uri="{FF2B5EF4-FFF2-40B4-BE49-F238E27FC236}">
                <a16:creationId xmlns:a16="http://schemas.microsoft.com/office/drawing/2014/main" id="{706013DC-32BA-4F2D-B7FD-ED4489076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1251F-31ED-45C0-91F7-72C4D6B2A345}"/>
              </a:ext>
            </a:extLst>
          </p:cNvPr>
          <p:cNvSpPr>
            <a:spLocks noGrp="1"/>
          </p:cNvSpPr>
          <p:nvPr>
            <p:ph type="sldNum" sz="quarter" idx="12"/>
          </p:nvPr>
        </p:nvSpPr>
        <p:spPr/>
        <p:txBody>
          <a:bodyPr/>
          <a:lstStyle/>
          <a:p>
            <a:fld id="{DFF91358-524D-48A7-BDC5-78E57DFF3FDB}" type="slidenum">
              <a:rPr lang="en-US" smtClean="0"/>
              <a:t>‹#›</a:t>
            </a:fld>
            <a:endParaRPr lang="en-US"/>
          </a:p>
        </p:txBody>
      </p:sp>
    </p:spTree>
    <p:extLst>
      <p:ext uri="{BB962C8B-B14F-4D97-AF65-F5344CB8AC3E}">
        <p14:creationId xmlns:p14="http://schemas.microsoft.com/office/powerpoint/2010/main" val="103285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93886-1899-47DA-8EE7-64FB75449A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CC5BE5-0138-4111-96C9-857E236C14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5F8E9B-14EA-4045-B51C-A7ABC399D2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8A9C48-8453-4E04-8D50-9EFAD0B2FE36}"/>
              </a:ext>
            </a:extLst>
          </p:cNvPr>
          <p:cNvSpPr>
            <a:spLocks noGrp="1"/>
          </p:cNvSpPr>
          <p:nvPr>
            <p:ph type="dt" sz="half" idx="10"/>
          </p:nvPr>
        </p:nvSpPr>
        <p:spPr/>
        <p:txBody>
          <a:bodyPr/>
          <a:lstStyle/>
          <a:p>
            <a:fld id="{52D60BD8-FE1D-4CD3-8EBE-A078287866A5}" type="datetimeFigureOut">
              <a:rPr lang="en-US" smtClean="0"/>
              <a:t>5/15/2025</a:t>
            </a:fld>
            <a:endParaRPr lang="en-US"/>
          </a:p>
        </p:txBody>
      </p:sp>
      <p:sp>
        <p:nvSpPr>
          <p:cNvPr id="6" name="Footer Placeholder 5">
            <a:extLst>
              <a:ext uri="{FF2B5EF4-FFF2-40B4-BE49-F238E27FC236}">
                <a16:creationId xmlns:a16="http://schemas.microsoft.com/office/drawing/2014/main" id="{22A06B09-C762-4476-89E6-6E88FA2CE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D269F-8412-4C46-A3BB-67984D946B8A}"/>
              </a:ext>
            </a:extLst>
          </p:cNvPr>
          <p:cNvSpPr>
            <a:spLocks noGrp="1"/>
          </p:cNvSpPr>
          <p:nvPr>
            <p:ph type="sldNum" sz="quarter" idx="12"/>
          </p:nvPr>
        </p:nvSpPr>
        <p:spPr/>
        <p:txBody>
          <a:bodyPr/>
          <a:lstStyle/>
          <a:p>
            <a:fld id="{DFF91358-524D-48A7-BDC5-78E57DFF3FDB}" type="slidenum">
              <a:rPr lang="en-US" smtClean="0"/>
              <a:t>‹#›</a:t>
            </a:fld>
            <a:endParaRPr lang="en-US"/>
          </a:p>
        </p:txBody>
      </p:sp>
    </p:spTree>
    <p:extLst>
      <p:ext uri="{BB962C8B-B14F-4D97-AF65-F5344CB8AC3E}">
        <p14:creationId xmlns:p14="http://schemas.microsoft.com/office/powerpoint/2010/main" val="368099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E964-2B58-4A31-AB89-FF1038DEB5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5F3960-9D5E-4FC4-86CB-15F983431D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DA2D49-DA3D-49DE-9A0B-6C5A6AD2FE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BB8036-35D5-4C8B-BE11-E6CB5160F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A4D037-28CC-4513-8702-43E35E9B0D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47AB8B-A35E-4137-9140-9310C509CAF4}"/>
              </a:ext>
            </a:extLst>
          </p:cNvPr>
          <p:cNvSpPr>
            <a:spLocks noGrp="1"/>
          </p:cNvSpPr>
          <p:nvPr>
            <p:ph type="dt" sz="half" idx="10"/>
          </p:nvPr>
        </p:nvSpPr>
        <p:spPr/>
        <p:txBody>
          <a:bodyPr/>
          <a:lstStyle/>
          <a:p>
            <a:fld id="{52D60BD8-FE1D-4CD3-8EBE-A078287866A5}" type="datetimeFigureOut">
              <a:rPr lang="en-US" smtClean="0"/>
              <a:t>5/15/2025</a:t>
            </a:fld>
            <a:endParaRPr lang="en-US"/>
          </a:p>
        </p:txBody>
      </p:sp>
      <p:sp>
        <p:nvSpPr>
          <p:cNvPr id="8" name="Footer Placeholder 7">
            <a:extLst>
              <a:ext uri="{FF2B5EF4-FFF2-40B4-BE49-F238E27FC236}">
                <a16:creationId xmlns:a16="http://schemas.microsoft.com/office/drawing/2014/main" id="{154E3CFF-095C-4F38-B6A3-5A1F55DDB7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212DF9-C94A-4FB0-A315-BBAE6A0BC8A2}"/>
              </a:ext>
            </a:extLst>
          </p:cNvPr>
          <p:cNvSpPr>
            <a:spLocks noGrp="1"/>
          </p:cNvSpPr>
          <p:nvPr>
            <p:ph type="sldNum" sz="quarter" idx="12"/>
          </p:nvPr>
        </p:nvSpPr>
        <p:spPr/>
        <p:txBody>
          <a:bodyPr/>
          <a:lstStyle/>
          <a:p>
            <a:fld id="{DFF91358-524D-48A7-BDC5-78E57DFF3FDB}" type="slidenum">
              <a:rPr lang="en-US" smtClean="0"/>
              <a:t>‹#›</a:t>
            </a:fld>
            <a:endParaRPr lang="en-US"/>
          </a:p>
        </p:txBody>
      </p:sp>
    </p:spTree>
    <p:extLst>
      <p:ext uri="{BB962C8B-B14F-4D97-AF65-F5344CB8AC3E}">
        <p14:creationId xmlns:p14="http://schemas.microsoft.com/office/powerpoint/2010/main" val="108414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746D-1C84-4B8A-9F61-4738B2D82A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62C194-E885-4FB8-AAEA-8A03858C0ACD}"/>
              </a:ext>
            </a:extLst>
          </p:cNvPr>
          <p:cNvSpPr>
            <a:spLocks noGrp="1"/>
          </p:cNvSpPr>
          <p:nvPr>
            <p:ph type="dt" sz="half" idx="10"/>
          </p:nvPr>
        </p:nvSpPr>
        <p:spPr/>
        <p:txBody>
          <a:bodyPr/>
          <a:lstStyle/>
          <a:p>
            <a:fld id="{52D60BD8-FE1D-4CD3-8EBE-A078287866A5}" type="datetimeFigureOut">
              <a:rPr lang="en-US" smtClean="0"/>
              <a:t>5/15/2025</a:t>
            </a:fld>
            <a:endParaRPr lang="en-US"/>
          </a:p>
        </p:txBody>
      </p:sp>
      <p:sp>
        <p:nvSpPr>
          <p:cNvPr id="4" name="Footer Placeholder 3">
            <a:extLst>
              <a:ext uri="{FF2B5EF4-FFF2-40B4-BE49-F238E27FC236}">
                <a16:creationId xmlns:a16="http://schemas.microsoft.com/office/drawing/2014/main" id="{E10A00AC-4773-4F61-BD6F-56CE878A3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92A5B5-378F-4545-BA34-7C59035133B9}"/>
              </a:ext>
            </a:extLst>
          </p:cNvPr>
          <p:cNvSpPr>
            <a:spLocks noGrp="1"/>
          </p:cNvSpPr>
          <p:nvPr>
            <p:ph type="sldNum" sz="quarter" idx="12"/>
          </p:nvPr>
        </p:nvSpPr>
        <p:spPr/>
        <p:txBody>
          <a:bodyPr/>
          <a:lstStyle/>
          <a:p>
            <a:fld id="{DFF91358-524D-48A7-BDC5-78E57DFF3FDB}" type="slidenum">
              <a:rPr lang="en-US" smtClean="0"/>
              <a:t>‹#›</a:t>
            </a:fld>
            <a:endParaRPr lang="en-US"/>
          </a:p>
        </p:txBody>
      </p:sp>
    </p:spTree>
    <p:extLst>
      <p:ext uri="{BB962C8B-B14F-4D97-AF65-F5344CB8AC3E}">
        <p14:creationId xmlns:p14="http://schemas.microsoft.com/office/powerpoint/2010/main" val="87171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B911B9-3D38-4CEF-8CF6-9B4D0EACC3EB}"/>
              </a:ext>
            </a:extLst>
          </p:cNvPr>
          <p:cNvSpPr>
            <a:spLocks noGrp="1"/>
          </p:cNvSpPr>
          <p:nvPr>
            <p:ph type="dt" sz="half" idx="10"/>
          </p:nvPr>
        </p:nvSpPr>
        <p:spPr/>
        <p:txBody>
          <a:bodyPr/>
          <a:lstStyle/>
          <a:p>
            <a:fld id="{52D60BD8-FE1D-4CD3-8EBE-A078287866A5}" type="datetimeFigureOut">
              <a:rPr lang="en-US" smtClean="0"/>
              <a:t>5/15/2025</a:t>
            </a:fld>
            <a:endParaRPr lang="en-US"/>
          </a:p>
        </p:txBody>
      </p:sp>
      <p:sp>
        <p:nvSpPr>
          <p:cNvPr id="3" name="Footer Placeholder 2">
            <a:extLst>
              <a:ext uri="{FF2B5EF4-FFF2-40B4-BE49-F238E27FC236}">
                <a16:creationId xmlns:a16="http://schemas.microsoft.com/office/drawing/2014/main" id="{1CCBB14A-A78F-4B60-A68B-453FDDDABE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B79A92-E715-47BC-BD72-4B6200EA38F6}"/>
              </a:ext>
            </a:extLst>
          </p:cNvPr>
          <p:cNvSpPr>
            <a:spLocks noGrp="1"/>
          </p:cNvSpPr>
          <p:nvPr>
            <p:ph type="sldNum" sz="quarter" idx="12"/>
          </p:nvPr>
        </p:nvSpPr>
        <p:spPr/>
        <p:txBody>
          <a:bodyPr/>
          <a:lstStyle/>
          <a:p>
            <a:fld id="{DFF91358-524D-48A7-BDC5-78E57DFF3FDB}" type="slidenum">
              <a:rPr lang="en-US" smtClean="0"/>
              <a:t>‹#›</a:t>
            </a:fld>
            <a:endParaRPr lang="en-US"/>
          </a:p>
        </p:txBody>
      </p:sp>
    </p:spTree>
    <p:extLst>
      <p:ext uri="{BB962C8B-B14F-4D97-AF65-F5344CB8AC3E}">
        <p14:creationId xmlns:p14="http://schemas.microsoft.com/office/powerpoint/2010/main" val="133865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411F-7559-43FD-B015-4741EFD47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EEAB59-5177-48B9-BBD5-CD740BE73E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E3867D-A8D2-472B-B2C3-0AA71CEDE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704C66-555C-41D9-A3FD-42F9E6EFF623}"/>
              </a:ext>
            </a:extLst>
          </p:cNvPr>
          <p:cNvSpPr>
            <a:spLocks noGrp="1"/>
          </p:cNvSpPr>
          <p:nvPr>
            <p:ph type="dt" sz="half" idx="10"/>
          </p:nvPr>
        </p:nvSpPr>
        <p:spPr/>
        <p:txBody>
          <a:bodyPr/>
          <a:lstStyle/>
          <a:p>
            <a:fld id="{52D60BD8-FE1D-4CD3-8EBE-A078287866A5}" type="datetimeFigureOut">
              <a:rPr lang="en-US" smtClean="0"/>
              <a:t>5/15/2025</a:t>
            </a:fld>
            <a:endParaRPr lang="en-US"/>
          </a:p>
        </p:txBody>
      </p:sp>
      <p:sp>
        <p:nvSpPr>
          <p:cNvPr id="6" name="Footer Placeholder 5">
            <a:extLst>
              <a:ext uri="{FF2B5EF4-FFF2-40B4-BE49-F238E27FC236}">
                <a16:creationId xmlns:a16="http://schemas.microsoft.com/office/drawing/2014/main" id="{C5062761-01CD-4FC0-85C4-36487DF14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F4C08-6494-40AB-863C-8F87E321D84B}"/>
              </a:ext>
            </a:extLst>
          </p:cNvPr>
          <p:cNvSpPr>
            <a:spLocks noGrp="1"/>
          </p:cNvSpPr>
          <p:nvPr>
            <p:ph type="sldNum" sz="quarter" idx="12"/>
          </p:nvPr>
        </p:nvSpPr>
        <p:spPr/>
        <p:txBody>
          <a:bodyPr/>
          <a:lstStyle/>
          <a:p>
            <a:fld id="{DFF91358-524D-48A7-BDC5-78E57DFF3FDB}" type="slidenum">
              <a:rPr lang="en-US" smtClean="0"/>
              <a:t>‹#›</a:t>
            </a:fld>
            <a:endParaRPr lang="en-US"/>
          </a:p>
        </p:txBody>
      </p:sp>
    </p:spTree>
    <p:extLst>
      <p:ext uri="{BB962C8B-B14F-4D97-AF65-F5344CB8AC3E}">
        <p14:creationId xmlns:p14="http://schemas.microsoft.com/office/powerpoint/2010/main" val="127029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3348-C3DD-4FD2-A97E-FA7D191F5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ED54C9-44D7-4C13-8257-29BB00DE83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DA943A-8101-4FCA-B164-E538E3091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D2A441-DC4C-4BA5-B54F-F43945840170}"/>
              </a:ext>
            </a:extLst>
          </p:cNvPr>
          <p:cNvSpPr>
            <a:spLocks noGrp="1"/>
          </p:cNvSpPr>
          <p:nvPr>
            <p:ph type="dt" sz="half" idx="10"/>
          </p:nvPr>
        </p:nvSpPr>
        <p:spPr/>
        <p:txBody>
          <a:bodyPr/>
          <a:lstStyle/>
          <a:p>
            <a:fld id="{52D60BD8-FE1D-4CD3-8EBE-A078287866A5}" type="datetimeFigureOut">
              <a:rPr lang="en-US" smtClean="0"/>
              <a:t>5/15/2025</a:t>
            </a:fld>
            <a:endParaRPr lang="en-US"/>
          </a:p>
        </p:txBody>
      </p:sp>
      <p:sp>
        <p:nvSpPr>
          <p:cNvPr id="6" name="Footer Placeholder 5">
            <a:extLst>
              <a:ext uri="{FF2B5EF4-FFF2-40B4-BE49-F238E27FC236}">
                <a16:creationId xmlns:a16="http://schemas.microsoft.com/office/drawing/2014/main" id="{AAA471CB-EBDD-4C57-BB9C-D3246F830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FC9C2-773D-4D1D-AA0A-17E37264EBD4}"/>
              </a:ext>
            </a:extLst>
          </p:cNvPr>
          <p:cNvSpPr>
            <a:spLocks noGrp="1"/>
          </p:cNvSpPr>
          <p:nvPr>
            <p:ph type="sldNum" sz="quarter" idx="12"/>
          </p:nvPr>
        </p:nvSpPr>
        <p:spPr/>
        <p:txBody>
          <a:bodyPr/>
          <a:lstStyle/>
          <a:p>
            <a:fld id="{DFF91358-524D-48A7-BDC5-78E57DFF3FDB}" type="slidenum">
              <a:rPr lang="en-US" smtClean="0"/>
              <a:t>‹#›</a:t>
            </a:fld>
            <a:endParaRPr lang="en-US"/>
          </a:p>
        </p:txBody>
      </p:sp>
    </p:spTree>
    <p:extLst>
      <p:ext uri="{BB962C8B-B14F-4D97-AF65-F5344CB8AC3E}">
        <p14:creationId xmlns:p14="http://schemas.microsoft.com/office/powerpoint/2010/main" val="122709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FD6766-F214-4A56-B547-B959AE1823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2DBB70-B448-469A-BE5C-B784C6A1D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AF4B1-D35D-4CAF-BE74-4370E1AA9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60BD8-FE1D-4CD3-8EBE-A078287866A5}" type="datetimeFigureOut">
              <a:rPr lang="en-US" smtClean="0"/>
              <a:t>5/15/2025</a:t>
            </a:fld>
            <a:endParaRPr lang="en-US"/>
          </a:p>
        </p:txBody>
      </p:sp>
      <p:sp>
        <p:nvSpPr>
          <p:cNvPr id="5" name="Footer Placeholder 4">
            <a:extLst>
              <a:ext uri="{FF2B5EF4-FFF2-40B4-BE49-F238E27FC236}">
                <a16:creationId xmlns:a16="http://schemas.microsoft.com/office/drawing/2014/main" id="{FBA162C0-67E8-490F-8885-50AAA614F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5A6505-253B-4DF9-A33A-59A9B1408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91358-524D-48A7-BDC5-78E57DFF3FDB}" type="slidenum">
              <a:rPr lang="en-US" smtClean="0"/>
              <a:t>‹#›</a:t>
            </a:fld>
            <a:endParaRPr lang="en-US"/>
          </a:p>
        </p:txBody>
      </p:sp>
    </p:spTree>
    <p:extLst>
      <p:ext uri="{BB962C8B-B14F-4D97-AF65-F5344CB8AC3E}">
        <p14:creationId xmlns:p14="http://schemas.microsoft.com/office/powerpoint/2010/main" val="191060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esimeon1@jhu.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urldefense.com/v3/__https:/docs.google.com/document/d/1evHa-zxc5kc4CYzQ6l9qKagXRIfLb6DvxH83XuIieEk/edit?usp=sharing__;!!Dq0X2DkFhyF93HkjWTBQKhk!VGB235H94ezR5XpWACBwYBvUILPG4zw-Otuh2Z8ZcSGbgUzhZqemI3osSG53LaDq3GIaziQzFhPuwKc_R8s2ZmScTrE-OXF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2ACA-AEFB-487F-A94B-C845648AE64E}"/>
              </a:ext>
            </a:extLst>
          </p:cNvPr>
          <p:cNvSpPr>
            <a:spLocks noGrp="1"/>
          </p:cNvSpPr>
          <p:nvPr>
            <p:ph type="ctrTitle"/>
          </p:nvPr>
        </p:nvSpPr>
        <p:spPr/>
        <p:txBody>
          <a:bodyPr>
            <a:normAutofit/>
          </a:bodyPr>
          <a:lstStyle/>
          <a:p>
            <a:r>
              <a:rPr lang="en-US" sz="4000" dirty="0"/>
              <a:t>Drivers of Mental Health Disparities in American Indian Youth: The Effect of Economic Conditions</a:t>
            </a:r>
          </a:p>
        </p:txBody>
      </p:sp>
      <p:sp>
        <p:nvSpPr>
          <p:cNvPr id="3" name="Subtitle 2">
            <a:extLst>
              <a:ext uri="{FF2B5EF4-FFF2-40B4-BE49-F238E27FC236}">
                <a16:creationId xmlns:a16="http://schemas.microsoft.com/office/drawing/2014/main" id="{39C48973-091A-46BF-A390-16AD4EF5587F}"/>
              </a:ext>
            </a:extLst>
          </p:cNvPr>
          <p:cNvSpPr>
            <a:spLocks noGrp="1"/>
          </p:cNvSpPr>
          <p:nvPr>
            <p:ph type="subTitle" idx="1"/>
          </p:nvPr>
        </p:nvSpPr>
        <p:spPr/>
        <p:txBody>
          <a:bodyPr/>
          <a:lstStyle/>
          <a:p>
            <a:r>
              <a:rPr lang="en-US" dirty="0"/>
              <a:t>Patrick Carlin</a:t>
            </a:r>
          </a:p>
          <a:p>
            <a:r>
              <a:rPr lang="en-US" dirty="0"/>
              <a:t>Emilia </a:t>
            </a:r>
            <a:r>
              <a:rPr lang="en-US" dirty="0" err="1"/>
              <a:t>Simeonova</a:t>
            </a:r>
            <a:endParaRPr lang="en-US" dirty="0"/>
          </a:p>
          <a:p>
            <a:r>
              <a:rPr lang="en-US" dirty="0"/>
              <a:t>Randall </a:t>
            </a:r>
            <a:r>
              <a:rPr lang="en-US" dirty="0" err="1"/>
              <a:t>Akee</a:t>
            </a:r>
            <a:endParaRPr lang="en-US" dirty="0"/>
          </a:p>
        </p:txBody>
      </p:sp>
    </p:spTree>
    <p:extLst>
      <p:ext uri="{BB962C8B-B14F-4D97-AF65-F5344CB8AC3E}">
        <p14:creationId xmlns:p14="http://schemas.microsoft.com/office/powerpoint/2010/main" val="3348455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DA321-3F0A-4569-8799-F3565039F26F}"/>
              </a:ext>
            </a:extLst>
          </p:cNvPr>
          <p:cNvSpPr>
            <a:spLocks noGrp="1"/>
          </p:cNvSpPr>
          <p:nvPr>
            <p:ph type="title"/>
          </p:nvPr>
        </p:nvSpPr>
        <p:spPr>
          <a:xfrm>
            <a:off x="838200" y="365126"/>
            <a:ext cx="10515600" cy="684742"/>
          </a:xfrm>
        </p:spPr>
        <p:txBody>
          <a:bodyPr>
            <a:normAutofit/>
          </a:bodyPr>
          <a:lstStyle/>
          <a:p>
            <a:r>
              <a:rPr lang="en-US" sz="3200" dirty="0"/>
              <a:t>Economic opportunity and AIAN child mental health</a:t>
            </a:r>
          </a:p>
        </p:txBody>
      </p:sp>
      <p:sp>
        <p:nvSpPr>
          <p:cNvPr id="3" name="Content Placeholder 2">
            <a:extLst>
              <a:ext uri="{FF2B5EF4-FFF2-40B4-BE49-F238E27FC236}">
                <a16:creationId xmlns:a16="http://schemas.microsoft.com/office/drawing/2014/main" id="{7F7C2A13-53CB-4990-B306-D319C8EE712B}"/>
              </a:ext>
            </a:extLst>
          </p:cNvPr>
          <p:cNvSpPr>
            <a:spLocks noGrp="1"/>
          </p:cNvSpPr>
          <p:nvPr>
            <p:ph idx="1"/>
          </p:nvPr>
        </p:nvSpPr>
        <p:spPr>
          <a:xfrm>
            <a:off x="838200" y="1371600"/>
            <a:ext cx="10515600" cy="4805363"/>
          </a:xfrm>
        </p:spPr>
        <p:txBody>
          <a:bodyPr>
            <a:normAutofit/>
          </a:bodyPr>
          <a:lstStyle/>
          <a:p>
            <a:r>
              <a:rPr lang="en-US" sz="2400" dirty="0"/>
              <a:t>Combine Medicaid data with reservation-specific data on tribal gaming (</a:t>
            </a:r>
            <a:r>
              <a:rPr lang="en-US" sz="2400" dirty="0" err="1"/>
              <a:t>Akee</a:t>
            </a:r>
            <a:r>
              <a:rPr lang="en-US" sz="2400" dirty="0"/>
              <a:t>, </a:t>
            </a:r>
            <a:r>
              <a:rPr lang="en-US" sz="2400" dirty="0" err="1"/>
              <a:t>Simeonova</a:t>
            </a:r>
            <a:r>
              <a:rPr lang="en-US" sz="2400" dirty="0"/>
              <a:t> and co-authors, various years)</a:t>
            </a:r>
          </a:p>
          <a:p>
            <a:r>
              <a:rPr lang="en-US" sz="2400" dirty="0"/>
              <a:t>Restrict initial analysis to California, which is home to about 15 percent of the nation’s AIAN population</a:t>
            </a:r>
          </a:p>
          <a:p>
            <a:r>
              <a:rPr lang="en-US" sz="2400" dirty="0"/>
              <a:t>Study the effects of the expansion of tribal gaming on child mental health utilization and outcomes as captured by Medicaid</a:t>
            </a:r>
          </a:p>
        </p:txBody>
      </p:sp>
    </p:spTree>
    <p:extLst>
      <p:ext uri="{BB962C8B-B14F-4D97-AF65-F5344CB8AC3E}">
        <p14:creationId xmlns:p14="http://schemas.microsoft.com/office/powerpoint/2010/main" val="1555579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C1093-6C46-2825-ED4B-86689542F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D33966-711C-6CEF-43B3-B4E70F3AEF5D}"/>
              </a:ext>
            </a:extLst>
          </p:cNvPr>
          <p:cNvSpPr>
            <a:spLocks noGrp="1"/>
          </p:cNvSpPr>
          <p:nvPr>
            <p:ph type="title"/>
          </p:nvPr>
        </p:nvSpPr>
        <p:spPr>
          <a:xfrm>
            <a:off x="838200" y="291974"/>
            <a:ext cx="10515600" cy="918760"/>
          </a:xfrm>
        </p:spPr>
        <p:txBody>
          <a:bodyPr>
            <a:normAutofit/>
          </a:bodyPr>
          <a:lstStyle/>
          <a:p>
            <a:r>
              <a:rPr lang="en-US" sz="3200" dirty="0"/>
              <a:t>Data Construction: AI/AN children in Medicaid</a:t>
            </a:r>
          </a:p>
        </p:txBody>
      </p:sp>
      <p:sp>
        <p:nvSpPr>
          <p:cNvPr id="3" name="Content Placeholder 2">
            <a:extLst>
              <a:ext uri="{FF2B5EF4-FFF2-40B4-BE49-F238E27FC236}">
                <a16:creationId xmlns:a16="http://schemas.microsoft.com/office/drawing/2014/main" id="{89B94621-FF8C-FA44-CA35-0973EF0DB2A7}"/>
              </a:ext>
            </a:extLst>
          </p:cNvPr>
          <p:cNvSpPr>
            <a:spLocks noGrp="1"/>
          </p:cNvSpPr>
          <p:nvPr>
            <p:ph idx="1"/>
          </p:nvPr>
        </p:nvSpPr>
        <p:spPr>
          <a:xfrm>
            <a:off x="838200" y="1388533"/>
            <a:ext cx="10515600" cy="4788430"/>
          </a:xfrm>
        </p:spPr>
        <p:txBody>
          <a:bodyPr>
            <a:normAutofit/>
          </a:bodyPr>
          <a:lstStyle/>
          <a:p>
            <a:pPr marL="0" indent="0">
              <a:buNone/>
            </a:pPr>
            <a:r>
              <a:rPr lang="en-US" dirty="0"/>
              <a:t>~</a:t>
            </a:r>
            <a:r>
              <a:rPr lang="en-US" sz="2400" dirty="0"/>
              <a:t>47,000 inpatient visits per year (537 per year in CA)</a:t>
            </a:r>
          </a:p>
          <a:p>
            <a:pPr marL="0" indent="0">
              <a:buNone/>
            </a:pPr>
            <a:r>
              <a:rPr lang="en-US" sz="2400" dirty="0"/>
              <a:t>~12.5m outpatient visits per year (~650,000 per year in CA)</a:t>
            </a:r>
          </a:p>
          <a:p>
            <a:pPr marL="0" indent="0">
              <a:buNone/>
            </a:pPr>
            <a:endParaRPr lang="en-US" sz="2400" dirty="0"/>
          </a:p>
          <a:p>
            <a:pPr marL="0" indent="0">
              <a:buNone/>
            </a:pPr>
            <a:r>
              <a:rPr lang="en-US" sz="2400" dirty="0"/>
              <a:t> ~3,000 mental health inpatient visits per year (~65 per year in CA)</a:t>
            </a:r>
          </a:p>
          <a:p>
            <a:pPr marL="0" indent="0">
              <a:buNone/>
            </a:pPr>
            <a:r>
              <a:rPr lang="en-US" sz="2400" dirty="0"/>
              <a:t> ~1.4m mental health outpatient visits per year (47,000 per year in CA)</a:t>
            </a:r>
          </a:p>
          <a:p>
            <a:pPr marL="0" indent="0">
              <a:buNone/>
            </a:pPr>
            <a:endParaRPr lang="en-US" sz="2400" dirty="0"/>
          </a:p>
          <a:p>
            <a:pPr marL="0" indent="0">
              <a:buNone/>
            </a:pPr>
            <a:r>
              <a:rPr lang="en-US" sz="2400" dirty="0"/>
              <a:t>~400 substance abuse inpatient visits per year (~10 per year in CA)</a:t>
            </a:r>
          </a:p>
          <a:p>
            <a:pPr marL="0" indent="0">
              <a:buNone/>
            </a:pPr>
            <a:r>
              <a:rPr lang="en-US" sz="2400" dirty="0"/>
              <a:t>~53,000 substance abuse outpatient visits per year (~1,700 per year in CA)</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8424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A380-6015-44C4-BC11-1D3335645074}"/>
              </a:ext>
            </a:extLst>
          </p:cNvPr>
          <p:cNvSpPr>
            <a:spLocks noGrp="1"/>
          </p:cNvSpPr>
          <p:nvPr>
            <p:ph type="title"/>
          </p:nvPr>
        </p:nvSpPr>
        <p:spPr>
          <a:xfrm>
            <a:off x="838200" y="365125"/>
            <a:ext cx="10515600" cy="752475"/>
          </a:xfrm>
        </p:spPr>
        <p:txBody>
          <a:bodyPr>
            <a:normAutofit/>
          </a:bodyPr>
          <a:lstStyle/>
          <a:p>
            <a:r>
              <a:rPr lang="en-US" sz="3200" dirty="0"/>
              <a:t>Basic estimation strategy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4C2A10-8F9C-4E65-8571-8F3D333580BF}"/>
                  </a:ext>
                </a:extLst>
              </p:cNvPr>
              <p:cNvSpPr>
                <a:spLocks noGrp="1"/>
              </p:cNvSpPr>
              <p:nvPr>
                <p:ph idx="1"/>
              </p:nvPr>
            </p:nvSpPr>
            <p:spPr>
              <a:xfrm>
                <a:off x="838200" y="1286933"/>
                <a:ext cx="10515600" cy="4890030"/>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𝑧𝑡</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𝐶𝑎𝑠𝑖𝑛𝑜</m:t>
                          </m:r>
                        </m:e>
                        <m:sub>
                          <m:r>
                            <a:rPr lang="en-US" b="0" i="1" smtClean="0">
                              <a:latin typeface="Cambria Math" panose="02040503050406030204" pitchFamily="18" charset="0"/>
                              <a:ea typeface="Cambria Math" panose="02040503050406030204" pitchFamily="18" charset="0"/>
                            </a:rPr>
                            <m:t>𝑧𝑡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𝐶𝑎𝑠</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𝑧𝑡</m:t>
                              </m:r>
                            </m:sub>
                          </m:sSub>
                        </m:e>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𝑧</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ea typeface="Cambria Math" panose="02040503050406030204" pitchFamily="18" charset="0"/>
                            </a:rPr>
                            <m:t>𝑧𝑡</m:t>
                          </m:r>
                        </m:sub>
                      </m:sSub>
                    </m:oMath>
                  </m:oMathPara>
                </a14:m>
                <a:endParaRPr lang="en-US" b="0" dirty="0">
                  <a:ea typeface="Cambria Math" panose="02040503050406030204" pitchFamily="18" charset="0"/>
                </a:endParaRPr>
              </a:p>
              <a:p>
                <a:pPr marL="0" indent="0">
                  <a:buNone/>
                </a:pPr>
                <a:endParaRPr lang="en-US" dirty="0"/>
              </a:p>
              <a:p>
                <a:r>
                  <a:rPr lang="en-US" sz="2400" dirty="0"/>
                  <a:t>Zip-code by year cells, only zip codes on tribal lands are included</a:t>
                </a:r>
              </a:p>
              <a:p>
                <a:r>
                  <a:rPr lang="en-US" sz="2400" dirty="0"/>
                  <a:t>Casino=1 if the reservation had tribal gaming level 3 in year t</a:t>
                </a:r>
              </a:p>
              <a:p>
                <a:r>
                  <a:rPr lang="en-US" sz="2400" dirty="0"/>
                  <a:t>Cash =1 if the tribe signed an agreement providing for unconditional cash disbursements by year t</a:t>
                </a:r>
              </a:p>
              <a:p>
                <a:r>
                  <a:rPr lang="en-US" sz="2400" dirty="0"/>
                  <a:t>Zip-code fixed effects and calendar year fixed effects are included</a:t>
                </a:r>
              </a:p>
              <a:p>
                <a:r>
                  <a:rPr lang="en-US" sz="2400" dirty="0"/>
                  <a:t>SEs are clustered on the tribal reservation level</a:t>
                </a:r>
              </a:p>
            </p:txBody>
          </p:sp>
        </mc:Choice>
        <mc:Fallback xmlns="">
          <p:sp>
            <p:nvSpPr>
              <p:cNvPr id="3" name="Content Placeholder 2">
                <a:extLst>
                  <a:ext uri="{FF2B5EF4-FFF2-40B4-BE49-F238E27FC236}">
                    <a16:creationId xmlns:a16="http://schemas.microsoft.com/office/drawing/2014/main" id="{AC4C2A10-8F9C-4E65-8571-8F3D333580BF}"/>
                  </a:ext>
                </a:extLst>
              </p:cNvPr>
              <p:cNvSpPr>
                <a:spLocks noGrp="1" noRot="1" noChangeAspect="1" noMove="1" noResize="1" noEditPoints="1" noAdjustHandles="1" noChangeArrowheads="1" noChangeShapeType="1" noTextEdit="1"/>
              </p:cNvSpPr>
              <p:nvPr>
                <p:ph idx="1"/>
              </p:nvPr>
            </p:nvSpPr>
            <p:spPr>
              <a:xfrm>
                <a:off x="838200" y="1286933"/>
                <a:ext cx="10515600" cy="4890030"/>
              </a:xfrm>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356593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27F3-4D3A-4F5D-BABE-437446052DE9}"/>
              </a:ext>
            </a:extLst>
          </p:cNvPr>
          <p:cNvSpPr>
            <a:spLocks noGrp="1"/>
          </p:cNvSpPr>
          <p:nvPr>
            <p:ph type="title"/>
          </p:nvPr>
        </p:nvSpPr>
        <p:spPr>
          <a:xfrm>
            <a:off x="838200" y="365126"/>
            <a:ext cx="10515600" cy="633942"/>
          </a:xfrm>
        </p:spPr>
        <p:txBody>
          <a:bodyPr>
            <a:normAutofit/>
          </a:bodyPr>
          <a:lstStyle/>
          <a:p>
            <a:r>
              <a:rPr lang="en-US" sz="3200" dirty="0"/>
              <a:t>AIAN Medicaid users aged 0-18 </a:t>
            </a:r>
          </a:p>
        </p:txBody>
      </p:sp>
      <p:pic>
        <p:nvPicPr>
          <p:cNvPr id="8" name="Content Placeholder 7">
            <a:extLst>
              <a:ext uri="{FF2B5EF4-FFF2-40B4-BE49-F238E27FC236}">
                <a16:creationId xmlns:a16="http://schemas.microsoft.com/office/drawing/2014/main" id="{5C4E4A2D-526C-448B-B2B5-EE32694E7D46}"/>
              </a:ext>
            </a:extLst>
          </p:cNvPr>
          <p:cNvPicPr>
            <a:picLocks noGrp="1" noChangeAspect="1"/>
          </p:cNvPicPr>
          <p:nvPr>
            <p:ph idx="1"/>
          </p:nvPr>
        </p:nvPicPr>
        <p:blipFill>
          <a:blip r:embed="rId2"/>
          <a:stretch>
            <a:fillRect/>
          </a:stretch>
        </p:blipFill>
        <p:spPr>
          <a:xfrm>
            <a:off x="182602" y="1664759"/>
            <a:ext cx="5650932" cy="3319624"/>
          </a:xfrm>
          <a:prstGeom prst="rect">
            <a:avLst/>
          </a:prstGeom>
        </p:spPr>
      </p:pic>
      <p:pic>
        <p:nvPicPr>
          <p:cNvPr id="9" name="Picture 8">
            <a:extLst>
              <a:ext uri="{FF2B5EF4-FFF2-40B4-BE49-F238E27FC236}">
                <a16:creationId xmlns:a16="http://schemas.microsoft.com/office/drawing/2014/main" id="{B98CE53D-1F94-4885-BECD-98CC21332075}"/>
              </a:ext>
            </a:extLst>
          </p:cNvPr>
          <p:cNvPicPr>
            <a:picLocks noChangeAspect="1"/>
          </p:cNvPicPr>
          <p:nvPr/>
        </p:nvPicPr>
        <p:blipFill>
          <a:blip r:embed="rId3"/>
          <a:stretch>
            <a:fillRect/>
          </a:stretch>
        </p:blipFill>
        <p:spPr>
          <a:xfrm>
            <a:off x="5870395" y="1664759"/>
            <a:ext cx="5483405" cy="3319624"/>
          </a:xfrm>
          <a:prstGeom prst="rect">
            <a:avLst/>
          </a:prstGeom>
        </p:spPr>
      </p:pic>
    </p:spTree>
    <p:extLst>
      <p:ext uri="{BB962C8B-B14F-4D97-AF65-F5344CB8AC3E}">
        <p14:creationId xmlns:p14="http://schemas.microsoft.com/office/powerpoint/2010/main" val="163893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68AF-C92F-4308-B04F-26C66D1F59D6}"/>
              </a:ext>
            </a:extLst>
          </p:cNvPr>
          <p:cNvSpPr>
            <a:spLocks noGrp="1"/>
          </p:cNvSpPr>
          <p:nvPr>
            <p:ph type="title"/>
          </p:nvPr>
        </p:nvSpPr>
        <p:spPr>
          <a:xfrm>
            <a:off x="838200" y="365126"/>
            <a:ext cx="10515600" cy="737054"/>
          </a:xfrm>
        </p:spPr>
        <p:txBody>
          <a:bodyPr>
            <a:normAutofit/>
          </a:bodyPr>
          <a:lstStyle/>
          <a:p>
            <a:r>
              <a:rPr lang="en-US" sz="3200" dirty="0"/>
              <a:t>Tribal casinos in California</a:t>
            </a:r>
          </a:p>
        </p:txBody>
      </p:sp>
      <p:pic>
        <p:nvPicPr>
          <p:cNvPr id="5" name="Content Placeholder 4">
            <a:extLst>
              <a:ext uri="{FF2B5EF4-FFF2-40B4-BE49-F238E27FC236}">
                <a16:creationId xmlns:a16="http://schemas.microsoft.com/office/drawing/2014/main" id="{25B14EFF-FAE4-487E-801F-18EE03BCA70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269"/>
          <a:stretch/>
        </p:blipFill>
        <p:spPr>
          <a:xfrm>
            <a:off x="2858806" y="1102181"/>
            <a:ext cx="5705530" cy="5308638"/>
          </a:xfrm>
        </p:spPr>
      </p:pic>
    </p:spTree>
    <p:extLst>
      <p:ext uri="{BB962C8B-B14F-4D97-AF65-F5344CB8AC3E}">
        <p14:creationId xmlns:p14="http://schemas.microsoft.com/office/powerpoint/2010/main" val="309509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33C7-5B44-4271-AE90-D4CBBF06D61A}"/>
              </a:ext>
            </a:extLst>
          </p:cNvPr>
          <p:cNvSpPr>
            <a:spLocks noGrp="1"/>
          </p:cNvSpPr>
          <p:nvPr>
            <p:ph type="title"/>
          </p:nvPr>
        </p:nvSpPr>
        <p:spPr>
          <a:xfrm>
            <a:off x="838200" y="365126"/>
            <a:ext cx="10515600" cy="647246"/>
          </a:xfrm>
        </p:spPr>
        <p:txBody>
          <a:bodyPr>
            <a:normAutofit/>
          </a:bodyPr>
          <a:lstStyle/>
          <a:p>
            <a:r>
              <a:rPr lang="en-US" sz="3200" dirty="0"/>
              <a:t>Casino openings by year</a:t>
            </a:r>
          </a:p>
        </p:txBody>
      </p:sp>
      <p:pic>
        <p:nvPicPr>
          <p:cNvPr id="5" name="Content Placeholder 4">
            <a:extLst>
              <a:ext uri="{FF2B5EF4-FFF2-40B4-BE49-F238E27FC236}">
                <a16:creationId xmlns:a16="http://schemas.microsoft.com/office/drawing/2014/main" id="{FF31CFCC-AB72-4D82-AA7D-EFDDE58AC5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8027" y="1404257"/>
            <a:ext cx="7163501" cy="4772706"/>
          </a:xfrm>
        </p:spPr>
      </p:pic>
    </p:spTree>
    <p:extLst>
      <p:ext uri="{BB962C8B-B14F-4D97-AF65-F5344CB8AC3E}">
        <p14:creationId xmlns:p14="http://schemas.microsoft.com/office/powerpoint/2010/main" val="421111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5744-5D63-4533-8674-C8FD02D0801F}"/>
              </a:ext>
            </a:extLst>
          </p:cNvPr>
          <p:cNvSpPr>
            <a:spLocks noGrp="1"/>
          </p:cNvSpPr>
          <p:nvPr>
            <p:ph type="title"/>
          </p:nvPr>
        </p:nvSpPr>
        <p:spPr>
          <a:xfrm>
            <a:off x="838200" y="111126"/>
            <a:ext cx="10515600" cy="735542"/>
          </a:xfrm>
        </p:spPr>
        <p:txBody>
          <a:bodyPr>
            <a:normAutofit/>
          </a:bodyPr>
          <a:lstStyle/>
          <a:p>
            <a:r>
              <a:rPr lang="en-US" sz="3200" dirty="0"/>
              <a:t>Means of main outcomes by tribal gaming status</a:t>
            </a:r>
          </a:p>
        </p:txBody>
      </p:sp>
      <p:graphicFrame>
        <p:nvGraphicFramePr>
          <p:cNvPr id="4" name="Content Placeholder 3">
            <a:extLst>
              <a:ext uri="{FF2B5EF4-FFF2-40B4-BE49-F238E27FC236}">
                <a16:creationId xmlns:a16="http://schemas.microsoft.com/office/drawing/2014/main" id="{FD8CA0C1-998F-417E-B504-2F9DE0311B64}"/>
              </a:ext>
            </a:extLst>
          </p:cNvPr>
          <p:cNvGraphicFramePr>
            <a:graphicFrameLocks noGrp="1"/>
          </p:cNvGraphicFramePr>
          <p:nvPr>
            <p:ph idx="1"/>
            <p:extLst>
              <p:ext uri="{D42A27DB-BD31-4B8C-83A1-F6EECF244321}">
                <p14:modId xmlns:p14="http://schemas.microsoft.com/office/powerpoint/2010/main" val="3333451378"/>
              </p:ext>
            </p:extLst>
          </p:nvPr>
        </p:nvGraphicFramePr>
        <p:xfrm>
          <a:off x="2184399" y="846668"/>
          <a:ext cx="8365066" cy="5026000"/>
        </p:xfrm>
        <a:graphic>
          <a:graphicData uri="http://schemas.openxmlformats.org/drawingml/2006/table">
            <a:tbl>
              <a:tblPr>
                <a:tableStyleId>{5C22544A-7EE6-4342-B048-85BDC9FD1C3A}</a:tableStyleId>
              </a:tblPr>
              <a:tblGrid>
                <a:gridCol w="1673014">
                  <a:extLst>
                    <a:ext uri="{9D8B030D-6E8A-4147-A177-3AD203B41FA5}">
                      <a16:colId xmlns:a16="http://schemas.microsoft.com/office/drawing/2014/main" val="3612834920"/>
                    </a:ext>
                  </a:extLst>
                </a:gridCol>
                <a:gridCol w="1115342">
                  <a:extLst>
                    <a:ext uri="{9D8B030D-6E8A-4147-A177-3AD203B41FA5}">
                      <a16:colId xmlns:a16="http://schemas.microsoft.com/office/drawing/2014/main" val="470054951"/>
                    </a:ext>
                  </a:extLst>
                </a:gridCol>
                <a:gridCol w="1115342">
                  <a:extLst>
                    <a:ext uri="{9D8B030D-6E8A-4147-A177-3AD203B41FA5}">
                      <a16:colId xmlns:a16="http://schemas.microsoft.com/office/drawing/2014/main" val="1849747531"/>
                    </a:ext>
                  </a:extLst>
                </a:gridCol>
                <a:gridCol w="1115342">
                  <a:extLst>
                    <a:ext uri="{9D8B030D-6E8A-4147-A177-3AD203B41FA5}">
                      <a16:colId xmlns:a16="http://schemas.microsoft.com/office/drawing/2014/main" val="3596954216"/>
                    </a:ext>
                  </a:extLst>
                </a:gridCol>
                <a:gridCol w="1115342">
                  <a:extLst>
                    <a:ext uri="{9D8B030D-6E8A-4147-A177-3AD203B41FA5}">
                      <a16:colId xmlns:a16="http://schemas.microsoft.com/office/drawing/2014/main" val="1729775410"/>
                    </a:ext>
                  </a:extLst>
                </a:gridCol>
                <a:gridCol w="1115342">
                  <a:extLst>
                    <a:ext uri="{9D8B030D-6E8A-4147-A177-3AD203B41FA5}">
                      <a16:colId xmlns:a16="http://schemas.microsoft.com/office/drawing/2014/main" val="666989068"/>
                    </a:ext>
                  </a:extLst>
                </a:gridCol>
                <a:gridCol w="1115342">
                  <a:extLst>
                    <a:ext uri="{9D8B030D-6E8A-4147-A177-3AD203B41FA5}">
                      <a16:colId xmlns:a16="http://schemas.microsoft.com/office/drawing/2014/main" val="3343980049"/>
                    </a:ext>
                  </a:extLst>
                </a:gridCol>
              </a:tblGrid>
              <a:tr h="297644">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gridSpan="2">
                  <a:txBody>
                    <a:bodyPr/>
                    <a:lstStyle/>
                    <a:p>
                      <a:pPr algn="ctr" fontAlgn="b"/>
                      <a:r>
                        <a:rPr lang="en-US" sz="1800" u="none" strike="noStrike" dirty="0">
                          <a:effectLst/>
                        </a:rPr>
                        <a:t>0-6 year </a:t>
                      </a:r>
                      <a:r>
                        <a:rPr lang="en-US" sz="1800" u="none" strike="noStrike" dirty="0" err="1">
                          <a:effectLst/>
                        </a:rPr>
                        <a:t>olds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gridSpan="2">
                  <a:txBody>
                    <a:bodyPr/>
                    <a:lstStyle/>
                    <a:p>
                      <a:pPr algn="ctr" fontAlgn="b"/>
                      <a:r>
                        <a:rPr lang="en-US" sz="1800" u="none" strike="noStrike" dirty="0">
                          <a:effectLst/>
                        </a:rPr>
                        <a:t>7-12 year </a:t>
                      </a:r>
                      <a:r>
                        <a:rPr lang="en-US" sz="1800" u="none" strike="noStrike" dirty="0" err="1">
                          <a:effectLst/>
                        </a:rPr>
                        <a:t>olds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gridSpan="2">
                  <a:txBody>
                    <a:bodyPr/>
                    <a:lstStyle/>
                    <a:p>
                      <a:pPr algn="ctr" fontAlgn="b"/>
                      <a:r>
                        <a:rPr lang="en-US" sz="1800" u="none" strike="noStrike" dirty="0">
                          <a:effectLst/>
                        </a:rPr>
                        <a:t>13-18 year </a:t>
                      </a:r>
                      <a:r>
                        <a:rPr lang="en-US" sz="1800" u="none" strike="noStrike" dirty="0" err="1">
                          <a:effectLst/>
                        </a:rPr>
                        <a:t>olds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extLst>
                  <a:ext uri="{0D108BD9-81ED-4DB2-BD59-A6C34878D82A}">
                    <a16:rowId xmlns:a16="http://schemas.microsoft.com/office/drawing/2014/main" val="2187940464"/>
                  </a:ext>
                </a:extLst>
              </a:tr>
              <a:tr h="252688">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1800" u="none" strike="noStrike" dirty="0">
                          <a:effectLst/>
                        </a:rPr>
                        <a:t>No Casino</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1800" u="none" strike="noStrike">
                          <a:effectLst/>
                        </a:rPr>
                        <a:t>Ever Casino</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1800" u="none" strike="noStrike">
                          <a:effectLst/>
                        </a:rPr>
                        <a:t>No Casino</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1800" u="none" strike="noStrike">
                          <a:effectLst/>
                        </a:rPr>
                        <a:t>Ever Casino</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1800" u="none" strike="noStrike" dirty="0">
                          <a:effectLst/>
                        </a:rPr>
                        <a:t>No Casino</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1800" u="none" strike="noStrike">
                          <a:effectLst/>
                        </a:rPr>
                        <a:t>Ever Casino</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996056032"/>
                  </a:ext>
                </a:extLst>
              </a:tr>
              <a:tr h="297644">
                <a:tc>
                  <a:txBody>
                    <a:bodyPr/>
                    <a:lstStyle/>
                    <a:p>
                      <a:pPr algn="l" fontAlgn="b"/>
                      <a:r>
                        <a:rPr lang="en-US" sz="1800" u="none" strike="noStrike" dirty="0">
                          <a:effectLst/>
                        </a:rPr>
                        <a:t>N Medicaid ID</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21.48</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14.46</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14.88</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11.76</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14.24</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10.58</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4073104833"/>
                  </a:ext>
                </a:extLst>
              </a:tr>
              <a:tr h="297644">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38.86</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17.25</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27.88</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13.34</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24.23</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12.05</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65063729"/>
                  </a:ext>
                </a:extLst>
              </a:tr>
              <a:tr h="297644">
                <a:tc>
                  <a:txBody>
                    <a:bodyPr/>
                    <a:lstStyle/>
                    <a:p>
                      <a:pPr algn="l" fontAlgn="b"/>
                      <a:r>
                        <a:rPr lang="en-US" sz="1800" u="none" strike="noStrike" dirty="0">
                          <a:effectLst/>
                        </a:rPr>
                        <a:t>N visits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57.61</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43.46</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57.40</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48.28</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60.42</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50.47</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534908990"/>
                  </a:ext>
                </a:extLst>
              </a:tr>
              <a:tr h="297644">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87.09</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49.08</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73.09</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53.53</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101.27</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64.77</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301155016"/>
                  </a:ext>
                </a:extLst>
              </a:tr>
              <a:tr h="297644">
                <a:tc>
                  <a:txBody>
                    <a:bodyPr/>
                    <a:lstStyle/>
                    <a:p>
                      <a:pPr algn="l" fontAlgn="b"/>
                      <a:r>
                        <a:rPr lang="en-US" sz="1800" u="none" strike="noStrike" dirty="0">
                          <a:effectLst/>
                        </a:rPr>
                        <a:t>MH visits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1.68</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1.00</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7.09</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4.04</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10.77</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7.31</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159873002"/>
                  </a:ext>
                </a:extLst>
              </a:tr>
              <a:tr h="297644">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8.12</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7.73</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24.81</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16.73</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61.46</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28.53</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287304343"/>
                  </a:ext>
                </a:extLst>
              </a:tr>
              <a:tr h="297644">
                <a:tc>
                  <a:txBody>
                    <a:bodyPr/>
                    <a:lstStyle/>
                    <a:p>
                      <a:pPr algn="l" fontAlgn="b"/>
                      <a:r>
                        <a:rPr lang="en-US" sz="1800" u="none" strike="noStrike" dirty="0">
                          <a:effectLst/>
                        </a:rPr>
                        <a:t>SA visits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0.01</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0.57</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0.72</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064738623"/>
                  </a:ext>
                </a:extLst>
              </a:tr>
              <a:tr h="297644">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0.18</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0.03</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4.72</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5.17</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466567798"/>
                  </a:ext>
                </a:extLst>
              </a:tr>
              <a:tr h="297644">
                <a:tc>
                  <a:txBody>
                    <a:bodyPr/>
                    <a:lstStyle/>
                    <a:p>
                      <a:pPr algn="l" fontAlgn="b"/>
                      <a:r>
                        <a:rPr lang="en-US" sz="1800" u="none" strike="noStrike" dirty="0">
                          <a:effectLst/>
                        </a:rPr>
                        <a:t>Utilization</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5.38</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5.35</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6.58</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6.88</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7.20</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8.56</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927209748"/>
                  </a:ext>
                </a:extLst>
              </a:tr>
              <a:tr h="297644">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12.27</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8.21</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6.92</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12.85</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12.73</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21.59</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14431981"/>
                  </a:ext>
                </a:extLst>
              </a:tr>
              <a:tr h="297644">
                <a:tc>
                  <a:txBody>
                    <a:bodyPr/>
                    <a:lstStyle/>
                    <a:p>
                      <a:pPr algn="l" fontAlgn="b"/>
                      <a:r>
                        <a:rPr lang="en-US" sz="1800" u="none" strike="noStrike" dirty="0">
                          <a:effectLst/>
                        </a:rPr>
                        <a:t>MH Utilization</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0.08</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0.14</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0.64</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0.79</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1.25</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1.38</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231559985"/>
                  </a:ext>
                </a:extLst>
              </a:tr>
              <a:tr h="297644">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0.31</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1.61</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2.06</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6.98</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9.44</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8.97</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4249223595"/>
                  </a:ext>
                </a:extLst>
              </a:tr>
              <a:tr h="297644">
                <a:tc>
                  <a:txBody>
                    <a:bodyPr/>
                    <a:lstStyle/>
                    <a:p>
                      <a:pPr algn="l" fontAlgn="b"/>
                      <a:r>
                        <a:rPr lang="en-US" sz="1800" u="none" strike="noStrike" dirty="0">
                          <a:effectLst/>
                        </a:rPr>
                        <a:t>SA utilization</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0.03</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0.17</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000810419"/>
                  </a:ext>
                </a:extLst>
              </a:tr>
              <a:tr h="297644">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0.03</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0.23</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1.91</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643794915"/>
                  </a:ext>
                </a:extLst>
              </a:tr>
              <a:tr h="233069">
                <a:tc>
                  <a:txBody>
                    <a:bodyPr/>
                    <a:lstStyle/>
                    <a:p>
                      <a:pPr algn="l" fontAlgn="b"/>
                      <a:r>
                        <a:rPr lang="en-US" sz="1800" u="none" strike="noStrike" dirty="0">
                          <a:effectLst/>
                        </a:rPr>
                        <a:t>zip5 by year cells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261</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1,205</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245</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1081</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235</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1030</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504607574"/>
                  </a:ext>
                </a:extLst>
              </a:tr>
            </a:tbl>
          </a:graphicData>
        </a:graphic>
      </p:graphicFrame>
    </p:spTree>
    <p:extLst>
      <p:ext uri="{BB962C8B-B14F-4D97-AF65-F5344CB8AC3E}">
        <p14:creationId xmlns:p14="http://schemas.microsoft.com/office/powerpoint/2010/main" val="251111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01DF-CD91-42E4-84D8-45A5C3680067}"/>
              </a:ext>
            </a:extLst>
          </p:cNvPr>
          <p:cNvSpPr>
            <a:spLocks noGrp="1"/>
          </p:cNvSpPr>
          <p:nvPr>
            <p:ph type="title"/>
          </p:nvPr>
        </p:nvSpPr>
        <p:spPr>
          <a:xfrm>
            <a:off x="838200" y="0"/>
            <a:ext cx="10515600" cy="676275"/>
          </a:xfrm>
        </p:spPr>
        <p:txBody>
          <a:bodyPr>
            <a:normAutofit/>
          </a:bodyPr>
          <a:lstStyle/>
          <a:p>
            <a:r>
              <a:rPr lang="en-US" sz="3200" dirty="0"/>
              <a:t>Tribal Gaming and AIAN Medicaid Utilization in CA</a:t>
            </a:r>
          </a:p>
        </p:txBody>
      </p:sp>
      <p:graphicFrame>
        <p:nvGraphicFramePr>
          <p:cNvPr id="4" name="Content Placeholder 3">
            <a:extLst>
              <a:ext uri="{FF2B5EF4-FFF2-40B4-BE49-F238E27FC236}">
                <a16:creationId xmlns:a16="http://schemas.microsoft.com/office/drawing/2014/main" id="{9C252DC2-31C1-44E9-80EA-F5F4CFA95493}"/>
              </a:ext>
            </a:extLst>
          </p:cNvPr>
          <p:cNvGraphicFramePr>
            <a:graphicFrameLocks noGrp="1"/>
          </p:cNvGraphicFramePr>
          <p:nvPr>
            <p:ph idx="1"/>
            <p:extLst>
              <p:ext uri="{D42A27DB-BD31-4B8C-83A1-F6EECF244321}">
                <p14:modId xmlns:p14="http://schemas.microsoft.com/office/powerpoint/2010/main" val="3520060354"/>
              </p:ext>
            </p:extLst>
          </p:nvPr>
        </p:nvGraphicFramePr>
        <p:xfrm>
          <a:off x="2082800" y="676275"/>
          <a:ext cx="7907864" cy="5613400"/>
        </p:xfrm>
        <a:graphic>
          <a:graphicData uri="http://schemas.openxmlformats.org/drawingml/2006/table">
            <a:tbl>
              <a:tblPr>
                <a:tableStyleId>{5C22544A-7EE6-4342-B048-85BDC9FD1C3A}</a:tableStyleId>
              </a:tblPr>
              <a:tblGrid>
                <a:gridCol w="1549296">
                  <a:extLst>
                    <a:ext uri="{9D8B030D-6E8A-4147-A177-3AD203B41FA5}">
                      <a16:colId xmlns:a16="http://schemas.microsoft.com/office/drawing/2014/main" val="1104074954"/>
                    </a:ext>
                  </a:extLst>
                </a:gridCol>
                <a:gridCol w="1049002">
                  <a:extLst>
                    <a:ext uri="{9D8B030D-6E8A-4147-A177-3AD203B41FA5}">
                      <a16:colId xmlns:a16="http://schemas.microsoft.com/office/drawing/2014/main" val="1058851873"/>
                    </a:ext>
                  </a:extLst>
                </a:gridCol>
                <a:gridCol w="1049002">
                  <a:extLst>
                    <a:ext uri="{9D8B030D-6E8A-4147-A177-3AD203B41FA5}">
                      <a16:colId xmlns:a16="http://schemas.microsoft.com/office/drawing/2014/main" val="666343964"/>
                    </a:ext>
                  </a:extLst>
                </a:gridCol>
                <a:gridCol w="1049002">
                  <a:extLst>
                    <a:ext uri="{9D8B030D-6E8A-4147-A177-3AD203B41FA5}">
                      <a16:colId xmlns:a16="http://schemas.microsoft.com/office/drawing/2014/main" val="158424891"/>
                    </a:ext>
                  </a:extLst>
                </a:gridCol>
                <a:gridCol w="1049002">
                  <a:extLst>
                    <a:ext uri="{9D8B030D-6E8A-4147-A177-3AD203B41FA5}">
                      <a16:colId xmlns:a16="http://schemas.microsoft.com/office/drawing/2014/main" val="2519882898"/>
                    </a:ext>
                  </a:extLst>
                </a:gridCol>
                <a:gridCol w="1113558">
                  <a:extLst>
                    <a:ext uri="{9D8B030D-6E8A-4147-A177-3AD203B41FA5}">
                      <a16:colId xmlns:a16="http://schemas.microsoft.com/office/drawing/2014/main" val="3964894465"/>
                    </a:ext>
                  </a:extLst>
                </a:gridCol>
                <a:gridCol w="1049002">
                  <a:extLst>
                    <a:ext uri="{9D8B030D-6E8A-4147-A177-3AD203B41FA5}">
                      <a16:colId xmlns:a16="http://schemas.microsoft.com/office/drawing/2014/main" val="3885217854"/>
                    </a:ext>
                  </a:extLst>
                </a:gridCol>
              </a:tblGrid>
              <a:tr h="245957">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gridSpan="6">
                  <a:txBody>
                    <a:bodyPr/>
                    <a:lstStyle/>
                    <a:p>
                      <a:pPr algn="ctr" fontAlgn="b"/>
                      <a:r>
                        <a:rPr lang="en-US" sz="1800" u="none" strike="noStrike" dirty="0">
                          <a:effectLst/>
                        </a:rPr>
                        <a:t>Number of IDs in outpatient files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7235890"/>
                  </a:ext>
                </a:extLst>
              </a:tr>
              <a:tr h="245957">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gridSpan="2">
                  <a:txBody>
                    <a:bodyPr/>
                    <a:lstStyle/>
                    <a:p>
                      <a:pPr algn="l" fontAlgn="b"/>
                      <a:r>
                        <a:rPr lang="en-US" sz="1800" u="none" strike="noStrike" dirty="0">
                          <a:effectLst/>
                        </a:rPr>
                        <a:t>0-6 year </a:t>
                      </a:r>
                      <a:r>
                        <a:rPr lang="en-US" sz="1800" u="none" strike="noStrike" dirty="0" err="1">
                          <a:effectLst/>
                        </a:rPr>
                        <a:t>olds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gridSpan="2">
                  <a:txBody>
                    <a:bodyPr/>
                    <a:lstStyle/>
                    <a:p>
                      <a:pPr algn="l" fontAlgn="b"/>
                      <a:r>
                        <a:rPr lang="en-US" sz="1800" u="none" strike="noStrike" dirty="0">
                          <a:effectLst/>
                        </a:rPr>
                        <a:t>7-12 year </a:t>
                      </a:r>
                      <a:r>
                        <a:rPr lang="en-US" sz="1800" u="none" strike="noStrike" dirty="0" err="1">
                          <a:effectLst/>
                        </a:rPr>
                        <a:t>olds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gridSpan="2">
                  <a:txBody>
                    <a:bodyPr/>
                    <a:lstStyle/>
                    <a:p>
                      <a:pPr algn="l" fontAlgn="b"/>
                      <a:r>
                        <a:rPr lang="en-US" sz="1800" u="none" strike="noStrike" dirty="0">
                          <a:effectLst/>
                        </a:rPr>
                        <a:t>13-18 year </a:t>
                      </a:r>
                      <a:r>
                        <a:rPr lang="en-US" sz="1800" u="none" strike="noStrike" dirty="0" err="1">
                          <a:effectLst/>
                        </a:rPr>
                        <a:t>olds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extLst>
                  <a:ext uri="{0D108BD9-81ED-4DB2-BD59-A6C34878D82A}">
                    <a16:rowId xmlns:a16="http://schemas.microsoft.com/office/drawing/2014/main" val="3448271315"/>
                  </a:ext>
                </a:extLst>
              </a:tr>
              <a:tr h="245957">
                <a:tc>
                  <a:txBody>
                    <a:bodyPr/>
                    <a:lstStyle/>
                    <a:p>
                      <a:pPr algn="l" fontAlgn="b"/>
                      <a:r>
                        <a:rPr lang="en-US" sz="1800" u="none" strike="noStrike" dirty="0">
                          <a:effectLst/>
                        </a:rPr>
                        <a:t>Variable</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gridSpan="2">
                  <a:txBody>
                    <a:bodyPr/>
                    <a:lstStyle/>
                    <a:p>
                      <a:pPr algn="l" fontAlgn="b"/>
                      <a:r>
                        <a:rPr lang="en-US" sz="1800" u="none" strike="noStrike" dirty="0">
                          <a:effectLst/>
                        </a:rPr>
                        <a:t>coefficient</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gridSpan="2">
                  <a:txBody>
                    <a:bodyPr/>
                    <a:lstStyle/>
                    <a:p>
                      <a:pPr algn="l" fontAlgn="b"/>
                      <a:r>
                        <a:rPr lang="en-US" sz="1800" u="none" strike="noStrike" dirty="0">
                          <a:effectLst/>
                        </a:rPr>
                        <a:t>coefficient</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a:txBody>
                    <a:bodyPr/>
                    <a:lstStyle/>
                    <a:p>
                      <a:pPr algn="l" fontAlgn="b"/>
                      <a:r>
                        <a:rPr lang="en-US" sz="1800" u="none" strike="noStrike" dirty="0">
                          <a:effectLst/>
                        </a:rPr>
                        <a:t>coefficient</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612300293"/>
                  </a:ext>
                </a:extLst>
              </a:tr>
              <a:tr h="245957">
                <a:tc>
                  <a:txBody>
                    <a:bodyPr/>
                    <a:lstStyle/>
                    <a:p>
                      <a:pPr algn="l" fontAlgn="b"/>
                      <a:r>
                        <a:rPr lang="en-US" sz="1800" u="none" strike="noStrike" dirty="0">
                          <a:effectLst/>
                        </a:rPr>
                        <a:t>Casino</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b="1" u="none" strike="noStrike" dirty="0">
                          <a:effectLst/>
                        </a:rPr>
                        <a:t>-4.43</a:t>
                      </a:r>
                      <a:endParaRPr lang="en-US" sz="18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b="1" u="none" strike="noStrike" dirty="0">
                          <a:effectLst/>
                        </a:rPr>
                        <a:t>-4.27</a:t>
                      </a:r>
                      <a:endParaRPr lang="en-US" sz="18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-2.00</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-0.86</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0.35</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1.31</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921084662"/>
                  </a:ext>
                </a:extLst>
              </a:tr>
              <a:tr h="245957">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1.24</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1.05</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1.99</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1.51</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2.23</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1.87</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049926690"/>
                  </a:ext>
                </a:extLst>
              </a:tr>
              <a:tr h="245957">
                <a:tc>
                  <a:txBody>
                    <a:bodyPr/>
                    <a:lstStyle/>
                    <a:p>
                      <a:pPr algn="l" fontAlgn="b"/>
                      <a:r>
                        <a:rPr lang="en-US" sz="1800" u="none" strike="noStrike" dirty="0">
                          <a:effectLst/>
                        </a:rPr>
                        <a:t>Transfer</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-0.38</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b="1" u="none" strike="noStrike" dirty="0">
                          <a:effectLst/>
                        </a:rPr>
                        <a:t>-2.96</a:t>
                      </a:r>
                      <a:endParaRPr lang="en-US" sz="18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-2.39</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015731457"/>
                  </a:ext>
                </a:extLst>
              </a:tr>
              <a:tr h="245957">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0.98</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1.35</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1.55</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950564063"/>
                  </a:ext>
                </a:extLst>
              </a:tr>
              <a:tr h="245957">
                <a:tc>
                  <a:txBody>
                    <a:bodyPr/>
                    <a:lstStyle/>
                    <a:p>
                      <a:pPr algn="l" fontAlgn="b"/>
                      <a:r>
                        <a:rPr lang="en-US" sz="1800" u="none" strike="noStrike" dirty="0">
                          <a:effectLst/>
                        </a:rPr>
                        <a:t>Zip5 Fes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dirty="0">
                          <a:effectLst/>
                        </a:rPr>
                        <a:t>Y</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50292310"/>
                  </a:ext>
                </a:extLst>
              </a:tr>
              <a:tr h="245957">
                <a:tc>
                  <a:txBody>
                    <a:bodyPr/>
                    <a:lstStyle/>
                    <a:p>
                      <a:pPr algn="l" fontAlgn="b"/>
                      <a:r>
                        <a:rPr lang="en-US" sz="1800" u="none" strike="noStrike" dirty="0">
                          <a:effectLst/>
                        </a:rPr>
                        <a:t>N </a:t>
                      </a:r>
                      <a:r>
                        <a:rPr lang="en-US" sz="1800" u="none" strike="noStrike" dirty="0" err="1">
                          <a:effectLst/>
                        </a:rPr>
                        <a:t>obs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25,507</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25507</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24803</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24803</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24714</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24714</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442296900"/>
                  </a:ext>
                </a:extLst>
              </a:tr>
              <a:tr h="245957">
                <a:tc>
                  <a:txBody>
                    <a:bodyPr/>
                    <a:lstStyle/>
                    <a:p>
                      <a:pPr algn="l" fontAlgn="b"/>
                      <a:r>
                        <a:rPr lang="en-US" sz="1800" u="none" strike="noStrike" dirty="0">
                          <a:effectLst/>
                        </a:rPr>
                        <a:t>Adj R2</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0.945</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0.945</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0.946</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0.946</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0.945</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0.946</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521879044"/>
                  </a:ext>
                </a:extLst>
              </a:tr>
              <a:tr h="245957">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gridSpan="6">
                  <a:txBody>
                    <a:bodyPr/>
                    <a:lstStyle/>
                    <a:p>
                      <a:pPr algn="ctr" fontAlgn="b"/>
                      <a:r>
                        <a:rPr lang="en-US" sz="1800" u="none" strike="noStrike">
                          <a:effectLst/>
                        </a:rPr>
                        <a:t>Utilization - Visits per person</a:t>
                      </a:r>
                      <a:endParaRPr lang="en-US" sz="1800" b="0" i="0" u="none" strike="noStrike">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7853688"/>
                  </a:ext>
                </a:extLst>
              </a:tr>
              <a:tr h="245957">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gridSpan="2">
                  <a:txBody>
                    <a:bodyPr/>
                    <a:lstStyle/>
                    <a:p>
                      <a:pPr algn="l" fontAlgn="b"/>
                      <a:r>
                        <a:rPr lang="en-US" sz="1800" u="none" strike="noStrike">
                          <a:effectLst/>
                        </a:rPr>
                        <a:t>0-6 year olds</a:t>
                      </a:r>
                      <a:endParaRPr lang="en-US" sz="1800" b="0" i="0" u="none" strike="noStrike">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gridSpan="2">
                  <a:txBody>
                    <a:bodyPr/>
                    <a:lstStyle/>
                    <a:p>
                      <a:pPr algn="l" fontAlgn="b"/>
                      <a:r>
                        <a:rPr lang="en-US" sz="1800" u="none" strike="noStrike" dirty="0">
                          <a:effectLst/>
                        </a:rPr>
                        <a:t>7-12 year </a:t>
                      </a:r>
                      <a:r>
                        <a:rPr lang="en-US" sz="1800" u="none" strike="noStrike" dirty="0" err="1">
                          <a:effectLst/>
                        </a:rPr>
                        <a:t>olds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gridSpan="2">
                  <a:txBody>
                    <a:bodyPr/>
                    <a:lstStyle/>
                    <a:p>
                      <a:pPr algn="l" fontAlgn="b"/>
                      <a:r>
                        <a:rPr lang="en-US" sz="1800" u="none" strike="noStrike" dirty="0">
                          <a:effectLst/>
                        </a:rPr>
                        <a:t>13-18 year </a:t>
                      </a:r>
                      <a:r>
                        <a:rPr lang="en-US" sz="1800" u="none" strike="noStrike" dirty="0" err="1">
                          <a:effectLst/>
                        </a:rPr>
                        <a:t>olds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extLst>
                  <a:ext uri="{0D108BD9-81ED-4DB2-BD59-A6C34878D82A}">
                    <a16:rowId xmlns:a16="http://schemas.microsoft.com/office/drawing/2014/main" val="1092147350"/>
                  </a:ext>
                </a:extLst>
              </a:tr>
              <a:tr h="245957">
                <a:tc>
                  <a:txBody>
                    <a:bodyPr/>
                    <a:lstStyle/>
                    <a:p>
                      <a:pPr algn="l" fontAlgn="b"/>
                      <a:r>
                        <a:rPr lang="en-US" sz="1800" u="none" strike="noStrike" dirty="0">
                          <a:effectLst/>
                        </a:rPr>
                        <a:t>Variable</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gridSpan="2">
                  <a:txBody>
                    <a:bodyPr/>
                    <a:lstStyle/>
                    <a:p>
                      <a:pPr algn="l" fontAlgn="b"/>
                      <a:r>
                        <a:rPr lang="en-US" sz="1800" u="none" strike="noStrike" dirty="0">
                          <a:effectLst/>
                        </a:rPr>
                        <a:t>coefficient</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gridSpan="2">
                  <a:txBody>
                    <a:bodyPr/>
                    <a:lstStyle/>
                    <a:p>
                      <a:pPr algn="l" fontAlgn="b"/>
                      <a:r>
                        <a:rPr lang="en-US" sz="1800" u="none" strike="noStrike">
                          <a:effectLst/>
                        </a:rPr>
                        <a:t>coefficient</a:t>
                      </a:r>
                      <a:endParaRPr lang="en-US" sz="1800" b="0" i="0" u="none" strike="noStrike">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a:txBody>
                    <a:bodyPr/>
                    <a:lstStyle/>
                    <a:p>
                      <a:pPr algn="l" fontAlgn="b"/>
                      <a:r>
                        <a:rPr lang="en-US" sz="1800" u="none" strike="noStrike" dirty="0">
                          <a:effectLst/>
                        </a:rPr>
                        <a:t>coefficient</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4278842967"/>
                  </a:ext>
                </a:extLst>
              </a:tr>
              <a:tr h="245957">
                <a:tc>
                  <a:txBody>
                    <a:bodyPr/>
                    <a:lstStyle/>
                    <a:p>
                      <a:pPr algn="l" fontAlgn="b"/>
                      <a:r>
                        <a:rPr lang="en-US" sz="1800" u="none" strike="noStrike" dirty="0">
                          <a:effectLst/>
                        </a:rPr>
                        <a:t>Casino</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0.87</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0.96</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1.25</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1.10</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-1.68</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-2.34</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719640008"/>
                  </a:ext>
                </a:extLst>
              </a:tr>
              <a:tr h="245957">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0.57</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0.68</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0.92</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1.04</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1.70</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1.86</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492908391"/>
                  </a:ext>
                </a:extLst>
              </a:tr>
              <a:tr h="245957">
                <a:tc>
                  <a:txBody>
                    <a:bodyPr/>
                    <a:lstStyle/>
                    <a:p>
                      <a:pPr algn="l" fontAlgn="b"/>
                      <a:r>
                        <a:rPr lang="en-US" sz="1800" u="none" strike="noStrike" dirty="0">
                          <a:effectLst/>
                        </a:rPr>
                        <a:t>Transfer</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-0.23</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0.38</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1.63</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209896395"/>
                  </a:ext>
                </a:extLst>
              </a:tr>
              <a:tr h="245957">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0.57</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0.60</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1.23</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989077271"/>
                  </a:ext>
                </a:extLst>
              </a:tr>
              <a:tr h="245957">
                <a:tc>
                  <a:txBody>
                    <a:bodyPr/>
                    <a:lstStyle/>
                    <a:p>
                      <a:pPr algn="l" fontAlgn="b"/>
                      <a:r>
                        <a:rPr lang="en-US" sz="1800" u="none" strike="noStrike" dirty="0">
                          <a:effectLst/>
                        </a:rPr>
                        <a:t>Zip5 Fes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dirty="0">
                          <a:effectLst/>
                        </a:rPr>
                        <a:t>Y</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dirty="0">
                          <a:effectLst/>
                        </a:rPr>
                        <a:t>Y</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191018467"/>
                  </a:ext>
                </a:extLst>
              </a:tr>
              <a:tr h="245957">
                <a:tc>
                  <a:txBody>
                    <a:bodyPr/>
                    <a:lstStyle/>
                    <a:p>
                      <a:pPr algn="l" fontAlgn="b"/>
                      <a:r>
                        <a:rPr lang="en-US" sz="1800" u="none" strike="noStrike" dirty="0">
                          <a:effectLst/>
                        </a:rPr>
                        <a:t>N </a:t>
                      </a:r>
                      <a:r>
                        <a:rPr lang="en-US" sz="1800" u="none" strike="noStrike" dirty="0" err="1">
                          <a:effectLst/>
                        </a:rPr>
                        <a:t>obs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25507</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25507</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24803</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24803</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24714</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24714</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062830570"/>
                  </a:ext>
                </a:extLst>
              </a:tr>
              <a:tr h="245957">
                <a:tc>
                  <a:txBody>
                    <a:bodyPr/>
                    <a:lstStyle/>
                    <a:p>
                      <a:pPr algn="l" fontAlgn="b"/>
                      <a:r>
                        <a:rPr lang="en-US" sz="1800" u="none" strike="noStrike" dirty="0">
                          <a:effectLst/>
                        </a:rPr>
                        <a:t>Adj R2</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0.343</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0.343</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0.355</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0.355</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0.329</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0.329</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322890097"/>
                  </a:ext>
                </a:extLst>
              </a:tr>
            </a:tbl>
          </a:graphicData>
        </a:graphic>
      </p:graphicFrame>
      <p:sp>
        <p:nvSpPr>
          <p:cNvPr id="5" name="TextBox 4">
            <a:extLst>
              <a:ext uri="{FF2B5EF4-FFF2-40B4-BE49-F238E27FC236}">
                <a16:creationId xmlns:a16="http://schemas.microsoft.com/office/drawing/2014/main" id="{1FFFDAC7-40BD-417D-AD1D-28E8A38DB75D}"/>
              </a:ext>
            </a:extLst>
          </p:cNvPr>
          <p:cNvSpPr txBox="1"/>
          <p:nvPr/>
        </p:nvSpPr>
        <p:spPr>
          <a:xfrm>
            <a:off x="1600200" y="6544733"/>
            <a:ext cx="8746067" cy="307777"/>
          </a:xfrm>
          <a:prstGeom prst="rect">
            <a:avLst/>
          </a:prstGeom>
          <a:noFill/>
        </p:spPr>
        <p:txBody>
          <a:bodyPr wrap="square" rtlCol="0">
            <a:spAutoFit/>
          </a:bodyPr>
          <a:lstStyle/>
          <a:p>
            <a:r>
              <a:rPr lang="en-US" sz="1400" dirty="0"/>
              <a:t>Standard errors under the coefficient, clustered on the reservation level</a:t>
            </a:r>
          </a:p>
        </p:txBody>
      </p:sp>
    </p:spTree>
    <p:extLst>
      <p:ext uri="{BB962C8B-B14F-4D97-AF65-F5344CB8AC3E}">
        <p14:creationId xmlns:p14="http://schemas.microsoft.com/office/powerpoint/2010/main" val="2604621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60B4386-34D6-48CE-842C-17C81EC007D0}"/>
              </a:ext>
            </a:extLst>
          </p:cNvPr>
          <p:cNvGraphicFramePr>
            <a:graphicFrameLocks noGrp="1"/>
          </p:cNvGraphicFramePr>
          <p:nvPr>
            <p:ph idx="1"/>
            <p:extLst>
              <p:ext uri="{D42A27DB-BD31-4B8C-83A1-F6EECF244321}">
                <p14:modId xmlns:p14="http://schemas.microsoft.com/office/powerpoint/2010/main" val="1870902032"/>
              </p:ext>
            </p:extLst>
          </p:nvPr>
        </p:nvGraphicFramePr>
        <p:xfrm>
          <a:off x="2006600" y="804332"/>
          <a:ext cx="7899398" cy="5613400"/>
        </p:xfrm>
        <a:graphic>
          <a:graphicData uri="http://schemas.openxmlformats.org/drawingml/2006/table">
            <a:tbl>
              <a:tblPr>
                <a:tableStyleId>{5C22544A-7EE6-4342-B048-85BDC9FD1C3A}</a:tableStyleId>
              </a:tblPr>
              <a:tblGrid>
                <a:gridCol w="1547638">
                  <a:extLst>
                    <a:ext uri="{9D8B030D-6E8A-4147-A177-3AD203B41FA5}">
                      <a16:colId xmlns:a16="http://schemas.microsoft.com/office/drawing/2014/main" val="1910035417"/>
                    </a:ext>
                  </a:extLst>
                </a:gridCol>
                <a:gridCol w="1047879">
                  <a:extLst>
                    <a:ext uri="{9D8B030D-6E8A-4147-A177-3AD203B41FA5}">
                      <a16:colId xmlns:a16="http://schemas.microsoft.com/office/drawing/2014/main" val="4092224794"/>
                    </a:ext>
                  </a:extLst>
                </a:gridCol>
                <a:gridCol w="1047879">
                  <a:extLst>
                    <a:ext uri="{9D8B030D-6E8A-4147-A177-3AD203B41FA5}">
                      <a16:colId xmlns:a16="http://schemas.microsoft.com/office/drawing/2014/main" val="2167622408"/>
                    </a:ext>
                  </a:extLst>
                </a:gridCol>
                <a:gridCol w="1047879">
                  <a:extLst>
                    <a:ext uri="{9D8B030D-6E8A-4147-A177-3AD203B41FA5}">
                      <a16:colId xmlns:a16="http://schemas.microsoft.com/office/drawing/2014/main" val="98280998"/>
                    </a:ext>
                  </a:extLst>
                </a:gridCol>
                <a:gridCol w="1047879">
                  <a:extLst>
                    <a:ext uri="{9D8B030D-6E8A-4147-A177-3AD203B41FA5}">
                      <a16:colId xmlns:a16="http://schemas.microsoft.com/office/drawing/2014/main" val="1713338613"/>
                    </a:ext>
                  </a:extLst>
                </a:gridCol>
                <a:gridCol w="1112365">
                  <a:extLst>
                    <a:ext uri="{9D8B030D-6E8A-4147-A177-3AD203B41FA5}">
                      <a16:colId xmlns:a16="http://schemas.microsoft.com/office/drawing/2014/main" val="3742047470"/>
                    </a:ext>
                  </a:extLst>
                </a:gridCol>
                <a:gridCol w="1047879">
                  <a:extLst>
                    <a:ext uri="{9D8B030D-6E8A-4147-A177-3AD203B41FA5}">
                      <a16:colId xmlns:a16="http://schemas.microsoft.com/office/drawing/2014/main" val="60429578"/>
                    </a:ext>
                  </a:extLst>
                </a:gridCol>
              </a:tblGrid>
              <a:tr h="272203">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gridSpan="6">
                  <a:txBody>
                    <a:bodyPr/>
                    <a:lstStyle/>
                    <a:p>
                      <a:pPr algn="ctr" fontAlgn="b"/>
                      <a:r>
                        <a:rPr lang="en-US" sz="1800" u="none" strike="noStrike">
                          <a:effectLst/>
                        </a:rPr>
                        <a:t>N Mental health visits</a:t>
                      </a:r>
                      <a:endParaRPr lang="en-US" sz="1800" b="0" i="0" u="none" strike="noStrike">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5830534"/>
                  </a:ext>
                </a:extLst>
              </a:tr>
              <a:tr h="272203">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gridSpan="2">
                  <a:txBody>
                    <a:bodyPr/>
                    <a:lstStyle/>
                    <a:p>
                      <a:pPr algn="l" fontAlgn="b"/>
                      <a:r>
                        <a:rPr lang="en-US" sz="1800" u="none" strike="noStrike">
                          <a:effectLst/>
                        </a:rPr>
                        <a:t>0-6 year olds</a:t>
                      </a:r>
                      <a:endParaRPr lang="en-US" sz="1800" b="0" i="0" u="none" strike="noStrike">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gridSpan="2">
                  <a:txBody>
                    <a:bodyPr/>
                    <a:lstStyle/>
                    <a:p>
                      <a:pPr algn="l" fontAlgn="b"/>
                      <a:r>
                        <a:rPr lang="en-US" sz="1800" u="none" strike="noStrike">
                          <a:effectLst/>
                        </a:rPr>
                        <a:t>7-12 year olds</a:t>
                      </a:r>
                      <a:endParaRPr lang="en-US" sz="1800" b="0" i="0" u="none" strike="noStrike">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gridSpan="2">
                  <a:txBody>
                    <a:bodyPr/>
                    <a:lstStyle/>
                    <a:p>
                      <a:pPr algn="l" fontAlgn="b"/>
                      <a:r>
                        <a:rPr lang="en-US" sz="1800" u="none" strike="noStrike">
                          <a:effectLst/>
                        </a:rPr>
                        <a:t>13-18 year olds</a:t>
                      </a:r>
                      <a:endParaRPr lang="en-US" sz="1800" b="0" i="0" u="none" strike="noStrike">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extLst>
                  <a:ext uri="{0D108BD9-81ED-4DB2-BD59-A6C34878D82A}">
                    <a16:rowId xmlns:a16="http://schemas.microsoft.com/office/drawing/2014/main" val="2037741332"/>
                  </a:ext>
                </a:extLst>
              </a:tr>
              <a:tr h="272203">
                <a:tc>
                  <a:txBody>
                    <a:bodyPr/>
                    <a:lstStyle/>
                    <a:p>
                      <a:pPr algn="l" fontAlgn="b"/>
                      <a:r>
                        <a:rPr lang="en-US" sz="1800" u="none" strike="noStrike" dirty="0">
                          <a:effectLst/>
                        </a:rPr>
                        <a:t>Variable</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gridSpan="2">
                  <a:txBody>
                    <a:bodyPr/>
                    <a:lstStyle/>
                    <a:p>
                      <a:pPr algn="l" fontAlgn="b"/>
                      <a:r>
                        <a:rPr lang="en-US" sz="1800" u="none" strike="noStrike" dirty="0">
                          <a:effectLst/>
                        </a:rPr>
                        <a:t>coefficient</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gridSpan="2">
                  <a:txBody>
                    <a:bodyPr/>
                    <a:lstStyle/>
                    <a:p>
                      <a:pPr algn="l" fontAlgn="b"/>
                      <a:r>
                        <a:rPr lang="en-US" sz="1800" u="none" strike="noStrike">
                          <a:effectLst/>
                        </a:rPr>
                        <a:t>coefficient</a:t>
                      </a:r>
                      <a:endParaRPr lang="en-US" sz="1800" b="0" i="0" u="none" strike="noStrike">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a:txBody>
                    <a:bodyPr/>
                    <a:lstStyle/>
                    <a:p>
                      <a:pPr algn="l" fontAlgn="b"/>
                      <a:r>
                        <a:rPr lang="en-US" sz="1800" u="none" strike="noStrike">
                          <a:effectLst/>
                        </a:rPr>
                        <a:t>coefficient</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158413497"/>
                  </a:ext>
                </a:extLst>
              </a:tr>
              <a:tr h="272203">
                <a:tc>
                  <a:txBody>
                    <a:bodyPr/>
                    <a:lstStyle/>
                    <a:p>
                      <a:pPr algn="l" fontAlgn="b"/>
                      <a:r>
                        <a:rPr lang="en-US" sz="1800" u="none" strike="noStrike" dirty="0">
                          <a:effectLst/>
                        </a:rPr>
                        <a:t>Casino</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b="1" u="none" strike="noStrike" dirty="0">
                          <a:effectLst/>
                        </a:rPr>
                        <a:t>-1.15</a:t>
                      </a:r>
                      <a:endParaRPr lang="en-US" sz="18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-0.71</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0.64</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1.85</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2.34</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1.34</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568192593"/>
                  </a:ext>
                </a:extLst>
              </a:tr>
              <a:tr h="272203">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0.57</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0.55</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1.18</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1.01</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1.31</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1.61</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547590092"/>
                  </a:ext>
                </a:extLst>
              </a:tr>
              <a:tr h="272203">
                <a:tc>
                  <a:txBody>
                    <a:bodyPr/>
                    <a:lstStyle/>
                    <a:p>
                      <a:pPr algn="l" fontAlgn="b"/>
                      <a:r>
                        <a:rPr lang="en-US" sz="1800" u="none" strike="noStrike" dirty="0">
                          <a:effectLst/>
                        </a:rPr>
                        <a:t>Transfer</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b="1" u="none" strike="noStrike" dirty="0">
                          <a:effectLst/>
                        </a:rPr>
                        <a:t>-1.07</a:t>
                      </a:r>
                      <a:endParaRPr lang="en-US" sz="18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b="1" u="none" strike="noStrike" dirty="0">
                          <a:effectLst/>
                        </a:rPr>
                        <a:t>-3.04</a:t>
                      </a:r>
                      <a:endParaRPr lang="en-US" sz="18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2.43</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542189030"/>
                  </a:ext>
                </a:extLst>
              </a:tr>
              <a:tr h="272203">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0.40</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1.28</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1.65</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667080676"/>
                  </a:ext>
                </a:extLst>
              </a:tr>
              <a:tr h="272203">
                <a:tc>
                  <a:txBody>
                    <a:bodyPr/>
                    <a:lstStyle/>
                    <a:p>
                      <a:pPr algn="l" fontAlgn="b"/>
                      <a:r>
                        <a:rPr lang="en-US" sz="1800" u="none" strike="noStrike" dirty="0">
                          <a:effectLst/>
                        </a:rPr>
                        <a:t>Zip5 Fes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dirty="0">
                          <a:effectLst/>
                        </a:rPr>
                        <a:t>Y</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123448648"/>
                  </a:ext>
                </a:extLst>
              </a:tr>
              <a:tr h="272203">
                <a:tc>
                  <a:txBody>
                    <a:bodyPr/>
                    <a:lstStyle/>
                    <a:p>
                      <a:pPr algn="l" fontAlgn="b"/>
                      <a:r>
                        <a:rPr lang="en-US" sz="1800" u="none" strike="noStrike" dirty="0">
                          <a:effectLst/>
                        </a:rPr>
                        <a:t>N </a:t>
                      </a:r>
                      <a:r>
                        <a:rPr lang="en-US" sz="1800" u="none" strike="noStrike" dirty="0" err="1">
                          <a:effectLst/>
                        </a:rPr>
                        <a:t>obs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25507</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25507</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24803</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24803</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24714</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24714</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019358388"/>
                  </a:ext>
                </a:extLst>
              </a:tr>
              <a:tr h="272203">
                <a:tc>
                  <a:txBody>
                    <a:bodyPr/>
                    <a:lstStyle/>
                    <a:p>
                      <a:pPr algn="l" fontAlgn="b"/>
                      <a:r>
                        <a:rPr lang="en-US" sz="1800" u="none" strike="noStrike" dirty="0">
                          <a:effectLst/>
                        </a:rPr>
                        <a:t>Adj R2</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0.031</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0.031</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0.021</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0.021</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0.0388</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0.039</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890601881"/>
                  </a:ext>
                </a:extLst>
              </a:tr>
              <a:tr h="272203">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gridSpan="6">
                  <a:txBody>
                    <a:bodyPr/>
                    <a:lstStyle/>
                    <a:p>
                      <a:pPr algn="ctr" fontAlgn="b"/>
                      <a:r>
                        <a:rPr lang="en-US" sz="1800" u="none" strike="noStrike">
                          <a:effectLst/>
                        </a:rPr>
                        <a:t>Mental health utilization</a:t>
                      </a:r>
                      <a:endParaRPr lang="en-US" sz="1800" b="0" i="0" u="none" strike="noStrike">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0768765"/>
                  </a:ext>
                </a:extLst>
              </a:tr>
              <a:tr h="272203">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gridSpan="2">
                  <a:txBody>
                    <a:bodyPr/>
                    <a:lstStyle/>
                    <a:p>
                      <a:pPr algn="l" fontAlgn="b"/>
                      <a:r>
                        <a:rPr lang="en-US" sz="1800" u="none" strike="noStrike">
                          <a:effectLst/>
                        </a:rPr>
                        <a:t>0-6 year olds</a:t>
                      </a:r>
                      <a:endParaRPr lang="en-US" sz="1800" b="0" i="0" u="none" strike="noStrike">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gridSpan="2">
                  <a:txBody>
                    <a:bodyPr/>
                    <a:lstStyle/>
                    <a:p>
                      <a:pPr algn="l" fontAlgn="b"/>
                      <a:r>
                        <a:rPr lang="en-US" sz="1800" u="none" strike="noStrike">
                          <a:effectLst/>
                        </a:rPr>
                        <a:t>7-12 year olds</a:t>
                      </a:r>
                      <a:endParaRPr lang="en-US" sz="1800" b="0" i="0" u="none" strike="noStrike">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tc gridSpan="2">
                  <a:txBody>
                    <a:bodyPr/>
                    <a:lstStyle/>
                    <a:p>
                      <a:pPr algn="l" fontAlgn="b"/>
                      <a:r>
                        <a:rPr lang="en-US" sz="1800" u="none" strike="noStrike">
                          <a:effectLst/>
                        </a:rPr>
                        <a:t>13-18 year olds</a:t>
                      </a:r>
                      <a:endParaRPr lang="en-US" sz="1800" b="0" i="0" u="none" strike="noStrike">
                        <a:solidFill>
                          <a:srgbClr val="000000"/>
                        </a:solidFill>
                        <a:effectLst/>
                        <a:latin typeface="Calibri" panose="020F0502020204030204" pitchFamily="34" charset="0"/>
                      </a:endParaRPr>
                    </a:p>
                  </a:txBody>
                  <a:tcPr marL="6350" marR="6350" marT="6350" marB="0" anchor="b">
                    <a:noFill/>
                  </a:tcPr>
                </a:tc>
                <a:tc hMerge="1">
                  <a:txBody>
                    <a:bodyPr/>
                    <a:lstStyle/>
                    <a:p>
                      <a:endParaRPr lang="en-US"/>
                    </a:p>
                  </a:txBody>
                  <a:tcPr/>
                </a:tc>
                <a:extLst>
                  <a:ext uri="{0D108BD9-81ED-4DB2-BD59-A6C34878D82A}">
                    <a16:rowId xmlns:a16="http://schemas.microsoft.com/office/drawing/2014/main" val="3541398925"/>
                  </a:ext>
                </a:extLst>
              </a:tr>
              <a:tr h="272203">
                <a:tc>
                  <a:txBody>
                    <a:bodyPr/>
                    <a:lstStyle/>
                    <a:p>
                      <a:pPr algn="l" fontAlgn="b"/>
                      <a:r>
                        <a:rPr lang="en-US" sz="1800" u="none" strike="noStrike" dirty="0">
                          <a:effectLst/>
                        </a:rPr>
                        <a:t>Variable</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1800" u="none" strike="noStrike" dirty="0">
                          <a:effectLst/>
                        </a:rPr>
                        <a:t>coefficient</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1800" u="none" strike="noStrike" dirty="0">
                          <a:effectLst/>
                        </a:rPr>
                        <a:t>coefficient</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1800" u="none" strike="noStrike" dirty="0">
                          <a:effectLst/>
                        </a:rPr>
                        <a:t>coefficient</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577848451"/>
                  </a:ext>
                </a:extLst>
              </a:tr>
              <a:tr h="272203">
                <a:tc>
                  <a:txBody>
                    <a:bodyPr/>
                    <a:lstStyle/>
                    <a:p>
                      <a:pPr algn="l" fontAlgn="b"/>
                      <a:r>
                        <a:rPr lang="en-US" sz="1800" u="none" strike="noStrike" dirty="0">
                          <a:effectLst/>
                        </a:rPr>
                        <a:t>Casino</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0.02</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b="1" u="none" strike="noStrike" dirty="0">
                          <a:effectLst/>
                        </a:rPr>
                        <a:t>0.82</a:t>
                      </a:r>
                      <a:endParaRPr lang="en-US" sz="18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b="1" u="none" strike="noStrike" dirty="0">
                          <a:effectLst/>
                        </a:rPr>
                        <a:t>0.91</a:t>
                      </a:r>
                      <a:endParaRPr lang="en-US" sz="18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0.28</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204499011"/>
                  </a:ext>
                </a:extLst>
              </a:tr>
              <a:tr h="272203">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0.11</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0.12</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0.38</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0.45</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0.61</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0.49</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4200021628"/>
                  </a:ext>
                </a:extLst>
              </a:tr>
              <a:tr h="272203">
                <a:tc>
                  <a:txBody>
                    <a:bodyPr/>
                    <a:lstStyle/>
                    <a:p>
                      <a:pPr algn="l" fontAlgn="b"/>
                      <a:r>
                        <a:rPr lang="en-US" sz="1800" u="none" strike="noStrike" dirty="0">
                          <a:effectLst/>
                        </a:rPr>
                        <a:t>Transfer</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b="1" u="none" strike="noStrike" dirty="0">
                          <a:effectLst/>
                        </a:rPr>
                        <a:t>-0.36</a:t>
                      </a:r>
                      <a:endParaRPr lang="en-US" sz="1800" b="1"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-0.24</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0.69</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90961221"/>
                  </a:ext>
                </a:extLst>
              </a:tr>
              <a:tr h="272203">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0.19</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0.30</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400" u="none" strike="noStrike" dirty="0">
                          <a:effectLst/>
                        </a:rPr>
                        <a:t>0.62</a:t>
                      </a:r>
                      <a:endParaRPr lang="en-US" sz="14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573162414"/>
                  </a:ext>
                </a:extLst>
              </a:tr>
              <a:tr h="272203">
                <a:tc>
                  <a:txBody>
                    <a:bodyPr/>
                    <a:lstStyle/>
                    <a:p>
                      <a:pPr algn="l" fontAlgn="b"/>
                      <a:r>
                        <a:rPr lang="en-US" sz="1800" u="none" strike="noStrike" dirty="0">
                          <a:effectLst/>
                        </a:rPr>
                        <a:t>Zip5 Fes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ct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644942634"/>
                  </a:ext>
                </a:extLst>
              </a:tr>
              <a:tr h="272203">
                <a:tc>
                  <a:txBody>
                    <a:bodyPr/>
                    <a:lstStyle/>
                    <a:p>
                      <a:pPr algn="l" fontAlgn="b"/>
                      <a:r>
                        <a:rPr lang="en-US" sz="1800" u="none" strike="noStrike" dirty="0">
                          <a:effectLst/>
                        </a:rPr>
                        <a:t>N </a:t>
                      </a:r>
                      <a:r>
                        <a:rPr lang="en-US" sz="1800" u="none" strike="noStrike" dirty="0" err="1">
                          <a:effectLst/>
                        </a:rPr>
                        <a:t>obs</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25507</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25507</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24803</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24803</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24714</a:t>
                      </a:r>
                      <a:endParaRPr lang="en-US" sz="18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a:effectLst/>
                        </a:rPr>
                        <a:t>24714</a:t>
                      </a:r>
                      <a:endParaRPr lang="en-US" sz="18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757315378"/>
                  </a:ext>
                </a:extLst>
              </a:tr>
              <a:tr h="272203">
                <a:tc>
                  <a:txBody>
                    <a:bodyPr/>
                    <a:lstStyle/>
                    <a:p>
                      <a:pPr algn="l" fontAlgn="b"/>
                      <a:r>
                        <a:rPr lang="en-US" sz="1800" u="none" strike="noStrike" dirty="0">
                          <a:effectLst/>
                        </a:rPr>
                        <a:t>Adj R2</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0.101</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0.101</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0.227</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0.227</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0.237</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800" u="none" strike="noStrike" dirty="0">
                          <a:effectLst/>
                        </a:rPr>
                        <a:t>0.237</a:t>
                      </a:r>
                      <a:endParaRPr lang="en-US" sz="18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384727485"/>
                  </a:ext>
                </a:extLst>
              </a:tr>
            </a:tbl>
          </a:graphicData>
        </a:graphic>
      </p:graphicFrame>
      <p:sp>
        <p:nvSpPr>
          <p:cNvPr id="4" name="Title 1">
            <a:extLst>
              <a:ext uri="{FF2B5EF4-FFF2-40B4-BE49-F238E27FC236}">
                <a16:creationId xmlns:a16="http://schemas.microsoft.com/office/drawing/2014/main" id="{42258BB1-14D3-41C9-BAC9-A52AE0F008E6}"/>
              </a:ext>
            </a:extLst>
          </p:cNvPr>
          <p:cNvSpPr>
            <a:spLocks noGrp="1"/>
          </p:cNvSpPr>
          <p:nvPr>
            <p:ph type="title"/>
          </p:nvPr>
        </p:nvSpPr>
        <p:spPr>
          <a:xfrm>
            <a:off x="838200" y="165629"/>
            <a:ext cx="10515600" cy="515408"/>
          </a:xfrm>
        </p:spPr>
        <p:txBody>
          <a:bodyPr>
            <a:normAutofit fontScale="90000"/>
          </a:bodyPr>
          <a:lstStyle/>
          <a:p>
            <a:r>
              <a:rPr lang="en-US" sz="3200" dirty="0"/>
              <a:t>Tribal Gaming and AIAN Medicaid Utilization in CA</a:t>
            </a:r>
          </a:p>
        </p:txBody>
      </p:sp>
      <p:sp>
        <p:nvSpPr>
          <p:cNvPr id="6" name="TextBox 5">
            <a:extLst>
              <a:ext uri="{FF2B5EF4-FFF2-40B4-BE49-F238E27FC236}">
                <a16:creationId xmlns:a16="http://schemas.microsoft.com/office/drawing/2014/main" id="{E9F792D6-D730-4949-BCE1-035E37E2868A}"/>
              </a:ext>
            </a:extLst>
          </p:cNvPr>
          <p:cNvSpPr txBox="1"/>
          <p:nvPr/>
        </p:nvSpPr>
        <p:spPr>
          <a:xfrm>
            <a:off x="1600200" y="6544733"/>
            <a:ext cx="8746067" cy="307777"/>
          </a:xfrm>
          <a:prstGeom prst="rect">
            <a:avLst/>
          </a:prstGeom>
          <a:noFill/>
        </p:spPr>
        <p:txBody>
          <a:bodyPr wrap="square" rtlCol="0">
            <a:spAutoFit/>
          </a:bodyPr>
          <a:lstStyle/>
          <a:p>
            <a:r>
              <a:rPr lang="en-US" sz="1400" dirty="0"/>
              <a:t>Standard errors under the coefficient, clustered on the reservation level</a:t>
            </a:r>
          </a:p>
        </p:txBody>
      </p:sp>
    </p:spTree>
    <p:extLst>
      <p:ext uri="{BB962C8B-B14F-4D97-AF65-F5344CB8AC3E}">
        <p14:creationId xmlns:p14="http://schemas.microsoft.com/office/powerpoint/2010/main" val="4112419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30ED-5077-41F6-A34A-BC41EE814497}"/>
              </a:ext>
            </a:extLst>
          </p:cNvPr>
          <p:cNvSpPr>
            <a:spLocks noGrp="1"/>
          </p:cNvSpPr>
          <p:nvPr>
            <p:ph type="title"/>
          </p:nvPr>
        </p:nvSpPr>
        <p:spPr>
          <a:xfrm>
            <a:off x="838200" y="365125"/>
            <a:ext cx="10515600" cy="727075"/>
          </a:xfrm>
        </p:spPr>
        <p:txBody>
          <a:bodyPr>
            <a:normAutofit/>
          </a:bodyPr>
          <a:lstStyle/>
          <a:p>
            <a:r>
              <a:rPr lang="en-US" sz="3200" dirty="0"/>
              <a:t>Conclusions</a:t>
            </a:r>
          </a:p>
        </p:txBody>
      </p:sp>
      <p:sp>
        <p:nvSpPr>
          <p:cNvPr id="3" name="Content Placeholder 2">
            <a:extLst>
              <a:ext uri="{FF2B5EF4-FFF2-40B4-BE49-F238E27FC236}">
                <a16:creationId xmlns:a16="http://schemas.microsoft.com/office/drawing/2014/main" id="{061E0AF4-8095-4399-B970-6065EC2F4B48}"/>
              </a:ext>
            </a:extLst>
          </p:cNvPr>
          <p:cNvSpPr>
            <a:spLocks noGrp="1"/>
          </p:cNvSpPr>
          <p:nvPr>
            <p:ph idx="1"/>
          </p:nvPr>
        </p:nvSpPr>
        <p:spPr>
          <a:xfrm>
            <a:off x="838200" y="1219200"/>
            <a:ext cx="10515600" cy="4957763"/>
          </a:xfrm>
        </p:spPr>
        <p:txBody>
          <a:bodyPr>
            <a:normAutofit/>
          </a:bodyPr>
          <a:lstStyle/>
          <a:p>
            <a:r>
              <a:rPr lang="en-US" sz="2400" dirty="0"/>
              <a:t>The drivers of child mental health are poorly understood</a:t>
            </a:r>
          </a:p>
          <a:p>
            <a:r>
              <a:rPr lang="en-US" sz="2400" dirty="0"/>
              <a:t>Family circumstance, and in particular financial wellbeing, is a potentially contributing factor</a:t>
            </a:r>
          </a:p>
          <a:p>
            <a:r>
              <a:rPr lang="en-US" sz="2400" dirty="0"/>
              <a:t>AIAN children have the worst suicide and OD mortality</a:t>
            </a:r>
          </a:p>
          <a:p>
            <a:r>
              <a:rPr lang="en-US" sz="2400" dirty="0"/>
              <a:t>Little is known about AIAN mental health utilization; existing evidence suggests barriers to utilization arising from poverty</a:t>
            </a:r>
          </a:p>
          <a:p>
            <a:r>
              <a:rPr lang="en-US" sz="2400" dirty="0"/>
              <a:t>Using Medicaid data from CA, we show that local economic engines –tribal gaming operations, reduce Medicaid utilization, MH visits, and MH utilization per person for young children</a:t>
            </a:r>
          </a:p>
          <a:p>
            <a:r>
              <a:rPr lang="en-US" sz="2400" dirty="0"/>
              <a:t>No corresponding effects were found for the non-AIAN children residing on CA reservations</a:t>
            </a:r>
          </a:p>
          <a:p>
            <a:r>
              <a:rPr lang="en-US" sz="2400" dirty="0"/>
              <a:t>Currently expanding the analysis to the national level</a:t>
            </a:r>
          </a:p>
        </p:txBody>
      </p:sp>
    </p:spTree>
    <p:extLst>
      <p:ext uri="{BB962C8B-B14F-4D97-AF65-F5344CB8AC3E}">
        <p14:creationId xmlns:p14="http://schemas.microsoft.com/office/powerpoint/2010/main" val="130495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FEC6-C980-4FAF-AA93-E963E641D490}"/>
              </a:ext>
            </a:extLst>
          </p:cNvPr>
          <p:cNvSpPr>
            <a:spLocks noGrp="1"/>
          </p:cNvSpPr>
          <p:nvPr>
            <p:ph type="title"/>
          </p:nvPr>
        </p:nvSpPr>
        <p:spPr>
          <a:xfrm>
            <a:off x="838200" y="365126"/>
            <a:ext cx="10515600" cy="642408"/>
          </a:xfrm>
        </p:spPr>
        <p:txBody>
          <a:bodyPr>
            <a:normAutofit/>
          </a:bodyPr>
          <a:lstStyle/>
          <a:p>
            <a:r>
              <a:rPr lang="en-US" sz="3200" dirty="0"/>
              <a:t>Motivation</a:t>
            </a:r>
          </a:p>
        </p:txBody>
      </p:sp>
      <p:sp>
        <p:nvSpPr>
          <p:cNvPr id="3" name="Content Placeholder 2">
            <a:extLst>
              <a:ext uri="{FF2B5EF4-FFF2-40B4-BE49-F238E27FC236}">
                <a16:creationId xmlns:a16="http://schemas.microsoft.com/office/drawing/2014/main" id="{E3E7E3A9-988D-4831-8160-F22911395CB0}"/>
              </a:ext>
            </a:extLst>
          </p:cNvPr>
          <p:cNvSpPr>
            <a:spLocks noGrp="1"/>
          </p:cNvSpPr>
          <p:nvPr>
            <p:ph idx="1"/>
          </p:nvPr>
        </p:nvSpPr>
        <p:spPr>
          <a:xfrm>
            <a:off x="838200" y="1100067"/>
            <a:ext cx="10515600" cy="5111889"/>
          </a:xfrm>
        </p:spPr>
        <p:txBody>
          <a:bodyPr>
            <a:normAutofit fontScale="85000" lnSpcReduction="20000"/>
          </a:bodyPr>
          <a:lstStyle/>
          <a:p>
            <a:r>
              <a:rPr lang="en-US" dirty="0"/>
              <a:t>According to the Centers for Disease Control (CDC), 7.1 percent of all children (aged 2–17) have diagnosed anxiety, 3.2 percent have diagnosed depression, 9.4 percent have diagnosed Attention Deficit Hyperactivity Disorder (ADHD), and 7.4 percent of children have a diagnosed behavioral disorder. </a:t>
            </a:r>
          </a:p>
          <a:p>
            <a:r>
              <a:rPr lang="en-US" dirty="0"/>
              <a:t>Little is known about the prevalence in American Indian children; however, they do have some of the highest suicide rates and preventable death rates (</a:t>
            </a:r>
            <a:r>
              <a:rPr lang="en-US" dirty="0" err="1"/>
              <a:t>Sarche</a:t>
            </a:r>
            <a:r>
              <a:rPr lang="en-US" dirty="0"/>
              <a:t> and Spicer 2008; </a:t>
            </a:r>
            <a:r>
              <a:rPr lang="en-US" dirty="0" err="1"/>
              <a:t>Alcántara</a:t>
            </a:r>
            <a:r>
              <a:rPr lang="en-US" dirty="0"/>
              <a:t> and Gone 2007)</a:t>
            </a:r>
          </a:p>
          <a:p>
            <a:r>
              <a:rPr lang="en-US" dirty="0"/>
              <a:t>Family circumstance is increasingly linked to both the incidence of mental health and behavioral problems and the likelihood that children receive treatment for these issues.</a:t>
            </a:r>
          </a:p>
          <a:p>
            <a:r>
              <a:rPr lang="en-US" dirty="0"/>
              <a:t>American Indian children may be at the highest risk of mental health due to the dual pathways of family circumstances and on-going exposure to racism, deprivation and marginalization in schools and health care access. </a:t>
            </a:r>
          </a:p>
          <a:p>
            <a:r>
              <a:rPr lang="en-US" dirty="0"/>
              <a:t>This analysis expands on prior work that examined smaller, individual tribal level surveys. </a:t>
            </a:r>
          </a:p>
          <a:p>
            <a:r>
              <a:rPr lang="en-US" dirty="0"/>
              <a:t>We use data that covers the nation as a whole for American Indian Children</a:t>
            </a:r>
          </a:p>
          <a:p>
            <a:endParaRPr lang="en-US" dirty="0"/>
          </a:p>
        </p:txBody>
      </p:sp>
    </p:spTree>
    <p:extLst>
      <p:ext uri="{BB962C8B-B14F-4D97-AF65-F5344CB8AC3E}">
        <p14:creationId xmlns:p14="http://schemas.microsoft.com/office/powerpoint/2010/main" val="32528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A8FA53-89FB-498B-8AB6-63209ABB0D96}"/>
              </a:ext>
            </a:extLst>
          </p:cNvPr>
          <p:cNvSpPr>
            <a:spLocks noGrp="1"/>
          </p:cNvSpPr>
          <p:nvPr>
            <p:ph idx="1"/>
          </p:nvPr>
        </p:nvSpPr>
        <p:spPr/>
        <p:txBody>
          <a:bodyPr/>
          <a:lstStyle/>
          <a:p>
            <a:pPr marL="0" indent="0" algn="ctr">
              <a:buNone/>
            </a:pPr>
            <a:r>
              <a:rPr lang="en-US" sz="3200" dirty="0"/>
              <a:t>Thank you!</a:t>
            </a:r>
          </a:p>
          <a:p>
            <a:pPr marL="0" indent="0" algn="ctr">
              <a:buNone/>
            </a:pPr>
            <a:r>
              <a:rPr lang="en-US" dirty="0">
                <a:hlinkClick r:id="rId2"/>
              </a:rPr>
              <a:t>esimeon1@jhu.edu</a:t>
            </a:r>
            <a:endParaRPr lang="en-US" dirty="0"/>
          </a:p>
          <a:p>
            <a:pPr marL="0" indent="0" algn="ctr">
              <a:buNone/>
            </a:pPr>
            <a:endParaRPr lang="en-US" dirty="0"/>
          </a:p>
        </p:txBody>
      </p:sp>
    </p:spTree>
    <p:extLst>
      <p:ext uri="{BB962C8B-B14F-4D97-AF65-F5344CB8AC3E}">
        <p14:creationId xmlns:p14="http://schemas.microsoft.com/office/powerpoint/2010/main" val="1490469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DA4C-B969-420B-A080-F144812B9B3A}"/>
              </a:ext>
            </a:extLst>
          </p:cNvPr>
          <p:cNvSpPr>
            <a:spLocks noGrp="1"/>
          </p:cNvSpPr>
          <p:nvPr>
            <p:ph type="title"/>
          </p:nvPr>
        </p:nvSpPr>
        <p:spPr/>
        <p:txBody>
          <a:bodyPr/>
          <a:lstStyle/>
          <a:p>
            <a:pPr algn="ctr"/>
            <a:r>
              <a:rPr lang="en-US" dirty="0"/>
              <a:t>Appendix</a:t>
            </a:r>
          </a:p>
        </p:txBody>
      </p:sp>
      <p:sp>
        <p:nvSpPr>
          <p:cNvPr id="3" name="Content Placeholder 2">
            <a:extLst>
              <a:ext uri="{FF2B5EF4-FFF2-40B4-BE49-F238E27FC236}">
                <a16:creationId xmlns:a16="http://schemas.microsoft.com/office/drawing/2014/main" id="{E6EB2210-E908-4DC3-9272-C220C3BFCE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17737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0A104-D920-F25B-32AE-D3E3C70B2D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285EC-B6FF-D381-E4B6-0233692CEF0B}"/>
              </a:ext>
            </a:extLst>
          </p:cNvPr>
          <p:cNvSpPr>
            <a:spLocks noGrp="1"/>
          </p:cNvSpPr>
          <p:nvPr>
            <p:ph type="title"/>
          </p:nvPr>
        </p:nvSpPr>
        <p:spPr/>
        <p:txBody>
          <a:bodyPr/>
          <a:lstStyle/>
          <a:p>
            <a:r>
              <a:rPr lang="en-US" dirty="0"/>
              <a:t>Data Construction: Counts of Visits</a:t>
            </a:r>
          </a:p>
        </p:txBody>
      </p:sp>
      <p:sp>
        <p:nvSpPr>
          <p:cNvPr id="3" name="Content Placeholder 2">
            <a:extLst>
              <a:ext uri="{FF2B5EF4-FFF2-40B4-BE49-F238E27FC236}">
                <a16:creationId xmlns:a16="http://schemas.microsoft.com/office/drawing/2014/main" id="{B39790B6-6C18-16F5-B815-D31E982E9948}"/>
              </a:ext>
            </a:extLst>
          </p:cNvPr>
          <p:cNvSpPr>
            <a:spLocks noGrp="1"/>
          </p:cNvSpPr>
          <p:nvPr>
            <p:ph idx="1"/>
          </p:nvPr>
        </p:nvSpPr>
        <p:spPr/>
        <p:txBody>
          <a:bodyPr>
            <a:normAutofit fontScale="92500" lnSpcReduction="20000"/>
          </a:bodyPr>
          <a:lstStyle/>
          <a:p>
            <a:pPr marL="0" indent="0">
              <a:buNone/>
            </a:pPr>
            <a:r>
              <a:rPr lang="en-US" dirty="0"/>
              <a:t>Examined inpatient and outpatient separately</a:t>
            </a:r>
          </a:p>
          <a:p>
            <a:pPr marL="0" indent="0">
              <a:buNone/>
            </a:pPr>
            <a:endParaRPr lang="en-US" dirty="0"/>
          </a:p>
          <a:p>
            <a:pPr algn="l" fontAlgn="base">
              <a:buNone/>
            </a:pPr>
            <a:r>
              <a:rPr lang="en-US" b="0" i="0" dirty="0">
                <a:solidFill>
                  <a:srgbClr val="000000"/>
                </a:solidFill>
                <a:effectLst/>
                <a:latin typeface="Segoe UI" panose="020B0502040204020203" pitchFamily="34" charset="0"/>
              </a:rPr>
              <a:t>ICD-10 Codes:</a:t>
            </a:r>
          </a:p>
          <a:p>
            <a:pPr algn="l" fontAlgn="base">
              <a:buNone/>
            </a:pPr>
            <a:r>
              <a:rPr lang="en-US" b="0" i="0" dirty="0">
                <a:solidFill>
                  <a:srgbClr val="000000"/>
                </a:solidFill>
                <a:effectLst/>
                <a:latin typeface="Segoe UI" panose="020B0502040204020203" pitchFamily="34" charset="0"/>
              </a:rPr>
              <a:t>	F01-F48 for adult mental health</a:t>
            </a:r>
          </a:p>
          <a:p>
            <a:pPr algn="l" fontAlgn="base">
              <a:buNone/>
            </a:pPr>
            <a:r>
              <a:rPr lang="en-US" b="0" i="0" dirty="0">
                <a:solidFill>
                  <a:srgbClr val="000000"/>
                </a:solidFill>
                <a:effectLst/>
                <a:latin typeface="Segoe UI" panose="020B0502040204020203" pitchFamily="34" charset="0"/>
              </a:rPr>
              <a:t>	F90-F98 for childhood onset of mental health issues</a:t>
            </a:r>
          </a:p>
          <a:p>
            <a:pPr algn="l" fontAlgn="base">
              <a:buNone/>
            </a:pPr>
            <a:r>
              <a:rPr lang="en-US" dirty="0">
                <a:solidFill>
                  <a:srgbClr val="000000"/>
                </a:solidFill>
                <a:latin typeface="Segoe UI" panose="020B0502040204020203" pitchFamily="34" charset="0"/>
              </a:rPr>
              <a:t>	</a:t>
            </a:r>
            <a:r>
              <a:rPr lang="en-US" b="0" i="0" dirty="0">
                <a:solidFill>
                  <a:srgbClr val="000000"/>
                </a:solidFill>
                <a:effectLst/>
                <a:latin typeface="Segoe UI" panose="020B0502040204020203" pitchFamily="34" charset="0"/>
              </a:rPr>
              <a:t>F10-F19</a:t>
            </a:r>
            <a:r>
              <a:rPr lang="en-US" dirty="0">
                <a:solidFill>
                  <a:srgbClr val="000000"/>
                </a:solidFill>
                <a:latin typeface="Segoe UI" panose="020B0502040204020203" pitchFamily="34" charset="0"/>
              </a:rPr>
              <a:t> for substance abuse</a:t>
            </a:r>
          </a:p>
          <a:p>
            <a:pPr algn="l" fontAlgn="base">
              <a:buNone/>
            </a:pPr>
            <a:r>
              <a:rPr lang="en-US" b="0" i="0" dirty="0">
                <a:solidFill>
                  <a:srgbClr val="000000"/>
                </a:solidFill>
                <a:effectLst/>
                <a:latin typeface="Segoe UI" panose="020B0502040204020203" pitchFamily="34" charset="0"/>
              </a:rPr>
              <a:t>ICD-9 Codes:</a:t>
            </a:r>
          </a:p>
          <a:p>
            <a:pPr algn="l" fontAlgn="base">
              <a:buNone/>
            </a:pPr>
            <a:r>
              <a:rPr lang="en-US" b="0" i="0" dirty="0">
                <a:solidFill>
                  <a:srgbClr val="000000"/>
                </a:solidFill>
                <a:effectLst/>
                <a:latin typeface="Segoe UI" panose="020B0502040204020203" pitchFamily="34" charset="0"/>
              </a:rPr>
              <a:t>	290-316 for adult mental </a:t>
            </a:r>
            <a:r>
              <a:rPr lang="en-US" dirty="0">
                <a:solidFill>
                  <a:srgbClr val="000000"/>
                </a:solidFill>
                <a:latin typeface="Segoe UI" panose="020B0502040204020203" pitchFamily="34" charset="0"/>
              </a:rPr>
              <a:t>h</a:t>
            </a:r>
            <a:r>
              <a:rPr lang="en-US" b="0" i="0" dirty="0">
                <a:solidFill>
                  <a:srgbClr val="000000"/>
                </a:solidFill>
                <a:effectLst/>
                <a:latin typeface="Segoe UI" panose="020B0502040204020203" pitchFamily="34" charset="0"/>
              </a:rPr>
              <a:t>ealth</a:t>
            </a:r>
          </a:p>
          <a:p>
            <a:pPr algn="l" fontAlgn="base">
              <a:buNone/>
            </a:pPr>
            <a:r>
              <a:rPr lang="en-US" b="0" i="0" dirty="0">
                <a:solidFill>
                  <a:srgbClr val="000000"/>
                </a:solidFill>
                <a:effectLst/>
                <a:latin typeface="Segoe UI" panose="020B0502040204020203" pitchFamily="34" charset="0"/>
              </a:rPr>
              <a:t>	312-316 for childhood mental health</a:t>
            </a:r>
          </a:p>
          <a:p>
            <a:pPr algn="l" fontAlgn="base">
              <a:buNone/>
            </a:pPr>
            <a:r>
              <a:rPr lang="en-US" b="0" i="0" dirty="0">
                <a:solidFill>
                  <a:srgbClr val="000000"/>
                </a:solidFill>
                <a:effectLst/>
                <a:latin typeface="Segoe UI" panose="020B0502040204020203" pitchFamily="34" charset="0"/>
              </a:rPr>
              <a:t>	305 and 292 for substance abuse</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941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A043-472B-40A1-835A-B04E0F7E7B4A}"/>
              </a:ext>
            </a:extLst>
          </p:cNvPr>
          <p:cNvSpPr>
            <a:spLocks noGrp="1"/>
          </p:cNvSpPr>
          <p:nvPr>
            <p:ph type="title"/>
          </p:nvPr>
        </p:nvSpPr>
        <p:spPr>
          <a:xfrm>
            <a:off x="660400" y="5803898"/>
            <a:ext cx="10515600" cy="702732"/>
          </a:xfrm>
        </p:spPr>
        <p:txBody>
          <a:bodyPr>
            <a:normAutofit fontScale="90000"/>
          </a:bodyPr>
          <a:lstStyle/>
          <a:p>
            <a:r>
              <a:rPr lang="en-US" sz="1800" dirty="0"/>
              <a:t>American Indian children have the highest suicide mortality rate</a:t>
            </a:r>
            <a:br>
              <a:rPr lang="en-US" sz="1800" dirty="0"/>
            </a:br>
            <a:r>
              <a:rPr lang="en-US" sz="1800" dirty="0"/>
              <a:t>And the highest OD mortality rate</a:t>
            </a:r>
            <a:br>
              <a:rPr lang="en-US" sz="1800" dirty="0"/>
            </a:br>
            <a:r>
              <a:rPr lang="en-US" sz="1800" dirty="0"/>
              <a:t>Neither appears to have peaked by 2020</a:t>
            </a:r>
            <a:br>
              <a:rPr lang="en-US" sz="1800" dirty="0"/>
            </a:br>
            <a:br>
              <a:rPr lang="en-US" sz="1800" dirty="0"/>
            </a:br>
            <a:endParaRPr lang="en-US" sz="1800" dirty="0"/>
          </a:p>
        </p:txBody>
      </p:sp>
      <p:graphicFrame>
        <p:nvGraphicFramePr>
          <p:cNvPr id="4" name="Content Placeholder 3">
            <a:extLst>
              <a:ext uri="{FF2B5EF4-FFF2-40B4-BE49-F238E27FC236}">
                <a16:creationId xmlns:a16="http://schemas.microsoft.com/office/drawing/2014/main" id="{387163D6-2D71-450A-8D4C-EBD1F6EE334D}"/>
              </a:ext>
            </a:extLst>
          </p:cNvPr>
          <p:cNvGraphicFramePr>
            <a:graphicFrameLocks noGrp="1"/>
          </p:cNvGraphicFramePr>
          <p:nvPr>
            <p:ph idx="1"/>
            <p:extLst>
              <p:ext uri="{D42A27DB-BD31-4B8C-83A1-F6EECF244321}">
                <p14:modId xmlns:p14="http://schemas.microsoft.com/office/powerpoint/2010/main" val="223320808"/>
              </p:ext>
            </p:extLst>
          </p:nvPr>
        </p:nvGraphicFramePr>
        <p:xfrm>
          <a:off x="838200" y="944036"/>
          <a:ext cx="10515600" cy="435186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734085201"/>
                    </a:ext>
                  </a:extLst>
                </a:gridCol>
                <a:gridCol w="5257800">
                  <a:extLst>
                    <a:ext uri="{9D8B030D-6E8A-4147-A177-3AD203B41FA5}">
                      <a16:colId xmlns:a16="http://schemas.microsoft.com/office/drawing/2014/main" val="3181020450"/>
                    </a:ext>
                  </a:extLst>
                </a:gridCol>
              </a:tblGrid>
              <a:tr h="671427">
                <a:tc>
                  <a:txBody>
                    <a:bodyPr/>
                    <a:lstStyle/>
                    <a:p>
                      <a:r>
                        <a:rPr lang="en-US" dirty="0">
                          <a:solidFill>
                            <a:schemeClr val="tx1"/>
                          </a:solidFill>
                        </a:rPr>
                        <a:t>0-18 Suicide mortality per 100K</a:t>
                      </a:r>
                    </a:p>
                  </a:txBody>
                  <a:tcPr>
                    <a:noFill/>
                  </a:tcPr>
                </a:tc>
                <a:tc>
                  <a:txBody>
                    <a:bodyPr/>
                    <a:lstStyle/>
                    <a:p>
                      <a:r>
                        <a:rPr lang="en-US" dirty="0">
                          <a:solidFill>
                            <a:schemeClr val="tx1"/>
                          </a:solidFill>
                        </a:rPr>
                        <a:t>0-18 OD related mortality per 100K</a:t>
                      </a:r>
                    </a:p>
                  </a:txBody>
                  <a:tcPr>
                    <a:noFill/>
                  </a:tcPr>
                </a:tc>
                <a:extLst>
                  <a:ext uri="{0D108BD9-81ED-4DB2-BD59-A6C34878D82A}">
                    <a16:rowId xmlns:a16="http://schemas.microsoft.com/office/drawing/2014/main" val="3509255572"/>
                  </a:ext>
                </a:extLst>
              </a:tr>
              <a:tr h="3680438">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2849038833"/>
                  </a:ext>
                </a:extLst>
              </a:tr>
            </a:tbl>
          </a:graphicData>
        </a:graphic>
      </p:graphicFrame>
      <p:pic>
        <p:nvPicPr>
          <p:cNvPr id="5" name="Picture 4">
            <a:extLst>
              <a:ext uri="{FF2B5EF4-FFF2-40B4-BE49-F238E27FC236}">
                <a16:creationId xmlns:a16="http://schemas.microsoft.com/office/drawing/2014/main" id="{3B37E1E7-CEAC-4A46-B4BB-E736C57B6F53}"/>
              </a:ext>
            </a:extLst>
          </p:cNvPr>
          <p:cNvPicPr/>
          <p:nvPr/>
        </p:nvPicPr>
        <p:blipFill>
          <a:blip r:embed="rId2">
            <a:extLst>
              <a:ext uri="{28A0092B-C50C-407E-A947-70E740481C1C}">
                <a14:useLocalDpi xmlns:a14="http://schemas.microsoft.com/office/drawing/2010/main" val="0"/>
              </a:ext>
            </a:extLst>
          </a:blip>
          <a:stretch>
            <a:fillRect/>
          </a:stretch>
        </p:blipFill>
        <p:spPr>
          <a:xfrm>
            <a:off x="660400" y="1562099"/>
            <a:ext cx="5435600" cy="3843867"/>
          </a:xfrm>
          <a:prstGeom prst="rect">
            <a:avLst/>
          </a:prstGeom>
        </p:spPr>
      </p:pic>
      <p:pic>
        <p:nvPicPr>
          <p:cNvPr id="6" name="Picture 5">
            <a:extLst>
              <a:ext uri="{FF2B5EF4-FFF2-40B4-BE49-F238E27FC236}">
                <a16:creationId xmlns:a16="http://schemas.microsoft.com/office/drawing/2014/main" id="{11D6E183-A4DD-4676-82D3-49B1B0265D9F}"/>
              </a:ext>
            </a:extLst>
          </p:cNvPr>
          <p:cNvPicPr/>
          <p:nvPr/>
        </p:nvPicPr>
        <p:blipFill>
          <a:blip r:embed="rId3">
            <a:extLst>
              <a:ext uri="{28A0092B-C50C-407E-A947-70E740481C1C}">
                <a14:useLocalDpi xmlns:a14="http://schemas.microsoft.com/office/drawing/2010/main" val="0"/>
              </a:ext>
            </a:extLst>
          </a:blip>
          <a:stretch>
            <a:fillRect/>
          </a:stretch>
        </p:blipFill>
        <p:spPr>
          <a:xfrm>
            <a:off x="6189133" y="1691216"/>
            <a:ext cx="4749800" cy="3699932"/>
          </a:xfrm>
          <a:prstGeom prst="rect">
            <a:avLst/>
          </a:prstGeom>
        </p:spPr>
      </p:pic>
      <p:sp>
        <p:nvSpPr>
          <p:cNvPr id="3" name="TextBox 2">
            <a:extLst>
              <a:ext uri="{FF2B5EF4-FFF2-40B4-BE49-F238E27FC236}">
                <a16:creationId xmlns:a16="http://schemas.microsoft.com/office/drawing/2014/main" id="{6D998D92-A09A-4FC2-AC1D-BE89A80892DA}"/>
              </a:ext>
            </a:extLst>
          </p:cNvPr>
          <p:cNvSpPr txBox="1"/>
          <p:nvPr/>
        </p:nvSpPr>
        <p:spPr>
          <a:xfrm flipH="1">
            <a:off x="1010918" y="338667"/>
            <a:ext cx="9928014" cy="461665"/>
          </a:xfrm>
          <a:prstGeom prst="rect">
            <a:avLst/>
          </a:prstGeom>
          <a:noFill/>
        </p:spPr>
        <p:txBody>
          <a:bodyPr wrap="square" rtlCol="0">
            <a:spAutoFit/>
          </a:bodyPr>
          <a:lstStyle/>
          <a:p>
            <a:r>
              <a:rPr lang="en-US" sz="2400" dirty="0"/>
              <a:t>American Indian children have the worst suicide and OD-related mortality</a:t>
            </a:r>
          </a:p>
        </p:txBody>
      </p:sp>
    </p:spTree>
    <p:extLst>
      <p:ext uri="{BB962C8B-B14F-4D97-AF65-F5344CB8AC3E}">
        <p14:creationId xmlns:p14="http://schemas.microsoft.com/office/powerpoint/2010/main" val="192327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7BFC-7794-4E31-80F7-311780096291}"/>
              </a:ext>
            </a:extLst>
          </p:cNvPr>
          <p:cNvSpPr>
            <a:spLocks noGrp="1"/>
          </p:cNvSpPr>
          <p:nvPr>
            <p:ph type="title"/>
          </p:nvPr>
        </p:nvSpPr>
        <p:spPr>
          <a:xfrm>
            <a:off x="838200" y="365125"/>
            <a:ext cx="10515600" cy="600075"/>
          </a:xfrm>
        </p:spPr>
        <p:txBody>
          <a:bodyPr>
            <a:normAutofit/>
          </a:bodyPr>
          <a:lstStyle/>
          <a:p>
            <a:r>
              <a:rPr lang="en-US" sz="3200" dirty="0"/>
              <a:t>This phenomenon is mental-health specific</a:t>
            </a:r>
          </a:p>
        </p:txBody>
      </p:sp>
      <p:graphicFrame>
        <p:nvGraphicFramePr>
          <p:cNvPr id="4" name="Content Placeholder 3">
            <a:extLst>
              <a:ext uri="{FF2B5EF4-FFF2-40B4-BE49-F238E27FC236}">
                <a16:creationId xmlns:a16="http://schemas.microsoft.com/office/drawing/2014/main" id="{7FBBFB40-E97A-4F61-9BAE-F4B0EC034C78}"/>
              </a:ext>
            </a:extLst>
          </p:cNvPr>
          <p:cNvGraphicFramePr>
            <a:graphicFrameLocks noGrp="1"/>
          </p:cNvGraphicFramePr>
          <p:nvPr>
            <p:ph idx="1"/>
            <p:extLst>
              <p:ext uri="{D42A27DB-BD31-4B8C-83A1-F6EECF244321}">
                <p14:modId xmlns:p14="http://schemas.microsoft.com/office/powerpoint/2010/main" val="2928819868"/>
              </p:ext>
            </p:extLst>
          </p:nvPr>
        </p:nvGraphicFramePr>
        <p:xfrm>
          <a:off x="838200" y="1171045"/>
          <a:ext cx="10515600" cy="451590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814161675"/>
                    </a:ext>
                  </a:extLst>
                </a:gridCol>
                <a:gridCol w="5257800">
                  <a:extLst>
                    <a:ext uri="{9D8B030D-6E8A-4147-A177-3AD203B41FA5}">
                      <a16:colId xmlns:a16="http://schemas.microsoft.com/office/drawing/2014/main" val="4234983241"/>
                    </a:ext>
                  </a:extLst>
                </a:gridCol>
              </a:tblGrid>
              <a:tr h="458872">
                <a:tc>
                  <a:txBody>
                    <a:bodyPr/>
                    <a:lstStyle/>
                    <a:p>
                      <a:r>
                        <a:rPr lang="en-US" dirty="0">
                          <a:solidFill>
                            <a:schemeClr val="tx1"/>
                          </a:solidFill>
                        </a:rPr>
                        <a:t>0-18 pneumonia mortality per 100K</a:t>
                      </a:r>
                    </a:p>
                  </a:txBody>
                  <a:tcPr>
                    <a:noFill/>
                  </a:tcPr>
                </a:tc>
                <a:tc>
                  <a:txBody>
                    <a:bodyPr/>
                    <a:lstStyle/>
                    <a:p>
                      <a:r>
                        <a:rPr lang="en-US" dirty="0">
                          <a:solidFill>
                            <a:schemeClr val="tx1"/>
                          </a:solidFill>
                        </a:rPr>
                        <a:t>0-18 injury-related mortality per 100K</a:t>
                      </a:r>
                    </a:p>
                  </a:txBody>
                  <a:tcPr>
                    <a:noFill/>
                  </a:tcPr>
                </a:tc>
                <a:extLst>
                  <a:ext uri="{0D108BD9-81ED-4DB2-BD59-A6C34878D82A}">
                    <a16:rowId xmlns:a16="http://schemas.microsoft.com/office/drawing/2014/main" val="1661623734"/>
                  </a:ext>
                </a:extLst>
              </a:tr>
              <a:tr h="4057037">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3381908060"/>
                  </a:ext>
                </a:extLst>
              </a:tr>
            </a:tbl>
          </a:graphicData>
        </a:graphic>
      </p:graphicFrame>
      <p:pic>
        <p:nvPicPr>
          <p:cNvPr id="5" name="Picture 4">
            <a:extLst>
              <a:ext uri="{FF2B5EF4-FFF2-40B4-BE49-F238E27FC236}">
                <a16:creationId xmlns:a16="http://schemas.microsoft.com/office/drawing/2014/main" id="{6C9087B7-19E8-45B3-A4FA-3EA1EE711A7E}"/>
              </a:ext>
            </a:extLst>
          </p:cNvPr>
          <p:cNvPicPr/>
          <p:nvPr/>
        </p:nvPicPr>
        <p:blipFill>
          <a:blip r:embed="rId2">
            <a:extLst>
              <a:ext uri="{28A0092B-C50C-407E-A947-70E740481C1C}">
                <a14:useLocalDpi xmlns:a14="http://schemas.microsoft.com/office/drawing/2010/main" val="0"/>
              </a:ext>
            </a:extLst>
          </a:blip>
          <a:stretch>
            <a:fillRect/>
          </a:stretch>
        </p:blipFill>
        <p:spPr>
          <a:xfrm>
            <a:off x="838200" y="1619251"/>
            <a:ext cx="5164667" cy="3903132"/>
          </a:xfrm>
          <a:prstGeom prst="rect">
            <a:avLst/>
          </a:prstGeom>
        </p:spPr>
      </p:pic>
      <p:pic>
        <p:nvPicPr>
          <p:cNvPr id="6" name="Picture 5">
            <a:extLst>
              <a:ext uri="{FF2B5EF4-FFF2-40B4-BE49-F238E27FC236}">
                <a16:creationId xmlns:a16="http://schemas.microsoft.com/office/drawing/2014/main" id="{7D386A76-F50F-4343-B72D-64E9B69E2DBA}"/>
              </a:ext>
            </a:extLst>
          </p:cNvPr>
          <p:cNvPicPr/>
          <p:nvPr/>
        </p:nvPicPr>
        <p:blipFill>
          <a:blip r:embed="rId3">
            <a:extLst>
              <a:ext uri="{28A0092B-C50C-407E-A947-70E740481C1C}">
                <a14:useLocalDpi xmlns:a14="http://schemas.microsoft.com/office/drawing/2010/main" val="0"/>
              </a:ext>
            </a:extLst>
          </a:blip>
          <a:stretch>
            <a:fillRect/>
          </a:stretch>
        </p:blipFill>
        <p:spPr>
          <a:xfrm>
            <a:off x="6189135" y="1619251"/>
            <a:ext cx="5037665" cy="3962400"/>
          </a:xfrm>
          <a:prstGeom prst="rect">
            <a:avLst/>
          </a:prstGeom>
        </p:spPr>
      </p:pic>
    </p:spTree>
    <p:extLst>
      <p:ext uri="{BB962C8B-B14F-4D97-AF65-F5344CB8AC3E}">
        <p14:creationId xmlns:p14="http://schemas.microsoft.com/office/powerpoint/2010/main" val="149805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8245-3BC5-4DDA-9179-52C3DE0261BB}"/>
              </a:ext>
            </a:extLst>
          </p:cNvPr>
          <p:cNvSpPr>
            <a:spLocks noGrp="1"/>
          </p:cNvSpPr>
          <p:nvPr>
            <p:ph type="title"/>
          </p:nvPr>
        </p:nvSpPr>
        <p:spPr>
          <a:xfrm>
            <a:off x="838200" y="365126"/>
            <a:ext cx="10515600" cy="845608"/>
          </a:xfrm>
        </p:spPr>
        <p:txBody>
          <a:bodyPr>
            <a:normAutofit/>
          </a:bodyPr>
          <a:lstStyle/>
          <a:p>
            <a:r>
              <a:rPr lang="en-US" sz="3200" dirty="0"/>
              <a:t>It is also child-specific</a:t>
            </a:r>
          </a:p>
        </p:txBody>
      </p:sp>
      <p:graphicFrame>
        <p:nvGraphicFramePr>
          <p:cNvPr id="4" name="Content Placeholder 3">
            <a:extLst>
              <a:ext uri="{FF2B5EF4-FFF2-40B4-BE49-F238E27FC236}">
                <a16:creationId xmlns:a16="http://schemas.microsoft.com/office/drawing/2014/main" id="{1DC6FBFB-3FFC-4345-8EB0-4CC5CCC8AC04}"/>
              </a:ext>
            </a:extLst>
          </p:cNvPr>
          <p:cNvGraphicFramePr>
            <a:graphicFrameLocks noGrp="1"/>
          </p:cNvGraphicFramePr>
          <p:nvPr>
            <p:ph idx="1"/>
            <p:extLst>
              <p:ext uri="{D42A27DB-BD31-4B8C-83A1-F6EECF244321}">
                <p14:modId xmlns:p14="http://schemas.microsoft.com/office/powerpoint/2010/main" val="331438383"/>
              </p:ext>
            </p:extLst>
          </p:nvPr>
        </p:nvGraphicFramePr>
        <p:xfrm>
          <a:off x="838200" y="1455735"/>
          <a:ext cx="10515600" cy="459793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273775772"/>
                    </a:ext>
                  </a:extLst>
                </a:gridCol>
                <a:gridCol w="5257800">
                  <a:extLst>
                    <a:ext uri="{9D8B030D-6E8A-4147-A177-3AD203B41FA5}">
                      <a16:colId xmlns:a16="http://schemas.microsoft.com/office/drawing/2014/main" val="10334104"/>
                    </a:ext>
                  </a:extLst>
                </a:gridCol>
              </a:tblGrid>
              <a:tr h="584821">
                <a:tc>
                  <a:txBody>
                    <a:bodyPr/>
                    <a:lstStyle/>
                    <a:p>
                      <a:r>
                        <a:rPr lang="en-US" dirty="0">
                          <a:solidFill>
                            <a:schemeClr val="tx1"/>
                          </a:solidFill>
                        </a:rPr>
                        <a:t> 45-64 suicide mortality per 100K</a:t>
                      </a:r>
                    </a:p>
                  </a:txBody>
                  <a:tcPr>
                    <a:noFill/>
                  </a:tcPr>
                </a:tc>
                <a:tc>
                  <a:txBody>
                    <a:bodyPr/>
                    <a:lstStyle/>
                    <a:p>
                      <a:r>
                        <a:rPr lang="en-US" dirty="0">
                          <a:solidFill>
                            <a:schemeClr val="tx1"/>
                          </a:solidFill>
                        </a:rPr>
                        <a:t>45-64 drug-related mortality per 100K</a:t>
                      </a:r>
                    </a:p>
                  </a:txBody>
                  <a:tcPr>
                    <a:noFill/>
                  </a:tcPr>
                </a:tc>
                <a:extLst>
                  <a:ext uri="{0D108BD9-81ED-4DB2-BD59-A6C34878D82A}">
                    <a16:rowId xmlns:a16="http://schemas.microsoft.com/office/drawing/2014/main" val="4090853706"/>
                  </a:ext>
                </a:extLst>
              </a:tr>
              <a:tr h="4013110">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150459760"/>
                  </a:ext>
                </a:extLst>
              </a:tr>
            </a:tbl>
          </a:graphicData>
        </a:graphic>
      </p:graphicFrame>
      <p:pic>
        <p:nvPicPr>
          <p:cNvPr id="5" name="Picture 4">
            <a:extLst>
              <a:ext uri="{FF2B5EF4-FFF2-40B4-BE49-F238E27FC236}">
                <a16:creationId xmlns:a16="http://schemas.microsoft.com/office/drawing/2014/main" id="{E3810F02-0084-4145-BF47-1D391920685B}"/>
              </a:ext>
            </a:extLst>
          </p:cNvPr>
          <p:cNvPicPr/>
          <p:nvPr/>
        </p:nvPicPr>
        <p:blipFill>
          <a:blip r:embed="rId2">
            <a:extLst>
              <a:ext uri="{28A0092B-C50C-407E-A947-70E740481C1C}">
                <a14:useLocalDpi xmlns:a14="http://schemas.microsoft.com/office/drawing/2010/main" val="0"/>
              </a:ext>
            </a:extLst>
          </a:blip>
          <a:stretch>
            <a:fillRect/>
          </a:stretch>
        </p:blipFill>
        <p:spPr>
          <a:xfrm>
            <a:off x="973667" y="2091267"/>
            <a:ext cx="5054600" cy="3810000"/>
          </a:xfrm>
          <a:prstGeom prst="rect">
            <a:avLst/>
          </a:prstGeom>
        </p:spPr>
      </p:pic>
      <p:pic>
        <p:nvPicPr>
          <p:cNvPr id="6" name="Picture 5">
            <a:extLst>
              <a:ext uri="{FF2B5EF4-FFF2-40B4-BE49-F238E27FC236}">
                <a16:creationId xmlns:a16="http://schemas.microsoft.com/office/drawing/2014/main" id="{B97AC41E-DD25-4EF4-831E-30033E55B8FE}"/>
              </a:ext>
            </a:extLst>
          </p:cNvPr>
          <p:cNvPicPr/>
          <p:nvPr/>
        </p:nvPicPr>
        <p:blipFill>
          <a:blip r:embed="rId3">
            <a:extLst>
              <a:ext uri="{28A0092B-C50C-407E-A947-70E740481C1C}">
                <a14:useLocalDpi xmlns:a14="http://schemas.microsoft.com/office/drawing/2010/main" val="0"/>
              </a:ext>
            </a:extLst>
          </a:blip>
          <a:stretch>
            <a:fillRect/>
          </a:stretch>
        </p:blipFill>
        <p:spPr>
          <a:xfrm>
            <a:off x="6163735" y="2091267"/>
            <a:ext cx="5190066" cy="3809999"/>
          </a:xfrm>
          <a:prstGeom prst="rect">
            <a:avLst/>
          </a:prstGeom>
        </p:spPr>
      </p:pic>
    </p:spTree>
    <p:extLst>
      <p:ext uri="{BB962C8B-B14F-4D97-AF65-F5344CB8AC3E}">
        <p14:creationId xmlns:p14="http://schemas.microsoft.com/office/powerpoint/2010/main" val="121403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26DB-333E-4FCB-970E-2FB021F582D2}"/>
              </a:ext>
            </a:extLst>
          </p:cNvPr>
          <p:cNvSpPr>
            <a:spLocks noGrp="1"/>
          </p:cNvSpPr>
          <p:nvPr>
            <p:ph type="title"/>
          </p:nvPr>
        </p:nvSpPr>
        <p:spPr>
          <a:xfrm>
            <a:off x="838200" y="365126"/>
            <a:ext cx="10515600" cy="506942"/>
          </a:xfrm>
        </p:spPr>
        <p:txBody>
          <a:bodyPr>
            <a:noAutofit/>
          </a:bodyPr>
          <a:lstStyle/>
          <a:p>
            <a:r>
              <a:rPr lang="en-US" sz="3200" dirty="0"/>
              <a:t>Prior literature</a:t>
            </a:r>
          </a:p>
        </p:txBody>
      </p:sp>
      <p:sp>
        <p:nvSpPr>
          <p:cNvPr id="3" name="Content Placeholder 2">
            <a:extLst>
              <a:ext uri="{FF2B5EF4-FFF2-40B4-BE49-F238E27FC236}">
                <a16:creationId xmlns:a16="http://schemas.microsoft.com/office/drawing/2014/main" id="{9156A14B-8D58-4EF1-A392-2715CACB87E3}"/>
              </a:ext>
            </a:extLst>
          </p:cNvPr>
          <p:cNvSpPr>
            <a:spLocks noGrp="1"/>
          </p:cNvSpPr>
          <p:nvPr>
            <p:ph idx="1"/>
          </p:nvPr>
        </p:nvSpPr>
        <p:spPr>
          <a:xfrm>
            <a:off x="838200" y="982134"/>
            <a:ext cx="10515600" cy="5194830"/>
          </a:xfrm>
        </p:spPr>
        <p:txBody>
          <a:bodyPr>
            <a:normAutofit/>
          </a:bodyPr>
          <a:lstStyle/>
          <a:p>
            <a:pPr marL="0" indent="0">
              <a:buNone/>
            </a:pPr>
            <a:r>
              <a:rPr lang="en-US" b="1" dirty="0"/>
              <a:t>Relatively high mortality and suicide rates – *may* be attributable to untreated mental health issues</a:t>
            </a:r>
          </a:p>
          <a:p>
            <a:r>
              <a:rPr lang="en-US" sz="2400" dirty="0"/>
              <a:t>Prior research has also found relatively high rates of suicide, juvenile deaths and “deaths of despair” in American Indian and First Nations populations (</a:t>
            </a:r>
            <a:r>
              <a:rPr lang="en-US" sz="2400" dirty="0" err="1"/>
              <a:t>Akee</a:t>
            </a:r>
            <a:r>
              <a:rPr lang="en-US" sz="2400" dirty="0"/>
              <a:t>, et al 2024; </a:t>
            </a:r>
            <a:r>
              <a:rPr lang="en-US" sz="2400" dirty="0" err="1"/>
              <a:t>Feir</a:t>
            </a:r>
            <a:r>
              <a:rPr lang="en-US" sz="2400" dirty="0"/>
              <a:t> et al 2019; </a:t>
            </a:r>
            <a:r>
              <a:rPr lang="en-US" sz="2400" dirty="0" err="1"/>
              <a:t>Alcántara</a:t>
            </a:r>
            <a:r>
              <a:rPr lang="en-US" sz="2400" dirty="0"/>
              <a:t> and Gone 2007)</a:t>
            </a:r>
          </a:p>
          <a:p>
            <a:r>
              <a:rPr lang="en-US" sz="2400" dirty="0"/>
              <a:t>In a Minnesota study, 6% of the sample showed signs of severe emotional distress. Eleven percent of the teens surveyed knew someone who had killed himself or herself, and 17% had attempted suicide themselves (Blum et al, 1992)</a:t>
            </a:r>
          </a:p>
          <a:p>
            <a:r>
              <a:rPr lang="en-US" sz="2400" dirty="0"/>
              <a:t>There is a negative relationship between psychological distress in childhood and adolescence and economic well-being in adulthood (Currie and Stabile 2007; Fletcher 2014; Smith and Smith 2010) </a:t>
            </a:r>
          </a:p>
          <a:p>
            <a:endParaRPr lang="en-US" dirty="0"/>
          </a:p>
        </p:txBody>
      </p:sp>
    </p:spTree>
    <p:extLst>
      <p:ext uri="{BB962C8B-B14F-4D97-AF65-F5344CB8AC3E}">
        <p14:creationId xmlns:p14="http://schemas.microsoft.com/office/powerpoint/2010/main" val="366156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26DB-333E-4FCB-970E-2FB021F582D2}"/>
              </a:ext>
            </a:extLst>
          </p:cNvPr>
          <p:cNvSpPr>
            <a:spLocks noGrp="1"/>
          </p:cNvSpPr>
          <p:nvPr>
            <p:ph type="title"/>
          </p:nvPr>
        </p:nvSpPr>
        <p:spPr>
          <a:xfrm>
            <a:off x="838200" y="111655"/>
            <a:ext cx="10515600" cy="506942"/>
          </a:xfrm>
        </p:spPr>
        <p:txBody>
          <a:bodyPr>
            <a:noAutofit/>
          </a:bodyPr>
          <a:lstStyle/>
          <a:p>
            <a:r>
              <a:rPr lang="en-US" sz="3200" dirty="0"/>
              <a:t>Prior literature, cont. </a:t>
            </a:r>
          </a:p>
        </p:txBody>
      </p:sp>
      <p:sp>
        <p:nvSpPr>
          <p:cNvPr id="3" name="Content Placeholder 2">
            <a:extLst>
              <a:ext uri="{FF2B5EF4-FFF2-40B4-BE49-F238E27FC236}">
                <a16:creationId xmlns:a16="http://schemas.microsoft.com/office/drawing/2014/main" id="{9156A14B-8D58-4EF1-A392-2715CACB87E3}"/>
              </a:ext>
            </a:extLst>
          </p:cNvPr>
          <p:cNvSpPr>
            <a:spLocks noGrp="1"/>
          </p:cNvSpPr>
          <p:nvPr>
            <p:ph idx="1"/>
          </p:nvPr>
        </p:nvSpPr>
        <p:spPr>
          <a:xfrm>
            <a:off x="838200" y="685800"/>
            <a:ext cx="10515600" cy="5807074"/>
          </a:xfrm>
        </p:spPr>
        <p:txBody>
          <a:bodyPr>
            <a:normAutofit fontScale="85000" lnSpcReduction="20000"/>
          </a:bodyPr>
          <a:lstStyle/>
          <a:p>
            <a:pPr marL="0" indent="0">
              <a:buNone/>
            </a:pPr>
            <a:r>
              <a:rPr lang="en-US" sz="3800" b="1" dirty="0"/>
              <a:t>Access to Medical Services is inadequate and uneven</a:t>
            </a:r>
          </a:p>
          <a:p>
            <a:r>
              <a:rPr lang="en-US" dirty="0"/>
              <a:t>Long Distances to receive treatment for on-reservation populations (Indian Health Service, 2019; Quintero et al, 2021)</a:t>
            </a:r>
          </a:p>
          <a:p>
            <a:r>
              <a:rPr lang="en-US" dirty="0"/>
              <a:t>American Indian children used fewer mental health services than their White counterparts (Costello et al, 2011).</a:t>
            </a:r>
          </a:p>
          <a:p>
            <a:pPr marL="0" indent="0">
              <a:buNone/>
            </a:pPr>
            <a:r>
              <a:rPr lang="en-US" sz="3800" b="1" dirty="0"/>
              <a:t>Relationship between Income and Mental Health</a:t>
            </a:r>
          </a:p>
          <a:p>
            <a:r>
              <a:rPr lang="en-US" sz="3100" dirty="0"/>
              <a:t>Positive Income Shocks May Improve Adult Mental Health Outcomes ( </a:t>
            </a:r>
            <a:r>
              <a:rPr lang="en-US" sz="3100" dirty="0" err="1"/>
              <a:t>Apouey</a:t>
            </a:r>
            <a:r>
              <a:rPr lang="en-US" sz="3100" dirty="0"/>
              <a:t> and Clark 2015; Haushofer and Shapiro 2016, Wolfe et al )</a:t>
            </a:r>
          </a:p>
          <a:p>
            <a:r>
              <a:rPr lang="en-US" sz="3100" dirty="0"/>
              <a:t>Additional work has shown an improvement in child outcomes for American Indians (</a:t>
            </a:r>
            <a:r>
              <a:rPr lang="en-US" sz="3100" dirty="0" err="1"/>
              <a:t>Akee</a:t>
            </a:r>
            <a:r>
              <a:rPr lang="en-US" sz="3100" dirty="0"/>
              <a:t> et al 2022)</a:t>
            </a:r>
          </a:p>
          <a:p>
            <a:r>
              <a:rPr lang="en-US" sz="3100" dirty="0"/>
              <a:t>Evidence that Childhood Mental Health Issues may matter more than physical health for long-run outcomes(Currie, </a:t>
            </a:r>
            <a:r>
              <a:rPr lang="en-US" sz="3100" dirty="0" err="1"/>
              <a:t>Manivong</a:t>
            </a:r>
            <a:r>
              <a:rPr lang="en-US" sz="3100" dirty="0"/>
              <a:t>, and </a:t>
            </a:r>
            <a:r>
              <a:rPr lang="en-US" sz="3100" dirty="0" err="1"/>
              <a:t>Roos</a:t>
            </a:r>
            <a:r>
              <a:rPr lang="en-US" sz="3100" dirty="0"/>
              <a:t> 2010)</a:t>
            </a:r>
          </a:p>
          <a:p>
            <a:r>
              <a:rPr lang="en-US" sz="3100" dirty="0" err="1"/>
              <a:t>Akee</a:t>
            </a:r>
            <a:r>
              <a:rPr lang="en-US" sz="3100" dirty="0"/>
              <a:t> et al. (2018, 2010) show that additional unearned household income improves educational attainment and personality traits by ages 19 and 16, respectively, all of which likely contribute substantially to long-term economic success. </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00492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A24A-7D1E-424B-859D-D05F339F4AEC}"/>
              </a:ext>
            </a:extLst>
          </p:cNvPr>
          <p:cNvSpPr>
            <a:spLocks noGrp="1"/>
          </p:cNvSpPr>
          <p:nvPr>
            <p:ph type="title"/>
          </p:nvPr>
        </p:nvSpPr>
        <p:spPr>
          <a:xfrm>
            <a:off x="838200" y="365126"/>
            <a:ext cx="10515600" cy="633942"/>
          </a:xfrm>
        </p:spPr>
        <p:txBody>
          <a:bodyPr>
            <a:normAutofit/>
          </a:bodyPr>
          <a:lstStyle/>
          <a:p>
            <a:r>
              <a:rPr lang="en-US" sz="3200" dirty="0"/>
              <a:t>Challenges</a:t>
            </a:r>
          </a:p>
        </p:txBody>
      </p:sp>
      <p:sp>
        <p:nvSpPr>
          <p:cNvPr id="3" name="Content Placeholder 2">
            <a:extLst>
              <a:ext uri="{FF2B5EF4-FFF2-40B4-BE49-F238E27FC236}">
                <a16:creationId xmlns:a16="http://schemas.microsoft.com/office/drawing/2014/main" id="{03F0F3DC-3A07-4687-BE1F-B1D9503F2975}"/>
              </a:ext>
            </a:extLst>
          </p:cNvPr>
          <p:cNvSpPr>
            <a:spLocks noGrp="1"/>
          </p:cNvSpPr>
          <p:nvPr>
            <p:ph idx="1"/>
          </p:nvPr>
        </p:nvSpPr>
        <p:spPr>
          <a:xfrm>
            <a:off x="838200" y="1159933"/>
            <a:ext cx="10515600" cy="5017030"/>
          </a:xfrm>
        </p:spPr>
        <p:txBody>
          <a:bodyPr/>
          <a:lstStyle/>
          <a:p>
            <a:r>
              <a:rPr lang="en-US" sz="2400" dirty="0"/>
              <a:t>Changes in definitions of disorders and additions of new categories</a:t>
            </a:r>
          </a:p>
          <a:p>
            <a:pPr>
              <a:buFontTx/>
              <a:buChar char="-"/>
            </a:pPr>
            <a:r>
              <a:rPr lang="en-US" sz="1600" dirty="0"/>
              <a:t>DSM IV vs DSM V</a:t>
            </a:r>
          </a:p>
          <a:p>
            <a:r>
              <a:rPr lang="en-US" sz="2400" dirty="0"/>
              <a:t>Childhood disorders and diagnoses do not map into adult disorders and diagnoses</a:t>
            </a:r>
          </a:p>
          <a:p>
            <a:pPr>
              <a:buFontTx/>
              <a:buChar char="-"/>
            </a:pPr>
            <a:r>
              <a:rPr lang="en-US" sz="1600" dirty="0"/>
              <a:t>Following the mental health trajectory of a single individual over time and treatments is challenging</a:t>
            </a:r>
          </a:p>
          <a:p>
            <a:r>
              <a:rPr lang="en-US" sz="2400" dirty="0"/>
              <a:t>Population is hard to define, and impossible to study in publicly available data due to small samples (</a:t>
            </a:r>
            <a:r>
              <a:rPr lang="en-US" sz="2400" dirty="0" err="1"/>
              <a:t>Akee</a:t>
            </a:r>
            <a:r>
              <a:rPr lang="en-US" sz="2400" dirty="0"/>
              <a:t> and </a:t>
            </a:r>
            <a:r>
              <a:rPr lang="en-US" sz="2400" dirty="0" err="1"/>
              <a:t>Simeonova</a:t>
            </a:r>
            <a:r>
              <a:rPr lang="en-US" sz="2400" dirty="0"/>
              <a:t>, NAS report 2015)</a:t>
            </a:r>
          </a:p>
        </p:txBody>
      </p:sp>
    </p:spTree>
    <p:extLst>
      <p:ext uri="{BB962C8B-B14F-4D97-AF65-F5344CB8AC3E}">
        <p14:creationId xmlns:p14="http://schemas.microsoft.com/office/powerpoint/2010/main" val="244025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97637-672E-F74C-9348-7EC932638B8A}"/>
              </a:ext>
            </a:extLst>
          </p:cNvPr>
          <p:cNvSpPr>
            <a:spLocks noGrp="1"/>
          </p:cNvSpPr>
          <p:nvPr>
            <p:ph type="title"/>
          </p:nvPr>
        </p:nvSpPr>
        <p:spPr>
          <a:xfrm>
            <a:off x="838200" y="365125"/>
            <a:ext cx="10515600" cy="676275"/>
          </a:xfrm>
        </p:spPr>
        <p:txBody>
          <a:bodyPr>
            <a:normAutofit/>
          </a:bodyPr>
          <a:lstStyle/>
          <a:p>
            <a:r>
              <a:rPr lang="en-US" sz="3200" dirty="0"/>
              <a:t>What we do</a:t>
            </a:r>
          </a:p>
        </p:txBody>
      </p:sp>
      <p:sp>
        <p:nvSpPr>
          <p:cNvPr id="3" name="Content Placeholder 2">
            <a:extLst>
              <a:ext uri="{FF2B5EF4-FFF2-40B4-BE49-F238E27FC236}">
                <a16:creationId xmlns:a16="http://schemas.microsoft.com/office/drawing/2014/main" id="{393957DA-69CC-D041-BDCA-EF5E58C843E0}"/>
              </a:ext>
            </a:extLst>
          </p:cNvPr>
          <p:cNvSpPr>
            <a:spLocks noGrp="1"/>
          </p:cNvSpPr>
          <p:nvPr>
            <p:ph idx="1"/>
          </p:nvPr>
        </p:nvSpPr>
        <p:spPr>
          <a:xfrm>
            <a:off x="838200" y="1286933"/>
            <a:ext cx="10515600" cy="4890030"/>
          </a:xfrm>
        </p:spPr>
        <p:txBody>
          <a:bodyPr>
            <a:normAutofit/>
          </a:bodyPr>
          <a:lstStyle/>
          <a:p>
            <a:r>
              <a:rPr lang="en-US" sz="2400" dirty="0"/>
              <a:t>Pull all AIAN records and 20 percent of other records from the Medicaid inpatient and outpatient files starting in 1999 until 2021</a:t>
            </a:r>
          </a:p>
          <a:p>
            <a:r>
              <a:rPr lang="en-US" sz="2400" dirty="0"/>
              <a:t>Use geographic identifiers (zip) to locate residences on AI reservations</a:t>
            </a:r>
          </a:p>
          <a:p>
            <a:r>
              <a:rPr lang="en-US" sz="2400" dirty="0"/>
              <a:t>Merge in tribal information based on reservation location</a:t>
            </a:r>
          </a:p>
          <a:p>
            <a:r>
              <a:rPr lang="en-US" sz="2400" dirty="0"/>
              <a:t>Among nonelderly AIAN people, uninsured rates are higher among those who identify as AIAN alone (22%) and AIAN and Hispanic (20%)  (KFF, 2023)</a:t>
            </a:r>
          </a:p>
          <a:p>
            <a:r>
              <a:rPr lang="en-US" sz="2400" dirty="0"/>
              <a:t> 20% of AIAN (all) are in poverty, and 26% of AIAN alone are poor</a:t>
            </a:r>
          </a:p>
          <a:p>
            <a:r>
              <a:rPr lang="en-US" sz="2400" dirty="0"/>
              <a:t>30% of non-elderly AIAN have Medicaid coverage</a:t>
            </a:r>
          </a:p>
          <a:p>
            <a:r>
              <a:rPr lang="en-US" sz="2400" dirty="0"/>
              <a:t>44% of AIAN children are covered by Medicaid (9% are uninsured)</a:t>
            </a:r>
          </a:p>
        </p:txBody>
      </p:sp>
      <p:sp>
        <p:nvSpPr>
          <p:cNvPr id="4" name="Rectangle 1">
            <a:extLst>
              <a:ext uri="{FF2B5EF4-FFF2-40B4-BE49-F238E27FC236}">
                <a16:creationId xmlns:a16="http://schemas.microsoft.com/office/drawing/2014/main" id="{D9C59BA2-0CF8-45E5-B78F-1497A47DEE0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1155CC"/>
                </a:solidFill>
                <a:effectLst/>
                <a:latin typeface="Helvetica" panose="020B0604020202020204" pitchFamily="34" charset="0"/>
                <a:hlinkClick r:id="rId2"/>
              </a:rPr>
              <a:t>https://docs.google.com/document/d/1evHa-zxc5kc4CYzQ6l9qKagXRIfLb6DvxH83XuIieEk/edit?usp=sharing</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5728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2948</TotalTime>
  <Words>1654</Words>
  <Application>Microsoft Office PowerPoint</Application>
  <PresentationFormat>Widescreen</PresentationFormat>
  <Paragraphs>411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Cambria Math</vt:lpstr>
      <vt:lpstr>Helvetica</vt:lpstr>
      <vt:lpstr>Segoe UI</vt:lpstr>
      <vt:lpstr>Office Theme</vt:lpstr>
      <vt:lpstr>Drivers of Mental Health Disparities in American Indian Youth: The Effect of Economic Conditions</vt:lpstr>
      <vt:lpstr>Motivation</vt:lpstr>
      <vt:lpstr>American Indian children have the highest suicide mortality rate And the highest OD mortality rate Neither appears to have peaked by 2020  </vt:lpstr>
      <vt:lpstr>This phenomenon is mental-health specific</vt:lpstr>
      <vt:lpstr>It is also child-specific</vt:lpstr>
      <vt:lpstr>Prior literature</vt:lpstr>
      <vt:lpstr>Prior literature, cont. </vt:lpstr>
      <vt:lpstr>Challenges</vt:lpstr>
      <vt:lpstr>What we do</vt:lpstr>
      <vt:lpstr>Economic opportunity and AIAN child mental health</vt:lpstr>
      <vt:lpstr>Data Construction: AI/AN children in Medicaid</vt:lpstr>
      <vt:lpstr>Basic estimation strategy</vt:lpstr>
      <vt:lpstr>AIAN Medicaid users aged 0-18 </vt:lpstr>
      <vt:lpstr>Tribal casinos in California</vt:lpstr>
      <vt:lpstr>Casino openings by year</vt:lpstr>
      <vt:lpstr>Means of main outcomes by tribal gaming status</vt:lpstr>
      <vt:lpstr>Tribal Gaming and AIAN Medicaid Utilization in CA</vt:lpstr>
      <vt:lpstr>Tribal Gaming and AIAN Medicaid Utilization in CA</vt:lpstr>
      <vt:lpstr>Conclusions</vt:lpstr>
      <vt:lpstr>PowerPoint Presentation</vt:lpstr>
      <vt:lpstr>Appendix</vt:lpstr>
      <vt:lpstr>Data Construction: Counts of Visits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Drivers of Mental Health Disparities in American Indian Youth: The Effect of Economic Conditions</dc:title>
  <dc:creator>Emilia Simeonova</dc:creator>
  <cp:lastModifiedBy>Emilia Simeonova</cp:lastModifiedBy>
  <cp:revision>109</cp:revision>
  <dcterms:created xsi:type="dcterms:W3CDTF">2025-05-07T15:26:43Z</dcterms:created>
  <dcterms:modified xsi:type="dcterms:W3CDTF">2025-05-16T13:11:41Z</dcterms:modified>
</cp:coreProperties>
</file>