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1" r:id="rId3"/>
    <p:sldId id="257" r:id="rId4"/>
    <p:sldId id="260" r:id="rId5"/>
    <p:sldId id="263" r:id="rId6"/>
    <p:sldId id="265" r:id="rId7"/>
    <p:sldId id="266" r:id="rId8"/>
    <p:sldId id="267" r:id="rId9"/>
    <p:sldId id="269" r:id="rId10"/>
    <p:sldId id="270" r:id="rId11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0E4"/>
    <a:srgbClr val="4F81BD"/>
    <a:srgbClr val="2A4668"/>
    <a:srgbClr val="3051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68" y="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72E79-8EBD-414F-806C-19A6D2CB0E4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699031-9EDB-4AAA-AA83-0D6D4CF73978}">
      <dgm:prSet/>
      <dgm:spPr/>
      <dgm:t>
        <a:bodyPr/>
        <a:lstStyle/>
        <a:p>
          <a:r>
            <a:rPr lang="en-US"/>
            <a:t>Economists: </a:t>
          </a:r>
        </a:p>
      </dgm:t>
    </dgm:pt>
    <dgm:pt modelId="{17202189-10FE-4029-939A-BD243BAE63EA}" type="parTrans" cxnId="{77C5F621-8C91-4CAE-9384-899222B408FF}">
      <dgm:prSet/>
      <dgm:spPr/>
      <dgm:t>
        <a:bodyPr/>
        <a:lstStyle/>
        <a:p>
          <a:endParaRPr lang="en-US"/>
        </a:p>
      </dgm:t>
    </dgm:pt>
    <dgm:pt modelId="{02D83D8D-6B64-41AA-820B-34252040A820}" type="sibTrans" cxnId="{77C5F621-8C91-4CAE-9384-899222B408FF}">
      <dgm:prSet/>
      <dgm:spPr/>
      <dgm:t>
        <a:bodyPr/>
        <a:lstStyle/>
        <a:p>
          <a:endParaRPr lang="en-US"/>
        </a:p>
      </dgm:t>
    </dgm:pt>
    <dgm:pt modelId="{28157438-2E52-415C-9BD3-C62EC0F989E5}">
      <dgm:prSet/>
      <dgm:spPr/>
      <dgm:t>
        <a:bodyPr/>
        <a:lstStyle/>
        <a:p>
          <a:r>
            <a:rPr lang="en-US" dirty="0"/>
            <a:t>Focus: causal factors contributing to the changes in birth rates</a:t>
          </a:r>
        </a:p>
      </dgm:t>
    </dgm:pt>
    <dgm:pt modelId="{29092B79-0BDB-4115-8BBA-D28959DD13B4}" type="parTrans" cxnId="{57A59488-AF09-4342-82EE-BB2201F1C37E}">
      <dgm:prSet/>
      <dgm:spPr/>
      <dgm:t>
        <a:bodyPr/>
        <a:lstStyle/>
        <a:p>
          <a:endParaRPr lang="en-US"/>
        </a:p>
      </dgm:t>
    </dgm:pt>
    <dgm:pt modelId="{76FAABB8-7E99-4BDC-97E3-A7FEAD8D96EE}" type="sibTrans" cxnId="{57A59488-AF09-4342-82EE-BB2201F1C37E}">
      <dgm:prSet/>
      <dgm:spPr/>
      <dgm:t>
        <a:bodyPr/>
        <a:lstStyle/>
        <a:p>
          <a:endParaRPr lang="en-US"/>
        </a:p>
      </dgm:t>
    </dgm:pt>
    <dgm:pt modelId="{F75677C9-8151-4D34-9736-D341E9FEBFA9}">
      <dgm:prSet/>
      <dgm:spPr/>
      <dgm:t>
        <a:bodyPr/>
        <a:lstStyle/>
        <a:p>
          <a:r>
            <a:rPr lang="en-US"/>
            <a:t>Hard to find period-specific factors that “work”</a:t>
          </a:r>
        </a:p>
      </dgm:t>
    </dgm:pt>
    <dgm:pt modelId="{73C2B6A0-E880-4119-9E7C-E92D221842EF}" type="parTrans" cxnId="{C5414AC2-2587-4A8B-A180-5890C1F0A63B}">
      <dgm:prSet/>
      <dgm:spPr/>
      <dgm:t>
        <a:bodyPr/>
        <a:lstStyle/>
        <a:p>
          <a:endParaRPr lang="en-US"/>
        </a:p>
      </dgm:t>
    </dgm:pt>
    <dgm:pt modelId="{246D38EC-06E4-4D49-8F97-1107B2BB8970}" type="sibTrans" cxnId="{C5414AC2-2587-4A8B-A180-5890C1F0A63B}">
      <dgm:prSet/>
      <dgm:spPr/>
      <dgm:t>
        <a:bodyPr/>
        <a:lstStyle/>
        <a:p>
          <a:endParaRPr lang="en-US"/>
        </a:p>
      </dgm:t>
    </dgm:pt>
    <dgm:pt modelId="{48CAD1E5-5D55-43CF-9565-65BFDB76D1B7}">
      <dgm:prSet/>
      <dgm:spPr/>
      <dgm:t>
        <a:bodyPr/>
        <a:lstStyle/>
        <a:p>
          <a:r>
            <a:rPr lang="en-US" dirty="0"/>
            <a:t>Conclusion from our earlier JEP paper: </a:t>
          </a:r>
          <a:r>
            <a:rPr lang="en-US" b="1" dirty="0"/>
            <a:t>“to understand the factors behind falling annual birth rates, we should be looking for circumstances related to cohorts, as opposed to contemporaneous years.”</a:t>
          </a:r>
        </a:p>
      </dgm:t>
    </dgm:pt>
    <dgm:pt modelId="{6928F19E-E031-4D2E-8F5A-3CB9F6814E8B}" type="parTrans" cxnId="{71A88216-5ABE-482B-86B2-4A7438B75148}">
      <dgm:prSet/>
      <dgm:spPr/>
      <dgm:t>
        <a:bodyPr/>
        <a:lstStyle/>
        <a:p>
          <a:endParaRPr lang="en-US"/>
        </a:p>
      </dgm:t>
    </dgm:pt>
    <dgm:pt modelId="{807B80A7-9E82-45C4-A11A-CD557C861B2C}" type="sibTrans" cxnId="{71A88216-5ABE-482B-86B2-4A7438B75148}">
      <dgm:prSet/>
      <dgm:spPr/>
      <dgm:t>
        <a:bodyPr/>
        <a:lstStyle/>
        <a:p>
          <a:endParaRPr lang="en-US"/>
        </a:p>
      </dgm:t>
    </dgm:pt>
    <dgm:pt modelId="{735024B6-BFD2-4FAA-8F94-EEFDF652D622}">
      <dgm:prSet/>
      <dgm:spPr/>
      <dgm:t>
        <a:bodyPr/>
        <a:lstStyle/>
        <a:p>
          <a:r>
            <a:rPr lang="en-US"/>
            <a:t>Demographers: </a:t>
          </a:r>
        </a:p>
      </dgm:t>
    </dgm:pt>
    <dgm:pt modelId="{B6C995CC-9FBD-4B9E-8F9D-4C9CC8CE8D02}" type="parTrans" cxnId="{1BD19F6B-D378-4E38-AA06-70B9A30567AB}">
      <dgm:prSet/>
      <dgm:spPr/>
      <dgm:t>
        <a:bodyPr/>
        <a:lstStyle/>
        <a:p>
          <a:endParaRPr lang="en-US"/>
        </a:p>
      </dgm:t>
    </dgm:pt>
    <dgm:pt modelId="{1FEBB843-9A77-4856-B320-B96821878CE7}" type="sibTrans" cxnId="{1BD19F6B-D378-4E38-AA06-70B9A30567AB}">
      <dgm:prSet/>
      <dgm:spPr/>
      <dgm:t>
        <a:bodyPr/>
        <a:lstStyle/>
        <a:p>
          <a:endParaRPr lang="en-US"/>
        </a:p>
      </dgm:t>
    </dgm:pt>
    <dgm:pt modelId="{B4D81B5D-2BE6-483B-B79E-3701C8DA56F8}">
      <dgm:prSet/>
      <dgm:spPr/>
      <dgm:t>
        <a:bodyPr/>
        <a:lstStyle/>
        <a:p>
          <a:r>
            <a:rPr lang="en-US" dirty="0"/>
            <a:t>Focus: often to forecast longer-term population change</a:t>
          </a:r>
        </a:p>
      </dgm:t>
    </dgm:pt>
    <dgm:pt modelId="{2706EDC9-0493-42C9-B310-1B885CF1C395}" type="parTrans" cxnId="{AA49233A-5B21-491F-93E6-3750C3205A39}">
      <dgm:prSet/>
      <dgm:spPr/>
      <dgm:t>
        <a:bodyPr/>
        <a:lstStyle/>
        <a:p>
          <a:endParaRPr lang="en-US"/>
        </a:p>
      </dgm:t>
    </dgm:pt>
    <dgm:pt modelId="{11CB6A41-F43D-4D8A-842C-96C4C1C33436}" type="sibTrans" cxnId="{AA49233A-5B21-491F-93E6-3750C3205A39}">
      <dgm:prSet/>
      <dgm:spPr/>
      <dgm:t>
        <a:bodyPr/>
        <a:lstStyle/>
        <a:p>
          <a:endParaRPr lang="en-US"/>
        </a:p>
      </dgm:t>
    </dgm:pt>
    <dgm:pt modelId="{57BCA4DC-277E-4C4A-B5C3-9AE0C70E1A9B}">
      <dgm:prSet/>
      <dgm:spPr/>
      <dgm:t>
        <a:bodyPr/>
        <a:lstStyle/>
        <a:p>
          <a:r>
            <a:rPr lang="en-US" dirty="0"/>
            <a:t>Work by Norm Ryder, John </a:t>
          </a:r>
          <a:r>
            <a:rPr lang="en-US" dirty="0" err="1"/>
            <a:t>Bongaarts</a:t>
          </a:r>
          <a:r>
            <a:rPr lang="en-US" dirty="0"/>
            <a:t>, others going back decades</a:t>
          </a:r>
        </a:p>
      </dgm:t>
    </dgm:pt>
    <dgm:pt modelId="{8BDB7DBB-4687-4447-BB4D-4CAD9438B037}" type="parTrans" cxnId="{0E96B04E-6A56-43D8-82F9-967242C1283A}">
      <dgm:prSet/>
      <dgm:spPr/>
      <dgm:t>
        <a:bodyPr/>
        <a:lstStyle/>
        <a:p>
          <a:endParaRPr lang="en-US"/>
        </a:p>
      </dgm:t>
    </dgm:pt>
    <dgm:pt modelId="{9EE5A89A-0F94-46AB-80CE-C3F1D2F2329C}" type="sibTrans" cxnId="{0E96B04E-6A56-43D8-82F9-967242C1283A}">
      <dgm:prSet/>
      <dgm:spPr/>
      <dgm:t>
        <a:bodyPr/>
        <a:lstStyle/>
        <a:p>
          <a:endParaRPr lang="en-US"/>
        </a:p>
      </dgm:t>
    </dgm:pt>
    <dgm:pt modelId="{9835E6EC-11ED-41FA-BB01-90F35823CF44}">
      <dgm:prSet/>
      <dgm:spPr/>
      <dgm:t>
        <a:bodyPr/>
        <a:lstStyle/>
        <a:p>
          <a:r>
            <a:rPr lang="en-US" dirty="0"/>
            <a:t>Major improvements in data availability to examine cohort patterns (Human Fertility Database)</a:t>
          </a:r>
        </a:p>
      </dgm:t>
    </dgm:pt>
    <dgm:pt modelId="{019971E6-961F-42F0-B128-6EB1841406B6}" type="parTrans" cxnId="{B36C6046-07F1-4F75-937A-2B651514D721}">
      <dgm:prSet/>
      <dgm:spPr/>
      <dgm:t>
        <a:bodyPr/>
        <a:lstStyle/>
        <a:p>
          <a:endParaRPr lang="en-US"/>
        </a:p>
      </dgm:t>
    </dgm:pt>
    <dgm:pt modelId="{49DDF0A6-25F1-4D36-810E-A58E67A565D6}" type="sibTrans" cxnId="{B36C6046-07F1-4F75-937A-2B651514D721}">
      <dgm:prSet/>
      <dgm:spPr/>
      <dgm:t>
        <a:bodyPr/>
        <a:lstStyle/>
        <a:p>
          <a:endParaRPr lang="en-US"/>
        </a:p>
      </dgm:t>
    </dgm:pt>
    <dgm:pt modelId="{105E0B25-D7B6-46FE-807D-CC8DA6C5887A}">
      <dgm:prSet/>
      <dgm:spPr/>
      <dgm:t>
        <a:bodyPr/>
        <a:lstStyle/>
        <a:p>
          <a:r>
            <a:rPr lang="en-US" dirty="0"/>
            <a:t>Tempo versus quantum effects</a:t>
          </a:r>
        </a:p>
      </dgm:t>
    </dgm:pt>
    <dgm:pt modelId="{940C8884-4E93-41C8-A03F-9B7B1D789569}" type="parTrans" cxnId="{7A0D5DF4-11EA-4D60-8CAE-A22FF38D2941}">
      <dgm:prSet/>
      <dgm:spPr/>
    </dgm:pt>
    <dgm:pt modelId="{8A6E89C4-4142-4822-8AD7-1D62BB02F672}" type="sibTrans" cxnId="{7A0D5DF4-11EA-4D60-8CAE-A22FF38D2941}">
      <dgm:prSet/>
      <dgm:spPr/>
    </dgm:pt>
    <dgm:pt modelId="{FA50FE39-F80B-4D62-8A7D-AC0803C2281F}" type="pres">
      <dgm:prSet presAssocID="{4E372E79-8EBD-414F-806C-19A6D2CB0E4D}" presName="Name0" presStyleCnt="0">
        <dgm:presLayoutVars>
          <dgm:dir/>
          <dgm:animLvl val="lvl"/>
          <dgm:resizeHandles val="exact"/>
        </dgm:presLayoutVars>
      </dgm:prSet>
      <dgm:spPr/>
    </dgm:pt>
    <dgm:pt modelId="{B04A2D3E-F998-4B59-AF0B-82B99C77A5CD}" type="pres">
      <dgm:prSet presAssocID="{6C699031-9EDB-4AAA-AA83-0D6D4CF73978}" presName="composite" presStyleCnt="0"/>
      <dgm:spPr/>
    </dgm:pt>
    <dgm:pt modelId="{870A6344-980C-422E-9038-82E1D73AE200}" type="pres">
      <dgm:prSet presAssocID="{6C699031-9EDB-4AAA-AA83-0D6D4CF7397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7B8A165-D655-47FB-ADB6-456F84C5CDF8}" type="pres">
      <dgm:prSet presAssocID="{6C699031-9EDB-4AAA-AA83-0D6D4CF73978}" presName="desTx" presStyleLbl="alignAccFollowNode1" presStyleIdx="0" presStyleCnt="2">
        <dgm:presLayoutVars>
          <dgm:bulletEnabled val="1"/>
        </dgm:presLayoutVars>
      </dgm:prSet>
      <dgm:spPr/>
    </dgm:pt>
    <dgm:pt modelId="{FE878C8F-3D1F-4650-A3D2-A7AE641E5EFC}" type="pres">
      <dgm:prSet presAssocID="{02D83D8D-6B64-41AA-820B-34252040A820}" presName="space" presStyleCnt="0"/>
      <dgm:spPr/>
    </dgm:pt>
    <dgm:pt modelId="{71BBD814-B923-498E-B121-7E6FEFEC8E0B}" type="pres">
      <dgm:prSet presAssocID="{735024B6-BFD2-4FAA-8F94-EEFDF652D622}" presName="composite" presStyleCnt="0"/>
      <dgm:spPr/>
    </dgm:pt>
    <dgm:pt modelId="{039BC9C4-F908-4640-BF91-AF0F2C409015}" type="pres">
      <dgm:prSet presAssocID="{735024B6-BFD2-4FAA-8F94-EEFDF652D62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F07E199-581B-472C-B2D5-9699D43292A8}" type="pres">
      <dgm:prSet presAssocID="{735024B6-BFD2-4FAA-8F94-EEFDF652D62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1A88216-5ABE-482B-86B2-4A7438B75148}" srcId="{6C699031-9EDB-4AAA-AA83-0D6D4CF73978}" destId="{48CAD1E5-5D55-43CF-9565-65BFDB76D1B7}" srcOrd="2" destOrd="0" parTransId="{6928F19E-E031-4D2E-8F5A-3CB9F6814E8B}" sibTransId="{807B80A7-9E82-45C4-A11A-CD557C861B2C}"/>
    <dgm:cxn modelId="{77C5F621-8C91-4CAE-9384-899222B408FF}" srcId="{4E372E79-8EBD-414F-806C-19A6D2CB0E4D}" destId="{6C699031-9EDB-4AAA-AA83-0D6D4CF73978}" srcOrd="0" destOrd="0" parTransId="{17202189-10FE-4029-939A-BD243BAE63EA}" sibTransId="{02D83D8D-6B64-41AA-820B-34252040A820}"/>
    <dgm:cxn modelId="{26EB902F-8685-4032-B721-DC2D7304680B}" type="presOf" srcId="{28157438-2E52-415C-9BD3-C62EC0F989E5}" destId="{37B8A165-D655-47FB-ADB6-456F84C5CDF8}" srcOrd="0" destOrd="0" presId="urn:microsoft.com/office/officeart/2005/8/layout/hList1"/>
    <dgm:cxn modelId="{AADDE539-0DDB-4458-8220-B24C19189BFC}" type="presOf" srcId="{6C699031-9EDB-4AAA-AA83-0D6D4CF73978}" destId="{870A6344-980C-422E-9038-82E1D73AE200}" srcOrd="0" destOrd="0" presId="urn:microsoft.com/office/officeart/2005/8/layout/hList1"/>
    <dgm:cxn modelId="{AA49233A-5B21-491F-93E6-3750C3205A39}" srcId="{735024B6-BFD2-4FAA-8F94-EEFDF652D622}" destId="{B4D81B5D-2BE6-483B-B79E-3701C8DA56F8}" srcOrd="0" destOrd="0" parTransId="{2706EDC9-0493-42C9-B310-1B885CF1C395}" sibTransId="{11CB6A41-F43D-4D8A-842C-96C4C1C33436}"/>
    <dgm:cxn modelId="{B36C6046-07F1-4F75-937A-2B651514D721}" srcId="{735024B6-BFD2-4FAA-8F94-EEFDF652D622}" destId="{9835E6EC-11ED-41FA-BB01-90F35823CF44}" srcOrd="3" destOrd="0" parTransId="{019971E6-961F-42F0-B128-6EB1841406B6}" sibTransId="{49DDF0A6-25F1-4D36-810E-A58E67A565D6}"/>
    <dgm:cxn modelId="{1BD19F6B-D378-4E38-AA06-70B9A30567AB}" srcId="{4E372E79-8EBD-414F-806C-19A6D2CB0E4D}" destId="{735024B6-BFD2-4FAA-8F94-EEFDF652D622}" srcOrd="1" destOrd="0" parTransId="{B6C995CC-9FBD-4B9E-8F9D-4C9CC8CE8D02}" sibTransId="{1FEBB843-9A77-4856-B320-B96821878CE7}"/>
    <dgm:cxn modelId="{12BEDD6B-A4BD-430C-AF6F-E8E4CABEEC7B}" type="presOf" srcId="{735024B6-BFD2-4FAA-8F94-EEFDF652D622}" destId="{039BC9C4-F908-4640-BF91-AF0F2C409015}" srcOrd="0" destOrd="0" presId="urn:microsoft.com/office/officeart/2005/8/layout/hList1"/>
    <dgm:cxn modelId="{0E96B04E-6A56-43D8-82F9-967242C1283A}" srcId="{735024B6-BFD2-4FAA-8F94-EEFDF652D622}" destId="{57BCA4DC-277E-4C4A-B5C3-9AE0C70E1A9B}" srcOrd="2" destOrd="0" parTransId="{8BDB7DBB-4687-4447-BB4D-4CAD9438B037}" sibTransId="{9EE5A89A-0F94-46AB-80CE-C3F1D2F2329C}"/>
    <dgm:cxn modelId="{5C294150-7B14-42EB-A6AC-B28E1C61BF3B}" type="presOf" srcId="{9835E6EC-11ED-41FA-BB01-90F35823CF44}" destId="{8F07E199-581B-472C-B2D5-9699D43292A8}" srcOrd="0" destOrd="3" presId="urn:microsoft.com/office/officeart/2005/8/layout/hList1"/>
    <dgm:cxn modelId="{11B15076-4CAB-4DA8-B3B3-8365CF6D568E}" type="presOf" srcId="{105E0B25-D7B6-46FE-807D-CC8DA6C5887A}" destId="{8F07E199-581B-472C-B2D5-9699D43292A8}" srcOrd="0" destOrd="1" presId="urn:microsoft.com/office/officeart/2005/8/layout/hList1"/>
    <dgm:cxn modelId="{8199A557-7994-4C95-B434-F27D7A0649AA}" type="presOf" srcId="{F75677C9-8151-4D34-9736-D341E9FEBFA9}" destId="{37B8A165-D655-47FB-ADB6-456F84C5CDF8}" srcOrd="0" destOrd="1" presId="urn:microsoft.com/office/officeart/2005/8/layout/hList1"/>
    <dgm:cxn modelId="{EFD14D80-5674-4C94-9601-118CFA7975D6}" type="presOf" srcId="{B4D81B5D-2BE6-483B-B79E-3701C8DA56F8}" destId="{8F07E199-581B-472C-B2D5-9699D43292A8}" srcOrd="0" destOrd="0" presId="urn:microsoft.com/office/officeart/2005/8/layout/hList1"/>
    <dgm:cxn modelId="{95802D82-6DC9-473C-8DA2-AB07F807D750}" type="presOf" srcId="{57BCA4DC-277E-4C4A-B5C3-9AE0C70E1A9B}" destId="{8F07E199-581B-472C-B2D5-9699D43292A8}" srcOrd="0" destOrd="2" presId="urn:microsoft.com/office/officeart/2005/8/layout/hList1"/>
    <dgm:cxn modelId="{57A59488-AF09-4342-82EE-BB2201F1C37E}" srcId="{6C699031-9EDB-4AAA-AA83-0D6D4CF73978}" destId="{28157438-2E52-415C-9BD3-C62EC0F989E5}" srcOrd="0" destOrd="0" parTransId="{29092B79-0BDB-4115-8BBA-D28959DD13B4}" sibTransId="{76FAABB8-7E99-4BDC-97E3-A7FEAD8D96EE}"/>
    <dgm:cxn modelId="{6C4E18AD-41DA-48FB-B3AC-0421CB1A30D3}" type="presOf" srcId="{48CAD1E5-5D55-43CF-9565-65BFDB76D1B7}" destId="{37B8A165-D655-47FB-ADB6-456F84C5CDF8}" srcOrd="0" destOrd="2" presId="urn:microsoft.com/office/officeart/2005/8/layout/hList1"/>
    <dgm:cxn modelId="{C5414AC2-2587-4A8B-A180-5890C1F0A63B}" srcId="{6C699031-9EDB-4AAA-AA83-0D6D4CF73978}" destId="{F75677C9-8151-4D34-9736-D341E9FEBFA9}" srcOrd="1" destOrd="0" parTransId="{73C2B6A0-E880-4119-9E7C-E92D221842EF}" sibTransId="{246D38EC-06E4-4D49-8F97-1107B2BB8970}"/>
    <dgm:cxn modelId="{7A0D5DF4-11EA-4D60-8CAE-A22FF38D2941}" srcId="{735024B6-BFD2-4FAA-8F94-EEFDF652D622}" destId="{105E0B25-D7B6-46FE-807D-CC8DA6C5887A}" srcOrd="1" destOrd="0" parTransId="{940C8884-4E93-41C8-A03F-9B7B1D789569}" sibTransId="{8A6E89C4-4142-4822-8AD7-1D62BB02F672}"/>
    <dgm:cxn modelId="{508E54FA-B83E-41F8-988C-451F1C6B419A}" type="presOf" srcId="{4E372E79-8EBD-414F-806C-19A6D2CB0E4D}" destId="{FA50FE39-F80B-4D62-8A7D-AC0803C2281F}" srcOrd="0" destOrd="0" presId="urn:microsoft.com/office/officeart/2005/8/layout/hList1"/>
    <dgm:cxn modelId="{968CF92A-8C23-406F-A659-44E8269DEEBE}" type="presParOf" srcId="{FA50FE39-F80B-4D62-8A7D-AC0803C2281F}" destId="{B04A2D3E-F998-4B59-AF0B-82B99C77A5CD}" srcOrd="0" destOrd="0" presId="urn:microsoft.com/office/officeart/2005/8/layout/hList1"/>
    <dgm:cxn modelId="{A57AF998-00F9-4FBC-9CA6-E10632EF4CE5}" type="presParOf" srcId="{B04A2D3E-F998-4B59-AF0B-82B99C77A5CD}" destId="{870A6344-980C-422E-9038-82E1D73AE200}" srcOrd="0" destOrd="0" presId="urn:microsoft.com/office/officeart/2005/8/layout/hList1"/>
    <dgm:cxn modelId="{4FF5A57A-BD3F-4A2E-B7B9-EBEC0733FFC7}" type="presParOf" srcId="{B04A2D3E-F998-4B59-AF0B-82B99C77A5CD}" destId="{37B8A165-D655-47FB-ADB6-456F84C5CDF8}" srcOrd="1" destOrd="0" presId="urn:microsoft.com/office/officeart/2005/8/layout/hList1"/>
    <dgm:cxn modelId="{5CE16ECA-573D-409A-8A09-731531CF0278}" type="presParOf" srcId="{FA50FE39-F80B-4D62-8A7D-AC0803C2281F}" destId="{FE878C8F-3D1F-4650-A3D2-A7AE641E5EFC}" srcOrd="1" destOrd="0" presId="urn:microsoft.com/office/officeart/2005/8/layout/hList1"/>
    <dgm:cxn modelId="{F2BFCDB9-FE58-4E20-B9B9-CE1D1F1C0509}" type="presParOf" srcId="{FA50FE39-F80B-4D62-8A7D-AC0803C2281F}" destId="{71BBD814-B923-498E-B121-7E6FEFEC8E0B}" srcOrd="2" destOrd="0" presId="urn:microsoft.com/office/officeart/2005/8/layout/hList1"/>
    <dgm:cxn modelId="{759A93DB-B5B2-4499-B641-B176C8DEBAD8}" type="presParOf" srcId="{71BBD814-B923-498E-B121-7E6FEFEC8E0B}" destId="{039BC9C4-F908-4640-BF91-AF0F2C409015}" srcOrd="0" destOrd="0" presId="urn:microsoft.com/office/officeart/2005/8/layout/hList1"/>
    <dgm:cxn modelId="{4CB9D8C2-A4C8-4586-9EFB-E7758393DD1E}" type="presParOf" srcId="{71BBD814-B923-498E-B121-7E6FEFEC8E0B}" destId="{8F07E199-581B-472C-B2D5-9699D43292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CBA1C9-1848-46BA-BB2B-28F0AB967A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3F464E-4B94-4EA3-8377-F4D1F9DB83CF}">
      <dgm:prSet/>
      <dgm:spPr>
        <a:solidFill>
          <a:srgbClr val="C4D0E4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Use these concepts/data to assess cohort trends in US, where decline started later</a:t>
          </a:r>
        </a:p>
      </dgm:t>
    </dgm:pt>
    <dgm:pt modelId="{9720AC4D-995B-4C10-BFB1-09FEF786DDB2}" type="parTrans" cxnId="{7A510BE1-A734-4E69-A7B7-6230694AECC5}">
      <dgm:prSet/>
      <dgm:spPr/>
      <dgm:t>
        <a:bodyPr/>
        <a:lstStyle/>
        <a:p>
          <a:endParaRPr lang="en-US"/>
        </a:p>
      </dgm:t>
    </dgm:pt>
    <dgm:pt modelId="{A7D8078D-22D6-4C7A-A527-F55271C6D56F}" type="sibTrans" cxnId="{7A510BE1-A734-4E69-A7B7-6230694AECC5}">
      <dgm:prSet/>
      <dgm:spPr/>
      <dgm:t>
        <a:bodyPr/>
        <a:lstStyle/>
        <a:p>
          <a:endParaRPr lang="en-US"/>
        </a:p>
      </dgm:t>
    </dgm:pt>
    <dgm:pt modelId="{F6D3F005-23AE-4600-9FEB-50A5FCE13EBC}">
      <dgm:prSet/>
      <dgm:spPr>
        <a:solidFill>
          <a:srgbClr val="C4D0E4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Focus on Norway and Japan: different patterns and data availability</a:t>
          </a:r>
        </a:p>
      </dgm:t>
    </dgm:pt>
    <dgm:pt modelId="{EE42DAC4-207D-4F54-82F2-FC11FB257795}" type="parTrans" cxnId="{97844FA2-99C2-4D42-A5B4-7A9E51F6B64D}">
      <dgm:prSet/>
      <dgm:spPr/>
      <dgm:t>
        <a:bodyPr/>
        <a:lstStyle/>
        <a:p>
          <a:endParaRPr lang="en-US"/>
        </a:p>
      </dgm:t>
    </dgm:pt>
    <dgm:pt modelId="{9B9B27EE-9AE0-4066-A2A9-9FC4B5A0F04F}" type="sibTrans" cxnId="{97844FA2-99C2-4D42-A5B4-7A9E51F6B64D}">
      <dgm:prSet/>
      <dgm:spPr/>
      <dgm:t>
        <a:bodyPr/>
        <a:lstStyle/>
        <a:p>
          <a:endParaRPr lang="en-US"/>
        </a:p>
      </dgm:t>
    </dgm:pt>
    <dgm:pt modelId="{5DD455DD-F868-4D03-B4ED-AE0B30F55522}">
      <dgm:prSet/>
      <dgm:spPr>
        <a:solidFill>
          <a:srgbClr val="C4D0E4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Emphasis on childlessness and births by parity </a:t>
          </a:r>
        </a:p>
      </dgm:t>
    </dgm:pt>
    <dgm:pt modelId="{DA9129BD-77A5-465F-A7AB-DAD7A1005972}" type="parTrans" cxnId="{2D0D5E26-A4DF-4ED7-9B43-E891BF2F999E}">
      <dgm:prSet/>
      <dgm:spPr/>
      <dgm:t>
        <a:bodyPr/>
        <a:lstStyle/>
        <a:p>
          <a:endParaRPr lang="en-US"/>
        </a:p>
      </dgm:t>
    </dgm:pt>
    <dgm:pt modelId="{D0AE533E-7379-4564-B76A-B8A996DEB44C}" type="sibTrans" cxnId="{2D0D5E26-A4DF-4ED7-9B43-E891BF2F999E}">
      <dgm:prSet/>
      <dgm:spPr/>
      <dgm:t>
        <a:bodyPr/>
        <a:lstStyle/>
        <a:p>
          <a:endParaRPr lang="en-US"/>
        </a:p>
      </dgm:t>
    </dgm:pt>
    <dgm:pt modelId="{EFAD7479-376E-4142-AE1C-BAB8AE0B8C67}">
      <dgm:prSet/>
      <dgm:spPr>
        <a:solidFill>
          <a:srgbClr val="C4D0E4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Draw inferences about potential causes of falling birth rate</a:t>
          </a:r>
        </a:p>
      </dgm:t>
    </dgm:pt>
    <dgm:pt modelId="{4041776D-DC44-408D-8B2D-717C62B516BB}" type="parTrans" cxnId="{E008D4D6-5D8C-4158-83F2-981842498715}">
      <dgm:prSet/>
      <dgm:spPr/>
      <dgm:t>
        <a:bodyPr/>
        <a:lstStyle/>
        <a:p>
          <a:endParaRPr lang="en-US"/>
        </a:p>
      </dgm:t>
    </dgm:pt>
    <dgm:pt modelId="{C713BF3D-2FD8-4BBB-AA99-C469C6673FE5}" type="sibTrans" cxnId="{E008D4D6-5D8C-4158-83F2-981842498715}">
      <dgm:prSet/>
      <dgm:spPr/>
      <dgm:t>
        <a:bodyPr/>
        <a:lstStyle/>
        <a:p>
          <a:endParaRPr lang="en-US"/>
        </a:p>
      </dgm:t>
    </dgm:pt>
    <dgm:pt modelId="{416ED404-24DE-4485-9E38-2096B953C4D4}" type="pres">
      <dgm:prSet presAssocID="{49CBA1C9-1848-46BA-BB2B-28F0AB967A73}" presName="linear" presStyleCnt="0">
        <dgm:presLayoutVars>
          <dgm:animLvl val="lvl"/>
          <dgm:resizeHandles val="exact"/>
        </dgm:presLayoutVars>
      </dgm:prSet>
      <dgm:spPr/>
    </dgm:pt>
    <dgm:pt modelId="{497126FF-630B-485D-AA21-072FACEEF8B8}" type="pres">
      <dgm:prSet presAssocID="{FC3F464E-4B94-4EA3-8377-F4D1F9DB83C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2EA845F-4E86-48AB-9662-3A139D4C453C}" type="pres">
      <dgm:prSet presAssocID="{A7D8078D-22D6-4C7A-A527-F55271C6D56F}" presName="spacer" presStyleCnt="0"/>
      <dgm:spPr/>
    </dgm:pt>
    <dgm:pt modelId="{40CD3B29-6644-4683-A5CC-4483F02DCE51}" type="pres">
      <dgm:prSet presAssocID="{F6D3F005-23AE-4600-9FEB-50A5FCE13EB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DAE894D-3527-4006-A7E7-0C8071CB2A0C}" type="pres">
      <dgm:prSet presAssocID="{9B9B27EE-9AE0-4066-A2A9-9FC4B5A0F04F}" presName="spacer" presStyleCnt="0"/>
      <dgm:spPr/>
    </dgm:pt>
    <dgm:pt modelId="{25C5974C-EEC4-4BD6-B783-742898C8D67C}" type="pres">
      <dgm:prSet presAssocID="{5DD455DD-F868-4D03-B4ED-AE0B30F5552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017D7FE-797E-494A-AC9D-301E9A4BD622}" type="pres">
      <dgm:prSet presAssocID="{D0AE533E-7379-4564-B76A-B8A996DEB44C}" presName="spacer" presStyleCnt="0"/>
      <dgm:spPr/>
    </dgm:pt>
    <dgm:pt modelId="{1FBD4D6C-706C-4DB4-AA77-8D526D25AA3F}" type="pres">
      <dgm:prSet presAssocID="{EFAD7479-376E-4142-AE1C-BAB8AE0B8C6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728B41D-655F-45C6-9928-C378B6594A51}" type="presOf" srcId="{F6D3F005-23AE-4600-9FEB-50A5FCE13EBC}" destId="{40CD3B29-6644-4683-A5CC-4483F02DCE51}" srcOrd="0" destOrd="0" presId="urn:microsoft.com/office/officeart/2005/8/layout/vList2"/>
    <dgm:cxn modelId="{2D0D5E26-A4DF-4ED7-9B43-E891BF2F999E}" srcId="{49CBA1C9-1848-46BA-BB2B-28F0AB967A73}" destId="{5DD455DD-F868-4D03-B4ED-AE0B30F55522}" srcOrd="2" destOrd="0" parTransId="{DA9129BD-77A5-465F-A7AB-DAD7A1005972}" sibTransId="{D0AE533E-7379-4564-B76A-B8A996DEB44C}"/>
    <dgm:cxn modelId="{3956817A-CE7D-4318-A6A6-90FF23510E1A}" type="presOf" srcId="{5DD455DD-F868-4D03-B4ED-AE0B30F55522}" destId="{25C5974C-EEC4-4BD6-B783-742898C8D67C}" srcOrd="0" destOrd="0" presId="urn:microsoft.com/office/officeart/2005/8/layout/vList2"/>
    <dgm:cxn modelId="{0EEA4089-6407-44D4-BD4C-6CA4D4CCF23D}" type="presOf" srcId="{FC3F464E-4B94-4EA3-8377-F4D1F9DB83CF}" destId="{497126FF-630B-485D-AA21-072FACEEF8B8}" srcOrd="0" destOrd="0" presId="urn:microsoft.com/office/officeart/2005/8/layout/vList2"/>
    <dgm:cxn modelId="{6F89C993-C59F-40D9-87B0-2BCF793843B8}" type="presOf" srcId="{EFAD7479-376E-4142-AE1C-BAB8AE0B8C67}" destId="{1FBD4D6C-706C-4DB4-AA77-8D526D25AA3F}" srcOrd="0" destOrd="0" presId="urn:microsoft.com/office/officeart/2005/8/layout/vList2"/>
    <dgm:cxn modelId="{97844FA2-99C2-4D42-A5B4-7A9E51F6B64D}" srcId="{49CBA1C9-1848-46BA-BB2B-28F0AB967A73}" destId="{F6D3F005-23AE-4600-9FEB-50A5FCE13EBC}" srcOrd="1" destOrd="0" parTransId="{EE42DAC4-207D-4F54-82F2-FC11FB257795}" sibTransId="{9B9B27EE-9AE0-4066-A2A9-9FC4B5A0F04F}"/>
    <dgm:cxn modelId="{004305AD-9232-43E2-9172-F30EB7B1A7DA}" type="presOf" srcId="{49CBA1C9-1848-46BA-BB2B-28F0AB967A73}" destId="{416ED404-24DE-4485-9E38-2096B953C4D4}" srcOrd="0" destOrd="0" presId="urn:microsoft.com/office/officeart/2005/8/layout/vList2"/>
    <dgm:cxn modelId="{E008D4D6-5D8C-4158-83F2-981842498715}" srcId="{49CBA1C9-1848-46BA-BB2B-28F0AB967A73}" destId="{EFAD7479-376E-4142-AE1C-BAB8AE0B8C67}" srcOrd="3" destOrd="0" parTransId="{4041776D-DC44-408D-8B2D-717C62B516BB}" sibTransId="{C713BF3D-2FD8-4BBB-AA99-C469C6673FE5}"/>
    <dgm:cxn modelId="{7A510BE1-A734-4E69-A7B7-6230694AECC5}" srcId="{49CBA1C9-1848-46BA-BB2B-28F0AB967A73}" destId="{FC3F464E-4B94-4EA3-8377-F4D1F9DB83CF}" srcOrd="0" destOrd="0" parTransId="{9720AC4D-995B-4C10-BFB1-09FEF786DDB2}" sibTransId="{A7D8078D-22D6-4C7A-A527-F55271C6D56F}"/>
    <dgm:cxn modelId="{611ED2D7-9FD7-49F9-B658-B6C645178F3D}" type="presParOf" srcId="{416ED404-24DE-4485-9E38-2096B953C4D4}" destId="{497126FF-630B-485D-AA21-072FACEEF8B8}" srcOrd="0" destOrd="0" presId="urn:microsoft.com/office/officeart/2005/8/layout/vList2"/>
    <dgm:cxn modelId="{E9DEA8AB-A9D1-4DB9-B6A9-5031F6AD81C3}" type="presParOf" srcId="{416ED404-24DE-4485-9E38-2096B953C4D4}" destId="{82EA845F-4E86-48AB-9662-3A139D4C453C}" srcOrd="1" destOrd="0" presId="urn:microsoft.com/office/officeart/2005/8/layout/vList2"/>
    <dgm:cxn modelId="{060EC40E-9B29-4B44-B39C-F97281C5FBD1}" type="presParOf" srcId="{416ED404-24DE-4485-9E38-2096B953C4D4}" destId="{40CD3B29-6644-4683-A5CC-4483F02DCE51}" srcOrd="2" destOrd="0" presId="urn:microsoft.com/office/officeart/2005/8/layout/vList2"/>
    <dgm:cxn modelId="{3539395D-43DF-4F96-B78C-3159E409FB1F}" type="presParOf" srcId="{416ED404-24DE-4485-9E38-2096B953C4D4}" destId="{ADAE894D-3527-4006-A7E7-0C8071CB2A0C}" srcOrd="3" destOrd="0" presId="urn:microsoft.com/office/officeart/2005/8/layout/vList2"/>
    <dgm:cxn modelId="{39E7D879-962D-421C-AE1A-526F4BB72BB8}" type="presParOf" srcId="{416ED404-24DE-4485-9E38-2096B953C4D4}" destId="{25C5974C-EEC4-4BD6-B783-742898C8D67C}" srcOrd="4" destOrd="0" presId="urn:microsoft.com/office/officeart/2005/8/layout/vList2"/>
    <dgm:cxn modelId="{8E9D4372-CDA9-4C5B-A62B-5B189D2A04C3}" type="presParOf" srcId="{416ED404-24DE-4485-9E38-2096B953C4D4}" destId="{A017D7FE-797E-494A-AC9D-301E9A4BD622}" srcOrd="5" destOrd="0" presId="urn:microsoft.com/office/officeart/2005/8/layout/vList2"/>
    <dgm:cxn modelId="{8F30802E-7D47-4137-BE64-B6CC005BFA4D}" type="presParOf" srcId="{416ED404-24DE-4485-9E38-2096B953C4D4}" destId="{1FBD4D6C-706C-4DB4-AA77-8D526D25AA3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A6344-980C-422E-9038-82E1D73AE200}">
      <dsp:nvSpPr>
        <dsp:cNvPr id="0" name=""/>
        <dsp:cNvSpPr/>
      </dsp:nvSpPr>
      <dsp:spPr>
        <a:xfrm>
          <a:off x="56" y="131183"/>
          <a:ext cx="5438556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Economists: </a:t>
          </a:r>
        </a:p>
      </dsp:txBody>
      <dsp:txXfrm>
        <a:off x="56" y="131183"/>
        <a:ext cx="5438556" cy="720000"/>
      </dsp:txXfrm>
    </dsp:sp>
    <dsp:sp modelId="{37B8A165-D655-47FB-ADB6-456F84C5CDF8}">
      <dsp:nvSpPr>
        <dsp:cNvPr id="0" name=""/>
        <dsp:cNvSpPr/>
      </dsp:nvSpPr>
      <dsp:spPr>
        <a:xfrm>
          <a:off x="56" y="851183"/>
          <a:ext cx="5438556" cy="3980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Focus: causal factors contributing to the changes in birth rates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Hard to find period-specific factors that “work”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Conclusion from our earlier JEP paper: </a:t>
          </a:r>
          <a:r>
            <a:rPr lang="en-US" sz="2500" b="1" kern="1200" dirty="0"/>
            <a:t>“to understand the factors behind falling annual birth rates, we should be looking for circumstances related to cohorts, as opposed to contemporaneous years.”</a:t>
          </a:r>
        </a:p>
      </dsp:txBody>
      <dsp:txXfrm>
        <a:off x="56" y="851183"/>
        <a:ext cx="5438556" cy="3980250"/>
      </dsp:txXfrm>
    </dsp:sp>
    <dsp:sp modelId="{039BC9C4-F908-4640-BF91-AF0F2C409015}">
      <dsp:nvSpPr>
        <dsp:cNvPr id="0" name=""/>
        <dsp:cNvSpPr/>
      </dsp:nvSpPr>
      <dsp:spPr>
        <a:xfrm>
          <a:off x="6200010" y="131183"/>
          <a:ext cx="5438556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Demographers: </a:t>
          </a:r>
        </a:p>
      </dsp:txBody>
      <dsp:txXfrm>
        <a:off x="6200010" y="131183"/>
        <a:ext cx="5438556" cy="720000"/>
      </dsp:txXfrm>
    </dsp:sp>
    <dsp:sp modelId="{8F07E199-581B-472C-B2D5-9699D43292A8}">
      <dsp:nvSpPr>
        <dsp:cNvPr id="0" name=""/>
        <dsp:cNvSpPr/>
      </dsp:nvSpPr>
      <dsp:spPr>
        <a:xfrm>
          <a:off x="6200010" y="851183"/>
          <a:ext cx="5438556" cy="3980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Focus: often to forecast longer-term population change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Tempo versus quantum effects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Work by Norm Ryder, John </a:t>
          </a:r>
          <a:r>
            <a:rPr lang="en-US" sz="2500" kern="1200" dirty="0" err="1"/>
            <a:t>Bongaarts</a:t>
          </a:r>
          <a:r>
            <a:rPr lang="en-US" sz="2500" kern="1200" dirty="0"/>
            <a:t>, others going back decades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Major improvements in data availability to examine cohort patterns (Human Fertility Database)</a:t>
          </a:r>
        </a:p>
      </dsp:txBody>
      <dsp:txXfrm>
        <a:off x="6200010" y="851183"/>
        <a:ext cx="5438556" cy="3980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126FF-630B-485D-AA21-072FACEEF8B8}">
      <dsp:nvSpPr>
        <dsp:cNvPr id="0" name=""/>
        <dsp:cNvSpPr/>
      </dsp:nvSpPr>
      <dsp:spPr>
        <a:xfrm>
          <a:off x="0" y="21947"/>
          <a:ext cx="11483439" cy="1153620"/>
        </a:xfrm>
        <a:prstGeom prst="roundRect">
          <a:avLst/>
        </a:prstGeom>
        <a:solidFill>
          <a:srgbClr val="C4D0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Use these concepts/data to assess cohort trends in US, where decline started later</a:t>
          </a:r>
        </a:p>
      </dsp:txBody>
      <dsp:txXfrm>
        <a:off x="56315" y="78262"/>
        <a:ext cx="11370809" cy="1040990"/>
      </dsp:txXfrm>
    </dsp:sp>
    <dsp:sp modelId="{40CD3B29-6644-4683-A5CC-4483F02DCE51}">
      <dsp:nvSpPr>
        <dsp:cNvPr id="0" name=""/>
        <dsp:cNvSpPr/>
      </dsp:nvSpPr>
      <dsp:spPr>
        <a:xfrm>
          <a:off x="0" y="1259087"/>
          <a:ext cx="11483439" cy="1153620"/>
        </a:xfrm>
        <a:prstGeom prst="roundRect">
          <a:avLst/>
        </a:prstGeom>
        <a:solidFill>
          <a:srgbClr val="C4D0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Focus on Norway and Japan: different patterns and data availability</a:t>
          </a:r>
        </a:p>
      </dsp:txBody>
      <dsp:txXfrm>
        <a:off x="56315" y="1315402"/>
        <a:ext cx="11370809" cy="1040990"/>
      </dsp:txXfrm>
    </dsp:sp>
    <dsp:sp modelId="{25C5974C-EEC4-4BD6-B783-742898C8D67C}">
      <dsp:nvSpPr>
        <dsp:cNvPr id="0" name=""/>
        <dsp:cNvSpPr/>
      </dsp:nvSpPr>
      <dsp:spPr>
        <a:xfrm>
          <a:off x="0" y="2496227"/>
          <a:ext cx="11483439" cy="1153620"/>
        </a:xfrm>
        <a:prstGeom prst="roundRect">
          <a:avLst/>
        </a:prstGeom>
        <a:solidFill>
          <a:srgbClr val="C4D0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Emphasis on childlessness and births by parity </a:t>
          </a:r>
        </a:p>
      </dsp:txBody>
      <dsp:txXfrm>
        <a:off x="56315" y="2552542"/>
        <a:ext cx="11370809" cy="1040990"/>
      </dsp:txXfrm>
    </dsp:sp>
    <dsp:sp modelId="{1FBD4D6C-706C-4DB4-AA77-8D526D25AA3F}">
      <dsp:nvSpPr>
        <dsp:cNvPr id="0" name=""/>
        <dsp:cNvSpPr/>
      </dsp:nvSpPr>
      <dsp:spPr>
        <a:xfrm>
          <a:off x="0" y="3733367"/>
          <a:ext cx="11483439" cy="1153620"/>
        </a:xfrm>
        <a:prstGeom prst="roundRect">
          <a:avLst/>
        </a:prstGeom>
        <a:solidFill>
          <a:srgbClr val="C4D0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Draw inferences about potential causes of falling birth rate</a:t>
          </a:r>
        </a:p>
      </dsp:txBody>
      <dsp:txXfrm>
        <a:off x="56315" y="3789682"/>
        <a:ext cx="11370809" cy="1040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3020B5-B9CA-4101-C08B-21E846E1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4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B962D-670D-1B39-92DD-D0F4989F3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0F5349B-459A-9699-303B-EF10A606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003886-6DFE-E6F0-0856-E84424104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12188822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2C6900-B570-960A-EF58-62359E017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8113191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2ECD8C-A33E-ACEF-109F-274AF2154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3185" y="-1"/>
            <a:ext cx="4075637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57D670-A00E-541A-0039-1F5DF9747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230" y="-1"/>
            <a:ext cx="11729591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995ED-F0BD-7DD5-9177-136B008B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1" y="294538"/>
            <a:ext cx="9893374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Long Can Delay Extend?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A0D1BC-E2E3-7DE8-255F-BD5A8A0B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27"/>
          <a:stretch/>
        </p:blipFill>
        <p:spPr>
          <a:xfrm>
            <a:off x="773031" y="1622745"/>
            <a:ext cx="10642760" cy="523525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1B6237-3B46-F5F2-1B8F-B4988647A1CE}"/>
              </a:ext>
            </a:extLst>
          </p:cNvPr>
          <p:cNvCxnSpPr/>
          <p:nvPr/>
        </p:nvCxnSpPr>
        <p:spPr>
          <a:xfrm flipH="1">
            <a:off x="9572449" y="3260835"/>
            <a:ext cx="443883" cy="885548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D2B5CD1-D344-FEC4-63F7-4A2AE4489243}"/>
              </a:ext>
            </a:extLst>
          </p:cNvPr>
          <p:cNvSpPr txBox="1"/>
          <p:nvPr/>
        </p:nvSpPr>
        <p:spPr>
          <a:xfrm>
            <a:off x="8971088" y="2850458"/>
            <a:ext cx="169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Norway Today</a:t>
            </a:r>
          </a:p>
        </p:txBody>
      </p:sp>
    </p:spTree>
    <p:extLst>
      <p:ext uri="{BB962C8B-B14F-4D97-AF65-F5344CB8AC3E}">
        <p14:creationId xmlns:p14="http://schemas.microsoft.com/office/powerpoint/2010/main" val="108217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BC4E1-6B29-EE30-B6FB-2D64DE430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1F4ADA-4AAB-508B-B7D3-51F3D707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18B0C-90B1-F1DE-7470-CB34F748C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12188822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DEA86E-66FB-19FF-F22D-0AAB322E6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8113191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D7881-1672-1D8E-0AD6-DD596A70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3185" y="-1"/>
            <a:ext cx="4075637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905816-EAE0-DE8A-034F-55189E4F1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230" y="-1"/>
            <a:ext cx="11729591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9308D-94CD-AE1E-3286-015FE4629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1" y="294538"/>
            <a:ext cx="9893374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TFR Trends in Selected High-Income Countries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B0D05-9DB1-5923-D142-79F2FEC9AE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27"/>
          <a:stretch/>
        </p:blipFill>
        <p:spPr>
          <a:xfrm>
            <a:off x="773031" y="1622745"/>
            <a:ext cx="10642760" cy="523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1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12188822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8113191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3185" y="-1"/>
            <a:ext cx="4075637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230" y="-1"/>
            <a:ext cx="11729591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28845-06B5-208A-29CA-281162612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1" y="294538"/>
            <a:ext cx="9893374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Past Efforts Examining Declining Fertility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F412F26B-2725-9C97-FEB6-FEFD1A42AD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981555"/>
              </p:ext>
            </p:extLst>
          </p:nvPr>
        </p:nvGraphicFramePr>
        <p:xfrm>
          <a:off x="275100" y="1722267"/>
          <a:ext cx="11638624" cy="4962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558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C3FDFB-2448-A482-F57D-AADA596C1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12188824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6740" y="0"/>
            <a:ext cx="4062085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6190" y="-5306190"/>
            <a:ext cx="1576446" cy="12188827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BEC9B-133B-8AB9-45C9-B2785752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39" y="348865"/>
            <a:ext cx="10041408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This Paper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F8D6EE3D-74C1-65FF-0DC1-040AD5FAD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216021"/>
              </p:ext>
            </p:extLst>
          </p:nvPr>
        </p:nvGraphicFramePr>
        <p:xfrm>
          <a:off x="352692" y="1707078"/>
          <a:ext cx="11483439" cy="4908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550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6510037-1391-4F06-3AA1-18560ECAF996}"/>
              </a:ext>
            </a:extLst>
          </p:cNvPr>
          <p:cNvSpPr/>
          <p:nvPr/>
        </p:nvSpPr>
        <p:spPr>
          <a:xfrm>
            <a:off x="0" y="-8746"/>
            <a:ext cx="6094412" cy="32758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233DB9-A2DA-4389-CDD6-12742D133E34}"/>
              </a:ext>
            </a:extLst>
          </p:cNvPr>
          <p:cNvSpPr txBox="1"/>
          <p:nvPr/>
        </p:nvSpPr>
        <p:spPr>
          <a:xfrm>
            <a:off x="1" y="655825"/>
            <a:ext cx="60944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/>
            <a:r>
              <a:rPr lang="en-US" sz="3600" dirty="0">
                <a:solidFill>
                  <a:schemeClr val="bg1"/>
                </a:solidFill>
              </a:rPr>
              <a:t>Children Ever Born</a:t>
            </a:r>
          </a:p>
          <a:p>
            <a:pPr marL="914400"/>
            <a:r>
              <a:rPr lang="en-US" sz="3600" dirty="0">
                <a:solidFill>
                  <a:schemeClr val="bg1"/>
                </a:solidFill>
              </a:rPr>
              <a:t>by Women’s Age</a:t>
            </a:r>
          </a:p>
          <a:p>
            <a:pPr marL="914400"/>
            <a:r>
              <a:rPr lang="en-US" sz="3600" dirty="0">
                <a:solidFill>
                  <a:schemeClr val="bg1"/>
                </a:solidFill>
              </a:rPr>
              <a:t>and Birth Cohort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D7DE44-025A-8EEB-6DBE-ACDECCD49B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662"/>
          <a:stretch/>
        </p:blipFill>
        <p:spPr>
          <a:xfrm>
            <a:off x="682987" y="-151417"/>
            <a:ext cx="10822851" cy="683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1B625-7A6E-34E8-4480-A266749A1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D224D29-81BC-6039-9C2C-4E6196370DF2}"/>
              </a:ext>
            </a:extLst>
          </p:cNvPr>
          <p:cNvSpPr/>
          <p:nvPr/>
        </p:nvSpPr>
        <p:spPr>
          <a:xfrm>
            <a:off x="0" y="-8746"/>
            <a:ext cx="6094412" cy="32758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D7D606-AA46-F5D5-5A67-0A2D2D2EF12A}"/>
              </a:ext>
            </a:extLst>
          </p:cNvPr>
          <p:cNvSpPr txBox="1"/>
          <p:nvPr/>
        </p:nvSpPr>
        <p:spPr>
          <a:xfrm>
            <a:off x="1" y="655825"/>
            <a:ext cx="60944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/>
            <a:r>
              <a:rPr lang="en-US" sz="3600" dirty="0">
                <a:solidFill>
                  <a:schemeClr val="bg1"/>
                </a:solidFill>
              </a:rPr>
              <a:t>Childlessness </a:t>
            </a:r>
          </a:p>
          <a:p>
            <a:pPr marL="914400"/>
            <a:r>
              <a:rPr lang="en-US" sz="3600" dirty="0">
                <a:solidFill>
                  <a:schemeClr val="bg1"/>
                </a:solidFill>
              </a:rPr>
              <a:t>by Women’s Age </a:t>
            </a:r>
          </a:p>
          <a:p>
            <a:pPr marL="914400"/>
            <a:r>
              <a:rPr lang="en-US" sz="3600" dirty="0">
                <a:solidFill>
                  <a:schemeClr val="bg1"/>
                </a:solidFill>
              </a:rPr>
              <a:t>and Birth Cohort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5AB587-94DC-3E59-3611-8E4A26551A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66"/>
          <a:stretch/>
        </p:blipFill>
        <p:spPr>
          <a:xfrm>
            <a:off x="771733" y="0"/>
            <a:ext cx="10645357" cy="68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1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B188D-6A92-72AA-161D-FF190A656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10CBF4-7F88-B620-C6D3-D0EAE2FF0281}"/>
              </a:ext>
            </a:extLst>
          </p:cNvPr>
          <p:cNvSpPr/>
          <p:nvPr/>
        </p:nvSpPr>
        <p:spPr>
          <a:xfrm>
            <a:off x="0" y="-8746"/>
            <a:ext cx="6094412" cy="32758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95D929-FAA8-38F1-1DBD-0B6F9CFB407F}"/>
              </a:ext>
            </a:extLst>
          </p:cNvPr>
          <p:cNvSpPr txBox="1"/>
          <p:nvPr/>
        </p:nvSpPr>
        <p:spPr>
          <a:xfrm>
            <a:off x="1" y="655825"/>
            <a:ext cx="60944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/>
            <a:r>
              <a:rPr lang="en-US" sz="3600" dirty="0">
                <a:solidFill>
                  <a:schemeClr val="bg1"/>
                </a:solidFill>
              </a:rPr>
              <a:t>First Birth </a:t>
            </a:r>
          </a:p>
          <a:p>
            <a:pPr marL="914400"/>
            <a:r>
              <a:rPr lang="en-US" sz="3600" dirty="0">
                <a:solidFill>
                  <a:schemeClr val="bg1"/>
                </a:solidFill>
              </a:rPr>
              <a:t>Empirical Hazard Rates </a:t>
            </a:r>
          </a:p>
          <a:p>
            <a:pPr marL="914400"/>
            <a:r>
              <a:rPr lang="en-US" sz="3600" dirty="0">
                <a:solidFill>
                  <a:schemeClr val="bg1"/>
                </a:solidFill>
              </a:rPr>
              <a:t>by Age across Cohorts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43851C-2AA1-8342-7658-EE447DA89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335"/>
          <a:stretch/>
        </p:blipFill>
        <p:spPr>
          <a:xfrm>
            <a:off x="779170" y="-149407"/>
            <a:ext cx="10630484" cy="68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9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8FAFD-B268-9197-B575-AB5B23AAF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C2DE544-6ADE-79E2-733F-A8E8E602A5B2}"/>
              </a:ext>
            </a:extLst>
          </p:cNvPr>
          <p:cNvSpPr/>
          <p:nvPr/>
        </p:nvSpPr>
        <p:spPr>
          <a:xfrm>
            <a:off x="0" y="-8746"/>
            <a:ext cx="6094412" cy="32758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E0B893-794B-DEF6-E021-0C771B3B46FF}"/>
              </a:ext>
            </a:extLst>
          </p:cNvPr>
          <p:cNvSpPr txBox="1"/>
          <p:nvPr/>
        </p:nvSpPr>
        <p:spPr>
          <a:xfrm>
            <a:off x="1" y="655825"/>
            <a:ext cx="60944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/>
            <a:r>
              <a:rPr lang="en-US" sz="3600" dirty="0">
                <a:solidFill>
                  <a:schemeClr val="bg1"/>
                </a:solidFill>
              </a:rPr>
              <a:t>Second Birth </a:t>
            </a:r>
          </a:p>
          <a:p>
            <a:pPr marL="914400"/>
            <a:r>
              <a:rPr lang="en-US" sz="3600" dirty="0">
                <a:solidFill>
                  <a:schemeClr val="bg1"/>
                </a:solidFill>
              </a:rPr>
              <a:t>Empirical Hazard Rates </a:t>
            </a:r>
          </a:p>
          <a:p>
            <a:pPr marL="914400"/>
            <a:r>
              <a:rPr lang="en-US" sz="3600" dirty="0">
                <a:solidFill>
                  <a:schemeClr val="bg1"/>
                </a:solidFill>
              </a:rPr>
              <a:t>by Age across Cohorts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600E8-FA4E-BA65-7021-BB2C2621F7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389"/>
          <a:stretch/>
        </p:blipFill>
        <p:spPr>
          <a:xfrm>
            <a:off x="772249" y="-156073"/>
            <a:ext cx="10644326" cy="684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3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E891FF-5260-24A3-47FF-731207ABF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16" y="853739"/>
            <a:ext cx="10852191" cy="59770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C39F00-3081-5A72-5E3F-842099ADCB71}"/>
              </a:ext>
            </a:extLst>
          </p:cNvPr>
          <p:cNvSpPr txBox="1"/>
          <p:nvPr/>
        </p:nvSpPr>
        <p:spPr>
          <a:xfrm>
            <a:off x="79899" y="22742"/>
            <a:ext cx="12108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Figure 7: US Actual and Simulated Completed Fertility with Alternative “Catch-Up Rates”</a:t>
            </a:r>
            <a:endParaRPr lang="en-US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32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4570</TotalTime>
  <Words>209</Words>
  <Application>Microsoft Office PowerPoint</Application>
  <PresentationFormat>Custom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TFR Trends in Selected High-Income Countries</vt:lpstr>
      <vt:lpstr>Past Efforts Examining Declining Fertility</vt:lpstr>
      <vt:lpstr>This 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Long Can Delay Extend?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Phil Levine</dc:creator>
  <cp:keywords/>
  <dc:description>generated using python-pptx</dc:description>
  <cp:lastModifiedBy>Phil Levine</cp:lastModifiedBy>
  <cp:revision>11</cp:revision>
  <dcterms:created xsi:type="dcterms:W3CDTF">2013-01-27T09:14:16Z</dcterms:created>
  <dcterms:modified xsi:type="dcterms:W3CDTF">2025-05-20T14:14:58Z</dcterms:modified>
  <cp:category/>
</cp:coreProperties>
</file>