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973" r:id="rId2"/>
    <p:sldId id="976" r:id="rId3"/>
    <p:sldId id="1042" r:id="rId4"/>
    <p:sldId id="1052" r:id="rId5"/>
    <p:sldId id="1053" r:id="rId6"/>
    <p:sldId id="1089" r:id="rId7"/>
    <p:sldId id="981" r:id="rId8"/>
    <p:sldId id="995" r:id="rId9"/>
    <p:sldId id="1069" r:id="rId10"/>
    <p:sldId id="1014" r:id="rId11"/>
    <p:sldId id="1017" r:id="rId12"/>
    <p:sldId id="1076" r:id="rId13"/>
    <p:sldId id="1048" r:id="rId14"/>
    <p:sldId id="1066" r:id="rId15"/>
    <p:sldId id="1067" r:id="rId16"/>
    <p:sldId id="1058" r:id="rId17"/>
    <p:sldId id="1068" r:id="rId18"/>
    <p:sldId id="1023" r:id="rId19"/>
    <p:sldId id="1077" r:id="rId20"/>
    <p:sldId id="1059" r:id="rId21"/>
    <p:sldId id="1079" r:id="rId22"/>
    <p:sldId id="1100" r:id="rId23"/>
    <p:sldId id="1078" r:id="rId24"/>
    <p:sldId id="1080" r:id="rId25"/>
    <p:sldId id="1081" r:id="rId26"/>
    <p:sldId id="1060" r:id="rId27"/>
    <p:sldId id="1082" r:id="rId28"/>
    <p:sldId id="1055" r:id="rId29"/>
    <p:sldId id="1051" r:id="rId30"/>
    <p:sldId id="1102" r:id="rId31"/>
    <p:sldId id="1056" r:id="rId32"/>
    <p:sldId id="1103" r:id="rId33"/>
    <p:sldId id="1057" r:id="rId34"/>
    <p:sldId id="1045" r:id="rId35"/>
    <p:sldId id="1084" r:id="rId3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73C"/>
    <a:srgbClr val="FFC000"/>
    <a:srgbClr val="C3E1F9"/>
    <a:srgbClr val="FFFF00"/>
    <a:srgbClr val="8BC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091" autoAdjust="0"/>
    <p:restoredTop sz="93548" autoAdjust="0"/>
  </p:normalViewPr>
  <p:slideViewPr>
    <p:cSldViewPr snapToGrid="0">
      <p:cViewPr varScale="1">
        <p:scale>
          <a:sx n="47" d="100"/>
          <a:sy n="47" d="100"/>
        </p:scale>
        <p:origin x="1183" y="45"/>
      </p:cViewPr>
      <p:guideLst/>
    </p:cSldViewPr>
  </p:slideViewPr>
  <p:outlineViewPr>
    <p:cViewPr>
      <p:scale>
        <a:sx n="33" d="100"/>
        <a:sy n="33" d="100"/>
      </p:scale>
      <p:origin x="0" y="-28389"/>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00" d="100"/>
          <a:sy n="100" d="100"/>
        </p:scale>
        <p:origin x="1032" y="-175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2B7E37E-2229-46E2-AC26-F4E0CDF0DC0C}" type="datetimeFigureOut">
              <a:rPr lang="en-US" smtClean="0"/>
              <a:t>3/26/2025</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4"/>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1"/>
            <a:ext cx="3037840" cy="463406"/>
          </a:xfrm>
          <a:prstGeom prst="rect">
            <a:avLst/>
          </a:prstGeom>
        </p:spPr>
        <p:txBody>
          <a:bodyPr vert="horz" lIns="91440" tIns="45720" rIns="91440" bIns="45720" rtlCol="0" anchor="b"/>
          <a:lstStyle>
            <a:lvl1pPr algn="r">
              <a:defRPr sz="1200"/>
            </a:lvl1pPr>
          </a:lstStyle>
          <a:p>
            <a:fld id="{3C78F53B-69B8-4806-AA4A-32AE12740BCE}" type="slidenum">
              <a:rPr lang="en-US" smtClean="0"/>
              <a:t>‹#›</a:t>
            </a:fld>
            <a:endParaRPr lang="en-US"/>
          </a:p>
        </p:txBody>
      </p:sp>
    </p:spTree>
    <p:extLst>
      <p:ext uri="{BB962C8B-B14F-4D97-AF65-F5344CB8AC3E}">
        <p14:creationId xmlns:p14="http://schemas.microsoft.com/office/powerpoint/2010/main" val="398416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1</a:t>
            </a:fld>
            <a:endParaRPr lang="en-US"/>
          </a:p>
        </p:txBody>
      </p:sp>
    </p:spTree>
    <p:extLst>
      <p:ext uri="{BB962C8B-B14F-4D97-AF65-F5344CB8AC3E}">
        <p14:creationId xmlns:p14="http://schemas.microsoft.com/office/powerpoint/2010/main" val="1183954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8F53B-69B8-4806-AA4A-32AE12740BCE}" type="slidenum">
              <a:rPr lang="en-US" smtClean="0"/>
              <a:t>10</a:t>
            </a:fld>
            <a:endParaRPr lang="en-US"/>
          </a:p>
        </p:txBody>
      </p:sp>
    </p:spTree>
    <p:extLst>
      <p:ext uri="{BB962C8B-B14F-4D97-AF65-F5344CB8AC3E}">
        <p14:creationId xmlns:p14="http://schemas.microsoft.com/office/powerpoint/2010/main" val="130550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term measures the impact of being out of attainment with TSP after attainment</a:t>
            </a:r>
            <a:r>
              <a:rPr lang="en-US" baseline="0" dirty="0"/>
              <a:t> status was declared.</a:t>
            </a:r>
            <a:endParaRPr lang="en-US" dirty="0"/>
          </a:p>
        </p:txBody>
      </p:sp>
      <p:sp>
        <p:nvSpPr>
          <p:cNvPr id="4" name="Slide Number Placeholder 3"/>
          <p:cNvSpPr>
            <a:spLocks noGrp="1"/>
          </p:cNvSpPr>
          <p:nvPr>
            <p:ph type="sldNum" sz="quarter" idx="10"/>
          </p:nvPr>
        </p:nvSpPr>
        <p:spPr/>
        <p:txBody>
          <a:bodyPr/>
          <a:lstStyle/>
          <a:p>
            <a:fld id="{3C78F53B-69B8-4806-AA4A-32AE12740BCE}" type="slidenum">
              <a:rPr lang="en-US" smtClean="0"/>
              <a:t>11</a:t>
            </a:fld>
            <a:endParaRPr lang="en-US"/>
          </a:p>
        </p:txBody>
      </p:sp>
    </p:spTree>
    <p:extLst>
      <p:ext uri="{BB962C8B-B14F-4D97-AF65-F5344CB8AC3E}">
        <p14:creationId xmlns:p14="http://schemas.microsoft.com/office/powerpoint/2010/main" val="822402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58B7-B993-F641-B747-ED13F3205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1FE49-75A4-9FCA-0A2A-325A86F4A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583DD-BF18-1464-626A-BB7703B0EC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7940E-1A60-EF53-A8ED-66EC33AEF7A3}"/>
              </a:ext>
            </a:extLst>
          </p:cNvPr>
          <p:cNvSpPr>
            <a:spLocks noGrp="1"/>
          </p:cNvSpPr>
          <p:nvPr>
            <p:ph type="sldNum" sz="quarter" idx="10"/>
          </p:nvPr>
        </p:nvSpPr>
        <p:spPr/>
        <p:txBody>
          <a:bodyPr/>
          <a:lstStyle/>
          <a:p>
            <a:fld id="{3C78F53B-69B8-4806-AA4A-32AE12740BCE}" type="slidenum">
              <a:rPr lang="en-US" smtClean="0"/>
              <a:t>12</a:t>
            </a:fld>
            <a:endParaRPr lang="en-US"/>
          </a:p>
        </p:txBody>
      </p:sp>
    </p:spTree>
    <p:extLst>
      <p:ext uri="{BB962C8B-B14F-4D97-AF65-F5344CB8AC3E}">
        <p14:creationId xmlns:p14="http://schemas.microsoft.com/office/powerpoint/2010/main" val="59357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53B-69B8-4806-AA4A-32AE12740BCE}" type="slidenum">
              <a:rPr lang="en-US" smtClean="0"/>
              <a:t>13</a:t>
            </a:fld>
            <a:endParaRPr lang="en-US"/>
          </a:p>
        </p:txBody>
      </p:sp>
    </p:spTree>
    <p:extLst>
      <p:ext uri="{BB962C8B-B14F-4D97-AF65-F5344CB8AC3E}">
        <p14:creationId xmlns:p14="http://schemas.microsoft.com/office/powerpoint/2010/main" val="1224528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2D11F-4833-9B15-BBC2-7C73C6186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A8E9F-2B4E-F80D-32FA-744A4460E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F7031-A501-73D6-E0E5-0DA24A2DFF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9364C0-8112-DBB8-8D3D-19AAD7A8A4DC}"/>
              </a:ext>
            </a:extLst>
          </p:cNvPr>
          <p:cNvSpPr>
            <a:spLocks noGrp="1"/>
          </p:cNvSpPr>
          <p:nvPr>
            <p:ph type="sldNum" sz="quarter" idx="10"/>
          </p:nvPr>
        </p:nvSpPr>
        <p:spPr/>
        <p:txBody>
          <a:bodyPr/>
          <a:lstStyle/>
          <a:p>
            <a:fld id="{3C78F53B-69B8-4806-AA4A-32AE12740BCE}" type="slidenum">
              <a:rPr lang="en-US" smtClean="0"/>
              <a:t>14</a:t>
            </a:fld>
            <a:endParaRPr lang="en-US"/>
          </a:p>
        </p:txBody>
      </p:sp>
    </p:spTree>
    <p:extLst>
      <p:ext uri="{BB962C8B-B14F-4D97-AF65-F5344CB8AC3E}">
        <p14:creationId xmlns:p14="http://schemas.microsoft.com/office/powerpoint/2010/main" val="259923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8EE7D-285C-80F0-72FB-D6B0C08E8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55DBC-583F-DD6F-DBFB-7FA908521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D1B5F-4082-168A-391D-C53C90DFEE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C9D705-20C2-A8CA-FA26-E508EBA5CBB3}"/>
              </a:ext>
            </a:extLst>
          </p:cNvPr>
          <p:cNvSpPr>
            <a:spLocks noGrp="1"/>
          </p:cNvSpPr>
          <p:nvPr>
            <p:ph type="sldNum" sz="quarter" idx="10"/>
          </p:nvPr>
        </p:nvSpPr>
        <p:spPr/>
        <p:txBody>
          <a:bodyPr/>
          <a:lstStyle/>
          <a:p>
            <a:fld id="{3C78F53B-69B8-4806-AA4A-32AE12740BCE}" type="slidenum">
              <a:rPr lang="en-US" smtClean="0"/>
              <a:t>15</a:t>
            </a:fld>
            <a:endParaRPr lang="en-US"/>
          </a:p>
        </p:txBody>
      </p:sp>
    </p:spTree>
    <p:extLst>
      <p:ext uri="{BB962C8B-B14F-4D97-AF65-F5344CB8AC3E}">
        <p14:creationId xmlns:p14="http://schemas.microsoft.com/office/powerpoint/2010/main" val="120429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E17BB-545A-2B5B-7F27-BF0CBEAA4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01DEF-A252-ADC1-AA85-526E4D881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7FB21-98D9-97ED-FC9B-91BE79141D71}"/>
              </a:ext>
            </a:extLst>
          </p:cNvPr>
          <p:cNvSpPr>
            <a:spLocks noGrp="1"/>
          </p:cNvSpPr>
          <p:nvPr>
            <p:ph type="body" idx="1"/>
          </p:nvPr>
        </p:nvSpPr>
        <p:spPr/>
        <p:txBody>
          <a:bodyPr/>
          <a:lstStyle/>
          <a:p>
            <a:r>
              <a:rPr lang="en-US" dirty="0"/>
              <a:t>The pre-trend p value is the probability of making an error if you reject the null hypothesis of parallel trends. </a:t>
            </a:r>
          </a:p>
          <a:p>
            <a:endParaRPr lang="en-US" dirty="0"/>
          </a:p>
          <a:p>
            <a:r>
              <a:rPr lang="en-US" dirty="0"/>
              <a:t>Emphasize period</a:t>
            </a:r>
            <a:r>
              <a:rPr lang="en-US" baseline="0" dirty="0"/>
              <a:t> over which reduction applies:  </a:t>
            </a:r>
          </a:p>
          <a:p>
            <a:endParaRPr lang="en-US" dirty="0"/>
          </a:p>
          <a:p>
            <a:r>
              <a:rPr lang="en-US" baseline="0" dirty="0"/>
              <a:t>TSP falls by 5-6 ug/m3 over the 1972-76 period in counties</a:t>
            </a:r>
            <a:r>
              <a:rPr lang="en-US" dirty="0"/>
              <a:t> designated NA by Greenstone in 1972</a:t>
            </a:r>
          </a:p>
          <a:p>
            <a:endParaRPr lang="en-US" baseline="0" dirty="0"/>
          </a:p>
          <a:p>
            <a:r>
              <a:rPr lang="en-US" baseline="0" dirty="0"/>
              <a:t>It falls in counties designated NA by EPA in 1978 6-7</a:t>
            </a:r>
            <a:r>
              <a:rPr lang="en-US" dirty="0"/>
              <a:t> ug/m3 over the 1978-88 period.</a:t>
            </a:r>
            <a:r>
              <a:rPr lang="en-US" baseline="0" dirty="0"/>
              <a:t>  </a:t>
            </a:r>
            <a:endParaRPr lang="en-US" dirty="0"/>
          </a:p>
        </p:txBody>
      </p:sp>
      <p:sp>
        <p:nvSpPr>
          <p:cNvPr id="4" name="Slide Number Placeholder 3">
            <a:extLst>
              <a:ext uri="{FF2B5EF4-FFF2-40B4-BE49-F238E27FC236}">
                <a16:creationId xmlns:a16="http://schemas.microsoft.com/office/drawing/2014/main" id="{21041BC8-C0B7-4C7E-71FD-4B16EA10DE5D}"/>
              </a:ext>
            </a:extLst>
          </p:cNvPr>
          <p:cNvSpPr>
            <a:spLocks noGrp="1"/>
          </p:cNvSpPr>
          <p:nvPr>
            <p:ph type="sldNum" sz="quarter" idx="10"/>
          </p:nvPr>
        </p:nvSpPr>
        <p:spPr/>
        <p:txBody>
          <a:bodyPr/>
          <a:lstStyle/>
          <a:p>
            <a:fld id="{3C78F53B-69B8-4806-AA4A-32AE12740BCE}" type="slidenum">
              <a:rPr lang="en-US" smtClean="0"/>
              <a:t>16</a:t>
            </a:fld>
            <a:endParaRPr lang="en-US"/>
          </a:p>
        </p:txBody>
      </p:sp>
    </p:spTree>
    <p:extLst>
      <p:ext uri="{BB962C8B-B14F-4D97-AF65-F5344CB8AC3E}">
        <p14:creationId xmlns:p14="http://schemas.microsoft.com/office/powerpoint/2010/main" val="168391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C955B-F298-6620-CEB7-2688170E8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EFBAB-6629-9E1A-6BDD-0D978657F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8F17B-0EF0-9C90-6C74-D7BB65D212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7A5CD0-E660-5FA0-2FB7-4ECC1196BAB4}"/>
              </a:ext>
            </a:extLst>
          </p:cNvPr>
          <p:cNvSpPr>
            <a:spLocks noGrp="1"/>
          </p:cNvSpPr>
          <p:nvPr>
            <p:ph type="sldNum" sz="quarter" idx="10"/>
          </p:nvPr>
        </p:nvSpPr>
        <p:spPr/>
        <p:txBody>
          <a:bodyPr/>
          <a:lstStyle/>
          <a:p>
            <a:fld id="{3C78F53B-69B8-4806-AA4A-32AE12740BCE}" type="slidenum">
              <a:rPr lang="en-US" smtClean="0"/>
              <a:t>17</a:t>
            </a:fld>
            <a:endParaRPr lang="en-US"/>
          </a:p>
        </p:txBody>
      </p:sp>
    </p:spTree>
    <p:extLst>
      <p:ext uri="{BB962C8B-B14F-4D97-AF65-F5344CB8AC3E}">
        <p14:creationId xmlns:p14="http://schemas.microsoft.com/office/powerpoint/2010/main" val="288671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8F53B-69B8-4806-AA4A-32AE12740BCE}" type="slidenum">
              <a:rPr lang="en-US" smtClean="0"/>
              <a:t>18</a:t>
            </a:fld>
            <a:endParaRPr lang="en-US"/>
          </a:p>
        </p:txBody>
      </p:sp>
    </p:spTree>
    <p:extLst>
      <p:ext uri="{BB962C8B-B14F-4D97-AF65-F5344CB8AC3E}">
        <p14:creationId xmlns:p14="http://schemas.microsoft.com/office/powerpoint/2010/main" val="259713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What Michael did was to look at the percentage change in employment for each 5 year period, comparing firms in a high-emitting industry (e.g., a high TSP emitting industry) in counties out of attainment for TSP with firms in the same industry in counties in attainment for TSP.   </a:t>
            </a:r>
          </a:p>
        </p:txBody>
      </p:sp>
      <p:sp>
        <p:nvSpPr>
          <p:cNvPr id="4" name="Slide Number Placeholder 3"/>
          <p:cNvSpPr>
            <a:spLocks noGrp="1"/>
          </p:cNvSpPr>
          <p:nvPr>
            <p:ph type="sldNum" sz="quarter" idx="10"/>
          </p:nvPr>
        </p:nvSpPr>
        <p:spPr/>
        <p:txBody>
          <a:bodyPr/>
          <a:lstStyle/>
          <a:p>
            <a:fld id="{3C78F53B-69B8-4806-AA4A-32AE12740BCE}" type="slidenum">
              <a:rPr lang="en-US" smtClean="0"/>
              <a:t>19</a:t>
            </a:fld>
            <a:endParaRPr lang="en-US"/>
          </a:p>
        </p:txBody>
      </p:sp>
    </p:spTree>
    <p:extLst>
      <p:ext uri="{BB962C8B-B14F-4D97-AF65-F5344CB8AC3E}">
        <p14:creationId xmlns:p14="http://schemas.microsoft.com/office/powerpoint/2010/main" val="215513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2</a:t>
            </a:fld>
            <a:endParaRPr lang="en-US"/>
          </a:p>
        </p:txBody>
      </p:sp>
    </p:spTree>
    <p:extLst>
      <p:ext uri="{BB962C8B-B14F-4D97-AF65-F5344CB8AC3E}">
        <p14:creationId xmlns:p14="http://schemas.microsoft.com/office/powerpoint/2010/main" val="426506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we talk about a NAICS code indicating a high emitting industry for a particular pollutant, we use Michael Greenstone’s definition of high emitting.</a:t>
            </a:r>
          </a:p>
          <a:p>
            <a:endParaRPr lang="en-US" sz="1400" dirty="0"/>
          </a:p>
          <a:p>
            <a:r>
              <a:rPr lang="en-US" sz="1400" dirty="0"/>
              <a:t>Controls are counties in attainment for all pollutants.</a:t>
            </a:r>
          </a:p>
        </p:txBody>
      </p:sp>
      <p:sp>
        <p:nvSpPr>
          <p:cNvPr id="4" name="Slide Number Placeholder 3"/>
          <p:cNvSpPr>
            <a:spLocks noGrp="1"/>
          </p:cNvSpPr>
          <p:nvPr>
            <p:ph type="sldNum" sz="quarter" idx="10"/>
          </p:nvPr>
        </p:nvSpPr>
        <p:spPr/>
        <p:txBody>
          <a:bodyPr/>
          <a:lstStyle/>
          <a:p>
            <a:fld id="{3C78F53B-69B8-4806-AA4A-32AE12740BCE}" type="slidenum">
              <a:rPr lang="en-US" smtClean="0"/>
              <a:t>20</a:t>
            </a:fld>
            <a:endParaRPr lang="en-US"/>
          </a:p>
        </p:txBody>
      </p:sp>
    </p:spTree>
    <p:extLst>
      <p:ext uri="{BB962C8B-B14F-4D97-AF65-F5344CB8AC3E}">
        <p14:creationId xmlns:p14="http://schemas.microsoft.com/office/powerpoint/2010/main" val="322625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C0A38-ED6B-0F9C-394E-6DDBCB19C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66AD5-AEDC-B35B-9B8D-01A35C7D9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74C43-4338-C92D-5803-34B31BBFD9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60655-F77B-434B-FB80-77AE9A0F871C}"/>
              </a:ext>
            </a:extLst>
          </p:cNvPr>
          <p:cNvSpPr>
            <a:spLocks noGrp="1"/>
          </p:cNvSpPr>
          <p:nvPr>
            <p:ph type="sldNum" sz="quarter" idx="10"/>
          </p:nvPr>
        </p:nvSpPr>
        <p:spPr/>
        <p:txBody>
          <a:bodyPr/>
          <a:lstStyle/>
          <a:p>
            <a:fld id="{3C78F53B-69B8-4806-AA4A-32AE12740BCE}" type="slidenum">
              <a:rPr lang="en-US" smtClean="0"/>
              <a:t>21</a:t>
            </a:fld>
            <a:endParaRPr lang="en-US"/>
          </a:p>
        </p:txBody>
      </p:sp>
    </p:spTree>
    <p:extLst>
      <p:ext uri="{BB962C8B-B14F-4D97-AF65-F5344CB8AC3E}">
        <p14:creationId xmlns:p14="http://schemas.microsoft.com/office/powerpoint/2010/main" val="248293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B2B0-428C-8398-5DCB-AD4DE7DC5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AD39A-8D4F-CB5E-BE2D-8A25C8204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7BCDF-5584-3ED6-C9B7-4FEA4FF56D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DCF1E-815E-813B-CAF6-3F46FB7C38CC}"/>
              </a:ext>
            </a:extLst>
          </p:cNvPr>
          <p:cNvSpPr>
            <a:spLocks noGrp="1"/>
          </p:cNvSpPr>
          <p:nvPr>
            <p:ph type="sldNum" sz="quarter" idx="10"/>
          </p:nvPr>
        </p:nvSpPr>
        <p:spPr/>
        <p:txBody>
          <a:bodyPr/>
          <a:lstStyle/>
          <a:p>
            <a:fld id="{3C78F53B-69B8-4806-AA4A-32AE12740BCE}" type="slidenum">
              <a:rPr lang="en-US" smtClean="0"/>
              <a:t>22</a:t>
            </a:fld>
            <a:endParaRPr lang="en-US"/>
          </a:p>
        </p:txBody>
      </p:sp>
    </p:spTree>
    <p:extLst>
      <p:ext uri="{BB962C8B-B14F-4D97-AF65-F5344CB8AC3E}">
        <p14:creationId xmlns:p14="http://schemas.microsoft.com/office/powerpoint/2010/main" val="122147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23</a:t>
            </a:fld>
            <a:endParaRPr lang="en-US"/>
          </a:p>
        </p:txBody>
      </p:sp>
    </p:spTree>
    <p:extLst>
      <p:ext uri="{BB962C8B-B14F-4D97-AF65-F5344CB8AC3E}">
        <p14:creationId xmlns:p14="http://schemas.microsoft.com/office/powerpoint/2010/main" val="628370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5A49-10F2-0F0B-089E-AD028FBF9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15B97-08D2-863F-A543-BF1466428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246DA9-4029-0B60-A381-09E7C882C3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C2479-1A62-524B-8889-7FFB9EB3E6FC}"/>
              </a:ext>
            </a:extLst>
          </p:cNvPr>
          <p:cNvSpPr>
            <a:spLocks noGrp="1"/>
          </p:cNvSpPr>
          <p:nvPr>
            <p:ph type="sldNum" sz="quarter" idx="10"/>
          </p:nvPr>
        </p:nvSpPr>
        <p:spPr/>
        <p:txBody>
          <a:bodyPr/>
          <a:lstStyle/>
          <a:p>
            <a:fld id="{3C78F53B-69B8-4806-AA4A-32AE12740BCE}" type="slidenum">
              <a:rPr lang="en-US" smtClean="0"/>
              <a:t>24</a:t>
            </a:fld>
            <a:endParaRPr lang="en-US"/>
          </a:p>
        </p:txBody>
      </p:sp>
    </p:spTree>
    <p:extLst>
      <p:ext uri="{BB962C8B-B14F-4D97-AF65-F5344CB8AC3E}">
        <p14:creationId xmlns:p14="http://schemas.microsoft.com/office/powerpoint/2010/main" val="3337866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6FF48-6765-EA02-2AE1-EEC08C6B5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8757F-DB46-6A47-B89E-069B0BC07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12D0B-4CE9-AB89-AD1B-495C43FAB5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6D968E-9216-5081-C3F3-440600980CA2}"/>
              </a:ext>
            </a:extLst>
          </p:cNvPr>
          <p:cNvSpPr>
            <a:spLocks noGrp="1"/>
          </p:cNvSpPr>
          <p:nvPr>
            <p:ph type="sldNum" sz="quarter" idx="10"/>
          </p:nvPr>
        </p:nvSpPr>
        <p:spPr/>
        <p:txBody>
          <a:bodyPr/>
          <a:lstStyle/>
          <a:p>
            <a:fld id="{3C78F53B-69B8-4806-AA4A-32AE12740BCE}" type="slidenum">
              <a:rPr lang="en-US" smtClean="0"/>
              <a:t>25</a:t>
            </a:fld>
            <a:endParaRPr lang="en-US"/>
          </a:p>
        </p:txBody>
      </p:sp>
    </p:spTree>
    <p:extLst>
      <p:ext uri="{BB962C8B-B14F-4D97-AF65-F5344CB8AC3E}">
        <p14:creationId xmlns:p14="http://schemas.microsoft.com/office/powerpoint/2010/main" val="1686793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26</a:t>
            </a:fld>
            <a:endParaRPr lang="en-US"/>
          </a:p>
        </p:txBody>
      </p:sp>
    </p:spTree>
    <p:extLst>
      <p:ext uri="{BB962C8B-B14F-4D97-AF65-F5344CB8AC3E}">
        <p14:creationId xmlns:p14="http://schemas.microsoft.com/office/powerpoint/2010/main" val="317176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FB903-5B22-0446-D8F8-594758BCA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91F6E-9543-AFE0-0B07-90C0FE0D5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74D3D-EFFC-D3C3-F846-7437E84B0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A1460E-7BD1-04C6-1DC8-CFD18E3A5C25}"/>
              </a:ext>
            </a:extLst>
          </p:cNvPr>
          <p:cNvSpPr>
            <a:spLocks noGrp="1"/>
          </p:cNvSpPr>
          <p:nvPr>
            <p:ph type="sldNum" sz="quarter" idx="10"/>
          </p:nvPr>
        </p:nvSpPr>
        <p:spPr/>
        <p:txBody>
          <a:bodyPr/>
          <a:lstStyle/>
          <a:p>
            <a:fld id="{3C78F53B-69B8-4806-AA4A-32AE12740BCE}" type="slidenum">
              <a:rPr lang="en-US" smtClean="0"/>
              <a:t>27</a:t>
            </a:fld>
            <a:endParaRPr lang="en-US"/>
          </a:p>
        </p:txBody>
      </p:sp>
    </p:spTree>
    <p:extLst>
      <p:ext uri="{BB962C8B-B14F-4D97-AF65-F5344CB8AC3E}">
        <p14:creationId xmlns:p14="http://schemas.microsoft.com/office/powerpoint/2010/main" val="3799672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28</a:t>
            </a:fld>
            <a:endParaRPr lang="en-US"/>
          </a:p>
        </p:txBody>
      </p:sp>
    </p:spTree>
    <p:extLst>
      <p:ext uri="{BB962C8B-B14F-4D97-AF65-F5344CB8AC3E}">
        <p14:creationId xmlns:p14="http://schemas.microsoft.com/office/powerpoint/2010/main" val="2344463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53B-69B8-4806-AA4A-32AE12740BCE}" type="slidenum">
              <a:rPr lang="en-US" smtClean="0"/>
              <a:t>29</a:t>
            </a:fld>
            <a:endParaRPr lang="en-US"/>
          </a:p>
        </p:txBody>
      </p:sp>
    </p:spTree>
    <p:extLst>
      <p:ext uri="{BB962C8B-B14F-4D97-AF65-F5344CB8AC3E}">
        <p14:creationId xmlns:p14="http://schemas.microsoft.com/office/powerpoint/2010/main" val="344098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Note that there were 309 counties with a balanced panel of monitors for</a:t>
            </a:r>
            <a:r>
              <a:rPr lang="en-US" sz="1400" baseline="0" dirty="0"/>
              <a:t> the</a:t>
            </a:r>
            <a:r>
              <a:rPr lang="en-US" sz="1400" dirty="0"/>
              <a:t> 1969-76 period and 402 counties</a:t>
            </a:r>
            <a:r>
              <a:rPr lang="en-US" sz="1400" baseline="0" dirty="0"/>
              <a:t> for the 1975-88 period</a:t>
            </a:r>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3</a:t>
            </a:fld>
            <a:endParaRPr lang="en-US"/>
          </a:p>
        </p:txBody>
      </p:sp>
    </p:spTree>
    <p:extLst>
      <p:ext uri="{BB962C8B-B14F-4D97-AF65-F5344CB8AC3E}">
        <p14:creationId xmlns:p14="http://schemas.microsoft.com/office/powerpoint/2010/main" val="2082323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B6E1-F1BD-1E0E-D457-9EB13131A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E9CFA-33B0-93C5-6849-77C6C1DE3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2834C-833A-1FCB-406B-0DB0359A6C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3ADEBD-3936-6AA3-10FD-95A871A9AF67}"/>
              </a:ext>
            </a:extLst>
          </p:cNvPr>
          <p:cNvSpPr>
            <a:spLocks noGrp="1"/>
          </p:cNvSpPr>
          <p:nvPr>
            <p:ph type="sldNum" sz="quarter" idx="10"/>
          </p:nvPr>
        </p:nvSpPr>
        <p:spPr/>
        <p:txBody>
          <a:bodyPr/>
          <a:lstStyle/>
          <a:p>
            <a:fld id="{3C78F53B-69B8-4806-AA4A-32AE12740BCE}" type="slidenum">
              <a:rPr lang="en-US" smtClean="0"/>
              <a:t>30</a:t>
            </a:fld>
            <a:endParaRPr lang="en-US"/>
          </a:p>
        </p:txBody>
      </p:sp>
    </p:spTree>
    <p:extLst>
      <p:ext uri="{BB962C8B-B14F-4D97-AF65-F5344CB8AC3E}">
        <p14:creationId xmlns:p14="http://schemas.microsoft.com/office/powerpoint/2010/main" val="565575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1972 NA there are no cases where NA has a significant impact on employment and parallel trends hold.</a:t>
            </a:r>
            <a:endParaRPr lang="en-US" dirty="0"/>
          </a:p>
        </p:txBody>
      </p:sp>
      <p:sp>
        <p:nvSpPr>
          <p:cNvPr id="4" name="Slide Number Placeholder 3"/>
          <p:cNvSpPr>
            <a:spLocks noGrp="1"/>
          </p:cNvSpPr>
          <p:nvPr>
            <p:ph type="sldNum" sz="quarter" idx="5"/>
          </p:nvPr>
        </p:nvSpPr>
        <p:spPr/>
        <p:txBody>
          <a:bodyPr/>
          <a:lstStyle/>
          <a:p>
            <a:fld id="{3C78F53B-69B8-4806-AA4A-32AE12740BCE}" type="slidenum">
              <a:rPr lang="en-US" smtClean="0"/>
              <a:t>31</a:t>
            </a:fld>
            <a:endParaRPr lang="en-US"/>
          </a:p>
        </p:txBody>
      </p:sp>
    </p:spTree>
    <p:extLst>
      <p:ext uri="{BB962C8B-B14F-4D97-AF65-F5344CB8AC3E}">
        <p14:creationId xmlns:p14="http://schemas.microsoft.com/office/powerpoint/2010/main" val="3321684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EFDE-1FD9-D8CA-C112-683DA5431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6980E-0276-54F1-99DE-9A326CEBD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998E4-3F22-C39E-0115-3F5B06D825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280BB6-DC6E-2B5B-B5ED-DB686EBADCFD}"/>
              </a:ext>
            </a:extLst>
          </p:cNvPr>
          <p:cNvSpPr>
            <a:spLocks noGrp="1"/>
          </p:cNvSpPr>
          <p:nvPr>
            <p:ph type="sldNum" sz="quarter" idx="10"/>
          </p:nvPr>
        </p:nvSpPr>
        <p:spPr/>
        <p:txBody>
          <a:bodyPr/>
          <a:lstStyle/>
          <a:p>
            <a:fld id="{3C78F53B-69B8-4806-AA4A-32AE12740BCE}" type="slidenum">
              <a:rPr lang="en-US" smtClean="0"/>
              <a:t>32</a:t>
            </a:fld>
            <a:endParaRPr lang="en-US"/>
          </a:p>
        </p:txBody>
      </p:sp>
    </p:spTree>
    <p:extLst>
      <p:ext uri="{BB962C8B-B14F-4D97-AF65-F5344CB8AC3E}">
        <p14:creationId xmlns:p14="http://schemas.microsoft.com/office/powerpoint/2010/main" val="3938907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1978 NA status, which was assigned by county, parallel trends hold for all treatments and the impacts of NA on manufacturing employment are significant in counties out of attainment for TSP, or TSP and something else. </a:t>
            </a:r>
          </a:p>
          <a:p>
            <a:endParaRPr lang="en-US" dirty="0"/>
          </a:p>
        </p:txBody>
      </p:sp>
      <p:sp>
        <p:nvSpPr>
          <p:cNvPr id="4" name="Slide Number Placeholder 3"/>
          <p:cNvSpPr>
            <a:spLocks noGrp="1"/>
          </p:cNvSpPr>
          <p:nvPr>
            <p:ph type="sldNum" sz="quarter" idx="5"/>
          </p:nvPr>
        </p:nvSpPr>
        <p:spPr/>
        <p:txBody>
          <a:bodyPr/>
          <a:lstStyle/>
          <a:p>
            <a:fld id="{3C78F53B-69B8-4806-AA4A-32AE12740BCE}" type="slidenum">
              <a:rPr lang="en-US" smtClean="0"/>
              <a:t>33</a:t>
            </a:fld>
            <a:endParaRPr lang="en-US"/>
          </a:p>
        </p:txBody>
      </p:sp>
    </p:spTree>
    <p:extLst>
      <p:ext uri="{BB962C8B-B14F-4D97-AF65-F5344CB8AC3E}">
        <p14:creationId xmlns:p14="http://schemas.microsoft.com/office/powerpoint/2010/main" val="118602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34</a:t>
            </a:fld>
            <a:endParaRPr lang="en-US"/>
          </a:p>
        </p:txBody>
      </p:sp>
    </p:spTree>
    <p:extLst>
      <p:ext uri="{BB962C8B-B14F-4D97-AF65-F5344CB8AC3E}">
        <p14:creationId xmlns:p14="http://schemas.microsoft.com/office/powerpoint/2010/main" val="3071655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Note verbally the role that the 1977 CAAA played in our results.</a:t>
            </a:r>
          </a:p>
          <a:p>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35</a:t>
            </a:fld>
            <a:endParaRPr lang="en-US"/>
          </a:p>
        </p:txBody>
      </p:sp>
    </p:spTree>
    <p:extLst>
      <p:ext uri="{BB962C8B-B14F-4D97-AF65-F5344CB8AC3E}">
        <p14:creationId xmlns:p14="http://schemas.microsoft.com/office/powerpoint/2010/main" val="316508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State verbally that there is no statistically significant impact of 1972 NA in DiD models when</a:t>
            </a:r>
            <a:r>
              <a:rPr lang="en-US" sz="1400" baseline="0" dirty="0"/>
              <a:t> parallel trends are satisfied.</a:t>
            </a:r>
            <a:endParaRPr lang="en-US" sz="1400" dirty="0"/>
          </a:p>
        </p:txBody>
      </p:sp>
      <p:sp>
        <p:nvSpPr>
          <p:cNvPr id="4" name="Slide Number Placeholder 3"/>
          <p:cNvSpPr>
            <a:spLocks noGrp="1"/>
          </p:cNvSpPr>
          <p:nvPr>
            <p:ph type="sldNum" sz="quarter" idx="10"/>
          </p:nvPr>
        </p:nvSpPr>
        <p:spPr/>
        <p:txBody>
          <a:bodyPr/>
          <a:lstStyle/>
          <a:p>
            <a:fld id="{3C78F53B-69B8-4806-AA4A-32AE12740BCE}" type="slidenum">
              <a:rPr lang="en-US" smtClean="0"/>
              <a:t>4</a:t>
            </a:fld>
            <a:endParaRPr lang="en-US"/>
          </a:p>
        </p:txBody>
      </p:sp>
    </p:spTree>
    <p:extLst>
      <p:ext uri="{BB962C8B-B14F-4D97-AF65-F5344CB8AC3E}">
        <p14:creationId xmlns:p14="http://schemas.microsoft.com/office/powerpoint/2010/main" val="227454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“in attainment with</a:t>
            </a:r>
            <a:r>
              <a:rPr lang="en-US" sz="1400" baseline="0" dirty="0"/>
              <a:t> the NAAQS” means that the NAAQS were not violated</a:t>
            </a:r>
          </a:p>
          <a:p>
            <a:endParaRPr lang="en-US" sz="1400" baseline="0" dirty="0"/>
          </a:p>
          <a:p>
            <a:r>
              <a:rPr lang="en-US" sz="1400" baseline="0" dirty="0"/>
              <a:t>Note that the 1977 CAAA required use of LAER by major sources in NA counties and required new firms entering NA counties to buy emissions offsets from existing</a:t>
            </a:r>
            <a:r>
              <a:rPr lang="en-US" sz="1400" dirty="0"/>
              <a:t> firms.</a:t>
            </a:r>
          </a:p>
        </p:txBody>
      </p:sp>
      <p:sp>
        <p:nvSpPr>
          <p:cNvPr id="4" name="Slide Number Placeholder 3"/>
          <p:cNvSpPr>
            <a:spLocks noGrp="1"/>
          </p:cNvSpPr>
          <p:nvPr>
            <p:ph type="sldNum" sz="quarter" idx="10"/>
          </p:nvPr>
        </p:nvSpPr>
        <p:spPr/>
        <p:txBody>
          <a:bodyPr/>
          <a:lstStyle/>
          <a:p>
            <a:fld id="{3C78F53B-69B8-4806-AA4A-32AE12740BCE}" type="slidenum">
              <a:rPr lang="en-US" smtClean="0"/>
              <a:t>5</a:t>
            </a:fld>
            <a:endParaRPr lang="en-US"/>
          </a:p>
        </p:txBody>
      </p:sp>
    </p:spTree>
    <p:extLst>
      <p:ext uri="{BB962C8B-B14F-4D97-AF65-F5344CB8AC3E}">
        <p14:creationId xmlns:p14="http://schemas.microsoft.com/office/powerpoint/2010/main" val="262796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8F53B-69B8-4806-AA4A-32AE12740BCE}" type="slidenum">
              <a:rPr lang="en-US" smtClean="0"/>
              <a:t>6</a:t>
            </a:fld>
            <a:endParaRPr lang="en-US"/>
          </a:p>
        </p:txBody>
      </p:sp>
    </p:spTree>
    <p:extLst>
      <p:ext uri="{BB962C8B-B14F-4D97-AF65-F5344CB8AC3E}">
        <p14:creationId xmlns:p14="http://schemas.microsoft.com/office/powerpoint/2010/main" val="26152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00" dirty="0">
                <a:solidFill>
                  <a:srgbClr val="04273C"/>
                </a:solidFill>
              </a:rPr>
              <a:t>Note that defining county NA status by monitor reading limits the number of counties that can be categorized</a:t>
            </a:r>
          </a:p>
          <a:p>
            <a:pPr lvl="1" fontAlgn="base"/>
            <a:r>
              <a:rPr lang="en-US" sz="1400" dirty="0">
                <a:solidFill>
                  <a:srgbClr val="04273C"/>
                </a:solidFill>
              </a:rPr>
              <a:t>Counties with TSP monitors in 1970 (565), </a:t>
            </a:r>
            <a:r>
              <a:rPr lang="en-US" sz="1400" dirty="0"/>
              <a:t>1971 (765) and 1972 (1059)</a:t>
            </a:r>
            <a:endParaRPr lang="en-US" sz="1400" dirty="0">
              <a:solidFill>
                <a:srgbClr val="04273C"/>
              </a:solidFill>
            </a:endParaRPr>
          </a:p>
          <a:p>
            <a:endParaRPr lang="en-US" dirty="0"/>
          </a:p>
        </p:txBody>
      </p:sp>
      <p:sp>
        <p:nvSpPr>
          <p:cNvPr id="4" name="Slide Number Placeholder 3"/>
          <p:cNvSpPr>
            <a:spLocks noGrp="1"/>
          </p:cNvSpPr>
          <p:nvPr>
            <p:ph type="sldNum" sz="quarter" idx="10"/>
          </p:nvPr>
        </p:nvSpPr>
        <p:spPr/>
        <p:txBody>
          <a:bodyPr/>
          <a:lstStyle/>
          <a:p>
            <a:fld id="{3C78F53B-69B8-4806-AA4A-32AE12740BCE}" type="slidenum">
              <a:rPr lang="en-US" smtClean="0"/>
              <a:t>7</a:t>
            </a:fld>
            <a:endParaRPr lang="en-US"/>
          </a:p>
        </p:txBody>
      </p:sp>
    </p:spTree>
    <p:extLst>
      <p:ext uri="{BB962C8B-B14F-4D97-AF65-F5344CB8AC3E}">
        <p14:creationId xmlns:p14="http://schemas.microsoft.com/office/powerpoint/2010/main" val="349917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8F53B-69B8-4806-AA4A-32AE12740BCE}" type="slidenum">
              <a:rPr lang="en-US" smtClean="0"/>
              <a:t>8</a:t>
            </a:fld>
            <a:endParaRPr lang="en-US"/>
          </a:p>
        </p:txBody>
      </p:sp>
    </p:spTree>
    <p:extLst>
      <p:ext uri="{BB962C8B-B14F-4D97-AF65-F5344CB8AC3E}">
        <p14:creationId xmlns:p14="http://schemas.microsoft.com/office/powerpoint/2010/main" val="93154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5735F-E819-7200-9FBE-3B2BD5A8F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7F359-FFB2-2EDB-B859-44C7E4065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7FF15-FAAA-C514-30B1-3CA9A76247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38174C-37C3-F032-8473-4FA5EF0D2971}"/>
              </a:ext>
            </a:extLst>
          </p:cNvPr>
          <p:cNvSpPr>
            <a:spLocks noGrp="1"/>
          </p:cNvSpPr>
          <p:nvPr>
            <p:ph type="sldNum" sz="quarter" idx="10"/>
          </p:nvPr>
        </p:nvSpPr>
        <p:spPr/>
        <p:txBody>
          <a:bodyPr/>
          <a:lstStyle/>
          <a:p>
            <a:fld id="{3C78F53B-69B8-4806-AA4A-32AE12740BCE}" type="slidenum">
              <a:rPr lang="en-US" smtClean="0"/>
              <a:t>9</a:t>
            </a:fld>
            <a:endParaRPr lang="en-US"/>
          </a:p>
        </p:txBody>
      </p:sp>
    </p:spTree>
    <p:extLst>
      <p:ext uri="{BB962C8B-B14F-4D97-AF65-F5344CB8AC3E}">
        <p14:creationId xmlns:p14="http://schemas.microsoft.com/office/powerpoint/2010/main" val="66522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9CCC-4684-B88E-CEAA-E0C38645C5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2C2807-9749-DCE5-DDCE-38FEC3575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BFDD2A-8D91-BDDB-0BEF-B345543444CC}"/>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5" name="Footer Placeholder 4">
            <a:extLst>
              <a:ext uri="{FF2B5EF4-FFF2-40B4-BE49-F238E27FC236}">
                <a16:creationId xmlns:a16="http://schemas.microsoft.com/office/drawing/2014/main" id="{DFEB734B-AE5D-9742-54C6-1F8C34753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19522-D599-DD58-CF11-540FC8D3DABD}"/>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364799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9F66-2C24-1962-FA2D-85A4F7CC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492261-BC6F-F9AA-6A9C-004896C35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64B2F-6544-09F2-3C30-27A4C5DF0720}"/>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5" name="Footer Placeholder 4">
            <a:extLst>
              <a:ext uri="{FF2B5EF4-FFF2-40B4-BE49-F238E27FC236}">
                <a16:creationId xmlns:a16="http://schemas.microsoft.com/office/drawing/2014/main" id="{2D42CA14-D8F8-1098-57E1-AAB46378E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AC9FB-A5FB-08B1-DC73-102301062D50}"/>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63195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6CC05-0412-14AA-34CF-BDEABFAB96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1F3E7-D8FC-1A46-83E9-11FCCE9A2F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463F-BBC6-E42F-2B00-FD92DC5FB3EE}"/>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5" name="Footer Placeholder 4">
            <a:extLst>
              <a:ext uri="{FF2B5EF4-FFF2-40B4-BE49-F238E27FC236}">
                <a16:creationId xmlns:a16="http://schemas.microsoft.com/office/drawing/2014/main" id="{0D46C1D6-E549-9686-FAFD-BCBAA93E4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7004D-3F81-D366-940E-B88D73235960}"/>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225572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D5E3-9146-0C46-2C78-DD55D48764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853F0-4A6E-96CC-266F-02D56093F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93ED8-C94F-E1A1-43AA-6BB4646EA120}"/>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5" name="Footer Placeholder 4">
            <a:extLst>
              <a:ext uri="{FF2B5EF4-FFF2-40B4-BE49-F238E27FC236}">
                <a16:creationId xmlns:a16="http://schemas.microsoft.com/office/drawing/2014/main" id="{E275FC0A-34D0-594B-A758-163B40F85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58813-1724-B4A5-EA2A-F264FB5FAA4D}"/>
              </a:ext>
            </a:extLst>
          </p:cNvPr>
          <p:cNvSpPr>
            <a:spLocks noGrp="1"/>
          </p:cNvSpPr>
          <p:nvPr>
            <p:ph type="sldNum" sz="quarter" idx="12"/>
          </p:nvPr>
        </p:nvSpPr>
        <p:spPr/>
        <p:txBody>
          <a:bodyPr/>
          <a:lstStyle/>
          <a:p>
            <a:fld id="{A5962223-25C5-4E8A-82C8-5E09E95BF6C3}" type="slidenum">
              <a:rPr lang="en-US" smtClean="0"/>
              <a:t>‹#›</a:t>
            </a:fld>
            <a:endParaRPr lang="en-US" dirty="0"/>
          </a:p>
        </p:txBody>
      </p:sp>
    </p:spTree>
    <p:extLst>
      <p:ext uri="{BB962C8B-B14F-4D97-AF65-F5344CB8AC3E}">
        <p14:creationId xmlns:p14="http://schemas.microsoft.com/office/powerpoint/2010/main" val="400148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B78A-CEDC-4C49-CCFA-6BD65CB5C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35DD6-2153-3338-FF09-192803C70E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87985-9C3F-A4B7-07A9-E68F199D25E6}"/>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5" name="Footer Placeholder 4">
            <a:extLst>
              <a:ext uri="{FF2B5EF4-FFF2-40B4-BE49-F238E27FC236}">
                <a16:creationId xmlns:a16="http://schemas.microsoft.com/office/drawing/2014/main" id="{EEB781F4-3D28-132D-98A2-B022AA45C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BB2A8-9A28-64F4-49C1-238E19295357}"/>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222737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0DD6-CC68-D66A-EBF8-8F50F89E7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BEA5DD-0095-DC9E-85F7-35260A8955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90E49D-BA74-9489-8BA2-DC8F990089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91CC8A-7610-247B-7D1A-948115B1C70B}"/>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6" name="Footer Placeholder 5">
            <a:extLst>
              <a:ext uri="{FF2B5EF4-FFF2-40B4-BE49-F238E27FC236}">
                <a16:creationId xmlns:a16="http://schemas.microsoft.com/office/drawing/2014/main" id="{1494ACA3-338A-1A45-C4B5-B94E1E356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123C4-BD20-8A82-9EE2-7A4F1838DB74}"/>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178729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3E2E-EAA0-B2EE-B682-5EA9CDF98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F3A706-5562-2188-7CEC-FF5ABA6B0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C52C1-A4E8-4E01-CD4F-B1E0B64CD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217802-4E89-27C3-4381-4DAA141F9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55F733-CB16-9422-C287-6EC4DFD14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CD6E1C-EA71-0316-D185-D3CDC71DD45D}"/>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8" name="Footer Placeholder 7">
            <a:extLst>
              <a:ext uri="{FF2B5EF4-FFF2-40B4-BE49-F238E27FC236}">
                <a16:creationId xmlns:a16="http://schemas.microsoft.com/office/drawing/2014/main" id="{8104D86F-BFF6-22E7-EDA8-381AC343C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D45E8-C0B6-483F-D98E-B0ABCDA5E59B}"/>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119644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388FF-3CEF-6AD7-2529-8A09E3059D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19AE6-FEFA-E8DC-42AD-6C4F74C0CC14}"/>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4" name="Footer Placeholder 3">
            <a:extLst>
              <a:ext uri="{FF2B5EF4-FFF2-40B4-BE49-F238E27FC236}">
                <a16:creationId xmlns:a16="http://schemas.microsoft.com/office/drawing/2014/main" id="{40F702F6-7F25-7677-4CFF-1CCC1776DE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58CF4B-C450-362F-1717-7C6356DCD519}"/>
              </a:ext>
            </a:extLst>
          </p:cNvPr>
          <p:cNvSpPr>
            <a:spLocks noGrp="1"/>
          </p:cNvSpPr>
          <p:nvPr>
            <p:ph type="sldNum" sz="quarter" idx="12"/>
          </p:nvPr>
        </p:nvSpPr>
        <p:spPr/>
        <p:txBody>
          <a:bodyPr/>
          <a:lstStyle/>
          <a:p>
            <a:fld id="{A5962223-25C5-4E8A-82C8-5E09E95BF6C3}" type="slidenum">
              <a:rPr lang="en-US" smtClean="0"/>
              <a:t>‹#›</a:t>
            </a:fld>
            <a:endParaRPr lang="en-US" dirty="0"/>
          </a:p>
        </p:txBody>
      </p:sp>
    </p:spTree>
    <p:extLst>
      <p:ext uri="{BB962C8B-B14F-4D97-AF65-F5344CB8AC3E}">
        <p14:creationId xmlns:p14="http://schemas.microsoft.com/office/powerpoint/2010/main" val="330199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A8EFB-6692-0644-1C41-33C59B25FC15}"/>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3" name="Footer Placeholder 2">
            <a:extLst>
              <a:ext uri="{FF2B5EF4-FFF2-40B4-BE49-F238E27FC236}">
                <a16:creationId xmlns:a16="http://schemas.microsoft.com/office/drawing/2014/main" id="{3015ED81-D32A-2ACA-92CD-DBA4D627FB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BE1CDA-1B71-7E46-A59D-47F366A51214}"/>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81399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713F-9694-106A-D63B-E0AB3E105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47D3AA-D1E5-DD52-E78B-2C149FCDB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5CFFF9-4824-9FB3-2937-C060CC2B9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66404-4A17-4B22-B694-C953844B307C}"/>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6" name="Footer Placeholder 5">
            <a:extLst>
              <a:ext uri="{FF2B5EF4-FFF2-40B4-BE49-F238E27FC236}">
                <a16:creationId xmlns:a16="http://schemas.microsoft.com/office/drawing/2014/main" id="{73BDA7FD-9375-4084-C3F3-BA794A082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CEB1F-2902-B81B-B55B-C624985135B2}"/>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133745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8872-9818-4B62-DD1A-CEFB51750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0E1713-32BD-7A6C-6AAE-BD5482E97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2699EA-1B07-864E-E14F-4A1A8E00C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880E1-47FF-525E-2CF1-9CEA7E47A33F}"/>
              </a:ext>
            </a:extLst>
          </p:cNvPr>
          <p:cNvSpPr>
            <a:spLocks noGrp="1"/>
          </p:cNvSpPr>
          <p:nvPr>
            <p:ph type="dt" sz="half" idx="10"/>
          </p:nvPr>
        </p:nvSpPr>
        <p:spPr/>
        <p:txBody>
          <a:bodyPr/>
          <a:lstStyle/>
          <a:p>
            <a:fld id="{4BE30467-A09C-44E7-AD38-6DFD40867D19}" type="datetimeFigureOut">
              <a:rPr lang="en-US" smtClean="0"/>
              <a:t>3/26/2025</a:t>
            </a:fld>
            <a:endParaRPr lang="en-US"/>
          </a:p>
        </p:txBody>
      </p:sp>
      <p:sp>
        <p:nvSpPr>
          <p:cNvPr id="6" name="Footer Placeholder 5">
            <a:extLst>
              <a:ext uri="{FF2B5EF4-FFF2-40B4-BE49-F238E27FC236}">
                <a16:creationId xmlns:a16="http://schemas.microsoft.com/office/drawing/2014/main" id="{0CB5D931-1311-1F1A-A010-9D58E396B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84123-FC3F-79B5-4CD5-3476966FE29A}"/>
              </a:ext>
            </a:extLst>
          </p:cNvPr>
          <p:cNvSpPr>
            <a:spLocks noGrp="1"/>
          </p:cNvSpPr>
          <p:nvPr>
            <p:ph type="sldNum" sz="quarter" idx="12"/>
          </p:nvPr>
        </p:nvSpPr>
        <p:spPr/>
        <p:txBody>
          <a:bodyPr/>
          <a:lstStyle/>
          <a:p>
            <a:fld id="{A5962223-25C5-4E8A-82C8-5E09E95BF6C3}" type="slidenum">
              <a:rPr lang="en-US" smtClean="0"/>
              <a:t>‹#›</a:t>
            </a:fld>
            <a:endParaRPr lang="en-US"/>
          </a:p>
        </p:txBody>
      </p:sp>
    </p:spTree>
    <p:extLst>
      <p:ext uri="{BB962C8B-B14F-4D97-AF65-F5344CB8AC3E}">
        <p14:creationId xmlns:p14="http://schemas.microsoft.com/office/powerpoint/2010/main" val="147350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6FC8A4-525B-FC1F-B52C-61E1D7176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1D8EAC-CBC3-BF03-25A6-4422156EA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5CC2F-CDB2-9CE3-ACF7-49CA28241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30467-A09C-44E7-AD38-6DFD40867D19}" type="datetimeFigureOut">
              <a:rPr lang="en-US" smtClean="0"/>
              <a:t>3/26/2025</a:t>
            </a:fld>
            <a:endParaRPr lang="en-US"/>
          </a:p>
        </p:txBody>
      </p:sp>
      <p:sp>
        <p:nvSpPr>
          <p:cNvPr id="5" name="Footer Placeholder 4">
            <a:extLst>
              <a:ext uri="{FF2B5EF4-FFF2-40B4-BE49-F238E27FC236}">
                <a16:creationId xmlns:a16="http://schemas.microsoft.com/office/drawing/2014/main" id="{BF6A430E-4356-F95C-585F-0379A784F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9FCDDB-C7B7-8490-47BC-0F3464862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62223-25C5-4E8A-82C8-5E09E95BF6C3}" type="slidenum">
              <a:rPr lang="en-US" smtClean="0"/>
              <a:t>‹#›</a:t>
            </a:fld>
            <a:endParaRPr lang="en-US"/>
          </a:p>
        </p:txBody>
      </p:sp>
    </p:spTree>
    <p:extLst>
      <p:ext uri="{BB962C8B-B14F-4D97-AF65-F5344CB8AC3E}">
        <p14:creationId xmlns:p14="http://schemas.microsoft.com/office/powerpoint/2010/main" val="3743278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A986-BB1E-46BF-AA5B-9FE304E60BE5}"/>
              </a:ext>
            </a:extLst>
          </p:cNvPr>
          <p:cNvSpPr>
            <a:spLocks noGrp="1"/>
          </p:cNvSpPr>
          <p:nvPr>
            <p:ph type="ctrTitle"/>
          </p:nvPr>
        </p:nvSpPr>
        <p:spPr>
          <a:xfrm>
            <a:off x="10668" y="1663574"/>
            <a:ext cx="12170664" cy="3530851"/>
          </a:xfrm>
        </p:spPr>
        <p:txBody>
          <a:bodyPr anchor="ctr">
            <a:normAutofit fontScale="90000"/>
          </a:bodyPr>
          <a:lstStyle/>
          <a:p>
            <a:br>
              <a:rPr lang="en-US" sz="2000" b="1" dirty="0">
                <a:solidFill>
                  <a:srgbClr val="04273C"/>
                </a:solidFill>
              </a:rPr>
            </a:br>
            <a:r>
              <a:rPr lang="en-US" sz="2000" b="1" dirty="0">
                <a:solidFill>
                  <a:srgbClr val="04273C"/>
                </a:solidFill>
              </a:rPr>
              <a:t>  </a:t>
            </a:r>
            <a:br>
              <a:rPr lang="en-US" sz="4400" b="1" dirty="0">
                <a:solidFill>
                  <a:srgbClr val="04273C"/>
                </a:solidFill>
              </a:rPr>
            </a:br>
            <a:r>
              <a:rPr lang="en-US" sz="4400" b="1" dirty="0">
                <a:solidFill>
                  <a:srgbClr val="04273C"/>
                </a:solidFill>
              </a:rPr>
              <a:t>  </a:t>
            </a:r>
            <a:r>
              <a:rPr lang="en-US" sz="4000" b="1" dirty="0">
                <a:solidFill>
                  <a:srgbClr val="04273C"/>
                </a:solidFill>
                <a:latin typeface="+mn-lt"/>
              </a:rPr>
              <a:t>GEOGRAPHIC</a:t>
            </a:r>
            <a:r>
              <a:rPr lang="en-US" sz="4000" b="1" dirty="0">
                <a:solidFill>
                  <a:srgbClr val="04273C"/>
                </a:solidFill>
              </a:rPr>
              <a:t> </a:t>
            </a:r>
            <a:r>
              <a:rPr lang="en-US" sz="4000" b="1" dirty="0">
                <a:solidFill>
                  <a:srgbClr val="04273C"/>
                </a:solidFill>
                <a:latin typeface="+mn-lt"/>
              </a:rPr>
              <a:t>RESOLUTION IN ENVIRONMENTAL POLICY:</a:t>
            </a:r>
            <a:br>
              <a:rPr lang="en-US" sz="4000" b="1" dirty="0">
                <a:solidFill>
                  <a:srgbClr val="04273C"/>
                </a:solidFill>
                <a:latin typeface="+mn-lt"/>
              </a:rPr>
            </a:br>
            <a:r>
              <a:rPr lang="en-US" sz="4000" b="1" dirty="0">
                <a:solidFill>
                  <a:srgbClr val="04273C"/>
                </a:solidFill>
                <a:latin typeface="+mn-lt"/>
              </a:rPr>
              <a:t>EPA’S SHIFT FROM REGIONS TO COUNTIES UNDER THE CAA </a:t>
            </a:r>
            <a:br>
              <a:rPr lang="en-US" sz="4900" b="1" dirty="0">
                <a:solidFill>
                  <a:srgbClr val="04273C"/>
                </a:solidFill>
                <a:latin typeface="+mn-lt"/>
              </a:rPr>
            </a:br>
            <a:br>
              <a:rPr lang="en-US" sz="2000" b="1" dirty="0">
                <a:solidFill>
                  <a:srgbClr val="04273C"/>
                </a:solidFill>
                <a:latin typeface="+mn-lt"/>
              </a:rPr>
            </a:br>
            <a:r>
              <a:rPr lang="en-US" sz="2200" b="1" dirty="0">
                <a:solidFill>
                  <a:srgbClr val="04273C"/>
                </a:solidFill>
                <a:latin typeface="+mn-lt"/>
              </a:rPr>
              <a:t>Maureen Cropper</a:t>
            </a:r>
            <a:br>
              <a:rPr lang="en-US" sz="2200" b="1" dirty="0">
                <a:solidFill>
                  <a:srgbClr val="04273C"/>
                </a:solidFill>
                <a:latin typeface="+mn-lt"/>
              </a:rPr>
            </a:br>
            <a:r>
              <a:rPr lang="en-US" sz="2200" dirty="0">
                <a:solidFill>
                  <a:srgbClr val="04273C"/>
                </a:solidFill>
                <a:latin typeface="+mn-lt"/>
              </a:rPr>
              <a:t> University of Maryland </a:t>
            </a:r>
            <a:r>
              <a:rPr lang="en-US" sz="2200">
                <a:solidFill>
                  <a:srgbClr val="04273C"/>
                </a:solidFill>
                <a:latin typeface="+mn-lt"/>
              </a:rPr>
              <a:t>and RFF</a:t>
            </a:r>
            <a:br>
              <a:rPr lang="en-US" sz="2200" dirty="0">
                <a:solidFill>
                  <a:srgbClr val="04273C"/>
                </a:solidFill>
                <a:latin typeface="+mn-lt"/>
              </a:rPr>
            </a:br>
            <a:r>
              <a:rPr lang="en-US" sz="2200" b="1" dirty="0">
                <a:solidFill>
                  <a:srgbClr val="04273C"/>
                </a:solidFill>
                <a:latin typeface="+mn-lt"/>
              </a:rPr>
              <a:t>Mengjia Hu</a:t>
            </a:r>
            <a:br>
              <a:rPr lang="en-US" sz="2200" b="1" dirty="0">
                <a:solidFill>
                  <a:srgbClr val="04273C"/>
                </a:solidFill>
                <a:latin typeface="+mn-lt"/>
              </a:rPr>
            </a:br>
            <a:r>
              <a:rPr lang="en-US" sz="2200" dirty="0">
                <a:solidFill>
                  <a:srgbClr val="04273C"/>
                </a:solidFill>
                <a:latin typeface="+mn-lt"/>
              </a:rPr>
              <a:t>University of Maryland</a:t>
            </a:r>
            <a:br>
              <a:rPr lang="en-US" sz="2200" dirty="0">
                <a:solidFill>
                  <a:srgbClr val="04273C"/>
                </a:solidFill>
                <a:latin typeface="+mn-lt"/>
              </a:rPr>
            </a:br>
            <a:r>
              <a:rPr lang="en-US" sz="2200" b="1" dirty="0">
                <a:solidFill>
                  <a:srgbClr val="04273C"/>
                </a:solidFill>
                <a:latin typeface="+mn-lt"/>
              </a:rPr>
              <a:t>Nick Muller</a:t>
            </a:r>
            <a:br>
              <a:rPr lang="en-US" sz="2200" b="1" dirty="0">
                <a:solidFill>
                  <a:srgbClr val="04273C"/>
                </a:solidFill>
                <a:latin typeface="+mn-lt"/>
              </a:rPr>
            </a:br>
            <a:r>
              <a:rPr lang="en-US" sz="2200" dirty="0">
                <a:solidFill>
                  <a:srgbClr val="04273C"/>
                </a:solidFill>
                <a:latin typeface="+mn-lt"/>
              </a:rPr>
              <a:t>Carnegie Mellon University</a:t>
            </a:r>
            <a:br>
              <a:rPr lang="en-US" sz="2200" dirty="0">
                <a:solidFill>
                  <a:srgbClr val="04273C"/>
                </a:solidFill>
                <a:latin typeface="+mn-lt"/>
              </a:rPr>
            </a:br>
            <a:r>
              <a:rPr lang="en-US" sz="2200" b="1" dirty="0">
                <a:solidFill>
                  <a:srgbClr val="04273C"/>
                </a:solidFill>
                <a:latin typeface="+mn-lt"/>
              </a:rPr>
              <a:t>Yongjoon Park</a:t>
            </a:r>
            <a:br>
              <a:rPr lang="en-US" sz="2200" b="1" dirty="0">
                <a:solidFill>
                  <a:srgbClr val="04273C"/>
                </a:solidFill>
                <a:latin typeface="+mn-lt"/>
              </a:rPr>
            </a:br>
            <a:r>
              <a:rPr lang="en-US" sz="2200" dirty="0">
                <a:solidFill>
                  <a:srgbClr val="04273C"/>
                </a:solidFill>
                <a:latin typeface="+mn-lt"/>
              </a:rPr>
              <a:t>University of Massachusetts, Amherst</a:t>
            </a:r>
            <a:br>
              <a:rPr lang="en-US" sz="2200" b="1" dirty="0">
                <a:solidFill>
                  <a:srgbClr val="04273C"/>
                </a:solidFill>
                <a:latin typeface="+mn-lt"/>
              </a:rPr>
            </a:br>
            <a:br>
              <a:rPr lang="en-US" sz="2200" b="1" dirty="0">
                <a:solidFill>
                  <a:srgbClr val="04273C"/>
                </a:solidFill>
                <a:latin typeface="+mn-lt"/>
              </a:rPr>
            </a:br>
            <a:br>
              <a:rPr lang="en-US" sz="2200" dirty="0">
                <a:solidFill>
                  <a:srgbClr val="04273C"/>
                </a:solidFill>
                <a:latin typeface="+mn-lt"/>
              </a:rPr>
            </a:br>
            <a:br>
              <a:rPr lang="en-US" sz="2000" b="1" dirty="0">
                <a:solidFill>
                  <a:srgbClr val="04273C"/>
                </a:solidFill>
              </a:rPr>
            </a:br>
            <a:endParaRPr lang="en-US" sz="2000" b="1" dirty="0">
              <a:solidFill>
                <a:srgbClr val="04273C"/>
              </a:solidFill>
            </a:endParaRPr>
          </a:p>
        </p:txBody>
      </p:sp>
    </p:spTree>
    <p:extLst>
      <p:ext uri="{BB962C8B-B14F-4D97-AF65-F5344CB8AC3E}">
        <p14:creationId xmlns:p14="http://schemas.microsoft.com/office/powerpoint/2010/main" val="334517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012408"/>
          </a:xfrm>
        </p:spPr>
        <p:txBody>
          <a:bodyPr>
            <a:normAutofit/>
          </a:bodyPr>
          <a:lstStyle/>
          <a:p>
            <a:pPr algn="ctr"/>
            <a:r>
              <a:rPr lang="en-US" sz="4000" dirty="0">
                <a:latin typeface="+mn-lt"/>
              </a:rPr>
              <a:t>Impact</a:t>
            </a:r>
            <a:r>
              <a:rPr lang="en-US" sz="4000" dirty="0"/>
              <a:t> </a:t>
            </a:r>
            <a:r>
              <a:rPr lang="en-US" sz="4000" dirty="0">
                <a:latin typeface="+mn-lt"/>
              </a:rPr>
              <a:t>of Attainment Status on TSP, 1969-76 and 1975-88</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113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Effects of NA Status  on TSP at the County Level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45342"/>
                <a:ext cx="10515600" cy="4731621"/>
              </a:xfrm>
            </p:spPr>
            <p:txBody>
              <a:bodyPr>
                <a:normAutofit/>
              </a:bodyPr>
              <a:lstStyle/>
              <a:p>
                <a:pPr marL="0" indent="0" fontAlgn="base">
                  <a:buNone/>
                </a:pPr>
                <a:endParaRPr lang="en-US" sz="2600" b="0" dirty="0">
                  <a:solidFill>
                    <a:srgbClr val="04273C"/>
                  </a:solidFill>
                </a:endParaRPr>
              </a:p>
              <a:p>
                <a:pPr marL="0" indent="0" fontAlgn="base">
                  <a:buNone/>
                </a:pPr>
                <a14:m>
                  <m:oMathPara xmlns:m="http://schemas.openxmlformats.org/officeDocument/2006/math">
                    <m:oMathParaPr>
                      <m:jc m:val="centerGroup"/>
                    </m:oMathParaPr>
                    <m:oMath xmlns:m="http://schemas.openxmlformats.org/officeDocument/2006/math">
                      <m:r>
                        <a:rPr lang="en-US" sz="2600" i="1">
                          <a:solidFill>
                            <a:srgbClr val="04273C"/>
                          </a:solidFill>
                          <a:latin typeface="Cambria Math" panose="02040503050406030204" pitchFamily="18" charset="0"/>
                        </a:rPr>
                        <m:t>𝑇𝑆</m:t>
                      </m:r>
                      <m:sSub>
                        <m:sSubPr>
                          <m:ctrlPr>
                            <a:rPr lang="en-US" sz="2600" i="1">
                              <a:solidFill>
                                <a:srgbClr val="04273C"/>
                              </a:solidFill>
                              <a:latin typeface="Cambria Math" panose="02040503050406030204" pitchFamily="18" charset="0"/>
                            </a:rPr>
                          </m:ctrlPr>
                        </m:sSubPr>
                        <m:e>
                          <m:r>
                            <a:rPr lang="en-US" sz="2600" i="1">
                              <a:solidFill>
                                <a:srgbClr val="04273C"/>
                              </a:solidFill>
                              <a:latin typeface="Cambria Math" panose="02040503050406030204" pitchFamily="18" charset="0"/>
                            </a:rPr>
                            <m:t>𝑃</m:t>
                          </m:r>
                        </m:e>
                        <m:sub>
                          <m:r>
                            <a:rPr lang="en-US" sz="2600" i="1">
                              <a:solidFill>
                                <a:srgbClr val="04273C"/>
                              </a:solidFill>
                              <a:latin typeface="Cambria Math" panose="02040503050406030204" pitchFamily="18" charset="0"/>
                            </a:rPr>
                            <m:t>𝑐𝑡</m:t>
                          </m:r>
                        </m:sub>
                      </m:sSub>
                      <m:r>
                        <a:rPr lang="en-US" sz="2600" i="1">
                          <a:solidFill>
                            <a:srgbClr val="04273C"/>
                          </a:solidFill>
                          <a:latin typeface="Cambria Math" panose="02040503050406030204" pitchFamily="18" charset="0"/>
                        </a:rPr>
                        <m:t>=</m:t>
                      </m:r>
                      <m:sSub>
                        <m:sSubPr>
                          <m:ctrlPr>
                            <a:rPr lang="en-US" sz="2600" i="1">
                              <a:solidFill>
                                <a:srgbClr val="04273C"/>
                              </a:solidFill>
                              <a:latin typeface="Cambria Math" panose="02040503050406030204" pitchFamily="18" charset="0"/>
                            </a:rPr>
                          </m:ctrlPr>
                        </m:sSubPr>
                        <m:e>
                          <m:r>
                            <a:rPr lang="en-US" sz="2600" i="1">
                              <a:solidFill>
                                <a:srgbClr val="04273C"/>
                              </a:solidFill>
                              <a:latin typeface="Cambria Math" panose="02040503050406030204" pitchFamily="18" charset="0"/>
                            </a:rPr>
                            <m:t>𝛽</m:t>
                          </m:r>
                        </m:e>
                        <m:sub>
                          <m:r>
                            <a:rPr lang="en-US" sz="2600" i="1">
                              <a:solidFill>
                                <a:srgbClr val="04273C"/>
                              </a:solidFill>
                              <a:latin typeface="Cambria Math" panose="02040503050406030204" pitchFamily="18" charset="0"/>
                            </a:rPr>
                            <m:t>1</m:t>
                          </m:r>
                        </m:sub>
                      </m:sSub>
                      <m:r>
                        <a:rPr lang="en-US" sz="2600" b="0" i="1" smtClean="0">
                          <a:solidFill>
                            <a:srgbClr val="04273C"/>
                          </a:solidFill>
                          <a:latin typeface="Cambria Math" panose="02040503050406030204" pitchFamily="18" charset="0"/>
                        </a:rPr>
                        <m:t>𝑃𝑜𝑠</m:t>
                      </m:r>
                      <m:sSub>
                        <m:sSubPr>
                          <m:ctrlPr>
                            <a:rPr lang="en-US" sz="2600" b="0" i="1" smtClean="0">
                              <a:solidFill>
                                <a:srgbClr val="04273C"/>
                              </a:solidFill>
                              <a:latin typeface="Cambria Math" panose="02040503050406030204" pitchFamily="18" charset="0"/>
                            </a:rPr>
                          </m:ctrlPr>
                        </m:sSubPr>
                        <m:e>
                          <m:r>
                            <a:rPr lang="en-US" sz="2600" b="0" i="1" smtClean="0">
                              <a:solidFill>
                                <a:srgbClr val="04273C"/>
                              </a:solidFill>
                              <a:latin typeface="Cambria Math" panose="02040503050406030204" pitchFamily="18" charset="0"/>
                            </a:rPr>
                            <m:t>𝑡</m:t>
                          </m:r>
                        </m:e>
                        <m:sub>
                          <m:r>
                            <a:rPr lang="en-US" sz="2600" b="0" i="1" smtClean="0">
                              <a:solidFill>
                                <a:srgbClr val="04273C"/>
                              </a:solidFill>
                              <a:latin typeface="Cambria Math" panose="02040503050406030204" pitchFamily="18" charset="0"/>
                            </a:rPr>
                            <m:t>𝑡</m:t>
                          </m:r>
                        </m:sub>
                      </m:sSub>
                      <m:r>
                        <a:rPr lang="en-US" sz="2600" i="1">
                          <a:solidFill>
                            <a:srgbClr val="04273C"/>
                          </a:solidFill>
                          <a:latin typeface="Cambria Math" panose="02040503050406030204" pitchFamily="18" charset="0"/>
                        </a:rPr>
                        <m:t>×</m:t>
                      </m:r>
                      <m:r>
                        <a:rPr lang="en-US" sz="2600" i="1">
                          <a:solidFill>
                            <a:srgbClr val="04273C"/>
                          </a:solidFill>
                          <a:latin typeface="Cambria Math" panose="02040503050406030204" pitchFamily="18" charset="0"/>
                        </a:rPr>
                        <m:t>𝑁𝑜𝑛𝐴𝑡</m:t>
                      </m:r>
                      <m:sSub>
                        <m:sSubPr>
                          <m:ctrlPr>
                            <a:rPr lang="en-US" sz="2600" b="0" i="1" smtClean="0">
                              <a:solidFill>
                                <a:srgbClr val="04273C"/>
                              </a:solidFill>
                              <a:latin typeface="Cambria Math" panose="02040503050406030204" pitchFamily="18" charset="0"/>
                            </a:rPr>
                          </m:ctrlPr>
                        </m:sSubPr>
                        <m:e>
                          <m:r>
                            <a:rPr lang="en-US" sz="2600" b="0" i="1" smtClean="0">
                              <a:solidFill>
                                <a:srgbClr val="04273C"/>
                              </a:solidFill>
                              <a:latin typeface="Cambria Math" panose="02040503050406030204" pitchFamily="18" charset="0"/>
                            </a:rPr>
                            <m:t>𝑡</m:t>
                          </m:r>
                        </m:e>
                        <m:sub>
                          <m:r>
                            <a:rPr lang="en-US" sz="2600" b="0" i="1" smtClean="0">
                              <a:solidFill>
                                <a:srgbClr val="04273C"/>
                              </a:solidFill>
                              <a:latin typeface="Cambria Math" panose="02040503050406030204" pitchFamily="18" charset="0"/>
                            </a:rPr>
                            <m:t>𝑐</m:t>
                          </m:r>
                        </m:sub>
                      </m:sSub>
                      <m:r>
                        <a:rPr lang="en-US" sz="2600" i="1">
                          <a:solidFill>
                            <a:srgbClr val="04273C"/>
                          </a:solidFill>
                          <a:latin typeface="Cambria Math" panose="02040503050406030204" pitchFamily="18" charset="0"/>
                        </a:rPr>
                        <m:t>+</m:t>
                      </m:r>
                      <m:sSub>
                        <m:sSubPr>
                          <m:ctrlPr>
                            <a:rPr lang="en-US" sz="2600" i="1">
                              <a:solidFill>
                                <a:srgbClr val="04273C"/>
                              </a:solidFill>
                              <a:latin typeface="Cambria Math" panose="02040503050406030204" pitchFamily="18" charset="0"/>
                            </a:rPr>
                          </m:ctrlPr>
                        </m:sSubPr>
                        <m:e>
                          <m:r>
                            <a:rPr lang="en-US" sz="2600" i="1">
                              <a:solidFill>
                                <a:srgbClr val="04273C"/>
                              </a:solidFill>
                              <a:latin typeface="Cambria Math" panose="02040503050406030204" pitchFamily="18" charset="0"/>
                            </a:rPr>
                            <m:t>𝛿</m:t>
                          </m:r>
                        </m:e>
                        <m:sub>
                          <m:r>
                            <a:rPr lang="en-US" sz="2600" i="1">
                              <a:solidFill>
                                <a:srgbClr val="04273C"/>
                              </a:solidFill>
                              <a:latin typeface="Cambria Math" panose="02040503050406030204" pitchFamily="18" charset="0"/>
                            </a:rPr>
                            <m:t>𝑐</m:t>
                          </m:r>
                        </m:sub>
                      </m:sSub>
                      <m:r>
                        <a:rPr lang="en-US" sz="2600" i="1">
                          <a:solidFill>
                            <a:srgbClr val="04273C"/>
                          </a:solidFill>
                          <a:latin typeface="Cambria Math" panose="02040503050406030204" pitchFamily="18" charset="0"/>
                        </a:rPr>
                        <m:t>+</m:t>
                      </m:r>
                      <m:sSub>
                        <m:sSubPr>
                          <m:ctrlPr>
                            <a:rPr lang="en-US" sz="2600" b="0" i="1" smtClean="0">
                              <a:solidFill>
                                <a:srgbClr val="04273C"/>
                              </a:solidFill>
                              <a:latin typeface="Cambria Math" panose="02040503050406030204" pitchFamily="18" charset="0"/>
                            </a:rPr>
                          </m:ctrlPr>
                        </m:sSubPr>
                        <m:e>
                          <m:r>
                            <a:rPr lang="en-US" sz="2600" b="0" i="1" smtClean="0">
                              <a:solidFill>
                                <a:srgbClr val="04273C"/>
                              </a:solidFill>
                              <a:latin typeface="Cambria Math" panose="02040503050406030204" pitchFamily="18" charset="0"/>
                            </a:rPr>
                            <m:t>𝜏</m:t>
                          </m:r>
                        </m:e>
                        <m:sub>
                          <m:r>
                            <a:rPr lang="en-US" sz="2600" b="0" i="1" smtClean="0">
                              <a:solidFill>
                                <a:srgbClr val="04273C"/>
                              </a:solidFill>
                              <a:latin typeface="Cambria Math" panose="02040503050406030204" pitchFamily="18" charset="0"/>
                            </a:rPr>
                            <m:t>𝑡</m:t>
                          </m:r>
                        </m:sub>
                      </m:sSub>
                      <m:r>
                        <a:rPr lang="en-US" sz="2600" b="0" i="1" smtClean="0">
                          <a:solidFill>
                            <a:srgbClr val="04273C"/>
                          </a:solidFill>
                          <a:latin typeface="Cambria Math" panose="02040503050406030204" pitchFamily="18" charset="0"/>
                        </a:rPr>
                        <m:t>+ </m:t>
                      </m:r>
                      <m:sSub>
                        <m:sSubPr>
                          <m:ctrlPr>
                            <a:rPr lang="en-US" sz="2600" i="1">
                              <a:solidFill>
                                <a:srgbClr val="04273C"/>
                              </a:solidFill>
                              <a:latin typeface="Cambria Math" panose="02040503050406030204" pitchFamily="18" charset="0"/>
                            </a:rPr>
                          </m:ctrlPr>
                        </m:sSubPr>
                        <m:e>
                          <m:r>
                            <a:rPr lang="en-US" sz="2600" i="1">
                              <a:solidFill>
                                <a:srgbClr val="04273C"/>
                              </a:solidFill>
                              <a:latin typeface="Cambria Math" panose="02040503050406030204" pitchFamily="18" charset="0"/>
                            </a:rPr>
                            <m:t>𝛾</m:t>
                          </m:r>
                        </m:e>
                        <m:sub>
                          <m:r>
                            <a:rPr lang="en-US" sz="2600" b="0" i="1" smtClean="0">
                              <a:solidFill>
                                <a:srgbClr val="04273C"/>
                              </a:solidFill>
                              <a:latin typeface="Cambria Math" panose="02040503050406030204" pitchFamily="18" charset="0"/>
                            </a:rPr>
                            <m:t>𝑠</m:t>
                          </m:r>
                          <m:r>
                            <a:rPr lang="en-US" sz="2600" i="1">
                              <a:solidFill>
                                <a:srgbClr val="04273C"/>
                              </a:solidFill>
                              <a:latin typeface="Cambria Math" panose="02040503050406030204" pitchFamily="18" charset="0"/>
                            </a:rPr>
                            <m:t>𝑡</m:t>
                          </m:r>
                        </m:sub>
                      </m:sSub>
                      <m:r>
                        <a:rPr lang="en-US" sz="2600" i="1">
                          <a:solidFill>
                            <a:srgbClr val="04273C"/>
                          </a:solidFill>
                          <a:latin typeface="Cambria Math" panose="02040503050406030204" pitchFamily="18" charset="0"/>
                        </a:rPr>
                        <m:t>+</m:t>
                      </m:r>
                      <m:sSub>
                        <m:sSubPr>
                          <m:ctrlPr>
                            <a:rPr lang="en-US" sz="2600" i="1">
                              <a:solidFill>
                                <a:srgbClr val="04273C"/>
                              </a:solidFill>
                              <a:latin typeface="Cambria Math" panose="02040503050406030204" pitchFamily="18" charset="0"/>
                            </a:rPr>
                          </m:ctrlPr>
                        </m:sSubPr>
                        <m:e>
                          <m:r>
                            <a:rPr lang="en-US" sz="2600" i="1">
                              <a:solidFill>
                                <a:srgbClr val="04273C"/>
                              </a:solidFill>
                              <a:latin typeface="Cambria Math" panose="02040503050406030204" pitchFamily="18" charset="0"/>
                            </a:rPr>
                            <m:t>𝜖</m:t>
                          </m:r>
                        </m:e>
                        <m:sub>
                          <m:r>
                            <a:rPr lang="en-US" sz="2600" i="1">
                              <a:solidFill>
                                <a:srgbClr val="04273C"/>
                              </a:solidFill>
                              <a:latin typeface="Cambria Math" panose="02040503050406030204" pitchFamily="18" charset="0"/>
                            </a:rPr>
                            <m:t>𝑐𝑡</m:t>
                          </m:r>
                        </m:sub>
                      </m:sSub>
                    </m:oMath>
                  </m:oMathPara>
                </a14:m>
                <a:endParaRPr lang="en-US" sz="2600" dirty="0">
                  <a:solidFill>
                    <a:srgbClr val="04273C"/>
                  </a:solidFill>
                </a:endParaRPr>
              </a:p>
              <a:p>
                <a:pPr marL="0" indent="0" fontAlgn="base">
                  <a:buNone/>
                </a:pPr>
                <a:endParaRPr lang="en-US" sz="500" dirty="0">
                  <a:solidFill>
                    <a:srgbClr val="04273C"/>
                  </a:solidFill>
                </a:endParaRPr>
              </a:p>
              <a:p>
                <a:pPr fontAlgn="base"/>
                <a:r>
                  <a:rPr lang="en-US" sz="2600" dirty="0">
                    <a:solidFill>
                      <a:srgbClr val="04273C"/>
                    </a:solidFill>
                  </a:rPr>
                  <a:t>We estimate this equation for:</a:t>
                </a:r>
              </a:p>
              <a:p>
                <a:pPr fontAlgn="base"/>
                <a:endParaRPr lang="en-US" sz="500" dirty="0">
                  <a:solidFill>
                    <a:srgbClr val="04273C"/>
                  </a:solidFill>
                </a:endParaRPr>
              </a:p>
              <a:p>
                <a:pPr lvl="1" fontAlgn="base"/>
                <a:r>
                  <a:rPr lang="en-US" i="1" dirty="0">
                    <a:solidFill>
                      <a:srgbClr val="04273C"/>
                    </a:solidFill>
                  </a:rPr>
                  <a:t>t</a:t>
                </a:r>
                <a:r>
                  <a:rPr lang="en-US" dirty="0">
                    <a:solidFill>
                      <a:srgbClr val="04273C"/>
                    </a:solidFill>
                  </a:rPr>
                  <a:t> = 1969-76 and </a:t>
                </a:r>
                <a14:m>
                  <m:oMath xmlns:m="http://schemas.openxmlformats.org/officeDocument/2006/math">
                    <m:r>
                      <a:rPr lang="en-US" i="1">
                        <a:solidFill>
                          <a:srgbClr val="04273C"/>
                        </a:solidFill>
                        <a:latin typeface="Cambria Math" panose="02040503050406030204" pitchFamily="18" charset="0"/>
                      </a:rPr>
                      <m:t>𝑁𝑜𝑛𝐴𝑡</m:t>
                    </m:r>
                    <m:sSub>
                      <m:sSubPr>
                        <m:ctrlPr>
                          <a:rPr lang="en-US" i="1">
                            <a:solidFill>
                              <a:srgbClr val="04273C"/>
                            </a:solidFill>
                            <a:latin typeface="Cambria Math" panose="02040503050406030204" pitchFamily="18" charset="0"/>
                          </a:rPr>
                        </m:ctrlPr>
                      </m:sSubPr>
                      <m:e>
                        <m:r>
                          <a:rPr lang="en-US" i="1">
                            <a:solidFill>
                              <a:srgbClr val="04273C"/>
                            </a:solidFill>
                            <a:latin typeface="Cambria Math" panose="02040503050406030204" pitchFamily="18" charset="0"/>
                          </a:rPr>
                          <m:t>𝑡</m:t>
                        </m:r>
                      </m:e>
                      <m:sub>
                        <m:r>
                          <a:rPr lang="en-US" i="1">
                            <a:solidFill>
                              <a:srgbClr val="04273C"/>
                            </a:solidFill>
                            <a:latin typeface="Cambria Math" panose="02040503050406030204" pitchFamily="18" charset="0"/>
                          </a:rPr>
                          <m:t>𝑐</m:t>
                        </m:r>
                      </m:sub>
                    </m:sSub>
                  </m:oMath>
                </a14:m>
                <a:r>
                  <a:rPr lang="en-US" dirty="0">
                    <a:solidFill>
                      <a:srgbClr val="04273C"/>
                    </a:solidFill>
                  </a:rPr>
                  <a:t> = 1972 NA with </a:t>
                </a:r>
                <a14:m>
                  <m:oMath xmlns:m="http://schemas.openxmlformats.org/officeDocument/2006/math">
                    <m:r>
                      <a:rPr lang="en-US" sz="2400" b="0" i="1" smtClean="0">
                        <a:solidFill>
                          <a:srgbClr val="04273C"/>
                        </a:solidFill>
                        <a:latin typeface="Cambria Math" panose="02040503050406030204" pitchFamily="18" charset="0"/>
                      </a:rPr>
                      <m:t>𝑃𝑜𝑠</m:t>
                    </m:r>
                    <m:sSub>
                      <m:sSubPr>
                        <m:ctrlPr>
                          <a:rPr lang="en-US" sz="2400" b="0" i="1" smtClean="0">
                            <a:solidFill>
                              <a:srgbClr val="04273C"/>
                            </a:solidFill>
                            <a:latin typeface="Cambria Math" panose="02040503050406030204" pitchFamily="18" charset="0"/>
                          </a:rPr>
                        </m:ctrlPr>
                      </m:sSubPr>
                      <m:e>
                        <m:r>
                          <a:rPr lang="en-US" sz="2400" b="0" i="1" smtClean="0">
                            <a:solidFill>
                              <a:srgbClr val="04273C"/>
                            </a:solidFill>
                            <a:latin typeface="Cambria Math" panose="02040503050406030204" pitchFamily="18" charset="0"/>
                          </a:rPr>
                          <m:t>𝑡</m:t>
                        </m:r>
                      </m:e>
                      <m:sub>
                        <m:r>
                          <a:rPr lang="en-US" sz="2400" b="0" i="1" smtClean="0">
                            <a:solidFill>
                              <a:srgbClr val="04273C"/>
                            </a:solidFill>
                            <a:latin typeface="Cambria Math" panose="02040503050406030204" pitchFamily="18" charset="0"/>
                          </a:rPr>
                          <m:t>𝑡</m:t>
                        </m:r>
                      </m:sub>
                    </m:sSub>
                    <m:r>
                      <a:rPr lang="en-US" sz="2400" b="0" i="1" smtClean="0">
                        <a:solidFill>
                          <a:srgbClr val="04273C"/>
                        </a:solidFill>
                        <a:latin typeface="Cambria Math" panose="02040503050406030204" pitchFamily="18" charset="0"/>
                      </a:rPr>
                      <m:t>=1 </m:t>
                    </m:r>
                    <m:r>
                      <a:rPr lang="en-US" sz="2400" b="0" i="1" smtClean="0">
                        <a:solidFill>
                          <a:srgbClr val="04273C"/>
                        </a:solidFill>
                        <a:latin typeface="Cambria Math" panose="02040503050406030204" pitchFamily="18" charset="0"/>
                      </a:rPr>
                      <m:t>𝑖𝑓</m:t>
                    </m:r>
                    <m:r>
                      <a:rPr lang="en-US" sz="2400" b="0" i="1" smtClean="0">
                        <a:solidFill>
                          <a:srgbClr val="04273C"/>
                        </a:solidFill>
                        <a:latin typeface="Cambria Math" panose="02040503050406030204" pitchFamily="18" charset="0"/>
                      </a:rPr>
                      <m:t> </m:t>
                    </m:r>
                    <m:r>
                      <a:rPr lang="en-US" sz="2400" b="0" i="1" smtClean="0">
                        <a:solidFill>
                          <a:srgbClr val="04273C"/>
                        </a:solidFill>
                        <a:latin typeface="Cambria Math" panose="02040503050406030204" pitchFamily="18" charset="0"/>
                      </a:rPr>
                      <m:t>𝑡</m:t>
                    </m:r>
                    <m:r>
                      <a:rPr lang="en-US" sz="2400" b="0" i="1" smtClean="0">
                        <a:solidFill>
                          <a:srgbClr val="04273C"/>
                        </a:solidFill>
                        <a:latin typeface="Cambria Math" panose="02040503050406030204" pitchFamily="18" charset="0"/>
                      </a:rPr>
                      <m:t>≥1972</m:t>
                    </m:r>
                  </m:oMath>
                </a14:m>
                <a:endParaRPr lang="en-US" i="1" dirty="0">
                  <a:solidFill>
                    <a:srgbClr val="04273C"/>
                  </a:solidFill>
                </a:endParaRPr>
              </a:p>
              <a:p>
                <a:pPr lvl="1" fontAlgn="base"/>
                <a:r>
                  <a:rPr lang="en-US" i="1" dirty="0">
                    <a:solidFill>
                      <a:srgbClr val="04273C"/>
                    </a:solidFill>
                  </a:rPr>
                  <a:t>t</a:t>
                </a:r>
                <a:r>
                  <a:rPr lang="en-US" dirty="0">
                    <a:solidFill>
                      <a:srgbClr val="04273C"/>
                    </a:solidFill>
                  </a:rPr>
                  <a:t> = 1975-88 and </a:t>
                </a:r>
                <a14:m>
                  <m:oMath xmlns:m="http://schemas.openxmlformats.org/officeDocument/2006/math">
                    <m:r>
                      <a:rPr lang="en-US" i="1">
                        <a:solidFill>
                          <a:srgbClr val="04273C"/>
                        </a:solidFill>
                        <a:latin typeface="Cambria Math" panose="02040503050406030204" pitchFamily="18" charset="0"/>
                      </a:rPr>
                      <m:t>𝑁𝑜𝑛𝐴𝑡</m:t>
                    </m:r>
                    <m:sSub>
                      <m:sSubPr>
                        <m:ctrlPr>
                          <a:rPr lang="en-US" i="1">
                            <a:solidFill>
                              <a:srgbClr val="04273C"/>
                            </a:solidFill>
                            <a:latin typeface="Cambria Math" panose="02040503050406030204" pitchFamily="18" charset="0"/>
                          </a:rPr>
                        </m:ctrlPr>
                      </m:sSubPr>
                      <m:e>
                        <m:r>
                          <a:rPr lang="en-US" i="1">
                            <a:solidFill>
                              <a:srgbClr val="04273C"/>
                            </a:solidFill>
                            <a:latin typeface="Cambria Math" panose="02040503050406030204" pitchFamily="18" charset="0"/>
                          </a:rPr>
                          <m:t>𝑡</m:t>
                        </m:r>
                      </m:e>
                      <m:sub>
                        <m:r>
                          <a:rPr lang="en-US" i="1">
                            <a:solidFill>
                              <a:srgbClr val="04273C"/>
                            </a:solidFill>
                            <a:latin typeface="Cambria Math" panose="02040503050406030204" pitchFamily="18" charset="0"/>
                          </a:rPr>
                          <m:t>𝑐</m:t>
                        </m:r>
                      </m:sub>
                    </m:sSub>
                  </m:oMath>
                </a14:m>
                <a:r>
                  <a:rPr lang="en-US" dirty="0">
                    <a:solidFill>
                      <a:srgbClr val="04273C"/>
                    </a:solidFill>
                  </a:rPr>
                  <a:t> = 1978 NA with </a:t>
                </a:r>
                <a14:m>
                  <m:oMath xmlns:m="http://schemas.openxmlformats.org/officeDocument/2006/math">
                    <m:r>
                      <a:rPr lang="en-US" sz="2400" b="0" i="1" smtClean="0">
                        <a:solidFill>
                          <a:srgbClr val="04273C"/>
                        </a:solidFill>
                        <a:latin typeface="Cambria Math" panose="02040503050406030204" pitchFamily="18" charset="0"/>
                      </a:rPr>
                      <m:t>𝑃𝑜𝑠</m:t>
                    </m:r>
                    <m:sSub>
                      <m:sSubPr>
                        <m:ctrlPr>
                          <a:rPr lang="en-US" sz="2400" b="0" i="1" smtClean="0">
                            <a:solidFill>
                              <a:srgbClr val="04273C"/>
                            </a:solidFill>
                            <a:latin typeface="Cambria Math" panose="02040503050406030204" pitchFamily="18" charset="0"/>
                          </a:rPr>
                        </m:ctrlPr>
                      </m:sSubPr>
                      <m:e>
                        <m:r>
                          <a:rPr lang="en-US" sz="2400" b="0" i="1" smtClean="0">
                            <a:solidFill>
                              <a:srgbClr val="04273C"/>
                            </a:solidFill>
                            <a:latin typeface="Cambria Math" panose="02040503050406030204" pitchFamily="18" charset="0"/>
                          </a:rPr>
                          <m:t>𝑡</m:t>
                        </m:r>
                      </m:e>
                      <m:sub>
                        <m:r>
                          <a:rPr lang="en-US" sz="2400" b="0" i="1" smtClean="0">
                            <a:solidFill>
                              <a:srgbClr val="04273C"/>
                            </a:solidFill>
                            <a:latin typeface="Cambria Math" panose="02040503050406030204" pitchFamily="18" charset="0"/>
                          </a:rPr>
                          <m:t>𝑡</m:t>
                        </m:r>
                      </m:sub>
                    </m:sSub>
                    <m:r>
                      <a:rPr lang="en-US" sz="2400" b="0" i="1" smtClean="0">
                        <a:solidFill>
                          <a:srgbClr val="04273C"/>
                        </a:solidFill>
                        <a:latin typeface="Cambria Math" panose="02040503050406030204" pitchFamily="18" charset="0"/>
                      </a:rPr>
                      <m:t>=1 </m:t>
                    </m:r>
                    <m:r>
                      <a:rPr lang="en-US" sz="2400" b="0" i="1" smtClean="0">
                        <a:solidFill>
                          <a:srgbClr val="04273C"/>
                        </a:solidFill>
                        <a:latin typeface="Cambria Math" panose="02040503050406030204" pitchFamily="18" charset="0"/>
                      </a:rPr>
                      <m:t>𝑖𝑓</m:t>
                    </m:r>
                    <m:r>
                      <a:rPr lang="en-US" sz="2400" b="0" i="1" smtClean="0">
                        <a:solidFill>
                          <a:srgbClr val="04273C"/>
                        </a:solidFill>
                        <a:latin typeface="Cambria Math" panose="02040503050406030204" pitchFamily="18" charset="0"/>
                      </a:rPr>
                      <m:t> </m:t>
                    </m:r>
                    <m:r>
                      <a:rPr lang="en-US" sz="2400" b="0" i="1" smtClean="0">
                        <a:solidFill>
                          <a:srgbClr val="04273C"/>
                        </a:solidFill>
                        <a:latin typeface="Cambria Math" panose="02040503050406030204" pitchFamily="18" charset="0"/>
                      </a:rPr>
                      <m:t>𝑡</m:t>
                    </m:r>
                    <m:r>
                      <a:rPr lang="en-US" sz="2400" b="0" i="1" smtClean="0">
                        <a:solidFill>
                          <a:srgbClr val="04273C"/>
                        </a:solidFill>
                        <a:latin typeface="Cambria Math" panose="02040503050406030204" pitchFamily="18" charset="0"/>
                      </a:rPr>
                      <m:t>≥1978</m:t>
                    </m:r>
                  </m:oMath>
                </a14:m>
                <a:endParaRPr lang="en-US" i="1" dirty="0">
                  <a:solidFill>
                    <a:srgbClr val="04273C"/>
                  </a:solidFill>
                </a:endParaRPr>
              </a:p>
              <a:p>
                <a:pPr lvl="1" fontAlgn="base"/>
                <a:endParaRPr lang="en-US" sz="500" dirty="0">
                  <a:solidFill>
                    <a:srgbClr val="04273C"/>
                  </a:solidFill>
                </a:endParaRPr>
              </a:p>
              <a:p>
                <a:pPr fontAlgn="base"/>
                <a:r>
                  <a:rPr lang="en-US" sz="2600" dirty="0">
                    <a:solidFill>
                      <a:srgbClr val="04273C"/>
                    </a:solidFill>
                  </a:rPr>
                  <a:t>We also estimate the Event Study counterparts to both equations</a:t>
                </a:r>
              </a:p>
              <a:p>
                <a:pPr fontAlgn="base"/>
                <a:endParaRPr lang="en-US" sz="500" dirty="0">
                  <a:solidFill>
                    <a:srgbClr val="04273C"/>
                  </a:solidFill>
                </a:endParaRPr>
              </a:p>
              <a:p>
                <a:pPr fontAlgn="base"/>
                <a:r>
                  <a:rPr lang="en-US" sz="2600" dirty="0">
                    <a:solidFill>
                      <a:srgbClr val="04273C"/>
                    </a:solidFill>
                  </a:rPr>
                  <a:t>Some specifications use state-year FEs; some use AQCR-year FEs</a:t>
                </a:r>
              </a:p>
              <a:p>
                <a:pPr fontAlgn="base"/>
                <a:endParaRPr lang="en-US" sz="500" dirty="0">
                  <a:solidFill>
                    <a:srgbClr val="04273C"/>
                  </a:solidFill>
                </a:endParaRPr>
              </a:p>
              <a:p>
                <a:pPr fontAlgn="base"/>
                <a:r>
                  <a:rPr lang="en-US" sz="2600" dirty="0">
                    <a:solidFill>
                      <a:srgbClr val="04273C"/>
                    </a:solidFill>
                  </a:rPr>
                  <a:t>We also estimate the equation using the imputed 1972 NA definition</a:t>
                </a:r>
              </a:p>
              <a:p>
                <a:pPr fontAlgn="base"/>
                <a:endParaRPr lang="en-US" sz="500" dirty="0">
                  <a:solidFill>
                    <a:srgbClr val="04273C"/>
                  </a:solidFill>
                </a:endParaRPr>
              </a:p>
              <a:p>
                <a:pPr marL="0" indent="0" fontAlgn="base">
                  <a:buNone/>
                </a:pPr>
                <a:endParaRPr lang="en-US" sz="2600" dirty="0">
                  <a:solidFill>
                    <a:srgbClr val="04273C"/>
                  </a:solidFill>
                </a:endParaRPr>
              </a:p>
              <a:p>
                <a:pPr marL="0" indent="0" fontAlgn="base">
                  <a:buNone/>
                </a:pPr>
                <a:endParaRPr lang="en-US" sz="2600" dirty="0">
                  <a:solidFill>
                    <a:srgbClr val="04273C"/>
                  </a:solidFill>
                </a:endParaRPr>
              </a:p>
              <a:p>
                <a:pPr fontAlgn="base"/>
                <a:endParaRPr lang="en-US" sz="1400" dirty="0">
                  <a:solidFill>
                    <a:srgbClr val="04273C"/>
                  </a:solidFill>
                </a:endParaRPr>
              </a:p>
              <a:p>
                <a:pPr fontAlgn="base"/>
                <a:endParaRPr lang="en-US" sz="2600" dirty="0">
                  <a:solidFill>
                    <a:srgbClr val="04273C"/>
                  </a:solidFill>
                </a:endParaRPr>
              </a:p>
              <a:p>
                <a:pPr fontAlgn="base"/>
                <a:endParaRPr lang="en-US" sz="800" dirty="0">
                  <a:solidFill>
                    <a:srgbClr val="04273C"/>
                  </a:solidFill>
                </a:endParaRPr>
              </a:p>
              <a:p>
                <a:pPr fontAlgn="base"/>
                <a:endParaRPr lang="en-US" sz="2600" dirty="0">
                  <a:solidFill>
                    <a:srgbClr val="04273C"/>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45342"/>
                <a:ext cx="10515600" cy="4731621"/>
              </a:xfrm>
              <a:blipFill>
                <a:blip r:embed="rId3"/>
                <a:stretch>
                  <a:fillRect l="-965"/>
                </a:stretch>
              </a:blipFill>
            </p:spPr>
            <p:txBody>
              <a:bodyPr/>
              <a:lstStyle/>
              <a:p>
                <a:r>
                  <a:rPr lang="en-US">
                    <a:noFill/>
                  </a:rPr>
                  <a:t> </a:t>
                </a:r>
              </a:p>
            </p:txBody>
          </p:sp>
        </mc:Fallback>
      </mc:AlternateContent>
    </p:spTree>
    <p:extLst>
      <p:ext uri="{BB962C8B-B14F-4D97-AF65-F5344CB8AC3E}">
        <p14:creationId xmlns:p14="http://schemas.microsoft.com/office/powerpoint/2010/main" val="313151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04078-8323-2054-065B-2A5EAA775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56613-E031-5982-3088-A981E65C772B}"/>
              </a:ext>
            </a:extLst>
          </p:cNvPr>
          <p:cNvSpPr>
            <a:spLocks noGrp="1"/>
          </p:cNvSpPr>
          <p:nvPr>
            <p:ph type="title"/>
          </p:nvPr>
        </p:nvSpPr>
        <p:spPr/>
        <p:txBody>
          <a:bodyPr>
            <a:normAutofit/>
          </a:bodyPr>
          <a:lstStyle/>
          <a:p>
            <a:pPr algn="ctr"/>
            <a:r>
              <a:rPr lang="en-US" sz="4000" dirty="0">
                <a:latin typeface="+mn-lt"/>
              </a:rPr>
              <a:t>Balanced Monitor Counties 1969-76, 1975-88</a:t>
            </a:r>
            <a:endParaRPr lang="en-US" sz="4000" dirty="0"/>
          </a:p>
        </p:txBody>
      </p:sp>
      <p:pic>
        <p:nvPicPr>
          <p:cNvPr id="6" name="Picture 5" descr="A map of the united states&#10;&#10;AI-generated content may be incorrect.">
            <a:extLst>
              <a:ext uri="{FF2B5EF4-FFF2-40B4-BE49-F238E27FC236}">
                <a16:creationId xmlns:a16="http://schemas.microsoft.com/office/drawing/2014/main" id="{0035BB7A-7FD7-ED22-643A-CA61929B4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32" y="1471176"/>
            <a:ext cx="5676517" cy="4829275"/>
          </a:xfrm>
          <a:prstGeom prst="rect">
            <a:avLst/>
          </a:prstGeom>
        </p:spPr>
      </p:pic>
      <p:pic>
        <p:nvPicPr>
          <p:cNvPr id="8" name="Picture 7" descr="A map of the united states&#10;&#10;AI-generated content may be incorrect.">
            <a:extLst>
              <a:ext uri="{FF2B5EF4-FFF2-40B4-BE49-F238E27FC236}">
                <a16:creationId xmlns:a16="http://schemas.microsoft.com/office/drawing/2014/main" id="{93A93366-07A2-B8C8-ECA3-4B1BC2077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959" y="1471176"/>
            <a:ext cx="5676517" cy="4829275"/>
          </a:xfrm>
          <a:prstGeom prst="rect">
            <a:avLst/>
          </a:prstGeom>
        </p:spPr>
      </p:pic>
    </p:spTree>
    <p:extLst>
      <p:ext uri="{BB962C8B-B14F-4D97-AF65-F5344CB8AC3E}">
        <p14:creationId xmlns:p14="http://schemas.microsoft.com/office/powerpoint/2010/main" val="145943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Number of Counties with Balanced Monitors by TSP Attainment Status</a:t>
            </a:r>
            <a:endParaRPr lang="en-US" sz="3200" b="1" dirty="0">
              <a:solidFill>
                <a:srgbClr val="04273C"/>
              </a:solidFill>
              <a:latin typeface="+mn-lt"/>
            </a:endParaRPr>
          </a:p>
        </p:txBody>
      </p:sp>
      <p:pic>
        <p:nvPicPr>
          <p:cNvPr id="4" name="Picture 3" descr="A table with numbers and text&#10;&#10;AI-generated content may be incorrect.">
            <a:extLst>
              <a:ext uri="{FF2B5EF4-FFF2-40B4-BE49-F238E27FC236}">
                <a16:creationId xmlns:a16="http://schemas.microsoft.com/office/drawing/2014/main" id="{AEE139F4-53D8-914C-6237-60F3B359D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43" y="2198587"/>
            <a:ext cx="11776313" cy="3100526"/>
          </a:xfrm>
          <a:prstGeom prst="rect">
            <a:avLst/>
          </a:prstGeom>
        </p:spPr>
      </p:pic>
    </p:spTree>
    <p:extLst>
      <p:ext uri="{BB962C8B-B14F-4D97-AF65-F5344CB8AC3E}">
        <p14:creationId xmlns:p14="http://schemas.microsoft.com/office/powerpoint/2010/main" val="264814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CC535-657F-6628-C1C3-706536782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AAA50-2C04-33AB-6DB8-6780BE136A95}"/>
              </a:ext>
            </a:extLst>
          </p:cNvPr>
          <p:cNvSpPr>
            <a:spLocks noGrp="1"/>
          </p:cNvSpPr>
          <p:nvPr>
            <p:ph type="title"/>
          </p:nvPr>
        </p:nvSpPr>
        <p:spPr/>
        <p:txBody>
          <a:bodyPr>
            <a:normAutofit/>
          </a:bodyPr>
          <a:lstStyle/>
          <a:p>
            <a:pPr algn="ctr"/>
            <a:r>
              <a:rPr lang="en-US" sz="4000" dirty="0">
                <a:solidFill>
                  <a:srgbClr val="04273C"/>
                </a:solidFill>
                <a:latin typeface="+mn-lt"/>
              </a:rPr>
              <a:t>Average TSP Levels by Attainment Status, 1969-76</a:t>
            </a:r>
            <a:endParaRPr lang="en-US" sz="4000" dirty="0">
              <a:solidFill>
                <a:srgbClr val="04273C"/>
              </a:solidFill>
            </a:endParaRPr>
          </a:p>
        </p:txBody>
      </p:sp>
      <p:pic>
        <p:nvPicPr>
          <p:cNvPr id="4" name="Picture 3" descr="A graph of the same type of graph&#10;&#10;AI-generated content may be incorrect.">
            <a:extLst>
              <a:ext uri="{FF2B5EF4-FFF2-40B4-BE49-F238E27FC236}">
                <a16:creationId xmlns:a16="http://schemas.microsoft.com/office/drawing/2014/main" id="{B01410D9-006D-3B0E-BD4B-255C69FF9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16" y="1766340"/>
            <a:ext cx="10353368" cy="4591316"/>
          </a:xfrm>
          <a:prstGeom prst="rect">
            <a:avLst/>
          </a:prstGeom>
        </p:spPr>
      </p:pic>
    </p:spTree>
    <p:extLst>
      <p:ext uri="{BB962C8B-B14F-4D97-AF65-F5344CB8AC3E}">
        <p14:creationId xmlns:p14="http://schemas.microsoft.com/office/powerpoint/2010/main" val="413431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C13E-5159-BF95-2D58-2787BF602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31E7D-A947-07FA-2D2A-581CE2EDE1C2}"/>
              </a:ext>
            </a:extLst>
          </p:cNvPr>
          <p:cNvSpPr>
            <a:spLocks noGrp="1"/>
          </p:cNvSpPr>
          <p:nvPr>
            <p:ph type="title"/>
          </p:nvPr>
        </p:nvSpPr>
        <p:spPr/>
        <p:txBody>
          <a:bodyPr>
            <a:normAutofit/>
          </a:bodyPr>
          <a:lstStyle/>
          <a:p>
            <a:pPr algn="ctr"/>
            <a:r>
              <a:rPr lang="en-US" sz="4000" dirty="0">
                <a:solidFill>
                  <a:srgbClr val="04273C"/>
                </a:solidFill>
                <a:latin typeface="+mn-lt"/>
              </a:rPr>
              <a:t>Average</a:t>
            </a:r>
            <a:r>
              <a:rPr lang="en-US" sz="4000" dirty="0">
                <a:latin typeface="+mn-lt"/>
              </a:rPr>
              <a:t> TSP Levels by Attainment Status, 1975-88</a:t>
            </a:r>
            <a:endParaRPr lang="en-US" sz="4000" dirty="0"/>
          </a:p>
        </p:txBody>
      </p:sp>
      <p:pic>
        <p:nvPicPr>
          <p:cNvPr id="5" name="Picture 4" descr="A graph with a line graph and a red line&#10;&#10;AI-generated content may be incorrect.">
            <a:extLst>
              <a:ext uri="{FF2B5EF4-FFF2-40B4-BE49-F238E27FC236}">
                <a16:creationId xmlns:a16="http://schemas.microsoft.com/office/drawing/2014/main" id="{5B9CA14C-BED8-C172-A943-9C1DCA8A1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374" y="1817909"/>
            <a:ext cx="5147251" cy="4551362"/>
          </a:xfrm>
          <a:prstGeom prst="rect">
            <a:avLst/>
          </a:prstGeom>
        </p:spPr>
      </p:pic>
    </p:spTree>
    <p:extLst>
      <p:ext uri="{BB962C8B-B14F-4D97-AF65-F5344CB8AC3E}">
        <p14:creationId xmlns:p14="http://schemas.microsoft.com/office/powerpoint/2010/main" val="172050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5081B-26D2-9FF8-D07D-0660FC362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37CAC-A520-1150-4774-E99EF463AC01}"/>
              </a:ext>
            </a:extLst>
          </p:cNvPr>
          <p:cNvSpPr>
            <a:spLocks noGrp="1"/>
          </p:cNvSpPr>
          <p:nvPr>
            <p:ph type="title"/>
          </p:nvPr>
        </p:nvSpPr>
        <p:spPr/>
        <p:txBody>
          <a:bodyPr>
            <a:normAutofit/>
          </a:bodyPr>
          <a:lstStyle/>
          <a:p>
            <a:pPr algn="ctr"/>
            <a:r>
              <a:rPr lang="en-US" sz="4000" dirty="0">
                <a:latin typeface="+mn-lt"/>
              </a:rPr>
              <a:t>Impact of Nonattainment on Ambient TSP</a:t>
            </a:r>
            <a:endParaRPr lang="en-US" sz="3200" b="1" dirty="0">
              <a:solidFill>
                <a:srgbClr val="04273C"/>
              </a:solidFill>
              <a:latin typeface="+mn-lt"/>
            </a:endParaRPr>
          </a:p>
        </p:txBody>
      </p:sp>
      <p:pic>
        <p:nvPicPr>
          <p:cNvPr id="5" name="Picture 4" descr="A table of numbers and a list of numbers&#10;&#10;AI-generated content may be incorrect.">
            <a:extLst>
              <a:ext uri="{FF2B5EF4-FFF2-40B4-BE49-F238E27FC236}">
                <a16:creationId xmlns:a16="http://schemas.microsoft.com/office/drawing/2014/main" id="{820F682C-5E82-0B32-3FC1-435E88D8D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45" y="1424778"/>
            <a:ext cx="11470709" cy="4865854"/>
          </a:xfrm>
          <a:prstGeom prst="rect">
            <a:avLst/>
          </a:prstGeom>
        </p:spPr>
      </p:pic>
      <p:sp>
        <p:nvSpPr>
          <p:cNvPr id="3" name="Rectangle 2">
            <a:extLst>
              <a:ext uri="{FF2B5EF4-FFF2-40B4-BE49-F238E27FC236}">
                <a16:creationId xmlns:a16="http://schemas.microsoft.com/office/drawing/2014/main" id="{B51F2581-12B8-8866-FB62-60316B3D8F8B}"/>
              </a:ext>
            </a:extLst>
          </p:cNvPr>
          <p:cNvSpPr/>
          <p:nvPr/>
        </p:nvSpPr>
        <p:spPr>
          <a:xfrm>
            <a:off x="5787614" y="2796988"/>
            <a:ext cx="2904565" cy="632012"/>
          </a:xfrm>
          <a:prstGeom prst="rect">
            <a:avLst/>
          </a:prstGeom>
          <a:solidFill>
            <a:srgbClr val="FFC0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050514D-2845-B873-19C7-727858BDA084}"/>
              </a:ext>
            </a:extLst>
          </p:cNvPr>
          <p:cNvSpPr/>
          <p:nvPr/>
        </p:nvSpPr>
        <p:spPr>
          <a:xfrm>
            <a:off x="9746428" y="3225693"/>
            <a:ext cx="1967621" cy="632012"/>
          </a:xfrm>
          <a:prstGeom prst="rect">
            <a:avLst/>
          </a:prstGeom>
          <a:solidFill>
            <a:srgbClr val="FFC0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39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54C55-9132-649F-EB9F-383144673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C7B55-BDB5-26FB-9B0A-E7D4D4018F29}"/>
              </a:ext>
            </a:extLst>
          </p:cNvPr>
          <p:cNvSpPr>
            <a:spLocks noGrp="1"/>
          </p:cNvSpPr>
          <p:nvPr>
            <p:ph type="title"/>
          </p:nvPr>
        </p:nvSpPr>
        <p:spPr/>
        <p:txBody>
          <a:bodyPr>
            <a:normAutofit/>
          </a:bodyPr>
          <a:lstStyle/>
          <a:p>
            <a:pPr algn="ctr"/>
            <a:r>
              <a:rPr lang="en-US" sz="4000" dirty="0">
                <a:latin typeface="+mn-lt"/>
              </a:rPr>
              <a:t>Event Studies for 1972 TSP NA</a:t>
            </a:r>
            <a:endParaRPr lang="en-US" sz="4000" dirty="0"/>
          </a:p>
        </p:txBody>
      </p:sp>
      <p:pic>
        <p:nvPicPr>
          <p:cNvPr id="5" name="Picture 4">
            <a:extLst>
              <a:ext uri="{FF2B5EF4-FFF2-40B4-BE49-F238E27FC236}">
                <a16:creationId xmlns:a16="http://schemas.microsoft.com/office/drawing/2014/main" id="{8782145A-BD9A-55C2-227A-4E9BF1BCEA63}"/>
              </a:ext>
            </a:extLst>
          </p:cNvPr>
          <p:cNvPicPr>
            <a:picLocks noChangeAspect="1"/>
          </p:cNvPicPr>
          <p:nvPr/>
        </p:nvPicPr>
        <p:blipFill>
          <a:blip r:embed="rId3"/>
          <a:stretch>
            <a:fillRect/>
          </a:stretch>
        </p:blipFill>
        <p:spPr>
          <a:xfrm>
            <a:off x="2184400" y="1454284"/>
            <a:ext cx="7823200" cy="5215467"/>
          </a:xfrm>
          <a:prstGeom prst="rect">
            <a:avLst/>
          </a:prstGeom>
        </p:spPr>
      </p:pic>
    </p:spTree>
    <p:extLst>
      <p:ext uri="{BB962C8B-B14F-4D97-AF65-F5344CB8AC3E}">
        <p14:creationId xmlns:p14="http://schemas.microsoft.com/office/powerpoint/2010/main" val="261306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012408"/>
          </a:xfrm>
        </p:spPr>
        <p:txBody>
          <a:bodyPr>
            <a:normAutofit/>
          </a:bodyPr>
          <a:lstStyle/>
          <a:p>
            <a:pPr algn="ctr"/>
            <a:r>
              <a:rPr lang="en-US" sz="4000" dirty="0">
                <a:latin typeface="+mn-lt"/>
              </a:rPr>
              <a:t>Impact</a:t>
            </a:r>
            <a:r>
              <a:rPr lang="en-US" sz="4000" dirty="0"/>
              <a:t> </a:t>
            </a:r>
            <a:r>
              <a:rPr lang="en-US" sz="4000" dirty="0">
                <a:latin typeface="+mn-lt"/>
              </a:rPr>
              <a:t>of Attainment Status on Manufacturing Employment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76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Greenstone: Employment Effects of the CAA  </a:t>
            </a:r>
          </a:p>
        </p:txBody>
      </p:sp>
      <p:sp>
        <p:nvSpPr>
          <p:cNvPr id="3" name="Content Placeholder 2"/>
          <p:cNvSpPr>
            <a:spLocks noGrp="1"/>
          </p:cNvSpPr>
          <p:nvPr>
            <p:ph idx="1"/>
          </p:nvPr>
        </p:nvSpPr>
        <p:spPr/>
        <p:txBody>
          <a:bodyPr/>
          <a:lstStyle/>
          <a:p>
            <a:r>
              <a:rPr lang="en-US" dirty="0"/>
              <a:t>Greenstone (2002) uses plant-level data from the Annual Survey of Manufactures (1967-87) to estimate the impact of NA status on manufacturing employment, 1972-87</a:t>
            </a:r>
          </a:p>
          <a:p>
            <a:r>
              <a:rPr lang="en-US" dirty="0"/>
              <a:t>NA status imputed in 1972, measured officially in 1978, 1982</a:t>
            </a:r>
          </a:p>
          <a:p>
            <a:r>
              <a:rPr lang="en-US" dirty="0"/>
              <a:t>Analysis relates percent change in employment over each 5-year period to county NA (by pollutant) and whether plant is a high emitter of the pollutant</a:t>
            </a:r>
          </a:p>
          <a:p>
            <a:r>
              <a:rPr lang="en-US" dirty="0"/>
              <a:t>Impact of NA status on employment estimated for TSP, CO, O3, SO2</a:t>
            </a:r>
          </a:p>
          <a:p>
            <a:r>
              <a:rPr lang="en-US" dirty="0"/>
              <a:t>Impact on all dirty manufacturing employment = 590,000 jobs lost</a:t>
            </a:r>
          </a:p>
        </p:txBody>
      </p:sp>
    </p:spTree>
    <p:extLst>
      <p:ext uri="{BB962C8B-B14F-4D97-AF65-F5344CB8AC3E}">
        <p14:creationId xmlns:p14="http://schemas.microsoft.com/office/powerpoint/2010/main" val="33354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Motivation and Questions Addressed</a:t>
            </a:r>
          </a:p>
        </p:txBody>
      </p:sp>
      <p:sp>
        <p:nvSpPr>
          <p:cNvPr id="3" name="Content Placeholder 2"/>
          <p:cNvSpPr>
            <a:spLocks noGrp="1"/>
          </p:cNvSpPr>
          <p:nvPr>
            <p:ph idx="1"/>
          </p:nvPr>
        </p:nvSpPr>
        <p:spPr>
          <a:xfrm>
            <a:off x="838200" y="1592132"/>
            <a:ext cx="10515600" cy="4584831"/>
          </a:xfrm>
        </p:spPr>
        <p:txBody>
          <a:bodyPr>
            <a:normAutofit/>
          </a:bodyPr>
          <a:lstStyle/>
          <a:p>
            <a:pPr fontAlgn="base">
              <a:lnSpc>
                <a:spcPct val="110000"/>
              </a:lnSpc>
            </a:pPr>
            <a:r>
              <a:rPr lang="en-US" sz="2600" dirty="0">
                <a:solidFill>
                  <a:srgbClr val="04273C"/>
                </a:solidFill>
              </a:rPr>
              <a:t>Prior to 1978, EPA designated nonattainment with the NAAQS by Air Quality Control Region (AQCR), contiguous counties in an airshed</a:t>
            </a:r>
          </a:p>
          <a:p>
            <a:pPr lvl="1" fontAlgn="base">
              <a:lnSpc>
                <a:spcPct val="100000"/>
              </a:lnSpc>
            </a:pPr>
            <a:r>
              <a:rPr lang="en-US" sz="2200" dirty="0">
                <a:solidFill>
                  <a:srgbClr val="04273C"/>
                </a:solidFill>
              </a:rPr>
              <a:t>All counties in the same AQCR-state pair received the same designation</a:t>
            </a:r>
          </a:p>
          <a:p>
            <a:pPr fontAlgn="base">
              <a:lnSpc>
                <a:spcPct val="100000"/>
              </a:lnSpc>
            </a:pPr>
            <a:r>
              <a:rPr lang="en-US" sz="2600" dirty="0">
                <a:solidFill>
                  <a:srgbClr val="04273C"/>
                </a:solidFill>
              </a:rPr>
              <a:t>Starting in 1978, nonattainment status was designated by county </a:t>
            </a:r>
          </a:p>
          <a:p>
            <a:pPr fontAlgn="base"/>
            <a:endParaRPr lang="en-US" sz="500" dirty="0">
              <a:solidFill>
                <a:srgbClr val="04273C"/>
              </a:solidFill>
            </a:endParaRPr>
          </a:p>
          <a:p>
            <a:pPr fontAlgn="base"/>
            <a:r>
              <a:rPr lang="en-US" sz="2600" dirty="0">
                <a:solidFill>
                  <a:srgbClr val="04273C"/>
                </a:solidFill>
              </a:rPr>
              <a:t>Why did EPA move from AQCR to county in designating nonattainment?</a:t>
            </a:r>
          </a:p>
          <a:p>
            <a:pPr fontAlgn="base"/>
            <a:r>
              <a:rPr lang="en-US" sz="2600" dirty="0">
                <a:solidFill>
                  <a:srgbClr val="04273C"/>
                </a:solidFill>
              </a:rPr>
              <a:t>What were the consequences of this shift for the causal impact of nonattainment (NA) status on:</a:t>
            </a:r>
          </a:p>
          <a:p>
            <a:pPr lvl="1" fontAlgn="base"/>
            <a:r>
              <a:rPr lang="en-US" sz="2200" dirty="0">
                <a:solidFill>
                  <a:srgbClr val="04273C"/>
                </a:solidFill>
              </a:rPr>
              <a:t>Ambient TSP</a:t>
            </a:r>
          </a:p>
          <a:p>
            <a:pPr lvl="1" fontAlgn="base"/>
            <a:r>
              <a:rPr lang="en-US" sz="2200" dirty="0">
                <a:solidFill>
                  <a:srgbClr val="04273C"/>
                </a:solidFill>
              </a:rPr>
              <a:t>Employment in manufacturing industries that were big emitters of TSP, CO, SO2, or ozone precursors?</a:t>
            </a:r>
          </a:p>
        </p:txBody>
      </p:sp>
    </p:spTree>
    <p:extLst>
      <p:ext uri="{BB962C8B-B14F-4D97-AF65-F5344CB8AC3E}">
        <p14:creationId xmlns:p14="http://schemas.microsoft.com/office/powerpoint/2010/main" val="55094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Our Approach to Employment Effects of the CAA  </a:t>
            </a:r>
          </a:p>
        </p:txBody>
      </p:sp>
      <p:sp>
        <p:nvSpPr>
          <p:cNvPr id="3" name="Content Placeholder 2"/>
          <p:cNvSpPr>
            <a:spLocks noGrp="1"/>
          </p:cNvSpPr>
          <p:nvPr>
            <p:ph idx="1"/>
          </p:nvPr>
        </p:nvSpPr>
        <p:spPr/>
        <p:txBody>
          <a:bodyPr>
            <a:normAutofit lnSpcReduction="10000"/>
          </a:bodyPr>
          <a:lstStyle/>
          <a:p>
            <a:r>
              <a:rPr lang="en-US" dirty="0"/>
              <a:t>Employment by county and industry comes from Eckert et al.’s County Business Pattern Data (Eckert et al., 2020, 2022)</a:t>
            </a:r>
          </a:p>
          <a:p>
            <a:r>
              <a:rPr lang="en-US" dirty="0"/>
              <a:t>Regress fraction of employment in dirty manufacturing in county c and year t on whether county is out of attainment for TSP, CO, O3, SO2 </a:t>
            </a:r>
          </a:p>
          <a:p>
            <a:r>
              <a:rPr lang="en-US" dirty="0"/>
              <a:t>Do this for 1969-76 and NA1972; for 1975-88 and NA1978</a:t>
            </a:r>
          </a:p>
          <a:p>
            <a:r>
              <a:rPr lang="en-US" dirty="0"/>
              <a:t>A dirty manufacturing industry is one that is a high emitter of (any of) TSP, CO, ozone precursors or SO2 using Greenstone (2002) definitions</a:t>
            </a:r>
          </a:p>
          <a:p>
            <a:r>
              <a:rPr lang="en-US" dirty="0"/>
              <a:t>Estimate models to examine impact of NA for TSP, CO, Ozone, SO2 individually and also in combination.</a:t>
            </a:r>
          </a:p>
          <a:p>
            <a:endParaRPr lang="en-US" dirty="0"/>
          </a:p>
          <a:p>
            <a:pPr marL="0" indent="0">
              <a:buNone/>
            </a:pPr>
            <a:endParaRPr lang="en-US" dirty="0"/>
          </a:p>
        </p:txBody>
      </p:sp>
    </p:spTree>
    <p:extLst>
      <p:ext uri="{BB962C8B-B14F-4D97-AF65-F5344CB8AC3E}">
        <p14:creationId xmlns:p14="http://schemas.microsoft.com/office/powerpoint/2010/main" val="283465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3232E-E35A-1B00-CEB4-42C1A5BB3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0C895-2A0A-4986-17DC-CE64628D65D9}"/>
              </a:ext>
            </a:extLst>
          </p:cNvPr>
          <p:cNvSpPr>
            <a:spLocks noGrp="1"/>
          </p:cNvSpPr>
          <p:nvPr>
            <p:ph type="title"/>
          </p:nvPr>
        </p:nvSpPr>
        <p:spPr/>
        <p:txBody>
          <a:bodyPr>
            <a:normAutofit/>
          </a:bodyPr>
          <a:lstStyle/>
          <a:p>
            <a:pPr algn="ctr"/>
            <a:r>
              <a:rPr lang="en-US" sz="4000" dirty="0">
                <a:latin typeface="+mn-lt"/>
              </a:rPr>
              <a:t>Counties Out of Attainment in 1972 and 1978</a:t>
            </a:r>
            <a:endParaRPr lang="en-US" sz="4000" dirty="0"/>
          </a:p>
        </p:txBody>
      </p:sp>
      <p:pic>
        <p:nvPicPr>
          <p:cNvPr id="5" name="Picture 4" descr="A close-up of a white box&#10;&#10;AI-generated content may be incorrect.">
            <a:extLst>
              <a:ext uri="{FF2B5EF4-FFF2-40B4-BE49-F238E27FC236}">
                <a16:creationId xmlns:a16="http://schemas.microsoft.com/office/drawing/2014/main" id="{BD207633-683B-7D82-62DB-51AE2DA17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08" y="2303572"/>
            <a:ext cx="11512383" cy="2530821"/>
          </a:xfrm>
          <a:prstGeom prst="rect">
            <a:avLst/>
          </a:prstGeom>
        </p:spPr>
      </p:pic>
    </p:spTree>
    <p:extLst>
      <p:ext uri="{BB962C8B-B14F-4D97-AF65-F5344CB8AC3E}">
        <p14:creationId xmlns:p14="http://schemas.microsoft.com/office/powerpoint/2010/main" val="309749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A7209-733E-A5B9-41A7-25CE9C947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EE8E6-626C-2B9C-65B8-2EB65E661F63}"/>
              </a:ext>
            </a:extLst>
          </p:cNvPr>
          <p:cNvSpPr>
            <a:spLocks noGrp="1"/>
          </p:cNvSpPr>
          <p:nvPr>
            <p:ph type="title"/>
          </p:nvPr>
        </p:nvSpPr>
        <p:spPr/>
        <p:txBody>
          <a:bodyPr/>
          <a:lstStyle/>
          <a:p>
            <a:pPr algn="ctr"/>
            <a:r>
              <a:rPr lang="en-US" dirty="0">
                <a:latin typeface="+mn-lt"/>
              </a:rPr>
              <a:t>NA Counties for TSP in 1972 and 1978</a:t>
            </a:r>
          </a:p>
        </p:txBody>
      </p:sp>
      <p:pic>
        <p:nvPicPr>
          <p:cNvPr id="5" name="Picture 4">
            <a:extLst>
              <a:ext uri="{FF2B5EF4-FFF2-40B4-BE49-F238E27FC236}">
                <a16:creationId xmlns:a16="http://schemas.microsoft.com/office/drawing/2014/main" id="{FA0E7CDA-1BE5-5D77-4A66-8E756CBBCC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6191" y="1722286"/>
            <a:ext cx="11719618" cy="4501605"/>
          </a:xfrm>
          <a:prstGeom prst="rect">
            <a:avLst/>
          </a:prstGeom>
        </p:spPr>
      </p:pic>
    </p:spTree>
    <p:extLst>
      <p:ext uri="{BB962C8B-B14F-4D97-AF65-F5344CB8AC3E}">
        <p14:creationId xmlns:p14="http://schemas.microsoft.com/office/powerpoint/2010/main" val="37722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Estimating DiD Models Using Border Pairs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estimate separate models for TSP, CO, ozone and SO2 NA in 1972, 1978</a:t>
                </a:r>
              </a:p>
              <a:p>
                <a:r>
                  <a:rPr lang="en-US" dirty="0"/>
                  <a:t>We use all NA counties for the pollutant as treatments and adjacent counties that are in attainment as controls</a:t>
                </a:r>
              </a:p>
              <a:p>
                <a:r>
                  <a:rPr lang="en-US" dirty="0"/>
                  <a:t>Not all NA counties have a border </a:t>
                </a:r>
                <a:r>
                  <a:rPr lang="en-US"/>
                  <a:t>pair—especially for 1972NA</a:t>
                </a:r>
                <a:endParaRPr lang="en-US" dirty="0"/>
              </a:p>
              <a:p>
                <a:r>
                  <a:rPr lang="en-US" dirty="0"/>
                  <a:t>For each pollutant we include county, year and county-pair FEs:</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𝑦</m:t>
                          </m:r>
                        </m:e>
                        <m:sub>
                          <m:r>
                            <a:rPr lang="en-US" sz="2600" b="0" i="1" smtClean="0">
                              <a:latin typeface="Cambria Math" panose="02040503050406030204" pitchFamily="18" charset="0"/>
                            </a:rPr>
                            <m:t>𝑐𝑡</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𝛽</m:t>
                          </m:r>
                        </m:e>
                        <m:sub>
                          <m:r>
                            <a:rPr lang="en-US" sz="2600" b="0" i="1" smtClean="0">
                              <a:latin typeface="Cambria Math" panose="02040503050406030204" pitchFamily="18" charset="0"/>
                            </a:rPr>
                            <m:t>1</m:t>
                          </m:r>
                        </m:sub>
                      </m:sSub>
                      <m:r>
                        <a:rPr lang="en-US" sz="2600" b="0" i="1" smtClean="0">
                          <a:latin typeface="Cambria Math" panose="02040503050406030204" pitchFamily="18" charset="0"/>
                        </a:rPr>
                        <m:t>𝑃𝑜𝑠</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𝑡</m:t>
                          </m:r>
                        </m:e>
                        <m:sub>
                          <m:r>
                            <a:rPr lang="en-US" sz="2600" b="0" i="1" smtClean="0">
                              <a:latin typeface="Cambria Math" panose="02040503050406030204" pitchFamily="18" charset="0"/>
                            </a:rPr>
                            <m:t>𝑡</m:t>
                          </m:r>
                        </m:sub>
                      </m:sSub>
                      <m:r>
                        <a:rPr lang="en-US" sz="2600" b="0" i="1" smtClean="0">
                          <a:latin typeface="Cambria Math" panose="02040503050406030204" pitchFamily="18" charset="0"/>
                        </a:rPr>
                        <m:t>×</m:t>
                      </m:r>
                      <m:r>
                        <a:rPr lang="en-US" sz="2600" b="0" i="1" smtClean="0">
                          <a:latin typeface="Cambria Math" panose="02040503050406030204" pitchFamily="18" charset="0"/>
                        </a:rPr>
                        <m:t>𝑁𝑜𝑛𝐴𝑡</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𝑡</m:t>
                          </m:r>
                        </m:e>
                        <m:sub>
                          <m:r>
                            <a:rPr lang="en-US" sz="2600" b="0" i="1" smtClean="0">
                              <a:latin typeface="Cambria Math" panose="02040503050406030204" pitchFamily="18" charset="0"/>
                            </a:rPr>
                            <m:t>𝑐</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𝛿</m:t>
                          </m:r>
                        </m:e>
                        <m:sub>
                          <m:r>
                            <a:rPr lang="en-US" sz="2600" b="0" i="1" smtClean="0">
                              <a:latin typeface="Cambria Math" panose="02040503050406030204" pitchFamily="18" charset="0"/>
                            </a:rPr>
                            <m:t>𝑐</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𝜏</m:t>
                          </m:r>
                        </m:e>
                        <m:sub>
                          <m:r>
                            <a:rPr lang="en-US" sz="2600" b="0" i="1" smtClean="0">
                              <a:latin typeface="Cambria Math" panose="02040503050406030204" pitchFamily="18" charset="0"/>
                            </a:rPr>
                            <m:t>𝑡</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𝛾</m:t>
                          </m:r>
                        </m:e>
                        <m:sub>
                          <m:r>
                            <a:rPr lang="en-US" sz="2600" b="0" i="1" smtClean="0">
                              <a:latin typeface="Cambria Math" panose="02040503050406030204" pitchFamily="18" charset="0"/>
                            </a:rPr>
                            <m:t>𝑝𝑡</m:t>
                          </m:r>
                        </m:sub>
                      </m:sSub>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𝜖</m:t>
                          </m:r>
                        </m:e>
                        <m:sub>
                          <m:r>
                            <a:rPr lang="en-US" sz="2600" b="0" i="1" smtClean="0">
                              <a:latin typeface="Cambria Math" panose="02040503050406030204" pitchFamily="18" charset="0"/>
                            </a:rPr>
                            <m:t>𝑐𝑡</m:t>
                          </m:r>
                        </m:sub>
                      </m:sSub>
                    </m:oMath>
                  </m:oMathPara>
                </a14:m>
                <a:endParaRPr lang="en-US" sz="26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r="-870"/>
                </a:stretch>
              </a:blipFill>
            </p:spPr>
            <p:txBody>
              <a:bodyPr/>
              <a:lstStyle/>
              <a:p>
                <a:r>
                  <a:rPr lang="en-US">
                    <a:noFill/>
                  </a:rPr>
                  <a:t> </a:t>
                </a:r>
              </a:p>
            </p:txBody>
          </p:sp>
        </mc:Fallback>
      </mc:AlternateContent>
    </p:spTree>
    <p:extLst>
      <p:ext uri="{BB962C8B-B14F-4D97-AF65-F5344CB8AC3E}">
        <p14:creationId xmlns:p14="http://schemas.microsoft.com/office/powerpoint/2010/main" val="183256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899A8-6E70-F4E7-87B1-F8F67F013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50696-2C50-82EC-E92F-8DECBE1D76BA}"/>
              </a:ext>
            </a:extLst>
          </p:cNvPr>
          <p:cNvSpPr>
            <a:spLocks noGrp="1"/>
          </p:cNvSpPr>
          <p:nvPr>
            <p:ph type="title"/>
          </p:nvPr>
        </p:nvSpPr>
        <p:spPr/>
        <p:txBody>
          <a:bodyPr/>
          <a:lstStyle/>
          <a:p>
            <a:pPr algn="ctr"/>
            <a:r>
              <a:rPr lang="en-US" sz="4000" dirty="0">
                <a:latin typeface="+mn-lt"/>
              </a:rPr>
              <a:t>NA Status for TSP in Border-Pair Ana</a:t>
            </a:r>
            <a:r>
              <a:rPr lang="en-US" dirty="0">
                <a:latin typeface="+mn-lt"/>
              </a:rPr>
              <a:t>lysis</a:t>
            </a:r>
            <a:endParaRPr lang="en-US" dirty="0"/>
          </a:p>
        </p:txBody>
      </p:sp>
      <p:pic>
        <p:nvPicPr>
          <p:cNvPr id="5" name="Picture 4" descr="A map of the united states&#10;&#10;AI-generated content may be incorrect.">
            <a:extLst>
              <a:ext uri="{FF2B5EF4-FFF2-40B4-BE49-F238E27FC236}">
                <a16:creationId xmlns:a16="http://schemas.microsoft.com/office/drawing/2014/main" id="{3F033529-9BA4-987E-8100-89DABFC53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09" y="1881626"/>
            <a:ext cx="11312781" cy="3668385"/>
          </a:xfrm>
          <a:prstGeom prst="rect">
            <a:avLst/>
          </a:prstGeom>
        </p:spPr>
      </p:pic>
    </p:spTree>
    <p:extLst>
      <p:ext uri="{BB962C8B-B14F-4D97-AF65-F5344CB8AC3E}">
        <p14:creationId xmlns:p14="http://schemas.microsoft.com/office/powerpoint/2010/main" val="3614712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36B0-41B2-A0A0-C820-689A00850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CD7A4-6581-6AFD-1D81-6862F60F6474}"/>
              </a:ext>
            </a:extLst>
          </p:cNvPr>
          <p:cNvSpPr>
            <a:spLocks noGrp="1"/>
          </p:cNvSpPr>
          <p:nvPr>
            <p:ph type="title"/>
          </p:nvPr>
        </p:nvSpPr>
        <p:spPr/>
        <p:txBody>
          <a:bodyPr/>
          <a:lstStyle/>
          <a:p>
            <a:pPr algn="ctr"/>
            <a:r>
              <a:rPr lang="en-US" dirty="0">
                <a:latin typeface="+mn-lt"/>
              </a:rPr>
              <a:t>Border-Pair Analysis Results</a:t>
            </a:r>
            <a:endParaRPr lang="en-US" dirty="0"/>
          </a:p>
        </p:txBody>
      </p:sp>
      <p:pic>
        <p:nvPicPr>
          <p:cNvPr id="4" name="Picture 3" descr="A table with numbers and symbols&#10;&#10;AI-generated content may be incorrect.">
            <a:extLst>
              <a:ext uri="{FF2B5EF4-FFF2-40B4-BE49-F238E27FC236}">
                <a16:creationId xmlns:a16="http://schemas.microsoft.com/office/drawing/2014/main" id="{A3DD8AD5-E56A-3460-AC47-0C2DDB4D9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479810" cy="4463622"/>
          </a:xfrm>
          <a:prstGeom prst="rect">
            <a:avLst/>
          </a:prstGeom>
        </p:spPr>
      </p:pic>
      <p:sp>
        <p:nvSpPr>
          <p:cNvPr id="3" name="Rectangle 2">
            <a:extLst>
              <a:ext uri="{FF2B5EF4-FFF2-40B4-BE49-F238E27FC236}">
                <a16:creationId xmlns:a16="http://schemas.microsoft.com/office/drawing/2014/main" id="{00119DC0-7B23-893D-8B6D-25BF3E811369}"/>
              </a:ext>
            </a:extLst>
          </p:cNvPr>
          <p:cNvSpPr/>
          <p:nvPr/>
        </p:nvSpPr>
        <p:spPr>
          <a:xfrm>
            <a:off x="9347200" y="3429000"/>
            <a:ext cx="1875692" cy="632012"/>
          </a:xfrm>
          <a:prstGeom prst="rect">
            <a:avLst/>
          </a:prstGeom>
          <a:solidFill>
            <a:srgbClr val="FFC0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25ACDE-7927-94F7-C472-059C95BFD6AF}"/>
              </a:ext>
            </a:extLst>
          </p:cNvPr>
          <p:cNvSpPr/>
          <p:nvPr/>
        </p:nvSpPr>
        <p:spPr>
          <a:xfrm>
            <a:off x="7268308" y="3429000"/>
            <a:ext cx="1008184" cy="632012"/>
          </a:xfrm>
          <a:prstGeom prst="rect">
            <a:avLst/>
          </a:prstGeom>
          <a:solidFill>
            <a:srgbClr val="FFC0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B29330-93E5-79B7-E649-603563BE8625}"/>
              </a:ext>
            </a:extLst>
          </p:cNvPr>
          <p:cNvSpPr/>
          <p:nvPr/>
        </p:nvSpPr>
        <p:spPr>
          <a:xfrm>
            <a:off x="4419601" y="2909277"/>
            <a:ext cx="1008184" cy="632012"/>
          </a:xfrm>
          <a:prstGeom prst="rect">
            <a:avLst/>
          </a:prstGeom>
          <a:solidFill>
            <a:srgbClr val="FFC0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091F51-03E1-308C-D6EA-6B220E185E15}"/>
              </a:ext>
            </a:extLst>
          </p:cNvPr>
          <p:cNvSpPr/>
          <p:nvPr/>
        </p:nvSpPr>
        <p:spPr>
          <a:xfrm>
            <a:off x="1016000" y="4726354"/>
            <a:ext cx="1852245" cy="291123"/>
          </a:xfrm>
          <a:prstGeom prst="rect">
            <a:avLst/>
          </a:prstGeom>
          <a:solidFill>
            <a:srgbClr val="FFC0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99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Estimating  DiD Models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We estimate similar DiD models for TSP, CO, Ozone, SO2 but</a:t>
                </a:r>
              </a:p>
              <a:p>
                <a:pPr lvl="1"/>
                <a:r>
                  <a:rPr lang="en-US" sz="2600" u="sng" dirty="0"/>
                  <a:t>Treated counties</a:t>
                </a:r>
                <a:r>
                  <a:rPr lang="en-US" sz="2600" dirty="0"/>
                  <a:t> =  all counties out of attainment for each pollutant </a:t>
                </a:r>
              </a:p>
              <a:p>
                <a:pPr lvl="1"/>
                <a:r>
                  <a:rPr lang="en-US" sz="2600" u="sng" dirty="0"/>
                  <a:t>Control counties</a:t>
                </a:r>
                <a:r>
                  <a:rPr lang="en-US" sz="2600" dirty="0"/>
                  <a:t> = all counties in attainment for all pollutants </a:t>
                </a:r>
              </a:p>
              <a:p>
                <a:pPr marL="457200" lvl="1" indent="0">
                  <a:buNone/>
                </a:pPr>
                <a:endParaRPr lang="en-US" sz="2600" dirty="0"/>
              </a:p>
              <a:p>
                <a:r>
                  <a:rPr lang="en-US" sz="3000" dirty="0"/>
                  <a:t>For each pollutant we include county, year and state-year (or AQCR-year) FEs:</a:t>
                </a:r>
                <a:endParaRPr lang="en-US" sz="28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𝑐𝑡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𝑃𝑜𝑠</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r>
                        <a:rPr lang="en-US" sz="2800" b="0" i="1" smtClean="0">
                          <a:latin typeface="Cambria Math" panose="02040503050406030204" pitchFamily="18" charset="0"/>
                        </a:rPr>
                        <m:t>𝑁𝑜𝑛𝐴𝑡</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𝑐</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𝛿</m:t>
                          </m:r>
                        </m:e>
                        <m:sub>
                          <m:r>
                            <a:rPr lang="en-US" sz="2800" b="0" i="1" smtClean="0">
                              <a:latin typeface="Cambria Math" panose="02040503050406030204" pitchFamily="18" charset="0"/>
                            </a:rPr>
                            <m:t>𝑐</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𝜏</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𝛾</m:t>
                          </m:r>
                        </m:e>
                        <m:sub>
                          <m:r>
                            <a:rPr lang="en-US" sz="2800" b="0" i="1" smtClean="0">
                              <a:latin typeface="Cambria Math" panose="02040503050406030204" pitchFamily="18" charset="0"/>
                            </a:rPr>
                            <m:t>𝑠𝑡</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𝜖</m:t>
                          </m:r>
                        </m:e>
                        <m:sub>
                          <m:r>
                            <a:rPr lang="en-US" sz="2800" b="0" i="1" smtClean="0">
                              <a:latin typeface="Cambria Math" panose="02040503050406030204" pitchFamily="18" charset="0"/>
                            </a:rPr>
                            <m:t>𝑐𝑡</m:t>
                          </m:r>
                        </m:sub>
                      </m:sSub>
                    </m:oMath>
                  </m:oMathPara>
                </a14:m>
                <a:endParaRPr lang="en-US" sz="2800" dirty="0"/>
              </a:p>
              <a:p>
                <a:pPr marL="457200" lvl="1" indent="0">
                  <a:buNone/>
                </a:pPr>
                <a:endParaRPr lang="en-US" sz="2800" b="0" i="1" dirty="0">
                  <a:latin typeface="Cambria Math" panose="02040503050406030204" pitchFamily="18" charset="0"/>
                </a:endParaRPr>
              </a:p>
              <a:p>
                <a:r>
                  <a:rPr lang="en-US" dirty="0"/>
                  <a:t>In 1969-76 </a:t>
                </a:r>
                <a:r>
                  <a:rPr lang="en-US" u="sng" dirty="0"/>
                  <a:t>no significant effects of 1972NA for any pollutant</a:t>
                </a:r>
                <a:r>
                  <a:rPr lang="en-US" dirty="0"/>
                  <a:t> on dirty manufacturing employment </a:t>
                </a:r>
                <a:r>
                  <a:rPr lang="en-US" u="sng" dirty="0"/>
                  <a:t>when parallel trends are satisfied</a:t>
                </a:r>
              </a:p>
              <a:p>
                <a:endParaRPr lang="en-US" sz="500" u="sng" dirty="0"/>
              </a:p>
              <a:p>
                <a:r>
                  <a:rPr lang="en-US" dirty="0"/>
                  <a:t>Results for 1978NA are similar to Border Pair results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3501"/>
                </a:stretch>
              </a:blipFill>
            </p:spPr>
            <p:txBody>
              <a:bodyPr/>
              <a:lstStyle/>
              <a:p>
                <a:r>
                  <a:rPr lang="en-US">
                    <a:noFill/>
                  </a:rPr>
                  <a:t> </a:t>
                </a:r>
              </a:p>
            </p:txBody>
          </p:sp>
        </mc:Fallback>
      </mc:AlternateContent>
    </p:spTree>
    <p:extLst>
      <p:ext uri="{BB962C8B-B14F-4D97-AF65-F5344CB8AC3E}">
        <p14:creationId xmlns:p14="http://schemas.microsoft.com/office/powerpoint/2010/main" val="856332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7034-1496-F3BB-7279-E09D6B0A9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2123A-BE24-D7E8-A057-1E5B4EE69887}"/>
              </a:ext>
            </a:extLst>
          </p:cNvPr>
          <p:cNvSpPr>
            <a:spLocks noGrp="1"/>
          </p:cNvSpPr>
          <p:nvPr>
            <p:ph type="title"/>
          </p:nvPr>
        </p:nvSpPr>
        <p:spPr/>
        <p:txBody>
          <a:bodyPr>
            <a:normAutofit/>
          </a:bodyPr>
          <a:lstStyle/>
          <a:p>
            <a:pPr algn="ctr"/>
            <a:r>
              <a:rPr lang="en-US" sz="4000" dirty="0">
                <a:latin typeface="+mn-lt"/>
              </a:rPr>
              <a:t>DiD Results (1978 NA)</a:t>
            </a:r>
            <a:endParaRPr lang="en-US" sz="4000" dirty="0"/>
          </a:p>
        </p:txBody>
      </p:sp>
      <p:pic>
        <p:nvPicPr>
          <p:cNvPr id="5" name="Picture 4" descr="A table of numbers and ticks&#10;&#10;AI-generated content may be incorrect.">
            <a:extLst>
              <a:ext uri="{FF2B5EF4-FFF2-40B4-BE49-F238E27FC236}">
                <a16:creationId xmlns:a16="http://schemas.microsoft.com/office/drawing/2014/main" id="{9681D1E4-2339-EB24-027F-4FF064B47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46" y="1921342"/>
            <a:ext cx="11712707" cy="3859256"/>
          </a:xfrm>
          <a:prstGeom prst="rect">
            <a:avLst/>
          </a:prstGeom>
        </p:spPr>
      </p:pic>
    </p:spTree>
    <p:extLst>
      <p:ext uri="{BB962C8B-B14F-4D97-AF65-F5344CB8AC3E}">
        <p14:creationId xmlns:p14="http://schemas.microsoft.com/office/powerpoint/2010/main" val="1964020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Multi-Pollutant DiD Models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Combine all counties in each period </a:t>
                </a:r>
              </a:p>
              <a:p>
                <a:r>
                  <a:rPr lang="en-US" dirty="0"/>
                  <a:t>Controls = counties in attainment for all pollutants </a:t>
                </a:r>
              </a:p>
              <a:p>
                <a:r>
                  <a:rPr lang="en-US" dirty="0"/>
                  <a:t>Treatments: </a:t>
                </a:r>
                <a14:m>
                  <m:oMath xmlns:m="http://schemas.openxmlformats.org/officeDocument/2006/math">
                    <m:r>
                      <a:rPr lang="en-US" sz="2800" i="1" smtClean="0">
                        <a:latin typeface="Cambria Math" panose="02040503050406030204" pitchFamily="18" charset="0"/>
                      </a:rPr>
                      <m:t>𝑁</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𝑜𝑛</m:t>
                        </m:r>
                        <m:r>
                          <a:rPr lang="en-US" sz="2800" i="1">
                            <a:latin typeface="Cambria Math" panose="02040503050406030204" pitchFamily="18" charset="0"/>
                          </a:rPr>
                          <m:t>𝐴</m:t>
                        </m:r>
                        <m:r>
                          <a:rPr lang="en-US" sz="2800" b="0" i="1" smtClean="0">
                            <a:latin typeface="Cambria Math" panose="02040503050406030204" pitchFamily="18" charset="0"/>
                          </a:rPr>
                          <m:t>𝑡𝑡</m:t>
                        </m:r>
                      </m:e>
                      <m:sub>
                        <m:r>
                          <a:rPr lang="en-US" sz="2800" b="0" i="1" smtClean="0">
                            <a:latin typeface="Cambria Math" panose="02040503050406030204" pitchFamily="18" charset="0"/>
                          </a:rPr>
                          <m:t>𝑐</m:t>
                        </m:r>
                      </m:sub>
                      <m:sup>
                        <m:r>
                          <a:rPr lang="en-US" sz="2800" i="1">
                            <a:latin typeface="Cambria Math" panose="02040503050406030204" pitchFamily="18" charset="0"/>
                          </a:rPr>
                          <m:t>𝑡𝑠𝑝</m:t>
                        </m:r>
                      </m:sup>
                    </m:sSubSup>
                  </m:oMath>
                </a14:m>
                <a:r>
                  <a:rPr lang="en-US" dirty="0"/>
                  <a:t>, </a:t>
                </a:r>
                <a14:m>
                  <m:oMath xmlns:m="http://schemas.openxmlformats.org/officeDocument/2006/math">
                    <m:r>
                      <a:rPr lang="en-US" i="1">
                        <a:latin typeface="Cambria Math" panose="02040503050406030204" pitchFamily="18" charset="0"/>
                      </a:rPr>
                      <m:t>𝑁𝑜𝑛</m:t>
                    </m:r>
                    <m:sSubSup>
                      <m:sSubSupPr>
                        <m:ctrlPr>
                          <a:rPr lang="en-US" i="1">
                            <a:latin typeface="Cambria Math" panose="02040503050406030204" pitchFamily="18" charset="0"/>
                          </a:rPr>
                        </m:ctrlPr>
                      </m:sSubSupPr>
                      <m:e>
                        <m:r>
                          <a:rPr lang="en-US" i="1">
                            <a:latin typeface="Cambria Math" panose="02040503050406030204" pitchFamily="18" charset="0"/>
                          </a:rPr>
                          <m:t>𝐴𝑡𝑡</m:t>
                        </m:r>
                      </m:e>
                      <m:sub>
                        <m:r>
                          <a:rPr lang="en-US" i="1">
                            <a:latin typeface="Cambria Math" panose="02040503050406030204" pitchFamily="18" charset="0"/>
                          </a:rPr>
                          <m:t>𝑐</m:t>
                        </m:r>
                      </m:sub>
                      <m:sup>
                        <m:r>
                          <a:rPr lang="en-US" i="1">
                            <a:latin typeface="Cambria Math" panose="02040503050406030204" pitchFamily="18" charset="0"/>
                          </a:rPr>
                          <m:t>𝑜𝑡h𝑒𝑟</m:t>
                        </m:r>
                      </m:sup>
                    </m:sSubSup>
                  </m:oMath>
                </a14:m>
                <a:r>
                  <a:rPr lang="en-US" dirty="0"/>
                  <a:t> and </a:t>
                </a:r>
                <a14:m>
                  <m:oMath xmlns:m="http://schemas.openxmlformats.org/officeDocument/2006/math">
                    <m:r>
                      <a:rPr lang="en-US" i="1">
                        <a:latin typeface="Cambria Math" panose="02040503050406030204" pitchFamily="18" charset="0"/>
                      </a:rPr>
                      <m:t>𝑁𝑜𝑛</m:t>
                    </m:r>
                    <m:sSubSup>
                      <m:sSubSupPr>
                        <m:ctrlPr>
                          <a:rPr lang="en-US" i="1">
                            <a:latin typeface="Cambria Math" panose="02040503050406030204" pitchFamily="18" charset="0"/>
                          </a:rPr>
                        </m:ctrlPr>
                      </m:sSubSupPr>
                      <m:e>
                        <m:r>
                          <a:rPr lang="en-US" i="1">
                            <a:latin typeface="Cambria Math" panose="02040503050406030204" pitchFamily="18" charset="0"/>
                          </a:rPr>
                          <m:t>𝐴𝑡𝑡</m:t>
                        </m:r>
                      </m:e>
                      <m:sub>
                        <m:r>
                          <a:rPr lang="en-US" i="1">
                            <a:latin typeface="Cambria Math" panose="02040503050406030204" pitchFamily="18" charset="0"/>
                          </a:rPr>
                          <m:t>𝑐</m:t>
                        </m:r>
                      </m:sub>
                      <m:sup>
                        <m:r>
                          <a:rPr lang="en-US" i="1">
                            <a:latin typeface="Cambria Math" panose="02040503050406030204" pitchFamily="18" charset="0"/>
                          </a:rPr>
                          <m:t>𝑡𝑠𝑝</m:t>
                        </m:r>
                        <m:r>
                          <a:rPr lang="en-US" i="1">
                            <a:latin typeface="Cambria Math" panose="02040503050406030204" pitchFamily="18" charset="0"/>
                          </a:rPr>
                          <m:t> </m:t>
                        </m:r>
                        <m:r>
                          <a:rPr lang="en-US" i="1">
                            <a:latin typeface="Cambria Math" panose="02040503050406030204" pitchFamily="18" charset="0"/>
                          </a:rPr>
                          <m:t>𝑎𝑛𝑑</m:t>
                        </m:r>
                        <m:r>
                          <a:rPr lang="en-US" i="1">
                            <a:latin typeface="Cambria Math" panose="02040503050406030204" pitchFamily="18" charset="0"/>
                          </a:rPr>
                          <m:t> </m:t>
                        </m:r>
                        <m:r>
                          <a:rPr lang="en-US" i="1">
                            <a:latin typeface="Cambria Math" panose="02040503050406030204" pitchFamily="18" charset="0"/>
                          </a:rPr>
                          <m:t>𝑜𝑡h𝑒𝑟</m:t>
                        </m:r>
                      </m:sup>
                    </m:sSubSup>
                  </m:oMath>
                </a14:m>
                <a:endParaRPr lang="en-US" dirty="0"/>
              </a:p>
              <a:p>
                <a:r>
                  <a:rPr lang="en-US" dirty="0"/>
                  <a:t>FE: county FE, year FE and either state-year or AQCR-year FE</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i="1">
                                      <a:latin typeface="Cambria Math" panose="02040503050406030204" pitchFamily="18" charset="0"/>
                                    </a:rPr>
                                    <m:t>𝐷𝑖𝑟𝑡𝑦</m:t>
                                  </m:r>
                                  <m:r>
                                    <a:rPr lang="en-US" sz="2600" b="0" i="1" smtClean="0">
                                      <a:latin typeface="Cambria Math" panose="02040503050406030204" pitchFamily="18" charset="0"/>
                                    </a:rPr>
                                    <m:t> </m:t>
                                  </m:r>
                                  <m:r>
                                    <a:rPr lang="en-US" sz="2600" b="0" i="1" smtClean="0">
                                      <a:latin typeface="Cambria Math" panose="02040503050406030204" pitchFamily="18" charset="0"/>
                                    </a:rPr>
                                    <m:t>𝑀𝑓𝑔</m:t>
                                  </m:r>
                                  <m:r>
                                    <a:rPr lang="en-US" sz="2600" i="1">
                                      <a:latin typeface="Cambria Math" panose="02040503050406030204" pitchFamily="18" charset="0"/>
                                    </a:rPr>
                                    <m:t> </m:t>
                                  </m:r>
                                  <m:r>
                                    <a:rPr lang="en-US" sz="2600" i="1">
                                      <a:latin typeface="Cambria Math" panose="02040503050406030204" pitchFamily="18" charset="0"/>
                                    </a:rPr>
                                    <m:t>𝐸𝑚𝑝𝑙𝑜𝑦𝑚𝑒𝑛𝑡</m:t>
                                  </m:r>
                                </m:num>
                                <m:den>
                                  <m:r>
                                    <a:rPr lang="en-US" sz="2600" b="0" i="1" smtClean="0">
                                      <a:latin typeface="Cambria Math" panose="02040503050406030204" pitchFamily="18" charset="0"/>
                                    </a:rPr>
                                    <m:t>𝑇𝑜𝑡𝑎𝑙</m:t>
                                  </m:r>
                                  <m:r>
                                    <a:rPr lang="en-US" sz="2600" i="1">
                                      <a:latin typeface="Cambria Math" panose="02040503050406030204" pitchFamily="18" charset="0"/>
                                    </a:rPr>
                                    <m:t> </m:t>
                                  </m:r>
                                  <m:r>
                                    <a:rPr lang="en-US" sz="2600" i="1">
                                      <a:latin typeface="Cambria Math" panose="02040503050406030204" pitchFamily="18" charset="0"/>
                                    </a:rPr>
                                    <m:t>𝐸𝑚𝑝𝑙𝑜𝑦𝑚𝑒𝑛𝑡</m:t>
                                  </m:r>
                                </m:den>
                              </m:f>
                            </m:e>
                          </m:d>
                        </m:e>
                        <m:sub>
                          <m:r>
                            <a:rPr lang="en-US" sz="2600" i="1">
                              <a:latin typeface="Cambria Math" panose="02040503050406030204" pitchFamily="18" charset="0"/>
                            </a:rPr>
                            <m:t>𝑐𝑡</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𝛽</m:t>
                          </m:r>
                        </m:e>
                        <m:sub>
                          <m:r>
                            <a:rPr lang="en-US" sz="2600" i="1">
                              <a:latin typeface="Cambria Math" panose="02040503050406030204" pitchFamily="18" charset="0"/>
                            </a:rPr>
                            <m:t>1</m:t>
                          </m:r>
                        </m:sub>
                      </m:sSub>
                      <m:r>
                        <a:rPr lang="en-US" sz="2600" i="1">
                          <a:latin typeface="Cambria Math" panose="02040503050406030204" pitchFamily="18" charset="0"/>
                        </a:rPr>
                        <m:t>𝑁</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𝑜𝑛</m:t>
                          </m:r>
                          <m:r>
                            <a:rPr lang="en-US" sz="2600" i="1">
                              <a:latin typeface="Cambria Math" panose="02040503050406030204" pitchFamily="18" charset="0"/>
                            </a:rPr>
                            <m:t>𝐴</m:t>
                          </m:r>
                          <m:r>
                            <a:rPr lang="en-US" sz="2600" b="0" i="1" smtClean="0">
                              <a:latin typeface="Cambria Math" panose="02040503050406030204" pitchFamily="18" charset="0"/>
                            </a:rPr>
                            <m:t>𝑡𝑡</m:t>
                          </m:r>
                        </m:e>
                        <m:sub>
                          <m:r>
                            <a:rPr lang="en-US" sz="2600" b="0" i="1" smtClean="0">
                              <a:latin typeface="Cambria Math" panose="02040503050406030204" pitchFamily="18" charset="0"/>
                            </a:rPr>
                            <m:t>𝑐</m:t>
                          </m:r>
                        </m:sub>
                        <m:sup>
                          <m:r>
                            <a:rPr lang="en-US" sz="2600" i="1">
                              <a:latin typeface="Cambria Math" panose="02040503050406030204" pitchFamily="18" charset="0"/>
                            </a:rPr>
                            <m:t>𝑡𝑠𝑝</m:t>
                          </m:r>
                        </m:sup>
                      </m:sSubSup>
                      <m:r>
                        <a:rPr lang="en-US" sz="2600" b="0" i="1" smtClean="0">
                          <a:latin typeface="Cambria Math" panose="02040503050406030204" pitchFamily="18" charset="0"/>
                        </a:rPr>
                        <m:t>𝑃𝑜𝑠</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𝑡</m:t>
                          </m:r>
                        </m:e>
                        <m:sub>
                          <m:r>
                            <a:rPr lang="en-US" sz="2600" b="0" i="1" smtClean="0">
                              <a:latin typeface="Cambria Math" panose="02040503050406030204" pitchFamily="18" charset="0"/>
                            </a:rPr>
                            <m:t>𝑡</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𝛽</m:t>
                          </m:r>
                        </m:e>
                        <m:sub>
                          <m:r>
                            <a:rPr lang="en-US" sz="2600" i="1">
                              <a:latin typeface="Cambria Math" panose="02040503050406030204" pitchFamily="18" charset="0"/>
                            </a:rPr>
                            <m:t>2</m:t>
                          </m:r>
                        </m:sub>
                      </m:sSub>
                      <m:r>
                        <a:rPr lang="en-US" sz="2600" i="1">
                          <a:latin typeface="Cambria Math" panose="02040503050406030204" pitchFamily="18" charset="0"/>
                        </a:rPr>
                        <m:t>𝑁</m:t>
                      </m:r>
                      <m:r>
                        <a:rPr lang="en-US" sz="2600" b="0" i="1" smtClean="0">
                          <a:latin typeface="Cambria Math" panose="02040503050406030204" pitchFamily="18" charset="0"/>
                        </a:rPr>
                        <m:t>𝑜𝑛</m:t>
                      </m:r>
                      <m:sSubSup>
                        <m:sSubSupPr>
                          <m:ctrlPr>
                            <a:rPr lang="en-US" sz="2600" b="0" i="1" smtClean="0">
                              <a:latin typeface="Cambria Math" panose="02040503050406030204" pitchFamily="18" charset="0"/>
                            </a:rPr>
                          </m:ctrlPr>
                        </m:sSubSupPr>
                        <m:e>
                          <m:r>
                            <a:rPr lang="en-US" sz="2600" i="1">
                              <a:latin typeface="Cambria Math" panose="02040503050406030204" pitchFamily="18" charset="0"/>
                            </a:rPr>
                            <m:t>𝐴</m:t>
                          </m:r>
                          <m:r>
                            <a:rPr lang="en-US" sz="2600" b="0" i="1" smtClean="0">
                              <a:latin typeface="Cambria Math" panose="02040503050406030204" pitchFamily="18" charset="0"/>
                            </a:rPr>
                            <m:t>𝑡𝑡</m:t>
                          </m:r>
                        </m:e>
                        <m:sub>
                          <m:r>
                            <a:rPr lang="en-US" sz="2600" b="0" i="1" smtClean="0">
                              <a:latin typeface="Cambria Math" panose="02040503050406030204" pitchFamily="18" charset="0"/>
                            </a:rPr>
                            <m:t>𝑐</m:t>
                          </m:r>
                        </m:sub>
                        <m:sup>
                          <m:r>
                            <a:rPr lang="en-US" sz="2600" b="0" i="1" smtClean="0">
                              <a:latin typeface="Cambria Math" panose="02040503050406030204" pitchFamily="18" charset="0"/>
                            </a:rPr>
                            <m:t>𝑜𝑡h𝑒𝑟</m:t>
                          </m:r>
                        </m:sup>
                      </m:sSubSup>
                      <m:r>
                        <a:rPr lang="en-US" sz="2600" b="0" i="1" smtClean="0">
                          <a:latin typeface="Cambria Math" panose="02040503050406030204" pitchFamily="18" charset="0"/>
                        </a:rPr>
                        <m:t>𝑃𝑜𝑠</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𝑡</m:t>
                          </m:r>
                        </m:e>
                        <m:sub>
                          <m:r>
                            <a:rPr lang="en-US" sz="2600" b="0" i="1" smtClean="0">
                              <a:latin typeface="Cambria Math" panose="02040503050406030204" pitchFamily="18" charset="0"/>
                            </a:rPr>
                            <m:t>𝑡</m:t>
                          </m:r>
                        </m:sub>
                      </m:sSub>
                    </m:oMath>
                    <m:oMath xmlns:m="http://schemas.openxmlformats.org/officeDocument/2006/math">
                      <m:r>
                        <a:rPr lang="en-US" sz="2600" b="0" i="1" smtClean="0">
                          <a:latin typeface="Cambria Math" panose="02040503050406030204" pitchFamily="18" charset="0"/>
                        </a:rPr>
                        <m:t>                                               </m:t>
                      </m:r>
                      <m:r>
                        <a:rPr lang="en-US" sz="260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𝛽</m:t>
                          </m:r>
                        </m:e>
                        <m:sub>
                          <m:r>
                            <a:rPr lang="en-US" sz="2600" i="1">
                              <a:latin typeface="Cambria Math" panose="02040503050406030204" pitchFamily="18" charset="0"/>
                            </a:rPr>
                            <m:t>3</m:t>
                          </m:r>
                        </m:sub>
                      </m:sSub>
                      <m:r>
                        <a:rPr lang="en-US" sz="2600" i="1">
                          <a:latin typeface="Cambria Math" panose="02040503050406030204" pitchFamily="18" charset="0"/>
                        </a:rPr>
                        <m:t>𝑁𝑜𝑛</m:t>
                      </m:r>
                      <m:sSubSup>
                        <m:sSubSupPr>
                          <m:ctrlPr>
                            <a:rPr lang="en-US" sz="2600" i="1">
                              <a:latin typeface="Cambria Math" panose="02040503050406030204" pitchFamily="18" charset="0"/>
                            </a:rPr>
                          </m:ctrlPr>
                        </m:sSubSupPr>
                        <m:e>
                          <m:r>
                            <a:rPr lang="en-US" sz="2600" i="1">
                              <a:latin typeface="Cambria Math" panose="02040503050406030204" pitchFamily="18" charset="0"/>
                            </a:rPr>
                            <m:t>𝐴𝑡𝑡</m:t>
                          </m:r>
                        </m:e>
                        <m:sub>
                          <m:r>
                            <a:rPr lang="en-US" sz="2600" i="1">
                              <a:latin typeface="Cambria Math" panose="02040503050406030204" pitchFamily="18" charset="0"/>
                            </a:rPr>
                            <m:t>𝑐</m:t>
                          </m:r>
                        </m:sub>
                        <m:sup>
                          <m:r>
                            <a:rPr lang="en-US" sz="2600" i="1">
                              <a:latin typeface="Cambria Math" panose="02040503050406030204" pitchFamily="18" charset="0"/>
                            </a:rPr>
                            <m:t>𝑡𝑠𝑝</m:t>
                          </m:r>
                          <m:r>
                            <a:rPr lang="en-US" sz="2600" i="1">
                              <a:latin typeface="Cambria Math" panose="02040503050406030204" pitchFamily="18" charset="0"/>
                            </a:rPr>
                            <m:t> </m:t>
                          </m:r>
                          <m:r>
                            <a:rPr lang="en-US" sz="2600" i="1">
                              <a:latin typeface="Cambria Math" panose="02040503050406030204" pitchFamily="18" charset="0"/>
                            </a:rPr>
                            <m:t>𝑎𝑛𝑑</m:t>
                          </m:r>
                          <m:r>
                            <a:rPr lang="en-US" sz="2600" i="1">
                              <a:latin typeface="Cambria Math" panose="02040503050406030204" pitchFamily="18" charset="0"/>
                            </a:rPr>
                            <m:t> </m:t>
                          </m:r>
                          <m:r>
                            <a:rPr lang="en-US" sz="2600" i="1">
                              <a:latin typeface="Cambria Math" panose="02040503050406030204" pitchFamily="18" charset="0"/>
                            </a:rPr>
                            <m:t>𝑜𝑡h𝑒𝑟</m:t>
                          </m:r>
                        </m:sup>
                      </m:sSubSup>
                      <m:r>
                        <a:rPr lang="en-US" sz="2600" i="1">
                          <a:latin typeface="Cambria Math" panose="02040503050406030204" pitchFamily="18" charset="0"/>
                        </a:rPr>
                        <m:t>𝑃𝑜𝑠</m:t>
                      </m:r>
                      <m:sSub>
                        <m:sSubPr>
                          <m:ctrlPr>
                            <a:rPr lang="en-US" sz="2600" i="1">
                              <a:latin typeface="Cambria Math" panose="02040503050406030204" pitchFamily="18" charset="0"/>
                            </a:rPr>
                          </m:ctrlPr>
                        </m:sSubPr>
                        <m:e>
                          <m:r>
                            <a:rPr lang="en-US" sz="2600" i="1">
                              <a:latin typeface="Cambria Math" panose="02040503050406030204" pitchFamily="18" charset="0"/>
                            </a:rPr>
                            <m:t>𝑡</m:t>
                          </m:r>
                        </m:e>
                        <m:sub>
                          <m:r>
                            <a:rPr lang="en-US" sz="2600" i="1">
                              <a:latin typeface="Cambria Math" panose="02040503050406030204" pitchFamily="18" charset="0"/>
                            </a:rPr>
                            <m:t>𝑡</m:t>
                          </m:r>
                        </m:sub>
                      </m:sSub>
                      <m:r>
                        <a:rPr lang="en-US" sz="2600" i="1">
                          <a:latin typeface="Cambria Math" panose="02040503050406030204" pitchFamily="18" charset="0"/>
                        </a:rPr>
                        <m:t> +</m:t>
                      </m:r>
                      <m:sSub>
                        <m:sSubPr>
                          <m:ctrlPr>
                            <a:rPr lang="en-US" sz="2600" i="1">
                              <a:latin typeface="Cambria Math" panose="02040503050406030204" pitchFamily="18" charset="0"/>
                            </a:rPr>
                          </m:ctrlPr>
                        </m:sSubPr>
                        <m:e>
                          <m:r>
                            <a:rPr lang="en-US" sz="2600" i="1">
                              <a:latin typeface="Cambria Math" panose="02040503050406030204" pitchFamily="18" charset="0"/>
                            </a:rPr>
                            <m:t>𝛿</m:t>
                          </m:r>
                        </m:e>
                        <m:sub>
                          <m:r>
                            <a:rPr lang="en-US" sz="2600" i="1">
                              <a:latin typeface="Cambria Math" panose="02040503050406030204" pitchFamily="18" charset="0"/>
                            </a:rPr>
                            <m:t>𝑐</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𝜏</m:t>
                          </m:r>
                        </m:e>
                        <m:sub>
                          <m:r>
                            <a:rPr lang="en-US" sz="2600" i="1">
                              <a:latin typeface="Cambria Math" panose="02040503050406030204" pitchFamily="18" charset="0"/>
                            </a:rPr>
                            <m:t>𝑡</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𝛾</m:t>
                          </m:r>
                        </m:e>
                        <m:sub>
                          <m:r>
                            <a:rPr lang="en-US" sz="2600" i="1">
                              <a:latin typeface="Cambria Math" panose="02040503050406030204" pitchFamily="18" charset="0"/>
                            </a:rPr>
                            <m:t>𝑠𝑡</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𝜖</m:t>
                          </m:r>
                        </m:e>
                        <m:sub>
                          <m:r>
                            <a:rPr lang="en-US" sz="2600" i="1">
                              <a:latin typeface="Cambria Math" panose="02040503050406030204" pitchFamily="18" charset="0"/>
                            </a:rPr>
                            <m:t>𝑐𝑡</m:t>
                          </m:r>
                        </m:sub>
                      </m:sSub>
                    </m:oMath>
                  </m:oMathPara>
                </a14:m>
                <a:endParaRPr lang="en-US" dirty="0"/>
              </a:p>
              <a:p>
                <a:pPr marL="0" indent="0">
                  <a:buNone/>
                </a:pPr>
                <a:br>
                  <a:rPr lang="en-US" sz="2600" i="1" dirty="0">
                    <a:latin typeface="Cambria Math" panose="02040503050406030204" pitchFamily="18" charset="0"/>
                  </a:rPr>
                </a:br>
                <a:r>
                  <a:rPr lang="en-US" sz="2600" i="1" dirty="0">
                    <a:latin typeface="Cambria Math" panose="02040503050406030204" pitchFamily="18" charset="0"/>
                  </a:rPr>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801"/>
                </a:stretch>
              </a:blipFill>
            </p:spPr>
            <p:txBody>
              <a:bodyPr/>
              <a:lstStyle/>
              <a:p>
                <a:r>
                  <a:rPr lang="en-US">
                    <a:noFill/>
                  </a:rPr>
                  <a:t> </a:t>
                </a:r>
              </a:p>
            </p:txBody>
          </p:sp>
        </mc:Fallback>
      </mc:AlternateContent>
    </p:spTree>
    <p:extLst>
      <p:ext uri="{BB962C8B-B14F-4D97-AF65-F5344CB8AC3E}">
        <p14:creationId xmlns:p14="http://schemas.microsoft.com/office/powerpoint/2010/main" val="109869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50B6-6769-E74B-444D-6CBD6DB40AEB}"/>
              </a:ext>
            </a:extLst>
          </p:cNvPr>
          <p:cNvSpPr>
            <a:spLocks noGrp="1"/>
          </p:cNvSpPr>
          <p:nvPr>
            <p:ph type="title"/>
          </p:nvPr>
        </p:nvSpPr>
        <p:spPr/>
        <p:txBody>
          <a:bodyPr/>
          <a:lstStyle/>
          <a:p>
            <a:pPr algn="ctr"/>
            <a:r>
              <a:rPr lang="en-US" sz="4000" dirty="0">
                <a:latin typeface="+mn-lt"/>
              </a:rPr>
              <a:t>Counties Out of Attainment by Pollutant</a:t>
            </a:r>
            <a:r>
              <a:rPr lang="en-US" dirty="0"/>
              <a:t> </a:t>
            </a:r>
          </a:p>
        </p:txBody>
      </p:sp>
      <p:pic>
        <p:nvPicPr>
          <p:cNvPr id="7" name="Picture 6" descr="A close-up of a form&#10;&#10;AI-generated content may be incorrect.">
            <a:extLst>
              <a:ext uri="{FF2B5EF4-FFF2-40B4-BE49-F238E27FC236}">
                <a16:creationId xmlns:a16="http://schemas.microsoft.com/office/drawing/2014/main" id="{34618A8A-0689-0141-2607-54E5B9E96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22" y="2401355"/>
            <a:ext cx="11648355" cy="2721488"/>
          </a:xfrm>
          <a:prstGeom prst="rect">
            <a:avLst/>
          </a:prstGeom>
        </p:spPr>
      </p:pic>
    </p:spTree>
    <p:extLst>
      <p:ext uri="{BB962C8B-B14F-4D97-AF65-F5344CB8AC3E}">
        <p14:creationId xmlns:p14="http://schemas.microsoft.com/office/powerpoint/2010/main" val="301690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Our Approach</a:t>
            </a:r>
          </a:p>
        </p:txBody>
      </p:sp>
      <p:sp>
        <p:nvSpPr>
          <p:cNvPr id="3" name="Content Placeholder 2"/>
          <p:cNvSpPr>
            <a:spLocks noGrp="1"/>
          </p:cNvSpPr>
          <p:nvPr>
            <p:ph idx="1"/>
          </p:nvPr>
        </p:nvSpPr>
        <p:spPr>
          <a:xfrm>
            <a:off x="838200" y="1592132"/>
            <a:ext cx="10515600" cy="4584831"/>
          </a:xfrm>
        </p:spPr>
        <p:txBody>
          <a:bodyPr>
            <a:normAutofit/>
          </a:bodyPr>
          <a:lstStyle/>
          <a:p>
            <a:pPr fontAlgn="base">
              <a:lnSpc>
                <a:spcPct val="100000"/>
              </a:lnSpc>
            </a:pPr>
            <a:r>
              <a:rPr lang="en-US" sz="3000" dirty="0">
                <a:solidFill>
                  <a:srgbClr val="04273C"/>
                </a:solidFill>
              </a:rPr>
              <a:t>We estimate DiD models to examine the impact of NA status on ambient TSP using balanced panels of monitors:</a:t>
            </a:r>
          </a:p>
          <a:p>
            <a:pPr lvl="1" fontAlgn="base">
              <a:lnSpc>
                <a:spcPct val="100000"/>
              </a:lnSpc>
            </a:pPr>
            <a:r>
              <a:rPr lang="en-US" dirty="0">
                <a:solidFill>
                  <a:srgbClr val="04273C"/>
                </a:solidFill>
              </a:rPr>
              <a:t>Over the 1969-76 period, using 1972 NA status</a:t>
            </a:r>
          </a:p>
          <a:p>
            <a:pPr lvl="1" fontAlgn="base">
              <a:lnSpc>
                <a:spcPct val="100000"/>
              </a:lnSpc>
            </a:pPr>
            <a:r>
              <a:rPr lang="en-US" sz="2400" dirty="0">
                <a:solidFill>
                  <a:srgbClr val="04273C"/>
                </a:solidFill>
              </a:rPr>
              <a:t>Over the 1975-88 period, using 1978 NA status</a:t>
            </a:r>
          </a:p>
          <a:p>
            <a:pPr fontAlgn="base">
              <a:lnSpc>
                <a:spcPct val="100000"/>
              </a:lnSpc>
            </a:pPr>
            <a:r>
              <a:rPr lang="en-US" sz="3000" dirty="0">
                <a:solidFill>
                  <a:srgbClr val="04273C"/>
                </a:solidFill>
              </a:rPr>
              <a:t>We examine the impact of NA with TSP, CO, ozone and SO2 on dirty manufacturing employment using County Business Pattern data to estimate border-pair and DiD models </a:t>
            </a:r>
          </a:p>
          <a:p>
            <a:pPr lvl="1" fontAlgn="base">
              <a:lnSpc>
                <a:spcPct val="100000"/>
              </a:lnSpc>
            </a:pPr>
            <a:r>
              <a:rPr lang="en-US" dirty="0">
                <a:solidFill>
                  <a:srgbClr val="04273C"/>
                </a:solidFill>
              </a:rPr>
              <a:t>Over the 1969-76 period, using 1972 NA status</a:t>
            </a:r>
          </a:p>
          <a:p>
            <a:pPr lvl="1" fontAlgn="base">
              <a:lnSpc>
                <a:spcPct val="100000"/>
              </a:lnSpc>
            </a:pPr>
            <a:r>
              <a:rPr lang="en-US" dirty="0">
                <a:solidFill>
                  <a:srgbClr val="04273C"/>
                </a:solidFill>
              </a:rPr>
              <a:t>Over the 1975-88 period, using 1978 NA status</a:t>
            </a:r>
          </a:p>
          <a:p>
            <a:pPr fontAlgn="base">
              <a:lnSpc>
                <a:spcPct val="100000"/>
              </a:lnSpc>
            </a:pPr>
            <a:endParaRPr lang="en-US" sz="3000" b="1" dirty="0">
              <a:solidFill>
                <a:srgbClr val="04273C"/>
              </a:solidFill>
            </a:endParaRPr>
          </a:p>
        </p:txBody>
      </p:sp>
    </p:spTree>
    <p:extLst>
      <p:ext uri="{BB962C8B-B14F-4D97-AF65-F5344CB8AC3E}">
        <p14:creationId xmlns:p14="http://schemas.microsoft.com/office/powerpoint/2010/main" val="258483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D7F40-797C-A1AB-8B81-3C6434E34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33004-B786-A70A-2BD4-FF862F5DAE6C}"/>
              </a:ext>
            </a:extLst>
          </p:cNvPr>
          <p:cNvSpPr>
            <a:spLocks noGrp="1"/>
          </p:cNvSpPr>
          <p:nvPr>
            <p:ph type="title"/>
          </p:nvPr>
        </p:nvSpPr>
        <p:spPr/>
        <p:txBody>
          <a:bodyPr/>
          <a:lstStyle/>
          <a:p>
            <a:pPr algn="ctr"/>
            <a:r>
              <a:rPr lang="en-US" sz="4000" dirty="0">
                <a:latin typeface="+mn-lt"/>
              </a:rPr>
              <a:t>Dirty Manufacturing Employment, 1969-1976</a:t>
            </a:r>
            <a:endParaRPr lang="en-US" dirty="0"/>
          </a:p>
        </p:txBody>
      </p:sp>
      <p:pic>
        <p:nvPicPr>
          <p:cNvPr id="5" name="Picture 4">
            <a:extLst>
              <a:ext uri="{FF2B5EF4-FFF2-40B4-BE49-F238E27FC236}">
                <a16:creationId xmlns:a16="http://schemas.microsoft.com/office/drawing/2014/main" id="{098E5009-33BA-665A-573D-4F958F2DD283}"/>
              </a:ext>
            </a:extLst>
          </p:cNvPr>
          <p:cNvPicPr>
            <a:picLocks noChangeAspect="1"/>
          </p:cNvPicPr>
          <p:nvPr/>
        </p:nvPicPr>
        <p:blipFill>
          <a:blip r:embed="rId3"/>
          <a:stretch>
            <a:fillRect/>
          </a:stretch>
        </p:blipFill>
        <p:spPr>
          <a:xfrm>
            <a:off x="2782085" y="1534212"/>
            <a:ext cx="6627829" cy="4820239"/>
          </a:xfrm>
          <a:prstGeom prst="rect">
            <a:avLst/>
          </a:prstGeom>
        </p:spPr>
      </p:pic>
    </p:spTree>
    <p:extLst>
      <p:ext uri="{BB962C8B-B14F-4D97-AF65-F5344CB8AC3E}">
        <p14:creationId xmlns:p14="http://schemas.microsoft.com/office/powerpoint/2010/main" val="1270214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9D1A-2861-7272-0930-EEDD81BA1882}"/>
              </a:ext>
            </a:extLst>
          </p:cNvPr>
          <p:cNvSpPr>
            <a:spLocks noGrp="1"/>
          </p:cNvSpPr>
          <p:nvPr>
            <p:ph type="title"/>
          </p:nvPr>
        </p:nvSpPr>
        <p:spPr/>
        <p:txBody>
          <a:bodyPr>
            <a:normAutofit/>
          </a:bodyPr>
          <a:lstStyle/>
          <a:p>
            <a:pPr algn="ctr"/>
            <a:r>
              <a:rPr lang="en-US" sz="4000" dirty="0">
                <a:latin typeface="+mn-lt"/>
              </a:rPr>
              <a:t>Impact of 1972 NA Status on Emp, 1969-76</a:t>
            </a:r>
            <a:endParaRPr lang="en-US" sz="4000" dirty="0"/>
          </a:p>
        </p:txBody>
      </p:sp>
      <p:grpSp>
        <p:nvGrpSpPr>
          <p:cNvPr id="6" name="Group 5">
            <a:extLst>
              <a:ext uri="{FF2B5EF4-FFF2-40B4-BE49-F238E27FC236}">
                <a16:creationId xmlns:a16="http://schemas.microsoft.com/office/drawing/2014/main" id="{578B16A7-504F-EC16-8A3F-2256B24D5975}"/>
              </a:ext>
            </a:extLst>
          </p:cNvPr>
          <p:cNvGrpSpPr/>
          <p:nvPr/>
        </p:nvGrpSpPr>
        <p:grpSpPr>
          <a:xfrm>
            <a:off x="2452396" y="1690688"/>
            <a:ext cx="7120812" cy="4621371"/>
            <a:chOff x="2209800" y="1690689"/>
            <a:chExt cx="5478624" cy="3555599"/>
          </a:xfrm>
        </p:grpSpPr>
        <p:pic>
          <p:nvPicPr>
            <p:cNvPr id="4" name="Picture 3" descr="A table of numbers and a number of numbers&#10;&#10;AI-generated content may be incorrect.">
              <a:extLst>
                <a:ext uri="{FF2B5EF4-FFF2-40B4-BE49-F238E27FC236}">
                  <a16:creationId xmlns:a16="http://schemas.microsoft.com/office/drawing/2014/main" id="{32362D9E-5A50-FF22-021D-D46BA58F2AEB}"/>
                </a:ext>
              </a:extLst>
            </p:cNvPr>
            <p:cNvPicPr>
              <a:picLocks noChangeAspect="1"/>
            </p:cNvPicPr>
            <p:nvPr/>
          </p:nvPicPr>
          <p:blipFill>
            <a:blip r:embed="rId3">
              <a:extLst>
                <a:ext uri="{28A0092B-C50C-407E-A947-70E740481C1C}">
                  <a14:useLocalDpi xmlns:a14="http://schemas.microsoft.com/office/drawing/2010/main" val="0"/>
                </a:ext>
              </a:extLst>
            </a:blip>
            <a:srcRect r="29512" b="61855"/>
            <a:stretch/>
          </p:blipFill>
          <p:spPr>
            <a:xfrm>
              <a:off x="2209800" y="1690689"/>
              <a:ext cx="5478624" cy="1738312"/>
            </a:xfrm>
            <a:prstGeom prst="rect">
              <a:avLst/>
            </a:prstGeom>
          </p:spPr>
        </p:pic>
        <p:pic>
          <p:nvPicPr>
            <p:cNvPr id="5" name="Picture 4" descr="A table of numbers and a number of numbers&#10;&#10;AI-generated content may be incorrect.">
              <a:extLst>
                <a:ext uri="{FF2B5EF4-FFF2-40B4-BE49-F238E27FC236}">
                  <a16:creationId xmlns:a16="http://schemas.microsoft.com/office/drawing/2014/main" id="{0E22CBB9-E257-B88A-20AD-21023166BD5B}"/>
                </a:ext>
              </a:extLst>
            </p:cNvPr>
            <p:cNvPicPr>
              <a:picLocks noChangeAspect="1"/>
            </p:cNvPicPr>
            <p:nvPr/>
          </p:nvPicPr>
          <p:blipFill>
            <a:blip r:embed="rId3">
              <a:extLst>
                <a:ext uri="{28A0092B-C50C-407E-A947-70E740481C1C}">
                  <a14:useLocalDpi xmlns:a14="http://schemas.microsoft.com/office/drawing/2010/main" val="0"/>
                </a:ext>
              </a:extLst>
            </a:blip>
            <a:srcRect t="58859" r="29512"/>
            <a:stretch/>
          </p:blipFill>
          <p:spPr>
            <a:xfrm>
              <a:off x="2209800" y="3371461"/>
              <a:ext cx="5478624" cy="1874827"/>
            </a:xfrm>
            <a:prstGeom prst="rect">
              <a:avLst/>
            </a:prstGeom>
          </p:spPr>
        </p:pic>
      </p:grpSp>
    </p:spTree>
    <p:extLst>
      <p:ext uri="{BB962C8B-B14F-4D97-AF65-F5344CB8AC3E}">
        <p14:creationId xmlns:p14="http://schemas.microsoft.com/office/powerpoint/2010/main" val="3787881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D4B35-41DD-447B-CA81-4BA24BDCD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D1D69-6E1E-4046-80A3-6DDB3B88F1AC}"/>
              </a:ext>
            </a:extLst>
          </p:cNvPr>
          <p:cNvSpPr>
            <a:spLocks noGrp="1"/>
          </p:cNvSpPr>
          <p:nvPr>
            <p:ph type="title"/>
          </p:nvPr>
        </p:nvSpPr>
        <p:spPr/>
        <p:txBody>
          <a:bodyPr/>
          <a:lstStyle/>
          <a:p>
            <a:pPr algn="ctr"/>
            <a:r>
              <a:rPr lang="en-US" sz="4000" dirty="0">
                <a:latin typeface="+mn-lt"/>
              </a:rPr>
              <a:t>Dirty Manufacturing Employment, 1975-1988</a:t>
            </a:r>
            <a:endParaRPr lang="en-US" dirty="0"/>
          </a:p>
        </p:txBody>
      </p:sp>
      <p:pic>
        <p:nvPicPr>
          <p:cNvPr id="3" name="Picture 2">
            <a:extLst>
              <a:ext uri="{FF2B5EF4-FFF2-40B4-BE49-F238E27FC236}">
                <a16:creationId xmlns:a16="http://schemas.microsoft.com/office/drawing/2014/main" id="{806BCB3F-5734-6CCC-2456-39A22AF31507}"/>
              </a:ext>
            </a:extLst>
          </p:cNvPr>
          <p:cNvPicPr>
            <a:picLocks noChangeAspect="1"/>
          </p:cNvPicPr>
          <p:nvPr/>
        </p:nvPicPr>
        <p:blipFill>
          <a:blip r:embed="rId3"/>
          <a:stretch>
            <a:fillRect/>
          </a:stretch>
        </p:blipFill>
        <p:spPr>
          <a:xfrm>
            <a:off x="2783014" y="1600200"/>
            <a:ext cx="6625971" cy="4818888"/>
          </a:xfrm>
          <a:prstGeom prst="rect">
            <a:avLst/>
          </a:prstGeom>
        </p:spPr>
      </p:pic>
    </p:spTree>
    <p:extLst>
      <p:ext uri="{BB962C8B-B14F-4D97-AF65-F5344CB8AC3E}">
        <p14:creationId xmlns:p14="http://schemas.microsoft.com/office/powerpoint/2010/main" val="3637157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B424-499F-851F-07F2-B2A90D376D68}"/>
              </a:ext>
            </a:extLst>
          </p:cNvPr>
          <p:cNvSpPr>
            <a:spLocks noGrp="1"/>
          </p:cNvSpPr>
          <p:nvPr>
            <p:ph type="title"/>
          </p:nvPr>
        </p:nvSpPr>
        <p:spPr/>
        <p:txBody>
          <a:bodyPr>
            <a:normAutofit/>
          </a:bodyPr>
          <a:lstStyle/>
          <a:p>
            <a:pPr algn="ctr"/>
            <a:r>
              <a:rPr lang="en-US" sz="4000" dirty="0">
                <a:latin typeface="+mn-lt"/>
              </a:rPr>
              <a:t>Impact of 1978 NA Status on Emp, 1975-88</a:t>
            </a:r>
            <a:endParaRPr lang="en-US" sz="4000" dirty="0"/>
          </a:p>
        </p:txBody>
      </p:sp>
      <p:grpSp>
        <p:nvGrpSpPr>
          <p:cNvPr id="11" name="Group 10">
            <a:extLst>
              <a:ext uri="{FF2B5EF4-FFF2-40B4-BE49-F238E27FC236}">
                <a16:creationId xmlns:a16="http://schemas.microsoft.com/office/drawing/2014/main" id="{20A5B604-0370-D262-6F52-C6BDBDAABB6A}"/>
              </a:ext>
            </a:extLst>
          </p:cNvPr>
          <p:cNvGrpSpPr/>
          <p:nvPr/>
        </p:nvGrpSpPr>
        <p:grpSpPr>
          <a:xfrm>
            <a:off x="2618014" y="1690688"/>
            <a:ext cx="6955972" cy="4641771"/>
            <a:chOff x="1242526" y="1806093"/>
            <a:chExt cx="5203372" cy="3472248"/>
          </a:xfrm>
        </p:grpSpPr>
        <p:pic>
          <p:nvPicPr>
            <p:cNvPr id="7" name="Picture 6" descr="A table of numbers and a number of numbers&#10;&#10;AI-generated content may be incorrect.">
              <a:extLst>
                <a:ext uri="{FF2B5EF4-FFF2-40B4-BE49-F238E27FC236}">
                  <a16:creationId xmlns:a16="http://schemas.microsoft.com/office/drawing/2014/main" id="{DFB34EFE-2CE7-0D2E-F4F8-E2B712F2EE31}"/>
                </a:ext>
              </a:extLst>
            </p:cNvPr>
            <p:cNvPicPr>
              <a:picLocks noChangeAspect="1"/>
            </p:cNvPicPr>
            <p:nvPr/>
          </p:nvPicPr>
          <p:blipFill>
            <a:blip r:embed="rId3">
              <a:extLst>
                <a:ext uri="{28A0092B-C50C-407E-A947-70E740481C1C}">
                  <a14:useLocalDpi xmlns:a14="http://schemas.microsoft.com/office/drawing/2010/main" val="0"/>
                </a:ext>
              </a:extLst>
            </a:blip>
            <a:srcRect l="74210" t="35763"/>
            <a:stretch/>
          </p:blipFill>
          <p:spPr>
            <a:xfrm>
              <a:off x="4335623" y="2344781"/>
              <a:ext cx="2004527" cy="2927340"/>
            </a:xfrm>
            <a:prstGeom prst="rect">
              <a:avLst/>
            </a:prstGeom>
          </p:spPr>
        </p:pic>
        <p:pic>
          <p:nvPicPr>
            <p:cNvPr id="8" name="Picture 7" descr="A table of numbers and a number of numbers&#10;&#10;AI-generated content may be incorrect.">
              <a:extLst>
                <a:ext uri="{FF2B5EF4-FFF2-40B4-BE49-F238E27FC236}">
                  <a16:creationId xmlns:a16="http://schemas.microsoft.com/office/drawing/2014/main" id="{B798E983-BDC8-8083-1812-C5AD82574BFF}"/>
                </a:ext>
              </a:extLst>
            </p:cNvPr>
            <p:cNvPicPr>
              <a:picLocks noChangeAspect="1"/>
            </p:cNvPicPr>
            <p:nvPr/>
          </p:nvPicPr>
          <p:blipFill>
            <a:blip r:embed="rId3">
              <a:extLst>
                <a:ext uri="{28A0092B-C50C-407E-A947-70E740481C1C}">
                  <a14:useLocalDpi xmlns:a14="http://schemas.microsoft.com/office/drawing/2010/main" val="0"/>
                </a:ext>
              </a:extLst>
            </a:blip>
            <a:srcRect r="60204" b="87319"/>
            <a:stretch/>
          </p:blipFill>
          <p:spPr>
            <a:xfrm>
              <a:off x="1242526" y="1806093"/>
              <a:ext cx="3093097" cy="577880"/>
            </a:xfrm>
            <a:prstGeom prst="rect">
              <a:avLst/>
            </a:prstGeom>
          </p:spPr>
        </p:pic>
        <p:pic>
          <p:nvPicPr>
            <p:cNvPr id="9" name="Picture 8" descr="A table of numbers and a number of numbers&#10;&#10;AI-generated content may be incorrect.">
              <a:extLst>
                <a:ext uri="{FF2B5EF4-FFF2-40B4-BE49-F238E27FC236}">
                  <a16:creationId xmlns:a16="http://schemas.microsoft.com/office/drawing/2014/main" id="{638A31A8-6EB4-BE8E-B2F0-45DFA1B8BC95}"/>
                </a:ext>
              </a:extLst>
            </p:cNvPr>
            <p:cNvPicPr>
              <a:picLocks noChangeAspect="1"/>
            </p:cNvPicPr>
            <p:nvPr/>
          </p:nvPicPr>
          <p:blipFill>
            <a:blip r:embed="rId3">
              <a:extLst>
                <a:ext uri="{28A0092B-C50C-407E-A947-70E740481C1C}">
                  <a14:useLocalDpi xmlns:a14="http://schemas.microsoft.com/office/drawing/2010/main" val="0"/>
                </a:ext>
              </a:extLst>
            </a:blip>
            <a:srcRect t="36486" r="60204"/>
            <a:stretch/>
          </p:blipFill>
          <p:spPr>
            <a:xfrm>
              <a:off x="1242526" y="2383972"/>
              <a:ext cx="3093097" cy="2894369"/>
            </a:xfrm>
            <a:prstGeom prst="rect">
              <a:avLst/>
            </a:prstGeom>
          </p:spPr>
        </p:pic>
        <p:pic>
          <p:nvPicPr>
            <p:cNvPr id="10" name="Picture 9" descr="A table of numbers and a number of numbers&#10;&#10;AI-generated content may be incorrect.">
              <a:extLst>
                <a:ext uri="{FF2B5EF4-FFF2-40B4-BE49-F238E27FC236}">
                  <a16:creationId xmlns:a16="http://schemas.microsoft.com/office/drawing/2014/main" id="{A234EBCF-F25C-A3B2-555F-65C942A1F69F}"/>
                </a:ext>
              </a:extLst>
            </p:cNvPr>
            <p:cNvPicPr>
              <a:picLocks noChangeAspect="1"/>
            </p:cNvPicPr>
            <p:nvPr/>
          </p:nvPicPr>
          <p:blipFill>
            <a:blip r:embed="rId3">
              <a:extLst>
                <a:ext uri="{28A0092B-C50C-407E-A947-70E740481C1C}">
                  <a14:useLocalDpi xmlns:a14="http://schemas.microsoft.com/office/drawing/2010/main" val="0"/>
                </a:ext>
              </a:extLst>
            </a:blip>
            <a:srcRect l="69888" b="88316"/>
            <a:stretch/>
          </p:blipFill>
          <p:spPr>
            <a:xfrm>
              <a:off x="4105470" y="1806094"/>
              <a:ext cx="2340428" cy="532468"/>
            </a:xfrm>
            <a:prstGeom prst="rect">
              <a:avLst/>
            </a:prstGeom>
          </p:spPr>
        </p:pic>
      </p:grpSp>
    </p:spTree>
    <p:extLst>
      <p:ext uri="{BB962C8B-B14F-4D97-AF65-F5344CB8AC3E}">
        <p14:creationId xmlns:p14="http://schemas.microsoft.com/office/powerpoint/2010/main" val="953414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Implications for Manufacturing Employment </a:t>
            </a:r>
          </a:p>
        </p:txBody>
      </p:sp>
      <p:sp>
        <p:nvSpPr>
          <p:cNvPr id="3" name="Content Placeholder 2"/>
          <p:cNvSpPr>
            <a:spLocks noGrp="1"/>
          </p:cNvSpPr>
          <p:nvPr>
            <p:ph idx="1"/>
          </p:nvPr>
        </p:nvSpPr>
        <p:spPr>
          <a:xfrm>
            <a:off x="838200" y="1592132"/>
            <a:ext cx="10515600" cy="4584831"/>
          </a:xfrm>
        </p:spPr>
        <p:txBody>
          <a:bodyPr>
            <a:normAutofit/>
          </a:bodyPr>
          <a:lstStyle/>
          <a:p>
            <a:pPr fontAlgn="base">
              <a:lnSpc>
                <a:spcPct val="100000"/>
              </a:lnSpc>
            </a:pPr>
            <a:r>
              <a:rPr lang="en-US" sz="2600" dirty="0">
                <a:solidFill>
                  <a:srgbClr val="04273C"/>
                </a:solidFill>
              </a:rPr>
              <a:t>Model (3) implies a loss of 526,646 (328,908, 722,530) dirty manufacturing jobs over the 1978-88 period.</a:t>
            </a:r>
          </a:p>
          <a:p>
            <a:pPr fontAlgn="base">
              <a:lnSpc>
                <a:spcPct val="100000"/>
              </a:lnSpc>
            </a:pPr>
            <a:r>
              <a:rPr lang="en-US" sz="2600" dirty="0">
                <a:solidFill>
                  <a:srgbClr val="04273C"/>
                </a:solidFill>
              </a:rPr>
              <a:t>Model (4) implies a loss of 524,479 (280,863, 814,719) dirty manufacturing jobs over the 1978-88 period</a:t>
            </a:r>
          </a:p>
          <a:p>
            <a:pPr fontAlgn="base"/>
            <a:endParaRPr lang="en-US" sz="500" dirty="0">
              <a:solidFill>
                <a:srgbClr val="04273C"/>
              </a:solidFill>
            </a:endParaRPr>
          </a:p>
          <a:p>
            <a:pPr fontAlgn="base"/>
            <a:r>
              <a:rPr lang="en-US" sz="2600" dirty="0">
                <a:solidFill>
                  <a:srgbClr val="04273C"/>
                </a:solidFill>
              </a:rPr>
              <a:t>525,000 dirty manufacturing jobs is about 10% of total dirty manufacturing jobs over the period or 3.25% of all manufacturing jobs.</a:t>
            </a:r>
          </a:p>
          <a:p>
            <a:pPr fontAlgn="base"/>
            <a:endParaRPr lang="en-US" sz="500" dirty="0">
              <a:solidFill>
                <a:srgbClr val="04273C"/>
              </a:solidFill>
            </a:endParaRPr>
          </a:p>
          <a:p>
            <a:pPr fontAlgn="base"/>
            <a:r>
              <a:rPr lang="en-US" sz="2600" dirty="0">
                <a:solidFill>
                  <a:srgbClr val="04273C"/>
                </a:solidFill>
              </a:rPr>
              <a:t>Greenstone (2002) finds a loss of 592,000 manufacturing jobs, 1972-87</a:t>
            </a:r>
          </a:p>
          <a:p>
            <a:pPr fontAlgn="base"/>
            <a:endParaRPr lang="en-US" sz="500" dirty="0">
              <a:solidFill>
                <a:srgbClr val="04273C"/>
              </a:solidFill>
            </a:endParaRPr>
          </a:p>
          <a:p>
            <a:pPr fontAlgn="base"/>
            <a:r>
              <a:rPr lang="en-US" sz="2600" dirty="0">
                <a:solidFill>
                  <a:srgbClr val="04273C"/>
                </a:solidFill>
              </a:rPr>
              <a:t>We find similar results using a different dataset, but:  No impacts prior to 1978 and TSP NA driving the results rather than CO NA</a:t>
            </a:r>
          </a:p>
          <a:p>
            <a:pPr marL="0" indent="0" fontAlgn="base">
              <a:buNone/>
            </a:pPr>
            <a:endParaRPr lang="en-US" sz="2600" dirty="0">
              <a:solidFill>
                <a:srgbClr val="04273C"/>
              </a:solidFill>
            </a:endParaRPr>
          </a:p>
          <a:p>
            <a:pPr fontAlgn="base"/>
            <a:endParaRPr lang="en-US" sz="2600" b="1" dirty="0">
              <a:solidFill>
                <a:srgbClr val="04273C"/>
              </a:solidFill>
            </a:endParaRPr>
          </a:p>
        </p:txBody>
      </p:sp>
    </p:spTree>
    <p:extLst>
      <p:ext uri="{BB962C8B-B14F-4D97-AF65-F5344CB8AC3E}">
        <p14:creationId xmlns:p14="http://schemas.microsoft.com/office/powerpoint/2010/main" val="515109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Significance of Our Results </a:t>
            </a:r>
          </a:p>
        </p:txBody>
      </p:sp>
      <p:sp>
        <p:nvSpPr>
          <p:cNvPr id="3" name="Content Placeholder 2"/>
          <p:cNvSpPr>
            <a:spLocks noGrp="1"/>
          </p:cNvSpPr>
          <p:nvPr>
            <p:ph idx="1"/>
          </p:nvPr>
        </p:nvSpPr>
        <p:spPr>
          <a:xfrm>
            <a:off x="838200" y="1592132"/>
            <a:ext cx="10515600" cy="4584831"/>
          </a:xfrm>
        </p:spPr>
        <p:txBody>
          <a:bodyPr>
            <a:normAutofit lnSpcReduction="10000"/>
          </a:bodyPr>
          <a:lstStyle/>
          <a:p>
            <a:pPr fontAlgn="base">
              <a:lnSpc>
                <a:spcPct val="100000"/>
              </a:lnSpc>
            </a:pPr>
            <a:r>
              <a:rPr lang="en-US" sz="2600" dirty="0">
                <a:solidFill>
                  <a:srgbClr val="04273C"/>
                </a:solidFill>
              </a:rPr>
              <a:t>We are the first to examine the impact of EPA’s official NA status on ambient TSP and manufacturing employment for 1972-88	</a:t>
            </a:r>
          </a:p>
          <a:p>
            <a:pPr fontAlgn="base"/>
            <a:endParaRPr lang="en-US" sz="500" dirty="0">
              <a:solidFill>
                <a:srgbClr val="04273C"/>
              </a:solidFill>
            </a:endParaRPr>
          </a:p>
          <a:p>
            <a:pPr fontAlgn="base"/>
            <a:r>
              <a:rPr lang="en-US" sz="2600" dirty="0">
                <a:solidFill>
                  <a:srgbClr val="04273C"/>
                </a:solidFill>
              </a:rPr>
              <a:t>Results for 1972 AQCR NA suggest no causal impact on TSP or dirty manufacturing employment; however, 1978 NA does have significant impacts</a:t>
            </a:r>
          </a:p>
          <a:p>
            <a:pPr fontAlgn="base"/>
            <a:endParaRPr lang="en-US" sz="500" dirty="0">
              <a:solidFill>
                <a:srgbClr val="04273C"/>
              </a:solidFill>
            </a:endParaRPr>
          </a:p>
          <a:p>
            <a:pPr fontAlgn="base"/>
            <a:r>
              <a:rPr lang="en-US" sz="2600" dirty="0">
                <a:solidFill>
                  <a:srgbClr val="04273C"/>
                </a:solidFill>
              </a:rPr>
              <a:t>Results hint at superiority of county-level NA designations, which EPA moved to with 1977 CAAA </a:t>
            </a:r>
          </a:p>
          <a:p>
            <a:pPr fontAlgn="base"/>
            <a:endParaRPr lang="en-US" sz="500" dirty="0">
              <a:solidFill>
                <a:srgbClr val="04273C"/>
              </a:solidFill>
            </a:endParaRPr>
          </a:p>
          <a:p>
            <a:pPr fontAlgn="base"/>
            <a:r>
              <a:rPr lang="en-US" sz="2600" dirty="0">
                <a:solidFill>
                  <a:srgbClr val="04273C"/>
                </a:solidFill>
              </a:rPr>
              <a:t>1977 CAAA also responsible for our results: major sources required to buy offsets when entering or expanding in NA areas, use LAER emission controls</a:t>
            </a:r>
          </a:p>
          <a:p>
            <a:pPr fontAlgn="base"/>
            <a:endParaRPr lang="en-US" sz="500" dirty="0">
              <a:solidFill>
                <a:srgbClr val="04273C"/>
              </a:solidFill>
            </a:endParaRPr>
          </a:p>
          <a:p>
            <a:pPr fontAlgn="base"/>
            <a:endParaRPr lang="en-US" sz="2600" dirty="0">
              <a:solidFill>
                <a:srgbClr val="04273C"/>
              </a:solidFill>
            </a:endParaRPr>
          </a:p>
          <a:p>
            <a:pPr fontAlgn="base"/>
            <a:endParaRPr lang="en-US" sz="2600" b="1" dirty="0">
              <a:solidFill>
                <a:srgbClr val="04273C"/>
              </a:solidFill>
            </a:endParaRPr>
          </a:p>
        </p:txBody>
      </p:sp>
    </p:spTree>
    <p:extLst>
      <p:ext uri="{BB962C8B-B14F-4D97-AF65-F5344CB8AC3E}">
        <p14:creationId xmlns:p14="http://schemas.microsoft.com/office/powerpoint/2010/main" val="107026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Preview of Results</a:t>
            </a:r>
          </a:p>
        </p:txBody>
      </p:sp>
      <p:sp>
        <p:nvSpPr>
          <p:cNvPr id="3" name="Content Placeholder 2"/>
          <p:cNvSpPr>
            <a:spLocks noGrp="1"/>
          </p:cNvSpPr>
          <p:nvPr>
            <p:ph idx="1"/>
          </p:nvPr>
        </p:nvSpPr>
        <p:spPr>
          <a:xfrm>
            <a:off x="838200" y="1592132"/>
            <a:ext cx="10515600" cy="4584831"/>
          </a:xfrm>
        </p:spPr>
        <p:txBody>
          <a:bodyPr>
            <a:normAutofit/>
          </a:bodyPr>
          <a:lstStyle/>
          <a:p>
            <a:pPr fontAlgn="base">
              <a:lnSpc>
                <a:spcPct val="100000"/>
              </a:lnSpc>
            </a:pPr>
            <a:r>
              <a:rPr lang="en-US" dirty="0">
                <a:solidFill>
                  <a:srgbClr val="04273C"/>
                </a:solidFill>
              </a:rPr>
              <a:t>EPA’s NA status did not have a statistically significant causal impact on ambient TSP or dirty manufacturing employment </a:t>
            </a:r>
            <a:r>
              <a:rPr lang="en-US" u="sng" dirty="0">
                <a:solidFill>
                  <a:srgbClr val="04273C"/>
                </a:solidFill>
              </a:rPr>
              <a:t>until NA was designated by county</a:t>
            </a:r>
          </a:p>
          <a:p>
            <a:pPr fontAlgn="base">
              <a:lnSpc>
                <a:spcPct val="100000"/>
              </a:lnSpc>
            </a:pPr>
            <a:endParaRPr lang="en-US" sz="500" u="sng" dirty="0">
              <a:solidFill>
                <a:srgbClr val="04273C"/>
              </a:solidFill>
            </a:endParaRPr>
          </a:p>
          <a:p>
            <a:pPr lvl="1" fontAlgn="base">
              <a:lnSpc>
                <a:spcPct val="100000"/>
              </a:lnSpc>
            </a:pPr>
            <a:r>
              <a:rPr lang="en-US" dirty="0">
                <a:solidFill>
                  <a:srgbClr val="04273C"/>
                </a:solidFill>
              </a:rPr>
              <a:t>TSP NA in 1978-88 period reduced ambient TSP by 6-7 </a:t>
            </a:r>
            <a:r>
              <a:rPr lang="en-US" dirty="0" err="1">
                <a:solidFill>
                  <a:srgbClr val="04273C"/>
                </a:solidFill>
              </a:rPr>
              <a:t>ug</a:t>
            </a:r>
            <a:r>
              <a:rPr lang="en-US" dirty="0">
                <a:solidFill>
                  <a:srgbClr val="04273C"/>
                </a:solidFill>
              </a:rPr>
              <a:t>/m3 more in NA than attainment counties </a:t>
            </a:r>
            <a:endParaRPr lang="en-US" sz="2600" dirty="0">
              <a:solidFill>
                <a:srgbClr val="04273C"/>
              </a:solidFill>
            </a:endParaRPr>
          </a:p>
          <a:p>
            <a:pPr fontAlgn="base">
              <a:lnSpc>
                <a:spcPct val="100000"/>
              </a:lnSpc>
            </a:pPr>
            <a:r>
              <a:rPr lang="en-US" sz="3000" dirty="0">
                <a:solidFill>
                  <a:srgbClr val="04273C"/>
                </a:solidFill>
              </a:rPr>
              <a:t>In DiD models of ratio of dirty mfg/total employment </a:t>
            </a:r>
          </a:p>
          <a:p>
            <a:pPr lvl="1" fontAlgn="base">
              <a:lnSpc>
                <a:spcPct val="100000"/>
              </a:lnSpc>
            </a:pPr>
            <a:r>
              <a:rPr lang="en-US" sz="2600" dirty="0">
                <a:solidFill>
                  <a:srgbClr val="04273C"/>
                </a:solidFill>
              </a:rPr>
              <a:t>NA with </a:t>
            </a:r>
            <a:r>
              <a:rPr lang="en-US" sz="2600" u="sng" dirty="0">
                <a:solidFill>
                  <a:srgbClr val="04273C"/>
                </a:solidFill>
              </a:rPr>
              <a:t>TSP only</a:t>
            </a:r>
            <a:r>
              <a:rPr lang="en-US" sz="2600" dirty="0">
                <a:solidFill>
                  <a:srgbClr val="04273C"/>
                </a:solidFill>
              </a:rPr>
              <a:t> or NA with </a:t>
            </a:r>
            <a:r>
              <a:rPr lang="en-US" sz="2600" u="sng" dirty="0">
                <a:solidFill>
                  <a:srgbClr val="04273C"/>
                </a:solidFill>
              </a:rPr>
              <a:t>TSP + another pollutant</a:t>
            </a:r>
            <a:r>
              <a:rPr lang="en-US" sz="2600" dirty="0">
                <a:solidFill>
                  <a:srgbClr val="04273C"/>
                </a:solidFill>
              </a:rPr>
              <a:t> significantly reduced dirty manufacturing jobs in NA v. attainment counties by an average of 525,000 jobs between 1978-88</a:t>
            </a:r>
          </a:p>
        </p:txBody>
      </p:sp>
    </p:spTree>
    <p:extLst>
      <p:ext uri="{BB962C8B-B14F-4D97-AF65-F5344CB8AC3E}">
        <p14:creationId xmlns:p14="http://schemas.microsoft.com/office/powerpoint/2010/main" val="25447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Interpretation of Results</a:t>
            </a:r>
          </a:p>
        </p:txBody>
      </p:sp>
      <p:sp>
        <p:nvSpPr>
          <p:cNvPr id="3" name="Content Placeholder 2"/>
          <p:cNvSpPr>
            <a:spLocks noGrp="1"/>
          </p:cNvSpPr>
          <p:nvPr>
            <p:ph idx="1"/>
          </p:nvPr>
        </p:nvSpPr>
        <p:spPr>
          <a:xfrm>
            <a:off x="838200" y="1592132"/>
            <a:ext cx="10515600" cy="4584831"/>
          </a:xfrm>
        </p:spPr>
        <p:txBody>
          <a:bodyPr>
            <a:normAutofit/>
          </a:bodyPr>
          <a:lstStyle/>
          <a:p>
            <a:pPr fontAlgn="base">
              <a:lnSpc>
                <a:spcPct val="100000"/>
              </a:lnSpc>
            </a:pPr>
            <a:r>
              <a:rPr lang="en-US" dirty="0">
                <a:solidFill>
                  <a:srgbClr val="04273C"/>
                </a:solidFill>
              </a:rPr>
              <a:t>AQCR NA status grouped counties that didn’t violate the NAAQS with highly polluting counties  </a:t>
            </a:r>
            <a:endParaRPr lang="en-US" u="sng" dirty="0">
              <a:solidFill>
                <a:srgbClr val="04273C"/>
              </a:solidFill>
            </a:endParaRPr>
          </a:p>
          <a:p>
            <a:pPr fontAlgn="base">
              <a:lnSpc>
                <a:spcPct val="100000"/>
              </a:lnSpc>
            </a:pPr>
            <a:endParaRPr lang="en-US" sz="500" u="sng" dirty="0">
              <a:solidFill>
                <a:srgbClr val="04273C"/>
              </a:solidFill>
            </a:endParaRPr>
          </a:p>
          <a:p>
            <a:pPr lvl="1" fontAlgn="base">
              <a:lnSpc>
                <a:spcPct val="100000"/>
              </a:lnSpc>
            </a:pPr>
            <a:r>
              <a:rPr lang="en-US" sz="2600" dirty="0">
                <a:solidFill>
                  <a:srgbClr val="04273C"/>
                </a:solidFill>
              </a:rPr>
              <a:t>This explains lack of significance of AQCR NA status in DiD models</a:t>
            </a:r>
          </a:p>
          <a:p>
            <a:pPr lvl="1" fontAlgn="base">
              <a:lnSpc>
                <a:spcPct val="100000"/>
              </a:lnSpc>
            </a:pPr>
            <a:r>
              <a:rPr lang="en-US" sz="2600" dirty="0">
                <a:solidFill>
                  <a:srgbClr val="04273C"/>
                </a:solidFill>
              </a:rPr>
              <a:t>In contrast, using Greenstone’s definition of 1972 NA does have a significant impact on TSP, reducing it by 5-6 </a:t>
            </a:r>
            <a:r>
              <a:rPr lang="en-US" sz="2600" dirty="0" err="1">
                <a:solidFill>
                  <a:srgbClr val="04273C"/>
                </a:solidFill>
              </a:rPr>
              <a:t>ug</a:t>
            </a:r>
            <a:r>
              <a:rPr lang="en-US" sz="2600" dirty="0">
                <a:solidFill>
                  <a:srgbClr val="04273C"/>
                </a:solidFill>
              </a:rPr>
              <a:t>/m3</a:t>
            </a:r>
          </a:p>
          <a:p>
            <a:pPr fontAlgn="base">
              <a:lnSpc>
                <a:spcPct val="100000"/>
              </a:lnSpc>
            </a:pPr>
            <a:r>
              <a:rPr lang="en-US" sz="3000" dirty="0">
                <a:solidFill>
                  <a:srgbClr val="04273C"/>
                </a:solidFill>
              </a:rPr>
              <a:t>In reality, enforcement efforts were concentrated on dirty counties</a:t>
            </a:r>
          </a:p>
          <a:p>
            <a:pPr fontAlgn="base">
              <a:lnSpc>
                <a:spcPct val="100000"/>
              </a:lnSpc>
            </a:pPr>
            <a:r>
              <a:rPr lang="en-US" sz="3000" dirty="0">
                <a:solidFill>
                  <a:srgbClr val="04273C"/>
                </a:solidFill>
              </a:rPr>
              <a:t>Imposing the stringent regulations of the 1977 CAAA on AQCR regions would have stifled economic growth</a:t>
            </a:r>
          </a:p>
        </p:txBody>
      </p:sp>
      <p:sp>
        <p:nvSpPr>
          <p:cNvPr id="5" name="TextBox 4">
            <a:extLst>
              <a:ext uri="{FF2B5EF4-FFF2-40B4-BE49-F238E27FC236}">
                <a16:creationId xmlns:a16="http://schemas.microsoft.com/office/drawing/2014/main" id="{8B816E80-2123-D8CA-71A4-74B1F5818DCA}"/>
              </a:ext>
            </a:extLst>
          </p:cNvPr>
          <p:cNvSpPr txBox="1"/>
          <p:nvPr/>
        </p:nvSpPr>
        <p:spPr>
          <a:xfrm>
            <a:off x="5527040" y="729488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0392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Organization of Talk</a:t>
            </a:r>
            <a:r>
              <a:rPr lang="en-US" sz="4000" b="1" dirty="0">
                <a:solidFill>
                  <a:srgbClr val="04273C"/>
                </a:solidFill>
                <a:latin typeface="+mn-lt"/>
              </a:rPr>
              <a:t> </a:t>
            </a:r>
          </a:p>
        </p:txBody>
      </p:sp>
      <p:sp>
        <p:nvSpPr>
          <p:cNvPr id="3" name="Content Placeholder 2"/>
          <p:cNvSpPr>
            <a:spLocks noGrp="1"/>
          </p:cNvSpPr>
          <p:nvPr>
            <p:ph idx="1"/>
          </p:nvPr>
        </p:nvSpPr>
        <p:spPr/>
        <p:txBody>
          <a:bodyPr>
            <a:normAutofit lnSpcReduction="10000"/>
          </a:bodyPr>
          <a:lstStyle/>
          <a:p>
            <a:pPr fontAlgn="base"/>
            <a:endParaRPr lang="en-US" sz="800" dirty="0">
              <a:solidFill>
                <a:srgbClr val="04273C"/>
              </a:solidFill>
            </a:endParaRPr>
          </a:p>
          <a:p>
            <a:pPr fontAlgn="base"/>
            <a:r>
              <a:rPr lang="en-US" dirty="0">
                <a:solidFill>
                  <a:srgbClr val="04273C"/>
                </a:solidFill>
              </a:rPr>
              <a:t>Definition of Nonattainment Status Under the CAA</a:t>
            </a:r>
          </a:p>
          <a:p>
            <a:pPr fontAlgn="base"/>
            <a:endParaRPr lang="en-US" sz="800" dirty="0">
              <a:solidFill>
                <a:srgbClr val="04273C"/>
              </a:solidFill>
            </a:endParaRPr>
          </a:p>
          <a:p>
            <a:pPr fontAlgn="base"/>
            <a:r>
              <a:rPr lang="en-US" dirty="0">
                <a:solidFill>
                  <a:srgbClr val="04273C"/>
                </a:solidFill>
              </a:rPr>
              <a:t>Impact of Attainment Status on TSP, 1969-76, 1975-88 </a:t>
            </a:r>
          </a:p>
          <a:p>
            <a:pPr fontAlgn="base"/>
            <a:endParaRPr lang="en-US" sz="800" dirty="0">
              <a:solidFill>
                <a:srgbClr val="04273C"/>
              </a:solidFill>
            </a:endParaRPr>
          </a:p>
          <a:p>
            <a:pPr fontAlgn="base"/>
            <a:r>
              <a:rPr lang="en-US" dirty="0">
                <a:solidFill>
                  <a:srgbClr val="04273C"/>
                </a:solidFill>
              </a:rPr>
              <a:t>Impact of Attainment Status on Manufacturing Employment, 1969-76, 1975-88</a:t>
            </a:r>
          </a:p>
          <a:p>
            <a:pPr lvl="1" fontAlgn="base"/>
            <a:r>
              <a:rPr lang="en-US" dirty="0">
                <a:solidFill>
                  <a:srgbClr val="04273C"/>
                </a:solidFill>
              </a:rPr>
              <a:t>Impact of Nonattainment Status for Individual Pollutants (TSP, CO, Ozone, SO2)</a:t>
            </a:r>
          </a:p>
          <a:p>
            <a:pPr lvl="1" fontAlgn="base"/>
            <a:r>
              <a:rPr lang="en-US" dirty="0">
                <a:solidFill>
                  <a:srgbClr val="04273C"/>
                </a:solidFill>
              </a:rPr>
              <a:t>Impact of Nonattainment for Groups of Pollutants</a:t>
            </a:r>
          </a:p>
          <a:p>
            <a:pPr fontAlgn="base"/>
            <a:endParaRPr lang="en-US" sz="800" dirty="0">
              <a:solidFill>
                <a:srgbClr val="04273C"/>
              </a:solidFill>
            </a:endParaRPr>
          </a:p>
          <a:p>
            <a:pPr fontAlgn="base"/>
            <a:r>
              <a:rPr lang="en-US" dirty="0">
                <a:solidFill>
                  <a:srgbClr val="04273C"/>
                </a:solidFill>
              </a:rPr>
              <a:t>Conclusions </a:t>
            </a:r>
          </a:p>
          <a:p>
            <a:pPr fontAlgn="base"/>
            <a:endParaRPr lang="en-US" sz="2600" dirty="0">
              <a:solidFill>
                <a:srgbClr val="04273C"/>
              </a:solidFill>
            </a:endParaRPr>
          </a:p>
        </p:txBody>
      </p:sp>
    </p:spTree>
    <p:extLst>
      <p:ext uri="{BB962C8B-B14F-4D97-AF65-F5344CB8AC3E}">
        <p14:creationId xmlns:p14="http://schemas.microsoft.com/office/powerpoint/2010/main" val="15264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4273C"/>
                </a:solidFill>
                <a:latin typeface="+mn-lt"/>
              </a:rPr>
              <a:t>1972 NA Status by AQCR v. Traditional Literature</a:t>
            </a:r>
          </a:p>
        </p:txBody>
      </p:sp>
      <p:sp>
        <p:nvSpPr>
          <p:cNvPr id="3" name="Content Placeholder 2"/>
          <p:cNvSpPr>
            <a:spLocks noGrp="1"/>
          </p:cNvSpPr>
          <p:nvPr>
            <p:ph idx="1"/>
          </p:nvPr>
        </p:nvSpPr>
        <p:spPr/>
        <p:txBody>
          <a:bodyPr>
            <a:normAutofit/>
          </a:bodyPr>
          <a:lstStyle/>
          <a:p>
            <a:pPr fontAlgn="base"/>
            <a:r>
              <a:rPr lang="en-US" sz="2600" dirty="0">
                <a:solidFill>
                  <a:srgbClr val="04273C"/>
                </a:solidFill>
              </a:rPr>
              <a:t>EPA assigned NA status for each of the criteria pollutants by AQCR in 1972</a:t>
            </a:r>
          </a:p>
          <a:p>
            <a:pPr lvl="1" fontAlgn="base"/>
            <a:r>
              <a:rPr lang="en-US" sz="2200" dirty="0">
                <a:solidFill>
                  <a:srgbClr val="04273C"/>
                </a:solidFill>
              </a:rPr>
              <a:t>247 AQCRs – map on next page shows </a:t>
            </a:r>
            <a:r>
              <a:rPr lang="en-US" sz="2200" u="sng" dirty="0">
                <a:solidFill>
                  <a:srgbClr val="04273C"/>
                </a:solidFill>
              </a:rPr>
              <a:t>NA status for TSP in 1972 by AQCR</a:t>
            </a:r>
            <a:r>
              <a:rPr lang="en-US" sz="2200" dirty="0">
                <a:solidFill>
                  <a:srgbClr val="04273C"/>
                </a:solidFill>
              </a:rPr>
              <a:t> </a:t>
            </a:r>
          </a:p>
          <a:p>
            <a:pPr lvl="1" fontAlgn="base"/>
            <a:r>
              <a:rPr lang="en-US" sz="2200" u="sng" dirty="0">
                <a:solidFill>
                  <a:srgbClr val="04273C"/>
                </a:solidFill>
              </a:rPr>
              <a:t>All counties within an AQCR-state pair receive the same status: 2,069 counties out of attainment for TSP in 1972; 1,044 in attainment</a:t>
            </a:r>
            <a:r>
              <a:rPr lang="en-US" sz="2200" dirty="0">
                <a:solidFill>
                  <a:srgbClr val="04273C"/>
                </a:solidFill>
              </a:rPr>
              <a:t> </a:t>
            </a:r>
          </a:p>
          <a:p>
            <a:pPr fontAlgn="base"/>
            <a:endParaRPr lang="en-US" sz="400" dirty="0">
              <a:solidFill>
                <a:srgbClr val="04273C"/>
              </a:solidFill>
            </a:endParaRPr>
          </a:p>
          <a:p>
            <a:pPr fontAlgn="base"/>
            <a:r>
              <a:rPr lang="en-US" sz="2600" dirty="0">
                <a:solidFill>
                  <a:srgbClr val="04273C"/>
                </a:solidFill>
              </a:rPr>
              <a:t>Approach followed in the literature was to define attainment status for each county based on monitoring readings for the county </a:t>
            </a:r>
          </a:p>
          <a:p>
            <a:pPr lvl="1" fontAlgn="base"/>
            <a:r>
              <a:rPr lang="en-US" sz="2200" dirty="0">
                <a:solidFill>
                  <a:srgbClr val="04273C"/>
                </a:solidFill>
              </a:rPr>
              <a:t>Michael </a:t>
            </a:r>
            <a:r>
              <a:rPr lang="en-US" sz="2200" u="sng" dirty="0">
                <a:solidFill>
                  <a:srgbClr val="04273C"/>
                </a:solidFill>
              </a:rPr>
              <a:t>Greenstone identified 288 counties as NA for TSP in 1972</a:t>
            </a:r>
          </a:p>
          <a:p>
            <a:pPr lvl="1" fontAlgn="base"/>
            <a:r>
              <a:rPr lang="en-US" sz="2200" dirty="0">
                <a:solidFill>
                  <a:srgbClr val="04273C"/>
                </a:solidFill>
              </a:rPr>
              <a:t>Counties with TSP monitors in 1970 (565), </a:t>
            </a:r>
            <a:r>
              <a:rPr lang="en-US" sz="2000" dirty="0"/>
              <a:t>1971 (765) and 1972 (1059)</a:t>
            </a:r>
            <a:endParaRPr lang="en-US" sz="2200" u="sng" dirty="0">
              <a:solidFill>
                <a:srgbClr val="04273C"/>
              </a:solidFill>
            </a:endParaRPr>
          </a:p>
          <a:p>
            <a:pPr marL="457200" lvl="1" indent="0" fontAlgn="base">
              <a:buNone/>
            </a:pPr>
            <a:endParaRPr lang="en-US" sz="500" dirty="0">
              <a:solidFill>
                <a:srgbClr val="04273C"/>
              </a:solidFill>
            </a:endParaRPr>
          </a:p>
          <a:p>
            <a:pPr fontAlgn="base"/>
            <a:r>
              <a:rPr lang="en-US" sz="2600" dirty="0">
                <a:solidFill>
                  <a:srgbClr val="04273C"/>
                </a:solidFill>
              </a:rPr>
              <a:t>In 1978, EPA assigned NA status by county (also used in the literature)</a:t>
            </a:r>
          </a:p>
          <a:p>
            <a:pPr lvl="1" fontAlgn="base"/>
            <a:r>
              <a:rPr lang="en-US" u="sng" dirty="0">
                <a:solidFill>
                  <a:srgbClr val="04273C"/>
                </a:solidFill>
              </a:rPr>
              <a:t>433 counties in TSP NA in 1978</a:t>
            </a:r>
          </a:p>
          <a:p>
            <a:pPr marL="457200" lvl="1" indent="0" fontAlgn="base">
              <a:buNone/>
            </a:pPr>
            <a:endParaRPr lang="en-US" sz="500" dirty="0">
              <a:solidFill>
                <a:srgbClr val="04273C"/>
              </a:solidFill>
            </a:endParaRPr>
          </a:p>
          <a:p>
            <a:pPr fontAlgn="base"/>
            <a:endParaRPr lang="en-US" sz="800" dirty="0">
              <a:solidFill>
                <a:srgbClr val="04273C"/>
              </a:solidFill>
            </a:endParaRPr>
          </a:p>
          <a:p>
            <a:pPr fontAlgn="base"/>
            <a:endParaRPr lang="en-US" sz="2600" dirty="0">
              <a:solidFill>
                <a:srgbClr val="04273C"/>
              </a:solidFill>
            </a:endParaRPr>
          </a:p>
        </p:txBody>
      </p:sp>
    </p:spTree>
    <p:extLst>
      <p:ext uri="{BB962C8B-B14F-4D97-AF65-F5344CB8AC3E}">
        <p14:creationId xmlns:p14="http://schemas.microsoft.com/office/powerpoint/2010/main" val="299043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map of the united states&#10;&#10;AI-generated content may be incorrect.">
            <a:extLst>
              <a:ext uri="{FF2B5EF4-FFF2-40B4-BE49-F238E27FC236}">
                <a16:creationId xmlns:a16="http://schemas.microsoft.com/office/drawing/2014/main" id="{3FEDE8FB-AF3B-1076-CA51-837027ED9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801" y="181094"/>
            <a:ext cx="8836459" cy="6437155"/>
          </a:xfrm>
          <a:prstGeom prst="rect">
            <a:avLst/>
          </a:prstGeom>
        </p:spPr>
      </p:pic>
      <p:sp>
        <p:nvSpPr>
          <p:cNvPr id="4" name="Title 1">
            <a:extLst>
              <a:ext uri="{FF2B5EF4-FFF2-40B4-BE49-F238E27FC236}">
                <a16:creationId xmlns:a16="http://schemas.microsoft.com/office/drawing/2014/main" id="{9A57AD19-1E72-5F3C-24FE-398AEE903B74}"/>
              </a:ext>
            </a:extLst>
          </p:cNvPr>
          <p:cNvSpPr>
            <a:spLocks noGrp="1"/>
          </p:cNvSpPr>
          <p:nvPr>
            <p:ph type="title"/>
          </p:nvPr>
        </p:nvSpPr>
        <p:spPr>
          <a:xfrm>
            <a:off x="-226646" y="181094"/>
            <a:ext cx="4937369" cy="1325563"/>
          </a:xfrm>
        </p:spPr>
        <p:txBody>
          <a:bodyPr>
            <a:normAutofit/>
          </a:bodyPr>
          <a:lstStyle/>
          <a:p>
            <a:pPr algn="ctr"/>
            <a:r>
              <a:rPr lang="en-US" sz="4000" dirty="0">
                <a:solidFill>
                  <a:srgbClr val="04273C"/>
                </a:solidFill>
                <a:latin typeface="+mn-lt"/>
              </a:rPr>
              <a:t>Nonattainment Status </a:t>
            </a:r>
            <a:br>
              <a:rPr lang="en-US" sz="4000" dirty="0">
                <a:solidFill>
                  <a:srgbClr val="04273C"/>
                </a:solidFill>
                <a:latin typeface="+mn-lt"/>
              </a:rPr>
            </a:br>
            <a:r>
              <a:rPr lang="en-US" sz="4000" dirty="0">
                <a:solidFill>
                  <a:srgbClr val="04273C"/>
                </a:solidFill>
                <a:latin typeface="+mn-lt"/>
              </a:rPr>
              <a:t>for TSP in 1972</a:t>
            </a:r>
          </a:p>
        </p:txBody>
      </p:sp>
    </p:spTree>
    <p:extLst>
      <p:ext uri="{BB962C8B-B14F-4D97-AF65-F5344CB8AC3E}">
        <p14:creationId xmlns:p14="http://schemas.microsoft.com/office/powerpoint/2010/main" val="155161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37458-CEA1-5457-49CE-E5DCB37799D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E030597-79CC-EE89-18B4-9730B55444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7987" y="181094"/>
            <a:ext cx="8836458" cy="6437155"/>
          </a:xfrm>
          <a:prstGeom prst="rect">
            <a:avLst/>
          </a:prstGeom>
        </p:spPr>
      </p:pic>
      <p:sp>
        <p:nvSpPr>
          <p:cNvPr id="2" name="Title 1">
            <a:extLst>
              <a:ext uri="{FF2B5EF4-FFF2-40B4-BE49-F238E27FC236}">
                <a16:creationId xmlns:a16="http://schemas.microsoft.com/office/drawing/2014/main" id="{3BB19C8B-5200-E453-A5A9-68037B6011A7}"/>
              </a:ext>
            </a:extLst>
          </p:cNvPr>
          <p:cNvSpPr>
            <a:spLocks noGrp="1"/>
          </p:cNvSpPr>
          <p:nvPr>
            <p:ph type="title"/>
          </p:nvPr>
        </p:nvSpPr>
        <p:spPr>
          <a:xfrm>
            <a:off x="-226646" y="181094"/>
            <a:ext cx="4937369" cy="1325563"/>
          </a:xfrm>
        </p:spPr>
        <p:txBody>
          <a:bodyPr>
            <a:normAutofit/>
          </a:bodyPr>
          <a:lstStyle/>
          <a:p>
            <a:pPr algn="ctr"/>
            <a:r>
              <a:rPr lang="en-US" sz="4000" dirty="0">
                <a:solidFill>
                  <a:srgbClr val="04273C"/>
                </a:solidFill>
                <a:latin typeface="+mn-lt"/>
              </a:rPr>
              <a:t>Nonattainment Status </a:t>
            </a:r>
            <a:br>
              <a:rPr lang="en-US" sz="4000" dirty="0">
                <a:solidFill>
                  <a:srgbClr val="04273C"/>
                </a:solidFill>
                <a:latin typeface="+mn-lt"/>
              </a:rPr>
            </a:br>
            <a:r>
              <a:rPr lang="en-US" sz="4000" dirty="0">
                <a:solidFill>
                  <a:srgbClr val="04273C"/>
                </a:solidFill>
                <a:latin typeface="+mn-lt"/>
              </a:rPr>
              <a:t>for TSP in 197</a:t>
            </a:r>
            <a:r>
              <a:rPr lang="en-US" altLang="ko-KR" sz="4000" dirty="0">
                <a:solidFill>
                  <a:srgbClr val="04273C"/>
                </a:solidFill>
                <a:latin typeface="+mn-lt"/>
              </a:rPr>
              <a:t>8</a:t>
            </a:r>
            <a:endParaRPr lang="en-US" sz="4000" dirty="0">
              <a:solidFill>
                <a:srgbClr val="04273C"/>
              </a:solidFill>
              <a:latin typeface="+mn-lt"/>
            </a:endParaRPr>
          </a:p>
        </p:txBody>
      </p:sp>
    </p:spTree>
    <p:extLst>
      <p:ext uri="{BB962C8B-B14F-4D97-AF65-F5344CB8AC3E}">
        <p14:creationId xmlns:p14="http://schemas.microsoft.com/office/powerpoint/2010/main" val="2076919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38784</TotalTime>
  <Words>1931</Words>
  <Application>Microsoft Office PowerPoint</Application>
  <PresentationFormat>Widescreen</PresentationFormat>
  <Paragraphs>205</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맑은 고딕</vt:lpstr>
      <vt:lpstr>Arial</vt:lpstr>
      <vt:lpstr>Calibri</vt:lpstr>
      <vt:lpstr>Calibri Light</vt:lpstr>
      <vt:lpstr>Cambria Math</vt:lpstr>
      <vt:lpstr>Office Theme</vt:lpstr>
      <vt:lpstr>      GEOGRAPHIC RESOLUTION IN ENVIRONMENTAL POLICY: EPA’S SHIFT FROM REGIONS TO COUNTIES UNDER THE CAA   Maureen Cropper  University of Maryland and RFF Mengjia Hu University of Maryland Nick Muller Carnegie Mellon University Yongjoon Park University of Massachusetts, Amherst    </vt:lpstr>
      <vt:lpstr>Motivation and Questions Addressed</vt:lpstr>
      <vt:lpstr>Our Approach</vt:lpstr>
      <vt:lpstr>Preview of Results</vt:lpstr>
      <vt:lpstr>Interpretation of Results</vt:lpstr>
      <vt:lpstr>Organization of Talk </vt:lpstr>
      <vt:lpstr>1972 NA Status by AQCR v. Traditional Literature</vt:lpstr>
      <vt:lpstr>Nonattainment Status  for TSP in 1972</vt:lpstr>
      <vt:lpstr>Nonattainment Status  for TSP in 1978</vt:lpstr>
      <vt:lpstr>Impact of Attainment Status on TSP, 1969-76 and 1975-88</vt:lpstr>
      <vt:lpstr>Effects of NA Status  on TSP at the County Level</vt:lpstr>
      <vt:lpstr>Balanced Monitor Counties 1969-76, 1975-88</vt:lpstr>
      <vt:lpstr>Number of Counties with Balanced Monitors by TSP Attainment Status</vt:lpstr>
      <vt:lpstr>Average TSP Levels by Attainment Status, 1969-76</vt:lpstr>
      <vt:lpstr>Average TSP Levels by Attainment Status, 1975-88</vt:lpstr>
      <vt:lpstr>Impact of Nonattainment on Ambient TSP</vt:lpstr>
      <vt:lpstr>Event Studies for 1972 TSP NA</vt:lpstr>
      <vt:lpstr>Impact of Attainment Status on Manufacturing Employment</vt:lpstr>
      <vt:lpstr>Greenstone: Employment Effects of the CAA  </vt:lpstr>
      <vt:lpstr>Our Approach to Employment Effects of the CAA  </vt:lpstr>
      <vt:lpstr>Counties Out of Attainment in 1972 and 1978</vt:lpstr>
      <vt:lpstr>NA Counties for TSP in 1972 and 1978</vt:lpstr>
      <vt:lpstr>Estimating DiD Models Using Border Pairs  </vt:lpstr>
      <vt:lpstr>NA Status for TSP in Border-Pair Analysis</vt:lpstr>
      <vt:lpstr>Border-Pair Analysis Results</vt:lpstr>
      <vt:lpstr>Estimating  DiD Models  </vt:lpstr>
      <vt:lpstr>DiD Results (1978 NA)</vt:lpstr>
      <vt:lpstr>Multi-Pollutant DiD Models </vt:lpstr>
      <vt:lpstr>Counties Out of Attainment by Pollutant </vt:lpstr>
      <vt:lpstr>Dirty Manufacturing Employment, 1969-1976</vt:lpstr>
      <vt:lpstr>Impact of 1972 NA Status on Emp, 1969-76</vt:lpstr>
      <vt:lpstr>Dirty Manufacturing Employment, 1975-1988</vt:lpstr>
      <vt:lpstr>Impact of 1978 NA Status on Emp, 1975-88</vt:lpstr>
      <vt:lpstr>Implications for Manufacturing Employment </vt:lpstr>
      <vt:lpstr>Significance of Our Results </vt:lpstr>
    </vt:vector>
  </TitlesOfParts>
  <Company>RFF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Retrospective Studies Reveal About U.S. Clean Air Act Regulations</dc:title>
  <dc:creator>morgenst@rff.org</dc:creator>
  <cp:lastModifiedBy>Robert Shannon</cp:lastModifiedBy>
  <cp:revision>730</cp:revision>
  <cp:lastPrinted>2025-03-01T22:03:58Z</cp:lastPrinted>
  <dcterms:created xsi:type="dcterms:W3CDTF">2019-06-13T18:27:40Z</dcterms:created>
  <dcterms:modified xsi:type="dcterms:W3CDTF">2025-03-26T16:12:39Z</dcterms:modified>
</cp:coreProperties>
</file>