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0" r:id="rId1"/>
  </p:sldMasterIdLst>
  <p:notesMasterIdLst>
    <p:notesMasterId r:id="rId40"/>
  </p:notesMasterIdLst>
  <p:sldIdLst>
    <p:sldId id="256" r:id="rId2"/>
    <p:sldId id="1072" r:id="rId3"/>
    <p:sldId id="1251" r:id="rId4"/>
    <p:sldId id="1190" r:id="rId5"/>
    <p:sldId id="1167" r:id="rId6"/>
    <p:sldId id="1083" r:id="rId7"/>
    <p:sldId id="1084" r:id="rId8"/>
    <p:sldId id="1141" r:id="rId9"/>
    <p:sldId id="1142" r:id="rId10"/>
    <p:sldId id="1274" r:id="rId11"/>
    <p:sldId id="1125" r:id="rId12"/>
    <p:sldId id="1252" r:id="rId13"/>
    <p:sldId id="1254" r:id="rId14"/>
    <p:sldId id="1106" r:id="rId15"/>
    <p:sldId id="1253" r:id="rId16"/>
    <p:sldId id="1255" r:id="rId17"/>
    <p:sldId id="1236" r:id="rId18"/>
    <p:sldId id="1256" r:id="rId19"/>
    <p:sldId id="1238" r:id="rId20"/>
    <p:sldId id="1239" r:id="rId21"/>
    <p:sldId id="1257" r:id="rId22"/>
    <p:sldId id="1258" r:id="rId23"/>
    <p:sldId id="1259" r:id="rId24"/>
    <p:sldId id="1260" r:id="rId25"/>
    <p:sldId id="1227" r:id="rId26"/>
    <p:sldId id="1195" r:id="rId27"/>
    <p:sldId id="1262" r:id="rId28"/>
    <p:sldId id="1263" r:id="rId29"/>
    <p:sldId id="1264" r:id="rId30"/>
    <p:sldId id="1275" r:id="rId31"/>
    <p:sldId id="1265" r:id="rId32"/>
    <p:sldId id="1268" r:id="rId33"/>
    <p:sldId id="1270" r:id="rId34"/>
    <p:sldId id="1267" r:id="rId35"/>
    <p:sldId id="1271" r:id="rId36"/>
    <p:sldId id="1161" r:id="rId37"/>
    <p:sldId id="1186" r:id="rId38"/>
    <p:sldId id="1163" r:id="rId3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Symbol" pitchFamily="18" charset="2"/>
        <a:ea typeface="+mn-ea"/>
        <a:cs typeface="Arial" charset="0"/>
      </a:defRPr>
    </a:lvl1pPr>
    <a:lvl2pPr marL="457200" algn="l" rtl="0" fontAlgn="base">
      <a:spcBef>
        <a:spcPct val="0"/>
      </a:spcBef>
      <a:spcAft>
        <a:spcPct val="0"/>
      </a:spcAft>
      <a:defRPr kern="1200">
        <a:solidFill>
          <a:schemeClr val="tx1"/>
        </a:solidFill>
        <a:latin typeface="Symbol" pitchFamily="18" charset="2"/>
        <a:ea typeface="+mn-ea"/>
        <a:cs typeface="Arial" charset="0"/>
      </a:defRPr>
    </a:lvl2pPr>
    <a:lvl3pPr marL="914400" algn="l" rtl="0" fontAlgn="base">
      <a:spcBef>
        <a:spcPct val="0"/>
      </a:spcBef>
      <a:spcAft>
        <a:spcPct val="0"/>
      </a:spcAft>
      <a:defRPr kern="1200">
        <a:solidFill>
          <a:schemeClr val="tx1"/>
        </a:solidFill>
        <a:latin typeface="Symbol" pitchFamily="18" charset="2"/>
        <a:ea typeface="+mn-ea"/>
        <a:cs typeface="Arial" charset="0"/>
      </a:defRPr>
    </a:lvl3pPr>
    <a:lvl4pPr marL="1371600" algn="l" rtl="0" fontAlgn="base">
      <a:spcBef>
        <a:spcPct val="0"/>
      </a:spcBef>
      <a:spcAft>
        <a:spcPct val="0"/>
      </a:spcAft>
      <a:defRPr kern="1200">
        <a:solidFill>
          <a:schemeClr val="tx1"/>
        </a:solidFill>
        <a:latin typeface="Symbol" pitchFamily="18" charset="2"/>
        <a:ea typeface="+mn-ea"/>
        <a:cs typeface="Arial" charset="0"/>
      </a:defRPr>
    </a:lvl4pPr>
    <a:lvl5pPr marL="1828800" algn="l" rtl="0" fontAlgn="base">
      <a:spcBef>
        <a:spcPct val="0"/>
      </a:spcBef>
      <a:spcAft>
        <a:spcPct val="0"/>
      </a:spcAft>
      <a:defRPr kern="1200">
        <a:solidFill>
          <a:schemeClr val="tx1"/>
        </a:solidFill>
        <a:latin typeface="Symbol" pitchFamily="18" charset="2"/>
        <a:ea typeface="+mn-ea"/>
        <a:cs typeface="Arial" charset="0"/>
      </a:defRPr>
    </a:lvl5pPr>
    <a:lvl6pPr marL="2286000" algn="l" defTabSz="914400" rtl="0" eaLnBrk="1" latinLnBrk="0" hangingPunct="1">
      <a:defRPr kern="1200">
        <a:solidFill>
          <a:schemeClr val="tx1"/>
        </a:solidFill>
        <a:latin typeface="Symbol" pitchFamily="18" charset="2"/>
        <a:ea typeface="+mn-ea"/>
        <a:cs typeface="Arial" charset="0"/>
      </a:defRPr>
    </a:lvl6pPr>
    <a:lvl7pPr marL="2743200" algn="l" defTabSz="914400" rtl="0" eaLnBrk="1" latinLnBrk="0" hangingPunct="1">
      <a:defRPr kern="1200">
        <a:solidFill>
          <a:schemeClr val="tx1"/>
        </a:solidFill>
        <a:latin typeface="Symbol" pitchFamily="18" charset="2"/>
        <a:ea typeface="+mn-ea"/>
        <a:cs typeface="Arial" charset="0"/>
      </a:defRPr>
    </a:lvl7pPr>
    <a:lvl8pPr marL="3200400" algn="l" defTabSz="914400" rtl="0" eaLnBrk="1" latinLnBrk="0" hangingPunct="1">
      <a:defRPr kern="1200">
        <a:solidFill>
          <a:schemeClr val="tx1"/>
        </a:solidFill>
        <a:latin typeface="Symbol" pitchFamily="18" charset="2"/>
        <a:ea typeface="+mn-ea"/>
        <a:cs typeface="Arial" charset="0"/>
      </a:defRPr>
    </a:lvl8pPr>
    <a:lvl9pPr marL="3657600" algn="l" defTabSz="914400" rtl="0" eaLnBrk="1" latinLnBrk="0" hangingPunct="1">
      <a:defRPr kern="1200">
        <a:solidFill>
          <a:schemeClr val="tx1"/>
        </a:solidFill>
        <a:latin typeface="Symbol" pitchFamily="18" charset="2"/>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0000"/>
    <a:srgbClr val="BB778A"/>
    <a:srgbClr val="FF3333"/>
    <a:srgbClr val="00FFFF"/>
    <a:srgbClr val="66CCFF"/>
    <a:srgbClr val="0066FF"/>
    <a:srgbClr val="FF9933"/>
    <a:srgbClr val="CCFF33"/>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67" autoAdjust="0"/>
    <p:restoredTop sz="78138" autoAdjust="0"/>
  </p:normalViewPr>
  <p:slideViewPr>
    <p:cSldViewPr>
      <p:cViewPr varScale="1">
        <p:scale>
          <a:sx n="98" d="100"/>
          <a:sy n="98" d="100"/>
        </p:scale>
        <p:origin x="2166" y="8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98" d="100"/>
          <a:sy n="98" d="100"/>
        </p:scale>
        <p:origin x="2694" y="84"/>
      </p:cViewPr>
      <p:guideLst/>
    </p:cSldViewPr>
  </p:notesViewPr>
  <p:gridSpacing cx="152705" cy="1527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4930"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defTabSz="931863">
              <a:defRPr sz="1200">
                <a:latin typeface="Arial" charset="0"/>
              </a:defRPr>
            </a:lvl1pPr>
          </a:lstStyle>
          <a:p>
            <a:pPr>
              <a:defRPr/>
            </a:pPr>
            <a:endParaRPr lang="en-US"/>
          </a:p>
        </p:txBody>
      </p:sp>
      <p:sp>
        <p:nvSpPr>
          <p:cNvPr id="124931" name="Rectangle 3"/>
          <p:cNvSpPr>
            <a:spLocks noGrp="1" noChangeArrowheads="1"/>
          </p:cNvSpPr>
          <p:nvPr>
            <p:ph type="dt"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4933" name="Rectangle 5"/>
          <p:cNvSpPr>
            <a:spLocks noGrp="1" noChangeArrowheads="1"/>
          </p:cNvSpPr>
          <p:nvPr>
            <p:ph type="body" sz="quarter" idx="3"/>
          </p:nvPr>
        </p:nvSpPr>
        <p:spPr bwMode="auto">
          <a:xfrm>
            <a:off x="701675" y="4416425"/>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4934" name="Rectangle 6"/>
          <p:cNvSpPr>
            <a:spLocks noGrp="1" noChangeArrowheads="1"/>
          </p:cNvSpPr>
          <p:nvPr>
            <p:ph type="ftr" sz="quarter" idx="4"/>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defTabSz="931863">
              <a:defRPr sz="1200">
                <a:latin typeface="Arial" charset="0"/>
              </a:defRPr>
            </a:lvl1pPr>
          </a:lstStyle>
          <a:p>
            <a:pPr>
              <a:defRPr/>
            </a:pPr>
            <a:endParaRPr lang="en-US"/>
          </a:p>
        </p:txBody>
      </p:sp>
      <p:sp>
        <p:nvSpPr>
          <p:cNvPr id="124935" name="Rectangle 7"/>
          <p:cNvSpPr>
            <a:spLocks noGrp="1" noChangeArrowheads="1"/>
          </p:cNvSpPr>
          <p:nvPr>
            <p:ph type="sldNum" sz="quarter" idx="5"/>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a:defRPr sz="1200">
                <a:latin typeface="Arial" charset="0"/>
              </a:defRPr>
            </a:lvl1pPr>
          </a:lstStyle>
          <a:p>
            <a:pPr>
              <a:defRPr/>
            </a:pPr>
            <a:fld id="{11F747BD-2109-48AE-82C3-70E520A5E928}" type="slidenum">
              <a:rPr lang="en-US"/>
              <a:pPr>
                <a:defRPr/>
              </a:pPr>
              <a:t>‹#›</a:t>
            </a:fld>
            <a:endParaRPr lang="en-US"/>
          </a:p>
        </p:txBody>
      </p:sp>
    </p:spTree>
    <p:extLst>
      <p:ext uri="{BB962C8B-B14F-4D97-AF65-F5344CB8AC3E}">
        <p14:creationId xmlns:p14="http://schemas.microsoft.com/office/powerpoint/2010/main" val="6617335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58E138A3-E97C-457E-A007-F423F5E6AE3C}" type="slidenum">
              <a:rPr lang="en-US" altLang="en-US" smtClean="0"/>
              <a:pPr eaLnBrk="1" hangingPunct="1">
                <a:spcBef>
                  <a:spcPct val="0"/>
                </a:spcBef>
              </a:pPr>
              <a:t>0</a:t>
            </a:fld>
            <a:endParaRPr lang="en-US" alt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5513914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46BA664F-2F1E-49DD-9844-018FA76D6B1D}" type="slidenum">
              <a:rPr lang="en-US" altLang="en-US" smtClean="0"/>
              <a:pPr eaLnBrk="1" hangingPunct="1">
                <a:spcBef>
                  <a:spcPct val="0"/>
                </a:spcBef>
              </a:pPr>
              <a:t>9</a:t>
            </a:fld>
            <a:endParaRPr lang="en-US" altLang="en-US"/>
          </a:p>
        </p:txBody>
      </p:sp>
      <p:sp>
        <p:nvSpPr>
          <p:cNvPr id="51203" name="Rectangle 2"/>
          <p:cNvSpPr>
            <a:spLocks noGrp="1" noRot="1" noChangeAspect="1" noChangeArrowheads="1" noTextEdit="1"/>
          </p:cNvSpPr>
          <p:nvPr>
            <p:ph type="sldImg"/>
          </p:nvPr>
        </p:nvSpPr>
        <p:spPr>
          <a:xfrm>
            <a:off x="1182688" y="696913"/>
            <a:ext cx="4648200" cy="3486150"/>
          </a:xfrm>
          <a:ln/>
        </p:spPr>
      </p:sp>
      <p:sp>
        <p:nvSpPr>
          <p:cNvPr id="51204"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2826897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CDECAC2A-FA59-4977-902F-7FE1D950B892}" type="slidenum">
              <a:rPr lang="en-US" altLang="en-US" smtClean="0"/>
              <a:pPr eaLnBrk="1" hangingPunct="1">
                <a:spcBef>
                  <a:spcPct val="0"/>
                </a:spcBef>
              </a:pPr>
              <a:t>10</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r>
              <a:rPr lang="en-US" altLang="en-US" dirty="0"/>
              <a:t>Gale </a:t>
            </a:r>
            <a:r>
              <a:rPr lang="en-US" altLang="en-US" dirty="0" err="1"/>
              <a:t>Hausch</a:t>
            </a:r>
            <a:r>
              <a:rPr lang="en-US" altLang="en-US" baseline="0" dirty="0"/>
              <a:t> </a:t>
            </a:r>
            <a:r>
              <a:rPr lang="en-US" altLang="en-US" baseline="0" dirty="0" err="1"/>
              <a:t>Stegeman</a:t>
            </a:r>
            <a:r>
              <a:rPr lang="en-US" altLang="en-US" baseline="0" dirty="0"/>
              <a:t> – two firms, increasing marginal costs, can sub to each other – subcontracting is efficient ex post, but also leads to more aggressive bidding and can hurt ex ante.</a:t>
            </a:r>
          </a:p>
          <a:p>
            <a:pPr eaLnBrk="1" hangingPunct="1"/>
            <a:r>
              <a:rPr lang="en-US" altLang="en-US" baseline="0" dirty="0"/>
              <a:t>Marion also does horizontal – empirically, little effect.</a:t>
            </a:r>
          </a:p>
          <a:p>
            <a:pPr eaLnBrk="1" hangingPunct="1"/>
            <a:r>
              <a:rPr lang="en-US" altLang="en-US" baseline="0" dirty="0" err="1"/>
              <a:t>Jeziorski</a:t>
            </a:r>
            <a:r>
              <a:rPr lang="en-US" altLang="en-US" baseline="0" dirty="0"/>
              <a:t> </a:t>
            </a:r>
            <a:r>
              <a:rPr lang="en-US" altLang="en-US" baseline="0" dirty="0" err="1"/>
              <a:t>Krasno</a:t>
            </a:r>
            <a:r>
              <a:rPr lang="en-US" altLang="en-US" baseline="0" dirty="0"/>
              <a:t> – sequential auctions, subcontracting helps firms manage capacity constraints – 12% reduction in costs</a:t>
            </a:r>
            <a:endParaRPr lang="en-US" altLang="en-US" dirty="0"/>
          </a:p>
        </p:txBody>
      </p:sp>
    </p:spTree>
    <p:extLst>
      <p:ext uri="{BB962C8B-B14F-4D97-AF65-F5344CB8AC3E}">
        <p14:creationId xmlns:p14="http://schemas.microsoft.com/office/powerpoint/2010/main" val="41351532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46BA664F-2F1E-49DD-9844-018FA76D6B1D}" type="slidenum">
              <a:rPr lang="en-US" altLang="en-US" smtClean="0"/>
              <a:pPr eaLnBrk="1" hangingPunct="1">
                <a:spcBef>
                  <a:spcPct val="0"/>
                </a:spcBef>
              </a:pPr>
              <a:t>11</a:t>
            </a:fld>
            <a:endParaRPr lang="en-US" altLang="en-US"/>
          </a:p>
        </p:txBody>
      </p:sp>
      <p:sp>
        <p:nvSpPr>
          <p:cNvPr id="51203" name="Rectangle 2"/>
          <p:cNvSpPr>
            <a:spLocks noGrp="1" noRot="1" noChangeAspect="1" noChangeArrowheads="1" noTextEdit="1"/>
          </p:cNvSpPr>
          <p:nvPr>
            <p:ph type="sldImg"/>
          </p:nvPr>
        </p:nvSpPr>
        <p:spPr>
          <a:xfrm>
            <a:off x="1182688" y="696913"/>
            <a:ext cx="4648200" cy="3486150"/>
          </a:xfrm>
          <a:ln/>
        </p:spPr>
      </p:sp>
      <p:sp>
        <p:nvSpPr>
          <p:cNvPr id="51204"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5319398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46BA664F-2F1E-49DD-9844-018FA76D6B1D}" type="slidenum">
              <a:rPr lang="en-US" altLang="en-US" smtClean="0"/>
              <a:pPr eaLnBrk="1" hangingPunct="1">
                <a:spcBef>
                  <a:spcPct val="0"/>
                </a:spcBef>
              </a:pPr>
              <a:t>12</a:t>
            </a:fld>
            <a:endParaRPr lang="en-US" altLang="en-US"/>
          </a:p>
        </p:txBody>
      </p:sp>
      <p:sp>
        <p:nvSpPr>
          <p:cNvPr id="51203" name="Rectangle 2"/>
          <p:cNvSpPr>
            <a:spLocks noGrp="1" noRot="1" noChangeAspect="1" noChangeArrowheads="1" noTextEdit="1"/>
          </p:cNvSpPr>
          <p:nvPr>
            <p:ph type="sldImg"/>
          </p:nvPr>
        </p:nvSpPr>
        <p:spPr>
          <a:xfrm>
            <a:off x="1182688" y="696913"/>
            <a:ext cx="4648200" cy="3486150"/>
          </a:xfrm>
          <a:ln/>
        </p:spPr>
      </p:sp>
      <p:sp>
        <p:nvSpPr>
          <p:cNvPr id="51204"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4708491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13</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r>
              <a:rPr lang="en-US" altLang="en-US" dirty="0"/>
              <a:t>(We assume subcontractors know their cost </a:t>
            </a:r>
            <a:r>
              <a:rPr lang="en-US" altLang="en-US" dirty="0" err="1"/>
              <a:t>yi</a:t>
            </a:r>
            <a:r>
              <a:rPr lang="en-US" altLang="en-US" dirty="0"/>
              <a:t> when they decide whether to incur the bid</a:t>
            </a:r>
            <a:r>
              <a:rPr lang="en-US" altLang="en-US" baseline="0" dirty="0"/>
              <a:t> prep cost c and submit a bid to the prime contractor)</a:t>
            </a:r>
            <a:endParaRPr lang="en-US" altLang="en-US" dirty="0"/>
          </a:p>
        </p:txBody>
      </p:sp>
    </p:spTree>
    <p:extLst>
      <p:ext uri="{BB962C8B-B14F-4D97-AF65-F5344CB8AC3E}">
        <p14:creationId xmlns:p14="http://schemas.microsoft.com/office/powerpoint/2010/main" val="5732977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14</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r>
              <a:rPr lang="en-US" altLang="en-US" dirty="0"/>
              <a:t>(We assume subcontractors know their cost </a:t>
            </a:r>
            <a:r>
              <a:rPr lang="en-US" altLang="en-US" dirty="0" err="1"/>
              <a:t>yi</a:t>
            </a:r>
            <a:r>
              <a:rPr lang="en-US" altLang="en-US" dirty="0"/>
              <a:t> when they decide whether to incur the bid</a:t>
            </a:r>
            <a:r>
              <a:rPr lang="en-US" altLang="en-US" baseline="0" dirty="0"/>
              <a:t> prep cost c and submit a bid to the prime contractor)</a:t>
            </a:r>
            <a:endParaRPr lang="en-US" altLang="en-US" dirty="0"/>
          </a:p>
        </p:txBody>
      </p:sp>
    </p:spTree>
    <p:extLst>
      <p:ext uri="{BB962C8B-B14F-4D97-AF65-F5344CB8AC3E}">
        <p14:creationId xmlns:p14="http://schemas.microsoft.com/office/powerpoint/2010/main" val="2476199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46BA664F-2F1E-49DD-9844-018FA76D6B1D}" type="slidenum">
              <a:rPr lang="en-US" altLang="en-US" smtClean="0"/>
              <a:pPr eaLnBrk="1" hangingPunct="1">
                <a:spcBef>
                  <a:spcPct val="0"/>
                </a:spcBef>
              </a:pPr>
              <a:t>15</a:t>
            </a:fld>
            <a:endParaRPr lang="en-US" altLang="en-US"/>
          </a:p>
        </p:txBody>
      </p:sp>
      <p:sp>
        <p:nvSpPr>
          <p:cNvPr id="51203" name="Rectangle 2"/>
          <p:cNvSpPr>
            <a:spLocks noGrp="1" noRot="1" noChangeAspect="1" noChangeArrowheads="1" noTextEdit="1"/>
          </p:cNvSpPr>
          <p:nvPr>
            <p:ph type="sldImg"/>
          </p:nvPr>
        </p:nvSpPr>
        <p:spPr>
          <a:xfrm>
            <a:off x="1182688" y="696913"/>
            <a:ext cx="4648200" cy="3486150"/>
          </a:xfrm>
          <a:ln/>
        </p:spPr>
      </p:sp>
      <p:sp>
        <p:nvSpPr>
          <p:cNvPr id="51204"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4551890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16</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dirty="0"/>
          </a:p>
        </p:txBody>
      </p:sp>
    </p:spTree>
    <p:extLst>
      <p:ext uri="{BB962C8B-B14F-4D97-AF65-F5344CB8AC3E}">
        <p14:creationId xmlns:p14="http://schemas.microsoft.com/office/powerpoint/2010/main" val="31546992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17</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r>
              <a:rPr lang="en-US" altLang="en-US" sz="1200" i="1" dirty="0"/>
              <a:t>Single Crossing Properties and the Existence of Pure Strategy Equilibria in Games of Incomplete Information</a:t>
            </a:r>
            <a:endParaRPr lang="en-US" altLang="en-US" dirty="0"/>
          </a:p>
        </p:txBody>
      </p:sp>
    </p:spTree>
    <p:extLst>
      <p:ext uri="{BB962C8B-B14F-4D97-AF65-F5344CB8AC3E}">
        <p14:creationId xmlns:p14="http://schemas.microsoft.com/office/powerpoint/2010/main" val="245261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18</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6062379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CDECAC2A-FA59-4977-902F-7FE1D950B892}" type="slidenum">
              <a:rPr lang="en-US" altLang="en-US" smtClean="0"/>
              <a:pPr eaLnBrk="1" hangingPunct="1">
                <a:spcBef>
                  <a:spcPct val="0"/>
                </a:spcBef>
              </a:pPr>
              <a:t>1</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buFontTx/>
              <a:buChar char="•"/>
            </a:pPr>
            <a:endParaRPr lang="en-US" altLang="en-US" dirty="0"/>
          </a:p>
        </p:txBody>
      </p:sp>
    </p:spTree>
    <p:extLst>
      <p:ext uri="{BB962C8B-B14F-4D97-AF65-F5344CB8AC3E}">
        <p14:creationId xmlns:p14="http://schemas.microsoft.com/office/powerpoint/2010/main" val="22810398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19</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22352624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20</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11149201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21</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19095153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22</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42325515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46BA664F-2F1E-49DD-9844-018FA76D6B1D}" type="slidenum">
              <a:rPr lang="en-US" altLang="en-US" smtClean="0"/>
              <a:pPr eaLnBrk="1" hangingPunct="1">
                <a:spcBef>
                  <a:spcPct val="0"/>
                </a:spcBef>
              </a:pPr>
              <a:t>23</a:t>
            </a:fld>
            <a:endParaRPr lang="en-US" altLang="en-US"/>
          </a:p>
        </p:txBody>
      </p:sp>
      <p:sp>
        <p:nvSpPr>
          <p:cNvPr id="51203" name="Rectangle 2"/>
          <p:cNvSpPr>
            <a:spLocks noGrp="1" noRot="1" noChangeAspect="1" noChangeArrowheads="1" noTextEdit="1"/>
          </p:cNvSpPr>
          <p:nvPr>
            <p:ph type="sldImg"/>
          </p:nvPr>
        </p:nvSpPr>
        <p:spPr>
          <a:xfrm>
            <a:off x="1182688" y="696913"/>
            <a:ext cx="4648200" cy="3486150"/>
          </a:xfrm>
          <a:ln/>
        </p:spPr>
      </p:sp>
      <p:sp>
        <p:nvSpPr>
          <p:cNvPr id="51204"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402777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24</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21688641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25</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31888216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26</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8469506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27</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169241854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28</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18529853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CDECAC2A-FA59-4977-902F-7FE1D950B892}" type="slidenum">
              <a:rPr lang="en-US" altLang="en-US" smtClean="0"/>
              <a:pPr eaLnBrk="1" hangingPunct="1">
                <a:spcBef>
                  <a:spcPct val="0"/>
                </a:spcBef>
              </a:pPr>
              <a:t>2</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372290653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29</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210750066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30</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40941526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31</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102273716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32</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336079379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33</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13399335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46BA664F-2F1E-49DD-9844-018FA76D6B1D}" type="slidenum">
              <a:rPr lang="en-US" altLang="en-US" smtClean="0"/>
              <a:pPr eaLnBrk="1" hangingPunct="1">
                <a:spcBef>
                  <a:spcPct val="0"/>
                </a:spcBef>
              </a:pPr>
              <a:t>34</a:t>
            </a:fld>
            <a:endParaRPr lang="en-US" altLang="en-US"/>
          </a:p>
        </p:txBody>
      </p:sp>
      <p:sp>
        <p:nvSpPr>
          <p:cNvPr id="51203" name="Rectangle 2"/>
          <p:cNvSpPr>
            <a:spLocks noGrp="1" noRot="1" noChangeAspect="1" noChangeArrowheads="1" noTextEdit="1"/>
          </p:cNvSpPr>
          <p:nvPr>
            <p:ph type="sldImg"/>
          </p:nvPr>
        </p:nvSpPr>
        <p:spPr>
          <a:xfrm>
            <a:off x="1182688" y="696913"/>
            <a:ext cx="4648200" cy="3486150"/>
          </a:xfrm>
          <a:ln/>
        </p:spPr>
      </p:sp>
      <p:sp>
        <p:nvSpPr>
          <p:cNvPr id="51204"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75648433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35</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17738401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B4C024A5-A8BE-47B7-B8C9-7697D1539C73}" type="slidenum">
              <a:rPr lang="en-US" altLang="en-US" smtClean="0"/>
              <a:pPr eaLnBrk="1" hangingPunct="1">
                <a:spcBef>
                  <a:spcPct val="0"/>
                </a:spcBef>
              </a:pPr>
              <a:t>36</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r>
              <a:rPr lang="en-US" altLang="en-US" sz="2000" dirty="0"/>
              <a:t>Other “pernicious effects” mentioned elsewhere: </a:t>
            </a:r>
          </a:p>
          <a:p>
            <a:pPr lvl="1" eaLnBrk="1" hangingPunct="1"/>
            <a:r>
              <a:rPr lang="en-US" altLang="en-US" sz="1600" dirty="0"/>
              <a:t>“promoting lower-quality work; incentivizing corner-cutting; </a:t>
            </a:r>
            <a:br>
              <a:rPr lang="en-US" altLang="en-US" sz="1600" dirty="0"/>
            </a:br>
            <a:r>
              <a:rPr lang="en-US" altLang="en-US" sz="1600" dirty="0"/>
              <a:t>increase claims and change orders; delaying project completion; </a:t>
            </a:r>
            <a:br>
              <a:rPr lang="en-US" altLang="en-US" sz="1600" dirty="0"/>
            </a:br>
            <a:r>
              <a:rPr lang="en-US" altLang="en-US" sz="1600" dirty="0"/>
              <a:t>and generally worsening the business environment.”</a:t>
            </a:r>
          </a:p>
          <a:p>
            <a:pPr eaLnBrk="1" hangingPunct="1">
              <a:buFontTx/>
              <a:buChar char="•"/>
            </a:pPr>
            <a:endParaRPr lang="en-US" altLang="en-US" dirty="0"/>
          </a:p>
        </p:txBody>
      </p:sp>
    </p:spTree>
    <p:extLst>
      <p:ext uri="{BB962C8B-B14F-4D97-AF65-F5344CB8AC3E}">
        <p14:creationId xmlns:p14="http://schemas.microsoft.com/office/powerpoint/2010/main" val="4257818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txBox="1">
            <a:spLocks noGrp="1" noChangeArrowheads="1"/>
          </p:cNvSpPr>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177" tIns="46589" rIns="93177" bIns="46589" anchor="b"/>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algn="r" eaLnBrk="1" hangingPunct="1">
              <a:spcBef>
                <a:spcPct val="0"/>
              </a:spcBef>
            </a:pPr>
            <a:fld id="{BBD395BA-FDED-4003-B983-5C48E9C5BF3B}" type="slidenum">
              <a:rPr lang="en-US" altLang="en-US"/>
              <a:pPr algn="r" eaLnBrk="1" hangingPunct="1">
                <a:spcBef>
                  <a:spcPct val="0"/>
                </a:spcBef>
              </a:pPr>
              <a:t>37</a:t>
            </a:fld>
            <a:endParaRPr lang="en-US" alt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p:spPr>
        <p:txBody>
          <a:bodyPr/>
          <a:lstStyle/>
          <a:p>
            <a:pPr eaLnBrk="1" hangingPunct="1">
              <a:buFontTx/>
              <a:buChar char="•"/>
            </a:pPr>
            <a:endParaRPr lang="en-US" altLang="en-US"/>
          </a:p>
        </p:txBody>
      </p:sp>
    </p:spTree>
    <p:extLst>
      <p:ext uri="{BB962C8B-B14F-4D97-AF65-F5344CB8AC3E}">
        <p14:creationId xmlns:p14="http://schemas.microsoft.com/office/powerpoint/2010/main" val="7930601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lvl1pPr defTabSz="931863">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31863">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31863">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31863">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31863">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E01D331-3913-4E7E-98AA-F822BB6FA7BD}" type="slidenum">
              <a:rPr lang="en-US" altLang="en-US" smtClean="0"/>
              <a:pPr>
                <a:spcBef>
                  <a:spcPct val="0"/>
                </a:spcBef>
              </a:pPr>
              <a:t>3</a:t>
            </a:fld>
            <a:endParaRPr lang="en-US" alt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p:spPr>
        <p:txBody>
          <a:bodyPr/>
          <a:lstStyle/>
          <a:p>
            <a:pPr eaLnBrk="1" hangingPunct="1"/>
            <a:r>
              <a:rPr lang="en-US" altLang="en-US" sz="1800" dirty="0"/>
              <a:t>1955 U.S. Senate report</a:t>
            </a:r>
          </a:p>
          <a:p>
            <a:pPr lvl="1" eaLnBrk="1" hangingPunct="1"/>
            <a:r>
              <a:rPr lang="en-US" altLang="en-US" sz="1600" dirty="0"/>
              <a:t>Bid shopping “</a:t>
            </a:r>
            <a:r>
              <a:rPr lang="en-US" altLang="en-US" sz="1600" b="1" dirty="0">
                <a:solidFill>
                  <a:srgbClr val="0000FF"/>
                </a:solidFill>
              </a:rPr>
              <a:t>prevalent</a:t>
            </a:r>
            <a:r>
              <a:rPr lang="en-US" altLang="en-US" sz="1600" dirty="0"/>
              <a:t>” in Federal projects involving “mechanical specialty” subcontractors (electrical, plumbing, sheet metal…)</a:t>
            </a:r>
          </a:p>
          <a:p>
            <a:pPr lvl="1" eaLnBrk="1" hangingPunct="1"/>
            <a:r>
              <a:rPr lang="en-US" altLang="en-US" sz="1600" dirty="0"/>
              <a:t>75% of electrical contractors surveyed avoid sub-bidding on Federal construction jobs; “93% gave the prevalence of bid shopping as their reason”</a:t>
            </a:r>
          </a:p>
          <a:p>
            <a:pPr eaLnBrk="1" hangingPunct="1"/>
            <a:endParaRPr lang="en-US" altLang="en-US" sz="600" dirty="0"/>
          </a:p>
          <a:p>
            <a:pPr eaLnBrk="1" hangingPunct="1"/>
            <a:r>
              <a:rPr lang="en-US" altLang="en-US" sz="1800" dirty="0"/>
              <a:t>2005 survey of top U.S. contractors and owner firms (“buyers”)</a:t>
            </a:r>
          </a:p>
          <a:p>
            <a:pPr lvl="1" eaLnBrk="1" hangingPunct="1"/>
            <a:r>
              <a:rPr lang="en-US" altLang="en-US" sz="1600" dirty="0"/>
              <a:t>“How often do general contractors shop bids to select their subcontractors after the contract is awarded?”  </a:t>
            </a:r>
            <a:br>
              <a:rPr lang="en-US" altLang="en-US" sz="1600" dirty="0"/>
            </a:br>
            <a:r>
              <a:rPr lang="en-US" altLang="en-US" sz="1600" dirty="0"/>
              <a:t>(0 = never, 1 = sometimes, 2 = often, 3 = always)</a:t>
            </a:r>
          </a:p>
          <a:p>
            <a:pPr lvl="1" eaLnBrk="1" hangingPunct="1"/>
            <a:r>
              <a:rPr lang="en-US" altLang="en-US" sz="1600" b="1" dirty="0">
                <a:solidFill>
                  <a:srgbClr val="0000FF"/>
                </a:solidFill>
              </a:rPr>
              <a:t>Subcontractors 1.42</a:t>
            </a:r>
            <a:r>
              <a:rPr lang="en-US" altLang="en-US" sz="1600" dirty="0"/>
              <a:t>, owners 1.36, </a:t>
            </a:r>
            <a:r>
              <a:rPr lang="en-US" altLang="en-US" sz="1600" b="1" dirty="0">
                <a:solidFill>
                  <a:srgbClr val="0000FF"/>
                </a:solidFill>
              </a:rPr>
              <a:t>general contractors 0.18</a:t>
            </a:r>
          </a:p>
          <a:p>
            <a:pPr eaLnBrk="1" hangingPunct="1"/>
            <a:endParaRPr lang="en-US" altLang="en-US" sz="600" dirty="0"/>
          </a:p>
          <a:p>
            <a:pPr eaLnBrk="1" hangingPunct="1"/>
            <a:r>
              <a:rPr lang="en-US" altLang="en-US" sz="1800" dirty="0"/>
              <a:t>2008 survey of U.S. and Canadian construction contractors </a:t>
            </a:r>
          </a:p>
          <a:p>
            <a:pPr lvl="1" eaLnBrk="1" hangingPunct="1"/>
            <a:r>
              <a:rPr lang="en-US" altLang="en-US" sz="1600" b="1" dirty="0">
                <a:solidFill>
                  <a:srgbClr val="0000FF"/>
                </a:solidFill>
              </a:rPr>
              <a:t>32% said “they have bid shopped or peddled themselves”</a:t>
            </a:r>
          </a:p>
          <a:p>
            <a:pPr lvl="1" eaLnBrk="1" hangingPunct="1"/>
            <a:r>
              <a:rPr lang="en-US" altLang="en-US" sz="1600" dirty="0"/>
              <a:t>80% said they “know of others who have engaged in bid shopping or peddling”</a:t>
            </a:r>
          </a:p>
          <a:p>
            <a:pPr eaLnBrk="1" hangingPunct="1"/>
            <a:endParaRPr lang="en-US" altLang="en-US" sz="600" dirty="0"/>
          </a:p>
          <a:p>
            <a:pPr eaLnBrk="1" hangingPunct="1"/>
            <a:r>
              <a:rPr lang="en-US" altLang="en-US" sz="1800" dirty="0"/>
              <a:t>2009 survey of subcontractors in Auckland: "all participants indicated that bid shopping in the electrical and mechanical services trades occurred in </a:t>
            </a:r>
            <a:r>
              <a:rPr lang="en-US" altLang="en-US" sz="1800" b="1" dirty="0">
                <a:solidFill>
                  <a:srgbClr val="0000FF"/>
                </a:solidFill>
              </a:rPr>
              <a:t>at least 30% of all tenders </a:t>
            </a:r>
            <a:r>
              <a:rPr lang="en-US" altLang="en-US" sz="1800" dirty="0"/>
              <a:t>for which quotations were submitted.“  </a:t>
            </a:r>
          </a:p>
          <a:p>
            <a:pPr eaLnBrk="1" hangingPunct="1"/>
            <a:endParaRPr lang="en-US" altLang="en-US" sz="1800" dirty="0"/>
          </a:p>
          <a:p>
            <a:pPr eaLnBrk="1" hangingPunct="1"/>
            <a:r>
              <a:rPr lang="en-US" altLang="en-US" sz="1800" dirty="0"/>
              <a:t>(</a:t>
            </a:r>
            <a:r>
              <a:rPr lang="en-US" altLang="en-US" sz="1800" dirty="0" err="1"/>
              <a:t>Arditi</a:t>
            </a:r>
            <a:r>
              <a:rPr lang="en-US" altLang="en-US" sz="1800" dirty="0"/>
              <a:t> and </a:t>
            </a:r>
            <a:r>
              <a:rPr lang="en-US" altLang="en-US" sz="1800" dirty="0" err="1"/>
              <a:t>Chotibhonds</a:t>
            </a:r>
            <a:r>
              <a:rPr lang="en-US" altLang="en-US" sz="1800" dirty="0"/>
              <a:t> 2005)</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en-US" sz="1800" dirty="0"/>
              <a:t>(Gregory and Travers 2010) </a:t>
            </a:r>
          </a:p>
          <a:p>
            <a:pPr eaLnBrk="1" hangingPunct="1"/>
            <a:r>
              <a:rPr lang="en-US" altLang="en-US" sz="1800" dirty="0"/>
              <a:t>(Thurnell and Lee 2009)</a:t>
            </a:r>
          </a:p>
          <a:p>
            <a:pPr eaLnBrk="1" hangingPunct="1"/>
            <a:endParaRPr lang="en-US" altLang="en-US" sz="1800" dirty="0"/>
          </a:p>
        </p:txBody>
      </p:sp>
    </p:spTree>
    <p:extLst>
      <p:ext uri="{BB962C8B-B14F-4D97-AF65-F5344CB8AC3E}">
        <p14:creationId xmlns:p14="http://schemas.microsoft.com/office/powerpoint/2010/main" val="35146669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lvl1pPr defTabSz="931863">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31863">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31863">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31863">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31863">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E01D331-3913-4E7E-98AA-F822BB6FA7BD}" type="slidenum">
              <a:rPr lang="en-US" altLang="en-US" smtClean="0"/>
              <a:pPr>
                <a:spcBef>
                  <a:spcPct val="0"/>
                </a:spcBef>
              </a:pPr>
              <a:t>4</a:t>
            </a:fld>
            <a:endParaRPr lang="en-US" alt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p:spPr>
        <p:txBody>
          <a:bodyPr/>
          <a:lstStyle/>
          <a:p>
            <a:pPr eaLnBrk="1" hangingPunct="1"/>
            <a:r>
              <a:rPr lang="en-US" altLang="en-US" sz="2200" dirty="0"/>
              <a:t>“Bid shopping or bid peddling are </a:t>
            </a:r>
            <a:r>
              <a:rPr lang="en-US" altLang="en-US" sz="2200" b="1" dirty="0">
                <a:solidFill>
                  <a:srgbClr val="0000FF"/>
                </a:solidFill>
              </a:rPr>
              <a:t>abhorrent business practices that threaten the integrity </a:t>
            </a:r>
            <a:r>
              <a:rPr lang="en-US" altLang="en-US" sz="2200" dirty="0"/>
              <a:t>of the competitive bidding system…” </a:t>
            </a:r>
          </a:p>
          <a:p>
            <a:pPr lvl="1" eaLnBrk="1" hangingPunct="1"/>
            <a:r>
              <a:rPr lang="en-US" altLang="en-US" sz="1600" dirty="0"/>
              <a:t>(Joint guidelines issued by the Association of General Contractors of America, American Subcontractors Association, and Associated Specialty Contractors)</a:t>
            </a:r>
          </a:p>
          <a:p>
            <a:pPr marL="0" indent="0" eaLnBrk="1" hangingPunct="1">
              <a:buNone/>
            </a:pPr>
            <a:endParaRPr lang="en-US" altLang="en-US" sz="1200" dirty="0"/>
          </a:p>
          <a:p>
            <a:pPr eaLnBrk="1" hangingPunct="1"/>
            <a:r>
              <a:rPr lang="en-US" altLang="en-US" sz="2200" dirty="0"/>
              <a:t>“This practice is </a:t>
            </a:r>
            <a:r>
              <a:rPr lang="en-US" altLang="en-US" sz="2200" b="1" dirty="0">
                <a:solidFill>
                  <a:srgbClr val="0000FF"/>
                </a:solidFill>
              </a:rPr>
              <a:t>unethical</a:t>
            </a:r>
            <a:r>
              <a:rPr lang="en-US" altLang="en-US" sz="2200" dirty="0"/>
              <a:t>, </a:t>
            </a:r>
            <a:r>
              <a:rPr lang="en-US" altLang="en-US" sz="2200" b="1" dirty="0">
                <a:solidFill>
                  <a:srgbClr val="0000FF"/>
                </a:solidFill>
              </a:rPr>
              <a:t>unfair </a:t>
            </a:r>
            <a:r>
              <a:rPr lang="en-US" altLang="en-US" sz="2200" dirty="0"/>
              <a:t>and is in direct violation of this Code of Ethics”</a:t>
            </a:r>
          </a:p>
          <a:p>
            <a:pPr lvl="1" eaLnBrk="1" hangingPunct="1"/>
            <a:r>
              <a:rPr lang="en-US" altLang="en-US" sz="1600" dirty="0"/>
              <a:t>(Code of Ethics of American Society of Professional Estimators)</a:t>
            </a:r>
          </a:p>
          <a:p>
            <a:pPr eaLnBrk="1" hangingPunct="1"/>
            <a:endParaRPr lang="en-US" altLang="en-US" sz="1200" dirty="0"/>
          </a:p>
          <a:p>
            <a:pPr eaLnBrk="1" hangingPunct="1"/>
            <a:r>
              <a:rPr lang="en-US" altLang="en-US" sz="2200" dirty="0"/>
              <a:t>“All contractors (Prime Contractors and Subcontractors)… should </a:t>
            </a:r>
            <a:r>
              <a:rPr lang="en-US" altLang="en-US" sz="2200" b="1" dirty="0">
                <a:solidFill>
                  <a:srgbClr val="0000FF"/>
                </a:solidFill>
              </a:rPr>
              <a:t>avoid any activity that could be construed as bid shopping or bid peddling</a:t>
            </a:r>
            <a:r>
              <a:rPr lang="en-US" altLang="en-US" sz="2200" dirty="0"/>
              <a:t>.”</a:t>
            </a:r>
          </a:p>
          <a:p>
            <a:pPr lvl="1" eaLnBrk="1" hangingPunct="1"/>
            <a:r>
              <a:rPr lang="en-US" altLang="en-US" sz="1600" dirty="0"/>
              <a:t>(Canadian Construction Association)</a:t>
            </a:r>
          </a:p>
          <a:p>
            <a:pPr eaLnBrk="1" hangingPunct="1"/>
            <a:endParaRPr lang="en-US" altLang="en-US" sz="1200" dirty="0"/>
          </a:p>
          <a:p>
            <a:pPr eaLnBrk="1" hangingPunct="1"/>
            <a:r>
              <a:rPr lang="en-US" altLang="en-US" sz="1200" dirty="0"/>
              <a:t>“The bid amount of one competitor should not be divulged to another before the award of the subcontract or order, nor should it be used by the contractor to secure a lower proposal from another bidder on that project”</a:t>
            </a:r>
          </a:p>
          <a:p>
            <a:pPr eaLnBrk="1" hangingPunct="1"/>
            <a:r>
              <a:rPr lang="en-US" altLang="en-US" sz="1200" dirty="0"/>
              <a:t>“It is </a:t>
            </a:r>
            <a:r>
              <a:rPr lang="en-US" altLang="en-US" sz="1200" b="1" dirty="0">
                <a:solidFill>
                  <a:srgbClr val="0000FF"/>
                </a:solidFill>
              </a:rPr>
              <a:t>unethical</a:t>
            </a:r>
            <a:r>
              <a:rPr lang="en-US" altLang="en-US" sz="1200" dirty="0"/>
              <a:t> to disclose to others… any information that is provided…”</a:t>
            </a:r>
          </a:p>
          <a:p>
            <a:pPr eaLnBrk="1" hangingPunct="1">
              <a:buFontTx/>
              <a:buChar char="•"/>
            </a:pP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7110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CDECAC2A-FA59-4977-902F-7FE1D950B892}" type="slidenum">
              <a:rPr lang="en-US" altLang="en-US" smtClean="0"/>
              <a:pPr eaLnBrk="1" hangingPunct="1">
                <a:spcBef>
                  <a:spcPct val="0"/>
                </a:spcBef>
              </a:pPr>
              <a:t>5</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r>
              <a:rPr lang="en-US" altLang="en-US" dirty="0"/>
              <a:t>Bid depositories are central facilities</a:t>
            </a:r>
            <a:r>
              <a:rPr lang="en-US" altLang="en-US" baseline="0" dirty="0"/>
              <a:t> that receive subcontractor bids, distribute them to prime contractors – voluntary, but rules prohibit participating contractors from accepting outside sub-bids or shopping the bids after winning.  Starting in the 1950s, these restrictions were deemed antitrust violations, and bid depositories have basically vanished in the US.</a:t>
            </a:r>
          </a:p>
          <a:p>
            <a:pPr eaLnBrk="1" hangingPunct="1"/>
            <a:r>
              <a:rPr lang="en-US" altLang="en-US" baseline="0" dirty="0"/>
              <a:t>Federal legislation first proposed in 1932, proposed many times since but never passed.  Small Business Administration rules do encourage PC to make a “good faith effort” to use small business subcontractors it used in preparing its bid, though.</a:t>
            </a:r>
          </a:p>
          <a:p>
            <a:pPr eaLnBrk="1" hangingPunct="1"/>
            <a:r>
              <a:rPr lang="en-US" altLang="en-US" baseline="0" dirty="0"/>
              <a:t>State laws began in 1925 – by 1993, 18 states had bid listing requirement; recent count is 22.</a:t>
            </a:r>
            <a:endParaRPr lang="en-US" altLang="en-US" dirty="0"/>
          </a:p>
        </p:txBody>
      </p:sp>
    </p:spTree>
    <p:extLst>
      <p:ext uri="{BB962C8B-B14F-4D97-AF65-F5344CB8AC3E}">
        <p14:creationId xmlns:p14="http://schemas.microsoft.com/office/powerpoint/2010/main" val="230938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CDECAC2A-FA59-4977-902F-7FE1D950B892}" type="slidenum">
              <a:rPr lang="en-US" altLang="en-US" smtClean="0"/>
              <a:pPr eaLnBrk="1" hangingPunct="1">
                <a:spcBef>
                  <a:spcPct val="0"/>
                </a:spcBef>
              </a:pPr>
              <a:t>6</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r>
              <a:rPr lang="en-US" altLang="en-US" sz="1200" dirty="0"/>
              <a:t>“Under present bidding procedures the price the Government gets is not only too high because of the thinness of competition but because it does not reflect the final price of the mechanical specialty work… Present bidding procedures cause the subcontractor submitting a bid “To bid so high that he, the subcontractor, can still come down and get the job.”</a:t>
            </a:r>
          </a:p>
          <a:p>
            <a:pPr eaLnBrk="1" hangingPunct="1"/>
            <a:endParaRPr lang="en-US" altLang="en-US" sz="1200" dirty="0"/>
          </a:p>
          <a:p>
            <a:pPr eaLnBrk="1" hangingPunct="1"/>
            <a:r>
              <a:rPr lang="en-US" altLang="en-US" sz="2000" dirty="0"/>
              <a:t>Other “pernicious effects” mentioned elsewhere: </a:t>
            </a:r>
          </a:p>
          <a:p>
            <a:pPr lvl="1" eaLnBrk="1" hangingPunct="1"/>
            <a:r>
              <a:rPr lang="en-US" altLang="en-US" sz="1600" dirty="0"/>
              <a:t>“promoting lower-quality work; incentivizing corner-cutting; </a:t>
            </a:r>
            <a:br>
              <a:rPr lang="en-US" altLang="en-US" sz="1600" dirty="0"/>
            </a:br>
            <a:r>
              <a:rPr lang="en-US" altLang="en-US" sz="1600" dirty="0"/>
              <a:t>increase claims and change orders; delaying project completion; </a:t>
            </a:r>
            <a:br>
              <a:rPr lang="en-US" altLang="en-US" sz="1600" dirty="0"/>
            </a:br>
            <a:r>
              <a:rPr lang="en-US" altLang="en-US" sz="1600" dirty="0"/>
              <a:t>and generally worsening the business environment.”</a:t>
            </a:r>
          </a:p>
          <a:p>
            <a:pPr eaLnBrk="1" hangingPunct="1"/>
            <a:endParaRPr lang="en-US" altLang="en-US" sz="1200" dirty="0"/>
          </a:p>
        </p:txBody>
      </p:sp>
    </p:spTree>
    <p:extLst>
      <p:ext uri="{BB962C8B-B14F-4D97-AF65-F5344CB8AC3E}">
        <p14:creationId xmlns:p14="http://schemas.microsoft.com/office/powerpoint/2010/main" val="21428063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CDECAC2A-FA59-4977-902F-7FE1D950B892}" type="slidenum">
              <a:rPr lang="en-US" altLang="en-US" smtClean="0"/>
              <a:pPr eaLnBrk="1" hangingPunct="1">
                <a:spcBef>
                  <a:spcPct val="0"/>
                </a:spcBef>
              </a:pPr>
              <a:t>7</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939526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Arial" charset="0"/>
                <a:cs typeface="Arial" charset="0"/>
              </a:defRPr>
            </a:lvl1pPr>
            <a:lvl2pPr marL="742950" indent="-285750" defTabSz="931863" eaLnBrk="0" hangingPunct="0">
              <a:spcBef>
                <a:spcPct val="30000"/>
              </a:spcBef>
              <a:defRPr sz="1200">
                <a:solidFill>
                  <a:schemeClr val="tx1"/>
                </a:solidFill>
                <a:latin typeface="Arial" charset="0"/>
                <a:cs typeface="Arial" charset="0"/>
              </a:defRPr>
            </a:lvl2pPr>
            <a:lvl3pPr marL="1143000" indent="-228600" defTabSz="931863" eaLnBrk="0" hangingPunct="0">
              <a:spcBef>
                <a:spcPct val="30000"/>
              </a:spcBef>
              <a:defRPr sz="1200">
                <a:solidFill>
                  <a:schemeClr val="tx1"/>
                </a:solidFill>
                <a:latin typeface="Arial" charset="0"/>
                <a:cs typeface="Arial" charset="0"/>
              </a:defRPr>
            </a:lvl3pPr>
            <a:lvl4pPr marL="1600200" indent="-228600" defTabSz="931863" eaLnBrk="0" hangingPunct="0">
              <a:spcBef>
                <a:spcPct val="30000"/>
              </a:spcBef>
              <a:defRPr sz="1200">
                <a:solidFill>
                  <a:schemeClr val="tx1"/>
                </a:solidFill>
                <a:latin typeface="Arial" charset="0"/>
                <a:cs typeface="Arial" charset="0"/>
              </a:defRPr>
            </a:lvl4pPr>
            <a:lvl5pPr marL="2057400" indent="-228600" defTabSz="931863" eaLnBrk="0" hangingPunct="0">
              <a:spcBef>
                <a:spcPct val="30000"/>
              </a:spcBef>
              <a:defRPr sz="1200">
                <a:solidFill>
                  <a:schemeClr val="tx1"/>
                </a:solidFill>
                <a:latin typeface="Arial" charset="0"/>
                <a:cs typeface="Arial" charset="0"/>
              </a:defRPr>
            </a:lvl5pPr>
            <a:lvl6pPr marL="2514600" indent="-228600" defTabSz="931863" eaLnBrk="0" fontAlgn="base" hangingPunct="0">
              <a:spcBef>
                <a:spcPct val="30000"/>
              </a:spcBef>
              <a:spcAft>
                <a:spcPct val="0"/>
              </a:spcAft>
              <a:defRPr sz="1200">
                <a:solidFill>
                  <a:schemeClr val="tx1"/>
                </a:solidFill>
                <a:latin typeface="Arial" charset="0"/>
                <a:cs typeface="Arial" charset="0"/>
              </a:defRPr>
            </a:lvl6pPr>
            <a:lvl7pPr marL="2971800" indent="-228600" defTabSz="931863" eaLnBrk="0" fontAlgn="base" hangingPunct="0">
              <a:spcBef>
                <a:spcPct val="30000"/>
              </a:spcBef>
              <a:spcAft>
                <a:spcPct val="0"/>
              </a:spcAft>
              <a:defRPr sz="1200">
                <a:solidFill>
                  <a:schemeClr val="tx1"/>
                </a:solidFill>
                <a:latin typeface="Arial" charset="0"/>
                <a:cs typeface="Arial" charset="0"/>
              </a:defRPr>
            </a:lvl7pPr>
            <a:lvl8pPr marL="3429000" indent="-228600" defTabSz="931863" eaLnBrk="0" fontAlgn="base" hangingPunct="0">
              <a:spcBef>
                <a:spcPct val="30000"/>
              </a:spcBef>
              <a:spcAft>
                <a:spcPct val="0"/>
              </a:spcAft>
              <a:defRPr sz="1200">
                <a:solidFill>
                  <a:schemeClr val="tx1"/>
                </a:solidFill>
                <a:latin typeface="Arial" charset="0"/>
                <a:cs typeface="Arial" charset="0"/>
              </a:defRPr>
            </a:lvl8pPr>
            <a:lvl9pPr marL="3886200" indent="-228600" defTabSz="931863"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CDECAC2A-FA59-4977-902F-7FE1D950B892}" type="slidenum">
              <a:rPr lang="en-US" altLang="en-US" smtClean="0"/>
              <a:pPr eaLnBrk="1" hangingPunct="1">
                <a:spcBef>
                  <a:spcPct val="0"/>
                </a:spcBef>
              </a:pPr>
              <a:t>8</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3178278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8"/>
          <p:cNvSpPr>
            <a:spLocks noChangeShapeType="1"/>
          </p:cNvSpPr>
          <p:nvPr/>
        </p:nvSpPr>
        <p:spPr bwMode="auto">
          <a:xfrm>
            <a:off x="1981200" y="5257800"/>
            <a:ext cx="6511925"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0754" name="Rectangle 2"/>
          <p:cNvSpPr>
            <a:spLocks noGrp="1" noChangeArrowheads="1"/>
          </p:cNvSpPr>
          <p:nvPr>
            <p:ph type="ctrTitle"/>
          </p:nvPr>
        </p:nvSpPr>
        <p:spPr>
          <a:xfrm>
            <a:off x="914400" y="1524000"/>
            <a:ext cx="7623175" cy="1752600"/>
          </a:xfrm>
        </p:spPr>
        <p:txBody>
          <a:bodyPr/>
          <a:lstStyle>
            <a:lvl1pPr>
              <a:defRPr sz="4800"/>
            </a:lvl1pPr>
          </a:lstStyle>
          <a:p>
            <a:pPr lvl="0"/>
            <a:r>
              <a:rPr lang="en-US" altLang="en-US" noProof="0"/>
              <a:t>Click to edit Master title style</a:t>
            </a:r>
          </a:p>
        </p:txBody>
      </p:sp>
      <p:sp>
        <p:nvSpPr>
          <p:cNvPr id="330755"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5" name="Rectangle 4"/>
          <p:cNvSpPr>
            <a:spLocks noGrp="1" noChangeArrowheads="1"/>
          </p:cNvSpPr>
          <p:nvPr>
            <p:ph type="dt" sz="half" idx="10"/>
          </p:nvPr>
        </p:nvSpPr>
        <p:spPr/>
        <p:txBody>
          <a:bodyPr/>
          <a:lstStyle>
            <a:lvl1pPr>
              <a:defRPr>
                <a:latin typeface="Garamond" pitchFamily="18" charset="0"/>
              </a:defRPr>
            </a:lvl1pPr>
          </a:lstStyle>
          <a:p>
            <a:pPr>
              <a:defRPr/>
            </a:pPr>
            <a:endParaRPr lang="en-US" altLang="en-US"/>
          </a:p>
        </p:txBody>
      </p:sp>
      <p:sp>
        <p:nvSpPr>
          <p:cNvPr id="6" name="Rectangle 5"/>
          <p:cNvSpPr>
            <a:spLocks noGrp="1" noChangeArrowheads="1"/>
          </p:cNvSpPr>
          <p:nvPr>
            <p:ph type="ftr" sz="quarter" idx="11"/>
          </p:nvPr>
        </p:nvSpPr>
        <p:spPr>
          <a:xfrm>
            <a:off x="3124200" y="6243638"/>
            <a:ext cx="2895600" cy="457200"/>
          </a:xfrm>
        </p:spPr>
        <p:txBody>
          <a:bodyPr/>
          <a:lstStyle>
            <a:lvl1pPr>
              <a:defRPr>
                <a:latin typeface="Garamond" pitchFamily="18" charset="0"/>
              </a:defRPr>
            </a:lvl1pPr>
          </a:lstStyle>
          <a:p>
            <a:pPr>
              <a:defRPr/>
            </a:pPr>
            <a:r>
              <a:rPr lang="en-US" altLang="en-US"/>
              <a:t>Quint - Patent Pools</a:t>
            </a:r>
          </a:p>
        </p:txBody>
      </p:sp>
      <p:sp>
        <p:nvSpPr>
          <p:cNvPr id="7" name="Rectangle 6"/>
          <p:cNvSpPr>
            <a:spLocks noGrp="1" noChangeArrowheads="1"/>
          </p:cNvSpPr>
          <p:nvPr>
            <p:ph type="sldNum" sz="quarter" idx="12"/>
          </p:nvPr>
        </p:nvSpPr>
        <p:spPr/>
        <p:txBody>
          <a:bodyPr/>
          <a:lstStyle>
            <a:lvl1pPr>
              <a:defRPr>
                <a:latin typeface="Garamond" pitchFamily="18" charset="0"/>
              </a:defRPr>
            </a:lvl1pPr>
          </a:lstStyle>
          <a:p>
            <a:pPr>
              <a:defRPr/>
            </a:pPr>
            <a:fld id="{5BB1965F-CFA2-4CBC-AFDE-E45CA1155299}" type="slidenum">
              <a:rPr lang="en-US" altLang="en-US"/>
              <a:pPr>
                <a:defRPr/>
              </a:pPr>
              <a:t>‹#›</a:t>
            </a:fld>
            <a:endParaRPr lang="en-US" altLang="en-US"/>
          </a:p>
        </p:txBody>
      </p:sp>
    </p:spTree>
    <p:extLst>
      <p:ext uri="{BB962C8B-B14F-4D97-AF65-F5344CB8AC3E}">
        <p14:creationId xmlns:p14="http://schemas.microsoft.com/office/powerpoint/2010/main" val="4109540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Quint - Patent Pools</a:t>
            </a:r>
          </a:p>
        </p:txBody>
      </p:sp>
      <p:sp>
        <p:nvSpPr>
          <p:cNvPr id="6" name="Rectangle 6"/>
          <p:cNvSpPr>
            <a:spLocks noGrp="1" noChangeArrowheads="1"/>
          </p:cNvSpPr>
          <p:nvPr>
            <p:ph type="sldNum" sz="quarter" idx="12"/>
          </p:nvPr>
        </p:nvSpPr>
        <p:spPr>
          <a:ln/>
        </p:spPr>
        <p:txBody>
          <a:bodyPr/>
          <a:lstStyle>
            <a:lvl1pPr>
              <a:defRPr/>
            </a:lvl1pPr>
          </a:lstStyle>
          <a:p>
            <a:pPr>
              <a:defRPr/>
            </a:pPr>
            <a:fld id="{0E450167-4214-4AE3-8FEE-CFEF1B918FBA}" type="slidenum">
              <a:rPr lang="en-US" altLang="en-US"/>
              <a:pPr>
                <a:defRPr/>
              </a:pPr>
              <a:t>‹#›</a:t>
            </a:fld>
            <a:endParaRPr lang="en-US" altLang="en-US"/>
          </a:p>
        </p:txBody>
      </p:sp>
    </p:spTree>
    <p:extLst>
      <p:ext uri="{BB962C8B-B14F-4D97-AF65-F5344CB8AC3E}">
        <p14:creationId xmlns:p14="http://schemas.microsoft.com/office/powerpoint/2010/main" val="77785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Quint - Patent Pools</a:t>
            </a:r>
          </a:p>
        </p:txBody>
      </p:sp>
      <p:sp>
        <p:nvSpPr>
          <p:cNvPr id="6" name="Rectangle 6"/>
          <p:cNvSpPr>
            <a:spLocks noGrp="1" noChangeArrowheads="1"/>
          </p:cNvSpPr>
          <p:nvPr>
            <p:ph type="sldNum" sz="quarter" idx="12"/>
          </p:nvPr>
        </p:nvSpPr>
        <p:spPr>
          <a:ln/>
        </p:spPr>
        <p:txBody>
          <a:bodyPr/>
          <a:lstStyle>
            <a:lvl1pPr>
              <a:defRPr/>
            </a:lvl1pPr>
          </a:lstStyle>
          <a:p>
            <a:pPr>
              <a:defRPr/>
            </a:pPr>
            <a:fld id="{DFC2DAF4-D80C-4632-8C2B-3753F688E4FF}" type="slidenum">
              <a:rPr lang="en-US" altLang="en-US"/>
              <a:pPr>
                <a:defRPr/>
              </a:pPr>
              <a:t>‹#›</a:t>
            </a:fld>
            <a:endParaRPr lang="en-US" altLang="en-US"/>
          </a:p>
        </p:txBody>
      </p:sp>
    </p:spTree>
    <p:extLst>
      <p:ext uri="{BB962C8B-B14F-4D97-AF65-F5344CB8AC3E}">
        <p14:creationId xmlns:p14="http://schemas.microsoft.com/office/powerpoint/2010/main" val="30258215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30725"/>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Quint - Patent Pools</a:t>
            </a:r>
          </a:p>
        </p:txBody>
      </p:sp>
      <p:sp>
        <p:nvSpPr>
          <p:cNvPr id="6" name="Rectangle 6"/>
          <p:cNvSpPr>
            <a:spLocks noGrp="1" noChangeArrowheads="1"/>
          </p:cNvSpPr>
          <p:nvPr>
            <p:ph type="sldNum" sz="quarter" idx="12"/>
          </p:nvPr>
        </p:nvSpPr>
        <p:spPr>
          <a:ln/>
        </p:spPr>
        <p:txBody>
          <a:bodyPr/>
          <a:lstStyle>
            <a:lvl1pPr>
              <a:defRPr/>
            </a:lvl1pPr>
          </a:lstStyle>
          <a:p>
            <a:pPr>
              <a:defRPr/>
            </a:pPr>
            <a:fld id="{D91D2D0A-90EB-4A81-BB1F-2DE853B5255F}" type="slidenum">
              <a:rPr lang="en-US" altLang="en-US"/>
              <a:pPr>
                <a:defRPr/>
              </a:pPr>
              <a:t>‹#›</a:t>
            </a:fld>
            <a:endParaRPr lang="en-US" altLang="en-US"/>
          </a:p>
        </p:txBody>
      </p:sp>
    </p:spTree>
    <p:extLst>
      <p:ext uri="{BB962C8B-B14F-4D97-AF65-F5344CB8AC3E}">
        <p14:creationId xmlns:p14="http://schemas.microsoft.com/office/powerpoint/2010/main" val="3050258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Quint - Patent Pools</a:t>
            </a:r>
          </a:p>
        </p:txBody>
      </p:sp>
      <p:sp>
        <p:nvSpPr>
          <p:cNvPr id="6" name="Rectangle 6"/>
          <p:cNvSpPr>
            <a:spLocks noGrp="1" noChangeArrowheads="1"/>
          </p:cNvSpPr>
          <p:nvPr>
            <p:ph type="sldNum" sz="quarter" idx="12"/>
          </p:nvPr>
        </p:nvSpPr>
        <p:spPr>
          <a:ln/>
        </p:spPr>
        <p:txBody>
          <a:bodyPr/>
          <a:lstStyle>
            <a:lvl1pPr>
              <a:defRPr/>
            </a:lvl1pPr>
          </a:lstStyle>
          <a:p>
            <a:pPr>
              <a:defRPr/>
            </a:pPr>
            <a:fld id="{B85AADCA-739A-4D4A-A443-F97A88AF094E}" type="slidenum">
              <a:rPr lang="en-US" altLang="en-US"/>
              <a:pPr>
                <a:defRPr/>
              </a:pPr>
              <a:t>‹#›</a:t>
            </a:fld>
            <a:endParaRPr lang="en-US" altLang="en-US"/>
          </a:p>
        </p:txBody>
      </p:sp>
    </p:spTree>
    <p:extLst>
      <p:ext uri="{BB962C8B-B14F-4D97-AF65-F5344CB8AC3E}">
        <p14:creationId xmlns:p14="http://schemas.microsoft.com/office/powerpoint/2010/main" val="3158990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Quint - Patent Pools</a:t>
            </a:r>
          </a:p>
        </p:txBody>
      </p:sp>
      <p:sp>
        <p:nvSpPr>
          <p:cNvPr id="6" name="Rectangle 6"/>
          <p:cNvSpPr>
            <a:spLocks noGrp="1" noChangeArrowheads="1"/>
          </p:cNvSpPr>
          <p:nvPr>
            <p:ph type="sldNum" sz="quarter" idx="12"/>
          </p:nvPr>
        </p:nvSpPr>
        <p:spPr>
          <a:ln/>
        </p:spPr>
        <p:txBody>
          <a:bodyPr/>
          <a:lstStyle>
            <a:lvl1pPr>
              <a:defRPr/>
            </a:lvl1pPr>
          </a:lstStyle>
          <a:p>
            <a:pPr>
              <a:defRPr/>
            </a:pPr>
            <a:fld id="{38828350-1239-4F0E-A9BF-E1AD8B5D93D3}" type="slidenum">
              <a:rPr lang="en-US" altLang="en-US"/>
              <a:pPr>
                <a:defRPr/>
              </a:pPr>
              <a:t>‹#›</a:t>
            </a:fld>
            <a:endParaRPr lang="en-US" altLang="en-US"/>
          </a:p>
        </p:txBody>
      </p:sp>
    </p:spTree>
    <p:extLst>
      <p:ext uri="{BB962C8B-B14F-4D97-AF65-F5344CB8AC3E}">
        <p14:creationId xmlns:p14="http://schemas.microsoft.com/office/powerpoint/2010/main" val="108645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Quint - Patent Pools</a:t>
            </a:r>
          </a:p>
        </p:txBody>
      </p:sp>
      <p:sp>
        <p:nvSpPr>
          <p:cNvPr id="7" name="Rectangle 6"/>
          <p:cNvSpPr>
            <a:spLocks noGrp="1" noChangeArrowheads="1"/>
          </p:cNvSpPr>
          <p:nvPr>
            <p:ph type="sldNum" sz="quarter" idx="12"/>
          </p:nvPr>
        </p:nvSpPr>
        <p:spPr>
          <a:ln/>
        </p:spPr>
        <p:txBody>
          <a:bodyPr/>
          <a:lstStyle>
            <a:lvl1pPr>
              <a:defRPr/>
            </a:lvl1pPr>
          </a:lstStyle>
          <a:p>
            <a:pPr>
              <a:defRPr/>
            </a:pPr>
            <a:fld id="{CED19D0C-605B-47D5-9FD1-B87E7570B18C}" type="slidenum">
              <a:rPr lang="en-US" altLang="en-US"/>
              <a:pPr>
                <a:defRPr/>
              </a:pPr>
              <a:t>‹#›</a:t>
            </a:fld>
            <a:endParaRPr lang="en-US" altLang="en-US"/>
          </a:p>
        </p:txBody>
      </p:sp>
    </p:spTree>
    <p:extLst>
      <p:ext uri="{BB962C8B-B14F-4D97-AF65-F5344CB8AC3E}">
        <p14:creationId xmlns:p14="http://schemas.microsoft.com/office/powerpoint/2010/main" val="3430798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en-US"/>
              <a:t>Quint - Patent Pools</a:t>
            </a:r>
          </a:p>
        </p:txBody>
      </p:sp>
      <p:sp>
        <p:nvSpPr>
          <p:cNvPr id="9" name="Rectangle 6"/>
          <p:cNvSpPr>
            <a:spLocks noGrp="1" noChangeArrowheads="1"/>
          </p:cNvSpPr>
          <p:nvPr>
            <p:ph type="sldNum" sz="quarter" idx="12"/>
          </p:nvPr>
        </p:nvSpPr>
        <p:spPr>
          <a:ln/>
        </p:spPr>
        <p:txBody>
          <a:bodyPr/>
          <a:lstStyle>
            <a:lvl1pPr>
              <a:defRPr/>
            </a:lvl1pPr>
          </a:lstStyle>
          <a:p>
            <a:pPr>
              <a:defRPr/>
            </a:pPr>
            <a:fld id="{0C0C8900-3CCB-4E53-B050-61780C375FE3}" type="slidenum">
              <a:rPr lang="en-US" altLang="en-US"/>
              <a:pPr>
                <a:defRPr/>
              </a:pPr>
              <a:t>‹#›</a:t>
            </a:fld>
            <a:endParaRPr lang="en-US" altLang="en-US"/>
          </a:p>
        </p:txBody>
      </p:sp>
    </p:spTree>
    <p:extLst>
      <p:ext uri="{BB962C8B-B14F-4D97-AF65-F5344CB8AC3E}">
        <p14:creationId xmlns:p14="http://schemas.microsoft.com/office/powerpoint/2010/main" val="30511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en-US"/>
              <a:t>Quint - Patent Pools</a:t>
            </a:r>
          </a:p>
        </p:txBody>
      </p:sp>
      <p:sp>
        <p:nvSpPr>
          <p:cNvPr id="5" name="Rectangle 6"/>
          <p:cNvSpPr>
            <a:spLocks noGrp="1" noChangeArrowheads="1"/>
          </p:cNvSpPr>
          <p:nvPr>
            <p:ph type="sldNum" sz="quarter" idx="12"/>
          </p:nvPr>
        </p:nvSpPr>
        <p:spPr>
          <a:ln/>
        </p:spPr>
        <p:txBody>
          <a:bodyPr/>
          <a:lstStyle>
            <a:lvl1pPr>
              <a:defRPr/>
            </a:lvl1pPr>
          </a:lstStyle>
          <a:p>
            <a:pPr>
              <a:defRPr/>
            </a:pPr>
            <a:fld id="{69EE839D-4C5A-4D68-9D4A-C6C7BC89005C}" type="slidenum">
              <a:rPr lang="en-US" altLang="en-US"/>
              <a:pPr>
                <a:defRPr/>
              </a:pPr>
              <a:t>‹#›</a:t>
            </a:fld>
            <a:endParaRPr lang="en-US" altLang="en-US"/>
          </a:p>
        </p:txBody>
      </p:sp>
    </p:spTree>
    <p:extLst>
      <p:ext uri="{BB962C8B-B14F-4D97-AF65-F5344CB8AC3E}">
        <p14:creationId xmlns:p14="http://schemas.microsoft.com/office/powerpoint/2010/main" val="2525156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en-US"/>
              <a:t>Quint - Patent Pools</a:t>
            </a:r>
          </a:p>
        </p:txBody>
      </p:sp>
      <p:sp>
        <p:nvSpPr>
          <p:cNvPr id="4" name="Rectangle 6"/>
          <p:cNvSpPr>
            <a:spLocks noGrp="1" noChangeArrowheads="1"/>
          </p:cNvSpPr>
          <p:nvPr>
            <p:ph type="sldNum" sz="quarter" idx="12"/>
          </p:nvPr>
        </p:nvSpPr>
        <p:spPr>
          <a:ln/>
        </p:spPr>
        <p:txBody>
          <a:bodyPr/>
          <a:lstStyle>
            <a:lvl1pPr>
              <a:defRPr/>
            </a:lvl1pPr>
          </a:lstStyle>
          <a:p>
            <a:pPr>
              <a:defRPr/>
            </a:pPr>
            <a:fld id="{F3E6A28B-198C-49E7-AACE-6F26307F7D16}" type="slidenum">
              <a:rPr lang="en-US" altLang="en-US"/>
              <a:pPr>
                <a:defRPr/>
              </a:pPr>
              <a:t>‹#›</a:t>
            </a:fld>
            <a:endParaRPr lang="en-US" altLang="en-US"/>
          </a:p>
        </p:txBody>
      </p:sp>
    </p:spTree>
    <p:extLst>
      <p:ext uri="{BB962C8B-B14F-4D97-AF65-F5344CB8AC3E}">
        <p14:creationId xmlns:p14="http://schemas.microsoft.com/office/powerpoint/2010/main" val="494006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Quint - Patent Pools</a:t>
            </a:r>
          </a:p>
        </p:txBody>
      </p:sp>
      <p:sp>
        <p:nvSpPr>
          <p:cNvPr id="7" name="Rectangle 6"/>
          <p:cNvSpPr>
            <a:spLocks noGrp="1" noChangeArrowheads="1"/>
          </p:cNvSpPr>
          <p:nvPr>
            <p:ph type="sldNum" sz="quarter" idx="12"/>
          </p:nvPr>
        </p:nvSpPr>
        <p:spPr>
          <a:ln/>
        </p:spPr>
        <p:txBody>
          <a:bodyPr/>
          <a:lstStyle>
            <a:lvl1pPr>
              <a:defRPr/>
            </a:lvl1pPr>
          </a:lstStyle>
          <a:p>
            <a:pPr>
              <a:defRPr/>
            </a:pPr>
            <a:fld id="{DF9CF69D-D276-4560-9ED7-9F34D5049AFF}" type="slidenum">
              <a:rPr lang="en-US" altLang="en-US"/>
              <a:pPr>
                <a:defRPr/>
              </a:pPr>
              <a:t>‹#›</a:t>
            </a:fld>
            <a:endParaRPr lang="en-US" altLang="en-US"/>
          </a:p>
        </p:txBody>
      </p:sp>
    </p:spTree>
    <p:extLst>
      <p:ext uri="{BB962C8B-B14F-4D97-AF65-F5344CB8AC3E}">
        <p14:creationId xmlns:p14="http://schemas.microsoft.com/office/powerpoint/2010/main" val="235440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Quint - Patent Pools</a:t>
            </a:r>
          </a:p>
        </p:txBody>
      </p:sp>
      <p:sp>
        <p:nvSpPr>
          <p:cNvPr id="7" name="Rectangle 6"/>
          <p:cNvSpPr>
            <a:spLocks noGrp="1" noChangeArrowheads="1"/>
          </p:cNvSpPr>
          <p:nvPr>
            <p:ph type="sldNum" sz="quarter" idx="12"/>
          </p:nvPr>
        </p:nvSpPr>
        <p:spPr>
          <a:ln/>
        </p:spPr>
        <p:txBody>
          <a:bodyPr/>
          <a:lstStyle>
            <a:lvl1pPr>
              <a:defRPr/>
            </a:lvl1pPr>
          </a:lstStyle>
          <a:p>
            <a:pPr>
              <a:defRPr/>
            </a:pPr>
            <a:fld id="{EAE91FC2-FAD8-470E-AA46-7DF1ADF98B23}" type="slidenum">
              <a:rPr lang="en-US" altLang="en-US"/>
              <a:pPr>
                <a:defRPr/>
              </a:pPr>
              <a:t>‹#›</a:t>
            </a:fld>
            <a:endParaRPr lang="en-US" altLang="en-US"/>
          </a:p>
        </p:txBody>
      </p:sp>
    </p:spTree>
    <p:extLst>
      <p:ext uri="{BB962C8B-B14F-4D97-AF65-F5344CB8AC3E}">
        <p14:creationId xmlns:p14="http://schemas.microsoft.com/office/powerpoint/2010/main" val="4934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29732" name="Rectangle 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mn-lt"/>
              </a:defRPr>
            </a:lvl1pPr>
          </a:lstStyle>
          <a:p>
            <a:pPr>
              <a:defRPr/>
            </a:pPr>
            <a:endParaRPr lang="en-US" altLang="en-US"/>
          </a:p>
        </p:txBody>
      </p:sp>
      <p:sp>
        <p:nvSpPr>
          <p:cNvPr id="329733"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atin typeface="+mn-lt"/>
              </a:defRPr>
            </a:lvl1pPr>
          </a:lstStyle>
          <a:p>
            <a:pPr>
              <a:defRPr/>
            </a:pPr>
            <a:r>
              <a:rPr lang="en-US" altLang="en-US"/>
              <a:t>Quint - Patent Pools</a:t>
            </a:r>
          </a:p>
        </p:txBody>
      </p:sp>
      <p:sp>
        <p:nvSpPr>
          <p:cNvPr id="329734" name="Rectangle 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mn-lt"/>
              </a:defRPr>
            </a:lvl1pPr>
          </a:lstStyle>
          <a:p>
            <a:pPr>
              <a:defRPr/>
            </a:pPr>
            <a:fld id="{057DF9DC-3CF7-42D8-96E0-BEA97DF97C47}" type="slidenum">
              <a:rPr lang="en-US" altLang="en-US"/>
              <a:pPr>
                <a:defRPr/>
              </a:pPr>
              <a:t>‹#›</a:t>
            </a:fld>
            <a:endParaRPr lang="en-US" altLang="en-US"/>
          </a:p>
        </p:txBody>
      </p:sp>
      <p:sp>
        <p:nvSpPr>
          <p:cNvPr id="1031" name="Line 10"/>
          <p:cNvSpPr>
            <a:spLocks noChangeShapeType="1"/>
          </p:cNvSpPr>
          <p:nvPr/>
        </p:nvSpPr>
        <p:spPr bwMode="auto">
          <a:xfrm>
            <a:off x="465138" y="1397000"/>
            <a:ext cx="8413750" cy="17463"/>
          </a:xfrm>
          <a:prstGeom prst="line">
            <a:avLst/>
          </a:prstGeom>
          <a:noFill/>
          <a:ln w="381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796"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Lst>
  <p:hf hdr="0" ftr="0" dt="0"/>
  <p:txStyles>
    <p:titleStyle>
      <a:lvl1pPr algn="l" rtl="0" eaLnBrk="0" fontAlgn="base" hangingPunct="0">
        <a:spcBef>
          <a:spcPct val="0"/>
        </a:spcBef>
        <a:spcAft>
          <a:spcPct val="0"/>
        </a:spcAft>
        <a:defRPr sz="4000">
          <a:solidFill>
            <a:srgbClr val="A60000"/>
          </a:solidFill>
          <a:latin typeface="+mj-lt"/>
          <a:ea typeface="+mj-ea"/>
          <a:cs typeface="+mj-cs"/>
        </a:defRPr>
      </a:lvl1pPr>
      <a:lvl2pPr algn="l" rtl="0" eaLnBrk="0" fontAlgn="base" hangingPunct="0">
        <a:spcBef>
          <a:spcPct val="0"/>
        </a:spcBef>
        <a:spcAft>
          <a:spcPct val="0"/>
        </a:spcAft>
        <a:defRPr sz="4000">
          <a:solidFill>
            <a:srgbClr val="A60000"/>
          </a:solidFill>
          <a:latin typeface="Arial" charset="0"/>
          <a:cs typeface="Arial" charset="0"/>
        </a:defRPr>
      </a:lvl2pPr>
      <a:lvl3pPr algn="l" rtl="0" eaLnBrk="0" fontAlgn="base" hangingPunct="0">
        <a:spcBef>
          <a:spcPct val="0"/>
        </a:spcBef>
        <a:spcAft>
          <a:spcPct val="0"/>
        </a:spcAft>
        <a:defRPr sz="4000">
          <a:solidFill>
            <a:srgbClr val="A60000"/>
          </a:solidFill>
          <a:latin typeface="Arial" charset="0"/>
          <a:cs typeface="Arial" charset="0"/>
        </a:defRPr>
      </a:lvl3pPr>
      <a:lvl4pPr algn="l" rtl="0" eaLnBrk="0" fontAlgn="base" hangingPunct="0">
        <a:spcBef>
          <a:spcPct val="0"/>
        </a:spcBef>
        <a:spcAft>
          <a:spcPct val="0"/>
        </a:spcAft>
        <a:defRPr sz="4000">
          <a:solidFill>
            <a:srgbClr val="A60000"/>
          </a:solidFill>
          <a:latin typeface="Arial" charset="0"/>
          <a:cs typeface="Arial" charset="0"/>
        </a:defRPr>
      </a:lvl4pPr>
      <a:lvl5pPr algn="l" rtl="0" eaLnBrk="0" fontAlgn="base" hangingPunct="0">
        <a:spcBef>
          <a:spcPct val="0"/>
        </a:spcBef>
        <a:spcAft>
          <a:spcPct val="0"/>
        </a:spcAft>
        <a:defRPr sz="4000">
          <a:solidFill>
            <a:srgbClr val="A60000"/>
          </a:solidFill>
          <a:latin typeface="Arial" charset="0"/>
          <a:cs typeface="Arial" charset="0"/>
        </a:defRPr>
      </a:lvl5pPr>
      <a:lvl6pPr marL="457200" algn="l" rtl="0" fontAlgn="base">
        <a:spcBef>
          <a:spcPct val="0"/>
        </a:spcBef>
        <a:spcAft>
          <a:spcPct val="0"/>
        </a:spcAft>
        <a:defRPr sz="4000">
          <a:solidFill>
            <a:srgbClr val="A60000"/>
          </a:solidFill>
          <a:latin typeface="Arial" charset="0"/>
          <a:cs typeface="Arial" charset="0"/>
        </a:defRPr>
      </a:lvl6pPr>
      <a:lvl7pPr marL="914400" algn="l" rtl="0" fontAlgn="base">
        <a:spcBef>
          <a:spcPct val="0"/>
        </a:spcBef>
        <a:spcAft>
          <a:spcPct val="0"/>
        </a:spcAft>
        <a:defRPr sz="4000">
          <a:solidFill>
            <a:srgbClr val="A60000"/>
          </a:solidFill>
          <a:latin typeface="Arial" charset="0"/>
          <a:cs typeface="Arial" charset="0"/>
        </a:defRPr>
      </a:lvl7pPr>
      <a:lvl8pPr marL="1371600" algn="l" rtl="0" fontAlgn="base">
        <a:spcBef>
          <a:spcPct val="0"/>
        </a:spcBef>
        <a:spcAft>
          <a:spcPct val="0"/>
        </a:spcAft>
        <a:defRPr sz="4000">
          <a:solidFill>
            <a:srgbClr val="A60000"/>
          </a:solidFill>
          <a:latin typeface="Arial" charset="0"/>
          <a:cs typeface="Arial" charset="0"/>
        </a:defRPr>
      </a:lvl8pPr>
      <a:lvl9pPr marL="1828800" algn="l" rtl="0" fontAlgn="base">
        <a:spcBef>
          <a:spcPct val="0"/>
        </a:spcBef>
        <a:spcAft>
          <a:spcPct val="0"/>
        </a:spcAft>
        <a:defRPr sz="4000">
          <a:solidFill>
            <a:srgbClr val="A60000"/>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Font typeface="Wingdings" pitchFamily="2" charset="2"/>
        <a:buChar char="w"/>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tx1"/>
        </a:buClr>
        <a:buSzPct val="80000"/>
        <a:buFont typeface="Wingdings" pitchFamily="2" charset="2"/>
        <a:buChar char="w"/>
        <a:defRPr sz="2600">
          <a:solidFill>
            <a:schemeClr val="tx1"/>
          </a:solidFill>
          <a:latin typeface="+mn-lt"/>
          <a:cs typeface="+mn-cs"/>
        </a:defRPr>
      </a:lvl2pPr>
      <a:lvl3pPr marL="1022350" indent="-350838" algn="l" rtl="0" eaLnBrk="0" fontAlgn="base" hangingPunct="0">
        <a:spcBef>
          <a:spcPct val="20000"/>
        </a:spcBef>
        <a:spcAft>
          <a:spcPct val="0"/>
        </a:spcAft>
        <a:buClr>
          <a:schemeClr val="tx1"/>
        </a:buClr>
        <a:buSzPct val="65000"/>
        <a:buFont typeface="Wingdings" pitchFamily="2" charset="2"/>
        <a:buChar char=""/>
        <a:defRPr sz="2200">
          <a:solidFill>
            <a:schemeClr val="tx1"/>
          </a:solidFill>
          <a:latin typeface="+mn-lt"/>
          <a:cs typeface="+mn-cs"/>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cs typeface="+mn-cs"/>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74638" y="1443038"/>
            <a:ext cx="8572500" cy="1752600"/>
          </a:xfrm>
        </p:spPr>
        <p:txBody>
          <a:bodyPr/>
          <a:lstStyle/>
          <a:p>
            <a:pPr algn="ctr" eaLnBrk="1" hangingPunct="1"/>
            <a:r>
              <a:rPr lang="en-US" altLang="en-US" sz="3600" dirty="0"/>
              <a:t>“Bid Shopping” in Procurement </a:t>
            </a:r>
            <a:br>
              <a:rPr lang="en-US" altLang="en-US" sz="3600" dirty="0"/>
            </a:br>
            <a:r>
              <a:rPr lang="en-US" altLang="en-US" sz="3600" dirty="0"/>
              <a:t>Auctions with Subcontracting</a:t>
            </a:r>
          </a:p>
        </p:txBody>
      </p:sp>
      <p:sp>
        <p:nvSpPr>
          <p:cNvPr id="3075" name="Rectangle 3"/>
          <p:cNvSpPr>
            <a:spLocks noGrp="1" noChangeArrowheads="1"/>
          </p:cNvSpPr>
          <p:nvPr>
            <p:ph type="subTitle" idx="1"/>
          </p:nvPr>
        </p:nvSpPr>
        <p:spPr>
          <a:xfrm>
            <a:off x="754063" y="5260975"/>
            <a:ext cx="7780337" cy="1063625"/>
          </a:xfrm>
        </p:spPr>
        <p:txBody>
          <a:bodyPr/>
          <a:lstStyle/>
          <a:p>
            <a:pPr algn="r" eaLnBrk="1" hangingPunct="1">
              <a:lnSpc>
                <a:spcPct val="90000"/>
              </a:lnSpc>
            </a:pPr>
            <a:r>
              <a:rPr lang="en-US" altLang="en-US" dirty="0"/>
              <a:t>October 18, 2024</a:t>
            </a:r>
          </a:p>
          <a:p>
            <a:pPr algn="r" eaLnBrk="1" hangingPunct="1">
              <a:lnSpc>
                <a:spcPct val="90000"/>
              </a:lnSpc>
            </a:pPr>
            <a:r>
              <a:rPr lang="en-US" altLang="en-US" dirty="0"/>
              <a:t>NBER Market Design Working Group</a:t>
            </a:r>
          </a:p>
        </p:txBody>
      </p:sp>
      <p:sp>
        <p:nvSpPr>
          <p:cNvPr id="3076" name="Rectangle 11"/>
          <p:cNvSpPr>
            <a:spLocks noChangeArrowheads="1"/>
          </p:cNvSpPr>
          <p:nvPr/>
        </p:nvSpPr>
        <p:spPr bwMode="auto">
          <a:xfrm>
            <a:off x="4010025" y="3051175"/>
            <a:ext cx="4073525"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algn="ctr" eaLnBrk="1" hangingPunct="1">
              <a:lnSpc>
                <a:spcPct val="90000"/>
              </a:lnSpc>
              <a:buFont typeface="Wingdings" pitchFamily="2" charset="2"/>
              <a:buNone/>
            </a:pPr>
            <a:r>
              <a:rPr lang="en-US" altLang="en-US" sz="2600" dirty="0"/>
              <a:t>Dan Quint</a:t>
            </a:r>
          </a:p>
          <a:p>
            <a:pPr algn="ctr" eaLnBrk="1" hangingPunct="1">
              <a:lnSpc>
                <a:spcPct val="90000"/>
              </a:lnSpc>
              <a:buFont typeface="Wingdings" pitchFamily="2" charset="2"/>
              <a:buNone/>
            </a:pPr>
            <a:endParaRPr lang="en-US" altLang="en-US" sz="800" dirty="0"/>
          </a:p>
          <a:p>
            <a:pPr algn="ctr" eaLnBrk="1" hangingPunct="1">
              <a:lnSpc>
                <a:spcPct val="90000"/>
              </a:lnSpc>
              <a:buFont typeface="Wingdings" pitchFamily="2" charset="2"/>
              <a:buNone/>
            </a:pPr>
            <a:r>
              <a:rPr lang="en-US" altLang="en-US" sz="1800" dirty="0"/>
              <a:t>University of Wisconsin</a:t>
            </a:r>
          </a:p>
          <a:p>
            <a:pPr algn="ctr" eaLnBrk="1" hangingPunct="1">
              <a:lnSpc>
                <a:spcPct val="90000"/>
              </a:lnSpc>
              <a:buFont typeface="Wingdings" pitchFamily="2" charset="2"/>
              <a:buNone/>
            </a:pPr>
            <a:endParaRPr lang="en-US" altLang="en-US" sz="1800" dirty="0"/>
          </a:p>
        </p:txBody>
      </p:sp>
      <p:sp>
        <p:nvSpPr>
          <p:cNvPr id="3077" name="Rectangle 12"/>
          <p:cNvSpPr>
            <a:spLocks noChangeArrowheads="1"/>
          </p:cNvSpPr>
          <p:nvPr/>
        </p:nvSpPr>
        <p:spPr bwMode="auto">
          <a:xfrm>
            <a:off x="906463" y="3051175"/>
            <a:ext cx="4073525"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algn="ctr" eaLnBrk="1" hangingPunct="1">
              <a:lnSpc>
                <a:spcPct val="90000"/>
              </a:lnSpc>
              <a:buFont typeface="Wingdings" pitchFamily="2" charset="2"/>
              <a:buNone/>
            </a:pPr>
            <a:r>
              <a:rPr lang="en-US" altLang="en-US" sz="2600" dirty="0"/>
              <a:t>Ray </a:t>
            </a:r>
            <a:r>
              <a:rPr lang="en-US" altLang="en-US" sz="2600" dirty="0" err="1"/>
              <a:t>Deneckere</a:t>
            </a:r>
            <a:endParaRPr lang="en-US" altLang="en-US" sz="2600" dirty="0"/>
          </a:p>
          <a:p>
            <a:pPr algn="ctr" eaLnBrk="1" hangingPunct="1">
              <a:lnSpc>
                <a:spcPct val="90000"/>
              </a:lnSpc>
              <a:buFont typeface="Wingdings" pitchFamily="2" charset="2"/>
              <a:buNone/>
            </a:pPr>
            <a:endParaRPr lang="en-US" altLang="en-US" sz="800" dirty="0"/>
          </a:p>
          <a:p>
            <a:pPr algn="ctr" eaLnBrk="1" hangingPunct="1">
              <a:lnSpc>
                <a:spcPct val="90000"/>
              </a:lnSpc>
              <a:buFont typeface="Wingdings" pitchFamily="2" charset="2"/>
              <a:buNone/>
            </a:pPr>
            <a:r>
              <a:rPr lang="en-US" altLang="en-US" sz="1800" dirty="0"/>
              <a:t>University of Wisconsin</a:t>
            </a:r>
          </a:p>
          <a:p>
            <a:pPr algn="ctr" eaLnBrk="1" hangingPunct="1">
              <a:lnSpc>
                <a:spcPct val="90000"/>
              </a:lnSpc>
              <a:buFont typeface="Wingdings" pitchFamily="2" charset="2"/>
              <a:buNone/>
            </a:pPr>
            <a:endParaRPr lang="en-US" altLang="en-US"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pPr>
              <a:defRPr/>
            </a:pPr>
            <a:fld id="{4EC4E332-6176-4CEA-B0E8-6EF53A8E3F90}" type="slidenum">
              <a:rPr lang="en-US" altLang="en-US"/>
              <a:pPr>
                <a:defRPr/>
              </a:pPr>
              <a:t>9</a:t>
            </a:fld>
            <a:endParaRPr lang="en-US" altLang="en-US"/>
          </a:p>
        </p:txBody>
      </p:sp>
      <p:sp>
        <p:nvSpPr>
          <p:cNvPr id="4099" name="Rectangle 2"/>
          <p:cNvSpPr>
            <a:spLocks noGrp="1" noChangeArrowheads="1"/>
          </p:cNvSpPr>
          <p:nvPr>
            <p:ph type="title"/>
          </p:nvPr>
        </p:nvSpPr>
        <p:spPr>
          <a:xfrm>
            <a:off x="1867193" y="1596540"/>
            <a:ext cx="7276807" cy="1144587"/>
          </a:xfrm>
        </p:spPr>
        <p:txBody>
          <a:bodyPr/>
          <a:lstStyle/>
          <a:p>
            <a:pPr eaLnBrk="1" hangingPunct="1"/>
            <a:br>
              <a:rPr lang="en-US" altLang="en-US" sz="3600" dirty="0">
                <a:solidFill>
                  <a:srgbClr val="FFBDCA"/>
                </a:solidFill>
              </a:rPr>
            </a:br>
            <a:r>
              <a:rPr lang="en-US" altLang="en-US" sz="3600" dirty="0">
                <a:solidFill>
                  <a:srgbClr val="FFBDCA"/>
                </a:solidFill>
              </a:rPr>
              <a:t>Introduction</a:t>
            </a:r>
            <a:br>
              <a:rPr lang="en-US" altLang="en-US" sz="3600" b="1" dirty="0"/>
            </a:br>
            <a:r>
              <a:rPr lang="en-US" altLang="en-US" sz="3600" b="1" dirty="0"/>
              <a:t>Related Literature</a:t>
            </a:r>
            <a:br>
              <a:rPr lang="en-US" altLang="en-US" sz="3600" dirty="0">
                <a:solidFill>
                  <a:srgbClr val="FFBDCA"/>
                </a:solidFill>
              </a:rPr>
            </a:br>
            <a:r>
              <a:rPr lang="en-US" altLang="en-US" sz="3600" dirty="0">
                <a:solidFill>
                  <a:srgbClr val="FFBDCA"/>
                </a:solidFill>
              </a:rPr>
              <a:t>Model/Results</a:t>
            </a:r>
            <a:br>
              <a:rPr lang="en-US" altLang="en-US" sz="3600" b="1" dirty="0"/>
            </a:br>
            <a:r>
              <a:rPr lang="en-US" altLang="en-US" sz="2400" dirty="0">
                <a:solidFill>
                  <a:srgbClr val="FFBDCA"/>
                </a:solidFill>
              </a:rPr>
              <a:t>	Benchmark Model (No Bid Shopping)</a:t>
            </a:r>
            <a:br>
              <a:rPr lang="en-US" altLang="en-US" sz="2400" dirty="0">
                <a:solidFill>
                  <a:srgbClr val="FFBDCA"/>
                </a:solidFill>
              </a:rPr>
            </a:br>
            <a:r>
              <a:rPr lang="en-US" altLang="en-US" sz="2400" dirty="0">
                <a:solidFill>
                  <a:srgbClr val="FFBDCA"/>
                </a:solidFill>
              </a:rPr>
              <a:t>	Bid Shopping to “Insiders”</a:t>
            </a:r>
            <a:br>
              <a:rPr lang="en-US" altLang="en-US" sz="2400" dirty="0">
                <a:solidFill>
                  <a:srgbClr val="FFBDCA"/>
                </a:solidFill>
              </a:rPr>
            </a:br>
            <a:r>
              <a:rPr lang="en-US" altLang="en-US" sz="2400" dirty="0">
                <a:solidFill>
                  <a:srgbClr val="FFBDCA"/>
                </a:solidFill>
              </a:rPr>
              <a:t>	Bid Shopping to “Outsiders”</a:t>
            </a:r>
            <a:br>
              <a:rPr lang="en-US" altLang="en-US" sz="2400" dirty="0">
                <a:solidFill>
                  <a:srgbClr val="FFBDCA"/>
                </a:solidFill>
              </a:rPr>
            </a:br>
            <a:r>
              <a:rPr lang="en-US" altLang="en-US" sz="3600" dirty="0">
                <a:solidFill>
                  <a:srgbClr val="FFBDCA"/>
                </a:solidFill>
              </a:rPr>
              <a:t>Discussion/Conclusion</a:t>
            </a:r>
          </a:p>
        </p:txBody>
      </p:sp>
    </p:spTree>
    <p:extLst>
      <p:ext uri="{BB962C8B-B14F-4D97-AF65-F5344CB8AC3E}">
        <p14:creationId xmlns:p14="http://schemas.microsoft.com/office/powerpoint/2010/main" val="1657454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DB096F6C-4B52-4CFD-9270-340ED5077574}" type="slidenum">
              <a:rPr lang="en-US" altLang="en-US"/>
              <a:pPr>
                <a:defRPr/>
              </a:pPr>
              <a:t>10</a:t>
            </a:fld>
            <a:endParaRPr lang="en-US" altLang="en-US"/>
          </a:p>
        </p:txBody>
      </p:sp>
      <p:sp>
        <p:nvSpPr>
          <p:cNvPr id="6147" name="Rectangle 2"/>
          <p:cNvSpPr>
            <a:spLocks noGrp="1" noChangeArrowheads="1"/>
          </p:cNvSpPr>
          <p:nvPr>
            <p:ph type="title"/>
          </p:nvPr>
        </p:nvSpPr>
        <p:spPr>
          <a:xfrm>
            <a:off x="457200" y="277813"/>
            <a:ext cx="8543925" cy="1139825"/>
          </a:xfrm>
        </p:spPr>
        <p:txBody>
          <a:bodyPr/>
          <a:lstStyle/>
          <a:p>
            <a:pPr eaLnBrk="1" hangingPunct="1"/>
            <a:r>
              <a:rPr lang="en-US" altLang="en-US" sz="3600" dirty="0"/>
              <a:t>Literature: lots on procurement, some on subcontracting, nothing on bid shopping</a:t>
            </a:r>
          </a:p>
        </p:txBody>
      </p:sp>
      <p:sp>
        <p:nvSpPr>
          <p:cNvPr id="1759235" name="Rectangle 3"/>
          <p:cNvSpPr>
            <a:spLocks noChangeArrowheads="1"/>
          </p:cNvSpPr>
          <p:nvPr/>
        </p:nvSpPr>
        <p:spPr bwMode="auto">
          <a:xfrm>
            <a:off x="457200" y="1608138"/>
            <a:ext cx="8389938"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r>
              <a:rPr lang="en-US" altLang="en-US" sz="2000" dirty="0"/>
              <a:t>Modeling competition among subcontractors</a:t>
            </a:r>
          </a:p>
          <a:p>
            <a:pPr lvl="1" eaLnBrk="1" hangingPunct="1"/>
            <a:r>
              <a:rPr lang="en-US" altLang="en-US" sz="1600" dirty="0"/>
              <a:t>Wambach (2009), Nakabayashi (2011)</a:t>
            </a:r>
          </a:p>
          <a:p>
            <a:pPr lvl="1" eaLnBrk="1" hangingPunct="1"/>
            <a:r>
              <a:rPr lang="en-US" altLang="en-US" sz="1600" dirty="0"/>
              <a:t>Watanabe and Nakabayashi (2011)</a:t>
            </a:r>
          </a:p>
          <a:p>
            <a:pPr eaLnBrk="1" hangingPunct="1"/>
            <a:r>
              <a:rPr lang="en-US" altLang="en-US" sz="2000" dirty="0"/>
              <a:t>Effect of allowing or banning subcontracting</a:t>
            </a:r>
          </a:p>
          <a:p>
            <a:pPr lvl="1" eaLnBrk="1" hangingPunct="1"/>
            <a:r>
              <a:rPr lang="en-US" altLang="en-US" sz="1600" dirty="0"/>
              <a:t>Gale, </a:t>
            </a:r>
            <a:r>
              <a:rPr lang="en-US" altLang="en-US" sz="1600" dirty="0" err="1"/>
              <a:t>Hausch</a:t>
            </a:r>
            <a:r>
              <a:rPr lang="en-US" altLang="en-US" sz="1600" dirty="0"/>
              <a:t> and </a:t>
            </a:r>
            <a:r>
              <a:rPr lang="en-US" altLang="en-US" sz="1600" dirty="0" err="1"/>
              <a:t>Stegeman</a:t>
            </a:r>
            <a:r>
              <a:rPr lang="en-US" altLang="en-US" sz="1600" dirty="0"/>
              <a:t> (2000), Marion (2015)</a:t>
            </a:r>
          </a:p>
          <a:p>
            <a:pPr lvl="1" eaLnBrk="1" hangingPunct="1"/>
            <a:r>
              <a:rPr lang="en-US" altLang="en-US" sz="1600" dirty="0" err="1"/>
              <a:t>Jeziorski</a:t>
            </a:r>
            <a:r>
              <a:rPr lang="en-US" altLang="en-US" sz="1600" dirty="0"/>
              <a:t> and </a:t>
            </a:r>
            <a:r>
              <a:rPr lang="en-US" altLang="en-US" sz="1600" dirty="0" err="1"/>
              <a:t>Krasnokutskaya</a:t>
            </a:r>
            <a:r>
              <a:rPr lang="en-US" altLang="en-US" sz="1600" dirty="0"/>
              <a:t> (2016)</a:t>
            </a:r>
          </a:p>
          <a:p>
            <a:pPr eaLnBrk="1" hangingPunct="1"/>
            <a:r>
              <a:rPr lang="en-US" altLang="en-US" sz="2000" dirty="0"/>
              <a:t>Other aspects of subcontracting in procurement</a:t>
            </a:r>
          </a:p>
          <a:p>
            <a:pPr lvl="1" eaLnBrk="1" hangingPunct="1"/>
            <a:r>
              <a:rPr lang="en-US" altLang="en-US" sz="1600" dirty="0" err="1"/>
              <a:t>Branzoli</a:t>
            </a:r>
            <a:r>
              <a:rPr lang="en-US" altLang="en-US" sz="1600" dirty="0"/>
              <a:t> and </a:t>
            </a:r>
            <a:r>
              <a:rPr lang="en-US" altLang="en-US" sz="1600" dirty="0" err="1"/>
              <a:t>Decarolis</a:t>
            </a:r>
            <a:r>
              <a:rPr lang="en-US" altLang="en-US" sz="1600" dirty="0"/>
              <a:t> (2015), Moretti and </a:t>
            </a:r>
            <a:r>
              <a:rPr lang="en-US" altLang="en-US" sz="1600" dirty="0" err="1"/>
              <a:t>Valbonesi</a:t>
            </a:r>
            <a:r>
              <a:rPr lang="en-US" altLang="en-US" sz="1600" dirty="0"/>
              <a:t> (2012)</a:t>
            </a:r>
          </a:p>
          <a:p>
            <a:pPr lvl="1" eaLnBrk="1" hangingPunct="1"/>
            <a:r>
              <a:rPr lang="en-US" altLang="en-US" sz="1600" dirty="0"/>
              <a:t>Marechal and </a:t>
            </a:r>
            <a:r>
              <a:rPr lang="en-US" altLang="en-US" sz="1600" dirty="0" err="1"/>
              <a:t>Morand</a:t>
            </a:r>
            <a:r>
              <a:rPr lang="en-US" altLang="en-US" sz="1600" dirty="0"/>
              <a:t> (2003), </a:t>
            </a:r>
            <a:r>
              <a:rPr lang="en-US" altLang="en-US" sz="1600" dirty="0" err="1"/>
              <a:t>Balat</a:t>
            </a:r>
            <a:r>
              <a:rPr lang="en-US" altLang="en-US" sz="1600" dirty="0"/>
              <a:t>, Komarova and </a:t>
            </a:r>
            <a:r>
              <a:rPr lang="en-US" altLang="en-US" sz="1600" dirty="0" err="1"/>
              <a:t>Krasnokutskaya</a:t>
            </a:r>
            <a:r>
              <a:rPr lang="en-US" altLang="en-US" sz="1600" dirty="0"/>
              <a:t> (2017)</a:t>
            </a:r>
            <a:endParaRPr lang="en-US" altLang="en-US" sz="2000" dirty="0"/>
          </a:p>
          <a:p>
            <a:pPr eaLnBrk="1" hangingPunct="1"/>
            <a:r>
              <a:rPr lang="en-US" altLang="en-US" sz="2000" dirty="0"/>
              <a:t>Procurement auctions (but not about subcontracting)</a:t>
            </a:r>
          </a:p>
          <a:p>
            <a:pPr lvl="1" eaLnBrk="1" hangingPunct="1"/>
            <a:r>
              <a:rPr lang="en-US" altLang="en-US" sz="1600" b="1" dirty="0"/>
              <a:t>Incompleteness of procurement contracts, post-award revision: </a:t>
            </a:r>
            <a:r>
              <a:rPr lang="en-US" altLang="en-US" sz="1600" dirty="0" err="1"/>
              <a:t>Bajari</a:t>
            </a:r>
            <a:r>
              <a:rPr lang="en-US" altLang="en-US" sz="1600" dirty="0"/>
              <a:t> and </a:t>
            </a:r>
            <a:r>
              <a:rPr lang="en-US" altLang="en-US" sz="1600" dirty="0" err="1"/>
              <a:t>Tadelis</a:t>
            </a:r>
            <a:r>
              <a:rPr lang="en-US" altLang="en-US" sz="1600" dirty="0"/>
              <a:t> (2001), </a:t>
            </a:r>
            <a:r>
              <a:rPr lang="en-US" altLang="en-US" sz="1600" dirty="0" err="1"/>
              <a:t>Bajari</a:t>
            </a:r>
            <a:r>
              <a:rPr lang="en-US" altLang="en-US" sz="1600" dirty="0"/>
              <a:t>, Houghton and </a:t>
            </a:r>
            <a:r>
              <a:rPr lang="en-US" altLang="en-US" sz="1600" dirty="0" err="1"/>
              <a:t>Tadelis</a:t>
            </a:r>
            <a:r>
              <a:rPr lang="en-US" altLang="en-US" sz="1600" dirty="0"/>
              <a:t> (2011), </a:t>
            </a:r>
            <a:r>
              <a:rPr lang="en-US" altLang="en-US" sz="1600" dirty="0" err="1"/>
              <a:t>Bajari</a:t>
            </a:r>
            <a:r>
              <a:rPr lang="en-US" altLang="en-US" sz="1600" dirty="0"/>
              <a:t>, McMillan and </a:t>
            </a:r>
            <a:r>
              <a:rPr lang="en-US" altLang="en-US" sz="1600" dirty="0" err="1"/>
              <a:t>Tadelis</a:t>
            </a:r>
            <a:r>
              <a:rPr lang="en-US" altLang="en-US" sz="1600" dirty="0"/>
              <a:t> (2008), </a:t>
            </a:r>
            <a:r>
              <a:rPr lang="en-US" altLang="en-US" sz="1600" dirty="0" err="1"/>
              <a:t>Tadelis</a:t>
            </a:r>
            <a:r>
              <a:rPr lang="en-US" altLang="en-US" sz="1600" dirty="0"/>
              <a:t> (2012), De Silva et al. (2016), Miller (2014), Gil and Marion (2011)</a:t>
            </a:r>
          </a:p>
          <a:p>
            <a:pPr lvl="1" eaLnBrk="1" hangingPunct="1"/>
            <a:r>
              <a:rPr lang="en-US" altLang="en-US" sz="1600" b="1" dirty="0"/>
              <a:t>Other topics in procurement auctions: </a:t>
            </a:r>
            <a:r>
              <a:rPr lang="en-US" altLang="en-US" sz="1600" dirty="0"/>
              <a:t>Lewis and </a:t>
            </a:r>
            <a:r>
              <a:rPr lang="en-US" altLang="en-US" sz="1600" dirty="0" err="1"/>
              <a:t>Bajari</a:t>
            </a:r>
            <a:r>
              <a:rPr lang="en-US" altLang="en-US" sz="1600" dirty="0"/>
              <a:t> (2011), Porter and Zona (1993), </a:t>
            </a:r>
            <a:r>
              <a:rPr lang="en-US" altLang="en-US" sz="1600" dirty="0" err="1"/>
              <a:t>Krasnokutskaya</a:t>
            </a:r>
            <a:r>
              <a:rPr lang="en-US" altLang="en-US" sz="1600" dirty="0"/>
              <a:t> and </a:t>
            </a:r>
            <a:r>
              <a:rPr lang="en-US" altLang="en-US" sz="1600" dirty="0" err="1"/>
              <a:t>Seim</a:t>
            </a:r>
            <a:r>
              <a:rPr lang="en-US" altLang="en-US" sz="1600" dirty="0"/>
              <a:t> (2011), </a:t>
            </a:r>
            <a:r>
              <a:rPr lang="en-US" altLang="en-US" sz="1600" dirty="0" err="1"/>
              <a:t>Bolotnyy</a:t>
            </a:r>
            <a:r>
              <a:rPr lang="en-US" altLang="en-US" sz="1600" dirty="0"/>
              <a:t> and </a:t>
            </a:r>
            <a:r>
              <a:rPr lang="en-US" altLang="en-US" sz="1600" dirty="0" err="1"/>
              <a:t>Vasserman</a:t>
            </a:r>
            <a:r>
              <a:rPr lang="en-US" altLang="en-US" sz="1600" dirty="0"/>
              <a:t> (2019), Li and Zheng (2009), </a:t>
            </a:r>
            <a:r>
              <a:rPr lang="en-US" altLang="en-US" sz="1600" dirty="0" err="1"/>
              <a:t>Krasnokutskaya</a:t>
            </a:r>
            <a:r>
              <a:rPr lang="en-US" altLang="en-US" sz="1600" dirty="0"/>
              <a:t> (2011), </a:t>
            </a:r>
            <a:r>
              <a:rPr lang="en-US" altLang="en-US" sz="1600" dirty="0" err="1"/>
              <a:t>Balat</a:t>
            </a:r>
            <a:r>
              <a:rPr lang="en-US" altLang="en-US" sz="1600" dirty="0"/>
              <a:t> (2017), </a:t>
            </a:r>
            <a:r>
              <a:rPr lang="en-US" altLang="en-US" sz="1600" dirty="0" err="1"/>
              <a:t>Somaini</a:t>
            </a:r>
            <a:r>
              <a:rPr lang="en-US" altLang="en-US" sz="1600" dirty="0"/>
              <a:t> (2020)</a:t>
            </a:r>
          </a:p>
          <a:p>
            <a:pPr eaLnBrk="1" hangingPunct="1"/>
            <a:r>
              <a:rPr lang="en-US" altLang="en-US" sz="2000" dirty="0"/>
              <a:t>Nothing on bid shopping that we’ve found</a:t>
            </a:r>
          </a:p>
        </p:txBody>
      </p:sp>
    </p:spTree>
    <p:extLst>
      <p:ext uri="{BB962C8B-B14F-4D97-AF65-F5344CB8AC3E}">
        <p14:creationId xmlns:p14="http://schemas.microsoft.com/office/powerpoint/2010/main" val="147334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5923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5923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592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5923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5923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75923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59235">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59235">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59235">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59235">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59235">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59235">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5923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pPr>
              <a:defRPr/>
            </a:pPr>
            <a:fld id="{4EC4E332-6176-4CEA-B0E8-6EF53A8E3F90}" type="slidenum">
              <a:rPr lang="en-US" altLang="en-US"/>
              <a:pPr>
                <a:defRPr/>
              </a:pPr>
              <a:t>11</a:t>
            </a:fld>
            <a:endParaRPr lang="en-US" altLang="en-US"/>
          </a:p>
        </p:txBody>
      </p:sp>
      <p:sp>
        <p:nvSpPr>
          <p:cNvPr id="4099" name="Rectangle 2"/>
          <p:cNvSpPr>
            <a:spLocks noGrp="1" noChangeArrowheads="1"/>
          </p:cNvSpPr>
          <p:nvPr>
            <p:ph type="title"/>
          </p:nvPr>
        </p:nvSpPr>
        <p:spPr>
          <a:xfrm>
            <a:off x="1867193" y="1596540"/>
            <a:ext cx="7276807" cy="1144587"/>
          </a:xfrm>
        </p:spPr>
        <p:txBody>
          <a:bodyPr/>
          <a:lstStyle/>
          <a:p>
            <a:pPr eaLnBrk="1" hangingPunct="1"/>
            <a:br>
              <a:rPr lang="en-US" altLang="en-US" sz="3600" dirty="0">
                <a:solidFill>
                  <a:srgbClr val="FFBDCA"/>
                </a:solidFill>
              </a:rPr>
            </a:br>
            <a:r>
              <a:rPr lang="en-US" altLang="en-US" sz="3600" dirty="0">
                <a:solidFill>
                  <a:srgbClr val="FFBDCA"/>
                </a:solidFill>
              </a:rPr>
              <a:t>Introduction</a:t>
            </a:r>
            <a:br>
              <a:rPr lang="en-US" altLang="en-US" sz="3600" b="1" dirty="0"/>
            </a:br>
            <a:r>
              <a:rPr lang="en-US" altLang="en-US" sz="3600" dirty="0">
                <a:solidFill>
                  <a:srgbClr val="FFBDCA"/>
                </a:solidFill>
              </a:rPr>
              <a:t>Related Literature</a:t>
            </a:r>
            <a:br>
              <a:rPr lang="en-US" altLang="en-US" sz="3600" dirty="0">
                <a:solidFill>
                  <a:srgbClr val="FFBDCA"/>
                </a:solidFill>
              </a:rPr>
            </a:br>
            <a:r>
              <a:rPr lang="en-US" altLang="en-US" sz="3600" b="1" dirty="0"/>
              <a:t>Model/Results</a:t>
            </a:r>
            <a:br>
              <a:rPr lang="en-US" altLang="en-US" sz="3600" b="1" dirty="0"/>
            </a:br>
            <a:r>
              <a:rPr lang="en-US" altLang="en-US" sz="2400" dirty="0">
                <a:solidFill>
                  <a:srgbClr val="FFBDCA"/>
                </a:solidFill>
              </a:rPr>
              <a:t>	Benchmark Model (No Bid Shopping)</a:t>
            </a:r>
            <a:br>
              <a:rPr lang="en-US" altLang="en-US" sz="3600" dirty="0">
                <a:solidFill>
                  <a:srgbClr val="FFBDCA"/>
                </a:solidFill>
              </a:rPr>
            </a:br>
            <a:r>
              <a:rPr lang="en-US" altLang="en-US" sz="2400" dirty="0">
                <a:solidFill>
                  <a:srgbClr val="FFBDCA"/>
                </a:solidFill>
              </a:rPr>
              <a:t>	Bid Shopping to “Insiders”</a:t>
            </a:r>
            <a:br>
              <a:rPr lang="en-US" altLang="en-US" sz="2400" dirty="0">
                <a:solidFill>
                  <a:srgbClr val="FFBDCA"/>
                </a:solidFill>
              </a:rPr>
            </a:br>
            <a:r>
              <a:rPr lang="en-US" altLang="en-US" sz="2400" dirty="0">
                <a:solidFill>
                  <a:srgbClr val="FFBDCA"/>
                </a:solidFill>
              </a:rPr>
              <a:t>	Bid Shopping to “Outsiders”</a:t>
            </a:r>
            <a:br>
              <a:rPr lang="en-US" altLang="en-US" sz="2400" dirty="0">
                <a:solidFill>
                  <a:srgbClr val="FFBDCA"/>
                </a:solidFill>
              </a:rPr>
            </a:br>
            <a:r>
              <a:rPr lang="en-US" altLang="en-US" sz="3600" dirty="0">
                <a:solidFill>
                  <a:srgbClr val="FFBDCA"/>
                </a:solidFill>
              </a:rPr>
              <a:t>Discussion/Conclusion</a:t>
            </a:r>
          </a:p>
        </p:txBody>
      </p:sp>
    </p:spTree>
    <p:extLst>
      <p:ext uri="{BB962C8B-B14F-4D97-AF65-F5344CB8AC3E}">
        <p14:creationId xmlns:p14="http://schemas.microsoft.com/office/powerpoint/2010/main" val="3751815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pPr>
              <a:defRPr/>
            </a:pPr>
            <a:fld id="{4EC4E332-6176-4CEA-B0E8-6EF53A8E3F90}" type="slidenum">
              <a:rPr lang="en-US" altLang="en-US"/>
              <a:pPr>
                <a:defRPr/>
              </a:pPr>
              <a:t>12</a:t>
            </a:fld>
            <a:endParaRPr lang="en-US" altLang="en-US"/>
          </a:p>
        </p:txBody>
      </p:sp>
      <p:sp>
        <p:nvSpPr>
          <p:cNvPr id="4099" name="Rectangle 2"/>
          <p:cNvSpPr>
            <a:spLocks noGrp="1" noChangeArrowheads="1"/>
          </p:cNvSpPr>
          <p:nvPr>
            <p:ph type="title"/>
          </p:nvPr>
        </p:nvSpPr>
        <p:spPr>
          <a:xfrm>
            <a:off x="1867193" y="1596540"/>
            <a:ext cx="7276807" cy="1144587"/>
          </a:xfrm>
        </p:spPr>
        <p:txBody>
          <a:bodyPr/>
          <a:lstStyle/>
          <a:p>
            <a:pPr eaLnBrk="1" hangingPunct="1"/>
            <a:br>
              <a:rPr lang="en-US" altLang="en-US" sz="3600" dirty="0">
                <a:solidFill>
                  <a:srgbClr val="FFBDCA"/>
                </a:solidFill>
              </a:rPr>
            </a:br>
            <a:r>
              <a:rPr lang="en-US" altLang="en-US" sz="3600" dirty="0">
                <a:solidFill>
                  <a:srgbClr val="FFBDCA"/>
                </a:solidFill>
              </a:rPr>
              <a:t>Introduction</a:t>
            </a:r>
            <a:br>
              <a:rPr lang="en-US" altLang="en-US" sz="3600" b="1" dirty="0"/>
            </a:br>
            <a:r>
              <a:rPr lang="en-US" altLang="en-US" sz="3600" dirty="0">
                <a:solidFill>
                  <a:srgbClr val="FFBDCA"/>
                </a:solidFill>
              </a:rPr>
              <a:t>Related Literature</a:t>
            </a:r>
            <a:br>
              <a:rPr lang="en-US" altLang="en-US" sz="3600" dirty="0">
                <a:solidFill>
                  <a:srgbClr val="FFBDCA"/>
                </a:solidFill>
              </a:rPr>
            </a:br>
            <a:r>
              <a:rPr lang="en-US" altLang="en-US" sz="3600" b="1" dirty="0"/>
              <a:t>Model/Results</a:t>
            </a:r>
            <a:br>
              <a:rPr lang="en-US" altLang="en-US" sz="3600" b="1" dirty="0"/>
            </a:br>
            <a:r>
              <a:rPr lang="en-US" altLang="en-US" sz="2400" dirty="0">
                <a:solidFill>
                  <a:srgbClr val="FFBDCA"/>
                </a:solidFill>
              </a:rPr>
              <a:t>	</a:t>
            </a:r>
            <a:r>
              <a:rPr lang="en-US" altLang="en-US" sz="2400" b="1" dirty="0"/>
              <a:t>Benchmark Model (No Bid Shopping)</a:t>
            </a:r>
            <a:br>
              <a:rPr lang="en-US" altLang="en-US" sz="3600" b="1" dirty="0"/>
            </a:br>
            <a:r>
              <a:rPr lang="en-US" altLang="en-US" sz="2400" dirty="0">
                <a:solidFill>
                  <a:srgbClr val="FFBDCA"/>
                </a:solidFill>
              </a:rPr>
              <a:t>	Bid Shopping to “Insiders”</a:t>
            </a:r>
            <a:br>
              <a:rPr lang="en-US" altLang="en-US" sz="2400" dirty="0">
                <a:solidFill>
                  <a:srgbClr val="FFBDCA"/>
                </a:solidFill>
              </a:rPr>
            </a:br>
            <a:r>
              <a:rPr lang="en-US" altLang="en-US" sz="2400" dirty="0">
                <a:solidFill>
                  <a:srgbClr val="FFBDCA"/>
                </a:solidFill>
              </a:rPr>
              <a:t>	Bid Shopping to “Outsiders”</a:t>
            </a:r>
            <a:br>
              <a:rPr lang="en-US" altLang="en-US" sz="2400" dirty="0">
                <a:solidFill>
                  <a:srgbClr val="FFBDCA"/>
                </a:solidFill>
              </a:rPr>
            </a:br>
            <a:r>
              <a:rPr lang="en-US" altLang="en-US" sz="3600" dirty="0">
                <a:solidFill>
                  <a:srgbClr val="FFBDCA"/>
                </a:solidFill>
              </a:rPr>
              <a:t>Discussion/Conclusion</a:t>
            </a:r>
          </a:p>
        </p:txBody>
      </p:sp>
    </p:spTree>
    <p:extLst>
      <p:ext uri="{BB962C8B-B14F-4D97-AF65-F5344CB8AC3E}">
        <p14:creationId xmlns:p14="http://schemas.microsoft.com/office/powerpoint/2010/main" val="1885609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DAF21B12-31B5-4E21-2B87-EDDAA0067E82}"/>
              </a:ext>
            </a:extLst>
          </p:cNvPr>
          <p:cNvSpPr/>
          <p:nvPr/>
        </p:nvSpPr>
        <p:spPr>
          <a:xfrm>
            <a:off x="668178" y="4470797"/>
            <a:ext cx="430012" cy="817799"/>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402336" y="3167043"/>
            <a:ext cx="1022604" cy="74963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13</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Benchmark model without bid shopping</a:t>
            </a:r>
            <a:endParaRPr lang="en-US" altLang="en-US" sz="3600" b="1" dirty="0"/>
          </a:p>
        </p:txBody>
      </p:sp>
      <p:sp>
        <p:nvSpPr>
          <p:cNvPr id="1476611" name="Rectangle 3"/>
          <p:cNvSpPr>
            <a:spLocks noChangeArrowheads="1"/>
          </p:cNvSpPr>
          <p:nvPr/>
        </p:nvSpPr>
        <p:spPr bwMode="auto">
          <a:xfrm>
            <a:off x="4572001" y="1443835"/>
            <a:ext cx="4429124"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marL="0" indent="0" eaLnBrk="1" hangingPunct="1">
              <a:buNone/>
            </a:pPr>
            <a:r>
              <a:rPr lang="en-US" altLang="en-US" sz="1600" b="1" dirty="0"/>
              <a:t>Procurer (buyer)</a:t>
            </a:r>
          </a:p>
          <a:p>
            <a:pPr eaLnBrk="1" hangingPunct="1"/>
            <a:r>
              <a:rPr lang="en-US" altLang="en-US" sz="1400" dirty="0"/>
              <a:t>One project, completion is valued at </a:t>
            </a:r>
            <a:r>
              <a:rPr lang="en-US" altLang="en-US" sz="1400" i="1" dirty="0"/>
              <a:t>v</a:t>
            </a:r>
          </a:p>
          <a:p>
            <a:pPr eaLnBrk="1" hangingPunct="1"/>
            <a:r>
              <a:rPr lang="en-US" altLang="en-US" sz="1400" dirty="0"/>
              <a:t>Holds second-price auction, reserve price </a:t>
            </a:r>
            <a:r>
              <a:rPr lang="en-US" altLang="en-US" sz="1400" i="1" dirty="0"/>
              <a:t>r</a:t>
            </a:r>
            <a:endParaRPr lang="en-US" altLang="en-US" sz="1000" dirty="0"/>
          </a:p>
          <a:p>
            <a:pPr marL="0" indent="0" eaLnBrk="1" hangingPunct="1">
              <a:buNone/>
            </a:pPr>
            <a:r>
              <a:rPr lang="en-US" altLang="en-US" sz="1600" b="1" dirty="0"/>
              <a:t>Prime contractors</a:t>
            </a:r>
            <a:r>
              <a:rPr lang="en-US" altLang="en-US" sz="1600" dirty="0"/>
              <a:t> (general contractors, </a:t>
            </a:r>
            <a:r>
              <a:rPr lang="en-US" altLang="en-US" sz="1600" i="1" dirty="0"/>
              <a:t>she</a:t>
            </a:r>
            <a:r>
              <a:rPr lang="en-US" altLang="en-US" sz="1600" dirty="0"/>
              <a:t>)</a:t>
            </a:r>
            <a:endParaRPr lang="en-US" altLang="en-US" sz="1600" b="1" dirty="0"/>
          </a:p>
          <a:p>
            <a:pPr eaLnBrk="1" hangingPunct="1"/>
            <a:r>
              <a:rPr lang="en-US" altLang="en-US" sz="1400" dirty="0"/>
              <a:t>Participate in procurement auction, </a:t>
            </a:r>
            <a:br>
              <a:rPr lang="en-US" altLang="en-US" sz="1400" dirty="0"/>
            </a:br>
            <a:r>
              <a:rPr lang="en-US" altLang="en-US" sz="1400" dirty="0"/>
              <a:t>must subcontract one part of project</a:t>
            </a:r>
          </a:p>
          <a:p>
            <a:pPr eaLnBrk="1" hangingPunct="1"/>
            <a:r>
              <a:rPr lang="en-US" altLang="en-US" sz="1400" b="1" dirty="0"/>
              <a:t>Identical costs </a:t>
            </a:r>
            <a:r>
              <a:rPr lang="en-US" altLang="en-US" sz="1400" dirty="0"/>
              <a:t>for non-subcontracted portion </a:t>
            </a:r>
            <a:br>
              <a:rPr lang="en-US" altLang="en-US" sz="1400" dirty="0"/>
            </a:br>
            <a:r>
              <a:rPr lang="en-US" altLang="en-US" sz="1400" dirty="0"/>
              <a:t>of project (normalized to 0)</a:t>
            </a:r>
            <a:endParaRPr lang="en-US" altLang="en-US" sz="1000" dirty="0"/>
          </a:p>
          <a:p>
            <a:pPr eaLnBrk="1" hangingPunct="1"/>
            <a:r>
              <a:rPr lang="en-US" altLang="en-US" sz="1400" dirty="0"/>
              <a:t>Each has her own network of subcontractors, </a:t>
            </a:r>
            <a:br>
              <a:rPr lang="en-US" altLang="en-US" sz="1400" dirty="0"/>
            </a:br>
            <a:r>
              <a:rPr lang="en-US" altLang="en-US" sz="1400" dirty="0"/>
              <a:t>solicits “sub-bids” before auction</a:t>
            </a:r>
          </a:p>
          <a:p>
            <a:pPr marL="0" indent="0" eaLnBrk="1" hangingPunct="1">
              <a:buNone/>
            </a:pPr>
            <a:r>
              <a:rPr lang="en-US" altLang="en-US" sz="1600" b="1" dirty="0"/>
              <a:t>Pre-auction Subcontractors </a:t>
            </a:r>
            <a:r>
              <a:rPr lang="en-US" altLang="en-US" sz="1600" dirty="0"/>
              <a:t>(specialists, </a:t>
            </a:r>
            <a:r>
              <a:rPr lang="en-US" altLang="en-US" sz="1600" i="1" dirty="0"/>
              <a:t>he</a:t>
            </a:r>
            <a:r>
              <a:rPr lang="en-US" altLang="en-US" sz="1600" dirty="0"/>
              <a:t>)</a:t>
            </a:r>
          </a:p>
          <a:p>
            <a:pPr eaLnBrk="1" hangingPunct="1"/>
            <a:r>
              <a:rPr lang="en-US" altLang="en-US" sz="1400" dirty="0"/>
              <a:t>Independent private costs </a:t>
            </a:r>
            <a:r>
              <a:rPr lang="en-US" altLang="en-US" sz="1400" i="1" dirty="0" err="1"/>
              <a:t>y</a:t>
            </a:r>
            <a:r>
              <a:rPr lang="en-US" altLang="en-US" sz="1400" i="1" baseline="-25000" dirty="0" err="1"/>
              <a:t>i</a:t>
            </a:r>
            <a:r>
              <a:rPr lang="en-US" altLang="en-US" sz="1400" dirty="0"/>
              <a:t> ~ </a:t>
            </a:r>
            <a:r>
              <a:rPr lang="en-US" altLang="en-US" sz="1400" i="1" dirty="0"/>
              <a:t>F</a:t>
            </a:r>
            <a:r>
              <a:rPr lang="en-US" altLang="en-US" sz="1400" dirty="0"/>
              <a:t> to complete subcontracted portion of project</a:t>
            </a:r>
          </a:p>
          <a:p>
            <a:pPr eaLnBrk="1" hangingPunct="1"/>
            <a:r>
              <a:rPr lang="en-US" altLang="en-US" sz="1400" dirty="0"/>
              <a:t>Identical costs </a:t>
            </a:r>
            <a:r>
              <a:rPr lang="en-US" altLang="en-US" sz="1400" i="1" dirty="0"/>
              <a:t>c</a:t>
            </a:r>
            <a:r>
              <a:rPr lang="en-US" altLang="en-US" sz="1400" dirty="0"/>
              <a:t> &gt; 0 to prepare a bid</a:t>
            </a:r>
          </a:p>
          <a:p>
            <a:pPr eaLnBrk="1" hangingPunct="1"/>
            <a:r>
              <a:rPr lang="en-US" altLang="en-US" sz="1400" b="1" dirty="0"/>
              <a:t>Already know </a:t>
            </a:r>
            <a:r>
              <a:rPr lang="en-US" altLang="en-US" sz="1400" b="1" i="1" dirty="0" err="1"/>
              <a:t>y</a:t>
            </a:r>
            <a:r>
              <a:rPr lang="en-US" altLang="en-US" sz="1400" b="1" i="1" baseline="-25000" dirty="0" err="1"/>
              <a:t>i</a:t>
            </a:r>
            <a:r>
              <a:rPr lang="en-US" altLang="en-US" sz="1400" b="1" dirty="0"/>
              <a:t> </a:t>
            </a:r>
            <a:r>
              <a:rPr lang="en-US" altLang="en-US" sz="1400" dirty="0"/>
              <a:t>when deciding whether to bid</a:t>
            </a:r>
            <a:endParaRPr lang="en-US" altLang="en-US" sz="1000" dirty="0"/>
          </a:p>
        </p:txBody>
      </p:sp>
      <p:sp>
        <p:nvSpPr>
          <p:cNvPr id="2" name="Oval 1"/>
          <p:cNvSpPr/>
          <p:nvPr/>
        </p:nvSpPr>
        <p:spPr>
          <a:xfrm>
            <a:off x="1365195" y="1749245"/>
            <a:ext cx="1679755" cy="6108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Procurer</a:t>
            </a:r>
          </a:p>
        </p:txBody>
      </p:sp>
      <p:sp>
        <p:nvSpPr>
          <p:cNvPr id="6" name="Oval 5"/>
          <p:cNvSpPr/>
          <p:nvPr/>
        </p:nvSpPr>
        <p:spPr>
          <a:xfrm>
            <a:off x="442564" y="3234244"/>
            <a:ext cx="940010" cy="6268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000" b="1" dirty="0"/>
              <a:t>Prime Contractor</a:t>
            </a:r>
          </a:p>
        </p:txBody>
      </p:sp>
      <p:sp>
        <p:nvSpPr>
          <p:cNvPr id="10" name="Oval 9"/>
          <p:cNvSpPr/>
          <p:nvPr/>
        </p:nvSpPr>
        <p:spPr>
          <a:xfrm>
            <a:off x="1751985" y="3234244"/>
            <a:ext cx="940010" cy="6268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000" b="1" dirty="0"/>
              <a:t>Prime Contractor</a:t>
            </a:r>
          </a:p>
        </p:txBody>
      </p:sp>
      <p:sp>
        <p:nvSpPr>
          <p:cNvPr id="11" name="Oval 10"/>
          <p:cNvSpPr/>
          <p:nvPr/>
        </p:nvSpPr>
        <p:spPr>
          <a:xfrm>
            <a:off x="3090667" y="3234244"/>
            <a:ext cx="940010" cy="6268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000" b="1" dirty="0"/>
              <a:t>Prime Contractor</a:t>
            </a:r>
          </a:p>
        </p:txBody>
      </p:sp>
      <p:sp>
        <p:nvSpPr>
          <p:cNvPr id="12" name="Oval 11"/>
          <p:cNvSpPr/>
          <p:nvPr/>
        </p:nvSpPr>
        <p:spPr>
          <a:xfrm>
            <a:off x="292153"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5" name="Oval 14"/>
          <p:cNvSpPr/>
          <p:nvPr/>
        </p:nvSpPr>
        <p:spPr>
          <a:xfrm>
            <a:off x="694489"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6" name="Oval 15"/>
          <p:cNvSpPr/>
          <p:nvPr/>
        </p:nvSpPr>
        <p:spPr>
          <a:xfrm>
            <a:off x="1096825"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7" name="Oval 16"/>
          <p:cNvSpPr/>
          <p:nvPr/>
        </p:nvSpPr>
        <p:spPr>
          <a:xfrm>
            <a:off x="1834983"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8" name="Oval 17"/>
          <p:cNvSpPr/>
          <p:nvPr/>
        </p:nvSpPr>
        <p:spPr>
          <a:xfrm>
            <a:off x="2230003"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9" name="Oval 18"/>
          <p:cNvSpPr/>
          <p:nvPr/>
        </p:nvSpPr>
        <p:spPr>
          <a:xfrm>
            <a:off x="2829616"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20" name="Oval 19"/>
          <p:cNvSpPr/>
          <p:nvPr/>
        </p:nvSpPr>
        <p:spPr>
          <a:xfrm>
            <a:off x="3225549"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21" name="Oval 20"/>
          <p:cNvSpPr/>
          <p:nvPr/>
        </p:nvSpPr>
        <p:spPr>
          <a:xfrm>
            <a:off x="3621482"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22" name="Oval 21"/>
          <p:cNvSpPr/>
          <p:nvPr/>
        </p:nvSpPr>
        <p:spPr>
          <a:xfrm>
            <a:off x="4022905"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cxnSp>
        <p:nvCxnSpPr>
          <p:cNvPr id="23" name="Straight Arrow Connector 22"/>
          <p:cNvCxnSpPr/>
          <p:nvPr/>
        </p:nvCxnSpPr>
        <p:spPr>
          <a:xfrm flipV="1">
            <a:off x="526699" y="3891686"/>
            <a:ext cx="182875" cy="516870"/>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878508" y="3928262"/>
            <a:ext cx="21262" cy="480294"/>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3074903" y="3891686"/>
            <a:ext cx="221171" cy="516870"/>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flipV="1">
            <a:off x="3697890" y="3891686"/>
            <a:ext cx="107677" cy="516870"/>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flipV="1">
            <a:off x="3862870" y="3891686"/>
            <a:ext cx="344055" cy="516870"/>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1212490" y="2382255"/>
            <a:ext cx="539495" cy="784788"/>
          </a:xfrm>
          <a:prstGeom prst="straightConnector1">
            <a:avLst/>
          </a:prstGeom>
          <a:ln w="19050">
            <a:solidFill>
              <a:srgbClr val="0000FF"/>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flipV="1">
            <a:off x="2855664" y="2351630"/>
            <a:ext cx="588421" cy="815413"/>
          </a:xfrm>
          <a:prstGeom prst="straightConnector1">
            <a:avLst/>
          </a:prstGeom>
          <a:ln w="19050">
            <a:solidFill>
              <a:srgbClr val="0000FF"/>
            </a:solidFill>
            <a:tailEnd type="triangle"/>
          </a:ln>
        </p:spPr>
        <p:style>
          <a:lnRef idx="1">
            <a:schemeClr val="accent1"/>
          </a:lnRef>
          <a:fillRef idx="0">
            <a:schemeClr val="accent1"/>
          </a:fillRef>
          <a:effectRef idx="0">
            <a:schemeClr val="accent1"/>
          </a:effectRef>
          <a:fontRef idx="minor">
            <a:schemeClr val="tx1"/>
          </a:fontRef>
        </p:style>
      </p:cxnSp>
      <p:sp>
        <p:nvSpPr>
          <p:cNvPr id="5" name="Rectangle 3">
            <a:extLst>
              <a:ext uri="{FF2B5EF4-FFF2-40B4-BE49-F238E27FC236}">
                <a16:creationId xmlns:a16="http://schemas.microsoft.com/office/drawing/2014/main" id="{3B05FE46-12FF-45CF-BE37-5B987C8C60F4}"/>
              </a:ext>
            </a:extLst>
          </p:cNvPr>
          <p:cNvSpPr>
            <a:spLocks noChangeArrowheads="1"/>
          </p:cNvSpPr>
          <p:nvPr/>
        </p:nvSpPr>
        <p:spPr bwMode="auto">
          <a:xfrm>
            <a:off x="287960" y="5470992"/>
            <a:ext cx="8398839" cy="1411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marL="0" indent="0" eaLnBrk="1" hangingPunct="1">
              <a:buNone/>
            </a:pPr>
            <a:r>
              <a:rPr lang="en-US" altLang="en-US" sz="1600" b="1" dirty="0"/>
              <a:t>Timing</a:t>
            </a:r>
          </a:p>
          <a:p>
            <a:pPr eaLnBrk="1" hangingPunct="1">
              <a:buAutoNum type="arabicPeriod"/>
            </a:pPr>
            <a:r>
              <a:rPr lang="en-US" altLang="en-US" sz="1400" dirty="0"/>
              <a:t>Subcontractors learn costs, decide whether to bid, submit sub-bids to prime contractors</a:t>
            </a:r>
          </a:p>
          <a:p>
            <a:pPr eaLnBrk="1" hangingPunct="1">
              <a:buAutoNum type="arabicPeriod" startAt="2"/>
            </a:pPr>
            <a:r>
              <a:rPr lang="en-US" altLang="en-US" sz="1400" dirty="0"/>
              <a:t>Prime contractors who received a bid submit bids in prime auction</a:t>
            </a:r>
          </a:p>
          <a:p>
            <a:pPr eaLnBrk="1" hangingPunct="1">
              <a:buAutoNum type="arabicPeriod" startAt="2"/>
            </a:pPr>
            <a:r>
              <a:rPr lang="en-US" altLang="en-US" sz="1400" dirty="0"/>
              <a:t>Winner is chosen, gets paid second-highest prime contractor bid (or reserve price), </a:t>
            </a:r>
            <a:br>
              <a:rPr lang="en-US" altLang="en-US" sz="1400" dirty="0"/>
            </a:br>
            <a:r>
              <a:rPr lang="en-US" altLang="en-US" sz="1400" dirty="0"/>
              <a:t>pays subcontractor his sub-bid, they complete the project, and the game ends</a:t>
            </a:r>
          </a:p>
        </p:txBody>
      </p:sp>
    </p:spTree>
    <p:extLst>
      <p:ext uri="{BB962C8B-B14F-4D97-AF65-F5344CB8AC3E}">
        <p14:creationId xmlns:p14="http://schemas.microsoft.com/office/powerpoint/2010/main" val="1523297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76611">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76611">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476611">
                                            <p:txEl>
                                              <p:pRg st="1" end="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476611">
                                            <p:txEl>
                                              <p:pRg st="2" end="2"/>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476611">
                                            <p:txEl>
                                              <p:pRg st="4" end="4"/>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476611">
                                            <p:txEl>
                                              <p:pRg st="5" end="5"/>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476611">
                                            <p:txEl>
                                              <p:pRg st="6" end="6"/>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1476611">
                                            <p:txEl>
                                              <p:pRg st="8" end="8"/>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1476611">
                                            <p:txEl>
                                              <p:pRg st="9" end="9"/>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1476611">
                                            <p:txEl>
                                              <p:pRg st="10" end="10"/>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23"/>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24"/>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25"/>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26"/>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27"/>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28"/>
                                        </p:tgtEl>
                                        <p:attrNameLst>
                                          <p:attrName>style.visibility</p:attrName>
                                        </p:attrNameLst>
                                      </p:cBhvr>
                                      <p:to>
                                        <p:strVal val="visible"/>
                                      </p:to>
                                    </p:set>
                                  </p:childTnLst>
                                </p:cTn>
                              </p:par>
                              <p:par>
                                <p:cTn id="103" presetID="1" presetClass="entr" presetSubtype="0" fill="hold" nodeType="withEffect">
                                  <p:stCondLst>
                                    <p:cond delay="0"/>
                                  </p:stCondLst>
                                  <p:childTnLst>
                                    <p:set>
                                      <p:cBhvr>
                                        <p:cTn id="104" dur="1" fill="hold">
                                          <p:stCondLst>
                                            <p:cond delay="0"/>
                                          </p:stCondLst>
                                        </p:cTn>
                                        <p:tgtEl>
                                          <p:spTgt spid="29"/>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nodeType="clickEffect">
                                  <p:stCondLst>
                                    <p:cond delay="0"/>
                                  </p:stCondLst>
                                  <p:childTnLst>
                                    <p:set>
                                      <p:cBhvr>
                                        <p:cTn id="10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30"/>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grpId="0" nodeType="clickEffect">
                                  <p:stCondLst>
                                    <p:cond delay="0"/>
                                  </p:stCondLst>
                                  <p:childTnLst>
                                    <p:set>
                                      <p:cBhvr>
                                        <p:cTn id="1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0" grpId="0" animBg="1"/>
      <p:bldP spid="2" grpId="0" animBg="1"/>
      <p:bldP spid="6" grpId="0" animBg="1"/>
      <p:bldP spid="10" grpId="0" animBg="1"/>
      <p:bldP spid="11" grpId="0" animBg="1"/>
      <p:bldP spid="12" grpId="0" animBg="1"/>
      <p:bldP spid="15" grpId="0" animBg="1"/>
      <p:bldP spid="16" grpId="0" animBg="1"/>
      <p:bldP spid="17" grpId="0" animBg="1"/>
      <p:bldP spid="18" grpId="0" animBg="1"/>
      <p:bldP spid="19" grpId="0" animBg="1"/>
      <p:bldP spid="20" grpId="0" animBg="1"/>
      <p:bldP spid="21" grpId="0" animBg="1"/>
      <p:bldP spid="2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DAF21B12-31B5-4E21-2B87-EDDAA0067E82}"/>
              </a:ext>
            </a:extLst>
          </p:cNvPr>
          <p:cNvSpPr/>
          <p:nvPr/>
        </p:nvSpPr>
        <p:spPr>
          <a:xfrm>
            <a:off x="668178" y="4470797"/>
            <a:ext cx="430012" cy="817799"/>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402336" y="3167043"/>
            <a:ext cx="1022604" cy="74963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14</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Benchmark model has </a:t>
            </a:r>
            <a:r>
              <a:rPr lang="en-US" altLang="en-US" sz="3600" b="1" dirty="0"/>
              <a:t>unique symmetric equilibrium</a:t>
            </a:r>
          </a:p>
        </p:txBody>
      </p:sp>
      <mc:AlternateContent xmlns:mc="http://schemas.openxmlformats.org/markup-compatibility/2006" xmlns:a14="http://schemas.microsoft.com/office/drawing/2010/main">
        <mc:Choice Requires="a14">
          <p:sp>
            <p:nvSpPr>
              <p:cNvPr id="1476611" name="Rectangle 3"/>
              <p:cNvSpPr>
                <a:spLocks noChangeArrowheads="1"/>
              </p:cNvSpPr>
              <p:nvPr/>
            </p:nvSpPr>
            <p:spPr bwMode="auto">
              <a:xfrm>
                <a:off x="4572001" y="1443835"/>
                <a:ext cx="4429124" cy="4525962"/>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marL="0" indent="0" eaLnBrk="1" hangingPunct="1">
                  <a:buNone/>
                </a:pPr>
                <a:r>
                  <a:rPr lang="en-US" altLang="en-US" sz="1600" b="1" dirty="0"/>
                  <a:t>Prime contractors</a:t>
                </a:r>
                <a:r>
                  <a:rPr lang="en-US" altLang="en-US" sz="1600" dirty="0"/>
                  <a:t> are in a SP auction</a:t>
                </a:r>
                <a:endParaRPr lang="en-US" altLang="en-US" sz="1600" b="1" dirty="0"/>
              </a:p>
              <a:p>
                <a:pPr eaLnBrk="1" hangingPunct="1"/>
                <a:r>
                  <a:rPr lang="en-US" altLang="en-US" sz="1400" dirty="0"/>
                  <a:t>Cost = lowest sub-bid received</a:t>
                </a:r>
              </a:p>
              <a:p>
                <a:pPr eaLnBrk="1" hangingPunct="1"/>
                <a:r>
                  <a:rPr lang="en-US" altLang="en-US" sz="1400" dirty="0"/>
                  <a:t>Bid = lowest sub-bid received</a:t>
                </a:r>
              </a:p>
              <a:p>
                <a:pPr marL="0" indent="0" eaLnBrk="1" hangingPunct="1">
                  <a:buNone/>
                </a:pPr>
                <a:endParaRPr lang="en-US" altLang="en-US" sz="1200" dirty="0"/>
              </a:p>
              <a:p>
                <a:pPr marL="0" indent="0" eaLnBrk="1" hangingPunct="1">
                  <a:buNone/>
                </a:pPr>
                <a:r>
                  <a:rPr lang="en-US" altLang="en-US" sz="1600" b="1" dirty="0"/>
                  <a:t>Subcontractors </a:t>
                </a:r>
                <a:r>
                  <a:rPr lang="en-US" altLang="en-US" sz="1600" dirty="0"/>
                  <a:t>are competing directly with each other in FP auction with participation cost</a:t>
                </a:r>
              </a:p>
              <a:p>
                <a:pPr marL="0" indent="0" eaLnBrk="1" hangingPunct="1">
                  <a:buNone/>
                </a:pPr>
                <a:endParaRPr lang="en-US" altLang="en-US" sz="1200" dirty="0"/>
              </a:p>
              <a:p>
                <a:pPr marL="0" indent="0" eaLnBrk="1" hangingPunct="1">
                  <a:buNone/>
                </a:pPr>
                <a:r>
                  <a:rPr lang="en-US" altLang="en-US" sz="1600" dirty="0"/>
                  <a:t>Let </a:t>
                </a:r>
                <a:r>
                  <a:rPr lang="en-US" altLang="en-US" sz="1600" i="1" dirty="0"/>
                  <a:t>N</a:t>
                </a:r>
                <a:r>
                  <a:rPr lang="en-US" altLang="en-US" sz="1600" dirty="0"/>
                  <a:t> be number of total subcontractors</a:t>
                </a:r>
              </a:p>
              <a:p>
                <a:pPr marL="0" indent="0" eaLnBrk="1" hangingPunct="1">
                  <a:buNone/>
                </a:pPr>
                <a:endParaRPr lang="en-US" altLang="en-US" sz="1200" dirty="0"/>
              </a:p>
              <a:p>
                <a:pPr marL="0" indent="0" eaLnBrk="1" hangingPunct="1">
                  <a:buNone/>
                </a:pPr>
                <a:r>
                  <a:rPr lang="en-US" altLang="en-US" sz="1600" dirty="0"/>
                  <a:t>Entry threshold defined by</a:t>
                </a:r>
              </a:p>
              <a:p>
                <a:pPr marL="0" indent="0" eaLnBrk="1" hangingPunct="1">
                  <a:buNone/>
                </a:pPr>
                <a14:m>
                  <m:oMathPara xmlns:m="http://schemas.openxmlformats.org/officeDocument/2006/math">
                    <m:oMathParaPr>
                      <m:jc m:val="centerGroup"/>
                    </m:oMathParaPr>
                    <m:oMath xmlns:m="http://schemas.openxmlformats.org/officeDocument/2006/math">
                      <m:sSup>
                        <m:sSupPr>
                          <m:ctrlPr>
                            <a:rPr lang="en-US" altLang="en-US" sz="1600" i="1">
                              <a:latin typeface="Cambria Math" panose="02040503050406030204" pitchFamily="18" charset="0"/>
                            </a:rPr>
                          </m:ctrlPr>
                        </m:sSupPr>
                        <m:e>
                          <m:d>
                            <m:dPr>
                              <m:ctrlPr>
                                <a:rPr lang="en-US" altLang="en-US" sz="1600" i="1">
                                  <a:latin typeface="Cambria Math" panose="02040503050406030204" pitchFamily="18" charset="0"/>
                                </a:rPr>
                              </m:ctrlPr>
                            </m:dPr>
                            <m:e>
                              <m:r>
                                <a:rPr lang="en-US" altLang="en-US" sz="1600" i="1">
                                  <a:latin typeface="Cambria Math" panose="02040503050406030204" pitchFamily="18" charset="0"/>
                                </a:rPr>
                                <m:t>1−</m:t>
                              </m:r>
                              <m:r>
                                <a:rPr lang="en-US" altLang="en-US" sz="1600" i="1">
                                  <a:latin typeface="Cambria Math" panose="02040503050406030204" pitchFamily="18" charset="0"/>
                                </a:rPr>
                                <m:t>𝐹</m:t>
                              </m:r>
                              <m:d>
                                <m:dPr>
                                  <m:ctrlPr>
                                    <a:rPr lang="en-US" altLang="en-US" sz="1600" i="1">
                                      <a:latin typeface="Cambria Math" panose="02040503050406030204" pitchFamily="18" charset="0"/>
                                    </a:rPr>
                                  </m:ctrlPr>
                                </m:dPr>
                                <m:e>
                                  <m:sSup>
                                    <m:sSupPr>
                                      <m:ctrlPr>
                                        <a:rPr lang="en-US" altLang="en-US" sz="1600" i="1">
                                          <a:latin typeface="Cambria Math" panose="02040503050406030204" pitchFamily="18" charset="0"/>
                                        </a:rPr>
                                      </m:ctrlPr>
                                    </m:sSupPr>
                                    <m:e>
                                      <m:r>
                                        <a:rPr lang="en-US" altLang="en-US" sz="1600" i="1">
                                          <a:latin typeface="Cambria Math" panose="02040503050406030204" pitchFamily="18" charset="0"/>
                                        </a:rPr>
                                        <m:t>𝑦</m:t>
                                      </m:r>
                                    </m:e>
                                    <m:sup>
                                      <m:r>
                                        <a:rPr lang="en-US" altLang="en-US" sz="1600" i="1">
                                          <a:latin typeface="Cambria Math" panose="02040503050406030204" pitchFamily="18" charset="0"/>
                                        </a:rPr>
                                        <m:t>∗</m:t>
                                      </m:r>
                                    </m:sup>
                                  </m:sSup>
                                </m:e>
                              </m:d>
                            </m:e>
                          </m:d>
                        </m:e>
                        <m:sup>
                          <m:r>
                            <a:rPr lang="en-US" altLang="en-US" sz="1600" i="1">
                              <a:latin typeface="Cambria Math" panose="02040503050406030204" pitchFamily="18" charset="0"/>
                            </a:rPr>
                            <m:t>𝑁</m:t>
                          </m:r>
                          <m:r>
                            <a:rPr lang="en-US" altLang="en-US" sz="1600" i="1">
                              <a:latin typeface="Cambria Math" panose="02040503050406030204" pitchFamily="18" charset="0"/>
                            </a:rPr>
                            <m:t>−1</m:t>
                          </m:r>
                        </m:sup>
                      </m:sSup>
                      <m:d>
                        <m:dPr>
                          <m:ctrlPr>
                            <a:rPr lang="en-US" altLang="en-US" sz="1600" i="1">
                              <a:latin typeface="Cambria Math" panose="02040503050406030204" pitchFamily="18" charset="0"/>
                            </a:rPr>
                          </m:ctrlPr>
                        </m:dPr>
                        <m:e>
                          <m:r>
                            <a:rPr lang="en-US" altLang="en-US" sz="1600" i="1">
                              <a:latin typeface="Cambria Math" panose="02040503050406030204" pitchFamily="18" charset="0"/>
                            </a:rPr>
                            <m:t>𝑟</m:t>
                          </m:r>
                          <m:r>
                            <a:rPr lang="en-US" altLang="en-US" sz="1600" i="1">
                              <a:latin typeface="Cambria Math" panose="02040503050406030204" pitchFamily="18" charset="0"/>
                            </a:rPr>
                            <m:t>−</m:t>
                          </m:r>
                          <m:sSup>
                            <m:sSupPr>
                              <m:ctrlPr>
                                <a:rPr lang="en-US" altLang="en-US" sz="1600" i="1">
                                  <a:latin typeface="Cambria Math" panose="02040503050406030204" pitchFamily="18" charset="0"/>
                                </a:rPr>
                              </m:ctrlPr>
                            </m:sSupPr>
                            <m:e>
                              <m:r>
                                <a:rPr lang="en-US" altLang="en-US" sz="1600" i="1">
                                  <a:latin typeface="Cambria Math" panose="02040503050406030204" pitchFamily="18" charset="0"/>
                                </a:rPr>
                                <m:t>𝑦</m:t>
                              </m:r>
                            </m:e>
                            <m:sup>
                              <m:r>
                                <a:rPr lang="en-US" altLang="en-US" sz="1600" i="1">
                                  <a:latin typeface="Cambria Math" panose="02040503050406030204" pitchFamily="18" charset="0"/>
                                </a:rPr>
                                <m:t>∗</m:t>
                              </m:r>
                            </m:sup>
                          </m:sSup>
                        </m:e>
                      </m:d>
                      <m:r>
                        <a:rPr lang="en-US" altLang="en-US" sz="1600" i="1">
                          <a:latin typeface="Cambria Math" panose="02040503050406030204" pitchFamily="18" charset="0"/>
                        </a:rPr>
                        <m:t>= </m:t>
                      </m:r>
                      <m:r>
                        <a:rPr lang="en-US" altLang="en-US" sz="1600" i="1">
                          <a:latin typeface="Cambria Math" panose="02040503050406030204" pitchFamily="18" charset="0"/>
                        </a:rPr>
                        <m:t>𝑐</m:t>
                      </m:r>
                    </m:oMath>
                  </m:oMathPara>
                </a14:m>
                <a:endParaRPr lang="en-US" altLang="en-US" sz="2000" dirty="0"/>
              </a:p>
              <a:p>
                <a:pPr marL="0" indent="0" eaLnBrk="1" hangingPunct="1">
                  <a:buNone/>
                </a:pPr>
                <a:endParaRPr lang="en-US" altLang="en-US" sz="1600" dirty="0"/>
              </a:p>
              <a:p>
                <a:pPr marL="0" indent="0" eaLnBrk="1" hangingPunct="1">
                  <a:buNone/>
                </a:pPr>
                <a:endParaRPr lang="en-US" altLang="en-US" sz="1600" dirty="0"/>
              </a:p>
              <a:p>
                <a:pPr marL="0" indent="0" eaLnBrk="1" hangingPunct="1">
                  <a:buNone/>
                </a:pPr>
                <a:endParaRPr lang="en-US" altLang="en-US" sz="1600" dirty="0"/>
              </a:p>
              <a:p>
                <a:pPr marL="0" indent="0" eaLnBrk="1" hangingPunct="1">
                  <a:buNone/>
                </a:pPr>
                <a:r>
                  <a:rPr lang="en-US" altLang="en-US" sz="1600" dirty="0" err="1"/>
                  <a:t>Pr</a:t>
                </a:r>
                <a:r>
                  <a:rPr lang="en-US" altLang="en-US" sz="1600" dirty="0"/>
                  <a:t>(win | cost) = </a:t>
                </a:r>
                <a:r>
                  <a:rPr lang="en-US" altLang="en-US" sz="1600" dirty="0" err="1"/>
                  <a:t>Pr</a:t>
                </a:r>
                <a:r>
                  <a:rPr lang="en-US" altLang="en-US" sz="1600" dirty="0"/>
                  <a:t>(lowest cost | cost); </a:t>
                </a:r>
                <a:br>
                  <a:rPr lang="en-US" altLang="en-US" sz="1600" dirty="0"/>
                </a:br>
                <a:r>
                  <a:rPr lang="en-US" altLang="en-US" sz="1600" dirty="0" err="1"/>
                  <a:t>eqm</a:t>
                </a:r>
                <a:r>
                  <a:rPr lang="en-US" altLang="en-US" sz="1600" dirty="0"/>
                  <a:t> bid function from Envelope Theorem</a:t>
                </a:r>
              </a:p>
              <a:p>
                <a:pPr marL="0" indent="0" eaLnBrk="1" hangingPunct="1">
                  <a:buNone/>
                </a:pPr>
                <a:endParaRPr lang="en-US" altLang="en-US" sz="1200" dirty="0"/>
              </a:p>
              <a:p>
                <a:pPr marL="0" indent="0" eaLnBrk="1" hangingPunct="1">
                  <a:buNone/>
                </a:pPr>
                <a:r>
                  <a:rPr lang="en-US" altLang="en-US" sz="1600" dirty="0"/>
                  <a:t>(This is unique </a:t>
                </a:r>
                <a:r>
                  <a:rPr lang="en-US" altLang="en-US" sz="1600" i="1" dirty="0"/>
                  <a:t>symmetric</a:t>
                </a:r>
                <a:r>
                  <a:rPr lang="en-US" altLang="en-US" sz="1600" dirty="0"/>
                  <a:t> equilibrium, there may or may not be asymmetric ones)</a:t>
                </a:r>
                <a:endParaRPr lang="en-US" altLang="en-US" sz="2000" dirty="0"/>
              </a:p>
            </p:txBody>
          </p:sp>
        </mc:Choice>
        <mc:Fallback xmlns="">
          <p:sp>
            <p:nvSpPr>
              <p:cNvPr id="1476611" name="Rectangle 3"/>
              <p:cNvSpPr>
                <a:spLocks noRot="1" noChangeAspect="1" noMove="1" noResize="1" noEditPoints="1" noAdjustHandles="1" noChangeArrowheads="1" noChangeShapeType="1" noTextEdit="1"/>
              </p:cNvSpPr>
              <p:nvPr/>
            </p:nvSpPr>
            <p:spPr bwMode="auto">
              <a:xfrm>
                <a:off x="4572001" y="1443835"/>
                <a:ext cx="4429124" cy="4525962"/>
              </a:xfrm>
              <a:prstGeom prst="rect">
                <a:avLst/>
              </a:prstGeom>
              <a:blipFill>
                <a:blip r:embed="rId3"/>
                <a:stretch>
                  <a:fillRect l="-688" t="-404" b="-14960"/>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 name="Oval 1"/>
          <p:cNvSpPr/>
          <p:nvPr/>
        </p:nvSpPr>
        <p:spPr>
          <a:xfrm>
            <a:off x="1365195" y="1749245"/>
            <a:ext cx="1679755" cy="6108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Procurer</a:t>
            </a:r>
          </a:p>
        </p:txBody>
      </p:sp>
      <p:sp>
        <p:nvSpPr>
          <p:cNvPr id="6" name="Oval 5"/>
          <p:cNvSpPr/>
          <p:nvPr/>
        </p:nvSpPr>
        <p:spPr>
          <a:xfrm>
            <a:off x="442564" y="3234244"/>
            <a:ext cx="940010" cy="6268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000" b="1" dirty="0"/>
              <a:t>Prime Contractor</a:t>
            </a:r>
          </a:p>
        </p:txBody>
      </p:sp>
      <p:sp>
        <p:nvSpPr>
          <p:cNvPr id="10" name="Oval 9"/>
          <p:cNvSpPr/>
          <p:nvPr/>
        </p:nvSpPr>
        <p:spPr>
          <a:xfrm>
            <a:off x="1751985" y="3234244"/>
            <a:ext cx="940010" cy="6268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000" b="1" dirty="0"/>
              <a:t>Prime Contractor</a:t>
            </a:r>
          </a:p>
        </p:txBody>
      </p:sp>
      <p:sp>
        <p:nvSpPr>
          <p:cNvPr id="11" name="Oval 10"/>
          <p:cNvSpPr/>
          <p:nvPr/>
        </p:nvSpPr>
        <p:spPr>
          <a:xfrm>
            <a:off x="3090667" y="3234244"/>
            <a:ext cx="940010" cy="6268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000" b="1" dirty="0"/>
              <a:t>Prime Contractor</a:t>
            </a:r>
          </a:p>
        </p:txBody>
      </p:sp>
      <p:sp>
        <p:nvSpPr>
          <p:cNvPr id="12" name="Oval 11"/>
          <p:cNvSpPr/>
          <p:nvPr/>
        </p:nvSpPr>
        <p:spPr>
          <a:xfrm>
            <a:off x="292153"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5" name="Oval 14"/>
          <p:cNvSpPr/>
          <p:nvPr/>
        </p:nvSpPr>
        <p:spPr>
          <a:xfrm>
            <a:off x="694489"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6" name="Oval 15"/>
          <p:cNvSpPr/>
          <p:nvPr/>
        </p:nvSpPr>
        <p:spPr>
          <a:xfrm>
            <a:off x="1096825"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7" name="Oval 16"/>
          <p:cNvSpPr/>
          <p:nvPr/>
        </p:nvSpPr>
        <p:spPr>
          <a:xfrm>
            <a:off x="1834983"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8" name="Oval 17"/>
          <p:cNvSpPr/>
          <p:nvPr/>
        </p:nvSpPr>
        <p:spPr>
          <a:xfrm>
            <a:off x="2230003"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9" name="Oval 18"/>
          <p:cNvSpPr/>
          <p:nvPr/>
        </p:nvSpPr>
        <p:spPr>
          <a:xfrm>
            <a:off x="2829616"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20" name="Oval 19"/>
          <p:cNvSpPr/>
          <p:nvPr/>
        </p:nvSpPr>
        <p:spPr>
          <a:xfrm>
            <a:off x="3225549"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21" name="Oval 20"/>
          <p:cNvSpPr/>
          <p:nvPr/>
        </p:nvSpPr>
        <p:spPr>
          <a:xfrm>
            <a:off x="3621482"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22" name="Oval 21"/>
          <p:cNvSpPr/>
          <p:nvPr/>
        </p:nvSpPr>
        <p:spPr>
          <a:xfrm>
            <a:off x="4022905"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cxnSp>
        <p:nvCxnSpPr>
          <p:cNvPr id="23" name="Straight Arrow Connector 22"/>
          <p:cNvCxnSpPr/>
          <p:nvPr/>
        </p:nvCxnSpPr>
        <p:spPr>
          <a:xfrm flipV="1">
            <a:off x="526699" y="3891686"/>
            <a:ext cx="182875" cy="516870"/>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878508" y="3928262"/>
            <a:ext cx="21262" cy="480294"/>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3074903" y="3891686"/>
            <a:ext cx="221171" cy="516870"/>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flipV="1">
            <a:off x="3697890" y="3891686"/>
            <a:ext cx="107677" cy="516870"/>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flipV="1">
            <a:off x="3862870" y="3891686"/>
            <a:ext cx="344055" cy="516870"/>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1212490" y="2382255"/>
            <a:ext cx="539495" cy="784788"/>
          </a:xfrm>
          <a:prstGeom prst="straightConnector1">
            <a:avLst/>
          </a:prstGeom>
          <a:ln w="19050">
            <a:solidFill>
              <a:srgbClr val="0000FF"/>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flipV="1">
            <a:off x="2855664" y="2351630"/>
            <a:ext cx="588421" cy="815413"/>
          </a:xfrm>
          <a:prstGeom prst="straightConnector1">
            <a:avLst/>
          </a:prstGeom>
          <a:ln w="19050">
            <a:solidFill>
              <a:srgbClr val="0000FF"/>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1481E479-CFFF-4CAB-B32C-6E6DCA858A91}"/>
              </a:ext>
            </a:extLst>
          </p:cNvPr>
          <p:cNvSpPr txBox="1"/>
          <p:nvPr/>
        </p:nvSpPr>
        <p:spPr>
          <a:xfrm>
            <a:off x="7851948" y="4512955"/>
            <a:ext cx="860829" cy="461665"/>
          </a:xfrm>
          <a:prstGeom prst="rect">
            <a:avLst/>
          </a:prstGeom>
          <a:noFill/>
        </p:spPr>
        <p:txBody>
          <a:bodyPr wrap="square" rtlCol="0">
            <a:spAutoFit/>
          </a:bodyPr>
          <a:lstStyle/>
          <a:p>
            <a:pPr algn="ctr"/>
            <a:r>
              <a:rPr lang="en-US" sz="1200" i="1" dirty="0">
                <a:solidFill>
                  <a:srgbClr val="FF0000"/>
                </a:solidFill>
                <a:latin typeface="+mj-lt"/>
              </a:rPr>
              <a:t>Sunk cost to bid</a:t>
            </a:r>
          </a:p>
        </p:txBody>
      </p:sp>
      <p:sp>
        <p:nvSpPr>
          <p:cNvPr id="9" name="Left Brace 8">
            <a:extLst>
              <a:ext uri="{FF2B5EF4-FFF2-40B4-BE49-F238E27FC236}">
                <a16:creationId xmlns:a16="http://schemas.microsoft.com/office/drawing/2014/main" id="{0EFA182D-1F46-D1EA-AEC3-91420AB2BB04}"/>
              </a:ext>
            </a:extLst>
          </p:cNvPr>
          <p:cNvSpPr/>
          <p:nvPr/>
        </p:nvSpPr>
        <p:spPr>
          <a:xfrm rot="16200000">
            <a:off x="6109649" y="3752154"/>
            <a:ext cx="152705" cy="1338860"/>
          </a:xfrm>
          <a:prstGeom prst="lef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Left Brace 12">
            <a:extLst>
              <a:ext uri="{FF2B5EF4-FFF2-40B4-BE49-F238E27FC236}">
                <a16:creationId xmlns:a16="http://schemas.microsoft.com/office/drawing/2014/main" id="{0004BE5E-3265-97A6-3AD5-D0CB813228EF}"/>
              </a:ext>
            </a:extLst>
          </p:cNvPr>
          <p:cNvSpPr/>
          <p:nvPr/>
        </p:nvSpPr>
        <p:spPr>
          <a:xfrm rot="16200000">
            <a:off x="7183754" y="4031363"/>
            <a:ext cx="152706" cy="780442"/>
          </a:xfrm>
          <a:prstGeom prst="lef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TextBox 13">
            <a:extLst>
              <a:ext uri="{FF2B5EF4-FFF2-40B4-BE49-F238E27FC236}">
                <a16:creationId xmlns:a16="http://schemas.microsoft.com/office/drawing/2014/main" id="{45F5D752-21FF-FA9D-B32F-256D9ACE1F4E}"/>
              </a:ext>
            </a:extLst>
          </p:cNvPr>
          <p:cNvSpPr txBox="1"/>
          <p:nvPr/>
        </p:nvSpPr>
        <p:spPr>
          <a:xfrm>
            <a:off x="5010941" y="4507572"/>
            <a:ext cx="1981986" cy="461665"/>
          </a:xfrm>
          <a:prstGeom prst="rect">
            <a:avLst/>
          </a:prstGeom>
          <a:noFill/>
        </p:spPr>
        <p:txBody>
          <a:bodyPr wrap="square" rtlCol="0">
            <a:spAutoFit/>
          </a:bodyPr>
          <a:lstStyle/>
          <a:p>
            <a:pPr algn="ctr"/>
            <a:r>
              <a:rPr lang="en-US" sz="1200" i="1" dirty="0">
                <a:solidFill>
                  <a:srgbClr val="FF0000"/>
                </a:solidFill>
                <a:latin typeface="+mj-lt"/>
              </a:rPr>
              <a:t>Probability none of</a:t>
            </a:r>
            <a:br>
              <a:rPr lang="en-US" sz="1200" i="1" dirty="0">
                <a:solidFill>
                  <a:srgbClr val="FF0000"/>
                </a:solidFill>
                <a:latin typeface="+mj-lt"/>
              </a:rPr>
            </a:br>
            <a:r>
              <a:rPr lang="en-US" sz="1200" i="1" dirty="0">
                <a:solidFill>
                  <a:srgbClr val="FF0000"/>
                </a:solidFill>
                <a:latin typeface="+mj-lt"/>
              </a:rPr>
              <a:t>my opponents bid</a:t>
            </a:r>
          </a:p>
        </p:txBody>
      </p:sp>
      <p:sp>
        <p:nvSpPr>
          <p:cNvPr id="31" name="TextBox 30">
            <a:extLst>
              <a:ext uri="{FF2B5EF4-FFF2-40B4-BE49-F238E27FC236}">
                <a16:creationId xmlns:a16="http://schemas.microsoft.com/office/drawing/2014/main" id="{676EA1C1-4F8E-566A-AFF3-C56F5ED6C644}"/>
              </a:ext>
            </a:extLst>
          </p:cNvPr>
          <p:cNvSpPr txBox="1"/>
          <p:nvPr/>
        </p:nvSpPr>
        <p:spPr>
          <a:xfrm>
            <a:off x="6740649" y="4509243"/>
            <a:ext cx="1063209" cy="461665"/>
          </a:xfrm>
          <a:prstGeom prst="rect">
            <a:avLst/>
          </a:prstGeom>
          <a:noFill/>
        </p:spPr>
        <p:txBody>
          <a:bodyPr wrap="square" rtlCol="0">
            <a:spAutoFit/>
          </a:bodyPr>
          <a:lstStyle/>
          <a:p>
            <a:pPr algn="ctr"/>
            <a:r>
              <a:rPr lang="en-US" sz="1200" i="1" dirty="0">
                <a:solidFill>
                  <a:srgbClr val="FF0000"/>
                </a:solidFill>
                <a:latin typeface="+mj-lt"/>
              </a:rPr>
              <a:t>Surplus if I bid r and win</a:t>
            </a:r>
          </a:p>
        </p:txBody>
      </p:sp>
    </p:spTree>
    <p:extLst>
      <p:ext uri="{BB962C8B-B14F-4D97-AF65-F5344CB8AC3E}">
        <p14:creationId xmlns:p14="http://schemas.microsoft.com/office/powerpoint/2010/main" val="3193779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766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766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7661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76611">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76611">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76611">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476611">
                                            <p:txEl>
                                              <p:pRg st="13" end="13"/>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476611">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animBg="1"/>
      <p:bldP spid="13" grpId="0" animBg="1"/>
      <p:bldP spid="14" grpId="0"/>
      <p:bldP spid="3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pPr>
              <a:defRPr/>
            </a:pPr>
            <a:fld id="{4EC4E332-6176-4CEA-B0E8-6EF53A8E3F90}" type="slidenum">
              <a:rPr lang="en-US" altLang="en-US"/>
              <a:pPr>
                <a:defRPr/>
              </a:pPr>
              <a:t>15</a:t>
            </a:fld>
            <a:endParaRPr lang="en-US" altLang="en-US"/>
          </a:p>
        </p:txBody>
      </p:sp>
      <p:sp>
        <p:nvSpPr>
          <p:cNvPr id="4099" name="Rectangle 2"/>
          <p:cNvSpPr>
            <a:spLocks noGrp="1" noChangeArrowheads="1"/>
          </p:cNvSpPr>
          <p:nvPr>
            <p:ph type="title"/>
          </p:nvPr>
        </p:nvSpPr>
        <p:spPr>
          <a:xfrm>
            <a:off x="1867193" y="1596540"/>
            <a:ext cx="7276807" cy="1144587"/>
          </a:xfrm>
        </p:spPr>
        <p:txBody>
          <a:bodyPr/>
          <a:lstStyle/>
          <a:p>
            <a:pPr eaLnBrk="1" hangingPunct="1"/>
            <a:br>
              <a:rPr lang="en-US" altLang="en-US" sz="3600" dirty="0">
                <a:solidFill>
                  <a:srgbClr val="FFBDCA"/>
                </a:solidFill>
              </a:rPr>
            </a:br>
            <a:r>
              <a:rPr lang="en-US" altLang="en-US" sz="3600" dirty="0">
                <a:solidFill>
                  <a:srgbClr val="FFBDCA"/>
                </a:solidFill>
              </a:rPr>
              <a:t>Introduction</a:t>
            </a:r>
            <a:br>
              <a:rPr lang="en-US" altLang="en-US" sz="3600" b="1" dirty="0"/>
            </a:br>
            <a:r>
              <a:rPr lang="en-US" altLang="en-US" sz="3600" dirty="0">
                <a:solidFill>
                  <a:srgbClr val="FFBDCA"/>
                </a:solidFill>
              </a:rPr>
              <a:t>Related Literature</a:t>
            </a:r>
            <a:br>
              <a:rPr lang="en-US" altLang="en-US" sz="3600" dirty="0">
                <a:solidFill>
                  <a:srgbClr val="FFBDCA"/>
                </a:solidFill>
              </a:rPr>
            </a:br>
            <a:r>
              <a:rPr lang="en-US" altLang="en-US" sz="3600" b="1" dirty="0"/>
              <a:t>Model/Results</a:t>
            </a:r>
            <a:br>
              <a:rPr lang="en-US" altLang="en-US" sz="3600" b="1" dirty="0"/>
            </a:br>
            <a:r>
              <a:rPr lang="en-US" altLang="en-US" sz="2400" dirty="0">
                <a:solidFill>
                  <a:srgbClr val="FFBDCA"/>
                </a:solidFill>
              </a:rPr>
              <a:t>	Benchmark Model (No Bid Shopping)</a:t>
            </a:r>
            <a:br>
              <a:rPr lang="en-US" altLang="en-US" sz="2400" dirty="0">
                <a:solidFill>
                  <a:srgbClr val="FFBDCA"/>
                </a:solidFill>
              </a:rPr>
            </a:br>
            <a:r>
              <a:rPr lang="en-US" altLang="en-US" sz="2400" dirty="0">
                <a:solidFill>
                  <a:srgbClr val="FFBDCA"/>
                </a:solidFill>
              </a:rPr>
              <a:t>	</a:t>
            </a:r>
            <a:r>
              <a:rPr lang="en-US" altLang="en-US" sz="2400" b="1" dirty="0"/>
              <a:t>Bid Shopping to “Insiders”</a:t>
            </a:r>
            <a:br>
              <a:rPr lang="en-US" altLang="en-US" sz="2400" dirty="0">
                <a:solidFill>
                  <a:srgbClr val="FFBDCA"/>
                </a:solidFill>
              </a:rPr>
            </a:br>
            <a:r>
              <a:rPr lang="en-US" altLang="en-US" sz="2400" dirty="0">
                <a:solidFill>
                  <a:srgbClr val="FFBDCA"/>
                </a:solidFill>
              </a:rPr>
              <a:t>	Bid Shopping to “Outsiders”</a:t>
            </a:r>
            <a:br>
              <a:rPr lang="en-US" altLang="en-US" sz="2400" dirty="0">
                <a:solidFill>
                  <a:srgbClr val="FFBDCA"/>
                </a:solidFill>
              </a:rPr>
            </a:br>
            <a:r>
              <a:rPr lang="en-US" altLang="en-US" sz="3600" dirty="0">
                <a:solidFill>
                  <a:srgbClr val="FFBDCA"/>
                </a:solidFill>
              </a:rPr>
              <a:t>Discussion/Conclusion</a:t>
            </a:r>
          </a:p>
        </p:txBody>
      </p:sp>
    </p:spTree>
    <p:extLst>
      <p:ext uri="{BB962C8B-B14F-4D97-AF65-F5344CB8AC3E}">
        <p14:creationId xmlns:p14="http://schemas.microsoft.com/office/powerpoint/2010/main" val="29125440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p:cNvSpPr/>
          <p:nvPr/>
        </p:nvSpPr>
        <p:spPr>
          <a:xfrm>
            <a:off x="402336" y="3167043"/>
            <a:ext cx="1022604" cy="74963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16</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Post-auction bid shopping to “insiders”</a:t>
            </a:r>
            <a:endParaRPr lang="en-US" altLang="en-US" sz="3600" b="1" dirty="0"/>
          </a:p>
        </p:txBody>
      </p:sp>
      <p:sp>
        <p:nvSpPr>
          <p:cNvPr id="2" name="Oval 1"/>
          <p:cNvSpPr/>
          <p:nvPr/>
        </p:nvSpPr>
        <p:spPr>
          <a:xfrm>
            <a:off x="1365195" y="1749245"/>
            <a:ext cx="1679755" cy="6108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Procurer</a:t>
            </a:r>
          </a:p>
        </p:txBody>
      </p:sp>
      <p:sp>
        <p:nvSpPr>
          <p:cNvPr id="6" name="Oval 5"/>
          <p:cNvSpPr/>
          <p:nvPr/>
        </p:nvSpPr>
        <p:spPr>
          <a:xfrm>
            <a:off x="442564" y="3234244"/>
            <a:ext cx="940010" cy="6268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000" b="1" dirty="0"/>
              <a:t>Prime Contractor</a:t>
            </a:r>
          </a:p>
        </p:txBody>
      </p:sp>
      <p:sp>
        <p:nvSpPr>
          <p:cNvPr id="10" name="Oval 9"/>
          <p:cNvSpPr/>
          <p:nvPr/>
        </p:nvSpPr>
        <p:spPr>
          <a:xfrm>
            <a:off x="1751985" y="3234244"/>
            <a:ext cx="940010" cy="6268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000" b="1" dirty="0"/>
              <a:t>Prime Contractor</a:t>
            </a:r>
          </a:p>
        </p:txBody>
      </p:sp>
      <p:sp>
        <p:nvSpPr>
          <p:cNvPr id="11" name="Oval 10"/>
          <p:cNvSpPr/>
          <p:nvPr/>
        </p:nvSpPr>
        <p:spPr>
          <a:xfrm>
            <a:off x="3090667" y="3234244"/>
            <a:ext cx="940010" cy="6268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000" b="1" dirty="0"/>
              <a:t>Prime Contractor</a:t>
            </a:r>
          </a:p>
        </p:txBody>
      </p:sp>
      <p:sp>
        <p:nvSpPr>
          <p:cNvPr id="12" name="Oval 11"/>
          <p:cNvSpPr/>
          <p:nvPr/>
        </p:nvSpPr>
        <p:spPr>
          <a:xfrm>
            <a:off x="292153"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5" name="Oval 14"/>
          <p:cNvSpPr/>
          <p:nvPr/>
        </p:nvSpPr>
        <p:spPr>
          <a:xfrm>
            <a:off x="694489"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6" name="Oval 15"/>
          <p:cNvSpPr/>
          <p:nvPr/>
        </p:nvSpPr>
        <p:spPr>
          <a:xfrm>
            <a:off x="1096825"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7" name="Oval 16"/>
          <p:cNvSpPr/>
          <p:nvPr/>
        </p:nvSpPr>
        <p:spPr>
          <a:xfrm>
            <a:off x="1660743"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8" name="Oval 17"/>
          <p:cNvSpPr/>
          <p:nvPr/>
        </p:nvSpPr>
        <p:spPr>
          <a:xfrm>
            <a:off x="2055763"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9" name="Oval 18"/>
          <p:cNvSpPr/>
          <p:nvPr/>
        </p:nvSpPr>
        <p:spPr>
          <a:xfrm>
            <a:off x="2451371"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20" name="Oval 19"/>
          <p:cNvSpPr/>
          <p:nvPr/>
        </p:nvSpPr>
        <p:spPr>
          <a:xfrm>
            <a:off x="3068509"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21" name="Oval 20"/>
          <p:cNvSpPr/>
          <p:nvPr/>
        </p:nvSpPr>
        <p:spPr>
          <a:xfrm>
            <a:off x="3464442"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22" name="Oval 21"/>
          <p:cNvSpPr/>
          <p:nvPr/>
        </p:nvSpPr>
        <p:spPr>
          <a:xfrm>
            <a:off x="3865865"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cxnSp>
        <p:nvCxnSpPr>
          <p:cNvPr id="26" name="Straight Arrow Connector 25"/>
          <p:cNvCxnSpPr/>
          <p:nvPr/>
        </p:nvCxnSpPr>
        <p:spPr>
          <a:xfrm flipV="1">
            <a:off x="526699" y="3891686"/>
            <a:ext cx="182875" cy="516870"/>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878508" y="3928262"/>
            <a:ext cx="21262" cy="480294"/>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cxnSpLocks/>
          </p:cNvCxnSpPr>
          <p:nvPr/>
        </p:nvCxnSpPr>
        <p:spPr>
          <a:xfrm flipH="1" flipV="1">
            <a:off x="3598260" y="3950208"/>
            <a:ext cx="37688" cy="481800"/>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1212490" y="2382255"/>
            <a:ext cx="539495" cy="784788"/>
          </a:xfrm>
          <a:prstGeom prst="straightConnector1">
            <a:avLst/>
          </a:prstGeom>
          <a:ln w="19050">
            <a:solidFill>
              <a:srgbClr val="0000FF"/>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flipV="1">
            <a:off x="2855664" y="2351630"/>
            <a:ext cx="588421" cy="815413"/>
          </a:xfrm>
          <a:prstGeom prst="straightConnector1">
            <a:avLst/>
          </a:prstGeom>
          <a:ln w="19050">
            <a:solidFill>
              <a:srgbClr val="0000FF"/>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a:off x="805587" y="3915138"/>
            <a:ext cx="20117" cy="524043"/>
          </a:xfrm>
          <a:prstGeom prst="straightConnector1">
            <a:avLst/>
          </a:prstGeom>
          <a:ln w="1905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38" name="Rectangle 3"/>
          <p:cNvSpPr>
            <a:spLocks noChangeArrowheads="1"/>
          </p:cNvSpPr>
          <p:nvPr/>
        </p:nvSpPr>
        <p:spPr bwMode="auto">
          <a:xfrm>
            <a:off x="4452221" y="1567657"/>
            <a:ext cx="4503938"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marL="0" indent="0" eaLnBrk="1" hangingPunct="1">
              <a:buNone/>
            </a:pPr>
            <a:r>
              <a:rPr lang="en-US" altLang="en-US" sz="2000" dirty="0"/>
              <a:t>Restrict the model so each prime has same number of subcontractors</a:t>
            </a:r>
          </a:p>
          <a:p>
            <a:pPr eaLnBrk="1" hangingPunct="1"/>
            <a:r>
              <a:rPr lang="en-US" altLang="en-US" sz="1700" dirty="0"/>
              <a:t>After auction, winning prime contractor returns to her losing subcontractors…</a:t>
            </a:r>
          </a:p>
          <a:p>
            <a:pPr eaLnBrk="1" hangingPunct="1"/>
            <a:r>
              <a:rPr lang="en-US" altLang="en-US" sz="1700" dirty="0"/>
              <a:t>…shows them her best pre-auction bid…</a:t>
            </a:r>
          </a:p>
          <a:p>
            <a:pPr eaLnBrk="1" hangingPunct="1"/>
            <a:r>
              <a:rPr lang="en-US" altLang="en-US" sz="1700" dirty="0"/>
              <a:t>…and invites them to undercut…</a:t>
            </a:r>
          </a:p>
          <a:p>
            <a:pPr eaLnBrk="1" hangingPunct="1"/>
            <a:r>
              <a:rPr lang="en-US" altLang="en-US" sz="1700" dirty="0"/>
              <a:t>…then returns to low bidder with new lower bid, and so on</a:t>
            </a:r>
          </a:p>
          <a:p>
            <a:pPr eaLnBrk="1" hangingPunct="1"/>
            <a:r>
              <a:rPr lang="en-US" altLang="en-US" sz="1700" dirty="0"/>
              <a:t>Simpler way to model: winning prime holds second-price auction among her subcontractors</a:t>
            </a:r>
          </a:p>
          <a:p>
            <a:pPr eaLnBrk="1" hangingPunct="1"/>
            <a:r>
              <a:rPr lang="en-US" altLang="en-US" sz="1700" dirty="0"/>
              <a:t>Her cost is lower of…</a:t>
            </a:r>
          </a:p>
          <a:p>
            <a:pPr lvl="1" eaLnBrk="1" hangingPunct="1"/>
            <a:r>
              <a:rPr lang="en-US" altLang="en-US" sz="1500" dirty="0"/>
              <a:t>Her lowest-cost sub’s pre-auction </a:t>
            </a:r>
            <a:r>
              <a:rPr lang="en-US" altLang="en-US" sz="1500" b="1" dirty="0"/>
              <a:t>bid</a:t>
            </a:r>
          </a:p>
          <a:p>
            <a:pPr lvl="1" eaLnBrk="1" hangingPunct="1"/>
            <a:r>
              <a:rPr lang="en-US" altLang="en-US" sz="1500" dirty="0"/>
              <a:t>Her second-lowest-cost sub’s </a:t>
            </a:r>
            <a:r>
              <a:rPr lang="en-US" altLang="en-US" sz="1500" b="1" dirty="0"/>
              <a:t>cost</a:t>
            </a:r>
          </a:p>
        </p:txBody>
      </p:sp>
      <p:sp>
        <p:nvSpPr>
          <p:cNvPr id="3" name="Rectangle 3">
            <a:extLst>
              <a:ext uri="{FF2B5EF4-FFF2-40B4-BE49-F238E27FC236}">
                <a16:creationId xmlns:a16="http://schemas.microsoft.com/office/drawing/2014/main" id="{2E3B65A7-D43A-C2E7-D715-DBBBF934135F}"/>
              </a:ext>
            </a:extLst>
          </p:cNvPr>
          <p:cNvSpPr>
            <a:spLocks noChangeArrowheads="1"/>
          </p:cNvSpPr>
          <p:nvPr/>
        </p:nvSpPr>
        <p:spPr bwMode="auto">
          <a:xfrm>
            <a:off x="145317" y="5465952"/>
            <a:ext cx="7808063" cy="1244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marL="0" indent="0" eaLnBrk="1" hangingPunct="1">
              <a:buNone/>
            </a:pPr>
            <a:r>
              <a:rPr lang="en-US" altLang="en-US" sz="2000" b="1" dirty="0"/>
              <a:t>All of this is anticipated</a:t>
            </a:r>
          </a:p>
          <a:p>
            <a:pPr eaLnBrk="1" hangingPunct="1"/>
            <a:r>
              <a:rPr lang="en-US" altLang="en-US" sz="1700" dirty="0"/>
              <a:t>Subcontractors know it will happen, bid accordingly</a:t>
            </a:r>
          </a:p>
          <a:p>
            <a:pPr eaLnBrk="1" hangingPunct="1"/>
            <a:r>
              <a:rPr lang="en-US" altLang="en-US" sz="1700" dirty="0"/>
              <a:t>Prime contractors anticipate cost reductions they’ll get, bid accordingly</a:t>
            </a:r>
          </a:p>
        </p:txBody>
      </p:sp>
      <p:cxnSp>
        <p:nvCxnSpPr>
          <p:cNvPr id="14" name="Straight Arrow Connector 13">
            <a:extLst>
              <a:ext uri="{FF2B5EF4-FFF2-40B4-BE49-F238E27FC236}">
                <a16:creationId xmlns:a16="http://schemas.microsoft.com/office/drawing/2014/main" id="{5274369D-D88C-36CF-9D7D-26CDE3C558A9}"/>
              </a:ext>
            </a:extLst>
          </p:cNvPr>
          <p:cNvCxnSpPr>
            <a:cxnSpLocks/>
          </p:cNvCxnSpPr>
          <p:nvPr/>
        </p:nvCxnSpPr>
        <p:spPr>
          <a:xfrm flipH="1" flipV="1">
            <a:off x="1118087" y="3913370"/>
            <a:ext cx="96670" cy="513474"/>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93425EC-43C8-8CF6-ED98-FD7622B28845}"/>
              </a:ext>
            </a:extLst>
          </p:cNvPr>
          <p:cNvCxnSpPr>
            <a:cxnSpLocks/>
          </p:cNvCxnSpPr>
          <p:nvPr/>
        </p:nvCxnSpPr>
        <p:spPr>
          <a:xfrm>
            <a:off x="1051951" y="3939551"/>
            <a:ext cx="93745" cy="524043"/>
          </a:xfrm>
          <a:prstGeom prst="straightConnector1">
            <a:avLst/>
          </a:prstGeom>
          <a:ln w="1905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5A1CB21D-EE67-14B5-89CA-18349E69D424}"/>
              </a:ext>
            </a:extLst>
          </p:cNvPr>
          <p:cNvCxnSpPr>
            <a:cxnSpLocks/>
          </p:cNvCxnSpPr>
          <p:nvPr/>
        </p:nvCxnSpPr>
        <p:spPr>
          <a:xfrm flipH="1">
            <a:off x="440550" y="3902801"/>
            <a:ext cx="177586" cy="536380"/>
          </a:xfrm>
          <a:prstGeom prst="straightConnector1">
            <a:avLst/>
          </a:prstGeom>
          <a:ln w="19050">
            <a:solidFill>
              <a:srgbClr val="00206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2120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8">
                                            <p:txEl>
                                              <p:pRg st="1" end="1"/>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5"/>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8">
                                            <p:txEl>
                                              <p:pRg st="2" end="2"/>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8">
                                            <p:txEl>
                                              <p:pRg st="3" end="3"/>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38">
                                            <p:txEl>
                                              <p:pRg st="4" end="4"/>
                                            </p:txEl>
                                          </p:spTgt>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38">
                                            <p:txEl>
                                              <p:pRg st="5" end="5"/>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38">
                                            <p:txEl>
                                              <p:pRg st="6" end="6"/>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38">
                                            <p:txEl>
                                              <p:pRg st="7" end="7"/>
                                            </p:txEl>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38">
                                            <p:txEl>
                                              <p:pRg st="8" end="8"/>
                                            </p:txEl>
                                          </p:spTgt>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animBg="1"/>
      <p:bldP spid="6" grpId="0" animBg="1"/>
      <p:bldP spid="10" grpId="0" animBg="1"/>
      <p:bldP spid="11" grpId="0" animBg="1"/>
      <p:bldP spid="12" grpId="0" animBg="1"/>
      <p:bldP spid="15" grpId="0" animBg="1"/>
      <p:bldP spid="16" grpId="0" animBg="1"/>
      <p:bldP spid="17" grpId="0" animBg="1"/>
      <p:bldP spid="18" grpId="0" animBg="1"/>
      <p:bldP spid="19" grpId="0" animBg="1"/>
      <p:bldP spid="20" grpId="0" animBg="1"/>
      <p:bldP spid="21" grpId="0" animBg="1"/>
      <p:bldP spid="2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Oval 48">
            <a:extLst>
              <a:ext uri="{FF2B5EF4-FFF2-40B4-BE49-F238E27FC236}">
                <a16:creationId xmlns:a16="http://schemas.microsoft.com/office/drawing/2014/main" id="{892D2649-B4ED-B56A-1998-ADF1F437738D}"/>
              </a:ext>
            </a:extLst>
          </p:cNvPr>
          <p:cNvSpPr/>
          <p:nvPr/>
        </p:nvSpPr>
        <p:spPr>
          <a:xfrm>
            <a:off x="668178" y="4470797"/>
            <a:ext cx="430012" cy="817799"/>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02336" y="3167043"/>
            <a:ext cx="1022604" cy="74963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17</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Post-auction bid shopping to “insiders”</a:t>
            </a:r>
            <a:endParaRPr lang="en-US" altLang="en-US" sz="3600" b="1" dirty="0"/>
          </a:p>
        </p:txBody>
      </p:sp>
      <p:sp>
        <p:nvSpPr>
          <p:cNvPr id="2" name="Oval 1"/>
          <p:cNvSpPr/>
          <p:nvPr/>
        </p:nvSpPr>
        <p:spPr>
          <a:xfrm>
            <a:off x="1365195" y="1749245"/>
            <a:ext cx="1679755" cy="6108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Procurer</a:t>
            </a:r>
          </a:p>
        </p:txBody>
      </p:sp>
      <p:sp>
        <p:nvSpPr>
          <p:cNvPr id="6" name="Oval 5"/>
          <p:cNvSpPr/>
          <p:nvPr/>
        </p:nvSpPr>
        <p:spPr>
          <a:xfrm>
            <a:off x="442564" y="3234244"/>
            <a:ext cx="940010" cy="6268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000" b="1" dirty="0"/>
              <a:t>Prime Contractor</a:t>
            </a:r>
          </a:p>
        </p:txBody>
      </p:sp>
      <p:sp>
        <p:nvSpPr>
          <p:cNvPr id="10" name="Oval 9"/>
          <p:cNvSpPr/>
          <p:nvPr/>
        </p:nvSpPr>
        <p:spPr>
          <a:xfrm>
            <a:off x="1751985" y="3234244"/>
            <a:ext cx="940010" cy="6268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000" b="1" dirty="0"/>
              <a:t>Prime Contractor</a:t>
            </a:r>
          </a:p>
        </p:txBody>
      </p:sp>
      <p:sp>
        <p:nvSpPr>
          <p:cNvPr id="11" name="Oval 10"/>
          <p:cNvSpPr/>
          <p:nvPr/>
        </p:nvSpPr>
        <p:spPr>
          <a:xfrm>
            <a:off x="3090667" y="3234244"/>
            <a:ext cx="940010" cy="6268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000" b="1" dirty="0"/>
              <a:t>Prime Contractor</a:t>
            </a:r>
          </a:p>
        </p:txBody>
      </p:sp>
      <p:sp>
        <p:nvSpPr>
          <p:cNvPr id="12" name="Oval 11"/>
          <p:cNvSpPr/>
          <p:nvPr/>
        </p:nvSpPr>
        <p:spPr>
          <a:xfrm>
            <a:off x="292153"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5" name="Oval 14"/>
          <p:cNvSpPr/>
          <p:nvPr/>
        </p:nvSpPr>
        <p:spPr>
          <a:xfrm>
            <a:off x="694489"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6" name="Oval 15"/>
          <p:cNvSpPr/>
          <p:nvPr/>
        </p:nvSpPr>
        <p:spPr>
          <a:xfrm>
            <a:off x="1096825"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7" name="Oval 16"/>
          <p:cNvSpPr/>
          <p:nvPr/>
        </p:nvSpPr>
        <p:spPr>
          <a:xfrm>
            <a:off x="1660743"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8" name="Oval 17"/>
          <p:cNvSpPr/>
          <p:nvPr/>
        </p:nvSpPr>
        <p:spPr>
          <a:xfrm>
            <a:off x="2055763"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9" name="Oval 18"/>
          <p:cNvSpPr/>
          <p:nvPr/>
        </p:nvSpPr>
        <p:spPr>
          <a:xfrm>
            <a:off x="2451371"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20" name="Oval 19"/>
          <p:cNvSpPr/>
          <p:nvPr/>
        </p:nvSpPr>
        <p:spPr>
          <a:xfrm>
            <a:off x="3068509"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21" name="Oval 20"/>
          <p:cNvSpPr/>
          <p:nvPr/>
        </p:nvSpPr>
        <p:spPr>
          <a:xfrm>
            <a:off x="3464442"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22" name="Oval 21"/>
          <p:cNvSpPr/>
          <p:nvPr/>
        </p:nvSpPr>
        <p:spPr>
          <a:xfrm>
            <a:off x="3865865"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cxnSp>
        <p:nvCxnSpPr>
          <p:cNvPr id="27" name="Straight Arrow Connector 26"/>
          <p:cNvCxnSpPr/>
          <p:nvPr/>
        </p:nvCxnSpPr>
        <p:spPr>
          <a:xfrm flipV="1">
            <a:off x="878508" y="3928262"/>
            <a:ext cx="21262" cy="480294"/>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cxnSpLocks/>
          </p:cNvCxnSpPr>
          <p:nvPr/>
        </p:nvCxnSpPr>
        <p:spPr>
          <a:xfrm flipH="1" flipV="1">
            <a:off x="3598260" y="3950208"/>
            <a:ext cx="37688" cy="481800"/>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1212490" y="2382255"/>
            <a:ext cx="539495" cy="784788"/>
          </a:xfrm>
          <a:prstGeom prst="straightConnector1">
            <a:avLst/>
          </a:prstGeom>
          <a:ln w="19050">
            <a:solidFill>
              <a:srgbClr val="0000FF"/>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flipV="1">
            <a:off x="2855664" y="2351630"/>
            <a:ext cx="588421" cy="815413"/>
          </a:xfrm>
          <a:prstGeom prst="straightConnector1">
            <a:avLst/>
          </a:prstGeom>
          <a:ln w="19050">
            <a:solidFill>
              <a:srgbClr val="0000FF"/>
            </a:solidFill>
            <a:tailEnd type="triangle"/>
          </a:ln>
        </p:spPr>
        <p:style>
          <a:lnRef idx="1">
            <a:schemeClr val="accent1"/>
          </a:lnRef>
          <a:fillRef idx="0">
            <a:schemeClr val="accent1"/>
          </a:fillRef>
          <a:effectRef idx="0">
            <a:schemeClr val="accent1"/>
          </a:effectRef>
          <a:fontRef idx="minor">
            <a:schemeClr val="tx1"/>
          </a:fontRef>
        </p:style>
      </p:cxnSp>
      <p:sp>
        <p:nvSpPr>
          <p:cNvPr id="38" name="Rectangle 3"/>
          <p:cNvSpPr>
            <a:spLocks noChangeArrowheads="1"/>
          </p:cNvSpPr>
          <p:nvPr/>
        </p:nvSpPr>
        <p:spPr bwMode="auto">
          <a:xfrm>
            <a:off x="4452221" y="1567657"/>
            <a:ext cx="4503938"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marL="0" indent="0" eaLnBrk="1" hangingPunct="1">
              <a:buNone/>
            </a:pPr>
            <a:r>
              <a:rPr lang="en-US" altLang="en-US" sz="2000" dirty="0"/>
              <a:t>Key difference: conditional on entry, lowest-cost subcontractor will not always be the winner</a:t>
            </a:r>
          </a:p>
          <a:p>
            <a:pPr marL="0" indent="0" eaLnBrk="1" hangingPunct="1">
              <a:buNone/>
            </a:pPr>
            <a:endParaRPr lang="en-US" altLang="en-US" sz="2000" dirty="0"/>
          </a:p>
          <a:p>
            <a:pPr marL="0" indent="0" eaLnBrk="1" hangingPunct="1">
              <a:buNone/>
            </a:pPr>
            <a:r>
              <a:rPr lang="en-US" altLang="en-US" sz="2000" dirty="0"/>
              <a:t>Equilibrium allocation is now more complicated</a:t>
            </a:r>
          </a:p>
          <a:p>
            <a:pPr eaLnBrk="1" hangingPunct="1"/>
            <a:r>
              <a:rPr lang="en-US" altLang="en-US" sz="1700" dirty="0" err="1"/>
              <a:t>Pr</a:t>
            </a:r>
            <a:r>
              <a:rPr lang="en-US" altLang="en-US" sz="1700" dirty="0"/>
              <a:t>(win) </a:t>
            </a:r>
            <a:r>
              <a:rPr lang="en-US" sz="1700" dirty="0">
                <a:latin typeface="Symbol" panose="05050102010706020507" pitchFamily="18" charset="2"/>
              </a:rPr>
              <a:t>¹</a:t>
            </a:r>
            <a:r>
              <a:rPr lang="en-US" altLang="en-US" sz="1700" dirty="0"/>
              <a:t> </a:t>
            </a:r>
            <a:r>
              <a:rPr lang="en-US" altLang="en-US" sz="1700" dirty="0" err="1"/>
              <a:t>Pr</a:t>
            </a:r>
            <a:r>
              <a:rPr lang="en-US" altLang="en-US" sz="1700" dirty="0"/>
              <a:t>(lowest cost among subs)</a:t>
            </a:r>
          </a:p>
          <a:p>
            <a:pPr eaLnBrk="1" hangingPunct="1"/>
            <a:r>
              <a:rPr lang="en-US" altLang="en-US" sz="1700" dirty="0"/>
              <a:t>Can’t easily recover bid function from envelope theorem</a:t>
            </a:r>
          </a:p>
          <a:p>
            <a:pPr marL="0" indent="0" eaLnBrk="1" hangingPunct="1">
              <a:buNone/>
            </a:pPr>
            <a:endParaRPr lang="en-US" altLang="en-US" sz="1700" dirty="0"/>
          </a:p>
          <a:p>
            <a:pPr marL="0" indent="0" eaLnBrk="1" hangingPunct="1">
              <a:buNone/>
            </a:pPr>
            <a:r>
              <a:rPr lang="en-US" altLang="en-US" sz="2000" b="1" dirty="0">
                <a:solidFill>
                  <a:srgbClr val="0000FF"/>
                </a:solidFill>
              </a:rPr>
              <a:t>Proposition.</a:t>
            </a:r>
            <a:r>
              <a:rPr lang="en-US" altLang="en-US" sz="2000" dirty="0">
                <a:solidFill>
                  <a:srgbClr val="0000FF"/>
                </a:solidFill>
              </a:rPr>
              <a:t>  A symmetric monotone equilibrium exists.</a:t>
            </a:r>
            <a:endParaRPr lang="en-US" altLang="en-US" sz="2000" dirty="0"/>
          </a:p>
          <a:p>
            <a:pPr eaLnBrk="1" hangingPunct="1"/>
            <a:r>
              <a:rPr lang="en-US" altLang="en-US" sz="1700" dirty="0"/>
              <a:t>Proof follows </a:t>
            </a:r>
            <a:r>
              <a:rPr lang="en-US" altLang="en-US" sz="1700" dirty="0" err="1"/>
              <a:t>Athey</a:t>
            </a:r>
            <a:r>
              <a:rPr lang="en-US" altLang="en-US" sz="1700" dirty="0"/>
              <a:t> (2001) – sequence of discretized games, monotone equilibrium of each, limit is an equilibrium of continuous game</a:t>
            </a:r>
          </a:p>
        </p:txBody>
      </p:sp>
      <p:cxnSp>
        <p:nvCxnSpPr>
          <p:cNvPr id="14" name="Straight Arrow Connector 13">
            <a:extLst>
              <a:ext uri="{FF2B5EF4-FFF2-40B4-BE49-F238E27FC236}">
                <a16:creationId xmlns:a16="http://schemas.microsoft.com/office/drawing/2014/main" id="{5274369D-D88C-36CF-9D7D-26CDE3C558A9}"/>
              </a:ext>
            </a:extLst>
          </p:cNvPr>
          <p:cNvCxnSpPr>
            <a:cxnSpLocks/>
          </p:cNvCxnSpPr>
          <p:nvPr/>
        </p:nvCxnSpPr>
        <p:spPr>
          <a:xfrm flipH="1" flipV="1">
            <a:off x="1118087" y="3913370"/>
            <a:ext cx="96670" cy="513474"/>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4D941F2C-DADB-1BE8-D685-843BCFB47B5E}"/>
              </a:ext>
            </a:extLst>
          </p:cNvPr>
          <p:cNvSpPr txBox="1"/>
          <p:nvPr/>
        </p:nvSpPr>
        <p:spPr>
          <a:xfrm>
            <a:off x="73378" y="4041222"/>
            <a:ext cx="1115564" cy="307777"/>
          </a:xfrm>
          <a:prstGeom prst="rect">
            <a:avLst/>
          </a:prstGeom>
          <a:noFill/>
        </p:spPr>
        <p:txBody>
          <a:bodyPr wrap="square" rtlCol="0">
            <a:spAutoFit/>
          </a:bodyPr>
          <a:lstStyle/>
          <a:p>
            <a:pPr algn="ctr"/>
            <a:r>
              <a:rPr lang="en-US" sz="1400" dirty="0">
                <a:latin typeface="+mj-lt"/>
              </a:rPr>
              <a:t>$18k</a:t>
            </a:r>
          </a:p>
        </p:txBody>
      </p:sp>
      <p:sp>
        <p:nvSpPr>
          <p:cNvPr id="41" name="TextBox 40">
            <a:extLst>
              <a:ext uri="{FF2B5EF4-FFF2-40B4-BE49-F238E27FC236}">
                <a16:creationId xmlns:a16="http://schemas.microsoft.com/office/drawing/2014/main" id="{E70BF138-E966-59BE-04E5-D67DFFE567C1}"/>
              </a:ext>
            </a:extLst>
          </p:cNvPr>
          <p:cNvSpPr txBox="1"/>
          <p:nvPr/>
        </p:nvSpPr>
        <p:spPr>
          <a:xfrm>
            <a:off x="863964" y="4041222"/>
            <a:ext cx="1115564" cy="307777"/>
          </a:xfrm>
          <a:prstGeom prst="rect">
            <a:avLst/>
          </a:prstGeom>
          <a:noFill/>
        </p:spPr>
        <p:txBody>
          <a:bodyPr wrap="square" rtlCol="0">
            <a:spAutoFit/>
          </a:bodyPr>
          <a:lstStyle/>
          <a:p>
            <a:pPr algn="ctr"/>
            <a:r>
              <a:rPr lang="en-US" sz="1400" dirty="0">
                <a:latin typeface="+mj-lt"/>
              </a:rPr>
              <a:t>$21k</a:t>
            </a:r>
          </a:p>
        </p:txBody>
      </p:sp>
      <p:sp>
        <p:nvSpPr>
          <p:cNvPr id="42" name="TextBox 41">
            <a:extLst>
              <a:ext uri="{FF2B5EF4-FFF2-40B4-BE49-F238E27FC236}">
                <a16:creationId xmlns:a16="http://schemas.microsoft.com/office/drawing/2014/main" id="{CF4D5E68-3A08-24EA-86F6-8E45D96A2C1A}"/>
              </a:ext>
            </a:extLst>
          </p:cNvPr>
          <p:cNvSpPr txBox="1"/>
          <p:nvPr/>
        </p:nvSpPr>
        <p:spPr>
          <a:xfrm>
            <a:off x="3308083" y="4023270"/>
            <a:ext cx="1115564" cy="307777"/>
          </a:xfrm>
          <a:prstGeom prst="rect">
            <a:avLst/>
          </a:prstGeom>
          <a:noFill/>
        </p:spPr>
        <p:txBody>
          <a:bodyPr wrap="square" rtlCol="0">
            <a:spAutoFit/>
          </a:bodyPr>
          <a:lstStyle/>
          <a:p>
            <a:pPr algn="ctr"/>
            <a:r>
              <a:rPr lang="en-US" sz="1400" dirty="0">
                <a:latin typeface="+mj-lt"/>
              </a:rPr>
              <a:t>$15k</a:t>
            </a:r>
          </a:p>
        </p:txBody>
      </p:sp>
      <p:sp>
        <p:nvSpPr>
          <p:cNvPr id="43" name="TextBox 42">
            <a:extLst>
              <a:ext uri="{FF2B5EF4-FFF2-40B4-BE49-F238E27FC236}">
                <a16:creationId xmlns:a16="http://schemas.microsoft.com/office/drawing/2014/main" id="{97FC72E7-31D8-6E7F-AAD9-BA86A839E09D}"/>
              </a:ext>
            </a:extLst>
          </p:cNvPr>
          <p:cNvSpPr txBox="1"/>
          <p:nvPr/>
        </p:nvSpPr>
        <p:spPr>
          <a:xfrm>
            <a:off x="225396" y="5375833"/>
            <a:ext cx="1374345" cy="307777"/>
          </a:xfrm>
          <a:prstGeom prst="rect">
            <a:avLst/>
          </a:prstGeom>
          <a:noFill/>
        </p:spPr>
        <p:txBody>
          <a:bodyPr wrap="square" rtlCol="0">
            <a:spAutoFit/>
          </a:bodyPr>
          <a:lstStyle/>
          <a:p>
            <a:r>
              <a:rPr lang="en-US" sz="1400" dirty="0">
                <a:latin typeface="+mj-lt"/>
              </a:rPr>
              <a:t>COSTS</a:t>
            </a:r>
          </a:p>
        </p:txBody>
      </p:sp>
      <p:sp>
        <p:nvSpPr>
          <p:cNvPr id="44" name="TextBox 43">
            <a:extLst>
              <a:ext uri="{FF2B5EF4-FFF2-40B4-BE49-F238E27FC236}">
                <a16:creationId xmlns:a16="http://schemas.microsoft.com/office/drawing/2014/main" id="{0AA1F437-7C6C-C399-286A-1AA5466A9C05}"/>
              </a:ext>
            </a:extLst>
          </p:cNvPr>
          <p:cNvSpPr txBox="1"/>
          <p:nvPr/>
        </p:nvSpPr>
        <p:spPr>
          <a:xfrm>
            <a:off x="320726" y="5590557"/>
            <a:ext cx="1115564" cy="307777"/>
          </a:xfrm>
          <a:prstGeom prst="rect">
            <a:avLst/>
          </a:prstGeom>
          <a:noFill/>
        </p:spPr>
        <p:txBody>
          <a:bodyPr wrap="square" rtlCol="0">
            <a:spAutoFit/>
          </a:bodyPr>
          <a:lstStyle/>
          <a:p>
            <a:pPr algn="ctr"/>
            <a:r>
              <a:rPr lang="en-US" sz="1400" dirty="0">
                <a:latin typeface="+mj-lt"/>
              </a:rPr>
              <a:t>$12k</a:t>
            </a:r>
          </a:p>
        </p:txBody>
      </p:sp>
      <p:sp>
        <p:nvSpPr>
          <p:cNvPr id="45" name="TextBox 44">
            <a:extLst>
              <a:ext uri="{FF2B5EF4-FFF2-40B4-BE49-F238E27FC236}">
                <a16:creationId xmlns:a16="http://schemas.microsoft.com/office/drawing/2014/main" id="{9DAD53E2-F569-918E-2712-4ED0927F6749}"/>
              </a:ext>
            </a:extLst>
          </p:cNvPr>
          <p:cNvSpPr txBox="1"/>
          <p:nvPr/>
        </p:nvSpPr>
        <p:spPr>
          <a:xfrm>
            <a:off x="786499" y="5590557"/>
            <a:ext cx="1115564" cy="307777"/>
          </a:xfrm>
          <a:prstGeom prst="rect">
            <a:avLst/>
          </a:prstGeom>
          <a:noFill/>
        </p:spPr>
        <p:txBody>
          <a:bodyPr wrap="square" rtlCol="0">
            <a:spAutoFit/>
          </a:bodyPr>
          <a:lstStyle/>
          <a:p>
            <a:pPr algn="ctr"/>
            <a:r>
              <a:rPr lang="en-US" sz="1400" dirty="0">
                <a:latin typeface="+mj-lt"/>
              </a:rPr>
              <a:t>$14k</a:t>
            </a:r>
          </a:p>
        </p:txBody>
      </p:sp>
      <p:sp>
        <p:nvSpPr>
          <p:cNvPr id="46" name="TextBox 45">
            <a:extLst>
              <a:ext uri="{FF2B5EF4-FFF2-40B4-BE49-F238E27FC236}">
                <a16:creationId xmlns:a16="http://schemas.microsoft.com/office/drawing/2014/main" id="{5721A946-6F5B-F9B0-DB55-60615D1FC9EC}"/>
              </a:ext>
            </a:extLst>
          </p:cNvPr>
          <p:cNvSpPr txBox="1"/>
          <p:nvPr/>
        </p:nvSpPr>
        <p:spPr>
          <a:xfrm>
            <a:off x="3118340" y="5590557"/>
            <a:ext cx="1115564" cy="307777"/>
          </a:xfrm>
          <a:prstGeom prst="rect">
            <a:avLst/>
          </a:prstGeom>
          <a:noFill/>
        </p:spPr>
        <p:txBody>
          <a:bodyPr wrap="square" rtlCol="0">
            <a:spAutoFit/>
          </a:bodyPr>
          <a:lstStyle/>
          <a:p>
            <a:pPr algn="ctr"/>
            <a:r>
              <a:rPr lang="en-US" sz="1400" dirty="0">
                <a:latin typeface="+mj-lt"/>
              </a:rPr>
              <a:t>$10k</a:t>
            </a:r>
          </a:p>
        </p:txBody>
      </p:sp>
      <p:sp>
        <p:nvSpPr>
          <p:cNvPr id="47" name="TextBox 46">
            <a:extLst>
              <a:ext uri="{FF2B5EF4-FFF2-40B4-BE49-F238E27FC236}">
                <a16:creationId xmlns:a16="http://schemas.microsoft.com/office/drawing/2014/main" id="{9842F687-371F-326B-4FED-64003C8AC638}"/>
              </a:ext>
            </a:extLst>
          </p:cNvPr>
          <p:cNvSpPr txBox="1"/>
          <p:nvPr/>
        </p:nvSpPr>
        <p:spPr>
          <a:xfrm>
            <a:off x="2871048" y="2554962"/>
            <a:ext cx="1115564" cy="307777"/>
          </a:xfrm>
          <a:prstGeom prst="rect">
            <a:avLst/>
          </a:prstGeom>
          <a:noFill/>
        </p:spPr>
        <p:txBody>
          <a:bodyPr wrap="square" rtlCol="0">
            <a:spAutoFit/>
          </a:bodyPr>
          <a:lstStyle/>
          <a:p>
            <a:pPr algn="ctr"/>
            <a:r>
              <a:rPr lang="en-US" sz="1400" dirty="0">
                <a:latin typeface="+mj-lt"/>
              </a:rPr>
              <a:t>$15k</a:t>
            </a:r>
          </a:p>
        </p:txBody>
      </p:sp>
      <p:sp>
        <p:nvSpPr>
          <p:cNvPr id="48" name="TextBox 47">
            <a:extLst>
              <a:ext uri="{FF2B5EF4-FFF2-40B4-BE49-F238E27FC236}">
                <a16:creationId xmlns:a16="http://schemas.microsoft.com/office/drawing/2014/main" id="{85343ECE-60A5-4D64-C2DD-9DB4DEA93A15}"/>
              </a:ext>
            </a:extLst>
          </p:cNvPr>
          <p:cNvSpPr txBox="1"/>
          <p:nvPr/>
        </p:nvSpPr>
        <p:spPr>
          <a:xfrm>
            <a:off x="528381" y="2554962"/>
            <a:ext cx="1115564" cy="307777"/>
          </a:xfrm>
          <a:prstGeom prst="rect">
            <a:avLst/>
          </a:prstGeom>
          <a:noFill/>
        </p:spPr>
        <p:txBody>
          <a:bodyPr wrap="square" rtlCol="0">
            <a:spAutoFit/>
          </a:bodyPr>
          <a:lstStyle/>
          <a:p>
            <a:pPr algn="ctr"/>
            <a:r>
              <a:rPr lang="en-US" sz="1400" dirty="0">
                <a:latin typeface="+mj-lt"/>
              </a:rPr>
              <a:t>$14k</a:t>
            </a:r>
          </a:p>
        </p:txBody>
      </p:sp>
      <p:sp>
        <p:nvSpPr>
          <p:cNvPr id="50" name="Rectangle: Rounded Corners 49">
            <a:extLst>
              <a:ext uri="{FF2B5EF4-FFF2-40B4-BE49-F238E27FC236}">
                <a16:creationId xmlns:a16="http://schemas.microsoft.com/office/drawing/2014/main" id="{B71CA35F-DDC1-E65E-E881-87D29DA9A768}"/>
              </a:ext>
            </a:extLst>
          </p:cNvPr>
          <p:cNvSpPr/>
          <p:nvPr/>
        </p:nvSpPr>
        <p:spPr>
          <a:xfrm>
            <a:off x="660192" y="5590557"/>
            <a:ext cx="457895" cy="307777"/>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Rounded Corners 50">
            <a:extLst>
              <a:ext uri="{FF2B5EF4-FFF2-40B4-BE49-F238E27FC236}">
                <a16:creationId xmlns:a16="http://schemas.microsoft.com/office/drawing/2014/main" id="{10CEAE75-4C31-BAD9-7EB2-402A90127A2E}"/>
              </a:ext>
            </a:extLst>
          </p:cNvPr>
          <p:cNvSpPr/>
          <p:nvPr/>
        </p:nvSpPr>
        <p:spPr>
          <a:xfrm>
            <a:off x="3444085" y="5590557"/>
            <a:ext cx="457895" cy="307777"/>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0580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51"/>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8">
                                            <p:txEl>
                                              <p:pRg st="2" end="2"/>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8">
                                            <p:txEl>
                                              <p:pRg st="3" end="3"/>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38">
                                            <p:txEl>
                                              <p:pRg st="4" end="4"/>
                                            </p:txEl>
                                          </p:spTgt>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38">
                                            <p:txEl>
                                              <p:pRg st="6" end="6"/>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8" grpId="0" animBg="1"/>
      <p:bldP spid="40" grpId="0"/>
      <p:bldP spid="41" grpId="0"/>
      <p:bldP spid="42" grpId="0"/>
      <p:bldP spid="43" grpId="0"/>
      <p:bldP spid="44" grpId="0"/>
      <p:bldP spid="45" grpId="0"/>
      <p:bldP spid="46" grpId="0"/>
      <p:bldP spid="47" grpId="0"/>
      <p:bldP spid="48" grpId="0"/>
      <p:bldP spid="50" grpId="0" animBg="1"/>
      <p:bldP spid="5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18</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Post-auction bid shopping to “insiders” – welfare effects</a:t>
            </a:r>
            <a:endParaRPr lang="en-US" altLang="en-US" sz="3600" b="1" dirty="0"/>
          </a:p>
        </p:txBody>
      </p:sp>
      <mc:AlternateContent xmlns:mc="http://schemas.openxmlformats.org/markup-compatibility/2006" xmlns:a14="http://schemas.microsoft.com/office/drawing/2010/main">
        <mc:Choice Requires="a14">
          <p:sp>
            <p:nvSpPr>
              <p:cNvPr id="1476611" name="Rectangle 3"/>
              <p:cNvSpPr>
                <a:spLocks noChangeArrowheads="1"/>
              </p:cNvSpPr>
              <p:nvPr/>
            </p:nvSpPr>
            <p:spPr bwMode="auto">
              <a:xfrm>
                <a:off x="457198" y="1608138"/>
                <a:ext cx="8229601" cy="4525962"/>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endParaRPr lang="en-US" altLang="en-US" sz="2200" b="1" dirty="0">
                  <a:solidFill>
                    <a:srgbClr val="0000FF"/>
                  </a:solidFill>
                </a:endParaRPr>
              </a:p>
              <a:p>
                <a:pPr eaLnBrk="1" hangingPunct="1"/>
                <a:r>
                  <a:rPr lang="en-US" altLang="en-US" sz="2200" b="1" dirty="0">
                    <a:solidFill>
                      <a:srgbClr val="0000FF"/>
                    </a:solidFill>
                  </a:rPr>
                  <a:t>Proposition.</a:t>
                </a:r>
                <a:r>
                  <a:rPr lang="en-US" altLang="en-US" sz="2200" dirty="0">
                    <a:solidFill>
                      <a:srgbClr val="0000FF"/>
                    </a:solidFill>
                  </a:rPr>
                  <a:t>  In any symmetric monotone equilibrium, the entry threshold is the same as without bid shopping.</a:t>
                </a:r>
                <a:endParaRPr lang="en-US" altLang="en-US" sz="2200" dirty="0"/>
              </a:p>
              <a:p>
                <a:pPr lvl="1" eaLnBrk="1" hangingPunct="1"/>
                <a:r>
                  <a:rPr lang="en-US" altLang="en-US" sz="1800" dirty="0"/>
                  <a:t>In general, </a:t>
                </a:r>
                <a:r>
                  <a:rPr lang="en-US" altLang="en-US" sz="1800" dirty="0" err="1"/>
                  <a:t>Pr</a:t>
                </a:r>
                <a:r>
                  <a:rPr lang="en-US" altLang="en-US" sz="1800" dirty="0"/>
                  <a:t>(</a:t>
                </a:r>
                <a:r>
                  <a:rPr lang="en-US" altLang="en-US" sz="1800" dirty="0" err="1"/>
                  <a:t>win|cost</a:t>
                </a:r>
                <a:r>
                  <a:rPr lang="en-US" altLang="en-US" sz="1800" dirty="0"/>
                  <a:t> = y) </a:t>
                </a:r>
                <a:r>
                  <a:rPr lang="en-US" sz="1800" dirty="0">
                    <a:latin typeface="Symbol" panose="05050102010706020507" pitchFamily="18" charset="2"/>
                  </a:rPr>
                  <a:t>¹</a:t>
                </a:r>
                <a:r>
                  <a:rPr lang="en-US" altLang="en-US" sz="1800" dirty="0"/>
                  <a:t> </a:t>
                </a:r>
                <a:r>
                  <a:rPr lang="en-US" altLang="en-US" sz="1800" dirty="0" err="1"/>
                  <a:t>Pr</a:t>
                </a:r>
                <a:r>
                  <a:rPr lang="en-US" altLang="en-US" sz="1800" dirty="0"/>
                  <a:t>(all opponent costs &gt; y)</a:t>
                </a:r>
              </a:p>
              <a:p>
                <a:pPr lvl="1" eaLnBrk="1" hangingPunct="1"/>
                <a:r>
                  <a:rPr lang="en-US" altLang="en-US" sz="1800" b="1" i="1" dirty="0"/>
                  <a:t>But </a:t>
                </a:r>
                <a:r>
                  <a:rPr lang="en-US" altLang="en-US" sz="1800" dirty="0"/>
                  <a:t>for a sub at margin between entering and not, they’re equal</a:t>
                </a:r>
              </a:p>
              <a:p>
                <a:pPr lvl="1" eaLnBrk="1" hangingPunct="1"/>
                <a:r>
                  <a:rPr lang="en-US" altLang="en-US" sz="1800" dirty="0"/>
                  <a:t>Marginal entrant still bids </a:t>
                </a:r>
                <a:r>
                  <a:rPr lang="en-US" altLang="en-US" sz="1800" i="1" dirty="0"/>
                  <a:t>r</a:t>
                </a:r>
                <a:r>
                  <a:rPr lang="en-US" altLang="en-US" sz="1800" dirty="0"/>
                  <a:t>, still wins if and only if no other subs bid…</a:t>
                </a:r>
              </a:p>
              <a:p>
                <a:pPr lvl="1" eaLnBrk="1" hangingPunct="1"/>
                <a:r>
                  <a:rPr lang="en-US" altLang="en-US" sz="1800" dirty="0"/>
                  <a:t>Entry threshold satisfies </a:t>
                </a:r>
                <a14:m>
                  <m:oMath xmlns:m="http://schemas.openxmlformats.org/officeDocument/2006/math">
                    <m:sSup>
                      <m:sSupPr>
                        <m:ctrlPr>
                          <a:rPr lang="en-US" altLang="en-US" sz="1600" i="1">
                            <a:latin typeface="Cambria Math" panose="02040503050406030204" pitchFamily="18" charset="0"/>
                          </a:rPr>
                        </m:ctrlPr>
                      </m:sSupPr>
                      <m:e>
                        <m:d>
                          <m:dPr>
                            <m:ctrlPr>
                              <a:rPr lang="en-US" altLang="en-US" sz="1600" i="1">
                                <a:latin typeface="Cambria Math" panose="02040503050406030204" pitchFamily="18" charset="0"/>
                              </a:rPr>
                            </m:ctrlPr>
                          </m:dPr>
                          <m:e>
                            <m:r>
                              <a:rPr lang="en-US" altLang="en-US" sz="1600" i="1">
                                <a:latin typeface="Cambria Math" panose="02040503050406030204" pitchFamily="18" charset="0"/>
                              </a:rPr>
                              <m:t>1−</m:t>
                            </m:r>
                            <m:r>
                              <a:rPr lang="en-US" altLang="en-US" sz="1600" i="1">
                                <a:latin typeface="Cambria Math" panose="02040503050406030204" pitchFamily="18" charset="0"/>
                              </a:rPr>
                              <m:t>𝐹</m:t>
                            </m:r>
                            <m:d>
                              <m:dPr>
                                <m:ctrlPr>
                                  <a:rPr lang="en-US" altLang="en-US" sz="1600" i="1">
                                    <a:latin typeface="Cambria Math" panose="02040503050406030204" pitchFamily="18" charset="0"/>
                                  </a:rPr>
                                </m:ctrlPr>
                              </m:dPr>
                              <m:e>
                                <m:sSup>
                                  <m:sSupPr>
                                    <m:ctrlPr>
                                      <a:rPr lang="en-US" altLang="en-US" sz="1600" i="1">
                                        <a:latin typeface="Cambria Math" panose="02040503050406030204" pitchFamily="18" charset="0"/>
                                      </a:rPr>
                                    </m:ctrlPr>
                                  </m:sSupPr>
                                  <m:e>
                                    <m:r>
                                      <a:rPr lang="en-US" altLang="en-US" sz="1600" i="1">
                                        <a:latin typeface="Cambria Math" panose="02040503050406030204" pitchFamily="18" charset="0"/>
                                      </a:rPr>
                                      <m:t>𝑦</m:t>
                                    </m:r>
                                  </m:e>
                                  <m:sup>
                                    <m:r>
                                      <a:rPr lang="en-US" altLang="en-US" sz="1600" i="1">
                                        <a:latin typeface="Cambria Math" panose="02040503050406030204" pitchFamily="18" charset="0"/>
                                      </a:rPr>
                                      <m:t>∗</m:t>
                                    </m:r>
                                  </m:sup>
                                </m:sSup>
                              </m:e>
                            </m:d>
                          </m:e>
                        </m:d>
                      </m:e>
                      <m:sup>
                        <m:r>
                          <a:rPr lang="en-US" altLang="en-US" sz="1600" i="1">
                            <a:latin typeface="Cambria Math" panose="02040503050406030204" pitchFamily="18" charset="0"/>
                          </a:rPr>
                          <m:t>𝑁</m:t>
                        </m:r>
                        <m:r>
                          <a:rPr lang="en-US" altLang="en-US" sz="1600" i="1">
                            <a:latin typeface="Cambria Math" panose="02040503050406030204" pitchFamily="18" charset="0"/>
                          </a:rPr>
                          <m:t>−1</m:t>
                        </m:r>
                      </m:sup>
                    </m:sSup>
                    <m:d>
                      <m:dPr>
                        <m:ctrlPr>
                          <a:rPr lang="en-US" altLang="en-US" sz="1600" i="1">
                            <a:latin typeface="Cambria Math" panose="02040503050406030204" pitchFamily="18" charset="0"/>
                          </a:rPr>
                        </m:ctrlPr>
                      </m:dPr>
                      <m:e>
                        <m:r>
                          <a:rPr lang="en-US" altLang="en-US" sz="1600" i="1">
                            <a:latin typeface="Cambria Math" panose="02040503050406030204" pitchFamily="18" charset="0"/>
                          </a:rPr>
                          <m:t>𝑟</m:t>
                        </m:r>
                        <m:r>
                          <a:rPr lang="en-US" altLang="en-US" sz="1600" i="1">
                            <a:latin typeface="Cambria Math" panose="02040503050406030204" pitchFamily="18" charset="0"/>
                          </a:rPr>
                          <m:t>−</m:t>
                        </m:r>
                        <m:sSup>
                          <m:sSupPr>
                            <m:ctrlPr>
                              <a:rPr lang="en-US" altLang="en-US" sz="1600" i="1">
                                <a:latin typeface="Cambria Math" panose="02040503050406030204" pitchFamily="18" charset="0"/>
                              </a:rPr>
                            </m:ctrlPr>
                          </m:sSupPr>
                          <m:e>
                            <m:r>
                              <a:rPr lang="en-US" altLang="en-US" sz="1600" i="1">
                                <a:latin typeface="Cambria Math" panose="02040503050406030204" pitchFamily="18" charset="0"/>
                              </a:rPr>
                              <m:t>𝑦</m:t>
                            </m:r>
                          </m:e>
                          <m:sup>
                            <m:r>
                              <a:rPr lang="en-US" altLang="en-US" sz="1600" i="1">
                                <a:latin typeface="Cambria Math" panose="02040503050406030204" pitchFamily="18" charset="0"/>
                              </a:rPr>
                              <m:t>∗</m:t>
                            </m:r>
                          </m:sup>
                        </m:sSup>
                      </m:e>
                    </m:d>
                    <m:r>
                      <a:rPr lang="en-US" altLang="en-US" sz="1600" b="0" i="1" smtClean="0">
                        <a:latin typeface="Cambria Math" panose="02040503050406030204" pitchFamily="18" charset="0"/>
                      </a:rPr>
                      <m:t>=</m:t>
                    </m:r>
                    <m:r>
                      <a:rPr lang="en-US" altLang="en-US" sz="1600" i="1">
                        <a:latin typeface="Cambria Math" panose="02040503050406030204" pitchFamily="18" charset="0"/>
                      </a:rPr>
                      <m:t>𝑐</m:t>
                    </m:r>
                  </m:oMath>
                </a14:m>
                <a:r>
                  <a:rPr lang="en-US" altLang="en-US" sz="1800" dirty="0"/>
                  <a:t> same as before</a:t>
                </a:r>
              </a:p>
              <a:p>
                <a:pPr lvl="1" eaLnBrk="1" hangingPunct="1"/>
                <a:endParaRPr lang="en-US" altLang="en-US" sz="1800" dirty="0"/>
              </a:p>
              <a:p>
                <a:pPr eaLnBrk="1" hangingPunct="1"/>
                <a:r>
                  <a:rPr lang="en-US" altLang="en-US" sz="2200" b="1" dirty="0">
                    <a:solidFill>
                      <a:srgbClr val="0000FF"/>
                    </a:solidFill>
                  </a:rPr>
                  <a:t>Theorem.</a:t>
                </a:r>
                <a:r>
                  <a:rPr lang="en-US" altLang="en-US" sz="2200" dirty="0">
                    <a:solidFill>
                      <a:srgbClr val="0000FF"/>
                    </a:solidFill>
                  </a:rPr>
                  <a:t>  In any symmetric, monotone equilibrium, total surplus with bid shopping to insiders is lower than without bid shopping.</a:t>
                </a:r>
              </a:p>
              <a:p>
                <a:pPr lvl="1" eaLnBrk="1" hangingPunct="1"/>
                <a:r>
                  <a:rPr lang="en-US" altLang="en-US" sz="1800" dirty="0"/>
                  <a:t>Entry threshold is the same, so for each cost realization, same entrants</a:t>
                </a:r>
                <a:endParaRPr lang="en-US" altLang="en-US" sz="1400" dirty="0"/>
              </a:p>
              <a:p>
                <a:pPr lvl="1" eaLnBrk="1" hangingPunct="1"/>
                <a:r>
                  <a:rPr lang="en-US" altLang="en-US" sz="1800" dirty="0"/>
                  <a:t>Without bid shopping, lowest-cost entrant wins the contract…</a:t>
                </a:r>
              </a:p>
              <a:p>
                <a:pPr lvl="1" eaLnBrk="1" hangingPunct="1"/>
                <a:r>
                  <a:rPr lang="en-US" altLang="en-US" sz="1800" dirty="0"/>
                  <a:t>…but with bid shopping, not always</a:t>
                </a:r>
              </a:p>
            </p:txBody>
          </p:sp>
        </mc:Choice>
        <mc:Fallback xmlns="">
          <p:sp>
            <p:nvSpPr>
              <p:cNvPr id="1476611" name="Rectangle 3"/>
              <p:cNvSpPr>
                <a:spLocks noRot="1" noChangeAspect="1" noMove="1" noResize="1" noEditPoints="1" noAdjustHandles="1" noChangeArrowheads="1" noChangeShapeType="1" noTextEdit="1"/>
              </p:cNvSpPr>
              <p:nvPr/>
            </p:nvSpPr>
            <p:spPr bwMode="auto">
              <a:xfrm>
                <a:off x="457198" y="1608138"/>
                <a:ext cx="8229601" cy="4525962"/>
              </a:xfrm>
              <a:prstGeom prst="rect">
                <a:avLst/>
              </a:prstGeom>
              <a:blipFill>
                <a:blip r:embed="rId3"/>
                <a:stretch>
                  <a:fillRect l="-815" r="-74" b="-11186"/>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1991604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766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766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7661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7661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76611">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76611">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76611">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7661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DB096F6C-4B52-4CFD-9270-340ED5077574}" type="slidenum">
              <a:rPr lang="en-US" altLang="en-US"/>
              <a:pPr>
                <a:defRPr/>
              </a:pPr>
              <a:t>1</a:t>
            </a:fld>
            <a:endParaRPr lang="en-US" altLang="en-US"/>
          </a:p>
        </p:txBody>
      </p:sp>
      <p:sp>
        <p:nvSpPr>
          <p:cNvPr id="6147" name="Rectangle 2"/>
          <p:cNvSpPr>
            <a:spLocks noGrp="1" noChangeArrowheads="1"/>
          </p:cNvSpPr>
          <p:nvPr>
            <p:ph type="title"/>
          </p:nvPr>
        </p:nvSpPr>
        <p:spPr>
          <a:xfrm>
            <a:off x="457200" y="277813"/>
            <a:ext cx="8543925" cy="1139825"/>
          </a:xfrm>
        </p:spPr>
        <p:txBody>
          <a:bodyPr/>
          <a:lstStyle/>
          <a:p>
            <a:pPr eaLnBrk="1" hangingPunct="1"/>
            <a:r>
              <a:rPr lang="en-US" altLang="en-US" sz="3600" dirty="0"/>
              <a:t>Context: procurement auctions with subcontracting</a:t>
            </a:r>
          </a:p>
        </p:txBody>
      </p:sp>
      <p:sp>
        <p:nvSpPr>
          <p:cNvPr id="1759235" name="Rectangle 3"/>
          <p:cNvSpPr>
            <a:spLocks noChangeArrowheads="1"/>
          </p:cNvSpPr>
          <p:nvPr/>
        </p:nvSpPr>
        <p:spPr bwMode="auto">
          <a:xfrm>
            <a:off x="457199" y="1608138"/>
            <a:ext cx="8237835"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endParaRPr lang="en-US" altLang="en-US" sz="2200" dirty="0"/>
          </a:p>
          <a:p>
            <a:pPr eaLnBrk="1" hangingPunct="1"/>
            <a:r>
              <a:rPr lang="en-US" altLang="en-US" sz="2200" dirty="0"/>
              <a:t>Lots of procurement (government and other) uses auctions</a:t>
            </a:r>
          </a:p>
          <a:p>
            <a:pPr lvl="1" eaLnBrk="1" hangingPunct="1"/>
            <a:r>
              <a:rPr lang="en-US" altLang="en-US" sz="1800" dirty="0"/>
              <a:t>U.S.: federal, state, and local governments spend ~$300 Bn/year on construction, most of it by competitive bid</a:t>
            </a:r>
            <a:endParaRPr lang="en-US" altLang="en-US" sz="1000" dirty="0"/>
          </a:p>
          <a:p>
            <a:pPr eaLnBrk="1" hangingPunct="1"/>
            <a:endParaRPr lang="en-US" altLang="en-US" sz="2200" dirty="0"/>
          </a:p>
          <a:p>
            <a:pPr eaLnBrk="1" hangingPunct="1"/>
            <a:r>
              <a:rPr lang="en-US" altLang="en-US" sz="2200" dirty="0"/>
              <a:t>Winning contractors often subcontract some of the work</a:t>
            </a:r>
          </a:p>
          <a:p>
            <a:pPr lvl="1" eaLnBrk="1" hangingPunct="1"/>
            <a:r>
              <a:rPr lang="en-US" altLang="en-US" sz="1800" dirty="0"/>
              <a:t>Electrical, plumbing, and other specialty work</a:t>
            </a:r>
          </a:p>
          <a:p>
            <a:pPr lvl="1" eaLnBrk="1" hangingPunct="1"/>
            <a:r>
              <a:rPr lang="en-US" altLang="en-US" sz="1800" dirty="0"/>
              <a:t>On large construction projects, could be dozens of subcontractors, collectively performing more than half the total work</a:t>
            </a:r>
          </a:p>
          <a:p>
            <a:pPr eaLnBrk="1" hangingPunct="1"/>
            <a:endParaRPr lang="en-US" altLang="en-US" sz="2200" dirty="0"/>
          </a:p>
          <a:p>
            <a:pPr eaLnBrk="1" hangingPunct="1"/>
            <a:r>
              <a:rPr lang="en-US" altLang="en-US" sz="2200" dirty="0"/>
              <a:t>Contractors solicit subcontracting agreements before bidding</a:t>
            </a:r>
          </a:p>
          <a:p>
            <a:pPr lvl="1" eaLnBrk="1" hangingPunct="1"/>
            <a:r>
              <a:rPr lang="en-US" altLang="en-US" sz="1800" dirty="0"/>
              <a:t>Want to know their costs, to bid correctly on project</a:t>
            </a:r>
          </a:p>
        </p:txBody>
      </p:sp>
    </p:spTree>
    <p:extLst>
      <p:ext uri="{BB962C8B-B14F-4D97-AF65-F5344CB8AC3E}">
        <p14:creationId xmlns:p14="http://schemas.microsoft.com/office/powerpoint/2010/main" val="535410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5923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5923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75923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59235">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59235">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59235">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5923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19</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Post-auction bid shopping to “insiders” – distributional effects</a:t>
            </a:r>
            <a:endParaRPr lang="en-US" altLang="en-US" sz="3600" b="1" dirty="0"/>
          </a:p>
        </p:txBody>
      </p:sp>
      <p:sp>
        <p:nvSpPr>
          <p:cNvPr id="1476611" name="Rectangle 3"/>
          <p:cNvSpPr>
            <a:spLocks noChangeArrowheads="1"/>
          </p:cNvSpPr>
          <p:nvPr/>
        </p:nvSpPr>
        <p:spPr bwMode="auto">
          <a:xfrm>
            <a:off x="457198" y="1608138"/>
            <a:ext cx="8229601"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r>
              <a:rPr lang="en-US" altLang="en-US" sz="2200" dirty="0"/>
              <a:t>Distributional effects are complicated, no general results</a:t>
            </a:r>
          </a:p>
          <a:p>
            <a:pPr eaLnBrk="1" hangingPunct="1"/>
            <a:r>
              <a:rPr lang="en-US" altLang="en-US" sz="2200" dirty="0"/>
              <a:t>Our intuition is that bid shopping to insiders “typically”…</a:t>
            </a:r>
          </a:p>
          <a:p>
            <a:pPr lvl="1" eaLnBrk="1" hangingPunct="1"/>
            <a:r>
              <a:rPr lang="en-US" altLang="en-US" sz="1800" dirty="0"/>
              <a:t>Benefits prime contractors</a:t>
            </a:r>
          </a:p>
          <a:p>
            <a:pPr lvl="1" eaLnBrk="1" hangingPunct="1"/>
            <a:r>
              <a:rPr lang="en-US" altLang="en-US" sz="1800" dirty="0"/>
              <a:t>Benefits subcontractors if cost distribution </a:t>
            </a:r>
            <a:r>
              <a:rPr lang="en-US" altLang="en-US" sz="1800" i="1" dirty="0"/>
              <a:t>F</a:t>
            </a:r>
            <a:r>
              <a:rPr lang="en-US" altLang="en-US" sz="1800" dirty="0"/>
              <a:t> is log-concave</a:t>
            </a:r>
          </a:p>
          <a:p>
            <a:pPr lvl="1" eaLnBrk="1" hangingPunct="1"/>
            <a:r>
              <a:rPr lang="en-US" altLang="en-US" sz="1800" dirty="0"/>
              <a:t>Hurts procurer (by increasing expected price paid)</a:t>
            </a:r>
          </a:p>
          <a:p>
            <a:pPr eaLnBrk="1" hangingPunct="1"/>
            <a:endParaRPr lang="en-US" altLang="en-US" sz="2200" dirty="0"/>
          </a:p>
        </p:txBody>
      </p:sp>
    </p:spTree>
    <p:extLst>
      <p:ext uri="{BB962C8B-B14F-4D97-AF65-F5344CB8AC3E}">
        <p14:creationId xmlns:p14="http://schemas.microsoft.com/office/powerpoint/2010/main" val="2313099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766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766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766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766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20</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Post-auction bid shopping to “insiders” – distributional effects</a:t>
            </a:r>
            <a:endParaRPr lang="en-US" altLang="en-US" sz="3600" b="1" dirty="0"/>
          </a:p>
        </p:txBody>
      </p:sp>
      <p:sp>
        <p:nvSpPr>
          <p:cNvPr id="1476611" name="Rectangle 3"/>
          <p:cNvSpPr>
            <a:spLocks noChangeArrowheads="1"/>
          </p:cNvSpPr>
          <p:nvPr/>
        </p:nvSpPr>
        <p:spPr bwMode="auto">
          <a:xfrm>
            <a:off x="457198" y="1608138"/>
            <a:ext cx="8229601"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r>
              <a:rPr lang="en-US" altLang="en-US" sz="2200" dirty="0"/>
              <a:t>Distributional effects are complicated, no general results</a:t>
            </a:r>
          </a:p>
          <a:p>
            <a:pPr eaLnBrk="1" hangingPunct="1"/>
            <a:r>
              <a:rPr lang="en-US" altLang="en-US" sz="2200" dirty="0"/>
              <a:t>Our intuition is that bid shopping to insiders “typically”…</a:t>
            </a:r>
          </a:p>
          <a:p>
            <a:pPr lvl="1" eaLnBrk="1" hangingPunct="1"/>
            <a:r>
              <a:rPr lang="en-US" altLang="en-US" sz="1800" b="1" dirty="0">
                <a:solidFill>
                  <a:srgbClr val="0000FF"/>
                </a:solidFill>
              </a:rPr>
              <a:t>Benefits prime contractors</a:t>
            </a:r>
          </a:p>
          <a:p>
            <a:pPr lvl="1" eaLnBrk="1" hangingPunct="1"/>
            <a:r>
              <a:rPr lang="en-US" altLang="en-US" sz="1800" dirty="0"/>
              <a:t>Benefits subcontractors if cost distribution </a:t>
            </a:r>
            <a:r>
              <a:rPr lang="en-US" altLang="en-US" sz="1800" i="1" dirty="0"/>
              <a:t>F</a:t>
            </a:r>
            <a:r>
              <a:rPr lang="en-US" altLang="en-US" sz="1800" dirty="0"/>
              <a:t> is log-concave</a:t>
            </a:r>
          </a:p>
          <a:p>
            <a:pPr lvl="1" eaLnBrk="1" hangingPunct="1"/>
            <a:r>
              <a:rPr lang="en-US" altLang="en-US" sz="1800" dirty="0"/>
              <a:t>Hurts procurer (by increasing expected price paid)</a:t>
            </a:r>
          </a:p>
          <a:p>
            <a:pPr eaLnBrk="1" hangingPunct="1"/>
            <a:endParaRPr lang="en-US" altLang="en-US" sz="2200" dirty="0"/>
          </a:p>
          <a:p>
            <a:pPr eaLnBrk="1" hangingPunct="1"/>
            <a:r>
              <a:rPr lang="en-US" altLang="en-US" sz="2000" dirty="0"/>
              <a:t>Prime contractor’s cost distribution has wider support with bid shopping</a:t>
            </a:r>
          </a:p>
          <a:p>
            <a:pPr eaLnBrk="1" hangingPunct="1"/>
            <a:r>
              <a:rPr lang="en-US" altLang="en-US" sz="2000" dirty="0"/>
              <a:t>Winning contractor’s surplus is difference between lowest and second-lowest prime contractors’ costs</a:t>
            </a:r>
          </a:p>
          <a:p>
            <a:pPr eaLnBrk="1" hangingPunct="1"/>
            <a:r>
              <a:rPr lang="en-US" altLang="en-US" sz="2000" dirty="0">
                <a:sym typeface="Wingdings" panose="05000000000000000000" pitchFamily="2" charset="2"/>
              </a:rPr>
              <a:t> “spreading out” of prime contractors’ costs should help</a:t>
            </a:r>
          </a:p>
        </p:txBody>
      </p:sp>
    </p:spTree>
    <p:extLst>
      <p:ext uri="{BB962C8B-B14F-4D97-AF65-F5344CB8AC3E}">
        <p14:creationId xmlns:p14="http://schemas.microsoft.com/office/powerpoint/2010/main" val="2010696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76611">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766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21</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Post-auction bid shopping to “insiders” – distributional effects</a:t>
            </a:r>
            <a:endParaRPr lang="en-US" altLang="en-US" sz="3600" b="1" dirty="0"/>
          </a:p>
        </p:txBody>
      </p:sp>
      <mc:AlternateContent xmlns:mc="http://schemas.openxmlformats.org/markup-compatibility/2006" xmlns:a14="http://schemas.microsoft.com/office/drawing/2010/main">
        <mc:Choice Requires="a14">
          <p:sp>
            <p:nvSpPr>
              <p:cNvPr id="1476611" name="Rectangle 3"/>
              <p:cNvSpPr>
                <a:spLocks noChangeArrowheads="1"/>
              </p:cNvSpPr>
              <p:nvPr/>
            </p:nvSpPr>
            <p:spPr bwMode="auto">
              <a:xfrm>
                <a:off x="457198" y="1608138"/>
                <a:ext cx="8390542" cy="4525962"/>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r>
                  <a:rPr lang="en-US" altLang="en-US" sz="2200" dirty="0"/>
                  <a:t>Distributional effects are complicated, no general results</a:t>
                </a:r>
              </a:p>
              <a:p>
                <a:pPr eaLnBrk="1" hangingPunct="1"/>
                <a:r>
                  <a:rPr lang="en-US" altLang="en-US" sz="2200" dirty="0"/>
                  <a:t>Our intuition is that bid shopping to insiders “typically”…</a:t>
                </a:r>
              </a:p>
              <a:p>
                <a:pPr lvl="1" eaLnBrk="1" hangingPunct="1"/>
                <a:r>
                  <a:rPr lang="en-US" altLang="en-US" sz="1800" dirty="0"/>
                  <a:t>Benefits prime contractors</a:t>
                </a:r>
              </a:p>
              <a:p>
                <a:pPr lvl="1" eaLnBrk="1" hangingPunct="1"/>
                <a:r>
                  <a:rPr lang="en-US" altLang="en-US" sz="1800" b="1" dirty="0">
                    <a:solidFill>
                      <a:srgbClr val="0000FF"/>
                    </a:solidFill>
                  </a:rPr>
                  <a:t>Benefits subcontractors if cost distribution </a:t>
                </a:r>
                <a:r>
                  <a:rPr lang="en-US" altLang="en-US" sz="1800" b="1" i="1" dirty="0">
                    <a:solidFill>
                      <a:srgbClr val="0000FF"/>
                    </a:solidFill>
                  </a:rPr>
                  <a:t>F</a:t>
                </a:r>
                <a:r>
                  <a:rPr lang="en-US" altLang="en-US" sz="1800" b="1" dirty="0">
                    <a:solidFill>
                      <a:srgbClr val="0000FF"/>
                    </a:solidFill>
                  </a:rPr>
                  <a:t> is log-concave</a:t>
                </a:r>
              </a:p>
              <a:p>
                <a:pPr lvl="1" eaLnBrk="1" hangingPunct="1"/>
                <a:r>
                  <a:rPr lang="en-US" altLang="en-US" sz="1800" dirty="0"/>
                  <a:t>Hurts procurer (by increasing expected price paid)</a:t>
                </a:r>
              </a:p>
              <a:p>
                <a:pPr eaLnBrk="1" hangingPunct="1"/>
                <a:endParaRPr lang="en-US" altLang="en-US" sz="2200" dirty="0"/>
              </a:p>
              <a:p>
                <a:pPr eaLnBrk="1" hangingPunct="1"/>
                <a:r>
                  <a:rPr lang="en-US" altLang="en-US" sz="2000" dirty="0"/>
                  <a:t>Envelope theorem: subcontractor’s ex ante expected surplus is </a:t>
                </a:r>
              </a:p>
              <a:p>
                <a:pPr marL="0" indent="0" eaLnBrk="1" hangingPunct="1">
                  <a:buNone/>
                </a:pPr>
                <a14:m>
                  <m:oMathPara xmlns:m="http://schemas.openxmlformats.org/officeDocument/2006/math">
                    <m:oMathParaPr>
                      <m:jc m:val="centerGroup"/>
                    </m:oMathParaPr>
                    <m:oMath xmlns:m="http://schemas.openxmlformats.org/officeDocument/2006/math">
                      <m:nary>
                        <m:naryPr>
                          <m:ctrlPr>
                            <a:rPr lang="en-US" altLang="en-US" sz="2000" i="1" smtClean="0">
                              <a:latin typeface="Cambria Math" panose="02040503050406030204" pitchFamily="18" charset="0"/>
                            </a:rPr>
                          </m:ctrlPr>
                        </m:naryPr>
                        <m:sub>
                          <m:bar>
                            <m:barPr>
                              <m:ctrlPr>
                                <a:rPr lang="en-US" altLang="en-US" sz="2000" i="1">
                                  <a:latin typeface="Cambria Math" panose="02040503050406030204" pitchFamily="18" charset="0"/>
                                </a:rPr>
                              </m:ctrlPr>
                            </m:barPr>
                            <m:e>
                              <m:r>
                                <a:rPr lang="en-US" altLang="en-US" sz="2000" i="1">
                                  <a:latin typeface="Cambria Math" panose="02040503050406030204" pitchFamily="18" charset="0"/>
                                </a:rPr>
                                <m:t>𝑦</m:t>
                              </m:r>
                            </m:e>
                          </m:bar>
                        </m:sub>
                        <m:sup>
                          <m:sSup>
                            <m:sSupPr>
                              <m:ctrlPr>
                                <a:rPr lang="en-US" altLang="en-US" sz="2000" i="1">
                                  <a:latin typeface="Cambria Math" panose="02040503050406030204" pitchFamily="18" charset="0"/>
                                </a:rPr>
                              </m:ctrlPr>
                            </m:sSupPr>
                            <m:e>
                              <m:r>
                                <a:rPr lang="en-US" altLang="en-US" sz="2000" i="1">
                                  <a:latin typeface="Cambria Math" panose="02040503050406030204" pitchFamily="18" charset="0"/>
                                </a:rPr>
                                <m:t>𝑦</m:t>
                              </m:r>
                            </m:e>
                            <m:sup>
                              <m:r>
                                <a:rPr lang="en-US" altLang="en-US" sz="2000" i="1">
                                  <a:latin typeface="Cambria Math" panose="02040503050406030204" pitchFamily="18" charset="0"/>
                                </a:rPr>
                                <m:t>∗</m:t>
                              </m:r>
                            </m:sup>
                          </m:sSup>
                        </m:sup>
                        <m:e>
                          <m:r>
                            <a:rPr lang="en-US" altLang="en-US" sz="2000" i="1">
                              <a:latin typeface="Cambria Math" panose="02040503050406030204" pitchFamily="18" charset="0"/>
                            </a:rPr>
                            <m:t>𝐹</m:t>
                          </m:r>
                          <m:d>
                            <m:dPr>
                              <m:ctrlPr>
                                <a:rPr lang="en-US" altLang="en-US" sz="2000" i="1">
                                  <a:latin typeface="Cambria Math" panose="02040503050406030204" pitchFamily="18" charset="0"/>
                                </a:rPr>
                              </m:ctrlPr>
                            </m:dPr>
                            <m:e>
                              <m:r>
                                <a:rPr lang="en-US" altLang="en-US" sz="2000" i="1">
                                  <a:latin typeface="Cambria Math" panose="02040503050406030204" pitchFamily="18" charset="0"/>
                                </a:rPr>
                                <m:t>𝑦</m:t>
                              </m:r>
                            </m:e>
                          </m:d>
                          <m:func>
                            <m:funcPr>
                              <m:ctrlPr>
                                <a:rPr lang="en-US" altLang="en-US" sz="2000" i="1">
                                  <a:latin typeface="Cambria Math" panose="02040503050406030204" pitchFamily="18" charset="0"/>
                                </a:rPr>
                              </m:ctrlPr>
                            </m:funcPr>
                            <m:fName>
                              <m:r>
                                <m:rPr>
                                  <m:sty m:val="p"/>
                                </m:rPr>
                                <a:rPr lang="en-US" altLang="en-US" sz="2000">
                                  <a:latin typeface="Cambria Math" panose="02040503050406030204" pitchFamily="18" charset="0"/>
                                </a:rPr>
                                <m:t>Pr</m:t>
                              </m:r>
                            </m:fName>
                            <m:e>
                              <m:d>
                                <m:dPr>
                                  <m:ctrlPr>
                                    <a:rPr lang="en-US" altLang="en-US" sz="2000" i="1">
                                      <a:latin typeface="Cambria Math" panose="02040503050406030204" pitchFamily="18" charset="0"/>
                                    </a:rPr>
                                  </m:ctrlPr>
                                </m:dPr>
                                <m:e>
                                  <m:r>
                                    <a:rPr lang="en-US" altLang="en-US" sz="2000" i="1">
                                      <a:latin typeface="Cambria Math" panose="02040503050406030204" pitchFamily="18" charset="0"/>
                                    </a:rPr>
                                    <m:t>𝑤𝑖𝑛</m:t>
                                  </m:r>
                                </m:e>
                                <m:e>
                                  <m:r>
                                    <a:rPr lang="en-US" altLang="en-US" sz="2000" i="1">
                                      <a:latin typeface="Cambria Math" panose="02040503050406030204" pitchFamily="18" charset="0"/>
                                    </a:rPr>
                                    <m:t>𝑦</m:t>
                                  </m:r>
                                </m:e>
                              </m:d>
                            </m:e>
                          </m:func>
                          <m:r>
                            <a:rPr lang="en-US" altLang="en-US" sz="2000" i="1">
                              <a:latin typeface="Cambria Math" panose="02040503050406030204" pitchFamily="18" charset="0"/>
                            </a:rPr>
                            <m:t>𝑑𝑦</m:t>
                          </m:r>
                        </m:e>
                      </m:nary>
                      <m:r>
                        <a:rPr lang="en-US" altLang="en-US" sz="2000" b="0" i="1" smtClean="0">
                          <a:latin typeface="Cambria Math" panose="02040503050406030204" pitchFamily="18" charset="0"/>
                        </a:rPr>
                        <m:t>=</m:t>
                      </m:r>
                      <m:nary>
                        <m:naryPr>
                          <m:ctrlPr>
                            <a:rPr lang="en-US" altLang="en-US" sz="2000" i="1">
                              <a:latin typeface="Cambria Math" panose="02040503050406030204" pitchFamily="18" charset="0"/>
                            </a:rPr>
                          </m:ctrlPr>
                        </m:naryPr>
                        <m:sub>
                          <m:bar>
                            <m:barPr>
                              <m:ctrlPr>
                                <a:rPr lang="en-US" altLang="en-US" sz="2000" i="1">
                                  <a:latin typeface="Cambria Math" panose="02040503050406030204" pitchFamily="18" charset="0"/>
                                </a:rPr>
                              </m:ctrlPr>
                            </m:barPr>
                            <m:e>
                              <m:r>
                                <a:rPr lang="en-US" altLang="en-US" sz="2000" i="1">
                                  <a:latin typeface="Cambria Math" panose="02040503050406030204" pitchFamily="18" charset="0"/>
                                </a:rPr>
                                <m:t>𝑦</m:t>
                              </m:r>
                            </m:e>
                          </m:bar>
                        </m:sub>
                        <m:sup>
                          <m:sSup>
                            <m:sSupPr>
                              <m:ctrlPr>
                                <a:rPr lang="en-US" altLang="en-US" sz="2000" i="1">
                                  <a:latin typeface="Cambria Math" panose="02040503050406030204" pitchFamily="18" charset="0"/>
                                </a:rPr>
                              </m:ctrlPr>
                            </m:sSupPr>
                            <m:e>
                              <m:r>
                                <a:rPr lang="en-US" altLang="en-US" sz="2000" i="1">
                                  <a:latin typeface="Cambria Math" panose="02040503050406030204" pitchFamily="18" charset="0"/>
                                </a:rPr>
                                <m:t>𝑦</m:t>
                              </m:r>
                            </m:e>
                            <m:sup>
                              <m:r>
                                <a:rPr lang="en-US" altLang="en-US" sz="2000" i="1">
                                  <a:latin typeface="Cambria Math" panose="02040503050406030204" pitchFamily="18" charset="0"/>
                                </a:rPr>
                                <m:t>∗</m:t>
                              </m:r>
                            </m:sup>
                          </m:sSup>
                        </m:sup>
                        <m:e>
                          <m:box>
                            <m:boxPr>
                              <m:ctrlPr>
                                <a:rPr lang="en-US" altLang="en-US" sz="2000" i="1" smtClean="0">
                                  <a:latin typeface="Cambria Math" panose="02040503050406030204" pitchFamily="18" charset="0"/>
                                </a:rPr>
                              </m:ctrlPr>
                            </m:boxPr>
                            <m:e>
                              <m:argPr>
                                <m:argSz m:val="-1"/>
                              </m:argPr>
                              <m:f>
                                <m:fPr>
                                  <m:ctrlPr>
                                    <a:rPr lang="en-US" altLang="en-US" sz="2000" i="1" smtClean="0">
                                      <a:latin typeface="Cambria Math" panose="02040503050406030204" pitchFamily="18" charset="0"/>
                                    </a:rPr>
                                  </m:ctrlPr>
                                </m:fPr>
                                <m:num>
                                  <m:r>
                                    <a:rPr lang="en-US" altLang="en-US" sz="2000" b="0" i="1" smtClean="0">
                                      <a:latin typeface="Cambria Math" panose="02040503050406030204" pitchFamily="18" charset="0"/>
                                    </a:rPr>
                                    <m:t>𝐹</m:t>
                                  </m:r>
                                  <m:d>
                                    <m:dPr>
                                      <m:ctrlPr>
                                        <a:rPr lang="en-US" altLang="en-US" sz="2000" b="0" i="1" smtClean="0">
                                          <a:latin typeface="Cambria Math" panose="02040503050406030204" pitchFamily="18" charset="0"/>
                                        </a:rPr>
                                      </m:ctrlPr>
                                    </m:dPr>
                                    <m:e>
                                      <m:r>
                                        <a:rPr lang="en-US" altLang="en-US" sz="2000" b="0" i="1" smtClean="0">
                                          <a:latin typeface="Cambria Math" panose="02040503050406030204" pitchFamily="18" charset="0"/>
                                        </a:rPr>
                                        <m:t>𝑦</m:t>
                                      </m:r>
                                    </m:e>
                                  </m:d>
                                </m:num>
                                <m:den>
                                  <m:r>
                                    <a:rPr lang="en-US" altLang="en-US" sz="2000" b="0" i="1" smtClean="0">
                                      <a:latin typeface="Cambria Math" panose="02040503050406030204" pitchFamily="18" charset="0"/>
                                    </a:rPr>
                                    <m:t>𝑓</m:t>
                                  </m:r>
                                  <m:d>
                                    <m:dPr>
                                      <m:ctrlPr>
                                        <a:rPr lang="en-US" altLang="en-US" sz="2000" b="0" i="1" smtClean="0">
                                          <a:latin typeface="Cambria Math" panose="02040503050406030204" pitchFamily="18" charset="0"/>
                                        </a:rPr>
                                      </m:ctrlPr>
                                    </m:dPr>
                                    <m:e>
                                      <m:r>
                                        <a:rPr lang="en-US" altLang="en-US" sz="2000" b="0" i="1" smtClean="0">
                                          <a:latin typeface="Cambria Math" panose="02040503050406030204" pitchFamily="18" charset="0"/>
                                        </a:rPr>
                                        <m:t>𝑦</m:t>
                                      </m:r>
                                    </m:e>
                                  </m:d>
                                </m:den>
                              </m:f>
                            </m:e>
                          </m:box>
                          <m:func>
                            <m:funcPr>
                              <m:ctrlPr>
                                <a:rPr lang="en-US" altLang="en-US" sz="2000" i="1">
                                  <a:latin typeface="Cambria Math" panose="02040503050406030204" pitchFamily="18" charset="0"/>
                                </a:rPr>
                              </m:ctrlPr>
                            </m:funcPr>
                            <m:fName>
                              <m:r>
                                <m:rPr>
                                  <m:sty m:val="p"/>
                                </m:rPr>
                                <a:rPr lang="en-US" altLang="en-US" sz="2000">
                                  <a:latin typeface="Cambria Math" panose="02040503050406030204" pitchFamily="18" charset="0"/>
                                </a:rPr>
                                <m:t>Pr</m:t>
                              </m:r>
                            </m:fName>
                            <m:e>
                              <m:d>
                                <m:dPr>
                                  <m:ctrlPr>
                                    <a:rPr lang="en-US" altLang="en-US" sz="2000" i="1">
                                      <a:latin typeface="Cambria Math" panose="02040503050406030204" pitchFamily="18" charset="0"/>
                                    </a:rPr>
                                  </m:ctrlPr>
                                </m:dPr>
                                <m:e>
                                  <m:r>
                                    <a:rPr lang="en-US" altLang="en-US" sz="2000" i="1">
                                      <a:latin typeface="Cambria Math" panose="02040503050406030204" pitchFamily="18" charset="0"/>
                                    </a:rPr>
                                    <m:t>𝑤𝑖𝑛</m:t>
                                  </m:r>
                                </m:e>
                                <m:e>
                                  <m:r>
                                    <a:rPr lang="en-US" altLang="en-US" sz="2000" i="1">
                                      <a:latin typeface="Cambria Math" panose="02040503050406030204" pitchFamily="18" charset="0"/>
                                    </a:rPr>
                                    <m:t>𝑦</m:t>
                                  </m:r>
                                </m:e>
                              </m:d>
                            </m:e>
                          </m:func>
                          <m:r>
                            <a:rPr lang="en-US" altLang="en-US" sz="2000" b="0" i="1" smtClean="0">
                              <a:latin typeface="Cambria Math" panose="02040503050406030204" pitchFamily="18" charset="0"/>
                            </a:rPr>
                            <m:t>𝑓</m:t>
                          </m:r>
                          <m:r>
                            <a:rPr lang="en-US" altLang="en-US" sz="2000" b="0" i="1" smtClean="0">
                              <a:latin typeface="Cambria Math" panose="02040503050406030204" pitchFamily="18" charset="0"/>
                            </a:rPr>
                            <m:t>(</m:t>
                          </m:r>
                          <m:r>
                            <a:rPr lang="en-US" altLang="en-US" sz="2000" b="0" i="1" smtClean="0">
                              <a:latin typeface="Cambria Math" panose="02040503050406030204" pitchFamily="18" charset="0"/>
                            </a:rPr>
                            <m:t>𝑦</m:t>
                          </m:r>
                          <m:r>
                            <a:rPr lang="en-US" altLang="en-US" sz="2000" b="0" i="1" smtClean="0">
                              <a:latin typeface="Cambria Math" panose="02040503050406030204" pitchFamily="18" charset="0"/>
                            </a:rPr>
                            <m:t>)</m:t>
                          </m:r>
                          <m:r>
                            <a:rPr lang="en-US" altLang="en-US" sz="2000" i="1">
                              <a:latin typeface="Cambria Math" panose="02040503050406030204" pitchFamily="18" charset="0"/>
                            </a:rPr>
                            <m:t>𝑑𝑦</m:t>
                          </m:r>
                        </m:e>
                      </m:nary>
                    </m:oMath>
                  </m:oMathPara>
                </a14:m>
                <a:endParaRPr lang="en-US" altLang="en-US" sz="2000" dirty="0"/>
              </a:p>
              <a:p>
                <a:pPr eaLnBrk="1" hangingPunct="1"/>
                <a:r>
                  <a:rPr lang="en-US" altLang="en-US" sz="2000" dirty="0"/>
                  <a:t>With bid shopping, </a:t>
                </a:r>
                <a14:m>
                  <m:oMath xmlns:m="http://schemas.openxmlformats.org/officeDocument/2006/math">
                    <m:func>
                      <m:funcPr>
                        <m:ctrlPr>
                          <a:rPr lang="en-US" altLang="en-US" sz="2000" i="1">
                            <a:latin typeface="Cambria Math" panose="02040503050406030204" pitchFamily="18" charset="0"/>
                          </a:rPr>
                        </m:ctrlPr>
                      </m:funcPr>
                      <m:fName>
                        <m:r>
                          <m:rPr>
                            <m:sty m:val="p"/>
                          </m:rPr>
                          <a:rPr lang="en-US" altLang="en-US" sz="2000">
                            <a:latin typeface="Cambria Math" panose="02040503050406030204" pitchFamily="18" charset="0"/>
                          </a:rPr>
                          <m:t>Pr</m:t>
                        </m:r>
                      </m:fName>
                      <m:e>
                        <m:d>
                          <m:dPr>
                            <m:ctrlPr>
                              <a:rPr lang="en-US" altLang="en-US" sz="2000" i="1">
                                <a:latin typeface="Cambria Math" panose="02040503050406030204" pitchFamily="18" charset="0"/>
                              </a:rPr>
                            </m:ctrlPr>
                          </m:dPr>
                          <m:e>
                            <m:r>
                              <a:rPr lang="en-US" altLang="en-US" sz="2000" i="1">
                                <a:latin typeface="Cambria Math" panose="02040503050406030204" pitchFamily="18" charset="0"/>
                              </a:rPr>
                              <m:t>𝑤𝑖𝑛</m:t>
                            </m:r>
                          </m:e>
                          <m:e>
                            <m:r>
                              <a:rPr lang="en-US" altLang="en-US" sz="2000" i="1">
                                <a:latin typeface="Cambria Math" panose="02040503050406030204" pitchFamily="18" charset="0"/>
                              </a:rPr>
                              <m:t>𝑦</m:t>
                            </m:r>
                          </m:e>
                        </m:d>
                      </m:e>
                    </m:func>
                  </m:oMath>
                </a14:m>
                <a:r>
                  <a:rPr lang="en-US" altLang="en-US" sz="2000" dirty="0"/>
                  <a:t> increases for high </a:t>
                </a:r>
                <a:r>
                  <a:rPr lang="en-US" altLang="en-US" sz="2000" i="1" dirty="0"/>
                  <a:t>y</a:t>
                </a:r>
                <a:r>
                  <a:rPr lang="en-US" altLang="en-US" sz="2000" dirty="0"/>
                  <a:t>, decreases for low </a:t>
                </a:r>
                <a:r>
                  <a:rPr lang="en-US" altLang="en-US" sz="2000" i="1" dirty="0"/>
                  <a:t>y, </a:t>
                </a:r>
                <a:r>
                  <a:rPr lang="en-US" altLang="en-US" sz="2000" dirty="0"/>
                  <a:t>and </a:t>
                </a:r>
                <a14:m>
                  <m:oMath xmlns:m="http://schemas.openxmlformats.org/officeDocument/2006/math">
                    <m:nary>
                      <m:naryPr>
                        <m:ctrlPr>
                          <a:rPr lang="en-US" altLang="en-US" sz="2000" i="1">
                            <a:latin typeface="Cambria Math" panose="02040503050406030204" pitchFamily="18" charset="0"/>
                          </a:rPr>
                        </m:ctrlPr>
                      </m:naryPr>
                      <m:sub>
                        <m:bar>
                          <m:barPr>
                            <m:ctrlPr>
                              <a:rPr lang="en-US" altLang="en-US" sz="2000" i="1">
                                <a:latin typeface="Cambria Math" panose="02040503050406030204" pitchFamily="18" charset="0"/>
                              </a:rPr>
                            </m:ctrlPr>
                          </m:barPr>
                          <m:e>
                            <m:r>
                              <a:rPr lang="en-US" altLang="en-US" sz="2000" i="1">
                                <a:latin typeface="Cambria Math" panose="02040503050406030204" pitchFamily="18" charset="0"/>
                              </a:rPr>
                              <m:t>𝑦</m:t>
                            </m:r>
                          </m:e>
                        </m:bar>
                      </m:sub>
                      <m:sup>
                        <m:sSup>
                          <m:sSupPr>
                            <m:ctrlPr>
                              <a:rPr lang="en-US" altLang="en-US" sz="2000" i="1">
                                <a:latin typeface="Cambria Math" panose="02040503050406030204" pitchFamily="18" charset="0"/>
                              </a:rPr>
                            </m:ctrlPr>
                          </m:sSupPr>
                          <m:e>
                            <m:r>
                              <a:rPr lang="en-US" altLang="en-US" sz="2000" i="1">
                                <a:latin typeface="Cambria Math" panose="02040503050406030204" pitchFamily="18" charset="0"/>
                              </a:rPr>
                              <m:t>𝑦</m:t>
                            </m:r>
                          </m:e>
                          <m:sup>
                            <m:r>
                              <a:rPr lang="en-US" altLang="en-US" sz="2000" i="1">
                                <a:latin typeface="Cambria Math" panose="02040503050406030204" pitchFamily="18" charset="0"/>
                              </a:rPr>
                              <m:t>∗</m:t>
                            </m:r>
                          </m:sup>
                        </m:sSup>
                      </m:sup>
                      <m:e>
                        <m:func>
                          <m:funcPr>
                            <m:ctrlPr>
                              <a:rPr lang="en-US" altLang="en-US" sz="2000" i="1">
                                <a:latin typeface="Cambria Math" panose="02040503050406030204" pitchFamily="18" charset="0"/>
                              </a:rPr>
                            </m:ctrlPr>
                          </m:funcPr>
                          <m:fName>
                            <m:r>
                              <m:rPr>
                                <m:sty m:val="p"/>
                              </m:rPr>
                              <a:rPr lang="en-US" altLang="en-US" sz="2000">
                                <a:latin typeface="Cambria Math" panose="02040503050406030204" pitchFamily="18" charset="0"/>
                              </a:rPr>
                              <m:t>Pr</m:t>
                            </m:r>
                          </m:fName>
                          <m:e>
                            <m:d>
                              <m:dPr>
                                <m:ctrlPr>
                                  <a:rPr lang="en-US" altLang="en-US" sz="2000" i="1">
                                    <a:latin typeface="Cambria Math" panose="02040503050406030204" pitchFamily="18" charset="0"/>
                                  </a:rPr>
                                </m:ctrlPr>
                              </m:dPr>
                              <m:e>
                                <m:r>
                                  <a:rPr lang="en-US" altLang="en-US" sz="2000" i="1">
                                    <a:latin typeface="Cambria Math" panose="02040503050406030204" pitchFamily="18" charset="0"/>
                                  </a:rPr>
                                  <m:t>𝑤𝑖𝑛</m:t>
                                </m:r>
                              </m:e>
                              <m:e>
                                <m:r>
                                  <a:rPr lang="en-US" altLang="en-US" sz="2000" i="1">
                                    <a:latin typeface="Cambria Math" panose="02040503050406030204" pitchFamily="18" charset="0"/>
                                  </a:rPr>
                                  <m:t>𝑦</m:t>
                                </m:r>
                              </m:e>
                            </m:d>
                          </m:e>
                        </m:func>
                        <m:r>
                          <a:rPr lang="en-US" altLang="en-US" sz="2000" i="1">
                            <a:latin typeface="Cambria Math" panose="02040503050406030204" pitchFamily="18" charset="0"/>
                          </a:rPr>
                          <m:t>𝑓</m:t>
                        </m:r>
                        <m:r>
                          <a:rPr lang="en-US" altLang="en-US" sz="2000" i="1">
                            <a:latin typeface="Cambria Math" panose="02040503050406030204" pitchFamily="18" charset="0"/>
                          </a:rPr>
                          <m:t>(</m:t>
                        </m:r>
                        <m:r>
                          <a:rPr lang="en-US" altLang="en-US" sz="2000" i="1">
                            <a:latin typeface="Cambria Math" panose="02040503050406030204" pitchFamily="18" charset="0"/>
                          </a:rPr>
                          <m:t>𝑦</m:t>
                        </m:r>
                        <m:r>
                          <a:rPr lang="en-US" altLang="en-US" sz="2000" i="1">
                            <a:latin typeface="Cambria Math" panose="02040503050406030204" pitchFamily="18" charset="0"/>
                          </a:rPr>
                          <m:t>)</m:t>
                        </m:r>
                        <m:r>
                          <a:rPr lang="en-US" altLang="en-US" sz="2000" i="1">
                            <a:latin typeface="Cambria Math" panose="02040503050406030204" pitchFamily="18" charset="0"/>
                          </a:rPr>
                          <m:t>𝑑𝑦</m:t>
                        </m:r>
                      </m:e>
                    </m:nary>
                  </m:oMath>
                </a14:m>
                <a:r>
                  <a:rPr lang="en-US" altLang="en-US" sz="2000" dirty="0"/>
                  <a:t> stays the same</a:t>
                </a:r>
              </a:p>
              <a:p>
                <a:pPr eaLnBrk="1" hangingPunct="1"/>
                <a:r>
                  <a:rPr lang="en-US" altLang="en-US" sz="2000" dirty="0"/>
                  <a:t>If </a:t>
                </a:r>
                <a:r>
                  <a:rPr lang="en-US" altLang="en-US" sz="2000" i="1" dirty="0"/>
                  <a:t>F</a:t>
                </a:r>
                <a:r>
                  <a:rPr lang="en-US" altLang="en-US" sz="2000" dirty="0"/>
                  <a:t> log-concave, </a:t>
                </a:r>
                <a:r>
                  <a:rPr lang="en-US" altLang="en-US" sz="2000" i="1" dirty="0"/>
                  <a:t>F(y)</a:t>
                </a:r>
                <a:r>
                  <a:rPr lang="en-US" altLang="en-US" sz="2000" dirty="0"/>
                  <a:t>/</a:t>
                </a:r>
                <a:r>
                  <a:rPr lang="en-US" altLang="en-US" sz="2000" i="1" dirty="0"/>
                  <a:t>f(y)</a:t>
                </a:r>
                <a:r>
                  <a:rPr lang="en-US" altLang="en-US" sz="2000" dirty="0"/>
                  <a:t> increasing, so bid shopping increases </a:t>
                </a:r>
                <a14:m>
                  <m:oMath xmlns:m="http://schemas.openxmlformats.org/officeDocument/2006/math">
                    <m:func>
                      <m:funcPr>
                        <m:ctrlPr>
                          <a:rPr lang="en-US" altLang="en-US" sz="2000" i="1">
                            <a:latin typeface="Cambria Math" panose="02040503050406030204" pitchFamily="18" charset="0"/>
                          </a:rPr>
                        </m:ctrlPr>
                      </m:funcPr>
                      <m:fName>
                        <m:r>
                          <m:rPr>
                            <m:sty m:val="p"/>
                          </m:rPr>
                          <a:rPr lang="en-US" altLang="en-US" sz="2000">
                            <a:latin typeface="Cambria Math" panose="02040503050406030204" pitchFamily="18" charset="0"/>
                          </a:rPr>
                          <m:t>Pr</m:t>
                        </m:r>
                      </m:fName>
                      <m:e>
                        <m:d>
                          <m:dPr>
                            <m:ctrlPr>
                              <a:rPr lang="en-US" altLang="en-US" sz="2000" i="1">
                                <a:latin typeface="Cambria Math" panose="02040503050406030204" pitchFamily="18" charset="0"/>
                              </a:rPr>
                            </m:ctrlPr>
                          </m:dPr>
                          <m:e>
                            <m:r>
                              <a:rPr lang="en-US" altLang="en-US" sz="2000" i="1">
                                <a:latin typeface="Cambria Math" panose="02040503050406030204" pitchFamily="18" charset="0"/>
                              </a:rPr>
                              <m:t>𝑤𝑖𝑛</m:t>
                            </m:r>
                          </m:e>
                          <m:e>
                            <m:r>
                              <a:rPr lang="en-US" altLang="en-US" sz="2000" i="1">
                                <a:latin typeface="Cambria Math" panose="02040503050406030204" pitchFamily="18" charset="0"/>
                              </a:rPr>
                              <m:t>𝑦</m:t>
                            </m:r>
                          </m:e>
                        </m:d>
                      </m:e>
                    </m:func>
                    <m:r>
                      <a:rPr lang="en-US" altLang="en-US" sz="2000" i="1">
                        <a:latin typeface="Cambria Math" panose="02040503050406030204" pitchFamily="18" charset="0"/>
                      </a:rPr>
                      <m:t>𝑓</m:t>
                    </m:r>
                    <m:r>
                      <a:rPr lang="en-US" altLang="en-US" sz="2000" i="1">
                        <a:latin typeface="Cambria Math" panose="02040503050406030204" pitchFamily="18" charset="0"/>
                      </a:rPr>
                      <m:t>(</m:t>
                    </m:r>
                    <m:r>
                      <a:rPr lang="en-US" altLang="en-US" sz="2000" i="1">
                        <a:latin typeface="Cambria Math" panose="02040503050406030204" pitchFamily="18" charset="0"/>
                      </a:rPr>
                      <m:t>𝑦</m:t>
                    </m:r>
                    <m:r>
                      <a:rPr lang="en-US" altLang="en-US" sz="2000" i="1">
                        <a:latin typeface="Cambria Math" panose="02040503050406030204" pitchFamily="18" charset="0"/>
                      </a:rPr>
                      <m:t>) </m:t>
                    </m:r>
                  </m:oMath>
                </a14:m>
                <a:r>
                  <a:rPr lang="en-US" altLang="en-US" sz="2000" dirty="0"/>
                  <a:t>where it gets more weight in integral</a:t>
                </a:r>
              </a:p>
            </p:txBody>
          </p:sp>
        </mc:Choice>
        <mc:Fallback xmlns="">
          <p:sp>
            <p:nvSpPr>
              <p:cNvPr id="1476611" name="Rectangle 3"/>
              <p:cNvSpPr>
                <a:spLocks noRot="1" noChangeAspect="1" noMove="1" noResize="1" noEditPoints="1" noAdjustHandles="1" noChangeArrowheads="1" noChangeShapeType="1" noTextEdit="1"/>
              </p:cNvSpPr>
              <p:nvPr/>
            </p:nvSpPr>
            <p:spPr bwMode="auto">
              <a:xfrm>
                <a:off x="457198" y="1608138"/>
                <a:ext cx="8390542" cy="4525962"/>
              </a:xfrm>
              <a:prstGeom prst="rect">
                <a:avLst/>
              </a:prstGeom>
              <a:blipFill>
                <a:blip r:embed="rId3"/>
                <a:stretch>
                  <a:fillRect l="-799" t="-809" b="-1172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1894722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76611">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76611">
                                            <p:txEl>
                                              <p:pRg st="8" end="8"/>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7661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22</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Post-auction bid shopping to “insiders” – distributional effects</a:t>
            </a:r>
            <a:endParaRPr lang="en-US" altLang="en-US" sz="3600" b="1" dirty="0"/>
          </a:p>
        </p:txBody>
      </p:sp>
      <p:sp>
        <p:nvSpPr>
          <p:cNvPr id="1476611" name="Rectangle 3"/>
          <p:cNvSpPr>
            <a:spLocks noChangeArrowheads="1"/>
          </p:cNvSpPr>
          <p:nvPr/>
        </p:nvSpPr>
        <p:spPr bwMode="auto">
          <a:xfrm>
            <a:off x="457198" y="1608138"/>
            <a:ext cx="8390542"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r>
              <a:rPr lang="en-US" altLang="en-US" sz="2200" dirty="0"/>
              <a:t>Distributional effects are complicated, no general results</a:t>
            </a:r>
          </a:p>
          <a:p>
            <a:pPr eaLnBrk="1" hangingPunct="1"/>
            <a:r>
              <a:rPr lang="en-US" altLang="en-US" sz="2200" dirty="0"/>
              <a:t>Our intuition is that bid shopping to insiders “typically”…</a:t>
            </a:r>
          </a:p>
          <a:p>
            <a:pPr lvl="1" eaLnBrk="1" hangingPunct="1"/>
            <a:r>
              <a:rPr lang="en-US" altLang="en-US" sz="1800" dirty="0"/>
              <a:t>Benefits prime contractors</a:t>
            </a:r>
          </a:p>
          <a:p>
            <a:pPr lvl="1" eaLnBrk="1" hangingPunct="1"/>
            <a:r>
              <a:rPr lang="en-US" altLang="en-US" sz="1800" dirty="0"/>
              <a:t>Benefits subcontractors if cost distribution </a:t>
            </a:r>
            <a:r>
              <a:rPr lang="en-US" altLang="en-US" sz="1800" i="1" dirty="0"/>
              <a:t>F</a:t>
            </a:r>
            <a:r>
              <a:rPr lang="en-US" altLang="en-US" sz="1800" dirty="0"/>
              <a:t> is log-concave</a:t>
            </a:r>
          </a:p>
          <a:p>
            <a:pPr lvl="1" eaLnBrk="1" hangingPunct="1"/>
            <a:r>
              <a:rPr lang="en-US" altLang="en-US" sz="1800" b="1" dirty="0">
                <a:solidFill>
                  <a:srgbClr val="0000FF"/>
                </a:solidFill>
              </a:rPr>
              <a:t>Hurts procurer (by increasing expected price paid)</a:t>
            </a:r>
          </a:p>
          <a:p>
            <a:pPr eaLnBrk="1" hangingPunct="1"/>
            <a:endParaRPr lang="en-US" altLang="en-US" sz="2200" dirty="0"/>
          </a:p>
          <a:p>
            <a:pPr eaLnBrk="1" hangingPunct="1"/>
            <a:r>
              <a:rPr lang="en-US" altLang="en-US" sz="2000" dirty="0"/>
              <a:t>No clear intuition for why procurer suffers from bid shopping…</a:t>
            </a:r>
          </a:p>
          <a:p>
            <a:pPr eaLnBrk="1" hangingPunct="1"/>
            <a:r>
              <a:rPr lang="en-US" altLang="en-US" sz="2000" dirty="0"/>
              <a:t>But we know total surplus goes down…</a:t>
            </a:r>
          </a:p>
          <a:p>
            <a:pPr eaLnBrk="1" hangingPunct="1"/>
            <a:r>
              <a:rPr lang="en-US" altLang="en-US" sz="2000" dirty="0"/>
              <a:t>So if prime contractors and subs benefit, procurer surplus must fall</a:t>
            </a:r>
          </a:p>
          <a:p>
            <a:pPr eaLnBrk="1" hangingPunct="1"/>
            <a:r>
              <a:rPr lang="en-US" altLang="en-US" sz="2000" dirty="0"/>
              <a:t>Probability of successful sale is same, so must be through higher average price paid</a:t>
            </a:r>
          </a:p>
        </p:txBody>
      </p:sp>
    </p:spTree>
    <p:extLst>
      <p:ext uri="{BB962C8B-B14F-4D97-AF65-F5344CB8AC3E}">
        <p14:creationId xmlns:p14="http://schemas.microsoft.com/office/powerpoint/2010/main" val="3384622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76611">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76611">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7661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pPr>
              <a:defRPr/>
            </a:pPr>
            <a:fld id="{4EC4E332-6176-4CEA-B0E8-6EF53A8E3F90}" type="slidenum">
              <a:rPr lang="en-US" altLang="en-US"/>
              <a:pPr>
                <a:defRPr/>
              </a:pPr>
              <a:t>23</a:t>
            </a:fld>
            <a:endParaRPr lang="en-US" altLang="en-US"/>
          </a:p>
        </p:txBody>
      </p:sp>
      <p:sp>
        <p:nvSpPr>
          <p:cNvPr id="4099" name="Rectangle 2"/>
          <p:cNvSpPr>
            <a:spLocks noGrp="1" noChangeArrowheads="1"/>
          </p:cNvSpPr>
          <p:nvPr>
            <p:ph type="title"/>
          </p:nvPr>
        </p:nvSpPr>
        <p:spPr>
          <a:xfrm>
            <a:off x="1867193" y="1596540"/>
            <a:ext cx="7276807" cy="1144587"/>
          </a:xfrm>
        </p:spPr>
        <p:txBody>
          <a:bodyPr/>
          <a:lstStyle/>
          <a:p>
            <a:pPr eaLnBrk="1" hangingPunct="1"/>
            <a:br>
              <a:rPr lang="en-US" altLang="en-US" sz="3600" dirty="0">
                <a:solidFill>
                  <a:srgbClr val="FFBDCA"/>
                </a:solidFill>
              </a:rPr>
            </a:br>
            <a:r>
              <a:rPr lang="en-US" altLang="en-US" sz="3600" dirty="0">
                <a:solidFill>
                  <a:srgbClr val="FFBDCA"/>
                </a:solidFill>
              </a:rPr>
              <a:t>Introduction</a:t>
            </a:r>
            <a:br>
              <a:rPr lang="en-US" altLang="en-US" sz="3600" b="1" dirty="0"/>
            </a:br>
            <a:r>
              <a:rPr lang="en-US" altLang="en-US" sz="3600" dirty="0">
                <a:solidFill>
                  <a:srgbClr val="FFBDCA"/>
                </a:solidFill>
              </a:rPr>
              <a:t>Related Literature</a:t>
            </a:r>
            <a:br>
              <a:rPr lang="en-US" altLang="en-US" sz="3600" dirty="0">
                <a:solidFill>
                  <a:srgbClr val="FFBDCA"/>
                </a:solidFill>
              </a:rPr>
            </a:br>
            <a:r>
              <a:rPr lang="en-US" altLang="en-US" sz="3600" b="1" dirty="0"/>
              <a:t>Model/Results</a:t>
            </a:r>
            <a:br>
              <a:rPr lang="en-US" altLang="en-US" sz="3600" b="1" dirty="0"/>
            </a:br>
            <a:r>
              <a:rPr lang="en-US" altLang="en-US" sz="2400" dirty="0">
                <a:solidFill>
                  <a:srgbClr val="FFBDCA"/>
                </a:solidFill>
              </a:rPr>
              <a:t>	Benchmark Model (No Bid Shopping)</a:t>
            </a:r>
            <a:br>
              <a:rPr lang="en-US" altLang="en-US" sz="2400" dirty="0">
                <a:solidFill>
                  <a:srgbClr val="FFBDCA"/>
                </a:solidFill>
              </a:rPr>
            </a:br>
            <a:r>
              <a:rPr lang="en-US" altLang="en-US" sz="2400" dirty="0">
                <a:solidFill>
                  <a:srgbClr val="FFBDCA"/>
                </a:solidFill>
              </a:rPr>
              <a:t>	Bid Shopping to “Insiders”</a:t>
            </a:r>
            <a:br>
              <a:rPr lang="en-US" altLang="en-US" sz="2400" dirty="0">
                <a:solidFill>
                  <a:srgbClr val="FFBDCA"/>
                </a:solidFill>
              </a:rPr>
            </a:br>
            <a:r>
              <a:rPr lang="en-US" altLang="en-US" sz="2400" dirty="0">
                <a:solidFill>
                  <a:srgbClr val="FFBDCA"/>
                </a:solidFill>
              </a:rPr>
              <a:t>	</a:t>
            </a:r>
            <a:r>
              <a:rPr lang="en-US" altLang="en-US" sz="2400" b="1" dirty="0"/>
              <a:t>Bid Shopping to “Outsiders”</a:t>
            </a:r>
            <a:br>
              <a:rPr lang="en-US" altLang="en-US" sz="2400" dirty="0">
                <a:solidFill>
                  <a:srgbClr val="FFBDCA"/>
                </a:solidFill>
              </a:rPr>
            </a:br>
            <a:r>
              <a:rPr lang="en-US" altLang="en-US" sz="3600" dirty="0">
                <a:solidFill>
                  <a:srgbClr val="FFBDCA"/>
                </a:solidFill>
              </a:rPr>
              <a:t>Discussion/Conclusion</a:t>
            </a:r>
          </a:p>
        </p:txBody>
      </p:sp>
    </p:spTree>
    <p:extLst>
      <p:ext uri="{BB962C8B-B14F-4D97-AF65-F5344CB8AC3E}">
        <p14:creationId xmlns:p14="http://schemas.microsoft.com/office/powerpoint/2010/main" val="34087077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p:cNvSpPr/>
          <p:nvPr/>
        </p:nvSpPr>
        <p:spPr>
          <a:xfrm>
            <a:off x="402336" y="3167043"/>
            <a:ext cx="1022604" cy="749637"/>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24</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Bid shopping to “outsiders”</a:t>
            </a:r>
            <a:endParaRPr lang="en-US" altLang="en-US" sz="3600" b="1" dirty="0"/>
          </a:p>
        </p:txBody>
      </p:sp>
      <p:sp>
        <p:nvSpPr>
          <p:cNvPr id="2" name="Oval 1"/>
          <p:cNvSpPr/>
          <p:nvPr/>
        </p:nvSpPr>
        <p:spPr>
          <a:xfrm>
            <a:off x="1365195" y="1749245"/>
            <a:ext cx="1679755" cy="6108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Procurer</a:t>
            </a:r>
          </a:p>
        </p:txBody>
      </p:sp>
      <p:sp>
        <p:nvSpPr>
          <p:cNvPr id="6" name="Oval 5"/>
          <p:cNvSpPr/>
          <p:nvPr/>
        </p:nvSpPr>
        <p:spPr>
          <a:xfrm>
            <a:off x="442564" y="3234244"/>
            <a:ext cx="940010" cy="6268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000" b="1" dirty="0"/>
              <a:t>Prime Contractor</a:t>
            </a:r>
          </a:p>
        </p:txBody>
      </p:sp>
      <p:sp>
        <p:nvSpPr>
          <p:cNvPr id="10" name="Oval 9"/>
          <p:cNvSpPr/>
          <p:nvPr/>
        </p:nvSpPr>
        <p:spPr>
          <a:xfrm>
            <a:off x="1751985" y="3234244"/>
            <a:ext cx="940010" cy="6268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000" b="1" dirty="0"/>
              <a:t>Prime Contractor</a:t>
            </a:r>
          </a:p>
        </p:txBody>
      </p:sp>
      <p:sp>
        <p:nvSpPr>
          <p:cNvPr id="11" name="Oval 10"/>
          <p:cNvSpPr/>
          <p:nvPr/>
        </p:nvSpPr>
        <p:spPr>
          <a:xfrm>
            <a:off x="3090667" y="3234244"/>
            <a:ext cx="940010" cy="6268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000" b="1" dirty="0"/>
              <a:t>Prime Contractor</a:t>
            </a:r>
          </a:p>
        </p:txBody>
      </p:sp>
      <p:sp>
        <p:nvSpPr>
          <p:cNvPr id="12" name="Oval 11"/>
          <p:cNvSpPr/>
          <p:nvPr/>
        </p:nvSpPr>
        <p:spPr>
          <a:xfrm>
            <a:off x="292153"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5" name="Oval 14"/>
          <p:cNvSpPr/>
          <p:nvPr/>
        </p:nvSpPr>
        <p:spPr>
          <a:xfrm>
            <a:off x="694489"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6" name="Oval 15"/>
          <p:cNvSpPr/>
          <p:nvPr/>
        </p:nvSpPr>
        <p:spPr>
          <a:xfrm>
            <a:off x="1096825"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7" name="Oval 16"/>
          <p:cNvSpPr/>
          <p:nvPr/>
        </p:nvSpPr>
        <p:spPr>
          <a:xfrm>
            <a:off x="1834983"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8" name="Oval 17"/>
          <p:cNvSpPr/>
          <p:nvPr/>
        </p:nvSpPr>
        <p:spPr>
          <a:xfrm>
            <a:off x="2230003"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19" name="Oval 18"/>
          <p:cNvSpPr/>
          <p:nvPr/>
        </p:nvSpPr>
        <p:spPr>
          <a:xfrm>
            <a:off x="2829616"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20" name="Oval 19"/>
          <p:cNvSpPr/>
          <p:nvPr/>
        </p:nvSpPr>
        <p:spPr>
          <a:xfrm>
            <a:off x="3225549"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21" name="Oval 20"/>
          <p:cNvSpPr/>
          <p:nvPr/>
        </p:nvSpPr>
        <p:spPr>
          <a:xfrm>
            <a:off x="3621482"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sp>
        <p:nvSpPr>
          <p:cNvPr id="22" name="Oval 21"/>
          <p:cNvSpPr/>
          <p:nvPr/>
        </p:nvSpPr>
        <p:spPr>
          <a:xfrm>
            <a:off x="4022905" y="4497935"/>
            <a:ext cx="368039" cy="763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b="1" dirty="0"/>
              <a:t>Sub</a:t>
            </a:r>
            <a:br>
              <a:rPr lang="en-US" sz="800" b="1" dirty="0"/>
            </a:br>
            <a:r>
              <a:rPr lang="en-US" sz="800" b="1" dirty="0"/>
              <a:t>con</a:t>
            </a:r>
            <a:br>
              <a:rPr lang="en-US" sz="800" b="1" dirty="0"/>
            </a:br>
            <a:r>
              <a:rPr lang="en-US" sz="800" b="1" dirty="0" err="1"/>
              <a:t>trac</a:t>
            </a:r>
            <a:br>
              <a:rPr lang="en-US" sz="800" b="1" dirty="0"/>
            </a:br>
            <a:r>
              <a:rPr lang="en-US" sz="800" b="1" dirty="0"/>
              <a:t>tor</a:t>
            </a:r>
          </a:p>
        </p:txBody>
      </p:sp>
      <p:cxnSp>
        <p:nvCxnSpPr>
          <p:cNvPr id="26" name="Straight Arrow Connector 25"/>
          <p:cNvCxnSpPr/>
          <p:nvPr/>
        </p:nvCxnSpPr>
        <p:spPr>
          <a:xfrm flipV="1">
            <a:off x="526699" y="3891686"/>
            <a:ext cx="182875" cy="516870"/>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878508" y="3928262"/>
            <a:ext cx="21262" cy="480294"/>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3074903" y="3891686"/>
            <a:ext cx="221171" cy="516870"/>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flipV="1">
            <a:off x="3697890" y="3891686"/>
            <a:ext cx="107677" cy="516870"/>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flipV="1">
            <a:off x="3862870" y="3891686"/>
            <a:ext cx="344055" cy="516870"/>
          </a:xfrm>
          <a:prstGeom prst="straightConnector1">
            <a:avLst/>
          </a:prstGeom>
          <a:ln w="19050">
            <a:solidFill>
              <a:srgbClr val="FF3333"/>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1212490" y="2382255"/>
            <a:ext cx="539495" cy="784788"/>
          </a:xfrm>
          <a:prstGeom prst="straightConnector1">
            <a:avLst/>
          </a:prstGeom>
          <a:ln w="19050">
            <a:solidFill>
              <a:srgbClr val="0000FF"/>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flipV="1">
            <a:off x="2855664" y="2351630"/>
            <a:ext cx="588421" cy="815413"/>
          </a:xfrm>
          <a:prstGeom prst="straightConnector1">
            <a:avLst/>
          </a:prstGeom>
          <a:ln w="19050">
            <a:solidFill>
              <a:srgbClr val="0000FF"/>
            </a:solidFill>
            <a:tailEnd type="triangle"/>
          </a:ln>
        </p:spPr>
        <p:style>
          <a:lnRef idx="1">
            <a:schemeClr val="accent1"/>
          </a:lnRef>
          <a:fillRef idx="0">
            <a:schemeClr val="accent1"/>
          </a:fillRef>
          <a:effectRef idx="0">
            <a:schemeClr val="accent1"/>
          </a:effectRef>
          <a:fontRef idx="minor">
            <a:schemeClr val="tx1"/>
          </a:fontRef>
        </p:style>
      </p:cxnSp>
      <p:sp>
        <p:nvSpPr>
          <p:cNvPr id="35" name="Oval 34"/>
          <p:cNvSpPr/>
          <p:nvPr/>
        </p:nvSpPr>
        <p:spPr>
          <a:xfrm>
            <a:off x="76834" y="3928262"/>
            <a:ext cx="411480" cy="41148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lIns="0" tIns="0" rIns="0" bIns="0" rtlCol="0" anchor="ctr"/>
          <a:lstStyle/>
          <a:p>
            <a:pPr algn="ctr"/>
            <a:r>
              <a:rPr lang="en-US" sz="800" b="1" dirty="0"/>
              <a:t>New</a:t>
            </a:r>
            <a:br>
              <a:rPr lang="en-US" sz="800" b="1" dirty="0"/>
            </a:br>
            <a:r>
              <a:rPr lang="en-US" sz="800" b="1" dirty="0"/>
              <a:t>sub</a:t>
            </a:r>
          </a:p>
        </p:txBody>
      </p:sp>
      <p:cxnSp>
        <p:nvCxnSpPr>
          <p:cNvPr id="36" name="Straight Arrow Connector 35"/>
          <p:cNvCxnSpPr/>
          <p:nvPr/>
        </p:nvCxnSpPr>
        <p:spPr>
          <a:xfrm flipH="1">
            <a:off x="402336" y="3790780"/>
            <a:ext cx="116130" cy="159428"/>
          </a:xfrm>
          <a:prstGeom prst="straightConnector1">
            <a:avLst/>
          </a:prstGeom>
          <a:ln w="1905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a:off x="805587" y="3915138"/>
            <a:ext cx="20117" cy="524043"/>
          </a:xfrm>
          <a:prstGeom prst="straightConnector1">
            <a:avLst/>
          </a:prstGeom>
          <a:ln w="1905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38" name="Rectangle 3"/>
          <p:cNvSpPr>
            <a:spLocks noChangeArrowheads="1"/>
          </p:cNvSpPr>
          <p:nvPr/>
        </p:nvSpPr>
        <p:spPr bwMode="auto">
          <a:xfrm>
            <a:off x="4452221" y="1567657"/>
            <a:ext cx="4503938"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r>
              <a:rPr lang="en-US" altLang="en-US" sz="1700" dirty="0"/>
              <a:t>After auction, winning prime contractor will approach </a:t>
            </a:r>
            <a:r>
              <a:rPr lang="en-US" altLang="en-US" sz="1700" b="1" dirty="0"/>
              <a:t>one new subcontractor</a:t>
            </a:r>
            <a:r>
              <a:rPr lang="en-US" altLang="en-US" sz="1700" dirty="0"/>
              <a:t>…</a:t>
            </a:r>
          </a:p>
          <a:p>
            <a:pPr eaLnBrk="1" hangingPunct="1"/>
            <a:r>
              <a:rPr lang="en-US" altLang="en-US" sz="1700" dirty="0"/>
              <a:t>…show him her best pre-auction bid…</a:t>
            </a:r>
          </a:p>
          <a:p>
            <a:pPr eaLnBrk="1" hangingPunct="1"/>
            <a:r>
              <a:rPr lang="en-US" altLang="en-US" sz="1700" dirty="0"/>
              <a:t>…and invite him to bid against incumbent in a second-price auction</a:t>
            </a:r>
          </a:p>
          <a:p>
            <a:pPr eaLnBrk="1" hangingPunct="1"/>
            <a:r>
              <a:rPr lang="en-US" altLang="en-US" sz="1700" dirty="0"/>
              <a:t>New subcontractor has cost </a:t>
            </a:r>
            <a:r>
              <a:rPr lang="en-US" altLang="en-US" sz="1700" i="1" dirty="0"/>
              <a:t>y</a:t>
            </a:r>
            <a:r>
              <a:rPr lang="en-US" altLang="en-US" sz="1700" i="1" baseline="-25000" dirty="0"/>
              <a:t>0</a:t>
            </a:r>
            <a:r>
              <a:rPr lang="en-US" altLang="en-US" sz="1700" dirty="0"/>
              <a:t> ~ </a:t>
            </a:r>
            <a:r>
              <a:rPr lang="en-US" altLang="en-US" sz="1700" i="1" dirty="0"/>
              <a:t>F</a:t>
            </a:r>
            <a:r>
              <a:rPr lang="en-US" altLang="en-US" sz="1700" dirty="0"/>
              <a:t>, </a:t>
            </a:r>
            <a:br>
              <a:rPr lang="en-US" altLang="en-US" sz="1700" dirty="0"/>
            </a:br>
            <a:r>
              <a:rPr lang="en-US" altLang="en-US" sz="1700" dirty="0"/>
              <a:t>bid preparation cost </a:t>
            </a:r>
            <a:r>
              <a:rPr lang="en-US" altLang="en-US" sz="1700" i="1" dirty="0">
                <a:latin typeface="Symbol" panose="05050102010706020507" pitchFamily="18" charset="2"/>
              </a:rPr>
              <a:t>a</a:t>
            </a:r>
            <a:r>
              <a:rPr lang="en-US" altLang="en-US" sz="1700" i="1" dirty="0"/>
              <a:t>c</a:t>
            </a:r>
            <a:r>
              <a:rPr lang="en-US" altLang="en-US" sz="1700" dirty="0"/>
              <a:t> </a:t>
            </a:r>
            <a:r>
              <a:rPr lang="en-US" sz="1700" dirty="0">
                <a:latin typeface="Symbol" panose="05050102010706020507" pitchFamily="18" charset="2"/>
              </a:rPr>
              <a:t>£</a:t>
            </a:r>
            <a:r>
              <a:rPr lang="en-US" altLang="en-US" sz="1700" dirty="0"/>
              <a:t> </a:t>
            </a:r>
            <a:r>
              <a:rPr lang="en-US" altLang="en-US" sz="1700" i="1" dirty="0"/>
              <a:t>c</a:t>
            </a:r>
          </a:p>
          <a:p>
            <a:pPr eaLnBrk="1" hangingPunct="1"/>
            <a:r>
              <a:rPr lang="en-US" altLang="en-US" sz="1700" dirty="0"/>
              <a:t>Correctly infers incumbent’s cost </a:t>
            </a:r>
            <a:r>
              <a:rPr lang="en-US" altLang="en-US" sz="1700" i="1" dirty="0"/>
              <a:t>y</a:t>
            </a:r>
            <a:endParaRPr lang="en-US" altLang="en-US" sz="1700" dirty="0"/>
          </a:p>
          <a:p>
            <a:pPr lvl="1" eaLnBrk="1" hangingPunct="1"/>
            <a:r>
              <a:rPr lang="en-US" altLang="en-US" sz="1500" dirty="0"/>
              <a:t>If </a:t>
            </a:r>
            <a:r>
              <a:rPr lang="en-US" altLang="en-US" sz="1500" i="1" dirty="0"/>
              <a:t>y</a:t>
            </a:r>
            <a:r>
              <a:rPr lang="en-US" altLang="en-US" sz="1500" i="1" baseline="-25000" dirty="0"/>
              <a:t>0</a:t>
            </a:r>
            <a:r>
              <a:rPr lang="en-US" altLang="en-US" sz="1500" dirty="0"/>
              <a:t> &gt; </a:t>
            </a:r>
            <a:r>
              <a:rPr lang="en-US" altLang="en-US" sz="1500" i="1" dirty="0"/>
              <a:t>y</a:t>
            </a:r>
            <a:r>
              <a:rPr lang="en-US" altLang="en-US" sz="1500" dirty="0"/>
              <a:t> – </a:t>
            </a:r>
            <a:r>
              <a:rPr lang="en-US" altLang="en-US" sz="1500" dirty="0">
                <a:latin typeface="Symbol" panose="05050102010706020507" pitchFamily="18" charset="2"/>
              </a:rPr>
              <a:t>a</a:t>
            </a:r>
            <a:r>
              <a:rPr lang="en-US" altLang="en-US" sz="1500" i="1" dirty="0"/>
              <a:t>c</a:t>
            </a:r>
            <a:r>
              <a:rPr lang="en-US" altLang="en-US" sz="1500" dirty="0"/>
              <a:t>, new sub doesn’t bid, so incumbent keeps job at original bid </a:t>
            </a:r>
            <a:r>
              <a:rPr lang="en-US" altLang="en-US" sz="1500" i="1" dirty="0"/>
              <a:t>b</a:t>
            </a:r>
          </a:p>
          <a:p>
            <a:pPr lvl="1" eaLnBrk="1" hangingPunct="1"/>
            <a:r>
              <a:rPr lang="en-US" altLang="en-US" sz="1500" dirty="0"/>
              <a:t>If </a:t>
            </a:r>
            <a:r>
              <a:rPr lang="en-US" altLang="en-US" sz="1500" i="1" dirty="0"/>
              <a:t>y</a:t>
            </a:r>
            <a:r>
              <a:rPr lang="en-US" altLang="en-US" sz="1500" i="1" baseline="-25000" dirty="0"/>
              <a:t>0</a:t>
            </a:r>
            <a:r>
              <a:rPr lang="en-US" altLang="en-US" sz="1500" dirty="0"/>
              <a:t> &lt; </a:t>
            </a:r>
            <a:r>
              <a:rPr lang="en-US" altLang="en-US" sz="1500" i="1" dirty="0"/>
              <a:t>y</a:t>
            </a:r>
            <a:r>
              <a:rPr lang="en-US" altLang="en-US" sz="1500" dirty="0"/>
              <a:t> – </a:t>
            </a:r>
            <a:r>
              <a:rPr lang="en-US" altLang="en-US" sz="1500" dirty="0">
                <a:latin typeface="Symbol" panose="05050102010706020507" pitchFamily="18" charset="2"/>
              </a:rPr>
              <a:t>a</a:t>
            </a:r>
            <a:r>
              <a:rPr lang="en-US" altLang="en-US" sz="1500" i="1" dirty="0"/>
              <a:t>c</a:t>
            </a:r>
            <a:r>
              <a:rPr lang="en-US" altLang="en-US" sz="1500" dirty="0"/>
              <a:t>, new sub enters and wins, at price </a:t>
            </a:r>
            <a:r>
              <a:rPr lang="en-US" altLang="en-US" sz="1500" i="1" dirty="0"/>
              <a:t>y</a:t>
            </a:r>
            <a:r>
              <a:rPr lang="en-US" altLang="en-US" sz="1500" dirty="0"/>
              <a:t> (incumbent’s actual cost)</a:t>
            </a:r>
            <a:endParaRPr lang="en-US" altLang="en-US" sz="1500" i="1" dirty="0"/>
          </a:p>
        </p:txBody>
      </p:sp>
      <p:sp>
        <p:nvSpPr>
          <p:cNvPr id="3" name="Rectangle 3">
            <a:extLst>
              <a:ext uri="{FF2B5EF4-FFF2-40B4-BE49-F238E27FC236}">
                <a16:creationId xmlns:a16="http://schemas.microsoft.com/office/drawing/2014/main" id="{2E3B65A7-D43A-C2E7-D715-DBBBF934135F}"/>
              </a:ext>
            </a:extLst>
          </p:cNvPr>
          <p:cNvSpPr>
            <a:spLocks noChangeArrowheads="1"/>
          </p:cNvSpPr>
          <p:nvPr/>
        </p:nvSpPr>
        <p:spPr bwMode="auto">
          <a:xfrm>
            <a:off x="145317" y="5465952"/>
            <a:ext cx="7808063" cy="1244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marL="0" indent="0" eaLnBrk="1" hangingPunct="1">
              <a:buNone/>
            </a:pPr>
            <a:r>
              <a:rPr lang="en-US" altLang="en-US" sz="2000" b="1" dirty="0"/>
              <a:t>Again, this is all anticipated</a:t>
            </a:r>
          </a:p>
          <a:p>
            <a:pPr eaLnBrk="1" hangingPunct="1"/>
            <a:r>
              <a:rPr lang="en-US" altLang="en-US" sz="1700" dirty="0"/>
              <a:t>Subcontractors know it will happen, bid accordingly</a:t>
            </a:r>
          </a:p>
          <a:p>
            <a:pPr eaLnBrk="1" hangingPunct="1"/>
            <a:r>
              <a:rPr lang="en-US" altLang="en-US" sz="1700" dirty="0"/>
              <a:t>Prime contractors know they may reduce cost if they win, bid accordingly</a:t>
            </a:r>
          </a:p>
          <a:p>
            <a:pPr eaLnBrk="1" hangingPunct="1"/>
            <a:r>
              <a:rPr lang="en-US" altLang="en-US" sz="1700" dirty="0"/>
              <a:t>(Everyone is risk-neutral)</a:t>
            </a:r>
          </a:p>
        </p:txBody>
      </p:sp>
    </p:spTree>
    <p:extLst>
      <p:ext uri="{BB962C8B-B14F-4D97-AF65-F5344CB8AC3E}">
        <p14:creationId xmlns:p14="http://schemas.microsoft.com/office/powerpoint/2010/main" val="1458961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8">
                                            <p:txEl>
                                              <p:pRg st="0" end="0"/>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35"/>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3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8">
                                            <p:txEl>
                                              <p:pRg st="1" end="1"/>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8">
                                            <p:txEl>
                                              <p:pRg st="2" end="2"/>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38">
                                            <p:txEl>
                                              <p:pRg st="3" end="3"/>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38">
                                            <p:txEl>
                                              <p:pRg st="4" end="4"/>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38">
                                            <p:txEl>
                                              <p:pRg st="5" end="5"/>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38">
                                            <p:txEl>
                                              <p:pRg st="6" end="6"/>
                                            </p:txEl>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animBg="1"/>
      <p:bldP spid="6" grpId="0" animBg="1"/>
      <p:bldP spid="10" grpId="0" animBg="1"/>
      <p:bldP spid="11" grpId="0" animBg="1"/>
      <p:bldP spid="12" grpId="0" animBg="1"/>
      <p:bldP spid="15" grpId="0" animBg="1"/>
      <p:bldP spid="16" grpId="0" animBg="1"/>
      <p:bldP spid="17" grpId="0" animBg="1"/>
      <p:bldP spid="18" grpId="0" animBg="1"/>
      <p:bldP spid="19" grpId="0" animBg="1"/>
      <p:bldP spid="20" grpId="0" animBg="1"/>
      <p:bldP spid="21" grpId="0" animBg="1"/>
      <p:bldP spid="22" grpId="0" animBg="1"/>
      <p:bldP spid="3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25</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Who is this “outsider”?</a:t>
            </a:r>
            <a:endParaRPr lang="en-US" altLang="en-US" sz="3600" b="1" dirty="0"/>
          </a:p>
        </p:txBody>
      </p:sp>
      <p:sp>
        <p:nvSpPr>
          <p:cNvPr id="1476611" name="Rectangle 3"/>
          <p:cNvSpPr>
            <a:spLocks noChangeArrowheads="1"/>
          </p:cNvSpPr>
          <p:nvPr/>
        </p:nvSpPr>
        <p:spPr bwMode="auto">
          <a:xfrm>
            <a:off x="457198" y="1608138"/>
            <a:ext cx="8229601"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r>
              <a:rPr lang="en-US" altLang="en-US" sz="2200" dirty="0"/>
              <a:t>Not a sub who already bid and “lost” – already covered</a:t>
            </a:r>
          </a:p>
          <a:p>
            <a:pPr eaLnBrk="1" hangingPunct="1"/>
            <a:endParaRPr lang="en-US" altLang="en-US" sz="2200" dirty="0"/>
          </a:p>
          <a:p>
            <a:pPr eaLnBrk="1" hangingPunct="1"/>
            <a:r>
              <a:rPr lang="en-US" altLang="en-US" sz="2200" dirty="0"/>
              <a:t>Not a sub who didn’t bid because </a:t>
            </a:r>
            <a:r>
              <a:rPr lang="en-US" altLang="en-US" sz="2200" i="1" dirty="0"/>
              <a:t>y</a:t>
            </a:r>
            <a:r>
              <a:rPr lang="en-US" altLang="en-US" sz="2200" dirty="0"/>
              <a:t> &gt; </a:t>
            </a:r>
            <a:r>
              <a:rPr lang="en-US" altLang="en-US" sz="2200" i="1" dirty="0"/>
              <a:t>y*</a:t>
            </a:r>
            <a:endParaRPr lang="en-US" altLang="en-US" sz="2200" dirty="0"/>
          </a:p>
          <a:p>
            <a:pPr lvl="1" eaLnBrk="1" hangingPunct="1"/>
            <a:r>
              <a:rPr lang="en-US" altLang="en-US" sz="1800" dirty="0"/>
              <a:t>revealed to have higher cost than those who bid, haven’t yet sunk </a:t>
            </a:r>
            <a:r>
              <a:rPr lang="en-US" altLang="en-US" sz="1800" i="1" dirty="0"/>
              <a:t>c</a:t>
            </a:r>
          </a:p>
          <a:p>
            <a:pPr eaLnBrk="1" hangingPunct="1"/>
            <a:endParaRPr lang="en-US" altLang="en-US" sz="2200" dirty="0"/>
          </a:p>
          <a:p>
            <a:pPr eaLnBrk="1" hangingPunct="1"/>
            <a:r>
              <a:rPr lang="en-US" altLang="en-US" sz="2200" dirty="0"/>
              <a:t>Still two possibilities:</a:t>
            </a:r>
          </a:p>
          <a:p>
            <a:pPr lvl="1" eaLnBrk="1" hangingPunct="1"/>
            <a:r>
              <a:rPr lang="en-US" altLang="en-US" sz="1800" dirty="0"/>
              <a:t>Sub who never had chance to bid pre-auction (“</a:t>
            </a:r>
            <a:r>
              <a:rPr lang="en-US" altLang="en-US" sz="1800" b="1" dirty="0">
                <a:solidFill>
                  <a:srgbClr val="0000FF"/>
                </a:solidFill>
              </a:rPr>
              <a:t>not one of the </a:t>
            </a:r>
            <a:r>
              <a:rPr lang="en-US" altLang="en-US" sz="1800" b="1" i="1" dirty="0">
                <a:solidFill>
                  <a:srgbClr val="0000FF"/>
                </a:solidFill>
              </a:rPr>
              <a:t>N</a:t>
            </a:r>
            <a:r>
              <a:rPr lang="en-US" altLang="en-US" sz="1800" dirty="0"/>
              <a:t>”)</a:t>
            </a:r>
          </a:p>
          <a:p>
            <a:pPr lvl="1" eaLnBrk="1" hangingPunct="1"/>
            <a:r>
              <a:rPr lang="en-US" altLang="en-US" sz="1800" dirty="0"/>
              <a:t>Sub who chose to wait and bid post-auction instead (“</a:t>
            </a:r>
            <a:r>
              <a:rPr lang="en-US" altLang="en-US" sz="1800" b="1" dirty="0">
                <a:solidFill>
                  <a:srgbClr val="0000FF"/>
                </a:solidFill>
              </a:rPr>
              <a:t>one of the </a:t>
            </a:r>
            <a:r>
              <a:rPr lang="en-US" altLang="en-US" sz="1800" b="1" i="1" dirty="0">
                <a:solidFill>
                  <a:srgbClr val="0000FF"/>
                </a:solidFill>
              </a:rPr>
              <a:t>N</a:t>
            </a:r>
            <a:r>
              <a:rPr lang="en-US" altLang="en-US" sz="1800" dirty="0"/>
              <a:t>”)</a:t>
            </a:r>
          </a:p>
          <a:p>
            <a:pPr eaLnBrk="1" hangingPunct="1"/>
            <a:endParaRPr lang="en-US" altLang="en-US" sz="2200" dirty="0"/>
          </a:p>
          <a:p>
            <a:pPr eaLnBrk="1" hangingPunct="1"/>
            <a:r>
              <a:rPr lang="en-US" altLang="en-US" sz="2200" dirty="0"/>
              <a:t>Welfare effect depends on which – because it depends on whether bid shopping reduces number of pre-auction bidders</a:t>
            </a:r>
          </a:p>
        </p:txBody>
      </p:sp>
    </p:spTree>
    <p:extLst>
      <p:ext uri="{BB962C8B-B14F-4D97-AF65-F5344CB8AC3E}">
        <p14:creationId xmlns:p14="http://schemas.microsoft.com/office/powerpoint/2010/main" val="4255003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766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766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7661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76611">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76611">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7661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26</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Case 1: Bid shopping does not reduce number of pre-auction bidders</a:t>
            </a:r>
            <a:endParaRPr lang="en-US" altLang="en-US" sz="3600" b="1" dirty="0"/>
          </a:p>
        </p:txBody>
      </p:sp>
      <mc:AlternateContent xmlns:mc="http://schemas.openxmlformats.org/markup-compatibility/2006" xmlns:a14="http://schemas.microsoft.com/office/drawing/2010/main">
        <mc:Choice Requires="a14">
          <p:sp>
            <p:nvSpPr>
              <p:cNvPr id="1476611" name="Rectangle 3"/>
              <p:cNvSpPr>
                <a:spLocks noChangeArrowheads="1"/>
              </p:cNvSpPr>
              <p:nvPr/>
            </p:nvSpPr>
            <p:spPr bwMode="auto">
              <a:xfrm>
                <a:off x="457198" y="1608138"/>
                <a:ext cx="8543924" cy="4525962"/>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marL="0" indent="0" eaLnBrk="1" hangingPunct="1">
                  <a:buNone/>
                </a:pPr>
                <a:r>
                  <a:rPr lang="en-US" altLang="en-US" sz="2200" b="1" dirty="0">
                    <a:solidFill>
                      <a:srgbClr val="0000FF"/>
                    </a:solidFill>
                  </a:rPr>
                  <a:t>Proposition.</a:t>
                </a:r>
                <a:r>
                  <a:rPr lang="en-US" altLang="en-US" sz="2200" dirty="0">
                    <a:solidFill>
                      <a:srgbClr val="0000FF"/>
                    </a:solidFill>
                  </a:rPr>
                  <a:t>  If bid shopping to an outsider does not change number of pre-auction bidders, it does not change* entry threshold.</a:t>
                </a:r>
              </a:p>
              <a:p>
                <a:pPr eaLnBrk="1" hangingPunct="1"/>
                <a:endParaRPr lang="en-US" altLang="en-US" sz="1000" dirty="0"/>
              </a:p>
              <a:p>
                <a:pPr eaLnBrk="1" hangingPunct="1"/>
                <a:r>
                  <a:rPr lang="en-US" altLang="en-US" sz="2200" dirty="0"/>
                  <a:t>Without bid shopping: </a:t>
                </a:r>
                <a14:m>
                  <m:oMath xmlns:m="http://schemas.openxmlformats.org/officeDocument/2006/math">
                    <m:sSup>
                      <m:sSupPr>
                        <m:ctrlPr>
                          <a:rPr lang="en-US" altLang="en-US" sz="2000" i="1">
                            <a:latin typeface="Cambria Math" panose="02040503050406030204" pitchFamily="18" charset="0"/>
                          </a:rPr>
                        </m:ctrlPr>
                      </m:sSupPr>
                      <m:e>
                        <m:d>
                          <m:dPr>
                            <m:ctrlPr>
                              <a:rPr lang="en-US" altLang="en-US" sz="2000" i="1">
                                <a:latin typeface="Cambria Math" panose="02040503050406030204" pitchFamily="18" charset="0"/>
                              </a:rPr>
                            </m:ctrlPr>
                          </m:dPr>
                          <m:e>
                            <m:r>
                              <a:rPr lang="en-US" altLang="en-US" sz="2000" i="1">
                                <a:latin typeface="Cambria Math" panose="02040503050406030204" pitchFamily="18" charset="0"/>
                              </a:rPr>
                              <m:t>1−</m:t>
                            </m:r>
                            <m:r>
                              <a:rPr lang="en-US" altLang="en-US" sz="2000" i="1">
                                <a:latin typeface="Cambria Math" panose="02040503050406030204" pitchFamily="18" charset="0"/>
                              </a:rPr>
                              <m:t>𝐹</m:t>
                            </m:r>
                            <m:d>
                              <m:dPr>
                                <m:ctrlPr>
                                  <a:rPr lang="en-US" altLang="en-US" sz="2000" i="1">
                                    <a:latin typeface="Cambria Math" panose="02040503050406030204" pitchFamily="18" charset="0"/>
                                  </a:rPr>
                                </m:ctrlPr>
                              </m:dPr>
                              <m:e>
                                <m:sSup>
                                  <m:sSupPr>
                                    <m:ctrlPr>
                                      <a:rPr lang="en-US" altLang="en-US" sz="2000" i="1">
                                        <a:latin typeface="Cambria Math" panose="02040503050406030204" pitchFamily="18" charset="0"/>
                                      </a:rPr>
                                    </m:ctrlPr>
                                  </m:sSupPr>
                                  <m:e>
                                    <m:r>
                                      <a:rPr lang="en-US" altLang="en-US" sz="2000" i="1">
                                        <a:latin typeface="Cambria Math" panose="02040503050406030204" pitchFamily="18" charset="0"/>
                                      </a:rPr>
                                      <m:t>𝑦</m:t>
                                    </m:r>
                                  </m:e>
                                  <m:sup>
                                    <m:r>
                                      <a:rPr lang="en-US" altLang="en-US" sz="2000" i="1">
                                        <a:latin typeface="Cambria Math" panose="02040503050406030204" pitchFamily="18" charset="0"/>
                                      </a:rPr>
                                      <m:t>∗</m:t>
                                    </m:r>
                                  </m:sup>
                                </m:sSup>
                              </m:e>
                            </m:d>
                          </m:e>
                        </m:d>
                      </m:e>
                      <m:sup>
                        <m:r>
                          <a:rPr lang="en-US" altLang="en-US" sz="2000" i="1">
                            <a:latin typeface="Cambria Math" panose="02040503050406030204" pitchFamily="18" charset="0"/>
                          </a:rPr>
                          <m:t>𝑁</m:t>
                        </m:r>
                        <m:r>
                          <a:rPr lang="en-US" altLang="en-US" sz="2000" i="1">
                            <a:latin typeface="Cambria Math" panose="02040503050406030204" pitchFamily="18" charset="0"/>
                          </a:rPr>
                          <m:t>−1</m:t>
                        </m:r>
                      </m:sup>
                    </m:sSup>
                    <m:d>
                      <m:dPr>
                        <m:ctrlPr>
                          <a:rPr lang="en-US" altLang="en-US" sz="2000" i="1">
                            <a:latin typeface="Cambria Math" panose="02040503050406030204" pitchFamily="18" charset="0"/>
                          </a:rPr>
                        </m:ctrlPr>
                      </m:dPr>
                      <m:e>
                        <m:r>
                          <a:rPr lang="en-US" altLang="en-US" sz="2000" i="1">
                            <a:latin typeface="Cambria Math" panose="02040503050406030204" pitchFamily="18" charset="0"/>
                          </a:rPr>
                          <m:t>𝑟</m:t>
                        </m:r>
                        <m:r>
                          <a:rPr lang="en-US" altLang="en-US" sz="2000" i="1">
                            <a:latin typeface="Cambria Math" panose="02040503050406030204" pitchFamily="18" charset="0"/>
                          </a:rPr>
                          <m:t>−</m:t>
                        </m:r>
                        <m:sSup>
                          <m:sSupPr>
                            <m:ctrlPr>
                              <a:rPr lang="en-US" altLang="en-US" sz="2000" i="1">
                                <a:latin typeface="Cambria Math" panose="02040503050406030204" pitchFamily="18" charset="0"/>
                              </a:rPr>
                            </m:ctrlPr>
                          </m:sSupPr>
                          <m:e>
                            <m:r>
                              <a:rPr lang="en-US" altLang="en-US" sz="2000" i="1">
                                <a:latin typeface="Cambria Math" panose="02040503050406030204" pitchFamily="18" charset="0"/>
                              </a:rPr>
                              <m:t>𝑦</m:t>
                            </m:r>
                          </m:e>
                          <m:sup>
                            <m:r>
                              <a:rPr lang="en-US" altLang="en-US" sz="2000" i="1">
                                <a:latin typeface="Cambria Math" panose="02040503050406030204" pitchFamily="18" charset="0"/>
                              </a:rPr>
                              <m:t>∗</m:t>
                            </m:r>
                          </m:sup>
                        </m:sSup>
                      </m:e>
                    </m:d>
                    <m:r>
                      <a:rPr lang="en-US" altLang="en-US" sz="2000" i="1">
                        <a:latin typeface="Cambria Math" panose="02040503050406030204" pitchFamily="18" charset="0"/>
                      </a:rPr>
                      <m:t>= </m:t>
                    </m:r>
                    <m:r>
                      <a:rPr lang="en-US" altLang="en-US" sz="2000" i="1">
                        <a:latin typeface="Cambria Math" panose="02040503050406030204" pitchFamily="18" charset="0"/>
                      </a:rPr>
                      <m:t>𝑐</m:t>
                    </m:r>
                  </m:oMath>
                </a14:m>
                <a:br>
                  <a:rPr lang="en-US" altLang="en-US" sz="2400" dirty="0"/>
                </a:br>
                <a:endParaRPr lang="en-US" altLang="en-US" sz="1000" dirty="0"/>
              </a:p>
              <a:p>
                <a:pPr eaLnBrk="1" hangingPunct="1"/>
                <a:r>
                  <a:rPr lang="en-US" altLang="en-US" sz="2200" dirty="0"/>
                  <a:t>With bid shopping: </a:t>
                </a:r>
                <a14:m>
                  <m:oMath xmlns:m="http://schemas.openxmlformats.org/officeDocument/2006/math">
                    <m:sSup>
                      <m:sSupPr>
                        <m:ctrlPr>
                          <a:rPr lang="en-US" altLang="en-US" sz="2000" i="1">
                            <a:latin typeface="Cambria Math" panose="02040503050406030204" pitchFamily="18" charset="0"/>
                          </a:rPr>
                        </m:ctrlPr>
                      </m:sSupPr>
                      <m:e>
                        <m:d>
                          <m:dPr>
                            <m:ctrlPr>
                              <a:rPr lang="en-US" altLang="en-US" sz="2000" i="1">
                                <a:latin typeface="Cambria Math" panose="02040503050406030204" pitchFamily="18" charset="0"/>
                              </a:rPr>
                            </m:ctrlPr>
                          </m:dPr>
                          <m:e>
                            <m:r>
                              <a:rPr lang="en-US" altLang="en-US" sz="2000" i="1">
                                <a:latin typeface="Cambria Math" panose="02040503050406030204" pitchFamily="18" charset="0"/>
                              </a:rPr>
                              <m:t>1−</m:t>
                            </m:r>
                            <m:r>
                              <a:rPr lang="en-US" altLang="en-US" sz="2000" i="1">
                                <a:latin typeface="Cambria Math" panose="02040503050406030204" pitchFamily="18" charset="0"/>
                              </a:rPr>
                              <m:t>𝐹</m:t>
                            </m:r>
                            <m:d>
                              <m:dPr>
                                <m:ctrlPr>
                                  <a:rPr lang="en-US" altLang="en-US" sz="2000" i="1">
                                    <a:latin typeface="Cambria Math" panose="02040503050406030204" pitchFamily="18" charset="0"/>
                                  </a:rPr>
                                </m:ctrlPr>
                              </m:dPr>
                              <m:e>
                                <m:r>
                                  <a:rPr lang="en-US" altLang="en-US" sz="2000" b="0" i="1" smtClean="0">
                                    <a:latin typeface="Cambria Math" panose="02040503050406030204" pitchFamily="18" charset="0"/>
                                  </a:rPr>
                                  <m:t>𝑦</m:t>
                                </m:r>
                              </m:e>
                            </m:d>
                          </m:e>
                        </m:d>
                      </m:e>
                      <m:sup>
                        <m:r>
                          <a:rPr lang="en-US" altLang="en-US" sz="2000" i="1">
                            <a:latin typeface="Cambria Math" panose="02040503050406030204" pitchFamily="18" charset="0"/>
                          </a:rPr>
                          <m:t>𝑁</m:t>
                        </m:r>
                        <m:r>
                          <a:rPr lang="en-US" altLang="en-US" sz="2000" i="1">
                            <a:latin typeface="Cambria Math" panose="02040503050406030204" pitchFamily="18" charset="0"/>
                          </a:rPr>
                          <m:t>−1</m:t>
                        </m:r>
                      </m:sup>
                    </m:sSup>
                    <m:func>
                      <m:funcPr>
                        <m:ctrlPr>
                          <a:rPr lang="en-US" altLang="en-US" sz="2000" i="1" smtClean="0">
                            <a:solidFill>
                              <a:srgbClr val="0000FF"/>
                            </a:solidFill>
                            <a:latin typeface="Cambria Math" panose="02040503050406030204" pitchFamily="18" charset="0"/>
                          </a:rPr>
                        </m:ctrlPr>
                      </m:funcPr>
                      <m:fName>
                        <m:r>
                          <m:rPr>
                            <m:sty m:val="p"/>
                          </m:rPr>
                          <a:rPr lang="en-US" altLang="en-US" sz="2000">
                            <a:solidFill>
                              <a:srgbClr val="0000FF"/>
                            </a:solidFill>
                            <a:latin typeface="Cambria Math" panose="02040503050406030204" pitchFamily="18" charset="0"/>
                          </a:rPr>
                          <m:t>Pr</m:t>
                        </m:r>
                      </m:fName>
                      <m:e>
                        <m:d>
                          <m:dPr>
                            <m:ctrlPr>
                              <a:rPr lang="en-US" altLang="en-US" sz="2000" i="1">
                                <a:solidFill>
                                  <a:srgbClr val="0000FF"/>
                                </a:solidFill>
                                <a:latin typeface="Cambria Math" panose="02040503050406030204" pitchFamily="18" charset="0"/>
                              </a:rPr>
                            </m:ctrlPr>
                          </m:dPr>
                          <m:e>
                            <m:r>
                              <a:rPr lang="en-US" altLang="en-US" sz="2000" i="1">
                                <a:solidFill>
                                  <a:srgbClr val="0000FF"/>
                                </a:solidFill>
                                <a:latin typeface="Cambria Math" panose="02040503050406030204" pitchFamily="18" charset="0"/>
                              </a:rPr>
                              <m:t>𝑛𝑜𝑡</m:t>
                            </m:r>
                            <m:r>
                              <a:rPr lang="en-US" altLang="en-US" sz="2000" i="1">
                                <a:solidFill>
                                  <a:srgbClr val="0000FF"/>
                                </a:solidFill>
                                <a:latin typeface="Cambria Math" panose="02040503050406030204" pitchFamily="18" charset="0"/>
                              </a:rPr>
                              <m:t> </m:t>
                            </m:r>
                            <m:r>
                              <a:rPr lang="en-US" altLang="en-US" sz="2000" i="1">
                                <a:solidFill>
                                  <a:srgbClr val="0000FF"/>
                                </a:solidFill>
                                <a:latin typeface="Cambria Math" panose="02040503050406030204" pitchFamily="18" charset="0"/>
                              </a:rPr>
                              <m:t>𝑟𝑒𝑝𝑙𝑎𝑐𝑒𝑑</m:t>
                            </m:r>
                          </m:e>
                        </m:d>
                      </m:e>
                    </m:func>
                    <m:d>
                      <m:dPr>
                        <m:ctrlPr>
                          <a:rPr lang="en-US" altLang="en-US" sz="2000" i="1">
                            <a:solidFill>
                              <a:srgbClr val="0000FF"/>
                            </a:solidFill>
                            <a:latin typeface="Cambria Math" panose="02040503050406030204" pitchFamily="18" charset="0"/>
                          </a:rPr>
                        </m:ctrlPr>
                      </m:dPr>
                      <m:e>
                        <m:r>
                          <a:rPr lang="en-US" altLang="en-US" sz="2000" i="1">
                            <a:solidFill>
                              <a:srgbClr val="0000FF"/>
                            </a:solidFill>
                            <a:latin typeface="Cambria Math" panose="02040503050406030204" pitchFamily="18" charset="0"/>
                          </a:rPr>
                          <m:t>𝑏</m:t>
                        </m:r>
                        <m:r>
                          <a:rPr lang="en-US" altLang="en-US" sz="2000" i="1">
                            <a:solidFill>
                              <a:srgbClr val="0000FF"/>
                            </a:solidFill>
                            <a:latin typeface="Cambria Math" panose="02040503050406030204" pitchFamily="18" charset="0"/>
                          </a:rPr>
                          <m:t> −</m:t>
                        </m:r>
                        <m:r>
                          <a:rPr lang="en-US" altLang="en-US" sz="2000" i="1">
                            <a:solidFill>
                              <a:srgbClr val="0000FF"/>
                            </a:solidFill>
                            <a:latin typeface="Cambria Math" panose="02040503050406030204" pitchFamily="18" charset="0"/>
                          </a:rPr>
                          <m:t>𝑦</m:t>
                        </m:r>
                      </m:e>
                    </m:d>
                    <m:r>
                      <a:rPr lang="en-US" altLang="en-US" sz="2000" i="1">
                        <a:latin typeface="Cambria Math" panose="02040503050406030204" pitchFamily="18" charset="0"/>
                      </a:rPr>
                      <m:t>=</m:t>
                    </m:r>
                    <m:r>
                      <a:rPr lang="en-US" altLang="en-US" sz="2000" i="1">
                        <a:latin typeface="Cambria Math" panose="02040503050406030204" pitchFamily="18" charset="0"/>
                      </a:rPr>
                      <m:t>𝑐</m:t>
                    </m:r>
                  </m:oMath>
                </a14:m>
                <a:endParaRPr lang="en-US" altLang="en-US" sz="2000" dirty="0"/>
              </a:p>
              <a:p>
                <a:pPr eaLnBrk="1" hangingPunct="1"/>
                <a:endParaRPr lang="en-US" altLang="en-US" sz="1000" dirty="0"/>
              </a:p>
              <a:p>
                <a:pPr eaLnBrk="1" hangingPunct="1"/>
                <a:r>
                  <a:rPr lang="en-US" altLang="en-US" sz="2200" dirty="0"/>
                  <a:t>How high can I bid to get my prime contractor to bid?</a:t>
                </a:r>
              </a:p>
              <a:p>
                <a:pPr marL="0" indent="0" eaLnBrk="1" hangingPunct="1">
                  <a:buNone/>
                </a:pPr>
                <a14:m>
                  <m:oMathPara xmlns:m="http://schemas.openxmlformats.org/officeDocument/2006/math">
                    <m:oMathParaPr>
                      <m:jc m:val="centerGroup"/>
                    </m:oMathParaPr>
                    <m:oMath xmlns:m="http://schemas.openxmlformats.org/officeDocument/2006/math">
                      <m:func>
                        <m:funcPr>
                          <m:ctrlPr>
                            <a:rPr lang="en-US" altLang="en-US" sz="2000" i="1">
                              <a:latin typeface="Cambria Math" panose="02040503050406030204" pitchFamily="18" charset="0"/>
                            </a:rPr>
                          </m:ctrlPr>
                        </m:funcPr>
                        <m:fName>
                          <m:r>
                            <m:rPr>
                              <m:sty m:val="p"/>
                            </m:rPr>
                            <a:rPr lang="en-US" altLang="en-US" sz="2000">
                              <a:latin typeface="Cambria Math" panose="02040503050406030204" pitchFamily="18" charset="0"/>
                            </a:rPr>
                            <m:t>Pr</m:t>
                          </m:r>
                        </m:fName>
                        <m:e>
                          <m:d>
                            <m:dPr>
                              <m:ctrlPr>
                                <a:rPr lang="en-US" altLang="en-US" sz="2000" i="1">
                                  <a:latin typeface="Cambria Math" panose="02040503050406030204" pitchFamily="18" charset="0"/>
                                </a:rPr>
                              </m:ctrlPr>
                            </m:dPr>
                            <m:e>
                              <m:r>
                                <a:rPr lang="en-US" altLang="en-US" sz="2000" i="1">
                                  <a:latin typeface="Cambria Math" panose="02040503050406030204" pitchFamily="18" charset="0"/>
                                </a:rPr>
                                <m:t>𝑛𝑜𝑡</m:t>
                              </m:r>
                              <m:r>
                                <a:rPr lang="en-US" altLang="en-US" sz="2000" i="1">
                                  <a:latin typeface="Cambria Math" panose="02040503050406030204" pitchFamily="18" charset="0"/>
                                </a:rPr>
                                <m:t> </m:t>
                              </m:r>
                              <m:r>
                                <a:rPr lang="en-US" altLang="en-US" sz="2000" i="1">
                                  <a:latin typeface="Cambria Math" panose="02040503050406030204" pitchFamily="18" charset="0"/>
                                </a:rPr>
                                <m:t>𝑟𝑒𝑝𝑙𝑎𝑐𝑒𝑑</m:t>
                              </m:r>
                            </m:e>
                          </m:d>
                        </m:e>
                      </m:func>
                      <m:r>
                        <a:rPr lang="en-US" altLang="en-US" sz="2000" i="1">
                          <a:latin typeface="Cambria Math" panose="02040503050406030204" pitchFamily="18" charset="0"/>
                        </a:rPr>
                        <m:t>𝐸</m:t>
                      </m:r>
                      <m:d>
                        <m:dPr>
                          <m:ctrlPr>
                            <a:rPr lang="en-US" altLang="en-US" sz="2000" i="1">
                              <a:latin typeface="Cambria Math" panose="02040503050406030204" pitchFamily="18" charset="0"/>
                            </a:rPr>
                          </m:ctrlPr>
                        </m:dPr>
                        <m:e>
                          <m:r>
                            <a:rPr lang="en-US" altLang="en-US" sz="2000" i="1">
                              <a:latin typeface="Cambria Math" panose="02040503050406030204" pitchFamily="18" charset="0"/>
                            </a:rPr>
                            <m:t>𝑝</m:t>
                          </m:r>
                        </m:e>
                        <m:e>
                          <m:r>
                            <a:rPr lang="en-US" altLang="en-US" sz="2000" i="1">
                              <a:latin typeface="Cambria Math" panose="02040503050406030204" pitchFamily="18" charset="0"/>
                            </a:rPr>
                            <m:t>𝑛𝑜𝑡</m:t>
                          </m:r>
                          <m:r>
                            <a:rPr lang="en-US" altLang="en-US" sz="2000" i="1">
                              <a:latin typeface="Cambria Math" panose="02040503050406030204" pitchFamily="18" charset="0"/>
                            </a:rPr>
                            <m:t> </m:t>
                          </m:r>
                          <m:r>
                            <a:rPr lang="en-US" altLang="en-US" sz="2000" i="1">
                              <a:latin typeface="Cambria Math" panose="02040503050406030204" pitchFamily="18" charset="0"/>
                            </a:rPr>
                            <m:t>𝑟𝑒𝑝𝑙𝑎𝑐𝑒𝑑</m:t>
                          </m:r>
                        </m:e>
                      </m:d>
                      <m:r>
                        <a:rPr lang="en-US" altLang="en-US" sz="2000" i="1">
                          <a:latin typeface="Cambria Math" panose="02040503050406030204" pitchFamily="18" charset="0"/>
                        </a:rPr>
                        <m:t>+</m:t>
                      </m:r>
                      <m:func>
                        <m:funcPr>
                          <m:ctrlPr>
                            <a:rPr lang="en-US" altLang="en-US" sz="2000" i="1">
                              <a:latin typeface="Cambria Math" panose="02040503050406030204" pitchFamily="18" charset="0"/>
                            </a:rPr>
                          </m:ctrlPr>
                        </m:funcPr>
                        <m:fName>
                          <m:r>
                            <m:rPr>
                              <m:sty m:val="p"/>
                            </m:rPr>
                            <a:rPr lang="en-US" altLang="en-US" sz="2000">
                              <a:latin typeface="Cambria Math" panose="02040503050406030204" pitchFamily="18" charset="0"/>
                            </a:rPr>
                            <m:t>Pr</m:t>
                          </m:r>
                        </m:fName>
                        <m:e>
                          <m:d>
                            <m:dPr>
                              <m:ctrlPr>
                                <a:rPr lang="en-US" altLang="en-US" sz="2000" i="1">
                                  <a:latin typeface="Cambria Math" panose="02040503050406030204" pitchFamily="18" charset="0"/>
                                </a:rPr>
                              </m:ctrlPr>
                            </m:dPr>
                            <m:e>
                              <m:r>
                                <a:rPr lang="en-US" altLang="en-US" sz="2000" i="1">
                                  <a:latin typeface="Cambria Math" panose="02040503050406030204" pitchFamily="18" charset="0"/>
                                </a:rPr>
                                <m:t>𝑟𝑒𝑝𝑙𝑎𝑐𝑒𝑑</m:t>
                              </m:r>
                            </m:e>
                          </m:d>
                        </m:e>
                      </m:func>
                      <m:r>
                        <a:rPr lang="en-US" altLang="en-US" sz="2000" i="1">
                          <a:latin typeface="Cambria Math" panose="02040503050406030204" pitchFamily="18" charset="0"/>
                        </a:rPr>
                        <m:t>𝐸</m:t>
                      </m:r>
                      <m:d>
                        <m:dPr>
                          <m:ctrlPr>
                            <a:rPr lang="en-US" altLang="en-US" sz="2000" i="1">
                              <a:latin typeface="Cambria Math" panose="02040503050406030204" pitchFamily="18" charset="0"/>
                            </a:rPr>
                          </m:ctrlPr>
                        </m:dPr>
                        <m:e>
                          <m:r>
                            <a:rPr lang="en-US" altLang="en-US" sz="2000" i="1">
                              <a:latin typeface="Cambria Math" panose="02040503050406030204" pitchFamily="18" charset="0"/>
                            </a:rPr>
                            <m:t>𝑝</m:t>
                          </m:r>
                        </m:e>
                        <m:e>
                          <m:r>
                            <a:rPr lang="en-US" altLang="en-US" sz="2000" i="1">
                              <a:latin typeface="Cambria Math" panose="02040503050406030204" pitchFamily="18" charset="0"/>
                            </a:rPr>
                            <m:t>𝑟𝑒𝑝𝑙𝑎𝑐𝑒𝑑</m:t>
                          </m:r>
                        </m:e>
                      </m:d>
                      <m:r>
                        <a:rPr lang="en-US" altLang="en-US" sz="2000" i="1">
                          <a:latin typeface="Cambria Math" panose="02040503050406030204" pitchFamily="18" charset="0"/>
                        </a:rPr>
                        <m:t>=</m:t>
                      </m:r>
                      <m:r>
                        <a:rPr lang="en-US" altLang="en-US" sz="2000" i="1">
                          <a:latin typeface="Cambria Math" panose="02040503050406030204" pitchFamily="18" charset="0"/>
                        </a:rPr>
                        <m:t>𝑟</m:t>
                      </m:r>
                    </m:oMath>
                  </m:oMathPara>
                </a14:m>
                <a:endParaRPr lang="en-US" altLang="en-US" sz="2000" dirty="0"/>
              </a:p>
              <a:p>
                <a:pPr eaLnBrk="1" hangingPunct="1"/>
                <a:endParaRPr lang="en-US" altLang="en-US" sz="1000" dirty="0"/>
              </a:p>
              <a:p>
                <a:pPr marL="0" indent="0" eaLnBrk="1" hangingPunct="1">
                  <a:buNone/>
                </a:pPr>
                <a14:m>
                  <m:oMathPara xmlns:m="http://schemas.openxmlformats.org/officeDocument/2006/math">
                    <m:oMathParaPr>
                      <m:jc m:val="centerGroup"/>
                    </m:oMathParaPr>
                    <m:oMath xmlns:m="http://schemas.openxmlformats.org/officeDocument/2006/math">
                      <m:func>
                        <m:funcPr>
                          <m:ctrlPr>
                            <a:rPr lang="en-US" altLang="en-US" sz="2000" i="1">
                              <a:latin typeface="Cambria Math" panose="02040503050406030204" pitchFamily="18" charset="0"/>
                            </a:rPr>
                          </m:ctrlPr>
                        </m:funcPr>
                        <m:fName>
                          <m:r>
                            <m:rPr>
                              <m:sty m:val="p"/>
                            </m:rPr>
                            <a:rPr lang="en-US" altLang="en-US" sz="2000">
                              <a:latin typeface="Cambria Math" panose="02040503050406030204" pitchFamily="18" charset="0"/>
                            </a:rPr>
                            <m:t>Pr</m:t>
                          </m:r>
                        </m:fName>
                        <m:e>
                          <m:d>
                            <m:dPr>
                              <m:ctrlPr>
                                <a:rPr lang="en-US" altLang="en-US" sz="2000" i="1">
                                  <a:latin typeface="Cambria Math" panose="02040503050406030204" pitchFamily="18" charset="0"/>
                                </a:rPr>
                              </m:ctrlPr>
                            </m:dPr>
                            <m:e>
                              <m:r>
                                <a:rPr lang="en-US" altLang="en-US" sz="2000" i="1">
                                  <a:latin typeface="Cambria Math" panose="02040503050406030204" pitchFamily="18" charset="0"/>
                                </a:rPr>
                                <m:t>𝑛𝑜𝑡</m:t>
                              </m:r>
                              <m:r>
                                <a:rPr lang="en-US" altLang="en-US" sz="2000" i="1">
                                  <a:latin typeface="Cambria Math" panose="02040503050406030204" pitchFamily="18" charset="0"/>
                                </a:rPr>
                                <m:t> </m:t>
                              </m:r>
                              <m:r>
                                <a:rPr lang="en-US" altLang="en-US" sz="2000" i="1">
                                  <a:latin typeface="Cambria Math" panose="02040503050406030204" pitchFamily="18" charset="0"/>
                                </a:rPr>
                                <m:t>𝑟𝑒𝑝𝑙𝑎𝑐𝑒𝑑</m:t>
                              </m:r>
                            </m:e>
                          </m:d>
                        </m:e>
                      </m:func>
                      <m:r>
                        <a:rPr lang="en-US" altLang="en-US" sz="2000" b="0" i="1" smtClean="0">
                          <a:latin typeface="Cambria Math" panose="02040503050406030204" pitchFamily="18" charset="0"/>
                        </a:rPr>
                        <m:t>𝑏</m:t>
                      </m:r>
                      <m:r>
                        <a:rPr lang="en-US" altLang="en-US" sz="2000" i="1">
                          <a:latin typeface="Cambria Math" panose="02040503050406030204" pitchFamily="18" charset="0"/>
                        </a:rPr>
                        <m:t>+</m:t>
                      </m:r>
                      <m:d>
                        <m:dPr>
                          <m:ctrlPr>
                            <a:rPr lang="en-US" altLang="en-US" sz="2000" b="0" i="1" smtClean="0">
                              <a:latin typeface="Cambria Math" panose="02040503050406030204" pitchFamily="18" charset="0"/>
                            </a:rPr>
                          </m:ctrlPr>
                        </m:dPr>
                        <m:e>
                          <m:r>
                            <a:rPr lang="en-US" altLang="en-US" sz="2000" b="0" i="1" smtClean="0">
                              <a:latin typeface="Cambria Math" panose="02040503050406030204" pitchFamily="18" charset="0"/>
                            </a:rPr>
                            <m:t>1−</m:t>
                          </m:r>
                          <m:func>
                            <m:funcPr>
                              <m:ctrlPr>
                                <a:rPr lang="en-US" altLang="en-US" sz="2000" i="1">
                                  <a:latin typeface="Cambria Math" panose="02040503050406030204" pitchFamily="18" charset="0"/>
                                </a:rPr>
                              </m:ctrlPr>
                            </m:funcPr>
                            <m:fName>
                              <m:r>
                                <m:rPr>
                                  <m:sty m:val="p"/>
                                </m:rPr>
                                <a:rPr lang="en-US" altLang="en-US" sz="2000">
                                  <a:latin typeface="Cambria Math" panose="02040503050406030204" pitchFamily="18" charset="0"/>
                                </a:rPr>
                                <m:t>Pr</m:t>
                              </m:r>
                            </m:fName>
                            <m:e>
                              <m:d>
                                <m:dPr>
                                  <m:ctrlPr>
                                    <a:rPr lang="en-US" altLang="en-US" sz="2000" i="1">
                                      <a:latin typeface="Cambria Math" panose="02040503050406030204" pitchFamily="18" charset="0"/>
                                    </a:rPr>
                                  </m:ctrlPr>
                                </m:dPr>
                                <m:e>
                                  <m:r>
                                    <a:rPr lang="en-US" altLang="en-US" sz="2000" b="0" i="1" smtClean="0">
                                      <a:latin typeface="Cambria Math" panose="02040503050406030204" pitchFamily="18" charset="0"/>
                                    </a:rPr>
                                    <m:t>𝑛𝑜𝑡</m:t>
                                  </m:r>
                                  <m:r>
                                    <a:rPr lang="en-US" altLang="en-US" sz="2000" b="0" i="1" smtClean="0">
                                      <a:latin typeface="Cambria Math" panose="02040503050406030204" pitchFamily="18" charset="0"/>
                                    </a:rPr>
                                    <m:t> </m:t>
                                  </m:r>
                                  <m:r>
                                    <a:rPr lang="en-US" altLang="en-US" sz="2000" i="1">
                                      <a:latin typeface="Cambria Math" panose="02040503050406030204" pitchFamily="18" charset="0"/>
                                    </a:rPr>
                                    <m:t>𝑟𝑒𝑝𝑙𝑎𝑐𝑒𝑑</m:t>
                                  </m:r>
                                </m:e>
                              </m:d>
                            </m:e>
                          </m:func>
                        </m:e>
                      </m:d>
                      <m:r>
                        <a:rPr lang="en-US" altLang="en-US" sz="2000" b="0" i="1" smtClean="0">
                          <a:latin typeface="Cambria Math" panose="02040503050406030204" pitchFamily="18" charset="0"/>
                        </a:rPr>
                        <m:t>𝑦</m:t>
                      </m:r>
                      <m:r>
                        <a:rPr lang="en-US" altLang="en-US" sz="2000" i="1">
                          <a:latin typeface="Cambria Math" panose="02040503050406030204" pitchFamily="18" charset="0"/>
                        </a:rPr>
                        <m:t>=</m:t>
                      </m:r>
                      <m:r>
                        <a:rPr lang="en-US" altLang="en-US" sz="2000" i="1">
                          <a:latin typeface="Cambria Math" panose="02040503050406030204" pitchFamily="18" charset="0"/>
                        </a:rPr>
                        <m:t>𝑟</m:t>
                      </m:r>
                    </m:oMath>
                  </m:oMathPara>
                </a14:m>
                <a:endParaRPr lang="en-US" altLang="en-US" sz="2000" dirty="0"/>
              </a:p>
              <a:p>
                <a:pPr marL="0" indent="0" eaLnBrk="1" hangingPunct="1">
                  <a:buNone/>
                </a:pPr>
                <a:endParaRPr lang="en-US" altLang="en-US" sz="1000" i="1" dirty="0">
                  <a:latin typeface="Cambria Math" panose="02040503050406030204" pitchFamily="18" charset="0"/>
                </a:endParaRPr>
              </a:p>
              <a:p>
                <a:pPr marL="0" indent="0" eaLnBrk="1" hangingPunct="1">
                  <a:buNone/>
                </a:pPr>
                <a14:m>
                  <m:oMathPara xmlns:m="http://schemas.openxmlformats.org/officeDocument/2006/math">
                    <m:oMathParaPr>
                      <m:jc m:val="centerGroup"/>
                    </m:oMathParaPr>
                    <m:oMath xmlns:m="http://schemas.openxmlformats.org/officeDocument/2006/math">
                      <m:func>
                        <m:funcPr>
                          <m:ctrlPr>
                            <a:rPr lang="en-US" altLang="en-US" sz="2000" i="1" smtClean="0">
                              <a:solidFill>
                                <a:srgbClr val="0000FF"/>
                              </a:solidFill>
                              <a:latin typeface="Cambria Math" panose="02040503050406030204" pitchFamily="18" charset="0"/>
                            </a:rPr>
                          </m:ctrlPr>
                        </m:funcPr>
                        <m:fName>
                          <m:r>
                            <m:rPr>
                              <m:sty m:val="p"/>
                            </m:rPr>
                            <a:rPr lang="en-US" altLang="en-US" sz="2000">
                              <a:solidFill>
                                <a:srgbClr val="0000FF"/>
                              </a:solidFill>
                              <a:latin typeface="Cambria Math" panose="02040503050406030204" pitchFamily="18" charset="0"/>
                            </a:rPr>
                            <m:t>Pr</m:t>
                          </m:r>
                        </m:fName>
                        <m:e>
                          <m:d>
                            <m:dPr>
                              <m:ctrlPr>
                                <a:rPr lang="en-US" altLang="en-US" sz="2000" i="1">
                                  <a:solidFill>
                                    <a:srgbClr val="0000FF"/>
                                  </a:solidFill>
                                  <a:latin typeface="Cambria Math" panose="02040503050406030204" pitchFamily="18" charset="0"/>
                                </a:rPr>
                              </m:ctrlPr>
                            </m:dPr>
                            <m:e>
                              <m:r>
                                <a:rPr lang="en-US" altLang="en-US" sz="2000" i="1">
                                  <a:solidFill>
                                    <a:srgbClr val="0000FF"/>
                                  </a:solidFill>
                                  <a:latin typeface="Cambria Math" panose="02040503050406030204" pitchFamily="18" charset="0"/>
                                </a:rPr>
                                <m:t>𝑛𝑜𝑡</m:t>
                              </m:r>
                              <m:r>
                                <a:rPr lang="en-US" altLang="en-US" sz="2000" i="1">
                                  <a:solidFill>
                                    <a:srgbClr val="0000FF"/>
                                  </a:solidFill>
                                  <a:latin typeface="Cambria Math" panose="02040503050406030204" pitchFamily="18" charset="0"/>
                                </a:rPr>
                                <m:t> </m:t>
                              </m:r>
                              <m:r>
                                <a:rPr lang="en-US" altLang="en-US" sz="2000" i="1">
                                  <a:solidFill>
                                    <a:srgbClr val="0000FF"/>
                                  </a:solidFill>
                                  <a:latin typeface="Cambria Math" panose="02040503050406030204" pitchFamily="18" charset="0"/>
                                </a:rPr>
                                <m:t>𝑟𝑒𝑝𝑙𝑎𝑐𝑒𝑑</m:t>
                              </m:r>
                            </m:e>
                          </m:d>
                        </m:e>
                      </m:func>
                      <m:d>
                        <m:dPr>
                          <m:ctrlPr>
                            <a:rPr lang="en-US" altLang="en-US" sz="2000" b="0" i="1" smtClean="0">
                              <a:solidFill>
                                <a:srgbClr val="0000FF"/>
                              </a:solidFill>
                              <a:latin typeface="Cambria Math" panose="02040503050406030204" pitchFamily="18" charset="0"/>
                            </a:rPr>
                          </m:ctrlPr>
                        </m:dPr>
                        <m:e>
                          <m:r>
                            <a:rPr lang="en-US" altLang="en-US" sz="2000" i="1">
                              <a:solidFill>
                                <a:srgbClr val="0000FF"/>
                              </a:solidFill>
                              <a:latin typeface="Cambria Math" panose="02040503050406030204" pitchFamily="18" charset="0"/>
                            </a:rPr>
                            <m:t>𝑏</m:t>
                          </m:r>
                          <m:r>
                            <a:rPr lang="en-US" altLang="en-US" sz="2000" b="0" i="1" smtClean="0">
                              <a:solidFill>
                                <a:srgbClr val="0000FF"/>
                              </a:solidFill>
                              <a:latin typeface="Cambria Math" panose="02040503050406030204" pitchFamily="18" charset="0"/>
                            </a:rPr>
                            <m:t>−</m:t>
                          </m:r>
                          <m:r>
                            <a:rPr lang="en-US" altLang="en-US" sz="2000" b="0" i="1" smtClean="0">
                              <a:solidFill>
                                <a:srgbClr val="0000FF"/>
                              </a:solidFill>
                              <a:latin typeface="Cambria Math" panose="02040503050406030204" pitchFamily="18" charset="0"/>
                            </a:rPr>
                            <m:t>𝑦</m:t>
                          </m:r>
                        </m:e>
                      </m:d>
                      <m:r>
                        <a:rPr lang="en-US" altLang="en-US" sz="2000" i="1">
                          <a:latin typeface="Cambria Math" panose="02040503050406030204" pitchFamily="18" charset="0"/>
                        </a:rPr>
                        <m:t>=</m:t>
                      </m:r>
                      <m:r>
                        <a:rPr lang="en-US" altLang="en-US" sz="2000" i="1">
                          <a:latin typeface="Cambria Math" panose="02040503050406030204" pitchFamily="18" charset="0"/>
                        </a:rPr>
                        <m:t>𝑟</m:t>
                      </m:r>
                      <m:r>
                        <a:rPr lang="en-US" altLang="en-US" sz="2000" b="0" i="1" smtClean="0">
                          <a:latin typeface="Cambria Math" panose="02040503050406030204" pitchFamily="18" charset="0"/>
                        </a:rPr>
                        <m:t>−</m:t>
                      </m:r>
                      <m:r>
                        <a:rPr lang="en-US" altLang="en-US" sz="2000" b="0" i="1" smtClean="0">
                          <a:latin typeface="Cambria Math" panose="02040503050406030204" pitchFamily="18" charset="0"/>
                        </a:rPr>
                        <m:t>𝑦</m:t>
                      </m:r>
                    </m:oMath>
                  </m:oMathPara>
                </a14:m>
                <a:endParaRPr lang="en-US" altLang="en-US" sz="2000" dirty="0"/>
              </a:p>
              <a:p>
                <a:pPr eaLnBrk="1" hangingPunct="1"/>
                <a:endParaRPr lang="en-US" altLang="en-US" sz="1000" dirty="0"/>
              </a:p>
              <a:p>
                <a:pPr eaLnBrk="1" hangingPunct="1"/>
                <a:r>
                  <a:rPr lang="en-US" altLang="en-US" sz="2200" dirty="0"/>
                  <a:t>With bid shopping, </a:t>
                </a:r>
                <a14:m>
                  <m:oMath xmlns:m="http://schemas.openxmlformats.org/officeDocument/2006/math">
                    <m:sSup>
                      <m:sSupPr>
                        <m:ctrlPr>
                          <a:rPr lang="en-US" altLang="en-US" sz="2000" i="1">
                            <a:latin typeface="Cambria Math" panose="02040503050406030204" pitchFamily="18" charset="0"/>
                          </a:rPr>
                        </m:ctrlPr>
                      </m:sSupPr>
                      <m:e>
                        <m:d>
                          <m:dPr>
                            <m:ctrlPr>
                              <a:rPr lang="en-US" altLang="en-US" sz="2000" i="1">
                                <a:latin typeface="Cambria Math" panose="02040503050406030204" pitchFamily="18" charset="0"/>
                              </a:rPr>
                            </m:ctrlPr>
                          </m:dPr>
                          <m:e>
                            <m:r>
                              <a:rPr lang="en-US" altLang="en-US" sz="2000" i="1">
                                <a:latin typeface="Cambria Math" panose="02040503050406030204" pitchFamily="18" charset="0"/>
                              </a:rPr>
                              <m:t>1−</m:t>
                            </m:r>
                            <m:r>
                              <a:rPr lang="en-US" altLang="en-US" sz="2000" i="1">
                                <a:latin typeface="Cambria Math" panose="02040503050406030204" pitchFamily="18" charset="0"/>
                              </a:rPr>
                              <m:t>𝐹</m:t>
                            </m:r>
                            <m:d>
                              <m:dPr>
                                <m:ctrlPr>
                                  <a:rPr lang="en-US" altLang="en-US" sz="2000" i="1">
                                    <a:latin typeface="Cambria Math" panose="02040503050406030204" pitchFamily="18" charset="0"/>
                                  </a:rPr>
                                </m:ctrlPr>
                              </m:dPr>
                              <m:e>
                                <m:r>
                                  <a:rPr lang="en-US" altLang="en-US" sz="2000" b="0" i="1" smtClean="0">
                                    <a:latin typeface="Cambria Math" panose="02040503050406030204" pitchFamily="18" charset="0"/>
                                  </a:rPr>
                                  <m:t>𝑦</m:t>
                                </m:r>
                              </m:e>
                            </m:d>
                          </m:e>
                        </m:d>
                      </m:e>
                      <m:sup>
                        <m:r>
                          <a:rPr lang="en-US" altLang="en-US" sz="2000" i="1">
                            <a:latin typeface="Cambria Math" panose="02040503050406030204" pitchFamily="18" charset="0"/>
                          </a:rPr>
                          <m:t>𝑁</m:t>
                        </m:r>
                        <m:r>
                          <a:rPr lang="en-US" altLang="en-US" sz="2000" i="1">
                            <a:latin typeface="Cambria Math" panose="02040503050406030204" pitchFamily="18" charset="0"/>
                          </a:rPr>
                          <m:t>−1</m:t>
                        </m:r>
                      </m:sup>
                    </m:sSup>
                    <m:d>
                      <m:dPr>
                        <m:ctrlPr>
                          <a:rPr lang="en-US" altLang="en-US" sz="2000" i="1">
                            <a:latin typeface="Cambria Math" panose="02040503050406030204" pitchFamily="18" charset="0"/>
                          </a:rPr>
                        </m:ctrlPr>
                      </m:dPr>
                      <m:e>
                        <m:r>
                          <a:rPr lang="en-US" altLang="en-US" sz="2000" i="1">
                            <a:latin typeface="Cambria Math" panose="02040503050406030204" pitchFamily="18" charset="0"/>
                          </a:rPr>
                          <m:t>𝑟</m:t>
                        </m:r>
                        <m:r>
                          <a:rPr lang="en-US" altLang="en-US" sz="2000" i="1">
                            <a:latin typeface="Cambria Math" panose="02040503050406030204" pitchFamily="18" charset="0"/>
                          </a:rPr>
                          <m:t>−</m:t>
                        </m:r>
                        <m:r>
                          <a:rPr lang="en-US" altLang="en-US" sz="2000" b="0" i="1" smtClean="0">
                            <a:latin typeface="Cambria Math" panose="02040503050406030204" pitchFamily="18" charset="0"/>
                          </a:rPr>
                          <m:t>𝑦</m:t>
                        </m:r>
                      </m:e>
                    </m:d>
                    <m:r>
                      <a:rPr lang="en-US" altLang="en-US" sz="2000" i="1">
                        <a:latin typeface="Cambria Math" panose="02040503050406030204" pitchFamily="18" charset="0"/>
                      </a:rPr>
                      <m:t>= </m:t>
                    </m:r>
                    <m:r>
                      <a:rPr lang="en-US" altLang="en-US" sz="2000" i="1">
                        <a:latin typeface="Cambria Math" panose="02040503050406030204" pitchFamily="18" charset="0"/>
                      </a:rPr>
                      <m:t>𝑐</m:t>
                    </m:r>
                  </m:oMath>
                </a14:m>
                <a:r>
                  <a:rPr lang="en-US" altLang="en-US" sz="2000" dirty="0"/>
                  <a:t>  </a:t>
                </a:r>
                <a:r>
                  <a:rPr lang="en-US" altLang="en-US" sz="2200" dirty="0"/>
                  <a:t>same as without!</a:t>
                </a:r>
              </a:p>
            </p:txBody>
          </p:sp>
        </mc:Choice>
        <mc:Fallback xmlns="">
          <p:sp>
            <p:nvSpPr>
              <p:cNvPr id="1476611" name="Rectangle 3"/>
              <p:cNvSpPr>
                <a:spLocks noRot="1" noChangeAspect="1" noMove="1" noResize="1" noEditPoints="1" noAdjustHandles="1" noChangeArrowheads="1" noChangeShapeType="1" noTextEdit="1"/>
              </p:cNvSpPr>
              <p:nvPr/>
            </p:nvSpPr>
            <p:spPr bwMode="auto">
              <a:xfrm>
                <a:off x="457198" y="1608138"/>
                <a:ext cx="8543924" cy="4525962"/>
              </a:xfrm>
              <a:prstGeom prst="rect">
                <a:avLst/>
              </a:prstGeom>
              <a:blipFill>
                <a:blip r:embed="rId3"/>
                <a:stretch>
                  <a:fillRect l="-927" t="-809" r="-214" b="-4178"/>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5" name="TextBox 4">
            <a:extLst>
              <a:ext uri="{FF2B5EF4-FFF2-40B4-BE49-F238E27FC236}">
                <a16:creationId xmlns:a16="http://schemas.microsoft.com/office/drawing/2014/main" id="{07711C29-B471-81BE-49E3-57FCB12BFF8B}"/>
              </a:ext>
            </a:extLst>
          </p:cNvPr>
          <p:cNvSpPr txBox="1"/>
          <p:nvPr/>
        </p:nvSpPr>
        <p:spPr>
          <a:xfrm>
            <a:off x="4412504" y="4426904"/>
            <a:ext cx="305410" cy="400110"/>
          </a:xfrm>
          <a:prstGeom prst="rect">
            <a:avLst/>
          </a:prstGeom>
          <a:noFill/>
        </p:spPr>
        <p:txBody>
          <a:bodyPr wrap="square" rtlCol="0">
            <a:spAutoFit/>
          </a:bodyPr>
          <a:lstStyle/>
          <a:p>
            <a:r>
              <a:rPr lang="en-US" sz="2000" b="1" i="1" dirty="0">
                <a:solidFill>
                  <a:srgbClr val="FF0000"/>
                </a:solidFill>
                <a:latin typeface="+mj-lt"/>
              </a:rPr>
              <a:t>b</a:t>
            </a:r>
          </a:p>
        </p:txBody>
      </p:sp>
      <p:sp>
        <p:nvSpPr>
          <p:cNvPr id="6" name="TextBox 5">
            <a:extLst>
              <a:ext uri="{FF2B5EF4-FFF2-40B4-BE49-F238E27FC236}">
                <a16:creationId xmlns:a16="http://schemas.microsoft.com/office/drawing/2014/main" id="{070EC3A2-DD7F-86D0-5432-600F329582C3}"/>
              </a:ext>
            </a:extLst>
          </p:cNvPr>
          <p:cNvSpPr txBox="1"/>
          <p:nvPr/>
        </p:nvSpPr>
        <p:spPr>
          <a:xfrm>
            <a:off x="7860077" y="4407449"/>
            <a:ext cx="305410" cy="400110"/>
          </a:xfrm>
          <a:prstGeom prst="rect">
            <a:avLst/>
          </a:prstGeom>
          <a:noFill/>
        </p:spPr>
        <p:txBody>
          <a:bodyPr wrap="square" rtlCol="0">
            <a:spAutoFit/>
          </a:bodyPr>
          <a:lstStyle/>
          <a:p>
            <a:r>
              <a:rPr lang="en-US" sz="2000" b="1" i="1" dirty="0">
                <a:solidFill>
                  <a:srgbClr val="FF0000"/>
                </a:solidFill>
                <a:latin typeface="+mj-lt"/>
              </a:rPr>
              <a:t>y</a:t>
            </a:r>
          </a:p>
        </p:txBody>
      </p:sp>
      <p:cxnSp>
        <p:nvCxnSpPr>
          <p:cNvPr id="9" name="Straight Connector 8">
            <a:extLst>
              <a:ext uri="{FF2B5EF4-FFF2-40B4-BE49-F238E27FC236}">
                <a16:creationId xmlns:a16="http://schemas.microsoft.com/office/drawing/2014/main" id="{4954B693-0F40-BDAB-26A1-87E5D6AB1746}"/>
              </a:ext>
            </a:extLst>
          </p:cNvPr>
          <p:cNvCxnSpPr>
            <a:cxnSpLocks/>
          </p:cNvCxnSpPr>
          <p:nvPr/>
        </p:nvCxnSpPr>
        <p:spPr>
          <a:xfrm>
            <a:off x="4870108" y="3468468"/>
            <a:ext cx="286005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518116E-2935-E8B1-F1E9-72E8C912603B}"/>
              </a:ext>
            </a:extLst>
          </p:cNvPr>
          <p:cNvSpPr txBox="1"/>
          <p:nvPr/>
        </p:nvSpPr>
        <p:spPr>
          <a:xfrm>
            <a:off x="6046446" y="3505619"/>
            <a:ext cx="920195" cy="400110"/>
          </a:xfrm>
          <a:prstGeom prst="rect">
            <a:avLst/>
          </a:prstGeom>
          <a:noFill/>
        </p:spPr>
        <p:txBody>
          <a:bodyPr wrap="square" rtlCol="0">
            <a:spAutoFit/>
          </a:bodyPr>
          <a:lstStyle/>
          <a:p>
            <a:r>
              <a:rPr lang="en-US" sz="2000" b="1" i="1" dirty="0">
                <a:solidFill>
                  <a:srgbClr val="FF0000"/>
                </a:solidFill>
                <a:latin typeface="+mj-lt"/>
              </a:rPr>
              <a:t>r – y</a:t>
            </a:r>
          </a:p>
        </p:txBody>
      </p:sp>
      <p:cxnSp>
        <p:nvCxnSpPr>
          <p:cNvPr id="14" name="Straight Connector 13">
            <a:extLst>
              <a:ext uri="{FF2B5EF4-FFF2-40B4-BE49-F238E27FC236}">
                <a16:creationId xmlns:a16="http://schemas.microsoft.com/office/drawing/2014/main" id="{5F573A33-4032-7742-14F9-00C380DFC48A}"/>
              </a:ext>
            </a:extLst>
          </p:cNvPr>
          <p:cNvCxnSpPr>
            <a:cxnSpLocks/>
          </p:cNvCxnSpPr>
          <p:nvPr/>
        </p:nvCxnSpPr>
        <p:spPr>
          <a:xfrm>
            <a:off x="2652201" y="4402323"/>
            <a:ext cx="208171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0210890-3A2C-765B-42DD-AFB8493D4358}"/>
              </a:ext>
            </a:extLst>
          </p:cNvPr>
          <p:cNvCxnSpPr>
            <a:cxnSpLocks/>
          </p:cNvCxnSpPr>
          <p:nvPr/>
        </p:nvCxnSpPr>
        <p:spPr>
          <a:xfrm>
            <a:off x="6501736" y="4382868"/>
            <a:ext cx="1679755"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A20733E9-36BC-9204-1FEF-C8CFC577A618}"/>
              </a:ext>
            </a:extLst>
          </p:cNvPr>
          <p:cNvSpPr txBox="1"/>
          <p:nvPr/>
        </p:nvSpPr>
        <p:spPr>
          <a:xfrm>
            <a:off x="0" y="6449089"/>
            <a:ext cx="5650085" cy="338554"/>
          </a:xfrm>
          <a:prstGeom prst="rect">
            <a:avLst/>
          </a:prstGeom>
          <a:noFill/>
        </p:spPr>
        <p:txBody>
          <a:bodyPr wrap="square" rtlCol="0">
            <a:spAutoFit/>
          </a:bodyPr>
          <a:lstStyle/>
          <a:p>
            <a:r>
              <a:rPr lang="en-US" sz="1600" dirty="0">
                <a:latin typeface="+mj-lt"/>
              </a:rPr>
              <a:t>* Subject to an equilibrium multiplicity issue I’ll mention later</a:t>
            </a:r>
          </a:p>
        </p:txBody>
      </p:sp>
    </p:spTree>
    <p:extLst>
      <p:ext uri="{BB962C8B-B14F-4D97-AF65-F5344CB8AC3E}">
        <p14:creationId xmlns:p14="http://schemas.microsoft.com/office/powerpoint/2010/main" val="1797537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766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766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7661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7661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476611">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476611">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476611">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0" grpId="0"/>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27</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Case 1: Bid shopping does not reduce number of pre-auction bidders</a:t>
            </a:r>
            <a:endParaRPr lang="en-US" altLang="en-US" sz="3600" b="1" dirty="0"/>
          </a:p>
        </p:txBody>
      </p:sp>
      <p:sp>
        <p:nvSpPr>
          <p:cNvPr id="1476611" name="Rectangle 3"/>
          <p:cNvSpPr>
            <a:spLocks noChangeArrowheads="1"/>
          </p:cNvSpPr>
          <p:nvPr/>
        </p:nvSpPr>
        <p:spPr bwMode="auto">
          <a:xfrm>
            <a:off x="457198" y="1608138"/>
            <a:ext cx="8390542"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marL="0" indent="0" eaLnBrk="1" hangingPunct="1">
              <a:buNone/>
            </a:pPr>
            <a:r>
              <a:rPr lang="en-US" altLang="en-US" sz="2200" b="1" dirty="0">
                <a:solidFill>
                  <a:srgbClr val="0000FF"/>
                </a:solidFill>
              </a:rPr>
              <a:t>Theorem.</a:t>
            </a:r>
            <a:r>
              <a:rPr lang="en-US" altLang="en-US" sz="2200" dirty="0">
                <a:solidFill>
                  <a:srgbClr val="0000FF"/>
                </a:solidFill>
              </a:rPr>
              <a:t>  If bid shopping to an outsider does not change number of pre-auction bidders, it increases total surplus.</a:t>
            </a:r>
          </a:p>
          <a:p>
            <a:pPr eaLnBrk="1" hangingPunct="1"/>
            <a:endParaRPr lang="en-US" altLang="en-US" sz="1000" dirty="0"/>
          </a:p>
          <a:p>
            <a:pPr lvl="1" eaLnBrk="1" hangingPunct="1"/>
            <a:r>
              <a:rPr lang="en-US" altLang="en-US" sz="1800" dirty="0"/>
              <a:t>Entry threshold doesn’t change, so for each realization of costs, same subcontractors bid as would have without bid shopping</a:t>
            </a:r>
          </a:p>
          <a:p>
            <a:pPr lvl="1" eaLnBrk="1" hangingPunct="1"/>
            <a:r>
              <a:rPr lang="en-US" altLang="en-US" sz="1800" dirty="0"/>
              <a:t>If lowest bidder is replaced, he competes down to his cost level </a:t>
            </a:r>
            <a:r>
              <a:rPr lang="en-US" altLang="en-US" sz="1800" i="1" dirty="0"/>
              <a:t>y</a:t>
            </a:r>
            <a:r>
              <a:rPr lang="en-US" altLang="en-US" sz="1800" dirty="0"/>
              <a:t>…</a:t>
            </a:r>
          </a:p>
          <a:p>
            <a:pPr lvl="1" eaLnBrk="1" hangingPunct="1"/>
            <a:r>
              <a:rPr lang="en-US" altLang="en-US" sz="1800" dirty="0"/>
              <a:t>…so his lost profits </a:t>
            </a:r>
            <a:r>
              <a:rPr lang="en-US" altLang="en-US" sz="1800" i="1" dirty="0"/>
              <a:t>b</a:t>
            </a:r>
            <a:r>
              <a:rPr lang="en-US" altLang="en-US" sz="1800" dirty="0"/>
              <a:t>(</a:t>
            </a:r>
            <a:r>
              <a:rPr lang="en-US" altLang="en-US" sz="1800" i="1" dirty="0"/>
              <a:t>y</a:t>
            </a:r>
            <a:r>
              <a:rPr lang="en-US" altLang="en-US" sz="1800" dirty="0"/>
              <a:t>) – </a:t>
            </a:r>
            <a:r>
              <a:rPr lang="en-US" altLang="en-US" sz="1800" i="1" dirty="0"/>
              <a:t>y</a:t>
            </a:r>
            <a:r>
              <a:rPr lang="en-US" altLang="en-US" sz="1800" dirty="0"/>
              <a:t> are the same as the procurer’s cost reduction</a:t>
            </a:r>
            <a:endParaRPr lang="en-US" altLang="en-US" sz="2200" dirty="0"/>
          </a:p>
          <a:p>
            <a:pPr lvl="1" eaLnBrk="1" hangingPunct="1"/>
            <a:r>
              <a:rPr lang="en-US" altLang="en-US" sz="1800" dirty="0"/>
              <a:t>Combined surplus of procurer, prime contractors, and pre-auction subcontractors is unchanged (ex post, therefore ex ante)…</a:t>
            </a:r>
          </a:p>
          <a:p>
            <a:pPr lvl="1" eaLnBrk="1" hangingPunct="1"/>
            <a:r>
              <a:rPr lang="en-US" altLang="en-US" sz="1800" dirty="0"/>
              <a:t>…so total surplus changes by surplus of post-auction subs, which must be positive in equilibrium</a:t>
            </a:r>
          </a:p>
          <a:p>
            <a:pPr lvl="1" eaLnBrk="1" hangingPunct="1"/>
            <a:endParaRPr lang="en-US" altLang="en-US" sz="1800" dirty="0"/>
          </a:p>
          <a:p>
            <a:pPr eaLnBrk="1" hangingPunct="1"/>
            <a:r>
              <a:rPr lang="en-US" altLang="en-US" sz="2200" dirty="0"/>
              <a:t>Distributional effects</a:t>
            </a:r>
          </a:p>
          <a:p>
            <a:pPr lvl="1" eaLnBrk="1" hangingPunct="1"/>
            <a:r>
              <a:rPr lang="en-US" altLang="en-US" sz="1800" dirty="0"/>
              <a:t>In this case, bid shopping hurts existing subs, benefits procurer</a:t>
            </a:r>
          </a:p>
          <a:p>
            <a:pPr lvl="1" eaLnBrk="1" hangingPunct="1"/>
            <a:r>
              <a:rPr lang="en-US" altLang="en-US" sz="1800" dirty="0"/>
              <a:t>Effect on prime contractors is ambiguous</a:t>
            </a:r>
          </a:p>
        </p:txBody>
      </p:sp>
    </p:spTree>
    <p:extLst>
      <p:ext uri="{BB962C8B-B14F-4D97-AF65-F5344CB8AC3E}">
        <p14:creationId xmlns:p14="http://schemas.microsoft.com/office/powerpoint/2010/main" val="3301478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766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766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7661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7661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7661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76611">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76611">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7661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28</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Case 2: Bid shopping reduces number of pre-auction bidders</a:t>
            </a:r>
            <a:endParaRPr lang="en-US" altLang="en-US" sz="3600" b="1" dirty="0"/>
          </a:p>
        </p:txBody>
      </p:sp>
      <mc:AlternateContent xmlns:mc="http://schemas.openxmlformats.org/markup-compatibility/2006" xmlns:a14="http://schemas.microsoft.com/office/drawing/2010/main">
        <mc:Choice Requires="a14">
          <p:sp>
            <p:nvSpPr>
              <p:cNvPr id="1476611" name="Rectangle 3"/>
              <p:cNvSpPr>
                <a:spLocks noChangeArrowheads="1"/>
              </p:cNvSpPr>
              <p:nvPr/>
            </p:nvSpPr>
            <p:spPr bwMode="auto">
              <a:xfrm>
                <a:off x="457198" y="1608138"/>
                <a:ext cx="8229601" cy="4525962"/>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endParaRPr lang="en-US" altLang="en-US" sz="2200" dirty="0"/>
              </a:p>
              <a:p>
                <a:pPr eaLnBrk="1" hangingPunct="1"/>
                <a:r>
                  <a:rPr lang="en-US" altLang="en-US" sz="2200" dirty="0"/>
                  <a:t>If bid shopping reduces number of pre-auction bidders…</a:t>
                </a:r>
              </a:p>
              <a:p>
                <a:pPr eaLnBrk="1" hangingPunct="1"/>
                <a:endParaRPr lang="en-US" altLang="en-US" sz="1400" dirty="0"/>
              </a:p>
              <a:p>
                <a:pPr eaLnBrk="1" hangingPunct="1"/>
                <a:r>
                  <a:rPr lang="en-US" altLang="en-US" sz="2200" dirty="0"/>
                  <a:t>…someone who could have bid pre-auction chose to wait…</a:t>
                </a:r>
              </a:p>
              <a:p>
                <a:pPr eaLnBrk="1" hangingPunct="1"/>
                <a:endParaRPr lang="en-US" altLang="en-US" sz="1400" dirty="0"/>
              </a:p>
              <a:p>
                <a:pPr eaLnBrk="1" hangingPunct="1"/>
                <a:r>
                  <a:rPr lang="en-US" altLang="en-US" sz="2200" dirty="0"/>
                  <a:t>…so we assume they’re earning weakly higher profits from waiting than from bidding pre-auction</a:t>
                </a:r>
              </a:p>
              <a:p>
                <a:pPr eaLnBrk="1" hangingPunct="1"/>
                <a:endParaRPr lang="en-US" altLang="en-US" sz="1400" dirty="0"/>
              </a:p>
              <a:p>
                <a:pPr eaLnBrk="1" hangingPunct="1"/>
                <a:r>
                  <a:rPr lang="en-US" altLang="en-US" sz="2200" dirty="0"/>
                  <a:t>So relevant welfare comparison is </a:t>
                </a:r>
                <a:br>
                  <a:rPr lang="en-US" altLang="en-US" sz="2200" dirty="0"/>
                </a:br>
                <a:r>
                  <a:rPr lang="en-US" altLang="en-US" sz="2200" dirty="0"/>
                  <a:t>“</a:t>
                </a:r>
                <a:r>
                  <a:rPr lang="en-US" altLang="en-US" sz="2200" dirty="0">
                    <a:solidFill>
                      <a:srgbClr val="0000FF"/>
                    </a:solidFill>
                  </a:rPr>
                  <a:t>bid shopping with </a:t>
                </a:r>
                <a14:m>
                  <m:oMath xmlns:m="http://schemas.openxmlformats.org/officeDocument/2006/math">
                    <m:r>
                      <a:rPr lang="en-US" altLang="en-US" sz="2200" i="1">
                        <a:solidFill>
                          <a:srgbClr val="0000FF"/>
                        </a:solidFill>
                        <a:latin typeface="Cambria Math" panose="02040503050406030204" pitchFamily="18" charset="0"/>
                      </a:rPr>
                      <m:t>𝑛</m:t>
                    </m:r>
                    <m:r>
                      <a:rPr lang="en-US" altLang="en-US" sz="2200" i="1">
                        <a:solidFill>
                          <a:srgbClr val="0000FF"/>
                        </a:solidFill>
                        <a:latin typeface="Cambria Math" panose="02040503050406030204" pitchFamily="18" charset="0"/>
                      </a:rPr>
                      <m:t> </m:t>
                    </m:r>
                  </m:oMath>
                </a14:m>
                <a:r>
                  <a:rPr lang="en-US" altLang="en-US" sz="2200" dirty="0">
                    <a:solidFill>
                      <a:srgbClr val="0000FF"/>
                    </a:solidFill>
                  </a:rPr>
                  <a:t>pre- and </a:t>
                </a:r>
                <a14:m>
                  <m:oMath xmlns:m="http://schemas.openxmlformats.org/officeDocument/2006/math">
                    <m:r>
                      <a:rPr lang="en-US" altLang="en-US" sz="2200" b="0" i="1" smtClean="0">
                        <a:solidFill>
                          <a:srgbClr val="0000FF"/>
                        </a:solidFill>
                        <a:latin typeface="Cambria Math" panose="02040503050406030204" pitchFamily="18" charset="0"/>
                      </a:rPr>
                      <m:t>𝑘</m:t>
                    </m:r>
                  </m:oMath>
                </a14:m>
                <a:r>
                  <a:rPr lang="en-US" altLang="en-US" sz="2200" dirty="0">
                    <a:solidFill>
                      <a:srgbClr val="0000FF"/>
                    </a:solidFill>
                  </a:rPr>
                  <a:t> post-auction subcontractors</a:t>
                </a:r>
                <a:r>
                  <a:rPr lang="en-US" altLang="en-US" sz="2200" dirty="0"/>
                  <a:t>”</a:t>
                </a:r>
                <a:br>
                  <a:rPr lang="en-US" altLang="en-US" sz="2200" dirty="0"/>
                </a:br>
                <a:r>
                  <a:rPr lang="en-US" altLang="en-US" sz="2200" dirty="0"/>
                  <a:t>vs “</a:t>
                </a:r>
                <a:r>
                  <a:rPr lang="en-US" altLang="en-US" sz="2200" dirty="0">
                    <a:solidFill>
                      <a:srgbClr val="0000FF"/>
                    </a:solidFill>
                  </a:rPr>
                  <a:t>no bid shopping with </a:t>
                </a:r>
                <a14:m>
                  <m:oMath xmlns:m="http://schemas.openxmlformats.org/officeDocument/2006/math">
                    <m:r>
                      <a:rPr lang="en-US" altLang="en-US" sz="2200" i="1">
                        <a:solidFill>
                          <a:srgbClr val="0000FF"/>
                        </a:solidFill>
                        <a:latin typeface="Cambria Math" panose="02040503050406030204" pitchFamily="18" charset="0"/>
                      </a:rPr>
                      <m:t>𝑛</m:t>
                    </m:r>
                    <m:r>
                      <a:rPr lang="en-US" altLang="en-US" sz="2200" b="0" i="1" smtClean="0">
                        <a:solidFill>
                          <a:srgbClr val="0000FF"/>
                        </a:solidFill>
                        <a:latin typeface="Cambria Math" panose="02040503050406030204" pitchFamily="18" charset="0"/>
                      </a:rPr>
                      <m:t>′</m:t>
                    </m:r>
                  </m:oMath>
                </a14:m>
                <a:r>
                  <a:rPr lang="en-US" altLang="en-US" sz="2200" dirty="0">
                    <a:solidFill>
                      <a:srgbClr val="0000FF"/>
                    </a:solidFill>
                  </a:rPr>
                  <a:t> subcontractors</a:t>
                </a:r>
                <a:r>
                  <a:rPr lang="en-US" altLang="en-US" sz="2200" dirty="0"/>
                  <a:t>”…</a:t>
                </a:r>
              </a:p>
              <a:p>
                <a:pPr eaLnBrk="1" hangingPunct="1"/>
                <a:endParaRPr lang="en-US" altLang="en-US" sz="1400" dirty="0"/>
              </a:p>
              <a:p>
                <a:pPr eaLnBrk="1" hangingPunct="1"/>
                <a:r>
                  <a:rPr lang="en-US" altLang="en-US" sz="2200" dirty="0"/>
                  <a:t>…with </a:t>
                </a:r>
                <a14:m>
                  <m:oMath xmlns:m="http://schemas.openxmlformats.org/officeDocument/2006/math">
                    <m:r>
                      <a:rPr lang="en-US" altLang="en-US" sz="2200" b="0" i="1" smtClean="0">
                        <a:latin typeface="Cambria Math" panose="02040503050406030204" pitchFamily="18" charset="0"/>
                      </a:rPr>
                      <m:t>𝑛</m:t>
                    </m:r>
                    <m:r>
                      <a:rPr lang="en-US" altLang="en-US" sz="2200" b="0" i="1" smtClean="0">
                        <a:latin typeface="Cambria Math" panose="02040503050406030204" pitchFamily="18" charset="0"/>
                        <a:ea typeface="Cambria Math" panose="02040503050406030204" pitchFamily="18" charset="0"/>
                      </a:rPr>
                      <m:t>≤</m:t>
                    </m:r>
                    <m:r>
                      <a:rPr lang="en-US" altLang="en-US" sz="2200" b="0" i="1" smtClean="0">
                        <a:latin typeface="Cambria Math" panose="02040503050406030204" pitchFamily="18" charset="0"/>
                        <a:ea typeface="Cambria Math" panose="02040503050406030204" pitchFamily="18" charset="0"/>
                      </a:rPr>
                      <m:t>𝑛</m:t>
                    </m:r>
                    <m:r>
                      <a:rPr lang="en-US" altLang="en-US" sz="2200" b="0" i="1" smtClean="0">
                        <a:latin typeface="Cambria Math" panose="02040503050406030204" pitchFamily="18" charset="0"/>
                        <a:ea typeface="Cambria Math" panose="02040503050406030204" pitchFamily="18" charset="0"/>
                      </a:rPr>
                      <m:t>′</m:t>
                    </m:r>
                  </m:oMath>
                </a14:m>
                <a:r>
                  <a:rPr lang="en-US" altLang="en-US" sz="2200" dirty="0"/>
                  <a:t>, and </a:t>
                </a:r>
                <a14:m>
                  <m:oMath xmlns:m="http://schemas.openxmlformats.org/officeDocument/2006/math">
                    <m:r>
                      <a:rPr lang="en-US" altLang="en-US" sz="2200" b="0" i="1" smtClean="0">
                        <a:solidFill>
                          <a:srgbClr val="0000FF"/>
                        </a:solidFill>
                        <a:latin typeface="Cambria Math" panose="02040503050406030204" pitchFamily="18" charset="0"/>
                      </a:rPr>
                      <m:t>𝑈</m:t>
                    </m:r>
                    <m:r>
                      <a:rPr lang="en-US" altLang="en-US" sz="2200" b="0" i="1" smtClean="0">
                        <a:solidFill>
                          <a:srgbClr val="0000FF"/>
                        </a:solidFill>
                        <a:latin typeface="Cambria Math" panose="02040503050406030204" pitchFamily="18" charset="0"/>
                      </a:rPr>
                      <m:t>(</m:t>
                    </m:r>
                    <m:r>
                      <a:rPr lang="en-US" altLang="en-US" sz="2200" b="0" i="1" smtClean="0">
                        <a:solidFill>
                          <a:srgbClr val="0000FF"/>
                        </a:solidFill>
                        <a:latin typeface="Cambria Math" panose="02040503050406030204" pitchFamily="18" charset="0"/>
                      </a:rPr>
                      <m:t>𝑛</m:t>
                    </m:r>
                    <m:r>
                      <a:rPr lang="en-US" altLang="en-US" sz="2200" b="0" i="1" smtClean="0">
                        <a:solidFill>
                          <a:srgbClr val="0000FF"/>
                        </a:solidFill>
                        <a:latin typeface="Cambria Math" panose="02040503050406030204" pitchFamily="18" charset="0"/>
                      </a:rPr>
                      <m:t>,</m:t>
                    </m:r>
                    <m:r>
                      <a:rPr lang="en-US" altLang="en-US" sz="2200" b="0" i="1" smtClean="0">
                        <a:solidFill>
                          <a:srgbClr val="0000FF"/>
                        </a:solidFill>
                        <a:latin typeface="Cambria Math" panose="02040503050406030204" pitchFamily="18" charset="0"/>
                      </a:rPr>
                      <m:t>𝑘</m:t>
                    </m:r>
                    <m:r>
                      <a:rPr lang="en-US" altLang="en-US" sz="2200" b="0" i="1" smtClean="0">
                        <a:solidFill>
                          <a:srgbClr val="0000FF"/>
                        </a:solidFill>
                        <a:latin typeface="Cambria Math" panose="02040503050406030204" pitchFamily="18" charset="0"/>
                      </a:rPr>
                      <m:t>,</m:t>
                    </m:r>
                    <m:r>
                      <a:rPr lang="en-US" altLang="en-US" sz="2200" b="0" i="1" smtClean="0">
                        <a:solidFill>
                          <a:srgbClr val="0000FF"/>
                        </a:solidFill>
                        <a:latin typeface="Cambria Math" panose="02040503050406030204" pitchFamily="18" charset="0"/>
                      </a:rPr>
                      <m:t>𝑝𝑜𝑠𝑡</m:t>
                    </m:r>
                    <m:r>
                      <a:rPr lang="en-US" altLang="en-US" sz="2200" b="0" i="1" smtClean="0">
                        <a:solidFill>
                          <a:srgbClr val="0000FF"/>
                        </a:solidFill>
                        <a:latin typeface="Cambria Math" panose="02040503050406030204" pitchFamily="18" charset="0"/>
                      </a:rPr>
                      <m:t>)≥</m:t>
                    </m:r>
                    <m:r>
                      <a:rPr lang="en-US" altLang="en-US" sz="2200" b="0" i="1" smtClean="0">
                        <a:solidFill>
                          <a:srgbClr val="0000FF"/>
                        </a:solidFill>
                        <a:latin typeface="Cambria Math" panose="02040503050406030204" pitchFamily="18" charset="0"/>
                        <a:ea typeface="Cambria Math" panose="02040503050406030204" pitchFamily="18" charset="0"/>
                      </a:rPr>
                      <m:t>𝑈</m:t>
                    </m:r>
                    <m:r>
                      <a:rPr lang="en-US" altLang="en-US" sz="2200" b="0" i="1" smtClean="0">
                        <a:solidFill>
                          <a:srgbClr val="0000FF"/>
                        </a:solidFill>
                        <a:latin typeface="Cambria Math" panose="02040503050406030204" pitchFamily="18" charset="0"/>
                        <a:ea typeface="Cambria Math" panose="02040503050406030204" pitchFamily="18" charset="0"/>
                      </a:rPr>
                      <m:t>(</m:t>
                    </m:r>
                    <m:r>
                      <a:rPr lang="en-US" altLang="en-US" sz="2200" b="0" i="1" smtClean="0">
                        <a:solidFill>
                          <a:srgbClr val="0000FF"/>
                        </a:solidFill>
                        <a:latin typeface="Cambria Math" panose="02040503050406030204" pitchFamily="18" charset="0"/>
                        <a:ea typeface="Cambria Math" panose="02040503050406030204" pitchFamily="18" charset="0"/>
                      </a:rPr>
                      <m:t>𝑛</m:t>
                    </m:r>
                    <m:r>
                      <a:rPr lang="en-US" altLang="en-US" sz="2200" b="0" i="1" smtClean="0">
                        <a:solidFill>
                          <a:srgbClr val="0000FF"/>
                        </a:solidFill>
                        <a:latin typeface="Cambria Math" panose="02040503050406030204" pitchFamily="18" charset="0"/>
                        <a:ea typeface="Cambria Math" panose="02040503050406030204" pitchFamily="18" charset="0"/>
                      </a:rPr>
                      <m:t>+1,</m:t>
                    </m:r>
                    <m:r>
                      <a:rPr lang="en-US" altLang="en-US" sz="2200" b="0" i="1" smtClean="0">
                        <a:solidFill>
                          <a:srgbClr val="0000FF"/>
                        </a:solidFill>
                        <a:latin typeface="Cambria Math" panose="02040503050406030204" pitchFamily="18" charset="0"/>
                        <a:ea typeface="Cambria Math" panose="02040503050406030204" pitchFamily="18" charset="0"/>
                      </a:rPr>
                      <m:t>𝑘</m:t>
                    </m:r>
                    <m:r>
                      <a:rPr lang="en-US" altLang="en-US" sz="2200" b="0" i="1" smtClean="0">
                        <a:solidFill>
                          <a:srgbClr val="0000FF"/>
                        </a:solidFill>
                        <a:latin typeface="Cambria Math" panose="02040503050406030204" pitchFamily="18" charset="0"/>
                        <a:ea typeface="Cambria Math" panose="02040503050406030204" pitchFamily="18" charset="0"/>
                      </a:rPr>
                      <m:t>−1,</m:t>
                    </m:r>
                    <m:r>
                      <a:rPr lang="en-US" altLang="en-US" sz="2200" b="0" i="1" smtClean="0">
                        <a:solidFill>
                          <a:srgbClr val="0000FF"/>
                        </a:solidFill>
                        <a:latin typeface="Cambria Math" panose="02040503050406030204" pitchFamily="18" charset="0"/>
                        <a:ea typeface="Cambria Math" panose="02040503050406030204" pitchFamily="18" charset="0"/>
                      </a:rPr>
                      <m:t>𝑝𝑟𝑒</m:t>
                    </m:r>
                    <m:r>
                      <a:rPr lang="en-US" altLang="en-US" sz="2200" b="0" i="1" smtClean="0">
                        <a:solidFill>
                          <a:srgbClr val="0000FF"/>
                        </a:solidFill>
                        <a:latin typeface="Cambria Math" panose="02040503050406030204" pitchFamily="18" charset="0"/>
                        <a:ea typeface="Cambria Math" panose="02040503050406030204" pitchFamily="18" charset="0"/>
                      </a:rPr>
                      <m:t>)</m:t>
                    </m:r>
                  </m:oMath>
                </a14:m>
                <a:r>
                  <a:rPr lang="en-US" altLang="en-US" sz="2200" b="1" i="1" dirty="0">
                    <a:solidFill>
                      <a:srgbClr val="0000FF"/>
                    </a:solidFill>
                  </a:rPr>
                  <a:t> </a:t>
                </a:r>
                <a:r>
                  <a:rPr lang="en-US" altLang="en-US" sz="2200" dirty="0">
                    <a:solidFill>
                      <a:srgbClr val="0000FF"/>
                    </a:solidFill>
                  </a:rPr>
                  <a:t>if</a:t>
                </a:r>
                <a:r>
                  <a:rPr lang="en-US" altLang="en-US" sz="2200" b="1" dirty="0">
                    <a:solidFill>
                      <a:srgbClr val="0000FF"/>
                    </a:solidFill>
                  </a:rPr>
                  <a:t> </a:t>
                </a:r>
                <a14:m>
                  <m:oMath xmlns:m="http://schemas.openxmlformats.org/officeDocument/2006/math">
                    <m:r>
                      <a:rPr lang="en-US" altLang="en-US" sz="2200" i="1">
                        <a:solidFill>
                          <a:srgbClr val="0000FF"/>
                        </a:solidFill>
                        <a:latin typeface="Cambria Math" panose="02040503050406030204" pitchFamily="18" charset="0"/>
                      </a:rPr>
                      <m:t>𝑛</m:t>
                    </m:r>
                    <m:r>
                      <a:rPr lang="en-US" altLang="en-US" sz="2200" b="0" i="1" smtClean="0">
                        <a:solidFill>
                          <a:srgbClr val="0000FF"/>
                        </a:solidFill>
                        <a:latin typeface="Cambria Math" panose="02040503050406030204" pitchFamily="18" charset="0"/>
                        <a:ea typeface="Cambria Math" panose="02040503050406030204" pitchFamily="18" charset="0"/>
                      </a:rPr>
                      <m:t>&lt;</m:t>
                    </m:r>
                    <m:r>
                      <a:rPr lang="en-US" altLang="en-US" sz="2200" i="1">
                        <a:solidFill>
                          <a:srgbClr val="0000FF"/>
                        </a:solidFill>
                        <a:latin typeface="Cambria Math" panose="02040503050406030204" pitchFamily="18" charset="0"/>
                        <a:ea typeface="Cambria Math" panose="02040503050406030204" pitchFamily="18" charset="0"/>
                      </a:rPr>
                      <m:t>𝑛</m:t>
                    </m:r>
                    <m:r>
                      <a:rPr lang="en-US" altLang="en-US" sz="2200" i="1">
                        <a:solidFill>
                          <a:srgbClr val="0000FF"/>
                        </a:solidFill>
                        <a:latin typeface="Cambria Math" panose="02040503050406030204" pitchFamily="18" charset="0"/>
                        <a:ea typeface="Cambria Math" panose="02040503050406030204" pitchFamily="18" charset="0"/>
                      </a:rPr>
                      <m:t>′</m:t>
                    </m:r>
                  </m:oMath>
                </a14:m>
                <a:endParaRPr lang="en-US" altLang="en-US" sz="2200" b="1" dirty="0"/>
              </a:p>
            </p:txBody>
          </p:sp>
        </mc:Choice>
        <mc:Fallback xmlns="">
          <p:sp>
            <p:nvSpPr>
              <p:cNvPr id="1476611" name="Rectangle 3"/>
              <p:cNvSpPr>
                <a:spLocks noRot="1" noChangeAspect="1" noMove="1" noResize="1" noEditPoints="1" noAdjustHandles="1" noChangeArrowheads="1" noChangeShapeType="1" noTextEdit="1"/>
              </p:cNvSpPr>
              <p:nvPr/>
            </p:nvSpPr>
            <p:spPr bwMode="auto">
              <a:xfrm>
                <a:off x="457198" y="1608138"/>
                <a:ext cx="8229601" cy="4525962"/>
              </a:xfrm>
              <a:prstGeom prst="rect">
                <a:avLst/>
              </a:prstGeom>
              <a:blipFill>
                <a:blip r:embed="rId3"/>
                <a:stretch>
                  <a:fillRect l="-815" b="-1617"/>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 name="TextBox 1">
            <a:extLst>
              <a:ext uri="{FF2B5EF4-FFF2-40B4-BE49-F238E27FC236}">
                <a16:creationId xmlns:a16="http://schemas.microsoft.com/office/drawing/2014/main" id="{548CABB5-2CC0-21F4-C158-E2C5C19F9B61}"/>
              </a:ext>
            </a:extLst>
          </p:cNvPr>
          <p:cNvSpPr txBox="1"/>
          <p:nvPr/>
        </p:nvSpPr>
        <p:spPr>
          <a:xfrm>
            <a:off x="987550" y="6198140"/>
            <a:ext cx="3817625" cy="461665"/>
          </a:xfrm>
          <a:prstGeom prst="rect">
            <a:avLst/>
          </a:prstGeom>
          <a:noFill/>
        </p:spPr>
        <p:txBody>
          <a:bodyPr wrap="square" rtlCol="0">
            <a:spAutoFit/>
          </a:bodyPr>
          <a:lstStyle/>
          <a:p>
            <a:pPr algn="ctr"/>
            <a:r>
              <a:rPr lang="en-US" sz="1200" i="1" dirty="0">
                <a:solidFill>
                  <a:srgbClr val="FF0000"/>
                </a:solidFill>
                <a:latin typeface="+mj-lt"/>
              </a:rPr>
              <a:t>Expected surplus of a “post-auction subcontractor” when there are n pre- and k post-auction subs</a:t>
            </a:r>
          </a:p>
        </p:txBody>
      </p:sp>
      <p:sp>
        <p:nvSpPr>
          <p:cNvPr id="3" name="TextBox 2">
            <a:extLst>
              <a:ext uri="{FF2B5EF4-FFF2-40B4-BE49-F238E27FC236}">
                <a16:creationId xmlns:a16="http://schemas.microsoft.com/office/drawing/2014/main" id="{444DFCFF-8A4A-41C8-9F7B-053A078D3A6F}"/>
              </a:ext>
            </a:extLst>
          </p:cNvPr>
          <p:cNvSpPr txBox="1"/>
          <p:nvPr/>
        </p:nvSpPr>
        <p:spPr>
          <a:xfrm>
            <a:off x="4724705" y="6198140"/>
            <a:ext cx="3817625" cy="461665"/>
          </a:xfrm>
          <a:prstGeom prst="rect">
            <a:avLst/>
          </a:prstGeom>
          <a:noFill/>
        </p:spPr>
        <p:txBody>
          <a:bodyPr wrap="square" rtlCol="0">
            <a:spAutoFit/>
          </a:bodyPr>
          <a:lstStyle/>
          <a:p>
            <a:pPr algn="ctr"/>
            <a:r>
              <a:rPr lang="en-US" sz="1200" i="1" dirty="0">
                <a:solidFill>
                  <a:srgbClr val="FF0000"/>
                </a:solidFill>
                <a:latin typeface="+mj-lt"/>
              </a:rPr>
              <a:t>Expected surplus of a “pre-auction subcontractor” when there are n+1 pre- and k-1 post-auction subs</a:t>
            </a:r>
          </a:p>
        </p:txBody>
      </p:sp>
      <p:sp>
        <p:nvSpPr>
          <p:cNvPr id="5" name="Left Brace 4">
            <a:extLst>
              <a:ext uri="{FF2B5EF4-FFF2-40B4-BE49-F238E27FC236}">
                <a16:creationId xmlns:a16="http://schemas.microsoft.com/office/drawing/2014/main" id="{582ACB8A-31A4-7133-A71B-11B2DAC95AF0}"/>
              </a:ext>
            </a:extLst>
          </p:cNvPr>
          <p:cNvSpPr/>
          <p:nvPr/>
        </p:nvSpPr>
        <p:spPr>
          <a:xfrm rot="16200000">
            <a:off x="3892055" y="5395586"/>
            <a:ext cx="170492" cy="1494811"/>
          </a:xfrm>
          <a:prstGeom prst="lef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Left Brace 5">
            <a:extLst>
              <a:ext uri="{FF2B5EF4-FFF2-40B4-BE49-F238E27FC236}">
                <a16:creationId xmlns:a16="http://schemas.microsoft.com/office/drawing/2014/main" id="{2B726D85-CE34-AFFC-2455-BB3939D6EF90}"/>
              </a:ext>
            </a:extLst>
          </p:cNvPr>
          <p:cNvSpPr/>
          <p:nvPr/>
        </p:nvSpPr>
        <p:spPr>
          <a:xfrm rot="16200000">
            <a:off x="6195697" y="4920439"/>
            <a:ext cx="140394" cy="2415007"/>
          </a:xfrm>
          <a:prstGeom prst="lef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674345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7661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76611">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76611">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76611">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DB096F6C-4B52-4CFD-9270-340ED5077574}" type="slidenum">
              <a:rPr lang="en-US" altLang="en-US"/>
              <a:pPr>
                <a:defRPr/>
              </a:pPr>
              <a:t>2</a:t>
            </a:fld>
            <a:endParaRPr lang="en-US" altLang="en-US"/>
          </a:p>
        </p:txBody>
      </p:sp>
      <p:sp>
        <p:nvSpPr>
          <p:cNvPr id="6147" name="Rectangle 2"/>
          <p:cNvSpPr>
            <a:spLocks noGrp="1" noChangeArrowheads="1"/>
          </p:cNvSpPr>
          <p:nvPr>
            <p:ph type="title"/>
          </p:nvPr>
        </p:nvSpPr>
        <p:spPr>
          <a:xfrm>
            <a:off x="457200" y="277813"/>
            <a:ext cx="8543245" cy="1139825"/>
          </a:xfrm>
        </p:spPr>
        <p:txBody>
          <a:bodyPr/>
          <a:lstStyle/>
          <a:p>
            <a:pPr eaLnBrk="1" hangingPunct="1"/>
            <a:r>
              <a:rPr lang="en-US" altLang="en-US" sz="3600" dirty="0"/>
              <a:t>An interesting legal asymmetry</a:t>
            </a:r>
            <a:br>
              <a:rPr lang="en-US" altLang="en-US" sz="3600" dirty="0"/>
            </a:br>
            <a:r>
              <a:rPr lang="en-US" altLang="en-US" sz="3600" dirty="0"/>
              <a:t>in the U.S.</a:t>
            </a:r>
          </a:p>
        </p:txBody>
      </p:sp>
      <p:sp>
        <p:nvSpPr>
          <p:cNvPr id="1759235" name="Rectangle 3"/>
          <p:cNvSpPr>
            <a:spLocks noChangeArrowheads="1"/>
          </p:cNvSpPr>
          <p:nvPr/>
        </p:nvSpPr>
        <p:spPr bwMode="auto">
          <a:xfrm>
            <a:off x="457199" y="1608138"/>
            <a:ext cx="8085131"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endParaRPr lang="en-US" altLang="en-US" sz="1000" dirty="0"/>
          </a:p>
          <a:p>
            <a:pPr eaLnBrk="1" hangingPunct="1"/>
            <a:r>
              <a:rPr lang="en-US" altLang="en-US" sz="2200" dirty="0"/>
              <a:t>Pre-auction subcontractor bids are typically </a:t>
            </a:r>
            <a:r>
              <a:rPr lang="en-US" altLang="en-US" sz="2200" b="1" dirty="0">
                <a:solidFill>
                  <a:srgbClr val="0000FF"/>
                </a:solidFill>
              </a:rPr>
              <a:t>binding on subcontractors, but not on winning general contractor</a:t>
            </a:r>
            <a:endParaRPr lang="en-US" altLang="en-US" sz="2200" dirty="0"/>
          </a:p>
          <a:p>
            <a:pPr lvl="1" eaLnBrk="1" hangingPunct="1"/>
            <a:r>
              <a:rPr lang="en-US" altLang="en-US" sz="1800" i="1" dirty="0"/>
              <a:t>Drennan v. Star Paving</a:t>
            </a:r>
            <a:r>
              <a:rPr lang="en-US" altLang="en-US" sz="1800" dirty="0"/>
              <a:t> (1958) – winning contractor </a:t>
            </a:r>
            <a:r>
              <a:rPr lang="en-US" altLang="en-US" sz="1800" i="1" dirty="0"/>
              <a:t>reasonably relied </a:t>
            </a:r>
            <a:r>
              <a:rPr lang="en-US" altLang="en-US" sz="1800" dirty="0"/>
              <a:t>on subcontractor’s offer when bidding in the auction, can enforce it</a:t>
            </a:r>
            <a:endParaRPr lang="en-US" altLang="en-US" sz="2200" dirty="0"/>
          </a:p>
          <a:p>
            <a:pPr lvl="1" eaLnBrk="1" hangingPunct="1"/>
            <a:r>
              <a:rPr lang="en-US" altLang="en-US" sz="1800" dirty="0"/>
              <a:t>But winning contractor can’t </a:t>
            </a:r>
            <a:r>
              <a:rPr lang="en-US" altLang="en-US" sz="1800" i="1" dirty="0"/>
              <a:t>accept</a:t>
            </a:r>
            <a:r>
              <a:rPr lang="en-US" altLang="en-US" sz="1800" dirty="0"/>
              <a:t> subcontractor’s offer unless and until they’re awarded the project, aren’t bound by it</a:t>
            </a:r>
          </a:p>
          <a:p>
            <a:pPr eaLnBrk="1" hangingPunct="1"/>
            <a:endParaRPr lang="en-US" altLang="en-US" sz="2200" dirty="0"/>
          </a:p>
          <a:p>
            <a:pPr eaLnBrk="1" hangingPunct="1"/>
            <a:r>
              <a:rPr lang="en-US" altLang="en-US" sz="2200" dirty="0"/>
              <a:t>This leads to a range of behaviors by winning contractors</a:t>
            </a:r>
          </a:p>
          <a:p>
            <a:pPr lvl="1" eaLnBrk="1" hangingPunct="1"/>
            <a:r>
              <a:rPr lang="en-US" altLang="en-US" sz="1800" b="1" dirty="0">
                <a:solidFill>
                  <a:srgbClr val="0000FF"/>
                </a:solidFill>
              </a:rPr>
              <a:t>Bid shopping</a:t>
            </a:r>
            <a:r>
              <a:rPr lang="en-US" altLang="en-US" sz="1800" dirty="0"/>
              <a:t> – soliciting new subcontractor bids after winning, often by showing existing subcontractor’s bid to competitors</a:t>
            </a:r>
          </a:p>
          <a:p>
            <a:pPr lvl="1" eaLnBrk="1" hangingPunct="1"/>
            <a:r>
              <a:rPr lang="en-US" altLang="en-US" sz="1800" b="1" dirty="0">
                <a:solidFill>
                  <a:srgbClr val="0000FF"/>
                </a:solidFill>
              </a:rPr>
              <a:t>Bid chopping/bid chiseling</a:t>
            </a:r>
            <a:r>
              <a:rPr lang="en-US" altLang="en-US" sz="1800" dirty="0"/>
              <a:t> – using this threat to induce price cut</a:t>
            </a:r>
            <a:endParaRPr lang="en-US" altLang="en-US" sz="2200" dirty="0"/>
          </a:p>
          <a:p>
            <a:pPr lvl="1" eaLnBrk="1" hangingPunct="1"/>
            <a:r>
              <a:rPr lang="en-US" altLang="en-US" sz="1800" b="1" dirty="0">
                <a:solidFill>
                  <a:srgbClr val="0000FF"/>
                </a:solidFill>
              </a:rPr>
              <a:t>Bid peddling</a:t>
            </a:r>
            <a:r>
              <a:rPr lang="en-US" altLang="en-US" sz="1800" dirty="0"/>
              <a:t> – losing subcontractors trying to undercut competitors after auction</a:t>
            </a:r>
          </a:p>
        </p:txBody>
      </p:sp>
    </p:spTree>
    <p:extLst>
      <p:ext uri="{BB962C8B-B14F-4D97-AF65-F5344CB8AC3E}">
        <p14:creationId xmlns:p14="http://schemas.microsoft.com/office/powerpoint/2010/main" val="81249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592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592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5923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5923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5923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59235">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5923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29</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Case 2: Bid shopping reduces number of pre-auction bidders</a:t>
            </a:r>
            <a:endParaRPr lang="en-US" altLang="en-US" sz="3600" b="1" dirty="0"/>
          </a:p>
        </p:txBody>
      </p:sp>
      <mc:AlternateContent xmlns:mc="http://schemas.openxmlformats.org/markup-compatibility/2006" xmlns:a14="http://schemas.microsoft.com/office/drawing/2010/main">
        <mc:Choice Requires="a14">
          <p:sp>
            <p:nvSpPr>
              <p:cNvPr id="1476611" name="Rectangle 3"/>
              <p:cNvSpPr>
                <a:spLocks noChangeArrowheads="1"/>
              </p:cNvSpPr>
              <p:nvPr/>
            </p:nvSpPr>
            <p:spPr bwMode="auto">
              <a:xfrm>
                <a:off x="457198" y="1608138"/>
                <a:ext cx="8229601" cy="4525962"/>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endParaRPr lang="en-US" altLang="en-US" sz="2200" dirty="0"/>
              </a:p>
              <a:p>
                <a:pPr eaLnBrk="1" hangingPunct="1"/>
                <a:r>
                  <a:rPr lang="en-US" altLang="en-US" sz="2200" dirty="0"/>
                  <a:t>If bid shopping reduces number of pre-auction bidders…</a:t>
                </a:r>
              </a:p>
              <a:p>
                <a:pPr eaLnBrk="1" hangingPunct="1"/>
                <a:endParaRPr lang="en-US" altLang="en-US" sz="1400" dirty="0"/>
              </a:p>
              <a:p>
                <a:pPr eaLnBrk="1" hangingPunct="1"/>
                <a:r>
                  <a:rPr lang="en-US" altLang="en-US" sz="2200" dirty="0"/>
                  <a:t>…someone who could have bid pre-auction chose to wait…</a:t>
                </a:r>
              </a:p>
              <a:p>
                <a:pPr eaLnBrk="1" hangingPunct="1"/>
                <a:endParaRPr lang="en-US" altLang="en-US" sz="1400" dirty="0"/>
              </a:p>
              <a:p>
                <a:pPr eaLnBrk="1" hangingPunct="1"/>
                <a:r>
                  <a:rPr lang="en-US" altLang="en-US" sz="2200" dirty="0"/>
                  <a:t>…so we assume they’re earning weakly higher profits from waiting than from bidding pre-auction</a:t>
                </a:r>
              </a:p>
              <a:p>
                <a:pPr eaLnBrk="1" hangingPunct="1"/>
                <a:endParaRPr lang="en-US" altLang="en-US" sz="1400" dirty="0"/>
              </a:p>
              <a:p>
                <a:pPr eaLnBrk="1" hangingPunct="1"/>
                <a:r>
                  <a:rPr lang="en-US" altLang="en-US" sz="2200" dirty="0"/>
                  <a:t>So relevant welfare comparison is </a:t>
                </a:r>
                <a:br>
                  <a:rPr lang="en-US" altLang="en-US" sz="2200" dirty="0"/>
                </a:br>
                <a:r>
                  <a:rPr lang="en-US" altLang="en-US" sz="2200" dirty="0"/>
                  <a:t>“</a:t>
                </a:r>
                <a:r>
                  <a:rPr lang="en-US" altLang="en-US" sz="2200" dirty="0">
                    <a:solidFill>
                      <a:srgbClr val="0000FF"/>
                    </a:solidFill>
                  </a:rPr>
                  <a:t>bid shopping with </a:t>
                </a:r>
                <a14:m>
                  <m:oMath xmlns:m="http://schemas.openxmlformats.org/officeDocument/2006/math">
                    <m:r>
                      <a:rPr lang="en-US" altLang="en-US" sz="2200" i="1">
                        <a:solidFill>
                          <a:srgbClr val="0000FF"/>
                        </a:solidFill>
                        <a:latin typeface="Cambria Math" panose="02040503050406030204" pitchFamily="18" charset="0"/>
                      </a:rPr>
                      <m:t>𝑛</m:t>
                    </m:r>
                    <m:r>
                      <a:rPr lang="en-US" altLang="en-US" sz="2200" i="1">
                        <a:solidFill>
                          <a:srgbClr val="0000FF"/>
                        </a:solidFill>
                        <a:latin typeface="Cambria Math" panose="02040503050406030204" pitchFamily="18" charset="0"/>
                      </a:rPr>
                      <m:t> </m:t>
                    </m:r>
                  </m:oMath>
                </a14:m>
                <a:r>
                  <a:rPr lang="en-US" altLang="en-US" sz="2200" dirty="0">
                    <a:solidFill>
                      <a:srgbClr val="0000FF"/>
                    </a:solidFill>
                  </a:rPr>
                  <a:t>pre- and </a:t>
                </a:r>
                <a14:m>
                  <m:oMath xmlns:m="http://schemas.openxmlformats.org/officeDocument/2006/math">
                    <m:r>
                      <a:rPr lang="en-US" altLang="en-US" sz="2200" b="0" i="1" smtClean="0">
                        <a:solidFill>
                          <a:srgbClr val="0000FF"/>
                        </a:solidFill>
                        <a:latin typeface="Cambria Math" panose="02040503050406030204" pitchFamily="18" charset="0"/>
                      </a:rPr>
                      <m:t>𝑘</m:t>
                    </m:r>
                  </m:oMath>
                </a14:m>
                <a:r>
                  <a:rPr lang="en-US" altLang="en-US" sz="2200" dirty="0">
                    <a:solidFill>
                      <a:srgbClr val="0000FF"/>
                    </a:solidFill>
                  </a:rPr>
                  <a:t> post-auction subcontractors</a:t>
                </a:r>
                <a:r>
                  <a:rPr lang="en-US" altLang="en-US" sz="2200" dirty="0"/>
                  <a:t>”</a:t>
                </a:r>
                <a:br>
                  <a:rPr lang="en-US" altLang="en-US" sz="2200" dirty="0"/>
                </a:br>
                <a:r>
                  <a:rPr lang="en-US" altLang="en-US" sz="2200" dirty="0"/>
                  <a:t>vs “</a:t>
                </a:r>
                <a:r>
                  <a:rPr lang="en-US" altLang="en-US" sz="2200" dirty="0">
                    <a:solidFill>
                      <a:srgbClr val="0000FF"/>
                    </a:solidFill>
                  </a:rPr>
                  <a:t>no bid shopping with </a:t>
                </a:r>
                <a14:m>
                  <m:oMath xmlns:m="http://schemas.openxmlformats.org/officeDocument/2006/math">
                    <m:r>
                      <a:rPr lang="en-US" altLang="en-US" sz="2200" i="1">
                        <a:solidFill>
                          <a:srgbClr val="0000FF"/>
                        </a:solidFill>
                        <a:latin typeface="Cambria Math" panose="02040503050406030204" pitchFamily="18" charset="0"/>
                      </a:rPr>
                      <m:t>𝑛</m:t>
                    </m:r>
                    <m:r>
                      <a:rPr lang="en-US" altLang="en-US" sz="2200" b="0" i="1" smtClean="0">
                        <a:solidFill>
                          <a:srgbClr val="0000FF"/>
                        </a:solidFill>
                        <a:latin typeface="Cambria Math" panose="02040503050406030204" pitchFamily="18" charset="0"/>
                      </a:rPr>
                      <m:t>′</m:t>
                    </m:r>
                  </m:oMath>
                </a14:m>
                <a:r>
                  <a:rPr lang="en-US" altLang="en-US" sz="2200" dirty="0">
                    <a:solidFill>
                      <a:srgbClr val="0000FF"/>
                    </a:solidFill>
                  </a:rPr>
                  <a:t> subcontractors</a:t>
                </a:r>
                <a:r>
                  <a:rPr lang="en-US" altLang="en-US" sz="2200" dirty="0"/>
                  <a:t>”…</a:t>
                </a:r>
              </a:p>
              <a:p>
                <a:pPr eaLnBrk="1" hangingPunct="1"/>
                <a:endParaRPr lang="en-US" altLang="en-US" sz="1400" dirty="0"/>
              </a:p>
              <a:p>
                <a:pPr eaLnBrk="1" hangingPunct="1"/>
                <a:r>
                  <a:rPr lang="en-US" altLang="en-US" sz="2200" dirty="0"/>
                  <a:t>…with </a:t>
                </a:r>
                <a14:m>
                  <m:oMath xmlns:m="http://schemas.openxmlformats.org/officeDocument/2006/math">
                    <m:r>
                      <a:rPr lang="en-US" altLang="en-US" sz="2200" b="0" i="1" smtClean="0">
                        <a:latin typeface="Cambria Math" panose="02040503050406030204" pitchFamily="18" charset="0"/>
                      </a:rPr>
                      <m:t>𝑛</m:t>
                    </m:r>
                    <m:r>
                      <a:rPr lang="en-US" altLang="en-US" sz="2200" b="0" i="1" smtClean="0">
                        <a:latin typeface="Cambria Math" panose="02040503050406030204" pitchFamily="18" charset="0"/>
                        <a:ea typeface="Cambria Math" panose="02040503050406030204" pitchFamily="18" charset="0"/>
                      </a:rPr>
                      <m:t>≤</m:t>
                    </m:r>
                    <m:r>
                      <a:rPr lang="en-US" altLang="en-US" sz="2200" b="0" i="1" smtClean="0">
                        <a:latin typeface="Cambria Math" panose="02040503050406030204" pitchFamily="18" charset="0"/>
                        <a:ea typeface="Cambria Math" panose="02040503050406030204" pitchFamily="18" charset="0"/>
                      </a:rPr>
                      <m:t>𝑛</m:t>
                    </m:r>
                    <m:r>
                      <a:rPr lang="en-US" altLang="en-US" sz="2200" b="0" i="1" smtClean="0">
                        <a:latin typeface="Cambria Math" panose="02040503050406030204" pitchFamily="18" charset="0"/>
                        <a:ea typeface="Cambria Math" panose="02040503050406030204" pitchFamily="18" charset="0"/>
                      </a:rPr>
                      <m:t>′</m:t>
                    </m:r>
                  </m:oMath>
                </a14:m>
                <a:r>
                  <a:rPr lang="en-US" altLang="en-US" sz="2200" dirty="0"/>
                  <a:t>, and </a:t>
                </a:r>
                <a14:m>
                  <m:oMath xmlns:m="http://schemas.openxmlformats.org/officeDocument/2006/math">
                    <m:r>
                      <a:rPr lang="en-US" altLang="en-US" sz="2200" b="0" i="1" smtClean="0">
                        <a:solidFill>
                          <a:srgbClr val="0000FF"/>
                        </a:solidFill>
                        <a:latin typeface="Cambria Math" panose="02040503050406030204" pitchFamily="18" charset="0"/>
                      </a:rPr>
                      <m:t>𝑈</m:t>
                    </m:r>
                    <m:r>
                      <a:rPr lang="en-US" altLang="en-US" sz="2200" b="0" i="1" smtClean="0">
                        <a:solidFill>
                          <a:srgbClr val="0000FF"/>
                        </a:solidFill>
                        <a:latin typeface="Cambria Math" panose="02040503050406030204" pitchFamily="18" charset="0"/>
                      </a:rPr>
                      <m:t>(</m:t>
                    </m:r>
                    <m:r>
                      <a:rPr lang="en-US" altLang="en-US" sz="2200" b="0" i="1" smtClean="0">
                        <a:solidFill>
                          <a:srgbClr val="0000FF"/>
                        </a:solidFill>
                        <a:latin typeface="Cambria Math" panose="02040503050406030204" pitchFamily="18" charset="0"/>
                      </a:rPr>
                      <m:t>𝑛</m:t>
                    </m:r>
                    <m:r>
                      <a:rPr lang="en-US" altLang="en-US" sz="2200" b="0" i="1" smtClean="0">
                        <a:solidFill>
                          <a:srgbClr val="0000FF"/>
                        </a:solidFill>
                        <a:latin typeface="Cambria Math" panose="02040503050406030204" pitchFamily="18" charset="0"/>
                      </a:rPr>
                      <m:t>,</m:t>
                    </m:r>
                    <m:r>
                      <a:rPr lang="en-US" altLang="en-US" sz="2200" b="0" i="1" smtClean="0">
                        <a:solidFill>
                          <a:srgbClr val="0000FF"/>
                        </a:solidFill>
                        <a:latin typeface="Cambria Math" panose="02040503050406030204" pitchFamily="18" charset="0"/>
                      </a:rPr>
                      <m:t>𝑘</m:t>
                    </m:r>
                    <m:r>
                      <a:rPr lang="en-US" altLang="en-US" sz="2200" b="0" i="1" smtClean="0">
                        <a:solidFill>
                          <a:srgbClr val="0000FF"/>
                        </a:solidFill>
                        <a:latin typeface="Cambria Math" panose="02040503050406030204" pitchFamily="18" charset="0"/>
                      </a:rPr>
                      <m:t>,</m:t>
                    </m:r>
                    <m:r>
                      <a:rPr lang="en-US" altLang="en-US" sz="2200" b="0" i="1" smtClean="0">
                        <a:solidFill>
                          <a:srgbClr val="0000FF"/>
                        </a:solidFill>
                        <a:latin typeface="Cambria Math" panose="02040503050406030204" pitchFamily="18" charset="0"/>
                      </a:rPr>
                      <m:t>𝑝𝑜𝑠𝑡</m:t>
                    </m:r>
                    <m:r>
                      <a:rPr lang="en-US" altLang="en-US" sz="2200" b="0" i="1" smtClean="0">
                        <a:solidFill>
                          <a:srgbClr val="0000FF"/>
                        </a:solidFill>
                        <a:latin typeface="Cambria Math" panose="02040503050406030204" pitchFamily="18" charset="0"/>
                      </a:rPr>
                      <m:t>)≥</m:t>
                    </m:r>
                    <m:r>
                      <a:rPr lang="en-US" altLang="en-US" sz="2200" b="0" i="1" smtClean="0">
                        <a:solidFill>
                          <a:srgbClr val="0000FF"/>
                        </a:solidFill>
                        <a:latin typeface="Cambria Math" panose="02040503050406030204" pitchFamily="18" charset="0"/>
                        <a:ea typeface="Cambria Math" panose="02040503050406030204" pitchFamily="18" charset="0"/>
                      </a:rPr>
                      <m:t>𝑈</m:t>
                    </m:r>
                    <m:r>
                      <a:rPr lang="en-US" altLang="en-US" sz="2200" b="0" i="1" smtClean="0">
                        <a:solidFill>
                          <a:srgbClr val="0000FF"/>
                        </a:solidFill>
                        <a:latin typeface="Cambria Math" panose="02040503050406030204" pitchFamily="18" charset="0"/>
                        <a:ea typeface="Cambria Math" panose="02040503050406030204" pitchFamily="18" charset="0"/>
                      </a:rPr>
                      <m:t>(</m:t>
                    </m:r>
                    <m:r>
                      <a:rPr lang="en-US" altLang="en-US" sz="2200" b="0" i="1" smtClean="0">
                        <a:solidFill>
                          <a:srgbClr val="0000FF"/>
                        </a:solidFill>
                        <a:latin typeface="Cambria Math" panose="02040503050406030204" pitchFamily="18" charset="0"/>
                        <a:ea typeface="Cambria Math" panose="02040503050406030204" pitchFamily="18" charset="0"/>
                      </a:rPr>
                      <m:t>𝑛</m:t>
                    </m:r>
                    <m:r>
                      <a:rPr lang="en-US" altLang="en-US" sz="2200" b="0" i="1" smtClean="0">
                        <a:solidFill>
                          <a:srgbClr val="0000FF"/>
                        </a:solidFill>
                        <a:latin typeface="Cambria Math" panose="02040503050406030204" pitchFamily="18" charset="0"/>
                        <a:ea typeface="Cambria Math" panose="02040503050406030204" pitchFamily="18" charset="0"/>
                      </a:rPr>
                      <m:t>+1,</m:t>
                    </m:r>
                    <m:r>
                      <a:rPr lang="en-US" altLang="en-US" sz="2200" b="0" i="1" smtClean="0">
                        <a:solidFill>
                          <a:srgbClr val="0000FF"/>
                        </a:solidFill>
                        <a:latin typeface="Cambria Math" panose="02040503050406030204" pitchFamily="18" charset="0"/>
                        <a:ea typeface="Cambria Math" panose="02040503050406030204" pitchFamily="18" charset="0"/>
                      </a:rPr>
                      <m:t>𝑘</m:t>
                    </m:r>
                    <m:r>
                      <a:rPr lang="en-US" altLang="en-US" sz="2200" b="0" i="1" smtClean="0">
                        <a:solidFill>
                          <a:srgbClr val="0000FF"/>
                        </a:solidFill>
                        <a:latin typeface="Cambria Math" panose="02040503050406030204" pitchFamily="18" charset="0"/>
                        <a:ea typeface="Cambria Math" panose="02040503050406030204" pitchFamily="18" charset="0"/>
                      </a:rPr>
                      <m:t>−1,</m:t>
                    </m:r>
                    <m:r>
                      <a:rPr lang="en-US" altLang="en-US" sz="2200" b="0" i="1" smtClean="0">
                        <a:solidFill>
                          <a:srgbClr val="0000FF"/>
                        </a:solidFill>
                        <a:latin typeface="Cambria Math" panose="02040503050406030204" pitchFamily="18" charset="0"/>
                        <a:ea typeface="Cambria Math" panose="02040503050406030204" pitchFamily="18" charset="0"/>
                      </a:rPr>
                      <m:t>𝑝𝑟𝑒</m:t>
                    </m:r>
                    <m:r>
                      <a:rPr lang="en-US" altLang="en-US" sz="2200" b="0" i="1" smtClean="0">
                        <a:solidFill>
                          <a:srgbClr val="0000FF"/>
                        </a:solidFill>
                        <a:latin typeface="Cambria Math" panose="02040503050406030204" pitchFamily="18" charset="0"/>
                        <a:ea typeface="Cambria Math" panose="02040503050406030204" pitchFamily="18" charset="0"/>
                      </a:rPr>
                      <m:t>)</m:t>
                    </m:r>
                  </m:oMath>
                </a14:m>
                <a:r>
                  <a:rPr lang="en-US" altLang="en-US" sz="2200" b="1" i="1" dirty="0">
                    <a:solidFill>
                      <a:srgbClr val="0000FF"/>
                    </a:solidFill>
                  </a:rPr>
                  <a:t> </a:t>
                </a:r>
                <a:r>
                  <a:rPr lang="en-US" altLang="en-US" sz="2200" dirty="0">
                    <a:solidFill>
                      <a:srgbClr val="0000FF"/>
                    </a:solidFill>
                  </a:rPr>
                  <a:t>if</a:t>
                </a:r>
                <a:r>
                  <a:rPr lang="en-US" altLang="en-US" sz="2200" b="1" dirty="0">
                    <a:solidFill>
                      <a:srgbClr val="0000FF"/>
                    </a:solidFill>
                  </a:rPr>
                  <a:t> </a:t>
                </a:r>
                <a14:m>
                  <m:oMath xmlns:m="http://schemas.openxmlformats.org/officeDocument/2006/math">
                    <m:r>
                      <a:rPr lang="en-US" altLang="en-US" sz="2200" i="1">
                        <a:solidFill>
                          <a:srgbClr val="0000FF"/>
                        </a:solidFill>
                        <a:latin typeface="Cambria Math" panose="02040503050406030204" pitchFamily="18" charset="0"/>
                      </a:rPr>
                      <m:t>𝑛</m:t>
                    </m:r>
                    <m:r>
                      <a:rPr lang="en-US" altLang="en-US" sz="2200" b="0" i="1" smtClean="0">
                        <a:solidFill>
                          <a:srgbClr val="0000FF"/>
                        </a:solidFill>
                        <a:latin typeface="Cambria Math" panose="02040503050406030204" pitchFamily="18" charset="0"/>
                        <a:ea typeface="Cambria Math" panose="02040503050406030204" pitchFamily="18" charset="0"/>
                      </a:rPr>
                      <m:t>&lt;</m:t>
                    </m:r>
                    <m:r>
                      <a:rPr lang="en-US" altLang="en-US" sz="2200" i="1">
                        <a:solidFill>
                          <a:srgbClr val="0000FF"/>
                        </a:solidFill>
                        <a:latin typeface="Cambria Math" panose="02040503050406030204" pitchFamily="18" charset="0"/>
                        <a:ea typeface="Cambria Math" panose="02040503050406030204" pitchFamily="18" charset="0"/>
                      </a:rPr>
                      <m:t>𝑛</m:t>
                    </m:r>
                    <m:r>
                      <a:rPr lang="en-US" altLang="en-US" sz="2200" i="1">
                        <a:solidFill>
                          <a:srgbClr val="0000FF"/>
                        </a:solidFill>
                        <a:latin typeface="Cambria Math" panose="02040503050406030204" pitchFamily="18" charset="0"/>
                        <a:ea typeface="Cambria Math" panose="02040503050406030204" pitchFamily="18" charset="0"/>
                      </a:rPr>
                      <m:t>′</m:t>
                    </m:r>
                  </m:oMath>
                </a14:m>
                <a:endParaRPr lang="en-US" altLang="en-US" sz="2200" b="1" dirty="0"/>
              </a:p>
              <a:p>
                <a:pPr lvl="1" eaLnBrk="1" hangingPunct="1"/>
                <a:r>
                  <a:rPr lang="en-US" altLang="en-US" sz="1800" dirty="0"/>
                  <a:t>(Necessary condition for </a:t>
                </a:r>
                <a:r>
                  <a:rPr lang="en-US" altLang="en-US" sz="1800" i="1" dirty="0"/>
                  <a:t>n</a:t>
                </a:r>
                <a:r>
                  <a:rPr lang="en-US" altLang="en-US" sz="1800" dirty="0"/>
                  <a:t> pre- and </a:t>
                </a:r>
                <a:r>
                  <a:rPr lang="en-US" altLang="en-US" sz="1800" i="1" dirty="0"/>
                  <a:t>k </a:t>
                </a:r>
                <a:r>
                  <a:rPr lang="en-US" altLang="en-US" sz="1800" dirty="0"/>
                  <a:t>post-auction subs to be pure-</a:t>
                </a:r>
                <a:r>
                  <a:rPr lang="en-US" altLang="en-US" sz="1800" dirty="0" err="1"/>
                  <a:t>strat</a:t>
                </a:r>
                <a:r>
                  <a:rPr lang="en-US" altLang="en-US" sz="1800" dirty="0"/>
                  <a:t> equilibrium outcome in game where subs decide when to bid)</a:t>
                </a:r>
              </a:p>
            </p:txBody>
          </p:sp>
        </mc:Choice>
        <mc:Fallback xmlns="">
          <p:sp>
            <p:nvSpPr>
              <p:cNvPr id="1476611" name="Rectangle 3"/>
              <p:cNvSpPr>
                <a:spLocks noRot="1" noChangeAspect="1" noMove="1" noResize="1" noEditPoints="1" noAdjustHandles="1" noChangeArrowheads="1" noChangeShapeType="1" noTextEdit="1"/>
              </p:cNvSpPr>
              <p:nvPr/>
            </p:nvSpPr>
            <p:spPr bwMode="auto">
              <a:xfrm>
                <a:off x="457198" y="1608138"/>
                <a:ext cx="8229601" cy="4525962"/>
              </a:xfrm>
              <a:prstGeom prst="rect">
                <a:avLst/>
              </a:prstGeom>
              <a:blipFill>
                <a:blip r:embed="rId3"/>
                <a:stretch>
                  <a:fillRect l="-815" b="-14286"/>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38829149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30</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Case 2: Bid shopping reduces number of pre-auction bidders</a:t>
            </a:r>
            <a:endParaRPr lang="en-US" altLang="en-US" sz="3600" b="1" dirty="0"/>
          </a:p>
        </p:txBody>
      </p:sp>
      <p:sp>
        <p:nvSpPr>
          <p:cNvPr id="1476611" name="Rectangle 3"/>
          <p:cNvSpPr>
            <a:spLocks noChangeArrowheads="1"/>
          </p:cNvSpPr>
          <p:nvPr/>
        </p:nvSpPr>
        <p:spPr bwMode="auto">
          <a:xfrm>
            <a:off x="457198" y="1608138"/>
            <a:ext cx="8229601"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marL="0" indent="0" eaLnBrk="1" hangingPunct="1">
              <a:buNone/>
            </a:pPr>
            <a:r>
              <a:rPr lang="en-US" altLang="en-US" sz="2200" b="1" dirty="0">
                <a:solidFill>
                  <a:srgbClr val="0000FF"/>
                </a:solidFill>
              </a:rPr>
              <a:t>Theorem.</a:t>
            </a:r>
            <a:r>
              <a:rPr lang="en-US" altLang="en-US" sz="2200" dirty="0">
                <a:solidFill>
                  <a:srgbClr val="0000FF"/>
                </a:solidFill>
              </a:rPr>
              <a:t>  If </a:t>
            </a:r>
            <a:r>
              <a:rPr lang="en-US" altLang="en-US" sz="2200" i="1" dirty="0">
                <a:solidFill>
                  <a:srgbClr val="0000FF"/>
                </a:solidFill>
              </a:rPr>
              <a:t>c</a:t>
            </a:r>
            <a:r>
              <a:rPr lang="en-US" altLang="en-US" sz="2200" dirty="0">
                <a:solidFill>
                  <a:srgbClr val="0000FF"/>
                </a:solidFill>
              </a:rPr>
              <a:t> is sufficiently large, bid shopping to outsiders can only </a:t>
            </a:r>
            <a:r>
              <a:rPr lang="en-US" altLang="en-US" sz="2200" b="1" dirty="0">
                <a:solidFill>
                  <a:srgbClr val="0000FF"/>
                </a:solidFill>
              </a:rPr>
              <a:t>increase</a:t>
            </a:r>
            <a:r>
              <a:rPr lang="en-US" altLang="en-US" sz="2200" dirty="0">
                <a:solidFill>
                  <a:srgbClr val="0000FF"/>
                </a:solidFill>
              </a:rPr>
              <a:t> total surplus.</a:t>
            </a:r>
          </a:p>
          <a:p>
            <a:pPr eaLnBrk="1" hangingPunct="1"/>
            <a:r>
              <a:rPr lang="en-US" altLang="en-US" sz="2000" dirty="0"/>
              <a:t>If </a:t>
            </a:r>
            <a:r>
              <a:rPr lang="en-US" altLang="en-US" sz="2000" i="1" dirty="0"/>
              <a:t>c</a:t>
            </a:r>
            <a:r>
              <a:rPr lang="en-US" altLang="en-US" sz="2000" dirty="0"/>
              <a:t> is large enough, </a:t>
            </a:r>
            <a:r>
              <a:rPr lang="en-US" altLang="en-US" sz="2000" i="1" dirty="0"/>
              <a:t>U</a:t>
            </a:r>
            <a:r>
              <a:rPr lang="en-US" altLang="en-US" sz="2000" dirty="0"/>
              <a:t>(</a:t>
            </a:r>
            <a:r>
              <a:rPr lang="en-US" altLang="en-US" sz="2000" i="1" dirty="0" err="1"/>
              <a:t>n</a:t>
            </a:r>
            <a:r>
              <a:rPr lang="en-US" altLang="en-US" sz="2000" dirty="0" err="1"/>
              <a:t>,</a:t>
            </a:r>
            <a:r>
              <a:rPr lang="en-US" altLang="en-US" sz="2000" i="1" dirty="0" err="1"/>
              <a:t>k</a:t>
            </a:r>
            <a:r>
              <a:rPr lang="en-US" altLang="en-US" sz="2000" dirty="0" err="1"/>
              <a:t>,post</a:t>
            </a:r>
            <a:r>
              <a:rPr lang="en-US" altLang="en-US" sz="2000" dirty="0"/>
              <a:t>) &lt; </a:t>
            </a:r>
            <a:r>
              <a:rPr lang="en-US" altLang="en-US" sz="2000" i="1" dirty="0"/>
              <a:t>U</a:t>
            </a:r>
            <a:r>
              <a:rPr lang="en-US" altLang="en-US" sz="2000" dirty="0"/>
              <a:t>(</a:t>
            </a:r>
            <a:r>
              <a:rPr lang="en-US" altLang="en-US" sz="2000" i="1" dirty="0"/>
              <a:t>n</a:t>
            </a:r>
            <a:r>
              <a:rPr lang="en-US" altLang="en-US" sz="2000" dirty="0"/>
              <a:t>+1,</a:t>
            </a:r>
            <a:r>
              <a:rPr lang="en-US" altLang="en-US" sz="2000" i="1" dirty="0"/>
              <a:t>k</a:t>
            </a:r>
            <a:r>
              <a:rPr lang="en-US" altLang="en-US" sz="2000" dirty="0"/>
              <a:t>-1,pre) for any </a:t>
            </a:r>
            <a:r>
              <a:rPr lang="en-US" altLang="en-US" sz="2000" i="1" dirty="0"/>
              <a:t>k</a:t>
            </a:r>
            <a:r>
              <a:rPr lang="en-US" altLang="en-US" sz="2000" dirty="0"/>
              <a:t> &gt; 0</a:t>
            </a:r>
          </a:p>
          <a:p>
            <a:pPr eaLnBrk="1" hangingPunct="1"/>
            <a:r>
              <a:rPr lang="en-US" altLang="en-US" sz="2000" dirty="0"/>
              <a:t>So no sub who could bid pre-auction would choose to wait</a:t>
            </a:r>
          </a:p>
          <a:p>
            <a:pPr eaLnBrk="1" hangingPunct="1"/>
            <a:r>
              <a:rPr lang="en-US" altLang="en-US" sz="2000" dirty="0"/>
              <a:t>So bid shopping doesn’t reduce number of pre-auction subs </a:t>
            </a:r>
            <a:r>
              <a:rPr lang="en-US" altLang="en-US" sz="2000" dirty="0">
                <a:sym typeface="Wingdings" panose="05000000000000000000" pitchFamily="2" charset="2"/>
              </a:rPr>
              <a:t></a:t>
            </a:r>
            <a:r>
              <a:rPr lang="en-US" altLang="en-US" sz="2000" dirty="0"/>
              <a:t> only changes outcome if it attracts “new” outsiders</a:t>
            </a:r>
          </a:p>
          <a:p>
            <a:pPr eaLnBrk="1" hangingPunct="1"/>
            <a:endParaRPr lang="en-US" altLang="en-US" sz="2200" dirty="0"/>
          </a:p>
          <a:p>
            <a:pPr marL="0" indent="0" eaLnBrk="1" hangingPunct="1">
              <a:buNone/>
            </a:pPr>
            <a:r>
              <a:rPr lang="en-US" altLang="en-US" sz="2200" b="1" dirty="0">
                <a:solidFill>
                  <a:srgbClr val="0000FF"/>
                </a:solidFill>
              </a:rPr>
              <a:t>Theorem.</a:t>
            </a:r>
            <a:r>
              <a:rPr lang="en-US" altLang="en-US" sz="2200" dirty="0">
                <a:solidFill>
                  <a:srgbClr val="0000FF"/>
                </a:solidFill>
              </a:rPr>
              <a:t>  If </a:t>
            </a:r>
            <a:r>
              <a:rPr lang="en-US" altLang="en-US" sz="2200" i="1" dirty="0">
                <a:solidFill>
                  <a:srgbClr val="0000FF"/>
                </a:solidFill>
              </a:rPr>
              <a:t>c</a:t>
            </a:r>
            <a:r>
              <a:rPr lang="en-US" altLang="en-US" sz="2200" dirty="0">
                <a:solidFill>
                  <a:srgbClr val="0000FF"/>
                </a:solidFill>
              </a:rPr>
              <a:t> is sufficiently small and bid shopping attracts no “new” outsiders, it can only </a:t>
            </a:r>
            <a:r>
              <a:rPr lang="en-US" altLang="en-US" sz="2200" b="1" dirty="0">
                <a:solidFill>
                  <a:srgbClr val="0000FF"/>
                </a:solidFill>
              </a:rPr>
              <a:t>decrease</a:t>
            </a:r>
            <a:r>
              <a:rPr lang="en-US" altLang="en-US" sz="2200" dirty="0">
                <a:solidFill>
                  <a:srgbClr val="0000FF"/>
                </a:solidFill>
              </a:rPr>
              <a:t> total surplus.</a:t>
            </a:r>
          </a:p>
          <a:p>
            <a:pPr eaLnBrk="1" hangingPunct="1"/>
            <a:r>
              <a:rPr lang="en-US" altLang="en-US" sz="2000" dirty="0"/>
              <a:t>If </a:t>
            </a:r>
            <a:r>
              <a:rPr lang="en-US" altLang="en-US" sz="2000" i="1" dirty="0"/>
              <a:t>c</a:t>
            </a:r>
            <a:r>
              <a:rPr lang="en-US" altLang="en-US" sz="2000" dirty="0"/>
              <a:t> is small enough, </a:t>
            </a:r>
            <a:r>
              <a:rPr lang="en-US" altLang="en-US" sz="2000" i="1" dirty="0"/>
              <a:t>U</a:t>
            </a:r>
            <a:r>
              <a:rPr lang="en-US" altLang="en-US" sz="2000" dirty="0"/>
              <a:t>(</a:t>
            </a:r>
            <a:r>
              <a:rPr lang="en-US" altLang="en-US" sz="2000" i="1" dirty="0"/>
              <a:t>n</a:t>
            </a:r>
            <a:r>
              <a:rPr lang="en-US" altLang="en-US" sz="2000" dirty="0"/>
              <a:t>,1,post) &lt; </a:t>
            </a:r>
            <a:r>
              <a:rPr lang="en-US" altLang="en-US" sz="2000" i="1" dirty="0"/>
              <a:t>U</a:t>
            </a:r>
            <a:r>
              <a:rPr lang="en-US" altLang="en-US" sz="2000" dirty="0"/>
              <a:t>(</a:t>
            </a:r>
            <a:r>
              <a:rPr lang="en-US" altLang="en-US" sz="2000" i="1" dirty="0"/>
              <a:t>n</a:t>
            </a:r>
            <a:r>
              <a:rPr lang="en-US" altLang="en-US" sz="2000" dirty="0"/>
              <a:t>+1,0,pre)…</a:t>
            </a:r>
          </a:p>
          <a:p>
            <a:pPr eaLnBrk="1" hangingPunct="1"/>
            <a:r>
              <a:rPr lang="en-US" altLang="en-US" sz="2000" dirty="0"/>
              <a:t>…so if no “new” outsiders, bid shopping only changes outcome if two or more subs wait to bid post-auction</a:t>
            </a:r>
          </a:p>
          <a:p>
            <a:pPr eaLnBrk="1" hangingPunct="1"/>
            <a:r>
              <a:rPr lang="en-US" altLang="en-US" sz="2000" dirty="0"/>
              <a:t>If </a:t>
            </a:r>
            <a:r>
              <a:rPr lang="en-US" altLang="en-US" sz="2000" i="1" dirty="0"/>
              <a:t>c</a:t>
            </a:r>
            <a:r>
              <a:rPr lang="en-US" altLang="en-US" sz="2000" dirty="0"/>
              <a:t> is small enough, that decreases surplus</a:t>
            </a:r>
          </a:p>
        </p:txBody>
      </p:sp>
    </p:spTree>
    <p:extLst>
      <p:ext uri="{BB962C8B-B14F-4D97-AF65-F5344CB8AC3E}">
        <p14:creationId xmlns:p14="http://schemas.microsoft.com/office/powerpoint/2010/main" val="118758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766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766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766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7661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7661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76611">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766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31</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Summing up results</a:t>
            </a:r>
            <a:endParaRPr lang="en-US" altLang="en-US" sz="3600" b="1" dirty="0"/>
          </a:p>
        </p:txBody>
      </p:sp>
      <p:sp>
        <p:nvSpPr>
          <p:cNvPr id="1476611" name="Rectangle 3"/>
          <p:cNvSpPr>
            <a:spLocks noChangeArrowheads="1"/>
          </p:cNvSpPr>
          <p:nvPr/>
        </p:nvSpPr>
        <p:spPr bwMode="auto">
          <a:xfrm>
            <a:off x="457198" y="1608138"/>
            <a:ext cx="8390542"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endParaRPr lang="en-US" altLang="en-US" sz="2200" dirty="0"/>
          </a:p>
          <a:p>
            <a:pPr eaLnBrk="1" hangingPunct="1"/>
            <a:r>
              <a:rPr lang="en-US" altLang="en-US" sz="2200" dirty="0"/>
              <a:t>Bid shopping to </a:t>
            </a:r>
            <a:r>
              <a:rPr lang="en-US" altLang="en-US" sz="2200" b="1" dirty="0"/>
              <a:t>insiders</a:t>
            </a:r>
            <a:r>
              <a:rPr lang="en-US" altLang="en-US" sz="2200" dirty="0"/>
              <a:t> doesn’t change participation, can only </a:t>
            </a:r>
            <a:r>
              <a:rPr lang="en-US" altLang="en-US" sz="2200" b="1" dirty="0">
                <a:solidFill>
                  <a:srgbClr val="0000FF"/>
                </a:solidFill>
              </a:rPr>
              <a:t>decrease</a:t>
            </a:r>
            <a:r>
              <a:rPr lang="en-US" altLang="en-US" sz="2200" dirty="0"/>
              <a:t> total surplus (seemingly at expense of procurer)</a:t>
            </a:r>
          </a:p>
          <a:p>
            <a:pPr eaLnBrk="1" hangingPunct="1"/>
            <a:endParaRPr lang="en-US" altLang="en-US" sz="2200" dirty="0"/>
          </a:p>
          <a:p>
            <a:pPr eaLnBrk="1" hangingPunct="1"/>
            <a:r>
              <a:rPr lang="en-US" altLang="en-US" sz="2200" dirty="0"/>
              <a:t>Bid shopping to </a:t>
            </a:r>
            <a:r>
              <a:rPr lang="en-US" altLang="en-US" sz="2200" b="1" dirty="0"/>
              <a:t>“new” outsiders</a:t>
            </a:r>
            <a:r>
              <a:rPr lang="en-US" altLang="en-US" sz="2200" dirty="0"/>
              <a:t> doesn’t change participation, can only </a:t>
            </a:r>
            <a:r>
              <a:rPr lang="en-US" altLang="en-US" sz="2200" b="1" dirty="0">
                <a:solidFill>
                  <a:srgbClr val="0000FF"/>
                </a:solidFill>
              </a:rPr>
              <a:t>increase</a:t>
            </a:r>
            <a:r>
              <a:rPr lang="en-US" altLang="en-US" sz="2200" dirty="0"/>
              <a:t> total surplus (to procurer’s benefit)</a:t>
            </a:r>
          </a:p>
          <a:p>
            <a:pPr lvl="1" eaLnBrk="1" hangingPunct="1"/>
            <a:r>
              <a:rPr lang="en-US" altLang="en-US" sz="1800" dirty="0"/>
              <a:t>If </a:t>
            </a:r>
            <a:r>
              <a:rPr lang="en-US" altLang="en-US" sz="1800" i="1" dirty="0"/>
              <a:t>c</a:t>
            </a:r>
            <a:r>
              <a:rPr lang="en-US" altLang="en-US" sz="1800" dirty="0"/>
              <a:t> is large, existing subcontractors won’t choose to delay bidding, so this is the case that matters</a:t>
            </a:r>
          </a:p>
          <a:p>
            <a:pPr eaLnBrk="1" hangingPunct="1"/>
            <a:endParaRPr lang="en-US" altLang="en-US" sz="2200" dirty="0"/>
          </a:p>
          <a:p>
            <a:pPr eaLnBrk="1" hangingPunct="1"/>
            <a:r>
              <a:rPr lang="en-US" altLang="en-US" sz="2200" dirty="0"/>
              <a:t>But bid shopping to outsiders could induce some subs to postpone bidding to after auction</a:t>
            </a:r>
          </a:p>
          <a:p>
            <a:pPr lvl="1" eaLnBrk="1" hangingPunct="1"/>
            <a:r>
              <a:rPr lang="en-US" altLang="en-US" sz="1800" dirty="0"/>
              <a:t>If </a:t>
            </a:r>
            <a:r>
              <a:rPr lang="en-US" altLang="en-US" sz="1800" i="1" dirty="0"/>
              <a:t>c</a:t>
            </a:r>
            <a:r>
              <a:rPr lang="en-US" altLang="en-US" sz="1800" dirty="0"/>
              <a:t> is small and no new outsiders arrive, bid shopping to outsiders can only </a:t>
            </a:r>
            <a:r>
              <a:rPr lang="en-US" altLang="en-US" sz="1800" b="1" dirty="0">
                <a:solidFill>
                  <a:srgbClr val="0000FF"/>
                </a:solidFill>
              </a:rPr>
              <a:t>decrease</a:t>
            </a:r>
            <a:r>
              <a:rPr lang="en-US" altLang="en-US" sz="1800" dirty="0"/>
              <a:t> total surplus</a:t>
            </a:r>
          </a:p>
        </p:txBody>
      </p:sp>
    </p:spTree>
    <p:extLst>
      <p:ext uri="{BB962C8B-B14F-4D97-AF65-F5344CB8AC3E}">
        <p14:creationId xmlns:p14="http://schemas.microsoft.com/office/powerpoint/2010/main" val="1225705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7661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7661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76611">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766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32</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In paper, we consider several extensions…</a:t>
            </a:r>
            <a:endParaRPr lang="en-US" altLang="en-US" sz="3600" b="1" dirty="0"/>
          </a:p>
        </p:txBody>
      </p:sp>
      <p:sp>
        <p:nvSpPr>
          <p:cNvPr id="1476611" name="Rectangle 3"/>
          <p:cNvSpPr>
            <a:spLocks noChangeArrowheads="1"/>
          </p:cNvSpPr>
          <p:nvPr/>
        </p:nvSpPr>
        <p:spPr bwMode="auto">
          <a:xfrm>
            <a:off x="457198" y="1608138"/>
            <a:ext cx="8229601"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endParaRPr lang="en-US" altLang="en-US" sz="2200" dirty="0"/>
          </a:p>
          <a:p>
            <a:pPr eaLnBrk="1" hangingPunct="1"/>
            <a:r>
              <a:rPr lang="en-US" altLang="en-US" sz="2200" dirty="0"/>
              <a:t>Reserve price is endogenous (so changes with bid shopping)</a:t>
            </a:r>
          </a:p>
          <a:p>
            <a:pPr eaLnBrk="1" hangingPunct="1"/>
            <a:endParaRPr lang="en-US" altLang="en-US" sz="2200" dirty="0"/>
          </a:p>
          <a:p>
            <a:pPr eaLnBrk="1" hangingPunct="1"/>
            <a:r>
              <a:rPr lang="en-US" altLang="en-US" sz="2200" dirty="0"/>
              <a:t>Equilibrium multiplicity with bid shopping to outsiders</a:t>
            </a:r>
          </a:p>
          <a:p>
            <a:pPr eaLnBrk="1" hangingPunct="1"/>
            <a:endParaRPr lang="en-US" altLang="en-US" sz="2200" dirty="0"/>
          </a:p>
          <a:p>
            <a:pPr eaLnBrk="1" hangingPunct="1"/>
            <a:r>
              <a:rPr lang="en-US" altLang="en-US" sz="2200" dirty="0"/>
              <a:t>If bid shopping involves additional costs</a:t>
            </a:r>
          </a:p>
          <a:p>
            <a:pPr eaLnBrk="1" hangingPunct="1"/>
            <a:endParaRPr lang="en-US" altLang="en-US" sz="2200" dirty="0"/>
          </a:p>
          <a:p>
            <a:pPr eaLnBrk="1" hangingPunct="1"/>
            <a:r>
              <a:rPr lang="en-US" altLang="en-US" sz="2200" dirty="0"/>
              <a:t>One fun one I’ll show quickly…</a:t>
            </a:r>
          </a:p>
          <a:p>
            <a:pPr eaLnBrk="1" hangingPunct="1"/>
            <a:endParaRPr lang="en-US" altLang="en-US" sz="2200" dirty="0"/>
          </a:p>
        </p:txBody>
      </p:sp>
    </p:spTree>
    <p:extLst>
      <p:ext uri="{BB962C8B-B14F-4D97-AF65-F5344CB8AC3E}">
        <p14:creationId xmlns:p14="http://schemas.microsoft.com/office/powerpoint/2010/main" val="3459830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7661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76611">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766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33</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One extension: what if winning prime approaches </a:t>
            </a:r>
            <a:r>
              <a:rPr lang="en-US" altLang="en-US" sz="3600" i="1" dirty="0"/>
              <a:t>multiple</a:t>
            </a:r>
            <a:r>
              <a:rPr lang="en-US" altLang="en-US" sz="3600" dirty="0"/>
              <a:t> outsiders?</a:t>
            </a:r>
            <a:endParaRPr lang="en-US" altLang="en-US" sz="3600" b="1" dirty="0"/>
          </a:p>
        </p:txBody>
      </p:sp>
      <mc:AlternateContent xmlns:mc="http://schemas.openxmlformats.org/markup-compatibility/2006" xmlns:a14="http://schemas.microsoft.com/office/drawing/2010/main">
        <mc:Choice Requires="a14">
          <p:sp>
            <p:nvSpPr>
              <p:cNvPr id="1476611" name="Rectangle 3"/>
              <p:cNvSpPr>
                <a:spLocks noChangeArrowheads="1"/>
              </p:cNvSpPr>
              <p:nvPr/>
            </p:nvSpPr>
            <p:spPr bwMode="auto">
              <a:xfrm>
                <a:off x="457198" y="1608138"/>
                <a:ext cx="8390542" cy="4525962"/>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r>
                  <a:rPr lang="en-US" altLang="en-US" sz="2200" dirty="0"/>
                  <a:t>So far, assumed just one new bid solicited – what if more?</a:t>
                </a:r>
              </a:p>
              <a:p>
                <a:pPr eaLnBrk="1" hangingPunct="1"/>
                <a:endParaRPr lang="en-US" altLang="en-US" sz="1000" dirty="0"/>
              </a:p>
              <a:p>
                <a:pPr eaLnBrk="1" hangingPunct="1"/>
                <a:r>
                  <a:rPr lang="en-US" altLang="en-US" sz="2200" dirty="0"/>
                  <a:t>Without bid shopping: </a:t>
                </a:r>
                <a14:m>
                  <m:oMath xmlns:m="http://schemas.openxmlformats.org/officeDocument/2006/math">
                    <m:sSup>
                      <m:sSupPr>
                        <m:ctrlPr>
                          <a:rPr lang="en-US" altLang="en-US" sz="2000" i="1">
                            <a:latin typeface="Cambria Math" panose="02040503050406030204" pitchFamily="18" charset="0"/>
                          </a:rPr>
                        </m:ctrlPr>
                      </m:sSupPr>
                      <m:e>
                        <m:d>
                          <m:dPr>
                            <m:ctrlPr>
                              <a:rPr lang="en-US" altLang="en-US" sz="2000" i="1">
                                <a:latin typeface="Cambria Math" panose="02040503050406030204" pitchFamily="18" charset="0"/>
                              </a:rPr>
                            </m:ctrlPr>
                          </m:dPr>
                          <m:e>
                            <m:r>
                              <a:rPr lang="en-US" altLang="en-US" sz="2000" i="1">
                                <a:latin typeface="Cambria Math" panose="02040503050406030204" pitchFamily="18" charset="0"/>
                              </a:rPr>
                              <m:t>1−</m:t>
                            </m:r>
                            <m:r>
                              <a:rPr lang="en-US" altLang="en-US" sz="2000" i="1">
                                <a:latin typeface="Cambria Math" panose="02040503050406030204" pitchFamily="18" charset="0"/>
                              </a:rPr>
                              <m:t>𝐹</m:t>
                            </m:r>
                            <m:d>
                              <m:dPr>
                                <m:ctrlPr>
                                  <a:rPr lang="en-US" altLang="en-US" sz="2000" i="1">
                                    <a:latin typeface="Cambria Math" panose="02040503050406030204" pitchFamily="18" charset="0"/>
                                  </a:rPr>
                                </m:ctrlPr>
                              </m:dPr>
                              <m:e>
                                <m:sSup>
                                  <m:sSupPr>
                                    <m:ctrlPr>
                                      <a:rPr lang="en-US" altLang="en-US" sz="2000" i="1">
                                        <a:latin typeface="Cambria Math" panose="02040503050406030204" pitchFamily="18" charset="0"/>
                                      </a:rPr>
                                    </m:ctrlPr>
                                  </m:sSupPr>
                                  <m:e>
                                    <m:r>
                                      <a:rPr lang="en-US" altLang="en-US" sz="2000" i="1">
                                        <a:latin typeface="Cambria Math" panose="02040503050406030204" pitchFamily="18" charset="0"/>
                                      </a:rPr>
                                      <m:t>𝑦</m:t>
                                    </m:r>
                                  </m:e>
                                  <m:sup>
                                    <m:r>
                                      <a:rPr lang="en-US" altLang="en-US" sz="2000" i="1">
                                        <a:latin typeface="Cambria Math" panose="02040503050406030204" pitchFamily="18" charset="0"/>
                                      </a:rPr>
                                      <m:t>∗</m:t>
                                    </m:r>
                                  </m:sup>
                                </m:sSup>
                              </m:e>
                            </m:d>
                          </m:e>
                        </m:d>
                      </m:e>
                      <m:sup>
                        <m:r>
                          <a:rPr lang="en-US" altLang="en-US" sz="2000" i="1">
                            <a:latin typeface="Cambria Math" panose="02040503050406030204" pitchFamily="18" charset="0"/>
                          </a:rPr>
                          <m:t>𝑁</m:t>
                        </m:r>
                        <m:r>
                          <a:rPr lang="en-US" altLang="en-US" sz="2000" i="1">
                            <a:latin typeface="Cambria Math" panose="02040503050406030204" pitchFamily="18" charset="0"/>
                          </a:rPr>
                          <m:t>−1</m:t>
                        </m:r>
                      </m:sup>
                    </m:sSup>
                    <m:d>
                      <m:dPr>
                        <m:ctrlPr>
                          <a:rPr lang="en-US" altLang="en-US" sz="2000" i="1">
                            <a:latin typeface="Cambria Math" panose="02040503050406030204" pitchFamily="18" charset="0"/>
                          </a:rPr>
                        </m:ctrlPr>
                      </m:dPr>
                      <m:e>
                        <m:r>
                          <a:rPr lang="en-US" altLang="en-US" sz="2000" i="1">
                            <a:latin typeface="Cambria Math" panose="02040503050406030204" pitchFamily="18" charset="0"/>
                          </a:rPr>
                          <m:t>𝑟</m:t>
                        </m:r>
                        <m:r>
                          <a:rPr lang="en-US" altLang="en-US" sz="2000" i="1">
                            <a:latin typeface="Cambria Math" panose="02040503050406030204" pitchFamily="18" charset="0"/>
                          </a:rPr>
                          <m:t>−</m:t>
                        </m:r>
                        <m:sSup>
                          <m:sSupPr>
                            <m:ctrlPr>
                              <a:rPr lang="en-US" altLang="en-US" sz="2000" i="1">
                                <a:latin typeface="Cambria Math" panose="02040503050406030204" pitchFamily="18" charset="0"/>
                              </a:rPr>
                            </m:ctrlPr>
                          </m:sSupPr>
                          <m:e>
                            <m:r>
                              <a:rPr lang="en-US" altLang="en-US" sz="2000" i="1">
                                <a:latin typeface="Cambria Math" panose="02040503050406030204" pitchFamily="18" charset="0"/>
                              </a:rPr>
                              <m:t>𝑦</m:t>
                            </m:r>
                          </m:e>
                          <m:sup>
                            <m:r>
                              <a:rPr lang="en-US" altLang="en-US" sz="2000" i="1">
                                <a:latin typeface="Cambria Math" panose="02040503050406030204" pitchFamily="18" charset="0"/>
                              </a:rPr>
                              <m:t>∗</m:t>
                            </m:r>
                          </m:sup>
                        </m:sSup>
                      </m:e>
                    </m:d>
                    <m:r>
                      <a:rPr lang="en-US" altLang="en-US" sz="2000" i="1">
                        <a:latin typeface="Cambria Math" panose="02040503050406030204" pitchFamily="18" charset="0"/>
                      </a:rPr>
                      <m:t>= </m:t>
                    </m:r>
                    <m:r>
                      <a:rPr lang="en-US" altLang="en-US" sz="2000" i="1">
                        <a:latin typeface="Cambria Math" panose="02040503050406030204" pitchFamily="18" charset="0"/>
                      </a:rPr>
                      <m:t>𝑐</m:t>
                    </m:r>
                  </m:oMath>
                </a14:m>
                <a:br>
                  <a:rPr lang="en-US" altLang="en-US" sz="2400" dirty="0"/>
                </a:br>
                <a:endParaRPr lang="en-US" altLang="en-US" sz="1000" dirty="0"/>
              </a:p>
              <a:p>
                <a:pPr eaLnBrk="1" hangingPunct="1"/>
                <a:r>
                  <a:rPr lang="en-US" altLang="en-US" sz="2200" dirty="0"/>
                  <a:t>With bid shopping: </a:t>
                </a:r>
                <a14:m>
                  <m:oMath xmlns:m="http://schemas.openxmlformats.org/officeDocument/2006/math">
                    <m:sSup>
                      <m:sSupPr>
                        <m:ctrlPr>
                          <a:rPr lang="en-US" altLang="en-US" sz="2000" i="1">
                            <a:latin typeface="Cambria Math" panose="02040503050406030204" pitchFamily="18" charset="0"/>
                          </a:rPr>
                        </m:ctrlPr>
                      </m:sSupPr>
                      <m:e>
                        <m:d>
                          <m:dPr>
                            <m:ctrlPr>
                              <a:rPr lang="en-US" altLang="en-US" sz="2000" i="1">
                                <a:latin typeface="Cambria Math" panose="02040503050406030204" pitchFamily="18" charset="0"/>
                              </a:rPr>
                            </m:ctrlPr>
                          </m:dPr>
                          <m:e>
                            <m:r>
                              <a:rPr lang="en-US" altLang="en-US" sz="2000" i="1">
                                <a:latin typeface="Cambria Math" panose="02040503050406030204" pitchFamily="18" charset="0"/>
                              </a:rPr>
                              <m:t>1−</m:t>
                            </m:r>
                            <m:r>
                              <a:rPr lang="en-US" altLang="en-US" sz="2000" i="1">
                                <a:latin typeface="Cambria Math" panose="02040503050406030204" pitchFamily="18" charset="0"/>
                              </a:rPr>
                              <m:t>𝐹</m:t>
                            </m:r>
                            <m:d>
                              <m:dPr>
                                <m:ctrlPr>
                                  <a:rPr lang="en-US" altLang="en-US" sz="2000" i="1">
                                    <a:latin typeface="Cambria Math" panose="02040503050406030204" pitchFamily="18" charset="0"/>
                                  </a:rPr>
                                </m:ctrlPr>
                              </m:dPr>
                              <m:e>
                                <m:r>
                                  <a:rPr lang="en-US" altLang="en-US" sz="2000" b="0" i="1" smtClean="0">
                                    <a:latin typeface="Cambria Math" panose="02040503050406030204" pitchFamily="18" charset="0"/>
                                  </a:rPr>
                                  <m:t>𝑦</m:t>
                                </m:r>
                              </m:e>
                            </m:d>
                          </m:e>
                        </m:d>
                      </m:e>
                      <m:sup>
                        <m:r>
                          <a:rPr lang="en-US" altLang="en-US" sz="2000" i="1">
                            <a:latin typeface="Cambria Math" panose="02040503050406030204" pitchFamily="18" charset="0"/>
                          </a:rPr>
                          <m:t>𝑁</m:t>
                        </m:r>
                        <m:r>
                          <a:rPr lang="en-US" altLang="en-US" sz="2000" i="1">
                            <a:latin typeface="Cambria Math" panose="02040503050406030204" pitchFamily="18" charset="0"/>
                          </a:rPr>
                          <m:t>−1</m:t>
                        </m:r>
                      </m:sup>
                    </m:sSup>
                    <m:func>
                      <m:funcPr>
                        <m:ctrlPr>
                          <a:rPr lang="en-US" altLang="en-US" sz="2000" i="1">
                            <a:latin typeface="Cambria Math" panose="02040503050406030204" pitchFamily="18" charset="0"/>
                          </a:rPr>
                        </m:ctrlPr>
                      </m:funcPr>
                      <m:fName>
                        <m:r>
                          <m:rPr>
                            <m:sty m:val="p"/>
                          </m:rPr>
                          <a:rPr lang="en-US" altLang="en-US" sz="2000">
                            <a:latin typeface="Cambria Math" panose="02040503050406030204" pitchFamily="18" charset="0"/>
                          </a:rPr>
                          <m:t>Pr</m:t>
                        </m:r>
                      </m:fName>
                      <m:e>
                        <m:d>
                          <m:dPr>
                            <m:ctrlPr>
                              <a:rPr lang="en-US" altLang="en-US" sz="2000" i="1">
                                <a:latin typeface="Cambria Math" panose="02040503050406030204" pitchFamily="18" charset="0"/>
                              </a:rPr>
                            </m:ctrlPr>
                          </m:dPr>
                          <m:e>
                            <m:r>
                              <a:rPr lang="en-US" altLang="en-US" sz="2000" i="1">
                                <a:latin typeface="Cambria Math" panose="02040503050406030204" pitchFamily="18" charset="0"/>
                              </a:rPr>
                              <m:t>𝑛𝑜𝑡</m:t>
                            </m:r>
                            <m:r>
                              <a:rPr lang="en-US" altLang="en-US" sz="2000" i="1">
                                <a:latin typeface="Cambria Math" panose="02040503050406030204" pitchFamily="18" charset="0"/>
                              </a:rPr>
                              <m:t> </m:t>
                            </m:r>
                            <m:r>
                              <a:rPr lang="en-US" altLang="en-US" sz="2000" i="1">
                                <a:latin typeface="Cambria Math" panose="02040503050406030204" pitchFamily="18" charset="0"/>
                              </a:rPr>
                              <m:t>𝑟𝑒𝑝𝑙𝑎𝑐𝑒𝑑</m:t>
                            </m:r>
                          </m:e>
                        </m:d>
                      </m:e>
                    </m:func>
                    <m:d>
                      <m:dPr>
                        <m:ctrlPr>
                          <a:rPr lang="en-US" altLang="en-US" sz="2000" i="1">
                            <a:latin typeface="Cambria Math" panose="02040503050406030204" pitchFamily="18" charset="0"/>
                          </a:rPr>
                        </m:ctrlPr>
                      </m:dPr>
                      <m:e>
                        <m:r>
                          <a:rPr lang="en-US" altLang="en-US" sz="2000" i="1">
                            <a:latin typeface="Cambria Math" panose="02040503050406030204" pitchFamily="18" charset="0"/>
                          </a:rPr>
                          <m:t>𝑏</m:t>
                        </m:r>
                        <m:r>
                          <a:rPr lang="en-US" altLang="en-US" sz="2000" i="1">
                            <a:latin typeface="Cambria Math" panose="02040503050406030204" pitchFamily="18" charset="0"/>
                          </a:rPr>
                          <m:t> −</m:t>
                        </m:r>
                        <m:r>
                          <a:rPr lang="en-US" altLang="en-US" sz="2000" i="1">
                            <a:latin typeface="Cambria Math" panose="02040503050406030204" pitchFamily="18" charset="0"/>
                          </a:rPr>
                          <m:t>𝑦</m:t>
                        </m:r>
                      </m:e>
                    </m:d>
                    <m:r>
                      <a:rPr lang="en-US" altLang="en-US" sz="2000" i="1">
                        <a:latin typeface="Cambria Math" panose="02040503050406030204" pitchFamily="18" charset="0"/>
                      </a:rPr>
                      <m:t>=</m:t>
                    </m:r>
                    <m:r>
                      <a:rPr lang="en-US" altLang="en-US" sz="2000" i="1">
                        <a:latin typeface="Cambria Math" panose="02040503050406030204" pitchFamily="18" charset="0"/>
                      </a:rPr>
                      <m:t>𝑐</m:t>
                    </m:r>
                  </m:oMath>
                </a14:m>
                <a:endParaRPr lang="en-US" altLang="en-US" sz="2000" dirty="0"/>
              </a:p>
              <a:p>
                <a:pPr eaLnBrk="1" hangingPunct="1"/>
                <a:endParaRPr lang="en-US" altLang="en-US" sz="1000" dirty="0"/>
              </a:p>
              <a:p>
                <a:pPr eaLnBrk="1" hangingPunct="1"/>
                <a:r>
                  <a:rPr lang="en-US" altLang="en-US" sz="2200" dirty="0"/>
                  <a:t>How high can I bid to get my prime contractor to bid?</a:t>
                </a:r>
              </a:p>
              <a:p>
                <a:pPr marL="0" indent="0" eaLnBrk="1" hangingPunct="1">
                  <a:buNone/>
                </a:pPr>
                <a14:m>
                  <m:oMathPara xmlns:m="http://schemas.openxmlformats.org/officeDocument/2006/math">
                    <m:oMathParaPr>
                      <m:jc m:val="centerGroup"/>
                    </m:oMathParaPr>
                    <m:oMath xmlns:m="http://schemas.openxmlformats.org/officeDocument/2006/math">
                      <m:func>
                        <m:funcPr>
                          <m:ctrlPr>
                            <a:rPr lang="en-US" altLang="en-US" sz="2000" i="1">
                              <a:latin typeface="Cambria Math" panose="02040503050406030204" pitchFamily="18" charset="0"/>
                            </a:rPr>
                          </m:ctrlPr>
                        </m:funcPr>
                        <m:fName>
                          <m:r>
                            <m:rPr>
                              <m:sty m:val="p"/>
                            </m:rPr>
                            <a:rPr lang="en-US" altLang="en-US" sz="2000">
                              <a:latin typeface="Cambria Math" panose="02040503050406030204" pitchFamily="18" charset="0"/>
                            </a:rPr>
                            <m:t>Pr</m:t>
                          </m:r>
                        </m:fName>
                        <m:e>
                          <m:d>
                            <m:dPr>
                              <m:ctrlPr>
                                <a:rPr lang="en-US" altLang="en-US" sz="2000" i="1">
                                  <a:latin typeface="Cambria Math" panose="02040503050406030204" pitchFamily="18" charset="0"/>
                                </a:rPr>
                              </m:ctrlPr>
                            </m:dPr>
                            <m:e>
                              <m:r>
                                <a:rPr lang="en-US" altLang="en-US" sz="2000" i="1">
                                  <a:latin typeface="Cambria Math" panose="02040503050406030204" pitchFamily="18" charset="0"/>
                                </a:rPr>
                                <m:t>𝑛𝑜𝑡</m:t>
                              </m:r>
                              <m:r>
                                <a:rPr lang="en-US" altLang="en-US" sz="2000" i="1">
                                  <a:latin typeface="Cambria Math" panose="02040503050406030204" pitchFamily="18" charset="0"/>
                                </a:rPr>
                                <m:t> </m:t>
                              </m:r>
                              <m:r>
                                <a:rPr lang="en-US" altLang="en-US" sz="2000" i="1">
                                  <a:latin typeface="Cambria Math" panose="02040503050406030204" pitchFamily="18" charset="0"/>
                                </a:rPr>
                                <m:t>𝑟𝑒𝑝𝑙𝑎𝑐𝑒𝑑</m:t>
                              </m:r>
                            </m:e>
                          </m:d>
                        </m:e>
                      </m:func>
                      <m:r>
                        <a:rPr lang="en-US" altLang="en-US" sz="2000" i="1">
                          <a:latin typeface="Cambria Math" panose="02040503050406030204" pitchFamily="18" charset="0"/>
                        </a:rPr>
                        <m:t>𝐸</m:t>
                      </m:r>
                      <m:d>
                        <m:dPr>
                          <m:ctrlPr>
                            <a:rPr lang="en-US" altLang="en-US" sz="2000" i="1">
                              <a:latin typeface="Cambria Math" panose="02040503050406030204" pitchFamily="18" charset="0"/>
                            </a:rPr>
                          </m:ctrlPr>
                        </m:dPr>
                        <m:e>
                          <m:r>
                            <a:rPr lang="en-US" altLang="en-US" sz="2000" i="1">
                              <a:latin typeface="Cambria Math" panose="02040503050406030204" pitchFamily="18" charset="0"/>
                            </a:rPr>
                            <m:t>𝑝</m:t>
                          </m:r>
                        </m:e>
                        <m:e>
                          <m:r>
                            <a:rPr lang="en-US" altLang="en-US" sz="2000" i="1">
                              <a:latin typeface="Cambria Math" panose="02040503050406030204" pitchFamily="18" charset="0"/>
                            </a:rPr>
                            <m:t>𝑛𝑜𝑡</m:t>
                          </m:r>
                          <m:r>
                            <a:rPr lang="en-US" altLang="en-US" sz="2000" i="1">
                              <a:latin typeface="Cambria Math" panose="02040503050406030204" pitchFamily="18" charset="0"/>
                            </a:rPr>
                            <m:t> </m:t>
                          </m:r>
                          <m:r>
                            <a:rPr lang="en-US" altLang="en-US" sz="2000" i="1">
                              <a:latin typeface="Cambria Math" panose="02040503050406030204" pitchFamily="18" charset="0"/>
                            </a:rPr>
                            <m:t>𝑟𝑒𝑝𝑙𝑎𝑐𝑒𝑑</m:t>
                          </m:r>
                        </m:e>
                      </m:d>
                      <m:r>
                        <a:rPr lang="en-US" altLang="en-US" sz="2000" i="1">
                          <a:latin typeface="Cambria Math" panose="02040503050406030204" pitchFamily="18" charset="0"/>
                        </a:rPr>
                        <m:t>+</m:t>
                      </m:r>
                      <m:func>
                        <m:funcPr>
                          <m:ctrlPr>
                            <a:rPr lang="en-US" altLang="en-US" sz="2000" i="1">
                              <a:latin typeface="Cambria Math" panose="02040503050406030204" pitchFamily="18" charset="0"/>
                            </a:rPr>
                          </m:ctrlPr>
                        </m:funcPr>
                        <m:fName>
                          <m:r>
                            <m:rPr>
                              <m:sty m:val="p"/>
                            </m:rPr>
                            <a:rPr lang="en-US" altLang="en-US" sz="2000">
                              <a:latin typeface="Cambria Math" panose="02040503050406030204" pitchFamily="18" charset="0"/>
                            </a:rPr>
                            <m:t>Pr</m:t>
                          </m:r>
                        </m:fName>
                        <m:e>
                          <m:d>
                            <m:dPr>
                              <m:ctrlPr>
                                <a:rPr lang="en-US" altLang="en-US" sz="2000" i="1">
                                  <a:latin typeface="Cambria Math" panose="02040503050406030204" pitchFamily="18" charset="0"/>
                                </a:rPr>
                              </m:ctrlPr>
                            </m:dPr>
                            <m:e>
                              <m:r>
                                <a:rPr lang="en-US" altLang="en-US" sz="2000" i="1">
                                  <a:latin typeface="Cambria Math" panose="02040503050406030204" pitchFamily="18" charset="0"/>
                                </a:rPr>
                                <m:t>𝑟𝑒𝑝𝑙𝑎𝑐𝑒𝑑</m:t>
                              </m:r>
                            </m:e>
                          </m:d>
                        </m:e>
                      </m:func>
                      <m:r>
                        <a:rPr lang="en-US" altLang="en-US" sz="2000" i="1">
                          <a:latin typeface="Cambria Math" panose="02040503050406030204" pitchFamily="18" charset="0"/>
                        </a:rPr>
                        <m:t>𝐸</m:t>
                      </m:r>
                      <m:d>
                        <m:dPr>
                          <m:ctrlPr>
                            <a:rPr lang="en-US" altLang="en-US" sz="2000" i="1">
                              <a:latin typeface="Cambria Math" panose="02040503050406030204" pitchFamily="18" charset="0"/>
                            </a:rPr>
                          </m:ctrlPr>
                        </m:dPr>
                        <m:e>
                          <m:r>
                            <a:rPr lang="en-US" altLang="en-US" sz="2000" i="1">
                              <a:latin typeface="Cambria Math" panose="02040503050406030204" pitchFamily="18" charset="0"/>
                            </a:rPr>
                            <m:t>𝑝</m:t>
                          </m:r>
                        </m:e>
                        <m:e>
                          <m:r>
                            <a:rPr lang="en-US" altLang="en-US" sz="2000" i="1">
                              <a:latin typeface="Cambria Math" panose="02040503050406030204" pitchFamily="18" charset="0"/>
                            </a:rPr>
                            <m:t>𝑟𝑒𝑝𝑙𝑎𝑐𝑒𝑑</m:t>
                          </m:r>
                        </m:e>
                      </m:d>
                      <m:r>
                        <a:rPr lang="en-US" altLang="en-US" sz="2000" i="1">
                          <a:latin typeface="Cambria Math" panose="02040503050406030204" pitchFamily="18" charset="0"/>
                        </a:rPr>
                        <m:t>=</m:t>
                      </m:r>
                      <m:r>
                        <a:rPr lang="en-US" altLang="en-US" sz="2000" i="1">
                          <a:latin typeface="Cambria Math" panose="02040503050406030204" pitchFamily="18" charset="0"/>
                        </a:rPr>
                        <m:t>𝑟</m:t>
                      </m:r>
                    </m:oMath>
                  </m:oMathPara>
                </a14:m>
                <a:endParaRPr lang="en-US" altLang="en-US" sz="2000" dirty="0"/>
              </a:p>
              <a:p>
                <a:pPr eaLnBrk="1" hangingPunct="1"/>
                <a:endParaRPr lang="en-US" altLang="en-US" sz="1000" dirty="0"/>
              </a:p>
              <a:p>
                <a:pPr marL="0" indent="0" eaLnBrk="1" hangingPunct="1">
                  <a:buNone/>
                </a:pPr>
                <a14:m>
                  <m:oMathPara xmlns:m="http://schemas.openxmlformats.org/officeDocument/2006/math">
                    <m:oMathParaPr>
                      <m:jc m:val="centerGroup"/>
                    </m:oMathParaPr>
                    <m:oMath xmlns:m="http://schemas.openxmlformats.org/officeDocument/2006/math">
                      <m:func>
                        <m:funcPr>
                          <m:ctrlPr>
                            <a:rPr lang="en-US" altLang="en-US" sz="2000" i="1">
                              <a:latin typeface="Cambria Math" panose="02040503050406030204" pitchFamily="18" charset="0"/>
                            </a:rPr>
                          </m:ctrlPr>
                        </m:funcPr>
                        <m:fName>
                          <m:r>
                            <m:rPr>
                              <m:sty m:val="p"/>
                            </m:rPr>
                            <a:rPr lang="en-US" altLang="en-US" sz="2000">
                              <a:latin typeface="Cambria Math" panose="02040503050406030204" pitchFamily="18" charset="0"/>
                            </a:rPr>
                            <m:t>Pr</m:t>
                          </m:r>
                        </m:fName>
                        <m:e>
                          <m:d>
                            <m:dPr>
                              <m:ctrlPr>
                                <a:rPr lang="en-US" altLang="en-US" sz="2000" i="1">
                                  <a:latin typeface="Cambria Math" panose="02040503050406030204" pitchFamily="18" charset="0"/>
                                </a:rPr>
                              </m:ctrlPr>
                            </m:dPr>
                            <m:e>
                              <m:r>
                                <a:rPr lang="en-US" altLang="en-US" sz="2000" i="1">
                                  <a:latin typeface="Cambria Math" panose="02040503050406030204" pitchFamily="18" charset="0"/>
                                </a:rPr>
                                <m:t>𝑛𝑜𝑡</m:t>
                              </m:r>
                              <m:r>
                                <a:rPr lang="en-US" altLang="en-US" sz="2000" i="1">
                                  <a:latin typeface="Cambria Math" panose="02040503050406030204" pitchFamily="18" charset="0"/>
                                </a:rPr>
                                <m:t> </m:t>
                              </m:r>
                              <m:r>
                                <a:rPr lang="en-US" altLang="en-US" sz="2000" i="1">
                                  <a:latin typeface="Cambria Math" panose="02040503050406030204" pitchFamily="18" charset="0"/>
                                </a:rPr>
                                <m:t>𝑟𝑒𝑝𝑙𝑎𝑐𝑒𝑑</m:t>
                              </m:r>
                            </m:e>
                          </m:d>
                        </m:e>
                      </m:func>
                      <m:r>
                        <a:rPr lang="en-US" altLang="en-US" sz="2000" b="0" i="1" smtClean="0">
                          <a:latin typeface="Cambria Math" panose="02040503050406030204" pitchFamily="18" charset="0"/>
                        </a:rPr>
                        <m:t>𝑏</m:t>
                      </m:r>
                      <m:r>
                        <a:rPr lang="en-US" altLang="en-US" sz="2000" i="1">
                          <a:latin typeface="Cambria Math" panose="02040503050406030204" pitchFamily="18" charset="0"/>
                        </a:rPr>
                        <m:t>+</m:t>
                      </m:r>
                      <m:d>
                        <m:dPr>
                          <m:ctrlPr>
                            <a:rPr lang="en-US" altLang="en-US" sz="2000" b="0" i="1" smtClean="0">
                              <a:latin typeface="Cambria Math" panose="02040503050406030204" pitchFamily="18" charset="0"/>
                            </a:rPr>
                          </m:ctrlPr>
                        </m:dPr>
                        <m:e>
                          <m:r>
                            <a:rPr lang="en-US" altLang="en-US" sz="2000" b="0" i="1" smtClean="0">
                              <a:latin typeface="Cambria Math" panose="02040503050406030204" pitchFamily="18" charset="0"/>
                            </a:rPr>
                            <m:t>1−</m:t>
                          </m:r>
                          <m:func>
                            <m:funcPr>
                              <m:ctrlPr>
                                <a:rPr lang="en-US" altLang="en-US" sz="2000" i="1">
                                  <a:latin typeface="Cambria Math" panose="02040503050406030204" pitchFamily="18" charset="0"/>
                                </a:rPr>
                              </m:ctrlPr>
                            </m:funcPr>
                            <m:fName>
                              <m:r>
                                <m:rPr>
                                  <m:sty m:val="p"/>
                                </m:rPr>
                                <a:rPr lang="en-US" altLang="en-US" sz="2000">
                                  <a:latin typeface="Cambria Math" panose="02040503050406030204" pitchFamily="18" charset="0"/>
                                </a:rPr>
                                <m:t>Pr</m:t>
                              </m:r>
                            </m:fName>
                            <m:e>
                              <m:d>
                                <m:dPr>
                                  <m:ctrlPr>
                                    <a:rPr lang="en-US" altLang="en-US" sz="2000" i="1">
                                      <a:latin typeface="Cambria Math" panose="02040503050406030204" pitchFamily="18" charset="0"/>
                                    </a:rPr>
                                  </m:ctrlPr>
                                </m:dPr>
                                <m:e>
                                  <m:r>
                                    <a:rPr lang="en-US" altLang="en-US" sz="2000" b="0" i="1" smtClean="0">
                                      <a:latin typeface="Cambria Math" panose="02040503050406030204" pitchFamily="18" charset="0"/>
                                    </a:rPr>
                                    <m:t>𝑛𝑜𝑡</m:t>
                                  </m:r>
                                  <m:r>
                                    <a:rPr lang="en-US" altLang="en-US" sz="2000" b="0" i="1" smtClean="0">
                                      <a:latin typeface="Cambria Math" panose="02040503050406030204" pitchFamily="18" charset="0"/>
                                    </a:rPr>
                                    <m:t> </m:t>
                                  </m:r>
                                  <m:r>
                                    <a:rPr lang="en-US" altLang="en-US" sz="2000" i="1">
                                      <a:latin typeface="Cambria Math" panose="02040503050406030204" pitchFamily="18" charset="0"/>
                                    </a:rPr>
                                    <m:t>𝑟𝑒𝑝𝑙𝑎𝑐𝑒𝑑</m:t>
                                  </m:r>
                                </m:e>
                              </m:d>
                            </m:e>
                          </m:func>
                        </m:e>
                      </m:d>
                      <m:r>
                        <a:rPr lang="en-US" altLang="en-US" sz="2000" b="0" i="1" smtClean="0">
                          <a:latin typeface="Cambria Math" panose="02040503050406030204" pitchFamily="18" charset="0"/>
                        </a:rPr>
                        <m:t>(</m:t>
                      </m:r>
                      <m:r>
                        <a:rPr lang="en-US" altLang="en-US" sz="2000" b="0" i="1" smtClean="0">
                          <a:latin typeface="Cambria Math" panose="02040503050406030204" pitchFamily="18" charset="0"/>
                        </a:rPr>
                        <m:t>𝑦</m:t>
                      </m:r>
                      <m:r>
                        <a:rPr lang="en-US" altLang="en-US" sz="2000" b="1" i="1" smtClean="0">
                          <a:solidFill>
                            <a:srgbClr val="FF0000"/>
                          </a:solidFill>
                          <a:latin typeface="Cambria Math" panose="02040503050406030204" pitchFamily="18" charset="0"/>
                        </a:rPr>
                        <m:t>−</m:t>
                      </m:r>
                      <m:r>
                        <a:rPr lang="en-US" altLang="en-US" sz="2000" b="1" i="1" smtClean="0">
                          <a:solidFill>
                            <a:srgbClr val="FF0000"/>
                          </a:solidFill>
                          <a:latin typeface="Cambria Math" panose="02040503050406030204" pitchFamily="18" charset="0"/>
                          <a:ea typeface="Cambria Math" panose="02040503050406030204" pitchFamily="18" charset="0"/>
                        </a:rPr>
                        <m:t>𝜹</m:t>
                      </m:r>
                      <m:r>
                        <a:rPr lang="en-US" altLang="en-US" sz="2000" b="0" i="1" smtClean="0">
                          <a:latin typeface="Cambria Math" panose="02040503050406030204" pitchFamily="18" charset="0"/>
                          <a:ea typeface="Cambria Math" panose="02040503050406030204" pitchFamily="18" charset="0"/>
                        </a:rPr>
                        <m:t>)</m:t>
                      </m:r>
                      <m:r>
                        <a:rPr lang="en-US" altLang="en-US" sz="2000" i="1">
                          <a:latin typeface="Cambria Math" panose="02040503050406030204" pitchFamily="18" charset="0"/>
                        </a:rPr>
                        <m:t>=</m:t>
                      </m:r>
                      <m:r>
                        <a:rPr lang="en-US" altLang="en-US" sz="2000" i="1">
                          <a:latin typeface="Cambria Math" panose="02040503050406030204" pitchFamily="18" charset="0"/>
                        </a:rPr>
                        <m:t>𝑟</m:t>
                      </m:r>
                    </m:oMath>
                  </m:oMathPara>
                </a14:m>
                <a:endParaRPr lang="en-US" altLang="en-US" sz="2000" dirty="0"/>
              </a:p>
              <a:p>
                <a:pPr marL="0" indent="0" eaLnBrk="1" hangingPunct="1">
                  <a:buNone/>
                </a:pPr>
                <a:endParaRPr lang="en-US" altLang="en-US" sz="1000" i="1" dirty="0">
                  <a:latin typeface="Cambria Math" panose="02040503050406030204" pitchFamily="18" charset="0"/>
                </a:endParaRPr>
              </a:p>
              <a:p>
                <a:pPr marL="0" indent="0" eaLnBrk="1" hangingPunct="1">
                  <a:buNone/>
                </a:pPr>
                <a14:m>
                  <m:oMathPara xmlns:m="http://schemas.openxmlformats.org/officeDocument/2006/math">
                    <m:oMathParaPr>
                      <m:jc m:val="centerGroup"/>
                    </m:oMathParaPr>
                    <m:oMath xmlns:m="http://schemas.openxmlformats.org/officeDocument/2006/math">
                      <m:func>
                        <m:funcPr>
                          <m:ctrlPr>
                            <a:rPr lang="en-US" altLang="en-US" sz="2000" i="1">
                              <a:latin typeface="Cambria Math" panose="02040503050406030204" pitchFamily="18" charset="0"/>
                            </a:rPr>
                          </m:ctrlPr>
                        </m:funcPr>
                        <m:fName>
                          <m:r>
                            <m:rPr>
                              <m:sty m:val="p"/>
                            </m:rPr>
                            <a:rPr lang="en-US" altLang="en-US" sz="2000">
                              <a:latin typeface="Cambria Math" panose="02040503050406030204" pitchFamily="18" charset="0"/>
                            </a:rPr>
                            <m:t>Pr</m:t>
                          </m:r>
                        </m:fName>
                        <m:e>
                          <m:d>
                            <m:dPr>
                              <m:ctrlPr>
                                <a:rPr lang="en-US" altLang="en-US" sz="2000" i="1">
                                  <a:latin typeface="Cambria Math" panose="02040503050406030204" pitchFamily="18" charset="0"/>
                                </a:rPr>
                              </m:ctrlPr>
                            </m:dPr>
                            <m:e>
                              <m:r>
                                <a:rPr lang="en-US" altLang="en-US" sz="2000" i="1">
                                  <a:latin typeface="Cambria Math" panose="02040503050406030204" pitchFamily="18" charset="0"/>
                                </a:rPr>
                                <m:t>𝑛𝑜𝑡</m:t>
                              </m:r>
                              <m:r>
                                <a:rPr lang="en-US" altLang="en-US" sz="2000" i="1">
                                  <a:latin typeface="Cambria Math" panose="02040503050406030204" pitchFamily="18" charset="0"/>
                                </a:rPr>
                                <m:t> </m:t>
                              </m:r>
                              <m:r>
                                <a:rPr lang="en-US" altLang="en-US" sz="2000" i="1">
                                  <a:latin typeface="Cambria Math" panose="02040503050406030204" pitchFamily="18" charset="0"/>
                                </a:rPr>
                                <m:t>𝑟𝑒𝑝𝑙𝑎𝑐𝑒𝑑</m:t>
                              </m:r>
                            </m:e>
                          </m:d>
                        </m:e>
                      </m:func>
                      <m:d>
                        <m:dPr>
                          <m:ctrlPr>
                            <a:rPr lang="en-US" altLang="en-US" sz="2000" b="0" i="1" smtClean="0">
                              <a:latin typeface="Cambria Math" panose="02040503050406030204" pitchFamily="18" charset="0"/>
                            </a:rPr>
                          </m:ctrlPr>
                        </m:dPr>
                        <m:e>
                          <m:r>
                            <a:rPr lang="en-US" altLang="en-US" sz="2000" i="1">
                              <a:latin typeface="Cambria Math" panose="02040503050406030204" pitchFamily="18" charset="0"/>
                            </a:rPr>
                            <m:t>𝑏</m:t>
                          </m:r>
                          <m:r>
                            <a:rPr lang="en-US" altLang="en-US" sz="2000" b="0" i="1" smtClean="0">
                              <a:latin typeface="Cambria Math" panose="02040503050406030204" pitchFamily="18" charset="0"/>
                            </a:rPr>
                            <m:t>−</m:t>
                          </m:r>
                          <m:r>
                            <a:rPr lang="en-US" altLang="en-US" sz="2000" b="0" i="1" smtClean="0">
                              <a:latin typeface="Cambria Math" panose="02040503050406030204" pitchFamily="18" charset="0"/>
                            </a:rPr>
                            <m:t>𝑦</m:t>
                          </m:r>
                        </m:e>
                      </m:d>
                      <m:r>
                        <a:rPr lang="en-US" altLang="en-US" sz="2000" i="1">
                          <a:latin typeface="Cambria Math" panose="02040503050406030204" pitchFamily="18" charset="0"/>
                        </a:rPr>
                        <m:t>=</m:t>
                      </m:r>
                      <m:r>
                        <a:rPr lang="en-US" altLang="en-US" sz="2000" i="1">
                          <a:latin typeface="Cambria Math" panose="02040503050406030204" pitchFamily="18" charset="0"/>
                        </a:rPr>
                        <m:t>𝑟</m:t>
                      </m:r>
                      <m:r>
                        <a:rPr lang="en-US" altLang="en-US" sz="2000" b="0" i="1" smtClean="0">
                          <a:latin typeface="Cambria Math" panose="02040503050406030204" pitchFamily="18" charset="0"/>
                        </a:rPr>
                        <m:t>−</m:t>
                      </m:r>
                      <m:r>
                        <a:rPr lang="en-US" altLang="en-US" sz="2000" b="0" i="1" smtClean="0">
                          <a:latin typeface="Cambria Math" panose="02040503050406030204" pitchFamily="18" charset="0"/>
                        </a:rPr>
                        <m:t>𝑦</m:t>
                      </m:r>
                      <m:r>
                        <a:rPr lang="en-US" altLang="en-US" sz="2000" b="1" i="1" smtClean="0">
                          <a:solidFill>
                            <a:srgbClr val="FF0000"/>
                          </a:solidFill>
                          <a:latin typeface="Cambria Math" panose="02040503050406030204" pitchFamily="18" charset="0"/>
                        </a:rPr>
                        <m:t>+(</m:t>
                      </m:r>
                      <m:r>
                        <a:rPr lang="en-US" altLang="en-US" sz="2000" b="1" i="1" smtClean="0">
                          <a:solidFill>
                            <a:srgbClr val="FF0000"/>
                          </a:solidFill>
                          <a:latin typeface="Cambria Math" panose="02040503050406030204" pitchFamily="18" charset="0"/>
                        </a:rPr>
                        <m:t>𝒔𝒐𝒎𝒆𝒕𝒉𝒊𝒏𝒈</m:t>
                      </m:r>
                      <m:r>
                        <a:rPr lang="en-US" altLang="en-US" sz="2000" b="1" i="1" smtClean="0">
                          <a:solidFill>
                            <a:srgbClr val="FF0000"/>
                          </a:solidFill>
                          <a:latin typeface="Cambria Math" panose="02040503050406030204" pitchFamily="18" charset="0"/>
                        </a:rPr>
                        <m:t>)</m:t>
                      </m:r>
                    </m:oMath>
                  </m:oMathPara>
                </a14:m>
                <a:endParaRPr lang="en-US" altLang="en-US" sz="2000" b="1" dirty="0"/>
              </a:p>
              <a:p>
                <a:pPr eaLnBrk="1" hangingPunct="1"/>
                <a:endParaRPr lang="en-US" altLang="en-US" sz="1000" dirty="0"/>
              </a:p>
              <a:p>
                <a:pPr eaLnBrk="1" hangingPunct="1"/>
                <a:r>
                  <a:rPr lang="en-US" altLang="en-US" sz="2200" dirty="0"/>
                  <a:t>With bid shopping, </a:t>
                </a:r>
                <a14:m>
                  <m:oMath xmlns:m="http://schemas.openxmlformats.org/officeDocument/2006/math">
                    <m:sSup>
                      <m:sSupPr>
                        <m:ctrlPr>
                          <a:rPr lang="en-US" altLang="en-US" sz="2000" i="1">
                            <a:latin typeface="Cambria Math" panose="02040503050406030204" pitchFamily="18" charset="0"/>
                          </a:rPr>
                        </m:ctrlPr>
                      </m:sSupPr>
                      <m:e>
                        <m:d>
                          <m:dPr>
                            <m:ctrlPr>
                              <a:rPr lang="en-US" altLang="en-US" sz="2000" i="1">
                                <a:latin typeface="Cambria Math" panose="02040503050406030204" pitchFamily="18" charset="0"/>
                              </a:rPr>
                            </m:ctrlPr>
                          </m:dPr>
                          <m:e>
                            <m:r>
                              <a:rPr lang="en-US" altLang="en-US" sz="2000" i="1">
                                <a:latin typeface="Cambria Math" panose="02040503050406030204" pitchFamily="18" charset="0"/>
                              </a:rPr>
                              <m:t>1−</m:t>
                            </m:r>
                            <m:r>
                              <a:rPr lang="en-US" altLang="en-US" sz="2000" i="1">
                                <a:latin typeface="Cambria Math" panose="02040503050406030204" pitchFamily="18" charset="0"/>
                              </a:rPr>
                              <m:t>𝐹</m:t>
                            </m:r>
                            <m:d>
                              <m:dPr>
                                <m:ctrlPr>
                                  <a:rPr lang="en-US" altLang="en-US" sz="2000" i="1">
                                    <a:latin typeface="Cambria Math" panose="02040503050406030204" pitchFamily="18" charset="0"/>
                                  </a:rPr>
                                </m:ctrlPr>
                              </m:dPr>
                              <m:e>
                                <m:r>
                                  <a:rPr lang="en-US" altLang="en-US" sz="2000" i="1" smtClean="0">
                                    <a:latin typeface="Cambria Math" panose="02040503050406030204" pitchFamily="18" charset="0"/>
                                  </a:rPr>
                                  <m:t>𝑦</m:t>
                                </m:r>
                              </m:e>
                            </m:d>
                          </m:e>
                        </m:d>
                      </m:e>
                      <m:sup>
                        <m:r>
                          <a:rPr lang="en-US" altLang="en-US" sz="2000" i="1">
                            <a:latin typeface="Cambria Math" panose="02040503050406030204" pitchFamily="18" charset="0"/>
                          </a:rPr>
                          <m:t>𝑁</m:t>
                        </m:r>
                        <m:r>
                          <a:rPr lang="en-US" altLang="en-US" sz="2000" i="1">
                            <a:latin typeface="Cambria Math" panose="02040503050406030204" pitchFamily="18" charset="0"/>
                          </a:rPr>
                          <m:t>−1</m:t>
                        </m:r>
                      </m:sup>
                    </m:sSup>
                    <m:d>
                      <m:dPr>
                        <m:ctrlPr>
                          <a:rPr lang="en-US" altLang="en-US" sz="2000" i="1">
                            <a:latin typeface="Cambria Math" panose="02040503050406030204" pitchFamily="18" charset="0"/>
                          </a:rPr>
                        </m:ctrlPr>
                      </m:dPr>
                      <m:e>
                        <m:r>
                          <a:rPr lang="en-US" altLang="en-US" sz="2000" i="1">
                            <a:latin typeface="Cambria Math" panose="02040503050406030204" pitchFamily="18" charset="0"/>
                          </a:rPr>
                          <m:t>𝑟</m:t>
                        </m:r>
                        <m:r>
                          <a:rPr lang="en-US" altLang="en-US" sz="2000" i="1">
                            <a:latin typeface="Cambria Math" panose="02040503050406030204" pitchFamily="18" charset="0"/>
                          </a:rPr>
                          <m:t>−</m:t>
                        </m:r>
                        <m:r>
                          <a:rPr lang="en-US" altLang="en-US" sz="2000" b="0" i="1" smtClean="0">
                            <a:latin typeface="Cambria Math" panose="02040503050406030204" pitchFamily="18" charset="0"/>
                          </a:rPr>
                          <m:t>𝑦</m:t>
                        </m:r>
                      </m:e>
                    </m:d>
                    <m:r>
                      <a:rPr lang="en-US" altLang="en-US" sz="2000" b="0" i="1" smtClean="0">
                        <a:latin typeface="Cambria Math" panose="02040503050406030204" pitchFamily="18" charset="0"/>
                      </a:rPr>
                      <m:t>&lt;</m:t>
                    </m:r>
                    <m:r>
                      <a:rPr lang="en-US" altLang="en-US" sz="2000" i="1">
                        <a:latin typeface="Cambria Math" panose="02040503050406030204" pitchFamily="18" charset="0"/>
                      </a:rPr>
                      <m:t>𝑐</m:t>
                    </m:r>
                  </m:oMath>
                </a14:m>
                <a:r>
                  <a:rPr lang="en-US" altLang="en-US" sz="2000" dirty="0"/>
                  <a:t> </a:t>
                </a:r>
              </a:p>
              <a:p>
                <a:pPr eaLnBrk="1" hangingPunct="1"/>
                <a:endParaRPr lang="en-US" altLang="en-US" sz="1000" dirty="0"/>
              </a:p>
              <a:p>
                <a:pPr eaLnBrk="1" hangingPunct="1"/>
                <a:r>
                  <a:rPr lang="en-US" altLang="en-US" sz="2200" dirty="0"/>
                  <a:t>LHS decreasing in </a:t>
                </a:r>
                <a:r>
                  <a:rPr lang="en-US" altLang="en-US" sz="2200" i="1" dirty="0"/>
                  <a:t>y </a:t>
                </a:r>
                <a:r>
                  <a:rPr lang="en-US" altLang="en-US" sz="2200" dirty="0">
                    <a:sym typeface="Wingdings" panose="05000000000000000000" pitchFamily="2" charset="2"/>
                  </a:rPr>
                  <a:t></a:t>
                </a:r>
                <a:r>
                  <a:rPr lang="en-US" altLang="en-US" sz="2200" dirty="0"/>
                  <a:t> entry threshold </a:t>
                </a:r>
                <a:r>
                  <a:rPr lang="en-US" altLang="en-US" sz="2200" b="1" i="1" dirty="0"/>
                  <a:t>higher</a:t>
                </a:r>
                <a:r>
                  <a:rPr lang="en-US" altLang="en-US" sz="2200" dirty="0"/>
                  <a:t> than before!</a:t>
                </a:r>
              </a:p>
            </p:txBody>
          </p:sp>
        </mc:Choice>
        <mc:Fallback xmlns="">
          <p:sp>
            <p:nvSpPr>
              <p:cNvPr id="1476611" name="Rectangle 3"/>
              <p:cNvSpPr>
                <a:spLocks noRot="1" noChangeAspect="1" noMove="1" noResize="1" noEditPoints="1" noAdjustHandles="1" noChangeArrowheads="1" noChangeShapeType="1" noTextEdit="1"/>
              </p:cNvSpPr>
              <p:nvPr/>
            </p:nvSpPr>
            <p:spPr bwMode="auto">
              <a:xfrm>
                <a:off x="457198" y="1608138"/>
                <a:ext cx="8390542" cy="4525962"/>
              </a:xfrm>
              <a:prstGeom prst="rect">
                <a:avLst/>
              </a:prstGeom>
              <a:blipFill>
                <a:blip r:embed="rId3"/>
                <a:stretch>
                  <a:fillRect l="-799" t="-809" b="-9973"/>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5" name="TextBox 4">
            <a:extLst>
              <a:ext uri="{FF2B5EF4-FFF2-40B4-BE49-F238E27FC236}">
                <a16:creationId xmlns:a16="http://schemas.microsoft.com/office/drawing/2014/main" id="{07711C29-B471-81BE-49E3-57FCB12BFF8B}"/>
              </a:ext>
            </a:extLst>
          </p:cNvPr>
          <p:cNvSpPr txBox="1"/>
          <p:nvPr/>
        </p:nvSpPr>
        <p:spPr>
          <a:xfrm>
            <a:off x="4412504" y="4064401"/>
            <a:ext cx="305410" cy="400110"/>
          </a:xfrm>
          <a:prstGeom prst="rect">
            <a:avLst/>
          </a:prstGeom>
          <a:noFill/>
        </p:spPr>
        <p:txBody>
          <a:bodyPr wrap="square" rtlCol="0">
            <a:spAutoFit/>
          </a:bodyPr>
          <a:lstStyle/>
          <a:p>
            <a:r>
              <a:rPr lang="en-US" sz="2000" b="1" i="1" dirty="0">
                <a:solidFill>
                  <a:srgbClr val="FF0000"/>
                </a:solidFill>
                <a:latin typeface="+mj-lt"/>
              </a:rPr>
              <a:t>b</a:t>
            </a:r>
          </a:p>
        </p:txBody>
      </p:sp>
      <p:sp>
        <p:nvSpPr>
          <p:cNvPr id="6" name="TextBox 5">
            <a:extLst>
              <a:ext uri="{FF2B5EF4-FFF2-40B4-BE49-F238E27FC236}">
                <a16:creationId xmlns:a16="http://schemas.microsoft.com/office/drawing/2014/main" id="{070EC3A2-DD7F-86D0-5432-600F329582C3}"/>
              </a:ext>
            </a:extLst>
          </p:cNvPr>
          <p:cNvSpPr txBox="1"/>
          <p:nvPr/>
        </p:nvSpPr>
        <p:spPr>
          <a:xfrm>
            <a:off x="7473396" y="4088982"/>
            <a:ext cx="692092" cy="400110"/>
          </a:xfrm>
          <a:prstGeom prst="rect">
            <a:avLst/>
          </a:prstGeom>
          <a:noFill/>
        </p:spPr>
        <p:txBody>
          <a:bodyPr wrap="square" rtlCol="0">
            <a:spAutoFit/>
          </a:bodyPr>
          <a:lstStyle/>
          <a:p>
            <a:r>
              <a:rPr lang="en-US" sz="2000" b="1" i="1" dirty="0">
                <a:solidFill>
                  <a:srgbClr val="FF0000"/>
                </a:solidFill>
                <a:latin typeface="+mj-lt"/>
              </a:rPr>
              <a:t>&lt; y</a:t>
            </a:r>
          </a:p>
        </p:txBody>
      </p:sp>
      <p:sp>
        <p:nvSpPr>
          <p:cNvPr id="10" name="TextBox 9">
            <a:extLst>
              <a:ext uri="{FF2B5EF4-FFF2-40B4-BE49-F238E27FC236}">
                <a16:creationId xmlns:a16="http://schemas.microsoft.com/office/drawing/2014/main" id="{5518116E-2935-E8B1-F1E9-72E8C912603B}"/>
              </a:ext>
            </a:extLst>
          </p:cNvPr>
          <p:cNvSpPr txBox="1"/>
          <p:nvPr/>
        </p:nvSpPr>
        <p:spPr>
          <a:xfrm>
            <a:off x="6562012" y="3189924"/>
            <a:ext cx="2439113" cy="400110"/>
          </a:xfrm>
          <a:prstGeom prst="rect">
            <a:avLst/>
          </a:prstGeom>
          <a:noFill/>
        </p:spPr>
        <p:txBody>
          <a:bodyPr wrap="square" rtlCol="0">
            <a:spAutoFit/>
          </a:bodyPr>
          <a:lstStyle/>
          <a:p>
            <a:r>
              <a:rPr lang="en-US" sz="2000" b="1" i="1" dirty="0">
                <a:solidFill>
                  <a:srgbClr val="FF0000"/>
                </a:solidFill>
                <a:latin typeface="+mj-lt"/>
              </a:rPr>
              <a:t>&gt; </a:t>
            </a:r>
            <a:r>
              <a:rPr lang="en-US" sz="2000" b="1" dirty="0">
                <a:solidFill>
                  <a:srgbClr val="FF0000"/>
                </a:solidFill>
                <a:latin typeface="+mj-lt"/>
              </a:rPr>
              <a:t>(</a:t>
            </a:r>
            <a:r>
              <a:rPr lang="en-US" sz="2000" b="1" i="1" dirty="0">
                <a:solidFill>
                  <a:srgbClr val="FF0000"/>
                </a:solidFill>
                <a:latin typeface="+mj-lt"/>
              </a:rPr>
              <a:t>1-F</a:t>
            </a:r>
            <a:r>
              <a:rPr lang="en-US" sz="2000" b="1" dirty="0">
                <a:solidFill>
                  <a:srgbClr val="FF0000"/>
                </a:solidFill>
                <a:latin typeface="+mj-lt"/>
              </a:rPr>
              <a:t>(</a:t>
            </a:r>
            <a:r>
              <a:rPr lang="en-US" sz="2000" b="1" i="1" dirty="0">
                <a:solidFill>
                  <a:srgbClr val="FF0000"/>
                </a:solidFill>
                <a:latin typeface="+mj-lt"/>
              </a:rPr>
              <a:t>y</a:t>
            </a:r>
            <a:r>
              <a:rPr lang="en-US" sz="2000" b="1" dirty="0">
                <a:solidFill>
                  <a:srgbClr val="FF0000"/>
                </a:solidFill>
                <a:latin typeface="+mj-lt"/>
              </a:rPr>
              <a:t>))</a:t>
            </a:r>
            <a:r>
              <a:rPr lang="en-US" sz="2000" b="1" i="1" baseline="30000" dirty="0">
                <a:solidFill>
                  <a:srgbClr val="FF0000"/>
                </a:solidFill>
                <a:latin typeface="+mj-lt"/>
              </a:rPr>
              <a:t>N-1</a:t>
            </a:r>
            <a:r>
              <a:rPr lang="en-US" sz="2000" b="1" dirty="0">
                <a:solidFill>
                  <a:srgbClr val="FF0000"/>
                </a:solidFill>
                <a:latin typeface="+mj-lt"/>
              </a:rPr>
              <a:t>(</a:t>
            </a:r>
            <a:r>
              <a:rPr lang="en-US" sz="2000" b="1" i="1" dirty="0">
                <a:solidFill>
                  <a:srgbClr val="FF0000"/>
                </a:solidFill>
                <a:latin typeface="+mj-lt"/>
              </a:rPr>
              <a:t>r – y</a:t>
            </a:r>
            <a:r>
              <a:rPr lang="en-US" sz="2000" b="1" dirty="0">
                <a:solidFill>
                  <a:srgbClr val="FF0000"/>
                </a:solidFill>
                <a:latin typeface="+mj-lt"/>
              </a:rPr>
              <a:t>)</a:t>
            </a:r>
          </a:p>
        </p:txBody>
      </p:sp>
      <p:cxnSp>
        <p:nvCxnSpPr>
          <p:cNvPr id="14" name="Straight Connector 13">
            <a:extLst>
              <a:ext uri="{FF2B5EF4-FFF2-40B4-BE49-F238E27FC236}">
                <a16:creationId xmlns:a16="http://schemas.microsoft.com/office/drawing/2014/main" id="{5F573A33-4032-7742-14F9-00C380DFC48A}"/>
              </a:ext>
            </a:extLst>
          </p:cNvPr>
          <p:cNvCxnSpPr>
            <a:cxnSpLocks/>
          </p:cNvCxnSpPr>
          <p:nvPr/>
        </p:nvCxnSpPr>
        <p:spPr>
          <a:xfrm>
            <a:off x="2652201" y="4039820"/>
            <a:ext cx="208171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0210890-3A2C-765B-42DD-AFB8493D4358}"/>
              </a:ext>
            </a:extLst>
          </p:cNvPr>
          <p:cNvCxnSpPr>
            <a:cxnSpLocks/>
          </p:cNvCxnSpPr>
          <p:nvPr/>
        </p:nvCxnSpPr>
        <p:spPr>
          <a:xfrm>
            <a:off x="6553200" y="4039820"/>
            <a:ext cx="1628291" cy="2458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2180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766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766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7661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76611">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76611">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476611">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476611">
                                            <p:txEl>
                                              <p:pRg st="12" end="1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476611">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0"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pPr>
              <a:defRPr/>
            </a:pPr>
            <a:fld id="{4EC4E332-6176-4CEA-B0E8-6EF53A8E3F90}" type="slidenum">
              <a:rPr lang="en-US" altLang="en-US"/>
              <a:pPr>
                <a:defRPr/>
              </a:pPr>
              <a:t>34</a:t>
            </a:fld>
            <a:endParaRPr lang="en-US" altLang="en-US"/>
          </a:p>
        </p:txBody>
      </p:sp>
      <p:sp>
        <p:nvSpPr>
          <p:cNvPr id="4099" name="Rectangle 2"/>
          <p:cNvSpPr>
            <a:spLocks noGrp="1" noChangeArrowheads="1"/>
          </p:cNvSpPr>
          <p:nvPr>
            <p:ph type="title"/>
          </p:nvPr>
        </p:nvSpPr>
        <p:spPr>
          <a:xfrm>
            <a:off x="1867193" y="1596540"/>
            <a:ext cx="7276807" cy="1144587"/>
          </a:xfrm>
        </p:spPr>
        <p:txBody>
          <a:bodyPr/>
          <a:lstStyle/>
          <a:p>
            <a:pPr eaLnBrk="1" hangingPunct="1"/>
            <a:br>
              <a:rPr lang="en-US" altLang="en-US" sz="3600" dirty="0">
                <a:solidFill>
                  <a:srgbClr val="FFBDCA"/>
                </a:solidFill>
              </a:rPr>
            </a:br>
            <a:r>
              <a:rPr lang="en-US" altLang="en-US" sz="3600" dirty="0">
                <a:solidFill>
                  <a:srgbClr val="FFBDCA"/>
                </a:solidFill>
              </a:rPr>
              <a:t>Introduction</a:t>
            </a:r>
            <a:br>
              <a:rPr lang="en-US" altLang="en-US" sz="3600" b="1" dirty="0"/>
            </a:br>
            <a:r>
              <a:rPr lang="en-US" altLang="en-US" sz="3600" dirty="0">
                <a:solidFill>
                  <a:srgbClr val="FFBDCA"/>
                </a:solidFill>
              </a:rPr>
              <a:t>Related Literature</a:t>
            </a:r>
            <a:br>
              <a:rPr lang="en-US" altLang="en-US" sz="3600" dirty="0">
                <a:solidFill>
                  <a:srgbClr val="FFBDCA"/>
                </a:solidFill>
              </a:rPr>
            </a:br>
            <a:r>
              <a:rPr lang="en-US" altLang="en-US" sz="3600" dirty="0">
                <a:solidFill>
                  <a:srgbClr val="FFBDCA"/>
                </a:solidFill>
              </a:rPr>
              <a:t>Model/Results</a:t>
            </a:r>
            <a:br>
              <a:rPr lang="en-US" altLang="en-US" sz="3600" b="1" dirty="0"/>
            </a:br>
            <a:r>
              <a:rPr lang="en-US" altLang="en-US" sz="2400" dirty="0">
                <a:solidFill>
                  <a:srgbClr val="FFBDCA"/>
                </a:solidFill>
              </a:rPr>
              <a:t>	Benchmark Model (No Bid Shopping)</a:t>
            </a:r>
            <a:br>
              <a:rPr lang="en-US" altLang="en-US" sz="2400" dirty="0">
                <a:solidFill>
                  <a:srgbClr val="FFBDCA"/>
                </a:solidFill>
              </a:rPr>
            </a:br>
            <a:r>
              <a:rPr lang="en-US" altLang="en-US" sz="2400" dirty="0">
                <a:solidFill>
                  <a:srgbClr val="FFBDCA"/>
                </a:solidFill>
              </a:rPr>
              <a:t>	Bid Shopping to “Insiders”</a:t>
            </a:r>
            <a:br>
              <a:rPr lang="en-US" altLang="en-US" sz="2400" dirty="0">
                <a:solidFill>
                  <a:srgbClr val="FFBDCA"/>
                </a:solidFill>
              </a:rPr>
            </a:br>
            <a:r>
              <a:rPr lang="en-US" altLang="en-US" sz="2400" dirty="0">
                <a:solidFill>
                  <a:srgbClr val="FFBDCA"/>
                </a:solidFill>
              </a:rPr>
              <a:t>	Bid Shopping to “Outsiders”</a:t>
            </a:r>
            <a:br>
              <a:rPr lang="en-US" altLang="en-US" sz="2400" dirty="0">
                <a:solidFill>
                  <a:srgbClr val="FFBDCA"/>
                </a:solidFill>
              </a:rPr>
            </a:br>
            <a:r>
              <a:rPr lang="en-US" altLang="en-US" sz="3600" b="1" dirty="0"/>
              <a:t>Discussion/Conclusion</a:t>
            </a:r>
          </a:p>
        </p:txBody>
      </p:sp>
    </p:spTree>
    <p:extLst>
      <p:ext uri="{BB962C8B-B14F-4D97-AF65-F5344CB8AC3E}">
        <p14:creationId xmlns:p14="http://schemas.microsoft.com/office/powerpoint/2010/main" val="31098804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35</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Discussion/Conclusion</a:t>
            </a:r>
            <a:endParaRPr lang="en-US" altLang="en-US" sz="3600" b="1" dirty="0"/>
          </a:p>
        </p:txBody>
      </p:sp>
      <p:sp>
        <p:nvSpPr>
          <p:cNvPr id="1476611" name="Rectangle 3"/>
          <p:cNvSpPr>
            <a:spLocks noChangeArrowheads="1"/>
          </p:cNvSpPr>
          <p:nvPr/>
        </p:nvSpPr>
        <p:spPr bwMode="auto">
          <a:xfrm>
            <a:off x="457200" y="1608138"/>
            <a:ext cx="8237836"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endParaRPr lang="en-US" altLang="en-US" sz="2400" dirty="0"/>
          </a:p>
          <a:p>
            <a:pPr eaLnBrk="1" hangingPunct="1"/>
            <a:r>
              <a:rPr lang="en-US" altLang="en-US" sz="2400" dirty="0"/>
              <a:t>Bid shopping to subcontractors who have already bid decreases total surplus</a:t>
            </a:r>
          </a:p>
          <a:p>
            <a:pPr lvl="1" eaLnBrk="1" hangingPunct="1"/>
            <a:r>
              <a:rPr lang="en-US" altLang="en-US" sz="2000" dirty="0"/>
              <a:t>(Reminiscent of McAdams and Schwartz (2007 IJIO), “Who Pays When Auction Rules Are Bent?”)</a:t>
            </a:r>
          </a:p>
          <a:p>
            <a:pPr lvl="1" eaLnBrk="1" hangingPunct="1"/>
            <a:endParaRPr lang="en-US" altLang="en-US" sz="2000" dirty="0"/>
          </a:p>
          <a:p>
            <a:pPr eaLnBrk="1" hangingPunct="1"/>
            <a:r>
              <a:rPr lang="en-US" altLang="en-US" sz="2400" dirty="0"/>
              <a:t>Bid shopping to subcontractors who haven’t yet bid can either increase or decrease total surplus</a:t>
            </a:r>
          </a:p>
          <a:p>
            <a:pPr lvl="1" eaLnBrk="1" hangingPunct="1"/>
            <a:r>
              <a:rPr lang="en-US" altLang="en-US" sz="2000" dirty="0"/>
              <a:t>Increases surplus when these bidders wouldn’t have bid otherwise, and when bid preparation cost is large</a:t>
            </a:r>
          </a:p>
          <a:p>
            <a:pPr lvl="1" eaLnBrk="1" hangingPunct="1"/>
            <a:r>
              <a:rPr lang="en-US" altLang="en-US" sz="2000" dirty="0"/>
              <a:t>Decreases surplus when bid prep cost is small and it doesn’t pull in any new subcontractors</a:t>
            </a:r>
          </a:p>
        </p:txBody>
      </p:sp>
    </p:spTree>
    <p:extLst>
      <p:ext uri="{BB962C8B-B14F-4D97-AF65-F5344CB8AC3E}">
        <p14:creationId xmlns:p14="http://schemas.microsoft.com/office/powerpoint/2010/main" val="3475904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766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7661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7661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766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CF94E2AA-0439-4B31-B33E-36DE68493C32}" type="slidenum">
              <a:rPr lang="en-US" altLang="en-US"/>
              <a:pPr>
                <a:defRPr/>
              </a:pPr>
              <a:t>36</a:t>
            </a:fld>
            <a:endParaRPr lang="en-US" altLang="en-US"/>
          </a:p>
        </p:txBody>
      </p:sp>
      <p:sp>
        <p:nvSpPr>
          <p:cNvPr id="11267" name="Rectangle 2"/>
          <p:cNvSpPr>
            <a:spLocks noGrp="1" noChangeArrowheads="1"/>
          </p:cNvSpPr>
          <p:nvPr>
            <p:ph type="title"/>
          </p:nvPr>
        </p:nvSpPr>
        <p:spPr>
          <a:xfrm>
            <a:off x="457200" y="277813"/>
            <a:ext cx="8543925" cy="1139825"/>
          </a:xfrm>
        </p:spPr>
        <p:txBody>
          <a:bodyPr/>
          <a:lstStyle/>
          <a:p>
            <a:pPr eaLnBrk="1" hangingPunct="1"/>
            <a:r>
              <a:rPr lang="en-US" altLang="en-US" sz="3600" dirty="0"/>
              <a:t>Discussion/Conclusion</a:t>
            </a:r>
            <a:endParaRPr lang="en-US" altLang="en-US" sz="3600" b="1" dirty="0"/>
          </a:p>
        </p:txBody>
      </p:sp>
      <p:sp>
        <p:nvSpPr>
          <p:cNvPr id="1476611" name="Rectangle 3"/>
          <p:cNvSpPr>
            <a:spLocks noChangeArrowheads="1"/>
          </p:cNvSpPr>
          <p:nvPr/>
        </p:nvSpPr>
        <p:spPr bwMode="auto">
          <a:xfrm>
            <a:off x="457199" y="1443835"/>
            <a:ext cx="8390541"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r>
              <a:rPr lang="en-US" altLang="en-US" sz="2400" dirty="0"/>
              <a:t>We abstract away from other potential concerns</a:t>
            </a:r>
          </a:p>
          <a:p>
            <a:pPr lvl="1" eaLnBrk="1" hangingPunct="1"/>
            <a:r>
              <a:rPr lang="en-US" altLang="en-US" sz="2000" dirty="0"/>
              <a:t>“Pernicious effects” of bid shopping mentioned elsewhere: “promoting lower-quality work; incentivizing corner-cutting; increasing claims and change orders; delaying project completion; and generally worsening the business environment”</a:t>
            </a:r>
          </a:p>
          <a:p>
            <a:pPr eaLnBrk="1" hangingPunct="1"/>
            <a:endParaRPr lang="en-US" altLang="en-US" sz="1000" dirty="0"/>
          </a:p>
          <a:p>
            <a:pPr eaLnBrk="1" hangingPunct="1"/>
            <a:r>
              <a:rPr lang="en-US" altLang="en-US" sz="2400" dirty="0"/>
              <a:t>Other concerns we see</a:t>
            </a:r>
          </a:p>
          <a:p>
            <a:pPr lvl="1" eaLnBrk="1" hangingPunct="1"/>
            <a:r>
              <a:rPr lang="en-US" altLang="en-US" sz="2000" dirty="0"/>
              <a:t>Ex post regret from winning prime contractor</a:t>
            </a:r>
          </a:p>
          <a:p>
            <a:pPr lvl="2" eaLnBrk="1" hangingPunct="1"/>
            <a:r>
              <a:rPr lang="en-US" altLang="en-US" sz="1600" dirty="0">
                <a:sym typeface="Wingdings" panose="05000000000000000000" pitchFamily="2" charset="2"/>
              </a:rPr>
              <a:t> breach? renegotiation?</a:t>
            </a:r>
            <a:r>
              <a:rPr lang="en-US" altLang="en-US" sz="1600" dirty="0"/>
              <a:t> insolvency?</a:t>
            </a:r>
          </a:p>
          <a:p>
            <a:pPr lvl="2" eaLnBrk="1" hangingPunct="1"/>
            <a:r>
              <a:rPr lang="en-US" altLang="en-US" sz="1600" dirty="0"/>
              <a:t>Two obvious candidate policies to address make things worse!</a:t>
            </a:r>
          </a:p>
          <a:p>
            <a:pPr lvl="1" eaLnBrk="1" hangingPunct="1"/>
            <a:r>
              <a:rPr lang="en-US" altLang="en-US" sz="2000" dirty="0"/>
              <a:t>Reduced subcontractor profitability</a:t>
            </a:r>
          </a:p>
          <a:p>
            <a:pPr lvl="2" eaLnBrk="1" hangingPunct="1"/>
            <a:r>
              <a:rPr lang="en-US" altLang="en-US" sz="1600" dirty="0">
                <a:sym typeface="Wingdings" panose="05000000000000000000" pitchFamily="2" charset="2"/>
              </a:rPr>
              <a:t> fewer subs/less competition over time?</a:t>
            </a:r>
            <a:endParaRPr lang="en-US" altLang="en-US" sz="2000" dirty="0"/>
          </a:p>
          <a:p>
            <a:pPr eaLnBrk="1" hangingPunct="1"/>
            <a:endParaRPr lang="en-US" altLang="en-US" sz="1000" dirty="0"/>
          </a:p>
          <a:p>
            <a:pPr eaLnBrk="1" hangingPunct="1"/>
            <a:r>
              <a:rPr lang="en-US" altLang="en-US" sz="2400" dirty="0"/>
              <a:t>Upshot: “it’s complicated”</a:t>
            </a:r>
          </a:p>
          <a:p>
            <a:pPr lvl="1" eaLnBrk="1" hangingPunct="1"/>
            <a:r>
              <a:rPr lang="en-US" altLang="en-US" sz="2000" dirty="0"/>
              <a:t>Whether bid shopping is “good” or “bad,” and for who, </a:t>
            </a:r>
            <a:br>
              <a:rPr lang="en-US" altLang="en-US" sz="2000" dirty="0"/>
            </a:br>
            <a:r>
              <a:rPr lang="en-US" altLang="en-US" sz="2000" dirty="0"/>
              <a:t>depends on who bids are being shopped to</a:t>
            </a:r>
          </a:p>
        </p:txBody>
      </p:sp>
    </p:spTree>
    <p:extLst>
      <p:ext uri="{BB962C8B-B14F-4D97-AF65-F5344CB8AC3E}">
        <p14:creationId xmlns:p14="http://schemas.microsoft.com/office/powerpoint/2010/main" val="1355559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6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766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766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7661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7661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7661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76611">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76611">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76611">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476611">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txBox="1">
            <a:spLocks noGrp="1"/>
          </p:cNvSpPr>
          <p:nvPr/>
        </p:nvSpPr>
        <p:spPr bwMode="auto">
          <a:xfrm>
            <a:off x="6553200" y="6243638"/>
            <a:ext cx="21336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r">
              <a:defRPr/>
            </a:pPr>
            <a:fld id="{995B29E1-DF0C-46CF-AD12-910B279349EE}" type="slidenum">
              <a:rPr lang="en-US" altLang="en-US" sz="1200">
                <a:latin typeface="+mn-lt"/>
              </a:rPr>
              <a:pPr algn="r">
                <a:defRPr/>
              </a:pPr>
              <a:t>37</a:t>
            </a:fld>
            <a:endParaRPr lang="en-US" altLang="en-US" sz="1200">
              <a:latin typeface="+mn-lt"/>
            </a:endParaRPr>
          </a:p>
        </p:txBody>
      </p:sp>
      <p:sp>
        <p:nvSpPr>
          <p:cNvPr id="36867" name="Rectangle 4"/>
          <p:cNvSpPr>
            <a:spLocks noChangeArrowheads="1"/>
          </p:cNvSpPr>
          <p:nvPr/>
        </p:nvSpPr>
        <p:spPr bwMode="auto">
          <a:xfrm>
            <a:off x="448468" y="3124200"/>
            <a:ext cx="824706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algn="ctr" eaLnBrk="1" hangingPunct="1">
              <a:spcBef>
                <a:spcPct val="0"/>
              </a:spcBef>
              <a:buClrTx/>
              <a:buFontTx/>
              <a:buNone/>
            </a:pPr>
            <a:r>
              <a:rPr lang="en-US" altLang="en-US" sz="4400" b="1" dirty="0">
                <a:solidFill>
                  <a:srgbClr val="A60000"/>
                </a:solidFill>
              </a:rPr>
              <a:t>Thank you!</a:t>
            </a:r>
            <a:endParaRPr lang="en-US" altLang="en-US" sz="4400" b="1" i="1" dirty="0">
              <a:solidFill>
                <a:srgbClr val="A60000"/>
              </a:solidFill>
            </a:endParaRPr>
          </a:p>
        </p:txBody>
      </p:sp>
    </p:spTree>
    <p:extLst>
      <p:ext uri="{BB962C8B-B14F-4D97-AF65-F5344CB8AC3E}">
        <p14:creationId xmlns:p14="http://schemas.microsoft.com/office/powerpoint/2010/main" val="1956054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Number Placeholder 6"/>
          <p:cNvSpPr>
            <a:spLocks noGrp="1"/>
          </p:cNvSpPr>
          <p:nvPr>
            <p:ph type="sldNum" sz="quarter" idx="12"/>
          </p:nvPr>
        </p:nvSpPr>
        <p:spPr>
          <a:noFill/>
        </p:spPr>
        <p:txBody>
          <a:bodyPr/>
          <a:lstStyle>
            <a:lvl1pPr>
              <a:spcBef>
                <a:spcPct val="20000"/>
              </a:spcBef>
              <a:buClr>
                <a:schemeClr val="tx1"/>
              </a:buClr>
              <a:buFont typeface="Wingdings" panose="05000000000000000000" pitchFamily="2" charset="2"/>
              <a:buChar char="w"/>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SzPct val="80000"/>
              <a:buFont typeface="Wingdings" panose="05000000000000000000" pitchFamily="2" charset="2"/>
              <a:buChar char="w"/>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SzPct val="65000"/>
              <a:buFont typeface="Wingdings" panose="05000000000000000000" pitchFamily="2" charset="2"/>
              <a:buChar char=""/>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FontTx/>
              <a:buNone/>
            </a:pPr>
            <a:fld id="{2C45A2B0-DDEB-41C1-8637-CB861D08ACA3}" type="slidenum">
              <a:rPr lang="en-US" altLang="en-US" sz="1200" smtClean="0"/>
              <a:pPr>
                <a:spcBef>
                  <a:spcPct val="0"/>
                </a:spcBef>
                <a:buClrTx/>
                <a:buFontTx/>
                <a:buNone/>
              </a:pPr>
              <a:t>3</a:t>
            </a:fld>
            <a:endParaRPr lang="en-US" altLang="en-US" sz="1200"/>
          </a:p>
        </p:txBody>
      </p:sp>
      <p:sp>
        <p:nvSpPr>
          <p:cNvPr id="75780" name="Rectangle 3"/>
          <p:cNvSpPr>
            <a:spLocks noGrp="1" noChangeArrowheads="1"/>
          </p:cNvSpPr>
          <p:nvPr>
            <p:ph type="title"/>
          </p:nvPr>
        </p:nvSpPr>
        <p:spPr/>
        <p:txBody>
          <a:bodyPr/>
          <a:lstStyle/>
          <a:p>
            <a:pPr eaLnBrk="1" hangingPunct="1"/>
            <a:r>
              <a:rPr lang="en-US" altLang="en-US" sz="3600" dirty="0"/>
              <a:t>Unclear how prevalent these are – </a:t>
            </a:r>
            <a:br>
              <a:rPr lang="en-US" altLang="en-US" sz="3600" dirty="0"/>
            </a:br>
            <a:r>
              <a:rPr lang="en-US" altLang="en-US" sz="3600" dirty="0"/>
              <a:t>but contractors see them as significant</a:t>
            </a:r>
          </a:p>
        </p:txBody>
      </p:sp>
      <p:sp>
        <p:nvSpPr>
          <p:cNvPr id="2" name="Rounded Rectangle 1"/>
          <p:cNvSpPr/>
          <p:nvPr/>
        </p:nvSpPr>
        <p:spPr>
          <a:xfrm>
            <a:off x="2586835" y="4931422"/>
            <a:ext cx="6260904" cy="1173677"/>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en-US" altLang="en-US" sz="2000" dirty="0"/>
              <a:t>“All participants indicated that bid shopping in the electrical and mechanical service trades occurred in </a:t>
            </a:r>
            <a:r>
              <a:rPr lang="en-US" altLang="en-US" sz="2000" b="1" dirty="0">
                <a:solidFill>
                  <a:srgbClr val="FFC000"/>
                </a:solidFill>
              </a:rPr>
              <a:t>at least 30% </a:t>
            </a:r>
            <a:r>
              <a:rPr lang="en-US" altLang="en-US" sz="2000" dirty="0"/>
              <a:t>of all tenders…”</a:t>
            </a:r>
          </a:p>
        </p:txBody>
      </p:sp>
      <p:sp>
        <p:nvSpPr>
          <p:cNvPr id="14" name="Rounded Rectangle 13"/>
          <p:cNvSpPr/>
          <p:nvPr/>
        </p:nvSpPr>
        <p:spPr>
          <a:xfrm>
            <a:off x="2586834" y="1986540"/>
            <a:ext cx="6260905" cy="144246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en-US" altLang="en-US" sz="2000" b="1" dirty="0">
                <a:solidFill>
                  <a:srgbClr val="FFC000"/>
                </a:solidFill>
              </a:rPr>
              <a:t>75% </a:t>
            </a:r>
            <a:r>
              <a:rPr lang="en-US" altLang="en-US" sz="2000" dirty="0"/>
              <a:t>of electrical contractors surveyed avoid</a:t>
            </a:r>
            <a:br>
              <a:rPr lang="en-US" altLang="en-US" sz="2000" dirty="0"/>
            </a:br>
            <a:r>
              <a:rPr lang="en-US" altLang="en-US" sz="2000" dirty="0"/>
              <a:t>sub-bidding on Federal construction jobs; </a:t>
            </a:r>
            <a:br>
              <a:rPr lang="en-US" altLang="en-US" sz="2000" dirty="0"/>
            </a:br>
            <a:r>
              <a:rPr lang="en-US" altLang="en-US" sz="2000" dirty="0"/>
              <a:t>of those, “</a:t>
            </a:r>
            <a:r>
              <a:rPr lang="en-US" altLang="en-US" sz="2000" b="1" dirty="0">
                <a:solidFill>
                  <a:srgbClr val="FFC000"/>
                </a:solidFill>
              </a:rPr>
              <a:t>93% gave the prevalence of </a:t>
            </a:r>
            <a:br>
              <a:rPr lang="en-US" altLang="en-US" sz="2000" b="1" dirty="0">
                <a:solidFill>
                  <a:srgbClr val="FFC000"/>
                </a:solidFill>
              </a:rPr>
            </a:br>
            <a:r>
              <a:rPr lang="en-US" altLang="en-US" sz="2000" b="1" dirty="0">
                <a:solidFill>
                  <a:srgbClr val="FFC000"/>
                </a:solidFill>
              </a:rPr>
              <a:t>bid shopping as their reason</a:t>
            </a:r>
            <a:r>
              <a:rPr lang="en-US" altLang="en-US" sz="2000" dirty="0"/>
              <a:t>”</a:t>
            </a:r>
          </a:p>
        </p:txBody>
      </p:sp>
      <p:sp>
        <p:nvSpPr>
          <p:cNvPr id="7" name="Rounded Rectangle 13">
            <a:extLst>
              <a:ext uri="{FF2B5EF4-FFF2-40B4-BE49-F238E27FC236}">
                <a16:creationId xmlns:a16="http://schemas.microsoft.com/office/drawing/2014/main" id="{9ED9B08B-FACF-4D2C-831E-09BBB614744C}"/>
              </a:ext>
            </a:extLst>
          </p:cNvPr>
          <p:cNvSpPr/>
          <p:nvPr/>
        </p:nvSpPr>
        <p:spPr>
          <a:xfrm>
            <a:off x="2586835" y="3617413"/>
            <a:ext cx="6260904" cy="1139825"/>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en-US" altLang="en-US" sz="2000" b="1" dirty="0">
                <a:solidFill>
                  <a:srgbClr val="FFC000"/>
                </a:solidFill>
              </a:rPr>
              <a:t>32% said “they have bid shopped </a:t>
            </a:r>
            <a:br>
              <a:rPr lang="en-US" altLang="en-US" sz="2000" b="1" dirty="0">
                <a:solidFill>
                  <a:srgbClr val="FFC000"/>
                </a:solidFill>
              </a:rPr>
            </a:br>
            <a:r>
              <a:rPr lang="en-US" altLang="en-US" sz="2000" b="1" dirty="0">
                <a:solidFill>
                  <a:srgbClr val="FFC000"/>
                </a:solidFill>
              </a:rPr>
              <a:t>or peddled themselves”</a:t>
            </a:r>
          </a:p>
          <a:p>
            <a:pPr algn="ctr"/>
            <a:r>
              <a:rPr lang="en-US" altLang="en-US" sz="2000" dirty="0"/>
              <a:t>80% knew of others who have</a:t>
            </a:r>
          </a:p>
        </p:txBody>
      </p:sp>
      <p:sp>
        <p:nvSpPr>
          <p:cNvPr id="3" name="TextBox 2">
            <a:extLst>
              <a:ext uri="{FF2B5EF4-FFF2-40B4-BE49-F238E27FC236}">
                <a16:creationId xmlns:a16="http://schemas.microsoft.com/office/drawing/2014/main" id="{585FB35C-9379-4D2F-BC20-5A5C51D4DB60}"/>
              </a:ext>
            </a:extLst>
          </p:cNvPr>
          <p:cNvSpPr txBox="1"/>
          <p:nvPr/>
        </p:nvSpPr>
        <p:spPr>
          <a:xfrm>
            <a:off x="457200" y="3648716"/>
            <a:ext cx="1824225" cy="1077218"/>
          </a:xfrm>
          <a:prstGeom prst="rect">
            <a:avLst/>
          </a:prstGeom>
          <a:noFill/>
        </p:spPr>
        <p:txBody>
          <a:bodyPr wrap="square" rtlCol="0">
            <a:spAutoFit/>
          </a:bodyPr>
          <a:lstStyle/>
          <a:p>
            <a:r>
              <a:rPr lang="en-US" sz="1600" i="1" dirty="0">
                <a:latin typeface="+mj-lt"/>
              </a:rPr>
              <a:t>2005 survey of U.S./Canadian construction contractors</a:t>
            </a:r>
          </a:p>
        </p:txBody>
      </p:sp>
      <p:sp>
        <p:nvSpPr>
          <p:cNvPr id="8" name="TextBox 7">
            <a:extLst>
              <a:ext uri="{FF2B5EF4-FFF2-40B4-BE49-F238E27FC236}">
                <a16:creationId xmlns:a16="http://schemas.microsoft.com/office/drawing/2014/main" id="{7743209E-1A37-4B04-93E9-A75F0E92AA80}"/>
              </a:ext>
            </a:extLst>
          </p:cNvPr>
          <p:cNvSpPr txBox="1"/>
          <p:nvPr/>
        </p:nvSpPr>
        <p:spPr>
          <a:xfrm>
            <a:off x="457200" y="5102761"/>
            <a:ext cx="1824225" cy="830997"/>
          </a:xfrm>
          <a:prstGeom prst="rect">
            <a:avLst/>
          </a:prstGeom>
          <a:noFill/>
        </p:spPr>
        <p:txBody>
          <a:bodyPr wrap="square" rtlCol="0">
            <a:spAutoFit/>
          </a:bodyPr>
          <a:lstStyle/>
          <a:p>
            <a:r>
              <a:rPr lang="en-US" sz="1600" i="1" dirty="0">
                <a:latin typeface="+mj-lt"/>
              </a:rPr>
              <a:t>2009 survey of subcontractors in Auckland NZ</a:t>
            </a:r>
          </a:p>
        </p:txBody>
      </p:sp>
      <p:sp>
        <p:nvSpPr>
          <p:cNvPr id="9" name="TextBox 8">
            <a:extLst>
              <a:ext uri="{FF2B5EF4-FFF2-40B4-BE49-F238E27FC236}">
                <a16:creationId xmlns:a16="http://schemas.microsoft.com/office/drawing/2014/main" id="{791D4435-632E-495E-96EF-91E3C0AD39DC}"/>
              </a:ext>
            </a:extLst>
          </p:cNvPr>
          <p:cNvSpPr txBox="1"/>
          <p:nvPr/>
        </p:nvSpPr>
        <p:spPr>
          <a:xfrm>
            <a:off x="457200" y="2434709"/>
            <a:ext cx="1824225" cy="584775"/>
          </a:xfrm>
          <a:prstGeom prst="rect">
            <a:avLst/>
          </a:prstGeom>
          <a:noFill/>
        </p:spPr>
        <p:txBody>
          <a:bodyPr wrap="square" rtlCol="0">
            <a:spAutoFit/>
          </a:bodyPr>
          <a:lstStyle/>
          <a:p>
            <a:r>
              <a:rPr lang="en-US" sz="1600" i="1" dirty="0">
                <a:latin typeface="+mj-lt"/>
              </a:rPr>
              <a:t>1955 U.S.</a:t>
            </a:r>
            <a:br>
              <a:rPr lang="en-US" sz="1600" i="1" dirty="0">
                <a:latin typeface="+mj-lt"/>
              </a:rPr>
            </a:br>
            <a:r>
              <a:rPr lang="en-US" sz="1600" i="1" dirty="0">
                <a:latin typeface="+mj-lt"/>
              </a:rPr>
              <a:t>Senate report</a:t>
            </a:r>
          </a:p>
        </p:txBody>
      </p:sp>
    </p:spTree>
    <p:extLst>
      <p:ext uri="{BB962C8B-B14F-4D97-AF65-F5344CB8AC3E}">
        <p14:creationId xmlns:p14="http://schemas.microsoft.com/office/powerpoint/2010/main" val="643850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4" grpId="0" animBg="1"/>
      <p:bldP spid="7" grpId="0" animBg="1"/>
      <p:bldP spid="3"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Number Placeholder 6"/>
          <p:cNvSpPr>
            <a:spLocks noGrp="1"/>
          </p:cNvSpPr>
          <p:nvPr>
            <p:ph type="sldNum" sz="quarter" idx="12"/>
          </p:nvPr>
        </p:nvSpPr>
        <p:spPr>
          <a:noFill/>
        </p:spPr>
        <p:txBody>
          <a:bodyPr/>
          <a:lstStyle>
            <a:lvl1pPr>
              <a:spcBef>
                <a:spcPct val="20000"/>
              </a:spcBef>
              <a:buClr>
                <a:schemeClr val="tx1"/>
              </a:buClr>
              <a:buFont typeface="Wingdings" panose="05000000000000000000" pitchFamily="2" charset="2"/>
              <a:buChar char="w"/>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SzPct val="80000"/>
              <a:buFont typeface="Wingdings" panose="05000000000000000000" pitchFamily="2" charset="2"/>
              <a:buChar char="w"/>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SzPct val="65000"/>
              <a:buFont typeface="Wingdings" panose="05000000000000000000" pitchFamily="2" charset="2"/>
              <a:buChar char=""/>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FontTx/>
              <a:buNone/>
            </a:pPr>
            <a:fld id="{2C45A2B0-DDEB-41C1-8637-CB861D08ACA3}" type="slidenum">
              <a:rPr lang="en-US" altLang="en-US" sz="1200" smtClean="0"/>
              <a:pPr>
                <a:spcBef>
                  <a:spcPct val="0"/>
                </a:spcBef>
                <a:buClrTx/>
                <a:buFontTx/>
                <a:buNone/>
              </a:pPr>
              <a:t>4</a:t>
            </a:fld>
            <a:endParaRPr lang="en-US" altLang="en-US" sz="1200"/>
          </a:p>
        </p:txBody>
      </p:sp>
      <p:sp>
        <p:nvSpPr>
          <p:cNvPr id="75780" name="Rectangle 3"/>
          <p:cNvSpPr>
            <a:spLocks noGrp="1" noChangeArrowheads="1"/>
          </p:cNvSpPr>
          <p:nvPr>
            <p:ph type="title"/>
          </p:nvPr>
        </p:nvSpPr>
        <p:spPr/>
        <p:txBody>
          <a:bodyPr/>
          <a:lstStyle/>
          <a:p>
            <a:pPr eaLnBrk="1" hangingPunct="1"/>
            <a:r>
              <a:rPr lang="en-US" altLang="en-US" sz="3600" dirty="0"/>
              <a:t>Professional organizations condemn these practices in strong terms</a:t>
            </a:r>
          </a:p>
        </p:txBody>
      </p:sp>
      <p:sp>
        <p:nvSpPr>
          <p:cNvPr id="2" name="Rounded Rectangle 1"/>
          <p:cNvSpPr/>
          <p:nvPr/>
        </p:nvSpPr>
        <p:spPr>
          <a:xfrm>
            <a:off x="457201" y="1596540"/>
            <a:ext cx="8390538" cy="1679755"/>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br>
              <a:rPr lang="en-US" altLang="en-US" sz="600" dirty="0"/>
            </a:br>
            <a:r>
              <a:rPr lang="en-US" altLang="en-US" sz="2000" dirty="0"/>
              <a:t>“Bid shopping or bid peddling are </a:t>
            </a:r>
            <a:r>
              <a:rPr lang="en-US" altLang="en-US" sz="2000" b="1" dirty="0">
                <a:solidFill>
                  <a:srgbClr val="FFC000"/>
                </a:solidFill>
              </a:rPr>
              <a:t>abhorrent business practices</a:t>
            </a:r>
            <a:r>
              <a:rPr lang="en-US" altLang="en-US" sz="2000" dirty="0"/>
              <a:t> </a:t>
            </a:r>
            <a:br>
              <a:rPr lang="en-US" altLang="en-US" sz="2000" dirty="0"/>
            </a:br>
            <a:r>
              <a:rPr lang="en-US" altLang="en-US" sz="2000" dirty="0"/>
              <a:t>that threaten the integrity of the competitive bidding system…” </a:t>
            </a:r>
          </a:p>
          <a:p>
            <a:pPr algn="ctr"/>
            <a:endParaRPr lang="en-US" altLang="en-US" sz="1200" dirty="0"/>
          </a:p>
          <a:p>
            <a:pPr algn="ctr"/>
            <a:r>
              <a:rPr lang="en-US" altLang="en-US" sz="1400" dirty="0"/>
              <a:t>(Joint guidelines issued by the Association of General Contractors of America, </a:t>
            </a:r>
            <a:br>
              <a:rPr lang="en-US" altLang="en-US" sz="1400" dirty="0"/>
            </a:br>
            <a:r>
              <a:rPr lang="en-US" altLang="en-US" sz="1400" dirty="0"/>
              <a:t>American Subcontractors Association, and Associated Specialty Contractors)</a:t>
            </a:r>
          </a:p>
        </p:txBody>
      </p:sp>
      <p:sp>
        <p:nvSpPr>
          <p:cNvPr id="13" name="Rounded Rectangle 12"/>
          <p:cNvSpPr/>
          <p:nvPr/>
        </p:nvSpPr>
        <p:spPr>
          <a:xfrm>
            <a:off x="418317" y="3521145"/>
            <a:ext cx="4000978" cy="272249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endParaRPr lang="en-US" altLang="en-US" sz="1200" dirty="0"/>
          </a:p>
          <a:p>
            <a:pPr algn="ctr"/>
            <a:r>
              <a:rPr lang="en-US" altLang="en-US" sz="2000" dirty="0"/>
              <a:t>“This practice is </a:t>
            </a:r>
            <a:r>
              <a:rPr lang="en-US" altLang="en-US" sz="2000" b="1" dirty="0">
                <a:solidFill>
                  <a:srgbClr val="FFC000"/>
                </a:solidFill>
              </a:rPr>
              <a:t>unethical</a:t>
            </a:r>
            <a:r>
              <a:rPr lang="en-US" altLang="en-US" sz="2000" dirty="0"/>
              <a:t>, </a:t>
            </a:r>
            <a:r>
              <a:rPr lang="en-US" altLang="en-US" sz="2000" b="1" dirty="0">
                <a:solidFill>
                  <a:srgbClr val="FFC000"/>
                </a:solidFill>
              </a:rPr>
              <a:t>unfair </a:t>
            </a:r>
            <a:r>
              <a:rPr lang="en-US" altLang="en-US" sz="2000" dirty="0"/>
              <a:t>and is in </a:t>
            </a:r>
            <a:r>
              <a:rPr lang="en-US" altLang="en-US" sz="2000" b="1" dirty="0">
                <a:solidFill>
                  <a:srgbClr val="FFC000"/>
                </a:solidFill>
              </a:rPr>
              <a:t>direct violation of this Code</a:t>
            </a:r>
            <a:br>
              <a:rPr lang="en-US" altLang="en-US" sz="2000" b="1" dirty="0">
                <a:solidFill>
                  <a:srgbClr val="FFC000"/>
                </a:solidFill>
              </a:rPr>
            </a:br>
            <a:r>
              <a:rPr lang="en-US" altLang="en-US" sz="2000" b="1" dirty="0">
                <a:solidFill>
                  <a:srgbClr val="FFC000"/>
                </a:solidFill>
              </a:rPr>
              <a:t>of Ethics</a:t>
            </a:r>
            <a:r>
              <a:rPr lang="en-US" altLang="en-US" sz="2000" dirty="0"/>
              <a:t>”</a:t>
            </a:r>
          </a:p>
          <a:p>
            <a:pPr algn="ctr"/>
            <a:endParaRPr lang="en-US" altLang="en-US" sz="1200" dirty="0"/>
          </a:p>
          <a:p>
            <a:pPr algn="ctr"/>
            <a:endParaRPr lang="en-US" altLang="en-US" sz="1200" dirty="0"/>
          </a:p>
          <a:p>
            <a:pPr algn="ctr"/>
            <a:r>
              <a:rPr lang="en-US" altLang="en-US" sz="1400" dirty="0"/>
              <a:t>(Code of Ethics, American Society of Professional Estimators)</a:t>
            </a:r>
          </a:p>
        </p:txBody>
      </p:sp>
      <p:sp>
        <p:nvSpPr>
          <p:cNvPr id="14" name="Rounded Rectangle 13"/>
          <p:cNvSpPr/>
          <p:nvPr/>
        </p:nvSpPr>
        <p:spPr>
          <a:xfrm>
            <a:off x="4846760" y="3581706"/>
            <a:ext cx="4000979" cy="2595984"/>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endParaRPr lang="en-US" altLang="en-US" sz="1200" dirty="0"/>
          </a:p>
          <a:p>
            <a:pPr algn="ctr"/>
            <a:r>
              <a:rPr lang="en-US" altLang="en-US" sz="2000" dirty="0"/>
              <a:t>“All contractors… should </a:t>
            </a:r>
            <a:r>
              <a:rPr lang="en-US" altLang="en-US" sz="2000" b="1" dirty="0">
                <a:solidFill>
                  <a:srgbClr val="FFC000"/>
                </a:solidFill>
              </a:rPr>
              <a:t>avoid any activity that could be construed as bid shopping or bid peddling</a:t>
            </a:r>
            <a:r>
              <a:rPr lang="en-US" altLang="en-US" sz="2000" dirty="0"/>
              <a:t>.”</a:t>
            </a:r>
          </a:p>
          <a:p>
            <a:pPr algn="ctr"/>
            <a:endParaRPr lang="en-US" altLang="en-US" sz="1200" dirty="0"/>
          </a:p>
          <a:p>
            <a:pPr algn="ctr"/>
            <a:endParaRPr lang="en-US" altLang="en-US" sz="1200" dirty="0"/>
          </a:p>
          <a:p>
            <a:pPr algn="ctr"/>
            <a:r>
              <a:rPr lang="en-US" altLang="en-US" sz="1400" dirty="0"/>
              <a:t>(Canadian Construction Association)</a:t>
            </a:r>
          </a:p>
        </p:txBody>
      </p:sp>
    </p:spTree>
    <p:extLst>
      <p:ext uri="{BB962C8B-B14F-4D97-AF65-F5344CB8AC3E}">
        <p14:creationId xmlns:p14="http://schemas.microsoft.com/office/powerpoint/2010/main" val="4286144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DB096F6C-4B52-4CFD-9270-340ED5077574}" type="slidenum">
              <a:rPr lang="en-US" altLang="en-US"/>
              <a:pPr>
                <a:defRPr/>
              </a:pPr>
              <a:t>5</a:t>
            </a:fld>
            <a:endParaRPr lang="en-US" altLang="en-US"/>
          </a:p>
        </p:txBody>
      </p:sp>
      <p:sp>
        <p:nvSpPr>
          <p:cNvPr id="6147" name="Rectangle 2"/>
          <p:cNvSpPr>
            <a:spLocks noGrp="1" noChangeArrowheads="1"/>
          </p:cNvSpPr>
          <p:nvPr>
            <p:ph type="title"/>
          </p:nvPr>
        </p:nvSpPr>
        <p:spPr>
          <a:xfrm>
            <a:off x="457200" y="277813"/>
            <a:ext cx="8543925" cy="1139825"/>
          </a:xfrm>
        </p:spPr>
        <p:txBody>
          <a:bodyPr/>
          <a:lstStyle/>
          <a:p>
            <a:pPr eaLnBrk="1" hangingPunct="1"/>
            <a:r>
              <a:rPr lang="en-US" altLang="en-US" sz="3600" dirty="0"/>
              <a:t>Various attempts to prevent bid shopping</a:t>
            </a:r>
          </a:p>
        </p:txBody>
      </p:sp>
      <p:sp>
        <p:nvSpPr>
          <p:cNvPr id="1759235" name="Rectangle 3"/>
          <p:cNvSpPr>
            <a:spLocks noChangeArrowheads="1"/>
          </p:cNvSpPr>
          <p:nvPr/>
        </p:nvSpPr>
        <p:spPr bwMode="auto">
          <a:xfrm>
            <a:off x="457199" y="1608138"/>
            <a:ext cx="8543925"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endParaRPr lang="en-US" altLang="en-US" sz="1000" dirty="0"/>
          </a:p>
          <a:p>
            <a:pPr eaLnBrk="1" hangingPunct="1"/>
            <a:r>
              <a:rPr lang="en-US" altLang="en-US" sz="2200" dirty="0"/>
              <a:t>Unilateral contract terms – have not been enforced</a:t>
            </a:r>
          </a:p>
          <a:p>
            <a:pPr eaLnBrk="1" hangingPunct="1"/>
            <a:endParaRPr lang="en-US" altLang="en-US" sz="2200" dirty="0"/>
          </a:p>
          <a:p>
            <a:pPr eaLnBrk="1" hangingPunct="1"/>
            <a:r>
              <a:rPr lang="en-US" altLang="en-US" sz="2200" dirty="0"/>
              <a:t>Bid depositories</a:t>
            </a:r>
          </a:p>
          <a:p>
            <a:pPr lvl="1" eaLnBrk="1" hangingPunct="1"/>
            <a:r>
              <a:rPr lang="en-US" altLang="en-US" sz="1800" dirty="0"/>
              <a:t>Organized by trade associations</a:t>
            </a:r>
          </a:p>
          <a:p>
            <a:pPr lvl="1" eaLnBrk="1" hangingPunct="1"/>
            <a:r>
              <a:rPr lang="en-US" altLang="en-US" sz="1800" dirty="0"/>
              <a:t>Vanished in U.S. after deemed antitrust violations in 1950s</a:t>
            </a:r>
          </a:p>
          <a:p>
            <a:pPr eaLnBrk="1" hangingPunct="1"/>
            <a:endParaRPr lang="en-US" altLang="en-US" sz="2200" dirty="0"/>
          </a:p>
          <a:p>
            <a:pPr eaLnBrk="1" hangingPunct="1"/>
            <a:r>
              <a:rPr lang="en-US" altLang="en-US" sz="2200" dirty="0"/>
              <a:t>Legislation</a:t>
            </a:r>
          </a:p>
          <a:p>
            <a:pPr lvl="1" eaLnBrk="1" hangingPunct="1"/>
            <a:r>
              <a:rPr lang="en-US" altLang="en-US" sz="1800" dirty="0"/>
              <a:t>Federal bans have been introduced in U.S. Congress, never enacted</a:t>
            </a:r>
            <a:endParaRPr lang="en-US" altLang="en-US" sz="1400" dirty="0"/>
          </a:p>
          <a:p>
            <a:pPr lvl="1" eaLnBrk="1" hangingPunct="1"/>
            <a:r>
              <a:rPr lang="en-US" altLang="en-US" sz="1800" dirty="0"/>
              <a:t>About half of U.S. states effectively ban bid shopping on state contracts…</a:t>
            </a:r>
          </a:p>
          <a:p>
            <a:pPr lvl="1" eaLnBrk="1" hangingPunct="1"/>
            <a:r>
              <a:rPr lang="en-US" altLang="en-US" sz="1800" dirty="0"/>
              <a:t>…typically through “bid listing” requirement (other methods in a few states)</a:t>
            </a:r>
            <a:endParaRPr lang="en-US" altLang="en-US" sz="1400" dirty="0"/>
          </a:p>
          <a:p>
            <a:pPr lvl="1" eaLnBrk="1" hangingPunct="1"/>
            <a:r>
              <a:rPr lang="en-US" altLang="en-US" sz="1800" dirty="0"/>
              <a:t>Canada: </a:t>
            </a:r>
            <a:r>
              <a:rPr lang="en-US" altLang="en-US" sz="1800" i="1" dirty="0"/>
              <a:t>if </a:t>
            </a:r>
            <a:r>
              <a:rPr lang="en-US" altLang="en-US" sz="1800" dirty="0"/>
              <a:t>subcontractor is </a:t>
            </a:r>
            <a:r>
              <a:rPr lang="en-US" altLang="en-US" sz="1800" b="1" dirty="0"/>
              <a:t>named </a:t>
            </a:r>
            <a:r>
              <a:rPr lang="en-US" altLang="en-US" sz="1800" dirty="0"/>
              <a:t>in prime contractor’s bid, subcontracting agreement is binding on both…</a:t>
            </a:r>
          </a:p>
          <a:p>
            <a:pPr lvl="1" eaLnBrk="1" hangingPunct="1"/>
            <a:r>
              <a:rPr lang="en-US" altLang="en-US" sz="1800" dirty="0"/>
              <a:t>…and CCA guidelines encourage contractors to do so</a:t>
            </a:r>
          </a:p>
        </p:txBody>
      </p:sp>
    </p:spTree>
    <p:extLst>
      <p:ext uri="{BB962C8B-B14F-4D97-AF65-F5344CB8AC3E}">
        <p14:creationId xmlns:p14="http://schemas.microsoft.com/office/powerpoint/2010/main" val="431549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592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5923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5923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5923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5923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59235">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59235">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759235">
                                            <p:txEl>
                                              <p:pRg st="10" end="1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759235">
                                            <p:txEl>
                                              <p:pRg st="11" end="11"/>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75923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DB096F6C-4B52-4CFD-9270-340ED5077574}" type="slidenum">
              <a:rPr lang="en-US" altLang="en-US"/>
              <a:pPr>
                <a:defRPr/>
              </a:pPr>
              <a:t>6</a:t>
            </a:fld>
            <a:endParaRPr lang="en-US" altLang="en-US"/>
          </a:p>
        </p:txBody>
      </p:sp>
      <p:sp>
        <p:nvSpPr>
          <p:cNvPr id="6147" name="Rectangle 2"/>
          <p:cNvSpPr>
            <a:spLocks noGrp="1" noChangeArrowheads="1"/>
          </p:cNvSpPr>
          <p:nvPr>
            <p:ph type="title"/>
          </p:nvPr>
        </p:nvSpPr>
        <p:spPr>
          <a:xfrm>
            <a:off x="457200" y="277813"/>
            <a:ext cx="8543925" cy="1139825"/>
          </a:xfrm>
        </p:spPr>
        <p:txBody>
          <a:bodyPr/>
          <a:lstStyle/>
          <a:p>
            <a:pPr eaLnBrk="1" hangingPunct="1"/>
            <a:r>
              <a:rPr lang="en-US" altLang="en-US" sz="3600" dirty="0"/>
              <a:t>To our knowledge, nobody’s studied the “equilibrium effects” of bid shopping</a:t>
            </a:r>
          </a:p>
        </p:txBody>
      </p:sp>
      <p:sp>
        <p:nvSpPr>
          <p:cNvPr id="1759235" name="Rectangle 3"/>
          <p:cNvSpPr>
            <a:spLocks noChangeArrowheads="1"/>
          </p:cNvSpPr>
          <p:nvPr/>
        </p:nvSpPr>
        <p:spPr bwMode="auto">
          <a:xfrm>
            <a:off x="457200" y="1608138"/>
            <a:ext cx="8389938"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endParaRPr lang="en-US" altLang="en-US" sz="1200" dirty="0"/>
          </a:p>
          <a:p>
            <a:pPr eaLnBrk="1" hangingPunct="1"/>
            <a:r>
              <a:rPr lang="en-US" altLang="en-US" sz="2200" dirty="0"/>
              <a:t>U.S. Senate report (1955):</a:t>
            </a:r>
          </a:p>
          <a:p>
            <a:pPr lvl="1" eaLnBrk="1" hangingPunct="1"/>
            <a:r>
              <a:rPr lang="en-US" altLang="en-US" sz="1800" dirty="0"/>
              <a:t>“Present bidding procedures cause the subcontractor submitting a bid </a:t>
            </a:r>
            <a:br>
              <a:rPr lang="en-US" altLang="en-US" sz="1800" dirty="0"/>
            </a:br>
            <a:r>
              <a:rPr lang="en-US" altLang="en-US" sz="1800" dirty="0"/>
              <a:t>“to bid so high that he, the subcontractor, can still come down and get the job.”  As long as subcontractors will not submit their final price prior to the award of the prime contract because of bid shopping after the award, </a:t>
            </a:r>
            <a:r>
              <a:rPr lang="en-US" altLang="en-US" sz="1800" b="1" dirty="0"/>
              <a:t>the Government cannot get the full benefit of the low competitive price</a:t>
            </a:r>
            <a:r>
              <a:rPr lang="en-US" altLang="en-US" sz="1800" dirty="0"/>
              <a:t>.”</a:t>
            </a:r>
          </a:p>
          <a:p>
            <a:pPr eaLnBrk="1" hangingPunct="1"/>
            <a:endParaRPr lang="en-US" altLang="en-US" sz="2000" dirty="0"/>
          </a:p>
          <a:p>
            <a:pPr eaLnBrk="1" hangingPunct="1"/>
            <a:r>
              <a:rPr lang="en-US" altLang="en-US" sz="2200" dirty="0"/>
              <a:t>But if prime contractors anticipate post-auction cost reductions, </a:t>
            </a:r>
            <a:br>
              <a:rPr lang="en-US" altLang="en-US" sz="2200" dirty="0"/>
            </a:br>
            <a:r>
              <a:rPr lang="en-US" altLang="en-US" sz="2200" dirty="0"/>
              <a:t>won’t that be incorporated into bids?</a:t>
            </a:r>
          </a:p>
          <a:p>
            <a:pPr eaLnBrk="1" hangingPunct="1"/>
            <a:endParaRPr lang="en-US" altLang="en-US" sz="2200" dirty="0"/>
          </a:p>
          <a:p>
            <a:pPr eaLnBrk="1" hangingPunct="1"/>
            <a:r>
              <a:rPr lang="en-US" altLang="en-US" sz="2200" dirty="0"/>
              <a:t>If everyone adapts behavior to bid shopping, what is net effect?</a:t>
            </a:r>
          </a:p>
          <a:p>
            <a:pPr eaLnBrk="1" hangingPunct="1"/>
            <a:endParaRPr lang="en-US" altLang="en-US" sz="2000" dirty="0"/>
          </a:p>
          <a:p>
            <a:pPr eaLnBrk="1" hangingPunct="1"/>
            <a:r>
              <a:rPr lang="en-US" altLang="en-US" sz="2200" dirty="0"/>
              <a:t>Let’s take a stab at figuring it out!</a:t>
            </a:r>
          </a:p>
        </p:txBody>
      </p:sp>
    </p:spTree>
    <p:extLst>
      <p:ext uri="{BB962C8B-B14F-4D97-AF65-F5344CB8AC3E}">
        <p14:creationId xmlns:p14="http://schemas.microsoft.com/office/powerpoint/2010/main" val="1961358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5923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5923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75923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59235">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5923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DB096F6C-4B52-4CFD-9270-340ED5077574}" type="slidenum">
              <a:rPr lang="en-US" altLang="en-US"/>
              <a:pPr>
                <a:defRPr/>
              </a:pPr>
              <a:t>7</a:t>
            </a:fld>
            <a:endParaRPr lang="en-US" altLang="en-US"/>
          </a:p>
        </p:txBody>
      </p:sp>
      <p:sp>
        <p:nvSpPr>
          <p:cNvPr id="6147" name="Rectangle 2"/>
          <p:cNvSpPr>
            <a:spLocks noGrp="1" noChangeArrowheads="1"/>
          </p:cNvSpPr>
          <p:nvPr>
            <p:ph type="title"/>
          </p:nvPr>
        </p:nvSpPr>
        <p:spPr>
          <a:xfrm>
            <a:off x="457200" y="277813"/>
            <a:ext cx="8543925" cy="1139825"/>
          </a:xfrm>
        </p:spPr>
        <p:txBody>
          <a:bodyPr/>
          <a:lstStyle/>
          <a:p>
            <a:pPr eaLnBrk="1" hangingPunct="1"/>
            <a:r>
              <a:rPr lang="en-US" altLang="en-US" sz="3600" dirty="0"/>
              <a:t>What do we do?</a:t>
            </a:r>
          </a:p>
        </p:txBody>
      </p:sp>
      <p:sp>
        <p:nvSpPr>
          <p:cNvPr id="1759235" name="Rectangle 3"/>
          <p:cNvSpPr>
            <a:spLocks noChangeArrowheads="1"/>
          </p:cNvSpPr>
          <p:nvPr/>
        </p:nvSpPr>
        <p:spPr bwMode="auto">
          <a:xfrm>
            <a:off x="457200" y="1608138"/>
            <a:ext cx="8389938"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endParaRPr lang="en-US" altLang="en-US" sz="2200" dirty="0"/>
          </a:p>
          <a:p>
            <a:pPr eaLnBrk="1" hangingPunct="1"/>
            <a:r>
              <a:rPr lang="en-US" altLang="en-US" sz="2200" dirty="0"/>
              <a:t>Construct and analyze a model of post-award bid shopping</a:t>
            </a:r>
            <a:endParaRPr lang="en-US" altLang="en-US" sz="1800" dirty="0"/>
          </a:p>
          <a:p>
            <a:pPr lvl="1" eaLnBrk="1" hangingPunct="1"/>
            <a:r>
              <a:rPr lang="en-US" altLang="en-US" sz="1800" dirty="0"/>
              <a:t>Focus on cost heterogeneity among subcontractors</a:t>
            </a:r>
            <a:br>
              <a:rPr lang="en-US" altLang="en-US" sz="1800" dirty="0"/>
            </a:br>
            <a:r>
              <a:rPr lang="en-US" altLang="en-US" sz="1800" dirty="0"/>
              <a:t>(so there could be efficiency gain from getting another quote)</a:t>
            </a:r>
          </a:p>
          <a:p>
            <a:pPr lvl="1" eaLnBrk="1" hangingPunct="1"/>
            <a:r>
              <a:rPr lang="en-US" altLang="en-US" sz="1800" dirty="0"/>
              <a:t>Assume there are bid preparation costs for subcontractors, </a:t>
            </a:r>
            <a:br>
              <a:rPr lang="en-US" altLang="en-US" sz="1800" dirty="0"/>
            </a:br>
            <a:r>
              <a:rPr lang="en-US" altLang="en-US" sz="1800" dirty="0"/>
              <a:t>and bid shopping may allow late bidder to avoid them</a:t>
            </a:r>
          </a:p>
          <a:p>
            <a:pPr eaLnBrk="1" hangingPunct="1"/>
            <a:endParaRPr lang="en-US" altLang="en-US" sz="2200" dirty="0"/>
          </a:p>
          <a:p>
            <a:pPr eaLnBrk="1" hangingPunct="1"/>
            <a:r>
              <a:rPr lang="en-US" altLang="en-US" sz="2200" dirty="0"/>
              <a:t>Compare equilibrium with bid shopping to equilibrium when bid shopping is illegal/impossible</a:t>
            </a:r>
          </a:p>
          <a:p>
            <a:pPr eaLnBrk="1" hangingPunct="1"/>
            <a:endParaRPr lang="en-US" altLang="en-US" sz="2200" dirty="0"/>
          </a:p>
          <a:p>
            <a:pPr eaLnBrk="1" hangingPunct="1"/>
            <a:r>
              <a:rPr lang="en-US" altLang="en-US" sz="2200" dirty="0"/>
              <a:t>Focus on effect of bid shopping on total surplus</a:t>
            </a:r>
          </a:p>
        </p:txBody>
      </p:sp>
    </p:spTree>
    <p:extLst>
      <p:ext uri="{BB962C8B-B14F-4D97-AF65-F5344CB8AC3E}">
        <p14:creationId xmlns:p14="http://schemas.microsoft.com/office/powerpoint/2010/main" val="2794447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592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592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5923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5923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5923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DB096F6C-4B52-4CFD-9270-340ED5077574}" type="slidenum">
              <a:rPr lang="en-US" altLang="en-US"/>
              <a:pPr>
                <a:defRPr/>
              </a:pPr>
              <a:t>8</a:t>
            </a:fld>
            <a:endParaRPr lang="en-US" altLang="en-US"/>
          </a:p>
        </p:txBody>
      </p:sp>
      <p:sp>
        <p:nvSpPr>
          <p:cNvPr id="6147" name="Rectangle 2"/>
          <p:cNvSpPr>
            <a:spLocks noGrp="1" noChangeArrowheads="1"/>
          </p:cNvSpPr>
          <p:nvPr>
            <p:ph type="title"/>
          </p:nvPr>
        </p:nvSpPr>
        <p:spPr>
          <a:xfrm>
            <a:off x="457200" y="277813"/>
            <a:ext cx="8543925" cy="1139825"/>
          </a:xfrm>
        </p:spPr>
        <p:txBody>
          <a:bodyPr/>
          <a:lstStyle/>
          <a:p>
            <a:pPr eaLnBrk="1" hangingPunct="1"/>
            <a:r>
              <a:rPr lang="en-US" altLang="en-US" sz="3600" dirty="0"/>
              <a:t>What do we find?</a:t>
            </a:r>
          </a:p>
        </p:txBody>
      </p:sp>
      <p:sp>
        <p:nvSpPr>
          <p:cNvPr id="1759235" name="Rectangle 3"/>
          <p:cNvSpPr>
            <a:spLocks noChangeArrowheads="1"/>
          </p:cNvSpPr>
          <p:nvPr/>
        </p:nvSpPr>
        <p:spPr bwMode="auto">
          <a:xfrm>
            <a:off x="457200" y="1608138"/>
            <a:ext cx="8390540"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lr>
                <a:schemeClr val="tx1"/>
              </a:buClr>
              <a:buFont typeface="Wingdings" pitchFamily="2" charset="2"/>
              <a:buChar char="w"/>
              <a:defRPr sz="3000">
                <a:solidFill>
                  <a:schemeClr val="tx1"/>
                </a:solidFill>
                <a:latin typeface="Arial" charset="0"/>
                <a:cs typeface="Arial" charset="0"/>
              </a:defRPr>
            </a:lvl1pPr>
            <a:lvl2pPr marL="742950" indent="-285750" eaLnBrk="0" hangingPunct="0">
              <a:spcBef>
                <a:spcPct val="20000"/>
              </a:spcBef>
              <a:buClr>
                <a:schemeClr val="tx1"/>
              </a:buClr>
              <a:buSzPct val="80000"/>
              <a:buFont typeface="Wingdings" pitchFamily="2" charset="2"/>
              <a:buChar char="w"/>
              <a:defRPr sz="2600">
                <a:solidFill>
                  <a:schemeClr val="tx1"/>
                </a:solidFill>
                <a:latin typeface="Arial" charset="0"/>
                <a:cs typeface="Arial" charset="0"/>
              </a:defRPr>
            </a:lvl2pPr>
            <a:lvl3pPr marL="1143000" indent="-228600" eaLnBrk="0" hangingPunct="0">
              <a:spcBef>
                <a:spcPct val="20000"/>
              </a:spcBef>
              <a:buClr>
                <a:schemeClr val="tx1"/>
              </a:buClr>
              <a:buSzPct val="65000"/>
              <a:buFont typeface="Wingdings" pitchFamily="2" charset="2"/>
              <a:buChar char=""/>
              <a:defRPr sz="2200">
                <a:solidFill>
                  <a:schemeClr val="tx1"/>
                </a:solidFill>
                <a:latin typeface="Arial" charset="0"/>
                <a:cs typeface="Arial" charset="0"/>
              </a:defRPr>
            </a:lvl3pPr>
            <a:lvl4pPr marL="1600200" indent="-228600" eaLnBrk="0" hangingPunct="0">
              <a:spcBef>
                <a:spcPct val="20000"/>
              </a:spcBef>
              <a:buClr>
                <a:schemeClr val="accent2"/>
              </a:buClr>
              <a:buSzPct val="70000"/>
              <a:buFont typeface="Wingdings" pitchFamily="2" charset="2"/>
              <a:buChar char="q"/>
              <a:defRPr sz="2000">
                <a:solidFill>
                  <a:schemeClr val="tx1"/>
                </a:solidFill>
                <a:latin typeface="Arial" charset="0"/>
                <a:cs typeface="Arial" charset="0"/>
              </a:defRPr>
            </a:lvl4pPr>
            <a:lvl5pPr marL="2057400" indent="-228600" eaLnBrk="0" hangingPunct="0">
              <a:spcBef>
                <a:spcPct val="20000"/>
              </a:spcBef>
              <a:buClr>
                <a:schemeClr val="accent1"/>
              </a:buClr>
              <a:buSzPct val="75000"/>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cs typeface="Arial" charset="0"/>
              </a:defRPr>
            </a:lvl9pPr>
          </a:lstStyle>
          <a:p>
            <a:pPr eaLnBrk="1" hangingPunct="1"/>
            <a:r>
              <a:rPr lang="en-US" altLang="en-US" sz="2200" dirty="0"/>
              <a:t>Shopping bids to “insiders” (subs who already submitted losing bids) </a:t>
            </a:r>
          </a:p>
          <a:p>
            <a:pPr lvl="1" eaLnBrk="1" hangingPunct="1"/>
            <a:r>
              <a:rPr lang="en-US" altLang="en-US" sz="1800" dirty="0"/>
              <a:t>Can only </a:t>
            </a:r>
            <a:r>
              <a:rPr lang="en-US" altLang="en-US" sz="1800" b="1" dirty="0"/>
              <a:t>decrease</a:t>
            </a:r>
            <a:r>
              <a:rPr lang="en-US" altLang="en-US" sz="1800" dirty="0"/>
              <a:t> total surplus</a:t>
            </a:r>
          </a:p>
          <a:p>
            <a:pPr eaLnBrk="1" hangingPunct="1"/>
            <a:endParaRPr lang="en-US" altLang="en-US" sz="2200" dirty="0"/>
          </a:p>
          <a:p>
            <a:pPr eaLnBrk="1" hangingPunct="1"/>
            <a:r>
              <a:rPr lang="en-US" altLang="en-US" sz="2200" dirty="0"/>
              <a:t>Shopping bids to “outsiders” (subs who haven’t bid yet)</a:t>
            </a:r>
          </a:p>
          <a:p>
            <a:pPr lvl="1" eaLnBrk="1" hangingPunct="1"/>
            <a:r>
              <a:rPr lang="en-US" altLang="en-US" sz="1800" dirty="0"/>
              <a:t>Can only </a:t>
            </a:r>
            <a:r>
              <a:rPr lang="en-US" altLang="en-US" sz="1800" b="1" dirty="0"/>
              <a:t>increase </a:t>
            </a:r>
            <a:r>
              <a:rPr lang="en-US" altLang="en-US" sz="1800" dirty="0"/>
              <a:t>total surplus if they otherwise wouldn’t have bid</a:t>
            </a:r>
          </a:p>
          <a:p>
            <a:pPr lvl="1" eaLnBrk="1" hangingPunct="1"/>
            <a:r>
              <a:rPr lang="en-US" altLang="en-US" sz="1800" dirty="0"/>
              <a:t>Can increase or decrease total surplus if they otherwise would have bid</a:t>
            </a:r>
          </a:p>
          <a:p>
            <a:pPr lvl="1" eaLnBrk="1" hangingPunct="1"/>
            <a:r>
              <a:rPr lang="en-US" altLang="en-US" sz="1800" dirty="0"/>
              <a:t>If subs’ bid preparation costs are sufficiently high, no subcontractor will choose to wait, so bid shopping can only </a:t>
            </a:r>
            <a:r>
              <a:rPr lang="en-US" altLang="en-US" sz="1800" b="1" dirty="0"/>
              <a:t>increase</a:t>
            </a:r>
            <a:r>
              <a:rPr lang="en-US" altLang="en-US" sz="1800" dirty="0"/>
              <a:t> total surplus</a:t>
            </a:r>
          </a:p>
          <a:p>
            <a:pPr lvl="1" eaLnBrk="1" hangingPunct="1"/>
            <a:r>
              <a:rPr lang="en-US" altLang="en-US" sz="1800" dirty="0"/>
              <a:t>If subs’ bid preparation costs are sufficiently low and bid shopping doesn’t attract new bidders, can only </a:t>
            </a:r>
            <a:r>
              <a:rPr lang="en-US" altLang="en-US" sz="1800" b="1" dirty="0"/>
              <a:t>decrease</a:t>
            </a:r>
            <a:r>
              <a:rPr lang="en-US" altLang="en-US" sz="1800" dirty="0"/>
              <a:t> total surplus</a:t>
            </a:r>
          </a:p>
          <a:p>
            <a:pPr marL="0" indent="0" eaLnBrk="1" hangingPunct="1">
              <a:buNone/>
            </a:pPr>
            <a:endParaRPr lang="en-US" altLang="en-US" sz="2200" dirty="0"/>
          </a:p>
          <a:p>
            <a:pPr eaLnBrk="1" hangingPunct="1"/>
            <a:r>
              <a:rPr lang="en-US" altLang="en-US" sz="2200" dirty="0"/>
              <a:t>Distributional effects are complex; other caveats</a:t>
            </a:r>
          </a:p>
          <a:p>
            <a:pPr lvl="1" eaLnBrk="1" hangingPunct="1"/>
            <a:endParaRPr lang="en-US" altLang="en-US" sz="1800" dirty="0">
              <a:sym typeface="Wingdings" panose="05000000000000000000" pitchFamily="2" charset="2"/>
            </a:endParaRPr>
          </a:p>
        </p:txBody>
      </p:sp>
    </p:spTree>
    <p:extLst>
      <p:ext uri="{BB962C8B-B14F-4D97-AF65-F5344CB8AC3E}">
        <p14:creationId xmlns:p14="http://schemas.microsoft.com/office/powerpoint/2010/main" val="3583165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592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592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5923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5923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5923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5923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59235">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5923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Edge">
  <a:themeElements>
    <a:clrScheme name="Edge 13">
      <a:dk1>
        <a:srgbClr val="000000"/>
      </a:dk1>
      <a:lt1>
        <a:srgbClr val="FFFFD5"/>
      </a:lt1>
      <a:dk2>
        <a:srgbClr val="006633"/>
      </a:dk2>
      <a:lt2>
        <a:srgbClr val="5F5F5F"/>
      </a:lt2>
      <a:accent1>
        <a:srgbClr val="CC9900"/>
      </a:accent1>
      <a:accent2>
        <a:srgbClr val="3B812F"/>
      </a:accent2>
      <a:accent3>
        <a:srgbClr val="FFFFE7"/>
      </a:accent3>
      <a:accent4>
        <a:srgbClr val="000000"/>
      </a:accent4>
      <a:accent5>
        <a:srgbClr val="E2CAAA"/>
      </a:accent5>
      <a:accent6>
        <a:srgbClr val="35742A"/>
      </a:accent6>
      <a:hlink>
        <a:srgbClr val="996600"/>
      </a:hlink>
      <a:folHlink>
        <a:srgbClr val="AFBF39"/>
      </a:folHlink>
    </a:clrScheme>
    <a:fontScheme name="Edg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10">
        <a:dk1>
          <a:srgbClr val="000000"/>
        </a:dk1>
        <a:lt1>
          <a:srgbClr val="FFFFCC"/>
        </a:lt1>
        <a:dk2>
          <a:srgbClr val="006633"/>
        </a:dk2>
        <a:lt2>
          <a:srgbClr val="5F5F5F"/>
        </a:lt2>
        <a:accent1>
          <a:srgbClr val="CC9900"/>
        </a:accent1>
        <a:accent2>
          <a:srgbClr val="3B812F"/>
        </a:accent2>
        <a:accent3>
          <a:srgbClr val="FFFFE2"/>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11">
        <a:dk1>
          <a:srgbClr val="000000"/>
        </a:dk1>
        <a:lt1>
          <a:srgbClr val="FFFFB9"/>
        </a:lt1>
        <a:dk2>
          <a:srgbClr val="006633"/>
        </a:dk2>
        <a:lt2>
          <a:srgbClr val="5F5F5F"/>
        </a:lt2>
        <a:accent1>
          <a:srgbClr val="CC9900"/>
        </a:accent1>
        <a:accent2>
          <a:srgbClr val="3B812F"/>
        </a:accent2>
        <a:accent3>
          <a:srgbClr val="FFFFD9"/>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12">
        <a:dk1>
          <a:srgbClr val="000000"/>
        </a:dk1>
        <a:lt1>
          <a:srgbClr val="FFFFC9"/>
        </a:lt1>
        <a:dk2>
          <a:srgbClr val="006633"/>
        </a:dk2>
        <a:lt2>
          <a:srgbClr val="5F5F5F"/>
        </a:lt2>
        <a:accent1>
          <a:srgbClr val="CC9900"/>
        </a:accent1>
        <a:accent2>
          <a:srgbClr val="3B812F"/>
        </a:accent2>
        <a:accent3>
          <a:srgbClr val="FFFFE1"/>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13">
        <a:dk1>
          <a:srgbClr val="000000"/>
        </a:dk1>
        <a:lt1>
          <a:srgbClr val="FFFFD5"/>
        </a:lt1>
        <a:dk2>
          <a:srgbClr val="006633"/>
        </a:dk2>
        <a:lt2>
          <a:srgbClr val="5F5F5F"/>
        </a:lt2>
        <a:accent1>
          <a:srgbClr val="CC9900"/>
        </a:accent1>
        <a:accent2>
          <a:srgbClr val="3B812F"/>
        </a:accent2>
        <a:accent3>
          <a:srgbClr val="FFFFE7"/>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29645</TotalTime>
  <Words>4853</Words>
  <Application>Microsoft Office PowerPoint</Application>
  <PresentationFormat>On-screen Show (4:3)</PresentationFormat>
  <Paragraphs>564</Paragraphs>
  <Slides>38</Slides>
  <Notes>38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Cambria Math</vt:lpstr>
      <vt:lpstr>Garamond</vt:lpstr>
      <vt:lpstr>Symbol</vt:lpstr>
      <vt:lpstr>Wingdings</vt:lpstr>
      <vt:lpstr>Edge</vt:lpstr>
      <vt:lpstr>“Bid Shopping” in Procurement  Auctions with Subcontracting</vt:lpstr>
      <vt:lpstr>Context: procurement auctions with subcontracting</vt:lpstr>
      <vt:lpstr>An interesting legal asymmetry in the U.S.</vt:lpstr>
      <vt:lpstr>Unclear how prevalent these are –  but contractors see them as significant</vt:lpstr>
      <vt:lpstr>Professional organizations condemn these practices in strong terms</vt:lpstr>
      <vt:lpstr>Various attempts to prevent bid shopping</vt:lpstr>
      <vt:lpstr>To our knowledge, nobody’s studied the “equilibrium effects” of bid shopping</vt:lpstr>
      <vt:lpstr>What do we do?</vt:lpstr>
      <vt:lpstr>What do we find?</vt:lpstr>
      <vt:lpstr> Introduction Related Literature Model/Results  Benchmark Model (No Bid Shopping)  Bid Shopping to “Insiders”  Bid Shopping to “Outsiders” Discussion/Conclusion</vt:lpstr>
      <vt:lpstr>Literature: lots on procurement, some on subcontracting, nothing on bid shopping</vt:lpstr>
      <vt:lpstr> Introduction Related Literature Model/Results  Benchmark Model (No Bid Shopping)  Bid Shopping to “Insiders”  Bid Shopping to “Outsiders” Discussion/Conclusion</vt:lpstr>
      <vt:lpstr> Introduction Related Literature Model/Results  Benchmark Model (No Bid Shopping)  Bid Shopping to “Insiders”  Bid Shopping to “Outsiders” Discussion/Conclusion</vt:lpstr>
      <vt:lpstr>Benchmark model without bid shopping</vt:lpstr>
      <vt:lpstr>Benchmark model has unique symmetric equilibrium</vt:lpstr>
      <vt:lpstr> Introduction Related Literature Model/Results  Benchmark Model (No Bid Shopping)  Bid Shopping to “Insiders”  Bid Shopping to “Outsiders” Discussion/Conclusion</vt:lpstr>
      <vt:lpstr>Post-auction bid shopping to “insiders”</vt:lpstr>
      <vt:lpstr>Post-auction bid shopping to “insiders”</vt:lpstr>
      <vt:lpstr>Post-auction bid shopping to “insiders” – welfare effects</vt:lpstr>
      <vt:lpstr>Post-auction bid shopping to “insiders” – distributional effects</vt:lpstr>
      <vt:lpstr>Post-auction bid shopping to “insiders” – distributional effects</vt:lpstr>
      <vt:lpstr>Post-auction bid shopping to “insiders” – distributional effects</vt:lpstr>
      <vt:lpstr>Post-auction bid shopping to “insiders” – distributional effects</vt:lpstr>
      <vt:lpstr> Introduction Related Literature Model/Results  Benchmark Model (No Bid Shopping)  Bid Shopping to “Insiders”  Bid Shopping to “Outsiders” Discussion/Conclusion</vt:lpstr>
      <vt:lpstr>Bid shopping to “outsiders”</vt:lpstr>
      <vt:lpstr>Who is this “outsider”?</vt:lpstr>
      <vt:lpstr>Case 1: Bid shopping does not reduce number of pre-auction bidders</vt:lpstr>
      <vt:lpstr>Case 1: Bid shopping does not reduce number of pre-auction bidders</vt:lpstr>
      <vt:lpstr>Case 2: Bid shopping reduces number of pre-auction bidders</vt:lpstr>
      <vt:lpstr>Case 2: Bid shopping reduces number of pre-auction bidders</vt:lpstr>
      <vt:lpstr>Case 2: Bid shopping reduces number of pre-auction bidders</vt:lpstr>
      <vt:lpstr>Summing up results</vt:lpstr>
      <vt:lpstr>In paper, we consider several extensions…</vt:lpstr>
      <vt:lpstr>One extension: what if winning prime approaches multiple outsiders?</vt:lpstr>
      <vt:lpstr> Introduction Related Literature Model/Results  Benchmark Model (No Bid Shopping)  Bid Shopping to “Insiders”  Bid Shopping to “Outsiders” Discussion/Conclusion</vt:lpstr>
      <vt:lpstr>Discussion/Conclusion</vt:lpstr>
      <vt:lpstr>Discussion/Conclusion</vt:lpstr>
      <vt:lpstr>PowerPoint Presentation</vt:lpstr>
    </vt:vector>
  </TitlesOfParts>
  <Company>Stanford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Patent Pools</dc:title>
  <dc:creator>Dan Q</dc:creator>
  <cp:lastModifiedBy>Dan Quint</cp:lastModifiedBy>
  <cp:revision>1985</cp:revision>
  <dcterms:created xsi:type="dcterms:W3CDTF">2006-07-29T19:59:30Z</dcterms:created>
  <dcterms:modified xsi:type="dcterms:W3CDTF">2024-10-16T15:49:07Z</dcterms:modified>
</cp:coreProperties>
</file>