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576" r:id="rId6"/>
    <p:sldId id="571" r:id="rId7"/>
    <p:sldId id="579" r:id="rId8"/>
    <p:sldId id="580" r:id="rId9"/>
    <p:sldId id="581" r:id="rId10"/>
    <p:sldId id="582" r:id="rId11"/>
    <p:sldId id="583" r:id="rId12"/>
    <p:sldId id="584" r:id="rId13"/>
    <p:sldId id="585" r:id="rId14"/>
    <p:sldId id="586" r:id="rId15"/>
    <p:sldId id="589" r:id="rId16"/>
    <p:sldId id="577" r:id="rId17"/>
    <p:sldId id="590" r:id="rId18"/>
    <p:sldId id="591" r:id="rId19"/>
    <p:sldId id="592" r:id="rId20"/>
    <p:sldId id="594" r:id="rId21"/>
    <p:sldId id="593" r:id="rId22"/>
    <p:sldId id="595" r:id="rId23"/>
    <p:sldId id="596" r:id="rId24"/>
    <p:sldId id="597" r:id="rId25"/>
    <p:sldId id="587" r:id="rId26"/>
    <p:sldId id="5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1316" autoAdjust="0"/>
  </p:normalViewPr>
  <p:slideViewPr>
    <p:cSldViewPr snapToGrid="0">
      <p:cViewPr varScale="1">
        <p:scale>
          <a:sx n="84" d="100"/>
          <a:sy n="84" d="100"/>
        </p:scale>
        <p:origin x="114" y="23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storff, Brian" userId="9572a713-d9da-47f9-9411-f90c6bbc712a" providerId="ADAL" clId="{A932745C-2209-4E3C-9968-D118E1BD1A82}"/>
    <pc:docChg chg="modSld">
      <pc:chgData name="Quistorff, Brian" userId="9572a713-d9da-47f9-9411-f90c6bbc712a" providerId="ADAL" clId="{A932745C-2209-4E3C-9968-D118E1BD1A82}" dt="2024-07-01T21:17:48.856" v="0" actId="6549"/>
      <pc:docMkLst>
        <pc:docMk/>
      </pc:docMkLst>
      <pc:sldChg chg="modSp mod">
        <pc:chgData name="Quistorff, Brian" userId="9572a713-d9da-47f9-9411-f90c6bbc712a" providerId="ADAL" clId="{A932745C-2209-4E3C-9968-D118E1BD1A82}" dt="2024-07-01T21:17:48.856" v="0" actId="6549"/>
        <pc:sldMkLst>
          <pc:docMk/>
          <pc:sldMk cId="2838609354" sldId="257"/>
        </pc:sldMkLst>
        <pc:spChg chg="mod">
          <ac:chgData name="Quistorff, Brian" userId="9572a713-d9da-47f9-9411-f90c6bbc712a" providerId="ADAL" clId="{A932745C-2209-4E3C-9968-D118E1BD1A82}" dt="2024-07-01T21:17:48.856" v="0" actId="6549"/>
          <ac:spMkLst>
            <pc:docMk/>
            <pc:sldMk cId="2838609354" sldId="25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F5A9E-BB95-425E-8AA5-8A580BC56B7C}"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7532C-78D1-4522-A76A-C80F0739F95E}" type="slidenum">
              <a:rPr lang="en-US" smtClean="0"/>
              <a:t>‹#›</a:t>
            </a:fld>
            <a:endParaRPr lang="en-US"/>
          </a:p>
        </p:txBody>
      </p:sp>
    </p:spTree>
    <p:extLst>
      <p:ext uri="{BB962C8B-B14F-4D97-AF65-F5344CB8AC3E}">
        <p14:creationId xmlns:p14="http://schemas.microsoft.com/office/powerpoint/2010/main" val="400133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a:t>
            </a:fld>
            <a:endParaRPr lang="en-US" dirty="0"/>
          </a:p>
        </p:txBody>
      </p:sp>
    </p:spTree>
    <p:extLst>
      <p:ext uri="{BB962C8B-B14F-4D97-AF65-F5344CB8AC3E}">
        <p14:creationId xmlns:p14="http://schemas.microsoft.com/office/powerpoint/2010/main" val="154794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10</a:t>
            </a:fld>
            <a:endParaRPr lang="en-US" dirty="0"/>
          </a:p>
        </p:txBody>
      </p:sp>
    </p:spTree>
    <p:extLst>
      <p:ext uri="{BB962C8B-B14F-4D97-AF65-F5344CB8AC3E}">
        <p14:creationId xmlns:p14="http://schemas.microsoft.com/office/powerpoint/2010/main" val="188095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11</a:t>
            </a:fld>
            <a:endParaRPr lang="en-US" dirty="0"/>
          </a:p>
        </p:txBody>
      </p:sp>
    </p:spTree>
    <p:extLst>
      <p:ext uri="{BB962C8B-B14F-4D97-AF65-F5344CB8AC3E}">
        <p14:creationId xmlns:p14="http://schemas.microsoft.com/office/powerpoint/2010/main" val="303472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12</a:t>
            </a:fld>
            <a:endParaRPr lang="en-US" dirty="0"/>
          </a:p>
        </p:txBody>
      </p:sp>
    </p:spTree>
    <p:extLst>
      <p:ext uri="{BB962C8B-B14F-4D97-AF65-F5344CB8AC3E}">
        <p14:creationId xmlns:p14="http://schemas.microsoft.com/office/powerpoint/2010/main" val="7662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13</a:t>
            </a:fld>
            <a:endParaRPr lang="en-US"/>
          </a:p>
        </p:txBody>
      </p:sp>
    </p:spTree>
    <p:extLst>
      <p:ext uri="{BB962C8B-B14F-4D97-AF65-F5344CB8AC3E}">
        <p14:creationId xmlns:p14="http://schemas.microsoft.com/office/powerpoint/2010/main" val="54396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14</a:t>
            </a:fld>
            <a:endParaRPr lang="en-US"/>
          </a:p>
        </p:txBody>
      </p:sp>
    </p:spTree>
    <p:extLst>
      <p:ext uri="{BB962C8B-B14F-4D97-AF65-F5344CB8AC3E}">
        <p14:creationId xmlns:p14="http://schemas.microsoft.com/office/powerpoint/2010/main" val="1369258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15</a:t>
            </a:fld>
            <a:endParaRPr lang="en-US"/>
          </a:p>
        </p:txBody>
      </p:sp>
    </p:spTree>
    <p:extLst>
      <p:ext uri="{BB962C8B-B14F-4D97-AF65-F5344CB8AC3E}">
        <p14:creationId xmlns:p14="http://schemas.microsoft.com/office/powerpoint/2010/main" val="365966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16</a:t>
            </a:fld>
            <a:endParaRPr lang="en-US"/>
          </a:p>
        </p:txBody>
      </p:sp>
    </p:spTree>
    <p:extLst>
      <p:ext uri="{BB962C8B-B14F-4D97-AF65-F5344CB8AC3E}">
        <p14:creationId xmlns:p14="http://schemas.microsoft.com/office/powerpoint/2010/main" val="1005129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17</a:t>
            </a:fld>
            <a:endParaRPr lang="en-US"/>
          </a:p>
        </p:txBody>
      </p:sp>
    </p:spTree>
    <p:extLst>
      <p:ext uri="{BB962C8B-B14F-4D97-AF65-F5344CB8AC3E}">
        <p14:creationId xmlns:p14="http://schemas.microsoft.com/office/powerpoint/2010/main" val="202232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18</a:t>
            </a:fld>
            <a:endParaRPr lang="en-US"/>
          </a:p>
        </p:txBody>
      </p:sp>
    </p:spTree>
    <p:extLst>
      <p:ext uri="{BB962C8B-B14F-4D97-AF65-F5344CB8AC3E}">
        <p14:creationId xmlns:p14="http://schemas.microsoft.com/office/powerpoint/2010/main" val="305311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19</a:t>
            </a:fld>
            <a:endParaRPr lang="en-US"/>
          </a:p>
        </p:txBody>
      </p:sp>
    </p:spTree>
    <p:extLst>
      <p:ext uri="{BB962C8B-B14F-4D97-AF65-F5344CB8AC3E}">
        <p14:creationId xmlns:p14="http://schemas.microsoft.com/office/powerpoint/2010/main" val="243457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2</a:t>
            </a:fld>
            <a:endParaRPr lang="en-US" dirty="0"/>
          </a:p>
        </p:txBody>
      </p:sp>
    </p:spTree>
    <p:extLst>
      <p:ext uri="{BB962C8B-B14F-4D97-AF65-F5344CB8AC3E}">
        <p14:creationId xmlns:p14="http://schemas.microsoft.com/office/powerpoint/2010/main" val="1829196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20</a:t>
            </a:fld>
            <a:endParaRPr lang="en-US"/>
          </a:p>
        </p:txBody>
      </p:sp>
    </p:spTree>
    <p:extLst>
      <p:ext uri="{BB962C8B-B14F-4D97-AF65-F5344CB8AC3E}">
        <p14:creationId xmlns:p14="http://schemas.microsoft.com/office/powerpoint/2010/main" val="34383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21</a:t>
            </a:fld>
            <a:endParaRPr lang="en-US"/>
          </a:p>
        </p:txBody>
      </p:sp>
    </p:spTree>
    <p:extLst>
      <p:ext uri="{BB962C8B-B14F-4D97-AF65-F5344CB8AC3E}">
        <p14:creationId xmlns:p14="http://schemas.microsoft.com/office/powerpoint/2010/main" val="1100428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22</a:t>
            </a:fld>
            <a:endParaRPr lang="en-US"/>
          </a:p>
        </p:txBody>
      </p:sp>
    </p:spTree>
    <p:extLst>
      <p:ext uri="{BB962C8B-B14F-4D97-AF65-F5344CB8AC3E}">
        <p14:creationId xmlns:p14="http://schemas.microsoft.com/office/powerpoint/2010/main" val="78102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7532C-78D1-4522-A76A-C80F0739F95E}" type="slidenum">
              <a:rPr lang="en-US" smtClean="0"/>
              <a:t>3</a:t>
            </a:fld>
            <a:endParaRPr lang="en-US"/>
          </a:p>
        </p:txBody>
      </p:sp>
    </p:spTree>
    <p:extLst>
      <p:ext uri="{BB962C8B-B14F-4D97-AF65-F5344CB8AC3E}">
        <p14:creationId xmlns:p14="http://schemas.microsoft.com/office/powerpoint/2010/main" val="217577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4</a:t>
            </a:fld>
            <a:endParaRPr lang="en-US" dirty="0"/>
          </a:p>
        </p:txBody>
      </p:sp>
    </p:spTree>
    <p:extLst>
      <p:ext uri="{BB962C8B-B14F-4D97-AF65-F5344CB8AC3E}">
        <p14:creationId xmlns:p14="http://schemas.microsoft.com/office/powerpoint/2010/main" val="10570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5</a:t>
            </a:fld>
            <a:endParaRPr lang="en-US" dirty="0"/>
          </a:p>
        </p:txBody>
      </p:sp>
    </p:spTree>
    <p:extLst>
      <p:ext uri="{BB962C8B-B14F-4D97-AF65-F5344CB8AC3E}">
        <p14:creationId xmlns:p14="http://schemas.microsoft.com/office/powerpoint/2010/main" val="229483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6</a:t>
            </a:fld>
            <a:endParaRPr lang="en-US" dirty="0"/>
          </a:p>
        </p:txBody>
      </p:sp>
    </p:spTree>
    <p:extLst>
      <p:ext uri="{BB962C8B-B14F-4D97-AF65-F5344CB8AC3E}">
        <p14:creationId xmlns:p14="http://schemas.microsoft.com/office/powerpoint/2010/main" val="177147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7</a:t>
            </a:fld>
            <a:endParaRPr lang="en-US" dirty="0"/>
          </a:p>
        </p:txBody>
      </p:sp>
    </p:spTree>
    <p:extLst>
      <p:ext uri="{BB962C8B-B14F-4D97-AF65-F5344CB8AC3E}">
        <p14:creationId xmlns:p14="http://schemas.microsoft.com/office/powerpoint/2010/main" val="427555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8</a:t>
            </a:fld>
            <a:endParaRPr lang="en-US" dirty="0"/>
          </a:p>
        </p:txBody>
      </p:sp>
    </p:spTree>
    <p:extLst>
      <p:ext uri="{BB962C8B-B14F-4D97-AF65-F5344CB8AC3E}">
        <p14:creationId xmlns:p14="http://schemas.microsoft.com/office/powerpoint/2010/main" val="11027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9</a:t>
            </a:fld>
            <a:endParaRPr lang="en-US" dirty="0"/>
          </a:p>
        </p:txBody>
      </p:sp>
    </p:spTree>
    <p:extLst>
      <p:ext uri="{BB962C8B-B14F-4D97-AF65-F5344CB8AC3E}">
        <p14:creationId xmlns:p14="http://schemas.microsoft.com/office/powerpoint/2010/main" val="288941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0B16-F940-4F0C-9CD0-8F525AC78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1BA27B-547C-41AD-9AEF-299808E74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6CC87-50A4-490E-9498-0D8922099A2C}"/>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5" name="Footer Placeholder 4">
            <a:extLst>
              <a:ext uri="{FF2B5EF4-FFF2-40B4-BE49-F238E27FC236}">
                <a16:creationId xmlns:a16="http://schemas.microsoft.com/office/drawing/2014/main" id="{63A904FE-5AE3-4816-973C-1EB2C875B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E3BE6-8045-46EC-B3D3-EB5E84E7467E}"/>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318209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3AAF-5011-43E6-B8DD-06E8DEEA95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FC370D-52F8-4A72-820B-9FB3E5C8C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E85DF-9720-4831-A387-C4CC7342546C}"/>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5" name="Footer Placeholder 4">
            <a:extLst>
              <a:ext uri="{FF2B5EF4-FFF2-40B4-BE49-F238E27FC236}">
                <a16:creationId xmlns:a16="http://schemas.microsoft.com/office/drawing/2014/main" id="{D79D2AC5-6B9F-442C-9352-22761D968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DC03B-39D7-40CF-8D17-EA3CD1F40318}"/>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148421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32B00-A9FA-4AB8-97E3-328743869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7964A-49D9-44C6-ABA6-16308F8DB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5098C-3D7E-4599-BEF6-8C62D88578C5}"/>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5" name="Footer Placeholder 4">
            <a:extLst>
              <a:ext uri="{FF2B5EF4-FFF2-40B4-BE49-F238E27FC236}">
                <a16:creationId xmlns:a16="http://schemas.microsoft.com/office/drawing/2014/main" id="{4AD9E24E-512E-4183-8C93-08B9FC79E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AE07D-9F9D-4A60-8D35-FFE854F2823C}"/>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65764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ag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4377149"/>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A639-459D-4E76-A9F9-D21AAA7C1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E7D51-E0C1-457F-B4EF-C05AFA4289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03C9B-D196-45DF-9AA0-10EB4D9D3864}"/>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5" name="Footer Placeholder 4">
            <a:extLst>
              <a:ext uri="{FF2B5EF4-FFF2-40B4-BE49-F238E27FC236}">
                <a16:creationId xmlns:a16="http://schemas.microsoft.com/office/drawing/2014/main" id="{D026318C-7862-4829-B3E2-93933E79F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E792D-31D3-4ED7-9B1D-9A0C9F6D3694}"/>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141082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D09D-5DB5-4EFE-BB14-C4A18D2318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1216C-52E4-474A-8D63-90C16CA4A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BF9C1-67B4-449A-A7E2-8D9D46B99C76}"/>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5" name="Footer Placeholder 4">
            <a:extLst>
              <a:ext uri="{FF2B5EF4-FFF2-40B4-BE49-F238E27FC236}">
                <a16:creationId xmlns:a16="http://schemas.microsoft.com/office/drawing/2014/main" id="{8956F984-EF26-4866-9635-BF04DD055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CB730-91A3-4B20-A828-CA60EDCB66CE}"/>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70403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A77C-EF2C-42B7-8119-1A0CFF104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0B497-2538-4253-B372-9F3D06FAB4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FD228-791D-424F-9B96-56E9AB1286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AEE67-3330-4768-9041-650522341B4D}"/>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6" name="Footer Placeholder 5">
            <a:extLst>
              <a:ext uri="{FF2B5EF4-FFF2-40B4-BE49-F238E27FC236}">
                <a16:creationId xmlns:a16="http://schemas.microsoft.com/office/drawing/2014/main" id="{C896EDE9-BED0-445A-9B88-DDD66CC84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04E7B-E926-4D7C-8C5C-5592E762DE37}"/>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290934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6A11-1558-470F-B223-B14490A05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DDC38B-9036-482B-8F33-A2292CEB2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6AB65-7B93-48D7-BA1B-13D31CA79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3B20C6-22C4-4B1D-BEA2-CA9B3DF37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CADA5A-EAD4-4130-9ECB-B7DB6A600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6FC823-F2E9-4EA8-920C-6C12390F0EEF}"/>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8" name="Footer Placeholder 7">
            <a:extLst>
              <a:ext uri="{FF2B5EF4-FFF2-40B4-BE49-F238E27FC236}">
                <a16:creationId xmlns:a16="http://schemas.microsoft.com/office/drawing/2014/main" id="{8572FD9F-869C-4C87-8C5B-D1615E5F7E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35FC9D-78DF-4EBB-8ACC-BC406DA1B46F}"/>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87373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C3EA-FC04-45C1-899C-5DCF86382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0B1EE1-2B9D-4A5F-AFDD-7676C4599D60}"/>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4" name="Footer Placeholder 3">
            <a:extLst>
              <a:ext uri="{FF2B5EF4-FFF2-40B4-BE49-F238E27FC236}">
                <a16:creationId xmlns:a16="http://schemas.microsoft.com/office/drawing/2014/main" id="{60D1EE6C-9AD4-4163-BAF8-95352071E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F797D-02B6-4203-8707-6A450B1EB67A}"/>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233662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480BF-5C33-4203-A3E0-73C30E50A07A}"/>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3" name="Footer Placeholder 2">
            <a:extLst>
              <a:ext uri="{FF2B5EF4-FFF2-40B4-BE49-F238E27FC236}">
                <a16:creationId xmlns:a16="http://schemas.microsoft.com/office/drawing/2014/main" id="{C5038C7C-2B4F-4377-83CC-73299668B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369F4-0391-4EA0-B0FF-56F182CD9534}"/>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196697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9F0F-2A0E-419C-978B-D6257BDAF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C141E-F583-4F58-BA75-085A0D061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566F1-2C32-4CD5-8E83-135446E9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DB393-A1B7-465E-8487-3CCF410BA82C}"/>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6" name="Footer Placeholder 5">
            <a:extLst>
              <a:ext uri="{FF2B5EF4-FFF2-40B4-BE49-F238E27FC236}">
                <a16:creationId xmlns:a16="http://schemas.microsoft.com/office/drawing/2014/main" id="{CAA98F98-93C4-4394-ABCF-5A1A17464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B6B63-F2BA-473F-B78A-846DA817C814}"/>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84890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8800-45A8-4F1E-A59C-214D4DC8F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8A7994-139E-4A1E-80B2-CDBF797CA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CDA19-78BA-4A9D-9B6F-8DD7E72D7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0C613-D05C-456D-A79E-33E0EDB86FF3}"/>
              </a:ext>
            </a:extLst>
          </p:cNvPr>
          <p:cNvSpPr>
            <a:spLocks noGrp="1"/>
          </p:cNvSpPr>
          <p:nvPr>
            <p:ph type="dt" sz="half" idx="10"/>
          </p:nvPr>
        </p:nvSpPr>
        <p:spPr/>
        <p:txBody>
          <a:bodyPr/>
          <a:lstStyle/>
          <a:p>
            <a:fld id="{3E0711BD-9377-4D3A-BEC3-7AC58614E43C}" type="datetimeFigureOut">
              <a:rPr lang="en-US" smtClean="0"/>
              <a:t>7/1/2024</a:t>
            </a:fld>
            <a:endParaRPr lang="en-US"/>
          </a:p>
        </p:txBody>
      </p:sp>
      <p:sp>
        <p:nvSpPr>
          <p:cNvPr id="6" name="Footer Placeholder 5">
            <a:extLst>
              <a:ext uri="{FF2B5EF4-FFF2-40B4-BE49-F238E27FC236}">
                <a16:creationId xmlns:a16="http://schemas.microsoft.com/office/drawing/2014/main" id="{953BA7D1-4A59-43F2-B31C-09B921E97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A2C70-0234-4330-B2F0-530742E8C4FC}"/>
              </a:ext>
            </a:extLst>
          </p:cNvPr>
          <p:cNvSpPr>
            <a:spLocks noGrp="1"/>
          </p:cNvSpPr>
          <p:nvPr>
            <p:ph type="sldNum" sz="quarter" idx="12"/>
          </p:nvPr>
        </p:nvSpPr>
        <p:spPr/>
        <p:txBody>
          <a:bodyPr/>
          <a:lstStyle/>
          <a:p>
            <a:fld id="{AB895903-1949-45A4-B68C-C079E69F2377}" type="slidenum">
              <a:rPr lang="en-US" smtClean="0"/>
              <a:t>‹#›</a:t>
            </a:fld>
            <a:endParaRPr lang="en-US"/>
          </a:p>
        </p:txBody>
      </p:sp>
    </p:spTree>
    <p:extLst>
      <p:ext uri="{BB962C8B-B14F-4D97-AF65-F5344CB8AC3E}">
        <p14:creationId xmlns:p14="http://schemas.microsoft.com/office/powerpoint/2010/main" val="275695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5D95C-F685-4394-803E-C6C5962A8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6EF818-7B0E-4345-8B88-8D037BC1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E4E2E-DDA8-4CBE-BC08-F0EE94737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711BD-9377-4D3A-BEC3-7AC58614E43C}" type="datetimeFigureOut">
              <a:rPr lang="en-US" smtClean="0"/>
              <a:t>7/1/2024</a:t>
            </a:fld>
            <a:endParaRPr lang="en-US"/>
          </a:p>
        </p:txBody>
      </p:sp>
      <p:sp>
        <p:nvSpPr>
          <p:cNvPr id="5" name="Footer Placeholder 4">
            <a:extLst>
              <a:ext uri="{FF2B5EF4-FFF2-40B4-BE49-F238E27FC236}">
                <a16:creationId xmlns:a16="http://schemas.microsoft.com/office/drawing/2014/main" id="{335BAD79-7906-4656-80EB-A83E7F7FC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772E6D-50CA-4B2A-8711-8E88FFC01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95903-1949-45A4-B68C-C079E69F2377}" type="slidenum">
              <a:rPr lang="en-US" smtClean="0"/>
              <a:t>‹#›</a:t>
            </a:fld>
            <a:endParaRPr lang="en-US"/>
          </a:p>
        </p:txBody>
      </p:sp>
    </p:spTree>
    <p:extLst>
      <p:ext uri="{BB962C8B-B14F-4D97-AF65-F5344CB8AC3E}">
        <p14:creationId xmlns:p14="http://schemas.microsoft.com/office/powerpoint/2010/main" val="226107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ric.English@census.gov" TargetMode="External"/><Relationship Id="rId7" Type="http://schemas.openxmlformats.org/officeDocument/2006/relationships/image" Target="../media/image3.PNG"/><Relationship Id="rId2" Type="http://schemas.openxmlformats.org/officeDocument/2006/relationships/hyperlink" Target="mailto:Abe.Dunn@bea.gov" TargetMode="External"/><Relationship Id="rId1" Type="http://schemas.openxmlformats.org/officeDocument/2006/relationships/slideLayout" Target="../slideLayouts/slideLayout2.xml"/><Relationship Id="rId6" Type="http://schemas.openxmlformats.org/officeDocument/2006/relationships/hyperlink" Target="mailto:Brian.Quistorff@bea.gov" TargetMode="External"/><Relationship Id="rId5" Type="http://schemas.openxmlformats.org/officeDocument/2006/relationships/hyperlink" Target="mailto:Mason.Lowell@bls.gov" TargetMode="External"/><Relationship Id="rId4" Type="http://schemas.openxmlformats.org/officeDocument/2006/relationships/hyperlink" Target="mailto:Kyle.Hood@be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Expanding the Frontier of Economic Statistics Using Big Data: A Case Study of  Regional Employment</a:t>
            </a:r>
          </a:p>
        </p:txBody>
      </p:sp>
      <p:sp>
        <p:nvSpPr>
          <p:cNvPr id="4" name="Text Placeholder 3"/>
          <p:cNvSpPr>
            <a:spLocks noGrp="1"/>
          </p:cNvSpPr>
          <p:nvPr>
            <p:ph type="body" idx="12"/>
          </p:nvPr>
        </p:nvSpPr>
        <p:spPr>
          <a:xfrm>
            <a:off x="669767" y="2290916"/>
            <a:ext cx="10241280" cy="3314889"/>
          </a:xfrm>
        </p:spPr>
        <p:txBody>
          <a:bodyPr>
            <a:normAutofit/>
          </a:bodyPr>
          <a:lstStyle/>
          <a:p>
            <a:pPr>
              <a:spcBef>
                <a:spcPts val="450"/>
              </a:spcBef>
            </a:pPr>
            <a:endParaRPr lang="en-US" b="0" dirty="0"/>
          </a:p>
          <a:p>
            <a:pPr>
              <a:spcBef>
                <a:spcPts val="450"/>
              </a:spcBef>
            </a:pPr>
            <a:r>
              <a:rPr lang="en-US" b="0" dirty="0"/>
              <a:t>Abe Dunn (BEA), Eric English </a:t>
            </a:r>
            <a:r>
              <a:rPr lang="en-US" b="0"/>
              <a:t>(Census), </a:t>
            </a:r>
            <a:r>
              <a:rPr lang="en-US" b="0" dirty="0"/>
              <a:t>Kyle Hood (BEA), Lowell Mason (BLS, Presenting),  Brian Quistorff (BEA, Presenting)</a:t>
            </a:r>
          </a:p>
          <a:p>
            <a:pPr>
              <a:spcBef>
                <a:spcPts val="450"/>
              </a:spcBef>
            </a:pPr>
            <a:r>
              <a:rPr lang="en-US" b="0" dirty="0"/>
              <a:t>NBER SI 2024 CRIW</a:t>
            </a:r>
          </a:p>
          <a:p>
            <a:pPr>
              <a:spcBef>
                <a:spcPts val="450"/>
              </a:spcBef>
            </a:pPr>
            <a:r>
              <a:rPr lang="en-US" b="0" dirty="0"/>
              <a:t>July 15, 2024</a:t>
            </a:r>
          </a:p>
          <a:p>
            <a:pPr>
              <a:spcBef>
                <a:spcPts val="450"/>
              </a:spcBef>
            </a:pPr>
            <a:endParaRPr lang="en-US" b="0" dirty="0"/>
          </a:p>
          <a:p>
            <a:pPr>
              <a:spcBef>
                <a:spcPts val="450"/>
              </a:spcBef>
            </a:pPr>
            <a:endParaRPr lang="en-US" b="0" dirty="0"/>
          </a:p>
          <a:p>
            <a:pPr>
              <a:spcBef>
                <a:spcPts val="450"/>
              </a:spcBef>
            </a:pPr>
            <a:r>
              <a:rPr lang="en-US" b="0" dirty="0"/>
              <a:t>Any opinions and conclusions expressed herein are those of the authors and do not represent the views of the U.S. Census Bureau, the Bureau of Economic Analysis, or the Bureau of Labor Statistics. This paper does not use any confidential Census Bureau data.</a:t>
            </a:r>
          </a:p>
        </p:txBody>
      </p:sp>
      <p:pic>
        <p:nvPicPr>
          <p:cNvPr id="5" name="Picture 4" descr="Logo, company name&#10;&#10;Description automatically generated">
            <a:extLst>
              <a:ext uri="{FF2B5EF4-FFF2-40B4-BE49-F238E27FC236}">
                <a16:creationId xmlns:a16="http://schemas.microsoft.com/office/drawing/2014/main" id="{8C6329BA-6124-4E5C-8176-317FDC5DF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64" y="5605806"/>
            <a:ext cx="4713061" cy="996314"/>
          </a:xfrm>
          <a:prstGeom prst="rect">
            <a:avLst/>
          </a:prstGeom>
        </p:spPr>
      </p:pic>
    </p:spTree>
    <p:extLst>
      <p:ext uri="{BB962C8B-B14F-4D97-AF65-F5344CB8AC3E}">
        <p14:creationId xmlns:p14="http://schemas.microsoft.com/office/powerpoint/2010/main" val="283860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Autofit/>
          </a:bodyPr>
          <a:lstStyle/>
          <a:p>
            <a:r>
              <a:rPr lang="en-US" sz="3200" b="1" dirty="0">
                <a:solidFill>
                  <a:schemeClr val="accent1"/>
                </a:solidFill>
              </a:rPr>
              <a:t>Comparison of input data: weeks from reference period (state)</a:t>
            </a: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10</a:t>
            </a:fld>
            <a:endParaRPr lang="en-US" dirty="0"/>
          </a:p>
        </p:txBody>
      </p:sp>
      <p:pic>
        <p:nvPicPr>
          <p:cNvPr id="5" name="Picture 4">
            <a:extLst>
              <a:ext uri="{FF2B5EF4-FFF2-40B4-BE49-F238E27FC236}">
                <a16:creationId xmlns:a16="http://schemas.microsoft.com/office/drawing/2014/main" id="{ABE20B25-782C-AEF0-BD56-43BCBBE6A6C6}"/>
              </a:ext>
            </a:extLst>
          </p:cNvPr>
          <p:cNvPicPr>
            <a:picLocks noChangeAspect="1"/>
          </p:cNvPicPr>
          <p:nvPr/>
        </p:nvPicPr>
        <p:blipFill>
          <a:blip r:embed="rId3"/>
          <a:stretch>
            <a:fillRect/>
          </a:stretch>
        </p:blipFill>
        <p:spPr>
          <a:xfrm>
            <a:off x="1865410" y="1362104"/>
            <a:ext cx="7363258" cy="5147566"/>
          </a:xfrm>
          <a:prstGeom prst="rect">
            <a:avLst/>
          </a:prstGeom>
        </p:spPr>
      </p:pic>
    </p:spTree>
    <p:extLst>
      <p:ext uri="{BB962C8B-B14F-4D97-AF65-F5344CB8AC3E}">
        <p14:creationId xmlns:p14="http://schemas.microsoft.com/office/powerpoint/2010/main" val="5490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Framework for evaluating statistics</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fontScale="92500" lnSpcReduction="10000"/>
          </a:bodyPr>
          <a:lstStyle/>
          <a:p>
            <a:pPr marL="514350" indent="-514350">
              <a:buFont typeface="+mj-lt"/>
              <a:buAutoNum type="arabicPeriod"/>
            </a:pPr>
            <a:endParaRPr lang="en-US" sz="3200" dirty="0">
              <a:latin typeface="Calibri" panose="020F0502020204030204" pitchFamily="34" charset="0"/>
              <a:cs typeface="Calibri" panose="020F0502020204030204" pitchFamily="34" charset="0"/>
            </a:endParaRPr>
          </a:p>
          <a:p>
            <a:pPr marL="514350" indent="-514350">
              <a:buFont typeface="+mj-lt"/>
              <a:buAutoNum type="arabicPeriod"/>
            </a:pPr>
            <a:r>
              <a:rPr lang="en-US" sz="3200" dirty="0">
                <a:latin typeface="Calibri" panose="020F0502020204030204" pitchFamily="34" charset="0"/>
                <a:cs typeface="Calibri" panose="020F0502020204030204" pitchFamily="34" charset="0"/>
              </a:rPr>
              <a:t>Assess tolerance of existing statistics across types of granularity</a:t>
            </a:r>
          </a:p>
          <a:p>
            <a:pPr lvl="1"/>
            <a:r>
              <a:rPr lang="en-US" sz="2800" dirty="0">
                <a:latin typeface="Calibri" panose="020F0502020204030204" pitchFamily="34" charset="0"/>
                <a:cs typeface="Calibri" panose="020F0502020204030204" pitchFamily="34" charset="0"/>
              </a:rPr>
              <a:t>Use Mean Absolute Error (MAE) for presentation</a:t>
            </a:r>
          </a:p>
          <a:p>
            <a:pPr lvl="2"/>
            <a:r>
              <a:rPr lang="en-US" sz="2400" dirty="0">
                <a:latin typeface="Calibri" panose="020F0502020204030204" pitchFamily="34" charset="0"/>
                <a:cs typeface="Calibri" panose="020F0502020204030204" pitchFamily="34" charset="0"/>
              </a:rPr>
              <a:t>CES initial release vs. final QCEW</a:t>
            </a:r>
          </a:p>
          <a:p>
            <a:pPr lvl="1"/>
            <a:r>
              <a:rPr lang="en-US" sz="2800" dirty="0">
                <a:latin typeface="Calibri" panose="020F0502020204030204" pitchFamily="34" charset="0"/>
                <a:cs typeface="Calibri" panose="020F0502020204030204" pitchFamily="34" charset="0"/>
              </a:rPr>
              <a:t>Types of granularity:</a:t>
            </a:r>
          </a:p>
          <a:p>
            <a:pPr lvl="2"/>
            <a:r>
              <a:rPr lang="en-US" sz="2400" dirty="0">
                <a:latin typeface="Calibri" panose="020F0502020204030204" pitchFamily="34" charset="0"/>
                <a:cs typeface="Calibri" panose="020F0502020204030204" pitchFamily="34" charset="0"/>
              </a:rPr>
              <a:t>Geography: County, MSA, State or National</a:t>
            </a:r>
          </a:p>
          <a:p>
            <a:pPr lvl="2"/>
            <a:r>
              <a:rPr lang="en-US" sz="2400" dirty="0">
                <a:latin typeface="Calibri" panose="020F0502020204030204" pitchFamily="34" charset="0"/>
                <a:cs typeface="Calibri" panose="020F0502020204030204" pitchFamily="34" charset="0"/>
              </a:rPr>
              <a:t>Industry: All industries, 2-digit and 3-digit NAICS        </a:t>
            </a:r>
          </a:p>
          <a:p>
            <a:pPr lvl="2"/>
            <a:endParaRPr lang="en-US" sz="2400" dirty="0">
              <a:latin typeface="Calibri" panose="020F0502020204030204" pitchFamily="34" charset="0"/>
              <a:cs typeface="Calibri" panose="020F0502020204030204" pitchFamily="34" charset="0"/>
            </a:endParaRPr>
          </a:p>
          <a:p>
            <a:pPr marL="514350" indent="-514350">
              <a:buFont typeface="+mj-lt"/>
              <a:buAutoNum type="arabicPeriod"/>
            </a:pPr>
            <a:r>
              <a:rPr lang="en-US" sz="3200" dirty="0">
                <a:latin typeface="Calibri" panose="020F0502020204030204" pitchFamily="34" charset="0"/>
                <a:cs typeface="Calibri" panose="020F0502020204030204" pitchFamily="34" charset="0"/>
              </a:rPr>
              <a:t>Produce new or improved statistics (i.e.,  county/state-level employment growth) </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a:p>
            <a:pPr marL="514350" indent="-514350">
              <a:buFont typeface="+mj-lt"/>
              <a:buAutoNum type="arabicPeriod"/>
            </a:pPr>
            <a:r>
              <a:rPr lang="en-US" sz="3200" dirty="0">
                <a:latin typeface="Calibri" panose="020F0502020204030204" pitchFamily="34" charset="0"/>
                <a:cs typeface="Calibri" panose="020F0502020204030204" pitchFamily="34" charset="0"/>
              </a:rPr>
              <a:t>Calculate errors and compare to tolerance levels</a:t>
            </a: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11</a:t>
            </a:fld>
            <a:endParaRPr lang="en-US" dirty="0"/>
          </a:p>
        </p:txBody>
      </p:sp>
    </p:spTree>
    <p:extLst>
      <p:ext uri="{BB962C8B-B14F-4D97-AF65-F5344CB8AC3E}">
        <p14:creationId xmlns:p14="http://schemas.microsoft.com/office/powerpoint/2010/main" val="128253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fr-FR" b="1" dirty="0" err="1">
                <a:solidFill>
                  <a:schemeClr val="accent1"/>
                </a:solidFill>
              </a:rPr>
              <a:t>Error</a:t>
            </a:r>
            <a:r>
              <a:rPr lang="fr-FR" b="1" dirty="0">
                <a:solidFill>
                  <a:schemeClr val="accent1"/>
                </a:solidFill>
              </a:rPr>
              <a:t> </a:t>
            </a:r>
            <a:r>
              <a:rPr lang="fr-FR" b="1" dirty="0" err="1">
                <a:solidFill>
                  <a:schemeClr val="accent1"/>
                </a:solidFill>
              </a:rPr>
              <a:t>Tolerance</a:t>
            </a:r>
            <a:r>
              <a:rPr lang="fr-FR" b="1" dirty="0">
                <a:solidFill>
                  <a:schemeClr val="accent1"/>
                </a:solidFill>
              </a:rPr>
              <a:t> (CES initial vs QCEW)</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12</a:t>
            </a:fld>
            <a:endParaRPr lang="en-US" dirty="0"/>
          </a:p>
        </p:txBody>
      </p:sp>
      <p:sp>
        <p:nvSpPr>
          <p:cNvPr id="6" name="Content Placeholder 5">
            <a:extLst>
              <a:ext uri="{FF2B5EF4-FFF2-40B4-BE49-F238E27FC236}">
                <a16:creationId xmlns:a16="http://schemas.microsoft.com/office/drawing/2014/main" id="{ACA4D483-158F-6400-BFED-0867679F6A5F}"/>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28554000-9326-1A47-4F33-2C803E743389}"/>
              </a:ext>
            </a:extLst>
          </p:cNvPr>
          <p:cNvPicPr>
            <a:picLocks noChangeAspect="1"/>
          </p:cNvPicPr>
          <p:nvPr/>
        </p:nvPicPr>
        <p:blipFill>
          <a:blip r:embed="rId3"/>
          <a:stretch>
            <a:fillRect/>
          </a:stretch>
        </p:blipFill>
        <p:spPr>
          <a:xfrm>
            <a:off x="667512" y="1484838"/>
            <a:ext cx="10515600" cy="4692125"/>
          </a:xfrm>
          <a:prstGeom prst="rect">
            <a:avLst/>
          </a:prstGeom>
        </p:spPr>
      </p:pic>
    </p:spTree>
    <p:extLst>
      <p:ext uri="{BB962C8B-B14F-4D97-AF65-F5344CB8AC3E}">
        <p14:creationId xmlns:p14="http://schemas.microsoft.com/office/powerpoint/2010/main" val="124797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Prediction equation</a:t>
            </a:r>
          </a:p>
        </p:txBody>
      </p:sp>
      <p:sp>
        <p:nvSpPr>
          <p:cNvPr id="3" name="Content Placeholder 2">
            <a:extLst>
              <a:ext uri="{FF2B5EF4-FFF2-40B4-BE49-F238E27FC236}">
                <a16:creationId xmlns:a16="http://schemas.microsoft.com/office/drawing/2014/main" id="{C9EBA119-E6DD-499B-BF3A-CB065D51BB1A}"/>
              </a:ext>
            </a:extLst>
          </p:cNvPr>
          <p:cNvSpPr>
            <a:spLocks noGrp="1"/>
          </p:cNvSpPr>
          <p:nvPr>
            <p:ph idx="1"/>
          </p:nvPr>
        </p:nvSpPr>
        <p:spPr>
          <a:xfrm>
            <a:off x="838200" y="1842247"/>
            <a:ext cx="10515600" cy="4334715"/>
          </a:xfrm>
        </p:spPr>
        <p:txBody>
          <a:bodyPr>
            <a:normAutofit/>
          </a:bodyPr>
          <a:lstStyle/>
          <a:p>
            <a:pPr marL="0" indent="0">
              <a:buNone/>
            </a:pPr>
            <a:r>
              <a:rPr lang="en-US" dirty="0"/>
              <a:t>We wanted to compare (unmodelled) CES with models that include CES and Payroll data.</a:t>
            </a:r>
          </a:p>
          <a:p>
            <a:pPr marL="0" indent="0" algn="ctr">
              <a:buNone/>
            </a:pPr>
            <a:r>
              <a:rPr lang="en-US" dirty="0"/>
              <a:t>Monthly QCEW Employment Growth </a:t>
            </a:r>
            <a:r>
              <a:rPr lang="en-US" i="1" dirty="0"/>
              <a:t>= f (CES, Payroll) + Error</a:t>
            </a:r>
          </a:p>
          <a:p>
            <a:endParaRPr lang="en-US" dirty="0"/>
          </a:p>
          <a:p>
            <a:r>
              <a:rPr lang="en-US" i="1" dirty="0"/>
              <a:t>f ()</a:t>
            </a:r>
            <a:r>
              <a:rPr lang="en-US" dirty="0"/>
              <a:t> — linear functional form</a:t>
            </a:r>
          </a:p>
          <a:p>
            <a:r>
              <a:rPr lang="en-US" dirty="0"/>
              <a:t>We try various specifications (CES only, Payroll only, CES + Payroll)</a:t>
            </a:r>
          </a:p>
          <a:p>
            <a:r>
              <a:rPr lang="en-US" dirty="0"/>
              <a:t>We also include some characteristics of the Payroll data</a:t>
            </a:r>
          </a:p>
          <a:p>
            <a:pPr lvl="1"/>
            <a:r>
              <a:rPr lang="en-US" dirty="0"/>
              <a:t>E.g. Payroll coverage</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13</a:t>
            </a:fld>
            <a:endParaRPr lang="en-US" dirty="0"/>
          </a:p>
        </p:txBody>
      </p:sp>
    </p:spTree>
    <p:extLst>
      <p:ext uri="{BB962C8B-B14F-4D97-AF65-F5344CB8AC3E}">
        <p14:creationId xmlns:p14="http://schemas.microsoft.com/office/powerpoint/2010/main" val="244435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Evaluation criteria</a:t>
            </a:r>
          </a:p>
        </p:txBody>
      </p:sp>
      <p:sp>
        <p:nvSpPr>
          <p:cNvPr id="3" name="Content Placeholder 2">
            <a:extLst>
              <a:ext uri="{FF2B5EF4-FFF2-40B4-BE49-F238E27FC236}">
                <a16:creationId xmlns:a16="http://schemas.microsoft.com/office/drawing/2014/main" id="{C9EBA119-E6DD-499B-BF3A-CB065D51BB1A}"/>
              </a:ext>
            </a:extLst>
          </p:cNvPr>
          <p:cNvSpPr>
            <a:spLocks noGrp="1"/>
          </p:cNvSpPr>
          <p:nvPr>
            <p:ph idx="1"/>
          </p:nvPr>
        </p:nvSpPr>
        <p:spPr>
          <a:xfrm>
            <a:off x="838200" y="1435326"/>
            <a:ext cx="5368290" cy="5240111"/>
          </a:xfrm>
        </p:spPr>
        <p:txBody>
          <a:bodyPr>
            <a:normAutofit/>
          </a:bodyPr>
          <a:lstStyle/>
          <a:p>
            <a:pPr marL="0" indent="0">
              <a:buNone/>
            </a:pPr>
            <a:r>
              <a:rPr lang="en-US" dirty="0"/>
              <a:t>Two out-of-sample approaches:</a:t>
            </a:r>
          </a:p>
          <a:p>
            <a:r>
              <a:rPr lang="en-US" dirty="0">
                <a:solidFill>
                  <a:schemeClr val="bg2">
                    <a:lumMod val="50000"/>
                  </a:schemeClr>
                </a:solidFill>
              </a:rPr>
              <a:t>K-fold cross validation:</a:t>
            </a:r>
          </a:p>
          <a:p>
            <a:pPr lvl="1"/>
            <a:r>
              <a:rPr lang="en-US" dirty="0">
                <a:solidFill>
                  <a:schemeClr val="bg2">
                    <a:lumMod val="50000"/>
                  </a:schemeClr>
                </a:solidFill>
              </a:rPr>
              <a:t>Advantage – Uses all time-series variation in the data</a:t>
            </a:r>
          </a:p>
          <a:p>
            <a:pPr lvl="1"/>
            <a:r>
              <a:rPr lang="en-US" dirty="0">
                <a:solidFill>
                  <a:schemeClr val="bg2">
                    <a:lumMod val="50000"/>
                  </a:schemeClr>
                </a:solidFill>
              </a:rPr>
              <a:t>Disadvantage – Does not match how estimation will work in practice</a:t>
            </a:r>
          </a:p>
          <a:p>
            <a:r>
              <a:rPr lang="en-US" dirty="0"/>
              <a:t>Rolling one-step-ahead estimation:</a:t>
            </a:r>
          </a:p>
          <a:p>
            <a:pPr lvl="1"/>
            <a:r>
              <a:rPr lang="en-US" dirty="0"/>
              <a:t>Advantage – Closer to how estimation would work in practice</a:t>
            </a:r>
          </a:p>
          <a:p>
            <a:pPr lvl="1"/>
            <a:r>
              <a:rPr lang="en-US" dirty="0"/>
              <a:t>Disadvantage – Does not use the full time series variation</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14</a:t>
            </a:fld>
            <a:endParaRPr lang="en-US" dirty="0"/>
          </a:p>
        </p:txBody>
      </p:sp>
      <p:pic>
        <p:nvPicPr>
          <p:cNvPr id="6" name="Picture 5" descr="Chart, scatter chart&#10;&#10;Description automatically generated">
            <a:extLst>
              <a:ext uri="{FF2B5EF4-FFF2-40B4-BE49-F238E27FC236}">
                <a16:creationId xmlns:a16="http://schemas.microsoft.com/office/drawing/2014/main" id="{D1226FB0-BB59-BFB3-ABA0-9DFFBA748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860" y="4249097"/>
            <a:ext cx="4755471" cy="2232665"/>
          </a:xfrm>
          <a:prstGeom prst="rect">
            <a:avLst/>
          </a:prstGeom>
        </p:spPr>
      </p:pic>
      <p:pic>
        <p:nvPicPr>
          <p:cNvPr id="8" name="Picture 7" descr="Chart&#10;&#10;Description automatically generated">
            <a:extLst>
              <a:ext uri="{FF2B5EF4-FFF2-40B4-BE49-F238E27FC236}">
                <a16:creationId xmlns:a16="http://schemas.microsoft.com/office/drawing/2014/main" id="{AC28E5F3-A2D0-0A25-8ABC-99AB6FA99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495" y="1686786"/>
            <a:ext cx="4687835" cy="2379431"/>
          </a:xfrm>
          <a:prstGeom prst="rect">
            <a:avLst/>
          </a:prstGeom>
        </p:spPr>
      </p:pic>
    </p:spTree>
    <p:extLst>
      <p:ext uri="{BB962C8B-B14F-4D97-AF65-F5344CB8AC3E}">
        <p14:creationId xmlns:p14="http://schemas.microsoft.com/office/powerpoint/2010/main" val="242170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Improved state-level estimates?</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15</a:t>
            </a:fld>
            <a:endParaRPr lang="en-US" dirty="0"/>
          </a:p>
        </p:txBody>
      </p:sp>
      <p:pic>
        <p:nvPicPr>
          <p:cNvPr id="5" name="Picture 4">
            <a:extLst>
              <a:ext uri="{FF2B5EF4-FFF2-40B4-BE49-F238E27FC236}">
                <a16:creationId xmlns:a16="http://schemas.microsoft.com/office/drawing/2014/main" id="{669F8B12-A6F7-C2BA-DCC8-53E66D74DA61}"/>
              </a:ext>
            </a:extLst>
          </p:cNvPr>
          <p:cNvPicPr>
            <a:picLocks noChangeAspect="1"/>
          </p:cNvPicPr>
          <p:nvPr/>
        </p:nvPicPr>
        <p:blipFill>
          <a:blip r:embed="rId3"/>
          <a:stretch>
            <a:fillRect/>
          </a:stretch>
        </p:blipFill>
        <p:spPr>
          <a:xfrm>
            <a:off x="2171700" y="1328052"/>
            <a:ext cx="7848600" cy="5334000"/>
          </a:xfrm>
          <a:prstGeom prst="rect">
            <a:avLst/>
          </a:prstGeom>
        </p:spPr>
      </p:pic>
    </p:spTree>
    <p:extLst>
      <p:ext uri="{BB962C8B-B14F-4D97-AF65-F5344CB8AC3E}">
        <p14:creationId xmlns:p14="http://schemas.microsoft.com/office/powerpoint/2010/main" val="138578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Expanding the PPF for state estimates</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16</a:t>
            </a:fld>
            <a:endParaRPr lang="en-US" dirty="0"/>
          </a:p>
        </p:txBody>
      </p:sp>
      <p:pic>
        <p:nvPicPr>
          <p:cNvPr id="8" name="Picture 7">
            <a:extLst>
              <a:ext uri="{FF2B5EF4-FFF2-40B4-BE49-F238E27FC236}">
                <a16:creationId xmlns:a16="http://schemas.microsoft.com/office/drawing/2014/main" id="{E3B539AB-4309-F51B-4DA6-B3F603254D44}"/>
              </a:ext>
            </a:extLst>
          </p:cNvPr>
          <p:cNvPicPr>
            <a:picLocks noChangeAspect="1"/>
          </p:cNvPicPr>
          <p:nvPr/>
        </p:nvPicPr>
        <p:blipFill>
          <a:blip r:embed="rId3"/>
          <a:stretch>
            <a:fillRect/>
          </a:stretch>
        </p:blipFill>
        <p:spPr>
          <a:xfrm>
            <a:off x="2396026" y="1288188"/>
            <a:ext cx="7399948" cy="5387249"/>
          </a:xfrm>
          <a:prstGeom prst="rect">
            <a:avLst/>
          </a:prstGeom>
        </p:spPr>
      </p:pic>
    </p:spTree>
    <p:extLst>
      <p:ext uri="{BB962C8B-B14F-4D97-AF65-F5344CB8AC3E}">
        <p14:creationId xmlns:p14="http://schemas.microsoft.com/office/powerpoint/2010/main" val="328948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New county-level estimates?</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17</a:t>
            </a:fld>
            <a:endParaRPr lang="en-US" dirty="0"/>
          </a:p>
        </p:txBody>
      </p:sp>
      <p:pic>
        <p:nvPicPr>
          <p:cNvPr id="5" name="Picture 4">
            <a:extLst>
              <a:ext uri="{FF2B5EF4-FFF2-40B4-BE49-F238E27FC236}">
                <a16:creationId xmlns:a16="http://schemas.microsoft.com/office/drawing/2014/main" id="{1F3A6F8B-5ADC-3D91-1898-8C96A4D85C0A}"/>
              </a:ext>
            </a:extLst>
          </p:cNvPr>
          <p:cNvPicPr>
            <a:picLocks noChangeAspect="1"/>
          </p:cNvPicPr>
          <p:nvPr/>
        </p:nvPicPr>
        <p:blipFill>
          <a:blip r:embed="rId3"/>
          <a:stretch>
            <a:fillRect/>
          </a:stretch>
        </p:blipFill>
        <p:spPr>
          <a:xfrm>
            <a:off x="2205037" y="1357313"/>
            <a:ext cx="7781925" cy="5286375"/>
          </a:xfrm>
          <a:prstGeom prst="rect">
            <a:avLst/>
          </a:prstGeom>
        </p:spPr>
      </p:pic>
    </p:spTree>
    <p:extLst>
      <p:ext uri="{BB962C8B-B14F-4D97-AF65-F5344CB8AC3E}">
        <p14:creationId xmlns:p14="http://schemas.microsoft.com/office/powerpoint/2010/main" val="116399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Comparing Accuracy of Existing Statistics and New County Estimates</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18</a:t>
            </a:fld>
            <a:endParaRPr lang="en-US" dirty="0"/>
          </a:p>
        </p:txBody>
      </p:sp>
      <p:pic>
        <p:nvPicPr>
          <p:cNvPr id="8" name="Picture 7">
            <a:extLst>
              <a:ext uri="{FF2B5EF4-FFF2-40B4-BE49-F238E27FC236}">
                <a16:creationId xmlns:a16="http://schemas.microsoft.com/office/drawing/2014/main" id="{787694B2-D076-A776-81F1-8FB5FDF7254A}"/>
              </a:ext>
            </a:extLst>
          </p:cNvPr>
          <p:cNvPicPr>
            <a:picLocks noChangeAspect="1"/>
          </p:cNvPicPr>
          <p:nvPr/>
        </p:nvPicPr>
        <p:blipFill>
          <a:blip r:embed="rId3"/>
          <a:stretch>
            <a:fillRect/>
          </a:stretch>
        </p:blipFill>
        <p:spPr>
          <a:xfrm>
            <a:off x="2656893" y="1690688"/>
            <a:ext cx="7037239" cy="5119877"/>
          </a:xfrm>
          <a:prstGeom prst="rect">
            <a:avLst/>
          </a:prstGeom>
        </p:spPr>
      </p:pic>
    </p:spTree>
    <p:extLst>
      <p:ext uri="{BB962C8B-B14F-4D97-AF65-F5344CB8AC3E}">
        <p14:creationId xmlns:p14="http://schemas.microsoft.com/office/powerpoint/2010/main" val="403815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Application of alternative data to COVID-19 pandemic</a:t>
            </a:r>
          </a:p>
        </p:txBody>
      </p:sp>
      <p:sp>
        <p:nvSpPr>
          <p:cNvPr id="3" name="Content Placeholder 2">
            <a:extLst>
              <a:ext uri="{FF2B5EF4-FFF2-40B4-BE49-F238E27FC236}">
                <a16:creationId xmlns:a16="http://schemas.microsoft.com/office/drawing/2014/main" id="{C9EBA119-E6DD-499B-BF3A-CB065D51BB1A}"/>
              </a:ext>
            </a:extLst>
          </p:cNvPr>
          <p:cNvSpPr>
            <a:spLocks noGrp="1"/>
          </p:cNvSpPr>
          <p:nvPr>
            <p:ph idx="1"/>
          </p:nvPr>
        </p:nvSpPr>
        <p:spPr>
          <a:xfrm>
            <a:off x="838200" y="1842247"/>
            <a:ext cx="10515600" cy="4334715"/>
          </a:xfrm>
        </p:spPr>
        <p:txBody>
          <a:bodyPr>
            <a:normAutofit/>
          </a:bodyPr>
          <a:lstStyle/>
          <a:p>
            <a:r>
              <a:rPr lang="en-US" dirty="0"/>
              <a:t>Suppose we wanted to target government aid that was quickly dispersed (the Paycheck Protection Program was not targeted).</a:t>
            </a:r>
          </a:p>
          <a:p>
            <a:r>
              <a:rPr lang="en-US" dirty="0"/>
              <a:t>Can Payroll data help us identify the hardest hit counties?</a:t>
            </a:r>
          </a:p>
          <a:p>
            <a:pPr lvl="1"/>
            <a:r>
              <a:rPr lang="en-US" dirty="0"/>
              <a:t>Payroll + CES</a:t>
            </a:r>
          </a:p>
          <a:p>
            <a:pPr lvl="2"/>
            <a:r>
              <a:rPr lang="en-US" dirty="0"/>
              <a:t>No better in April</a:t>
            </a:r>
          </a:p>
          <a:p>
            <a:pPr lvl="2"/>
            <a:r>
              <a:rPr lang="en-US" dirty="0"/>
              <a:t>Improvements in the rest of 2020</a:t>
            </a:r>
          </a:p>
          <a:p>
            <a:pPr lvl="1"/>
            <a:r>
              <a:rPr lang="en-US" dirty="0"/>
              <a:t>Payroll alone</a:t>
            </a:r>
          </a:p>
          <a:p>
            <a:pPr lvl="2"/>
            <a:r>
              <a:rPr lang="en-US" dirty="0"/>
              <a:t>Gives meaningful signal</a:t>
            </a:r>
          </a:p>
          <a:p>
            <a:pPr lvl="2"/>
            <a:r>
              <a:rPr lang="en-US" dirty="0"/>
              <a:t>Could have been available in late March instead of early May</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19</a:t>
            </a:fld>
            <a:endParaRPr lang="en-US" dirty="0"/>
          </a:p>
        </p:txBody>
      </p:sp>
    </p:spTree>
    <p:extLst>
      <p:ext uri="{BB962C8B-B14F-4D97-AF65-F5344CB8AC3E}">
        <p14:creationId xmlns:p14="http://schemas.microsoft.com/office/powerpoint/2010/main" val="134885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Motivation and background</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fontScale="85000" lnSpcReduction="10000"/>
          </a:bodyPr>
          <a:lstStyle/>
          <a:p>
            <a:pPr marL="0" indent="0">
              <a:buNone/>
            </a:pPr>
            <a:endParaRPr lang="en-US" sz="3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400" dirty="0">
                <a:latin typeface="Calibri" panose="020F0502020204030204" pitchFamily="34" charset="0"/>
                <a:cs typeface="Calibri" panose="020F0502020204030204" pitchFamily="34" charset="0"/>
              </a:rPr>
              <a:t>There's been a dramatic increase in the amount of data available</a:t>
            </a:r>
          </a:p>
          <a:p>
            <a:pPr marL="285750" indent="-285750">
              <a:buFont typeface="Arial" panose="020B0604020202020204" pitchFamily="34" charset="0"/>
              <a:buChar char="•"/>
            </a:pPr>
            <a:r>
              <a:rPr lang="en-US" sz="3400" dirty="0">
                <a:latin typeface="Calibri" panose="020F0502020204030204" pitchFamily="34" charset="0"/>
                <a:cs typeface="Calibri" panose="020F0502020204030204" pitchFamily="34" charset="0"/>
              </a:rPr>
              <a:t>Simultaneously, there has been a decline in survey response rates</a:t>
            </a:r>
          </a:p>
          <a:p>
            <a:pPr marL="285750" indent="-285750">
              <a:buFont typeface="Arial" panose="020B0604020202020204" pitchFamily="34" charset="0"/>
              <a:buChar char="•"/>
            </a:pPr>
            <a:r>
              <a:rPr lang="en-US" sz="3400" dirty="0">
                <a:latin typeface="Calibri" panose="020F0502020204030204" pitchFamily="34" charset="0"/>
                <a:cs typeface="Calibri" panose="020F0502020204030204" pitchFamily="34" charset="0"/>
              </a:rPr>
              <a:t>Can statistical agencies:</a:t>
            </a:r>
          </a:p>
          <a:p>
            <a:pPr marL="742950" lvl="1" indent="-285750"/>
            <a:r>
              <a:rPr lang="en-US" sz="3000" dirty="0">
                <a:latin typeface="Calibri" panose="020F0502020204030204" pitchFamily="34" charset="0"/>
                <a:cs typeface="Calibri" panose="020F0502020204030204" pitchFamily="34" charset="0"/>
              </a:rPr>
              <a:t>Leverage this data to produce timely, high-frequency and granular statistics</a:t>
            </a:r>
          </a:p>
          <a:p>
            <a:pPr marL="742950" lvl="1" indent="-285750"/>
            <a:r>
              <a:rPr lang="en-US" sz="3000" dirty="0">
                <a:latin typeface="Calibri" panose="020F0502020204030204" pitchFamily="34" charset="0"/>
                <a:cs typeface="Calibri" panose="020F0502020204030204" pitchFamily="34" charset="0"/>
              </a:rPr>
              <a:t>If so, are they an improvement?</a:t>
            </a:r>
          </a:p>
          <a:p>
            <a:pPr marL="285750" indent="-285750"/>
            <a:r>
              <a:rPr lang="en-US" sz="3400" dirty="0">
                <a:latin typeface="Calibri" panose="020F0502020204030204" pitchFamily="34" charset="0"/>
                <a:cs typeface="Calibri" panose="020F0502020204030204" pitchFamily="34" charset="0"/>
              </a:rPr>
              <a:t>Third party data have issues</a:t>
            </a:r>
          </a:p>
          <a:p>
            <a:pPr marL="742950" lvl="1" indent="-285750"/>
            <a:r>
              <a:rPr lang="en-US" sz="3000" dirty="0">
                <a:latin typeface="Calibri" panose="020F0502020204030204" pitchFamily="34" charset="0"/>
                <a:cs typeface="Calibri" panose="020F0502020204030204" pitchFamily="34" charset="0"/>
              </a:rPr>
              <a:t>Non-random sample</a:t>
            </a:r>
          </a:p>
          <a:p>
            <a:pPr marL="742950" lvl="1" indent="-285750"/>
            <a:r>
              <a:rPr lang="en-US" sz="3000" dirty="0">
                <a:latin typeface="Calibri" panose="020F0502020204030204" pitchFamily="34" charset="0"/>
                <a:cs typeface="Calibri" panose="020F0502020204030204" pitchFamily="34" charset="0"/>
              </a:rPr>
              <a:t>Unstable sample</a:t>
            </a:r>
          </a:p>
          <a:p>
            <a:pPr marL="285750" indent="-285750"/>
            <a:r>
              <a:rPr lang="en-US" sz="3400" dirty="0">
                <a:latin typeface="Calibri" panose="020F0502020204030204" pitchFamily="34" charset="0"/>
                <a:cs typeface="Calibri" panose="020F0502020204030204" pitchFamily="34" charset="0"/>
              </a:rPr>
              <a:t>How do statistical agencies currently weigh the advantages and disadvantages of official data sources and data releases?</a:t>
            </a:r>
            <a:endParaRPr lang="en-US" sz="3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lvl="1" indent="0">
              <a:buNone/>
            </a:pPr>
            <a:endParaRPr lang="en-US"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2</a:t>
            </a:fld>
            <a:endParaRPr lang="en-US" dirty="0"/>
          </a:p>
        </p:txBody>
      </p:sp>
    </p:spTree>
    <p:extLst>
      <p:ext uri="{BB962C8B-B14F-4D97-AF65-F5344CB8AC3E}">
        <p14:creationId xmlns:p14="http://schemas.microsoft.com/office/powerpoint/2010/main" val="220732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Counterfactual: Identifying hardest hit counties</a:t>
            </a:r>
          </a:p>
        </p:txBody>
      </p:sp>
      <p:sp>
        <p:nvSpPr>
          <p:cNvPr id="3" name="Content Placeholder 2">
            <a:extLst>
              <a:ext uri="{FF2B5EF4-FFF2-40B4-BE49-F238E27FC236}">
                <a16:creationId xmlns:a16="http://schemas.microsoft.com/office/drawing/2014/main" id="{C9EBA119-E6DD-499B-BF3A-CB065D51BB1A}"/>
              </a:ext>
            </a:extLst>
          </p:cNvPr>
          <p:cNvSpPr>
            <a:spLocks noGrp="1"/>
          </p:cNvSpPr>
          <p:nvPr>
            <p:ph idx="1"/>
          </p:nvPr>
        </p:nvSpPr>
        <p:spPr>
          <a:xfrm>
            <a:off x="838200" y="1842247"/>
            <a:ext cx="10515600" cy="4334715"/>
          </a:xfrm>
        </p:spPr>
        <p:txBody>
          <a:bodyPr>
            <a:normAutofit/>
          </a:bodyPr>
          <a:lstStyle/>
          <a:p>
            <a:r>
              <a:rPr lang="en-US" b="0" i="0" dirty="0">
                <a:effectLst/>
                <a:latin typeface="Arial" panose="020B0604020202020204" pitchFamily="34" charset="0"/>
              </a:rPr>
              <a:t>Identify 25% of counties with the lowest increase in employment</a:t>
            </a:r>
          </a:p>
          <a:p>
            <a:pPr lvl="1"/>
            <a:r>
              <a:rPr lang="en-US" b="0" i="0" dirty="0">
                <a:effectLst/>
                <a:latin typeface="Arial" panose="020B0604020202020204" pitchFamily="34" charset="0"/>
              </a:rPr>
              <a:t>What percent of the bottom 25% overlap</a:t>
            </a:r>
            <a:endParaRPr lang="en-US" dirty="0"/>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20</a:t>
            </a:fld>
            <a:endParaRPr lang="en-US" dirty="0"/>
          </a:p>
        </p:txBody>
      </p:sp>
      <p:pic>
        <p:nvPicPr>
          <p:cNvPr id="8" name="Picture 7">
            <a:extLst>
              <a:ext uri="{FF2B5EF4-FFF2-40B4-BE49-F238E27FC236}">
                <a16:creationId xmlns:a16="http://schemas.microsoft.com/office/drawing/2014/main" id="{496233C9-3A3A-4B5E-E044-3F8E3815DB6E}"/>
              </a:ext>
            </a:extLst>
          </p:cNvPr>
          <p:cNvPicPr>
            <a:picLocks noChangeAspect="1"/>
          </p:cNvPicPr>
          <p:nvPr/>
        </p:nvPicPr>
        <p:blipFill>
          <a:blip r:embed="rId3"/>
          <a:stretch>
            <a:fillRect/>
          </a:stretch>
        </p:blipFill>
        <p:spPr>
          <a:xfrm>
            <a:off x="247650" y="3010852"/>
            <a:ext cx="11696700" cy="3076575"/>
          </a:xfrm>
          <a:prstGeom prst="rect">
            <a:avLst/>
          </a:prstGeom>
        </p:spPr>
      </p:pic>
    </p:spTree>
    <p:extLst>
      <p:ext uri="{BB962C8B-B14F-4D97-AF65-F5344CB8AC3E}">
        <p14:creationId xmlns:p14="http://schemas.microsoft.com/office/powerpoint/2010/main" val="420517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Conclusions</a:t>
            </a:r>
          </a:p>
        </p:txBody>
      </p:sp>
      <p:sp>
        <p:nvSpPr>
          <p:cNvPr id="3" name="Content Placeholder 2">
            <a:extLst>
              <a:ext uri="{FF2B5EF4-FFF2-40B4-BE49-F238E27FC236}">
                <a16:creationId xmlns:a16="http://schemas.microsoft.com/office/drawing/2014/main" id="{C9EBA119-E6DD-499B-BF3A-CB065D51BB1A}"/>
              </a:ext>
            </a:extLst>
          </p:cNvPr>
          <p:cNvSpPr>
            <a:spLocks noGrp="1"/>
          </p:cNvSpPr>
          <p:nvPr>
            <p:ph idx="1"/>
          </p:nvPr>
        </p:nvSpPr>
        <p:spPr>
          <a:xfrm>
            <a:off x="838200" y="1842247"/>
            <a:ext cx="10515600" cy="4334715"/>
          </a:xfrm>
        </p:spPr>
        <p:txBody>
          <a:bodyPr>
            <a:normAutofit/>
          </a:bodyPr>
          <a:lstStyle/>
          <a:p>
            <a:r>
              <a:rPr lang="en-US" dirty="0"/>
              <a:t>Current estimates provide guidance for “tolerance” for new or improved estimates</a:t>
            </a:r>
          </a:p>
          <a:p>
            <a:r>
              <a:rPr lang="en-US" dirty="0"/>
              <a:t>Some evidence of improved estimates at the state level (about 11 percent reduction in error)</a:t>
            </a:r>
          </a:p>
          <a:p>
            <a:r>
              <a:rPr lang="en-US" dirty="0"/>
              <a:t>County-level estimates appear promising and at reasonable accuracy standard</a:t>
            </a:r>
          </a:p>
          <a:p>
            <a:r>
              <a:rPr lang="en-US" dirty="0"/>
              <a:t>Demonstrate benefits of alternative data for improving policy and efficiently allocating resource</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21</a:t>
            </a:fld>
            <a:endParaRPr lang="en-US" dirty="0"/>
          </a:p>
        </p:txBody>
      </p:sp>
    </p:spTree>
    <p:extLst>
      <p:ext uri="{BB962C8B-B14F-4D97-AF65-F5344CB8AC3E}">
        <p14:creationId xmlns:p14="http://schemas.microsoft.com/office/powerpoint/2010/main" val="29146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p:txBody>
          <a:bodyPr/>
          <a:lstStyle/>
          <a:p>
            <a:r>
              <a:rPr lang="en-US" b="1" dirty="0">
                <a:solidFill>
                  <a:schemeClr val="accent1"/>
                </a:solidFill>
              </a:rPr>
              <a:t>Acknowledgements</a:t>
            </a:r>
          </a:p>
        </p:txBody>
      </p:sp>
      <p:sp>
        <p:nvSpPr>
          <p:cNvPr id="3" name="Content Placeholder 2">
            <a:extLst>
              <a:ext uri="{FF2B5EF4-FFF2-40B4-BE49-F238E27FC236}">
                <a16:creationId xmlns:a16="http://schemas.microsoft.com/office/drawing/2014/main" id="{C9EBA119-E6DD-499B-BF3A-CB065D51BB1A}"/>
              </a:ext>
            </a:extLst>
          </p:cNvPr>
          <p:cNvSpPr>
            <a:spLocks noGrp="1"/>
          </p:cNvSpPr>
          <p:nvPr>
            <p:ph idx="1"/>
          </p:nvPr>
        </p:nvSpPr>
        <p:spPr>
          <a:xfrm>
            <a:off x="838200" y="1842247"/>
            <a:ext cx="10515600" cy="4334715"/>
          </a:xfrm>
        </p:spPr>
        <p:txBody>
          <a:bodyPr>
            <a:normAutofit/>
          </a:bodyPr>
          <a:lstStyle/>
          <a:p>
            <a:r>
              <a:rPr lang="en-US" dirty="0"/>
              <a:t>Opportunity Insights for their exceptional research in this area as well as their committed partnership and support of the statistical agencies throughout this process.</a:t>
            </a:r>
            <a:br>
              <a:rPr lang="en-US" dirty="0"/>
            </a:br>
            <a:endParaRPr lang="en-US" dirty="0"/>
          </a:p>
          <a:p>
            <a:r>
              <a:rPr lang="en-US" dirty="0"/>
              <a:t>Payroll data provider for the generosity of allowing the statistical agencies to work with their valuable data leading to new statistics and insights that would not be possible without their involvement.</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118113" y="63103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22</a:t>
            </a:fld>
            <a:endParaRPr lang="en-US" dirty="0"/>
          </a:p>
        </p:txBody>
      </p:sp>
    </p:spTree>
    <p:extLst>
      <p:ext uri="{BB962C8B-B14F-4D97-AF65-F5344CB8AC3E}">
        <p14:creationId xmlns:p14="http://schemas.microsoft.com/office/powerpoint/2010/main" val="180400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6393-09B8-4B15-8489-652ECAA9C5D9}"/>
              </a:ext>
            </a:extLst>
          </p:cNvPr>
          <p:cNvSpPr>
            <a:spLocks noGrp="1"/>
          </p:cNvSpPr>
          <p:nvPr>
            <p:ph type="title"/>
          </p:nvPr>
        </p:nvSpPr>
        <p:spPr/>
        <p:txBody>
          <a:bodyPr vert="horz" lIns="91440" tIns="45720" rIns="91440" bIns="45720" rtlCol="0" anchor="ctr">
            <a:normAutofit/>
          </a:bodyPr>
          <a:lstStyle/>
          <a:p>
            <a:r>
              <a:rPr lang="en-US" b="1" dirty="0">
                <a:solidFill>
                  <a:schemeClr val="accent1"/>
                </a:solidFill>
              </a:rPr>
              <a:t>Contact</a:t>
            </a:r>
          </a:p>
        </p:txBody>
      </p:sp>
      <p:sp>
        <p:nvSpPr>
          <p:cNvPr id="3" name="Content Placeholder 2">
            <a:extLst>
              <a:ext uri="{FF2B5EF4-FFF2-40B4-BE49-F238E27FC236}">
                <a16:creationId xmlns:a16="http://schemas.microsoft.com/office/drawing/2014/main" id="{640284E8-07FE-4173-A8F0-61D7C0B7B1F0}"/>
              </a:ext>
            </a:extLst>
          </p:cNvPr>
          <p:cNvSpPr>
            <a:spLocks noGrp="1"/>
          </p:cNvSpPr>
          <p:nvPr>
            <p:ph idx="1"/>
          </p:nvPr>
        </p:nvSpPr>
        <p:spPr/>
        <p:txBody>
          <a:bodyPr/>
          <a:lstStyle/>
          <a:p>
            <a:pPr marL="0" indent="0" algn="ctr">
              <a:buNone/>
            </a:pPr>
            <a:endParaRPr lang="en-US" dirty="0"/>
          </a:p>
          <a:p>
            <a:pPr marL="0" indent="0" algn="ctr">
              <a:buNone/>
            </a:pPr>
            <a:r>
              <a:rPr lang="en-US" b="0" i="0" dirty="0">
                <a:effectLst/>
                <a:latin typeface="Arial" panose="020B0604020202020204" pitchFamily="34" charset="0"/>
                <a:hlinkClick r:id="rId2"/>
              </a:rPr>
              <a:t>Abe.Dunn@bea.gov</a:t>
            </a:r>
            <a:endParaRPr lang="en-US" b="0" i="0" dirty="0">
              <a:effectLst/>
              <a:latin typeface="Arial" panose="020B0604020202020204" pitchFamily="34" charset="0"/>
            </a:endParaRPr>
          </a:p>
          <a:p>
            <a:pPr marL="0" indent="0" algn="ctr">
              <a:buNone/>
            </a:pPr>
            <a:r>
              <a:rPr lang="en-US" b="0" i="0" dirty="0">
                <a:effectLst/>
                <a:latin typeface="Arial" panose="020B0604020202020204" pitchFamily="34" charset="0"/>
                <a:hlinkClick r:id="rId3"/>
              </a:rPr>
              <a:t>Eric.English@census.gov</a:t>
            </a:r>
            <a:endParaRPr lang="en-US" b="0" i="0" dirty="0">
              <a:effectLst/>
              <a:latin typeface="Arial" panose="020B0604020202020204" pitchFamily="34" charset="0"/>
            </a:endParaRPr>
          </a:p>
          <a:p>
            <a:pPr marL="0" indent="0" algn="ctr">
              <a:buNone/>
            </a:pPr>
            <a:r>
              <a:rPr lang="en-US" b="0" i="0" dirty="0">
                <a:effectLst/>
                <a:latin typeface="Arial" panose="020B0604020202020204" pitchFamily="34" charset="0"/>
                <a:hlinkClick r:id="rId4"/>
              </a:rPr>
              <a:t>Kyle.Hood@bea.gov</a:t>
            </a:r>
            <a:endParaRPr lang="en-US" b="0" i="0" dirty="0">
              <a:effectLst/>
              <a:latin typeface="Arial" panose="020B0604020202020204" pitchFamily="34" charset="0"/>
            </a:endParaRPr>
          </a:p>
          <a:p>
            <a:pPr marL="0" indent="0" algn="ctr">
              <a:buNone/>
            </a:pPr>
            <a:r>
              <a:rPr lang="en-US" b="0" i="0" dirty="0">
                <a:effectLst/>
                <a:latin typeface="Arial" panose="020B0604020202020204" pitchFamily="34" charset="0"/>
                <a:hlinkClick r:id="rId5"/>
              </a:rPr>
              <a:t>Mason.Lowell@bls.gov</a:t>
            </a:r>
            <a:endParaRPr lang="en-US" b="0" i="0" dirty="0">
              <a:effectLst/>
              <a:latin typeface="Arial" panose="020B0604020202020204" pitchFamily="34" charset="0"/>
            </a:endParaRPr>
          </a:p>
          <a:p>
            <a:pPr marL="0" indent="0" algn="ctr">
              <a:buNone/>
            </a:pPr>
            <a:r>
              <a:rPr lang="en-US" b="0" i="0" dirty="0">
                <a:effectLst/>
                <a:latin typeface="Arial" panose="020B0604020202020204" pitchFamily="34" charset="0"/>
                <a:hlinkClick r:id="rId6"/>
              </a:rPr>
              <a:t>Brian.Quistorff@bea.gov</a:t>
            </a:r>
            <a:endParaRPr lang="en-US" b="0" i="0" dirty="0">
              <a:effectLst/>
              <a:latin typeface="Arial" panose="020B0604020202020204" pitchFamily="34" charset="0"/>
            </a:endParaRPr>
          </a:p>
          <a:p>
            <a:pPr marL="0" indent="0" algn="ctr">
              <a:buNone/>
            </a:pPr>
            <a:endParaRPr lang="en-US" dirty="0"/>
          </a:p>
        </p:txBody>
      </p:sp>
      <p:pic>
        <p:nvPicPr>
          <p:cNvPr id="4" name="Picture 3" descr="Logo, company name&#10;&#10;Description automatically generated">
            <a:extLst>
              <a:ext uri="{FF2B5EF4-FFF2-40B4-BE49-F238E27FC236}">
                <a16:creationId xmlns:a16="http://schemas.microsoft.com/office/drawing/2014/main" id="{BC1DA903-B698-472D-97B8-A22A48607B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264" y="5605806"/>
            <a:ext cx="4713061" cy="996314"/>
          </a:xfrm>
          <a:prstGeom prst="rect">
            <a:avLst/>
          </a:prstGeom>
        </p:spPr>
      </p:pic>
    </p:spTree>
    <p:extLst>
      <p:ext uri="{BB962C8B-B14F-4D97-AF65-F5344CB8AC3E}">
        <p14:creationId xmlns:p14="http://schemas.microsoft.com/office/powerpoint/2010/main" val="312345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9A12-52E3-4C75-8A7B-5B94F870C741}"/>
              </a:ext>
            </a:extLst>
          </p:cNvPr>
          <p:cNvSpPr>
            <a:spLocks noGrp="1"/>
          </p:cNvSpPr>
          <p:nvPr>
            <p:ph type="title"/>
          </p:nvPr>
        </p:nvSpPr>
        <p:spPr>
          <a:xfrm>
            <a:off x="838200" y="365125"/>
            <a:ext cx="10953750" cy="1325563"/>
          </a:xfrm>
        </p:spPr>
        <p:txBody>
          <a:bodyPr/>
          <a:lstStyle/>
          <a:p>
            <a:r>
              <a:rPr lang="en-US" b="1" dirty="0">
                <a:solidFill>
                  <a:schemeClr val="accent1"/>
                </a:solidFill>
              </a:rPr>
              <a:t>Production possibility frontier for economic measurement</a:t>
            </a:r>
          </a:p>
        </p:txBody>
      </p:sp>
      <p:sp>
        <p:nvSpPr>
          <p:cNvPr id="4" name="Slide Number Placeholder 3">
            <a:extLst>
              <a:ext uri="{FF2B5EF4-FFF2-40B4-BE49-F238E27FC236}">
                <a16:creationId xmlns:a16="http://schemas.microsoft.com/office/drawing/2014/main" id="{E78142B1-AB69-4244-A536-4DF52DA3810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E099A-8562-47CA-944D-F82EDDAC5192}" type="slidenum">
              <a:rPr lang="en-US" smtClean="0"/>
              <a:pPr/>
              <a:t>3</a:t>
            </a:fld>
            <a:endParaRPr lang="en-US" dirty="0"/>
          </a:p>
        </p:txBody>
      </p:sp>
      <p:pic>
        <p:nvPicPr>
          <p:cNvPr id="8" name="Content Placeholder 7" descr="Chart&#10;&#10;Description automatically generated">
            <a:extLst>
              <a:ext uri="{FF2B5EF4-FFF2-40B4-BE49-F238E27FC236}">
                <a16:creationId xmlns:a16="http://schemas.microsoft.com/office/drawing/2014/main" id="{6E99CDAB-434C-CA4E-BDB8-1B20C66961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7560" y="1653900"/>
            <a:ext cx="5097780" cy="5115329"/>
          </a:xfrm>
        </p:spPr>
      </p:pic>
    </p:spTree>
    <p:extLst>
      <p:ext uri="{BB962C8B-B14F-4D97-AF65-F5344CB8AC3E}">
        <p14:creationId xmlns:p14="http://schemas.microsoft.com/office/powerpoint/2010/main" val="371489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What we do</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a:bodyPr>
          <a:lstStyle/>
          <a:p>
            <a:pPr marL="0" indent="0">
              <a:buNone/>
            </a:pPr>
            <a:endParaRPr lang="en-US" dirty="0">
              <a:latin typeface="Calibri" panose="020F0502020204030204" pitchFamily="34" charset="0"/>
              <a:cs typeface="Calibri" panose="020F0502020204030204" pitchFamily="34" charset="0"/>
            </a:endParaRPr>
          </a:p>
          <a:p>
            <a:pPr marL="0" indent="0">
              <a:buNone/>
            </a:pPr>
            <a:r>
              <a:rPr lang="en-US" sz="3200" dirty="0">
                <a:latin typeface="Calibri" panose="020F0502020204030204" pitchFamily="34" charset="0"/>
                <a:cs typeface="Calibri" panose="020F0502020204030204" pitchFamily="34" charset="0"/>
              </a:rPr>
              <a:t>Application to county- and state-by-industry employment</a:t>
            </a:r>
          </a:p>
          <a:p>
            <a:pPr marL="514350" indent="-514350">
              <a:buFont typeface="+mj-lt"/>
              <a:buAutoNum type="arabicPeriod"/>
            </a:pPr>
            <a:r>
              <a:rPr lang="en-US" sz="3200" dirty="0">
                <a:latin typeface="Calibri" panose="020F0502020204030204" pitchFamily="34" charset="0"/>
                <a:cs typeface="Calibri" panose="020F0502020204030204" pitchFamily="34" charset="0"/>
              </a:rPr>
              <a:t>Assess current error tolerance from official sources (CES)</a:t>
            </a:r>
          </a:p>
          <a:p>
            <a:pPr marL="514350" indent="-514350">
              <a:buFont typeface="+mj-lt"/>
              <a:buAutoNum type="arabicPeriod"/>
            </a:pPr>
            <a:r>
              <a:rPr lang="en-US" sz="3200" dirty="0">
                <a:latin typeface="Calibri" panose="020F0502020204030204" pitchFamily="34" charset="0"/>
                <a:cs typeface="Calibri" panose="020F0502020204030204" pitchFamily="34" charset="0"/>
              </a:rPr>
              <a:t>Use alternative payroll data to produce alternative estimates (state- and county-by-industry level)</a:t>
            </a:r>
          </a:p>
          <a:p>
            <a:pPr marL="514350" indent="-514350">
              <a:buFont typeface="+mj-lt"/>
              <a:buAutoNum type="arabicPeriod"/>
            </a:pPr>
            <a:r>
              <a:rPr lang="en-US" sz="3200" dirty="0">
                <a:latin typeface="Calibri" panose="020F0502020204030204" pitchFamily="34" charset="0"/>
                <a:cs typeface="Calibri" panose="020F0502020204030204" pitchFamily="34" charset="0"/>
              </a:rPr>
              <a:t>Evaluate the accuracy (i.e., error/revision) of these alternative estimates</a:t>
            </a:r>
          </a:p>
          <a:p>
            <a:pPr marL="514350" indent="-514350">
              <a:buFont typeface="+mj-lt"/>
              <a:buAutoNum type="arabicPeriod"/>
            </a:pPr>
            <a:r>
              <a:rPr lang="en-US" sz="3200" dirty="0">
                <a:latin typeface="Calibri" panose="020F0502020204030204" pitchFamily="34" charset="0"/>
                <a:cs typeface="Calibri" panose="020F0502020204030204" pitchFamily="34" charset="0"/>
              </a:rPr>
              <a:t>Compare accuracy to tolerance levels from official sources to determine the value of the new estimates</a:t>
            </a:r>
            <a:endParaRPr lang="en-US" sz="2400" dirty="0">
              <a:latin typeface="Calibri" panose="020F0502020204030204" pitchFamily="34" charset="0"/>
              <a:cs typeface="Calibri" panose="020F0502020204030204" pitchFamily="34" charset="0"/>
            </a:endParaRPr>
          </a:p>
          <a:p>
            <a:pPr marL="457200" lvl="1" indent="0">
              <a:buNone/>
            </a:pPr>
            <a:endParaRPr lang="en-US" sz="2000"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4</a:t>
            </a:fld>
            <a:endParaRPr lang="en-US" dirty="0"/>
          </a:p>
        </p:txBody>
      </p:sp>
    </p:spTree>
    <p:extLst>
      <p:ext uri="{BB962C8B-B14F-4D97-AF65-F5344CB8AC3E}">
        <p14:creationId xmlns:p14="http://schemas.microsoft.com/office/powerpoint/2010/main" val="67122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What we find</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fontScale="92500" lnSpcReduction="10000"/>
          </a:bodyPr>
          <a:lstStyle/>
          <a:p>
            <a:pPr marL="0" indent="0">
              <a:buNone/>
            </a:pPr>
            <a:endParaRPr lang="en-US" sz="32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For currently targeted estimates, solely using alternative payroll data produces errors higher than tolerance levels → combine with CES</a:t>
            </a:r>
          </a:p>
          <a:p>
            <a:r>
              <a:rPr lang="en-US" sz="3400" dirty="0">
                <a:latin typeface="Calibri" panose="020F0502020204030204" pitchFamily="34" charset="0"/>
                <a:cs typeface="Calibri" panose="020F0502020204030204" pitchFamily="34" charset="0"/>
              </a:rPr>
              <a:t>Alternative payroll data (combined with CES) shows some improvement in the accuracy of state-level employment series</a:t>
            </a:r>
          </a:p>
          <a:p>
            <a:r>
              <a:rPr lang="en-US" sz="3400" dirty="0">
                <a:latin typeface="Calibri" panose="020F0502020204030204" pitchFamily="34" charset="0"/>
                <a:cs typeface="Calibri" panose="020F0502020204030204" pitchFamily="34" charset="0"/>
              </a:rPr>
              <a:t>Alternative payroll data (combined with CES) produces new county-level estimates in line with tolerance level for this amount of granularity</a:t>
            </a:r>
          </a:p>
          <a:p>
            <a:r>
              <a:rPr lang="en-US" sz="3400" dirty="0">
                <a:latin typeface="Calibri" panose="020F0502020204030204" pitchFamily="34" charset="0"/>
                <a:cs typeface="Calibri" panose="020F0502020204030204" pitchFamily="34" charset="0"/>
              </a:rPr>
              <a:t>We apply new estimates to examine resource allocation around the pandemic → We find improved timeliness/accuracy in identifying worst hit counties</a:t>
            </a:r>
            <a:endParaRPr lang="en-US"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5</a:t>
            </a:fld>
            <a:endParaRPr lang="en-US" dirty="0"/>
          </a:p>
        </p:txBody>
      </p:sp>
    </p:spTree>
    <p:extLst>
      <p:ext uri="{BB962C8B-B14F-4D97-AF65-F5344CB8AC3E}">
        <p14:creationId xmlns:p14="http://schemas.microsoft.com/office/powerpoint/2010/main" val="306448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Data</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fontScale="85000" lnSpcReduction="20000"/>
          </a:bodyPr>
          <a:lstStyle/>
          <a:p>
            <a:pPr marL="0" indent="0">
              <a:buNone/>
            </a:pPr>
            <a:endParaRPr lang="en-US" sz="32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Quarterly Census of Employment and Wages (QCEW)</a:t>
            </a:r>
          </a:p>
          <a:p>
            <a:pPr lvl="1"/>
            <a:r>
              <a:rPr lang="en-US" sz="3000" dirty="0">
                <a:latin typeface="Calibri" panose="020F0502020204030204" pitchFamily="34" charset="0"/>
                <a:cs typeface="Calibri" panose="020F0502020204030204" pitchFamily="34" charset="0"/>
              </a:rPr>
              <a:t>Released quarterly, 5 months after the end of the quarter</a:t>
            </a:r>
          </a:p>
          <a:p>
            <a:pPr lvl="1"/>
            <a:r>
              <a:rPr lang="en-US" sz="3000" dirty="0">
                <a:latin typeface="Calibri" panose="020F0502020204030204" pitchFamily="34" charset="0"/>
                <a:cs typeface="Calibri" panose="020F0502020204030204" pitchFamily="34" charset="0"/>
              </a:rPr>
              <a:t>County by industry level</a:t>
            </a:r>
          </a:p>
          <a:p>
            <a:r>
              <a:rPr lang="en-US" sz="3400" dirty="0">
                <a:latin typeface="Calibri" panose="020F0502020204030204" pitchFamily="34" charset="0"/>
                <a:cs typeface="Calibri" panose="020F0502020204030204" pitchFamily="34" charset="0"/>
              </a:rPr>
              <a:t>Current Employment Statistics (CES) survey</a:t>
            </a:r>
          </a:p>
          <a:p>
            <a:pPr lvl="1"/>
            <a:r>
              <a:rPr lang="en-US" sz="3000" dirty="0">
                <a:latin typeface="Calibri" panose="020F0502020204030204" pitchFamily="34" charset="0"/>
                <a:cs typeface="Calibri" panose="020F0502020204030204" pitchFamily="34" charset="0"/>
              </a:rPr>
              <a:t>National by industry level - ~3 weeks after the 12</a:t>
            </a:r>
            <a:r>
              <a:rPr lang="en-US" sz="3000" baseline="30000" dirty="0">
                <a:latin typeface="Calibri" panose="020F0502020204030204" pitchFamily="34" charset="0"/>
                <a:cs typeface="Calibri" panose="020F0502020204030204" pitchFamily="34" charset="0"/>
              </a:rPr>
              <a:t>th</a:t>
            </a:r>
            <a:endParaRPr lang="en-US" sz="3000" dirty="0">
              <a:latin typeface="Calibri" panose="020F0502020204030204" pitchFamily="34" charset="0"/>
              <a:cs typeface="Calibri" panose="020F0502020204030204" pitchFamily="34" charset="0"/>
            </a:endParaRPr>
          </a:p>
          <a:p>
            <a:pPr lvl="1"/>
            <a:r>
              <a:rPr lang="en-US" sz="3000" dirty="0">
                <a:latin typeface="Calibri" panose="020F0502020204030204" pitchFamily="34" charset="0"/>
                <a:cs typeface="Calibri" panose="020F0502020204030204" pitchFamily="34" charset="0"/>
              </a:rPr>
              <a:t>State/MSA by industry level - ~5 weeks after the 12</a:t>
            </a:r>
            <a:r>
              <a:rPr lang="en-US" sz="3000" baseline="30000" dirty="0">
                <a:latin typeface="Calibri" panose="020F0502020204030204" pitchFamily="34" charset="0"/>
                <a:cs typeface="Calibri" panose="020F0502020204030204" pitchFamily="34" charset="0"/>
              </a:rPr>
              <a:t>th</a:t>
            </a:r>
            <a:endParaRPr lang="en-US" sz="30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Payroll processor</a:t>
            </a:r>
          </a:p>
          <a:p>
            <a:pPr lvl="1"/>
            <a:r>
              <a:rPr lang="en-US" sz="3000" dirty="0">
                <a:latin typeface="Calibri" panose="020F0502020204030204" pitchFamily="34" charset="0"/>
                <a:cs typeface="Calibri" panose="020F0502020204030204" pitchFamily="34" charset="0"/>
              </a:rPr>
              <a:t>Paycheck level aggregated to county by industry</a:t>
            </a:r>
          </a:p>
          <a:p>
            <a:pPr lvl="1"/>
            <a:r>
              <a:rPr lang="en-US" sz="3000" dirty="0">
                <a:latin typeface="Calibri" panose="020F0502020204030204" pitchFamily="34" charset="0"/>
                <a:cs typeface="Calibri" panose="020F0502020204030204" pitchFamily="34" charset="0"/>
              </a:rPr>
              <a:t>Lag/period is customizable</a:t>
            </a:r>
          </a:p>
          <a:p>
            <a:r>
              <a:rPr lang="en-US" sz="3400" dirty="0">
                <a:latin typeface="Calibri" panose="020F0502020204030204" pitchFamily="34" charset="0"/>
                <a:cs typeface="Calibri" panose="020F0502020204030204" pitchFamily="34" charset="0"/>
              </a:rPr>
              <a:t>All series measure employment on the 12th of the month</a:t>
            </a:r>
          </a:p>
          <a:p>
            <a:r>
              <a:rPr lang="en-US" sz="3400" dirty="0">
                <a:latin typeface="Calibri" panose="020F0502020204030204" pitchFamily="34" charset="0"/>
                <a:cs typeface="Calibri" panose="020F0502020204030204" pitchFamily="34" charset="0"/>
              </a:rPr>
              <a:t>Period: 01/2017 to 06/2021</a:t>
            </a:r>
          </a:p>
          <a:p>
            <a:r>
              <a:rPr lang="en-US" sz="3400" dirty="0">
                <a:latin typeface="Calibri" panose="020F0502020204030204" pitchFamily="34" charset="0"/>
                <a:cs typeface="Calibri" panose="020F0502020204030204" pitchFamily="34" charset="0"/>
              </a:rPr>
              <a:t>Main focus is state and county by industry series</a:t>
            </a:r>
            <a:endParaRPr lang="en-US"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6</a:t>
            </a:fld>
            <a:endParaRPr lang="en-US" dirty="0"/>
          </a:p>
        </p:txBody>
      </p:sp>
    </p:spTree>
    <p:extLst>
      <p:ext uri="{BB962C8B-B14F-4D97-AF65-F5344CB8AC3E}">
        <p14:creationId xmlns:p14="http://schemas.microsoft.com/office/powerpoint/2010/main" val="110386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Payroll processor data</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a:bodyPr>
          <a:lstStyle/>
          <a:p>
            <a:pPr marL="0" indent="0">
              <a:buNone/>
            </a:pPr>
            <a:endParaRPr lang="en-US" sz="32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Over 5% market share</a:t>
            </a:r>
          </a:p>
          <a:p>
            <a:r>
              <a:rPr lang="en-US" sz="3400" dirty="0">
                <a:latin typeface="Calibri" panose="020F0502020204030204" pitchFamily="34" charset="0"/>
                <a:cs typeface="Calibri" panose="020F0502020204030204" pitchFamily="34" charset="0"/>
              </a:rPr>
              <a:t>Mostly small- and medium-sized businesses</a:t>
            </a:r>
          </a:p>
          <a:p>
            <a:r>
              <a:rPr lang="en-US" sz="3400" dirty="0">
                <a:latin typeface="Calibri" panose="020F0502020204030204" pitchFamily="34" charset="0"/>
                <a:cs typeface="Calibri" panose="020F0502020204030204" pitchFamily="34" charset="0"/>
              </a:rPr>
              <a:t>Includes 2-digit NAICS</a:t>
            </a:r>
          </a:p>
          <a:p>
            <a:pPr lvl="1"/>
            <a:r>
              <a:rPr lang="en-US" sz="3000" dirty="0">
                <a:latin typeface="Calibri" panose="020F0502020204030204" pitchFamily="34" charset="0"/>
                <a:cs typeface="Calibri" panose="020F0502020204030204" pitchFamily="34" charset="0"/>
              </a:rPr>
              <a:t>Coverage across all industries</a:t>
            </a:r>
          </a:p>
          <a:p>
            <a:r>
              <a:rPr lang="en-US" sz="3400" dirty="0">
                <a:latin typeface="Calibri" panose="020F0502020204030204" pitchFamily="34" charset="0"/>
                <a:cs typeface="Calibri" panose="020F0502020204030204" pitchFamily="34" charset="0"/>
              </a:rPr>
              <a:t>Micro data, aggregated monthly</a:t>
            </a:r>
          </a:p>
          <a:p>
            <a:pPr lvl="1"/>
            <a:r>
              <a:rPr lang="en-US" sz="3000" dirty="0">
                <a:latin typeface="Calibri" panose="020F0502020204030204" pitchFamily="34" charset="0"/>
                <a:cs typeface="Calibri" panose="020F0502020204030204" pitchFamily="34" charset="0"/>
              </a:rPr>
              <a:t>Open to changes in data delivery</a:t>
            </a:r>
            <a:endParaRPr lang="en-US"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7</a:t>
            </a:fld>
            <a:endParaRPr lang="en-US" dirty="0"/>
          </a:p>
        </p:txBody>
      </p:sp>
    </p:spTree>
    <p:extLst>
      <p:ext uri="{BB962C8B-B14F-4D97-AF65-F5344CB8AC3E}">
        <p14:creationId xmlns:p14="http://schemas.microsoft.com/office/powerpoint/2010/main" val="263805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Payroll data processing</a:t>
            </a:r>
          </a:p>
        </p:txBody>
      </p:sp>
      <p:sp>
        <p:nvSpPr>
          <p:cNvPr id="3" name="Content Placeholder 2">
            <a:extLst>
              <a:ext uri="{FF2B5EF4-FFF2-40B4-BE49-F238E27FC236}">
                <a16:creationId xmlns:a16="http://schemas.microsoft.com/office/drawing/2014/main" id="{6AB8F114-A236-4655-B18B-DE972D1F223A}"/>
              </a:ext>
            </a:extLst>
          </p:cNvPr>
          <p:cNvSpPr>
            <a:spLocks noGrp="1"/>
          </p:cNvSpPr>
          <p:nvPr>
            <p:ph idx="1"/>
          </p:nvPr>
        </p:nvSpPr>
        <p:spPr>
          <a:xfrm>
            <a:off x="667512" y="986971"/>
            <a:ext cx="10707189" cy="5132614"/>
          </a:xfrm>
        </p:spPr>
        <p:txBody>
          <a:bodyPr>
            <a:normAutofit lnSpcReduction="10000"/>
          </a:bodyPr>
          <a:lstStyle/>
          <a:p>
            <a:pPr marL="0" indent="0">
              <a:buNone/>
            </a:pPr>
            <a:endParaRPr lang="en-US" sz="32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All employers or continuing units?</a:t>
            </a:r>
          </a:p>
          <a:p>
            <a:pPr lvl="1"/>
            <a:r>
              <a:rPr lang="en-US" sz="3000" dirty="0">
                <a:latin typeface="Calibri" panose="020F0502020204030204" pitchFamily="34" charset="0"/>
                <a:cs typeface="Calibri" panose="020F0502020204030204" pitchFamily="34" charset="0"/>
              </a:rPr>
              <a:t>Payroll company has attracted many new clients → use continuing units</a:t>
            </a:r>
          </a:p>
          <a:p>
            <a:endParaRPr lang="en-US" sz="34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Paycheck level data</a:t>
            </a:r>
          </a:p>
          <a:p>
            <a:r>
              <a:rPr lang="en-US" sz="3400" dirty="0">
                <a:latin typeface="Calibri" panose="020F0502020204030204" pitchFamily="34" charset="0"/>
                <a:cs typeface="Calibri" panose="020F0502020204030204" pitchFamily="34" charset="0"/>
              </a:rPr>
              <a:t>Payroll processor gets data at the end of each pay period</a:t>
            </a:r>
          </a:p>
          <a:p>
            <a:pPr lvl="1"/>
            <a:r>
              <a:rPr lang="en-US" sz="3000" dirty="0">
                <a:latin typeface="Calibri" panose="020F0502020204030204" pitchFamily="34" charset="0"/>
                <a:cs typeface="Calibri" panose="020F0502020204030204" pitchFamily="34" charset="0"/>
              </a:rPr>
              <a:t>Most employees are paid weekly, bi-weekly or monthly</a:t>
            </a:r>
          </a:p>
          <a:p>
            <a:r>
              <a:rPr lang="en-US" sz="3400" dirty="0">
                <a:latin typeface="Calibri" panose="020F0502020204030204" pitchFamily="34" charset="0"/>
                <a:cs typeface="Calibri" panose="020F0502020204030204" pitchFamily="34" charset="0"/>
              </a:rPr>
              <a:t>More data comes in as time passes</a:t>
            </a:r>
          </a:p>
          <a:p>
            <a:pPr lvl="1"/>
            <a:r>
              <a:rPr lang="en-US" sz="3000" dirty="0">
                <a:latin typeface="Calibri" panose="020F0502020204030204" pitchFamily="34" charset="0"/>
                <a:cs typeface="Calibri" panose="020F0502020204030204" pitchFamily="34" charset="0"/>
              </a:rPr>
              <a:t>How long do we want to wait to collect the data?</a:t>
            </a:r>
            <a:endParaRPr lang="en-US"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8</a:t>
            </a:fld>
            <a:endParaRPr lang="en-US" dirty="0"/>
          </a:p>
        </p:txBody>
      </p:sp>
    </p:spTree>
    <p:extLst>
      <p:ext uri="{BB962C8B-B14F-4D97-AF65-F5344CB8AC3E}">
        <p14:creationId xmlns:p14="http://schemas.microsoft.com/office/powerpoint/2010/main" val="41580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64D5-A1F0-4949-8E23-DCB5BCAAF379}"/>
              </a:ext>
            </a:extLst>
          </p:cNvPr>
          <p:cNvSpPr>
            <a:spLocks noGrp="1"/>
          </p:cNvSpPr>
          <p:nvPr>
            <p:ph type="title"/>
          </p:nvPr>
        </p:nvSpPr>
        <p:spPr>
          <a:xfrm>
            <a:off x="667512" y="488596"/>
            <a:ext cx="10707189" cy="971495"/>
          </a:xfrm>
        </p:spPr>
        <p:txBody>
          <a:bodyPr>
            <a:normAutofit/>
          </a:bodyPr>
          <a:lstStyle/>
          <a:p>
            <a:r>
              <a:rPr lang="en-US" b="1" dirty="0">
                <a:solidFill>
                  <a:schemeClr val="accent1"/>
                </a:solidFill>
              </a:rPr>
              <a:t>Payroll frequency and payroll timing</a:t>
            </a:r>
          </a:p>
        </p:txBody>
      </p:sp>
      <p:sp>
        <p:nvSpPr>
          <p:cNvPr id="4" name="Slide Number Placeholder 3">
            <a:extLst>
              <a:ext uri="{FF2B5EF4-FFF2-40B4-BE49-F238E27FC236}">
                <a16:creationId xmlns:a16="http://schemas.microsoft.com/office/drawing/2014/main" id="{11834991-8EB3-4704-90E9-C955CC772ED3}"/>
              </a:ext>
            </a:extLst>
          </p:cNvPr>
          <p:cNvSpPr>
            <a:spLocks noGrp="1"/>
          </p:cNvSpPr>
          <p:nvPr>
            <p:ph type="sldNum" sz="quarter" idx="11"/>
          </p:nvPr>
        </p:nvSpPr>
        <p:spPr/>
        <p:txBody>
          <a:bodyPr/>
          <a:lstStyle/>
          <a:p>
            <a:fld id="{2BEE099A-8562-47CA-944D-F82EDDAC5192}" type="slidenum">
              <a:rPr lang="en-US" smtClean="0"/>
              <a:pPr/>
              <a:t>9</a:t>
            </a:fld>
            <a:endParaRPr lang="en-US" dirty="0"/>
          </a:p>
        </p:txBody>
      </p:sp>
      <p:pic>
        <p:nvPicPr>
          <p:cNvPr id="8" name="Picture 7">
            <a:extLst>
              <a:ext uri="{FF2B5EF4-FFF2-40B4-BE49-F238E27FC236}">
                <a16:creationId xmlns:a16="http://schemas.microsoft.com/office/drawing/2014/main" id="{BDDD0CC5-4664-E90D-BC0A-3661F94D29CA}"/>
              </a:ext>
            </a:extLst>
          </p:cNvPr>
          <p:cNvPicPr>
            <a:picLocks noChangeAspect="1"/>
          </p:cNvPicPr>
          <p:nvPr/>
        </p:nvPicPr>
        <p:blipFill rotWithShape="1">
          <a:blip r:embed="rId3"/>
          <a:srcRect l="7361" r="7327"/>
          <a:stretch/>
        </p:blipFill>
        <p:spPr>
          <a:xfrm>
            <a:off x="2343150" y="1397600"/>
            <a:ext cx="7083622" cy="5189467"/>
          </a:xfrm>
          <a:prstGeom prst="rect">
            <a:avLst/>
          </a:prstGeom>
        </p:spPr>
      </p:pic>
    </p:spTree>
    <p:extLst>
      <p:ext uri="{BB962C8B-B14F-4D97-AF65-F5344CB8AC3E}">
        <p14:creationId xmlns:p14="http://schemas.microsoft.com/office/powerpoint/2010/main" val="200535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5C74BBA06DE14CA9203F268F4BC2E7" ma:contentTypeVersion="5" ma:contentTypeDescription="Create a new document." ma:contentTypeScope="" ma:versionID="05d6bc6760118c74b120e78f314e39d0">
  <xsd:schema xmlns:xsd="http://www.w3.org/2001/XMLSchema" xmlns:xs="http://www.w3.org/2001/XMLSchema" xmlns:p="http://schemas.microsoft.com/office/2006/metadata/properties" xmlns:ns3="c3578fd6-1869-4593-8c20-1cbed95bc295" xmlns:ns4="d49e1177-9efe-4bd6-9fe5-c58f31119fa4" targetNamespace="http://schemas.microsoft.com/office/2006/metadata/properties" ma:root="true" ma:fieldsID="5094fa8fb0efc20444d614a75079e977" ns3:_="" ns4:_="">
    <xsd:import namespace="c3578fd6-1869-4593-8c20-1cbed95bc295"/>
    <xsd:import namespace="d49e1177-9efe-4bd6-9fe5-c58f31119fa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78fd6-1869-4593-8c20-1cbed95bc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9e1177-9efe-4bd6-9fe5-c58f31119f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D0529-D01D-42CF-98E4-85BDB2BA06C2}">
  <ds:schemaRefs>
    <ds:schemaRef ds:uri="http://schemas.microsoft.com/sharepoint/v3/contenttype/forms"/>
  </ds:schemaRefs>
</ds:datastoreItem>
</file>

<file path=customXml/itemProps2.xml><?xml version="1.0" encoding="utf-8"?>
<ds:datastoreItem xmlns:ds="http://schemas.openxmlformats.org/officeDocument/2006/customXml" ds:itemID="{463630DA-29C1-45B5-9A0D-A6BF544E8EB0}">
  <ds:schemaRefs>
    <ds:schemaRef ds:uri="http://purl.org/dc/elements/1.1/"/>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d49e1177-9efe-4bd6-9fe5-c58f31119fa4"/>
    <ds:schemaRef ds:uri="c3578fd6-1869-4593-8c20-1cbed95bc295"/>
  </ds:schemaRefs>
</ds:datastoreItem>
</file>

<file path=customXml/itemProps3.xml><?xml version="1.0" encoding="utf-8"?>
<ds:datastoreItem xmlns:ds="http://schemas.openxmlformats.org/officeDocument/2006/customXml" ds:itemID="{7F2456A0-6C56-4A1D-931A-C6EF348D5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78fd6-1869-4593-8c20-1cbed95bc295"/>
    <ds:schemaRef ds:uri="d49e1177-9efe-4bd6-9fe5-c58f31119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14774</TotalTime>
  <Words>1049</Words>
  <Application>Microsoft Office PowerPoint</Application>
  <PresentationFormat>Widescreen</PresentationFormat>
  <Paragraphs>169</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Expanding the Frontier of Economic Statistics Using Big Data: A Case Study of  Regional Employment</vt:lpstr>
      <vt:lpstr>Motivation and background</vt:lpstr>
      <vt:lpstr>Production possibility frontier for economic measurement</vt:lpstr>
      <vt:lpstr>What we do</vt:lpstr>
      <vt:lpstr>What we find</vt:lpstr>
      <vt:lpstr>Data</vt:lpstr>
      <vt:lpstr>Payroll processor data</vt:lpstr>
      <vt:lpstr>Payroll data processing</vt:lpstr>
      <vt:lpstr>Payroll frequency and payroll timing</vt:lpstr>
      <vt:lpstr>Comparison of input data: weeks from reference period (state)</vt:lpstr>
      <vt:lpstr>Framework for evaluating statistics</vt:lpstr>
      <vt:lpstr>Error Tolerance (CES initial vs QCEW)</vt:lpstr>
      <vt:lpstr>Prediction equation</vt:lpstr>
      <vt:lpstr>Evaluation criteria</vt:lpstr>
      <vt:lpstr>Improved state-level estimates?</vt:lpstr>
      <vt:lpstr>Expanding the PPF for state estimates</vt:lpstr>
      <vt:lpstr>New county-level estimates?</vt:lpstr>
      <vt:lpstr>Comparing Accuracy of Existing Statistics and New County Estimates</vt:lpstr>
      <vt:lpstr>Application of alternative data to COVID-19 pandemic</vt:lpstr>
      <vt:lpstr>Counterfactual: Identifying hardest hit counties</vt:lpstr>
      <vt:lpstr>Conclusions</vt:lpstr>
      <vt:lpstr>Acknowledgements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Experimental Statistics to Measure Economic Activity in Real Time</dc:title>
  <dc:creator>Sonya Rastogi Porter (CENSUS/CES FED)</dc:creator>
  <cp:lastModifiedBy>Quistorff, Brian</cp:lastModifiedBy>
  <cp:revision>190</cp:revision>
  <dcterms:created xsi:type="dcterms:W3CDTF">2021-04-13T23:58:11Z</dcterms:created>
  <dcterms:modified xsi:type="dcterms:W3CDTF">2024-07-01T21:17:58Z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0x0101000D5C74BBA06DE14CA9203F268F4BC2E7</vt:lpwstr>
  </property>
</Properties>
</file>