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88" r:id="rId3"/>
    <p:sldId id="566" r:id="rId4"/>
    <p:sldId id="257" r:id="rId5"/>
    <p:sldId id="567" r:id="rId6"/>
    <p:sldId id="568" r:id="rId7"/>
    <p:sldId id="569" r:id="rId8"/>
    <p:sldId id="570" r:id="rId9"/>
    <p:sldId id="571" r:id="rId10"/>
    <p:sldId id="576" r:id="rId11"/>
    <p:sldId id="258" r:id="rId12"/>
    <p:sldId id="272" r:id="rId13"/>
    <p:sldId id="273" r:id="rId14"/>
    <p:sldId id="274" r:id="rId15"/>
    <p:sldId id="311" r:id="rId16"/>
    <p:sldId id="326" r:id="rId17"/>
    <p:sldId id="327" r:id="rId18"/>
    <p:sldId id="290" r:id="rId19"/>
    <p:sldId id="563" r:id="rId20"/>
    <p:sldId id="545" r:id="rId21"/>
    <p:sldId id="495" r:id="rId22"/>
    <p:sldId id="573" r:id="rId23"/>
    <p:sldId id="575" r:id="rId24"/>
    <p:sldId id="564" r:id="rId25"/>
    <p:sldId id="546" r:id="rId26"/>
    <p:sldId id="5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G Branstetter" initials="LGB" lastIdx="2" clrIdx="0">
    <p:extLst>
      <p:ext uri="{19B8F6BF-5375-455C-9EA6-DF929625EA0E}">
        <p15:presenceInfo xmlns:p15="http://schemas.microsoft.com/office/powerpoint/2012/main" userId="S-1-5-21-484763869-963894560-842925246-66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autoAdjust="0"/>
    <p:restoredTop sz="85578" autoAdjust="0"/>
  </p:normalViewPr>
  <p:slideViewPr>
    <p:cSldViewPr snapToGrid="0">
      <p:cViewPr varScale="1">
        <p:scale>
          <a:sx n="109" d="100"/>
          <a:sy n="109" d="100"/>
        </p:scale>
        <p:origin x="61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48C1A-487A-47BB-9C4B-E4FD42BA606B}"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337D1-1767-4DEC-BCE4-37BD413CC2C8}" type="slidenum">
              <a:rPr lang="en-US" smtClean="0"/>
              <a:t>‹#›</a:t>
            </a:fld>
            <a:endParaRPr lang="en-US"/>
          </a:p>
        </p:txBody>
      </p:sp>
    </p:spTree>
    <p:extLst>
      <p:ext uri="{BB962C8B-B14F-4D97-AF65-F5344CB8AC3E}">
        <p14:creationId xmlns:p14="http://schemas.microsoft.com/office/powerpoint/2010/main" val="6112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1363" indent="-284163">
              <a:defRPr sz="2400">
                <a:solidFill>
                  <a:schemeClr val="tx1"/>
                </a:solidFill>
                <a:latin typeface="Times New Roman" panose="02020603050405020304" pitchFamily="18" charset="0"/>
              </a:defRPr>
            </a:lvl2pPr>
            <a:lvl3pPr marL="1141413" indent="-227013">
              <a:defRPr sz="2400">
                <a:solidFill>
                  <a:schemeClr val="tx1"/>
                </a:solidFill>
                <a:latin typeface="Times New Roman" panose="02020603050405020304" pitchFamily="18" charset="0"/>
              </a:defRPr>
            </a:lvl3pPr>
            <a:lvl4pPr marL="1598613" indent="-227013">
              <a:defRPr sz="2400">
                <a:solidFill>
                  <a:schemeClr val="tx1"/>
                </a:solidFill>
                <a:latin typeface="Times New Roman" panose="02020603050405020304" pitchFamily="18" charset="0"/>
              </a:defRPr>
            </a:lvl4pPr>
            <a:lvl5pPr marL="2055813" indent="-227013">
              <a:defRPr sz="2400">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a:solidFill>
                  <a:schemeClr val="tx1"/>
                </a:solidFill>
                <a:latin typeface="Times New Roman" panose="02020603050405020304" pitchFamily="18" charset="0"/>
              </a:defRPr>
            </a:lvl9pPr>
          </a:lstStyle>
          <a:p>
            <a:fld id="{216DE120-2CC0-43A6-980E-10F6D1EBE260}" type="slidenum">
              <a:rPr lang="en-US" altLang="en-US" sz="1000" smtClean="0"/>
              <a:pPr/>
              <a:t>1</a:t>
            </a:fld>
            <a:endParaRPr lang="en-US" altLang="en-US" sz="10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Good afternoon, everyone.  I’d like to thank the organizers for the opportunity to participate in this session, and I also want to acknowledge with </a:t>
            </a:r>
            <a:r>
              <a:rPr lang="en-US" altLang="en-US"/>
              <a:t>gratitute </a:t>
            </a:r>
            <a:r>
              <a:rPr lang="en-US" altLang="en-US" dirty="0"/>
              <a:t>my interdisciplinary and multiorganizational </a:t>
            </a:r>
            <a:r>
              <a:rPr lang="en-US" altLang="en-US" dirty="0" err="1"/>
              <a:t>coauthorship</a:t>
            </a:r>
            <a:r>
              <a:rPr lang="en-US" altLang="en-US" dirty="0"/>
              <a:t> team, whose members are listed here.    </a:t>
            </a:r>
          </a:p>
        </p:txBody>
      </p:sp>
    </p:spTree>
    <p:extLst>
      <p:ext uri="{BB962C8B-B14F-4D97-AF65-F5344CB8AC3E}">
        <p14:creationId xmlns:p14="http://schemas.microsoft.com/office/powerpoint/2010/main" val="3107191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certainly not the first researchers to search patent records for evidence of AI invention. </a:t>
            </a:r>
          </a:p>
          <a:p>
            <a:endParaRPr lang="en-US" dirty="0"/>
          </a:p>
          <a:p>
            <a:r>
              <a:rPr lang="en-US" dirty="0"/>
              <a:t>Our work is inspired by Cockburn et al, who…Webb et al…</a:t>
            </a:r>
          </a:p>
          <a:p>
            <a:endParaRPr lang="en-US" dirty="0"/>
          </a:p>
          <a:p>
            <a:r>
              <a:rPr lang="en-US" dirty="0"/>
              <a:t>Our approach uses the whole text of the patent, is not limited to a narrow set of key words or phrases,…</a:t>
            </a:r>
          </a:p>
          <a:p>
            <a:endParaRPr lang="en-US" dirty="0"/>
          </a:p>
          <a:p>
            <a:r>
              <a:rPr lang="en-US" dirty="0"/>
              <a:t>CMU versus USPTO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Nearly all of our AI patents are in their data set, but most of their AI patents are not in our data set. In the paper, we run some statistical horse races between our AI patent definition and the USPTO’s, the results of which suggest our approach may have some advantages.  And I am happy to talk about that during the Q&amp;A.</a:t>
            </a:r>
          </a:p>
          <a:p>
            <a:endParaRPr lang="en-US" dirty="0"/>
          </a:p>
          <a:p>
            <a:r>
              <a:rPr lang="en-US" dirty="0"/>
              <a:t>But even though I think we strike a better balance than other papers in the literature, I would be the first to concede that AI patents are challenging to identify from patent text, ex ante reasonable approaches can yield very different definitional boundaries, and all approaches are likely to generate some amount of “noise.”  Our ongoing efforts to update our AI patent data through mid-2024 are also leveraging recent advances in LLMs to produce an ever more precise definition of AI patents – and I’m also happy to talk about THAT in the Q&amp;A.</a:t>
            </a:r>
          </a:p>
        </p:txBody>
      </p:sp>
      <p:sp>
        <p:nvSpPr>
          <p:cNvPr id="4" name="Slide Number Placeholder 3"/>
          <p:cNvSpPr>
            <a:spLocks noGrp="1"/>
          </p:cNvSpPr>
          <p:nvPr>
            <p:ph type="sldNum" sz="quarter" idx="5"/>
          </p:nvPr>
        </p:nvSpPr>
        <p:spPr/>
        <p:txBody>
          <a:bodyPr/>
          <a:lstStyle/>
          <a:p>
            <a:fld id="{4D8337D1-1767-4DEC-BCE4-37BD413CC2C8}" type="slidenum">
              <a:rPr lang="en-US" smtClean="0"/>
              <a:t>10</a:t>
            </a:fld>
            <a:endParaRPr lang="en-US"/>
          </a:p>
        </p:txBody>
      </p:sp>
    </p:spTree>
    <p:extLst>
      <p:ext uri="{BB962C8B-B14F-4D97-AF65-F5344CB8AC3E}">
        <p14:creationId xmlns:p14="http://schemas.microsoft.com/office/powerpoint/2010/main" val="178463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settle on a definition of AI patents, we can use our data to map the flow of AI-related invention across time.  Our methodology suggests that AI patenting has grown very rapidly over time…</a:t>
            </a:r>
          </a:p>
        </p:txBody>
      </p:sp>
      <p:sp>
        <p:nvSpPr>
          <p:cNvPr id="4" name="Slide Number Placeholder 3"/>
          <p:cNvSpPr>
            <a:spLocks noGrp="1"/>
          </p:cNvSpPr>
          <p:nvPr>
            <p:ph type="sldNum" sz="quarter" idx="5"/>
          </p:nvPr>
        </p:nvSpPr>
        <p:spPr/>
        <p:txBody>
          <a:bodyPr/>
          <a:lstStyle/>
          <a:p>
            <a:fld id="{4D8337D1-1767-4DEC-BCE4-37BD413CC2C8}" type="slidenum">
              <a:rPr lang="en-US" smtClean="0"/>
              <a:t>11</a:t>
            </a:fld>
            <a:endParaRPr lang="en-US"/>
          </a:p>
        </p:txBody>
      </p:sp>
    </p:spTree>
    <p:extLst>
      <p:ext uri="{BB962C8B-B14F-4D97-AF65-F5344CB8AC3E}">
        <p14:creationId xmlns:p14="http://schemas.microsoft.com/office/powerpoint/2010/main" val="307364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that AI patenting is widely distributed across patent classes, with only a small fraction of patents lying in the USPTO’s officially designated AI patent class (706). </a:t>
            </a:r>
          </a:p>
        </p:txBody>
      </p:sp>
      <p:sp>
        <p:nvSpPr>
          <p:cNvPr id="4" name="Slide Number Placeholder 3"/>
          <p:cNvSpPr>
            <a:spLocks noGrp="1"/>
          </p:cNvSpPr>
          <p:nvPr>
            <p:ph type="sldNum" sz="quarter" idx="5"/>
          </p:nvPr>
        </p:nvSpPr>
        <p:spPr/>
        <p:txBody>
          <a:bodyPr/>
          <a:lstStyle/>
          <a:p>
            <a:fld id="{4D8337D1-1767-4DEC-BCE4-37BD413CC2C8}" type="slidenum">
              <a:rPr lang="en-US" smtClean="0"/>
              <a:t>12</a:t>
            </a:fld>
            <a:endParaRPr lang="en-US"/>
          </a:p>
        </p:txBody>
      </p:sp>
    </p:spTree>
    <p:extLst>
      <p:ext uri="{BB962C8B-B14F-4D97-AF65-F5344CB8AC3E}">
        <p14:creationId xmlns:p14="http://schemas.microsoft.com/office/powerpoint/2010/main" val="147368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can also look at the distribution of AI-related patenting across firms.  And we see lots of different firms from lots of different industries showing up as AI patentees – it’s definitely not only big tech.</a:t>
            </a:r>
          </a:p>
        </p:txBody>
      </p:sp>
      <p:sp>
        <p:nvSpPr>
          <p:cNvPr id="4" name="Slide Number Placeholder 3"/>
          <p:cNvSpPr>
            <a:spLocks noGrp="1"/>
          </p:cNvSpPr>
          <p:nvPr>
            <p:ph type="sldNum" sz="quarter" idx="5"/>
          </p:nvPr>
        </p:nvSpPr>
        <p:spPr/>
        <p:txBody>
          <a:bodyPr/>
          <a:lstStyle/>
          <a:p>
            <a:fld id="{4D8337D1-1767-4DEC-BCE4-37BD413CC2C8}" type="slidenum">
              <a:rPr lang="en-US" smtClean="0"/>
              <a:t>13</a:t>
            </a:fld>
            <a:endParaRPr lang="en-US"/>
          </a:p>
        </p:txBody>
      </p:sp>
    </p:spTree>
    <p:extLst>
      <p:ext uri="{BB962C8B-B14F-4D97-AF65-F5344CB8AC3E}">
        <p14:creationId xmlns:p14="http://schemas.microsoft.com/office/powerpoint/2010/main" val="396494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can also use the rich information contained within patent documents to map AI invention across space – this graph shows the distribution of AI patents across cities in the US, with significant concentration in the tech hubs of Silicon Valley, Seattle, Southern California and New York, but much activity outside those hubs.</a:t>
            </a:r>
          </a:p>
        </p:txBody>
      </p:sp>
      <p:sp>
        <p:nvSpPr>
          <p:cNvPr id="4" name="Slide Number Placeholder 3"/>
          <p:cNvSpPr>
            <a:spLocks noGrp="1"/>
          </p:cNvSpPr>
          <p:nvPr>
            <p:ph type="sldNum" sz="quarter" idx="5"/>
          </p:nvPr>
        </p:nvSpPr>
        <p:spPr/>
        <p:txBody>
          <a:bodyPr/>
          <a:lstStyle/>
          <a:p>
            <a:fld id="{4D8337D1-1767-4DEC-BCE4-37BD413CC2C8}" type="slidenum">
              <a:rPr lang="en-US" smtClean="0"/>
              <a:t>14</a:t>
            </a:fld>
            <a:endParaRPr lang="en-US"/>
          </a:p>
        </p:txBody>
      </p:sp>
    </p:spTree>
    <p:extLst>
      <p:ext uri="{BB962C8B-B14F-4D97-AF65-F5344CB8AC3E}">
        <p14:creationId xmlns:p14="http://schemas.microsoft.com/office/powerpoint/2010/main" val="3759557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we don’t just what to create cute pictures with patent data.  We want to see what impact AI invention is having on the AI-inventing firms. Thankfully, we have an existing USPTO patent to Census crosswalk to link patents to firm- and establishment-level measures of employment, revenue, revenue per worker, TFP, value-added, production worker shares, and even data on the complete distribution of wages within the firm from the LEHD.</a:t>
            </a:r>
          </a:p>
          <a:p>
            <a:endParaRPr lang="en-US" baseline="0" dirty="0"/>
          </a:p>
          <a:p>
            <a:r>
              <a:rPr lang="en-US" baseline="0" dirty="0"/>
              <a:t>To measure the impact of AI invention, we can use firm fixed effects models to measure the within-firm changes that are associated with AI inventions.  We can examine both the extensive margin – transition into AI patenting -- and the intensive margin, which is captured by growth in a firm’s stock of AI patents.  </a:t>
            </a:r>
          </a:p>
          <a:p>
            <a:endParaRPr lang="en-US" baseline="0" dirty="0"/>
          </a:p>
          <a:p>
            <a:r>
              <a:rPr lang="en-US" baseline="0" dirty="0"/>
              <a:t>We can also create groups of non-AI-inventing firms to which we can compare the AI-inventing firms. This is done through propensity score matching at the firm level using known firm characteristics, such as size, age, 4-digit NAICS industry, multinational status, and other firm characteristics as controls. We can then perform an event study centered around the timing of the first AI patent with a treatment and control group to measure whether there are benefits to employment or productivity resulting from AI activity.  </a:t>
            </a:r>
          </a:p>
          <a:p>
            <a:endParaRPr lang="en-US" baseline="0" dirty="0"/>
          </a:p>
          <a:p>
            <a:r>
              <a:rPr lang="en-US" baseline="0" dirty="0"/>
              <a:t>This is the point at which I have to state that our work is primarily descriptive, and that we are not advancing strong claims about causal identification.  At least not yet.  </a:t>
            </a:r>
          </a:p>
          <a:p>
            <a:endParaRPr lang="en-US" dirty="0"/>
          </a:p>
        </p:txBody>
      </p:sp>
      <p:sp>
        <p:nvSpPr>
          <p:cNvPr id="4" name="Slide Number Placeholder 3"/>
          <p:cNvSpPr>
            <a:spLocks noGrp="1"/>
          </p:cNvSpPr>
          <p:nvPr>
            <p:ph type="sldNum" sz="quarter" idx="10"/>
          </p:nvPr>
        </p:nvSpPr>
        <p:spPr/>
        <p:txBody>
          <a:bodyPr/>
          <a:lstStyle/>
          <a:p>
            <a:fld id="{4D8337D1-1767-4DEC-BCE4-37BD413CC2C8}" type="slidenum">
              <a:rPr lang="en-US" smtClean="0"/>
              <a:t>15</a:t>
            </a:fld>
            <a:endParaRPr lang="en-US"/>
          </a:p>
        </p:txBody>
      </p:sp>
    </p:spTree>
    <p:extLst>
      <p:ext uri="{BB962C8B-B14F-4D97-AF65-F5344CB8AC3E}">
        <p14:creationId xmlns:p14="http://schemas.microsoft.com/office/powerpoint/2010/main" val="226803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Using fixed effects models, (click) we find strong evidence that the transition into AI patenting yields an increase in measured labor productivity of 23-27% and an increase of more than 8% into total factor productivity.  These are large effects, and they are not limited to the extensive margin – that is, the transition into patenting  (click).</a:t>
            </a:r>
          </a:p>
          <a:p>
            <a:endParaRPr lang="en-US" baseline="0" dirty="0"/>
          </a:p>
          <a:p>
            <a:r>
              <a:rPr lang="en-US" baseline="0" dirty="0"/>
              <a:t>We also find that as the stock of AI patents rises, labor productivity and TFP increase even more.  The elasticity for the former is 10-15%, for the latter nearly 6%.  Again, these are not just statistically significant, but also quite sizable.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D8337D1-1767-4DEC-BCE4-37BD413CC2C8}" type="slidenum">
              <a:rPr lang="en-US" smtClean="0"/>
              <a:t>16</a:t>
            </a:fld>
            <a:endParaRPr lang="en-US"/>
          </a:p>
        </p:txBody>
      </p:sp>
    </p:spTree>
    <p:extLst>
      <p:ext uri="{BB962C8B-B14F-4D97-AF65-F5344CB8AC3E}">
        <p14:creationId xmlns:p14="http://schemas.microsoft.com/office/powerpoint/2010/main" val="147570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we use propensity score matching techniques to match AI-inventing firms with their closest same industry peer firms that don’t generate AI patents and take an event study approach with this matched sample, we still get strong results (click) suggesting the transition into AI patenting is associated with a 14% increase in employment and a 16% increase in labor productivity.  The event study approach focuses only on the extensive margin, but allows us some additional empirical leverage around OVB and other inference challenges.</a:t>
            </a:r>
          </a:p>
          <a:p>
            <a:endParaRPr lang="en-US" baseline="0" dirty="0"/>
          </a:p>
        </p:txBody>
      </p:sp>
      <p:sp>
        <p:nvSpPr>
          <p:cNvPr id="4" name="Slide Number Placeholder 3"/>
          <p:cNvSpPr>
            <a:spLocks noGrp="1"/>
          </p:cNvSpPr>
          <p:nvPr>
            <p:ph type="sldNum" sz="quarter" idx="10"/>
          </p:nvPr>
        </p:nvSpPr>
        <p:spPr/>
        <p:txBody>
          <a:bodyPr/>
          <a:lstStyle/>
          <a:p>
            <a:fld id="{4D8337D1-1767-4DEC-BCE4-37BD413CC2C8}" type="slidenum">
              <a:rPr lang="en-US" smtClean="0"/>
              <a:t>17</a:t>
            </a:fld>
            <a:endParaRPr lang="en-US"/>
          </a:p>
        </p:txBody>
      </p:sp>
    </p:spTree>
    <p:extLst>
      <p:ext uri="{BB962C8B-B14F-4D97-AF65-F5344CB8AC3E}">
        <p14:creationId xmlns:p14="http://schemas.microsoft.com/office/powerpoint/2010/main" val="196078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So far, we see evidence that AI invention boosts revenue per employee, suggesting significant and positive productivity effects.  </a:t>
            </a:r>
          </a:p>
          <a:p>
            <a:r>
              <a:rPr lang="en-US" sz="900" dirty="0"/>
              <a:t>And the overall impact of the transition to AI invention on employment within the AI inventing firms appears to be positive, as we’ve seen in earlier slides.  But might AI invention also widen income inequality?  &lt;&gt;</a:t>
            </a:r>
          </a:p>
          <a:p>
            <a:r>
              <a:rPr lang="en-US" sz="900" dirty="0"/>
              <a:t>A previous generation of IT inventions brought strongly skill-biased technological change to the American labor market, dramatically widening income inequality. &lt;&gt; Many worry that AI could continue and perhaps even exacerbate these trends.</a:t>
            </a:r>
          </a:p>
          <a:p>
            <a:r>
              <a:rPr lang="en-US" sz="900" dirty="0"/>
              <a:t>&lt;&gt; To determine whether this is the case, we can look at the impact of AI invention on the production worker non-production worker ratio and we can link our census microdata on AI-inventing firms to the Longitudinal Employer Household Dynamics data set or LEHD, which allows us to measure the entire worker income distribution of each firm by quarter.  And we can examine whether the transition to AI invention leads to greater within firm earnings inequality inside the AI-inventing firm,&lt;&gt; as measured by the widely used 90-10, 90-50, and 50-10 income ratios.</a:t>
            </a:r>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18</a:t>
            </a:fld>
            <a:endParaRPr lang="en-US"/>
          </a:p>
        </p:txBody>
      </p:sp>
    </p:spTree>
    <p:extLst>
      <p:ext uri="{BB962C8B-B14F-4D97-AF65-F5344CB8AC3E}">
        <p14:creationId xmlns:p14="http://schemas.microsoft.com/office/powerpoint/2010/main" val="261187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is that in our most stringent regression specifications, we don’t see statistically significant effects of AI invention on inequality.  The effects on production worker share are generally not robust </a:t>
            </a:r>
            <a:r>
              <a:rPr lang="en-US" dirty="0" err="1"/>
              <a:t>ot</a:t>
            </a:r>
            <a:r>
              <a:rPr lang="en-US" dirty="0"/>
              <a:t> the inclusion of firm fixed effects.  The effects on the earnings ratios generally don’t survive in our event study specifications.</a:t>
            </a:r>
          </a:p>
          <a:p>
            <a:endParaRPr lang="en-US" dirty="0"/>
          </a:p>
          <a:p>
            <a:r>
              <a:rPr lang="en-US" dirty="0"/>
              <a:t>So, we find significant, positive effects on productivity that are economically large – and no significant adverse effects on wage inequality.</a:t>
            </a:r>
          </a:p>
          <a:p>
            <a:endParaRPr lang="en-US" dirty="0"/>
          </a:p>
          <a:p>
            <a:r>
              <a:rPr lang="en-US" dirty="0"/>
              <a:t>Is the Second Machine Age at hand?</a:t>
            </a:r>
          </a:p>
        </p:txBody>
      </p:sp>
      <p:sp>
        <p:nvSpPr>
          <p:cNvPr id="4" name="Slide Number Placeholder 3"/>
          <p:cNvSpPr>
            <a:spLocks noGrp="1"/>
          </p:cNvSpPr>
          <p:nvPr>
            <p:ph type="sldNum" sz="quarter" idx="5"/>
          </p:nvPr>
        </p:nvSpPr>
        <p:spPr/>
        <p:txBody>
          <a:bodyPr/>
          <a:lstStyle/>
          <a:p>
            <a:fld id="{4D8337D1-1767-4DEC-BCE4-37BD413CC2C8}" type="slidenum">
              <a:rPr lang="en-US" smtClean="0"/>
              <a:t>19</a:t>
            </a:fld>
            <a:endParaRPr lang="en-US"/>
          </a:p>
        </p:txBody>
      </p:sp>
    </p:spTree>
    <p:extLst>
      <p:ext uri="{BB962C8B-B14F-4D97-AF65-F5344CB8AC3E}">
        <p14:creationId xmlns:p14="http://schemas.microsoft.com/office/powerpoint/2010/main" val="307226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exciting time to be working on AI.  Even as AI technology advances in fundamental ways, our ability to measure its economic impact at the firm level is also advancing rapidly, thanks to the creative and informative research efforts led by many in this room.</a:t>
            </a:r>
          </a:p>
          <a:p>
            <a:r>
              <a:rPr lang="en-US" dirty="0"/>
              <a:t>*A valuable effort to directly survey AI use by US firms has been spearheaded by my discussant and co-authored by some of my own Census-based coauthors.</a:t>
            </a:r>
          </a:p>
          <a:p>
            <a:r>
              <a:rPr lang="en-US" dirty="0"/>
              <a:t>*The exciting and influential work of Tania and her coauthors have used data on the hiring of AI workers as reflected in online job data to gain new empirical measures of the impact of investment in and use of AI.</a:t>
            </a:r>
          </a:p>
          <a:p>
            <a:r>
              <a:rPr lang="en-US" dirty="0"/>
              <a:t>*We’ve learned much from both efforts.  But, unfortunately, neither paper has provided strong evidence of the kind of productivity boost we are hoping to eventually receive from the AI revolution.</a:t>
            </a:r>
          </a:p>
          <a:p>
            <a:r>
              <a:rPr lang="en-US" dirty="0"/>
              <a:t>*Now, more recent experimental work by Erik, Danielle, and Lindsay Raymond, and others provides compelling evidence of AI-generated productivity gains, but we don’t yet know whether and how these productivity results generalize beyond the very specific work contexts in which they were documented.</a:t>
            </a:r>
          </a:p>
          <a:p>
            <a:r>
              <a:rPr lang="en-US" dirty="0"/>
              <a:t>*We think our work provides a useful complement to these existing streams of literature.</a:t>
            </a:r>
          </a:p>
          <a:p>
            <a:r>
              <a:rPr lang="en-US" dirty="0"/>
              <a:t>*We build on and extend earlier efforts to identify AI-related patents, we match these patents to the inventing firms in the Census micro data, and find evidence that is consistent with positive and significant effects on productivity, especially labor productivity – and this comes from a sample of firms that is distributed across industries, technologies, and geographies; the kind of broad-based productivity boost we have been looking for in the data. </a:t>
            </a:r>
          </a:p>
          <a:p>
            <a:r>
              <a:rPr lang="en-US" dirty="0"/>
              <a:t>*The paper also describes ongoing efforts to quantify the impact of elite academic scientists on AI-related invention, through direct collaboration with firms and through the employment of their doctoral students in those firms, and we’d love to hear what you think about those ideas.  </a:t>
            </a:r>
          </a:p>
        </p:txBody>
      </p:sp>
      <p:sp>
        <p:nvSpPr>
          <p:cNvPr id="4" name="Slide Number Placeholder 3"/>
          <p:cNvSpPr>
            <a:spLocks noGrp="1"/>
          </p:cNvSpPr>
          <p:nvPr>
            <p:ph type="sldNum" sz="quarter" idx="5"/>
          </p:nvPr>
        </p:nvSpPr>
        <p:spPr/>
        <p:txBody>
          <a:bodyPr/>
          <a:lstStyle/>
          <a:p>
            <a:fld id="{4D8337D1-1767-4DEC-BCE4-37BD413CC2C8}" type="slidenum">
              <a:rPr lang="en-US" smtClean="0"/>
              <a:t>2</a:t>
            </a:fld>
            <a:endParaRPr lang="en-US"/>
          </a:p>
        </p:txBody>
      </p:sp>
    </p:spTree>
    <p:extLst>
      <p:ext uri="{BB962C8B-B14F-4D97-AF65-F5344CB8AC3E}">
        <p14:creationId xmlns:p14="http://schemas.microsoft.com/office/powerpoint/2010/main" val="286597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3764-5E7C-2406-4CCA-CAF44232B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E53BB-C465-0B8D-3807-B6D14220B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D0627-19DF-FDAD-8806-DF66FEE22D1C}"/>
              </a:ext>
            </a:extLst>
          </p:cNvPr>
          <p:cNvSpPr>
            <a:spLocks noGrp="1"/>
          </p:cNvSpPr>
          <p:nvPr>
            <p:ph type="body" idx="1"/>
          </p:nvPr>
        </p:nvSpPr>
        <p:spPr/>
        <p:txBody>
          <a:bodyPr/>
          <a:lstStyle/>
          <a:p>
            <a:r>
              <a:rPr lang="en-US" dirty="0"/>
              <a:t>But we are also trying to go beyond what patent data can teach us, because we are very aware that not all AI inventions are patented.</a:t>
            </a:r>
          </a:p>
          <a:p>
            <a:endParaRPr lang="en-US" dirty="0"/>
          </a:p>
          <a:p>
            <a:r>
              <a:rPr lang="en-US" dirty="0"/>
              <a:t>For example, the quantitative hedge fund industry that Tania knows well has been hiring large numbers of elite AI experts, but is generating very few patents.  In contexts like this, how do we find the data trail that reflects firm investment in the use of AI to re-engineer firm products  or services or create new ones?  </a:t>
            </a:r>
          </a:p>
          <a:p>
            <a:endParaRPr lang="en-US" dirty="0"/>
          </a:p>
          <a:p>
            <a:r>
              <a:rPr lang="en-US" dirty="0"/>
              <a:t>In pursuing these questions, we are inspired by Tania Babina’s work and that of her colleagues, but we take a somewhat different tack.</a:t>
            </a:r>
          </a:p>
          <a:p>
            <a:endParaRPr lang="en-US" dirty="0"/>
          </a:p>
          <a:p>
            <a:r>
              <a:rPr lang="en-US" dirty="0"/>
              <a:t>Our aim is to follow the finite number of experts with frontier AI knowledge.  </a:t>
            </a:r>
          </a:p>
          <a:p>
            <a:endParaRPr lang="en-US" dirty="0"/>
          </a:p>
          <a:p>
            <a:r>
              <a:rPr lang="en-US" dirty="0"/>
              <a:t>[read bullets]</a:t>
            </a:r>
          </a:p>
          <a:p>
            <a:endParaRPr lang="en-US" dirty="0"/>
          </a:p>
        </p:txBody>
      </p:sp>
      <p:sp>
        <p:nvSpPr>
          <p:cNvPr id="4" name="Slide Number Placeholder 3">
            <a:extLst>
              <a:ext uri="{FF2B5EF4-FFF2-40B4-BE49-F238E27FC236}">
                <a16:creationId xmlns:a16="http://schemas.microsoft.com/office/drawing/2014/main" id="{4C9192BB-733A-5D10-4D1E-8E6E03305704}"/>
              </a:ext>
            </a:extLst>
          </p:cNvPr>
          <p:cNvSpPr>
            <a:spLocks noGrp="1"/>
          </p:cNvSpPr>
          <p:nvPr>
            <p:ph type="sldNum" sz="quarter" idx="5"/>
          </p:nvPr>
        </p:nvSpPr>
        <p:spPr/>
        <p:txBody>
          <a:bodyPr/>
          <a:lstStyle/>
          <a:p>
            <a:fld id="{4D8337D1-1767-4DEC-BCE4-37BD413CC2C8}" type="slidenum">
              <a:rPr lang="en-US" smtClean="0"/>
              <a:t>20</a:t>
            </a:fld>
            <a:endParaRPr lang="en-US"/>
          </a:p>
        </p:txBody>
      </p:sp>
    </p:spTree>
    <p:extLst>
      <p:ext uri="{BB962C8B-B14F-4D97-AF65-F5344CB8AC3E}">
        <p14:creationId xmlns:p14="http://schemas.microsoft.com/office/powerpoint/2010/main" val="2357574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113E-77F2-4AB2-EBED-EC159CE08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DEAF9-6654-FBFC-09B2-A58091CF6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175A9-A5AE-EF19-8DBA-ED9D6B2F4ED6}"/>
              </a:ext>
            </a:extLst>
          </p:cNvPr>
          <p:cNvSpPr>
            <a:spLocks noGrp="1"/>
          </p:cNvSpPr>
          <p:nvPr>
            <p:ph type="body" idx="1"/>
          </p:nvPr>
        </p:nvSpPr>
        <p:spPr/>
        <p:txBody>
          <a:bodyPr/>
          <a:lstStyle/>
          <a:p>
            <a:r>
              <a:rPr lang="en-US" dirty="0"/>
              <a:t>To make this a bit more concrete, imagine that we could identify Dr. Who (ck), who acquires a PHD in machine learning in the 2010s from CMU’s School of Computer Science (ck), focusing on image processing.</a:t>
            </a:r>
          </a:p>
          <a:p>
            <a:r>
              <a:rPr lang="en-US" dirty="0"/>
              <a:t>Dr. Who graduates from CMU and (ck) moves to Google Deep Mind, where he hones his skills in a corporate environment, beginning to apply his image analytics skills to diagnostic imaging.</a:t>
            </a:r>
          </a:p>
          <a:p>
            <a:r>
              <a:rPr lang="en-US" dirty="0"/>
              <a:t>Then (</a:t>
            </a:r>
            <a:r>
              <a:rPr lang="en-US" dirty="0" err="1"/>
              <a:t>ck</a:t>
            </a:r>
            <a:r>
              <a:rPr lang="en-US" dirty="0"/>
              <a:t>) he carries these skills further into the health care domain by joining Siemens </a:t>
            </a:r>
            <a:r>
              <a:rPr lang="en-US" dirty="0" err="1"/>
              <a:t>Healthineers</a:t>
            </a:r>
            <a:r>
              <a:rPr lang="en-US" dirty="0"/>
              <a:t> division, a global leader in AI-driven diagnostic imaging. </a:t>
            </a:r>
          </a:p>
          <a:p>
            <a:r>
              <a:rPr lang="en-US" dirty="0"/>
              <a:t>Then (</a:t>
            </a:r>
            <a:r>
              <a:rPr lang="en-US" dirty="0" err="1"/>
              <a:t>ck</a:t>
            </a:r>
            <a:r>
              <a:rPr lang="en-US" dirty="0"/>
              <a:t>) he joins a smaller, newer entrant, </a:t>
            </a:r>
            <a:r>
              <a:rPr lang="en-US" dirty="0" err="1"/>
              <a:t>Arterys</a:t>
            </a:r>
            <a:r>
              <a:rPr lang="en-US" dirty="0"/>
              <a:t>, were he leads a </a:t>
            </a:r>
            <a:r>
              <a:rPr lang="en-US" dirty="0" err="1"/>
              <a:t>successsful</a:t>
            </a:r>
            <a:r>
              <a:rPr lang="en-US" dirty="0"/>
              <a:t> effort to create a new suite of products that disrupts the market.  </a:t>
            </a:r>
          </a:p>
          <a:p>
            <a:endParaRPr lang="en-US" dirty="0"/>
          </a:p>
          <a:p>
            <a:r>
              <a:rPr lang="en-US" dirty="0"/>
              <a:t>Imagine that we were able to follow all such individuals, wherever they went and examine how the output, productivity, and employment of firms changed as they moved.</a:t>
            </a:r>
          </a:p>
          <a:p>
            <a:r>
              <a:rPr lang="en-US" dirty="0"/>
              <a:t>Imagine that we could create a stock of such individuals at a company-year level that reflect arrivals and departures, and further imagine that we could use standard empirical methods to measure the effects </a:t>
            </a:r>
          </a:p>
        </p:txBody>
      </p:sp>
      <p:sp>
        <p:nvSpPr>
          <p:cNvPr id="4" name="Slide Number Placeholder 3">
            <a:extLst>
              <a:ext uri="{FF2B5EF4-FFF2-40B4-BE49-F238E27FC236}">
                <a16:creationId xmlns:a16="http://schemas.microsoft.com/office/drawing/2014/main" id="{7C572870-A170-B8E4-B4ED-2149C17DBCF6}"/>
              </a:ext>
            </a:extLst>
          </p:cNvPr>
          <p:cNvSpPr>
            <a:spLocks noGrp="1"/>
          </p:cNvSpPr>
          <p:nvPr>
            <p:ph type="sldNum" sz="quarter" idx="5"/>
          </p:nvPr>
        </p:nvSpPr>
        <p:spPr/>
        <p:txBody>
          <a:bodyPr/>
          <a:lstStyle/>
          <a:p>
            <a:fld id="{4D8337D1-1767-4DEC-BCE4-37BD413CC2C8}" type="slidenum">
              <a:rPr lang="en-US" smtClean="0"/>
              <a:t>21</a:t>
            </a:fld>
            <a:endParaRPr lang="en-US"/>
          </a:p>
        </p:txBody>
      </p:sp>
    </p:spTree>
    <p:extLst>
      <p:ext uri="{BB962C8B-B14F-4D97-AF65-F5344CB8AC3E}">
        <p14:creationId xmlns:p14="http://schemas.microsoft.com/office/powerpoint/2010/main" val="2331045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113E-77F2-4AB2-EBED-EC159CE08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DEAF9-6654-FBFC-09B2-A58091CF6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175A9-A5AE-EF19-8DBA-ED9D6B2F4ED6}"/>
              </a:ext>
            </a:extLst>
          </p:cNvPr>
          <p:cNvSpPr>
            <a:spLocks noGrp="1"/>
          </p:cNvSpPr>
          <p:nvPr>
            <p:ph type="body" idx="1"/>
          </p:nvPr>
        </p:nvSpPr>
        <p:spPr/>
        <p:txBody>
          <a:bodyPr/>
          <a:lstStyle/>
          <a:p>
            <a:r>
              <a:rPr lang="en-US" dirty="0"/>
              <a:t>Well, we’re not there yet, but</a:t>
            </a:r>
          </a:p>
          <a:p>
            <a:endParaRPr lang="en-US" dirty="0"/>
          </a:p>
          <a:p>
            <a:r>
              <a:rPr lang="en-US" dirty="0"/>
              <a:t>We’ve identified about 2,000 super-elite AI scientists whom we dub “the Immortals” across 10 AI subdomains – </a:t>
            </a:r>
          </a:p>
          <a:p>
            <a:r>
              <a:rPr lang="en-US" dirty="0"/>
              <a:t>We’ve identified more than 347,000 papers associated with these immortals</a:t>
            </a:r>
          </a:p>
          <a:p>
            <a:r>
              <a:rPr lang="en-US" dirty="0"/>
              <a:t>Of these, more than 54,000 papers are directly coauthored with corporate scientists, linking our Immortals to specific companies</a:t>
            </a:r>
          </a:p>
          <a:p>
            <a:r>
              <a:rPr lang="en-US" dirty="0"/>
              <a:t>We’ve also identified well over 6,000 graduate students – the academic progeny of the 2000+ immortals, and we expect to identify thousands more over the rest of the summer.</a:t>
            </a:r>
          </a:p>
          <a:p>
            <a:endParaRPr lang="en-US" dirty="0"/>
          </a:p>
        </p:txBody>
      </p:sp>
      <p:sp>
        <p:nvSpPr>
          <p:cNvPr id="4" name="Slide Number Placeholder 3">
            <a:extLst>
              <a:ext uri="{FF2B5EF4-FFF2-40B4-BE49-F238E27FC236}">
                <a16:creationId xmlns:a16="http://schemas.microsoft.com/office/drawing/2014/main" id="{7C572870-A170-B8E4-B4ED-2149C17DBCF6}"/>
              </a:ext>
            </a:extLst>
          </p:cNvPr>
          <p:cNvSpPr>
            <a:spLocks noGrp="1"/>
          </p:cNvSpPr>
          <p:nvPr>
            <p:ph type="sldNum" sz="quarter" idx="5"/>
          </p:nvPr>
        </p:nvSpPr>
        <p:spPr/>
        <p:txBody>
          <a:bodyPr/>
          <a:lstStyle/>
          <a:p>
            <a:fld id="{4D8337D1-1767-4DEC-BCE4-37BD413CC2C8}" type="slidenum">
              <a:rPr lang="en-US" smtClean="0"/>
              <a:t>22</a:t>
            </a:fld>
            <a:endParaRPr lang="en-US"/>
          </a:p>
        </p:txBody>
      </p:sp>
    </p:spTree>
    <p:extLst>
      <p:ext uri="{BB962C8B-B14F-4D97-AF65-F5344CB8AC3E}">
        <p14:creationId xmlns:p14="http://schemas.microsoft.com/office/powerpoint/2010/main" val="2866813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113E-77F2-4AB2-EBED-EC159CE08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DEAF9-6654-FBFC-09B2-A58091CF6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175A9-A5AE-EF19-8DBA-ED9D6B2F4ED6}"/>
              </a:ext>
            </a:extLst>
          </p:cNvPr>
          <p:cNvSpPr>
            <a:spLocks noGrp="1"/>
          </p:cNvSpPr>
          <p:nvPr>
            <p:ph type="body" idx="1"/>
          </p:nvPr>
        </p:nvSpPr>
        <p:spPr/>
        <p:txBody>
          <a:bodyPr/>
          <a:lstStyle/>
          <a:p>
            <a:r>
              <a:rPr lang="en-US" dirty="0"/>
              <a:t>The one component of these new data we have been able to match to Census micro data is data on direct collaborations between elite AI scientists and companies.</a:t>
            </a:r>
          </a:p>
          <a:p>
            <a:endParaRPr lang="en-US" dirty="0"/>
          </a:p>
          <a:p>
            <a:r>
              <a:rPr lang="en-US" dirty="0"/>
              <a:t>Because of the Census disclosure process we cannot give you regression coefficients, but we can provide this table, which describes the signs and significance levels of the coefficients from simple fixed effects regressions of flows and stocks of collaborative papers on various firm-level outcomes.</a:t>
            </a:r>
          </a:p>
          <a:p>
            <a:endParaRPr lang="en-US" dirty="0"/>
          </a:p>
          <a:p>
            <a:r>
              <a:rPr lang="en-US" dirty="0"/>
              <a:t>This is purely correlational evidence, and the incorporation of the various fixed effects of listed here only gets you so far.  With those caveats, we find fairly robust </a:t>
            </a:r>
            <a:r>
              <a:rPr lang="en-US" dirty="0" err="1"/>
              <a:t>assocations</a:t>
            </a:r>
            <a:r>
              <a:rPr lang="en-US" dirty="0"/>
              <a:t> between this measure of direct collaboration on the one hand and average pay and the number of AI patents on the other.  </a:t>
            </a:r>
          </a:p>
          <a:p>
            <a:endParaRPr lang="en-US" dirty="0"/>
          </a:p>
          <a:p>
            <a:r>
              <a:rPr lang="en-US" dirty="0"/>
              <a:t>As it turns out, direct collaboration is highly concentrated in a small number of firms.  The diaspora of students into industry is a broader phenomenon, and one that may be more important in determining firm-level outcomes.  </a:t>
            </a:r>
          </a:p>
          <a:p>
            <a:endParaRPr lang="en-US" dirty="0"/>
          </a:p>
          <a:p>
            <a:r>
              <a:rPr lang="en-US" dirty="0"/>
              <a:t>Much more to come – please stay tuned.</a:t>
            </a:r>
          </a:p>
        </p:txBody>
      </p:sp>
      <p:sp>
        <p:nvSpPr>
          <p:cNvPr id="4" name="Slide Number Placeholder 3">
            <a:extLst>
              <a:ext uri="{FF2B5EF4-FFF2-40B4-BE49-F238E27FC236}">
                <a16:creationId xmlns:a16="http://schemas.microsoft.com/office/drawing/2014/main" id="{7C572870-A170-B8E4-B4ED-2149C17DBCF6}"/>
              </a:ext>
            </a:extLst>
          </p:cNvPr>
          <p:cNvSpPr>
            <a:spLocks noGrp="1"/>
          </p:cNvSpPr>
          <p:nvPr>
            <p:ph type="sldNum" sz="quarter" idx="5"/>
          </p:nvPr>
        </p:nvSpPr>
        <p:spPr/>
        <p:txBody>
          <a:bodyPr/>
          <a:lstStyle/>
          <a:p>
            <a:fld id="{4D8337D1-1767-4DEC-BCE4-37BD413CC2C8}" type="slidenum">
              <a:rPr lang="en-US" smtClean="0"/>
              <a:t>23</a:t>
            </a:fld>
            <a:endParaRPr lang="en-US"/>
          </a:p>
        </p:txBody>
      </p:sp>
    </p:spTree>
    <p:extLst>
      <p:ext uri="{BB962C8B-B14F-4D97-AF65-F5344CB8AC3E}">
        <p14:creationId xmlns:p14="http://schemas.microsoft.com/office/powerpoint/2010/main" val="256494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337D1-1767-4DEC-BCE4-37BD413CC2C8}" type="slidenum">
              <a:rPr lang="en-US" smtClean="0"/>
              <a:t>24</a:t>
            </a:fld>
            <a:endParaRPr lang="en-US"/>
          </a:p>
        </p:txBody>
      </p:sp>
    </p:spTree>
    <p:extLst>
      <p:ext uri="{BB962C8B-B14F-4D97-AF65-F5344CB8AC3E}">
        <p14:creationId xmlns:p14="http://schemas.microsoft.com/office/powerpoint/2010/main" val="20277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337D1-1767-4DEC-BCE4-37BD413CC2C8}" type="slidenum">
              <a:rPr lang="en-US" smtClean="0"/>
              <a:t>25</a:t>
            </a:fld>
            <a:endParaRPr lang="en-US"/>
          </a:p>
        </p:txBody>
      </p:sp>
    </p:spTree>
    <p:extLst>
      <p:ext uri="{BB962C8B-B14F-4D97-AF65-F5344CB8AC3E}">
        <p14:creationId xmlns:p14="http://schemas.microsoft.com/office/powerpoint/2010/main" val="1986392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title]</a:t>
            </a:r>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26</a:t>
            </a:fld>
            <a:endParaRPr lang="en-US" dirty="0"/>
          </a:p>
        </p:txBody>
      </p:sp>
    </p:spTree>
    <p:extLst>
      <p:ext uri="{BB962C8B-B14F-4D97-AF65-F5344CB8AC3E}">
        <p14:creationId xmlns:p14="http://schemas.microsoft.com/office/powerpoint/2010/main" val="281695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our time constraints, I do not really have time to delve too deeply into our somewhat complicated methodology for finding AI patents.  The details are in the paper.  I’ll just say this: we use AI to find AI-related patents granted by the USPTO.</a:t>
            </a:r>
          </a:p>
          <a:p>
            <a:endParaRPr lang="en-US" dirty="0"/>
          </a:p>
          <a:p>
            <a:r>
              <a:rPr lang="en-US" dirty="0"/>
              <a:t>Starting with a previously identified, hand-curated set of AI patents, </a:t>
            </a:r>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3</a:t>
            </a:fld>
            <a:endParaRPr lang="en-US"/>
          </a:p>
        </p:txBody>
      </p:sp>
    </p:spTree>
    <p:extLst>
      <p:ext uri="{BB962C8B-B14F-4D97-AF65-F5344CB8AC3E}">
        <p14:creationId xmlns:p14="http://schemas.microsoft.com/office/powerpoint/2010/main" val="225530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human input to validate high confidence cases and manually label borderline cases.  </a:t>
            </a:r>
          </a:p>
        </p:txBody>
      </p:sp>
      <p:sp>
        <p:nvSpPr>
          <p:cNvPr id="4" name="Slide Number Placeholder 3"/>
          <p:cNvSpPr>
            <a:spLocks noGrp="1"/>
          </p:cNvSpPr>
          <p:nvPr>
            <p:ph type="sldNum" sz="quarter" idx="5"/>
          </p:nvPr>
        </p:nvSpPr>
        <p:spPr/>
        <p:txBody>
          <a:bodyPr/>
          <a:lstStyle/>
          <a:p>
            <a:fld id="{4D8337D1-1767-4DEC-BCE4-37BD413CC2C8}" type="slidenum">
              <a:rPr lang="en-US" smtClean="0"/>
              <a:t>4</a:t>
            </a:fld>
            <a:endParaRPr lang="en-US"/>
          </a:p>
        </p:txBody>
      </p:sp>
    </p:spTree>
    <p:extLst>
      <p:ext uri="{BB962C8B-B14F-4D97-AF65-F5344CB8AC3E}">
        <p14:creationId xmlns:p14="http://schemas.microsoft.com/office/powerpoint/2010/main" val="408043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various stages in the process, we utilize a naïve Bayes model, a logistic regression, a random forest model, a linear support vector machine, a convolutional neural network, a recurrent neural network, and a hierarchical attention network. </a:t>
            </a:r>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5</a:t>
            </a:fld>
            <a:endParaRPr lang="en-US"/>
          </a:p>
        </p:txBody>
      </p:sp>
    </p:spTree>
    <p:extLst>
      <p:ext uri="{BB962C8B-B14F-4D97-AF65-F5344CB8AC3E}">
        <p14:creationId xmlns:p14="http://schemas.microsoft.com/office/powerpoint/2010/main" val="28606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documents concerning which the models disagree, and label these to create a challenge dataset, </a:t>
            </a:r>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6</a:t>
            </a:fld>
            <a:endParaRPr lang="en-US"/>
          </a:p>
        </p:txBody>
      </p:sp>
    </p:spTree>
    <p:extLst>
      <p:ext uri="{BB962C8B-B14F-4D97-AF65-F5344CB8AC3E}">
        <p14:creationId xmlns:p14="http://schemas.microsoft.com/office/powerpoint/2010/main" val="190675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we can then use to further improve our training and also to evaluate our final performance.  </a:t>
            </a:r>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7</a:t>
            </a:fld>
            <a:endParaRPr lang="en-US"/>
          </a:p>
        </p:txBody>
      </p:sp>
    </p:spTree>
    <p:extLst>
      <p:ext uri="{BB962C8B-B14F-4D97-AF65-F5344CB8AC3E}">
        <p14:creationId xmlns:p14="http://schemas.microsoft.com/office/powerpoint/2010/main" val="246787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ultimately use this procedure to identify AI patents granted by the USPTO between 1990-2018.</a:t>
            </a:r>
          </a:p>
          <a:p>
            <a:endParaRPr lang="en-US" dirty="0"/>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8</a:t>
            </a:fld>
            <a:endParaRPr lang="en-US"/>
          </a:p>
        </p:txBody>
      </p:sp>
    </p:spTree>
    <p:extLst>
      <p:ext uri="{BB962C8B-B14F-4D97-AF65-F5344CB8AC3E}">
        <p14:creationId xmlns:p14="http://schemas.microsoft.com/office/powerpoint/2010/main" val="407631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useful feature of our algorithm is that it not only tags patents as AI-related, but also gives us a univariate measure of how AI-related a particular patent is, so that we can use more and less stringent thresholds for determining which patents are truly AI-related</a:t>
            </a:r>
          </a:p>
          <a:p>
            <a:endParaRPr lang="en-US" dirty="0"/>
          </a:p>
          <a:p>
            <a:endParaRPr lang="en-US" dirty="0"/>
          </a:p>
        </p:txBody>
      </p:sp>
      <p:sp>
        <p:nvSpPr>
          <p:cNvPr id="4" name="Slide Number Placeholder 3"/>
          <p:cNvSpPr>
            <a:spLocks noGrp="1"/>
          </p:cNvSpPr>
          <p:nvPr>
            <p:ph type="sldNum" sz="quarter" idx="5"/>
          </p:nvPr>
        </p:nvSpPr>
        <p:spPr/>
        <p:txBody>
          <a:bodyPr/>
          <a:lstStyle/>
          <a:p>
            <a:fld id="{4D8337D1-1767-4DEC-BCE4-37BD413CC2C8}" type="slidenum">
              <a:rPr lang="en-US" smtClean="0"/>
              <a:t>9</a:t>
            </a:fld>
            <a:endParaRPr lang="en-US"/>
          </a:p>
        </p:txBody>
      </p:sp>
    </p:spTree>
    <p:extLst>
      <p:ext uri="{BB962C8B-B14F-4D97-AF65-F5344CB8AC3E}">
        <p14:creationId xmlns:p14="http://schemas.microsoft.com/office/powerpoint/2010/main" val="88654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426B-B464-446E-838D-16D77379B5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A6928-485C-4EB8-8953-9FE43AA98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2F5082-CE87-4B7F-8878-9CD7A6959427}"/>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5" name="Footer Placeholder 4">
            <a:extLst>
              <a:ext uri="{FF2B5EF4-FFF2-40B4-BE49-F238E27FC236}">
                <a16:creationId xmlns:a16="http://schemas.microsoft.com/office/drawing/2014/main" id="{B2A676FD-1672-47F4-A48B-EB200B24C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B8AC3-B18E-4122-B372-B1167A3AB0A8}"/>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216594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346E-1ADB-418F-88A8-6B4F4E0AFF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4919E-F155-41E9-9B39-012F1FCA9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3073C-2159-462C-9C87-435A51493D24}"/>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5" name="Footer Placeholder 4">
            <a:extLst>
              <a:ext uri="{FF2B5EF4-FFF2-40B4-BE49-F238E27FC236}">
                <a16:creationId xmlns:a16="http://schemas.microsoft.com/office/drawing/2014/main" id="{F61EAB05-0C49-4607-BFCA-0443D19AE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B6BB8-0943-4933-9DB2-6EC67D957BC3}"/>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12082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88391-BF07-4D5A-86D9-DE3426DB51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2F9C4-BAE7-46F5-8AD4-96DF03FD0C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91001-E8DD-4152-90D4-826F9E027BD6}"/>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5" name="Footer Placeholder 4">
            <a:extLst>
              <a:ext uri="{FF2B5EF4-FFF2-40B4-BE49-F238E27FC236}">
                <a16:creationId xmlns:a16="http://schemas.microsoft.com/office/drawing/2014/main" id="{5CBF17AD-2A34-4739-8EE6-3AD0265ED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BCF72-77B9-4421-A18E-C55780EE0B96}"/>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125404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7010-8AB2-4AC4-AF40-16652D539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3706C-8894-410E-9325-7CA579E3A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0ABF9-7957-4E4E-8500-823DC1B5C914}"/>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5" name="Footer Placeholder 4">
            <a:extLst>
              <a:ext uri="{FF2B5EF4-FFF2-40B4-BE49-F238E27FC236}">
                <a16:creationId xmlns:a16="http://schemas.microsoft.com/office/drawing/2014/main" id="{78408197-90F4-4264-B2DA-2905CF2B1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D0C89-84C6-4253-B7A6-42C0270C8458}"/>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170937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9DCF-727D-4720-8D3B-E67BD148C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5FB4F6-9401-478F-ACD0-D0CB7E0E6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BCBC0-5AD6-4D47-B9F4-661A3E9918B8}"/>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5" name="Footer Placeholder 4">
            <a:extLst>
              <a:ext uri="{FF2B5EF4-FFF2-40B4-BE49-F238E27FC236}">
                <a16:creationId xmlns:a16="http://schemas.microsoft.com/office/drawing/2014/main" id="{1695AF9A-2CEA-457F-9980-EF0E5913C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FA68D-E134-47FF-82C3-13B37B9E3C5D}"/>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159843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81C0-3F42-4A95-BA5C-6F2641CEF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9E4AB-9870-4AFA-9C89-86C25E24F9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1CD06-8335-4835-A413-8C28928320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6A080-AD1A-4659-B04D-6410262A2A64}"/>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6" name="Footer Placeholder 5">
            <a:extLst>
              <a:ext uri="{FF2B5EF4-FFF2-40B4-BE49-F238E27FC236}">
                <a16:creationId xmlns:a16="http://schemas.microsoft.com/office/drawing/2014/main" id="{4CC947EF-FB6D-4B57-85FF-657B864FC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00E2C-0A92-42EE-BFC2-41B49678AC1D}"/>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174613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3FFB-45DD-4AB2-A8EA-E85E62EA0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A53DEA-9840-46EB-AD68-03D21673C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51C59-05B2-4C65-81F1-7B2704DE5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7B8BE-1589-49BA-AB34-9FB5E76C3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5A225-C7D1-461C-A0AF-B2E0C383C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D2280-447E-449E-BAA2-55A677AF3DE4}"/>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8" name="Footer Placeholder 7">
            <a:extLst>
              <a:ext uri="{FF2B5EF4-FFF2-40B4-BE49-F238E27FC236}">
                <a16:creationId xmlns:a16="http://schemas.microsoft.com/office/drawing/2014/main" id="{2E766820-D9D8-4318-BC78-CB5FA9162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1830D1-243A-4B60-9417-9CDAC35CBEB6}"/>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350151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8BC7-252B-40DB-ABFF-63BC800EB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601C02-5BAF-401A-ABE6-9E2C95D39581}"/>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4" name="Footer Placeholder 3">
            <a:extLst>
              <a:ext uri="{FF2B5EF4-FFF2-40B4-BE49-F238E27FC236}">
                <a16:creationId xmlns:a16="http://schemas.microsoft.com/office/drawing/2014/main" id="{7B79CECA-4635-41C1-80D9-B65A50618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12E7F-2F1C-42DD-8279-EFC65A909386}"/>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48928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57DDA-31F1-463D-86A9-B3AB9A9C6D41}"/>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3" name="Footer Placeholder 2">
            <a:extLst>
              <a:ext uri="{FF2B5EF4-FFF2-40B4-BE49-F238E27FC236}">
                <a16:creationId xmlns:a16="http://schemas.microsoft.com/office/drawing/2014/main" id="{917373D0-C5CF-4F6E-AD95-2C2838CFA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A5B1A3-B815-4E6D-9AB5-9B55E9A2EB00}"/>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124625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E6D5-042B-42BE-BC02-88E0052C8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B1A5BB-E693-48AF-ADED-960313B4E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E84997-97B7-42C1-8AD9-4F1800925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4E12E-8612-463F-BE08-D04DE6A7CF64}"/>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6" name="Footer Placeholder 5">
            <a:extLst>
              <a:ext uri="{FF2B5EF4-FFF2-40B4-BE49-F238E27FC236}">
                <a16:creationId xmlns:a16="http://schemas.microsoft.com/office/drawing/2014/main" id="{2B9E8BC1-537E-4691-9FF7-1D0C470D0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415B2-97F5-4848-A505-58720340CE05}"/>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28071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3CE4-1682-4ED1-AF35-6FCE23527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725189-46A6-4299-81B6-FA0CEBE87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F42D3F-C898-40EA-A319-1A827EA2C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B5A92-E80A-49F8-BA00-76F003E80526}"/>
              </a:ext>
            </a:extLst>
          </p:cNvPr>
          <p:cNvSpPr>
            <a:spLocks noGrp="1"/>
          </p:cNvSpPr>
          <p:nvPr>
            <p:ph type="dt" sz="half" idx="10"/>
          </p:nvPr>
        </p:nvSpPr>
        <p:spPr/>
        <p:txBody>
          <a:bodyPr/>
          <a:lstStyle/>
          <a:p>
            <a:fld id="{0AE9B13C-2818-49B9-8B1F-342A4A2EA51A}" type="datetimeFigureOut">
              <a:rPr lang="en-US" smtClean="0"/>
              <a:t>7/16/24</a:t>
            </a:fld>
            <a:endParaRPr lang="en-US"/>
          </a:p>
        </p:txBody>
      </p:sp>
      <p:sp>
        <p:nvSpPr>
          <p:cNvPr id="6" name="Footer Placeholder 5">
            <a:extLst>
              <a:ext uri="{FF2B5EF4-FFF2-40B4-BE49-F238E27FC236}">
                <a16:creationId xmlns:a16="http://schemas.microsoft.com/office/drawing/2014/main" id="{8FB08E1D-4974-4FF3-B929-DD6D70110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F4B88-EF05-441E-AF7C-3466665A6AA9}"/>
              </a:ext>
            </a:extLst>
          </p:cNvPr>
          <p:cNvSpPr>
            <a:spLocks noGrp="1"/>
          </p:cNvSpPr>
          <p:nvPr>
            <p:ph type="sldNum" sz="quarter" idx="12"/>
          </p:nvPr>
        </p:nvSpPr>
        <p:spPr/>
        <p:txBody>
          <a:bodyPr/>
          <a:lstStyle/>
          <a:p>
            <a:fld id="{6CC2F7C0-AF19-487C-8D89-80C6B6FFD33F}" type="slidenum">
              <a:rPr lang="en-US" smtClean="0"/>
              <a:t>‹#›</a:t>
            </a:fld>
            <a:endParaRPr lang="en-US"/>
          </a:p>
        </p:txBody>
      </p:sp>
    </p:spTree>
    <p:extLst>
      <p:ext uri="{BB962C8B-B14F-4D97-AF65-F5344CB8AC3E}">
        <p14:creationId xmlns:p14="http://schemas.microsoft.com/office/powerpoint/2010/main" val="66246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5D32B-33BC-4D6E-8DB5-EEF9B638B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FA4F5C-7289-4058-99BC-6251D011D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1D913-20BF-4141-9B1A-0F18512B8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9B13C-2818-49B9-8B1F-342A4A2EA51A}" type="datetimeFigureOut">
              <a:rPr lang="en-US" smtClean="0"/>
              <a:t>7/16/24</a:t>
            </a:fld>
            <a:endParaRPr lang="en-US"/>
          </a:p>
        </p:txBody>
      </p:sp>
      <p:sp>
        <p:nvSpPr>
          <p:cNvPr id="5" name="Footer Placeholder 4">
            <a:extLst>
              <a:ext uri="{FF2B5EF4-FFF2-40B4-BE49-F238E27FC236}">
                <a16:creationId xmlns:a16="http://schemas.microsoft.com/office/drawing/2014/main" id="{C578A480-B911-4896-A874-49D36513E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C9F9C1-0492-4EF0-9CF5-0E62481A0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2F7C0-AF19-487C-8D89-80C6B6FFD33F}" type="slidenum">
              <a:rPr lang="en-US" smtClean="0"/>
              <a:t>‹#›</a:t>
            </a:fld>
            <a:endParaRPr lang="en-US"/>
          </a:p>
        </p:txBody>
      </p:sp>
    </p:spTree>
    <p:extLst>
      <p:ext uri="{BB962C8B-B14F-4D97-AF65-F5344CB8AC3E}">
        <p14:creationId xmlns:p14="http://schemas.microsoft.com/office/powerpoint/2010/main" val="220012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cmu.edu/block-center/"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emf"/><Relationship Id="rId4" Type="http://schemas.openxmlformats.org/officeDocument/2006/relationships/image" Target="../media/image1.png"/><Relationship Id="rId9" Type="http://schemas.openxmlformats.org/officeDocument/2006/relationships/package" Target="../embeddings/Microsoft_Word_Document.docx"/></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60550" y="866775"/>
            <a:ext cx="8382000" cy="1143000"/>
          </a:xfrm>
        </p:spPr>
        <p:txBody>
          <a:bodyPr>
            <a:normAutofit fontScale="90000"/>
          </a:bodyPr>
          <a:lstStyle/>
          <a:p>
            <a:pPr algn="ctr"/>
            <a:r>
              <a:rPr lang="en-US" altLang="en-US" sz="2800" dirty="0"/>
              <a:t>The Block Center for Technology and Society</a:t>
            </a:r>
            <a:br>
              <a:rPr lang="en-US" altLang="en-US" sz="2800" dirty="0"/>
            </a:br>
            <a:r>
              <a:rPr lang="en-US" altLang="en-US" sz="2800" dirty="0"/>
              <a:t>Future of Work Initiative</a:t>
            </a:r>
            <a:br>
              <a:rPr lang="en-US" altLang="en-US" sz="2800" dirty="0"/>
            </a:br>
            <a:r>
              <a:rPr lang="en-US" altLang="en-US" sz="2800" dirty="0">
                <a:hlinkClick r:id="rId3"/>
              </a:rPr>
              <a:t>https://www.cmu.edu/block-center/</a:t>
            </a:r>
            <a:br>
              <a:rPr lang="en-US" altLang="en-US" sz="2800" dirty="0"/>
            </a:br>
            <a:br>
              <a:rPr lang="en-US" altLang="en-US" sz="2800" dirty="0"/>
            </a:br>
            <a:br>
              <a:rPr lang="en-US" altLang="en-US" sz="2800" dirty="0"/>
            </a:br>
            <a:br>
              <a:rPr lang="en-US" altLang="en-US" sz="2800" dirty="0"/>
            </a:br>
            <a:br>
              <a:rPr lang="en-US" altLang="en-US" sz="2800" dirty="0"/>
            </a:br>
            <a:br>
              <a:rPr lang="en-US" altLang="en-US" sz="2800" dirty="0"/>
            </a:br>
            <a:br>
              <a:rPr lang="en-US" altLang="en-US" dirty="0"/>
            </a:br>
            <a:br>
              <a:rPr lang="en-US" altLang="en-US" dirty="0"/>
            </a:br>
            <a:br>
              <a:rPr lang="en-US" altLang="en-US" dirty="0"/>
            </a:br>
            <a:br>
              <a:rPr lang="en-US" altLang="en-US" dirty="0"/>
            </a:br>
            <a:endParaRPr lang="en-US" altLang="en-US" dirty="0"/>
          </a:p>
        </p:txBody>
      </p:sp>
      <p:pic>
        <p:nvPicPr>
          <p:cNvPr id="3075"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905000" y="304801"/>
            <a:ext cx="8382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593273" y="4383631"/>
            <a:ext cx="9608128" cy="16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673" y="2456778"/>
            <a:ext cx="2933700" cy="2933700"/>
          </a:xfrm>
          <a:prstGeom prst="rect">
            <a:avLst/>
          </a:prstGeom>
        </p:spPr>
      </p:pic>
      <p:sp>
        <p:nvSpPr>
          <p:cNvPr id="7" name="Title 1">
            <a:extLst>
              <a:ext uri="{FF2B5EF4-FFF2-40B4-BE49-F238E27FC236}">
                <a16:creationId xmlns:a16="http://schemas.microsoft.com/office/drawing/2014/main" id="{D101905D-B315-4A87-A7F0-704488B5AB46}"/>
              </a:ext>
            </a:extLst>
          </p:cNvPr>
          <p:cNvSpPr txBox="1">
            <a:spLocks/>
          </p:cNvSpPr>
          <p:nvPr/>
        </p:nvSpPr>
        <p:spPr>
          <a:xfrm>
            <a:off x="838199" y="535132"/>
            <a:ext cx="11096501"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Quantifying the impact of AI on productivity and labor demand: evidence from U.S. Census microdata</a:t>
            </a:r>
          </a:p>
        </p:txBody>
      </p:sp>
      <p:sp>
        <p:nvSpPr>
          <p:cNvPr id="3" name="TextBox 2"/>
          <p:cNvSpPr txBox="1"/>
          <p:nvPr/>
        </p:nvSpPr>
        <p:spPr>
          <a:xfrm>
            <a:off x="178138" y="1773364"/>
            <a:ext cx="11999310" cy="369332"/>
          </a:xfrm>
          <a:prstGeom prst="rect">
            <a:avLst/>
          </a:prstGeom>
          <a:noFill/>
        </p:spPr>
        <p:txBody>
          <a:bodyPr wrap="none" rtlCol="0">
            <a:spAutoFit/>
          </a:bodyPr>
          <a:lstStyle/>
          <a:p>
            <a:r>
              <a:rPr lang="en-US" dirty="0"/>
              <a:t>Dean </a:t>
            </a:r>
            <a:r>
              <a:rPr lang="en-US" dirty="0" err="1"/>
              <a:t>Alderucci</a:t>
            </a:r>
            <a:r>
              <a:rPr lang="en-US" dirty="0"/>
              <a:t>, Sagar </a:t>
            </a:r>
            <a:r>
              <a:rPr lang="en-US" dirty="0" err="1"/>
              <a:t>Baviskar</a:t>
            </a:r>
            <a:r>
              <a:rPr lang="en-US" dirty="0"/>
              <a:t>, Lee Branstetter, Nathan </a:t>
            </a:r>
            <a:r>
              <a:rPr lang="en-US" dirty="0" err="1"/>
              <a:t>Goldschlag</a:t>
            </a:r>
            <a:r>
              <a:rPr lang="en-US" dirty="0"/>
              <a:t>, Eduard </a:t>
            </a:r>
            <a:r>
              <a:rPr lang="en-US" dirty="0" err="1"/>
              <a:t>Hovy</a:t>
            </a:r>
            <a:r>
              <a:rPr lang="en-US" dirty="0"/>
              <a:t>, Andrew Runge, Prasana Table, and Nick Zolas</a:t>
            </a:r>
          </a:p>
        </p:txBody>
      </p:sp>
      <p:pic>
        <p:nvPicPr>
          <p:cNvPr id="4" name="Picture 3"/>
          <p:cNvPicPr>
            <a:picLocks noChangeAspect="1"/>
          </p:cNvPicPr>
          <p:nvPr/>
        </p:nvPicPr>
        <p:blipFill>
          <a:blip r:embed="rId7"/>
          <a:stretch>
            <a:fillRect/>
          </a:stretch>
        </p:blipFill>
        <p:spPr>
          <a:xfrm>
            <a:off x="4266697" y="2066921"/>
            <a:ext cx="3814494" cy="654516"/>
          </a:xfrm>
          <a:prstGeom prst="rect">
            <a:avLst/>
          </a:prstGeom>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63302" y="4184755"/>
            <a:ext cx="2227170" cy="1163109"/>
          </a:xfrm>
          <a:prstGeom prst="rect">
            <a:avLst/>
          </a:prstGeom>
        </p:spPr>
      </p:pic>
      <p:graphicFrame>
        <p:nvGraphicFramePr>
          <p:cNvPr id="6" name="Object 5">
            <a:extLst>
              <a:ext uri="{FF2B5EF4-FFF2-40B4-BE49-F238E27FC236}">
                <a16:creationId xmlns:a16="http://schemas.microsoft.com/office/drawing/2014/main" id="{774E9323-73DF-5C46-B600-0D447BFA1520}"/>
              </a:ext>
            </a:extLst>
          </p:cNvPr>
          <p:cNvGraphicFramePr>
            <a:graphicFrameLocks noChangeAspect="1"/>
          </p:cNvGraphicFramePr>
          <p:nvPr>
            <p:extLst>
              <p:ext uri="{D42A27DB-BD31-4B8C-83A1-F6EECF244321}">
                <p14:modId xmlns:p14="http://schemas.microsoft.com/office/powerpoint/2010/main" val="3850360498"/>
              </p:ext>
            </p:extLst>
          </p:nvPr>
        </p:nvGraphicFramePr>
        <p:xfrm>
          <a:off x="3449782" y="6149377"/>
          <a:ext cx="5895109" cy="863600"/>
        </p:xfrm>
        <a:graphic>
          <a:graphicData uri="http://schemas.openxmlformats.org/presentationml/2006/ole">
            <mc:AlternateContent xmlns:mc="http://schemas.openxmlformats.org/markup-compatibility/2006">
              <mc:Choice xmlns:v="urn:schemas-microsoft-com:vml" Requires="v">
                <p:oleObj name="Document" r:id="rId9" imgW="5943600" imgH="863600" progId="Word.Document.12">
                  <p:embed/>
                </p:oleObj>
              </mc:Choice>
              <mc:Fallback>
                <p:oleObj name="Document" r:id="rId9" imgW="5943600" imgH="863600" progId="Word.Document.12">
                  <p:embed/>
                  <p:pic>
                    <p:nvPicPr>
                      <p:cNvPr id="6" name="Object 5">
                        <a:extLst>
                          <a:ext uri="{FF2B5EF4-FFF2-40B4-BE49-F238E27FC236}">
                            <a16:creationId xmlns:a16="http://schemas.microsoft.com/office/drawing/2014/main" id="{774E9323-73DF-5C46-B600-0D447BFA1520}"/>
                          </a:ext>
                        </a:extLst>
                      </p:cNvPr>
                      <p:cNvPicPr/>
                      <p:nvPr/>
                    </p:nvPicPr>
                    <p:blipFill>
                      <a:blip r:embed="rId10"/>
                      <a:stretch>
                        <a:fillRect/>
                      </a:stretch>
                    </p:blipFill>
                    <p:spPr>
                      <a:xfrm>
                        <a:off x="3449782" y="6149377"/>
                        <a:ext cx="5895109" cy="863600"/>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9398E881-8C70-2741-9B1F-D01274569626}"/>
              </a:ext>
            </a:extLst>
          </p:cNvPr>
          <p:cNvCxnSpPr>
            <a:cxnSpLocks/>
          </p:cNvCxnSpPr>
          <p:nvPr/>
        </p:nvCxnSpPr>
        <p:spPr>
          <a:xfrm flipV="1">
            <a:off x="1593273" y="4383631"/>
            <a:ext cx="0" cy="1629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73D696-DB18-8744-B670-2B3ABE2F9ACF}"/>
              </a:ext>
            </a:extLst>
          </p:cNvPr>
          <p:cNvCxnSpPr/>
          <p:nvPr/>
        </p:nvCxnSpPr>
        <p:spPr>
          <a:xfrm flipH="1">
            <a:off x="1593273" y="4383631"/>
            <a:ext cx="9608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1271-8F93-074D-8339-B3D1F8F050A7}"/>
              </a:ext>
            </a:extLst>
          </p:cNvPr>
          <p:cNvSpPr>
            <a:spLocks noGrp="1"/>
          </p:cNvSpPr>
          <p:nvPr>
            <p:ph type="title"/>
          </p:nvPr>
        </p:nvSpPr>
        <p:spPr/>
        <p:txBody>
          <a:bodyPr>
            <a:normAutofit/>
          </a:bodyPr>
          <a:lstStyle/>
          <a:p>
            <a:r>
              <a:rPr lang="en-US" sz="4000" b="1" dirty="0"/>
              <a:t>Our methods find far more AI patents than previous approaches taken by some economists</a:t>
            </a:r>
          </a:p>
        </p:txBody>
      </p:sp>
      <p:sp>
        <p:nvSpPr>
          <p:cNvPr id="3" name="Content Placeholder 2">
            <a:extLst>
              <a:ext uri="{FF2B5EF4-FFF2-40B4-BE49-F238E27FC236}">
                <a16:creationId xmlns:a16="http://schemas.microsoft.com/office/drawing/2014/main" id="{C7515A16-8831-E442-8444-5BA10AABBB0B}"/>
              </a:ext>
            </a:extLst>
          </p:cNvPr>
          <p:cNvSpPr>
            <a:spLocks noGrp="1"/>
          </p:cNvSpPr>
          <p:nvPr>
            <p:ph idx="1"/>
          </p:nvPr>
        </p:nvSpPr>
        <p:spPr/>
        <p:txBody>
          <a:bodyPr>
            <a:normAutofit fontScale="85000" lnSpcReduction="10000"/>
          </a:bodyPr>
          <a:lstStyle/>
          <a:p>
            <a:r>
              <a:rPr lang="en-US" dirty="0"/>
              <a:t>Cockburn et al. (2019) take a “standard approach,” focusing on a relatively small set of key words and patent classes.</a:t>
            </a:r>
          </a:p>
          <a:p>
            <a:r>
              <a:rPr lang="en-US" dirty="0"/>
              <a:t>This approach identifies fewer than 14,000 patents between 1990 and 2014, and it includes large numbers of ”robotics hardware” patents.</a:t>
            </a:r>
          </a:p>
          <a:p>
            <a:r>
              <a:rPr lang="en-US" dirty="0"/>
              <a:t>Webb et al. (2019) take a similar, more focused approach, identifying 2,000+ patents related to ”machine learning” and 4,000+ related to “neural networks.”</a:t>
            </a:r>
          </a:p>
          <a:p>
            <a:r>
              <a:rPr lang="en-US" dirty="0"/>
              <a:t>Our approach identifies 52,896 patents that are AI related with 95% confidence and 146,952 patents that are AI related with 70% confidence (through 2018).</a:t>
            </a:r>
          </a:p>
          <a:p>
            <a:r>
              <a:rPr lang="en-US" dirty="0"/>
              <a:t>We identify most of the AI patents tagged by other economists as ”AI patents” but also capture a very large number that many earlier approaches omit. </a:t>
            </a:r>
          </a:p>
          <a:p>
            <a:r>
              <a:rPr lang="en-US" dirty="0"/>
              <a:t>However, our methods find far </a:t>
            </a:r>
            <a:r>
              <a:rPr lang="en-US" i="1" dirty="0"/>
              <a:t>fewer</a:t>
            </a:r>
            <a:r>
              <a:rPr lang="en-US" dirty="0"/>
              <a:t> patents than do recent efforts by the USPTO to apply machine learning methods to patent data (</a:t>
            </a:r>
            <a:r>
              <a:rPr lang="en-US" dirty="0" err="1"/>
              <a:t>Giczy</a:t>
            </a:r>
            <a:r>
              <a:rPr lang="en-US" dirty="0"/>
              <a:t> et al., 2021).</a:t>
            </a:r>
          </a:p>
          <a:p>
            <a:endParaRPr lang="en-US" dirty="0"/>
          </a:p>
        </p:txBody>
      </p:sp>
    </p:spTree>
    <p:extLst>
      <p:ext uri="{BB962C8B-B14F-4D97-AF65-F5344CB8AC3E}">
        <p14:creationId xmlns:p14="http://schemas.microsoft.com/office/powerpoint/2010/main" val="6582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D1FE-F7B4-4E1F-AC04-94DDF2726CE5}"/>
              </a:ext>
            </a:extLst>
          </p:cNvPr>
          <p:cNvSpPr>
            <a:spLocks noGrp="1"/>
          </p:cNvSpPr>
          <p:nvPr>
            <p:ph type="title"/>
          </p:nvPr>
        </p:nvSpPr>
        <p:spPr>
          <a:xfrm>
            <a:off x="880958" y="-145505"/>
            <a:ext cx="10515600" cy="1325563"/>
          </a:xfrm>
        </p:spPr>
        <p:txBody>
          <a:bodyPr>
            <a:normAutofit/>
          </a:bodyPr>
          <a:lstStyle/>
          <a:p>
            <a:r>
              <a:rPr lang="en-US" sz="4000" b="1" dirty="0"/>
              <a:t>AI patenting has grown rapidly over our sample period</a:t>
            </a:r>
          </a:p>
        </p:txBody>
      </p:sp>
      <p:graphicFrame>
        <p:nvGraphicFramePr>
          <p:cNvPr id="6" name="Object 5">
            <a:extLst>
              <a:ext uri="{FF2B5EF4-FFF2-40B4-BE49-F238E27FC236}">
                <a16:creationId xmlns:a16="http://schemas.microsoft.com/office/drawing/2014/main" id="{8D682953-CAD9-AB46-9EB5-261C976D2E49}"/>
              </a:ext>
            </a:extLst>
          </p:cNvPr>
          <p:cNvGraphicFramePr>
            <a:graphicFrameLocks noChangeAspect="1"/>
          </p:cNvGraphicFramePr>
          <p:nvPr>
            <p:extLst>
              <p:ext uri="{D42A27DB-BD31-4B8C-83A1-F6EECF244321}">
                <p14:modId xmlns:p14="http://schemas.microsoft.com/office/powerpoint/2010/main" val="3459576131"/>
              </p:ext>
            </p:extLst>
          </p:nvPr>
        </p:nvGraphicFramePr>
        <p:xfrm>
          <a:off x="973896" y="1223606"/>
          <a:ext cx="9936912" cy="5711884"/>
        </p:xfrm>
        <a:graphic>
          <a:graphicData uri="http://schemas.openxmlformats.org/presentationml/2006/ole">
            <mc:AlternateContent xmlns:mc="http://schemas.openxmlformats.org/markup-compatibility/2006">
              <mc:Choice xmlns:v="urn:schemas-microsoft-com:vml" Requires="v">
                <p:oleObj name="Document" r:id="rId3" imgW="8572500" imgH="4927600" progId="Word.Document.12">
                  <p:embed/>
                </p:oleObj>
              </mc:Choice>
              <mc:Fallback>
                <p:oleObj name="Document" r:id="rId3" imgW="8572500" imgH="4927600" progId="Word.Document.12">
                  <p:embed/>
                  <p:pic>
                    <p:nvPicPr>
                      <p:cNvPr id="6" name="Object 5">
                        <a:extLst>
                          <a:ext uri="{FF2B5EF4-FFF2-40B4-BE49-F238E27FC236}">
                            <a16:creationId xmlns:a16="http://schemas.microsoft.com/office/drawing/2014/main" id="{8D682953-CAD9-AB46-9EB5-261C976D2E49}"/>
                          </a:ext>
                        </a:extLst>
                      </p:cNvPr>
                      <p:cNvPicPr/>
                      <p:nvPr/>
                    </p:nvPicPr>
                    <p:blipFill>
                      <a:blip r:embed="rId4"/>
                      <a:stretch>
                        <a:fillRect/>
                      </a:stretch>
                    </p:blipFill>
                    <p:spPr>
                      <a:xfrm>
                        <a:off x="973896" y="1223606"/>
                        <a:ext cx="9936912" cy="5711884"/>
                      </a:xfrm>
                      <a:prstGeom prst="rect">
                        <a:avLst/>
                      </a:prstGeom>
                    </p:spPr>
                  </p:pic>
                </p:oleObj>
              </mc:Fallback>
            </mc:AlternateContent>
          </a:graphicData>
        </a:graphic>
      </p:graphicFrame>
    </p:spTree>
    <p:extLst>
      <p:ext uri="{BB962C8B-B14F-4D97-AF65-F5344CB8AC3E}">
        <p14:creationId xmlns:p14="http://schemas.microsoft.com/office/powerpoint/2010/main" val="234418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D1FE-F7B4-4E1F-AC04-94DDF2726CE5}"/>
              </a:ext>
            </a:extLst>
          </p:cNvPr>
          <p:cNvSpPr>
            <a:spLocks noGrp="1"/>
          </p:cNvSpPr>
          <p:nvPr>
            <p:ph type="title"/>
          </p:nvPr>
        </p:nvSpPr>
        <p:spPr>
          <a:xfrm>
            <a:off x="118753" y="0"/>
            <a:ext cx="12073247" cy="1325563"/>
          </a:xfrm>
        </p:spPr>
        <p:txBody>
          <a:bodyPr>
            <a:normAutofit/>
          </a:bodyPr>
          <a:lstStyle/>
          <a:p>
            <a:r>
              <a:rPr lang="en-US" sz="4000" b="1" dirty="0"/>
              <a:t>AI patenting is widely distributed across patent classes…</a:t>
            </a:r>
          </a:p>
        </p:txBody>
      </p:sp>
      <p:graphicFrame>
        <p:nvGraphicFramePr>
          <p:cNvPr id="3" name="Object 2">
            <a:extLst>
              <a:ext uri="{FF2B5EF4-FFF2-40B4-BE49-F238E27FC236}">
                <a16:creationId xmlns:a16="http://schemas.microsoft.com/office/drawing/2014/main" id="{4EF4EBF3-9F40-874B-AD6C-2185344D123E}"/>
              </a:ext>
            </a:extLst>
          </p:cNvPr>
          <p:cNvGraphicFramePr>
            <a:graphicFrameLocks noChangeAspect="1"/>
          </p:cNvGraphicFramePr>
          <p:nvPr>
            <p:extLst>
              <p:ext uri="{D42A27DB-BD31-4B8C-83A1-F6EECF244321}">
                <p14:modId xmlns:p14="http://schemas.microsoft.com/office/powerpoint/2010/main" val="2656504567"/>
              </p:ext>
            </p:extLst>
          </p:nvPr>
        </p:nvGraphicFramePr>
        <p:xfrm>
          <a:off x="296883" y="1154534"/>
          <a:ext cx="10889673" cy="5507834"/>
        </p:xfrm>
        <a:graphic>
          <a:graphicData uri="http://schemas.openxmlformats.org/presentationml/2006/ole">
            <mc:AlternateContent xmlns:mc="http://schemas.openxmlformats.org/markup-compatibility/2006">
              <mc:Choice xmlns:v="urn:schemas-microsoft-com:vml" Requires="v">
                <p:oleObj name="Document" r:id="rId3" imgW="7683500" imgH="3886200" progId="Word.Document.12">
                  <p:embed/>
                </p:oleObj>
              </mc:Choice>
              <mc:Fallback>
                <p:oleObj name="Document" r:id="rId3" imgW="7683500" imgH="3886200" progId="Word.Document.12">
                  <p:embed/>
                  <p:pic>
                    <p:nvPicPr>
                      <p:cNvPr id="3" name="Object 2">
                        <a:extLst>
                          <a:ext uri="{FF2B5EF4-FFF2-40B4-BE49-F238E27FC236}">
                            <a16:creationId xmlns:a16="http://schemas.microsoft.com/office/drawing/2014/main" id="{4EF4EBF3-9F40-874B-AD6C-2185344D123E}"/>
                          </a:ext>
                        </a:extLst>
                      </p:cNvPr>
                      <p:cNvPicPr/>
                      <p:nvPr/>
                    </p:nvPicPr>
                    <p:blipFill>
                      <a:blip r:embed="rId4"/>
                      <a:stretch>
                        <a:fillRect/>
                      </a:stretch>
                    </p:blipFill>
                    <p:spPr>
                      <a:xfrm>
                        <a:off x="296883" y="1154534"/>
                        <a:ext cx="10889673" cy="5507834"/>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4C26118D-23FB-1849-9967-C52887753A89}"/>
              </a:ext>
            </a:extLst>
          </p:cNvPr>
          <p:cNvSpPr/>
          <p:nvPr/>
        </p:nvSpPr>
        <p:spPr>
          <a:xfrm>
            <a:off x="3182590" y="3728850"/>
            <a:ext cx="380011" cy="2422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FAC1-1827-0748-BFC1-2A8A46D74370}"/>
              </a:ext>
            </a:extLst>
          </p:cNvPr>
          <p:cNvSpPr>
            <a:spLocks noGrp="1"/>
          </p:cNvSpPr>
          <p:nvPr>
            <p:ph type="title"/>
          </p:nvPr>
        </p:nvSpPr>
        <p:spPr>
          <a:xfrm>
            <a:off x="838200" y="22225"/>
            <a:ext cx="10515600" cy="1325563"/>
          </a:xfrm>
        </p:spPr>
        <p:txBody>
          <a:bodyPr>
            <a:normAutofit/>
          </a:bodyPr>
          <a:lstStyle/>
          <a:p>
            <a:r>
              <a:rPr lang="en-US" sz="4000" b="1" dirty="0"/>
              <a:t>And across firms….</a:t>
            </a:r>
          </a:p>
        </p:txBody>
      </p:sp>
      <p:pic>
        <p:nvPicPr>
          <p:cNvPr id="3" name="Picture 2">
            <a:extLst>
              <a:ext uri="{FF2B5EF4-FFF2-40B4-BE49-F238E27FC236}">
                <a16:creationId xmlns:a16="http://schemas.microsoft.com/office/drawing/2014/main" id="{0B910936-ACA2-FF4E-8485-E9B53BB8C52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3180" y="1120400"/>
            <a:ext cx="9825640" cy="573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62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F737-8A3E-D844-9317-44F9E1C29C49}"/>
              </a:ext>
            </a:extLst>
          </p:cNvPr>
          <p:cNvSpPr>
            <a:spLocks noGrp="1"/>
          </p:cNvSpPr>
          <p:nvPr>
            <p:ph type="title"/>
          </p:nvPr>
        </p:nvSpPr>
        <p:spPr/>
        <p:txBody>
          <a:bodyPr>
            <a:normAutofit/>
          </a:bodyPr>
          <a:lstStyle/>
          <a:p>
            <a:r>
              <a:rPr lang="en-US" sz="4000" b="1" dirty="0"/>
              <a:t>AI patenting is concentrated in a few metro areas within the United States…</a:t>
            </a:r>
          </a:p>
        </p:txBody>
      </p:sp>
      <p:graphicFrame>
        <p:nvGraphicFramePr>
          <p:cNvPr id="4" name="Object 3">
            <a:extLst>
              <a:ext uri="{FF2B5EF4-FFF2-40B4-BE49-F238E27FC236}">
                <a16:creationId xmlns:a16="http://schemas.microsoft.com/office/drawing/2014/main" id="{98FBFC6F-7CDE-B24F-AFAD-96879E5B9233}"/>
              </a:ext>
            </a:extLst>
          </p:cNvPr>
          <p:cNvGraphicFramePr>
            <a:graphicFrameLocks noChangeAspect="1"/>
          </p:cNvGraphicFramePr>
          <p:nvPr>
            <p:extLst>
              <p:ext uri="{D42A27DB-BD31-4B8C-83A1-F6EECF244321}">
                <p14:modId xmlns:p14="http://schemas.microsoft.com/office/powerpoint/2010/main" val="1853572991"/>
              </p:ext>
            </p:extLst>
          </p:nvPr>
        </p:nvGraphicFramePr>
        <p:xfrm>
          <a:off x="1531918" y="1690688"/>
          <a:ext cx="7988464" cy="5128594"/>
        </p:xfrm>
        <a:graphic>
          <a:graphicData uri="http://schemas.openxmlformats.org/presentationml/2006/ole">
            <mc:AlternateContent xmlns:mc="http://schemas.openxmlformats.org/markup-compatibility/2006">
              <mc:Choice xmlns:v="urn:schemas-microsoft-com:vml" Requires="v">
                <p:oleObj name="Document" r:id="rId3" imgW="6350000" imgH="4076700" progId="Word.Document.12">
                  <p:embed/>
                </p:oleObj>
              </mc:Choice>
              <mc:Fallback>
                <p:oleObj name="Document" r:id="rId3" imgW="6350000" imgH="4076700" progId="Word.Document.12">
                  <p:embed/>
                  <p:pic>
                    <p:nvPicPr>
                      <p:cNvPr id="4" name="Object 3">
                        <a:extLst>
                          <a:ext uri="{FF2B5EF4-FFF2-40B4-BE49-F238E27FC236}">
                            <a16:creationId xmlns:a16="http://schemas.microsoft.com/office/drawing/2014/main" id="{98FBFC6F-7CDE-B24F-AFAD-96879E5B9233}"/>
                          </a:ext>
                        </a:extLst>
                      </p:cNvPr>
                      <p:cNvPicPr/>
                      <p:nvPr/>
                    </p:nvPicPr>
                    <p:blipFill>
                      <a:blip r:embed="rId4"/>
                      <a:stretch>
                        <a:fillRect/>
                      </a:stretch>
                    </p:blipFill>
                    <p:spPr>
                      <a:xfrm>
                        <a:off x="1531918" y="1690688"/>
                        <a:ext cx="7988464" cy="5128594"/>
                      </a:xfrm>
                      <a:prstGeom prst="rect">
                        <a:avLst/>
                      </a:prstGeom>
                    </p:spPr>
                  </p:pic>
                </p:oleObj>
              </mc:Fallback>
            </mc:AlternateContent>
          </a:graphicData>
        </a:graphic>
      </p:graphicFrame>
    </p:spTree>
    <p:extLst>
      <p:ext uri="{BB962C8B-B14F-4D97-AF65-F5344CB8AC3E}">
        <p14:creationId xmlns:p14="http://schemas.microsoft.com/office/powerpoint/2010/main" val="270364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378" y="132176"/>
            <a:ext cx="10515600" cy="1325563"/>
          </a:xfrm>
        </p:spPr>
        <p:txBody>
          <a:bodyPr>
            <a:normAutofit/>
          </a:bodyPr>
          <a:lstStyle/>
          <a:p>
            <a:r>
              <a:rPr lang="en-US" sz="4000" b="1" dirty="0"/>
              <a:t>Methodology for impact assessment</a:t>
            </a:r>
          </a:p>
        </p:txBody>
      </p:sp>
      <p:sp>
        <p:nvSpPr>
          <p:cNvPr id="3" name="Content Placeholder 2"/>
          <p:cNvSpPr>
            <a:spLocks noGrp="1"/>
          </p:cNvSpPr>
          <p:nvPr>
            <p:ph idx="1"/>
          </p:nvPr>
        </p:nvSpPr>
        <p:spPr>
          <a:xfrm>
            <a:off x="318053" y="1219200"/>
            <a:ext cx="11502886" cy="5314122"/>
          </a:xfrm>
        </p:spPr>
        <p:txBody>
          <a:bodyPr>
            <a:normAutofit fontScale="92500" lnSpcReduction="10000"/>
          </a:bodyPr>
          <a:lstStyle/>
          <a:p>
            <a:r>
              <a:rPr lang="en-US" dirty="0"/>
              <a:t>Use existing USPTO-Census patent-to-firm crosswalk (Graham et al. 2018), augmented by our own work to link the AI patents with a Census </a:t>
            </a:r>
            <a:r>
              <a:rPr lang="en-US" dirty="0" err="1"/>
              <a:t>FirmID</a:t>
            </a:r>
            <a:endParaRPr lang="en-US" dirty="0"/>
          </a:p>
          <a:p>
            <a:pPr lvl="1"/>
            <a:r>
              <a:rPr lang="en-US" dirty="0"/>
              <a:t>Incorporate various outcome measures including:</a:t>
            </a:r>
          </a:p>
          <a:p>
            <a:pPr lvl="2"/>
            <a:r>
              <a:rPr lang="en-US" dirty="0"/>
              <a:t>Employment, Revenue and Revenue per Employee (Revenue-enhanced LBD)</a:t>
            </a:r>
          </a:p>
          <a:p>
            <a:pPr lvl="2"/>
            <a:r>
              <a:rPr lang="en-US" dirty="0"/>
              <a:t>Value-added, Total Factor Productivity, Production Worker Share (ASM and CMF)</a:t>
            </a:r>
          </a:p>
          <a:p>
            <a:pPr lvl="2"/>
            <a:r>
              <a:rPr lang="en-US" dirty="0"/>
              <a:t>90-10, 90-50 and 50-10 earnings ratio by firm (LEHD)</a:t>
            </a:r>
          </a:p>
          <a:p>
            <a:pPr lvl="2"/>
            <a:endParaRPr lang="en-US" dirty="0"/>
          </a:p>
          <a:p>
            <a:r>
              <a:rPr lang="en-US" dirty="0"/>
              <a:t>Measure within-firm changes from AI innovations at the </a:t>
            </a:r>
            <a:r>
              <a:rPr lang="en-US" i="1" dirty="0"/>
              <a:t>extensive</a:t>
            </a:r>
            <a:r>
              <a:rPr lang="en-US" dirty="0"/>
              <a:t> and </a:t>
            </a:r>
            <a:r>
              <a:rPr lang="en-US" i="1" dirty="0"/>
              <a:t>intensive</a:t>
            </a:r>
            <a:r>
              <a:rPr lang="en-US" dirty="0"/>
              <a:t> margins.</a:t>
            </a:r>
          </a:p>
          <a:p>
            <a:endParaRPr lang="en-US" dirty="0"/>
          </a:p>
          <a:p>
            <a:r>
              <a:rPr lang="en-US" dirty="0"/>
              <a:t>Construct a “control” group of firms to which AI-inventing firms can be  compared and perform an event-study analysis</a:t>
            </a:r>
          </a:p>
          <a:p>
            <a:pPr lvl="1"/>
            <a:r>
              <a:rPr lang="en-US" dirty="0"/>
              <a:t>Use propensity score/exact matching to construct a control group using size, age, industry (4-digit NAICS), payroll, and patenting activity as predictors</a:t>
            </a:r>
          </a:p>
          <a:p>
            <a:pPr lvl="1"/>
            <a:r>
              <a:rPr lang="en-US" dirty="0"/>
              <a:t>Event study centered around the timing of the first AI patent filed by the AI-inventing firm.</a:t>
            </a:r>
          </a:p>
          <a:p>
            <a:endParaRPr lang="en-US" dirty="0"/>
          </a:p>
        </p:txBody>
      </p:sp>
    </p:spTree>
    <p:extLst>
      <p:ext uri="{BB962C8B-B14F-4D97-AF65-F5344CB8AC3E}">
        <p14:creationId xmlns:p14="http://schemas.microsoft.com/office/powerpoint/2010/main" val="37243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0553" y="163682"/>
            <a:ext cx="10058400" cy="707886"/>
          </a:xfrm>
          <a:prstGeom prst="rect">
            <a:avLst/>
          </a:prstGeom>
          <a:noFill/>
        </p:spPr>
        <p:txBody>
          <a:bodyPr wrap="square" rtlCol="0">
            <a:spAutoFit/>
          </a:bodyPr>
          <a:lstStyle/>
          <a:p>
            <a:r>
              <a:rPr lang="en-US" sz="4000" dirty="0"/>
              <a:t>AI Invention and firm productivity</a:t>
            </a:r>
          </a:p>
        </p:txBody>
      </p:sp>
      <p:pic>
        <p:nvPicPr>
          <p:cNvPr id="7" name="Picture 6">
            <a:extLst>
              <a:ext uri="{FF2B5EF4-FFF2-40B4-BE49-F238E27FC236}">
                <a16:creationId xmlns:a16="http://schemas.microsoft.com/office/drawing/2014/main" id="{BD0D9C07-1A21-894A-A256-DA6A8926ABDA}"/>
              </a:ext>
            </a:extLst>
          </p:cNvPr>
          <p:cNvPicPr>
            <a:picLocks noChangeAspect="1"/>
          </p:cNvPicPr>
          <p:nvPr/>
        </p:nvPicPr>
        <p:blipFill>
          <a:blip r:embed="rId3"/>
          <a:stretch>
            <a:fillRect/>
          </a:stretch>
        </p:blipFill>
        <p:spPr>
          <a:xfrm>
            <a:off x="1445135" y="1087395"/>
            <a:ext cx="8409237" cy="5239263"/>
          </a:xfrm>
          <a:prstGeom prst="rect">
            <a:avLst/>
          </a:prstGeom>
        </p:spPr>
      </p:pic>
      <p:sp>
        <p:nvSpPr>
          <p:cNvPr id="8" name="Rectangle 7">
            <a:extLst>
              <a:ext uri="{FF2B5EF4-FFF2-40B4-BE49-F238E27FC236}">
                <a16:creationId xmlns:a16="http://schemas.microsoft.com/office/drawing/2014/main" id="{21A76F2C-1079-B74C-B856-A7A5EC273D04}"/>
              </a:ext>
            </a:extLst>
          </p:cNvPr>
          <p:cNvSpPr/>
          <p:nvPr/>
        </p:nvSpPr>
        <p:spPr>
          <a:xfrm>
            <a:off x="1445135" y="2582561"/>
            <a:ext cx="8094281" cy="469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ABF6CF-6E8F-2F4B-B1AA-FA11B1BB50B4}"/>
              </a:ext>
            </a:extLst>
          </p:cNvPr>
          <p:cNvSpPr/>
          <p:nvPr/>
        </p:nvSpPr>
        <p:spPr>
          <a:xfrm>
            <a:off x="1461608" y="2957388"/>
            <a:ext cx="8094281" cy="494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21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71" y="-107965"/>
            <a:ext cx="11510964" cy="1325563"/>
          </a:xfrm>
        </p:spPr>
        <p:txBody>
          <a:bodyPr>
            <a:normAutofit/>
          </a:bodyPr>
          <a:lstStyle/>
          <a:p>
            <a:r>
              <a:rPr lang="en-US" sz="4000" b="1" dirty="0"/>
              <a:t>Event study on employment and labor productivity</a:t>
            </a:r>
            <a:br>
              <a:rPr lang="en-US" sz="4000" b="1" dirty="0"/>
            </a:br>
            <a:r>
              <a:rPr lang="en-US" sz="4000" b="1" dirty="0"/>
              <a:t>(all firms, not just manufacturing)</a:t>
            </a:r>
          </a:p>
        </p:txBody>
      </p:sp>
      <p:pic>
        <p:nvPicPr>
          <p:cNvPr id="3" name="Picture 2">
            <a:extLst>
              <a:ext uri="{FF2B5EF4-FFF2-40B4-BE49-F238E27FC236}">
                <a16:creationId xmlns:a16="http://schemas.microsoft.com/office/drawing/2014/main" id="{BAB7A5BB-2B21-BB4B-BBF1-80A96E830451}"/>
              </a:ext>
            </a:extLst>
          </p:cNvPr>
          <p:cNvPicPr>
            <a:picLocks noChangeAspect="1"/>
          </p:cNvPicPr>
          <p:nvPr/>
        </p:nvPicPr>
        <p:blipFill>
          <a:blip r:embed="rId3"/>
          <a:stretch>
            <a:fillRect/>
          </a:stretch>
        </p:blipFill>
        <p:spPr>
          <a:xfrm>
            <a:off x="893406" y="1652272"/>
            <a:ext cx="10371813" cy="2679164"/>
          </a:xfrm>
          <a:prstGeom prst="rect">
            <a:avLst/>
          </a:prstGeom>
        </p:spPr>
      </p:pic>
      <p:pic>
        <p:nvPicPr>
          <p:cNvPr id="6" name="Picture 5">
            <a:extLst>
              <a:ext uri="{FF2B5EF4-FFF2-40B4-BE49-F238E27FC236}">
                <a16:creationId xmlns:a16="http://schemas.microsoft.com/office/drawing/2014/main" id="{D5D1CC61-4D03-8742-9866-28A662F9B220}"/>
              </a:ext>
            </a:extLst>
          </p:cNvPr>
          <p:cNvPicPr>
            <a:picLocks noChangeAspect="1"/>
          </p:cNvPicPr>
          <p:nvPr/>
        </p:nvPicPr>
        <p:blipFill>
          <a:blip r:embed="rId4"/>
          <a:stretch>
            <a:fillRect/>
          </a:stretch>
        </p:blipFill>
        <p:spPr>
          <a:xfrm>
            <a:off x="1188006" y="4508460"/>
            <a:ext cx="9708649" cy="1962951"/>
          </a:xfrm>
          <a:prstGeom prst="rect">
            <a:avLst/>
          </a:prstGeom>
        </p:spPr>
      </p:pic>
      <p:sp>
        <p:nvSpPr>
          <p:cNvPr id="7" name="Rectangle 6">
            <a:extLst>
              <a:ext uri="{FF2B5EF4-FFF2-40B4-BE49-F238E27FC236}">
                <a16:creationId xmlns:a16="http://schemas.microsoft.com/office/drawing/2014/main" id="{F4B337A3-16CF-7247-BB15-868602937EEC}"/>
              </a:ext>
            </a:extLst>
          </p:cNvPr>
          <p:cNvSpPr/>
          <p:nvPr/>
        </p:nvSpPr>
        <p:spPr>
          <a:xfrm>
            <a:off x="1097791" y="3851778"/>
            <a:ext cx="8600302" cy="479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8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1271-8F93-074D-8339-B3D1F8F050A7}"/>
              </a:ext>
            </a:extLst>
          </p:cNvPr>
          <p:cNvSpPr>
            <a:spLocks noGrp="1"/>
          </p:cNvSpPr>
          <p:nvPr>
            <p:ph type="title"/>
          </p:nvPr>
        </p:nvSpPr>
        <p:spPr/>
        <p:txBody>
          <a:bodyPr>
            <a:normAutofit/>
          </a:bodyPr>
          <a:lstStyle/>
          <a:p>
            <a:r>
              <a:rPr lang="en-US" sz="4000" b="1" dirty="0"/>
              <a:t>Does AI widen income inequality?</a:t>
            </a:r>
          </a:p>
        </p:txBody>
      </p:sp>
      <p:sp>
        <p:nvSpPr>
          <p:cNvPr id="3" name="Content Placeholder 2">
            <a:extLst>
              <a:ext uri="{FF2B5EF4-FFF2-40B4-BE49-F238E27FC236}">
                <a16:creationId xmlns:a16="http://schemas.microsoft.com/office/drawing/2014/main" id="{C7515A16-8831-E442-8444-5BA10AABBB0B}"/>
              </a:ext>
            </a:extLst>
          </p:cNvPr>
          <p:cNvSpPr>
            <a:spLocks noGrp="1"/>
          </p:cNvSpPr>
          <p:nvPr>
            <p:ph idx="1"/>
          </p:nvPr>
        </p:nvSpPr>
        <p:spPr>
          <a:xfrm>
            <a:off x="838199" y="1825624"/>
            <a:ext cx="10889343" cy="5032375"/>
          </a:xfrm>
        </p:spPr>
        <p:txBody>
          <a:bodyPr>
            <a:normAutofit/>
          </a:bodyPr>
          <a:lstStyle/>
          <a:p>
            <a:r>
              <a:rPr lang="en-US" dirty="0"/>
              <a:t>Earlier generations of IT innovation dramatically expanded income inequality by raising demand for skill in the U.S. labor market.</a:t>
            </a:r>
          </a:p>
          <a:p>
            <a:r>
              <a:rPr lang="en-US" dirty="0"/>
              <a:t>Will AI continue – or even worsen – this longstanding trend?</a:t>
            </a:r>
          </a:p>
          <a:p>
            <a:r>
              <a:rPr lang="en-US" dirty="0"/>
              <a:t>We can examine the impact of AI on demand for production workers.</a:t>
            </a:r>
          </a:p>
          <a:p>
            <a:r>
              <a:rPr lang="en-US" dirty="0"/>
              <a:t>By linking data on our AI-inventing firms to the LEHD, we can also examine the the association between AI invention and actual changes in within-firm earnings inequality.</a:t>
            </a:r>
          </a:p>
          <a:p>
            <a:r>
              <a:rPr lang="en-US" dirty="0"/>
              <a:t>We measure earnings inequality using the 90</a:t>
            </a:r>
            <a:r>
              <a:rPr lang="en-US" baseline="30000" dirty="0"/>
              <a:t>th</a:t>
            </a:r>
            <a:r>
              <a:rPr lang="en-US" dirty="0"/>
              <a:t> percentile – 10</a:t>
            </a:r>
            <a:r>
              <a:rPr lang="en-US" baseline="30000" dirty="0"/>
              <a:t>th</a:t>
            </a:r>
            <a:r>
              <a:rPr lang="en-US" dirty="0"/>
              <a:t> percentile, 90</a:t>
            </a:r>
            <a:r>
              <a:rPr lang="en-US" baseline="30000" dirty="0"/>
              <a:t>th</a:t>
            </a:r>
            <a:r>
              <a:rPr lang="en-US" dirty="0"/>
              <a:t>-50</a:t>
            </a:r>
            <a:r>
              <a:rPr lang="en-US" baseline="30000" dirty="0"/>
              <a:t>th</a:t>
            </a:r>
            <a:r>
              <a:rPr lang="en-US" dirty="0"/>
              <a:t>, and 50</a:t>
            </a:r>
            <a:r>
              <a:rPr lang="en-US" baseline="30000" dirty="0"/>
              <a:t>th</a:t>
            </a:r>
            <a:r>
              <a:rPr lang="en-US" dirty="0"/>
              <a:t>-10</a:t>
            </a:r>
            <a:r>
              <a:rPr lang="en-US" baseline="30000" dirty="0"/>
              <a:t>th</a:t>
            </a:r>
            <a:r>
              <a:rPr lang="en-US" dirty="0"/>
              <a:t> income ratios.</a:t>
            </a:r>
          </a:p>
          <a:p>
            <a:endParaRPr lang="en-US" dirty="0"/>
          </a:p>
        </p:txBody>
      </p:sp>
    </p:spTree>
    <p:extLst>
      <p:ext uri="{BB962C8B-B14F-4D97-AF65-F5344CB8AC3E}">
        <p14:creationId xmlns:p14="http://schemas.microsoft.com/office/powerpoint/2010/main" val="28790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1271-8F93-074D-8339-B3D1F8F050A7}"/>
              </a:ext>
            </a:extLst>
          </p:cNvPr>
          <p:cNvSpPr>
            <a:spLocks noGrp="1"/>
          </p:cNvSpPr>
          <p:nvPr>
            <p:ph type="title"/>
          </p:nvPr>
        </p:nvSpPr>
        <p:spPr>
          <a:xfrm>
            <a:off x="232229" y="365125"/>
            <a:ext cx="11582399" cy="1325563"/>
          </a:xfrm>
        </p:spPr>
        <p:txBody>
          <a:bodyPr>
            <a:normAutofit/>
          </a:bodyPr>
          <a:lstStyle/>
          <a:p>
            <a:r>
              <a:rPr lang="en-US" sz="4000" b="1" dirty="0"/>
              <a:t>Does AI invention increase within-firm income inequality (in event study models)?</a:t>
            </a:r>
          </a:p>
        </p:txBody>
      </p:sp>
      <p:pic>
        <p:nvPicPr>
          <p:cNvPr id="5" name="Picture 4">
            <a:extLst>
              <a:ext uri="{FF2B5EF4-FFF2-40B4-BE49-F238E27FC236}">
                <a16:creationId xmlns:a16="http://schemas.microsoft.com/office/drawing/2014/main" id="{08D2C859-D557-9DB1-B64E-3A1A31EEBDA7}"/>
              </a:ext>
            </a:extLst>
          </p:cNvPr>
          <p:cNvPicPr>
            <a:picLocks noChangeAspect="1"/>
          </p:cNvPicPr>
          <p:nvPr/>
        </p:nvPicPr>
        <p:blipFill>
          <a:blip r:embed="rId3"/>
          <a:stretch>
            <a:fillRect/>
          </a:stretch>
        </p:blipFill>
        <p:spPr>
          <a:xfrm>
            <a:off x="2599786" y="1784349"/>
            <a:ext cx="6255343" cy="4879921"/>
          </a:xfrm>
          <a:prstGeom prst="rect">
            <a:avLst/>
          </a:prstGeom>
        </p:spPr>
      </p:pic>
    </p:spTree>
    <p:extLst>
      <p:ext uri="{BB962C8B-B14F-4D97-AF65-F5344CB8AC3E}">
        <p14:creationId xmlns:p14="http://schemas.microsoft.com/office/powerpoint/2010/main" val="41198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1271-8F93-074D-8339-B3D1F8F050A7}"/>
              </a:ext>
            </a:extLst>
          </p:cNvPr>
          <p:cNvSpPr>
            <a:spLocks noGrp="1"/>
          </p:cNvSpPr>
          <p:nvPr>
            <p:ph type="title"/>
          </p:nvPr>
        </p:nvSpPr>
        <p:spPr>
          <a:xfrm>
            <a:off x="101600" y="234499"/>
            <a:ext cx="12090400" cy="1325563"/>
          </a:xfrm>
        </p:spPr>
        <p:txBody>
          <a:bodyPr>
            <a:normAutofit/>
          </a:bodyPr>
          <a:lstStyle/>
          <a:p>
            <a:r>
              <a:rPr lang="en-US" sz="4000" b="1" dirty="0"/>
              <a:t>This paper provides new measures of AI-related innovation that complement existing studies</a:t>
            </a:r>
          </a:p>
        </p:txBody>
      </p:sp>
      <p:sp>
        <p:nvSpPr>
          <p:cNvPr id="3" name="Content Placeholder 2">
            <a:extLst>
              <a:ext uri="{FF2B5EF4-FFF2-40B4-BE49-F238E27FC236}">
                <a16:creationId xmlns:a16="http://schemas.microsoft.com/office/drawing/2014/main" id="{C7515A16-8831-E442-8444-5BA10AABBB0B}"/>
              </a:ext>
            </a:extLst>
          </p:cNvPr>
          <p:cNvSpPr>
            <a:spLocks noGrp="1"/>
          </p:cNvSpPr>
          <p:nvPr>
            <p:ph idx="1"/>
          </p:nvPr>
        </p:nvSpPr>
        <p:spPr>
          <a:xfrm>
            <a:off x="464457" y="1825625"/>
            <a:ext cx="10889343" cy="4618718"/>
          </a:xfrm>
        </p:spPr>
        <p:txBody>
          <a:bodyPr>
            <a:normAutofit fontScale="92500" lnSpcReduction="20000"/>
          </a:bodyPr>
          <a:lstStyle/>
          <a:p>
            <a:r>
              <a:rPr lang="en-US" dirty="0"/>
              <a:t>There have been impressive efforts efforts to directly measure AI adoption (</a:t>
            </a:r>
            <a:r>
              <a:rPr lang="en-US" dirty="0" err="1"/>
              <a:t>McElheran</a:t>
            </a:r>
            <a:r>
              <a:rPr lang="en-US" dirty="0"/>
              <a:t> et al., 2024; Zolas et al, 2019)…</a:t>
            </a:r>
          </a:p>
          <a:p>
            <a:r>
              <a:rPr lang="en-US" dirty="0"/>
              <a:t>And efforts to measure the impact of the hiring of AI workers as reflected in online job ad data (Babina et al., 2022, 2024)…</a:t>
            </a:r>
          </a:p>
          <a:p>
            <a:r>
              <a:rPr lang="en-US" dirty="0"/>
              <a:t>And more recent experimental studies of the impact of particular kinds of AI in particular work contexts (Brynjolfsson et al., 2023; Noy and Zhang, 2023).</a:t>
            </a:r>
          </a:p>
          <a:p>
            <a:r>
              <a:rPr lang="en-US" dirty="0"/>
              <a:t>We build on and extend the efforts of Cockburn et al. (2019), Webb et al. (2019), and </a:t>
            </a:r>
            <a:r>
              <a:rPr lang="en-US" dirty="0" err="1"/>
              <a:t>Giczy</a:t>
            </a:r>
            <a:r>
              <a:rPr lang="en-US" dirty="0"/>
              <a:t> et al. (2021) to identify AI-related patents…</a:t>
            </a:r>
          </a:p>
          <a:p>
            <a:r>
              <a:rPr lang="en-US" dirty="0"/>
              <a:t>And we examine the impact of these AI inventions on the AI-inventing firms, using Census micro-data, finding evidence that suggests significant effects on productivity</a:t>
            </a:r>
          </a:p>
          <a:p>
            <a:r>
              <a:rPr lang="en-US" dirty="0"/>
              <a:t>We are also beginning to measure the impact of elite academic scientists on AI-related invention, through collaboration and the employment of their doctoral students.</a:t>
            </a:r>
          </a:p>
          <a:p>
            <a:endParaRPr lang="en-US" dirty="0"/>
          </a:p>
        </p:txBody>
      </p:sp>
    </p:spTree>
    <p:extLst>
      <p:ext uri="{BB962C8B-B14F-4D97-AF65-F5344CB8AC3E}">
        <p14:creationId xmlns:p14="http://schemas.microsoft.com/office/powerpoint/2010/main" val="34954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05950-F37E-5833-6B96-5DFF413A3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CE1C4-A79E-7E95-D606-777AA117FFAE}"/>
              </a:ext>
            </a:extLst>
          </p:cNvPr>
          <p:cNvSpPr>
            <a:spLocks noGrp="1"/>
          </p:cNvSpPr>
          <p:nvPr>
            <p:ph type="title"/>
          </p:nvPr>
        </p:nvSpPr>
        <p:spPr>
          <a:xfrm>
            <a:off x="396240" y="385445"/>
            <a:ext cx="4657352" cy="2933178"/>
          </a:xfrm>
        </p:spPr>
        <p:txBody>
          <a:bodyPr>
            <a:normAutofit fontScale="90000"/>
          </a:bodyPr>
          <a:lstStyle/>
          <a:p>
            <a:r>
              <a:rPr lang="en-US" b="1" dirty="0"/>
              <a:t>AI knowledge: Measuring AI transfer to industry by tracking the movement of experts</a:t>
            </a:r>
          </a:p>
        </p:txBody>
      </p:sp>
      <p:sp>
        <p:nvSpPr>
          <p:cNvPr id="3" name="Content Placeholder 2">
            <a:extLst>
              <a:ext uri="{FF2B5EF4-FFF2-40B4-BE49-F238E27FC236}">
                <a16:creationId xmlns:a16="http://schemas.microsoft.com/office/drawing/2014/main" id="{10279A73-AA21-0A60-46C0-3C9DF903B808}"/>
              </a:ext>
            </a:extLst>
          </p:cNvPr>
          <p:cNvSpPr>
            <a:spLocks noGrp="1"/>
          </p:cNvSpPr>
          <p:nvPr>
            <p:ph idx="1"/>
          </p:nvPr>
        </p:nvSpPr>
        <p:spPr>
          <a:xfrm>
            <a:off x="5306060" y="185781"/>
            <a:ext cx="6797040" cy="6664960"/>
          </a:xfrm>
        </p:spPr>
        <p:txBody>
          <a:bodyPr>
            <a:normAutofit fontScale="77500" lnSpcReduction="20000"/>
          </a:bodyPr>
          <a:lstStyle/>
          <a:p>
            <a:r>
              <a:rPr lang="en-US" dirty="0"/>
              <a:t>Any firm seeking to apply frontier AI technology to a particular problem requires a “pyramid” consisting of workers with different levels of AI skills.</a:t>
            </a:r>
          </a:p>
          <a:p>
            <a:r>
              <a:rPr lang="en-US" dirty="0"/>
              <a:t>At the moment, the high-level “software architects” who can guide the application of frontier technology are in especially short supply.</a:t>
            </a:r>
          </a:p>
          <a:p>
            <a:r>
              <a:rPr lang="en-US" dirty="0"/>
              <a:t> The allocation of these elite software architects across firms, industries, and projects may be especially predictive of success.</a:t>
            </a:r>
          </a:p>
          <a:p>
            <a:r>
              <a:rPr lang="en-US" dirty="0"/>
              <a:t>Can one track the high-level architects as they move across firms that employ them?</a:t>
            </a:r>
          </a:p>
          <a:p>
            <a:r>
              <a:rPr lang="en-US" dirty="0"/>
              <a:t>We find the leading AI scientists using Elsevier publication data and measure their direct collaboration with firms using coauthored papers. We use faculty websites and other sources to identify their (doctoral/post-doc) students.</a:t>
            </a:r>
          </a:p>
          <a:p>
            <a:r>
              <a:rPr lang="en-US" dirty="0"/>
              <a:t>We are then using </a:t>
            </a:r>
            <a:r>
              <a:rPr lang="en-US" dirty="0" err="1"/>
              <a:t>Revelio</a:t>
            </a:r>
            <a:r>
              <a:rPr lang="en-US" dirty="0"/>
              <a:t> data to trace the movements of these students across organizational boundaries over time.</a:t>
            </a:r>
          </a:p>
          <a:p>
            <a:r>
              <a:rPr lang="en-US" dirty="0"/>
              <a:t>We can use U.S. Census data to test the hypothesis that the emergence of a “critical mass” of frontier AI researchers within a firm leads to increases in output, employment, and productivity.</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9C9010C-3371-4A63-797F-F27E96B7FF90}"/>
              </a:ext>
            </a:extLst>
          </p:cNvPr>
          <p:cNvPicPr>
            <a:picLocks noChangeAspect="1"/>
          </p:cNvPicPr>
          <p:nvPr/>
        </p:nvPicPr>
        <p:blipFill>
          <a:blip r:embed="rId3"/>
          <a:stretch>
            <a:fillRect/>
          </a:stretch>
        </p:blipFill>
        <p:spPr>
          <a:xfrm>
            <a:off x="152400" y="3915556"/>
            <a:ext cx="5145032" cy="2243910"/>
          </a:xfrm>
          <a:prstGeom prst="rect">
            <a:avLst/>
          </a:prstGeom>
        </p:spPr>
      </p:pic>
    </p:spTree>
    <p:extLst>
      <p:ext uri="{BB962C8B-B14F-4D97-AF65-F5344CB8AC3E}">
        <p14:creationId xmlns:p14="http://schemas.microsoft.com/office/powerpoint/2010/main" val="38377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BA54-38D1-0877-4C13-874F3D38E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A6C9D-04F8-A144-C91B-D7DE07E291A4}"/>
              </a:ext>
            </a:extLst>
          </p:cNvPr>
          <p:cNvSpPr>
            <a:spLocks noGrp="1"/>
          </p:cNvSpPr>
          <p:nvPr>
            <p:ph type="title"/>
          </p:nvPr>
        </p:nvSpPr>
        <p:spPr/>
        <p:txBody>
          <a:bodyPr>
            <a:normAutofit/>
          </a:bodyPr>
          <a:lstStyle/>
          <a:p>
            <a:r>
              <a:rPr lang="en-US" sz="4000" b="1" dirty="0"/>
              <a:t>Tracing the impact generated by AI experts across time and organizational boundaries</a:t>
            </a:r>
          </a:p>
        </p:txBody>
      </p:sp>
      <p:sp>
        <p:nvSpPr>
          <p:cNvPr id="5" name="TextBox 4">
            <a:extLst>
              <a:ext uri="{FF2B5EF4-FFF2-40B4-BE49-F238E27FC236}">
                <a16:creationId xmlns:a16="http://schemas.microsoft.com/office/drawing/2014/main" id="{65A72965-5012-3E56-5BA4-F5604AA6331F}"/>
              </a:ext>
            </a:extLst>
          </p:cNvPr>
          <p:cNvSpPr txBox="1"/>
          <p:nvPr/>
        </p:nvSpPr>
        <p:spPr>
          <a:xfrm>
            <a:off x="5721780" y="2153637"/>
            <a:ext cx="5982540" cy="1384995"/>
          </a:xfrm>
          <a:prstGeom prst="rect">
            <a:avLst/>
          </a:prstGeom>
          <a:noFill/>
        </p:spPr>
        <p:txBody>
          <a:bodyPr wrap="square" rtlCol="0">
            <a:spAutoFit/>
          </a:bodyPr>
          <a:lstStyle/>
          <a:p>
            <a:r>
              <a:rPr lang="en-US" sz="2800" dirty="0"/>
              <a:t>We can measure the impact of an accumulating stock of AI experts on firm productivity and other outcomes </a:t>
            </a:r>
          </a:p>
        </p:txBody>
      </p:sp>
      <p:grpSp>
        <p:nvGrpSpPr>
          <p:cNvPr id="20" name="Group 19">
            <a:extLst>
              <a:ext uri="{FF2B5EF4-FFF2-40B4-BE49-F238E27FC236}">
                <a16:creationId xmlns:a16="http://schemas.microsoft.com/office/drawing/2014/main" id="{92F7896D-E871-4D8A-7A09-CFCF8EAB0C9C}"/>
              </a:ext>
            </a:extLst>
          </p:cNvPr>
          <p:cNvGrpSpPr/>
          <p:nvPr/>
        </p:nvGrpSpPr>
        <p:grpSpPr>
          <a:xfrm>
            <a:off x="5721780" y="4167860"/>
            <a:ext cx="5707830" cy="1734276"/>
            <a:chOff x="6442816" y="3631339"/>
            <a:chExt cx="5707830" cy="1734276"/>
          </a:xfrm>
        </p:grpSpPr>
        <p:pic>
          <p:nvPicPr>
            <p:cNvPr id="3" name="Picture 2">
              <a:extLst>
                <a:ext uri="{FF2B5EF4-FFF2-40B4-BE49-F238E27FC236}">
                  <a16:creationId xmlns:a16="http://schemas.microsoft.com/office/drawing/2014/main" id="{2E58B4F8-44B8-0AD9-91D4-33C0AF00DD1A}"/>
                </a:ext>
              </a:extLst>
            </p:cNvPr>
            <p:cNvPicPr>
              <a:picLocks noChangeAspect="1"/>
            </p:cNvPicPr>
            <p:nvPr/>
          </p:nvPicPr>
          <p:blipFill>
            <a:blip r:embed="rId3"/>
            <a:stretch>
              <a:fillRect/>
            </a:stretch>
          </p:blipFill>
          <p:spPr>
            <a:xfrm>
              <a:off x="6442816" y="3898079"/>
              <a:ext cx="5707830" cy="566253"/>
            </a:xfrm>
            <a:prstGeom prst="rect">
              <a:avLst/>
            </a:prstGeom>
          </p:spPr>
        </p:pic>
        <p:pic>
          <p:nvPicPr>
            <p:cNvPr id="4" name="Picture 3">
              <a:extLst>
                <a:ext uri="{FF2B5EF4-FFF2-40B4-BE49-F238E27FC236}">
                  <a16:creationId xmlns:a16="http://schemas.microsoft.com/office/drawing/2014/main" id="{DBC43DCF-71CE-9B6B-F5CB-A73F064E9336}"/>
                </a:ext>
              </a:extLst>
            </p:cNvPr>
            <p:cNvPicPr>
              <a:picLocks noChangeAspect="1"/>
            </p:cNvPicPr>
            <p:nvPr/>
          </p:nvPicPr>
          <p:blipFill>
            <a:blip r:embed="rId4"/>
            <a:stretch>
              <a:fillRect/>
            </a:stretch>
          </p:blipFill>
          <p:spPr>
            <a:xfrm>
              <a:off x="7612361" y="4993892"/>
              <a:ext cx="3368739" cy="371723"/>
            </a:xfrm>
            <a:prstGeom prst="rect">
              <a:avLst/>
            </a:prstGeom>
          </p:spPr>
        </p:pic>
        <p:sp>
          <p:nvSpPr>
            <p:cNvPr id="6" name="TextBox 5">
              <a:extLst>
                <a:ext uri="{FF2B5EF4-FFF2-40B4-BE49-F238E27FC236}">
                  <a16:creationId xmlns:a16="http://schemas.microsoft.com/office/drawing/2014/main" id="{B9E051C1-DC6C-81BB-8736-F37D8FB4ACF5}"/>
                </a:ext>
              </a:extLst>
            </p:cNvPr>
            <p:cNvSpPr txBox="1"/>
            <p:nvPr/>
          </p:nvSpPr>
          <p:spPr>
            <a:xfrm>
              <a:off x="8124038" y="3631339"/>
              <a:ext cx="2345386" cy="400110"/>
            </a:xfrm>
            <a:prstGeom prst="rect">
              <a:avLst/>
            </a:prstGeom>
            <a:noFill/>
          </p:spPr>
          <p:txBody>
            <a:bodyPr wrap="none" rtlCol="0">
              <a:spAutoFit/>
            </a:bodyPr>
            <a:lstStyle/>
            <a:p>
              <a:r>
                <a:rPr lang="en-US" sz="2000" dirty="0"/>
                <a:t>Event study models</a:t>
              </a:r>
            </a:p>
          </p:txBody>
        </p:sp>
        <p:sp>
          <p:nvSpPr>
            <p:cNvPr id="7" name="TextBox 6">
              <a:extLst>
                <a:ext uri="{FF2B5EF4-FFF2-40B4-BE49-F238E27FC236}">
                  <a16:creationId xmlns:a16="http://schemas.microsoft.com/office/drawing/2014/main" id="{69DE747E-8120-D76D-F7D8-3F3B34B63568}"/>
                </a:ext>
              </a:extLst>
            </p:cNvPr>
            <p:cNvSpPr txBox="1"/>
            <p:nvPr/>
          </p:nvSpPr>
          <p:spPr>
            <a:xfrm>
              <a:off x="7183813" y="4658951"/>
              <a:ext cx="4359335" cy="400110"/>
            </a:xfrm>
            <a:prstGeom prst="rect">
              <a:avLst/>
            </a:prstGeom>
            <a:noFill/>
          </p:spPr>
          <p:txBody>
            <a:bodyPr wrap="none" rtlCol="0">
              <a:spAutoFit/>
            </a:bodyPr>
            <a:lstStyle/>
            <a:p>
              <a:r>
                <a:rPr lang="en-US" sz="2000" dirty="0"/>
                <a:t>Production functions (with fixed effects)</a:t>
              </a:r>
            </a:p>
          </p:txBody>
        </p:sp>
      </p:grpSp>
      <p:pic>
        <p:nvPicPr>
          <p:cNvPr id="27" name="Picture 26">
            <a:extLst>
              <a:ext uri="{FF2B5EF4-FFF2-40B4-BE49-F238E27FC236}">
                <a16:creationId xmlns:a16="http://schemas.microsoft.com/office/drawing/2014/main" id="{D900CF19-F6EA-1ED7-9AB0-80276700BD4F}"/>
              </a:ext>
            </a:extLst>
          </p:cNvPr>
          <p:cNvPicPr>
            <a:picLocks noChangeAspect="1"/>
          </p:cNvPicPr>
          <p:nvPr/>
        </p:nvPicPr>
        <p:blipFill>
          <a:blip r:embed="rId5"/>
          <a:stretch>
            <a:fillRect/>
          </a:stretch>
        </p:blipFill>
        <p:spPr>
          <a:xfrm>
            <a:off x="147037" y="1684362"/>
            <a:ext cx="7772400" cy="2943176"/>
          </a:xfrm>
          <a:prstGeom prst="rect">
            <a:avLst/>
          </a:prstGeom>
        </p:spPr>
      </p:pic>
      <p:pic>
        <p:nvPicPr>
          <p:cNvPr id="9" name="Picture 8">
            <a:extLst>
              <a:ext uri="{FF2B5EF4-FFF2-40B4-BE49-F238E27FC236}">
                <a16:creationId xmlns:a16="http://schemas.microsoft.com/office/drawing/2014/main" id="{335177AF-38C4-70F0-266F-693F7E5AA7A4}"/>
              </a:ext>
            </a:extLst>
          </p:cNvPr>
          <p:cNvPicPr>
            <a:picLocks noChangeAspect="1"/>
          </p:cNvPicPr>
          <p:nvPr/>
        </p:nvPicPr>
        <p:blipFill>
          <a:blip r:embed="rId6"/>
          <a:stretch>
            <a:fillRect/>
          </a:stretch>
        </p:blipFill>
        <p:spPr>
          <a:xfrm>
            <a:off x="662206" y="1912336"/>
            <a:ext cx="1951483" cy="607839"/>
          </a:xfrm>
          <a:prstGeom prst="rect">
            <a:avLst/>
          </a:prstGeom>
        </p:spPr>
      </p:pic>
      <p:pic>
        <p:nvPicPr>
          <p:cNvPr id="10" name="Picture 9">
            <a:extLst>
              <a:ext uri="{FF2B5EF4-FFF2-40B4-BE49-F238E27FC236}">
                <a16:creationId xmlns:a16="http://schemas.microsoft.com/office/drawing/2014/main" id="{3EA0B986-281F-E067-3590-4FC39B3ED0C2}"/>
              </a:ext>
            </a:extLst>
          </p:cNvPr>
          <p:cNvPicPr>
            <a:picLocks noChangeAspect="1"/>
          </p:cNvPicPr>
          <p:nvPr/>
        </p:nvPicPr>
        <p:blipFill>
          <a:blip r:embed="rId7"/>
          <a:stretch>
            <a:fillRect/>
          </a:stretch>
        </p:blipFill>
        <p:spPr>
          <a:xfrm>
            <a:off x="850150" y="2520175"/>
            <a:ext cx="1437267" cy="869458"/>
          </a:xfrm>
          <a:prstGeom prst="rect">
            <a:avLst/>
          </a:prstGeom>
        </p:spPr>
      </p:pic>
      <p:pic>
        <p:nvPicPr>
          <p:cNvPr id="11" name="Picture 10">
            <a:extLst>
              <a:ext uri="{FF2B5EF4-FFF2-40B4-BE49-F238E27FC236}">
                <a16:creationId xmlns:a16="http://schemas.microsoft.com/office/drawing/2014/main" id="{B687AA11-0860-C100-0B24-29B43D349EFB}"/>
              </a:ext>
            </a:extLst>
          </p:cNvPr>
          <p:cNvPicPr>
            <a:picLocks noChangeAspect="1"/>
          </p:cNvPicPr>
          <p:nvPr/>
        </p:nvPicPr>
        <p:blipFill>
          <a:blip r:embed="rId8"/>
          <a:stretch>
            <a:fillRect/>
          </a:stretch>
        </p:blipFill>
        <p:spPr>
          <a:xfrm>
            <a:off x="1337463" y="3527745"/>
            <a:ext cx="526864" cy="484715"/>
          </a:xfrm>
          <a:prstGeom prst="rect">
            <a:avLst/>
          </a:prstGeom>
        </p:spPr>
      </p:pic>
      <p:pic>
        <p:nvPicPr>
          <p:cNvPr id="12" name="Picture 11">
            <a:extLst>
              <a:ext uri="{FF2B5EF4-FFF2-40B4-BE49-F238E27FC236}">
                <a16:creationId xmlns:a16="http://schemas.microsoft.com/office/drawing/2014/main" id="{C15ADB98-EDD7-C82D-3698-4F02C6062034}"/>
              </a:ext>
            </a:extLst>
          </p:cNvPr>
          <p:cNvPicPr>
            <a:picLocks noChangeAspect="1"/>
          </p:cNvPicPr>
          <p:nvPr/>
        </p:nvPicPr>
        <p:blipFill>
          <a:blip r:embed="rId9"/>
          <a:stretch>
            <a:fillRect/>
          </a:stretch>
        </p:blipFill>
        <p:spPr>
          <a:xfrm>
            <a:off x="762389" y="4026822"/>
            <a:ext cx="1792553" cy="541148"/>
          </a:xfrm>
          <a:prstGeom prst="rect">
            <a:avLst/>
          </a:prstGeom>
        </p:spPr>
      </p:pic>
      <p:pic>
        <p:nvPicPr>
          <p:cNvPr id="13" name="Picture 12">
            <a:extLst>
              <a:ext uri="{FF2B5EF4-FFF2-40B4-BE49-F238E27FC236}">
                <a16:creationId xmlns:a16="http://schemas.microsoft.com/office/drawing/2014/main" id="{58CCF528-14F7-8FD1-CCB6-1C47451C4F98}"/>
              </a:ext>
            </a:extLst>
          </p:cNvPr>
          <p:cNvPicPr>
            <a:picLocks noChangeAspect="1"/>
          </p:cNvPicPr>
          <p:nvPr/>
        </p:nvPicPr>
        <p:blipFill>
          <a:blip r:embed="rId10"/>
          <a:stretch>
            <a:fillRect/>
          </a:stretch>
        </p:blipFill>
        <p:spPr>
          <a:xfrm>
            <a:off x="1368304" y="4631013"/>
            <a:ext cx="624103" cy="369839"/>
          </a:xfrm>
          <a:prstGeom prst="rect">
            <a:avLst/>
          </a:prstGeom>
        </p:spPr>
      </p:pic>
      <p:pic>
        <p:nvPicPr>
          <p:cNvPr id="15" name="Picture 14">
            <a:extLst>
              <a:ext uri="{FF2B5EF4-FFF2-40B4-BE49-F238E27FC236}">
                <a16:creationId xmlns:a16="http://schemas.microsoft.com/office/drawing/2014/main" id="{B4BF3EF9-5D19-473D-5378-114A45BD49A8}"/>
              </a:ext>
            </a:extLst>
          </p:cNvPr>
          <p:cNvPicPr>
            <a:picLocks noChangeAspect="1"/>
          </p:cNvPicPr>
          <p:nvPr/>
        </p:nvPicPr>
        <p:blipFill>
          <a:blip r:embed="rId11"/>
          <a:stretch>
            <a:fillRect/>
          </a:stretch>
        </p:blipFill>
        <p:spPr>
          <a:xfrm>
            <a:off x="995289" y="5036126"/>
            <a:ext cx="1127743" cy="605951"/>
          </a:xfrm>
          <a:prstGeom prst="rect">
            <a:avLst/>
          </a:prstGeom>
        </p:spPr>
      </p:pic>
    </p:spTree>
    <p:extLst>
      <p:ext uri="{BB962C8B-B14F-4D97-AF65-F5344CB8AC3E}">
        <p14:creationId xmlns:p14="http://schemas.microsoft.com/office/powerpoint/2010/main" val="42310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BA54-38D1-0877-4C13-874F3D38E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A6C9D-04F8-A144-C91B-D7DE07E291A4}"/>
              </a:ext>
            </a:extLst>
          </p:cNvPr>
          <p:cNvSpPr>
            <a:spLocks noGrp="1"/>
          </p:cNvSpPr>
          <p:nvPr>
            <p:ph type="title"/>
          </p:nvPr>
        </p:nvSpPr>
        <p:spPr/>
        <p:txBody>
          <a:bodyPr>
            <a:normAutofit/>
          </a:bodyPr>
          <a:lstStyle/>
          <a:p>
            <a:r>
              <a:rPr lang="en-US" sz="4000" b="1" dirty="0"/>
              <a:t>A report on our (ongoing) progress…</a:t>
            </a:r>
          </a:p>
        </p:txBody>
      </p:sp>
      <p:pic>
        <p:nvPicPr>
          <p:cNvPr id="3" name="Picture 2">
            <a:extLst>
              <a:ext uri="{FF2B5EF4-FFF2-40B4-BE49-F238E27FC236}">
                <a16:creationId xmlns:a16="http://schemas.microsoft.com/office/drawing/2014/main" id="{17F6A3F7-ED5A-98B8-49ED-C6E0514C6937}"/>
              </a:ext>
            </a:extLst>
          </p:cNvPr>
          <p:cNvPicPr>
            <a:picLocks noChangeAspect="1"/>
          </p:cNvPicPr>
          <p:nvPr/>
        </p:nvPicPr>
        <p:blipFill>
          <a:blip r:embed="rId3"/>
          <a:stretch>
            <a:fillRect/>
          </a:stretch>
        </p:blipFill>
        <p:spPr>
          <a:xfrm>
            <a:off x="208059" y="1545948"/>
            <a:ext cx="11019571" cy="4165304"/>
          </a:xfrm>
          <a:prstGeom prst="rect">
            <a:avLst/>
          </a:prstGeom>
        </p:spPr>
      </p:pic>
    </p:spTree>
    <p:extLst>
      <p:ext uri="{BB962C8B-B14F-4D97-AF65-F5344CB8AC3E}">
        <p14:creationId xmlns:p14="http://schemas.microsoft.com/office/powerpoint/2010/main" val="305760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BA54-38D1-0877-4C13-874F3D38E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A6C9D-04F8-A144-C91B-D7DE07E291A4}"/>
              </a:ext>
            </a:extLst>
          </p:cNvPr>
          <p:cNvSpPr>
            <a:spLocks noGrp="1"/>
          </p:cNvSpPr>
          <p:nvPr>
            <p:ph type="title"/>
          </p:nvPr>
        </p:nvSpPr>
        <p:spPr/>
        <p:txBody>
          <a:bodyPr>
            <a:normAutofit/>
          </a:bodyPr>
          <a:lstStyle/>
          <a:p>
            <a:r>
              <a:rPr lang="en-US" sz="4000" b="1" dirty="0"/>
              <a:t>Some (very!) preliminary evidence on collaboration with star scientists…</a:t>
            </a:r>
          </a:p>
        </p:txBody>
      </p:sp>
      <p:graphicFrame>
        <p:nvGraphicFramePr>
          <p:cNvPr id="6" name="Object 5">
            <a:extLst>
              <a:ext uri="{FF2B5EF4-FFF2-40B4-BE49-F238E27FC236}">
                <a16:creationId xmlns:a16="http://schemas.microsoft.com/office/drawing/2014/main" id="{437445DF-DADB-EE05-D435-86945B12321E}"/>
              </a:ext>
            </a:extLst>
          </p:cNvPr>
          <p:cNvGraphicFramePr>
            <a:graphicFrameLocks noChangeAspect="1"/>
          </p:cNvGraphicFramePr>
          <p:nvPr>
            <p:extLst>
              <p:ext uri="{D42A27DB-BD31-4B8C-83A1-F6EECF244321}">
                <p14:modId xmlns:p14="http://schemas.microsoft.com/office/powerpoint/2010/main" val="4005788784"/>
              </p:ext>
            </p:extLst>
          </p:nvPr>
        </p:nvGraphicFramePr>
        <p:xfrm>
          <a:off x="2282371" y="1783668"/>
          <a:ext cx="6527799" cy="5077177"/>
        </p:xfrm>
        <a:graphic>
          <a:graphicData uri="http://schemas.openxmlformats.org/presentationml/2006/ole">
            <mc:AlternateContent xmlns:mc="http://schemas.openxmlformats.org/markup-compatibility/2006">
              <mc:Choice xmlns:v="urn:schemas-microsoft-com:vml" Requires="v">
                <p:oleObj name="Document" r:id="rId3" imgW="5943600" imgH="4622800" progId="Word.Document.12">
                  <p:embed/>
                </p:oleObj>
              </mc:Choice>
              <mc:Fallback>
                <p:oleObj name="Document" r:id="rId3" imgW="5943600" imgH="4622800" progId="Word.Document.12">
                  <p:embed/>
                  <p:pic>
                    <p:nvPicPr>
                      <p:cNvPr id="0" name=""/>
                      <p:cNvPicPr/>
                      <p:nvPr/>
                    </p:nvPicPr>
                    <p:blipFill>
                      <a:blip r:embed="rId4"/>
                      <a:stretch>
                        <a:fillRect/>
                      </a:stretch>
                    </p:blipFill>
                    <p:spPr>
                      <a:xfrm>
                        <a:off x="2282371" y="1783668"/>
                        <a:ext cx="6527799" cy="5077177"/>
                      </a:xfrm>
                      <a:prstGeom prst="rect">
                        <a:avLst/>
                      </a:prstGeom>
                    </p:spPr>
                  </p:pic>
                </p:oleObj>
              </mc:Fallback>
            </mc:AlternateContent>
          </a:graphicData>
        </a:graphic>
      </p:graphicFrame>
    </p:spTree>
    <p:extLst>
      <p:ext uri="{BB962C8B-B14F-4D97-AF65-F5344CB8AC3E}">
        <p14:creationId xmlns:p14="http://schemas.microsoft.com/office/powerpoint/2010/main" val="26960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A499-5663-FD04-E039-F3D2A8720467}"/>
              </a:ext>
            </a:extLst>
          </p:cNvPr>
          <p:cNvSpPr>
            <a:spLocks noGrp="1"/>
          </p:cNvSpPr>
          <p:nvPr>
            <p:ph type="title"/>
          </p:nvPr>
        </p:nvSpPr>
        <p:spPr/>
        <p:txBody>
          <a:bodyPr>
            <a:normAutofit/>
          </a:bodyPr>
          <a:lstStyle/>
          <a:p>
            <a:r>
              <a:rPr lang="en-US" sz="4000" b="1" dirty="0"/>
              <a:t>(Preliminary) Conclusions</a:t>
            </a:r>
          </a:p>
        </p:txBody>
      </p:sp>
      <p:sp>
        <p:nvSpPr>
          <p:cNvPr id="3" name="Content Placeholder 2">
            <a:extLst>
              <a:ext uri="{FF2B5EF4-FFF2-40B4-BE49-F238E27FC236}">
                <a16:creationId xmlns:a16="http://schemas.microsoft.com/office/drawing/2014/main" id="{6B94E572-0C83-5A9C-1221-B552036714EB}"/>
              </a:ext>
            </a:extLst>
          </p:cNvPr>
          <p:cNvSpPr>
            <a:spLocks noGrp="1"/>
          </p:cNvSpPr>
          <p:nvPr>
            <p:ph idx="1"/>
          </p:nvPr>
        </p:nvSpPr>
        <p:spPr/>
        <p:txBody>
          <a:bodyPr>
            <a:normAutofit/>
          </a:bodyPr>
          <a:lstStyle/>
          <a:p>
            <a:r>
              <a:rPr lang="en-US" dirty="0"/>
              <a:t>ML-based approaches can identify AI-related patents.</a:t>
            </a:r>
          </a:p>
          <a:p>
            <a:r>
              <a:rPr lang="en-US" dirty="0"/>
              <a:t>We find strong relationships between AI invention and the subsequent (labor) productivity growth of AI-inventing firms! </a:t>
            </a:r>
          </a:p>
          <a:p>
            <a:r>
              <a:rPr lang="en-US" dirty="0"/>
              <a:t>Current results omit the impact of recent advances in LLMs and generative AI; currently updating our AI patents to include these recent advances.</a:t>
            </a:r>
          </a:p>
        </p:txBody>
      </p:sp>
    </p:spTree>
    <p:extLst>
      <p:ext uri="{BB962C8B-B14F-4D97-AF65-F5344CB8AC3E}">
        <p14:creationId xmlns:p14="http://schemas.microsoft.com/office/powerpoint/2010/main" val="239542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A499-5663-FD04-E039-F3D2A8720467}"/>
              </a:ext>
            </a:extLst>
          </p:cNvPr>
          <p:cNvSpPr>
            <a:spLocks noGrp="1"/>
          </p:cNvSpPr>
          <p:nvPr>
            <p:ph type="title"/>
          </p:nvPr>
        </p:nvSpPr>
        <p:spPr/>
        <p:txBody>
          <a:bodyPr>
            <a:normAutofit/>
          </a:bodyPr>
          <a:lstStyle/>
          <a:p>
            <a:r>
              <a:rPr lang="en-US" sz="4000" b="1" dirty="0"/>
              <a:t>Next steps</a:t>
            </a:r>
          </a:p>
        </p:txBody>
      </p:sp>
      <p:sp>
        <p:nvSpPr>
          <p:cNvPr id="3" name="Content Placeholder 2">
            <a:extLst>
              <a:ext uri="{FF2B5EF4-FFF2-40B4-BE49-F238E27FC236}">
                <a16:creationId xmlns:a16="http://schemas.microsoft.com/office/drawing/2014/main" id="{6B94E572-0C83-5A9C-1221-B552036714EB}"/>
              </a:ext>
            </a:extLst>
          </p:cNvPr>
          <p:cNvSpPr>
            <a:spLocks noGrp="1"/>
          </p:cNvSpPr>
          <p:nvPr>
            <p:ph idx="1"/>
          </p:nvPr>
        </p:nvSpPr>
        <p:spPr/>
        <p:txBody>
          <a:bodyPr/>
          <a:lstStyle/>
          <a:p>
            <a:r>
              <a:rPr lang="en-US" dirty="0"/>
              <a:t>Measure direct collaboration between elite AI scientists and U.S. firms.</a:t>
            </a:r>
          </a:p>
          <a:p>
            <a:r>
              <a:rPr lang="en-US" dirty="0"/>
              <a:t>Obtain data on the movement of the students of elite AI scientist into U.S. firms.</a:t>
            </a:r>
          </a:p>
          <a:p>
            <a:r>
              <a:rPr lang="en-US" dirty="0"/>
              <a:t>Examine the impact of this elite human capital (if any) on U.S. firm output, employment, and productivity.</a:t>
            </a:r>
          </a:p>
        </p:txBody>
      </p:sp>
    </p:spTree>
    <p:extLst>
      <p:ext uri="{BB962C8B-B14F-4D97-AF65-F5344CB8AC3E}">
        <p14:creationId xmlns:p14="http://schemas.microsoft.com/office/powerpoint/2010/main" val="107704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1271-8F93-074D-8339-B3D1F8F050A7}"/>
              </a:ext>
            </a:extLst>
          </p:cNvPr>
          <p:cNvSpPr>
            <a:spLocks noGrp="1"/>
          </p:cNvSpPr>
          <p:nvPr>
            <p:ph type="title"/>
          </p:nvPr>
        </p:nvSpPr>
        <p:spPr>
          <a:xfrm>
            <a:off x="838200" y="809970"/>
            <a:ext cx="10515600" cy="1325563"/>
          </a:xfrm>
        </p:spPr>
        <p:txBody>
          <a:bodyPr>
            <a:noAutofit/>
          </a:bodyPr>
          <a:lstStyle/>
          <a:p>
            <a:r>
              <a:rPr lang="en-US" sz="4000" b="1" dirty="0"/>
              <a:t>Thanks! </a:t>
            </a:r>
          </a:p>
        </p:txBody>
      </p:sp>
    </p:spTree>
    <p:extLst>
      <p:ext uri="{BB962C8B-B14F-4D97-AF65-F5344CB8AC3E}">
        <p14:creationId xmlns:p14="http://schemas.microsoft.com/office/powerpoint/2010/main" val="311602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05D-B315-4A87-A7F0-704488B5AB46}"/>
              </a:ext>
            </a:extLst>
          </p:cNvPr>
          <p:cNvSpPr>
            <a:spLocks noGrp="1"/>
          </p:cNvSpPr>
          <p:nvPr>
            <p:ph type="title"/>
          </p:nvPr>
        </p:nvSpPr>
        <p:spPr>
          <a:xfrm>
            <a:off x="838200" y="-48532"/>
            <a:ext cx="10515600" cy="1325563"/>
          </a:xfrm>
        </p:spPr>
        <p:txBody>
          <a:bodyPr>
            <a:normAutofit/>
          </a:bodyPr>
          <a:lstStyle/>
          <a:p>
            <a:r>
              <a:rPr lang="en-US" sz="4000" b="1" dirty="0"/>
              <a:t>Using AI to find AI inventions (1)</a:t>
            </a:r>
            <a:br>
              <a:rPr lang="en-US" sz="4000" b="1" dirty="0"/>
            </a:br>
            <a:r>
              <a:rPr lang="en-US" sz="3200" i="1" dirty="0"/>
              <a:t>Begin with “hand-curated” AI (and non-AI) patents</a:t>
            </a:r>
          </a:p>
        </p:txBody>
      </p:sp>
      <p:pic>
        <p:nvPicPr>
          <p:cNvPr id="7" name="Content Placeholder 6" descr="A close up of a map&#10;&#10;Description automatically generated">
            <a:extLst>
              <a:ext uri="{FF2B5EF4-FFF2-40B4-BE49-F238E27FC236}">
                <a16:creationId xmlns:a16="http://schemas.microsoft.com/office/drawing/2014/main" id="{2474913A-87DD-46CF-8BA0-73D94D9AA1A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32140" y="1308276"/>
            <a:ext cx="9064633" cy="4945290"/>
          </a:xfrm>
        </p:spPr>
      </p:pic>
      <p:sp>
        <p:nvSpPr>
          <p:cNvPr id="3" name="Oval 2">
            <a:extLst>
              <a:ext uri="{FF2B5EF4-FFF2-40B4-BE49-F238E27FC236}">
                <a16:creationId xmlns:a16="http://schemas.microsoft.com/office/drawing/2014/main" id="{3CB34000-18A2-F1DA-55CC-BBF42C730068}"/>
              </a:ext>
            </a:extLst>
          </p:cNvPr>
          <p:cNvSpPr/>
          <p:nvPr/>
        </p:nvSpPr>
        <p:spPr>
          <a:xfrm>
            <a:off x="838200" y="1951490"/>
            <a:ext cx="2670628" cy="14369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22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05D-B315-4A87-A7F0-704488B5AB46}"/>
              </a:ext>
            </a:extLst>
          </p:cNvPr>
          <p:cNvSpPr>
            <a:spLocks noGrp="1"/>
          </p:cNvSpPr>
          <p:nvPr>
            <p:ph type="title"/>
          </p:nvPr>
        </p:nvSpPr>
        <p:spPr>
          <a:xfrm>
            <a:off x="0" y="-231548"/>
            <a:ext cx="12461357" cy="1907948"/>
          </a:xfrm>
        </p:spPr>
        <p:txBody>
          <a:bodyPr>
            <a:normAutofit/>
          </a:bodyPr>
          <a:lstStyle/>
          <a:p>
            <a:r>
              <a:rPr lang="en-US" sz="4000" b="1" dirty="0"/>
              <a:t>Using AI to find AI inventions (2)</a:t>
            </a:r>
            <a:br>
              <a:rPr lang="en-US" sz="4000" b="1" dirty="0"/>
            </a:br>
            <a:r>
              <a:rPr lang="en-US" sz="3200" i="1" dirty="0"/>
              <a:t>Train a SVM to identify more AI (and non-AI) patents (</a:t>
            </a:r>
            <a:r>
              <a:rPr lang="en-US" sz="2800" i="1" dirty="0"/>
              <a:t>with human input</a:t>
            </a:r>
            <a:r>
              <a:rPr lang="en-US" sz="3200" i="1" dirty="0"/>
              <a:t>)</a:t>
            </a:r>
          </a:p>
        </p:txBody>
      </p:sp>
      <p:pic>
        <p:nvPicPr>
          <p:cNvPr id="7" name="Content Placeholder 6" descr="A close up of a map&#10;&#10;Description automatically generated">
            <a:extLst>
              <a:ext uri="{FF2B5EF4-FFF2-40B4-BE49-F238E27FC236}">
                <a16:creationId xmlns:a16="http://schemas.microsoft.com/office/drawing/2014/main" id="{2474913A-87DD-46CF-8BA0-73D94D9AA1A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32140" y="1502671"/>
            <a:ext cx="9064633" cy="4945290"/>
          </a:xfrm>
        </p:spPr>
      </p:pic>
      <p:sp>
        <p:nvSpPr>
          <p:cNvPr id="4" name="Oval 3">
            <a:extLst>
              <a:ext uri="{FF2B5EF4-FFF2-40B4-BE49-F238E27FC236}">
                <a16:creationId xmlns:a16="http://schemas.microsoft.com/office/drawing/2014/main" id="{E02929E5-5D36-26E0-520E-21E5B5BFE6AC}"/>
              </a:ext>
            </a:extLst>
          </p:cNvPr>
          <p:cNvSpPr/>
          <p:nvPr/>
        </p:nvSpPr>
        <p:spPr>
          <a:xfrm>
            <a:off x="2371241" y="1717793"/>
            <a:ext cx="3724759" cy="28051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0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05D-B315-4A87-A7F0-704488B5AB46}"/>
              </a:ext>
            </a:extLst>
          </p:cNvPr>
          <p:cNvSpPr>
            <a:spLocks noGrp="1"/>
          </p:cNvSpPr>
          <p:nvPr>
            <p:ph type="title"/>
          </p:nvPr>
        </p:nvSpPr>
        <p:spPr>
          <a:xfrm>
            <a:off x="349100" y="-134608"/>
            <a:ext cx="11346714" cy="1750757"/>
          </a:xfrm>
        </p:spPr>
        <p:txBody>
          <a:bodyPr>
            <a:normAutofit/>
          </a:bodyPr>
          <a:lstStyle/>
          <a:p>
            <a:r>
              <a:rPr lang="en-US" sz="4000" b="1" dirty="0"/>
              <a:t>Using AI to find AI inventions (3)</a:t>
            </a:r>
            <a:br>
              <a:rPr lang="en-US" sz="4000" b="1" dirty="0"/>
            </a:br>
            <a:r>
              <a:rPr lang="en-US" sz="3200" i="1" dirty="0"/>
              <a:t>Train several different ML models on the expanded training data set</a:t>
            </a:r>
            <a:endParaRPr lang="en-US" sz="4000" i="1" dirty="0"/>
          </a:p>
        </p:txBody>
      </p:sp>
      <p:pic>
        <p:nvPicPr>
          <p:cNvPr id="7" name="Content Placeholder 6" descr="A close up of a map&#10;&#10;Description automatically generated">
            <a:extLst>
              <a:ext uri="{FF2B5EF4-FFF2-40B4-BE49-F238E27FC236}">
                <a16:creationId xmlns:a16="http://schemas.microsoft.com/office/drawing/2014/main" id="{2474913A-87DD-46CF-8BA0-73D94D9AA1A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32140" y="1308276"/>
            <a:ext cx="9064633" cy="4945290"/>
          </a:xfrm>
        </p:spPr>
      </p:pic>
      <p:sp>
        <p:nvSpPr>
          <p:cNvPr id="4" name="Oval 3">
            <a:extLst>
              <a:ext uri="{FF2B5EF4-FFF2-40B4-BE49-F238E27FC236}">
                <a16:creationId xmlns:a16="http://schemas.microsoft.com/office/drawing/2014/main" id="{E02929E5-5D36-26E0-520E-21E5B5BFE6AC}"/>
              </a:ext>
            </a:extLst>
          </p:cNvPr>
          <p:cNvSpPr/>
          <p:nvPr/>
        </p:nvSpPr>
        <p:spPr>
          <a:xfrm>
            <a:off x="6168317" y="1441343"/>
            <a:ext cx="3921080" cy="28051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58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05D-B315-4A87-A7F0-704488B5AB46}"/>
              </a:ext>
            </a:extLst>
          </p:cNvPr>
          <p:cNvSpPr>
            <a:spLocks noGrp="1"/>
          </p:cNvSpPr>
          <p:nvPr>
            <p:ph type="title"/>
          </p:nvPr>
        </p:nvSpPr>
        <p:spPr>
          <a:xfrm>
            <a:off x="721237" y="-155876"/>
            <a:ext cx="10515600" cy="1325563"/>
          </a:xfrm>
        </p:spPr>
        <p:txBody>
          <a:bodyPr>
            <a:normAutofit/>
          </a:bodyPr>
          <a:lstStyle/>
          <a:p>
            <a:r>
              <a:rPr lang="en-US" sz="4000" b="1" dirty="0"/>
              <a:t>Using AI to find AI inventions (4)</a:t>
            </a:r>
            <a:br>
              <a:rPr lang="en-US" sz="4000" b="1" dirty="0"/>
            </a:br>
            <a:r>
              <a:rPr lang="en-US" sz="3200" i="1" dirty="0"/>
              <a:t>Compare outputs and identify high-discrepancy patents</a:t>
            </a:r>
            <a:endParaRPr lang="en-US" sz="4000" b="1" dirty="0"/>
          </a:p>
        </p:txBody>
      </p:sp>
      <p:pic>
        <p:nvPicPr>
          <p:cNvPr id="7" name="Content Placeholder 6" descr="A close up of a map&#10;&#10;Description automatically generated">
            <a:extLst>
              <a:ext uri="{FF2B5EF4-FFF2-40B4-BE49-F238E27FC236}">
                <a16:creationId xmlns:a16="http://schemas.microsoft.com/office/drawing/2014/main" id="{2474913A-87DD-46CF-8BA0-73D94D9AA1A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73463" y="1292778"/>
            <a:ext cx="9064633" cy="4945290"/>
          </a:xfrm>
        </p:spPr>
      </p:pic>
      <p:sp>
        <p:nvSpPr>
          <p:cNvPr id="4" name="Oval 3">
            <a:extLst>
              <a:ext uri="{FF2B5EF4-FFF2-40B4-BE49-F238E27FC236}">
                <a16:creationId xmlns:a16="http://schemas.microsoft.com/office/drawing/2014/main" id="{E02929E5-5D36-26E0-520E-21E5B5BFE6AC}"/>
              </a:ext>
            </a:extLst>
          </p:cNvPr>
          <p:cNvSpPr/>
          <p:nvPr/>
        </p:nvSpPr>
        <p:spPr>
          <a:xfrm>
            <a:off x="6821189" y="3687681"/>
            <a:ext cx="3724759" cy="28051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82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05D-B315-4A87-A7F0-704488B5AB46}"/>
              </a:ext>
            </a:extLst>
          </p:cNvPr>
          <p:cNvSpPr>
            <a:spLocks noGrp="1"/>
          </p:cNvSpPr>
          <p:nvPr>
            <p:ph type="title"/>
          </p:nvPr>
        </p:nvSpPr>
        <p:spPr>
          <a:xfrm>
            <a:off x="115189" y="-49568"/>
            <a:ext cx="10515600" cy="1325563"/>
          </a:xfrm>
        </p:spPr>
        <p:txBody>
          <a:bodyPr>
            <a:normAutofit/>
          </a:bodyPr>
          <a:lstStyle/>
          <a:p>
            <a:r>
              <a:rPr lang="en-US" sz="4000" b="1" dirty="0"/>
              <a:t>Using AI to find AI inventions (5)</a:t>
            </a:r>
            <a:br>
              <a:rPr lang="en-US" sz="4000" b="1" dirty="0"/>
            </a:br>
            <a:r>
              <a:rPr lang="en-US" sz="3200" i="1" dirty="0"/>
              <a:t>Create a “challenge” data set</a:t>
            </a:r>
            <a:endParaRPr lang="en-US" sz="4000" b="1" dirty="0"/>
          </a:p>
        </p:txBody>
      </p:sp>
      <p:pic>
        <p:nvPicPr>
          <p:cNvPr id="7" name="Content Placeholder 6" descr="A close up of a map&#10;&#10;Description automatically generated">
            <a:extLst>
              <a:ext uri="{FF2B5EF4-FFF2-40B4-BE49-F238E27FC236}">
                <a16:creationId xmlns:a16="http://schemas.microsoft.com/office/drawing/2014/main" id="{2474913A-87DD-46CF-8BA0-73D94D9AA1A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73463" y="1292778"/>
            <a:ext cx="9064633" cy="4945290"/>
          </a:xfrm>
        </p:spPr>
      </p:pic>
      <p:sp>
        <p:nvSpPr>
          <p:cNvPr id="4" name="Oval 3">
            <a:extLst>
              <a:ext uri="{FF2B5EF4-FFF2-40B4-BE49-F238E27FC236}">
                <a16:creationId xmlns:a16="http://schemas.microsoft.com/office/drawing/2014/main" id="{E02929E5-5D36-26E0-520E-21E5B5BFE6AC}"/>
              </a:ext>
            </a:extLst>
          </p:cNvPr>
          <p:cNvSpPr/>
          <p:nvPr/>
        </p:nvSpPr>
        <p:spPr>
          <a:xfrm>
            <a:off x="5408908" y="4618495"/>
            <a:ext cx="1751309" cy="13255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65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05D-B315-4A87-A7F0-704488B5AB46}"/>
              </a:ext>
            </a:extLst>
          </p:cNvPr>
          <p:cNvSpPr>
            <a:spLocks noGrp="1"/>
          </p:cNvSpPr>
          <p:nvPr>
            <p:ph type="title"/>
          </p:nvPr>
        </p:nvSpPr>
        <p:spPr>
          <a:xfrm>
            <a:off x="380997" y="-70812"/>
            <a:ext cx="11137540" cy="1793286"/>
          </a:xfrm>
        </p:spPr>
        <p:txBody>
          <a:bodyPr>
            <a:normAutofit/>
          </a:bodyPr>
          <a:lstStyle/>
          <a:p>
            <a:r>
              <a:rPr lang="en-US" sz="4000" b="1" dirty="0"/>
              <a:t>Using AI to find AI inventions (6)</a:t>
            </a:r>
            <a:br>
              <a:rPr lang="en-US" sz="4000" b="1" dirty="0"/>
            </a:br>
            <a:r>
              <a:rPr lang="en-US" sz="3200" i="1" dirty="0"/>
              <a:t>Retrain the models on the challenge data set, combine models to create an “ensemble”</a:t>
            </a:r>
            <a:endParaRPr lang="en-US" sz="4000" b="1" i="1" dirty="0"/>
          </a:p>
        </p:txBody>
      </p:sp>
      <p:pic>
        <p:nvPicPr>
          <p:cNvPr id="7" name="Content Placeholder 6" descr="A close up of a map&#10;&#10;Description automatically generated">
            <a:extLst>
              <a:ext uri="{FF2B5EF4-FFF2-40B4-BE49-F238E27FC236}">
                <a16:creationId xmlns:a16="http://schemas.microsoft.com/office/drawing/2014/main" id="{2474913A-87DD-46CF-8BA0-73D94D9AA1A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85186" y="1558603"/>
            <a:ext cx="9064633" cy="4945290"/>
          </a:xfrm>
        </p:spPr>
      </p:pic>
      <p:sp>
        <p:nvSpPr>
          <p:cNvPr id="4" name="Oval 3">
            <a:extLst>
              <a:ext uri="{FF2B5EF4-FFF2-40B4-BE49-F238E27FC236}">
                <a16:creationId xmlns:a16="http://schemas.microsoft.com/office/drawing/2014/main" id="{E02929E5-5D36-26E0-520E-21E5B5BFE6AC}"/>
              </a:ext>
            </a:extLst>
          </p:cNvPr>
          <p:cNvSpPr/>
          <p:nvPr/>
        </p:nvSpPr>
        <p:spPr>
          <a:xfrm>
            <a:off x="3006671" y="4239659"/>
            <a:ext cx="2960176" cy="199840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05D-B315-4A87-A7F0-704488B5AB46}"/>
              </a:ext>
            </a:extLst>
          </p:cNvPr>
          <p:cNvSpPr>
            <a:spLocks noGrp="1"/>
          </p:cNvSpPr>
          <p:nvPr>
            <p:ph type="title"/>
          </p:nvPr>
        </p:nvSpPr>
        <p:spPr>
          <a:xfrm>
            <a:off x="774403" y="-155874"/>
            <a:ext cx="10515600" cy="1325563"/>
          </a:xfrm>
        </p:spPr>
        <p:txBody>
          <a:bodyPr>
            <a:normAutofit/>
          </a:bodyPr>
          <a:lstStyle/>
          <a:p>
            <a:r>
              <a:rPr lang="en-US" sz="4000" b="1" dirty="0"/>
              <a:t>Using AI to find AI inventions (7)</a:t>
            </a:r>
            <a:br>
              <a:rPr lang="en-US" sz="4000" b="1" dirty="0"/>
            </a:br>
            <a:r>
              <a:rPr lang="en-US" sz="3200" i="1" dirty="0"/>
              <a:t>Predict the “AI-ness” of every U.S. patent, 1990-2018</a:t>
            </a:r>
          </a:p>
        </p:txBody>
      </p:sp>
      <p:pic>
        <p:nvPicPr>
          <p:cNvPr id="7" name="Content Placeholder 6" descr="A close up of a map&#10;&#10;Description automatically generated">
            <a:extLst>
              <a:ext uri="{FF2B5EF4-FFF2-40B4-BE49-F238E27FC236}">
                <a16:creationId xmlns:a16="http://schemas.microsoft.com/office/drawing/2014/main" id="{2474913A-87DD-46CF-8BA0-73D94D9AA1A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73463" y="1292778"/>
            <a:ext cx="9064633" cy="4945290"/>
          </a:xfrm>
        </p:spPr>
      </p:pic>
      <p:sp>
        <p:nvSpPr>
          <p:cNvPr id="4" name="Oval 3">
            <a:extLst>
              <a:ext uri="{FF2B5EF4-FFF2-40B4-BE49-F238E27FC236}">
                <a16:creationId xmlns:a16="http://schemas.microsoft.com/office/drawing/2014/main" id="{E02929E5-5D36-26E0-520E-21E5B5BFE6AC}"/>
              </a:ext>
            </a:extLst>
          </p:cNvPr>
          <p:cNvSpPr/>
          <p:nvPr/>
        </p:nvSpPr>
        <p:spPr>
          <a:xfrm>
            <a:off x="542440" y="4239659"/>
            <a:ext cx="2960176" cy="199840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951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2595</TotalTime>
  <Words>3692</Words>
  <Application>Microsoft Macintosh PowerPoint</Application>
  <PresentationFormat>Widescreen</PresentationFormat>
  <Paragraphs>188</Paragraphs>
  <Slides>26</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Calibri Light</vt:lpstr>
      <vt:lpstr>Office Theme</vt:lpstr>
      <vt:lpstr>Document</vt:lpstr>
      <vt:lpstr>The Block Center for Technology and Society Future of Work Initiative https://www.cmu.edu/block-center/          </vt:lpstr>
      <vt:lpstr>This paper provides new measures of AI-related innovation that complement existing studies</vt:lpstr>
      <vt:lpstr>Using AI to find AI inventions (1) Begin with “hand-curated” AI (and non-AI) patents</vt:lpstr>
      <vt:lpstr>Using AI to find AI inventions (2) Train a SVM to identify more AI (and non-AI) patents (with human input)</vt:lpstr>
      <vt:lpstr>Using AI to find AI inventions (3) Train several different ML models on the expanded training data set</vt:lpstr>
      <vt:lpstr>Using AI to find AI inventions (4) Compare outputs and identify high-discrepancy patents</vt:lpstr>
      <vt:lpstr>Using AI to find AI inventions (5) Create a “challenge” data set</vt:lpstr>
      <vt:lpstr>Using AI to find AI inventions (6) Retrain the models on the challenge data set, combine models to create an “ensemble”</vt:lpstr>
      <vt:lpstr>Using AI to find AI inventions (7) Predict the “AI-ness” of every U.S. patent, 1990-2018</vt:lpstr>
      <vt:lpstr>Our methods find far more AI patents than previous approaches taken by some economists</vt:lpstr>
      <vt:lpstr>AI patenting has grown rapidly over our sample period</vt:lpstr>
      <vt:lpstr>AI patenting is widely distributed across patent classes…</vt:lpstr>
      <vt:lpstr>And across firms….</vt:lpstr>
      <vt:lpstr>AI patenting is concentrated in a few metro areas within the United States…</vt:lpstr>
      <vt:lpstr>Methodology for impact assessment</vt:lpstr>
      <vt:lpstr>PowerPoint Presentation</vt:lpstr>
      <vt:lpstr>Event study on employment and labor productivity (all firms, not just manufacturing)</vt:lpstr>
      <vt:lpstr>Does AI widen income inequality?</vt:lpstr>
      <vt:lpstr>Does AI invention increase within-firm income inequality (in event study models)?</vt:lpstr>
      <vt:lpstr>AI knowledge: Measuring AI transfer to industry by tracking the movement of experts</vt:lpstr>
      <vt:lpstr>Tracing the impact generated by AI experts across time and organizational boundaries</vt:lpstr>
      <vt:lpstr>A report on our (ongoing) progress…</vt:lpstr>
      <vt:lpstr>Some (very!) preliminary evidence on collaboration with star scientists…</vt:lpstr>
      <vt:lpstr>(Preliminary) Conclusions</vt:lpstr>
      <vt:lpstr>Next steps</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Patent Identification</dc:title>
  <dc:creator>Lee G Branstetter</dc:creator>
  <cp:lastModifiedBy>Lee G Branstetter</cp:lastModifiedBy>
  <cp:revision>154</cp:revision>
  <cp:lastPrinted>2024-07-17T01:15:47Z</cp:lastPrinted>
  <dcterms:created xsi:type="dcterms:W3CDTF">2019-07-09T01:16:05Z</dcterms:created>
  <dcterms:modified xsi:type="dcterms:W3CDTF">2024-07-17T04:06:58Z</dcterms:modified>
</cp:coreProperties>
</file>