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1"/>
  </p:notesMasterIdLst>
  <p:sldIdLst>
    <p:sldId id="256" r:id="rId2"/>
    <p:sldId id="985" r:id="rId3"/>
    <p:sldId id="964" r:id="rId4"/>
    <p:sldId id="1039" r:id="rId5"/>
    <p:sldId id="1040" r:id="rId6"/>
    <p:sldId id="1030" r:id="rId7"/>
    <p:sldId id="1031" r:id="rId8"/>
    <p:sldId id="1032" r:id="rId9"/>
    <p:sldId id="1035" r:id="rId10"/>
    <p:sldId id="1033" r:id="rId11"/>
    <p:sldId id="963" r:id="rId12"/>
    <p:sldId id="974" r:id="rId13"/>
    <p:sldId id="1036" r:id="rId14"/>
    <p:sldId id="889" r:id="rId15"/>
    <p:sldId id="397" r:id="rId16"/>
    <p:sldId id="962" r:id="rId17"/>
    <p:sldId id="947" r:id="rId18"/>
    <p:sldId id="1010" r:id="rId19"/>
    <p:sldId id="1034" r:id="rId20"/>
    <p:sldId id="1011" r:id="rId21"/>
    <p:sldId id="1012" r:id="rId22"/>
    <p:sldId id="1013" r:id="rId23"/>
    <p:sldId id="1037" r:id="rId24"/>
    <p:sldId id="1019" r:id="rId25"/>
    <p:sldId id="1017" r:id="rId26"/>
    <p:sldId id="1020" r:id="rId27"/>
    <p:sldId id="996" r:id="rId28"/>
    <p:sldId id="999" r:id="rId29"/>
    <p:sldId id="1022" r:id="rId30"/>
    <p:sldId id="1007" r:id="rId31"/>
    <p:sldId id="993" r:id="rId32"/>
    <p:sldId id="956" r:id="rId33"/>
    <p:sldId id="975" r:id="rId34"/>
    <p:sldId id="978" r:id="rId35"/>
    <p:sldId id="1014" r:id="rId36"/>
    <p:sldId id="979" r:id="rId37"/>
    <p:sldId id="980" r:id="rId38"/>
    <p:sldId id="991" r:id="rId39"/>
    <p:sldId id="101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60"/>
    <p:restoredTop sz="94508"/>
  </p:normalViewPr>
  <p:slideViewPr>
    <p:cSldViewPr snapToGrid="0" snapToObjects="1">
      <p:cViewPr varScale="1">
        <p:scale>
          <a:sx n="145" d="100"/>
          <a:sy n="145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73F36-06CD-1A47-A286-274920958616}" type="datetimeFigureOut">
              <a:rPr lang="en-US" smtClean="0"/>
              <a:t>7/23/24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EAED5-DE1D-6143-BD92-9BCF0AA9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9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E1A3-0A16-514C-BD43-86DF5CE8FD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5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E1A3-0A16-514C-BD43-86DF5CE8FD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51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E1A3-0A16-514C-BD43-86DF5CE8FD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32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EAED5-DE1D-6143-BD92-9BCF0AA992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97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E1A3-0A16-514C-BD43-86DF5CE8FD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90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E1A3-0A16-514C-BD43-86DF5CE8FD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24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E1A3-0A16-514C-BD43-86DF5CE8FD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8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E1A3-0A16-514C-BD43-86DF5CE8FD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87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E1A3-0A16-514C-BD43-86DF5CE8FD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3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E1A3-0A16-514C-BD43-86DF5CE8FD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86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Psi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E1A3-0A16-514C-BD43-86DF5CE8FD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63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E1A3-0A16-514C-BD43-86DF5CE8FD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46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E1A3-0A16-514C-BD43-86DF5CE8FD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22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E1A3-0A16-514C-BD43-86DF5CE8FD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51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E1A3-0A16-514C-BD43-86DF5CE8FD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07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E1A3-0A16-514C-BD43-86DF5CE8FD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14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E1A3-0A16-514C-BD43-86DF5CE8FD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9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B0A2-629E-C544-AF7F-D70D5C8328EA}" type="datetime1">
              <a:rPr lang="en-US" smtClean="0"/>
              <a:t>7/23/24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4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2D28-3C7F-BB40-9C49-0A9904829C3B}" type="datetime1">
              <a:rPr lang="en-US" smtClean="0"/>
              <a:t>7/23/24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6633D-35BD-1C47-813F-56141ECF1E2C}" type="datetime1">
              <a:rPr lang="en-US" smtClean="0"/>
              <a:t>7/23/24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7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92FE-6BA3-BE4E-BC94-5B49EC2D3C65}" type="datetime1">
              <a:rPr lang="en-US" smtClean="0"/>
              <a:t>7/23/24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3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F349-B9B8-9242-A912-E0D26B7CE795}" type="datetime1">
              <a:rPr lang="en-US" smtClean="0"/>
              <a:t>7/23/24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8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D8D1-C248-6942-9B66-0444D8DECC54}" type="datetime1">
              <a:rPr lang="en-US" smtClean="0"/>
              <a:t>7/23/24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9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85A9-F5B9-B248-BC01-96EA7A35A52B}" type="datetime1">
              <a:rPr lang="en-US" smtClean="0"/>
              <a:t>7/23/24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9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7A6D-4D67-6547-9ECE-56F9B00B73AE}" type="datetime1">
              <a:rPr lang="en-US" smtClean="0"/>
              <a:t>7/23/24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4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65C6-071A-D54F-A98D-FEDEB0071007}" type="datetime1">
              <a:rPr lang="en-US" smtClean="0"/>
              <a:t>7/23/24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4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A4E3-6582-904C-A6D2-479DDB637792}" type="datetime1">
              <a:rPr lang="en-US" smtClean="0"/>
              <a:t>7/23/24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2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5169-CEEF-4A42-ACBF-A9D97794D893}" type="datetime1">
              <a:rPr lang="en-US" smtClean="0"/>
              <a:t>7/23/24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4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EA20-B334-CF45-B520-55CC9F78DC47}" type="datetime1">
              <a:rPr lang="en-US" smtClean="0"/>
              <a:t>7/23/24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4F551-24B1-9D40-B541-DCB36CEEF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ers.usda.gov/webdocs/charts/106039/(rred)-unemployment_768px.png?v=120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rphydesmond.com/wisconsins-temporary-ban-on-evictions-and-foreclosures-due-to-covid1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rbantriage.org/our-work/covid-19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BBBA0-1AE4-6247-BAAF-D32F9F06E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846758"/>
            <a:ext cx="7772400" cy="2387600"/>
          </a:xfrm>
        </p:spPr>
        <p:txBody>
          <a:bodyPr>
            <a:normAutofit/>
          </a:bodyPr>
          <a:lstStyle/>
          <a:p>
            <a:r>
              <a:rPr lang="en-US" sz="4800" b="0" i="0" dirty="0">
                <a:effectLst/>
              </a:rPr>
              <a:t>Discrimination During Eviction Moratoria</a:t>
            </a:r>
            <a:br>
              <a:rPr lang="en-US" sz="16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78D85-CC7F-0640-BA85-169D31620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022714"/>
            <a:ext cx="7772400" cy="4371862"/>
          </a:xfrm>
        </p:spPr>
        <p:txBody>
          <a:bodyPr>
            <a:noAutofit/>
          </a:bodyPr>
          <a:lstStyle/>
          <a:p>
            <a:pPr algn="l"/>
            <a:r>
              <a:rPr lang="en-US" b="0" i="0" dirty="0">
                <a:effectLst/>
              </a:rPr>
              <a:t>                    Alina </a:t>
            </a:r>
            <a:r>
              <a:rPr lang="en-US" b="0" i="0" dirty="0" err="1">
                <a:effectLst/>
              </a:rPr>
              <a:t>Arefeva</a:t>
            </a:r>
            <a:r>
              <a:rPr lang="en-US" dirty="0"/>
              <a:t>                           Kay </a:t>
            </a:r>
            <a:r>
              <a:rPr lang="en-US" dirty="0" err="1"/>
              <a:t>Jowers</a:t>
            </a:r>
            <a:endParaRPr lang="en-US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b="0" i="0" dirty="0">
                <a:effectLst/>
              </a:rPr>
              <a:t>                              UW-Madison                                       </a:t>
            </a:r>
            <a:r>
              <a:rPr lang="en-US" sz="1800" dirty="0"/>
              <a:t>Duke University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b="0" i="0" dirty="0">
                <a:effectLst/>
              </a:rPr>
              <a:t>                Wisconsin School of Business</a:t>
            </a:r>
            <a:r>
              <a:rPr lang="en-US" sz="1800" dirty="0"/>
              <a:t>          Kenan Institute &amp; Nicholas Institute</a:t>
            </a:r>
            <a:br>
              <a:rPr lang="en-US" dirty="0"/>
            </a:br>
            <a:endParaRPr lang="en-US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0" i="0" dirty="0">
                <a:effectLst/>
              </a:rPr>
              <a:t>                       </a:t>
            </a:r>
            <a:r>
              <a:rPr lang="en-US" b="0" i="0" dirty="0" err="1">
                <a:effectLst/>
              </a:rPr>
              <a:t>Qihui</a:t>
            </a:r>
            <a:r>
              <a:rPr lang="en-US" b="0" i="0" dirty="0">
                <a:effectLst/>
              </a:rPr>
              <a:t> Hu                         Christopher Timmins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                    </a:t>
            </a:r>
            <a:r>
              <a:rPr lang="en-US" sz="1800" b="0" i="0" dirty="0">
                <a:effectLst/>
              </a:rPr>
              <a:t>Carnegie Mellon                                           UW-Madison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              </a:t>
            </a:r>
            <a:r>
              <a:rPr lang="en-US" sz="1800" b="0" i="0" dirty="0">
                <a:effectLst/>
              </a:rPr>
              <a:t>Heinz School of Public Policy                   Wisconsin School of Business</a:t>
            </a:r>
            <a:endParaRPr lang="en-US" sz="1800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BF298-3F43-E22A-F2FB-6B2FB00A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84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94" y="17463"/>
            <a:ext cx="8188779" cy="1325563"/>
          </a:xfrm>
        </p:spPr>
        <p:txBody>
          <a:bodyPr>
            <a:normAutofit/>
          </a:bodyPr>
          <a:lstStyle/>
          <a:p>
            <a:r>
              <a:rPr lang="en-US" sz="4000"/>
              <a:t>Model: Effect </a:t>
            </a:r>
            <a:r>
              <a:rPr lang="en-US" sz="4000" dirty="0"/>
              <a:t>of Eviction Moratorium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1338263"/>
            <a:ext cx="8737600" cy="52006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Minority applicants are either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000" dirty="0"/>
              <a:t>less preferred in the case of taste-based discrimination or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000" dirty="0"/>
              <a:t>perceived to be less creditworthy in the case of statistical discrimination.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These differences are exacerbated by the eviction moratorium.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During the eviction moratorium, the landlord replies to minority applicants less frequently.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DAF8-A97C-AC4D-BBDE-064216BD7B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4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18547"/>
            <a:ext cx="818877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Experimental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561" y="1974233"/>
            <a:ext cx="7735662" cy="527736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halyard-display"/>
              </a:rPr>
              <a:t>Peter Christensen, Ignacio Sarmiento-Barbieri, and Christopher Timmins (2021).  "Racial Discrimination and Housing Outcomes in the United States Rental Market,”  NBER WP #29516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DAF8-A97C-AC4D-BBDE-064216BD7B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5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18547"/>
            <a:ext cx="818877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Experimental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09" y="1839816"/>
            <a:ext cx="8188779" cy="46371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Experiment covered February 6 – July 31, 2020.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Random sequence of interactions sent to 8,476</a:t>
            </a:r>
            <a:r>
              <a:rPr lang="en-US" sz="2000" b="0" i="0" dirty="0">
                <a:effectLst/>
              </a:rPr>
              <a:t> property managers across 50 largest metropolitan housing markets on major online rental housing platform.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Targeted listings in downtown and suburban areas starting the day after each property was listed on the platform.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DAF8-A97C-AC4D-BBDE-064216BD7B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42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18547"/>
            <a:ext cx="818877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Experimental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09" y="1320800"/>
            <a:ext cx="8188779" cy="5156200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One inquiry per day using fictitious identities.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Randomized sequence of and interval between inquiries.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Responses from property managers were registered as such if they were received within 7 days and indicated that the property was available.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Fictitious identities drawn in random sequence from a set of 18 first/last name pairs selected to elicit cognitive associations with one of the racial/ethnic categories: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000" dirty="0"/>
              <a:t>African American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000" dirty="0"/>
              <a:t>Hispanic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000" dirty="0"/>
              <a:t>White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Stratified sampling of first names using maternal educational attainment and gender.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DAF8-A97C-AC4D-BBDE-064216BD7B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84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DAF8-A97C-AC4D-BBDE-064216BD7BE0}" type="slidenum">
              <a:rPr lang="en-US" smtClean="0"/>
              <a:t>14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9CCA1F-7B31-3045-84EB-A881549C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08" y="426078"/>
            <a:ext cx="818877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Experimental Design: </a:t>
            </a:r>
            <a:r>
              <a:rPr lang="en-US" sz="4000" i="1" dirty="0"/>
              <a:t>Names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0710152-FB98-714D-9509-67E875835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454841"/>
              </p:ext>
            </p:extLst>
          </p:nvPr>
        </p:nvGraphicFramePr>
        <p:xfrm>
          <a:off x="659908" y="1751641"/>
          <a:ext cx="728095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984">
                  <a:extLst>
                    <a:ext uri="{9D8B030D-6E8A-4147-A177-3AD203B41FA5}">
                      <a16:colId xmlns:a16="http://schemas.microsoft.com/office/drawing/2014/main" val="1169182027"/>
                    </a:ext>
                  </a:extLst>
                </a:gridCol>
                <a:gridCol w="2426984">
                  <a:extLst>
                    <a:ext uri="{9D8B030D-6E8A-4147-A177-3AD203B41FA5}">
                      <a16:colId xmlns:a16="http://schemas.microsoft.com/office/drawing/2014/main" val="3521921374"/>
                    </a:ext>
                  </a:extLst>
                </a:gridCol>
                <a:gridCol w="2426984">
                  <a:extLst>
                    <a:ext uri="{9D8B030D-6E8A-4147-A177-3AD203B41FA5}">
                      <a16:colId xmlns:a16="http://schemas.microsoft.com/office/drawing/2014/main" val="5721120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African American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76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Nia Harris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Isabella Lopez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Aubrey Murphy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57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Jalen Jackson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Jorge Rodriguez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Caleb Peterson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427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Ebony James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Mariana Morales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Erica Cox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149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Lamar Williams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Pedro Sanchez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Charlie Myers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603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Shanice Thomas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Jimena Ramirez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Leslie Wood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2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DaQuan Robinson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Luis Torres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Ronnie Miller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7944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FF8D4D8-A9C1-FEBC-88A2-477EC095029F}"/>
              </a:ext>
            </a:extLst>
          </p:cNvPr>
          <p:cNvSpPr txBox="1"/>
          <p:nvPr/>
        </p:nvSpPr>
        <p:spPr>
          <a:xfrm>
            <a:off x="659908" y="4619144"/>
            <a:ext cx="716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Gaddis 2017 from the New York State birth records and Census.</a:t>
            </a:r>
          </a:p>
        </p:txBody>
      </p:sp>
    </p:spTree>
    <p:extLst>
      <p:ext uri="{BB962C8B-B14F-4D97-AF65-F5344CB8AC3E}">
        <p14:creationId xmlns:p14="http://schemas.microsoft.com/office/powerpoint/2010/main" val="134396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DAF8-A97C-AC4D-BBDE-064216BD7BE0}" type="slidenum">
              <a:rPr lang="en-US" smtClean="0"/>
              <a:t>15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9CCA1F-7B31-3045-84EB-A881549C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10" y="438778"/>
            <a:ext cx="818877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Baseline Analysis</a:t>
            </a:r>
            <a:endParaRPr lang="en-US" sz="4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6B62CE-9AA4-DD48-87D9-6935C587ACBB}"/>
                  </a:ext>
                </a:extLst>
              </p:cNvPr>
              <p:cNvSpPr txBox="1"/>
              <p:nvPr/>
            </p:nvSpPr>
            <p:spPr>
              <a:xfrm>
                <a:off x="209980" y="2311443"/>
                <a:ext cx="8724038" cy="812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𝑅𝑒𝑠𝑝𝑜𝑛𝑠𝑒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𝐴𝐴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𝐴𝑓𝑟𝑖𝑐𝑎𝑛𝐴𝑚𝑒𝑟𝑖𝑐𝑎𝑛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𝐻𝑖𝑠𝑝𝑎𝑛𝑖𝑐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6B62CE-9AA4-DD48-87D9-6935C587A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80" y="2311443"/>
                <a:ext cx="8724038" cy="8124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5962C1-2D09-2BE6-F87D-9364A42414CE}"/>
                  </a:ext>
                </a:extLst>
              </p:cNvPr>
              <p:cNvSpPr txBox="1"/>
              <p:nvPr/>
            </p:nvSpPr>
            <p:spPr>
              <a:xfrm>
                <a:off x="1436831" y="3181259"/>
                <a:ext cx="5139356" cy="13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err="1"/>
                  <a:t>i</a:t>
                </a:r>
                <a:r>
                  <a:rPr lang="en-US" sz="2000" dirty="0"/>
                  <a:t>     =  property</a:t>
                </a:r>
              </a:p>
              <a:p>
                <a:r>
                  <a:rPr lang="en-US" sz="2000" i="1" dirty="0"/>
                  <a:t>j </a:t>
                </a:r>
                <a:r>
                  <a:rPr lang="en-US" sz="2000" dirty="0"/>
                  <a:t>    =  identity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 =  gender, maternal education, inquiry order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 =  property fixed effect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5962C1-2D09-2BE6-F87D-9364A4241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831" y="3181259"/>
                <a:ext cx="5139356" cy="1348126"/>
              </a:xfrm>
              <a:prstGeom prst="rect">
                <a:avLst/>
              </a:prstGeom>
              <a:blipFill>
                <a:blip r:embed="rId4"/>
                <a:stretch>
                  <a:fillRect l="-1235" t="-2804" r="-247"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816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2991-0D48-4642-8982-4EA6A6FCF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77" y="209009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cs typeface="Arial" panose="020B0604020202020204" pitchFamily="34" charset="0"/>
              </a:rPr>
              <a:t>Baseline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AC42A-0A72-2769-0CA0-84B42B3A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6F7F9-4434-B723-7653-9BBD08A5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11" y="1499733"/>
            <a:ext cx="7096977" cy="48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25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2991-0D48-4642-8982-4EA6A6FCF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430" y="210218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cs typeface="Arial" panose="020B0604020202020204" pitchFamily="34" charset="0"/>
              </a:rPr>
              <a:t>Defining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A18F5-932F-EB4A-A231-C97C9AFD2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23280"/>
            <a:ext cx="8111089" cy="4633071"/>
          </a:xfrm>
        </p:spPr>
        <p:txBody>
          <a:bodyPr>
            <a:normAutofit/>
          </a:bodyPr>
          <a:lstStyle/>
          <a:p>
            <a:r>
              <a:rPr lang="en-US" sz="2000" dirty="0"/>
              <a:t>M</a:t>
            </a:r>
            <a:r>
              <a:rPr lang="en-US" sz="2000" dirty="0">
                <a:effectLst/>
              </a:rPr>
              <a:t>ost moratoria that were put into place were initiated over a relatively short period of time near the start of the pandemic.</a:t>
            </a:r>
          </a:p>
          <a:p>
            <a:r>
              <a:rPr lang="en-US" sz="2000" dirty="0"/>
              <a:t>Literature has focused on what happens when a moratorium ends (Benfer et al. 2021, </a:t>
            </a:r>
            <a:r>
              <a:rPr lang="en-US" sz="2000" dirty="0" err="1"/>
              <a:t>Hatamyar</a:t>
            </a:r>
            <a:r>
              <a:rPr lang="en-US" sz="2000" dirty="0"/>
              <a:t> and </a:t>
            </a:r>
            <a:r>
              <a:rPr lang="en-US" sz="2000" dirty="0" err="1"/>
              <a:t>Parmeter</a:t>
            </a:r>
            <a:r>
              <a:rPr lang="en-US" sz="2000" dirty="0"/>
              <a:t> 2023).</a:t>
            </a:r>
          </a:p>
          <a:p>
            <a:r>
              <a:rPr lang="en-US" sz="2000" dirty="0">
                <a:effectLst/>
              </a:rPr>
              <a:t>T = 1 if eviction moratorium has ended ( = 0 if still in place).</a:t>
            </a:r>
            <a:endParaRPr lang="en-US" sz="2000" dirty="0"/>
          </a:p>
          <a:p>
            <a:r>
              <a:rPr lang="en-US" sz="2000" dirty="0">
                <a:effectLst/>
              </a:rPr>
              <a:t>Drop 8 </a:t>
            </a:r>
            <a:r>
              <a:rPr lang="en-US" sz="2000" dirty="0"/>
              <a:t>states</a:t>
            </a:r>
            <a:r>
              <a:rPr lang="en-US" sz="2000" dirty="0">
                <a:effectLst/>
              </a:rPr>
              <a:t> that never implement moratorium.</a:t>
            </a:r>
          </a:p>
          <a:p>
            <a:r>
              <a:rPr lang="en-US" sz="2000" dirty="0"/>
              <a:t>Drop observations prior to when moratorium is started (sample begins March 13, 2020).</a:t>
            </a:r>
          </a:p>
          <a:p>
            <a:r>
              <a:rPr lang="en-US" sz="2000" dirty="0">
                <a:effectLst/>
              </a:rPr>
              <a:t>First lifted moratorium: May 15, 2020.</a:t>
            </a:r>
          </a:p>
          <a:p>
            <a:r>
              <a:rPr lang="en-US" sz="2000" dirty="0"/>
              <a:t>Last lifted moratorium:  July 15, 2020.</a:t>
            </a:r>
            <a:endParaRPr lang="en-US" sz="2000" dirty="0">
              <a:effectLst/>
            </a:endParaRPr>
          </a:p>
          <a:p>
            <a:endParaRPr lang="en-US" sz="2000" dirty="0">
              <a:effectLst/>
            </a:endParaRPr>
          </a:p>
          <a:p>
            <a:endParaRPr lang="en-US" sz="20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3969F-3CD5-FA0C-5729-E1942B6CC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9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2991-0D48-4642-8982-4EA6A6FCF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430" y="210218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cs typeface="Arial" panose="020B0604020202020204" pitchFamily="34" charset="0"/>
              </a:rPr>
              <a:t>Defining Treatment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3969F-3CD5-FA0C-5729-E1942B6CC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D411B-3ECB-3D2C-BFEF-336E1CB50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020" y="1554697"/>
            <a:ext cx="5887520" cy="47827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0BA064-A2CB-1839-5B67-909463B8AF84}"/>
              </a:ext>
            </a:extLst>
          </p:cNvPr>
          <p:cNvSpPr txBox="1"/>
          <p:nvPr/>
        </p:nvSpPr>
        <p:spPr>
          <a:xfrm>
            <a:off x="628650" y="6164329"/>
            <a:ext cx="1201271" cy="38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48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DFB24-2941-06F7-EC1D-3E45603E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1293"/>
          </a:xfrm>
        </p:spPr>
        <p:txBody>
          <a:bodyPr/>
          <a:lstStyle/>
          <a:p>
            <a:r>
              <a:rPr lang="en-US" dirty="0"/>
              <a:t>Treatment Endogeneity</a:t>
            </a:r>
          </a:p>
        </p:txBody>
      </p:sp>
      <p:pic>
        <p:nvPicPr>
          <p:cNvPr id="6" name="Content Placeholder 5" descr="A table of statistics with numbers and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76072BAC-C5E0-5058-CC8E-F2C6D26F2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904" y="1357023"/>
            <a:ext cx="6652911" cy="518189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9E693-AA47-6187-EDF3-C244B5AF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4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18547"/>
            <a:ext cx="818877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Motivation: </a:t>
            </a:r>
            <a:r>
              <a:rPr lang="en-US" sz="4000" i="1" dirty="0"/>
              <a:t>Housing Discrimination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677" y="1632857"/>
            <a:ext cx="7560527" cy="4723494"/>
          </a:xfrm>
        </p:spPr>
        <p:txBody>
          <a:bodyPr>
            <a:normAutofit fontScale="92500" lnSpcReduction="10000"/>
          </a:bodyPr>
          <a:lstStyle/>
          <a:p>
            <a:pPr marL="347663" lvl="0" indent="-3476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0" i="0" dirty="0">
                <a:effectLst/>
              </a:rPr>
              <a:t>Evidence of discrimination in many stages of the housing market:</a:t>
            </a:r>
          </a:p>
          <a:p>
            <a:pPr marL="347663" lvl="0" indent="-347663">
              <a:lnSpc>
                <a:spcPct val="100000"/>
              </a:lnSpc>
              <a:spcBef>
                <a:spcPts val="0"/>
              </a:spcBef>
              <a:buNone/>
            </a:pPr>
            <a:endParaRPr lang="en-US" sz="2200" b="0" i="0" dirty="0">
              <a:effectLst/>
            </a:endParaRPr>
          </a:p>
          <a:p>
            <a:pPr marL="404813" indent="-176213">
              <a:lnSpc>
                <a:spcPct val="100000"/>
              </a:lnSpc>
              <a:spcBef>
                <a:spcPts val="0"/>
              </a:spcBef>
            </a:pPr>
            <a:r>
              <a:rPr lang="en-US" sz="2200" b="0" i="0" dirty="0">
                <a:effectLst/>
              </a:rPr>
              <a:t>Search (Hanson and Hawley 2011, </a:t>
            </a:r>
            <a:r>
              <a:rPr lang="en-US" sz="2200" b="0" i="0" dirty="0" err="1">
                <a:effectLst/>
              </a:rPr>
              <a:t>Ewens</a:t>
            </a:r>
            <a:r>
              <a:rPr lang="en-US" sz="2200" b="0" i="0" dirty="0">
                <a:effectLst/>
              </a:rPr>
              <a:t> et al. 2014, Christensen and Timmins 2022)</a:t>
            </a:r>
          </a:p>
          <a:p>
            <a:pPr marL="404813" indent="-176213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Price/rent negotiation (Bayer et al. 2017)</a:t>
            </a:r>
          </a:p>
          <a:p>
            <a:pPr marL="404813" indent="-176213">
              <a:lnSpc>
                <a:spcPct val="100000"/>
              </a:lnSpc>
              <a:spcBef>
                <a:spcPts val="0"/>
              </a:spcBef>
            </a:pPr>
            <a:r>
              <a:rPr lang="en-US" sz="2200" b="0" i="0" dirty="0">
                <a:effectLst/>
              </a:rPr>
              <a:t>Home a</a:t>
            </a:r>
            <a:r>
              <a:rPr lang="en-US" sz="2200" dirty="0"/>
              <a:t>ppraisal (Ambrose et al. 2021)</a:t>
            </a:r>
          </a:p>
          <a:p>
            <a:pPr marL="404813" indent="-176213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Home assessment (</a:t>
            </a:r>
            <a:r>
              <a:rPr lang="en-US" sz="2200" dirty="0" err="1"/>
              <a:t>Avenancio</a:t>
            </a:r>
            <a:r>
              <a:rPr lang="en-US" sz="2200" dirty="0"/>
              <a:t>-Leon and Howard 2022)</a:t>
            </a:r>
          </a:p>
          <a:p>
            <a:pPr marL="404813" indent="-176213">
              <a:lnSpc>
                <a:spcPct val="100000"/>
              </a:lnSpc>
              <a:spcBef>
                <a:spcPts val="0"/>
              </a:spcBef>
            </a:pPr>
            <a:r>
              <a:rPr lang="en-US" sz="2200" b="0" i="0" dirty="0">
                <a:effectLst/>
              </a:rPr>
              <a:t>Mortgage lending (Bartlett, Morse, Stanton and Wallace 2022</a:t>
            </a:r>
            <a:r>
              <a:rPr lang="en-US" sz="2200" dirty="0"/>
              <a:t>)</a:t>
            </a:r>
            <a:endParaRPr lang="en-US" sz="2200" b="0" i="0" dirty="0">
              <a:effectLst/>
            </a:endParaRPr>
          </a:p>
          <a:p>
            <a:pPr marL="347663" lvl="0" indent="-347663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347663" lvl="0" indent="-347663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347663" lvl="0" indent="-3476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Consequences of discrimination:</a:t>
            </a:r>
          </a:p>
          <a:p>
            <a:pPr marL="404813" lvl="0" indent="-176213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404813" indent="-176213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Steering (</a:t>
            </a:r>
            <a:r>
              <a:rPr lang="en-US" sz="2200" dirty="0" err="1"/>
              <a:t>Yinger</a:t>
            </a:r>
            <a:r>
              <a:rPr lang="en-US" sz="2200" dirty="0"/>
              <a:t> 1995, </a:t>
            </a:r>
            <a:r>
              <a:rPr lang="en-US" sz="2200" dirty="0" err="1"/>
              <a:t>Galster</a:t>
            </a:r>
            <a:r>
              <a:rPr lang="en-US" sz="2200" dirty="0"/>
              <a:t> and Godfrey 2005, </a:t>
            </a:r>
            <a:r>
              <a:rPr lang="en-US" sz="2200" dirty="0" err="1"/>
              <a:t>Dymski</a:t>
            </a:r>
            <a:r>
              <a:rPr lang="en-US" sz="2200" dirty="0"/>
              <a:t> 2006, Christensen and Timmins 2022)</a:t>
            </a:r>
          </a:p>
          <a:p>
            <a:pPr marL="404813" indent="-176213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Increased search costs (Bergman et al. 2023)</a:t>
            </a:r>
          </a:p>
          <a:p>
            <a:pPr marL="404813" indent="-176213"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Constrained choice set (Christensen and Timmins 2023)</a:t>
            </a:r>
          </a:p>
          <a:p>
            <a:pPr marL="347663" lvl="0" indent="-347663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DAF8-A97C-AC4D-BBDE-064216BD7B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68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DAF8-A97C-AC4D-BBDE-064216BD7BE0}" type="slidenum">
              <a:rPr lang="en-US" smtClean="0"/>
              <a:t>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9CCA1F-7B31-3045-84EB-A881549C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10" y="438778"/>
            <a:ext cx="818877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Difference-in-Differences</a:t>
            </a:r>
            <a:endParaRPr lang="en-US" sz="4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6B62CE-9AA4-DD48-87D9-6935C587ACBB}"/>
                  </a:ext>
                </a:extLst>
              </p:cNvPr>
              <p:cNvSpPr txBox="1"/>
              <p:nvPr/>
            </p:nvSpPr>
            <p:spPr>
              <a:xfrm>
                <a:off x="635384" y="1892789"/>
                <a:ext cx="8031005" cy="2747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𝑅𝑒𝑠𝑝𝑜𝑛𝑠𝑒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r>
                  <a:rPr lang="en-US" sz="2000" b="0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𝐴𝐴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𝐴𝑓𝑟𝑖𝑐𝑎𝑛𝐴𝑚𝑒𝑟𝑖𝑐𝑎𝑛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𝐻𝑖𝑠𝑝𝑎𝑛𝑖𝑐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𝑇𝑟𝑒𝑎𝑡𝑚𝑒𝑛𝑡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r>
                  <a:rPr lang="en-US" sz="2000" b="0" dirty="0"/>
                  <a:t>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𝑇𝑟𝑒𝑎𝑡𝑚𝑒𝑛𝑡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𝐴𝑓𝑟𝑖𝑐𝑎𝑛𝐴𝑚𝑒𝑟𝑖𝑐𝑎𝑛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  <a:p>
                <a:r>
                  <a:rPr lang="en-US" sz="2000" dirty="0"/>
                  <a:t>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𝑇𝑟𝑒𝑎𝑡𝑚𝑒𝑛𝑡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𝐻𝑖𝑠𝑝𝑎𝑛𝑖𝑐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𝑖𝑗𝑡</m:t>
                        </m:r>
                      </m:sub>
                    </m:sSub>
                  </m:oMath>
                </a14:m>
                <a:r>
                  <a:rPr lang="en-US" sz="2000" b="0" dirty="0"/>
                  <a:t> 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6B62CE-9AA4-DD48-87D9-6935C587A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84" y="1892789"/>
                <a:ext cx="8031005" cy="2747483"/>
              </a:xfrm>
              <a:prstGeom prst="rect">
                <a:avLst/>
              </a:prstGeom>
              <a:blipFill>
                <a:blip r:embed="rId3"/>
                <a:stretch>
                  <a:fillRect l="-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5962C1-2D09-2BE6-F87D-9364A42414CE}"/>
                  </a:ext>
                </a:extLst>
              </p:cNvPr>
              <p:cNvSpPr txBox="1"/>
              <p:nvPr/>
            </p:nvSpPr>
            <p:spPr>
              <a:xfrm>
                <a:off x="2242439" y="4520989"/>
                <a:ext cx="5139356" cy="1655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err="1"/>
                  <a:t>i</a:t>
                </a:r>
                <a:r>
                  <a:rPr lang="en-US" sz="2000" dirty="0"/>
                  <a:t>     =  property</a:t>
                </a:r>
              </a:p>
              <a:p>
                <a:r>
                  <a:rPr lang="en-US" sz="2000" i="1" dirty="0"/>
                  <a:t>j </a:t>
                </a:r>
                <a:r>
                  <a:rPr lang="en-US" sz="2000" dirty="0"/>
                  <a:t>    =  identity</a:t>
                </a:r>
              </a:p>
              <a:p>
                <a:r>
                  <a:rPr lang="en-US" sz="2000" i="1" dirty="0"/>
                  <a:t>t</a:t>
                </a:r>
                <a:r>
                  <a:rPr lang="en-US" sz="2000" dirty="0"/>
                  <a:t>     =  day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 =  gender, maternal education, inquiry order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 =  property fixed effect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5962C1-2D09-2BE6-F87D-9364A4241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439" y="4520989"/>
                <a:ext cx="5139356" cy="1655903"/>
              </a:xfrm>
              <a:prstGeom prst="rect">
                <a:avLst/>
              </a:prstGeom>
              <a:blipFill>
                <a:blip r:embed="rId4"/>
                <a:stretch>
                  <a:fillRect l="-1232" t="-2290" r="-246"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746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DAF8-A97C-AC4D-BBDE-064216BD7BE0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A table of statistics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96559E38-2367-EA0B-DB85-50D124AF7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010" y="221524"/>
            <a:ext cx="6594350" cy="649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48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DAF8-A97C-AC4D-BBDE-064216BD7BE0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66D2E3-659C-415A-25DB-477A05C1B9E9}"/>
              </a:ext>
            </a:extLst>
          </p:cNvPr>
          <p:cNvSpPr txBox="1"/>
          <p:nvPr/>
        </p:nvSpPr>
        <p:spPr>
          <a:xfrm>
            <a:off x="481119" y="4611242"/>
            <a:ext cx="83932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White identities received a response 57.36% of the time during moratoria.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African American with the same education, gender, and inquiry order would only receive a response 51.26% of the time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Relative response ratio = 0.89 during a moratorium.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When the moratorium expires, relative response ratio increases to 0.96. </a:t>
            </a:r>
            <a:endParaRPr lang="en-US" sz="2000" dirty="0"/>
          </a:p>
        </p:txBody>
      </p:sp>
      <p:pic>
        <p:nvPicPr>
          <p:cNvPr id="9" name="Picture 8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B5F2E6E4-194A-1E10-509C-72B32C76C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67" y="615542"/>
            <a:ext cx="8604770" cy="357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85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052D3-671C-B469-F5AE-6D55E3EB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are Robust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2EBC9-23BA-ACF1-BCDE-D954369F4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Staggered Differences-in-Differences: 2-stages: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Form a panel of day x state relative response ratios from a smoothed logit.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this panel to estimate the ATT with and without propensity score matching on the # of daily COVID-19 cases in a state.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US" dirty="0"/>
              <a:t>Staggered Differences-in-Differences but calculating the standard errors using bootstrap with clustering by states to account for the errors from the first stage.</a:t>
            </a:r>
          </a:p>
          <a:p>
            <a:pPr marL="0" indent="0">
              <a:buNone/>
            </a:pPr>
            <a:endParaRPr lang="en-US" dirty="0">
              <a:hlinkClick r:id="rId3" action="ppaction://hlinksldjump"/>
            </a:endParaRPr>
          </a:p>
          <a:p>
            <a:pPr marL="0" indent="0">
              <a:buNone/>
            </a:pPr>
            <a:r>
              <a:rPr lang="en-US" dirty="0">
                <a:hlinkClick r:id="rId3" action="ppaction://hlinksldjump"/>
              </a:rPr>
              <a:t>Details</a:t>
            </a:r>
            <a:r>
              <a:rPr lang="en-US" dirty="0"/>
              <a:t>     </a:t>
            </a:r>
            <a:r>
              <a:rPr lang="en-US" dirty="0">
                <a:hlinkClick r:id="rId4" action="ppaction://hlinksldjump"/>
              </a:rPr>
              <a:t>Table A</a:t>
            </a:r>
            <a:r>
              <a:rPr lang="en-US" dirty="0"/>
              <a:t>    </a:t>
            </a:r>
            <a:r>
              <a:rPr lang="en-US" dirty="0">
                <a:hlinkClick r:id="rId5" action="ppaction://hlinksldjump"/>
              </a:rPr>
              <a:t>Table 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3C454-7042-AAB3-4EFD-D3308CD3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24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82EFB84-B850-F418-7C8C-A74D73047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4732E5-C5BE-187E-619D-0B47DDACF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044575"/>
            <a:ext cx="7871078" cy="47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47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48B93-CA78-482F-35B2-BE68A149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19C24F-BAEE-BD4F-8AD9-7E56C1EF3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cs typeface="Arial" panose="020B0604020202020204" pitchFamily="34" charset="0"/>
              </a:rPr>
              <a:t>Heterogeneity by Gender</a:t>
            </a:r>
            <a:endParaRPr lang="en-US" sz="4000" i="1" dirty="0"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1C4411-CFED-0B68-7F29-B8B4EA57DB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8650" y="1690689"/>
            <a:ext cx="7637377" cy="447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29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B802C-2331-08A6-3463-A88C192A5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14601"/>
            <a:ext cx="7886700" cy="3662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01C38-17BA-610F-E89A-3F8E7177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46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18547"/>
            <a:ext cx="818877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Motivation:  </a:t>
            </a:r>
            <a:r>
              <a:rPr lang="en-US" sz="4000" i="1" dirty="0"/>
              <a:t>Consequences of Eviction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8" y="1541241"/>
            <a:ext cx="7722138" cy="465560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0" i="0" dirty="0">
                <a:effectLst/>
              </a:rPr>
              <a:t>Eviction is associated with an array of negative economic consequences that may extend years beyond the initial event: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0" i="0" dirty="0">
              <a:effectLst/>
            </a:endParaRPr>
          </a:p>
          <a:p>
            <a:pPr marL="750887" indent="-342900">
              <a:lnSpc>
                <a:spcPct val="100000"/>
              </a:lnSpc>
              <a:spcBef>
                <a:spcPts val="0"/>
              </a:spcBef>
            </a:pPr>
            <a:r>
              <a:rPr lang="en-US" sz="2000" b="0" i="0" dirty="0">
                <a:effectLst/>
              </a:rPr>
              <a:t>job loss</a:t>
            </a:r>
          </a:p>
          <a:p>
            <a:pPr marL="750887" indent="-342900">
              <a:lnSpc>
                <a:spcPct val="100000"/>
              </a:lnSpc>
              <a:spcBef>
                <a:spcPts val="0"/>
              </a:spcBef>
            </a:pPr>
            <a:r>
              <a:rPr lang="en-US" sz="2000" b="0" i="0" dirty="0">
                <a:effectLst/>
              </a:rPr>
              <a:t>missed educational opportunities</a:t>
            </a:r>
            <a:endParaRPr lang="en-US" sz="2000" dirty="0"/>
          </a:p>
          <a:p>
            <a:pPr marL="750887" indent="-342900">
              <a:lnSpc>
                <a:spcPct val="100000"/>
              </a:lnSpc>
              <a:spcBef>
                <a:spcPts val="0"/>
              </a:spcBef>
            </a:pPr>
            <a:r>
              <a:rPr lang="en-US" sz="2000" b="0" i="0" dirty="0">
                <a:effectLst/>
              </a:rPr>
              <a:t>increased child maltreatment</a:t>
            </a:r>
          </a:p>
          <a:p>
            <a:pPr marL="750887" indent="-342900">
              <a:lnSpc>
                <a:spcPct val="100000"/>
              </a:lnSpc>
              <a:spcBef>
                <a:spcPts val="0"/>
              </a:spcBef>
            </a:pPr>
            <a:r>
              <a:rPr lang="en-US" sz="2000" b="0" i="0" dirty="0">
                <a:effectLst/>
              </a:rPr>
              <a:t>barriers to securing subsequent rental housing</a:t>
            </a:r>
          </a:p>
          <a:p>
            <a:pPr marL="750887" indent="-342900">
              <a:lnSpc>
                <a:spcPct val="100000"/>
              </a:lnSpc>
              <a:spcBef>
                <a:spcPts val="0"/>
              </a:spcBef>
            </a:pPr>
            <a:r>
              <a:rPr lang="en-US" sz="2000" b="0" i="0" dirty="0">
                <a:effectLst/>
              </a:rPr>
              <a:t>reduced access to healthcare</a:t>
            </a:r>
          </a:p>
          <a:p>
            <a:pPr marL="750887" indent="-342900">
              <a:lnSpc>
                <a:spcPct val="100000"/>
              </a:lnSpc>
              <a:spcBef>
                <a:spcPts val="0"/>
              </a:spcBef>
            </a:pPr>
            <a:r>
              <a:rPr lang="en-US" sz="2000" b="0" i="0" dirty="0">
                <a:effectLst/>
              </a:rPr>
              <a:t>negative health consequences</a:t>
            </a:r>
          </a:p>
          <a:p>
            <a:pPr marL="750887" indent="-342900">
              <a:lnSpc>
                <a:spcPct val="100000"/>
              </a:lnSpc>
              <a:spcBef>
                <a:spcPts val="0"/>
              </a:spcBef>
            </a:pPr>
            <a:r>
              <a:rPr lang="en-US" sz="2000" b="0" i="0" dirty="0">
                <a:effectLst/>
              </a:rPr>
              <a:t>adverse birth outcomes</a:t>
            </a:r>
          </a:p>
          <a:p>
            <a:pPr marL="750887" indent="-342900">
              <a:lnSpc>
                <a:spcPct val="100000"/>
              </a:lnSpc>
              <a:spcBef>
                <a:spcPts val="0"/>
              </a:spcBef>
            </a:pPr>
            <a:r>
              <a:rPr lang="en-US" sz="2000" b="0" i="0" dirty="0">
                <a:effectLst/>
              </a:rPr>
              <a:t>maternal and adolescent depression</a:t>
            </a:r>
          </a:p>
          <a:p>
            <a:pPr marL="750887" indent="-342900">
              <a:lnSpc>
                <a:spcPct val="100000"/>
              </a:lnSpc>
              <a:spcBef>
                <a:spcPts val="0"/>
              </a:spcBef>
            </a:pPr>
            <a:r>
              <a:rPr lang="en-US" sz="2000" b="0" i="0" dirty="0">
                <a:effectLst/>
              </a:rPr>
              <a:t>increased exposure to sexually transmitted diseases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DAF8-A97C-AC4D-BBDE-064216BD7BE0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7FC55B4-0B9D-F344-45CD-CD7277EE5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897" y="1204330"/>
            <a:ext cx="54383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42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18547"/>
            <a:ext cx="8188779" cy="1325563"/>
          </a:xfrm>
        </p:spPr>
        <p:txBody>
          <a:bodyPr>
            <a:normAutofit/>
          </a:bodyPr>
          <a:lstStyle/>
          <a:p>
            <a:r>
              <a:rPr lang="en-US" dirty="0"/>
              <a:t>Motivation:  </a:t>
            </a:r>
            <a:r>
              <a:rPr lang="en-US" i="1" dirty="0"/>
              <a:t>Eviction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8" y="1541241"/>
            <a:ext cx="7513865" cy="46556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i="0" dirty="0">
                <a:effectLst/>
              </a:rPr>
              <a:t>``Right-to-Counsel” laws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</a:t>
            </a:r>
            <a:r>
              <a:rPr lang="en-US" sz="2000" b="0" i="0" dirty="0">
                <a:effectLst/>
              </a:rPr>
              <a:t>ules governing the filing of eviction lawsuits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i="0" dirty="0">
                <a:effectLst/>
              </a:rPr>
              <a:t>Role of tenant screening tools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i="0" dirty="0">
                <a:effectLst/>
              </a:rPr>
              <a:t>Role of racial and ethnic discrimination in decisions to evict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Role of p</a:t>
            </a:r>
            <a:r>
              <a:rPr lang="en-US" sz="2000" b="0" i="0" dirty="0">
                <a:effectLst/>
              </a:rPr>
              <a:t>olicies intended to ensure decent and affordable housing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</a:t>
            </a:r>
            <a:r>
              <a:rPr lang="en-US" sz="2000" b="0" i="0" dirty="0">
                <a:effectLst/>
              </a:rPr>
              <a:t>ent support and eviction moratoria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0" i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DAF8-A97C-AC4D-BBDE-064216BD7BE0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7FC55B4-0B9D-F344-45CD-CD7277EE5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897" y="1204330"/>
            <a:ext cx="54383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66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10" y="171922"/>
            <a:ext cx="818877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Motivation:  </a:t>
            </a:r>
            <a:r>
              <a:rPr lang="en-US" sz="4000" i="1" dirty="0"/>
              <a:t>Housing Insecurity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DAF8-A97C-AC4D-BBDE-064216BD7BE0}" type="slidenum">
              <a:rPr lang="en-US" smtClean="0"/>
              <a:t>29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4AAE76-3B58-C18E-2DBA-6A2F124B7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4" y="2213231"/>
            <a:ext cx="8193387" cy="397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2A52CA-C3BA-4B11-BCD9-CCE3C8DDFD25}"/>
              </a:ext>
            </a:extLst>
          </p:cNvPr>
          <p:cNvSpPr txBox="1"/>
          <p:nvPr/>
        </p:nvSpPr>
        <p:spPr>
          <a:xfrm>
            <a:off x="626344" y="6259811"/>
            <a:ext cx="8036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dirty="0">
                <a:solidFill>
                  <a:srgbClr val="333333"/>
                </a:solidFill>
                <a:effectLst/>
                <a:latin typeface="Noto Sans Display"/>
              </a:rPr>
              <a:t>Note: The sample includes all 37 OECD and 9 non-OECD countries. See detailed country-coverage in the Annex.  Source: OECD</a:t>
            </a:r>
            <a:r>
              <a:rPr lang="en-US" sz="1200" b="0" i="0" u="none" strike="noStrike" dirty="0">
                <a:solidFill>
                  <a:srgbClr val="0068B6"/>
                </a:solidFill>
                <a:effectLst/>
                <a:latin typeface="Noto Sans Display"/>
              </a:rPr>
              <a:t> (2020[4])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Noto Sans Display"/>
              </a:rPr>
              <a:t>, DIW, Arena Housing Project.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61836-298E-F8B5-7E18-2AB8A1B0D443}"/>
              </a:ext>
            </a:extLst>
          </p:cNvPr>
          <p:cNvSpPr txBox="1"/>
          <p:nvPr/>
        </p:nvSpPr>
        <p:spPr>
          <a:xfrm>
            <a:off x="547654" y="1373557"/>
            <a:ext cx="74264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effectLst/>
              </a:rPr>
              <a:t>Government policies to preserve housing stability implemented as a public health measure at the local, state and federal levels.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1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18547"/>
            <a:ext cx="818877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Motivation: </a:t>
            </a:r>
            <a:r>
              <a:rPr lang="en-US" sz="4000" i="1" dirty="0"/>
              <a:t>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97108"/>
            <a:ext cx="3546744" cy="46556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i="0" dirty="0">
                <a:effectLst/>
              </a:rPr>
              <a:t>COVID-19 pandemic both a health and economic crisis.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0" i="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i="0" dirty="0">
                <a:effectLst/>
              </a:rPr>
              <a:t>Economic shutdown </a:t>
            </a:r>
            <a:r>
              <a:rPr lang="en-US" sz="2000" dirty="0">
                <a:sym typeface="Wingdings" pitchFamily="2" charset="2"/>
              </a:rPr>
              <a:t> mass</a:t>
            </a:r>
            <a:r>
              <a:rPr lang="en-US" sz="2000" b="0" i="0" dirty="0">
                <a:effectLst/>
              </a:rPr>
              <a:t> job-loss over a short period of time.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</a:t>
            </a:r>
            <a:r>
              <a:rPr lang="en-US" sz="2000" b="0" i="0" dirty="0">
                <a:effectLst/>
              </a:rPr>
              <a:t>ncreased risk of eviction for renters and foreclosure for owners.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0" i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DAF8-A97C-AC4D-BBDE-064216BD7BE0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7FC55B4-0B9D-F344-45CD-CD7277EE5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897" y="1204330"/>
            <a:ext cx="54383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This is a line graph showing the unemployment rates for rural and urban counties broken out by persistent poverty counties and not persistent poverty counties.">
            <a:extLst>
              <a:ext uri="{FF2B5EF4-FFF2-40B4-BE49-F238E27FC236}">
                <a16:creationId xmlns:a16="http://schemas.microsoft.com/office/drawing/2014/main" id="{186CD513-08ED-AE3D-EFB9-32EDA6288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537802"/>
            <a:ext cx="4264618" cy="45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833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18547"/>
            <a:ext cx="8188779" cy="1325563"/>
          </a:xfrm>
        </p:spPr>
        <p:txBody>
          <a:bodyPr>
            <a:normAutofit/>
          </a:bodyPr>
          <a:lstStyle/>
          <a:p>
            <a:r>
              <a:rPr lang="en-US" dirty="0"/>
              <a:t>Eviction Moratoria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677" y="1444109"/>
            <a:ext cx="7560527" cy="503380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E.g., Wisconsin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hlinkClick r:id="rId3"/>
              </a:rPr>
              <a:t>https://www.murphydesmond.com/wisconsins-temporary-ban-on-evictions-and-foreclosures-due-to-covid19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hlinkClick r:id="rId4"/>
              </a:rPr>
              <a:t>https://</a:t>
            </a:r>
            <a:r>
              <a:rPr lang="en-US" sz="2000" dirty="0" err="1">
                <a:hlinkClick r:id="rId4"/>
              </a:rPr>
              <a:t>urbantriage.org</a:t>
            </a:r>
            <a:r>
              <a:rPr lang="en-US" sz="2000" dirty="0">
                <a:hlinkClick r:id="rId4"/>
              </a:rPr>
              <a:t>/our-work/covid-19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0" i="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0" i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DAF8-A97C-AC4D-BBDE-064216BD7B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64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18547"/>
            <a:ext cx="818877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Eviction Moratorium: COVID-19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DAF8-A97C-AC4D-BBDE-064216BD7BE0}" type="slidenum">
              <a:rPr lang="en-US" smtClean="0"/>
              <a:t>31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E4303B-6C29-9AA1-406A-5AFC1E3B3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30" y="1910551"/>
            <a:ext cx="4414870" cy="2871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27B200-ABF8-A81B-D09A-E2EE6B3ED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905" y="1815922"/>
            <a:ext cx="4526523" cy="29666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F6C2D0-6B63-D65A-6227-5A53448FDE74}"/>
              </a:ext>
            </a:extLst>
          </p:cNvPr>
          <p:cNvSpPr txBox="1"/>
          <p:nvPr/>
        </p:nvSpPr>
        <p:spPr>
          <a:xfrm>
            <a:off x="320217" y="6274131"/>
            <a:ext cx="85035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</a:rPr>
              <a:t>De </a:t>
            </a:r>
            <a:r>
              <a:rPr lang="en-US" sz="1000" b="0" i="0" dirty="0" err="1">
                <a:solidFill>
                  <a:srgbClr val="222222"/>
                </a:solidFill>
                <a:effectLst/>
              </a:rPr>
              <a:t>Chaisemartin</a:t>
            </a:r>
            <a:r>
              <a:rPr lang="en-US" sz="1000" b="0" i="0" dirty="0">
                <a:solidFill>
                  <a:srgbClr val="222222"/>
                </a:solidFill>
                <a:effectLst/>
              </a:rPr>
              <a:t>, Clément, and Xavier </a:t>
            </a:r>
            <a:r>
              <a:rPr lang="en-US" sz="1000" b="0" i="0" dirty="0" err="1">
                <a:solidFill>
                  <a:srgbClr val="222222"/>
                </a:solidFill>
                <a:effectLst/>
              </a:rPr>
              <a:t>d’Haultfoeuille</a:t>
            </a:r>
            <a:r>
              <a:rPr lang="en-US" sz="1000" b="0" i="0" dirty="0">
                <a:solidFill>
                  <a:srgbClr val="222222"/>
                </a:solidFill>
                <a:effectLst/>
              </a:rPr>
              <a:t>. "Two-way fixed effects estimators with heterogeneous treatment effects." </a:t>
            </a:r>
            <a:r>
              <a:rPr lang="en-US" sz="1000" b="0" i="1" dirty="0">
                <a:solidFill>
                  <a:srgbClr val="222222"/>
                </a:solidFill>
                <a:effectLst/>
              </a:rPr>
              <a:t>American Economic Review</a:t>
            </a:r>
            <a:r>
              <a:rPr lang="en-US" sz="1000" b="0" i="0" dirty="0">
                <a:solidFill>
                  <a:srgbClr val="222222"/>
                </a:solidFill>
                <a:effectLst/>
              </a:rPr>
              <a:t> 110, no. 9 (2020): 2964-2996.</a:t>
            </a:r>
            <a:endParaRPr lang="en-US" sz="1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64F130-30E0-F149-F8B3-05625878E001}"/>
              </a:ext>
            </a:extLst>
          </p:cNvPr>
          <p:cNvCxnSpPr/>
          <p:nvPr/>
        </p:nvCxnSpPr>
        <p:spPr>
          <a:xfrm>
            <a:off x="233938" y="6205455"/>
            <a:ext cx="20874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81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D0D1DF-D2E4-AC4B-AD8B-C6EB30B15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40" y="493123"/>
            <a:ext cx="8425119" cy="5004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C585F4-C8D5-804B-847E-A4F6D2F6F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898" y="5527114"/>
            <a:ext cx="4775201" cy="3543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D38C14-28DB-5803-9A8E-3D56BDFA7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32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7819A3-61EA-073D-76B4-BC13CD9722ED}"/>
              </a:ext>
            </a:extLst>
          </p:cNvPr>
          <p:cNvSpPr txBox="1"/>
          <p:nvPr/>
        </p:nvSpPr>
        <p:spPr>
          <a:xfrm>
            <a:off x="267032" y="6169581"/>
            <a:ext cx="8609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halyard-display"/>
              </a:rPr>
              <a:t>Peter Christensen, Ignacio Sarmiento-Barbieri, and Christopher Timmins (2021).  "Racial Discrimination and Housing Outcomes in the United States Rental Market,”  NBER WP #29516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67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4AFB4F-A163-B35E-D5E9-A08BC6A79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345" y="481233"/>
            <a:ext cx="5973309" cy="605768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BD921-13BA-FA69-684F-A4C131DE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33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5258D-D412-8C62-C2F8-86A3E927D633}"/>
              </a:ext>
            </a:extLst>
          </p:cNvPr>
          <p:cNvSpPr txBox="1"/>
          <p:nvPr/>
        </p:nvSpPr>
        <p:spPr>
          <a:xfrm>
            <a:off x="628650" y="6164329"/>
            <a:ext cx="1201271" cy="38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06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2991-0D48-4642-8982-4EA6A6FC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cs typeface="Arial" panose="020B0604020202020204" pitchFamily="34" charset="0"/>
              </a:rPr>
              <a:t>Staggered Diff-in-Diff</a:t>
            </a:r>
            <a:endParaRPr lang="en-US" sz="4000" i="1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48B93-CA78-482F-35B2-BE68A149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1D0C95F7-C96C-4680-863E-A4F27C1E5F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000" dirty="0">
                    <a:effectLst/>
                  </a:rPr>
                  <a:t>Eviction moratoria come to an end in different states over a span of two months.</a:t>
                </a:r>
              </a:p>
              <a:p>
                <a:r>
                  <a:rPr lang="en-US" sz="2000" dirty="0"/>
                  <a:t>S</a:t>
                </a:r>
                <a:r>
                  <a:rPr lang="en-US" sz="2000" dirty="0">
                    <a:effectLst/>
                  </a:rPr>
                  <a:t>taggered treatment in a difference-in-differences framework requires a panel of data describing discrimination across states and over time. </a:t>
                </a:r>
              </a:p>
              <a:p>
                <a:r>
                  <a:rPr lang="en-US" sz="2000" b="1" dirty="0"/>
                  <a:t>Stage #1:</a:t>
                </a:r>
                <a:r>
                  <a:rPr lang="en-US" sz="2000" dirty="0"/>
                  <a:t> Estimate weighted logit on each day of sample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/>
                  <a:t> = 1,…,177 between February 6 and July 31, 2020, using all data weighted by distance of </a:t>
                </a:r>
                <a:r>
                  <a:rPr lang="en-US" sz="2000" i="1" dirty="0"/>
                  <a:t>t </a:t>
                </a:r>
                <a:r>
                  <a:rPr lang="en-US" sz="2000" dirty="0"/>
                  <a:t>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𝑖𝑗𝑘𝑡</m:t>
                          </m:r>
                        </m:sub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Calculate relative response ratios.</a:t>
                </a:r>
              </a:p>
              <a:p>
                <a:r>
                  <a:rPr lang="en-US" sz="2000" b="1" dirty="0"/>
                  <a:t>Stage #2:</a:t>
                </a:r>
                <a:r>
                  <a:rPr lang="en-US" sz="2000" dirty="0"/>
                  <a:t> </a:t>
                </a:r>
                <a:r>
                  <a:rPr lang="en-US" sz="2000" dirty="0">
                    <a:effectLst/>
                  </a:rPr>
                  <a:t>Callaway and </a:t>
                </a:r>
                <a:r>
                  <a:rPr lang="en-US" sz="2000" dirty="0" err="1">
                    <a:effectLst/>
                  </a:rPr>
                  <a:t>Sant’Anna</a:t>
                </a:r>
                <a:r>
                  <a:rPr lang="en-US" sz="2000" dirty="0">
                    <a:effectLst/>
                  </a:rPr>
                  <a:t> (2021) on window around treatment date.</a:t>
                </a:r>
              </a:p>
              <a:p>
                <a:pPr marL="0" indent="0">
                  <a:buNone/>
                </a:pPr>
                <a:r>
                  <a:rPr lang="en-US" sz="2000" dirty="0">
                    <a:hlinkClick r:id="rId2" action="ppaction://hlinksldjump"/>
                  </a:rPr>
                  <a:t>Back</a:t>
                </a: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1D0C95F7-C96C-4680-863E-A4F27C1E5F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43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19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2991-0D48-4642-8982-4EA6A6FC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cs typeface="Arial" panose="020B0604020202020204" pitchFamily="34" charset="0"/>
              </a:rPr>
              <a:t>Staggered Diff-in-Diff</a:t>
            </a:r>
            <a:endParaRPr lang="en-US" sz="4000" i="1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DA18F5-932F-EB4A-A231-C97C9AFD2A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075" y="2939619"/>
                <a:ext cx="8503114" cy="14313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𝑅𝑒𝑠𝑝𝑜𝑛𝑠𝑒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𝐴𝐴</m:t>
                          </m:r>
                        </m:sup>
                      </m:sSubSup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𝐴𝑓𝑟𝑖𝑐𝑎𝑛𝐴𝑚𝑒𝑟𝑖𝑐𝑎𝑛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𝐻𝑖𝑠𝑝𝑎𝑛𝑖𝑐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𝑘𝑡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DA18F5-932F-EB4A-A231-C97C9AFD2A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075" y="2939619"/>
                <a:ext cx="8503114" cy="14313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1613383-6874-9702-82B1-AB9E5E871518}"/>
              </a:ext>
            </a:extLst>
          </p:cNvPr>
          <p:cNvSpPr txBox="1"/>
          <p:nvPr/>
        </p:nvSpPr>
        <p:spPr>
          <a:xfrm>
            <a:off x="628650" y="1985453"/>
            <a:ext cx="819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Stage #1:  Weighted Logits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4CE11F-F515-C19B-DD35-266DBC21D9B2}"/>
                  </a:ext>
                </a:extLst>
              </p:cNvPr>
              <p:cNvSpPr txBox="1"/>
              <p:nvPr/>
            </p:nvSpPr>
            <p:spPr>
              <a:xfrm>
                <a:off x="2002322" y="3886865"/>
                <a:ext cx="5258014" cy="2271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err="1"/>
                  <a:t>i</a:t>
                </a:r>
                <a:r>
                  <a:rPr lang="en-US" sz="2000" dirty="0"/>
                  <a:t>     =  property</a:t>
                </a:r>
              </a:p>
              <a:p>
                <a:r>
                  <a:rPr lang="en-US" sz="2000" i="1" dirty="0"/>
                  <a:t>j </a:t>
                </a:r>
                <a:r>
                  <a:rPr lang="en-US" sz="2000" dirty="0"/>
                  <a:t>    =  identity</a:t>
                </a:r>
              </a:p>
              <a:p>
                <a:r>
                  <a:rPr lang="en-US" sz="2000" i="1" dirty="0"/>
                  <a:t>k</a:t>
                </a:r>
                <a:r>
                  <a:rPr lang="en-US" sz="2000" dirty="0"/>
                  <a:t>    =  state</a:t>
                </a:r>
              </a:p>
              <a:p>
                <a:r>
                  <a:rPr lang="en-US" sz="2000" i="1" dirty="0"/>
                  <a:t>t</a:t>
                </a:r>
                <a:r>
                  <a:rPr lang="en-US" sz="2000" dirty="0"/>
                  <a:t>     =  day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 =  gender, maternal education, inquiry order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4CE11F-F515-C19B-DD35-266DBC21D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322" y="3886865"/>
                <a:ext cx="5258014" cy="2271456"/>
              </a:xfrm>
              <a:prstGeom prst="rect">
                <a:avLst/>
              </a:prstGeom>
              <a:blipFill>
                <a:blip r:embed="rId3"/>
                <a:stretch>
                  <a:fillRect l="-1205" t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48B93-CA78-482F-35B2-BE68A149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35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557A07-5DD7-D497-52D4-3ED84A22D01D}"/>
              </a:ext>
            </a:extLst>
          </p:cNvPr>
          <p:cNvSpPr txBox="1"/>
          <p:nvPr/>
        </p:nvSpPr>
        <p:spPr>
          <a:xfrm>
            <a:off x="628650" y="5956241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4" action="ppaction://hlinksldjump"/>
              </a:rPr>
              <a:t>Back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5005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82EFB84-B850-F418-7C8C-A74D73047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0EFB3D-BE9D-2E25-19C0-6BD288BD5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54134"/>
            <a:ext cx="3886200" cy="26907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7305FE-60F8-5D0F-DCD2-0330C11AC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100" y="980611"/>
            <a:ext cx="3975100" cy="27023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309DB2-0AEA-1B0C-048C-C66CBDFAF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947232"/>
            <a:ext cx="3886200" cy="2599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C972DC-9150-E7E5-5E01-320C4D12A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101" y="3934532"/>
            <a:ext cx="3975100" cy="26261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59C15A-EF62-E86F-8B92-A5CDB3CD2AF9}"/>
              </a:ext>
            </a:extLst>
          </p:cNvPr>
          <p:cNvSpPr txBox="1"/>
          <p:nvPr/>
        </p:nvSpPr>
        <p:spPr>
          <a:xfrm>
            <a:off x="1976744" y="128582"/>
            <a:ext cx="6320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Smoothed Relative Response Ratios (h = 7)</a:t>
            </a:r>
          </a:p>
        </p:txBody>
      </p:sp>
    </p:spTree>
    <p:extLst>
      <p:ext uri="{BB962C8B-B14F-4D97-AF65-F5344CB8AC3E}">
        <p14:creationId xmlns:p14="http://schemas.microsoft.com/office/powerpoint/2010/main" val="4211956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2991-0D48-4642-8982-4EA6A6FC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cs typeface="Arial" panose="020B0604020202020204" pitchFamily="34" charset="0"/>
              </a:rPr>
              <a:t>Staggered Diff-in-Diff</a:t>
            </a:r>
            <a:endParaRPr lang="en-US" sz="4000" i="1" dirty="0"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CE11F-F515-C19B-DD35-266DBC21D9B2}"/>
              </a:ext>
            </a:extLst>
          </p:cNvPr>
          <p:cNvSpPr txBox="1"/>
          <p:nvPr/>
        </p:nvSpPr>
        <p:spPr>
          <a:xfrm>
            <a:off x="628650" y="1857958"/>
            <a:ext cx="8005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Stage #2:  Moratorium effect on the relative response ratio</a:t>
            </a:r>
          </a:p>
          <a:p>
            <a:endParaRPr lang="en-US" sz="2000" dirty="0">
              <a:effectLst/>
              <a:latin typeface="CMR12"/>
            </a:endParaRPr>
          </a:p>
          <a:p>
            <a:endParaRPr lang="en-US" sz="2000" dirty="0">
              <a:latin typeface="CMR12"/>
            </a:endParaRPr>
          </a:p>
          <a:p>
            <a:endParaRPr lang="en-US" sz="2000" dirty="0">
              <a:effectLst/>
              <a:latin typeface="CMR12"/>
            </a:endParaRPr>
          </a:p>
          <a:p>
            <a:endParaRPr lang="en-US" sz="2000" dirty="0">
              <a:latin typeface="CMR12"/>
            </a:endParaRPr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8582EC-4851-1083-978C-FE495DC460D3}"/>
                  </a:ext>
                </a:extLst>
              </p:cNvPr>
              <p:cNvSpPr txBox="1"/>
              <p:nvPr/>
            </p:nvSpPr>
            <p:spPr>
              <a:xfrm>
                <a:off x="863260" y="2967390"/>
                <a:ext cx="7417480" cy="677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sup>
                        </m:sSub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𝑇𝑅𝐸𝐴𝑇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𝑃𝑂𝑆𝑇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𝑇𝑅𝐸𝐴𝑇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𝑃𝑂𝑆𝑇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8582EC-4851-1083-978C-FE495DC46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60" y="2967390"/>
                <a:ext cx="7417480" cy="6770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3682FF-45B3-CCC2-E3B0-21370529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37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93396-587F-D317-A577-0EBBE4B1A46E}"/>
              </a:ext>
            </a:extLst>
          </p:cNvPr>
          <p:cNvSpPr txBox="1"/>
          <p:nvPr/>
        </p:nvSpPr>
        <p:spPr>
          <a:xfrm>
            <a:off x="2154954" y="3963983"/>
            <a:ext cx="6370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k    </a:t>
            </a:r>
            <a:r>
              <a:rPr lang="en-US" sz="2000" dirty="0"/>
              <a:t>=  state</a:t>
            </a:r>
          </a:p>
          <a:p>
            <a:r>
              <a:rPr lang="en-US" sz="2000" dirty="0"/>
              <a:t>𝜏</a:t>
            </a:r>
            <a:r>
              <a:rPr lang="en-US" sz="2000" i="1" dirty="0"/>
              <a:t>    </a:t>
            </a:r>
            <a:r>
              <a:rPr lang="en-US" sz="2000" dirty="0"/>
              <a:t>=  day of the experiment </a:t>
            </a:r>
          </a:p>
          <a:p>
            <a:r>
              <a:rPr lang="en-US" sz="2000" i="1" dirty="0"/>
              <a:t>g</a:t>
            </a:r>
            <a:r>
              <a:rPr lang="en-US" sz="2000" dirty="0"/>
              <a:t>    =  day of the experiment when eviction moratoria ended</a:t>
            </a:r>
          </a:p>
          <a:p>
            <a:r>
              <a:rPr lang="en-US" sz="2000" dirty="0"/>
              <a:t>𝑅∈(𝐴𝐴, 𝐻) = race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02EC60-170F-8891-CAE3-E22B3B6CDBF9}"/>
              </a:ext>
            </a:extLst>
          </p:cNvPr>
          <p:cNvSpPr txBox="1"/>
          <p:nvPr/>
        </p:nvSpPr>
        <p:spPr>
          <a:xfrm>
            <a:off x="859859" y="5470302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 action="ppaction://hlinksldjump"/>
              </a:rPr>
              <a:t>Back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3884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48B93-CA78-482F-35B2-BE68A149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38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37AC6D-94AE-CB1B-568F-932DC72678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0617" y="712381"/>
            <a:ext cx="7874898" cy="49168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2BC528-FF53-086C-E822-659A16AFB1F5}"/>
              </a:ext>
            </a:extLst>
          </p:cNvPr>
          <p:cNvSpPr txBox="1"/>
          <p:nvPr/>
        </p:nvSpPr>
        <p:spPr>
          <a:xfrm>
            <a:off x="896435" y="5792758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 action="ppaction://hlinksldjump"/>
              </a:rPr>
              <a:t>Back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6589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48B93-CA78-482F-35B2-BE68A149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39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8DC999-FC63-4F78-51DF-5A51B14E4D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8076" y="299950"/>
            <a:ext cx="6829853" cy="5841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430200-F806-125C-7D87-0F4C5A92AD3D}"/>
              </a:ext>
            </a:extLst>
          </p:cNvPr>
          <p:cNvSpPr txBox="1"/>
          <p:nvPr/>
        </p:nvSpPr>
        <p:spPr>
          <a:xfrm>
            <a:off x="808076" y="6265070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 action="ppaction://hlinksldjump"/>
              </a:rPr>
              <a:t>Back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088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DC18A-2EA1-1E6F-4FAA-213CE5FF0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Model: 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77A6A-C48C-194E-3B2D-65F2627C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755F906-D35B-E783-4F7F-AAA18EACFB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41674"/>
                <a:ext cx="8343412" cy="541632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/>
                  <a:t>Discount factor: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20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/>
                  <a:t>Two types of renter applicants: minority </a:t>
                </a:r>
                <a:r>
                  <a:rPr lang="en-US" sz="2000" i="1" dirty="0" err="1"/>
                  <a:t>i</a:t>
                </a:r>
                <a:r>
                  <a:rPr lang="en-US" sz="2000" i="1" dirty="0"/>
                  <a:t> = M</a:t>
                </a:r>
                <a:r>
                  <a:rPr lang="en-US" sz="2000" dirty="0"/>
                  <a:t> and white </a:t>
                </a:r>
                <a:r>
                  <a:rPr lang="en-US" sz="2000" i="1" dirty="0" err="1"/>
                  <a:t>i</a:t>
                </a:r>
                <a:r>
                  <a:rPr lang="en-US" sz="2000" i="1" dirty="0"/>
                  <a:t> = W.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20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/>
                  <a:t>Landlord gets rent R if the renter does not default and zero otherwise.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20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ea typeface="Cambria Math" panose="02040503050406030204" pitchFamily="18" charset="0"/>
                  </a:rPr>
                  <a:t>Landlord’s perceived probability that an applicant of type </a:t>
                </a:r>
                <a:r>
                  <a:rPr lang="en-US" sz="2000" i="1" dirty="0" err="1">
                    <a:ea typeface="Cambria Math" panose="02040503050406030204" pitchFamily="18" charset="0"/>
                  </a:rPr>
                  <a:t>i</a:t>
                </a:r>
                <a:r>
                  <a:rPr lang="en-US" sz="2000" dirty="0">
                    <a:ea typeface="Cambria Math" panose="02040503050406030204" pitchFamily="18" charset="0"/>
                  </a:rPr>
                  <a:t> will pay rent: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dirty="0">
                    <a:ea typeface="Cambria Math" panose="02040503050406030204" pitchFamily="18" charset="0"/>
                  </a:rPr>
                  <a:t>.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i="1" dirty="0"/>
                  <a:t>- Statistical Discrimination</a:t>
                </a:r>
                <a:r>
                  <a:rPr lang="en-US" sz="2000" dirty="0"/>
                  <a:t>: minority’s perceived creditworthiness is 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/>
                  <a:t>Landlord’s expected per-period utility from a rented unit: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: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= utility loss from leasing to applicant of type </a:t>
                </a:r>
                <a:r>
                  <a:rPr lang="en-US" sz="2000" i="1" dirty="0" err="1"/>
                  <a:t>i</a:t>
                </a:r>
                <a:endParaRPr lang="en-US" sz="2000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en-US" sz="2000" i="1" dirty="0"/>
                  <a:t>Taste-Based Discrimination</a:t>
                </a:r>
                <a:r>
                  <a:rPr lang="en-US" sz="2000" dirty="0"/>
                  <a:t>: utility cost is higher for minorities: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755F906-D35B-E783-4F7F-AAA18EACFB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41674"/>
                <a:ext cx="8343412" cy="5416326"/>
              </a:xfrm>
              <a:blipFill>
                <a:blip r:embed="rId2"/>
                <a:stretch>
                  <a:fillRect l="-608" t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96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6AE1E-4F0C-55D8-DD7C-7E8D00C8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Model: 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D107B-12D6-0D68-5D15-7C180F98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98873CE-1F58-7222-A4F7-C5A6980667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71157"/>
                <a:ext cx="7886700" cy="478519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/>
                  <a:t>Tenant stays in the unit if pays the rent and is evicted otherwise.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20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/>
                  <a:t>If evicted, landlord searches for a new tenant by posting the listing and replying to applicants’ inquiries.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20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>
                    <a:ea typeface="Cambria Math" panose="02040503050406030204" pitchFamily="18" charset="0"/>
                  </a:rPr>
                  <a:t>Replying to an inquiry is costly: the cost of calling minority net of cost of calling white: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sz="2000" dirty="0"/>
                  <a:t> (not a source of discrimination: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).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98873CE-1F58-7222-A4F7-C5A6980667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71157"/>
                <a:ext cx="7886700" cy="4785194"/>
              </a:xfrm>
              <a:blipFill>
                <a:blip r:embed="rId2"/>
                <a:stretch>
                  <a:fillRect l="-643" t="-794" r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8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CF5A-4763-C6C7-0EF5-0776188DC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Model: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1DE89-B741-E57E-CAD8-34E6532A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CCE542-3F2F-A3D5-3D43-07447833F2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699964"/>
                <a:ext cx="7886700" cy="46563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/>
                  <a:t>The value of a unit leased to a tenant of type </a:t>
                </a:r>
                <a:r>
                  <a:rPr lang="en-US" sz="2000" i="1" dirty="0" err="1"/>
                  <a:t>i</a:t>
                </a:r>
                <a:r>
                  <a:rPr lang="en-US" sz="2000" dirty="0"/>
                  <a:t>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0+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20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/>
                  <a:t>The landlord replies to the minority applicant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20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/>
                  <a:t>The probability that the landlord replies to the minority applicant: 			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𝑅𝑒𝑝𝑙𝑦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/>
                  <a:t>The value of an empty unit </a:t>
                </a:r>
                <a:r>
                  <a:rPr lang="en-US" sz="2000" i="1" dirty="0"/>
                  <a:t>V: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2000" i="1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max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CCE542-3F2F-A3D5-3D43-07447833F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99964"/>
                <a:ext cx="7886700" cy="4656387"/>
              </a:xfrm>
              <a:prstGeom prst="rect">
                <a:avLst/>
              </a:prstGeom>
              <a:blipFill>
                <a:blip r:embed="rId2"/>
                <a:stretch>
                  <a:fillRect l="-643" t="-543" b="-37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46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CF5A-4763-C6C7-0EF5-0776188DC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Model: Eviction Moratorium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1DE89-B741-E57E-CAD8-34E6532A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CCE542-3F2F-A3D5-3D43-07447833F2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882526"/>
                <a:ext cx="7886700" cy="46563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/>
                  <a:t>The eviction moratorium lasts one period during which the defaulted tenant stays in the unit rent-free without any recourse.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20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/>
                  <a:t>The value of a unit leased to a tenant of type </a:t>
                </a:r>
                <a:r>
                  <a:rPr lang="en-US" sz="2000" i="1" dirty="0" err="1"/>
                  <a:t>i</a:t>
                </a:r>
                <a:r>
                  <a:rPr lang="en-US" sz="2000" i="1" dirty="0"/>
                  <a:t> </a:t>
                </a:r>
                <a:r>
                  <a:rPr lang="en-US" sz="2000" dirty="0"/>
                  <a:t>changes to: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000" dirty="0"/>
                  <a:t>The value of an empty unit </a:t>
                </a:r>
                <a:r>
                  <a:rPr lang="en-US" sz="2000" i="1" dirty="0"/>
                  <a:t>V: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2000" i="1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max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CCE542-3F2F-A3D5-3D43-07447833F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82526"/>
                <a:ext cx="7886700" cy="4656387"/>
              </a:xfrm>
              <a:prstGeom prst="rect">
                <a:avLst/>
              </a:prstGeom>
              <a:blipFill>
                <a:blip r:embed="rId2"/>
                <a:stretch>
                  <a:fillRect l="-643" t="-815" b="-16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91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14E27-823F-98D6-61A6-BB6DDDC9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Model: Eviction Moratorium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151F2C-B853-06FE-4536-EBABACA183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49137"/>
                <a:ext cx="7886700" cy="444373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The change in the equilibrium difference in the values occupied by the minority tenant and the white tenant determines the probability of replying to an inquiry.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Taste-based discrimination: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: 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151F2C-B853-06FE-4536-EBABACA18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49137"/>
                <a:ext cx="7886700" cy="4443736"/>
              </a:xfrm>
              <a:blipFill>
                <a:blip r:embed="rId2"/>
                <a:stretch>
                  <a:fillRect l="-643" t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41210-A656-3541-8588-A8C7104E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1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14E27-823F-98D6-61A6-BB6DDDC9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Model: Eviction Moratorium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151F2C-B853-06FE-4536-EBABACA183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95749"/>
                <a:ext cx="7886700" cy="46971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Statistical discrimination: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2000" b="0" dirty="0"/>
                  <a:t>:</a:t>
                </a:r>
              </a:p>
              <a:p>
                <a:endParaRPr lang="en-US" sz="2000" b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morat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/>
                  <a:t> &lt;0</a:t>
                </a:r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endParaRPr lang="en-US" sz="2000" dirty="0"/>
              </a:p>
              <a:p>
                <a:r>
                  <a:rPr lang="en-US" sz="2000" dirty="0"/>
                  <a:t>The landlord replies to minority applicants less frequently during the eviction moratorium: minority applicants are either less preferred or perceived to be less creditworthy.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151F2C-B853-06FE-4536-EBABACA18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95749"/>
                <a:ext cx="7886700" cy="4697124"/>
              </a:xfrm>
              <a:blipFill>
                <a:blip r:embed="rId2"/>
                <a:stretch>
                  <a:fillRect l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41210-A656-3541-8588-A8C7104E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F551-24B1-9D40-B541-DCB36CEEF2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96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61862</TotalTime>
  <Words>1764</Words>
  <Application>Microsoft Macintosh PowerPoint</Application>
  <PresentationFormat>On-screen Show (4:3)</PresentationFormat>
  <Paragraphs>323</Paragraphs>
  <Slides>39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CMR12</vt:lpstr>
      <vt:lpstr>halyard-display</vt:lpstr>
      <vt:lpstr>Noto Sans Display</vt:lpstr>
      <vt:lpstr>Wingdings</vt:lpstr>
      <vt:lpstr>Office Theme</vt:lpstr>
      <vt:lpstr>Discrimination During Eviction Moratoria </vt:lpstr>
      <vt:lpstr>Motivation: Housing Discrimination</vt:lpstr>
      <vt:lpstr>Motivation: COVID-19</vt:lpstr>
      <vt:lpstr>Model: Assumptions</vt:lpstr>
      <vt:lpstr>Model: Assumptions</vt:lpstr>
      <vt:lpstr>Model: Solution</vt:lpstr>
      <vt:lpstr>Model: Eviction Moratorium</vt:lpstr>
      <vt:lpstr>Model: Eviction Moratorium</vt:lpstr>
      <vt:lpstr>Model: Eviction Moratorium</vt:lpstr>
      <vt:lpstr>Model: Effect of Eviction Moratorium</vt:lpstr>
      <vt:lpstr>Experimental Evidence</vt:lpstr>
      <vt:lpstr>Experimental Design</vt:lpstr>
      <vt:lpstr>Experimental Design</vt:lpstr>
      <vt:lpstr>Experimental Design: Names</vt:lpstr>
      <vt:lpstr>Baseline Analysis</vt:lpstr>
      <vt:lpstr>Baseline Analysis</vt:lpstr>
      <vt:lpstr>Defining Treatment</vt:lpstr>
      <vt:lpstr>Defining Treatment</vt:lpstr>
      <vt:lpstr>Treatment Endogeneity</vt:lpstr>
      <vt:lpstr>Difference-in-Differences</vt:lpstr>
      <vt:lpstr>PowerPoint Presentation</vt:lpstr>
      <vt:lpstr>PowerPoint Presentation</vt:lpstr>
      <vt:lpstr>Results are Robust to</vt:lpstr>
      <vt:lpstr>PowerPoint Presentation</vt:lpstr>
      <vt:lpstr>Heterogeneity by Gender</vt:lpstr>
      <vt:lpstr>PowerPoint Presentation</vt:lpstr>
      <vt:lpstr>Motivation:  Consequences of Eviction</vt:lpstr>
      <vt:lpstr>Motivation:  Eviction Policy</vt:lpstr>
      <vt:lpstr>Motivation:  Housing Insecurity</vt:lpstr>
      <vt:lpstr>Eviction Moratoria</vt:lpstr>
      <vt:lpstr>Eviction Moratorium: COVID-19 Rates</vt:lpstr>
      <vt:lpstr>PowerPoint Presentation</vt:lpstr>
      <vt:lpstr>PowerPoint Presentation</vt:lpstr>
      <vt:lpstr>Staggered Diff-in-Diff</vt:lpstr>
      <vt:lpstr>Staggered Diff-in-Diff</vt:lpstr>
      <vt:lpstr>PowerPoint Presentation</vt:lpstr>
      <vt:lpstr>Staggered Diff-in-Diff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Timmins</dc:creator>
  <cp:lastModifiedBy>Alina Arefeva</cp:lastModifiedBy>
  <cp:revision>313</cp:revision>
  <cp:lastPrinted>2023-10-23T14:39:45Z</cp:lastPrinted>
  <dcterms:created xsi:type="dcterms:W3CDTF">2020-09-27T00:00:51Z</dcterms:created>
  <dcterms:modified xsi:type="dcterms:W3CDTF">2024-07-23T13:41:21Z</dcterms:modified>
</cp:coreProperties>
</file>