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3.xml" ContentType="application/vnd.openxmlformats-officedocument.drawingml.chartshapes+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4.xml" ContentType="application/vnd.openxmlformats-officedocument.drawingml.chartshapes+xml"/>
  <Override PartName="/ppt/charts/chart7.xml" ContentType="application/vnd.openxmlformats-officedocument.drawingml.chart+xml"/>
  <Override PartName="/ppt/charts/style5.xml" ContentType="application/vnd.ms-office.chartstyle+xml"/>
  <Override PartName="/ppt/charts/colors5.xml" ContentType="application/vnd.ms-office.chartcolorstyle+xml"/>
  <Override PartName="/ppt/charts/chart8.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5.xml" ContentType="application/vnd.openxmlformats-officedocument.drawingml.chartshapes+xml"/>
  <Override PartName="/ppt/charts/chart9.xml" ContentType="application/vnd.openxmlformats-officedocument.drawingml.chart+xml"/>
  <Override PartName="/ppt/charts/style7.xml" ContentType="application/vnd.ms-office.chartstyle+xml"/>
  <Override PartName="/ppt/charts/colors7.xml" ContentType="application/vnd.ms-office.chartcolorstyle+xml"/>
  <Override PartName="/ppt/charts/chart10.xml" ContentType="application/vnd.openxmlformats-officedocument.drawingml.chart+xml"/>
  <Override PartName="/ppt/charts/style8.xml" ContentType="application/vnd.ms-office.chartstyle+xml"/>
  <Override PartName="/ppt/charts/colors8.xml" ContentType="application/vnd.ms-office.chartcolorstyle+xml"/>
  <Override PartName="/ppt/charts/chart11.xml" ContentType="application/vnd.openxmlformats-officedocument.drawingml.chart+xml"/>
  <Override PartName="/ppt/charts/style9.xml" ContentType="application/vnd.ms-office.chartstyle+xml"/>
  <Override PartName="/ppt/charts/colors9.xml" ContentType="application/vnd.ms-office.chartcolorstyle+xml"/>
  <Override PartName="/ppt/charts/chart12.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3.xml" ContentType="application/vnd.openxmlformats-officedocument.drawingml.chart+xml"/>
  <Override PartName="/ppt/charts/style11.xml" ContentType="application/vnd.ms-office.chartstyle+xml"/>
  <Override PartName="/ppt/charts/colors1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sldIdLst>
    <p:sldId id="257" r:id="rId5"/>
    <p:sldId id="258" r:id="rId6"/>
    <p:sldId id="317" r:id="rId7"/>
    <p:sldId id="344" r:id="rId8"/>
    <p:sldId id="362" r:id="rId9"/>
    <p:sldId id="263" r:id="rId10"/>
    <p:sldId id="363" r:id="rId11"/>
    <p:sldId id="342" r:id="rId12"/>
    <p:sldId id="319" r:id="rId13"/>
    <p:sldId id="320" r:id="rId14"/>
    <p:sldId id="323" r:id="rId15"/>
    <p:sldId id="324" r:id="rId16"/>
    <p:sldId id="326" r:id="rId17"/>
    <p:sldId id="327" r:id="rId18"/>
    <p:sldId id="347" r:id="rId19"/>
    <p:sldId id="348" r:id="rId20"/>
    <p:sldId id="349" r:id="rId21"/>
    <p:sldId id="350" r:id="rId22"/>
    <p:sldId id="351" r:id="rId23"/>
    <p:sldId id="361" r:id="rId2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328C95-D32A-4F29-A102-C7ACAC83A792}" v="1153" dt="2024-06-23T19:48:41.5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1" autoAdjust="0"/>
    <p:restoredTop sz="94660"/>
  </p:normalViewPr>
  <p:slideViewPr>
    <p:cSldViewPr snapToGrid="0">
      <p:cViewPr varScale="1">
        <p:scale>
          <a:sx n="70" d="100"/>
          <a:sy n="70" d="100"/>
        </p:scale>
        <p:origin x="28" y="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Sabelhaus" userId="d65d4aae7a1ab918" providerId="LiveId" clId="{A60EE489-6EBA-4876-97E8-B767685C52E8}"/>
    <pc:docChg chg="undo custSel addSld modSld">
      <pc:chgData name="John Sabelhaus" userId="d65d4aae7a1ab918" providerId="LiveId" clId="{A60EE489-6EBA-4876-97E8-B767685C52E8}" dt="2023-11-22T17:01:34.716" v="33" actId="692"/>
      <pc:docMkLst>
        <pc:docMk/>
      </pc:docMkLst>
      <pc:sldChg chg="addSp delSp modSp add mod">
        <pc:chgData name="John Sabelhaus" userId="d65d4aae7a1ab918" providerId="LiveId" clId="{A60EE489-6EBA-4876-97E8-B767685C52E8}" dt="2023-11-22T17:00:28.810" v="27" actId="692"/>
        <pc:sldMkLst>
          <pc:docMk/>
          <pc:sldMk cId="2240925210" sldId="364"/>
        </pc:sldMkLst>
        <pc:graphicFrameChg chg="del">
          <ac:chgData name="John Sabelhaus" userId="d65d4aae7a1ab918" providerId="LiveId" clId="{A60EE489-6EBA-4876-97E8-B767685C52E8}" dt="2023-11-22T16:55:41.313" v="1" actId="478"/>
          <ac:graphicFrameMkLst>
            <pc:docMk/>
            <pc:sldMk cId="2240925210" sldId="364"/>
            <ac:graphicFrameMk id="2" creationId="{FB5BEF87-168B-4B40-61D5-73466F0E4DFA}"/>
          </ac:graphicFrameMkLst>
        </pc:graphicFrameChg>
        <pc:graphicFrameChg chg="add mod">
          <ac:chgData name="John Sabelhaus" userId="d65d4aae7a1ab918" providerId="LiveId" clId="{A60EE489-6EBA-4876-97E8-B767685C52E8}" dt="2023-11-22T16:56:43.062" v="8"/>
          <ac:graphicFrameMkLst>
            <pc:docMk/>
            <pc:sldMk cId="2240925210" sldId="364"/>
            <ac:graphicFrameMk id="6" creationId="{2F2445B2-F19B-FDEA-0906-29E7DDAC5C6D}"/>
          </ac:graphicFrameMkLst>
        </pc:graphicFrameChg>
        <pc:graphicFrameChg chg="add mod">
          <ac:chgData name="John Sabelhaus" userId="d65d4aae7a1ab918" providerId="LiveId" clId="{A60EE489-6EBA-4876-97E8-B767685C52E8}" dt="2023-11-22T17:00:28.810" v="27" actId="692"/>
          <ac:graphicFrameMkLst>
            <pc:docMk/>
            <pc:sldMk cId="2240925210" sldId="364"/>
            <ac:graphicFrameMk id="7" creationId="{2F2445B2-F19B-FDEA-0906-29E7DDAC5C6D}"/>
          </ac:graphicFrameMkLst>
        </pc:graphicFrameChg>
      </pc:sldChg>
      <pc:sldChg chg="addSp delSp modSp add mod">
        <pc:chgData name="John Sabelhaus" userId="d65d4aae7a1ab918" providerId="LiveId" clId="{A60EE489-6EBA-4876-97E8-B767685C52E8}" dt="2023-11-22T17:01:34.716" v="33" actId="692"/>
        <pc:sldMkLst>
          <pc:docMk/>
          <pc:sldMk cId="828454894" sldId="365"/>
        </pc:sldMkLst>
        <pc:graphicFrameChg chg="add del">
          <ac:chgData name="John Sabelhaus" userId="d65d4aae7a1ab918" providerId="LiveId" clId="{A60EE489-6EBA-4876-97E8-B767685C52E8}" dt="2023-11-22T16:56:56.856" v="10" actId="478"/>
          <ac:graphicFrameMkLst>
            <pc:docMk/>
            <pc:sldMk cId="828454894" sldId="365"/>
            <ac:graphicFrameMk id="2" creationId="{AA7EB3C2-470E-7535-7A0A-CD9B4919CF5E}"/>
          </ac:graphicFrameMkLst>
        </pc:graphicFrameChg>
        <pc:graphicFrameChg chg="add mod">
          <ac:chgData name="John Sabelhaus" userId="d65d4aae7a1ab918" providerId="LiveId" clId="{A60EE489-6EBA-4876-97E8-B767685C52E8}" dt="2023-11-22T17:01:34.716" v="33" actId="692"/>
          <ac:graphicFrameMkLst>
            <pc:docMk/>
            <pc:sldMk cId="828454894" sldId="365"/>
            <ac:graphicFrameMk id="6" creationId="{0D7F66CF-120C-0F4A-57D1-43BCE2BA5DF4}"/>
          </ac:graphicFrameMkLst>
        </pc:graphicFrameChg>
      </pc:sldChg>
    </pc:docChg>
  </pc:docChgLst>
  <pc:docChgLst>
    <pc:chgData name="John Sabelhaus" userId="d65d4aae7a1ab918" providerId="LiveId" clId="{3878752B-0050-4608-9A63-8354C8E068FB}"/>
    <pc:docChg chg="custSel addSld delSld modSld">
      <pc:chgData name="John Sabelhaus" userId="d65d4aae7a1ab918" providerId="LiveId" clId="{3878752B-0050-4608-9A63-8354C8E068FB}" dt="2023-09-15T17:29:11.018" v="1912" actId="6549"/>
      <pc:docMkLst>
        <pc:docMk/>
      </pc:docMkLst>
      <pc:sldChg chg="modSp mod">
        <pc:chgData name="John Sabelhaus" userId="d65d4aae7a1ab918" providerId="LiveId" clId="{3878752B-0050-4608-9A63-8354C8E068FB}" dt="2023-09-15T12:13:45.640" v="924" actId="20577"/>
        <pc:sldMkLst>
          <pc:docMk/>
          <pc:sldMk cId="3281249826" sldId="262"/>
        </pc:sldMkLst>
        <pc:spChg chg="mod">
          <ac:chgData name="John Sabelhaus" userId="d65d4aae7a1ab918" providerId="LiveId" clId="{3878752B-0050-4608-9A63-8354C8E068FB}" dt="2023-09-15T12:13:45.640" v="924" actId="20577"/>
          <ac:spMkLst>
            <pc:docMk/>
            <pc:sldMk cId="3281249826" sldId="262"/>
            <ac:spMk id="5" creationId="{5259CB0D-D592-0AD1-C68C-D9F7C322E9B0}"/>
          </ac:spMkLst>
        </pc:spChg>
        <pc:spChg chg="mod">
          <ac:chgData name="John Sabelhaus" userId="d65d4aae7a1ab918" providerId="LiveId" clId="{3878752B-0050-4608-9A63-8354C8E068FB}" dt="2023-09-15T12:12:46.294" v="898" actId="20577"/>
          <ac:spMkLst>
            <pc:docMk/>
            <pc:sldMk cId="3281249826" sldId="262"/>
            <ac:spMk id="7" creationId="{B6B3F2EA-2CE2-DBBA-B5E3-BE9C60D57794}"/>
          </ac:spMkLst>
        </pc:spChg>
      </pc:sldChg>
      <pc:sldChg chg="modSp">
        <pc:chgData name="John Sabelhaus" userId="d65d4aae7a1ab918" providerId="LiveId" clId="{3878752B-0050-4608-9A63-8354C8E068FB}" dt="2023-09-15T12:31:29.601" v="1046"/>
        <pc:sldMkLst>
          <pc:docMk/>
          <pc:sldMk cId="688125616" sldId="263"/>
        </pc:sldMkLst>
        <pc:spChg chg="mod">
          <ac:chgData name="John Sabelhaus" userId="d65d4aae7a1ab918" providerId="LiveId" clId="{3878752B-0050-4608-9A63-8354C8E068FB}" dt="2023-09-15T12:31:29.601" v="1046"/>
          <ac:spMkLst>
            <pc:docMk/>
            <pc:sldMk cId="688125616" sldId="263"/>
            <ac:spMk id="6" creationId="{2DDA8C3D-2834-73D9-C67A-1B9884CD6FFD}"/>
          </ac:spMkLst>
        </pc:spChg>
      </pc:sldChg>
      <pc:sldChg chg="modSp mod">
        <pc:chgData name="John Sabelhaus" userId="d65d4aae7a1ab918" providerId="LiveId" clId="{3878752B-0050-4608-9A63-8354C8E068FB}" dt="2023-09-15T12:33:05.674" v="1071" actId="1076"/>
        <pc:sldMkLst>
          <pc:docMk/>
          <pc:sldMk cId="3837166077" sldId="269"/>
        </pc:sldMkLst>
        <pc:spChg chg="mod">
          <ac:chgData name="John Sabelhaus" userId="d65d4aae7a1ab918" providerId="LiveId" clId="{3878752B-0050-4608-9A63-8354C8E068FB}" dt="2023-09-15T12:33:05.674" v="1071" actId="1076"/>
          <ac:spMkLst>
            <pc:docMk/>
            <pc:sldMk cId="3837166077" sldId="269"/>
            <ac:spMk id="5" creationId="{B6309D0E-CC69-2581-1A8A-83C982A66B3F}"/>
          </ac:spMkLst>
        </pc:spChg>
      </pc:sldChg>
      <pc:sldChg chg="modSp mod">
        <pc:chgData name="John Sabelhaus" userId="d65d4aae7a1ab918" providerId="LiveId" clId="{3878752B-0050-4608-9A63-8354C8E068FB}" dt="2023-09-15T17:03:54.785" v="1674" actId="207"/>
        <pc:sldMkLst>
          <pc:docMk/>
          <pc:sldMk cId="1716559994" sldId="272"/>
        </pc:sldMkLst>
        <pc:spChg chg="mod">
          <ac:chgData name="John Sabelhaus" userId="d65d4aae7a1ab918" providerId="LiveId" clId="{3878752B-0050-4608-9A63-8354C8E068FB}" dt="2023-09-15T17:03:54.785" v="1674" actId="207"/>
          <ac:spMkLst>
            <pc:docMk/>
            <pc:sldMk cId="1716559994" sldId="272"/>
            <ac:spMk id="5" creationId="{2C3D18CB-A46D-EDF9-1B3D-DEFB859A095B}"/>
          </ac:spMkLst>
        </pc:spChg>
      </pc:sldChg>
      <pc:sldChg chg="modSp">
        <pc:chgData name="John Sabelhaus" userId="d65d4aae7a1ab918" providerId="LiveId" clId="{3878752B-0050-4608-9A63-8354C8E068FB}" dt="2023-09-15T17:04:18.314" v="1675" actId="207"/>
        <pc:sldMkLst>
          <pc:docMk/>
          <pc:sldMk cId="3713095786" sldId="277"/>
        </pc:sldMkLst>
        <pc:graphicFrameChg chg="mod">
          <ac:chgData name="John Sabelhaus" userId="d65d4aae7a1ab918" providerId="LiveId" clId="{3878752B-0050-4608-9A63-8354C8E068FB}" dt="2023-09-15T17:04:18.314" v="1675" actId="207"/>
          <ac:graphicFrameMkLst>
            <pc:docMk/>
            <pc:sldMk cId="3713095786" sldId="277"/>
            <ac:graphicFrameMk id="2" creationId="{59204B76-C080-040D-D9DA-27480F48C43A}"/>
          </ac:graphicFrameMkLst>
        </pc:graphicFrameChg>
      </pc:sldChg>
      <pc:sldChg chg="modSp mod">
        <pc:chgData name="John Sabelhaus" userId="d65d4aae7a1ab918" providerId="LiveId" clId="{3878752B-0050-4608-9A63-8354C8E068FB}" dt="2023-09-15T15:27:02.149" v="1669" actId="6549"/>
        <pc:sldMkLst>
          <pc:docMk/>
          <pc:sldMk cId="1587226612" sldId="280"/>
        </pc:sldMkLst>
        <pc:spChg chg="mod">
          <ac:chgData name="John Sabelhaus" userId="d65d4aae7a1ab918" providerId="LiveId" clId="{3878752B-0050-4608-9A63-8354C8E068FB}" dt="2023-09-15T15:27:02.149" v="1669" actId="6549"/>
          <ac:spMkLst>
            <pc:docMk/>
            <pc:sldMk cId="1587226612" sldId="280"/>
            <ac:spMk id="5" creationId="{411C4AE6-C371-8E37-585F-A5C394966604}"/>
          </ac:spMkLst>
        </pc:spChg>
      </pc:sldChg>
      <pc:sldChg chg="modSp mod">
        <pc:chgData name="John Sabelhaus" userId="d65d4aae7a1ab918" providerId="LiveId" clId="{3878752B-0050-4608-9A63-8354C8E068FB}" dt="2023-09-15T15:27:19.748" v="1673" actId="6549"/>
        <pc:sldMkLst>
          <pc:docMk/>
          <pc:sldMk cId="4277403284" sldId="281"/>
        </pc:sldMkLst>
        <pc:spChg chg="mod">
          <ac:chgData name="John Sabelhaus" userId="d65d4aae7a1ab918" providerId="LiveId" clId="{3878752B-0050-4608-9A63-8354C8E068FB}" dt="2023-09-15T15:27:19.748" v="1673" actId="6549"/>
          <ac:spMkLst>
            <pc:docMk/>
            <pc:sldMk cId="4277403284" sldId="281"/>
            <ac:spMk id="5" creationId="{E7290E02-4FC6-7239-7AF5-612D6B3C61E0}"/>
          </ac:spMkLst>
        </pc:spChg>
      </pc:sldChg>
      <pc:sldChg chg="modSp mod">
        <pc:chgData name="John Sabelhaus" userId="d65d4aae7a1ab918" providerId="LiveId" clId="{3878752B-0050-4608-9A63-8354C8E068FB}" dt="2023-09-15T17:07:31.051" v="1766" actId="20577"/>
        <pc:sldMkLst>
          <pc:docMk/>
          <pc:sldMk cId="4099987371" sldId="283"/>
        </pc:sldMkLst>
        <pc:spChg chg="mod">
          <ac:chgData name="John Sabelhaus" userId="d65d4aae7a1ab918" providerId="LiveId" clId="{3878752B-0050-4608-9A63-8354C8E068FB}" dt="2023-09-15T17:07:31.051" v="1766" actId="20577"/>
          <ac:spMkLst>
            <pc:docMk/>
            <pc:sldMk cId="4099987371" sldId="283"/>
            <ac:spMk id="5" creationId="{FBCF7005-8946-555D-58EF-4839A1D7BF20}"/>
          </ac:spMkLst>
        </pc:spChg>
      </pc:sldChg>
      <pc:sldChg chg="modSp mod">
        <pc:chgData name="John Sabelhaus" userId="d65d4aae7a1ab918" providerId="LiveId" clId="{3878752B-0050-4608-9A63-8354C8E068FB}" dt="2023-09-15T12:20:01.986" v="978" actId="20577"/>
        <pc:sldMkLst>
          <pc:docMk/>
          <pc:sldMk cId="1129292144" sldId="320"/>
        </pc:sldMkLst>
        <pc:spChg chg="mod">
          <ac:chgData name="John Sabelhaus" userId="d65d4aae7a1ab918" providerId="LiveId" clId="{3878752B-0050-4608-9A63-8354C8E068FB}" dt="2023-09-15T12:20:01.986" v="978" actId="20577"/>
          <ac:spMkLst>
            <pc:docMk/>
            <pc:sldMk cId="1129292144" sldId="320"/>
            <ac:spMk id="5" creationId="{DA9510A0-D63B-FAFA-73F9-A4D4EFC89CC9}"/>
          </ac:spMkLst>
        </pc:spChg>
      </pc:sldChg>
      <pc:sldChg chg="modSp modAnim">
        <pc:chgData name="John Sabelhaus" userId="d65d4aae7a1ab918" providerId="LiveId" clId="{3878752B-0050-4608-9A63-8354C8E068FB}" dt="2023-09-15T12:24:25.869" v="1027" actId="20577"/>
        <pc:sldMkLst>
          <pc:docMk/>
          <pc:sldMk cId="1234788472" sldId="327"/>
        </pc:sldMkLst>
        <pc:spChg chg="mod">
          <ac:chgData name="John Sabelhaus" userId="d65d4aae7a1ab918" providerId="LiveId" clId="{3878752B-0050-4608-9A63-8354C8E068FB}" dt="2023-09-15T12:24:25.869" v="1027" actId="20577"/>
          <ac:spMkLst>
            <pc:docMk/>
            <pc:sldMk cId="1234788472" sldId="327"/>
            <ac:spMk id="5" creationId="{128D707F-6C9B-6B70-EC73-4B788021F745}"/>
          </ac:spMkLst>
        </pc:spChg>
      </pc:sldChg>
      <pc:sldChg chg="modSp mod modAnim">
        <pc:chgData name="John Sabelhaus" userId="d65d4aae7a1ab918" providerId="LiveId" clId="{3878752B-0050-4608-9A63-8354C8E068FB}" dt="2023-09-15T12:20:58.927" v="986"/>
        <pc:sldMkLst>
          <pc:docMk/>
          <pc:sldMk cId="2501868674" sldId="344"/>
        </pc:sldMkLst>
        <pc:spChg chg="mod">
          <ac:chgData name="John Sabelhaus" userId="d65d4aae7a1ab918" providerId="LiveId" clId="{3878752B-0050-4608-9A63-8354C8E068FB}" dt="2023-09-15T12:20:28.149" v="984" actId="20577"/>
          <ac:spMkLst>
            <pc:docMk/>
            <pc:sldMk cId="2501868674" sldId="344"/>
            <ac:spMk id="5" creationId="{76C70FC2-9D67-C9B7-41DD-4679E9A1200E}"/>
          </ac:spMkLst>
        </pc:spChg>
      </pc:sldChg>
      <pc:sldChg chg="modSp mod modAnim">
        <pc:chgData name="John Sabelhaus" userId="d65d4aae7a1ab918" providerId="LiveId" clId="{3878752B-0050-4608-9A63-8354C8E068FB}" dt="2023-09-15T14:45:51.598" v="1663" actId="6549"/>
        <pc:sldMkLst>
          <pc:docMk/>
          <pc:sldMk cId="958734902" sldId="345"/>
        </pc:sldMkLst>
        <pc:spChg chg="mod">
          <ac:chgData name="John Sabelhaus" userId="d65d4aae7a1ab918" providerId="LiveId" clId="{3878752B-0050-4608-9A63-8354C8E068FB}" dt="2023-09-15T14:45:51.598" v="1663" actId="6549"/>
          <ac:spMkLst>
            <pc:docMk/>
            <pc:sldMk cId="958734902" sldId="345"/>
            <ac:spMk id="5" creationId="{5259CB0D-D592-0AD1-C68C-D9F7C322E9B0}"/>
          </ac:spMkLst>
        </pc:spChg>
      </pc:sldChg>
      <pc:sldChg chg="modSp del mod">
        <pc:chgData name="John Sabelhaus" userId="d65d4aae7a1ab918" providerId="LiveId" clId="{3878752B-0050-4608-9A63-8354C8E068FB}" dt="2023-09-15T12:14:17.002" v="945" actId="47"/>
        <pc:sldMkLst>
          <pc:docMk/>
          <pc:sldMk cId="779326209" sldId="346"/>
        </pc:sldMkLst>
        <pc:spChg chg="mod">
          <ac:chgData name="John Sabelhaus" userId="d65d4aae7a1ab918" providerId="LiveId" clId="{3878752B-0050-4608-9A63-8354C8E068FB}" dt="2023-09-15T12:14:13.458" v="944" actId="6549"/>
          <ac:spMkLst>
            <pc:docMk/>
            <pc:sldMk cId="779326209" sldId="346"/>
            <ac:spMk id="5" creationId="{5259CB0D-D592-0AD1-C68C-D9F7C322E9B0}"/>
          </ac:spMkLst>
        </pc:spChg>
      </pc:sldChg>
      <pc:sldChg chg="modSp mod">
        <pc:chgData name="John Sabelhaus" userId="d65d4aae7a1ab918" providerId="LiveId" clId="{3878752B-0050-4608-9A63-8354C8E068FB}" dt="2023-09-15T12:41:28.752" v="1101" actId="20577"/>
        <pc:sldMkLst>
          <pc:docMk/>
          <pc:sldMk cId="1098868251" sldId="350"/>
        </pc:sldMkLst>
        <pc:spChg chg="mod">
          <ac:chgData name="John Sabelhaus" userId="d65d4aae7a1ab918" providerId="LiveId" clId="{3878752B-0050-4608-9A63-8354C8E068FB}" dt="2023-09-15T12:41:28.752" v="1101" actId="20577"/>
          <ac:spMkLst>
            <pc:docMk/>
            <pc:sldMk cId="1098868251" sldId="350"/>
            <ac:spMk id="6" creationId="{8E7EE356-F67A-4738-E99F-3721110C171F}"/>
          </ac:spMkLst>
        </pc:spChg>
      </pc:sldChg>
      <pc:sldChg chg="modSp mod">
        <pc:chgData name="John Sabelhaus" userId="d65d4aae7a1ab918" providerId="LiveId" clId="{3878752B-0050-4608-9A63-8354C8E068FB}" dt="2023-09-15T12:41:50.741" v="1119" actId="20577"/>
        <pc:sldMkLst>
          <pc:docMk/>
          <pc:sldMk cId="1510607983" sldId="351"/>
        </pc:sldMkLst>
        <pc:spChg chg="mod">
          <ac:chgData name="John Sabelhaus" userId="d65d4aae7a1ab918" providerId="LiveId" clId="{3878752B-0050-4608-9A63-8354C8E068FB}" dt="2023-09-15T12:41:50.741" v="1119" actId="20577"/>
          <ac:spMkLst>
            <pc:docMk/>
            <pc:sldMk cId="1510607983" sldId="351"/>
            <ac:spMk id="6" creationId="{8E7EE356-F67A-4738-E99F-3721110C171F}"/>
          </ac:spMkLst>
        </pc:spChg>
      </pc:sldChg>
      <pc:sldChg chg="modSp mod">
        <pc:chgData name="John Sabelhaus" userId="d65d4aae7a1ab918" providerId="LiveId" clId="{3878752B-0050-4608-9A63-8354C8E068FB}" dt="2023-09-15T13:05:43.950" v="1644" actId="20577"/>
        <pc:sldMkLst>
          <pc:docMk/>
          <pc:sldMk cId="2019103272" sldId="353"/>
        </pc:sldMkLst>
        <pc:spChg chg="mod">
          <ac:chgData name="John Sabelhaus" userId="d65d4aae7a1ab918" providerId="LiveId" clId="{3878752B-0050-4608-9A63-8354C8E068FB}" dt="2023-09-15T13:05:43.950" v="1644" actId="20577"/>
          <ac:spMkLst>
            <pc:docMk/>
            <pc:sldMk cId="2019103272" sldId="353"/>
            <ac:spMk id="6" creationId="{8E7EE356-F67A-4738-E99F-3721110C171F}"/>
          </ac:spMkLst>
        </pc:spChg>
      </pc:sldChg>
      <pc:sldChg chg="modSp mod">
        <pc:chgData name="John Sabelhaus" userId="d65d4aae7a1ab918" providerId="LiveId" clId="{3878752B-0050-4608-9A63-8354C8E068FB}" dt="2023-09-15T17:29:11.018" v="1912" actId="6549"/>
        <pc:sldMkLst>
          <pc:docMk/>
          <pc:sldMk cId="637437943" sldId="354"/>
        </pc:sldMkLst>
        <pc:spChg chg="mod">
          <ac:chgData name="John Sabelhaus" userId="d65d4aae7a1ab918" providerId="LiveId" clId="{3878752B-0050-4608-9A63-8354C8E068FB}" dt="2023-09-15T17:29:11.018" v="1912" actId="6549"/>
          <ac:spMkLst>
            <pc:docMk/>
            <pc:sldMk cId="637437943" sldId="354"/>
            <ac:spMk id="5" creationId="{2CC252D0-9524-B345-3FC6-C2042A2D86A1}"/>
          </ac:spMkLst>
        </pc:spChg>
      </pc:sldChg>
      <pc:sldChg chg="modSp mod">
        <pc:chgData name="John Sabelhaus" userId="d65d4aae7a1ab918" providerId="LiveId" clId="{3878752B-0050-4608-9A63-8354C8E068FB}" dt="2023-09-15T15:27:09.885" v="1671" actId="6549"/>
        <pc:sldMkLst>
          <pc:docMk/>
          <pc:sldMk cId="3716660932" sldId="357"/>
        </pc:sldMkLst>
        <pc:spChg chg="mod">
          <ac:chgData name="John Sabelhaus" userId="d65d4aae7a1ab918" providerId="LiveId" clId="{3878752B-0050-4608-9A63-8354C8E068FB}" dt="2023-09-15T15:27:09.885" v="1671" actId="6549"/>
          <ac:spMkLst>
            <pc:docMk/>
            <pc:sldMk cId="3716660932" sldId="357"/>
            <ac:spMk id="7" creationId="{29075213-5C86-80AE-BE28-759313D46207}"/>
          </ac:spMkLst>
        </pc:spChg>
      </pc:sldChg>
      <pc:sldChg chg="modSp mod">
        <pc:chgData name="John Sabelhaus" userId="d65d4aae7a1ab918" providerId="LiveId" clId="{3878752B-0050-4608-9A63-8354C8E068FB}" dt="2023-09-15T14:46:04.692" v="1667" actId="6549"/>
        <pc:sldMkLst>
          <pc:docMk/>
          <pc:sldMk cId="3028335073" sldId="358"/>
        </pc:sldMkLst>
        <pc:spChg chg="mod">
          <ac:chgData name="John Sabelhaus" userId="d65d4aae7a1ab918" providerId="LiveId" clId="{3878752B-0050-4608-9A63-8354C8E068FB}" dt="2023-09-15T14:46:04.692" v="1667" actId="6549"/>
          <ac:spMkLst>
            <pc:docMk/>
            <pc:sldMk cId="3028335073" sldId="358"/>
            <ac:spMk id="6" creationId="{5AE3350E-B209-7755-803F-33665C49D22F}"/>
          </ac:spMkLst>
        </pc:spChg>
      </pc:sldChg>
      <pc:sldChg chg="modSp mod modAnim">
        <pc:chgData name="John Sabelhaus" userId="d65d4aae7a1ab918" providerId="LiveId" clId="{3878752B-0050-4608-9A63-8354C8E068FB}" dt="2023-09-15T12:12:17.196" v="891"/>
        <pc:sldMkLst>
          <pc:docMk/>
          <pc:sldMk cId="2212373015" sldId="361"/>
        </pc:sldMkLst>
        <pc:spChg chg="mod">
          <ac:chgData name="John Sabelhaus" userId="d65d4aae7a1ab918" providerId="LiveId" clId="{3878752B-0050-4608-9A63-8354C8E068FB}" dt="2023-09-15T12:11:20.360" v="886" actId="20577"/>
          <ac:spMkLst>
            <pc:docMk/>
            <pc:sldMk cId="2212373015" sldId="361"/>
            <ac:spMk id="5" creationId="{2CC252D0-9524-B345-3FC6-C2042A2D86A1}"/>
          </ac:spMkLst>
        </pc:spChg>
      </pc:sldChg>
      <pc:sldChg chg="del">
        <pc:chgData name="John Sabelhaus" userId="d65d4aae7a1ab918" providerId="LiveId" clId="{3878752B-0050-4608-9A63-8354C8E068FB}" dt="2023-09-15T13:03:48.755" v="1619" actId="47"/>
        <pc:sldMkLst>
          <pc:docMk/>
          <pc:sldMk cId="2077395905" sldId="362"/>
        </pc:sldMkLst>
      </pc:sldChg>
      <pc:sldChg chg="add modAnim">
        <pc:chgData name="John Sabelhaus" userId="d65d4aae7a1ab918" providerId="LiveId" clId="{3878752B-0050-4608-9A63-8354C8E068FB}" dt="2023-09-15T13:03:56.679" v="1624"/>
        <pc:sldMkLst>
          <pc:docMk/>
          <pc:sldMk cId="4021075043" sldId="363"/>
        </pc:sldMkLst>
      </pc:sldChg>
    </pc:docChg>
  </pc:docChgLst>
  <pc:docChgLst>
    <pc:chgData name="John Sabelhaus" userId="d65d4aae7a1ab918" providerId="LiveId" clId="{85328C95-D32A-4F29-A102-C7ACAC83A792}"/>
    <pc:docChg chg="undo custSel addSld delSld modSld sldOrd">
      <pc:chgData name="John Sabelhaus" userId="d65d4aae7a1ab918" providerId="LiveId" clId="{85328C95-D32A-4F29-A102-C7ACAC83A792}" dt="2024-06-23T19:48:55.423" v="5080" actId="1076"/>
      <pc:docMkLst>
        <pc:docMk/>
      </pc:docMkLst>
      <pc:sldChg chg="modSp mod">
        <pc:chgData name="John Sabelhaus" userId="d65d4aae7a1ab918" providerId="LiveId" clId="{85328C95-D32A-4F29-A102-C7ACAC83A792}" dt="2024-06-17T16:40:25.689" v="2460" actId="27636"/>
        <pc:sldMkLst>
          <pc:docMk/>
          <pc:sldMk cId="3018479444" sldId="257"/>
        </pc:sldMkLst>
        <pc:spChg chg="mod">
          <ac:chgData name="John Sabelhaus" userId="d65d4aae7a1ab918" providerId="LiveId" clId="{85328C95-D32A-4F29-A102-C7ACAC83A792}" dt="2024-06-17T16:40:25.689" v="2460" actId="27636"/>
          <ac:spMkLst>
            <pc:docMk/>
            <pc:sldMk cId="3018479444" sldId="257"/>
            <ac:spMk id="2" creationId="{A89E63C8-3C75-0D03-C239-57DB13AE8EED}"/>
          </ac:spMkLst>
        </pc:spChg>
        <pc:spChg chg="mod">
          <ac:chgData name="John Sabelhaus" userId="d65d4aae7a1ab918" providerId="LiveId" clId="{85328C95-D32A-4F29-A102-C7ACAC83A792}" dt="2024-06-15T11:26:08.751" v="106" actId="20577"/>
          <ac:spMkLst>
            <pc:docMk/>
            <pc:sldMk cId="3018479444" sldId="257"/>
            <ac:spMk id="5" creationId="{00000000-0000-0000-0000-000000000000}"/>
          </ac:spMkLst>
        </pc:spChg>
      </pc:sldChg>
      <pc:sldChg chg="del">
        <pc:chgData name="John Sabelhaus" userId="d65d4aae7a1ab918" providerId="LiveId" clId="{85328C95-D32A-4F29-A102-C7ACAC83A792}" dt="2024-06-15T11:28:33.566" v="234" actId="47"/>
        <pc:sldMkLst>
          <pc:docMk/>
          <pc:sldMk cId="706102811" sldId="259"/>
        </pc:sldMkLst>
      </pc:sldChg>
      <pc:sldChg chg="add del ord">
        <pc:chgData name="John Sabelhaus" userId="d65d4aae7a1ab918" providerId="LiveId" clId="{85328C95-D32A-4F29-A102-C7ACAC83A792}" dt="2024-06-21T18:15:21.831" v="2772" actId="47"/>
        <pc:sldMkLst>
          <pc:docMk/>
          <pc:sldMk cId="341610045" sldId="261"/>
        </pc:sldMkLst>
      </pc:sldChg>
      <pc:sldChg chg="del">
        <pc:chgData name="John Sabelhaus" userId="d65d4aae7a1ab918" providerId="LiveId" clId="{85328C95-D32A-4F29-A102-C7ACAC83A792}" dt="2024-06-15T11:28:43.970" v="235" actId="47"/>
        <pc:sldMkLst>
          <pc:docMk/>
          <pc:sldMk cId="3281249826" sldId="262"/>
        </pc:sldMkLst>
      </pc:sldChg>
      <pc:sldChg chg="addSp delSp modSp mod ord">
        <pc:chgData name="John Sabelhaus" userId="d65d4aae7a1ab918" providerId="LiveId" clId="{85328C95-D32A-4F29-A102-C7ACAC83A792}" dt="2024-06-23T19:28:03.220" v="5046" actId="6549"/>
        <pc:sldMkLst>
          <pc:docMk/>
          <pc:sldMk cId="688125616" sldId="263"/>
        </pc:sldMkLst>
        <pc:spChg chg="mod">
          <ac:chgData name="John Sabelhaus" userId="d65d4aae7a1ab918" providerId="LiveId" clId="{85328C95-D32A-4F29-A102-C7ACAC83A792}" dt="2024-06-23T19:28:03.220" v="5046" actId="6549"/>
          <ac:spMkLst>
            <pc:docMk/>
            <pc:sldMk cId="688125616" sldId="263"/>
            <ac:spMk id="5" creationId="{4CD5629F-5F13-8558-6553-209AF49AF1B4}"/>
          </ac:spMkLst>
        </pc:spChg>
        <pc:spChg chg="del">
          <ac:chgData name="John Sabelhaus" userId="d65d4aae7a1ab918" providerId="LiveId" clId="{85328C95-D32A-4F29-A102-C7ACAC83A792}" dt="2024-06-17T16:44:45.648" v="2637" actId="478"/>
          <ac:spMkLst>
            <pc:docMk/>
            <pc:sldMk cId="688125616" sldId="263"/>
            <ac:spMk id="6" creationId="{2DDA8C3D-2834-73D9-C67A-1B9884CD6FFD}"/>
          </ac:spMkLst>
        </pc:spChg>
        <pc:graphicFrameChg chg="del">
          <ac:chgData name="John Sabelhaus" userId="d65d4aae7a1ab918" providerId="LiveId" clId="{85328C95-D32A-4F29-A102-C7ACAC83A792}" dt="2024-06-23T19:25:39.611" v="4786" actId="478"/>
          <ac:graphicFrameMkLst>
            <pc:docMk/>
            <pc:sldMk cId="688125616" sldId="263"/>
            <ac:graphicFrameMk id="2" creationId="{1FA0D22C-34CA-179C-AE9D-2403E1D4C9A6}"/>
          </ac:graphicFrameMkLst>
        </pc:graphicFrameChg>
        <pc:graphicFrameChg chg="add mod">
          <ac:chgData name="John Sabelhaus" userId="d65d4aae7a1ab918" providerId="LiveId" clId="{85328C95-D32A-4F29-A102-C7ACAC83A792}" dt="2024-06-23T19:26:09.584" v="4790" actId="1076"/>
          <ac:graphicFrameMkLst>
            <pc:docMk/>
            <pc:sldMk cId="688125616" sldId="263"/>
            <ac:graphicFrameMk id="6" creationId="{5EE88E2C-7DC7-57C1-8BA1-90FCF7E8918A}"/>
          </ac:graphicFrameMkLst>
        </pc:graphicFrameChg>
      </pc:sldChg>
      <pc:sldChg chg="del">
        <pc:chgData name="John Sabelhaus" userId="d65d4aae7a1ab918" providerId="LiveId" clId="{85328C95-D32A-4F29-A102-C7ACAC83A792}" dt="2024-06-15T11:43:05.079" v="710" actId="47"/>
        <pc:sldMkLst>
          <pc:docMk/>
          <pc:sldMk cId="181157364" sldId="264"/>
        </pc:sldMkLst>
      </pc:sldChg>
      <pc:sldChg chg="del">
        <pc:chgData name="John Sabelhaus" userId="d65d4aae7a1ab918" providerId="LiveId" clId="{85328C95-D32A-4F29-A102-C7ACAC83A792}" dt="2024-06-15T11:43:04.528" v="709" actId="47"/>
        <pc:sldMkLst>
          <pc:docMk/>
          <pc:sldMk cId="3928152970" sldId="265"/>
        </pc:sldMkLst>
      </pc:sldChg>
      <pc:sldChg chg="del">
        <pc:chgData name="John Sabelhaus" userId="d65d4aae7a1ab918" providerId="LiveId" clId="{85328C95-D32A-4F29-A102-C7ACAC83A792}" dt="2024-06-15T11:43:03.659" v="708" actId="47"/>
        <pc:sldMkLst>
          <pc:docMk/>
          <pc:sldMk cId="3689925379" sldId="266"/>
        </pc:sldMkLst>
      </pc:sldChg>
      <pc:sldChg chg="del">
        <pc:chgData name="John Sabelhaus" userId="d65d4aae7a1ab918" providerId="LiveId" clId="{85328C95-D32A-4F29-A102-C7ACAC83A792}" dt="2024-06-15T11:58:19.786" v="1220" actId="47"/>
        <pc:sldMkLst>
          <pc:docMk/>
          <pc:sldMk cId="3519233086" sldId="267"/>
        </pc:sldMkLst>
      </pc:sldChg>
      <pc:sldChg chg="modSp del mod ord">
        <pc:chgData name="John Sabelhaus" userId="d65d4aae7a1ab918" providerId="LiveId" clId="{85328C95-D32A-4F29-A102-C7ACAC83A792}" dt="2024-06-21T18:15:00.582" v="2771" actId="47"/>
        <pc:sldMkLst>
          <pc:docMk/>
          <pc:sldMk cId="3837166077" sldId="269"/>
        </pc:sldMkLst>
        <pc:spChg chg="mod">
          <ac:chgData name="John Sabelhaus" userId="d65d4aae7a1ab918" providerId="LiveId" clId="{85328C95-D32A-4F29-A102-C7ACAC83A792}" dt="2024-06-17T16:45:05.198" v="2642" actId="20577"/>
          <ac:spMkLst>
            <pc:docMk/>
            <pc:sldMk cId="3837166077" sldId="269"/>
            <ac:spMk id="5" creationId="{B6309D0E-CC69-2581-1A8A-83C982A66B3F}"/>
          </ac:spMkLst>
        </pc:spChg>
      </pc:sldChg>
      <pc:sldChg chg="del ord">
        <pc:chgData name="John Sabelhaus" userId="d65d4aae7a1ab918" providerId="LiveId" clId="{85328C95-D32A-4F29-A102-C7ACAC83A792}" dt="2024-06-21T18:14:22.933" v="2770" actId="47"/>
        <pc:sldMkLst>
          <pc:docMk/>
          <pc:sldMk cId="2719590758" sldId="270"/>
        </pc:sldMkLst>
      </pc:sldChg>
      <pc:sldChg chg="del">
        <pc:chgData name="John Sabelhaus" userId="d65d4aae7a1ab918" providerId="LiveId" clId="{85328C95-D32A-4F29-A102-C7ACAC83A792}" dt="2024-06-15T11:36:35.416" v="629" actId="47"/>
        <pc:sldMkLst>
          <pc:docMk/>
          <pc:sldMk cId="1716559994" sldId="272"/>
        </pc:sldMkLst>
      </pc:sldChg>
      <pc:sldChg chg="del">
        <pc:chgData name="John Sabelhaus" userId="d65d4aae7a1ab918" providerId="LiveId" clId="{85328C95-D32A-4F29-A102-C7ACAC83A792}" dt="2024-06-15T11:36:37.010" v="630" actId="47"/>
        <pc:sldMkLst>
          <pc:docMk/>
          <pc:sldMk cId="2123925606" sldId="274"/>
        </pc:sldMkLst>
      </pc:sldChg>
      <pc:sldChg chg="del">
        <pc:chgData name="John Sabelhaus" userId="d65d4aae7a1ab918" providerId="LiveId" clId="{85328C95-D32A-4F29-A102-C7ACAC83A792}" dt="2024-06-15T11:36:38.108" v="631" actId="47"/>
        <pc:sldMkLst>
          <pc:docMk/>
          <pc:sldMk cId="695570177" sldId="275"/>
        </pc:sldMkLst>
      </pc:sldChg>
      <pc:sldChg chg="del">
        <pc:chgData name="John Sabelhaus" userId="d65d4aae7a1ab918" providerId="LiveId" clId="{85328C95-D32A-4F29-A102-C7ACAC83A792}" dt="2024-06-15T11:36:41.772" v="632" actId="47"/>
        <pc:sldMkLst>
          <pc:docMk/>
          <pc:sldMk cId="3713095786" sldId="277"/>
        </pc:sldMkLst>
      </pc:sldChg>
      <pc:sldChg chg="del">
        <pc:chgData name="John Sabelhaus" userId="d65d4aae7a1ab918" providerId="LiveId" clId="{85328C95-D32A-4F29-A102-C7ACAC83A792}" dt="2024-06-15T11:36:50.425" v="633" actId="47"/>
        <pc:sldMkLst>
          <pc:docMk/>
          <pc:sldMk cId="3128727035" sldId="279"/>
        </pc:sldMkLst>
      </pc:sldChg>
      <pc:sldChg chg="del">
        <pc:chgData name="John Sabelhaus" userId="d65d4aae7a1ab918" providerId="LiveId" clId="{85328C95-D32A-4F29-A102-C7ACAC83A792}" dt="2024-06-15T11:37:04.643" v="636" actId="47"/>
        <pc:sldMkLst>
          <pc:docMk/>
          <pc:sldMk cId="1587226612" sldId="280"/>
        </pc:sldMkLst>
      </pc:sldChg>
      <pc:sldChg chg="del">
        <pc:chgData name="John Sabelhaus" userId="d65d4aae7a1ab918" providerId="LiveId" clId="{85328C95-D32A-4F29-A102-C7ACAC83A792}" dt="2024-06-15T11:37:11.154" v="638" actId="47"/>
        <pc:sldMkLst>
          <pc:docMk/>
          <pc:sldMk cId="4277403284" sldId="281"/>
        </pc:sldMkLst>
      </pc:sldChg>
      <pc:sldChg chg="del ord">
        <pc:chgData name="John Sabelhaus" userId="d65d4aae7a1ab918" providerId="LiveId" clId="{85328C95-D32A-4F29-A102-C7ACAC83A792}" dt="2024-06-15T11:48:55.553" v="880" actId="47"/>
        <pc:sldMkLst>
          <pc:docMk/>
          <pc:sldMk cId="4071537184" sldId="282"/>
        </pc:sldMkLst>
      </pc:sldChg>
      <pc:sldChg chg="del ord">
        <pc:chgData name="John Sabelhaus" userId="d65d4aae7a1ab918" providerId="LiveId" clId="{85328C95-D32A-4F29-A102-C7ACAC83A792}" dt="2024-06-15T11:48:59.714" v="881" actId="47"/>
        <pc:sldMkLst>
          <pc:docMk/>
          <pc:sldMk cId="4099987371" sldId="283"/>
        </pc:sldMkLst>
      </pc:sldChg>
      <pc:sldChg chg="del">
        <pc:chgData name="John Sabelhaus" userId="d65d4aae7a1ab918" providerId="LiveId" clId="{85328C95-D32A-4F29-A102-C7ACAC83A792}" dt="2024-06-15T11:43:06.770" v="712" actId="47"/>
        <pc:sldMkLst>
          <pc:docMk/>
          <pc:sldMk cId="1566569566" sldId="285"/>
        </pc:sldMkLst>
      </pc:sldChg>
      <pc:sldChg chg="del">
        <pc:chgData name="John Sabelhaus" userId="d65d4aae7a1ab918" providerId="LiveId" clId="{85328C95-D32A-4F29-A102-C7ACAC83A792}" dt="2024-06-15T11:43:05.728" v="711" actId="47"/>
        <pc:sldMkLst>
          <pc:docMk/>
          <pc:sldMk cId="2318764659" sldId="286"/>
        </pc:sldMkLst>
      </pc:sldChg>
      <pc:sldChg chg="del">
        <pc:chgData name="John Sabelhaus" userId="d65d4aae7a1ab918" providerId="LiveId" clId="{85328C95-D32A-4F29-A102-C7ACAC83A792}" dt="2024-06-15T11:38:26.643" v="645" actId="47"/>
        <pc:sldMkLst>
          <pc:docMk/>
          <pc:sldMk cId="3334484710" sldId="316"/>
        </pc:sldMkLst>
      </pc:sldChg>
      <pc:sldChg chg="delSp modSp mod ord modAnim">
        <pc:chgData name="John Sabelhaus" userId="d65d4aae7a1ab918" providerId="LiveId" clId="{85328C95-D32A-4F29-A102-C7ACAC83A792}" dt="2024-06-23T18:28:38.709" v="3854"/>
        <pc:sldMkLst>
          <pc:docMk/>
          <pc:sldMk cId="831593438" sldId="317"/>
        </pc:sldMkLst>
        <pc:spChg chg="mod">
          <ac:chgData name="John Sabelhaus" userId="d65d4aae7a1ab918" providerId="LiveId" clId="{85328C95-D32A-4F29-A102-C7ACAC83A792}" dt="2024-06-15T11:47:56.134" v="866" actId="113"/>
          <ac:spMkLst>
            <pc:docMk/>
            <pc:sldMk cId="831593438" sldId="317"/>
            <ac:spMk id="2" creationId="{1240DDAF-7699-E785-8BD4-7D82180B2AAC}"/>
          </ac:spMkLst>
        </pc:spChg>
        <pc:spChg chg="mod">
          <ac:chgData name="John Sabelhaus" userId="d65d4aae7a1ab918" providerId="LiveId" clId="{85328C95-D32A-4F29-A102-C7ACAC83A792}" dt="2024-06-23T18:26:29.926" v="3810" actId="20577"/>
          <ac:spMkLst>
            <pc:docMk/>
            <pc:sldMk cId="831593438" sldId="317"/>
            <ac:spMk id="5" creationId="{76C70FC2-9D67-C9B7-41DD-4679E9A1200E}"/>
          </ac:spMkLst>
        </pc:spChg>
        <pc:spChg chg="del">
          <ac:chgData name="John Sabelhaus" userId="d65d4aae7a1ab918" providerId="LiveId" clId="{85328C95-D32A-4F29-A102-C7ACAC83A792}" dt="2024-06-15T11:44:31.021" v="731" actId="478"/>
          <ac:spMkLst>
            <pc:docMk/>
            <pc:sldMk cId="831593438" sldId="317"/>
            <ac:spMk id="6" creationId="{2A1AD850-C2A3-443A-2094-2BEE2404D2F3}"/>
          </ac:spMkLst>
        </pc:spChg>
      </pc:sldChg>
      <pc:sldChg chg="del">
        <pc:chgData name="John Sabelhaus" userId="d65d4aae7a1ab918" providerId="LiveId" clId="{85328C95-D32A-4F29-A102-C7ACAC83A792}" dt="2024-06-15T11:43:12.757" v="719" actId="47"/>
        <pc:sldMkLst>
          <pc:docMk/>
          <pc:sldMk cId="2921052635" sldId="318"/>
        </pc:sldMkLst>
      </pc:sldChg>
      <pc:sldChg chg="addSp delSp modSp mod ord">
        <pc:chgData name="John Sabelhaus" userId="d65d4aae7a1ab918" providerId="LiveId" clId="{85328C95-D32A-4F29-A102-C7ACAC83A792}" dt="2024-06-23T19:42:27.497" v="5076" actId="20577"/>
        <pc:sldMkLst>
          <pc:docMk/>
          <pc:sldMk cId="1963916155" sldId="319"/>
        </pc:sldMkLst>
        <pc:spChg chg="mod">
          <ac:chgData name="John Sabelhaus" userId="d65d4aae7a1ab918" providerId="LiveId" clId="{85328C95-D32A-4F29-A102-C7ACAC83A792}" dt="2024-06-23T19:37:37.711" v="5061" actId="6549"/>
          <ac:spMkLst>
            <pc:docMk/>
            <pc:sldMk cId="1963916155" sldId="319"/>
            <ac:spMk id="5" creationId="{4C81AF90-56AE-2E86-626B-161B1AED4A53}"/>
          </ac:spMkLst>
        </pc:spChg>
        <pc:graphicFrameChg chg="del">
          <ac:chgData name="John Sabelhaus" userId="d65d4aae7a1ab918" providerId="LiveId" clId="{85328C95-D32A-4F29-A102-C7ACAC83A792}" dt="2024-06-23T19:32:54.395" v="5049" actId="478"/>
          <ac:graphicFrameMkLst>
            <pc:docMk/>
            <pc:sldMk cId="1963916155" sldId="319"/>
            <ac:graphicFrameMk id="2" creationId="{ECF0DBDC-0021-C598-AD64-D490DD484650}"/>
          </ac:graphicFrameMkLst>
        </pc:graphicFrameChg>
        <pc:graphicFrameChg chg="add del mod">
          <ac:chgData name="John Sabelhaus" userId="d65d4aae7a1ab918" providerId="LiveId" clId="{85328C95-D32A-4F29-A102-C7ACAC83A792}" dt="2024-06-23T19:34:33.676" v="5052" actId="478"/>
          <ac:graphicFrameMkLst>
            <pc:docMk/>
            <pc:sldMk cId="1963916155" sldId="319"/>
            <ac:graphicFrameMk id="6" creationId="{88B3C9F6-6924-710A-AC64-4C6FFA390E80}"/>
          </ac:graphicFrameMkLst>
        </pc:graphicFrameChg>
        <pc:graphicFrameChg chg="add mod">
          <ac:chgData name="John Sabelhaus" userId="d65d4aae7a1ab918" providerId="LiveId" clId="{85328C95-D32A-4F29-A102-C7ACAC83A792}" dt="2024-06-23T19:36:37.890" v="5055"/>
          <ac:graphicFrameMkLst>
            <pc:docMk/>
            <pc:sldMk cId="1963916155" sldId="319"/>
            <ac:graphicFrameMk id="7" creationId="{88B3C9F6-6924-710A-AC64-4C6FFA390E80}"/>
          </ac:graphicFrameMkLst>
        </pc:graphicFrameChg>
        <pc:graphicFrameChg chg="add del mod">
          <ac:chgData name="John Sabelhaus" userId="d65d4aae7a1ab918" providerId="LiveId" clId="{85328C95-D32A-4F29-A102-C7ACAC83A792}" dt="2024-06-23T19:39:26.152" v="5062" actId="478"/>
          <ac:graphicFrameMkLst>
            <pc:docMk/>
            <pc:sldMk cId="1963916155" sldId="319"/>
            <ac:graphicFrameMk id="8" creationId="{88B3C9F6-6924-710A-AC64-4C6FFA390E80}"/>
          </ac:graphicFrameMkLst>
        </pc:graphicFrameChg>
        <pc:graphicFrameChg chg="add mod">
          <ac:chgData name="John Sabelhaus" userId="d65d4aae7a1ab918" providerId="LiveId" clId="{85328C95-D32A-4F29-A102-C7ACAC83A792}" dt="2024-06-23T19:42:27.497" v="5076" actId="20577"/>
          <ac:graphicFrameMkLst>
            <pc:docMk/>
            <pc:sldMk cId="1963916155" sldId="319"/>
            <ac:graphicFrameMk id="9" creationId="{88B3C9F6-6924-710A-AC64-4C6FFA390E80}"/>
          </ac:graphicFrameMkLst>
        </pc:graphicFrameChg>
      </pc:sldChg>
      <pc:sldChg chg="addSp delSp modSp mod ord">
        <pc:chgData name="John Sabelhaus" userId="d65d4aae7a1ab918" providerId="LiveId" clId="{85328C95-D32A-4F29-A102-C7ACAC83A792}" dt="2024-06-23T19:48:55.423" v="5080" actId="1076"/>
        <pc:sldMkLst>
          <pc:docMk/>
          <pc:sldMk cId="1129292144" sldId="320"/>
        </pc:sldMkLst>
        <pc:spChg chg="mod">
          <ac:chgData name="John Sabelhaus" userId="d65d4aae7a1ab918" providerId="LiveId" clId="{85328C95-D32A-4F29-A102-C7ACAC83A792}" dt="2024-06-23T19:42:03.873" v="5069" actId="6549"/>
          <ac:spMkLst>
            <pc:docMk/>
            <pc:sldMk cId="1129292144" sldId="320"/>
            <ac:spMk id="5" creationId="{DA9510A0-D63B-FAFA-73F9-A4D4EFC89CC9}"/>
          </ac:spMkLst>
        </pc:spChg>
        <pc:graphicFrameChg chg="del">
          <ac:chgData name="John Sabelhaus" userId="d65d4aae7a1ab918" providerId="LiveId" clId="{85328C95-D32A-4F29-A102-C7ACAC83A792}" dt="2024-06-23T19:41:57.466" v="5067" actId="478"/>
          <ac:graphicFrameMkLst>
            <pc:docMk/>
            <pc:sldMk cId="1129292144" sldId="320"/>
            <ac:graphicFrameMk id="2" creationId="{A83ED1CE-D0BC-ABF1-3E84-B593FA84C2E2}"/>
          </ac:graphicFrameMkLst>
        </pc:graphicFrameChg>
        <pc:graphicFrameChg chg="add mod">
          <ac:chgData name="John Sabelhaus" userId="d65d4aae7a1ab918" providerId="LiveId" clId="{85328C95-D32A-4F29-A102-C7ACAC83A792}" dt="2024-06-23T19:48:55.423" v="5080" actId="1076"/>
          <ac:graphicFrameMkLst>
            <pc:docMk/>
            <pc:sldMk cId="1129292144" sldId="320"/>
            <ac:graphicFrameMk id="6" creationId="{F13A0CBC-233A-DCA0-475E-19E642EAFE74}"/>
          </ac:graphicFrameMkLst>
        </pc:graphicFrameChg>
      </pc:sldChg>
      <pc:sldChg chg="del">
        <pc:chgData name="John Sabelhaus" userId="d65d4aae7a1ab918" providerId="LiveId" clId="{85328C95-D32A-4F29-A102-C7ACAC83A792}" dt="2024-06-15T11:40:23.672" v="684" actId="47"/>
        <pc:sldMkLst>
          <pc:docMk/>
          <pc:sldMk cId="3815139650" sldId="321"/>
        </pc:sldMkLst>
      </pc:sldChg>
      <pc:sldChg chg="modSp ord">
        <pc:chgData name="John Sabelhaus" userId="d65d4aae7a1ab918" providerId="LiveId" clId="{85328C95-D32A-4F29-A102-C7ACAC83A792}" dt="2024-06-23T18:43:31.345" v="4134" actId="20577"/>
        <pc:sldMkLst>
          <pc:docMk/>
          <pc:sldMk cId="3139009992" sldId="323"/>
        </pc:sldMkLst>
        <pc:graphicFrameChg chg="mod">
          <ac:chgData name="John Sabelhaus" userId="d65d4aae7a1ab918" providerId="LiveId" clId="{85328C95-D32A-4F29-A102-C7ACAC83A792}" dt="2024-06-23T18:43:31.345" v="4134" actId="20577"/>
          <ac:graphicFrameMkLst>
            <pc:docMk/>
            <pc:sldMk cId="3139009992" sldId="323"/>
            <ac:graphicFrameMk id="2" creationId="{F7FB30B7-7812-533D-1D52-708B14B08EC9}"/>
          </ac:graphicFrameMkLst>
        </pc:graphicFrameChg>
      </pc:sldChg>
      <pc:sldChg chg="modSp ord">
        <pc:chgData name="John Sabelhaus" userId="d65d4aae7a1ab918" providerId="LiveId" clId="{85328C95-D32A-4F29-A102-C7ACAC83A792}" dt="2024-06-23T18:43:40.905" v="4144" actId="20577"/>
        <pc:sldMkLst>
          <pc:docMk/>
          <pc:sldMk cId="4201747282" sldId="324"/>
        </pc:sldMkLst>
        <pc:graphicFrameChg chg="mod">
          <ac:chgData name="John Sabelhaus" userId="d65d4aae7a1ab918" providerId="LiveId" clId="{85328C95-D32A-4F29-A102-C7ACAC83A792}" dt="2024-06-23T18:43:40.905" v="4144" actId="20577"/>
          <ac:graphicFrameMkLst>
            <pc:docMk/>
            <pc:sldMk cId="4201747282" sldId="324"/>
            <ac:graphicFrameMk id="2" creationId="{A31C4B1A-C726-D1A5-1BB5-22ECD08B5936}"/>
          </ac:graphicFrameMkLst>
        </pc:graphicFrameChg>
      </pc:sldChg>
      <pc:sldChg chg="modSp ord">
        <pc:chgData name="John Sabelhaus" userId="d65d4aae7a1ab918" providerId="LiveId" clId="{85328C95-D32A-4F29-A102-C7ACAC83A792}" dt="2024-06-23T18:34:33.995" v="3982" actId="113"/>
        <pc:sldMkLst>
          <pc:docMk/>
          <pc:sldMk cId="3293985968" sldId="326"/>
        </pc:sldMkLst>
        <pc:graphicFrameChg chg="mod">
          <ac:chgData name="John Sabelhaus" userId="d65d4aae7a1ab918" providerId="LiveId" clId="{85328C95-D32A-4F29-A102-C7ACAC83A792}" dt="2024-06-23T18:34:33.995" v="3982" actId="113"/>
          <ac:graphicFrameMkLst>
            <pc:docMk/>
            <pc:sldMk cId="3293985968" sldId="326"/>
            <ac:graphicFrameMk id="2" creationId="{200A9401-F2D1-0069-6FEF-99F4C9626C9F}"/>
          </ac:graphicFrameMkLst>
        </pc:graphicFrameChg>
      </pc:sldChg>
      <pc:sldChg chg="modSp modAnim">
        <pc:chgData name="John Sabelhaus" userId="d65d4aae7a1ab918" providerId="LiveId" clId="{85328C95-D32A-4F29-A102-C7ACAC83A792}" dt="2024-06-23T18:52:32.247" v="4280" actId="20577"/>
        <pc:sldMkLst>
          <pc:docMk/>
          <pc:sldMk cId="1234788472" sldId="327"/>
        </pc:sldMkLst>
        <pc:spChg chg="mod">
          <ac:chgData name="John Sabelhaus" userId="d65d4aae7a1ab918" providerId="LiveId" clId="{85328C95-D32A-4F29-A102-C7ACAC83A792}" dt="2024-06-23T18:52:32.247" v="4280" actId="20577"/>
          <ac:spMkLst>
            <pc:docMk/>
            <pc:sldMk cId="1234788472" sldId="327"/>
            <ac:spMk id="5" creationId="{128D707F-6C9B-6B70-EC73-4B788021F745}"/>
          </ac:spMkLst>
        </pc:spChg>
      </pc:sldChg>
      <pc:sldChg chg="del">
        <pc:chgData name="John Sabelhaus" userId="d65d4aae7a1ab918" providerId="LiveId" clId="{85328C95-D32A-4F29-A102-C7ACAC83A792}" dt="2024-06-15T11:43:26.210" v="724" actId="47"/>
        <pc:sldMkLst>
          <pc:docMk/>
          <pc:sldMk cId="3887225386" sldId="328"/>
        </pc:sldMkLst>
      </pc:sldChg>
      <pc:sldChg chg="del">
        <pc:chgData name="John Sabelhaus" userId="d65d4aae7a1ab918" providerId="LiveId" clId="{85328C95-D32A-4F29-A102-C7ACAC83A792}" dt="2024-06-15T11:43:21.545" v="723" actId="47"/>
        <pc:sldMkLst>
          <pc:docMk/>
          <pc:sldMk cId="78732772" sldId="329"/>
        </pc:sldMkLst>
      </pc:sldChg>
      <pc:sldChg chg="del">
        <pc:chgData name="John Sabelhaus" userId="d65d4aae7a1ab918" providerId="LiveId" clId="{85328C95-D32A-4F29-A102-C7ACAC83A792}" dt="2024-06-15T11:43:18.299" v="722" actId="47"/>
        <pc:sldMkLst>
          <pc:docMk/>
          <pc:sldMk cId="3499917134" sldId="330"/>
        </pc:sldMkLst>
      </pc:sldChg>
      <pc:sldChg chg="del">
        <pc:chgData name="John Sabelhaus" userId="d65d4aae7a1ab918" providerId="LiveId" clId="{85328C95-D32A-4F29-A102-C7ACAC83A792}" dt="2024-06-15T11:43:16.049" v="721" actId="47"/>
        <pc:sldMkLst>
          <pc:docMk/>
          <pc:sldMk cId="383613624" sldId="331"/>
        </pc:sldMkLst>
      </pc:sldChg>
      <pc:sldChg chg="del">
        <pc:chgData name="John Sabelhaus" userId="d65d4aae7a1ab918" providerId="LiveId" clId="{85328C95-D32A-4F29-A102-C7ACAC83A792}" dt="2024-06-15T11:43:14.741" v="720" actId="47"/>
        <pc:sldMkLst>
          <pc:docMk/>
          <pc:sldMk cId="2071319715" sldId="332"/>
        </pc:sldMkLst>
      </pc:sldChg>
      <pc:sldChg chg="del">
        <pc:chgData name="John Sabelhaus" userId="d65d4aae7a1ab918" providerId="LiveId" clId="{85328C95-D32A-4F29-A102-C7ACAC83A792}" dt="2024-06-15T11:43:10.758" v="718" actId="47"/>
        <pc:sldMkLst>
          <pc:docMk/>
          <pc:sldMk cId="1888932798" sldId="333"/>
        </pc:sldMkLst>
      </pc:sldChg>
      <pc:sldChg chg="del">
        <pc:chgData name="John Sabelhaus" userId="d65d4aae7a1ab918" providerId="LiveId" clId="{85328C95-D32A-4F29-A102-C7ACAC83A792}" dt="2024-06-15T11:43:09.832" v="717" actId="47"/>
        <pc:sldMkLst>
          <pc:docMk/>
          <pc:sldMk cId="1880442828" sldId="334"/>
        </pc:sldMkLst>
      </pc:sldChg>
      <pc:sldChg chg="del">
        <pc:chgData name="John Sabelhaus" userId="d65d4aae7a1ab918" providerId="LiveId" clId="{85328C95-D32A-4F29-A102-C7ACAC83A792}" dt="2024-06-15T11:43:09.407" v="716" actId="47"/>
        <pc:sldMkLst>
          <pc:docMk/>
          <pc:sldMk cId="426917300" sldId="335"/>
        </pc:sldMkLst>
      </pc:sldChg>
      <pc:sldChg chg="del">
        <pc:chgData name="John Sabelhaus" userId="d65d4aae7a1ab918" providerId="LiveId" clId="{85328C95-D32A-4F29-A102-C7ACAC83A792}" dt="2024-06-15T11:43:08.862" v="715" actId="47"/>
        <pc:sldMkLst>
          <pc:docMk/>
          <pc:sldMk cId="2888619810" sldId="336"/>
        </pc:sldMkLst>
      </pc:sldChg>
      <pc:sldChg chg="del">
        <pc:chgData name="John Sabelhaus" userId="d65d4aae7a1ab918" providerId="LiveId" clId="{85328C95-D32A-4F29-A102-C7ACAC83A792}" dt="2024-06-15T11:43:08.359" v="714" actId="47"/>
        <pc:sldMkLst>
          <pc:docMk/>
          <pc:sldMk cId="1491950044" sldId="337"/>
        </pc:sldMkLst>
      </pc:sldChg>
      <pc:sldChg chg="del">
        <pc:chgData name="John Sabelhaus" userId="d65d4aae7a1ab918" providerId="LiveId" clId="{85328C95-D32A-4F29-A102-C7ACAC83A792}" dt="2024-06-15T11:43:07.807" v="713" actId="47"/>
        <pc:sldMkLst>
          <pc:docMk/>
          <pc:sldMk cId="2989461290" sldId="338"/>
        </pc:sldMkLst>
      </pc:sldChg>
      <pc:sldChg chg="del">
        <pc:chgData name="John Sabelhaus" userId="d65d4aae7a1ab918" providerId="LiveId" clId="{85328C95-D32A-4F29-A102-C7ACAC83A792}" dt="2024-06-15T11:42:24.809" v="705" actId="47"/>
        <pc:sldMkLst>
          <pc:docMk/>
          <pc:sldMk cId="3176950812" sldId="339"/>
        </pc:sldMkLst>
      </pc:sldChg>
      <pc:sldChg chg="del ord">
        <pc:chgData name="John Sabelhaus" userId="d65d4aae7a1ab918" providerId="LiveId" clId="{85328C95-D32A-4F29-A102-C7ACAC83A792}" dt="2024-06-21T18:14:20.004" v="2769" actId="47"/>
        <pc:sldMkLst>
          <pc:docMk/>
          <pc:sldMk cId="1178715759" sldId="341"/>
        </pc:sldMkLst>
      </pc:sldChg>
      <pc:sldChg chg="modSp mod ord">
        <pc:chgData name="John Sabelhaus" userId="d65d4aae7a1ab918" providerId="LiveId" clId="{85328C95-D32A-4F29-A102-C7ACAC83A792}" dt="2024-06-23T18:39:51.513" v="4089" actId="20577"/>
        <pc:sldMkLst>
          <pc:docMk/>
          <pc:sldMk cId="2759220016" sldId="342"/>
        </pc:sldMkLst>
        <pc:spChg chg="mod">
          <ac:chgData name="John Sabelhaus" userId="d65d4aae7a1ab918" providerId="LiveId" clId="{85328C95-D32A-4F29-A102-C7ACAC83A792}" dt="2024-06-23T18:39:51.513" v="4089" actId="20577"/>
          <ac:spMkLst>
            <pc:docMk/>
            <pc:sldMk cId="2759220016" sldId="342"/>
            <ac:spMk id="6" creationId="{BC872043-2AA1-71B5-088D-0939B3EE3EAA}"/>
          </ac:spMkLst>
        </pc:spChg>
        <pc:graphicFrameChg chg="mod">
          <ac:chgData name="John Sabelhaus" userId="d65d4aae7a1ab918" providerId="LiveId" clId="{85328C95-D32A-4F29-A102-C7ACAC83A792}" dt="2024-06-23T18:35:54.308" v="4024" actId="113"/>
          <ac:graphicFrameMkLst>
            <pc:docMk/>
            <pc:sldMk cId="2759220016" sldId="342"/>
            <ac:graphicFrameMk id="2" creationId="{A66861F3-B81B-0A90-6290-833FD6275D17}"/>
          </ac:graphicFrameMkLst>
        </pc:graphicFrameChg>
      </pc:sldChg>
      <pc:sldChg chg="modSp mod ord modAnim">
        <pc:chgData name="John Sabelhaus" userId="d65d4aae7a1ab918" providerId="LiveId" clId="{85328C95-D32A-4F29-A102-C7ACAC83A792}" dt="2024-06-23T18:29:01.988" v="3858"/>
        <pc:sldMkLst>
          <pc:docMk/>
          <pc:sldMk cId="2501868674" sldId="344"/>
        </pc:sldMkLst>
        <pc:spChg chg="mod">
          <ac:chgData name="John Sabelhaus" userId="d65d4aae7a1ab918" providerId="LiveId" clId="{85328C95-D32A-4F29-A102-C7ACAC83A792}" dt="2024-06-15T11:57:41.746" v="1216" actId="20577"/>
          <ac:spMkLst>
            <pc:docMk/>
            <pc:sldMk cId="2501868674" sldId="344"/>
            <ac:spMk id="2" creationId="{1240DDAF-7699-E785-8BD4-7D82180B2AAC}"/>
          </ac:spMkLst>
        </pc:spChg>
        <pc:spChg chg="mod">
          <ac:chgData name="John Sabelhaus" userId="d65d4aae7a1ab918" providerId="LiveId" clId="{85328C95-D32A-4F29-A102-C7ACAC83A792}" dt="2024-06-23T18:27:06.605" v="3849" actId="20577"/>
          <ac:spMkLst>
            <pc:docMk/>
            <pc:sldMk cId="2501868674" sldId="344"/>
            <ac:spMk id="5" creationId="{76C70FC2-9D67-C9B7-41DD-4679E9A1200E}"/>
          </ac:spMkLst>
        </pc:spChg>
      </pc:sldChg>
      <pc:sldChg chg="del">
        <pc:chgData name="John Sabelhaus" userId="d65d4aae7a1ab918" providerId="LiveId" clId="{85328C95-D32A-4F29-A102-C7ACAC83A792}" dt="2024-06-15T11:36:09.470" v="626" actId="47"/>
        <pc:sldMkLst>
          <pc:docMk/>
          <pc:sldMk cId="958734902" sldId="345"/>
        </pc:sldMkLst>
      </pc:sldChg>
      <pc:sldChg chg="ord">
        <pc:chgData name="John Sabelhaus" userId="d65d4aae7a1ab918" providerId="LiveId" clId="{85328C95-D32A-4F29-A102-C7ACAC83A792}" dt="2024-06-15T11:41:20.434" v="695"/>
        <pc:sldMkLst>
          <pc:docMk/>
          <pc:sldMk cId="547138453" sldId="347"/>
        </pc:sldMkLst>
      </pc:sldChg>
      <pc:sldChg chg="ord">
        <pc:chgData name="John Sabelhaus" userId="d65d4aae7a1ab918" providerId="LiveId" clId="{85328C95-D32A-4F29-A102-C7ACAC83A792}" dt="2024-06-15T11:41:22.899" v="697"/>
        <pc:sldMkLst>
          <pc:docMk/>
          <pc:sldMk cId="3819651141" sldId="348"/>
        </pc:sldMkLst>
      </pc:sldChg>
      <pc:sldChg chg="ord">
        <pc:chgData name="John Sabelhaus" userId="d65d4aae7a1ab918" providerId="LiveId" clId="{85328C95-D32A-4F29-A102-C7ACAC83A792}" dt="2024-06-15T11:41:38.017" v="699"/>
        <pc:sldMkLst>
          <pc:docMk/>
          <pc:sldMk cId="2298952795" sldId="349"/>
        </pc:sldMkLst>
      </pc:sldChg>
      <pc:sldChg chg="del">
        <pc:chgData name="John Sabelhaus" userId="d65d4aae7a1ab918" providerId="LiveId" clId="{85328C95-D32A-4F29-A102-C7ACAC83A792}" dt="2024-06-15T11:42:09.094" v="702" actId="47"/>
        <pc:sldMkLst>
          <pc:docMk/>
          <pc:sldMk cId="3972466488" sldId="352"/>
        </pc:sldMkLst>
      </pc:sldChg>
      <pc:sldChg chg="del">
        <pc:chgData name="John Sabelhaus" userId="d65d4aae7a1ab918" providerId="LiveId" clId="{85328C95-D32A-4F29-A102-C7ACAC83A792}" dt="2024-06-15T11:42:11.625" v="703" actId="47"/>
        <pc:sldMkLst>
          <pc:docMk/>
          <pc:sldMk cId="2019103272" sldId="353"/>
        </pc:sldMkLst>
      </pc:sldChg>
      <pc:sldChg chg="del">
        <pc:chgData name="John Sabelhaus" userId="d65d4aae7a1ab918" providerId="LiveId" clId="{85328C95-D32A-4F29-A102-C7ACAC83A792}" dt="2024-06-15T11:42:23.153" v="704" actId="47"/>
        <pc:sldMkLst>
          <pc:docMk/>
          <pc:sldMk cId="637437943" sldId="354"/>
        </pc:sldMkLst>
      </pc:sldChg>
      <pc:sldChg chg="del">
        <pc:chgData name="John Sabelhaus" userId="d65d4aae7a1ab918" providerId="LiveId" clId="{85328C95-D32A-4F29-A102-C7ACAC83A792}" dt="2024-06-15T11:41:09.053" v="693" actId="47"/>
        <pc:sldMkLst>
          <pc:docMk/>
          <pc:sldMk cId="2341028954" sldId="355"/>
        </pc:sldMkLst>
      </pc:sldChg>
      <pc:sldChg chg="del">
        <pc:chgData name="John Sabelhaus" userId="d65d4aae7a1ab918" providerId="LiveId" clId="{85328C95-D32A-4F29-A102-C7ACAC83A792}" dt="2024-06-15T11:37:05.453" v="637" actId="47"/>
        <pc:sldMkLst>
          <pc:docMk/>
          <pc:sldMk cId="3716660932" sldId="357"/>
        </pc:sldMkLst>
      </pc:sldChg>
      <pc:sldChg chg="del">
        <pc:chgData name="John Sabelhaus" userId="d65d4aae7a1ab918" providerId="LiveId" clId="{85328C95-D32A-4F29-A102-C7ACAC83A792}" dt="2024-06-15T11:58:18.820" v="1219" actId="47"/>
        <pc:sldMkLst>
          <pc:docMk/>
          <pc:sldMk cId="3028335073" sldId="358"/>
        </pc:sldMkLst>
      </pc:sldChg>
      <pc:sldChg chg="del">
        <pc:chgData name="John Sabelhaus" userId="d65d4aae7a1ab918" providerId="LiveId" clId="{85328C95-D32A-4F29-A102-C7ACAC83A792}" dt="2024-06-15T11:58:20.493" v="1221" actId="47"/>
        <pc:sldMkLst>
          <pc:docMk/>
          <pc:sldMk cId="1924752765" sldId="359"/>
        </pc:sldMkLst>
      </pc:sldChg>
      <pc:sldChg chg="del">
        <pc:chgData name="John Sabelhaus" userId="d65d4aae7a1ab918" providerId="LiveId" clId="{85328C95-D32A-4F29-A102-C7ACAC83A792}" dt="2024-06-15T11:58:21.638" v="1222" actId="47"/>
        <pc:sldMkLst>
          <pc:docMk/>
          <pc:sldMk cId="1493046395" sldId="360"/>
        </pc:sldMkLst>
      </pc:sldChg>
      <pc:sldChg chg="modSp mod ord modAnim">
        <pc:chgData name="John Sabelhaus" userId="d65d4aae7a1ab918" providerId="LiveId" clId="{85328C95-D32A-4F29-A102-C7ACAC83A792}" dt="2024-06-23T19:08:07.207" v="4785"/>
        <pc:sldMkLst>
          <pc:docMk/>
          <pc:sldMk cId="2212373015" sldId="361"/>
        </pc:sldMkLst>
        <pc:spChg chg="mod">
          <ac:chgData name="John Sabelhaus" userId="d65d4aae7a1ab918" providerId="LiveId" clId="{85328C95-D32A-4F29-A102-C7ACAC83A792}" dt="2024-06-15T12:07:25.013" v="1728" actId="20577"/>
          <ac:spMkLst>
            <pc:docMk/>
            <pc:sldMk cId="2212373015" sldId="361"/>
            <ac:spMk id="2" creationId="{A1B07CC3-8A8B-6D69-37EE-8ED1893F172F}"/>
          </ac:spMkLst>
        </pc:spChg>
        <pc:spChg chg="mod">
          <ac:chgData name="John Sabelhaus" userId="d65d4aae7a1ab918" providerId="LiveId" clId="{85328C95-D32A-4F29-A102-C7ACAC83A792}" dt="2024-06-23T19:06:10.479" v="4782" actId="20577"/>
          <ac:spMkLst>
            <pc:docMk/>
            <pc:sldMk cId="2212373015" sldId="361"/>
            <ac:spMk id="5" creationId="{2CC252D0-9524-B345-3FC6-C2042A2D86A1}"/>
          </ac:spMkLst>
        </pc:spChg>
      </pc:sldChg>
      <pc:sldChg chg="modSp add mod modAnim">
        <pc:chgData name="John Sabelhaus" userId="d65d4aae7a1ab918" providerId="LiveId" clId="{85328C95-D32A-4F29-A102-C7ACAC83A792}" dt="2024-06-23T18:36:38.331" v="4040"/>
        <pc:sldMkLst>
          <pc:docMk/>
          <pc:sldMk cId="795392385" sldId="362"/>
        </pc:sldMkLst>
        <pc:spChg chg="mod">
          <ac:chgData name="John Sabelhaus" userId="d65d4aae7a1ab918" providerId="LiveId" clId="{85328C95-D32A-4F29-A102-C7ACAC83A792}" dt="2024-06-23T18:35:11.031" v="4008" actId="20577"/>
          <ac:spMkLst>
            <pc:docMk/>
            <pc:sldMk cId="795392385" sldId="362"/>
            <ac:spMk id="2" creationId="{A1B07CC3-8A8B-6D69-37EE-8ED1893F172F}"/>
          </ac:spMkLst>
        </pc:spChg>
        <pc:spChg chg="mod">
          <ac:chgData name="John Sabelhaus" userId="d65d4aae7a1ab918" providerId="LiveId" clId="{85328C95-D32A-4F29-A102-C7ACAC83A792}" dt="2024-06-23T18:36:16.355" v="4038" actId="20577"/>
          <ac:spMkLst>
            <pc:docMk/>
            <pc:sldMk cId="795392385" sldId="362"/>
            <ac:spMk id="5" creationId="{2CC252D0-9524-B345-3FC6-C2042A2D86A1}"/>
          </ac:spMkLst>
        </pc:spChg>
      </pc:sldChg>
      <pc:sldChg chg="modSp add del mod">
        <pc:chgData name="John Sabelhaus" userId="d65d4aae7a1ab918" providerId="LiveId" clId="{85328C95-D32A-4F29-A102-C7ACAC83A792}" dt="2024-06-15T12:05:18.068" v="1623" actId="47"/>
        <pc:sldMkLst>
          <pc:docMk/>
          <pc:sldMk cId="4214243785" sldId="362"/>
        </pc:sldMkLst>
        <pc:spChg chg="mod">
          <ac:chgData name="John Sabelhaus" userId="d65d4aae7a1ab918" providerId="LiveId" clId="{85328C95-D32A-4F29-A102-C7ACAC83A792}" dt="2024-06-15T12:04:51.800" v="1616" actId="20577"/>
          <ac:spMkLst>
            <pc:docMk/>
            <pc:sldMk cId="4214243785" sldId="362"/>
            <ac:spMk id="2" creationId="{A1B07CC3-8A8B-6D69-37EE-8ED1893F172F}"/>
          </ac:spMkLst>
        </pc:spChg>
        <pc:spChg chg="mod">
          <ac:chgData name="John Sabelhaus" userId="d65d4aae7a1ab918" providerId="LiveId" clId="{85328C95-D32A-4F29-A102-C7ACAC83A792}" dt="2024-06-15T12:04:58.990" v="1621" actId="5793"/>
          <ac:spMkLst>
            <pc:docMk/>
            <pc:sldMk cId="4214243785" sldId="362"/>
            <ac:spMk id="5" creationId="{2CC252D0-9524-B345-3FC6-C2042A2D86A1}"/>
          </ac:spMkLst>
        </pc:spChg>
      </pc:sldChg>
      <pc:sldChg chg="modSp add del mod">
        <pc:chgData name="John Sabelhaus" userId="d65d4aae7a1ab918" providerId="LiveId" clId="{85328C95-D32A-4F29-A102-C7ACAC83A792}" dt="2024-06-15T12:06:55.842" v="1720" actId="47"/>
        <pc:sldMkLst>
          <pc:docMk/>
          <pc:sldMk cId="2167069332" sldId="363"/>
        </pc:sldMkLst>
        <pc:spChg chg="mod">
          <ac:chgData name="John Sabelhaus" userId="d65d4aae7a1ab918" providerId="LiveId" clId="{85328C95-D32A-4F29-A102-C7ACAC83A792}" dt="2024-06-15T12:06:31.172" v="1717" actId="20577"/>
          <ac:spMkLst>
            <pc:docMk/>
            <pc:sldMk cId="2167069332" sldId="363"/>
            <ac:spMk id="2" creationId="{A1B07CC3-8A8B-6D69-37EE-8ED1893F172F}"/>
          </ac:spMkLst>
        </pc:spChg>
        <pc:spChg chg="mod">
          <ac:chgData name="John Sabelhaus" userId="d65d4aae7a1ab918" providerId="LiveId" clId="{85328C95-D32A-4F29-A102-C7ACAC83A792}" dt="2024-06-15T12:06:08.701" v="1686" actId="20577"/>
          <ac:spMkLst>
            <pc:docMk/>
            <pc:sldMk cId="2167069332" sldId="363"/>
            <ac:spMk id="5" creationId="{2CC252D0-9524-B345-3FC6-C2042A2D86A1}"/>
          </ac:spMkLst>
        </pc:spChg>
      </pc:sldChg>
      <pc:sldChg chg="delSp modSp add mod ord">
        <pc:chgData name="John Sabelhaus" userId="d65d4aae7a1ab918" providerId="LiveId" clId="{85328C95-D32A-4F29-A102-C7ACAC83A792}" dt="2024-06-23T18:42:54.336" v="4124" actId="20577"/>
        <pc:sldMkLst>
          <pc:docMk/>
          <pc:sldMk cId="2514848896" sldId="363"/>
        </pc:sldMkLst>
        <pc:spChg chg="mod">
          <ac:chgData name="John Sabelhaus" userId="d65d4aae7a1ab918" providerId="LiveId" clId="{85328C95-D32A-4F29-A102-C7ACAC83A792}" dt="2024-06-23T18:42:54.336" v="4124" actId="20577"/>
          <ac:spMkLst>
            <pc:docMk/>
            <pc:sldMk cId="2514848896" sldId="363"/>
            <ac:spMk id="6" creationId="{BC872043-2AA1-71B5-088D-0939B3EE3EAA}"/>
          </ac:spMkLst>
        </pc:spChg>
        <pc:graphicFrameChg chg="mod">
          <ac:chgData name="John Sabelhaus" userId="d65d4aae7a1ab918" providerId="LiveId" clId="{85328C95-D32A-4F29-A102-C7ACAC83A792}" dt="2024-06-23T18:42:04.578" v="4092"/>
          <ac:graphicFrameMkLst>
            <pc:docMk/>
            <pc:sldMk cId="2514848896" sldId="363"/>
            <ac:graphicFrameMk id="2" creationId="{A66861F3-B81B-0A90-6290-833FD6275D17}"/>
          </ac:graphicFrameMkLst>
        </pc:graphicFrameChg>
        <pc:cxnChg chg="del">
          <ac:chgData name="John Sabelhaus" userId="d65d4aae7a1ab918" providerId="LiveId" clId="{85328C95-D32A-4F29-A102-C7ACAC83A792}" dt="2024-06-23T18:42:06.689" v="4093" actId="478"/>
          <ac:cxnSpMkLst>
            <pc:docMk/>
            <pc:sldMk cId="2514848896" sldId="363"/>
            <ac:cxnSpMk id="8" creationId="{0763B3B1-079A-059B-8AEF-C83C06FCF531}"/>
          </ac:cxnSpMkLst>
        </pc:cxnChg>
        <pc:cxnChg chg="del">
          <ac:chgData name="John Sabelhaus" userId="d65d4aae7a1ab918" providerId="LiveId" clId="{85328C95-D32A-4F29-A102-C7ACAC83A792}" dt="2024-06-23T18:42:01.350" v="4091" actId="478"/>
          <ac:cxnSpMkLst>
            <pc:docMk/>
            <pc:sldMk cId="2514848896" sldId="363"/>
            <ac:cxnSpMk id="11" creationId="{034FC897-B4AD-C5DE-A824-F71447A3D594}"/>
          </ac:cxnSpMkLst>
        </pc:cxnChg>
      </pc:sldChg>
      <pc:sldChg chg="del">
        <pc:chgData name="John Sabelhaus" userId="d65d4aae7a1ab918" providerId="LiveId" clId="{85328C95-D32A-4F29-A102-C7ACAC83A792}" dt="2024-06-15T11:58:17.698" v="1218" actId="47"/>
        <pc:sldMkLst>
          <pc:docMk/>
          <pc:sldMk cId="4021075043" sldId="363"/>
        </pc:sldMkLst>
      </pc:sldChg>
      <pc:sldChg chg="del">
        <pc:chgData name="John Sabelhaus" userId="d65d4aae7a1ab918" providerId="LiveId" clId="{85328C95-D32A-4F29-A102-C7ACAC83A792}" dt="2024-06-15T11:38:20.639" v="643" actId="47"/>
        <pc:sldMkLst>
          <pc:docMk/>
          <pc:sldMk cId="2240925210" sldId="364"/>
        </pc:sldMkLst>
      </pc:sldChg>
      <pc:sldChg chg="del">
        <pc:chgData name="John Sabelhaus" userId="d65d4aae7a1ab918" providerId="LiveId" clId="{85328C95-D32A-4F29-A102-C7ACAC83A792}" dt="2024-06-15T11:38:22.040" v="644" actId="47"/>
        <pc:sldMkLst>
          <pc:docMk/>
          <pc:sldMk cId="828454894" sldId="365"/>
        </pc:sldMkLst>
      </pc:sldChg>
      <pc:sldChg chg="modSp add del mod ord modAnim">
        <pc:chgData name="John Sabelhaus" userId="d65d4aae7a1ab918" providerId="LiveId" clId="{85328C95-D32A-4F29-A102-C7ACAC83A792}" dt="2024-06-15T11:58:17.253" v="1217" actId="47"/>
        <pc:sldMkLst>
          <pc:docMk/>
          <pc:sldMk cId="622763473" sldId="366"/>
        </pc:sldMkLst>
        <pc:spChg chg="mod">
          <ac:chgData name="John Sabelhaus" userId="d65d4aae7a1ab918" providerId="LiveId" clId="{85328C95-D32A-4F29-A102-C7ACAC83A792}" dt="2024-06-15T11:30:58.374" v="260" actId="20577"/>
          <ac:spMkLst>
            <pc:docMk/>
            <pc:sldMk cId="622763473" sldId="366"/>
            <ac:spMk id="2" creationId="{A1B07CC3-8A8B-6D69-37EE-8ED1893F172F}"/>
          </ac:spMkLst>
        </pc:spChg>
        <pc:spChg chg="mod">
          <ac:chgData name="John Sabelhaus" userId="d65d4aae7a1ab918" providerId="LiveId" clId="{85328C95-D32A-4F29-A102-C7ACAC83A792}" dt="2024-06-15T11:30:53.343" v="249" actId="6549"/>
          <ac:spMkLst>
            <pc:docMk/>
            <pc:sldMk cId="622763473" sldId="366"/>
            <ac:spMk id="5" creationId="{2CC252D0-9524-B345-3FC6-C2042A2D86A1}"/>
          </ac:spMkLst>
        </pc:spChg>
      </pc:sldChg>
      <pc:sldChg chg="add del">
        <pc:chgData name="John Sabelhaus" userId="d65d4aae7a1ab918" providerId="LiveId" clId="{85328C95-D32A-4F29-A102-C7ACAC83A792}" dt="2024-06-15T11:35:56.158" v="621" actId="47"/>
        <pc:sldMkLst>
          <pc:docMk/>
          <pc:sldMk cId="636903905" sldId="367"/>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10.xml.rels><?xml version="1.0" encoding="UTF-8" standalone="yes"?>
<Relationships xmlns="http://schemas.openxmlformats.org/package/2006/relationships"><Relationship Id="rId3" Type="http://schemas.openxmlformats.org/officeDocument/2006/relationships/oleObject" Target="https://d.docs.live.net/d65d4aae7a1ab918/Desktop/Young%20Firm%20Finance/August%202023/charts_leo_regressions.xlsx" TargetMode="External"/><Relationship Id="rId2" Type="http://schemas.microsoft.com/office/2011/relationships/chartColorStyle" Target="colors8.xml"/><Relationship Id="rId1" Type="http://schemas.microsoft.com/office/2011/relationships/chartStyle" Target="style8.xml"/></Relationships>
</file>

<file path=ppt/charts/_rels/chart11.xml.rels><?xml version="1.0" encoding="UTF-8" standalone="yes"?>
<Relationships xmlns="http://schemas.openxmlformats.org/package/2006/relationships"><Relationship Id="rId3" Type="http://schemas.openxmlformats.org/officeDocument/2006/relationships/oleObject" Target="https://d.docs.live.net/d65d4aae7a1ab918/Desktop/Young%20Firm%20Finance/August%202023/charts_leo_regressions.xlsx" TargetMode="External"/><Relationship Id="rId2" Type="http://schemas.microsoft.com/office/2011/relationships/chartColorStyle" Target="colors9.xml"/><Relationship Id="rId1" Type="http://schemas.microsoft.com/office/2011/relationships/chartStyle" Target="style9.xml"/></Relationships>
</file>

<file path=ppt/charts/_rels/chart12.xml.rels><?xml version="1.0" encoding="UTF-8" standalone="yes"?>
<Relationships xmlns="http://schemas.openxmlformats.org/package/2006/relationships"><Relationship Id="rId3" Type="http://schemas.openxmlformats.org/officeDocument/2006/relationships/oleObject" Target="https://d.docs.live.net/d65d4aae7a1ab918/Desktop/Young%20Firm%20Finance/August%202023/charts_leo_regressions.xlsx" TargetMode="External"/><Relationship Id="rId2" Type="http://schemas.microsoft.com/office/2011/relationships/chartColorStyle" Target="colors10.xml"/><Relationship Id="rId1" Type="http://schemas.microsoft.com/office/2011/relationships/chartStyle" Target="style10.xml"/></Relationships>
</file>

<file path=ppt/charts/_rels/chart13.xml.rels><?xml version="1.0" encoding="UTF-8" standalone="yes"?>
<Relationships xmlns="http://schemas.openxmlformats.org/package/2006/relationships"><Relationship Id="rId3" Type="http://schemas.openxmlformats.org/officeDocument/2006/relationships/oleObject" Target="https://d.docs.live.net/d65d4aae7a1ab918/Desktop/Young%20Firm%20Finance/August%202023/charts_leo_regressions.xlsx" TargetMode="External"/><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3.xm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4.xml"/></Relationships>
</file>

<file path=ppt/charts/_rels/chart7.xml.rels><?xml version="1.0" encoding="UTF-8" standalone="yes"?>
<Relationships xmlns="http://schemas.openxmlformats.org/package/2006/relationships"><Relationship Id="rId3" Type="http://schemas.openxmlformats.org/officeDocument/2006/relationships/oleObject" Target="file:///\\it172oafs-oa10\home_s\sabel005\August2023\Working%20Data%20Files\charts_leo_firm_owner_empwgt.xlsx" TargetMode="External"/><Relationship Id="rId2" Type="http://schemas.microsoft.com/office/2011/relationships/chartColorStyle" Target="colors5.xml"/><Relationship Id="rId1" Type="http://schemas.microsoft.com/office/2011/relationships/chartStyle" Target="style5.xml"/></Relationships>
</file>

<file path=ppt/charts/_rels/chart8.xml.rels><?xml version="1.0" encoding="UTF-8" standalone="yes"?>
<Relationships xmlns="http://schemas.openxmlformats.org/package/2006/relationships"><Relationship Id="rId3" Type="http://schemas.openxmlformats.org/officeDocument/2006/relationships/oleObject" Target="file:///\\it172oafs-oa10\home_s\sabel005\August2023\Working%20Data%20Files\charts_leo_firm_owner_empwgt.xlsx" TargetMode="Externa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5.xml"/></Relationships>
</file>

<file path=ppt/charts/_rels/chart9.xml.rels><?xml version="1.0" encoding="UTF-8" standalone="yes"?>
<Relationships xmlns="http://schemas.openxmlformats.org/package/2006/relationships"><Relationship Id="rId3" Type="http://schemas.openxmlformats.org/officeDocument/2006/relationships/oleObject" Target="https://d.docs.live.net/d65d4aae7a1ab918/Desktop/Young%20Firm%20Finance/August%202023/charts_leo_regressions.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a:t>Share of Employees at Young and Startup Firms</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v>Young Firms (Left Scale)</c:v>
          </c:tx>
          <c:spPr>
            <a:ln w="28575" cap="rnd">
              <a:solidFill>
                <a:schemeClr val="accent1"/>
              </a:solidFill>
              <a:round/>
            </a:ln>
            <a:effectLst/>
          </c:spPr>
          <c:marker>
            <c:symbol val="diamond"/>
            <c:size val="10"/>
            <c:spPr>
              <a:solidFill>
                <a:schemeClr val="accent1"/>
              </a:solidFill>
              <a:ln w="9525">
                <a:solidFill>
                  <a:schemeClr val="accent1"/>
                </a:solidFill>
              </a:ln>
              <a:effectLst/>
            </c:spPr>
          </c:marker>
          <c:cat>
            <c:numRef>
              <c:f>derived_series!$A$4:$A$44</c:f>
              <c:numCache>
                <c:formatCode>General</c:formatCode>
                <c:ptCount val="41"/>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pt idx="38">
                  <c:v>2019</c:v>
                </c:pt>
                <c:pt idx="39">
                  <c:v>2020</c:v>
                </c:pt>
                <c:pt idx="40">
                  <c:v>2021</c:v>
                </c:pt>
              </c:numCache>
            </c:numRef>
          </c:cat>
          <c:val>
            <c:numRef>
              <c:f>derived_series!$B$4:$B$44</c:f>
              <c:numCache>
                <c:formatCode>0.0%</c:formatCode>
                <c:ptCount val="41"/>
                <c:pt idx="0">
                  <c:v>0.14131145108704612</c:v>
                </c:pt>
                <c:pt idx="1">
                  <c:v>0.13489250240167858</c:v>
                </c:pt>
                <c:pt idx="2">
                  <c:v>0.1372570045012492</c:v>
                </c:pt>
                <c:pt idx="3">
                  <c:v>0.14547170556551595</c:v>
                </c:pt>
                <c:pt idx="4">
                  <c:v>0.15153124469133369</c:v>
                </c:pt>
                <c:pt idx="5">
                  <c:v>0.15389325689254943</c:v>
                </c:pt>
                <c:pt idx="6">
                  <c:v>0.15848107537338649</c:v>
                </c:pt>
                <c:pt idx="7">
                  <c:v>0.15900186024979526</c:v>
                </c:pt>
                <c:pt idx="8">
                  <c:v>0.15817624784845408</c:v>
                </c:pt>
                <c:pt idx="9">
                  <c:v>0.15439635277000741</c:v>
                </c:pt>
                <c:pt idx="10">
                  <c:v>0.14137203326995404</c:v>
                </c:pt>
                <c:pt idx="11">
                  <c:v>0.13045931804142868</c:v>
                </c:pt>
                <c:pt idx="12">
                  <c:v>0.12854706692918039</c:v>
                </c:pt>
                <c:pt idx="13">
                  <c:v>0.12515786781178193</c:v>
                </c:pt>
                <c:pt idx="14">
                  <c:v>0.12476181491111603</c:v>
                </c:pt>
                <c:pt idx="15">
                  <c:v>0.12662815706654101</c:v>
                </c:pt>
                <c:pt idx="16">
                  <c:v>0.12722210962244998</c:v>
                </c:pt>
                <c:pt idx="17">
                  <c:v>0.12594065926838252</c:v>
                </c:pt>
                <c:pt idx="18">
                  <c:v>0.11974195460409774</c:v>
                </c:pt>
                <c:pt idx="19">
                  <c:v>0.11814419739822982</c:v>
                </c:pt>
                <c:pt idx="20">
                  <c:v>0.11290672337924329</c:v>
                </c:pt>
                <c:pt idx="21">
                  <c:v>0.11184841968530684</c:v>
                </c:pt>
                <c:pt idx="22">
                  <c:v>0.10944691751566811</c:v>
                </c:pt>
                <c:pt idx="23">
                  <c:v>0.11134829363364492</c:v>
                </c:pt>
                <c:pt idx="24">
                  <c:v>0.11291823078546261</c:v>
                </c:pt>
                <c:pt idx="25">
                  <c:v>0.11567133882142654</c:v>
                </c:pt>
                <c:pt idx="26">
                  <c:v>0.10873963967761903</c:v>
                </c:pt>
                <c:pt idx="27">
                  <c:v>0.1045679563976409</c:v>
                </c:pt>
                <c:pt idx="28">
                  <c:v>9.805315770762256E-2</c:v>
                </c:pt>
                <c:pt idx="29">
                  <c:v>9.4423547021358356E-2</c:v>
                </c:pt>
                <c:pt idx="30">
                  <c:v>9.080178443955754E-2</c:v>
                </c:pt>
                <c:pt idx="31">
                  <c:v>9.0627987466928031E-2</c:v>
                </c:pt>
                <c:pt idx="32">
                  <c:v>8.945081765544291E-2</c:v>
                </c:pt>
                <c:pt idx="33">
                  <c:v>9.0267476670914379E-2</c:v>
                </c:pt>
                <c:pt idx="34">
                  <c:v>8.9523607323501578E-2</c:v>
                </c:pt>
                <c:pt idx="35">
                  <c:v>9.0121434110065152E-2</c:v>
                </c:pt>
                <c:pt idx="36">
                  <c:v>8.881484605645007E-2</c:v>
                </c:pt>
                <c:pt idx="37">
                  <c:v>8.9608214801428873E-2</c:v>
                </c:pt>
                <c:pt idx="38">
                  <c:v>8.9430702872303244E-2</c:v>
                </c:pt>
                <c:pt idx="39">
                  <c:v>8.8562220370413336E-2</c:v>
                </c:pt>
                <c:pt idx="40">
                  <c:v>8.8435762143181426E-2</c:v>
                </c:pt>
              </c:numCache>
            </c:numRef>
          </c:val>
          <c:smooth val="0"/>
          <c:extLst>
            <c:ext xmlns:c16="http://schemas.microsoft.com/office/drawing/2014/chart" uri="{C3380CC4-5D6E-409C-BE32-E72D297353CC}">
              <c16:uniqueId val="{00000000-1C5C-4924-A74F-A171CBB6BD20}"/>
            </c:ext>
          </c:extLst>
        </c:ser>
        <c:dLbls>
          <c:showLegendKey val="0"/>
          <c:showVal val="0"/>
          <c:showCatName val="0"/>
          <c:showSerName val="0"/>
          <c:showPercent val="0"/>
          <c:showBubbleSize val="0"/>
        </c:dLbls>
        <c:marker val="1"/>
        <c:smooth val="0"/>
        <c:axId val="298014080"/>
        <c:axId val="298005880"/>
      </c:lineChart>
      <c:lineChart>
        <c:grouping val="standard"/>
        <c:varyColors val="0"/>
        <c:ser>
          <c:idx val="1"/>
          <c:order val="1"/>
          <c:tx>
            <c:v>Startup Firms (Right Scale)</c:v>
          </c:tx>
          <c:spPr>
            <a:ln w="28575" cap="rnd">
              <a:solidFill>
                <a:schemeClr val="accent2"/>
              </a:solidFill>
              <a:round/>
            </a:ln>
            <a:effectLst/>
          </c:spPr>
          <c:marker>
            <c:symbol val="circle"/>
            <c:size val="5"/>
            <c:spPr>
              <a:solidFill>
                <a:schemeClr val="accent2"/>
              </a:solidFill>
              <a:ln w="9525">
                <a:solidFill>
                  <a:schemeClr val="accent2"/>
                </a:solidFill>
              </a:ln>
              <a:effectLst/>
            </c:spPr>
          </c:marker>
          <c:val>
            <c:numRef>
              <c:f>derived_series!$E$4:$E$44</c:f>
              <c:numCache>
                <c:formatCode>0.0%</c:formatCode>
                <c:ptCount val="41"/>
                <c:pt idx="0">
                  <c:v>3.1594120486633473E-2</c:v>
                </c:pt>
                <c:pt idx="1">
                  <c:v>3.0170580789534041E-2</c:v>
                </c:pt>
                <c:pt idx="2">
                  <c:v>3.4983371442654496E-2</c:v>
                </c:pt>
                <c:pt idx="3">
                  <c:v>3.7066160661795848E-2</c:v>
                </c:pt>
                <c:pt idx="4">
                  <c:v>3.6026397505487702E-2</c:v>
                </c:pt>
                <c:pt idx="5">
                  <c:v>3.546770195799278E-2</c:v>
                </c:pt>
                <c:pt idx="6">
                  <c:v>3.9395209756199159E-2</c:v>
                </c:pt>
                <c:pt idx="7">
                  <c:v>3.4075327948965659E-2</c:v>
                </c:pt>
                <c:pt idx="8">
                  <c:v>3.2759185917578842E-2</c:v>
                </c:pt>
                <c:pt idx="9">
                  <c:v>3.0745084489064694E-2</c:v>
                </c:pt>
                <c:pt idx="10">
                  <c:v>2.7856454529512926E-2</c:v>
                </c:pt>
                <c:pt idx="11">
                  <c:v>2.6973351090076262E-2</c:v>
                </c:pt>
                <c:pt idx="12">
                  <c:v>2.7190432101219193E-2</c:v>
                </c:pt>
                <c:pt idx="13">
                  <c:v>2.8103458333568161E-2</c:v>
                </c:pt>
                <c:pt idx="14">
                  <c:v>2.819607062512661E-2</c:v>
                </c:pt>
                <c:pt idx="15">
                  <c:v>2.7952652162456203E-2</c:v>
                </c:pt>
                <c:pt idx="16">
                  <c:v>2.723964220723166E-2</c:v>
                </c:pt>
                <c:pt idx="17">
                  <c:v>2.5840800570256013E-2</c:v>
                </c:pt>
                <c:pt idx="18">
                  <c:v>2.2352600550677223E-2</c:v>
                </c:pt>
                <c:pt idx="19">
                  <c:v>2.2467799582627641E-2</c:v>
                </c:pt>
                <c:pt idx="20">
                  <c:v>2.1523870131228241E-2</c:v>
                </c:pt>
                <c:pt idx="21">
                  <c:v>2.7121500819402292E-2</c:v>
                </c:pt>
                <c:pt idx="22">
                  <c:v>2.3053425815389144E-2</c:v>
                </c:pt>
                <c:pt idx="23">
                  <c:v>2.4520751617870134E-2</c:v>
                </c:pt>
                <c:pt idx="24">
                  <c:v>2.5206598164317463E-2</c:v>
                </c:pt>
                <c:pt idx="25">
                  <c:v>2.4701022497658365E-2</c:v>
                </c:pt>
                <c:pt idx="26">
                  <c:v>2.2507898200141162E-2</c:v>
                </c:pt>
                <c:pt idx="27">
                  <c:v>2.1204576432822038E-2</c:v>
                </c:pt>
                <c:pt idx="28">
                  <c:v>1.936035781425571E-2</c:v>
                </c:pt>
                <c:pt idx="29">
                  <c:v>2.0148597053351782E-2</c:v>
                </c:pt>
                <c:pt idx="30">
                  <c:v>1.8500441876017723E-2</c:v>
                </c:pt>
                <c:pt idx="31">
                  <c:v>1.9487644639837608E-2</c:v>
                </c:pt>
                <c:pt idx="32">
                  <c:v>1.8251961918272316E-2</c:v>
                </c:pt>
                <c:pt idx="33">
                  <c:v>1.9024698696579627E-2</c:v>
                </c:pt>
                <c:pt idx="34">
                  <c:v>1.8793692613873529E-2</c:v>
                </c:pt>
                <c:pt idx="35">
                  <c:v>1.8576515528818126E-2</c:v>
                </c:pt>
                <c:pt idx="36">
                  <c:v>1.8233897250776277E-2</c:v>
                </c:pt>
                <c:pt idx="37">
                  <c:v>1.871277155225038E-2</c:v>
                </c:pt>
                <c:pt idx="38">
                  <c:v>1.8456903344400311E-2</c:v>
                </c:pt>
                <c:pt idx="39">
                  <c:v>1.8065289296920486E-2</c:v>
                </c:pt>
                <c:pt idx="40">
                  <c:v>1.7207753736175987E-2</c:v>
                </c:pt>
              </c:numCache>
            </c:numRef>
          </c:val>
          <c:smooth val="0"/>
          <c:extLst>
            <c:ext xmlns:c16="http://schemas.microsoft.com/office/drawing/2014/chart" uri="{C3380CC4-5D6E-409C-BE32-E72D297353CC}">
              <c16:uniqueId val="{00000001-1C5C-4924-A74F-A171CBB6BD20}"/>
            </c:ext>
          </c:extLst>
        </c:ser>
        <c:dLbls>
          <c:showLegendKey val="0"/>
          <c:showVal val="0"/>
          <c:showCatName val="0"/>
          <c:showSerName val="0"/>
          <c:showPercent val="0"/>
          <c:showBubbleSize val="0"/>
        </c:dLbls>
        <c:marker val="1"/>
        <c:smooth val="0"/>
        <c:axId val="1189132143"/>
        <c:axId val="1194240511"/>
      </c:lineChart>
      <c:catAx>
        <c:axId val="298014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8005880"/>
        <c:crosses val="autoZero"/>
        <c:auto val="1"/>
        <c:lblAlgn val="ctr"/>
        <c:lblOffset val="100"/>
        <c:tickLblSkip val="2"/>
        <c:noMultiLvlLbl val="0"/>
      </c:catAx>
      <c:valAx>
        <c:axId val="29800588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8014080"/>
        <c:crosses val="autoZero"/>
        <c:crossBetween val="between"/>
        <c:majorUnit val="5.000000000000001E-2"/>
      </c:valAx>
      <c:valAx>
        <c:axId val="1194240511"/>
        <c:scaling>
          <c:orientation val="minMax"/>
          <c:max val="4.0000000000000008E-2"/>
        </c:scaling>
        <c:delete val="0"/>
        <c:axPos val="r"/>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89132143"/>
        <c:crosses val="max"/>
        <c:crossBetween val="between"/>
        <c:majorUnit val="1.0000000000000002E-2"/>
      </c:valAx>
      <c:catAx>
        <c:axId val="1189132143"/>
        <c:scaling>
          <c:orientation val="minMax"/>
        </c:scaling>
        <c:delete val="1"/>
        <c:axPos val="b"/>
        <c:majorTickMark val="out"/>
        <c:minorTickMark val="none"/>
        <c:tickLblPos val="nextTo"/>
        <c:crossAx val="1194240511"/>
        <c:crosses val="autoZero"/>
        <c:auto val="1"/>
        <c:lblAlgn val="ctr"/>
        <c:lblOffset val="100"/>
        <c:noMultiLvlLbl val="0"/>
      </c:catAx>
      <c:spPr>
        <a:noFill/>
        <a:ln>
          <a:noFill/>
        </a:ln>
        <a:effectLst/>
      </c:spPr>
    </c:plotArea>
    <c:legend>
      <c:legendPos val="b"/>
      <c:layout>
        <c:manualLayout>
          <c:xMode val="edge"/>
          <c:yMode val="edge"/>
          <c:x val="0.49993326786624548"/>
          <c:y val="0.1305716848731204"/>
          <c:w val="0.29496228400029345"/>
          <c:h val="9.2850684992416416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Probability</a:t>
            </a:r>
            <a:r>
              <a:rPr lang="en-US" sz="1600" baseline="0"/>
              <a:t> of High Growth Firm, Startup Source</a:t>
            </a:r>
            <a:r>
              <a:rPr lang="en-US" sz="1600"/>
              <a:t> Coefficients</a:t>
            </a:r>
          </a:p>
        </c:rich>
      </c:tx>
      <c:layout>
        <c:manualLayout>
          <c:xMode val="edge"/>
          <c:yMode val="edge"/>
          <c:x val="0.26805527073999685"/>
          <c:y val="2.2642219691421439E-2"/>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2.6008978056954658E-2"/>
          <c:y val="8.1100279436572942E-2"/>
          <c:w val="0.94190633700247328"/>
          <c:h val="0.78428701267493128"/>
        </c:manualLayout>
      </c:layout>
      <c:barChart>
        <c:barDir val="col"/>
        <c:grouping val="clustered"/>
        <c:varyColors val="0"/>
        <c:ser>
          <c:idx val="0"/>
          <c:order val="0"/>
          <c:tx>
            <c:v>Young, Time and Demographic Controls</c:v>
          </c:tx>
          <c:spPr>
            <a:solidFill>
              <a:schemeClr val="accent1"/>
            </a:solidFill>
            <a:ln>
              <a:noFill/>
            </a:ln>
            <a:effectLst/>
          </c:spPr>
          <c:invertIfNegative val="0"/>
          <c:cat>
            <c:strRef>
              <c:f>'[charts_leo_regressions.xlsx]Table 7'!$A$28:$A$31</c:f>
              <c:strCache>
                <c:ptCount val="4"/>
                <c:pt idx="0">
                  <c:v>Bank Loan at Start Up</c:v>
                </c:pt>
                <c:pt idx="1">
                  <c:v>Home Equity Loan at Start Up</c:v>
                </c:pt>
                <c:pt idx="2">
                  <c:v>Used Credit Cards to Finance Start Up</c:v>
                </c:pt>
                <c:pt idx="3">
                  <c:v>Outside Investor at Start Up</c:v>
                </c:pt>
              </c:strCache>
            </c:strRef>
          </c:cat>
          <c:val>
            <c:numRef>
              <c:f>'[charts_leo_regressions.xlsx]Table 7'!$G$28:$G$31</c:f>
              <c:numCache>
                <c:formatCode>General</c:formatCode>
                <c:ptCount val="4"/>
                <c:pt idx="0">
                  <c:v>3.4980000000000002</c:v>
                </c:pt>
                <c:pt idx="1">
                  <c:v>1.9219999999999999</c:v>
                </c:pt>
                <c:pt idx="2">
                  <c:v>1.657</c:v>
                </c:pt>
                <c:pt idx="3">
                  <c:v>3.8809999999999998</c:v>
                </c:pt>
              </c:numCache>
            </c:numRef>
          </c:val>
          <c:extLst>
            <c:ext xmlns:c16="http://schemas.microsoft.com/office/drawing/2014/chart" uri="{C3380CC4-5D6E-409C-BE32-E72D297353CC}">
              <c16:uniqueId val="{00000000-C311-4120-8F52-D78AA504E7C3}"/>
            </c:ext>
          </c:extLst>
        </c:ser>
        <c:ser>
          <c:idx val="2"/>
          <c:order val="1"/>
          <c:tx>
            <c:v>Young, All Controls</c:v>
          </c:tx>
          <c:spPr>
            <a:pattFill prst="pct60">
              <a:fgClr>
                <a:schemeClr val="accent1"/>
              </a:fgClr>
              <a:bgClr>
                <a:schemeClr val="bg1"/>
              </a:bgClr>
            </a:pattFill>
            <a:ln>
              <a:noFill/>
            </a:ln>
            <a:effectLst/>
          </c:spPr>
          <c:invertIfNegative val="0"/>
          <c:val>
            <c:numRef>
              <c:f>'[charts_leo_regressions.xlsx]Table 7'!$G$28:$G$31</c:f>
              <c:numCache>
                <c:formatCode>General</c:formatCode>
                <c:ptCount val="4"/>
                <c:pt idx="0">
                  <c:v>3.4980000000000002</c:v>
                </c:pt>
                <c:pt idx="1">
                  <c:v>1.9219999999999999</c:v>
                </c:pt>
                <c:pt idx="2">
                  <c:v>1.657</c:v>
                </c:pt>
                <c:pt idx="3">
                  <c:v>3.8809999999999998</c:v>
                </c:pt>
              </c:numCache>
            </c:numRef>
          </c:val>
          <c:extLst>
            <c:ext xmlns:c16="http://schemas.microsoft.com/office/drawing/2014/chart" uri="{C3380CC4-5D6E-409C-BE32-E72D297353CC}">
              <c16:uniqueId val="{00000001-C311-4120-8F52-D78AA504E7C3}"/>
            </c:ext>
          </c:extLst>
        </c:ser>
        <c:ser>
          <c:idx val="1"/>
          <c:order val="2"/>
          <c:tx>
            <c:v>Mature, Time and Demographic Controls</c:v>
          </c:tx>
          <c:spPr>
            <a:solidFill>
              <a:schemeClr val="accent2"/>
            </a:solidFill>
            <a:ln>
              <a:noFill/>
            </a:ln>
            <a:effectLst/>
          </c:spPr>
          <c:invertIfNegative val="0"/>
          <c:cat>
            <c:strRef>
              <c:f>'[charts_leo_regressions.xlsx]Table 7'!$A$28:$A$31</c:f>
              <c:strCache>
                <c:ptCount val="4"/>
                <c:pt idx="0">
                  <c:v>Bank Loan at Start Up</c:v>
                </c:pt>
                <c:pt idx="1">
                  <c:v>Home Equity Loan at Start Up</c:v>
                </c:pt>
                <c:pt idx="2">
                  <c:v>Used Credit Cards to Finance Start Up</c:v>
                </c:pt>
                <c:pt idx="3">
                  <c:v>Outside Investor at Start Up</c:v>
                </c:pt>
              </c:strCache>
            </c:strRef>
          </c:cat>
          <c:val>
            <c:numRef>
              <c:f>'[charts_leo_regressions.xlsx]Table 8'!$G$28:$G$31</c:f>
              <c:numCache>
                <c:formatCode>General</c:formatCode>
                <c:ptCount val="4"/>
                <c:pt idx="0">
                  <c:v>0.96899999999999997</c:v>
                </c:pt>
                <c:pt idx="1">
                  <c:v>1.7370000000000001</c:v>
                </c:pt>
                <c:pt idx="2">
                  <c:v>1.633</c:v>
                </c:pt>
                <c:pt idx="3">
                  <c:v>1.143</c:v>
                </c:pt>
              </c:numCache>
            </c:numRef>
          </c:val>
          <c:extLst>
            <c:ext xmlns:c16="http://schemas.microsoft.com/office/drawing/2014/chart" uri="{C3380CC4-5D6E-409C-BE32-E72D297353CC}">
              <c16:uniqueId val="{00000002-C311-4120-8F52-D78AA504E7C3}"/>
            </c:ext>
          </c:extLst>
        </c:ser>
        <c:ser>
          <c:idx val="3"/>
          <c:order val="3"/>
          <c:tx>
            <c:v>Mature, All Controls</c:v>
          </c:tx>
          <c:spPr>
            <a:pattFill prst="pct60">
              <a:fgClr>
                <a:schemeClr val="accent2"/>
              </a:fgClr>
              <a:bgClr>
                <a:schemeClr val="bg1"/>
              </a:bgClr>
            </a:pattFill>
            <a:ln>
              <a:noFill/>
            </a:ln>
            <a:effectLst/>
          </c:spPr>
          <c:invertIfNegative val="0"/>
          <c:val>
            <c:numRef>
              <c:f>'[charts_leo_regressions.xlsx]Table 8'!$G$28:$G$31</c:f>
              <c:numCache>
                <c:formatCode>General</c:formatCode>
                <c:ptCount val="4"/>
                <c:pt idx="0">
                  <c:v>0.96899999999999997</c:v>
                </c:pt>
                <c:pt idx="1">
                  <c:v>1.7370000000000001</c:v>
                </c:pt>
                <c:pt idx="2">
                  <c:v>1.633</c:v>
                </c:pt>
                <c:pt idx="3">
                  <c:v>1.143</c:v>
                </c:pt>
              </c:numCache>
            </c:numRef>
          </c:val>
          <c:extLst>
            <c:ext xmlns:c16="http://schemas.microsoft.com/office/drawing/2014/chart" uri="{C3380CC4-5D6E-409C-BE32-E72D297353CC}">
              <c16:uniqueId val="{00000003-C311-4120-8F52-D78AA504E7C3}"/>
            </c:ext>
          </c:extLst>
        </c:ser>
        <c:dLbls>
          <c:showLegendKey val="0"/>
          <c:showVal val="0"/>
          <c:showCatName val="0"/>
          <c:showSerName val="0"/>
          <c:showPercent val="0"/>
          <c:showBubbleSize val="0"/>
        </c:dLbls>
        <c:gapWidth val="219"/>
        <c:overlap val="-27"/>
        <c:axId val="1963748255"/>
        <c:axId val="1065619135"/>
      </c:barChart>
      <c:catAx>
        <c:axId val="1963748255"/>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065619135"/>
        <c:crosses val="autoZero"/>
        <c:auto val="1"/>
        <c:lblAlgn val="ctr"/>
        <c:lblOffset val="100"/>
        <c:noMultiLvlLbl val="0"/>
      </c:catAx>
      <c:valAx>
        <c:axId val="1065619135"/>
        <c:scaling>
          <c:orientation val="minMax"/>
          <c:max val="4"/>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963748255"/>
        <c:crosses val="autoZero"/>
        <c:crossBetween val="between"/>
        <c:majorUnit val="1"/>
      </c:valAx>
      <c:spPr>
        <a:noFill/>
        <a:ln>
          <a:noFill/>
        </a:ln>
        <a:effectLst/>
      </c:spPr>
    </c:plotArea>
    <c:legend>
      <c:legendPos val="r"/>
      <c:layout>
        <c:manualLayout>
          <c:xMode val="edge"/>
          <c:yMode val="edge"/>
          <c:x val="0.28022598400482435"/>
          <c:y val="0.20854244527495996"/>
          <c:w val="0.3339555385324523"/>
          <c:h val="0.14642646941859541"/>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400" dirty="0"/>
              <a:t>Probability</a:t>
            </a:r>
            <a:r>
              <a:rPr lang="en-US" sz="1400" baseline="0" dirty="0"/>
              <a:t> of High Growth Firm, Startup Amount</a:t>
            </a:r>
            <a:r>
              <a:rPr lang="en-US" sz="1400" dirty="0"/>
              <a:t> Coefficients (2007</a:t>
            </a:r>
            <a:r>
              <a:rPr lang="en-US" sz="1400" baseline="0" dirty="0"/>
              <a:t>+; &lt;$10,000 omitted)</a:t>
            </a:r>
            <a:endParaRPr lang="en-US" sz="1400" dirty="0"/>
          </a:p>
        </c:rich>
      </c:tx>
      <c:layout>
        <c:manualLayout>
          <c:xMode val="edge"/>
          <c:yMode val="edge"/>
          <c:x val="0.1120433414981893"/>
          <c:y val="2.3045096635647817E-2"/>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2.6008978056954658E-2"/>
          <c:y val="8.1100279436572942E-2"/>
          <c:w val="0.94190633700247328"/>
          <c:h val="0.78428701267493128"/>
        </c:manualLayout>
      </c:layout>
      <c:barChart>
        <c:barDir val="col"/>
        <c:grouping val="clustered"/>
        <c:varyColors val="0"/>
        <c:ser>
          <c:idx val="0"/>
          <c:order val="0"/>
          <c:tx>
            <c:v>Young, Time, Demographic, Source Controls</c:v>
          </c:tx>
          <c:spPr>
            <a:solidFill>
              <a:schemeClr val="accent1"/>
            </a:solidFill>
            <a:ln>
              <a:noFill/>
            </a:ln>
            <a:effectLst/>
          </c:spPr>
          <c:invertIfNegative val="0"/>
          <c:cat>
            <c:strRef>
              <c:f>'[charts_leo_regressions.xlsx]Table 9'!$A$33:$A$35</c:f>
              <c:strCache>
                <c:ptCount val="3"/>
                <c:pt idx="0">
                  <c:v>$10,000 to $100,000</c:v>
                </c:pt>
                <c:pt idx="1">
                  <c:v>$100,000 to $1,000,000</c:v>
                </c:pt>
                <c:pt idx="2">
                  <c:v>$1,000,000 or More</c:v>
                </c:pt>
              </c:strCache>
            </c:strRef>
          </c:cat>
          <c:val>
            <c:numRef>
              <c:f>'[charts_leo_regressions.xlsx]Table 9'!$D$33:$D$35</c:f>
              <c:numCache>
                <c:formatCode>General</c:formatCode>
                <c:ptCount val="3"/>
                <c:pt idx="0">
                  <c:v>5.1580000000000004</c:v>
                </c:pt>
                <c:pt idx="1">
                  <c:v>6.5179999999999998</c:v>
                </c:pt>
                <c:pt idx="2">
                  <c:v>5.7489999999999997</c:v>
                </c:pt>
              </c:numCache>
            </c:numRef>
          </c:val>
          <c:extLst>
            <c:ext xmlns:c16="http://schemas.microsoft.com/office/drawing/2014/chart" uri="{C3380CC4-5D6E-409C-BE32-E72D297353CC}">
              <c16:uniqueId val="{00000000-5879-4B87-B508-EE3C88DE8F50}"/>
            </c:ext>
          </c:extLst>
        </c:ser>
        <c:ser>
          <c:idx val="2"/>
          <c:order val="1"/>
          <c:tx>
            <c:v>Young, All Controls</c:v>
          </c:tx>
          <c:spPr>
            <a:pattFill prst="pct60">
              <a:fgClr>
                <a:schemeClr val="accent1"/>
              </a:fgClr>
              <a:bgClr>
                <a:schemeClr val="bg1"/>
              </a:bgClr>
            </a:pattFill>
            <a:ln>
              <a:noFill/>
            </a:ln>
            <a:effectLst/>
          </c:spPr>
          <c:invertIfNegative val="0"/>
          <c:cat>
            <c:strRef>
              <c:f>'[charts_leo_regressions.xlsx]Table 9'!$A$33:$A$35</c:f>
              <c:strCache>
                <c:ptCount val="3"/>
                <c:pt idx="0">
                  <c:v>$10,000 to $100,000</c:v>
                </c:pt>
                <c:pt idx="1">
                  <c:v>$100,000 to $1,000,000</c:v>
                </c:pt>
                <c:pt idx="2">
                  <c:v>$1,000,000 or More</c:v>
                </c:pt>
              </c:strCache>
            </c:strRef>
          </c:cat>
          <c:val>
            <c:numRef>
              <c:f>'[charts_leo_regressions.xlsx]Table 9'!$F$33:$F$35</c:f>
              <c:numCache>
                <c:formatCode>General</c:formatCode>
                <c:ptCount val="3"/>
                <c:pt idx="0">
                  <c:v>5.1859999999999999</c:v>
                </c:pt>
                <c:pt idx="1">
                  <c:v>7.1260000000000003</c:v>
                </c:pt>
                <c:pt idx="2">
                  <c:v>7.6550000000000002</c:v>
                </c:pt>
              </c:numCache>
            </c:numRef>
          </c:val>
          <c:extLst>
            <c:ext xmlns:c16="http://schemas.microsoft.com/office/drawing/2014/chart" uri="{C3380CC4-5D6E-409C-BE32-E72D297353CC}">
              <c16:uniqueId val="{00000001-5879-4B87-B508-EE3C88DE8F50}"/>
            </c:ext>
          </c:extLst>
        </c:ser>
        <c:ser>
          <c:idx val="1"/>
          <c:order val="2"/>
          <c:tx>
            <c:v>Mature, Time, Demographic, Source Controls</c:v>
          </c:tx>
          <c:spPr>
            <a:solidFill>
              <a:schemeClr val="accent2"/>
            </a:solidFill>
            <a:ln>
              <a:noFill/>
            </a:ln>
            <a:effectLst/>
          </c:spPr>
          <c:invertIfNegative val="0"/>
          <c:cat>
            <c:strRef>
              <c:f>'[charts_leo_regressions.xlsx]Table 9'!$A$33:$A$35</c:f>
              <c:strCache>
                <c:ptCount val="3"/>
                <c:pt idx="0">
                  <c:v>$10,000 to $100,000</c:v>
                </c:pt>
                <c:pt idx="1">
                  <c:v>$100,000 to $1,000,000</c:v>
                </c:pt>
                <c:pt idx="2">
                  <c:v>$1,000,000 or More</c:v>
                </c:pt>
              </c:strCache>
            </c:strRef>
          </c:cat>
          <c:val>
            <c:numRef>
              <c:f>'[charts_leo_regressions.xlsx]Table 10'!$D$33:$D$35</c:f>
              <c:numCache>
                <c:formatCode>General</c:formatCode>
                <c:ptCount val="3"/>
                <c:pt idx="0">
                  <c:v>0.69399999999999995</c:v>
                </c:pt>
                <c:pt idx="1">
                  <c:v>1.395</c:v>
                </c:pt>
                <c:pt idx="2">
                  <c:v>1.478</c:v>
                </c:pt>
              </c:numCache>
            </c:numRef>
          </c:val>
          <c:extLst>
            <c:ext xmlns:c16="http://schemas.microsoft.com/office/drawing/2014/chart" uri="{C3380CC4-5D6E-409C-BE32-E72D297353CC}">
              <c16:uniqueId val="{00000002-5879-4B87-B508-EE3C88DE8F50}"/>
            </c:ext>
          </c:extLst>
        </c:ser>
        <c:ser>
          <c:idx val="3"/>
          <c:order val="3"/>
          <c:tx>
            <c:v>Mature, All Controls</c:v>
          </c:tx>
          <c:spPr>
            <a:pattFill prst="pct60">
              <a:fgClr>
                <a:schemeClr val="accent2"/>
              </a:fgClr>
              <a:bgClr>
                <a:schemeClr val="bg1"/>
              </a:bgClr>
            </a:pattFill>
            <a:ln>
              <a:noFill/>
            </a:ln>
            <a:effectLst/>
          </c:spPr>
          <c:invertIfNegative val="0"/>
          <c:cat>
            <c:strRef>
              <c:f>'[charts_leo_regressions.xlsx]Table 9'!$A$33:$A$35</c:f>
              <c:strCache>
                <c:ptCount val="3"/>
                <c:pt idx="0">
                  <c:v>$10,000 to $100,000</c:v>
                </c:pt>
                <c:pt idx="1">
                  <c:v>$100,000 to $1,000,000</c:v>
                </c:pt>
                <c:pt idx="2">
                  <c:v>$1,000,000 or More</c:v>
                </c:pt>
              </c:strCache>
            </c:strRef>
          </c:cat>
          <c:val>
            <c:numRef>
              <c:f>'[charts_leo_regressions.xlsx]Table 10'!$F$33:$F$35</c:f>
              <c:numCache>
                <c:formatCode>General</c:formatCode>
                <c:ptCount val="3"/>
                <c:pt idx="0">
                  <c:v>0.76700000000000002</c:v>
                </c:pt>
                <c:pt idx="1">
                  <c:v>1.9159999999999999</c:v>
                </c:pt>
                <c:pt idx="2">
                  <c:v>1.98</c:v>
                </c:pt>
              </c:numCache>
            </c:numRef>
          </c:val>
          <c:extLst>
            <c:ext xmlns:c16="http://schemas.microsoft.com/office/drawing/2014/chart" uri="{C3380CC4-5D6E-409C-BE32-E72D297353CC}">
              <c16:uniqueId val="{00000003-5879-4B87-B508-EE3C88DE8F50}"/>
            </c:ext>
          </c:extLst>
        </c:ser>
        <c:dLbls>
          <c:showLegendKey val="0"/>
          <c:showVal val="0"/>
          <c:showCatName val="0"/>
          <c:showSerName val="0"/>
          <c:showPercent val="0"/>
          <c:showBubbleSize val="0"/>
        </c:dLbls>
        <c:gapWidth val="219"/>
        <c:overlap val="-27"/>
        <c:axId val="1963748255"/>
        <c:axId val="1065619135"/>
      </c:barChart>
      <c:catAx>
        <c:axId val="1963748255"/>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065619135"/>
        <c:crosses val="autoZero"/>
        <c:auto val="1"/>
        <c:lblAlgn val="ctr"/>
        <c:lblOffset val="100"/>
        <c:noMultiLvlLbl val="0"/>
      </c:catAx>
      <c:valAx>
        <c:axId val="1065619135"/>
        <c:scaling>
          <c:orientation val="minMax"/>
          <c:max val="8"/>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963748255"/>
        <c:crosses val="autoZero"/>
        <c:crossBetween val="between"/>
        <c:majorUnit val="1"/>
      </c:valAx>
      <c:spPr>
        <a:noFill/>
        <a:ln>
          <a:noFill/>
        </a:ln>
        <a:effectLst/>
      </c:spPr>
    </c:plotArea>
    <c:legend>
      <c:legendPos val="r"/>
      <c:layout>
        <c:manualLayout>
          <c:xMode val="edge"/>
          <c:yMode val="edge"/>
          <c:x val="2.3198441785777402E-2"/>
          <c:y val="0.12297510538455421"/>
          <c:w val="0.38065472348134061"/>
          <c:h val="0.13229640117326941"/>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Probability</a:t>
            </a:r>
            <a:r>
              <a:rPr lang="en-US" sz="1600" baseline="0"/>
              <a:t> of Bank Loan, </a:t>
            </a:r>
            <a:r>
              <a:rPr lang="en-US" sz="1600"/>
              <a:t>Owner Characteristic Coefficients</a:t>
            </a:r>
          </a:p>
        </c:rich>
      </c:tx>
      <c:layout>
        <c:manualLayout>
          <c:xMode val="edge"/>
          <c:yMode val="edge"/>
          <c:x val="0.2613976563563486"/>
          <c:y val="4.2049836569782673E-2"/>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2.7182632628529959E-2"/>
          <c:y val="0.1099142231725672"/>
          <c:w val="0.94190633700247328"/>
          <c:h val="0.72606416203984758"/>
        </c:manualLayout>
      </c:layout>
      <c:barChart>
        <c:barDir val="col"/>
        <c:grouping val="clustered"/>
        <c:varyColors val="0"/>
        <c:ser>
          <c:idx val="0"/>
          <c:order val="0"/>
          <c:tx>
            <c:v>Young, Only Time Controls</c:v>
          </c:tx>
          <c:spPr>
            <a:solidFill>
              <a:schemeClr val="accent1"/>
            </a:solidFill>
            <a:ln>
              <a:noFill/>
            </a:ln>
            <a:effectLst/>
          </c:spPr>
          <c:invertIfNegative val="0"/>
          <c:cat>
            <c:strRef>
              <c:f>'[charts_leo_regressions.xlsx]Table 7'!$A$22:$A$26</c:f>
              <c:strCache>
                <c:ptCount val="5"/>
                <c:pt idx="0">
                  <c:v>  Any Owner Younger than 35</c:v>
                </c:pt>
                <c:pt idx="1">
                  <c:v>  Any Owner 55 or Older</c:v>
                </c:pt>
                <c:pt idx="2">
                  <c:v>  All Owners College Educated or Higher</c:v>
                </c:pt>
                <c:pt idx="3">
                  <c:v>  All Owners Female</c:v>
                </c:pt>
                <c:pt idx="4">
                  <c:v>  All Owners Non-White or Hispanic</c:v>
                </c:pt>
              </c:strCache>
            </c:strRef>
          </c:cat>
          <c:val>
            <c:numRef>
              <c:f>'[charts_leo_regressions.xlsx]Table 17'!$C$18:$C$22</c:f>
              <c:numCache>
                <c:formatCode>General</c:formatCode>
                <c:ptCount val="5"/>
                <c:pt idx="0">
                  <c:v>1.085</c:v>
                </c:pt>
                <c:pt idx="1">
                  <c:v>0.67700000000000005</c:v>
                </c:pt>
                <c:pt idx="2">
                  <c:v>0.38200000000000001</c:v>
                </c:pt>
                <c:pt idx="3">
                  <c:v>-3.5009999999999999</c:v>
                </c:pt>
                <c:pt idx="4">
                  <c:v>-3.44</c:v>
                </c:pt>
              </c:numCache>
            </c:numRef>
          </c:val>
          <c:extLst>
            <c:ext xmlns:c16="http://schemas.microsoft.com/office/drawing/2014/chart" uri="{C3380CC4-5D6E-409C-BE32-E72D297353CC}">
              <c16:uniqueId val="{00000000-D5DB-4748-AB2C-F95CC55B1A8B}"/>
            </c:ext>
          </c:extLst>
        </c:ser>
        <c:ser>
          <c:idx val="2"/>
          <c:order val="1"/>
          <c:tx>
            <c:v>Young, All Controls</c:v>
          </c:tx>
          <c:spPr>
            <a:pattFill prst="pct60">
              <a:fgClr>
                <a:schemeClr val="accent1"/>
              </a:fgClr>
              <a:bgClr>
                <a:schemeClr val="bg1"/>
              </a:bgClr>
            </a:pattFill>
            <a:ln>
              <a:noFill/>
            </a:ln>
            <a:effectLst/>
          </c:spPr>
          <c:invertIfNegative val="0"/>
          <c:val>
            <c:numRef>
              <c:f>'[charts_leo_regressions.xlsx]Table 17'!$D$18:$D$22</c:f>
              <c:numCache>
                <c:formatCode>General</c:formatCode>
                <c:ptCount val="5"/>
                <c:pt idx="0">
                  <c:v>0.86</c:v>
                </c:pt>
                <c:pt idx="1">
                  <c:v>-1.12E-2</c:v>
                </c:pt>
                <c:pt idx="2">
                  <c:v>0.81699999999999995</c:v>
                </c:pt>
                <c:pt idx="3">
                  <c:v>-3.964</c:v>
                </c:pt>
                <c:pt idx="4">
                  <c:v>-5.0069999999999997</c:v>
                </c:pt>
              </c:numCache>
            </c:numRef>
          </c:val>
          <c:extLst>
            <c:ext xmlns:c16="http://schemas.microsoft.com/office/drawing/2014/chart" uri="{C3380CC4-5D6E-409C-BE32-E72D297353CC}">
              <c16:uniqueId val="{00000001-D5DB-4748-AB2C-F95CC55B1A8B}"/>
            </c:ext>
          </c:extLst>
        </c:ser>
        <c:dLbls>
          <c:showLegendKey val="0"/>
          <c:showVal val="0"/>
          <c:showCatName val="0"/>
          <c:showSerName val="0"/>
          <c:showPercent val="0"/>
          <c:showBubbleSize val="0"/>
        </c:dLbls>
        <c:gapWidth val="219"/>
        <c:overlap val="-27"/>
        <c:axId val="1963748255"/>
        <c:axId val="1065619135"/>
      </c:barChart>
      <c:catAx>
        <c:axId val="1963748255"/>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065619135"/>
        <c:crosses val="autoZero"/>
        <c:auto val="1"/>
        <c:lblAlgn val="ctr"/>
        <c:lblOffset val="100"/>
        <c:noMultiLvlLbl val="0"/>
      </c:catAx>
      <c:valAx>
        <c:axId val="106561913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963748255"/>
        <c:crosses val="autoZero"/>
        <c:crossBetween val="between"/>
      </c:valAx>
      <c:spPr>
        <a:noFill/>
        <a:ln>
          <a:noFill/>
        </a:ln>
        <a:effectLst/>
      </c:spPr>
    </c:plotArea>
    <c:legend>
      <c:legendPos val="r"/>
      <c:layout>
        <c:manualLayout>
          <c:xMode val="edge"/>
          <c:yMode val="edge"/>
          <c:x val="0.14991660076761112"/>
          <c:y val="0.40915038572638551"/>
          <c:w val="0.25272568874717061"/>
          <c:h val="7.7308153351245884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Probability</a:t>
            </a:r>
            <a:r>
              <a:rPr lang="en-US" sz="1600" baseline="0"/>
              <a:t> of Outside Investor, </a:t>
            </a:r>
            <a:r>
              <a:rPr lang="en-US" sz="1600"/>
              <a:t>Owner Characteristic Coefficients</a:t>
            </a:r>
          </a:p>
        </c:rich>
      </c:tx>
      <c:layout>
        <c:manualLayout>
          <c:xMode val="edge"/>
          <c:yMode val="edge"/>
          <c:x val="0.2613976563563486"/>
          <c:y val="4.2049836569782673E-2"/>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2.7182632628529959E-2"/>
          <c:y val="0.1099142231725672"/>
          <c:w val="0.94190633700247328"/>
          <c:h val="0.72606416203984758"/>
        </c:manualLayout>
      </c:layout>
      <c:barChart>
        <c:barDir val="col"/>
        <c:grouping val="clustered"/>
        <c:varyColors val="0"/>
        <c:ser>
          <c:idx val="0"/>
          <c:order val="0"/>
          <c:tx>
            <c:v>Young, Only Time Controls</c:v>
          </c:tx>
          <c:spPr>
            <a:solidFill>
              <a:schemeClr val="accent1"/>
            </a:solidFill>
            <a:ln>
              <a:noFill/>
            </a:ln>
            <a:effectLst/>
          </c:spPr>
          <c:invertIfNegative val="0"/>
          <c:cat>
            <c:strRef>
              <c:f>'[charts_leo_regressions.xlsx]Table 7'!$A$22:$A$26</c:f>
              <c:strCache>
                <c:ptCount val="5"/>
                <c:pt idx="0">
                  <c:v>  Any Owner Younger than 35</c:v>
                </c:pt>
                <c:pt idx="1">
                  <c:v>  Any Owner 55 or Older</c:v>
                </c:pt>
                <c:pt idx="2">
                  <c:v>  All Owners College Educated or Higher</c:v>
                </c:pt>
                <c:pt idx="3">
                  <c:v>  All Owners Female</c:v>
                </c:pt>
                <c:pt idx="4">
                  <c:v>  All Owners Non-White or Hispanic</c:v>
                </c:pt>
              </c:strCache>
            </c:strRef>
          </c:cat>
          <c:val>
            <c:numRef>
              <c:f>'[charts_leo_regressions.xlsx]Table 17'!$F$18:$F$22</c:f>
              <c:numCache>
                <c:formatCode>General</c:formatCode>
                <c:ptCount val="5"/>
                <c:pt idx="0">
                  <c:v>2.1739999999999999</c:v>
                </c:pt>
                <c:pt idx="1">
                  <c:v>-1.056</c:v>
                </c:pt>
                <c:pt idx="2">
                  <c:v>-0.32200000000000001</c:v>
                </c:pt>
                <c:pt idx="3">
                  <c:v>-0.72199999999999998</c:v>
                </c:pt>
                <c:pt idx="4">
                  <c:v>-0.28799999999999998</c:v>
                </c:pt>
              </c:numCache>
            </c:numRef>
          </c:val>
          <c:extLst>
            <c:ext xmlns:c16="http://schemas.microsoft.com/office/drawing/2014/chart" uri="{C3380CC4-5D6E-409C-BE32-E72D297353CC}">
              <c16:uniqueId val="{00000000-E7C9-44F8-8B2F-B631439CA73F}"/>
            </c:ext>
          </c:extLst>
        </c:ser>
        <c:ser>
          <c:idx val="2"/>
          <c:order val="1"/>
          <c:tx>
            <c:v>Young, All Controls</c:v>
          </c:tx>
          <c:spPr>
            <a:pattFill prst="pct60">
              <a:fgClr>
                <a:schemeClr val="accent1"/>
              </a:fgClr>
              <a:bgClr>
                <a:schemeClr val="bg1"/>
              </a:bgClr>
            </a:pattFill>
            <a:ln>
              <a:noFill/>
            </a:ln>
            <a:effectLst/>
          </c:spPr>
          <c:invertIfNegative val="0"/>
          <c:val>
            <c:numRef>
              <c:f>'[charts_leo_regressions.xlsx]Table 17'!$G$18:$G$22</c:f>
              <c:numCache>
                <c:formatCode>General</c:formatCode>
                <c:ptCount val="5"/>
                <c:pt idx="0">
                  <c:v>1.994</c:v>
                </c:pt>
                <c:pt idx="1">
                  <c:v>-1.2969999999999999</c:v>
                </c:pt>
                <c:pt idx="2">
                  <c:v>6.5000000000000002E-2</c:v>
                </c:pt>
                <c:pt idx="3">
                  <c:v>-0.52800000000000002</c:v>
                </c:pt>
                <c:pt idx="4">
                  <c:v>-0.63700000000000001</c:v>
                </c:pt>
              </c:numCache>
            </c:numRef>
          </c:val>
          <c:extLst>
            <c:ext xmlns:c16="http://schemas.microsoft.com/office/drawing/2014/chart" uri="{C3380CC4-5D6E-409C-BE32-E72D297353CC}">
              <c16:uniqueId val="{00000001-E7C9-44F8-8B2F-B631439CA73F}"/>
            </c:ext>
          </c:extLst>
        </c:ser>
        <c:dLbls>
          <c:showLegendKey val="0"/>
          <c:showVal val="0"/>
          <c:showCatName val="0"/>
          <c:showSerName val="0"/>
          <c:showPercent val="0"/>
          <c:showBubbleSize val="0"/>
        </c:dLbls>
        <c:gapWidth val="219"/>
        <c:overlap val="-27"/>
        <c:axId val="1963748255"/>
        <c:axId val="1065619135"/>
      </c:barChart>
      <c:catAx>
        <c:axId val="1963748255"/>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065619135"/>
        <c:crosses val="autoZero"/>
        <c:auto val="1"/>
        <c:lblAlgn val="ctr"/>
        <c:lblOffset val="100"/>
        <c:noMultiLvlLbl val="0"/>
      </c:catAx>
      <c:valAx>
        <c:axId val="106561913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963748255"/>
        <c:crosses val="autoZero"/>
        <c:crossBetween val="between"/>
      </c:valAx>
      <c:spPr>
        <a:noFill/>
        <a:ln>
          <a:noFill/>
        </a:ln>
        <a:effectLst/>
      </c:spPr>
    </c:plotArea>
    <c:legend>
      <c:legendPos val="r"/>
      <c:layout>
        <c:manualLayout>
          <c:xMode val="edge"/>
          <c:yMode val="edge"/>
          <c:x val="0.41399029631979689"/>
          <c:y val="0.30402579430192878"/>
          <c:w val="0.25272568874717061"/>
          <c:h val="7.7308153351245884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dirty="0"/>
              <a:t>Average</a:t>
            </a:r>
            <a:r>
              <a:rPr lang="en-US" b="1" baseline="0" dirty="0"/>
              <a:t> DHS Growth Rate Between Base Year and Base Year Plus Four</a:t>
            </a:r>
          </a:p>
          <a:p>
            <a:pPr>
              <a:defRPr b="1"/>
            </a:pPr>
            <a:r>
              <a:rPr lang="en-US" b="1" baseline="0" dirty="0"/>
              <a:t>1981 to 2016, Employment Weighted </a:t>
            </a:r>
            <a:endParaRPr lang="en-US" b="1" dirty="0"/>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9.3745435204763222E-2"/>
          <c:y val="9.3153788177459673E-2"/>
          <c:w val="0.8622593209005005"/>
          <c:h val="0.77081884305657722"/>
        </c:manualLayout>
      </c:layout>
      <c:lineChart>
        <c:grouping val="standard"/>
        <c:varyColors val="0"/>
        <c:ser>
          <c:idx val="0"/>
          <c:order val="0"/>
          <c:tx>
            <c:v>All Firms</c:v>
          </c:tx>
          <c:spPr>
            <a:ln w="28575" cap="rnd">
              <a:solidFill>
                <a:schemeClr val="tx1"/>
              </a:solidFill>
              <a:round/>
            </a:ln>
            <a:effectLst/>
          </c:spPr>
          <c:marker>
            <c:symbol val="none"/>
          </c:marker>
          <c:cat>
            <c:strRef>
              <c:f>Table!$B$3:$U$3</c:f>
              <c:strCache>
                <c:ptCount val="20"/>
                <c:pt idx="0">
                  <c:v>0 to 4</c:v>
                </c:pt>
                <c:pt idx="1">
                  <c:v>5 to 9</c:v>
                </c:pt>
                <c:pt idx="2">
                  <c:v>10 to 14</c:v>
                </c:pt>
                <c:pt idx="3">
                  <c:v>15 to 19</c:v>
                </c:pt>
                <c:pt idx="4">
                  <c:v>20 to 24</c:v>
                </c:pt>
                <c:pt idx="5">
                  <c:v>25 to 29</c:v>
                </c:pt>
                <c:pt idx="6">
                  <c:v>30 to 34</c:v>
                </c:pt>
                <c:pt idx="7">
                  <c:v>35 to 39</c:v>
                </c:pt>
                <c:pt idx="8">
                  <c:v>40 to 44</c:v>
                </c:pt>
                <c:pt idx="9">
                  <c:v>45 to 49</c:v>
                </c:pt>
                <c:pt idx="10">
                  <c:v>50 to 54</c:v>
                </c:pt>
                <c:pt idx="11">
                  <c:v>55 to 59</c:v>
                </c:pt>
                <c:pt idx="12">
                  <c:v>60 to 64</c:v>
                </c:pt>
                <c:pt idx="13">
                  <c:v>65 to 69</c:v>
                </c:pt>
                <c:pt idx="14">
                  <c:v>70 to 74</c:v>
                </c:pt>
                <c:pt idx="15">
                  <c:v>75 to 79</c:v>
                </c:pt>
                <c:pt idx="16">
                  <c:v>80 to 84</c:v>
                </c:pt>
                <c:pt idx="17">
                  <c:v>85 to 89</c:v>
                </c:pt>
                <c:pt idx="18">
                  <c:v>90 to 94</c:v>
                </c:pt>
                <c:pt idx="19">
                  <c:v>95 to 99</c:v>
                </c:pt>
              </c:strCache>
            </c:strRef>
          </c:cat>
          <c:val>
            <c:numRef>
              <c:f>Table!$B$5:$U$5</c:f>
              <c:numCache>
                <c:formatCode>0%</c:formatCode>
                <c:ptCount val="20"/>
                <c:pt idx="0">
                  <c:v>-2</c:v>
                </c:pt>
                <c:pt idx="1">
                  <c:v>-1.8827750682830811</c:v>
                </c:pt>
                <c:pt idx="2">
                  <c:v>-0.7465096116065979</c:v>
                </c:pt>
                <c:pt idx="3">
                  <c:v>-0.42488452792167664</c:v>
                </c:pt>
                <c:pt idx="4">
                  <c:v>-0.27807131409645081</c:v>
                </c:pt>
                <c:pt idx="5">
                  <c:v>-0.18337598443031311</c:v>
                </c:pt>
                <c:pt idx="6">
                  <c:v>-0.11109284311532974</c:v>
                </c:pt>
                <c:pt idx="7">
                  <c:v>-5.2062582224607468E-2</c:v>
                </c:pt>
                <c:pt idx="8">
                  <c:v>-1.2839237228035927E-2</c:v>
                </c:pt>
                <c:pt idx="9">
                  <c:v>8.7360450997948647E-3</c:v>
                </c:pt>
                <c:pt idx="10">
                  <c:v>6.1932515352964401E-2</c:v>
                </c:pt>
                <c:pt idx="11">
                  <c:v>0.10646004229784012</c:v>
                </c:pt>
                <c:pt idx="12">
                  <c:v>0.1533498615026474</c:v>
                </c:pt>
                <c:pt idx="13">
                  <c:v>0.20537902414798737</c:v>
                </c:pt>
                <c:pt idx="14">
                  <c:v>0.26674938201904297</c:v>
                </c:pt>
                <c:pt idx="15">
                  <c:v>0.34219089150428772</c:v>
                </c:pt>
                <c:pt idx="16">
                  <c:v>0.43738433718681335</c:v>
                </c:pt>
                <c:pt idx="17">
                  <c:v>0.56956398487091064</c:v>
                </c:pt>
                <c:pt idx="18">
                  <c:v>0.79277950525283813</c:v>
                </c:pt>
                <c:pt idx="19">
                  <c:v>1.3722549676895142</c:v>
                </c:pt>
              </c:numCache>
            </c:numRef>
          </c:val>
          <c:smooth val="0"/>
          <c:extLst>
            <c:ext xmlns:c16="http://schemas.microsoft.com/office/drawing/2014/chart" uri="{C3380CC4-5D6E-409C-BE32-E72D297353CC}">
              <c16:uniqueId val="{00000000-9BFD-4925-BC08-48E070345AEB}"/>
            </c:ext>
          </c:extLst>
        </c:ser>
        <c:ser>
          <c:idx val="1"/>
          <c:order val="1"/>
          <c:tx>
            <c:v>Mature Firms</c:v>
          </c:tx>
          <c:spPr>
            <a:ln w="28575" cap="rnd">
              <a:solidFill>
                <a:schemeClr val="accent1"/>
              </a:solidFill>
              <a:round/>
            </a:ln>
            <a:effectLst/>
          </c:spPr>
          <c:marker>
            <c:symbol val="none"/>
          </c:marker>
          <c:cat>
            <c:strRef>
              <c:f>Table!$B$3:$U$3</c:f>
              <c:strCache>
                <c:ptCount val="20"/>
                <c:pt idx="0">
                  <c:v>0 to 4</c:v>
                </c:pt>
                <c:pt idx="1">
                  <c:v>5 to 9</c:v>
                </c:pt>
                <c:pt idx="2">
                  <c:v>10 to 14</c:v>
                </c:pt>
                <c:pt idx="3">
                  <c:v>15 to 19</c:v>
                </c:pt>
                <c:pt idx="4">
                  <c:v>20 to 24</c:v>
                </c:pt>
                <c:pt idx="5">
                  <c:v>25 to 29</c:v>
                </c:pt>
                <c:pt idx="6">
                  <c:v>30 to 34</c:v>
                </c:pt>
                <c:pt idx="7">
                  <c:v>35 to 39</c:v>
                </c:pt>
                <c:pt idx="8">
                  <c:v>40 to 44</c:v>
                </c:pt>
                <c:pt idx="9">
                  <c:v>45 to 49</c:v>
                </c:pt>
                <c:pt idx="10">
                  <c:v>50 to 54</c:v>
                </c:pt>
                <c:pt idx="11">
                  <c:v>55 to 59</c:v>
                </c:pt>
                <c:pt idx="12">
                  <c:v>60 to 64</c:v>
                </c:pt>
                <c:pt idx="13">
                  <c:v>65 to 69</c:v>
                </c:pt>
                <c:pt idx="14">
                  <c:v>70 to 74</c:v>
                </c:pt>
                <c:pt idx="15">
                  <c:v>75 to 79</c:v>
                </c:pt>
                <c:pt idx="16">
                  <c:v>80 to 84</c:v>
                </c:pt>
                <c:pt idx="17">
                  <c:v>85 to 89</c:v>
                </c:pt>
                <c:pt idx="18">
                  <c:v>90 to 94</c:v>
                </c:pt>
                <c:pt idx="19">
                  <c:v>95 to 99</c:v>
                </c:pt>
              </c:strCache>
            </c:strRef>
          </c:cat>
          <c:val>
            <c:numRef>
              <c:f>Table!$B$6:$U$6</c:f>
              <c:numCache>
                <c:formatCode>0%</c:formatCode>
                <c:ptCount val="20"/>
                <c:pt idx="0">
                  <c:v>-2</c:v>
                </c:pt>
                <c:pt idx="1">
                  <c:v>-1.6525294780731201</c:v>
                </c:pt>
                <c:pt idx="2">
                  <c:v>-0.56217116117477417</c:v>
                </c:pt>
                <c:pt idx="3">
                  <c:v>-0.35481441020965576</c:v>
                </c:pt>
                <c:pt idx="4">
                  <c:v>-0.23864051699638367</c:v>
                </c:pt>
                <c:pt idx="5">
                  <c:v>-0.15533597767353058</c:v>
                </c:pt>
                <c:pt idx="6">
                  <c:v>-9.437377005815506E-2</c:v>
                </c:pt>
                <c:pt idx="7">
                  <c:v>-4.1822504252195358E-2</c:v>
                </c:pt>
                <c:pt idx="8">
                  <c:v>-8.8485348969697952E-3</c:v>
                </c:pt>
                <c:pt idx="9">
                  <c:v>1.1003832332789898E-2</c:v>
                </c:pt>
                <c:pt idx="10">
                  <c:v>6.3005007803440094E-2</c:v>
                </c:pt>
                <c:pt idx="11">
                  <c:v>0.10343404859304428</c:v>
                </c:pt>
                <c:pt idx="12">
                  <c:v>0.14610312879085541</c:v>
                </c:pt>
                <c:pt idx="13">
                  <c:v>0.19351339340209961</c:v>
                </c:pt>
                <c:pt idx="14">
                  <c:v>0.24839091300964355</c:v>
                </c:pt>
                <c:pt idx="15">
                  <c:v>0.31354632973670959</c:v>
                </c:pt>
                <c:pt idx="16">
                  <c:v>0.39976182579994202</c:v>
                </c:pt>
                <c:pt idx="17">
                  <c:v>0.52223885059356689</c:v>
                </c:pt>
                <c:pt idx="18">
                  <c:v>0.71797645092010498</c:v>
                </c:pt>
                <c:pt idx="19">
                  <c:v>1.2408239841461182</c:v>
                </c:pt>
              </c:numCache>
            </c:numRef>
          </c:val>
          <c:smooth val="0"/>
          <c:extLst>
            <c:ext xmlns:c16="http://schemas.microsoft.com/office/drawing/2014/chart" uri="{C3380CC4-5D6E-409C-BE32-E72D297353CC}">
              <c16:uniqueId val="{00000001-9BFD-4925-BC08-48E070345AEB}"/>
            </c:ext>
          </c:extLst>
        </c:ser>
        <c:ser>
          <c:idx val="2"/>
          <c:order val="2"/>
          <c:tx>
            <c:v>Young Firms</c:v>
          </c:tx>
          <c:spPr>
            <a:ln w="28575" cap="rnd">
              <a:solidFill>
                <a:schemeClr val="accent2"/>
              </a:solidFill>
              <a:round/>
            </a:ln>
            <a:effectLst/>
          </c:spPr>
          <c:marker>
            <c:symbol val="none"/>
          </c:marker>
          <c:cat>
            <c:strRef>
              <c:f>Table!$B$3:$U$3</c:f>
              <c:strCache>
                <c:ptCount val="20"/>
                <c:pt idx="0">
                  <c:v>0 to 4</c:v>
                </c:pt>
                <c:pt idx="1">
                  <c:v>5 to 9</c:v>
                </c:pt>
                <c:pt idx="2">
                  <c:v>10 to 14</c:v>
                </c:pt>
                <c:pt idx="3">
                  <c:v>15 to 19</c:v>
                </c:pt>
                <c:pt idx="4">
                  <c:v>20 to 24</c:v>
                </c:pt>
                <c:pt idx="5">
                  <c:v>25 to 29</c:v>
                </c:pt>
                <c:pt idx="6">
                  <c:v>30 to 34</c:v>
                </c:pt>
                <c:pt idx="7">
                  <c:v>35 to 39</c:v>
                </c:pt>
                <c:pt idx="8">
                  <c:v>40 to 44</c:v>
                </c:pt>
                <c:pt idx="9">
                  <c:v>45 to 49</c:v>
                </c:pt>
                <c:pt idx="10">
                  <c:v>50 to 54</c:v>
                </c:pt>
                <c:pt idx="11">
                  <c:v>55 to 59</c:v>
                </c:pt>
                <c:pt idx="12">
                  <c:v>60 to 64</c:v>
                </c:pt>
                <c:pt idx="13">
                  <c:v>65 to 69</c:v>
                </c:pt>
                <c:pt idx="14">
                  <c:v>70 to 74</c:v>
                </c:pt>
                <c:pt idx="15">
                  <c:v>75 to 79</c:v>
                </c:pt>
                <c:pt idx="16">
                  <c:v>80 to 84</c:v>
                </c:pt>
                <c:pt idx="17">
                  <c:v>85 to 89</c:v>
                </c:pt>
                <c:pt idx="18">
                  <c:v>90 to 94</c:v>
                </c:pt>
                <c:pt idx="19">
                  <c:v>95 to 99</c:v>
                </c:pt>
              </c:strCache>
            </c:strRef>
          </c:cat>
          <c:val>
            <c:numRef>
              <c:f>Table!$B$7:$U$7</c:f>
              <c:numCache>
                <c:formatCode>0%</c:formatCode>
                <c:ptCount val="20"/>
                <c:pt idx="0">
                  <c:v>-2</c:v>
                </c:pt>
                <c:pt idx="1">
                  <c:v>-2</c:v>
                </c:pt>
                <c:pt idx="2">
                  <c:v>-2</c:v>
                </c:pt>
                <c:pt idx="3">
                  <c:v>-1.9927196502685547</c:v>
                </c:pt>
                <c:pt idx="4">
                  <c:v>-1.0672800540924072</c:v>
                </c:pt>
                <c:pt idx="5">
                  <c:v>-0.56299680471420288</c:v>
                </c:pt>
                <c:pt idx="6">
                  <c:v>-0.3340684175491333</c:v>
                </c:pt>
                <c:pt idx="7">
                  <c:v>-0.18432004749774933</c:v>
                </c:pt>
                <c:pt idx="8">
                  <c:v>-6.6971823573112488E-2</c:v>
                </c:pt>
                <c:pt idx="9">
                  <c:v>0</c:v>
                </c:pt>
                <c:pt idx="10">
                  <c:v>2.1171070635318756E-2</c:v>
                </c:pt>
                <c:pt idx="11">
                  <c:v>0.14384126663208008</c:v>
                </c:pt>
                <c:pt idx="12">
                  <c:v>0.2317957729101181</c:v>
                </c:pt>
                <c:pt idx="13">
                  <c:v>0.32794868946075439</c:v>
                </c:pt>
                <c:pt idx="14">
                  <c:v>0.44510486721992493</c:v>
                </c:pt>
                <c:pt idx="15">
                  <c:v>0.57871788740158081</c:v>
                </c:pt>
                <c:pt idx="16">
                  <c:v>0.72981643676757813</c:v>
                </c:pt>
                <c:pt idx="17">
                  <c:v>0.96657603979110718</c:v>
                </c:pt>
                <c:pt idx="18">
                  <c:v>1.2685840129852295</c:v>
                </c:pt>
                <c:pt idx="19">
                  <c:v>1.7353887557983398</c:v>
                </c:pt>
              </c:numCache>
            </c:numRef>
          </c:val>
          <c:smooth val="0"/>
          <c:extLst>
            <c:ext xmlns:c16="http://schemas.microsoft.com/office/drawing/2014/chart" uri="{C3380CC4-5D6E-409C-BE32-E72D297353CC}">
              <c16:uniqueId val="{00000002-9BFD-4925-BC08-48E070345AEB}"/>
            </c:ext>
          </c:extLst>
        </c:ser>
        <c:dLbls>
          <c:showLegendKey val="0"/>
          <c:showVal val="0"/>
          <c:showCatName val="0"/>
          <c:showSerName val="0"/>
          <c:showPercent val="0"/>
          <c:showBubbleSize val="0"/>
        </c:dLbls>
        <c:smooth val="0"/>
        <c:axId val="473706536"/>
        <c:axId val="473706864"/>
      </c:lineChart>
      <c:catAx>
        <c:axId val="473706536"/>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Percentile of Employment Growth</a:t>
                </a:r>
              </a:p>
            </c:rich>
          </c:tx>
          <c:layout>
            <c:manualLayout>
              <c:xMode val="edge"/>
              <c:yMode val="edge"/>
              <c:x val="0.4209179717338063"/>
              <c:y val="0.92300732756376769"/>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73706864"/>
        <c:crosses val="autoZero"/>
        <c:auto val="1"/>
        <c:lblAlgn val="ctr"/>
        <c:lblOffset val="100"/>
        <c:noMultiLvlLbl val="0"/>
      </c:catAx>
      <c:valAx>
        <c:axId val="473706864"/>
        <c:scaling>
          <c:orientation val="minMax"/>
          <c:min val="-2"/>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Average Arc Percent Employment Change</a:t>
                </a:r>
              </a:p>
            </c:rich>
          </c:tx>
          <c:layout>
            <c:manualLayout>
              <c:xMode val="edge"/>
              <c:yMode val="edge"/>
              <c:x val="1.0265556908771763E-2"/>
              <c:y val="0.29832117326352248"/>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73706536"/>
        <c:crosses val="autoZero"/>
        <c:crossBetween val="between"/>
      </c:valAx>
      <c:spPr>
        <a:noFill/>
        <a:ln>
          <a:noFill/>
        </a:ln>
        <a:effectLst/>
      </c:spPr>
    </c:plotArea>
    <c:legend>
      <c:legendPos val="b"/>
      <c:layout>
        <c:manualLayout>
          <c:xMode val="edge"/>
          <c:yMode val="edge"/>
          <c:x val="0.10010650082268795"/>
          <c:y val="0.20768414310870389"/>
          <c:w val="0.16773556536172063"/>
          <c:h val="0.10607346587698713"/>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dirty="0"/>
              <a:t>Average</a:t>
            </a:r>
            <a:r>
              <a:rPr lang="en-US" b="1" baseline="0" dirty="0"/>
              <a:t> DHS Growth Rate Between Base Year and Base Year Plus Four</a:t>
            </a:r>
          </a:p>
          <a:p>
            <a:pPr>
              <a:defRPr b="1"/>
            </a:pPr>
            <a:r>
              <a:rPr lang="en-US" b="1" baseline="0" dirty="0"/>
              <a:t>1981 to 2016, Employment Weighted </a:t>
            </a:r>
            <a:endParaRPr lang="en-US" b="1" dirty="0"/>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9.3745435204763222E-2"/>
          <c:y val="9.3153788177459673E-2"/>
          <c:w val="0.8622593209005005"/>
          <c:h val="0.77081884305657722"/>
        </c:manualLayout>
      </c:layout>
      <c:lineChart>
        <c:grouping val="standard"/>
        <c:varyColors val="0"/>
        <c:ser>
          <c:idx val="0"/>
          <c:order val="0"/>
          <c:tx>
            <c:v>All Firms</c:v>
          </c:tx>
          <c:spPr>
            <a:ln w="28575" cap="rnd">
              <a:solidFill>
                <a:schemeClr val="tx1"/>
              </a:solidFill>
              <a:round/>
            </a:ln>
            <a:effectLst/>
          </c:spPr>
          <c:marker>
            <c:symbol val="none"/>
          </c:marker>
          <c:cat>
            <c:strRef>
              <c:f>Table!$B$3:$U$3</c:f>
              <c:strCache>
                <c:ptCount val="20"/>
                <c:pt idx="0">
                  <c:v>0 to 4</c:v>
                </c:pt>
                <c:pt idx="1">
                  <c:v>5 to 9</c:v>
                </c:pt>
                <c:pt idx="2">
                  <c:v>10 to 14</c:v>
                </c:pt>
                <c:pt idx="3">
                  <c:v>15 to 19</c:v>
                </c:pt>
                <c:pt idx="4">
                  <c:v>20 to 24</c:v>
                </c:pt>
                <c:pt idx="5">
                  <c:v>25 to 29</c:v>
                </c:pt>
                <c:pt idx="6">
                  <c:v>30 to 34</c:v>
                </c:pt>
                <c:pt idx="7">
                  <c:v>35 to 39</c:v>
                </c:pt>
                <c:pt idx="8">
                  <c:v>40 to 44</c:v>
                </c:pt>
                <c:pt idx="9">
                  <c:v>45 to 49</c:v>
                </c:pt>
                <c:pt idx="10">
                  <c:v>50 to 54</c:v>
                </c:pt>
                <c:pt idx="11">
                  <c:v>55 to 59</c:v>
                </c:pt>
                <c:pt idx="12">
                  <c:v>60 to 64</c:v>
                </c:pt>
                <c:pt idx="13">
                  <c:v>65 to 69</c:v>
                </c:pt>
                <c:pt idx="14">
                  <c:v>70 to 74</c:v>
                </c:pt>
                <c:pt idx="15">
                  <c:v>75 to 79</c:v>
                </c:pt>
                <c:pt idx="16">
                  <c:v>80 to 84</c:v>
                </c:pt>
                <c:pt idx="17">
                  <c:v>85 to 89</c:v>
                </c:pt>
                <c:pt idx="18">
                  <c:v>90 to 94</c:v>
                </c:pt>
                <c:pt idx="19">
                  <c:v>95 to 99</c:v>
                </c:pt>
              </c:strCache>
            </c:strRef>
          </c:cat>
          <c:val>
            <c:numRef>
              <c:f>Table!$B$5:$U$5</c:f>
              <c:numCache>
                <c:formatCode>0%</c:formatCode>
                <c:ptCount val="20"/>
                <c:pt idx="0">
                  <c:v>-2</c:v>
                </c:pt>
                <c:pt idx="1">
                  <c:v>-1.8827750682830811</c:v>
                </c:pt>
                <c:pt idx="2">
                  <c:v>-0.7465096116065979</c:v>
                </c:pt>
                <c:pt idx="3">
                  <c:v>-0.42488452792167664</c:v>
                </c:pt>
                <c:pt idx="4">
                  <c:v>-0.27807131409645081</c:v>
                </c:pt>
                <c:pt idx="5">
                  <c:v>-0.18337598443031311</c:v>
                </c:pt>
                <c:pt idx="6">
                  <c:v>-0.11109284311532974</c:v>
                </c:pt>
                <c:pt idx="7">
                  <c:v>-5.2062582224607468E-2</c:v>
                </c:pt>
                <c:pt idx="8">
                  <c:v>-1.2839237228035927E-2</c:v>
                </c:pt>
                <c:pt idx="9">
                  <c:v>8.7360450997948647E-3</c:v>
                </c:pt>
                <c:pt idx="10">
                  <c:v>6.1932515352964401E-2</c:v>
                </c:pt>
                <c:pt idx="11">
                  <c:v>0.10646004229784012</c:v>
                </c:pt>
                <c:pt idx="12">
                  <c:v>0.1533498615026474</c:v>
                </c:pt>
                <c:pt idx="13">
                  <c:v>0.20537902414798737</c:v>
                </c:pt>
                <c:pt idx="14">
                  <c:v>0.26674938201904297</c:v>
                </c:pt>
                <c:pt idx="15">
                  <c:v>0.34219089150428772</c:v>
                </c:pt>
                <c:pt idx="16">
                  <c:v>0.43738433718681335</c:v>
                </c:pt>
                <c:pt idx="17">
                  <c:v>0.56956398487091064</c:v>
                </c:pt>
                <c:pt idx="18">
                  <c:v>0.79277950525283813</c:v>
                </c:pt>
                <c:pt idx="19">
                  <c:v>1.3722549676895142</c:v>
                </c:pt>
              </c:numCache>
            </c:numRef>
          </c:val>
          <c:smooth val="0"/>
          <c:extLst>
            <c:ext xmlns:c16="http://schemas.microsoft.com/office/drawing/2014/chart" uri="{C3380CC4-5D6E-409C-BE32-E72D297353CC}">
              <c16:uniqueId val="{00000000-9BFD-4925-BC08-48E070345AEB}"/>
            </c:ext>
          </c:extLst>
        </c:ser>
        <c:ser>
          <c:idx val="1"/>
          <c:order val="1"/>
          <c:tx>
            <c:v>Mature Firms</c:v>
          </c:tx>
          <c:spPr>
            <a:ln w="28575" cap="rnd">
              <a:solidFill>
                <a:schemeClr val="accent1"/>
              </a:solidFill>
              <a:round/>
            </a:ln>
            <a:effectLst/>
          </c:spPr>
          <c:marker>
            <c:symbol val="none"/>
          </c:marker>
          <c:cat>
            <c:strRef>
              <c:f>Table!$B$3:$U$3</c:f>
              <c:strCache>
                <c:ptCount val="20"/>
                <c:pt idx="0">
                  <c:v>0 to 4</c:v>
                </c:pt>
                <c:pt idx="1">
                  <c:v>5 to 9</c:v>
                </c:pt>
                <c:pt idx="2">
                  <c:v>10 to 14</c:v>
                </c:pt>
                <c:pt idx="3">
                  <c:v>15 to 19</c:v>
                </c:pt>
                <c:pt idx="4">
                  <c:v>20 to 24</c:v>
                </c:pt>
                <c:pt idx="5">
                  <c:v>25 to 29</c:v>
                </c:pt>
                <c:pt idx="6">
                  <c:v>30 to 34</c:v>
                </c:pt>
                <c:pt idx="7">
                  <c:v>35 to 39</c:v>
                </c:pt>
                <c:pt idx="8">
                  <c:v>40 to 44</c:v>
                </c:pt>
                <c:pt idx="9">
                  <c:v>45 to 49</c:v>
                </c:pt>
                <c:pt idx="10">
                  <c:v>50 to 54</c:v>
                </c:pt>
                <c:pt idx="11">
                  <c:v>55 to 59</c:v>
                </c:pt>
                <c:pt idx="12">
                  <c:v>60 to 64</c:v>
                </c:pt>
                <c:pt idx="13">
                  <c:v>65 to 69</c:v>
                </c:pt>
                <c:pt idx="14">
                  <c:v>70 to 74</c:v>
                </c:pt>
                <c:pt idx="15">
                  <c:v>75 to 79</c:v>
                </c:pt>
                <c:pt idx="16">
                  <c:v>80 to 84</c:v>
                </c:pt>
                <c:pt idx="17">
                  <c:v>85 to 89</c:v>
                </c:pt>
                <c:pt idx="18">
                  <c:v>90 to 94</c:v>
                </c:pt>
                <c:pt idx="19">
                  <c:v>95 to 99</c:v>
                </c:pt>
              </c:strCache>
            </c:strRef>
          </c:cat>
          <c:val>
            <c:numRef>
              <c:f>Table!$B$6:$U$6</c:f>
              <c:numCache>
                <c:formatCode>0%</c:formatCode>
                <c:ptCount val="20"/>
                <c:pt idx="0">
                  <c:v>-2</c:v>
                </c:pt>
                <c:pt idx="1">
                  <c:v>-1.6525294780731201</c:v>
                </c:pt>
                <c:pt idx="2">
                  <c:v>-0.56217116117477417</c:v>
                </c:pt>
                <c:pt idx="3">
                  <c:v>-0.35481441020965576</c:v>
                </c:pt>
                <c:pt idx="4">
                  <c:v>-0.23864051699638367</c:v>
                </c:pt>
                <c:pt idx="5">
                  <c:v>-0.15533597767353058</c:v>
                </c:pt>
                <c:pt idx="6">
                  <c:v>-9.437377005815506E-2</c:v>
                </c:pt>
                <c:pt idx="7">
                  <c:v>-4.1822504252195358E-2</c:v>
                </c:pt>
                <c:pt idx="8">
                  <c:v>-8.8485348969697952E-3</c:v>
                </c:pt>
                <c:pt idx="9">
                  <c:v>1.1003832332789898E-2</c:v>
                </c:pt>
                <c:pt idx="10">
                  <c:v>6.3005007803440094E-2</c:v>
                </c:pt>
                <c:pt idx="11">
                  <c:v>0.10343404859304428</c:v>
                </c:pt>
                <c:pt idx="12">
                  <c:v>0.14610312879085541</c:v>
                </c:pt>
                <c:pt idx="13">
                  <c:v>0.19351339340209961</c:v>
                </c:pt>
                <c:pt idx="14">
                  <c:v>0.24839091300964355</c:v>
                </c:pt>
                <c:pt idx="15">
                  <c:v>0.31354632973670959</c:v>
                </c:pt>
                <c:pt idx="16">
                  <c:v>0.39976182579994202</c:v>
                </c:pt>
                <c:pt idx="17">
                  <c:v>0.52223885059356689</c:v>
                </c:pt>
                <c:pt idx="18">
                  <c:v>0.71797645092010498</c:v>
                </c:pt>
                <c:pt idx="19">
                  <c:v>1.2408239841461182</c:v>
                </c:pt>
              </c:numCache>
            </c:numRef>
          </c:val>
          <c:smooth val="0"/>
          <c:extLst>
            <c:ext xmlns:c16="http://schemas.microsoft.com/office/drawing/2014/chart" uri="{C3380CC4-5D6E-409C-BE32-E72D297353CC}">
              <c16:uniqueId val="{00000001-9BFD-4925-BC08-48E070345AEB}"/>
            </c:ext>
          </c:extLst>
        </c:ser>
        <c:ser>
          <c:idx val="2"/>
          <c:order val="2"/>
          <c:tx>
            <c:v>Young Firms</c:v>
          </c:tx>
          <c:spPr>
            <a:ln w="28575" cap="rnd">
              <a:solidFill>
                <a:schemeClr val="accent2"/>
              </a:solidFill>
              <a:round/>
            </a:ln>
            <a:effectLst/>
          </c:spPr>
          <c:marker>
            <c:symbol val="none"/>
          </c:marker>
          <c:cat>
            <c:strRef>
              <c:f>Table!$B$3:$U$3</c:f>
              <c:strCache>
                <c:ptCount val="20"/>
                <c:pt idx="0">
                  <c:v>0 to 4</c:v>
                </c:pt>
                <c:pt idx="1">
                  <c:v>5 to 9</c:v>
                </c:pt>
                <c:pt idx="2">
                  <c:v>10 to 14</c:v>
                </c:pt>
                <c:pt idx="3">
                  <c:v>15 to 19</c:v>
                </c:pt>
                <c:pt idx="4">
                  <c:v>20 to 24</c:v>
                </c:pt>
                <c:pt idx="5">
                  <c:v>25 to 29</c:v>
                </c:pt>
                <c:pt idx="6">
                  <c:v>30 to 34</c:v>
                </c:pt>
                <c:pt idx="7">
                  <c:v>35 to 39</c:v>
                </c:pt>
                <c:pt idx="8">
                  <c:v>40 to 44</c:v>
                </c:pt>
                <c:pt idx="9">
                  <c:v>45 to 49</c:v>
                </c:pt>
                <c:pt idx="10">
                  <c:v>50 to 54</c:v>
                </c:pt>
                <c:pt idx="11">
                  <c:v>55 to 59</c:v>
                </c:pt>
                <c:pt idx="12">
                  <c:v>60 to 64</c:v>
                </c:pt>
                <c:pt idx="13">
                  <c:v>65 to 69</c:v>
                </c:pt>
                <c:pt idx="14">
                  <c:v>70 to 74</c:v>
                </c:pt>
                <c:pt idx="15">
                  <c:v>75 to 79</c:v>
                </c:pt>
                <c:pt idx="16">
                  <c:v>80 to 84</c:v>
                </c:pt>
                <c:pt idx="17">
                  <c:v>85 to 89</c:v>
                </c:pt>
                <c:pt idx="18">
                  <c:v>90 to 94</c:v>
                </c:pt>
                <c:pt idx="19">
                  <c:v>95 to 99</c:v>
                </c:pt>
              </c:strCache>
            </c:strRef>
          </c:cat>
          <c:val>
            <c:numRef>
              <c:f>Table!$B$7:$U$7</c:f>
              <c:numCache>
                <c:formatCode>0%</c:formatCode>
                <c:ptCount val="20"/>
                <c:pt idx="0">
                  <c:v>-2</c:v>
                </c:pt>
                <c:pt idx="1">
                  <c:v>-2</c:v>
                </c:pt>
                <c:pt idx="2">
                  <c:v>-2</c:v>
                </c:pt>
                <c:pt idx="3">
                  <c:v>-1.9927196502685547</c:v>
                </c:pt>
                <c:pt idx="4">
                  <c:v>-1.0672800540924072</c:v>
                </c:pt>
                <c:pt idx="5">
                  <c:v>-0.56299680471420288</c:v>
                </c:pt>
                <c:pt idx="6">
                  <c:v>-0.3340684175491333</c:v>
                </c:pt>
                <c:pt idx="7">
                  <c:v>-0.18432004749774933</c:v>
                </c:pt>
                <c:pt idx="8">
                  <c:v>-6.6971823573112488E-2</c:v>
                </c:pt>
                <c:pt idx="9">
                  <c:v>0</c:v>
                </c:pt>
                <c:pt idx="10">
                  <c:v>2.1171070635318756E-2</c:v>
                </c:pt>
                <c:pt idx="11">
                  <c:v>0.14384126663208008</c:v>
                </c:pt>
                <c:pt idx="12">
                  <c:v>0.2317957729101181</c:v>
                </c:pt>
                <c:pt idx="13">
                  <c:v>0.32794868946075439</c:v>
                </c:pt>
                <c:pt idx="14">
                  <c:v>0.44510486721992493</c:v>
                </c:pt>
                <c:pt idx="15">
                  <c:v>0.57871788740158081</c:v>
                </c:pt>
                <c:pt idx="16">
                  <c:v>0.72981643676757813</c:v>
                </c:pt>
                <c:pt idx="17">
                  <c:v>0.96657603979110718</c:v>
                </c:pt>
                <c:pt idx="18">
                  <c:v>1.2685840129852295</c:v>
                </c:pt>
                <c:pt idx="19">
                  <c:v>1.7353887557983398</c:v>
                </c:pt>
              </c:numCache>
            </c:numRef>
          </c:val>
          <c:smooth val="0"/>
          <c:extLst>
            <c:ext xmlns:c16="http://schemas.microsoft.com/office/drawing/2014/chart" uri="{C3380CC4-5D6E-409C-BE32-E72D297353CC}">
              <c16:uniqueId val="{00000002-9BFD-4925-BC08-48E070345AEB}"/>
            </c:ext>
          </c:extLst>
        </c:ser>
        <c:dLbls>
          <c:showLegendKey val="0"/>
          <c:showVal val="0"/>
          <c:showCatName val="0"/>
          <c:showSerName val="0"/>
          <c:showPercent val="0"/>
          <c:showBubbleSize val="0"/>
        </c:dLbls>
        <c:smooth val="0"/>
        <c:axId val="473706536"/>
        <c:axId val="473706864"/>
      </c:lineChart>
      <c:catAx>
        <c:axId val="473706536"/>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Percentile of Employment Growth</a:t>
                </a:r>
              </a:p>
            </c:rich>
          </c:tx>
          <c:layout>
            <c:manualLayout>
              <c:xMode val="edge"/>
              <c:yMode val="edge"/>
              <c:x val="0.4209179717338063"/>
              <c:y val="0.92300732756376769"/>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73706864"/>
        <c:crosses val="autoZero"/>
        <c:auto val="1"/>
        <c:lblAlgn val="ctr"/>
        <c:lblOffset val="100"/>
        <c:noMultiLvlLbl val="0"/>
      </c:catAx>
      <c:valAx>
        <c:axId val="473706864"/>
        <c:scaling>
          <c:orientation val="minMax"/>
          <c:min val="-2"/>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Average Arc Percent Employment Change</a:t>
                </a:r>
              </a:p>
            </c:rich>
          </c:tx>
          <c:layout>
            <c:manualLayout>
              <c:xMode val="edge"/>
              <c:yMode val="edge"/>
              <c:x val="1.0265556908771763E-2"/>
              <c:y val="0.29832117326352248"/>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73706536"/>
        <c:crosses val="autoZero"/>
        <c:crossBetween val="between"/>
      </c:valAx>
      <c:spPr>
        <a:noFill/>
        <a:ln>
          <a:noFill/>
        </a:ln>
        <a:effectLst/>
      </c:spPr>
    </c:plotArea>
    <c:legend>
      <c:legendPos val="b"/>
      <c:layout>
        <c:manualLayout>
          <c:xMode val="edge"/>
          <c:yMode val="edge"/>
          <c:x val="0.10010650082268795"/>
          <c:y val="0.20768414310870389"/>
          <c:w val="0.16773556536172063"/>
          <c:h val="0.10607346587698713"/>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LEOF</a:t>
            </a:r>
            <a:r>
              <a:rPr lang="en-US" baseline="0" dirty="0"/>
              <a:t> Validation Part 1: Share of Firms in Top Growth Quartile</a:t>
            </a:r>
            <a:endParaRPr lang="en-US" dirty="0"/>
          </a:p>
        </c:rich>
      </c:tx>
      <c:overlay val="0"/>
    </c:title>
    <c:autoTitleDeleted val="0"/>
    <c:plotArea>
      <c:layout>
        <c:manualLayout>
          <c:layoutTarget val="inner"/>
          <c:xMode val="edge"/>
          <c:yMode val="edge"/>
          <c:x val="4.4577548666014551E-2"/>
          <c:y val="8.863712037600413E-2"/>
          <c:w val="0.93929463125996371"/>
          <c:h val="0.85498391622455727"/>
        </c:manualLayout>
      </c:layout>
      <c:lineChart>
        <c:grouping val="standard"/>
        <c:varyColors val="0"/>
        <c:ser>
          <c:idx val="0"/>
          <c:order val="0"/>
          <c:tx>
            <c:v>All LBD</c:v>
          </c:tx>
          <c:spPr>
            <a:ln w="28575" cap="rnd">
              <a:solidFill>
                <a:schemeClr val="tx1"/>
              </a:solidFill>
              <a:round/>
            </a:ln>
            <a:effectLst/>
          </c:spPr>
          <c:marker>
            <c:symbol val="circle"/>
            <c:size val="10"/>
            <c:spPr>
              <a:solidFill>
                <a:schemeClr val="tx1"/>
              </a:solidFill>
              <a:ln>
                <a:solidFill>
                  <a:schemeClr val="tx1"/>
                </a:solidFill>
              </a:ln>
            </c:spPr>
          </c:marker>
          <c:cat>
            <c:numRef>
              <c:f>All!$A$3:$A$38</c:f>
              <c:numCache>
                <c:formatCode>0</c:formatCode>
                <c:ptCount val="36"/>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numCache>
            </c:numRef>
          </c:cat>
          <c:val>
            <c:numRef>
              <c:f>All!$B$3:$B$38</c:f>
              <c:numCache>
                <c:formatCode>0%</c:formatCode>
                <c:ptCount val="36"/>
                <c:pt idx="0">
                  <c:v>0.2936611911720246</c:v>
                </c:pt>
                <c:pt idx="1">
                  <c:v>0.32652656621728787</c:v>
                </c:pt>
                <c:pt idx="2">
                  <c:v>0.36400522794218054</c:v>
                </c:pt>
                <c:pt idx="3">
                  <c:v>0.33978850091098628</c:v>
                </c:pt>
                <c:pt idx="4">
                  <c:v>0.33838696745508218</c:v>
                </c:pt>
                <c:pt idx="5">
                  <c:v>0.32677291688950688</c:v>
                </c:pt>
                <c:pt idx="6">
                  <c:v>0.29258594602202753</c:v>
                </c:pt>
                <c:pt idx="7">
                  <c:v>0.28110027808489968</c:v>
                </c:pt>
                <c:pt idx="8">
                  <c:v>0.26261696074723323</c:v>
                </c:pt>
                <c:pt idx="9">
                  <c:v>0.26513434768533506</c:v>
                </c:pt>
                <c:pt idx="10">
                  <c:v>0.30542931928765277</c:v>
                </c:pt>
                <c:pt idx="11">
                  <c:v>0.31746284079166998</c:v>
                </c:pt>
                <c:pt idx="12">
                  <c:v>0.33194830588738505</c:v>
                </c:pt>
                <c:pt idx="13">
                  <c:v>0.33328857658625372</c:v>
                </c:pt>
                <c:pt idx="14">
                  <c:v>0.325534671771951</c:v>
                </c:pt>
                <c:pt idx="15">
                  <c:v>0.34065014854769393</c:v>
                </c:pt>
                <c:pt idx="16">
                  <c:v>0.32452711762859832</c:v>
                </c:pt>
                <c:pt idx="17">
                  <c:v>0.28526463540854374</c:v>
                </c:pt>
                <c:pt idx="18">
                  <c:v>0.26898397994305867</c:v>
                </c:pt>
                <c:pt idx="19">
                  <c:v>0.25351683650863976</c:v>
                </c:pt>
                <c:pt idx="20">
                  <c:v>0.24600740936021423</c:v>
                </c:pt>
                <c:pt idx="21">
                  <c:v>0.27917180858357327</c:v>
                </c:pt>
                <c:pt idx="22">
                  <c:v>0.27802016350968572</c:v>
                </c:pt>
                <c:pt idx="23">
                  <c:v>0.26556776556776557</c:v>
                </c:pt>
                <c:pt idx="24">
                  <c:v>0.21908311182966597</c:v>
                </c:pt>
                <c:pt idx="25">
                  <c:v>0.18997460735446253</c:v>
                </c:pt>
                <c:pt idx="26">
                  <c:v>0.18466733498654567</c:v>
                </c:pt>
                <c:pt idx="27">
                  <c:v>0.19254722856549719</c:v>
                </c:pt>
                <c:pt idx="28">
                  <c:v>0.23157894736842105</c:v>
                </c:pt>
                <c:pt idx="29">
                  <c:v>0.26585466611585667</c:v>
                </c:pt>
                <c:pt idx="30">
                  <c:v>0.27619361211722093</c:v>
                </c:pt>
                <c:pt idx="31">
                  <c:v>0.27728339652815392</c:v>
                </c:pt>
                <c:pt idx="32">
                  <c:v>0.28846883777423515</c:v>
                </c:pt>
                <c:pt idx="33">
                  <c:v>0.27631904879861285</c:v>
                </c:pt>
                <c:pt idx="34">
                  <c:v>0.26471125174952836</c:v>
                </c:pt>
                <c:pt idx="35">
                  <c:v>0.24922492729938234</c:v>
                </c:pt>
              </c:numCache>
            </c:numRef>
          </c:val>
          <c:smooth val="0"/>
          <c:extLst>
            <c:ext xmlns:c16="http://schemas.microsoft.com/office/drawing/2014/chart" uri="{C3380CC4-5D6E-409C-BE32-E72D297353CC}">
              <c16:uniqueId val="{00000000-1209-4C6C-931D-FECC4A3EFF56}"/>
            </c:ext>
          </c:extLst>
        </c:ser>
        <c:ser>
          <c:idx val="3"/>
          <c:order val="1"/>
          <c:tx>
            <c:v>All LEOF</c:v>
          </c:tx>
          <c:spPr>
            <a:ln>
              <a:noFill/>
            </a:ln>
          </c:spPr>
          <c:marker>
            <c:symbol val="triangle"/>
            <c:size val="10"/>
            <c:spPr>
              <a:solidFill>
                <a:schemeClr val="tx1"/>
              </a:solidFill>
              <a:ln>
                <a:solidFill>
                  <a:schemeClr val="tx1"/>
                </a:solidFill>
              </a:ln>
            </c:spPr>
          </c:marker>
          <c:cat>
            <c:numRef>
              <c:f>All!$A$3:$A$38</c:f>
              <c:numCache>
                <c:formatCode>0</c:formatCode>
                <c:ptCount val="36"/>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numCache>
            </c:numRef>
          </c:cat>
          <c:val>
            <c:numRef>
              <c:f>All!$D$3:$D$38</c:f>
              <c:numCache>
                <c:formatCode>General</c:formatCode>
                <c:ptCount val="36"/>
                <c:pt idx="21" formatCode="0%">
                  <c:v>0.31030000000000002</c:v>
                </c:pt>
                <c:pt idx="26" formatCode="0%">
                  <c:v>0.19919999999999999</c:v>
                </c:pt>
                <c:pt idx="31" formatCode="0%">
                  <c:v>0.312</c:v>
                </c:pt>
                <c:pt idx="32" formatCode="0%">
                  <c:v>0.30690000000000001</c:v>
                </c:pt>
                <c:pt idx="33" formatCode="0%">
                  <c:v>0.28649999999999998</c:v>
                </c:pt>
                <c:pt idx="34" formatCode="0%">
                  <c:v>0.26669999999999999</c:v>
                </c:pt>
                <c:pt idx="35" formatCode="0%">
                  <c:v>0.25480000000000003</c:v>
                </c:pt>
              </c:numCache>
            </c:numRef>
          </c:val>
          <c:smooth val="0"/>
          <c:extLst>
            <c:ext xmlns:c16="http://schemas.microsoft.com/office/drawing/2014/chart" uri="{C3380CC4-5D6E-409C-BE32-E72D297353CC}">
              <c16:uniqueId val="{00000001-1209-4C6C-931D-FECC4A3EFF56}"/>
            </c:ext>
          </c:extLst>
        </c:ser>
        <c:ser>
          <c:idx val="1"/>
          <c:order val="2"/>
          <c:tx>
            <c:v>Young LBD</c:v>
          </c:tx>
          <c:spPr>
            <a:ln w="28575" cap="rnd">
              <a:solidFill>
                <a:schemeClr val="accent2"/>
              </a:solidFill>
              <a:round/>
            </a:ln>
            <a:effectLst/>
          </c:spPr>
          <c:marker>
            <c:symbol val="circle"/>
            <c:size val="10"/>
            <c:spPr>
              <a:solidFill>
                <a:schemeClr val="accent2"/>
              </a:solidFill>
              <a:ln>
                <a:solidFill>
                  <a:schemeClr val="accent2"/>
                </a:solidFill>
              </a:ln>
            </c:spPr>
          </c:marker>
          <c:cat>
            <c:numRef>
              <c:f>All!$A$3:$A$38</c:f>
              <c:numCache>
                <c:formatCode>0</c:formatCode>
                <c:ptCount val="36"/>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numCache>
            </c:numRef>
          </c:cat>
          <c:val>
            <c:numRef>
              <c:f>Young!$B$3:$B$38</c:f>
              <c:numCache>
                <c:formatCode>0%</c:formatCode>
                <c:ptCount val="36"/>
                <c:pt idx="0">
                  <c:v>0.37296249857517383</c:v>
                </c:pt>
                <c:pt idx="1">
                  <c:v>0.39839572192513367</c:v>
                </c:pt>
                <c:pt idx="2">
                  <c:v>0.4219409282700422</c:v>
                </c:pt>
                <c:pt idx="3">
                  <c:v>0.38753273965426926</c:v>
                </c:pt>
                <c:pt idx="4">
                  <c:v>0.3863011006289308</c:v>
                </c:pt>
                <c:pt idx="5">
                  <c:v>0.37473864284356584</c:v>
                </c:pt>
                <c:pt idx="6">
                  <c:v>0.33447560645684915</c:v>
                </c:pt>
                <c:pt idx="7">
                  <c:v>0.3351447737114715</c:v>
                </c:pt>
                <c:pt idx="8">
                  <c:v>0.32635088919288646</c:v>
                </c:pt>
                <c:pt idx="9">
                  <c:v>0.32775658807212205</c:v>
                </c:pt>
                <c:pt idx="10">
                  <c:v>0.36656009027647168</c:v>
                </c:pt>
                <c:pt idx="11">
                  <c:v>0.37713040031708284</c:v>
                </c:pt>
                <c:pt idx="12">
                  <c:v>0.39882556796303426</c:v>
                </c:pt>
                <c:pt idx="13">
                  <c:v>0.39896223695589506</c:v>
                </c:pt>
                <c:pt idx="14">
                  <c:v>0.39543404735062004</c:v>
                </c:pt>
                <c:pt idx="15">
                  <c:v>0.40778404363501897</c:v>
                </c:pt>
                <c:pt idx="16">
                  <c:v>0.3960090702947846</c:v>
                </c:pt>
                <c:pt idx="17">
                  <c:v>0.36351191019439627</c:v>
                </c:pt>
                <c:pt idx="18">
                  <c:v>0.35774175517048629</c:v>
                </c:pt>
                <c:pt idx="19">
                  <c:v>0.34386582653817643</c:v>
                </c:pt>
                <c:pt idx="20">
                  <c:v>0.33890445367597333</c:v>
                </c:pt>
                <c:pt idx="21">
                  <c:v>0.36251306909989545</c:v>
                </c:pt>
                <c:pt idx="22">
                  <c:v>0.36177701674277019</c:v>
                </c:pt>
                <c:pt idx="23">
                  <c:v>0.34574114519039029</c:v>
                </c:pt>
                <c:pt idx="24">
                  <c:v>0.2970610833653477</c:v>
                </c:pt>
                <c:pt idx="25">
                  <c:v>0.26703327430329016</c:v>
                </c:pt>
                <c:pt idx="26">
                  <c:v>0.27443028196214753</c:v>
                </c:pt>
                <c:pt idx="27">
                  <c:v>0.30125603864734302</c:v>
                </c:pt>
                <c:pt idx="28">
                  <c:v>0.34445143696245017</c:v>
                </c:pt>
                <c:pt idx="29">
                  <c:v>0.3773198100992663</c:v>
                </c:pt>
                <c:pt idx="30">
                  <c:v>0.39038776624795196</c:v>
                </c:pt>
                <c:pt idx="31">
                  <c:v>0.39013213981244671</c:v>
                </c:pt>
                <c:pt idx="32">
                  <c:v>0.39943253467843631</c:v>
                </c:pt>
                <c:pt idx="33">
                  <c:v>0.39239605570804109</c:v>
                </c:pt>
                <c:pt idx="34">
                  <c:v>0.38323293172690764</c:v>
                </c:pt>
                <c:pt idx="35">
                  <c:v>0.37023880007894217</c:v>
                </c:pt>
              </c:numCache>
            </c:numRef>
          </c:val>
          <c:smooth val="0"/>
          <c:extLst>
            <c:ext xmlns:c16="http://schemas.microsoft.com/office/drawing/2014/chart" uri="{C3380CC4-5D6E-409C-BE32-E72D297353CC}">
              <c16:uniqueId val="{00000002-1209-4C6C-931D-FECC4A3EFF56}"/>
            </c:ext>
          </c:extLst>
        </c:ser>
        <c:ser>
          <c:idx val="4"/>
          <c:order val="3"/>
          <c:tx>
            <c:v>Young LEOF</c:v>
          </c:tx>
          <c:spPr>
            <a:ln>
              <a:noFill/>
            </a:ln>
          </c:spPr>
          <c:marker>
            <c:symbol val="triangle"/>
            <c:size val="10"/>
            <c:spPr>
              <a:solidFill>
                <a:schemeClr val="accent2"/>
              </a:solidFill>
              <a:ln>
                <a:solidFill>
                  <a:schemeClr val="accent2"/>
                </a:solidFill>
              </a:ln>
            </c:spPr>
          </c:marker>
          <c:cat>
            <c:numRef>
              <c:f>All!$A$3:$A$38</c:f>
              <c:numCache>
                <c:formatCode>0</c:formatCode>
                <c:ptCount val="36"/>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numCache>
            </c:numRef>
          </c:cat>
          <c:val>
            <c:numRef>
              <c:f>Young!$D$3:$D$38</c:f>
              <c:numCache>
                <c:formatCode>General</c:formatCode>
                <c:ptCount val="36"/>
                <c:pt idx="21" formatCode="0%">
                  <c:v>0.39290000000000003</c:v>
                </c:pt>
                <c:pt idx="26" formatCode="0%">
                  <c:v>0.29799999999999999</c:v>
                </c:pt>
                <c:pt idx="31" formatCode="0%">
                  <c:v>0.4128</c:v>
                </c:pt>
                <c:pt idx="32" formatCode="0%">
                  <c:v>0.44669999999999999</c:v>
                </c:pt>
                <c:pt idx="33" formatCode="0%">
                  <c:v>0.41839999999999999</c:v>
                </c:pt>
                <c:pt idx="34" formatCode="0%">
                  <c:v>0.40289999999999998</c:v>
                </c:pt>
                <c:pt idx="35" formatCode="0%">
                  <c:v>0.40160000000000001</c:v>
                </c:pt>
              </c:numCache>
            </c:numRef>
          </c:val>
          <c:smooth val="0"/>
          <c:extLst>
            <c:ext xmlns:c16="http://schemas.microsoft.com/office/drawing/2014/chart" uri="{C3380CC4-5D6E-409C-BE32-E72D297353CC}">
              <c16:uniqueId val="{00000003-1209-4C6C-931D-FECC4A3EFF56}"/>
            </c:ext>
          </c:extLst>
        </c:ser>
        <c:ser>
          <c:idx val="2"/>
          <c:order val="4"/>
          <c:tx>
            <c:v>Mature LBD</c:v>
          </c:tx>
          <c:spPr>
            <a:ln w="25400">
              <a:solidFill>
                <a:schemeClr val="accent1"/>
              </a:solidFill>
              <a:prstDash val="solid"/>
            </a:ln>
          </c:spPr>
          <c:marker>
            <c:symbol val="circle"/>
            <c:size val="10"/>
            <c:spPr>
              <a:solidFill>
                <a:schemeClr val="accent1"/>
              </a:solidFill>
              <a:ln>
                <a:solidFill>
                  <a:schemeClr val="accent1"/>
                </a:solidFill>
              </a:ln>
            </c:spPr>
          </c:marker>
          <c:cat>
            <c:numRef>
              <c:f>All!$A$3:$A$38</c:f>
              <c:numCache>
                <c:formatCode>0</c:formatCode>
                <c:ptCount val="36"/>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numCache>
            </c:numRef>
          </c:cat>
          <c:val>
            <c:numRef>
              <c:f>Mature!$B$3:$B$38</c:f>
              <c:numCache>
                <c:formatCode>0%</c:formatCode>
                <c:ptCount val="36"/>
                <c:pt idx="0">
                  <c:v>0.27668274528047793</c:v>
                </c:pt>
                <c:pt idx="1">
                  <c:v>0.31196213425129088</c:v>
                </c:pt>
                <c:pt idx="2">
                  <c:v>0.35200828254782468</c:v>
                </c:pt>
                <c:pt idx="3">
                  <c:v>0.329335835583833</c:v>
                </c:pt>
                <c:pt idx="4">
                  <c:v>0.32728574304825397</c:v>
                </c:pt>
                <c:pt idx="5">
                  <c:v>0.31554463266918281</c:v>
                </c:pt>
                <c:pt idx="6">
                  <c:v>0.28241054449277581</c:v>
                </c:pt>
                <c:pt idx="7">
                  <c:v>0.26775465909802365</c:v>
                </c:pt>
                <c:pt idx="8">
                  <c:v>0.24742897871907138</c:v>
                </c:pt>
                <c:pt idx="9">
                  <c:v>0.2507762120850251</c:v>
                </c:pt>
                <c:pt idx="10">
                  <c:v>0.2927452612828903</c:v>
                </c:pt>
                <c:pt idx="11">
                  <c:v>0.30597947513916762</c:v>
                </c:pt>
                <c:pt idx="12">
                  <c:v>0.31938845916403386</c:v>
                </c:pt>
                <c:pt idx="13">
                  <c:v>0.32125322312881921</c:v>
                </c:pt>
                <c:pt idx="14">
                  <c:v>0.31287688225767546</c:v>
                </c:pt>
                <c:pt idx="15">
                  <c:v>0.32808735325780491</c:v>
                </c:pt>
                <c:pt idx="16">
                  <c:v>0.31117205884842636</c:v>
                </c:pt>
                <c:pt idx="17">
                  <c:v>0.27087808807733621</c:v>
                </c:pt>
                <c:pt idx="18">
                  <c:v>0.25306940616386869</c:v>
                </c:pt>
                <c:pt idx="19">
                  <c:v>0.2376611537960672</c:v>
                </c:pt>
                <c:pt idx="20">
                  <c:v>0.23055735580038886</c:v>
                </c:pt>
                <c:pt idx="21">
                  <c:v>0.26518611097758338</c:v>
                </c:pt>
                <c:pt idx="22">
                  <c:v>0.26430960642720935</c:v>
                </c:pt>
                <c:pt idx="23">
                  <c:v>0.25213775790382048</c:v>
                </c:pt>
                <c:pt idx="24">
                  <c:v>0.20615591140090134</c:v>
                </c:pt>
                <c:pt idx="25">
                  <c:v>0.17691752221280335</c:v>
                </c:pt>
                <c:pt idx="26">
                  <c:v>0.17049621119530678</c:v>
                </c:pt>
                <c:pt idx="27">
                  <c:v>0.17565420700818321</c:v>
                </c:pt>
                <c:pt idx="28">
                  <c:v>0.21503571210548805</c:v>
                </c:pt>
                <c:pt idx="29">
                  <c:v>0.25025085900203725</c:v>
                </c:pt>
                <c:pt idx="30">
                  <c:v>0.26057656308498689</c:v>
                </c:pt>
                <c:pt idx="31">
                  <c:v>0.26175629080771773</c:v>
                </c:pt>
                <c:pt idx="32">
                  <c:v>0.27326333956565513</c:v>
                </c:pt>
                <c:pt idx="33">
                  <c:v>0.26025136473276628</c:v>
                </c:pt>
                <c:pt idx="34">
                  <c:v>0.24845580699664849</c:v>
                </c:pt>
                <c:pt idx="35">
                  <c:v>0.23247222374254284</c:v>
                </c:pt>
              </c:numCache>
            </c:numRef>
          </c:val>
          <c:smooth val="0"/>
          <c:extLst>
            <c:ext xmlns:c16="http://schemas.microsoft.com/office/drawing/2014/chart" uri="{C3380CC4-5D6E-409C-BE32-E72D297353CC}">
              <c16:uniqueId val="{00000004-1209-4C6C-931D-FECC4A3EFF56}"/>
            </c:ext>
          </c:extLst>
        </c:ser>
        <c:ser>
          <c:idx val="5"/>
          <c:order val="5"/>
          <c:tx>
            <c:v>Mature LEOF</c:v>
          </c:tx>
          <c:spPr>
            <a:ln>
              <a:noFill/>
            </a:ln>
          </c:spPr>
          <c:marker>
            <c:symbol val="triangle"/>
            <c:size val="10"/>
            <c:spPr>
              <a:solidFill>
                <a:schemeClr val="accent1"/>
              </a:solidFill>
              <a:ln>
                <a:solidFill>
                  <a:schemeClr val="accent1"/>
                </a:solidFill>
              </a:ln>
            </c:spPr>
          </c:marker>
          <c:cat>
            <c:numRef>
              <c:f>All!$A$3:$A$38</c:f>
              <c:numCache>
                <c:formatCode>0</c:formatCode>
                <c:ptCount val="36"/>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numCache>
            </c:numRef>
          </c:cat>
          <c:val>
            <c:numRef>
              <c:f>Mature!$D$3:$D$38</c:f>
              <c:numCache>
                <c:formatCode>General</c:formatCode>
                <c:ptCount val="36"/>
                <c:pt idx="21" formatCode="0%">
                  <c:v>0.29459999999999997</c:v>
                </c:pt>
                <c:pt idx="26" formatCode="0%">
                  <c:v>0.1812</c:v>
                </c:pt>
                <c:pt idx="31" formatCode="0%">
                  <c:v>0.29620000000000002</c:v>
                </c:pt>
                <c:pt idx="32" formatCode="0%">
                  <c:v>0.28560000000000002</c:v>
                </c:pt>
                <c:pt idx="33" formatCode="0%">
                  <c:v>0.26619999999999999</c:v>
                </c:pt>
                <c:pt idx="34" formatCode="0%">
                  <c:v>0.2455</c:v>
                </c:pt>
                <c:pt idx="35" formatCode="0%">
                  <c:v>0.23069999999999999</c:v>
                </c:pt>
              </c:numCache>
            </c:numRef>
          </c:val>
          <c:smooth val="0"/>
          <c:extLst>
            <c:ext xmlns:c16="http://schemas.microsoft.com/office/drawing/2014/chart" uri="{C3380CC4-5D6E-409C-BE32-E72D297353CC}">
              <c16:uniqueId val="{00000005-1209-4C6C-931D-FECC4A3EFF56}"/>
            </c:ext>
          </c:extLst>
        </c:ser>
        <c:dLbls>
          <c:showLegendKey val="0"/>
          <c:showVal val="0"/>
          <c:showCatName val="0"/>
          <c:showSerName val="0"/>
          <c:showPercent val="0"/>
          <c:showBubbleSize val="0"/>
        </c:dLbls>
        <c:marker val="1"/>
        <c:smooth val="0"/>
        <c:axId val="443407151"/>
        <c:axId val="1"/>
      </c:lineChart>
      <c:catAx>
        <c:axId val="443407151"/>
        <c:scaling>
          <c:orientation val="minMax"/>
        </c:scaling>
        <c:delete val="0"/>
        <c:axPos val="b"/>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
        <c:crosses val="autoZero"/>
        <c:auto val="1"/>
        <c:lblAlgn val="ctr"/>
        <c:lblOffset val="100"/>
        <c:tickLblSkip val="2"/>
        <c:noMultiLvlLbl val="0"/>
      </c:catAx>
      <c:valAx>
        <c:axId val="1"/>
        <c:scaling>
          <c:orientation val="minMax"/>
          <c:max val="0.5"/>
          <c:min val="0.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ln w="6350">
            <a:noFill/>
          </a:ln>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43407151"/>
        <c:crosses val="autoZero"/>
        <c:crossBetween val="between"/>
        <c:majorUnit val="0.1"/>
      </c:valAx>
      <c:spPr>
        <a:noFill/>
        <a:ln w="25400">
          <a:noFill/>
        </a:ln>
      </c:spPr>
    </c:plotArea>
    <c:legend>
      <c:legendPos val="r"/>
      <c:layout>
        <c:manualLayout>
          <c:xMode val="edge"/>
          <c:yMode val="edge"/>
          <c:x val="0.13146290882442443"/>
          <c:y val="0.11391096494531548"/>
          <c:w val="0.307225491314292"/>
          <c:h val="0.10544774021601419"/>
        </c:manualLayout>
      </c:layout>
      <c:overlay val="1"/>
      <c:spPr>
        <a:noFill/>
        <a:ln w="25400">
          <a:noFill/>
        </a:ln>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u="none" strike="noStrike" kern="1200" baseline="0">
                <a:solidFill>
                  <a:sysClr val="windowText" lastClr="000000"/>
                </a:solidFill>
              </a:rPr>
              <a:t>LEOF Validation Part 2: Average Employment Growth in Top Quartile</a:t>
            </a:r>
          </a:p>
        </c:rich>
      </c:tx>
      <c:overlay val="0"/>
    </c:title>
    <c:autoTitleDeleted val="0"/>
    <c:plotArea>
      <c:layout>
        <c:manualLayout>
          <c:layoutTarget val="inner"/>
          <c:xMode val="edge"/>
          <c:yMode val="edge"/>
          <c:x val="5.1263263169427198E-2"/>
          <c:y val="0.11290883087429605"/>
          <c:w val="0.93260891675655111"/>
          <c:h val="0.83070276864663761"/>
        </c:manualLayout>
      </c:layout>
      <c:lineChart>
        <c:grouping val="standard"/>
        <c:varyColors val="0"/>
        <c:ser>
          <c:idx val="0"/>
          <c:order val="0"/>
          <c:tx>
            <c:v>All LBD</c:v>
          </c:tx>
          <c:spPr>
            <a:ln w="28575" cap="rnd">
              <a:solidFill>
                <a:schemeClr val="tx1"/>
              </a:solidFill>
              <a:round/>
            </a:ln>
            <a:effectLst/>
          </c:spPr>
          <c:marker>
            <c:symbol val="circle"/>
            <c:size val="10"/>
            <c:spPr>
              <a:solidFill>
                <a:schemeClr val="tx1"/>
              </a:solidFill>
              <a:ln>
                <a:solidFill>
                  <a:schemeClr val="tx1"/>
                </a:solidFill>
              </a:ln>
            </c:spPr>
          </c:marker>
          <c:cat>
            <c:numRef>
              <c:f>All!$A$3:$A$38</c:f>
              <c:numCache>
                <c:formatCode>0</c:formatCode>
                <c:ptCount val="36"/>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numCache>
            </c:numRef>
          </c:cat>
          <c:val>
            <c:numRef>
              <c:f>All!$C$3:$C$38</c:f>
              <c:numCache>
                <c:formatCode>0%</c:formatCode>
                <c:ptCount val="36"/>
                <c:pt idx="0">
                  <c:v>0.69457789979409745</c:v>
                </c:pt>
                <c:pt idx="1">
                  <c:v>0.69763205828779595</c:v>
                </c:pt>
                <c:pt idx="2">
                  <c:v>0.70685959271168275</c:v>
                </c:pt>
                <c:pt idx="3">
                  <c:v>0.70923161967938086</c:v>
                </c:pt>
                <c:pt idx="4">
                  <c:v>0.70328486806677437</c:v>
                </c:pt>
                <c:pt idx="5">
                  <c:v>0.68630660120021825</c:v>
                </c:pt>
                <c:pt idx="6">
                  <c:v>0.67949488875526154</c:v>
                </c:pt>
                <c:pt idx="7">
                  <c:v>0.6722288438617402</c:v>
                </c:pt>
                <c:pt idx="8">
                  <c:v>0.67000626174076394</c:v>
                </c:pt>
                <c:pt idx="9">
                  <c:v>0.6648351648351648</c:v>
                </c:pt>
                <c:pt idx="10">
                  <c:v>0.68138801261829651</c:v>
                </c:pt>
                <c:pt idx="11">
                  <c:v>0.68652979469203801</c:v>
                </c:pt>
                <c:pt idx="12">
                  <c:v>0.70087436723423835</c:v>
                </c:pt>
                <c:pt idx="13">
                  <c:v>0.71351835273052822</c:v>
                </c:pt>
                <c:pt idx="14">
                  <c:v>0.70930232558139539</c:v>
                </c:pt>
                <c:pt idx="15">
                  <c:v>0.69602032176121931</c:v>
                </c:pt>
                <c:pt idx="16">
                  <c:v>0.6918681318681319</c:v>
                </c:pt>
                <c:pt idx="17">
                  <c:v>0.67097415506958247</c:v>
                </c:pt>
                <c:pt idx="18">
                  <c:v>0.66666666666666663</c:v>
                </c:pt>
                <c:pt idx="19">
                  <c:v>0.65537957400327684</c:v>
                </c:pt>
                <c:pt idx="20">
                  <c:v>0.6463620981387479</c:v>
                </c:pt>
                <c:pt idx="21">
                  <c:v>0.65815324165029465</c:v>
                </c:pt>
                <c:pt idx="22">
                  <c:v>0.65379043940125547</c:v>
                </c:pt>
                <c:pt idx="23">
                  <c:v>0.65010141987829617</c:v>
                </c:pt>
                <c:pt idx="24">
                  <c:v>0.6391494684177611</c:v>
                </c:pt>
                <c:pt idx="25">
                  <c:v>0.62949080622347953</c:v>
                </c:pt>
                <c:pt idx="26">
                  <c:v>0.62821428571428573</c:v>
                </c:pt>
                <c:pt idx="27">
                  <c:v>0.62951482479784371</c:v>
                </c:pt>
                <c:pt idx="28">
                  <c:v>0.6340621403912543</c:v>
                </c:pt>
                <c:pt idx="29">
                  <c:v>0.62756892230576444</c:v>
                </c:pt>
                <c:pt idx="30">
                  <c:v>0.62136385312350972</c:v>
                </c:pt>
                <c:pt idx="31">
                  <c:v>0.62511627906976741</c:v>
                </c:pt>
                <c:pt idx="32">
                  <c:v>0.63684210526315788</c:v>
                </c:pt>
                <c:pt idx="33">
                  <c:v>0.63290004482294937</c:v>
                </c:pt>
                <c:pt idx="34">
                  <c:v>0.63172413793103444</c:v>
                </c:pt>
                <c:pt idx="35">
                  <c:v>0.6345226615236258</c:v>
                </c:pt>
              </c:numCache>
            </c:numRef>
          </c:val>
          <c:smooth val="0"/>
          <c:extLst>
            <c:ext xmlns:c16="http://schemas.microsoft.com/office/drawing/2014/chart" uri="{C3380CC4-5D6E-409C-BE32-E72D297353CC}">
              <c16:uniqueId val="{00000000-002E-482F-B79A-473132B102C9}"/>
            </c:ext>
          </c:extLst>
        </c:ser>
        <c:ser>
          <c:idx val="3"/>
          <c:order val="1"/>
          <c:tx>
            <c:v>All LEOF</c:v>
          </c:tx>
          <c:spPr>
            <a:ln>
              <a:noFill/>
            </a:ln>
          </c:spPr>
          <c:marker>
            <c:symbol val="triangle"/>
            <c:size val="10"/>
            <c:spPr>
              <a:solidFill>
                <a:schemeClr val="tx1"/>
              </a:solidFill>
              <a:ln>
                <a:solidFill>
                  <a:schemeClr val="tx1"/>
                </a:solidFill>
              </a:ln>
            </c:spPr>
          </c:marker>
          <c:cat>
            <c:numRef>
              <c:f>All!$A$3:$A$38</c:f>
              <c:numCache>
                <c:formatCode>0</c:formatCode>
                <c:ptCount val="36"/>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numCache>
            </c:numRef>
          </c:cat>
          <c:val>
            <c:numRef>
              <c:f>All!$E$3:$E$38</c:f>
              <c:numCache>
                <c:formatCode>General</c:formatCode>
                <c:ptCount val="36"/>
                <c:pt idx="21" formatCode="0%">
                  <c:v>0.67259999999999998</c:v>
                </c:pt>
                <c:pt idx="26" formatCode="0%">
                  <c:v>0.629</c:v>
                </c:pt>
                <c:pt idx="31" formatCode="0%">
                  <c:v>0.61919999999999997</c:v>
                </c:pt>
                <c:pt idx="32" formatCode="0%">
                  <c:v>0.61580000000000001</c:v>
                </c:pt>
                <c:pt idx="33" formatCode="0%">
                  <c:v>0.62170000000000003</c:v>
                </c:pt>
                <c:pt idx="34" formatCode="0%">
                  <c:v>0.60309999999999997</c:v>
                </c:pt>
                <c:pt idx="35" formatCode="0%">
                  <c:v>0.61819999999999997</c:v>
                </c:pt>
              </c:numCache>
            </c:numRef>
          </c:val>
          <c:smooth val="0"/>
          <c:extLst>
            <c:ext xmlns:c16="http://schemas.microsoft.com/office/drawing/2014/chart" uri="{C3380CC4-5D6E-409C-BE32-E72D297353CC}">
              <c16:uniqueId val="{00000001-002E-482F-B79A-473132B102C9}"/>
            </c:ext>
          </c:extLst>
        </c:ser>
        <c:ser>
          <c:idx val="1"/>
          <c:order val="2"/>
          <c:tx>
            <c:v>Young LBD</c:v>
          </c:tx>
          <c:spPr>
            <a:ln w="28575" cap="rnd">
              <a:solidFill>
                <a:schemeClr val="accent2"/>
              </a:solidFill>
              <a:round/>
            </a:ln>
            <a:effectLst/>
          </c:spPr>
          <c:marker>
            <c:symbol val="circle"/>
            <c:size val="10"/>
            <c:spPr>
              <a:solidFill>
                <a:schemeClr val="accent2"/>
              </a:solidFill>
              <a:ln>
                <a:solidFill>
                  <a:schemeClr val="accent2"/>
                </a:solidFill>
              </a:ln>
            </c:spPr>
          </c:marker>
          <c:cat>
            <c:numRef>
              <c:f>All!$A$3:$A$38</c:f>
              <c:numCache>
                <c:formatCode>0</c:formatCode>
                <c:ptCount val="36"/>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numCache>
            </c:numRef>
          </c:cat>
          <c:val>
            <c:numRef>
              <c:f>Young!$C$3:$C$38</c:f>
              <c:numCache>
                <c:formatCode>0%</c:formatCode>
                <c:ptCount val="36"/>
                <c:pt idx="0">
                  <c:v>0.87469437652811732</c:v>
                </c:pt>
                <c:pt idx="1">
                  <c:v>0.87219142106798953</c:v>
                </c:pt>
                <c:pt idx="2">
                  <c:v>0.9035135135135135</c:v>
                </c:pt>
                <c:pt idx="3">
                  <c:v>0.89267369559340359</c:v>
                </c:pt>
                <c:pt idx="4">
                  <c:v>0.8964640040702111</c:v>
                </c:pt>
                <c:pt idx="5">
                  <c:v>0.87065686025868627</c:v>
                </c:pt>
                <c:pt idx="6">
                  <c:v>0.85036397950930165</c:v>
                </c:pt>
                <c:pt idx="7">
                  <c:v>0.84342538636939446</c:v>
                </c:pt>
                <c:pt idx="8">
                  <c:v>0.8344249410531831</c:v>
                </c:pt>
                <c:pt idx="9">
                  <c:v>0.83575773604866432</c:v>
                </c:pt>
                <c:pt idx="10">
                  <c:v>0.84145715751667527</c:v>
                </c:pt>
                <c:pt idx="11">
                  <c:v>0.84182869153967421</c:v>
                </c:pt>
                <c:pt idx="12">
                  <c:v>0.89186579773111274</c:v>
                </c:pt>
                <c:pt idx="13">
                  <c:v>0.91931599229287086</c:v>
                </c:pt>
                <c:pt idx="14">
                  <c:v>0.92682347350914707</c:v>
                </c:pt>
                <c:pt idx="15">
                  <c:v>0.92518703241895262</c:v>
                </c:pt>
                <c:pt idx="16">
                  <c:v>0.88960146587265232</c:v>
                </c:pt>
                <c:pt idx="17">
                  <c:v>0.84810444388651773</c:v>
                </c:pt>
                <c:pt idx="18">
                  <c:v>0.84010416666666665</c:v>
                </c:pt>
                <c:pt idx="19">
                  <c:v>0.83966585825922935</c:v>
                </c:pt>
                <c:pt idx="20">
                  <c:v>0.83038768529076401</c:v>
                </c:pt>
                <c:pt idx="21">
                  <c:v>0.83009963293130573</c:v>
                </c:pt>
                <c:pt idx="22">
                  <c:v>0.84196686826189848</c:v>
                </c:pt>
                <c:pt idx="23">
                  <c:v>0.83603405657786323</c:v>
                </c:pt>
                <c:pt idx="24">
                  <c:v>0.81021661817006141</c:v>
                </c:pt>
                <c:pt idx="25">
                  <c:v>0.79336823734729489</c:v>
                </c:pt>
                <c:pt idx="26">
                  <c:v>0.79697396199859249</c:v>
                </c:pt>
                <c:pt idx="27">
                  <c:v>0.81462475946119306</c:v>
                </c:pt>
                <c:pt idx="28">
                  <c:v>0.81333739342265532</c:v>
                </c:pt>
                <c:pt idx="29">
                  <c:v>0.81812982556476976</c:v>
                </c:pt>
                <c:pt idx="30">
                  <c:v>0.82176832680470058</c:v>
                </c:pt>
                <c:pt idx="31">
                  <c:v>0.82600382409177819</c:v>
                </c:pt>
                <c:pt idx="32">
                  <c:v>0.83556958695080241</c:v>
                </c:pt>
                <c:pt idx="33">
                  <c:v>0.84507772020725391</c:v>
                </c:pt>
                <c:pt idx="34">
                  <c:v>0.83652082787529469</c:v>
                </c:pt>
                <c:pt idx="35">
                  <c:v>0.83688699360341157</c:v>
                </c:pt>
              </c:numCache>
            </c:numRef>
          </c:val>
          <c:smooth val="0"/>
          <c:extLst>
            <c:ext xmlns:c16="http://schemas.microsoft.com/office/drawing/2014/chart" uri="{C3380CC4-5D6E-409C-BE32-E72D297353CC}">
              <c16:uniqueId val="{00000002-002E-482F-B79A-473132B102C9}"/>
            </c:ext>
          </c:extLst>
        </c:ser>
        <c:ser>
          <c:idx val="4"/>
          <c:order val="3"/>
          <c:tx>
            <c:v>Young LEOF</c:v>
          </c:tx>
          <c:spPr>
            <a:ln>
              <a:noFill/>
            </a:ln>
          </c:spPr>
          <c:marker>
            <c:symbol val="triangle"/>
            <c:size val="10"/>
            <c:spPr>
              <a:solidFill>
                <a:schemeClr val="accent2"/>
              </a:solidFill>
              <a:ln>
                <a:solidFill>
                  <a:schemeClr val="accent2"/>
                </a:solidFill>
              </a:ln>
            </c:spPr>
          </c:marker>
          <c:cat>
            <c:numRef>
              <c:f>All!$A$3:$A$38</c:f>
              <c:numCache>
                <c:formatCode>0</c:formatCode>
                <c:ptCount val="36"/>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numCache>
            </c:numRef>
          </c:cat>
          <c:val>
            <c:numRef>
              <c:f>Young!$E$3:$E$38</c:f>
              <c:numCache>
                <c:formatCode>General</c:formatCode>
                <c:ptCount val="36"/>
                <c:pt idx="21" formatCode="0%">
                  <c:v>0.81110000000000004</c:v>
                </c:pt>
                <c:pt idx="26" formatCode="0%">
                  <c:v>0.79220000000000002</c:v>
                </c:pt>
                <c:pt idx="31" formatCode="0%">
                  <c:v>0.80520000000000003</c:v>
                </c:pt>
                <c:pt idx="32" formatCode="0%">
                  <c:v>0.8145</c:v>
                </c:pt>
                <c:pt idx="33" formatCode="0%">
                  <c:v>0.81830000000000003</c:v>
                </c:pt>
                <c:pt idx="34" formatCode="0%">
                  <c:v>0.78790000000000004</c:v>
                </c:pt>
                <c:pt idx="35" formatCode="0%">
                  <c:v>0.83360000000000001</c:v>
                </c:pt>
              </c:numCache>
            </c:numRef>
          </c:val>
          <c:smooth val="0"/>
          <c:extLst>
            <c:ext xmlns:c16="http://schemas.microsoft.com/office/drawing/2014/chart" uri="{C3380CC4-5D6E-409C-BE32-E72D297353CC}">
              <c16:uniqueId val="{00000003-002E-482F-B79A-473132B102C9}"/>
            </c:ext>
          </c:extLst>
        </c:ser>
        <c:ser>
          <c:idx val="2"/>
          <c:order val="4"/>
          <c:tx>
            <c:v>Mature LBD</c:v>
          </c:tx>
          <c:spPr>
            <a:ln w="25400">
              <a:solidFill>
                <a:schemeClr val="accent1"/>
              </a:solidFill>
              <a:prstDash val="solid"/>
            </a:ln>
          </c:spPr>
          <c:marker>
            <c:symbol val="circle"/>
            <c:size val="10"/>
            <c:spPr>
              <a:solidFill>
                <a:schemeClr val="accent1"/>
              </a:solidFill>
              <a:ln>
                <a:solidFill>
                  <a:schemeClr val="accent1"/>
                </a:solidFill>
              </a:ln>
            </c:spPr>
          </c:marker>
          <c:cat>
            <c:numRef>
              <c:f>All!$A$3:$A$38</c:f>
              <c:numCache>
                <c:formatCode>0</c:formatCode>
                <c:ptCount val="36"/>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numCache>
            </c:numRef>
          </c:cat>
          <c:val>
            <c:numRef>
              <c:f>Mature!$C$3:$C$38</c:f>
              <c:numCache>
                <c:formatCode>0%</c:formatCode>
                <c:ptCount val="36"/>
                <c:pt idx="0">
                  <c:v>0.64265486725663712</c:v>
                </c:pt>
                <c:pt idx="1">
                  <c:v>0.65111111111111108</c:v>
                </c:pt>
                <c:pt idx="2">
                  <c:v>0.65822192513368982</c:v>
                </c:pt>
                <c:pt idx="3">
                  <c:v>0.66219596942321057</c:v>
                </c:pt>
                <c:pt idx="4">
                  <c:v>0.65181134654818862</c:v>
                </c:pt>
                <c:pt idx="5">
                  <c:v>0.63616133518776075</c:v>
                </c:pt>
                <c:pt idx="6">
                  <c:v>0.63034055727554184</c:v>
                </c:pt>
                <c:pt idx="7">
                  <c:v>0.6194076383476228</c:v>
                </c:pt>
                <c:pt idx="8">
                  <c:v>0.61876543209876544</c:v>
                </c:pt>
                <c:pt idx="9">
                  <c:v>0.61317460317460315</c:v>
                </c:pt>
                <c:pt idx="10">
                  <c:v>0.64021164021164023</c:v>
                </c:pt>
                <c:pt idx="11">
                  <c:v>0.65037128712871284</c:v>
                </c:pt>
                <c:pt idx="12">
                  <c:v>0.65548607163160888</c:v>
                </c:pt>
                <c:pt idx="13">
                  <c:v>0.66684991753710832</c:v>
                </c:pt>
                <c:pt idx="14">
                  <c:v>0.65803964757709255</c:v>
                </c:pt>
                <c:pt idx="15">
                  <c:v>0.64322916666666663</c:v>
                </c:pt>
                <c:pt idx="16">
                  <c:v>0.64472252448313383</c:v>
                </c:pt>
                <c:pt idx="17">
                  <c:v>0.62701363073110283</c:v>
                </c:pt>
                <c:pt idx="18">
                  <c:v>0.6228382838283828</c:v>
                </c:pt>
                <c:pt idx="19">
                  <c:v>0.60842465753424657</c:v>
                </c:pt>
                <c:pt idx="20">
                  <c:v>0.6007027406886859</c:v>
                </c:pt>
                <c:pt idx="21">
                  <c:v>0.61812688821752271</c:v>
                </c:pt>
                <c:pt idx="22">
                  <c:v>0.61147250147841514</c:v>
                </c:pt>
                <c:pt idx="23">
                  <c:v>0.60852520224019913</c:v>
                </c:pt>
                <c:pt idx="24">
                  <c:v>0.59829457364341088</c:v>
                </c:pt>
                <c:pt idx="25">
                  <c:v>0.58811002661934342</c:v>
                </c:pt>
                <c:pt idx="26">
                  <c:v>0.58512544802867383</c:v>
                </c:pt>
                <c:pt idx="27">
                  <c:v>0.58037542662116037</c:v>
                </c:pt>
                <c:pt idx="28">
                  <c:v>0.59247693399574164</c:v>
                </c:pt>
                <c:pt idx="29">
                  <c:v>0.58651275820170112</c:v>
                </c:pt>
                <c:pt idx="30">
                  <c:v>0.5798850574712644</c:v>
                </c:pt>
                <c:pt idx="31">
                  <c:v>0.58352017937219736</c:v>
                </c:pt>
                <c:pt idx="32">
                  <c:v>0.59736842105263155</c:v>
                </c:pt>
                <c:pt idx="33">
                  <c:v>0.58861788617886179</c:v>
                </c:pt>
                <c:pt idx="34">
                  <c:v>0.58807134894091417</c:v>
                </c:pt>
                <c:pt idx="35">
                  <c:v>0.58975868157739852</c:v>
                </c:pt>
              </c:numCache>
            </c:numRef>
          </c:val>
          <c:smooth val="0"/>
          <c:extLst>
            <c:ext xmlns:c16="http://schemas.microsoft.com/office/drawing/2014/chart" uri="{C3380CC4-5D6E-409C-BE32-E72D297353CC}">
              <c16:uniqueId val="{00000004-002E-482F-B79A-473132B102C9}"/>
            </c:ext>
          </c:extLst>
        </c:ser>
        <c:ser>
          <c:idx val="5"/>
          <c:order val="5"/>
          <c:tx>
            <c:v>Mature LEOF</c:v>
          </c:tx>
          <c:spPr>
            <a:ln>
              <a:noFill/>
            </a:ln>
          </c:spPr>
          <c:marker>
            <c:symbol val="triangle"/>
            <c:size val="10"/>
            <c:spPr>
              <a:solidFill>
                <a:schemeClr val="accent1"/>
              </a:solidFill>
              <a:ln>
                <a:solidFill>
                  <a:schemeClr val="accent1"/>
                </a:solidFill>
              </a:ln>
            </c:spPr>
          </c:marker>
          <c:cat>
            <c:numRef>
              <c:f>All!$A$3:$A$38</c:f>
              <c:numCache>
                <c:formatCode>0</c:formatCode>
                <c:ptCount val="36"/>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numCache>
            </c:numRef>
          </c:cat>
          <c:val>
            <c:numRef>
              <c:f>Mature!$E$3:$E$38</c:f>
              <c:numCache>
                <c:formatCode>General</c:formatCode>
                <c:ptCount val="36"/>
                <c:pt idx="21" formatCode="0%">
                  <c:v>0.63770000000000004</c:v>
                </c:pt>
                <c:pt idx="26" formatCode="0%">
                  <c:v>0.57979999999999998</c:v>
                </c:pt>
                <c:pt idx="31" formatCode="0%">
                  <c:v>0.5786</c:v>
                </c:pt>
                <c:pt idx="32" formatCode="0%">
                  <c:v>0.56840000000000002</c:v>
                </c:pt>
                <c:pt idx="33" formatCode="0%">
                  <c:v>0.57399999999999995</c:v>
                </c:pt>
                <c:pt idx="34" formatCode="0%">
                  <c:v>0.55579999999999996</c:v>
                </c:pt>
                <c:pt idx="35" formatCode="0%">
                  <c:v>0.55669999999999997</c:v>
                </c:pt>
              </c:numCache>
            </c:numRef>
          </c:val>
          <c:smooth val="0"/>
          <c:extLst>
            <c:ext xmlns:c16="http://schemas.microsoft.com/office/drawing/2014/chart" uri="{C3380CC4-5D6E-409C-BE32-E72D297353CC}">
              <c16:uniqueId val="{00000005-002E-482F-B79A-473132B102C9}"/>
            </c:ext>
          </c:extLst>
        </c:ser>
        <c:dLbls>
          <c:showLegendKey val="0"/>
          <c:showVal val="0"/>
          <c:showCatName val="0"/>
          <c:showSerName val="0"/>
          <c:showPercent val="0"/>
          <c:showBubbleSize val="0"/>
        </c:dLbls>
        <c:marker val="1"/>
        <c:smooth val="0"/>
        <c:axId val="443415503"/>
        <c:axId val="1"/>
      </c:lineChart>
      <c:catAx>
        <c:axId val="443415503"/>
        <c:scaling>
          <c:orientation val="minMax"/>
        </c:scaling>
        <c:delete val="0"/>
        <c:axPos val="b"/>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
        <c:crosses val="autoZero"/>
        <c:auto val="1"/>
        <c:lblAlgn val="ctr"/>
        <c:lblOffset val="100"/>
        <c:tickLblSkip val="2"/>
        <c:noMultiLvlLbl val="0"/>
      </c:catAx>
      <c:valAx>
        <c:axId val="1"/>
        <c:scaling>
          <c:orientation val="minMax"/>
          <c:max val="1"/>
          <c:min val="0.5"/>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ln w="6350">
            <a:noFill/>
          </a:ln>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43415503"/>
        <c:crosses val="autoZero"/>
        <c:crossBetween val="between"/>
        <c:majorUnit val="0.1"/>
      </c:valAx>
      <c:spPr>
        <a:noFill/>
        <a:ln w="25400">
          <a:noFill/>
        </a:ln>
      </c:spPr>
    </c:plotArea>
    <c:legend>
      <c:legendPos val="r"/>
      <c:layout>
        <c:manualLayout>
          <c:xMode val="edge"/>
          <c:yMode val="edge"/>
          <c:x val="0.59362662193634241"/>
          <c:y val="0.1380212713095329"/>
          <c:w val="0.31607634653062733"/>
          <c:h val="0.11957451859705359"/>
        </c:manualLayout>
      </c:layout>
      <c:overlay val="1"/>
      <c:spPr>
        <a:noFill/>
        <a:ln w="25400">
          <a:noFill/>
        </a:ln>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dirty="0"/>
              <a:t>Trends in Age Characteristics</a:t>
            </a:r>
            <a:r>
              <a:rPr lang="en-US" b="1" baseline="0" dirty="0"/>
              <a:t> of Young Firm Owners, Employment Weighted </a:t>
            </a:r>
            <a:endParaRPr lang="en-US" b="1" dirty="0"/>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v>Any Owner 55 or Older</c:v>
          </c:tx>
          <c:spPr>
            <a:ln w="28575" cap="rnd">
              <a:solidFill>
                <a:schemeClr val="accent1"/>
              </a:solidFill>
              <a:round/>
            </a:ln>
            <a:effectLst/>
          </c:spPr>
          <c:marker>
            <c:symbol val="circle"/>
            <c:size val="10"/>
            <c:spPr>
              <a:solidFill>
                <a:schemeClr val="accent1"/>
              </a:solidFill>
              <a:ln w="9525">
                <a:solidFill>
                  <a:schemeClr val="accent1"/>
                </a:solidFill>
              </a:ln>
              <a:effectLst/>
            </c:spPr>
          </c:marker>
          <c:cat>
            <c:numRef>
              <c:f>Table1!$B$2:$Q$2</c:f>
              <c:numCache>
                <c:formatCode>General</c:formatCode>
                <c:ptCount val="16"/>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numCache>
            </c:numRef>
          </c:cat>
          <c:val>
            <c:numRef>
              <c:f>Table1!$B$17:$Q$17</c:f>
              <c:numCache>
                <c:formatCode>General</c:formatCode>
                <c:ptCount val="16"/>
                <c:pt idx="0">
                  <c:v>0.33610169491525421</c:v>
                </c:pt>
                <c:pt idx="5">
                  <c:v>0.36079931972789114</c:v>
                </c:pt>
                <c:pt idx="10">
                  <c:v>0.39718045112781952</c:v>
                </c:pt>
                <c:pt idx="12">
                  <c:v>0.4073267326732673</c:v>
                </c:pt>
                <c:pt idx="13">
                  <c:v>0.4211650485436893</c:v>
                </c:pt>
                <c:pt idx="14">
                  <c:v>0.41448999046711155</c:v>
                </c:pt>
                <c:pt idx="15">
                  <c:v>0.41994796183868172</c:v>
                </c:pt>
              </c:numCache>
            </c:numRef>
          </c:val>
          <c:smooth val="0"/>
          <c:extLst>
            <c:ext xmlns:c16="http://schemas.microsoft.com/office/drawing/2014/chart" uri="{C3380CC4-5D6E-409C-BE32-E72D297353CC}">
              <c16:uniqueId val="{00000000-0687-438A-9339-C2F476D4564B}"/>
            </c:ext>
          </c:extLst>
        </c:ser>
        <c:ser>
          <c:idx val="2"/>
          <c:order val="1"/>
          <c:tx>
            <c:v>Any Owner &lt;35 Years Old</c:v>
          </c:tx>
          <c:spPr>
            <a:ln w="28575" cap="rnd">
              <a:solidFill>
                <a:schemeClr val="accent2"/>
              </a:solidFill>
              <a:round/>
            </a:ln>
            <a:effectLst/>
          </c:spPr>
          <c:marker>
            <c:symbol val="circle"/>
            <c:size val="10"/>
            <c:spPr>
              <a:solidFill>
                <a:schemeClr val="accent2"/>
              </a:solidFill>
              <a:ln w="9525">
                <a:solidFill>
                  <a:schemeClr val="accent2"/>
                </a:solidFill>
              </a:ln>
              <a:effectLst/>
            </c:spPr>
          </c:marker>
          <c:val>
            <c:numRef>
              <c:f>Table1!$B$9:$Q$9</c:f>
              <c:numCache>
                <c:formatCode>General</c:formatCode>
                <c:ptCount val="16"/>
                <c:pt idx="0">
                  <c:v>0.16796610169491524</c:v>
                </c:pt>
                <c:pt idx="5">
                  <c:v>0.16632653061224489</c:v>
                </c:pt>
                <c:pt idx="10">
                  <c:v>0.15526315789473685</c:v>
                </c:pt>
                <c:pt idx="12">
                  <c:v>0.14247524752475246</c:v>
                </c:pt>
                <c:pt idx="13">
                  <c:v>0.14475728155339807</c:v>
                </c:pt>
                <c:pt idx="14">
                  <c:v>0.15033365109628216</c:v>
                </c:pt>
                <c:pt idx="15">
                  <c:v>0.14614050303555942</c:v>
                </c:pt>
              </c:numCache>
            </c:numRef>
          </c:val>
          <c:smooth val="0"/>
          <c:extLst>
            <c:ext xmlns:c16="http://schemas.microsoft.com/office/drawing/2014/chart" uri="{C3380CC4-5D6E-409C-BE32-E72D297353CC}">
              <c16:uniqueId val="{00000001-0687-438A-9339-C2F476D4564B}"/>
            </c:ext>
          </c:extLst>
        </c:ser>
        <c:ser>
          <c:idx val="1"/>
          <c:order val="2"/>
          <c:tx>
            <c:v>55p Interp</c:v>
          </c:tx>
          <c:spPr>
            <a:ln w="28575" cap="rnd">
              <a:solidFill>
                <a:schemeClr val="accent1"/>
              </a:solidFill>
              <a:round/>
            </a:ln>
            <a:effectLst/>
          </c:spPr>
          <c:marker>
            <c:symbol val="none"/>
          </c:marker>
          <c:val>
            <c:numRef>
              <c:f>Table1Interp!$B$17:$Q$17</c:f>
              <c:numCache>
                <c:formatCode>General</c:formatCode>
                <c:ptCount val="16"/>
                <c:pt idx="0">
                  <c:v>0.33610169491525421</c:v>
                </c:pt>
                <c:pt idx="1">
                  <c:v>0.34104121987778158</c:v>
                </c:pt>
                <c:pt idx="2">
                  <c:v>0.345980744840309</c:v>
                </c:pt>
                <c:pt idx="3">
                  <c:v>0.35092026980283636</c:v>
                </c:pt>
                <c:pt idx="4">
                  <c:v>0.35585979476536378</c:v>
                </c:pt>
                <c:pt idx="5">
                  <c:v>0.36079931972789114</c:v>
                </c:pt>
                <c:pt idx="6">
                  <c:v>0.36807554600787684</c:v>
                </c:pt>
                <c:pt idx="7">
                  <c:v>0.37535177228786248</c:v>
                </c:pt>
                <c:pt idx="8">
                  <c:v>0.38262799856784818</c:v>
                </c:pt>
                <c:pt idx="9">
                  <c:v>0.38990422484783382</c:v>
                </c:pt>
                <c:pt idx="10">
                  <c:v>0.39718045112781952</c:v>
                </c:pt>
                <c:pt idx="11">
                  <c:v>0.40225359190054344</c:v>
                </c:pt>
                <c:pt idx="12">
                  <c:v>0.4073267326732673</c:v>
                </c:pt>
                <c:pt idx="13">
                  <c:v>0.4211650485436893</c:v>
                </c:pt>
                <c:pt idx="14">
                  <c:v>0.41448999046711155</c:v>
                </c:pt>
                <c:pt idx="15">
                  <c:v>0.41994796183868172</c:v>
                </c:pt>
              </c:numCache>
            </c:numRef>
          </c:val>
          <c:smooth val="0"/>
          <c:extLst>
            <c:ext xmlns:c16="http://schemas.microsoft.com/office/drawing/2014/chart" uri="{C3380CC4-5D6E-409C-BE32-E72D297353CC}">
              <c16:uniqueId val="{00000002-0687-438A-9339-C2F476D4564B}"/>
            </c:ext>
          </c:extLst>
        </c:ser>
        <c:ser>
          <c:idx val="3"/>
          <c:order val="3"/>
          <c:tx>
            <c:v>y35 Interp</c:v>
          </c:tx>
          <c:spPr>
            <a:ln w="28575" cap="rnd">
              <a:solidFill>
                <a:schemeClr val="accent2"/>
              </a:solidFill>
              <a:round/>
            </a:ln>
            <a:effectLst/>
          </c:spPr>
          <c:marker>
            <c:symbol val="none"/>
          </c:marker>
          <c:val>
            <c:numRef>
              <c:f>Table1Interp!$B$9:$Q$9</c:f>
              <c:numCache>
                <c:formatCode>General</c:formatCode>
                <c:ptCount val="16"/>
                <c:pt idx="0">
                  <c:v>0.16796610169491524</c:v>
                </c:pt>
                <c:pt idx="1">
                  <c:v>0.16763818747838116</c:v>
                </c:pt>
                <c:pt idx="2">
                  <c:v>0.16731027326184711</c:v>
                </c:pt>
                <c:pt idx="3">
                  <c:v>0.16698235904531303</c:v>
                </c:pt>
                <c:pt idx="4">
                  <c:v>0.16665444482877897</c:v>
                </c:pt>
                <c:pt idx="5">
                  <c:v>0.16632653061224489</c:v>
                </c:pt>
                <c:pt idx="6">
                  <c:v>0.16411385606874329</c:v>
                </c:pt>
                <c:pt idx="7">
                  <c:v>0.16190118152524169</c:v>
                </c:pt>
                <c:pt idx="8">
                  <c:v>0.15968850698174006</c:v>
                </c:pt>
                <c:pt idx="9">
                  <c:v>0.15747583243823846</c:v>
                </c:pt>
                <c:pt idx="10">
                  <c:v>0.15526315789473685</c:v>
                </c:pt>
                <c:pt idx="11">
                  <c:v>0.14886920270974466</c:v>
                </c:pt>
                <c:pt idx="12">
                  <c:v>0.14247524752475246</c:v>
                </c:pt>
                <c:pt idx="13">
                  <c:v>0.14475728155339807</c:v>
                </c:pt>
                <c:pt idx="14">
                  <c:v>0.15033365109628216</c:v>
                </c:pt>
                <c:pt idx="15">
                  <c:v>0.14614050303555942</c:v>
                </c:pt>
              </c:numCache>
            </c:numRef>
          </c:val>
          <c:smooth val="0"/>
          <c:extLst>
            <c:ext xmlns:c16="http://schemas.microsoft.com/office/drawing/2014/chart" uri="{C3380CC4-5D6E-409C-BE32-E72D297353CC}">
              <c16:uniqueId val="{00000003-0687-438A-9339-C2F476D4564B}"/>
            </c:ext>
          </c:extLst>
        </c:ser>
        <c:dLbls>
          <c:showLegendKey val="0"/>
          <c:showVal val="0"/>
          <c:showCatName val="0"/>
          <c:showSerName val="0"/>
          <c:showPercent val="0"/>
          <c:showBubbleSize val="0"/>
        </c:dLbls>
        <c:marker val="1"/>
        <c:smooth val="0"/>
        <c:axId val="1227960832"/>
        <c:axId val="967429664"/>
      </c:lineChart>
      <c:catAx>
        <c:axId val="12279608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67429664"/>
        <c:crosses val="autoZero"/>
        <c:auto val="1"/>
        <c:lblAlgn val="ctr"/>
        <c:lblOffset val="100"/>
        <c:noMultiLvlLbl val="0"/>
      </c:catAx>
      <c:valAx>
        <c:axId val="967429664"/>
        <c:scaling>
          <c:orientation val="minMax"/>
          <c:min val="0.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27960832"/>
        <c:crosses val="autoZero"/>
        <c:crossBetween val="between"/>
        <c:majorUnit val="0.1"/>
      </c:valAx>
      <c:spPr>
        <a:noFill/>
        <a:ln>
          <a:noFill/>
        </a:ln>
        <a:effectLst/>
      </c:spPr>
    </c:plotArea>
    <c:legend>
      <c:legendPos val="l"/>
      <c:layout>
        <c:manualLayout>
          <c:xMode val="edge"/>
          <c:yMode val="edge"/>
          <c:x val="0.34906507276560128"/>
          <c:y val="0.5741390634608422"/>
          <c:w val="0.24916519608851243"/>
          <c:h val="7.5526906856352841E-2"/>
        </c:manualLayout>
      </c:layout>
      <c:overlay val="1"/>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dirty="0"/>
              <a:t>Trends in Other Characteristics</a:t>
            </a:r>
            <a:r>
              <a:rPr lang="en-US" b="1" baseline="0" dirty="0"/>
              <a:t> of Young Firm Owners, Employment Weighted </a:t>
            </a:r>
            <a:endParaRPr lang="en-US" b="1" dirty="0"/>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v>All Owners Female</c:v>
          </c:tx>
          <c:spPr>
            <a:ln w="28575" cap="rnd">
              <a:solidFill>
                <a:schemeClr val="accent1"/>
              </a:solidFill>
              <a:round/>
            </a:ln>
            <a:effectLst/>
          </c:spPr>
          <c:marker>
            <c:symbol val="circle"/>
            <c:size val="10"/>
            <c:spPr>
              <a:solidFill>
                <a:schemeClr val="accent1"/>
              </a:solidFill>
              <a:ln w="9525">
                <a:solidFill>
                  <a:schemeClr val="accent1"/>
                </a:solidFill>
              </a:ln>
              <a:effectLst/>
            </c:spPr>
          </c:marker>
          <c:cat>
            <c:numRef>
              <c:f>Table1!$B$2:$Q$2</c:f>
              <c:numCache>
                <c:formatCode>General</c:formatCode>
                <c:ptCount val="16"/>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numCache>
            </c:numRef>
          </c:cat>
          <c:val>
            <c:numRef>
              <c:f>Table1!$B$5:$Q$5</c:f>
              <c:numCache>
                <c:formatCode>General</c:formatCode>
                <c:ptCount val="16"/>
                <c:pt idx="0">
                  <c:v>9.5593220338983056E-2</c:v>
                </c:pt>
                <c:pt idx="5">
                  <c:v>0.11011904761904762</c:v>
                </c:pt>
                <c:pt idx="10">
                  <c:v>0.131296992481203</c:v>
                </c:pt>
                <c:pt idx="12">
                  <c:v>0.12881188118811882</c:v>
                </c:pt>
                <c:pt idx="13">
                  <c:v>0.13155339805825242</c:v>
                </c:pt>
                <c:pt idx="14">
                  <c:v>0.13622497616777884</c:v>
                </c:pt>
                <c:pt idx="15">
                  <c:v>0.13928881179531657</c:v>
                </c:pt>
              </c:numCache>
            </c:numRef>
          </c:val>
          <c:smooth val="0"/>
          <c:extLst>
            <c:ext xmlns:c16="http://schemas.microsoft.com/office/drawing/2014/chart" uri="{C3380CC4-5D6E-409C-BE32-E72D297353CC}">
              <c16:uniqueId val="{00000000-26BF-4927-9E41-36CA7D4E1F24}"/>
            </c:ext>
          </c:extLst>
        </c:ser>
        <c:ser>
          <c:idx val="4"/>
          <c:order val="1"/>
          <c:tx>
            <c:v>All Owners College Plus</c:v>
          </c:tx>
          <c:spPr>
            <a:ln w="28575" cap="rnd">
              <a:solidFill>
                <a:srgbClr val="7030A0"/>
              </a:solidFill>
              <a:round/>
            </a:ln>
            <a:effectLst/>
          </c:spPr>
          <c:marker>
            <c:symbol val="circle"/>
            <c:size val="10"/>
            <c:spPr>
              <a:solidFill>
                <a:srgbClr val="7030A0"/>
              </a:solidFill>
              <a:ln w="9525">
                <a:solidFill>
                  <a:srgbClr val="7030A0"/>
                </a:solidFill>
              </a:ln>
              <a:effectLst/>
            </c:spPr>
          </c:marker>
          <c:val>
            <c:numRef>
              <c:f>Table1!$B$21:$Q$21</c:f>
              <c:numCache>
                <c:formatCode>General</c:formatCode>
                <c:ptCount val="16"/>
                <c:pt idx="0">
                  <c:v>0.4823728813559322</c:v>
                </c:pt>
                <c:pt idx="5">
                  <c:v>0.48231292517006802</c:v>
                </c:pt>
                <c:pt idx="10">
                  <c:v>0.5167293233082707</c:v>
                </c:pt>
                <c:pt idx="12">
                  <c:v>0.4999009900990099</c:v>
                </c:pt>
                <c:pt idx="13">
                  <c:v>0.51679611650485435</c:v>
                </c:pt>
                <c:pt idx="14">
                  <c:v>0.50571973307912299</c:v>
                </c:pt>
                <c:pt idx="15">
                  <c:v>0.52679965307892451</c:v>
                </c:pt>
              </c:numCache>
            </c:numRef>
          </c:val>
          <c:smooth val="0"/>
          <c:extLst>
            <c:ext xmlns:c16="http://schemas.microsoft.com/office/drawing/2014/chart" uri="{C3380CC4-5D6E-409C-BE32-E72D297353CC}">
              <c16:uniqueId val="{00000001-26BF-4927-9E41-36CA7D4E1F24}"/>
            </c:ext>
          </c:extLst>
        </c:ser>
        <c:ser>
          <c:idx val="2"/>
          <c:order val="2"/>
          <c:tx>
            <c:v>All Owners Non White or Hispanic</c:v>
          </c:tx>
          <c:spPr>
            <a:ln w="28575" cap="rnd">
              <a:solidFill>
                <a:schemeClr val="accent2"/>
              </a:solidFill>
              <a:round/>
            </a:ln>
            <a:effectLst/>
          </c:spPr>
          <c:marker>
            <c:symbol val="circle"/>
            <c:size val="10"/>
            <c:spPr>
              <a:solidFill>
                <a:schemeClr val="accent2"/>
              </a:solidFill>
              <a:ln w="9525">
                <a:solidFill>
                  <a:schemeClr val="accent2"/>
                </a:solidFill>
              </a:ln>
              <a:effectLst/>
            </c:spPr>
          </c:marker>
          <c:val>
            <c:numRef>
              <c:f>Table1!$B$25:$Q$25</c:f>
              <c:numCache>
                <c:formatCode>General</c:formatCode>
                <c:ptCount val="16"/>
                <c:pt idx="0">
                  <c:v>9.254237288135593E-2</c:v>
                </c:pt>
                <c:pt idx="5">
                  <c:v>0.14260204081632652</c:v>
                </c:pt>
                <c:pt idx="10">
                  <c:v>0.17537593984962407</c:v>
                </c:pt>
                <c:pt idx="12">
                  <c:v>0.17653465346534652</c:v>
                </c:pt>
                <c:pt idx="13">
                  <c:v>0.1749514563106796</c:v>
                </c:pt>
                <c:pt idx="14">
                  <c:v>0.17492850333651097</c:v>
                </c:pt>
                <c:pt idx="15">
                  <c:v>0.1834345186470078</c:v>
                </c:pt>
              </c:numCache>
            </c:numRef>
          </c:val>
          <c:smooth val="0"/>
          <c:extLst>
            <c:ext xmlns:c16="http://schemas.microsoft.com/office/drawing/2014/chart" uri="{C3380CC4-5D6E-409C-BE32-E72D297353CC}">
              <c16:uniqueId val="{00000002-26BF-4927-9E41-36CA7D4E1F24}"/>
            </c:ext>
          </c:extLst>
        </c:ser>
        <c:ser>
          <c:idx val="1"/>
          <c:order val="3"/>
          <c:tx>
            <c:v>Female Interpolated</c:v>
          </c:tx>
          <c:spPr>
            <a:ln w="28575" cap="rnd">
              <a:solidFill>
                <a:schemeClr val="accent1"/>
              </a:solidFill>
              <a:round/>
            </a:ln>
            <a:effectLst/>
          </c:spPr>
          <c:marker>
            <c:symbol val="none"/>
          </c:marker>
          <c:val>
            <c:numRef>
              <c:f>Table1Interp!$B$5:$Q$5</c:f>
              <c:numCache>
                <c:formatCode>General</c:formatCode>
                <c:ptCount val="16"/>
                <c:pt idx="0">
                  <c:v>9.5593220338983056E-2</c:v>
                </c:pt>
                <c:pt idx="1">
                  <c:v>9.8498385794995966E-2</c:v>
                </c:pt>
                <c:pt idx="2">
                  <c:v>0.10140355125100887</c:v>
                </c:pt>
                <c:pt idx="3">
                  <c:v>0.1043087167070218</c:v>
                </c:pt>
                <c:pt idx="4">
                  <c:v>0.10721388216303471</c:v>
                </c:pt>
                <c:pt idx="5">
                  <c:v>0.11011904761904762</c:v>
                </c:pt>
                <c:pt idx="6">
                  <c:v>0.11435463659147869</c:v>
                </c:pt>
                <c:pt idx="7">
                  <c:v>0.11859022556390977</c:v>
                </c:pt>
                <c:pt idx="8">
                  <c:v>0.12282581453634084</c:v>
                </c:pt>
                <c:pt idx="9">
                  <c:v>0.12706140350877193</c:v>
                </c:pt>
                <c:pt idx="10">
                  <c:v>0.131296992481203</c:v>
                </c:pt>
                <c:pt idx="11">
                  <c:v>0.13005443683466089</c:v>
                </c:pt>
                <c:pt idx="12">
                  <c:v>0.12881188118811882</c:v>
                </c:pt>
                <c:pt idx="13">
                  <c:v>0.13155339805825242</c:v>
                </c:pt>
                <c:pt idx="14">
                  <c:v>0.13622497616777884</c:v>
                </c:pt>
                <c:pt idx="15">
                  <c:v>0.13928881179531657</c:v>
                </c:pt>
              </c:numCache>
            </c:numRef>
          </c:val>
          <c:smooth val="0"/>
          <c:extLst>
            <c:ext xmlns:c16="http://schemas.microsoft.com/office/drawing/2014/chart" uri="{C3380CC4-5D6E-409C-BE32-E72D297353CC}">
              <c16:uniqueId val="{00000003-26BF-4927-9E41-36CA7D4E1F24}"/>
            </c:ext>
          </c:extLst>
        </c:ser>
        <c:ser>
          <c:idx val="3"/>
          <c:order val="4"/>
          <c:tx>
            <c:v>NonWhite Interpolated</c:v>
          </c:tx>
          <c:spPr>
            <a:ln w="28575" cap="rnd">
              <a:solidFill>
                <a:schemeClr val="accent2"/>
              </a:solidFill>
              <a:round/>
            </a:ln>
            <a:effectLst/>
          </c:spPr>
          <c:marker>
            <c:symbol val="none"/>
          </c:marker>
          <c:val>
            <c:numRef>
              <c:f>Table1Interp!$B$25:$Q$25</c:f>
              <c:numCache>
                <c:formatCode>General</c:formatCode>
                <c:ptCount val="16"/>
                <c:pt idx="0">
                  <c:v>9.254237288135593E-2</c:v>
                </c:pt>
                <c:pt idx="1">
                  <c:v>0.10255430646835005</c:v>
                </c:pt>
                <c:pt idx="2">
                  <c:v>0.11256624005534417</c:v>
                </c:pt>
                <c:pt idx="3">
                  <c:v>0.12257817364233828</c:v>
                </c:pt>
                <c:pt idx="4">
                  <c:v>0.1325901072293324</c:v>
                </c:pt>
                <c:pt idx="5">
                  <c:v>0.14260204081632652</c:v>
                </c:pt>
                <c:pt idx="6">
                  <c:v>0.14915682062298602</c:v>
                </c:pt>
                <c:pt idx="7">
                  <c:v>0.15571160042964555</c:v>
                </c:pt>
                <c:pt idx="8">
                  <c:v>0.16226638023630505</c:v>
                </c:pt>
                <c:pt idx="9">
                  <c:v>0.16882116004296457</c:v>
                </c:pt>
                <c:pt idx="10">
                  <c:v>0.17537593984962407</c:v>
                </c:pt>
                <c:pt idx="11">
                  <c:v>0.1759552966574853</c:v>
                </c:pt>
                <c:pt idx="12">
                  <c:v>0.17653465346534652</c:v>
                </c:pt>
                <c:pt idx="13">
                  <c:v>0.1749514563106796</c:v>
                </c:pt>
                <c:pt idx="14">
                  <c:v>0.17492850333651097</c:v>
                </c:pt>
                <c:pt idx="15">
                  <c:v>0.1834345186470078</c:v>
                </c:pt>
              </c:numCache>
            </c:numRef>
          </c:val>
          <c:smooth val="0"/>
          <c:extLst>
            <c:ext xmlns:c16="http://schemas.microsoft.com/office/drawing/2014/chart" uri="{C3380CC4-5D6E-409C-BE32-E72D297353CC}">
              <c16:uniqueId val="{00000004-26BF-4927-9E41-36CA7D4E1F24}"/>
            </c:ext>
          </c:extLst>
        </c:ser>
        <c:ser>
          <c:idx val="5"/>
          <c:order val="5"/>
          <c:tx>
            <c:v>College Plus interpolated</c:v>
          </c:tx>
          <c:spPr>
            <a:ln w="28575" cap="rnd">
              <a:solidFill>
                <a:srgbClr val="7030A0"/>
              </a:solidFill>
              <a:round/>
            </a:ln>
            <a:effectLst/>
          </c:spPr>
          <c:marker>
            <c:symbol val="none"/>
          </c:marker>
          <c:val>
            <c:numRef>
              <c:f>Table1Interp!$B$21:$Q$21</c:f>
              <c:numCache>
                <c:formatCode>General</c:formatCode>
                <c:ptCount val="16"/>
                <c:pt idx="0">
                  <c:v>0.4823728813559322</c:v>
                </c:pt>
                <c:pt idx="1">
                  <c:v>0.48236089011875938</c:v>
                </c:pt>
                <c:pt idx="2">
                  <c:v>0.48234889888158655</c:v>
                </c:pt>
                <c:pt idx="3">
                  <c:v>0.48233690764441367</c:v>
                </c:pt>
                <c:pt idx="4">
                  <c:v>0.48232491640724084</c:v>
                </c:pt>
                <c:pt idx="5">
                  <c:v>0.48231292517006802</c:v>
                </c:pt>
                <c:pt idx="6">
                  <c:v>0.48919620479770853</c:v>
                </c:pt>
                <c:pt idx="7">
                  <c:v>0.4960794844253491</c:v>
                </c:pt>
                <c:pt idx="8">
                  <c:v>0.50296276405298967</c:v>
                </c:pt>
                <c:pt idx="9">
                  <c:v>0.50984604368063013</c:v>
                </c:pt>
                <c:pt idx="10">
                  <c:v>0.5167293233082707</c:v>
                </c:pt>
                <c:pt idx="11">
                  <c:v>0.50831515670364036</c:v>
                </c:pt>
                <c:pt idx="12">
                  <c:v>0.4999009900990099</c:v>
                </c:pt>
                <c:pt idx="13">
                  <c:v>0.51679611650485435</c:v>
                </c:pt>
                <c:pt idx="14">
                  <c:v>0.50571973307912299</c:v>
                </c:pt>
                <c:pt idx="15">
                  <c:v>0.52679965307892451</c:v>
                </c:pt>
              </c:numCache>
            </c:numRef>
          </c:val>
          <c:smooth val="0"/>
          <c:extLst>
            <c:ext xmlns:c16="http://schemas.microsoft.com/office/drawing/2014/chart" uri="{C3380CC4-5D6E-409C-BE32-E72D297353CC}">
              <c16:uniqueId val="{00000005-26BF-4927-9E41-36CA7D4E1F24}"/>
            </c:ext>
          </c:extLst>
        </c:ser>
        <c:dLbls>
          <c:showLegendKey val="0"/>
          <c:showVal val="0"/>
          <c:showCatName val="0"/>
          <c:showSerName val="0"/>
          <c:showPercent val="0"/>
          <c:showBubbleSize val="0"/>
        </c:dLbls>
        <c:marker val="1"/>
        <c:smooth val="0"/>
        <c:axId val="1227960832"/>
        <c:axId val="967429664"/>
      </c:lineChart>
      <c:catAx>
        <c:axId val="12279608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67429664"/>
        <c:crosses val="autoZero"/>
        <c:auto val="1"/>
        <c:lblAlgn val="ctr"/>
        <c:lblOffset val="100"/>
        <c:noMultiLvlLbl val="0"/>
      </c:catAx>
      <c:valAx>
        <c:axId val="96742966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27960832"/>
        <c:crosses val="autoZero"/>
        <c:crossBetween val="between"/>
        <c:majorUnit val="0.1"/>
      </c:valAx>
      <c:spPr>
        <a:noFill/>
        <a:ln>
          <a:noFill/>
        </a:ln>
        <a:effectLst/>
      </c:spPr>
    </c:plotArea>
    <c:legend>
      <c:legendPos val="l"/>
      <c:layout>
        <c:manualLayout>
          <c:xMode val="edge"/>
          <c:yMode val="edge"/>
          <c:x val="0.30064401964755572"/>
          <c:y val="0.40024081793187549"/>
          <c:w val="0.32253042808555105"/>
          <c:h val="0.10251916542452318"/>
        </c:manualLayout>
      </c:layout>
      <c:overlay val="1"/>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a:t>Incidence of StartUp Finance Sources for</a:t>
            </a:r>
            <a:r>
              <a:rPr lang="en-US" b="1" baseline="0"/>
              <a:t> Young Firm Owners, Employment Weighted </a:t>
            </a:r>
            <a:endParaRPr lang="en-US" b="1"/>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v>Bank Loans</c:v>
          </c:tx>
          <c:spPr>
            <a:ln w="28575" cap="rnd">
              <a:solidFill>
                <a:schemeClr val="accent1"/>
              </a:solidFill>
              <a:round/>
            </a:ln>
            <a:effectLst/>
          </c:spPr>
          <c:marker>
            <c:symbol val="circle"/>
            <c:size val="10"/>
            <c:spPr>
              <a:solidFill>
                <a:schemeClr val="accent1"/>
              </a:solidFill>
              <a:ln w="9525">
                <a:solidFill>
                  <a:schemeClr val="accent1"/>
                </a:solidFill>
              </a:ln>
              <a:effectLst/>
            </c:spPr>
          </c:marker>
          <c:cat>
            <c:numRef>
              <c:f>Table1!$B$2:$Q$2</c:f>
              <c:numCache>
                <c:formatCode>General</c:formatCode>
                <c:ptCount val="16"/>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numCache>
            </c:numRef>
          </c:cat>
          <c:val>
            <c:numRef>
              <c:f>Table2!$B$5:$Q$5</c:f>
              <c:numCache>
                <c:formatCode>General</c:formatCode>
                <c:ptCount val="16"/>
                <c:pt idx="0">
                  <c:v>0.34559322033898304</c:v>
                </c:pt>
                <c:pt idx="5">
                  <c:v>0.28605442176870749</c:v>
                </c:pt>
                <c:pt idx="10">
                  <c:v>0.20836466165413534</c:v>
                </c:pt>
                <c:pt idx="12">
                  <c:v>0.20465346534653464</c:v>
                </c:pt>
                <c:pt idx="13">
                  <c:v>0.21126213592233009</c:v>
                </c:pt>
                <c:pt idx="14">
                  <c:v>0.20257387988560535</c:v>
                </c:pt>
                <c:pt idx="15">
                  <c:v>0.20563746747614917</c:v>
                </c:pt>
              </c:numCache>
            </c:numRef>
          </c:val>
          <c:smooth val="0"/>
          <c:extLst>
            <c:ext xmlns:c16="http://schemas.microsoft.com/office/drawing/2014/chart" uri="{C3380CC4-5D6E-409C-BE32-E72D297353CC}">
              <c16:uniqueId val="{00000000-7694-4CA3-8FB0-01BCE1EAF13A}"/>
            </c:ext>
          </c:extLst>
        </c:ser>
        <c:ser>
          <c:idx val="4"/>
          <c:order val="1"/>
          <c:tx>
            <c:v>Credit Cards</c:v>
          </c:tx>
          <c:spPr>
            <a:ln w="28575" cap="rnd">
              <a:solidFill>
                <a:srgbClr val="00B050"/>
              </a:solidFill>
              <a:round/>
            </a:ln>
            <a:effectLst/>
          </c:spPr>
          <c:marker>
            <c:symbol val="circle"/>
            <c:size val="10"/>
            <c:spPr>
              <a:solidFill>
                <a:srgbClr val="00B050"/>
              </a:solidFill>
              <a:ln w="9525">
                <a:solidFill>
                  <a:srgbClr val="00B050"/>
                </a:solidFill>
              </a:ln>
              <a:effectLst/>
            </c:spPr>
          </c:marker>
          <c:val>
            <c:numRef>
              <c:f>Table2!$B$13:$Q$13</c:f>
              <c:numCache>
                <c:formatCode>General</c:formatCode>
                <c:ptCount val="16"/>
                <c:pt idx="0">
                  <c:v>0.11008474576271186</c:v>
                </c:pt>
                <c:pt idx="5">
                  <c:v>0.12142857142857143</c:v>
                </c:pt>
                <c:pt idx="10">
                  <c:v>0.10789473684210527</c:v>
                </c:pt>
                <c:pt idx="12">
                  <c:v>0.12702970297029703</c:v>
                </c:pt>
                <c:pt idx="13">
                  <c:v>0.12388349514563107</c:v>
                </c:pt>
                <c:pt idx="14">
                  <c:v>0.11325071496663489</c:v>
                </c:pt>
                <c:pt idx="15">
                  <c:v>0.10711188204683435</c:v>
                </c:pt>
              </c:numCache>
            </c:numRef>
          </c:val>
          <c:smooth val="0"/>
          <c:extLst>
            <c:ext xmlns:c16="http://schemas.microsoft.com/office/drawing/2014/chart" uri="{C3380CC4-5D6E-409C-BE32-E72D297353CC}">
              <c16:uniqueId val="{00000001-7694-4CA3-8FB0-01BCE1EAF13A}"/>
            </c:ext>
          </c:extLst>
        </c:ser>
        <c:ser>
          <c:idx val="6"/>
          <c:order val="2"/>
          <c:tx>
            <c:v>Home Equity</c:v>
          </c:tx>
          <c:spPr>
            <a:ln w="28575" cap="rnd">
              <a:solidFill>
                <a:schemeClr val="accent2"/>
              </a:solidFill>
              <a:round/>
            </a:ln>
            <a:effectLst/>
          </c:spPr>
          <c:marker>
            <c:symbol val="circle"/>
            <c:size val="10"/>
            <c:spPr>
              <a:solidFill>
                <a:schemeClr val="accent2"/>
              </a:solidFill>
              <a:ln w="9525">
                <a:solidFill>
                  <a:schemeClr val="accent2"/>
                </a:solidFill>
              </a:ln>
              <a:effectLst/>
            </c:spPr>
          </c:marker>
          <c:val>
            <c:numRef>
              <c:f>Table2!$B$9:$Q$9</c:f>
              <c:numCache>
                <c:formatCode>General</c:formatCode>
                <c:ptCount val="16"/>
                <c:pt idx="5">
                  <c:v>0.12746598639455783</c:v>
                </c:pt>
                <c:pt idx="10">
                  <c:v>7.8759398496240599E-2</c:v>
                </c:pt>
                <c:pt idx="12">
                  <c:v>7.2277227722772272E-2</c:v>
                </c:pt>
                <c:pt idx="13">
                  <c:v>6.8252427184466016E-2</c:v>
                </c:pt>
                <c:pt idx="14">
                  <c:v>5.8817921830314583E-2</c:v>
                </c:pt>
                <c:pt idx="15">
                  <c:v>5.2385082393755424E-2</c:v>
                </c:pt>
              </c:numCache>
            </c:numRef>
          </c:val>
          <c:smooth val="0"/>
          <c:extLst>
            <c:ext xmlns:c16="http://schemas.microsoft.com/office/drawing/2014/chart" uri="{C3380CC4-5D6E-409C-BE32-E72D297353CC}">
              <c16:uniqueId val="{00000002-7694-4CA3-8FB0-01BCE1EAF13A}"/>
            </c:ext>
          </c:extLst>
        </c:ser>
        <c:ser>
          <c:idx val="2"/>
          <c:order val="3"/>
          <c:tx>
            <c:v>Outside Invetsors</c:v>
          </c:tx>
          <c:spPr>
            <a:ln w="28575" cap="rnd">
              <a:solidFill>
                <a:srgbClr val="7030A0"/>
              </a:solidFill>
              <a:round/>
            </a:ln>
            <a:effectLst/>
          </c:spPr>
          <c:marker>
            <c:symbol val="circle"/>
            <c:size val="10"/>
            <c:spPr>
              <a:solidFill>
                <a:srgbClr val="7030A0"/>
              </a:solidFill>
              <a:ln w="9525">
                <a:solidFill>
                  <a:srgbClr val="7030A0"/>
                </a:solidFill>
              </a:ln>
              <a:effectLst/>
            </c:spPr>
          </c:marker>
          <c:val>
            <c:numRef>
              <c:f>Table2!$B$17:$Q$17</c:f>
              <c:numCache>
                <c:formatCode>General</c:formatCode>
                <c:ptCount val="16"/>
                <c:pt idx="0">
                  <c:v>0.10093220338983051</c:v>
                </c:pt>
                <c:pt idx="5">
                  <c:v>8.0527210884353745E-2</c:v>
                </c:pt>
                <c:pt idx="10">
                  <c:v>7.067669172932331E-2</c:v>
                </c:pt>
                <c:pt idx="12">
                  <c:v>7.8514851485148515E-2</c:v>
                </c:pt>
                <c:pt idx="13">
                  <c:v>7.5145631067961169E-2</c:v>
                </c:pt>
                <c:pt idx="14">
                  <c:v>6.9494756911344144E-2</c:v>
                </c:pt>
                <c:pt idx="15">
                  <c:v>6.764960971379011E-2</c:v>
                </c:pt>
              </c:numCache>
            </c:numRef>
          </c:val>
          <c:smooth val="0"/>
          <c:extLst>
            <c:ext xmlns:c16="http://schemas.microsoft.com/office/drawing/2014/chart" uri="{C3380CC4-5D6E-409C-BE32-E72D297353CC}">
              <c16:uniqueId val="{00000003-7694-4CA3-8FB0-01BCE1EAF13A}"/>
            </c:ext>
          </c:extLst>
        </c:ser>
        <c:ser>
          <c:idx val="1"/>
          <c:order val="4"/>
          <c:tx>
            <c:v>Bank Loan Interpolated</c:v>
          </c:tx>
          <c:spPr>
            <a:ln w="28575" cap="rnd">
              <a:solidFill>
                <a:schemeClr val="accent1"/>
              </a:solidFill>
              <a:round/>
            </a:ln>
            <a:effectLst/>
          </c:spPr>
          <c:marker>
            <c:symbol val="none"/>
          </c:marker>
          <c:val>
            <c:numRef>
              <c:f>Table2Interp!$B$5:$Q$5</c:f>
              <c:numCache>
                <c:formatCode>General</c:formatCode>
                <c:ptCount val="16"/>
                <c:pt idx="0">
                  <c:v>0.34559322033898304</c:v>
                </c:pt>
                <c:pt idx="1">
                  <c:v>0.33368546062492793</c:v>
                </c:pt>
                <c:pt idx="2">
                  <c:v>0.32177770091087282</c:v>
                </c:pt>
                <c:pt idx="3">
                  <c:v>0.30986994119681771</c:v>
                </c:pt>
                <c:pt idx="4">
                  <c:v>0.2979621814827626</c:v>
                </c:pt>
                <c:pt idx="5">
                  <c:v>0.28605442176870749</c:v>
                </c:pt>
                <c:pt idx="6">
                  <c:v>0.27051646974579308</c:v>
                </c:pt>
                <c:pt idx="7">
                  <c:v>0.25497851772287861</c:v>
                </c:pt>
                <c:pt idx="8">
                  <c:v>0.23944056569996419</c:v>
                </c:pt>
                <c:pt idx="9">
                  <c:v>0.22390261367704978</c:v>
                </c:pt>
                <c:pt idx="10">
                  <c:v>0.20836466165413534</c:v>
                </c:pt>
                <c:pt idx="11">
                  <c:v>0.20650906350033499</c:v>
                </c:pt>
                <c:pt idx="12">
                  <c:v>0.20465346534653464</c:v>
                </c:pt>
                <c:pt idx="13">
                  <c:v>0.21126213592233009</c:v>
                </c:pt>
                <c:pt idx="14">
                  <c:v>0.20257387988560535</c:v>
                </c:pt>
                <c:pt idx="15">
                  <c:v>0.20563746747614917</c:v>
                </c:pt>
              </c:numCache>
            </c:numRef>
          </c:val>
          <c:smooth val="0"/>
          <c:extLst>
            <c:ext xmlns:c16="http://schemas.microsoft.com/office/drawing/2014/chart" uri="{C3380CC4-5D6E-409C-BE32-E72D297353CC}">
              <c16:uniqueId val="{00000004-7694-4CA3-8FB0-01BCE1EAF13A}"/>
            </c:ext>
          </c:extLst>
        </c:ser>
        <c:ser>
          <c:idx val="3"/>
          <c:order val="5"/>
          <c:tx>
            <c:v>Credit Cards Interp</c:v>
          </c:tx>
          <c:spPr>
            <a:ln w="28575" cap="rnd">
              <a:solidFill>
                <a:srgbClr val="00B050"/>
              </a:solidFill>
              <a:round/>
            </a:ln>
            <a:effectLst/>
          </c:spPr>
          <c:marker>
            <c:symbol val="none"/>
          </c:marker>
          <c:val>
            <c:numRef>
              <c:f>Table2Interp!$B$13:$Q$13</c:f>
              <c:numCache>
                <c:formatCode>General</c:formatCode>
                <c:ptCount val="16"/>
                <c:pt idx="0">
                  <c:v>0.11008474576271186</c:v>
                </c:pt>
                <c:pt idx="1">
                  <c:v>0.11235351089588377</c:v>
                </c:pt>
                <c:pt idx="2">
                  <c:v>0.11462227602905568</c:v>
                </c:pt>
                <c:pt idx="3">
                  <c:v>0.11689104116222761</c:v>
                </c:pt>
                <c:pt idx="4">
                  <c:v>0.11915980629539952</c:v>
                </c:pt>
                <c:pt idx="5">
                  <c:v>0.12142857142857143</c:v>
                </c:pt>
                <c:pt idx="6">
                  <c:v>0.1187218045112782</c:v>
                </c:pt>
                <c:pt idx="7">
                  <c:v>0.11601503759398496</c:v>
                </c:pt>
                <c:pt idx="8">
                  <c:v>0.11330827067669173</c:v>
                </c:pt>
                <c:pt idx="9">
                  <c:v>0.11060150375939849</c:v>
                </c:pt>
                <c:pt idx="10">
                  <c:v>0.10789473684210527</c:v>
                </c:pt>
                <c:pt idx="11">
                  <c:v>0.11746221990620115</c:v>
                </c:pt>
                <c:pt idx="12">
                  <c:v>0.12702970297029703</c:v>
                </c:pt>
                <c:pt idx="13">
                  <c:v>0.12388349514563107</c:v>
                </c:pt>
                <c:pt idx="14">
                  <c:v>0.11325071496663489</c:v>
                </c:pt>
                <c:pt idx="15">
                  <c:v>0.10711188204683435</c:v>
                </c:pt>
              </c:numCache>
            </c:numRef>
          </c:val>
          <c:smooth val="0"/>
          <c:extLst>
            <c:ext xmlns:c16="http://schemas.microsoft.com/office/drawing/2014/chart" uri="{C3380CC4-5D6E-409C-BE32-E72D297353CC}">
              <c16:uniqueId val="{00000005-7694-4CA3-8FB0-01BCE1EAF13A}"/>
            </c:ext>
          </c:extLst>
        </c:ser>
        <c:ser>
          <c:idx val="7"/>
          <c:order val="6"/>
          <c:tx>
            <c:v>Home Equity Interp</c:v>
          </c:tx>
          <c:spPr>
            <a:ln w="28575" cap="rnd">
              <a:solidFill>
                <a:schemeClr val="accent2"/>
              </a:solidFill>
              <a:round/>
            </a:ln>
            <a:effectLst/>
          </c:spPr>
          <c:marker>
            <c:symbol val="none"/>
          </c:marker>
          <c:val>
            <c:numRef>
              <c:f>Table2Interp!$B$9:$Q$9</c:f>
              <c:numCache>
                <c:formatCode>General</c:formatCode>
                <c:ptCount val="16"/>
                <c:pt idx="5">
                  <c:v>0.12746598639455783</c:v>
                </c:pt>
                <c:pt idx="6">
                  <c:v>0.11772466881489438</c:v>
                </c:pt>
                <c:pt idx="7">
                  <c:v>0.10798335123523094</c:v>
                </c:pt>
                <c:pt idx="8">
                  <c:v>9.8242033655567496E-2</c:v>
                </c:pt>
                <c:pt idx="9">
                  <c:v>8.850071607590404E-2</c:v>
                </c:pt>
                <c:pt idx="10">
                  <c:v>7.8759398496240599E-2</c:v>
                </c:pt>
                <c:pt idx="11">
                  <c:v>7.5518313109506435E-2</c:v>
                </c:pt>
                <c:pt idx="12">
                  <c:v>7.2277227722772272E-2</c:v>
                </c:pt>
                <c:pt idx="13">
                  <c:v>6.8252427184466016E-2</c:v>
                </c:pt>
                <c:pt idx="14">
                  <c:v>5.8817921830314583E-2</c:v>
                </c:pt>
                <c:pt idx="15">
                  <c:v>5.2385082393755424E-2</c:v>
                </c:pt>
              </c:numCache>
            </c:numRef>
          </c:val>
          <c:smooth val="0"/>
          <c:extLst>
            <c:ext xmlns:c16="http://schemas.microsoft.com/office/drawing/2014/chart" uri="{C3380CC4-5D6E-409C-BE32-E72D297353CC}">
              <c16:uniqueId val="{00000006-7694-4CA3-8FB0-01BCE1EAF13A}"/>
            </c:ext>
          </c:extLst>
        </c:ser>
        <c:ser>
          <c:idx val="5"/>
          <c:order val="7"/>
          <c:tx>
            <c:v>Outside Investors Interp</c:v>
          </c:tx>
          <c:spPr>
            <a:ln w="28575" cap="rnd">
              <a:solidFill>
                <a:srgbClr val="7030A0"/>
              </a:solidFill>
              <a:round/>
            </a:ln>
            <a:effectLst/>
          </c:spPr>
          <c:marker>
            <c:symbol val="none"/>
          </c:marker>
          <c:val>
            <c:numRef>
              <c:f>Table2Interp!$B$17:$Q$17</c:f>
              <c:numCache>
                <c:formatCode>General</c:formatCode>
                <c:ptCount val="16"/>
                <c:pt idx="0">
                  <c:v>0.10093220338983051</c:v>
                </c:pt>
                <c:pt idx="1">
                  <c:v>9.6851204888735165E-2</c:v>
                </c:pt>
                <c:pt idx="2">
                  <c:v>9.2770206387639803E-2</c:v>
                </c:pt>
                <c:pt idx="3">
                  <c:v>8.8689207886544455E-2</c:v>
                </c:pt>
                <c:pt idx="4">
                  <c:v>8.4608209385449093E-2</c:v>
                </c:pt>
                <c:pt idx="5">
                  <c:v>8.0527210884353745E-2</c:v>
                </c:pt>
                <c:pt idx="6">
                  <c:v>7.8557107053347661E-2</c:v>
                </c:pt>
                <c:pt idx="7">
                  <c:v>7.6587003222341576E-2</c:v>
                </c:pt>
                <c:pt idx="8">
                  <c:v>7.4616899391335478E-2</c:v>
                </c:pt>
                <c:pt idx="9">
                  <c:v>7.2646795560329394E-2</c:v>
                </c:pt>
                <c:pt idx="10">
                  <c:v>7.067669172932331E-2</c:v>
                </c:pt>
                <c:pt idx="11">
                  <c:v>7.4595771607235906E-2</c:v>
                </c:pt>
                <c:pt idx="12">
                  <c:v>7.8514851485148515E-2</c:v>
                </c:pt>
                <c:pt idx="13">
                  <c:v>7.5145631067961169E-2</c:v>
                </c:pt>
                <c:pt idx="14">
                  <c:v>6.9494756911344144E-2</c:v>
                </c:pt>
                <c:pt idx="15">
                  <c:v>6.764960971379011E-2</c:v>
                </c:pt>
              </c:numCache>
            </c:numRef>
          </c:val>
          <c:smooth val="0"/>
          <c:extLst>
            <c:ext xmlns:c16="http://schemas.microsoft.com/office/drawing/2014/chart" uri="{C3380CC4-5D6E-409C-BE32-E72D297353CC}">
              <c16:uniqueId val="{00000007-7694-4CA3-8FB0-01BCE1EAF13A}"/>
            </c:ext>
          </c:extLst>
        </c:ser>
        <c:dLbls>
          <c:showLegendKey val="0"/>
          <c:showVal val="0"/>
          <c:showCatName val="0"/>
          <c:showSerName val="0"/>
          <c:showPercent val="0"/>
          <c:showBubbleSize val="0"/>
        </c:dLbls>
        <c:marker val="1"/>
        <c:smooth val="0"/>
        <c:axId val="1227960832"/>
        <c:axId val="967429664"/>
      </c:lineChart>
      <c:catAx>
        <c:axId val="12279608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67429664"/>
        <c:crosses val="autoZero"/>
        <c:auto val="1"/>
        <c:lblAlgn val="ctr"/>
        <c:lblOffset val="100"/>
        <c:noMultiLvlLbl val="0"/>
      </c:catAx>
      <c:valAx>
        <c:axId val="96742966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27960832"/>
        <c:crosses val="autoZero"/>
        <c:crossBetween val="between"/>
        <c:majorUnit val="0.1"/>
      </c:valAx>
      <c:spPr>
        <a:noFill/>
        <a:ln>
          <a:noFill/>
        </a:ln>
        <a:effectLst/>
      </c:spPr>
    </c:plotArea>
    <c:legend>
      <c:legendPos val="l"/>
      <c:layout>
        <c:manualLayout>
          <c:xMode val="edge"/>
          <c:yMode val="edge"/>
          <c:x val="0.47672057644044835"/>
          <c:y val="0.13440295120897014"/>
          <c:w val="0.24389133349801037"/>
          <c:h val="0.14237770958394971"/>
        </c:manualLayout>
      </c:layout>
      <c:overlay val="1"/>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Probability</a:t>
            </a:r>
            <a:r>
              <a:rPr lang="en-US" sz="1600" baseline="0" dirty="0"/>
              <a:t> of High Growth Firm, </a:t>
            </a:r>
            <a:r>
              <a:rPr lang="en-US" sz="1600" dirty="0"/>
              <a:t>Owner Characteristic Coefficients</a:t>
            </a:r>
          </a:p>
        </c:rich>
      </c:tx>
      <c:layout>
        <c:manualLayout>
          <c:xMode val="edge"/>
          <c:yMode val="edge"/>
          <c:x val="0.2613976563563486"/>
          <c:y val="4.2049836569782673E-2"/>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2.7182632628529959E-2"/>
          <c:y val="0.1099142231725672"/>
          <c:w val="0.94190633700247328"/>
          <c:h val="0.77781780704881076"/>
        </c:manualLayout>
      </c:layout>
      <c:barChart>
        <c:barDir val="col"/>
        <c:grouping val="clustered"/>
        <c:varyColors val="0"/>
        <c:ser>
          <c:idx val="0"/>
          <c:order val="0"/>
          <c:tx>
            <c:v>Young, Only Time Controls</c:v>
          </c:tx>
          <c:spPr>
            <a:solidFill>
              <a:schemeClr val="accent2"/>
            </a:solidFill>
            <a:ln>
              <a:noFill/>
            </a:ln>
            <a:effectLst/>
          </c:spPr>
          <c:invertIfNegative val="0"/>
          <c:cat>
            <c:strRef>
              <c:f>'[charts_leo_regressions.xlsx]Table 7'!$A$22:$A$26</c:f>
              <c:strCache>
                <c:ptCount val="5"/>
                <c:pt idx="0">
                  <c:v>  Any Owner Younger than 35</c:v>
                </c:pt>
                <c:pt idx="1">
                  <c:v>  Any Owner 55 or Older</c:v>
                </c:pt>
                <c:pt idx="2">
                  <c:v>  All Owners College Educated or Higher</c:v>
                </c:pt>
                <c:pt idx="3">
                  <c:v>  All Owners Female</c:v>
                </c:pt>
                <c:pt idx="4">
                  <c:v>  All Owners Non-White or Hispanic</c:v>
                </c:pt>
              </c:strCache>
            </c:strRef>
          </c:cat>
          <c:val>
            <c:numRef>
              <c:f>'[charts_leo_regressions.xlsx]Table 7'!$G$22:$G$26</c:f>
              <c:numCache>
                <c:formatCode>General</c:formatCode>
                <c:ptCount val="5"/>
                <c:pt idx="0">
                  <c:v>5.444</c:v>
                </c:pt>
                <c:pt idx="1">
                  <c:v>-4.9800000000000004</c:v>
                </c:pt>
                <c:pt idx="2">
                  <c:v>1.4870000000000001</c:v>
                </c:pt>
                <c:pt idx="3">
                  <c:v>-3.5070000000000001</c:v>
                </c:pt>
                <c:pt idx="4">
                  <c:v>-1.1120000000000001</c:v>
                </c:pt>
              </c:numCache>
            </c:numRef>
          </c:val>
          <c:extLst>
            <c:ext xmlns:c16="http://schemas.microsoft.com/office/drawing/2014/chart" uri="{C3380CC4-5D6E-409C-BE32-E72D297353CC}">
              <c16:uniqueId val="{00000000-859C-41DE-949B-94A717F3279D}"/>
            </c:ext>
          </c:extLst>
        </c:ser>
        <c:ser>
          <c:idx val="2"/>
          <c:order val="1"/>
          <c:tx>
            <c:v>Young, All Controls</c:v>
          </c:tx>
          <c:spPr>
            <a:pattFill prst="pct60">
              <a:fgClr>
                <a:schemeClr val="accent2"/>
              </a:fgClr>
              <a:bgClr>
                <a:schemeClr val="bg1"/>
              </a:bgClr>
            </a:pattFill>
            <a:ln>
              <a:noFill/>
            </a:ln>
            <a:effectLst/>
          </c:spPr>
          <c:invertIfNegative val="0"/>
          <c:val>
            <c:numRef>
              <c:f>'[charts_leo_regressions.xlsx]Table 7'!$G$22:$G$26</c:f>
              <c:numCache>
                <c:formatCode>General</c:formatCode>
                <c:ptCount val="5"/>
                <c:pt idx="0">
                  <c:v>5.444</c:v>
                </c:pt>
                <c:pt idx="1">
                  <c:v>-4.9800000000000004</c:v>
                </c:pt>
                <c:pt idx="2">
                  <c:v>1.4870000000000001</c:v>
                </c:pt>
                <c:pt idx="3">
                  <c:v>-3.5070000000000001</c:v>
                </c:pt>
                <c:pt idx="4">
                  <c:v>-1.1120000000000001</c:v>
                </c:pt>
              </c:numCache>
            </c:numRef>
          </c:val>
          <c:extLst>
            <c:ext xmlns:c16="http://schemas.microsoft.com/office/drawing/2014/chart" uri="{C3380CC4-5D6E-409C-BE32-E72D297353CC}">
              <c16:uniqueId val="{00000001-859C-41DE-949B-94A717F3279D}"/>
            </c:ext>
          </c:extLst>
        </c:ser>
        <c:ser>
          <c:idx val="1"/>
          <c:order val="2"/>
          <c:tx>
            <c:v>Mature, Only Time Controls</c:v>
          </c:tx>
          <c:spPr>
            <a:solidFill>
              <a:schemeClr val="accent1"/>
            </a:solidFill>
            <a:ln>
              <a:noFill/>
            </a:ln>
            <a:effectLst/>
          </c:spPr>
          <c:invertIfNegative val="0"/>
          <c:val>
            <c:numRef>
              <c:f>'[charts_leo_regressions.xlsx]Table 8'!$G$22:$G$26</c:f>
              <c:numCache>
                <c:formatCode>General</c:formatCode>
                <c:ptCount val="5"/>
                <c:pt idx="0">
                  <c:v>5.2969999999999997</c:v>
                </c:pt>
                <c:pt idx="1">
                  <c:v>-5.4710000000000001</c:v>
                </c:pt>
                <c:pt idx="2">
                  <c:v>0.33800000000000002</c:v>
                </c:pt>
                <c:pt idx="3">
                  <c:v>-1.956</c:v>
                </c:pt>
                <c:pt idx="4">
                  <c:v>0.36299999999999999</c:v>
                </c:pt>
              </c:numCache>
            </c:numRef>
          </c:val>
          <c:extLst>
            <c:ext xmlns:c16="http://schemas.microsoft.com/office/drawing/2014/chart" uri="{C3380CC4-5D6E-409C-BE32-E72D297353CC}">
              <c16:uniqueId val="{00000002-859C-41DE-949B-94A717F3279D}"/>
            </c:ext>
          </c:extLst>
        </c:ser>
        <c:ser>
          <c:idx val="3"/>
          <c:order val="3"/>
          <c:tx>
            <c:v>Mature, All Controls</c:v>
          </c:tx>
          <c:spPr>
            <a:pattFill prst="pct60">
              <a:fgClr>
                <a:schemeClr val="accent1"/>
              </a:fgClr>
              <a:bgClr>
                <a:schemeClr val="bg1"/>
              </a:bgClr>
            </a:pattFill>
            <a:ln>
              <a:noFill/>
            </a:ln>
            <a:effectLst/>
          </c:spPr>
          <c:invertIfNegative val="0"/>
          <c:val>
            <c:numRef>
              <c:f>'[charts_leo_regressions.xlsx]Table 8'!$G$22:$G$26</c:f>
              <c:numCache>
                <c:formatCode>General</c:formatCode>
                <c:ptCount val="5"/>
                <c:pt idx="0">
                  <c:v>5.2969999999999997</c:v>
                </c:pt>
                <c:pt idx="1">
                  <c:v>-5.4710000000000001</c:v>
                </c:pt>
                <c:pt idx="2">
                  <c:v>0.33800000000000002</c:v>
                </c:pt>
                <c:pt idx="3">
                  <c:v>-1.956</c:v>
                </c:pt>
                <c:pt idx="4">
                  <c:v>0.36299999999999999</c:v>
                </c:pt>
              </c:numCache>
            </c:numRef>
          </c:val>
          <c:extLst>
            <c:ext xmlns:c16="http://schemas.microsoft.com/office/drawing/2014/chart" uri="{C3380CC4-5D6E-409C-BE32-E72D297353CC}">
              <c16:uniqueId val="{00000003-859C-41DE-949B-94A717F3279D}"/>
            </c:ext>
          </c:extLst>
        </c:ser>
        <c:dLbls>
          <c:showLegendKey val="0"/>
          <c:showVal val="0"/>
          <c:showCatName val="0"/>
          <c:showSerName val="0"/>
          <c:showPercent val="0"/>
          <c:showBubbleSize val="0"/>
        </c:dLbls>
        <c:gapWidth val="219"/>
        <c:overlap val="-27"/>
        <c:axId val="1963748255"/>
        <c:axId val="1065619135"/>
      </c:barChart>
      <c:catAx>
        <c:axId val="1963748255"/>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065619135"/>
        <c:crosses val="autoZero"/>
        <c:auto val="1"/>
        <c:lblAlgn val="ctr"/>
        <c:lblOffset val="100"/>
        <c:noMultiLvlLbl val="0"/>
      </c:catAx>
      <c:valAx>
        <c:axId val="1065619135"/>
        <c:scaling>
          <c:orientation val="minMax"/>
          <c:max val="6"/>
          <c:min val="-6"/>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963748255"/>
        <c:crosses val="autoZero"/>
        <c:crossBetween val="between"/>
      </c:valAx>
      <c:spPr>
        <a:noFill/>
        <a:ln>
          <a:noFill/>
        </a:ln>
        <a:effectLst/>
      </c:spPr>
    </c:plotArea>
    <c:legend>
      <c:legendPos val="r"/>
      <c:layout>
        <c:manualLayout>
          <c:xMode val="edge"/>
          <c:yMode val="edge"/>
          <c:x val="0.59003942668792064"/>
          <c:y val="0.17787628459258076"/>
          <c:w val="0.25272568874717061"/>
          <c:h val="0.1306790997667393"/>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0.07763</cdr:x>
      <cdr:y>0.83019</cdr:y>
    </cdr:from>
    <cdr:to>
      <cdr:x>0.62215</cdr:x>
      <cdr:y>0.87024</cdr:y>
    </cdr:to>
    <cdr:sp macro="" textlink="">
      <cdr:nvSpPr>
        <cdr:cNvPr id="2" name="TextBox 1">
          <a:extLst xmlns:a="http://schemas.openxmlformats.org/drawingml/2006/main">
            <a:ext uri="{FF2B5EF4-FFF2-40B4-BE49-F238E27FC236}">
              <a16:creationId xmlns:a16="http://schemas.microsoft.com/office/drawing/2014/main" id="{B5C3ABC3-7215-4A46-A1C6-BCE440631BE6}"/>
            </a:ext>
          </a:extLst>
        </cdr:cNvPr>
        <cdr:cNvSpPr txBox="1"/>
      </cdr:nvSpPr>
      <cdr:spPr>
        <a:xfrm xmlns:a="http://schemas.openxmlformats.org/drawingml/2006/main">
          <a:off x="840022" y="6519139"/>
          <a:ext cx="5892165" cy="3144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a:t>Source: U.S. Census Bureau, Business Dynamics Statistics (BDS) Public Use File</a:t>
          </a:r>
        </a:p>
      </cdr:txBody>
    </cdr:sp>
  </cdr:relSizeAnchor>
</c:userShapes>
</file>

<file path=ppt/drawings/drawing2.xml><?xml version="1.0" encoding="utf-8"?>
<c:userShapes xmlns:c="http://schemas.openxmlformats.org/drawingml/2006/chart">
  <cdr:relSizeAnchor xmlns:cdr="http://schemas.openxmlformats.org/drawingml/2006/chartDrawing">
    <cdr:from>
      <cdr:x>0.37287</cdr:x>
      <cdr:y>0.80919</cdr:y>
    </cdr:from>
    <cdr:to>
      <cdr:x>1</cdr:x>
      <cdr:y>0.85795</cdr:y>
    </cdr:to>
    <cdr:sp macro="" textlink="">
      <cdr:nvSpPr>
        <cdr:cNvPr id="2" name="TextBox 1">
          <a:extLst xmlns:a="http://schemas.openxmlformats.org/drawingml/2006/main">
            <a:ext uri="{FF2B5EF4-FFF2-40B4-BE49-F238E27FC236}">
              <a16:creationId xmlns:a16="http://schemas.microsoft.com/office/drawing/2014/main" id="{EAB99246-D448-5570-A0EE-E3929EDF4CA1}"/>
            </a:ext>
          </a:extLst>
        </cdr:cNvPr>
        <cdr:cNvSpPr txBox="1"/>
      </cdr:nvSpPr>
      <cdr:spPr>
        <a:xfrm xmlns:a="http://schemas.openxmlformats.org/drawingml/2006/main">
          <a:off x="3227313" y="4688792"/>
          <a:ext cx="5428013" cy="28254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dirty="0"/>
            <a:t>Source: U.S. Census Bureau, Longitudinal Business Database (LBD)</a:t>
          </a:r>
        </a:p>
      </cdr:txBody>
    </cdr:sp>
  </cdr:relSizeAnchor>
</c:userShapes>
</file>

<file path=ppt/drawings/drawing3.xml><?xml version="1.0" encoding="utf-8"?>
<c:userShapes xmlns:c="http://schemas.openxmlformats.org/drawingml/2006/chart">
  <cdr:relSizeAnchor xmlns:cdr="http://schemas.openxmlformats.org/drawingml/2006/chartDrawing">
    <cdr:from>
      <cdr:x>0.37287</cdr:x>
      <cdr:y>0.80919</cdr:y>
    </cdr:from>
    <cdr:to>
      <cdr:x>1</cdr:x>
      <cdr:y>0.85795</cdr:y>
    </cdr:to>
    <cdr:sp macro="" textlink="">
      <cdr:nvSpPr>
        <cdr:cNvPr id="2" name="TextBox 1">
          <a:extLst xmlns:a="http://schemas.openxmlformats.org/drawingml/2006/main">
            <a:ext uri="{FF2B5EF4-FFF2-40B4-BE49-F238E27FC236}">
              <a16:creationId xmlns:a16="http://schemas.microsoft.com/office/drawing/2014/main" id="{EAB99246-D448-5570-A0EE-E3929EDF4CA1}"/>
            </a:ext>
          </a:extLst>
        </cdr:cNvPr>
        <cdr:cNvSpPr txBox="1"/>
      </cdr:nvSpPr>
      <cdr:spPr>
        <a:xfrm xmlns:a="http://schemas.openxmlformats.org/drawingml/2006/main">
          <a:off x="3227313" y="4688792"/>
          <a:ext cx="5428013" cy="28254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dirty="0"/>
            <a:t>Source: U.S. Census Bureau, Longitudinal Business Database (LBD)</a:t>
          </a:r>
        </a:p>
      </cdr:txBody>
    </cdr:sp>
  </cdr:relSizeAnchor>
  <cdr:relSizeAnchor xmlns:cdr="http://schemas.openxmlformats.org/drawingml/2006/chartDrawing">
    <cdr:from>
      <cdr:x>0.46013</cdr:x>
      <cdr:y>0.25272</cdr:y>
    </cdr:from>
    <cdr:to>
      <cdr:x>0.65921</cdr:x>
      <cdr:y>0.35247</cdr:y>
    </cdr:to>
    <cdr:sp macro="" textlink="">
      <cdr:nvSpPr>
        <cdr:cNvPr id="3" name="TextBox 2">
          <a:extLst xmlns:a="http://schemas.openxmlformats.org/drawingml/2006/main">
            <a:ext uri="{FF2B5EF4-FFF2-40B4-BE49-F238E27FC236}">
              <a16:creationId xmlns:a16="http://schemas.microsoft.com/office/drawing/2014/main" id="{542108F5-2A73-1D57-D989-1880C6965550}"/>
            </a:ext>
          </a:extLst>
        </cdr:cNvPr>
        <cdr:cNvSpPr txBox="1"/>
      </cdr:nvSpPr>
      <cdr:spPr>
        <a:xfrm xmlns:a="http://schemas.openxmlformats.org/drawingml/2006/main">
          <a:off x="3982606" y="1464376"/>
          <a:ext cx="1723052" cy="57797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dirty="0">
              <a:solidFill>
                <a:srgbClr val="FF0000"/>
              </a:solidFill>
            </a:rPr>
            <a:t>Young firm growth is  more “up or out” </a:t>
          </a:r>
        </a:p>
        <a:p xmlns:a="http://schemas.openxmlformats.org/drawingml/2006/main">
          <a:endParaRPr lang="en-US" sz="1400" dirty="0"/>
        </a:p>
      </cdr:txBody>
    </cdr:sp>
  </cdr:relSizeAnchor>
</c:userShapes>
</file>

<file path=ppt/drawings/drawing4.xml><?xml version="1.0" encoding="utf-8"?>
<c:userShapes xmlns:c="http://schemas.openxmlformats.org/drawingml/2006/chart">
  <cdr:relSizeAnchor xmlns:cdr="http://schemas.openxmlformats.org/drawingml/2006/chartDrawing">
    <cdr:from>
      <cdr:x>0.05576</cdr:x>
      <cdr:y>0.87744</cdr:y>
    </cdr:from>
    <cdr:to>
      <cdr:x>0.6007</cdr:x>
      <cdr:y>0.92821</cdr:y>
    </cdr:to>
    <cdr:sp macro="" textlink="">
      <cdr:nvSpPr>
        <cdr:cNvPr id="3" name="TextBox 1">
          <a:extLst xmlns:a="http://schemas.openxmlformats.org/drawingml/2006/main">
            <a:ext uri="{FF2B5EF4-FFF2-40B4-BE49-F238E27FC236}">
              <a16:creationId xmlns:a16="http://schemas.microsoft.com/office/drawing/2014/main" id="{33A52671-8697-97F6-1231-1B33F15C0F56}"/>
            </a:ext>
          </a:extLst>
        </cdr:cNvPr>
        <cdr:cNvSpPr txBox="1"/>
      </cdr:nvSpPr>
      <cdr:spPr>
        <a:xfrm xmlns:a="http://schemas.openxmlformats.org/drawingml/2006/main">
          <a:off x="482603" y="5029714"/>
          <a:ext cx="4716660" cy="29106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dirty="0"/>
            <a:t>Source: U.S. Census Bureau, Business Dynamics Statistics (BDS) Public Use File</a:t>
          </a:r>
        </a:p>
      </cdr:txBody>
    </cdr:sp>
  </cdr:relSizeAnchor>
</c:userShapes>
</file>

<file path=ppt/drawings/drawing5.xml><?xml version="1.0" encoding="utf-8"?>
<c:userShapes xmlns:c="http://schemas.openxmlformats.org/drawingml/2006/chart">
  <cdr:relSizeAnchor xmlns:cdr="http://schemas.openxmlformats.org/drawingml/2006/chartDrawing">
    <cdr:from>
      <cdr:x>0.37287</cdr:x>
      <cdr:y>0.86267</cdr:y>
    </cdr:from>
    <cdr:to>
      <cdr:x>1</cdr:x>
      <cdr:y>0.91347</cdr:y>
    </cdr:to>
    <cdr:sp macro="" textlink="">
      <cdr:nvSpPr>
        <cdr:cNvPr id="2" name="TextBox 1">
          <a:extLst xmlns:a="http://schemas.openxmlformats.org/drawingml/2006/main">
            <a:ext uri="{FF2B5EF4-FFF2-40B4-BE49-F238E27FC236}">
              <a16:creationId xmlns:a16="http://schemas.microsoft.com/office/drawing/2014/main" id="{EAB99246-D448-5570-A0EE-E3929EDF4CA1}"/>
            </a:ext>
          </a:extLst>
        </cdr:cNvPr>
        <cdr:cNvSpPr txBox="1"/>
      </cdr:nvSpPr>
      <cdr:spPr>
        <a:xfrm xmlns:a="http://schemas.openxmlformats.org/drawingml/2006/main">
          <a:off x="3278113" y="4798122"/>
          <a:ext cx="5428013" cy="28254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dirty="0"/>
            <a:t>Source: U.S. Census Bureau, Longitudinal Business Database (LBD)</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A235F9E-7F22-46ED-A69C-0DF20990157C}" type="datetimeFigureOut">
              <a:rPr lang="en-US" smtClean="0"/>
              <a:t>7/11/2024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6A33367-C7DD-4070-8A8A-4A94FB71ED67}" type="slidenum">
              <a:rPr lang="en-US" smtClean="0"/>
              <a:t>‹#›</a:t>
            </a:fld>
            <a:endParaRPr lang="en-US"/>
          </a:p>
        </p:txBody>
      </p:sp>
    </p:spTree>
    <p:extLst>
      <p:ext uri="{BB962C8B-B14F-4D97-AF65-F5344CB8AC3E}">
        <p14:creationId xmlns:p14="http://schemas.microsoft.com/office/powerpoint/2010/main" val="37988597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4286397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203020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257117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3835003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350106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686677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2438400" y="6319447"/>
            <a:ext cx="2743200" cy="365125"/>
          </a:xfrm>
          <a:prstGeom prst="rect">
            <a:avLst/>
          </a:prstGeom>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599559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2438400" y="6319447"/>
            <a:ext cx="2743200" cy="365125"/>
          </a:xfrm>
          <a:prstGeom prst="rect">
            <a:avLst/>
          </a:prstGeom>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030695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438400" y="6319447"/>
            <a:ext cx="2743200" cy="365125"/>
          </a:xfrm>
          <a:prstGeom prst="rect">
            <a:avLst/>
          </a:prstGeom>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640345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829127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3194733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63ECC8-719A-498E-B101-491B6A35558E}" type="slidenum">
              <a:rPr lang="en-US" smtClean="0"/>
              <a:t>‹#›</a:t>
            </a:fld>
            <a:endParaRPr lang="en-US"/>
          </a:p>
        </p:txBody>
      </p:sp>
      <p:pic>
        <p:nvPicPr>
          <p:cNvPr id="8" name="Picture 7"/>
          <p:cNvPicPr>
            <a:picLocks noSelect="1"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5325" y="5796743"/>
            <a:ext cx="1810669" cy="1030313"/>
          </a:xfrm>
          <a:prstGeom prst="rect">
            <a:avLst/>
          </a:prstGeom>
        </p:spPr>
      </p:pic>
    </p:spTree>
    <p:extLst>
      <p:ext uri="{BB962C8B-B14F-4D97-AF65-F5344CB8AC3E}">
        <p14:creationId xmlns:p14="http://schemas.microsoft.com/office/powerpoint/2010/main" val="2338593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63ECC8-719A-498E-B101-491B6A35558E}" type="slidenum">
              <a:rPr lang="en-US" smtClean="0"/>
              <a:t>1</a:t>
            </a:fld>
            <a:endParaRPr lang="en-US" dirty="0"/>
          </a:p>
        </p:txBody>
      </p:sp>
      <p:sp>
        <p:nvSpPr>
          <p:cNvPr id="5" name="Title 1"/>
          <p:cNvSpPr txBox="1">
            <a:spLocks/>
          </p:cNvSpPr>
          <p:nvPr/>
        </p:nvSpPr>
        <p:spPr>
          <a:xfrm>
            <a:off x="1029565" y="571232"/>
            <a:ext cx="10532919" cy="1094816"/>
          </a:xfrm>
          <a:prstGeom prst="rect">
            <a:avLst/>
          </a:prstGeom>
        </p:spPr>
        <p:txBody>
          <a:bodyPr vert="horz" lIns="91440" tIns="45720" rIns="91440" bIns="45720" rtlCol="0" anchor="b">
            <a:normAutofit fontScale="9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800" b="0" dirty="0">
                <a:solidFill>
                  <a:srgbClr val="0000FF"/>
                </a:solidFill>
              </a:rPr>
              <a:t>Financing, Ownership, and Performance: </a:t>
            </a:r>
            <a:br>
              <a:rPr lang="en-US" sz="4800" b="0" dirty="0">
                <a:solidFill>
                  <a:srgbClr val="0000FF"/>
                </a:solidFill>
              </a:rPr>
            </a:br>
            <a:r>
              <a:rPr lang="en-US" sz="4800" b="0" dirty="0">
                <a:solidFill>
                  <a:srgbClr val="0000FF"/>
                </a:solidFill>
              </a:rPr>
              <a:t>A Novel, Longitudinal, Firm-Level Database</a:t>
            </a:r>
            <a:endParaRPr lang="en-US" sz="3300" b="1" dirty="0">
              <a:solidFill>
                <a:schemeClr val="accent5"/>
              </a:solidFill>
              <a:latin typeface="+mn-lt"/>
            </a:endParaRPr>
          </a:p>
        </p:txBody>
      </p:sp>
      <p:sp>
        <p:nvSpPr>
          <p:cNvPr id="3" name="TextBox 2"/>
          <p:cNvSpPr txBox="1"/>
          <p:nvPr/>
        </p:nvSpPr>
        <p:spPr>
          <a:xfrm>
            <a:off x="3819525" y="6202461"/>
            <a:ext cx="4953000" cy="307777"/>
          </a:xfrm>
          <a:prstGeom prst="rect">
            <a:avLst/>
          </a:prstGeom>
          <a:noFill/>
        </p:spPr>
        <p:txBody>
          <a:bodyPr wrap="square" rtlCol="0">
            <a:spAutoFit/>
          </a:bodyPr>
          <a:lstStyle/>
          <a:p>
            <a:pPr algn="ctr"/>
            <a:r>
              <a:rPr lang="en-US" sz="1400" dirty="0">
                <a:solidFill>
                  <a:schemeClr val="bg1">
                    <a:lumMod val="65000"/>
                  </a:schemeClr>
                </a:solidFill>
              </a:rPr>
              <a:t>Cleared for public dissemination (CBDRB-FY23-CES014-050)</a:t>
            </a:r>
          </a:p>
        </p:txBody>
      </p:sp>
      <p:sp>
        <p:nvSpPr>
          <p:cNvPr id="2" name="Google Shape;38;p1">
            <a:extLst>
              <a:ext uri="{FF2B5EF4-FFF2-40B4-BE49-F238E27FC236}">
                <a16:creationId xmlns:a16="http://schemas.microsoft.com/office/drawing/2014/main" id="{A89E63C8-3C75-0D03-C239-57DB13AE8EED}"/>
              </a:ext>
            </a:extLst>
          </p:cNvPr>
          <p:cNvSpPr txBox="1">
            <a:spLocks noGrp="1"/>
          </p:cNvSpPr>
          <p:nvPr>
            <p:ph type="subTitle" idx="1"/>
          </p:nvPr>
        </p:nvSpPr>
        <p:spPr>
          <a:xfrm>
            <a:off x="2038350" y="1825136"/>
            <a:ext cx="8115300" cy="3771900"/>
          </a:xfrm>
          <a:prstGeom prst="rect">
            <a:avLst/>
          </a:prstGeom>
          <a:noFill/>
          <a:ln>
            <a:noFill/>
          </a:ln>
        </p:spPr>
        <p:txBody>
          <a:bodyPr spcFirstLastPara="1" wrap="square" lIns="91425" tIns="45700" rIns="91425" bIns="45700" anchor="t" anchorCtr="0">
            <a:normAutofit fontScale="92500" lnSpcReduction="10000"/>
          </a:bodyPr>
          <a:lstStyle/>
          <a:p>
            <a:pPr marL="0" lvl="0" indent="0" algn="ctr" rtl="0">
              <a:spcBef>
                <a:spcPts val="0"/>
              </a:spcBef>
              <a:spcAft>
                <a:spcPts val="0"/>
              </a:spcAft>
              <a:buClr>
                <a:schemeClr val="dk1"/>
              </a:buClr>
              <a:buSzPct val="100000"/>
              <a:buNone/>
            </a:pPr>
            <a:endParaRPr lang="en-US" sz="2800" dirty="0">
              <a:solidFill>
                <a:schemeClr val="dk1"/>
              </a:solidFill>
            </a:endParaRPr>
          </a:p>
          <a:p>
            <a:pPr marL="0" lvl="0" indent="0" algn="ctr" rtl="0">
              <a:spcBef>
                <a:spcPts val="0"/>
              </a:spcBef>
              <a:spcAft>
                <a:spcPts val="0"/>
              </a:spcAft>
              <a:buClr>
                <a:schemeClr val="dk1"/>
              </a:buClr>
              <a:buSzPct val="100000"/>
              <a:buNone/>
            </a:pPr>
            <a:r>
              <a:rPr lang="en-US" sz="2800" dirty="0">
                <a:solidFill>
                  <a:schemeClr val="dk1"/>
                </a:solidFill>
              </a:rPr>
              <a:t>J. David Brown, U.S. Census Bureau</a:t>
            </a:r>
            <a:endParaRPr dirty="0"/>
          </a:p>
          <a:p>
            <a:pPr marL="0" lvl="0" indent="0" algn="ctr" rtl="0">
              <a:spcBef>
                <a:spcPts val="518"/>
              </a:spcBef>
              <a:spcAft>
                <a:spcPts val="0"/>
              </a:spcAft>
              <a:buClr>
                <a:schemeClr val="dk1"/>
              </a:buClr>
              <a:buSzPct val="100000"/>
              <a:buNone/>
            </a:pPr>
            <a:r>
              <a:rPr lang="en-US" sz="2800" dirty="0">
                <a:solidFill>
                  <a:schemeClr val="dk1"/>
                </a:solidFill>
              </a:rPr>
              <a:t>Steven J. Davis, Hoover Institution</a:t>
            </a:r>
            <a:endParaRPr dirty="0"/>
          </a:p>
          <a:p>
            <a:pPr marL="0" lvl="0" indent="0" algn="ctr" rtl="0">
              <a:spcBef>
                <a:spcPts val="518"/>
              </a:spcBef>
              <a:spcAft>
                <a:spcPts val="0"/>
              </a:spcAft>
              <a:buClr>
                <a:schemeClr val="dk1"/>
              </a:buClr>
              <a:buSzPct val="100000"/>
              <a:buNone/>
            </a:pPr>
            <a:r>
              <a:rPr lang="en-US" sz="2800" dirty="0">
                <a:solidFill>
                  <a:schemeClr val="dk1"/>
                </a:solidFill>
              </a:rPr>
              <a:t>John C. </a:t>
            </a:r>
            <a:r>
              <a:rPr lang="en-US" sz="2800" dirty="0" err="1">
                <a:solidFill>
                  <a:schemeClr val="dk1"/>
                </a:solidFill>
              </a:rPr>
              <a:t>Haltiwanger</a:t>
            </a:r>
            <a:r>
              <a:rPr lang="en-US" sz="2800" dirty="0">
                <a:solidFill>
                  <a:schemeClr val="dk1"/>
                </a:solidFill>
              </a:rPr>
              <a:t>, University of Maryland</a:t>
            </a:r>
            <a:endParaRPr dirty="0"/>
          </a:p>
          <a:p>
            <a:pPr marL="0" lvl="0" indent="0" algn="ctr" rtl="0">
              <a:spcBef>
                <a:spcPts val="518"/>
              </a:spcBef>
              <a:spcAft>
                <a:spcPts val="0"/>
              </a:spcAft>
              <a:buClr>
                <a:schemeClr val="dk1"/>
              </a:buClr>
              <a:buSzPct val="100000"/>
              <a:buNone/>
            </a:pPr>
            <a:r>
              <a:rPr lang="en-US" sz="2800" dirty="0">
                <a:solidFill>
                  <a:schemeClr val="dk1"/>
                </a:solidFill>
              </a:rPr>
              <a:t>Lucia Foster, U.S. Census Bureau</a:t>
            </a:r>
            <a:endParaRPr dirty="0"/>
          </a:p>
          <a:p>
            <a:pPr marL="0" lvl="0" indent="0" algn="ctr" rtl="0">
              <a:spcBef>
                <a:spcPts val="518"/>
              </a:spcBef>
              <a:spcAft>
                <a:spcPts val="0"/>
              </a:spcAft>
              <a:buClr>
                <a:schemeClr val="dk1"/>
              </a:buClr>
              <a:buSzPct val="100000"/>
              <a:buNone/>
            </a:pPr>
            <a:r>
              <a:rPr lang="en-US" sz="2800" dirty="0">
                <a:solidFill>
                  <a:schemeClr val="dk1"/>
                </a:solidFill>
              </a:rPr>
              <a:t>John Sabelhaus, Brookings Institution</a:t>
            </a:r>
            <a:endParaRPr dirty="0"/>
          </a:p>
          <a:p>
            <a:pPr marL="0" lvl="0" indent="0" algn="ctr" rtl="0">
              <a:spcBef>
                <a:spcPts val="351"/>
              </a:spcBef>
              <a:spcAft>
                <a:spcPts val="0"/>
              </a:spcAft>
              <a:buClr>
                <a:schemeClr val="dk1"/>
              </a:buClr>
              <a:buSzPct val="100000"/>
              <a:buNone/>
            </a:pPr>
            <a:endParaRPr lang="en-US" sz="1900" dirty="0">
              <a:solidFill>
                <a:schemeClr val="dk1"/>
              </a:solidFill>
            </a:endParaRPr>
          </a:p>
          <a:p>
            <a:pPr marL="0" lvl="0" indent="0" algn="ctr" rtl="0">
              <a:spcBef>
                <a:spcPts val="351"/>
              </a:spcBef>
              <a:spcAft>
                <a:spcPts val="0"/>
              </a:spcAft>
              <a:buClr>
                <a:schemeClr val="dk1"/>
              </a:buClr>
              <a:buSzPct val="100000"/>
              <a:buNone/>
            </a:pPr>
            <a:endParaRPr lang="en-US" sz="1900" dirty="0">
              <a:solidFill>
                <a:schemeClr val="dk1"/>
              </a:solidFill>
            </a:endParaRPr>
          </a:p>
          <a:p>
            <a:pPr marL="0" lvl="0" indent="0" algn="ctr" rtl="0">
              <a:spcBef>
                <a:spcPts val="351"/>
              </a:spcBef>
              <a:spcAft>
                <a:spcPts val="0"/>
              </a:spcAft>
              <a:buClr>
                <a:schemeClr val="dk1"/>
              </a:buClr>
              <a:buSzPct val="100000"/>
              <a:buNone/>
            </a:pPr>
            <a:r>
              <a:rPr lang="en-US" sz="1900" dirty="0">
                <a:solidFill>
                  <a:schemeClr val="dk1"/>
                </a:solidFill>
              </a:rPr>
              <a:t>National Bureau of Economic Research Summer Institute</a:t>
            </a:r>
          </a:p>
          <a:p>
            <a:pPr marL="0" lvl="0" indent="0" algn="ctr" rtl="0">
              <a:spcBef>
                <a:spcPts val="351"/>
              </a:spcBef>
              <a:spcAft>
                <a:spcPts val="0"/>
              </a:spcAft>
              <a:buClr>
                <a:schemeClr val="dk1"/>
              </a:buClr>
              <a:buSzPct val="100000"/>
              <a:buNone/>
            </a:pPr>
            <a:r>
              <a:rPr lang="en-US" sz="1900" dirty="0">
                <a:solidFill>
                  <a:schemeClr val="dk1"/>
                </a:solidFill>
              </a:rPr>
              <a:t>Conference on Research in Income and Wealth</a:t>
            </a:r>
          </a:p>
          <a:p>
            <a:pPr marL="0" lvl="0" indent="0" algn="ctr" rtl="0">
              <a:spcBef>
                <a:spcPts val="351"/>
              </a:spcBef>
              <a:spcAft>
                <a:spcPts val="0"/>
              </a:spcAft>
              <a:buClr>
                <a:schemeClr val="dk1"/>
              </a:buClr>
              <a:buSzPct val="100000"/>
              <a:buNone/>
            </a:pPr>
            <a:r>
              <a:rPr lang="en-US" sz="1900" dirty="0">
                <a:solidFill>
                  <a:schemeClr val="dk1"/>
                </a:solidFill>
              </a:rPr>
              <a:t>July 2024</a:t>
            </a:r>
            <a:endParaRPr sz="1900" dirty="0">
              <a:solidFill>
                <a:schemeClr val="dk1"/>
              </a:solidFill>
            </a:endParaRPr>
          </a:p>
        </p:txBody>
      </p:sp>
    </p:spTree>
    <p:extLst>
      <p:ext uri="{BB962C8B-B14F-4D97-AF65-F5344CB8AC3E}">
        <p14:creationId xmlns:p14="http://schemas.microsoft.com/office/powerpoint/2010/main" val="3018479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63ECC8-719A-498E-B101-491B6A35558E}" type="slidenum">
              <a:rPr lang="en-US" smtClean="0"/>
              <a:t>10</a:t>
            </a:fld>
            <a:endParaRPr lang="en-US" dirty="0"/>
          </a:p>
        </p:txBody>
      </p:sp>
      <p:sp>
        <p:nvSpPr>
          <p:cNvPr id="3" name="TextBox 2"/>
          <p:cNvSpPr txBox="1"/>
          <p:nvPr/>
        </p:nvSpPr>
        <p:spPr>
          <a:xfrm>
            <a:off x="3819525" y="6202461"/>
            <a:ext cx="4953000" cy="307777"/>
          </a:xfrm>
          <a:prstGeom prst="rect">
            <a:avLst/>
          </a:prstGeom>
          <a:noFill/>
        </p:spPr>
        <p:txBody>
          <a:bodyPr wrap="square" rtlCol="0">
            <a:spAutoFit/>
          </a:bodyPr>
          <a:lstStyle/>
          <a:p>
            <a:pPr algn="ctr"/>
            <a:r>
              <a:rPr lang="en-US" sz="1400" dirty="0">
                <a:solidFill>
                  <a:schemeClr val="bg1">
                    <a:lumMod val="65000"/>
                  </a:schemeClr>
                </a:solidFill>
              </a:rPr>
              <a:t>Cleared for public dissemination (CBDRB-FY23-CES014-050)</a:t>
            </a:r>
          </a:p>
        </p:txBody>
      </p:sp>
      <p:sp>
        <p:nvSpPr>
          <p:cNvPr id="5" name="TextBox 4">
            <a:extLst>
              <a:ext uri="{FF2B5EF4-FFF2-40B4-BE49-F238E27FC236}">
                <a16:creationId xmlns:a16="http://schemas.microsoft.com/office/drawing/2014/main" id="{DA9510A0-D63B-FAFA-73F9-A4D4EFC89CC9}"/>
              </a:ext>
            </a:extLst>
          </p:cNvPr>
          <p:cNvSpPr txBox="1"/>
          <p:nvPr/>
        </p:nvSpPr>
        <p:spPr>
          <a:xfrm>
            <a:off x="8772525" y="1305341"/>
            <a:ext cx="3019242" cy="1754326"/>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FF0000"/>
                </a:solidFill>
              </a:rPr>
              <a:t>Average growth conditional on crossing the all firms “high growth” threshold also line up well with LBD universe</a:t>
            </a:r>
          </a:p>
          <a:p>
            <a:pPr marL="285750" indent="-285750">
              <a:buFont typeface="Arial" panose="020B0604020202020204" pitchFamily="34" charset="0"/>
              <a:buChar char="•"/>
            </a:pPr>
            <a:endParaRPr lang="en-US" dirty="0">
              <a:solidFill>
                <a:srgbClr val="FF0000"/>
              </a:solidFill>
            </a:endParaRPr>
          </a:p>
        </p:txBody>
      </p:sp>
      <p:graphicFrame>
        <p:nvGraphicFramePr>
          <p:cNvPr id="6" name="Chart 5">
            <a:extLst>
              <a:ext uri="{FF2B5EF4-FFF2-40B4-BE49-F238E27FC236}">
                <a16:creationId xmlns:a16="http://schemas.microsoft.com/office/drawing/2014/main" id="{F13A0CBC-233A-DCA0-475E-19E642EAFE74}"/>
              </a:ext>
            </a:extLst>
          </p:cNvPr>
          <p:cNvGraphicFramePr>
            <a:graphicFrameLocks noGrp="1"/>
          </p:cNvGraphicFramePr>
          <p:nvPr>
            <p:extLst>
              <p:ext uri="{D42A27DB-BD31-4B8C-83A1-F6EECF244321}">
                <p14:modId xmlns:p14="http://schemas.microsoft.com/office/powerpoint/2010/main" val="2383210162"/>
              </p:ext>
            </p:extLst>
          </p:nvPr>
        </p:nvGraphicFramePr>
        <p:xfrm>
          <a:off x="116205" y="179307"/>
          <a:ext cx="8656320" cy="57607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292921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63ECC8-719A-498E-B101-491B6A35558E}" type="slidenum">
              <a:rPr lang="en-US" smtClean="0"/>
              <a:t>11</a:t>
            </a:fld>
            <a:endParaRPr lang="en-US" dirty="0"/>
          </a:p>
        </p:txBody>
      </p:sp>
      <p:sp>
        <p:nvSpPr>
          <p:cNvPr id="3" name="TextBox 2"/>
          <p:cNvSpPr txBox="1"/>
          <p:nvPr/>
        </p:nvSpPr>
        <p:spPr>
          <a:xfrm>
            <a:off x="3819525" y="6202461"/>
            <a:ext cx="4953000" cy="307777"/>
          </a:xfrm>
          <a:prstGeom prst="rect">
            <a:avLst/>
          </a:prstGeom>
          <a:noFill/>
        </p:spPr>
        <p:txBody>
          <a:bodyPr wrap="square" rtlCol="0">
            <a:spAutoFit/>
          </a:bodyPr>
          <a:lstStyle/>
          <a:p>
            <a:pPr algn="ctr"/>
            <a:r>
              <a:rPr lang="en-US" sz="1400" dirty="0">
                <a:solidFill>
                  <a:schemeClr val="bg1">
                    <a:lumMod val="65000"/>
                  </a:schemeClr>
                </a:solidFill>
              </a:rPr>
              <a:t>Cleared for public dissemination (CBDRB-FY23-CES014-050)</a:t>
            </a:r>
          </a:p>
        </p:txBody>
      </p:sp>
      <p:graphicFrame>
        <p:nvGraphicFramePr>
          <p:cNvPr id="2" name="Chart 1">
            <a:extLst>
              <a:ext uri="{FF2B5EF4-FFF2-40B4-BE49-F238E27FC236}">
                <a16:creationId xmlns:a16="http://schemas.microsoft.com/office/drawing/2014/main" id="{F7FB30B7-7812-533D-1D52-708B14B08EC9}"/>
              </a:ext>
            </a:extLst>
          </p:cNvPr>
          <p:cNvGraphicFramePr>
            <a:graphicFrameLocks noGrp="1"/>
          </p:cNvGraphicFramePr>
          <p:nvPr>
            <p:extLst>
              <p:ext uri="{D42A27DB-BD31-4B8C-83A1-F6EECF244321}">
                <p14:modId xmlns:p14="http://schemas.microsoft.com/office/powerpoint/2010/main" val="1559455391"/>
              </p:ext>
            </p:extLst>
          </p:nvPr>
        </p:nvGraphicFramePr>
        <p:xfrm>
          <a:off x="244337" y="286785"/>
          <a:ext cx="8655326" cy="5732275"/>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DB16F735-5593-A783-2967-ABB411FF13AA}"/>
              </a:ext>
            </a:extLst>
          </p:cNvPr>
          <p:cNvSpPr txBox="1"/>
          <p:nvPr/>
        </p:nvSpPr>
        <p:spPr>
          <a:xfrm>
            <a:off x="8772525" y="2274838"/>
            <a:ext cx="3019242" cy="2308324"/>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FF0000"/>
                </a:solidFill>
              </a:rPr>
              <a:t>Share of young firms in which any owner is 55 or older increased from 34% to 42%</a:t>
            </a:r>
          </a:p>
          <a:p>
            <a:pPr marL="285750" indent="-285750">
              <a:buFont typeface="Arial" panose="020B0604020202020204" pitchFamily="34" charset="0"/>
              <a:buChar char="•"/>
            </a:pPr>
            <a:endParaRPr lang="en-US" dirty="0">
              <a:solidFill>
                <a:srgbClr val="FF0000"/>
              </a:solidFill>
            </a:endParaRPr>
          </a:p>
          <a:p>
            <a:pPr marL="285750" indent="-285750">
              <a:buFont typeface="Arial" panose="020B0604020202020204" pitchFamily="34" charset="0"/>
              <a:buChar char="•"/>
            </a:pPr>
            <a:r>
              <a:rPr lang="en-US" dirty="0">
                <a:solidFill>
                  <a:srgbClr val="FF0000"/>
                </a:solidFill>
              </a:rPr>
              <a:t>Share in which any owner is younger than 35 down from 17% to 15%</a:t>
            </a:r>
          </a:p>
        </p:txBody>
      </p:sp>
    </p:spTree>
    <p:extLst>
      <p:ext uri="{BB962C8B-B14F-4D97-AF65-F5344CB8AC3E}">
        <p14:creationId xmlns:p14="http://schemas.microsoft.com/office/powerpoint/2010/main" val="3139009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63ECC8-719A-498E-B101-491B6A35558E}" type="slidenum">
              <a:rPr lang="en-US" smtClean="0"/>
              <a:t>12</a:t>
            </a:fld>
            <a:endParaRPr lang="en-US" dirty="0"/>
          </a:p>
        </p:txBody>
      </p:sp>
      <p:sp>
        <p:nvSpPr>
          <p:cNvPr id="3" name="TextBox 2"/>
          <p:cNvSpPr txBox="1"/>
          <p:nvPr/>
        </p:nvSpPr>
        <p:spPr>
          <a:xfrm>
            <a:off x="3819525" y="6202461"/>
            <a:ext cx="4953000" cy="307777"/>
          </a:xfrm>
          <a:prstGeom prst="rect">
            <a:avLst/>
          </a:prstGeom>
          <a:noFill/>
        </p:spPr>
        <p:txBody>
          <a:bodyPr wrap="square" rtlCol="0">
            <a:spAutoFit/>
          </a:bodyPr>
          <a:lstStyle/>
          <a:p>
            <a:pPr algn="ctr"/>
            <a:r>
              <a:rPr lang="en-US" sz="1400" dirty="0">
                <a:solidFill>
                  <a:schemeClr val="bg1">
                    <a:lumMod val="65000"/>
                  </a:schemeClr>
                </a:solidFill>
              </a:rPr>
              <a:t>Cleared for public dissemination (CBDRB-FY23-CES014-050)</a:t>
            </a:r>
          </a:p>
        </p:txBody>
      </p:sp>
      <p:graphicFrame>
        <p:nvGraphicFramePr>
          <p:cNvPr id="2" name="Chart 1">
            <a:extLst>
              <a:ext uri="{FF2B5EF4-FFF2-40B4-BE49-F238E27FC236}">
                <a16:creationId xmlns:a16="http://schemas.microsoft.com/office/drawing/2014/main" id="{A31C4B1A-C726-D1A5-1BB5-22ECD08B5936}"/>
              </a:ext>
            </a:extLst>
          </p:cNvPr>
          <p:cNvGraphicFramePr>
            <a:graphicFrameLocks noGrp="1"/>
          </p:cNvGraphicFramePr>
          <p:nvPr>
            <p:extLst>
              <p:ext uri="{D42A27DB-BD31-4B8C-83A1-F6EECF244321}">
                <p14:modId xmlns:p14="http://schemas.microsoft.com/office/powerpoint/2010/main" val="3643459420"/>
              </p:ext>
            </p:extLst>
          </p:nvPr>
        </p:nvGraphicFramePr>
        <p:xfrm>
          <a:off x="244337" y="286785"/>
          <a:ext cx="8655326" cy="5794419"/>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CDA09134-8208-07A3-CEA8-F3F81D0DB23F}"/>
              </a:ext>
            </a:extLst>
          </p:cNvPr>
          <p:cNvSpPr txBox="1"/>
          <p:nvPr/>
        </p:nvSpPr>
        <p:spPr>
          <a:xfrm>
            <a:off x="8986534" y="1859339"/>
            <a:ext cx="2852028" cy="3139321"/>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FF0000"/>
                </a:solidFill>
              </a:rPr>
              <a:t>Share of young firms in which…</a:t>
            </a:r>
          </a:p>
          <a:p>
            <a:pPr marL="285750" indent="-285750">
              <a:buFont typeface="Arial" panose="020B0604020202020204" pitchFamily="34" charset="0"/>
              <a:buChar char="•"/>
            </a:pPr>
            <a:endParaRPr lang="en-US" dirty="0">
              <a:solidFill>
                <a:srgbClr val="FF0000"/>
              </a:solidFill>
            </a:endParaRPr>
          </a:p>
          <a:p>
            <a:pPr marL="285750" indent="-285750">
              <a:buFont typeface="Arial" panose="020B0604020202020204" pitchFamily="34" charset="0"/>
              <a:buChar char="•"/>
            </a:pPr>
            <a:r>
              <a:rPr lang="en-US" dirty="0">
                <a:solidFill>
                  <a:srgbClr val="FF0000"/>
                </a:solidFill>
              </a:rPr>
              <a:t>…all owners are female (+ 5 ppt)</a:t>
            </a:r>
          </a:p>
          <a:p>
            <a:pPr marL="285750" indent="-285750">
              <a:buFont typeface="Arial" panose="020B0604020202020204" pitchFamily="34" charset="0"/>
              <a:buChar char="•"/>
            </a:pPr>
            <a:endParaRPr lang="en-US" dirty="0">
              <a:solidFill>
                <a:srgbClr val="FF0000"/>
              </a:solidFill>
            </a:endParaRPr>
          </a:p>
          <a:p>
            <a:pPr marL="285750" indent="-285750">
              <a:buFont typeface="Arial" panose="020B0604020202020204" pitchFamily="34" charset="0"/>
              <a:buChar char="•"/>
            </a:pPr>
            <a:r>
              <a:rPr lang="en-US" dirty="0">
                <a:solidFill>
                  <a:srgbClr val="FF0000"/>
                </a:solidFill>
              </a:rPr>
              <a:t>…all owners college or more (+5 ppt)</a:t>
            </a:r>
          </a:p>
          <a:p>
            <a:pPr marL="285750" indent="-285750">
              <a:buFont typeface="Arial" panose="020B0604020202020204" pitchFamily="34" charset="0"/>
              <a:buChar char="•"/>
            </a:pPr>
            <a:endParaRPr lang="en-US" dirty="0">
              <a:solidFill>
                <a:srgbClr val="FF0000"/>
              </a:solidFill>
            </a:endParaRPr>
          </a:p>
          <a:p>
            <a:pPr marL="285750" indent="-285750">
              <a:buFont typeface="Arial" panose="020B0604020202020204" pitchFamily="34" charset="0"/>
              <a:buChar char="•"/>
            </a:pPr>
            <a:r>
              <a:rPr lang="en-US" dirty="0">
                <a:solidFill>
                  <a:srgbClr val="FF0000"/>
                </a:solidFill>
              </a:rPr>
              <a:t>…all owners non-white or </a:t>
            </a:r>
            <a:r>
              <a:rPr lang="en-US" dirty="0" err="1">
                <a:solidFill>
                  <a:srgbClr val="FF0000"/>
                </a:solidFill>
              </a:rPr>
              <a:t>hispanic</a:t>
            </a:r>
            <a:r>
              <a:rPr lang="en-US" dirty="0">
                <a:solidFill>
                  <a:srgbClr val="FF0000"/>
                </a:solidFill>
              </a:rPr>
              <a:t> (+9 ppt)</a:t>
            </a:r>
          </a:p>
        </p:txBody>
      </p:sp>
    </p:spTree>
    <p:extLst>
      <p:ext uri="{BB962C8B-B14F-4D97-AF65-F5344CB8AC3E}">
        <p14:creationId xmlns:p14="http://schemas.microsoft.com/office/powerpoint/2010/main" val="4201747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63ECC8-719A-498E-B101-491B6A35558E}" type="slidenum">
              <a:rPr lang="en-US" smtClean="0"/>
              <a:t>13</a:t>
            </a:fld>
            <a:endParaRPr lang="en-US" dirty="0"/>
          </a:p>
        </p:txBody>
      </p:sp>
      <p:sp>
        <p:nvSpPr>
          <p:cNvPr id="3" name="TextBox 2"/>
          <p:cNvSpPr txBox="1"/>
          <p:nvPr/>
        </p:nvSpPr>
        <p:spPr>
          <a:xfrm>
            <a:off x="3819525" y="6202461"/>
            <a:ext cx="4953000" cy="307777"/>
          </a:xfrm>
          <a:prstGeom prst="rect">
            <a:avLst/>
          </a:prstGeom>
          <a:noFill/>
        </p:spPr>
        <p:txBody>
          <a:bodyPr wrap="square" rtlCol="0">
            <a:spAutoFit/>
          </a:bodyPr>
          <a:lstStyle/>
          <a:p>
            <a:pPr algn="ctr"/>
            <a:r>
              <a:rPr lang="en-US" sz="1400" dirty="0">
                <a:solidFill>
                  <a:schemeClr val="bg1">
                    <a:lumMod val="65000"/>
                  </a:schemeClr>
                </a:solidFill>
              </a:rPr>
              <a:t>Cleared for public dissemination (CBDRB-FY23-CES014-050)</a:t>
            </a:r>
          </a:p>
        </p:txBody>
      </p:sp>
      <p:graphicFrame>
        <p:nvGraphicFramePr>
          <p:cNvPr id="2" name="Chart 1">
            <a:extLst>
              <a:ext uri="{FF2B5EF4-FFF2-40B4-BE49-F238E27FC236}">
                <a16:creationId xmlns:a16="http://schemas.microsoft.com/office/drawing/2014/main" id="{200A9401-F2D1-0069-6FEF-99F4C9626C9F}"/>
              </a:ext>
            </a:extLst>
          </p:cNvPr>
          <p:cNvGraphicFramePr>
            <a:graphicFrameLocks noGrp="1"/>
          </p:cNvGraphicFramePr>
          <p:nvPr>
            <p:extLst>
              <p:ext uri="{D42A27DB-BD31-4B8C-83A1-F6EECF244321}">
                <p14:modId xmlns:p14="http://schemas.microsoft.com/office/powerpoint/2010/main" val="1217861444"/>
              </p:ext>
            </p:extLst>
          </p:nvPr>
        </p:nvGraphicFramePr>
        <p:xfrm>
          <a:off x="244337" y="286786"/>
          <a:ext cx="8655326" cy="5561924"/>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8E7EE356-F67A-4738-E99F-3721110C171F}"/>
              </a:ext>
            </a:extLst>
          </p:cNvPr>
          <p:cNvSpPr txBox="1"/>
          <p:nvPr/>
        </p:nvSpPr>
        <p:spPr>
          <a:xfrm>
            <a:off x="9386047" y="886573"/>
            <a:ext cx="2248234" cy="4524315"/>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FF0000"/>
                </a:solidFill>
              </a:rPr>
              <a:t>Share of young firms using various startup financing source:</a:t>
            </a:r>
          </a:p>
          <a:p>
            <a:pPr marL="285750" indent="-285750">
              <a:buFont typeface="Arial" panose="020B0604020202020204" pitchFamily="34" charset="0"/>
              <a:buChar char="•"/>
            </a:pPr>
            <a:endParaRPr lang="en-US" dirty="0">
              <a:solidFill>
                <a:srgbClr val="FF0000"/>
              </a:solidFill>
            </a:endParaRPr>
          </a:p>
          <a:p>
            <a:pPr marL="285750" indent="-285750">
              <a:buFont typeface="Arial" panose="020B0604020202020204" pitchFamily="34" charset="0"/>
              <a:buChar char="•"/>
            </a:pPr>
            <a:r>
              <a:rPr lang="en-US" dirty="0">
                <a:solidFill>
                  <a:srgbClr val="FF0000"/>
                </a:solidFill>
              </a:rPr>
              <a:t>…bank loans (-14 ppt)</a:t>
            </a:r>
          </a:p>
          <a:p>
            <a:pPr marL="285750" indent="-285750">
              <a:buFont typeface="Arial" panose="020B0604020202020204" pitchFamily="34" charset="0"/>
              <a:buChar char="•"/>
            </a:pPr>
            <a:endParaRPr lang="en-US" dirty="0">
              <a:solidFill>
                <a:srgbClr val="FF0000"/>
              </a:solidFill>
            </a:endParaRPr>
          </a:p>
          <a:p>
            <a:pPr marL="285750" indent="-285750">
              <a:buFont typeface="Arial" panose="020B0604020202020204" pitchFamily="34" charset="0"/>
              <a:buChar char="•"/>
            </a:pPr>
            <a:r>
              <a:rPr lang="en-US" dirty="0">
                <a:solidFill>
                  <a:srgbClr val="FF0000"/>
                </a:solidFill>
              </a:rPr>
              <a:t>…credit cards (no change)</a:t>
            </a:r>
          </a:p>
          <a:p>
            <a:pPr marL="285750" indent="-285750">
              <a:buFont typeface="Arial" panose="020B0604020202020204" pitchFamily="34" charset="0"/>
              <a:buChar char="•"/>
            </a:pPr>
            <a:endParaRPr lang="en-US" dirty="0">
              <a:solidFill>
                <a:srgbClr val="FF0000"/>
              </a:solidFill>
            </a:endParaRPr>
          </a:p>
          <a:p>
            <a:pPr marL="285750" indent="-285750">
              <a:buFont typeface="Arial" panose="020B0604020202020204" pitchFamily="34" charset="0"/>
              <a:buChar char="•"/>
            </a:pPr>
            <a:r>
              <a:rPr lang="en-US" dirty="0">
                <a:solidFill>
                  <a:srgbClr val="FF0000"/>
                </a:solidFill>
              </a:rPr>
              <a:t>…home equity loan (-8 ppt)</a:t>
            </a:r>
          </a:p>
          <a:p>
            <a:pPr marL="285750" indent="-285750">
              <a:buFont typeface="Arial" panose="020B0604020202020204" pitchFamily="34" charset="0"/>
              <a:buChar char="•"/>
            </a:pPr>
            <a:endParaRPr lang="en-US" dirty="0">
              <a:solidFill>
                <a:srgbClr val="FF0000"/>
              </a:solidFill>
            </a:endParaRPr>
          </a:p>
          <a:p>
            <a:pPr marL="285750" indent="-285750">
              <a:buFont typeface="Arial" panose="020B0604020202020204" pitchFamily="34" charset="0"/>
              <a:buChar char="•"/>
            </a:pPr>
            <a:r>
              <a:rPr lang="en-US" dirty="0">
                <a:solidFill>
                  <a:srgbClr val="FF0000"/>
                </a:solidFill>
              </a:rPr>
              <a:t>…outside investor(s) (-3 ppt)</a:t>
            </a:r>
          </a:p>
        </p:txBody>
      </p:sp>
    </p:spTree>
    <p:extLst>
      <p:ext uri="{BB962C8B-B14F-4D97-AF65-F5344CB8AC3E}">
        <p14:creationId xmlns:p14="http://schemas.microsoft.com/office/powerpoint/2010/main" val="32939859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63ECC8-719A-498E-B101-491B6A35558E}" type="slidenum">
              <a:rPr lang="en-US" smtClean="0"/>
              <a:t>14</a:t>
            </a:fld>
            <a:endParaRPr lang="en-US" dirty="0"/>
          </a:p>
        </p:txBody>
      </p:sp>
      <p:sp>
        <p:nvSpPr>
          <p:cNvPr id="3" name="TextBox 2"/>
          <p:cNvSpPr txBox="1"/>
          <p:nvPr/>
        </p:nvSpPr>
        <p:spPr>
          <a:xfrm>
            <a:off x="3819525" y="6202461"/>
            <a:ext cx="4953000" cy="307777"/>
          </a:xfrm>
          <a:prstGeom prst="rect">
            <a:avLst/>
          </a:prstGeom>
          <a:noFill/>
        </p:spPr>
        <p:txBody>
          <a:bodyPr wrap="square" rtlCol="0">
            <a:spAutoFit/>
          </a:bodyPr>
          <a:lstStyle/>
          <a:p>
            <a:pPr algn="ctr"/>
            <a:r>
              <a:rPr lang="en-US" sz="1400" dirty="0">
                <a:solidFill>
                  <a:schemeClr val="bg1">
                    <a:lumMod val="65000"/>
                  </a:schemeClr>
                </a:solidFill>
              </a:rPr>
              <a:t>Cleared for public dissemination (CBDRB-FY23-CES014-050)</a:t>
            </a:r>
          </a:p>
        </p:txBody>
      </p:sp>
      <p:sp>
        <p:nvSpPr>
          <p:cNvPr id="2" name="Google Shape;51;p3">
            <a:extLst>
              <a:ext uri="{FF2B5EF4-FFF2-40B4-BE49-F238E27FC236}">
                <a16:creationId xmlns:a16="http://schemas.microsoft.com/office/drawing/2014/main" id="{6873E2AA-D6FC-ABD2-325E-CBC46F91DA05}"/>
              </a:ext>
            </a:extLst>
          </p:cNvPr>
          <p:cNvSpPr txBox="1">
            <a:spLocks noGrp="1"/>
          </p:cNvSpPr>
          <p:nvPr>
            <p:ph type="ctrTitle"/>
          </p:nvPr>
        </p:nvSpPr>
        <p:spPr>
          <a:xfrm>
            <a:off x="603849" y="38375"/>
            <a:ext cx="10972798" cy="6693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3333FF"/>
              </a:buClr>
              <a:buSzPct val="100000"/>
              <a:buFont typeface="Arial"/>
              <a:buNone/>
            </a:pPr>
            <a:r>
              <a:rPr lang="en-US" sz="4000" b="0" dirty="0">
                <a:solidFill>
                  <a:srgbClr val="3333FF"/>
                </a:solidFill>
              </a:rPr>
              <a:t>Characteristics of High Growth Firms</a:t>
            </a:r>
            <a:endParaRPr sz="4000" b="0" dirty="0">
              <a:solidFill>
                <a:srgbClr val="3333FF"/>
              </a:solidFill>
            </a:endParaRPr>
          </a:p>
        </p:txBody>
      </p:sp>
      <p:sp>
        <p:nvSpPr>
          <p:cNvPr id="5" name="Google Shape;53;p3">
            <a:extLst>
              <a:ext uri="{FF2B5EF4-FFF2-40B4-BE49-F238E27FC236}">
                <a16:creationId xmlns:a16="http://schemas.microsoft.com/office/drawing/2014/main" id="{128D707F-6C9B-6B70-EC73-4B788021F745}"/>
              </a:ext>
            </a:extLst>
          </p:cNvPr>
          <p:cNvSpPr txBox="1">
            <a:spLocks noGrp="1"/>
          </p:cNvSpPr>
          <p:nvPr>
            <p:ph type="subTitle" idx="1"/>
          </p:nvPr>
        </p:nvSpPr>
        <p:spPr>
          <a:xfrm>
            <a:off x="603849" y="772759"/>
            <a:ext cx="10972799" cy="5218465"/>
          </a:xfrm>
          <a:prstGeom prst="rect">
            <a:avLst/>
          </a:prstGeom>
          <a:noFill/>
          <a:ln>
            <a:noFill/>
          </a:ln>
        </p:spPr>
        <p:txBody>
          <a:bodyPr spcFirstLastPara="1" wrap="square" lIns="91425" tIns="45700" rIns="91425" bIns="45700" anchor="t" anchorCtr="0">
            <a:noAutofit/>
          </a:bodyPr>
          <a:lstStyle/>
          <a:p>
            <a:pPr marL="712788" lvl="1" indent="-514350" algn="l" rtl="0">
              <a:spcBef>
                <a:spcPts val="1500"/>
              </a:spcBef>
              <a:spcAft>
                <a:spcPts val="0"/>
              </a:spcAft>
              <a:buClr>
                <a:srgbClr val="888888"/>
              </a:buClr>
              <a:buSzPts val="3125"/>
              <a:buFont typeface="Arial" panose="020B0604020202020204" pitchFamily="34" charset="0"/>
              <a:buChar char="•"/>
            </a:pPr>
            <a:r>
              <a:rPr lang="en-US" sz="2500" dirty="0">
                <a:solidFill>
                  <a:schemeClr val="dk1"/>
                </a:solidFill>
              </a:rPr>
              <a:t>Focus on demographics, startup sources, and startup amounts</a:t>
            </a:r>
          </a:p>
          <a:p>
            <a:pPr marL="712788" lvl="1" indent="-514350" algn="l" rtl="0">
              <a:spcBef>
                <a:spcPts val="1500"/>
              </a:spcBef>
              <a:spcAft>
                <a:spcPts val="0"/>
              </a:spcAft>
              <a:buClr>
                <a:srgbClr val="888888"/>
              </a:buClr>
              <a:buSzPts val="3125"/>
              <a:buFont typeface="Arial" panose="020B0604020202020204" pitchFamily="34" charset="0"/>
              <a:buChar char="•"/>
            </a:pPr>
            <a:r>
              <a:rPr lang="en-US" sz="2500" dirty="0">
                <a:solidFill>
                  <a:schemeClr val="dk1"/>
                </a:solidFill>
              </a:rPr>
              <a:t>Main equations are linear probability that a firm is high-growth</a:t>
            </a:r>
            <a:endParaRPr lang="en-US" sz="1200" dirty="0">
              <a:solidFill>
                <a:schemeClr val="dk1"/>
              </a:solidFill>
            </a:endParaRPr>
          </a:p>
          <a:p>
            <a:pPr marL="198438" lvl="1" rtl="0">
              <a:spcBef>
                <a:spcPts val="1500"/>
              </a:spcBef>
              <a:spcAft>
                <a:spcPts val="0"/>
              </a:spcAft>
              <a:buClr>
                <a:srgbClr val="888888"/>
              </a:buClr>
              <a:buSzPts val="3125"/>
            </a:pPr>
            <a:r>
              <a:rPr lang="en-US" sz="2500" dirty="0" err="1">
                <a:solidFill>
                  <a:srgbClr val="FF0000"/>
                </a:solidFill>
              </a:rPr>
              <a:t>Pr</a:t>
            </a:r>
            <a:r>
              <a:rPr lang="en-US" sz="2500" dirty="0">
                <a:solidFill>
                  <a:srgbClr val="FF0000"/>
                </a:solidFill>
              </a:rPr>
              <a:t> (high growth) = f (demographics, startup sources, startup amounts, year)</a:t>
            </a:r>
          </a:p>
          <a:p>
            <a:pPr marL="712788" lvl="1" indent="-514350" algn="l" rtl="0">
              <a:spcBef>
                <a:spcPts val="1500"/>
              </a:spcBef>
              <a:spcAft>
                <a:spcPts val="0"/>
              </a:spcAft>
              <a:buClr>
                <a:srgbClr val="888888"/>
              </a:buClr>
              <a:buSzPts val="3125"/>
              <a:buFont typeface="Arial" panose="020B0604020202020204" pitchFamily="34" charset="0"/>
              <a:buChar char="•"/>
            </a:pPr>
            <a:r>
              <a:rPr lang="en-US" sz="2500" dirty="0">
                <a:solidFill>
                  <a:schemeClr val="dk1"/>
                </a:solidFill>
              </a:rPr>
              <a:t>Estimate separately for Young and Mature firms </a:t>
            </a:r>
          </a:p>
          <a:p>
            <a:pPr marL="712788" lvl="1" indent="-514350" algn="l" rtl="0">
              <a:spcBef>
                <a:spcPts val="1500"/>
              </a:spcBef>
              <a:spcAft>
                <a:spcPts val="0"/>
              </a:spcAft>
              <a:buClr>
                <a:srgbClr val="888888"/>
              </a:buClr>
              <a:buSzPts val="3125"/>
              <a:buFont typeface="Arial" panose="020B0604020202020204" pitchFamily="34" charset="0"/>
              <a:buChar char="•"/>
            </a:pPr>
            <a:r>
              <a:rPr lang="en-US" sz="2500" dirty="0">
                <a:solidFill>
                  <a:schemeClr val="dk1"/>
                </a:solidFill>
              </a:rPr>
              <a:t>Additional controls interacted detailed age/employment, two-digit industry </a:t>
            </a:r>
          </a:p>
          <a:p>
            <a:pPr marL="712788" lvl="1" indent="-514350" algn="l" rtl="0">
              <a:spcBef>
                <a:spcPts val="1500"/>
              </a:spcBef>
              <a:spcAft>
                <a:spcPts val="0"/>
              </a:spcAft>
              <a:buClr>
                <a:srgbClr val="888888"/>
              </a:buClr>
              <a:buSzPts val="3125"/>
              <a:buFont typeface="Arial" panose="020B0604020202020204" pitchFamily="34" charset="0"/>
              <a:buChar char="•"/>
            </a:pPr>
            <a:r>
              <a:rPr lang="en-US" sz="2500" dirty="0">
                <a:solidFill>
                  <a:schemeClr val="dk1"/>
                </a:solidFill>
              </a:rPr>
              <a:t>Also consider relationship between startup sources and demographics</a:t>
            </a:r>
          </a:p>
          <a:p>
            <a:pPr marL="198438" lvl="1">
              <a:spcBef>
                <a:spcPts val="1500"/>
              </a:spcBef>
              <a:buClr>
                <a:srgbClr val="888888"/>
              </a:buClr>
              <a:buSzPts val="3125"/>
            </a:pPr>
            <a:r>
              <a:rPr lang="en-US" sz="2500" dirty="0" err="1">
                <a:solidFill>
                  <a:srgbClr val="FF0000"/>
                </a:solidFill>
              </a:rPr>
              <a:t>Pr</a:t>
            </a:r>
            <a:r>
              <a:rPr lang="en-US" sz="2500" dirty="0">
                <a:solidFill>
                  <a:srgbClr val="FF0000"/>
                </a:solidFill>
              </a:rPr>
              <a:t> (startup source x) = f (demographics, year)</a:t>
            </a:r>
          </a:p>
          <a:p>
            <a:pPr marL="712788" lvl="1" indent="-514350" algn="l" rtl="0">
              <a:spcBef>
                <a:spcPts val="1500"/>
              </a:spcBef>
              <a:spcAft>
                <a:spcPts val="0"/>
              </a:spcAft>
              <a:buClr>
                <a:srgbClr val="888888"/>
              </a:buClr>
              <a:buSzPts val="3125"/>
              <a:buFont typeface="Arial" panose="020B0604020202020204" pitchFamily="34" charset="0"/>
              <a:buChar char="•"/>
            </a:pPr>
            <a:r>
              <a:rPr lang="en-US" sz="2500" dirty="0">
                <a:solidFill>
                  <a:schemeClr val="dk1"/>
                </a:solidFill>
              </a:rPr>
              <a:t>Time dummies in background: how much of trend in high growth or startup source use is associated with shifting demographics or financing variables? </a:t>
            </a:r>
            <a:endParaRPr lang="en-US" sz="1900" dirty="0">
              <a:solidFill>
                <a:schemeClr val="dk1"/>
              </a:solidFill>
            </a:endParaRPr>
          </a:p>
          <a:p>
            <a:pPr marL="712788" lvl="1" indent="-514350" algn="l" rtl="0">
              <a:spcBef>
                <a:spcPts val="1500"/>
              </a:spcBef>
              <a:spcAft>
                <a:spcPts val="0"/>
              </a:spcAft>
              <a:buClr>
                <a:srgbClr val="888888"/>
              </a:buClr>
              <a:buSzPts val="3125"/>
              <a:buFont typeface="Arial" panose="020B0604020202020204" pitchFamily="34" charset="0"/>
              <a:buChar char="•"/>
            </a:pPr>
            <a:endParaRPr lang="en-US" sz="2500" dirty="0">
              <a:solidFill>
                <a:schemeClr val="dk1"/>
              </a:solidFill>
            </a:endParaRPr>
          </a:p>
          <a:p>
            <a:pPr marL="712788" lvl="1" indent="-514350" algn="l" rtl="0">
              <a:spcBef>
                <a:spcPts val="1500"/>
              </a:spcBef>
              <a:spcAft>
                <a:spcPts val="0"/>
              </a:spcAft>
              <a:buClr>
                <a:srgbClr val="888888"/>
              </a:buClr>
              <a:buSzPts val="3125"/>
              <a:buFont typeface="Arial" panose="020B0604020202020204" pitchFamily="34" charset="0"/>
              <a:buChar char="•"/>
            </a:pPr>
            <a:endParaRPr lang="en-US" sz="2500" dirty="0">
              <a:solidFill>
                <a:schemeClr val="dk1"/>
              </a:solidFill>
            </a:endParaRPr>
          </a:p>
        </p:txBody>
      </p:sp>
    </p:spTree>
    <p:extLst>
      <p:ext uri="{BB962C8B-B14F-4D97-AF65-F5344CB8AC3E}">
        <p14:creationId xmlns:p14="http://schemas.microsoft.com/office/powerpoint/2010/main" val="1234788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63ECC8-719A-498E-B101-491B6A35558E}" type="slidenum">
              <a:rPr lang="en-US" smtClean="0"/>
              <a:t>15</a:t>
            </a:fld>
            <a:endParaRPr lang="en-US" dirty="0"/>
          </a:p>
        </p:txBody>
      </p:sp>
      <p:sp>
        <p:nvSpPr>
          <p:cNvPr id="3" name="TextBox 2"/>
          <p:cNvSpPr txBox="1"/>
          <p:nvPr/>
        </p:nvSpPr>
        <p:spPr>
          <a:xfrm>
            <a:off x="3819525" y="6202461"/>
            <a:ext cx="4953000" cy="307777"/>
          </a:xfrm>
          <a:prstGeom prst="rect">
            <a:avLst/>
          </a:prstGeom>
          <a:noFill/>
        </p:spPr>
        <p:txBody>
          <a:bodyPr wrap="square" rtlCol="0">
            <a:spAutoFit/>
          </a:bodyPr>
          <a:lstStyle/>
          <a:p>
            <a:pPr algn="ctr"/>
            <a:r>
              <a:rPr lang="en-US" sz="1400" dirty="0">
                <a:solidFill>
                  <a:schemeClr val="bg1">
                    <a:lumMod val="65000"/>
                  </a:schemeClr>
                </a:solidFill>
              </a:rPr>
              <a:t>Cleared for public dissemination (CBDRB-FY23-CES014-050)</a:t>
            </a:r>
          </a:p>
        </p:txBody>
      </p:sp>
      <p:sp>
        <p:nvSpPr>
          <p:cNvPr id="6" name="TextBox 5">
            <a:extLst>
              <a:ext uri="{FF2B5EF4-FFF2-40B4-BE49-F238E27FC236}">
                <a16:creationId xmlns:a16="http://schemas.microsoft.com/office/drawing/2014/main" id="{8E7EE356-F67A-4738-E99F-3721110C171F}"/>
              </a:ext>
            </a:extLst>
          </p:cNvPr>
          <p:cNvSpPr txBox="1"/>
          <p:nvPr/>
        </p:nvSpPr>
        <p:spPr>
          <a:xfrm>
            <a:off x="9316528" y="886573"/>
            <a:ext cx="2544793" cy="5078313"/>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FF0000"/>
                </a:solidFill>
              </a:rPr>
              <a:t>All regressions have survey year time dummies--additional controls include finance sources, size, detailed age, industry</a:t>
            </a:r>
          </a:p>
          <a:p>
            <a:pPr marL="285750" indent="-285750">
              <a:buFont typeface="Arial" panose="020B0604020202020204" pitchFamily="34" charset="0"/>
              <a:buChar char="•"/>
            </a:pPr>
            <a:endParaRPr lang="en-US" dirty="0">
              <a:solidFill>
                <a:srgbClr val="FF0000"/>
              </a:solidFill>
            </a:endParaRPr>
          </a:p>
          <a:p>
            <a:pPr marL="285750" indent="-285750">
              <a:buFont typeface="Arial" panose="020B0604020202020204" pitchFamily="34" charset="0"/>
              <a:buChar char="•"/>
            </a:pPr>
            <a:r>
              <a:rPr lang="en-US" dirty="0">
                <a:solidFill>
                  <a:srgbClr val="FF0000"/>
                </a:solidFill>
              </a:rPr>
              <a:t>Prob (high growth) higher (≈5 ppt) young owners, lower (≈ -5 ppt) for older</a:t>
            </a:r>
          </a:p>
          <a:p>
            <a:pPr marL="285750" indent="-285750">
              <a:buFont typeface="Arial" panose="020B0604020202020204" pitchFamily="34" charset="0"/>
              <a:buChar char="•"/>
            </a:pPr>
            <a:endParaRPr lang="en-US" dirty="0">
              <a:solidFill>
                <a:srgbClr val="FF0000"/>
              </a:solidFill>
            </a:endParaRPr>
          </a:p>
          <a:p>
            <a:pPr marL="285750" indent="-285750">
              <a:buFont typeface="Arial" panose="020B0604020202020204" pitchFamily="34" charset="0"/>
              <a:buChar char="•"/>
            </a:pPr>
            <a:r>
              <a:rPr lang="en-US" dirty="0">
                <a:solidFill>
                  <a:srgbClr val="FF0000"/>
                </a:solidFill>
              </a:rPr>
              <a:t>College educated more likely high growth, all female lower, all non-white or Hispanic small and varies young/mature. </a:t>
            </a:r>
          </a:p>
        </p:txBody>
      </p:sp>
      <p:graphicFrame>
        <p:nvGraphicFramePr>
          <p:cNvPr id="2" name="Chart 1">
            <a:extLst>
              <a:ext uri="{FF2B5EF4-FFF2-40B4-BE49-F238E27FC236}">
                <a16:creationId xmlns:a16="http://schemas.microsoft.com/office/drawing/2014/main" id="{32DA3EB2-DA97-32B6-5D82-8C045EC32CDE}"/>
              </a:ext>
            </a:extLst>
          </p:cNvPr>
          <p:cNvGraphicFramePr>
            <a:graphicFrameLocks noGrp="1"/>
          </p:cNvGraphicFramePr>
          <p:nvPr>
            <p:extLst>
              <p:ext uri="{D42A27DB-BD31-4B8C-83A1-F6EECF244321}">
                <p14:modId xmlns:p14="http://schemas.microsoft.com/office/powerpoint/2010/main" val="1845841131"/>
              </p:ext>
            </p:extLst>
          </p:nvPr>
        </p:nvGraphicFramePr>
        <p:xfrm>
          <a:off x="557719" y="306876"/>
          <a:ext cx="8662737" cy="555908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47138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63ECC8-719A-498E-B101-491B6A35558E}" type="slidenum">
              <a:rPr lang="en-US" smtClean="0"/>
              <a:t>16</a:t>
            </a:fld>
            <a:endParaRPr lang="en-US" dirty="0"/>
          </a:p>
        </p:txBody>
      </p:sp>
      <p:sp>
        <p:nvSpPr>
          <p:cNvPr id="3" name="TextBox 2"/>
          <p:cNvSpPr txBox="1"/>
          <p:nvPr/>
        </p:nvSpPr>
        <p:spPr>
          <a:xfrm>
            <a:off x="3819525" y="6202461"/>
            <a:ext cx="4953000" cy="307777"/>
          </a:xfrm>
          <a:prstGeom prst="rect">
            <a:avLst/>
          </a:prstGeom>
          <a:noFill/>
        </p:spPr>
        <p:txBody>
          <a:bodyPr wrap="square" rtlCol="0">
            <a:spAutoFit/>
          </a:bodyPr>
          <a:lstStyle/>
          <a:p>
            <a:pPr algn="ctr"/>
            <a:r>
              <a:rPr lang="en-US" sz="1400" dirty="0">
                <a:solidFill>
                  <a:schemeClr val="bg1">
                    <a:lumMod val="65000"/>
                  </a:schemeClr>
                </a:solidFill>
              </a:rPr>
              <a:t>Cleared for public dissemination (CBDRB-FY23-CES014-050)</a:t>
            </a:r>
          </a:p>
        </p:txBody>
      </p:sp>
      <p:sp>
        <p:nvSpPr>
          <p:cNvPr id="6" name="TextBox 5">
            <a:extLst>
              <a:ext uri="{FF2B5EF4-FFF2-40B4-BE49-F238E27FC236}">
                <a16:creationId xmlns:a16="http://schemas.microsoft.com/office/drawing/2014/main" id="{8E7EE356-F67A-4738-E99F-3721110C171F}"/>
              </a:ext>
            </a:extLst>
          </p:cNvPr>
          <p:cNvSpPr txBox="1"/>
          <p:nvPr/>
        </p:nvSpPr>
        <p:spPr>
          <a:xfrm>
            <a:off x="9386046" y="886573"/>
            <a:ext cx="2458021" cy="4801314"/>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FF0000"/>
                </a:solidFill>
              </a:rPr>
              <a:t>All regressions have survey year time dummies and owner demographics--additional controls include size, detailed age, industry</a:t>
            </a:r>
          </a:p>
          <a:p>
            <a:pPr marL="285750" indent="-285750">
              <a:buFont typeface="Arial" panose="020B0604020202020204" pitchFamily="34" charset="0"/>
              <a:buChar char="•"/>
            </a:pPr>
            <a:endParaRPr lang="en-US" dirty="0">
              <a:solidFill>
                <a:srgbClr val="FF0000"/>
              </a:solidFill>
            </a:endParaRPr>
          </a:p>
          <a:p>
            <a:pPr marL="285750" indent="-285750">
              <a:buFont typeface="Arial" panose="020B0604020202020204" pitchFamily="34" charset="0"/>
              <a:buChar char="•"/>
            </a:pPr>
            <a:r>
              <a:rPr lang="en-US" dirty="0">
                <a:solidFill>
                  <a:srgbClr val="FF0000"/>
                </a:solidFill>
              </a:rPr>
              <a:t>Bank loans and outside investors most associated with high growth</a:t>
            </a:r>
          </a:p>
          <a:p>
            <a:pPr marL="285750" indent="-285750">
              <a:buFont typeface="Arial" panose="020B0604020202020204" pitchFamily="34" charset="0"/>
              <a:buChar char="•"/>
            </a:pPr>
            <a:endParaRPr lang="en-US" dirty="0">
              <a:solidFill>
                <a:srgbClr val="FF0000"/>
              </a:solidFill>
            </a:endParaRPr>
          </a:p>
          <a:p>
            <a:pPr marL="285750" indent="-285750">
              <a:buFont typeface="Arial" panose="020B0604020202020204" pitchFamily="34" charset="0"/>
              <a:buChar char="•"/>
            </a:pPr>
            <a:r>
              <a:rPr lang="en-US" dirty="0">
                <a:solidFill>
                  <a:srgbClr val="FF0000"/>
                </a:solidFill>
              </a:rPr>
              <a:t>Effects larger for young, but these are retrospective to startup year</a:t>
            </a:r>
          </a:p>
        </p:txBody>
      </p:sp>
      <p:graphicFrame>
        <p:nvGraphicFramePr>
          <p:cNvPr id="2" name="Chart 1">
            <a:extLst>
              <a:ext uri="{FF2B5EF4-FFF2-40B4-BE49-F238E27FC236}">
                <a16:creationId xmlns:a16="http://schemas.microsoft.com/office/drawing/2014/main" id="{46769E22-A734-BA13-8A1C-2C8834D42C30}"/>
              </a:ext>
            </a:extLst>
          </p:cNvPr>
          <p:cNvGraphicFramePr>
            <a:graphicFrameLocks noGrp="1"/>
          </p:cNvGraphicFramePr>
          <p:nvPr>
            <p:extLst>
              <p:ext uri="{D42A27DB-BD31-4B8C-83A1-F6EECF244321}">
                <p14:modId xmlns:p14="http://schemas.microsoft.com/office/powerpoint/2010/main" val="2860926359"/>
              </p:ext>
            </p:extLst>
          </p:nvPr>
        </p:nvGraphicFramePr>
        <p:xfrm>
          <a:off x="557719" y="347762"/>
          <a:ext cx="8662737" cy="55440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196511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63ECC8-719A-498E-B101-491B6A35558E}" type="slidenum">
              <a:rPr lang="en-US" smtClean="0"/>
              <a:t>17</a:t>
            </a:fld>
            <a:endParaRPr lang="en-US" dirty="0"/>
          </a:p>
        </p:txBody>
      </p:sp>
      <p:sp>
        <p:nvSpPr>
          <p:cNvPr id="3" name="TextBox 2"/>
          <p:cNvSpPr txBox="1"/>
          <p:nvPr/>
        </p:nvSpPr>
        <p:spPr>
          <a:xfrm>
            <a:off x="3819525" y="6202461"/>
            <a:ext cx="4953000" cy="307777"/>
          </a:xfrm>
          <a:prstGeom prst="rect">
            <a:avLst/>
          </a:prstGeom>
          <a:noFill/>
        </p:spPr>
        <p:txBody>
          <a:bodyPr wrap="square" rtlCol="0">
            <a:spAutoFit/>
          </a:bodyPr>
          <a:lstStyle/>
          <a:p>
            <a:pPr algn="ctr"/>
            <a:r>
              <a:rPr lang="en-US" sz="1400" dirty="0">
                <a:solidFill>
                  <a:schemeClr val="bg1">
                    <a:lumMod val="65000"/>
                  </a:schemeClr>
                </a:solidFill>
              </a:rPr>
              <a:t>Cleared for public dissemination (CBDRB-FY23-CES014-050)</a:t>
            </a:r>
          </a:p>
        </p:txBody>
      </p:sp>
      <p:sp>
        <p:nvSpPr>
          <p:cNvPr id="6" name="TextBox 5">
            <a:extLst>
              <a:ext uri="{FF2B5EF4-FFF2-40B4-BE49-F238E27FC236}">
                <a16:creationId xmlns:a16="http://schemas.microsoft.com/office/drawing/2014/main" id="{8E7EE356-F67A-4738-E99F-3721110C171F}"/>
              </a:ext>
            </a:extLst>
          </p:cNvPr>
          <p:cNvSpPr txBox="1"/>
          <p:nvPr/>
        </p:nvSpPr>
        <p:spPr>
          <a:xfrm>
            <a:off x="9247518" y="886573"/>
            <a:ext cx="2553418" cy="4524315"/>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FF0000"/>
                </a:solidFill>
              </a:rPr>
              <a:t>All regressions have survey year time dummies, owner demographics, and startup source--additional controls include size, detailed age, industry</a:t>
            </a:r>
          </a:p>
          <a:p>
            <a:pPr marL="285750" indent="-285750">
              <a:buFont typeface="Arial" panose="020B0604020202020204" pitchFamily="34" charset="0"/>
              <a:buChar char="•"/>
            </a:pPr>
            <a:endParaRPr lang="en-US" dirty="0">
              <a:solidFill>
                <a:srgbClr val="FF0000"/>
              </a:solidFill>
            </a:endParaRPr>
          </a:p>
          <a:p>
            <a:pPr marL="285750" indent="-285750">
              <a:buFont typeface="Arial" panose="020B0604020202020204" pitchFamily="34" charset="0"/>
              <a:buChar char="•"/>
            </a:pPr>
            <a:r>
              <a:rPr lang="en-US" dirty="0">
                <a:solidFill>
                  <a:srgbClr val="FF0000"/>
                </a:solidFill>
              </a:rPr>
              <a:t>Regressions limited to 2007 and later</a:t>
            </a:r>
          </a:p>
          <a:p>
            <a:pPr marL="285750" indent="-285750">
              <a:buFont typeface="Arial" panose="020B0604020202020204" pitchFamily="34" charset="0"/>
              <a:buChar char="•"/>
            </a:pPr>
            <a:endParaRPr lang="en-US" dirty="0">
              <a:solidFill>
                <a:srgbClr val="FF0000"/>
              </a:solidFill>
            </a:endParaRPr>
          </a:p>
          <a:p>
            <a:pPr marL="285750" indent="-285750">
              <a:buFont typeface="Arial" panose="020B0604020202020204" pitchFamily="34" charset="0"/>
              <a:buChar char="•"/>
            </a:pPr>
            <a:r>
              <a:rPr lang="en-US" dirty="0">
                <a:solidFill>
                  <a:srgbClr val="FF0000"/>
                </a:solidFill>
              </a:rPr>
              <a:t>Even controlling for sources, startup dollar amounts still key for high growth</a:t>
            </a:r>
          </a:p>
        </p:txBody>
      </p:sp>
      <p:graphicFrame>
        <p:nvGraphicFramePr>
          <p:cNvPr id="2" name="Chart 1">
            <a:extLst>
              <a:ext uri="{FF2B5EF4-FFF2-40B4-BE49-F238E27FC236}">
                <a16:creationId xmlns:a16="http://schemas.microsoft.com/office/drawing/2014/main" id="{EBA0F04F-49BB-F401-5C70-EB8ECF80D476}"/>
              </a:ext>
            </a:extLst>
          </p:cNvPr>
          <p:cNvGraphicFramePr>
            <a:graphicFrameLocks noGrp="1"/>
          </p:cNvGraphicFramePr>
          <p:nvPr>
            <p:extLst>
              <p:ext uri="{D42A27DB-BD31-4B8C-83A1-F6EECF244321}">
                <p14:modId xmlns:p14="http://schemas.microsoft.com/office/powerpoint/2010/main" val="3598514071"/>
              </p:ext>
            </p:extLst>
          </p:nvPr>
        </p:nvGraphicFramePr>
        <p:xfrm>
          <a:off x="660450" y="190989"/>
          <a:ext cx="8662737" cy="570085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989527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63ECC8-719A-498E-B101-491B6A35558E}" type="slidenum">
              <a:rPr lang="en-US" smtClean="0"/>
              <a:t>18</a:t>
            </a:fld>
            <a:endParaRPr lang="en-US" dirty="0"/>
          </a:p>
        </p:txBody>
      </p:sp>
      <p:sp>
        <p:nvSpPr>
          <p:cNvPr id="3" name="TextBox 2"/>
          <p:cNvSpPr txBox="1"/>
          <p:nvPr/>
        </p:nvSpPr>
        <p:spPr>
          <a:xfrm>
            <a:off x="3819525" y="6202461"/>
            <a:ext cx="4953000" cy="307777"/>
          </a:xfrm>
          <a:prstGeom prst="rect">
            <a:avLst/>
          </a:prstGeom>
          <a:noFill/>
        </p:spPr>
        <p:txBody>
          <a:bodyPr wrap="square" rtlCol="0">
            <a:spAutoFit/>
          </a:bodyPr>
          <a:lstStyle/>
          <a:p>
            <a:pPr algn="ctr"/>
            <a:r>
              <a:rPr lang="en-US" sz="1400" dirty="0">
                <a:solidFill>
                  <a:schemeClr val="bg1">
                    <a:lumMod val="65000"/>
                  </a:schemeClr>
                </a:solidFill>
              </a:rPr>
              <a:t>Cleared for public dissemination (CBDRB-FY23-CES014-050)</a:t>
            </a:r>
          </a:p>
        </p:txBody>
      </p:sp>
      <p:sp>
        <p:nvSpPr>
          <p:cNvPr id="6" name="TextBox 5">
            <a:extLst>
              <a:ext uri="{FF2B5EF4-FFF2-40B4-BE49-F238E27FC236}">
                <a16:creationId xmlns:a16="http://schemas.microsoft.com/office/drawing/2014/main" id="{8E7EE356-F67A-4738-E99F-3721110C171F}"/>
              </a:ext>
            </a:extLst>
          </p:cNvPr>
          <p:cNvSpPr txBox="1"/>
          <p:nvPr/>
        </p:nvSpPr>
        <p:spPr>
          <a:xfrm>
            <a:off x="9014604" y="886573"/>
            <a:ext cx="2827496" cy="2862322"/>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FF0000"/>
                </a:solidFill>
              </a:rPr>
              <a:t>Some growth correlation is because of differences in demographics—who uses various startup sources</a:t>
            </a:r>
          </a:p>
          <a:p>
            <a:pPr marL="285750" indent="-285750">
              <a:buFont typeface="Arial" panose="020B0604020202020204" pitchFamily="34" charset="0"/>
              <a:buChar char="•"/>
            </a:pPr>
            <a:endParaRPr lang="en-US" dirty="0">
              <a:solidFill>
                <a:srgbClr val="FF0000"/>
              </a:solidFill>
            </a:endParaRPr>
          </a:p>
          <a:p>
            <a:pPr marL="285750" indent="-285750">
              <a:buFont typeface="Arial" panose="020B0604020202020204" pitchFamily="34" charset="0"/>
              <a:buChar char="•"/>
            </a:pPr>
            <a:r>
              <a:rPr lang="en-US" dirty="0">
                <a:solidFill>
                  <a:srgbClr val="FF0000"/>
                </a:solidFill>
              </a:rPr>
              <a:t>Female and non-white and Hispanic firms less likely to use bank loans (mean ≈ 20%)</a:t>
            </a:r>
          </a:p>
        </p:txBody>
      </p:sp>
      <p:graphicFrame>
        <p:nvGraphicFramePr>
          <p:cNvPr id="2" name="Chart 1">
            <a:extLst>
              <a:ext uri="{FF2B5EF4-FFF2-40B4-BE49-F238E27FC236}">
                <a16:creationId xmlns:a16="http://schemas.microsoft.com/office/drawing/2014/main" id="{4A48695F-224C-EC72-F3B9-0DB1070671FF}"/>
              </a:ext>
            </a:extLst>
          </p:cNvPr>
          <p:cNvGraphicFramePr>
            <a:graphicFrameLocks noGrp="1"/>
          </p:cNvGraphicFramePr>
          <p:nvPr>
            <p:extLst>
              <p:ext uri="{D42A27DB-BD31-4B8C-83A1-F6EECF244321}">
                <p14:modId xmlns:p14="http://schemas.microsoft.com/office/powerpoint/2010/main" val="3825155569"/>
              </p:ext>
            </p:extLst>
          </p:nvPr>
        </p:nvGraphicFramePr>
        <p:xfrm>
          <a:off x="436163" y="136525"/>
          <a:ext cx="8662737" cy="58546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988682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63ECC8-719A-498E-B101-491B6A35558E}" type="slidenum">
              <a:rPr lang="en-US" smtClean="0"/>
              <a:t>19</a:t>
            </a:fld>
            <a:endParaRPr lang="en-US" dirty="0"/>
          </a:p>
        </p:txBody>
      </p:sp>
      <p:sp>
        <p:nvSpPr>
          <p:cNvPr id="3" name="TextBox 2"/>
          <p:cNvSpPr txBox="1"/>
          <p:nvPr/>
        </p:nvSpPr>
        <p:spPr>
          <a:xfrm>
            <a:off x="3819525" y="6202461"/>
            <a:ext cx="4953000" cy="307777"/>
          </a:xfrm>
          <a:prstGeom prst="rect">
            <a:avLst/>
          </a:prstGeom>
          <a:noFill/>
        </p:spPr>
        <p:txBody>
          <a:bodyPr wrap="square" rtlCol="0">
            <a:spAutoFit/>
          </a:bodyPr>
          <a:lstStyle/>
          <a:p>
            <a:pPr algn="ctr"/>
            <a:r>
              <a:rPr lang="en-US" sz="1400" dirty="0">
                <a:solidFill>
                  <a:schemeClr val="bg1">
                    <a:lumMod val="65000"/>
                  </a:schemeClr>
                </a:solidFill>
              </a:rPr>
              <a:t>Cleared for public dissemination (CBDRB-FY23-CES014-050)</a:t>
            </a:r>
          </a:p>
        </p:txBody>
      </p:sp>
      <p:sp>
        <p:nvSpPr>
          <p:cNvPr id="6" name="TextBox 5">
            <a:extLst>
              <a:ext uri="{FF2B5EF4-FFF2-40B4-BE49-F238E27FC236}">
                <a16:creationId xmlns:a16="http://schemas.microsoft.com/office/drawing/2014/main" id="{8E7EE356-F67A-4738-E99F-3721110C171F}"/>
              </a:ext>
            </a:extLst>
          </p:cNvPr>
          <p:cNvSpPr txBox="1"/>
          <p:nvPr/>
        </p:nvSpPr>
        <p:spPr>
          <a:xfrm>
            <a:off x="9222145" y="2042513"/>
            <a:ext cx="2248234" cy="2031325"/>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FF0000"/>
                </a:solidFill>
              </a:rPr>
              <a:t>Probability of having an outside investor much higher for young owners (remember, mean ≈ 6%)</a:t>
            </a:r>
          </a:p>
        </p:txBody>
      </p:sp>
      <p:graphicFrame>
        <p:nvGraphicFramePr>
          <p:cNvPr id="2" name="Chart 1">
            <a:extLst>
              <a:ext uri="{FF2B5EF4-FFF2-40B4-BE49-F238E27FC236}">
                <a16:creationId xmlns:a16="http://schemas.microsoft.com/office/drawing/2014/main" id="{AD1C4EA2-5628-8CE0-AA5E-F3A6323BDEFE}"/>
              </a:ext>
            </a:extLst>
          </p:cNvPr>
          <p:cNvGraphicFramePr>
            <a:graphicFrameLocks noGrp="1"/>
          </p:cNvGraphicFramePr>
          <p:nvPr>
            <p:extLst>
              <p:ext uri="{D42A27DB-BD31-4B8C-83A1-F6EECF244321}">
                <p14:modId xmlns:p14="http://schemas.microsoft.com/office/powerpoint/2010/main" val="183596753"/>
              </p:ext>
            </p:extLst>
          </p:nvPr>
        </p:nvGraphicFramePr>
        <p:xfrm>
          <a:off x="333625" y="0"/>
          <a:ext cx="8660780" cy="590046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10607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63ECC8-719A-498E-B101-491B6A35558E}" type="slidenum">
              <a:rPr lang="en-US" smtClean="0"/>
              <a:t>2</a:t>
            </a:fld>
            <a:endParaRPr lang="en-US" dirty="0"/>
          </a:p>
        </p:txBody>
      </p:sp>
      <p:sp>
        <p:nvSpPr>
          <p:cNvPr id="3" name="TextBox 2"/>
          <p:cNvSpPr txBox="1"/>
          <p:nvPr/>
        </p:nvSpPr>
        <p:spPr>
          <a:xfrm>
            <a:off x="3819525" y="6202461"/>
            <a:ext cx="4953000" cy="307777"/>
          </a:xfrm>
          <a:prstGeom prst="rect">
            <a:avLst/>
          </a:prstGeom>
          <a:noFill/>
        </p:spPr>
        <p:txBody>
          <a:bodyPr wrap="square" rtlCol="0">
            <a:spAutoFit/>
          </a:bodyPr>
          <a:lstStyle/>
          <a:p>
            <a:pPr algn="ctr"/>
            <a:r>
              <a:rPr lang="en-US" sz="1400" dirty="0">
                <a:solidFill>
                  <a:schemeClr val="bg1">
                    <a:lumMod val="65000"/>
                  </a:schemeClr>
                </a:solidFill>
              </a:rPr>
              <a:t>Cleared for public dissemination (CBDRB-FY23-CES014-050)</a:t>
            </a:r>
          </a:p>
        </p:txBody>
      </p:sp>
      <p:sp>
        <p:nvSpPr>
          <p:cNvPr id="8" name="Google Shape;45;p2">
            <a:extLst>
              <a:ext uri="{FF2B5EF4-FFF2-40B4-BE49-F238E27FC236}">
                <a16:creationId xmlns:a16="http://schemas.microsoft.com/office/drawing/2014/main" id="{358A38AC-72A7-6AC3-2BBD-140AD0CE9D84}"/>
              </a:ext>
            </a:extLst>
          </p:cNvPr>
          <p:cNvSpPr txBox="1">
            <a:spLocks noGrp="1"/>
          </p:cNvSpPr>
          <p:nvPr>
            <p:ph type="subTitle" idx="1"/>
          </p:nvPr>
        </p:nvSpPr>
        <p:spPr>
          <a:xfrm>
            <a:off x="914400" y="1060450"/>
            <a:ext cx="10439400" cy="4612381"/>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0000FF"/>
              </a:buClr>
              <a:buSzPts val="4000"/>
              <a:buNone/>
            </a:pPr>
            <a:r>
              <a:rPr lang="en-US" sz="4000" dirty="0">
                <a:solidFill>
                  <a:srgbClr val="0000FF"/>
                </a:solidFill>
              </a:rPr>
              <a:t>Disclaimers</a:t>
            </a:r>
            <a:endParaRPr dirty="0"/>
          </a:p>
          <a:p>
            <a:pPr marL="0" lvl="0" indent="0" algn="ctr" rtl="0">
              <a:spcBef>
                <a:spcPts val="400"/>
              </a:spcBef>
              <a:spcAft>
                <a:spcPts val="0"/>
              </a:spcAft>
              <a:buClr>
                <a:srgbClr val="888888"/>
              </a:buClr>
              <a:buSzPts val="2000"/>
              <a:buNone/>
            </a:pPr>
            <a:endParaRPr sz="2000" dirty="0">
              <a:solidFill>
                <a:schemeClr val="dk1"/>
              </a:solidFill>
            </a:endParaRPr>
          </a:p>
          <a:p>
            <a:pPr marL="0" lvl="0" indent="0" algn="l" rtl="0">
              <a:spcBef>
                <a:spcPts val="500"/>
              </a:spcBef>
              <a:spcAft>
                <a:spcPts val="0"/>
              </a:spcAft>
              <a:buClr>
                <a:schemeClr val="dk1"/>
              </a:buClr>
              <a:buSzPts val="2500"/>
              <a:buNone/>
            </a:pPr>
            <a:r>
              <a:rPr lang="en-US" sz="2500" dirty="0">
                <a:solidFill>
                  <a:schemeClr val="dk1"/>
                </a:solidFill>
              </a:rPr>
              <a:t>Any opinions and conclusions expressed herein are those of the authors and do not represent the views of the U.S. Census Bureau, nor the views of the Brookings Institution or its funders. </a:t>
            </a:r>
            <a:endParaRPr dirty="0"/>
          </a:p>
          <a:p>
            <a:pPr marL="0" lvl="0" indent="0" algn="l" rtl="0">
              <a:spcBef>
                <a:spcPts val="500"/>
              </a:spcBef>
              <a:spcAft>
                <a:spcPts val="0"/>
              </a:spcAft>
              <a:buClr>
                <a:srgbClr val="888888"/>
              </a:buClr>
              <a:buSzPts val="2500"/>
              <a:buNone/>
            </a:pPr>
            <a:endParaRPr sz="2500" dirty="0">
              <a:solidFill>
                <a:schemeClr val="dk1"/>
              </a:solidFill>
            </a:endParaRPr>
          </a:p>
          <a:p>
            <a:pPr marL="0" lvl="0" indent="0" algn="l" rtl="0">
              <a:spcBef>
                <a:spcPts val="500"/>
              </a:spcBef>
              <a:spcAft>
                <a:spcPts val="0"/>
              </a:spcAft>
              <a:buClr>
                <a:schemeClr val="dk1"/>
              </a:buClr>
              <a:buSzPts val="2500"/>
              <a:buNone/>
            </a:pPr>
            <a:r>
              <a:rPr lang="en-US" sz="2500" dirty="0">
                <a:solidFill>
                  <a:schemeClr val="dk1"/>
                </a:solidFill>
              </a:rPr>
              <a:t>The Census Bureau Disclosure Review Board has cleared the statistics in this presentation for public dissemination (CBDRB-FY22-CES014-050).</a:t>
            </a:r>
            <a:r>
              <a:rPr lang="en-US" sz="1800" b="0" i="0" u="none" strike="noStrike" dirty="0">
                <a:effectLst/>
                <a:latin typeface="Calibri" panose="020F0502020204030204" pitchFamily="34" charset="0"/>
              </a:rPr>
              <a:t> </a:t>
            </a:r>
            <a:endParaRPr dirty="0"/>
          </a:p>
        </p:txBody>
      </p:sp>
    </p:spTree>
    <p:extLst>
      <p:ext uri="{BB962C8B-B14F-4D97-AF65-F5344CB8AC3E}">
        <p14:creationId xmlns:p14="http://schemas.microsoft.com/office/powerpoint/2010/main" val="3124191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63ECC8-719A-498E-B101-491B6A35558E}" type="slidenum">
              <a:rPr lang="en-US" smtClean="0"/>
              <a:t>20</a:t>
            </a:fld>
            <a:endParaRPr lang="en-US" dirty="0"/>
          </a:p>
        </p:txBody>
      </p:sp>
      <p:sp>
        <p:nvSpPr>
          <p:cNvPr id="3" name="TextBox 2"/>
          <p:cNvSpPr txBox="1"/>
          <p:nvPr/>
        </p:nvSpPr>
        <p:spPr>
          <a:xfrm>
            <a:off x="3819525" y="6202461"/>
            <a:ext cx="4953000" cy="307777"/>
          </a:xfrm>
          <a:prstGeom prst="rect">
            <a:avLst/>
          </a:prstGeom>
          <a:noFill/>
        </p:spPr>
        <p:txBody>
          <a:bodyPr wrap="square" rtlCol="0">
            <a:spAutoFit/>
          </a:bodyPr>
          <a:lstStyle/>
          <a:p>
            <a:pPr algn="ctr"/>
            <a:r>
              <a:rPr lang="en-US" sz="1400" dirty="0">
                <a:solidFill>
                  <a:schemeClr val="bg1">
                    <a:lumMod val="65000"/>
                  </a:schemeClr>
                </a:solidFill>
              </a:rPr>
              <a:t>Cleared for public dissemination (CBDRB-FY23-CES014-050)</a:t>
            </a:r>
          </a:p>
        </p:txBody>
      </p:sp>
      <p:sp>
        <p:nvSpPr>
          <p:cNvPr id="2" name="Google Shape;51;p3">
            <a:extLst>
              <a:ext uri="{FF2B5EF4-FFF2-40B4-BE49-F238E27FC236}">
                <a16:creationId xmlns:a16="http://schemas.microsoft.com/office/drawing/2014/main" id="{A1B07CC3-8A8B-6D69-37EE-8ED1893F172F}"/>
              </a:ext>
            </a:extLst>
          </p:cNvPr>
          <p:cNvSpPr txBox="1">
            <a:spLocks noGrp="1"/>
          </p:cNvSpPr>
          <p:nvPr>
            <p:ph type="ctrTitle"/>
          </p:nvPr>
        </p:nvSpPr>
        <p:spPr>
          <a:xfrm>
            <a:off x="586596" y="136525"/>
            <a:ext cx="11007305" cy="6693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3333FF"/>
              </a:buClr>
              <a:buSzPct val="100000"/>
              <a:buFont typeface="Arial"/>
              <a:buNone/>
            </a:pPr>
            <a:r>
              <a:rPr lang="en-US" sz="4000" b="0" dirty="0">
                <a:solidFill>
                  <a:srgbClr val="3333FF"/>
                </a:solidFill>
              </a:rPr>
              <a:t>Broader LEOF Research Agenda</a:t>
            </a:r>
            <a:endParaRPr sz="4000" b="0" dirty="0">
              <a:solidFill>
                <a:srgbClr val="3333FF"/>
              </a:solidFill>
            </a:endParaRPr>
          </a:p>
        </p:txBody>
      </p:sp>
      <p:sp>
        <p:nvSpPr>
          <p:cNvPr id="5" name="Google Shape;53;p3">
            <a:extLst>
              <a:ext uri="{FF2B5EF4-FFF2-40B4-BE49-F238E27FC236}">
                <a16:creationId xmlns:a16="http://schemas.microsoft.com/office/drawing/2014/main" id="{2CC252D0-9524-B345-3FC6-C2042A2D86A1}"/>
              </a:ext>
            </a:extLst>
          </p:cNvPr>
          <p:cNvSpPr txBox="1">
            <a:spLocks noGrp="1"/>
          </p:cNvSpPr>
          <p:nvPr>
            <p:ph type="subTitle" idx="1"/>
          </p:nvPr>
        </p:nvSpPr>
        <p:spPr>
          <a:xfrm>
            <a:off x="586596" y="772760"/>
            <a:ext cx="11007306" cy="5066065"/>
          </a:xfrm>
          <a:prstGeom prst="rect">
            <a:avLst/>
          </a:prstGeom>
          <a:noFill/>
          <a:ln>
            <a:noFill/>
          </a:ln>
        </p:spPr>
        <p:txBody>
          <a:bodyPr spcFirstLastPara="1" wrap="square" lIns="91425" tIns="45700" rIns="91425" bIns="45700" anchor="t" anchorCtr="0">
            <a:noAutofit/>
          </a:bodyPr>
          <a:lstStyle/>
          <a:p>
            <a:pPr marL="712788" lvl="1" indent="-514350" algn="l">
              <a:spcBef>
                <a:spcPts val="1500"/>
              </a:spcBef>
              <a:buClr>
                <a:srgbClr val="888888"/>
              </a:buClr>
              <a:buSzPts val="3125"/>
              <a:buFont typeface="Arial" panose="020B0604020202020204" pitchFamily="34" charset="0"/>
              <a:buChar char="•"/>
            </a:pPr>
            <a:r>
              <a:rPr lang="en-US" sz="2800" dirty="0">
                <a:solidFill>
                  <a:schemeClr val="dk1"/>
                </a:solidFill>
              </a:rPr>
              <a:t>How much of decline in startups is accounted for by demographics,  changes in frictions in the economy including </a:t>
            </a:r>
            <a:r>
              <a:rPr lang="en-US" sz="2800">
                <a:solidFill>
                  <a:schemeClr val="dk1"/>
                </a:solidFill>
              </a:rPr>
              <a:t>changes in market </a:t>
            </a:r>
            <a:r>
              <a:rPr lang="en-US" sz="2800" dirty="0">
                <a:solidFill>
                  <a:schemeClr val="dk1"/>
                </a:solidFill>
              </a:rPr>
              <a:t>structure, financial market conditions, and general macro conditions?  </a:t>
            </a:r>
            <a:r>
              <a:rPr lang="da-DK" sz="1800" kern="0" baseline="-25000" dirty="0">
                <a:solidFill>
                  <a:srgbClr val="1F497D"/>
                </a:solidFill>
                <a:ea typeface="Calibri"/>
                <a:cs typeface="Calibri"/>
                <a:sym typeface="Calibri"/>
              </a:rPr>
              <a:t>Karahan et al 2024, Davis and Haltiwanger 2024, Ackcigit and Ates (2023)</a:t>
            </a:r>
            <a:r>
              <a:rPr lang="da-DK" sz="1800" kern="0" dirty="0">
                <a:solidFill>
                  <a:srgbClr val="1F497D"/>
                </a:solidFill>
                <a:ea typeface="Calibri"/>
                <a:cs typeface="Calibri"/>
                <a:sym typeface="Calibri"/>
              </a:rPr>
              <a:t> </a:t>
            </a:r>
            <a:r>
              <a:rPr lang="en-US" sz="1800" dirty="0">
                <a:solidFill>
                  <a:schemeClr val="dk1"/>
                </a:solidFill>
              </a:rPr>
              <a:t> </a:t>
            </a:r>
          </a:p>
          <a:p>
            <a:pPr marL="712788" lvl="1" indent="-514350" algn="l">
              <a:spcBef>
                <a:spcPts val="1500"/>
              </a:spcBef>
              <a:buClr>
                <a:srgbClr val="888888"/>
              </a:buClr>
              <a:buSzPts val="3125"/>
              <a:buFont typeface="Arial" panose="020B0604020202020204" pitchFamily="34" charset="0"/>
              <a:buChar char="•"/>
            </a:pPr>
            <a:r>
              <a:rPr lang="en-US" sz="2800" dirty="0">
                <a:solidFill>
                  <a:schemeClr val="dk1"/>
                </a:solidFill>
              </a:rPr>
              <a:t>What is the impact of SBA lending, Covid aid?</a:t>
            </a:r>
            <a:r>
              <a:rPr lang="da-DK" sz="2800" kern="0" baseline="-25000" dirty="0">
                <a:solidFill>
                  <a:srgbClr val="1F497D"/>
                </a:solidFill>
                <a:ea typeface="Calibri"/>
                <a:cs typeface="Calibri"/>
                <a:sym typeface="Calibri"/>
              </a:rPr>
              <a:t> </a:t>
            </a:r>
            <a:r>
              <a:rPr lang="da-DK" sz="1800" kern="0" baseline="-25000" dirty="0">
                <a:solidFill>
                  <a:srgbClr val="1F497D"/>
                </a:solidFill>
                <a:ea typeface="Calibri"/>
                <a:cs typeface="Calibri"/>
                <a:sym typeface="Calibri"/>
              </a:rPr>
              <a:t>Brown and Earle 2016</a:t>
            </a:r>
            <a:endParaRPr lang="en-US" sz="1800" dirty="0">
              <a:solidFill>
                <a:schemeClr val="dk1"/>
              </a:solidFill>
            </a:endParaRPr>
          </a:p>
          <a:p>
            <a:pPr marL="712788" lvl="1" indent="-514350" algn="l">
              <a:spcBef>
                <a:spcPts val="1500"/>
              </a:spcBef>
              <a:buClr>
                <a:srgbClr val="888888"/>
              </a:buClr>
              <a:buSzPts val="3125"/>
              <a:buFont typeface="Arial" panose="020B0604020202020204" pitchFamily="34" charset="0"/>
              <a:buChar char="•"/>
            </a:pPr>
            <a:r>
              <a:rPr lang="en-US" sz="2800" dirty="0">
                <a:solidFill>
                  <a:schemeClr val="dk1"/>
                </a:solidFill>
              </a:rPr>
              <a:t>What was the impact of the macro and policy environment in terms of pandemic recovery in startup rates?</a:t>
            </a:r>
            <a:r>
              <a:rPr lang="da-DK" sz="3000" kern="0" baseline="-25000" dirty="0">
                <a:solidFill>
                  <a:srgbClr val="1F497D"/>
                </a:solidFill>
                <a:latin typeface="Calibri"/>
                <a:ea typeface="Calibri"/>
                <a:cs typeface="Calibri"/>
                <a:sym typeface="Calibri"/>
              </a:rPr>
              <a:t> </a:t>
            </a:r>
            <a:r>
              <a:rPr lang="da-DK" sz="1800" kern="0" baseline="-25000" dirty="0">
                <a:solidFill>
                  <a:srgbClr val="1F497D"/>
                </a:solidFill>
                <a:latin typeface="Calibri"/>
                <a:ea typeface="Calibri"/>
                <a:cs typeface="Calibri"/>
                <a:sym typeface="Calibri"/>
              </a:rPr>
              <a:t>Decker and Haltiwanger 2023</a:t>
            </a:r>
            <a:endParaRPr lang="en-US" sz="1800" dirty="0">
              <a:solidFill>
                <a:schemeClr val="dk1"/>
              </a:solidFill>
            </a:endParaRPr>
          </a:p>
          <a:p>
            <a:pPr marL="655638" lvl="2" algn="l">
              <a:spcBef>
                <a:spcPts val="1500"/>
              </a:spcBef>
              <a:buSzPts val="3125"/>
            </a:pPr>
            <a:endParaRPr lang="en-US" sz="900" dirty="0">
              <a:solidFill>
                <a:schemeClr val="dk1"/>
              </a:solidFill>
            </a:endParaRPr>
          </a:p>
          <a:p>
            <a:pPr marL="655638" lvl="2">
              <a:spcBef>
                <a:spcPts val="1500"/>
              </a:spcBef>
              <a:buSzPts val="3125"/>
            </a:pPr>
            <a:r>
              <a:rPr lang="en-US" sz="2500" dirty="0">
                <a:solidFill>
                  <a:srgbClr val="FF0000"/>
                </a:solidFill>
              </a:rPr>
              <a:t>And many more evidence-based policy questions…</a:t>
            </a:r>
          </a:p>
          <a:p>
            <a:pPr marL="655638" lvl="2">
              <a:spcBef>
                <a:spcPts val="1500"/>
              </a:spcBef>
              <a:buSzPts val="3125"/>
            </a:pPr>
            <a:r>
              <a:rPr lang="en-US" sz="2500" dirty="0">
                <a:solidFill>
                  <a:srgbClr val="FF0000"/>
                </a:solidFill>
              </a:rPr>
              <a:t>Thanks for your attention!</a:t>
            </a:r>
            <a:endParaRPr sz="2500" dirty="0">
              <a:solidFill>
                <a:schemeClr val="dk1"/>
              </a:solidFill>
            </a:endParaRPr>
          </a:p>
        </p:txBody>
      </p:sp>
    </p:spTree>
    <p:extLst>
      <p:ext uri="{BB962C8B-B14F-4D97-AF65-F5344CB8AC3E}">
        <p14:creationId xmlns:p14="http://schemas.microsoft.com/office/powerpoint/2010/main" val="2212373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63ECC8-719A-498E-B101-491B6A35558E}" type="slidenum">
              <a:rPr lang="en-US" smtClean="0"/>
              <a:t>3</a:t>
            </a:fld>
            <a:endParaRPr lang="en-US" dirty="0"/>
          </a:p>
        </p:txBody>
      </p:sp>
      <p:sp>
        <p:nvSpPr>
          <p:cNvPr id="3" name="TextBox 2"/>
          <p:cNvSpPr txBox="1"/>
          <p:nvPr/>
        </p:nvSpPr>
        <p:spPr>
          <a:xfrm>
            <a:off x="3819525" y="6202461"/>
            <a:ext cx="4953000" cy="307777"/>
          </a:xfrm>
          <a:prstGeom prst="rect">
            <a:avLst/>
          </a:prstGeom>
          <a:noFill/>
        </p:spPr>
        <p:txBody>
          <a:bodyPr wrap="square" rtlCol="0">
            <a:spAutoFit/>
          </a:bodyPr>
          <a:lstStyle/>
          <a:p>
            <a:pPr algn="ctr"/>
            <a:r>
              <a:rPr lang="en-US" sz="1400" dirty="0">
                <a:solidFill>
                  <a:schemeClr val="bg1">
                    <a:lumMod val="65000"/>
                  </a:schemeClr>
                </a:solidFill>
              </a:rPr>
              <a:t>Cleared for public dissemination (CBDRB-FY23-CES014-050)</a:t>
            </a:r>
          </a:p>
        </p:txBody>
      </p:sp>
      <p:sp>
        <p:nvSpPr>
          <p:cNvPr id="2" name="Google Shape;51;p3">
            <a:extLst>
              <a:ext uri="{FF2B5EF4-FFF2-40B4-BE49-F238E27FC236}">
                <a16:creationId xmlns:a16="http://schemas.microsoft.com/office/drawing/2014/main" id="{1240DDAF-7699-E785-8BD4-7D82180B2AAC}"/>
              </a:ext>
            </a:extLst>
          </p:cNvPr>
          <p:cNvSpPr txBox="1">
            <a:spLocks noGrp="1"/>
          </p:cNvSpPr>
          <p:nvPr>
            <p:ph type="ctrTitle"/>
          </p:nvPr>
        </p:nvSpPr>
        <p:spPr>
          <a:xfrm>
            <a:off x="603849" y="38375"/>
            <a:ext cx="11007304" cy="6693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3333FF"/>
              </a:buClr>
              <a:buSzPct val="100000"/>
              <a:buFont typeface="Arial"/>
              <a:buNone/>
            </a:pPr>
            <a:r>
              <a:rPr lang="en-US" sz="4000" b="1" dirty="0">
                <a:solidFill>
                  <a:srgbClr val="FF0000"/>
                </a:solidFill>
              </a:rPr>
              <a:t>L</a:t>
            </a:r>
            <a:r>
              <a:rPr lang="en-US" sz="4000" b="0" dirty="0">
                <a:solidFill>
                  <a:srgbClr val="3333FF"/>
                </a:solidFill>
              </a:rPr>
              <a:t>ongitudinal  </a:t>
            </a:r>
            <a:r>
              <a:rPr lang="en-US" sz="4000" b="1" dirty="0">
                <a:solidFill>
                  <a:srgbClr val="FF0000"/>
                </a:solidFill>
              </a:rPr>
              <a:t>E</a:t>
            </a:r>
            <a:r>
              <a:rPr lang="en-US" sz="4000" b="0" dirty="0">
                <a:solidFill>
                  <a:srgbClr val="3333FF"/>
                </a:solidFill>
              </a:rPr>
              <a:t>mployer </a:t>
            </a:r>
            <a:r>
              <a:rPr lang="en-US" sz="4000" b="1" dirty="0">
                <a:solidFill>
                  <a:srgbClr val="FF0000"/>
                </a:solidFill>
              </a:rPr>
              <a:t>O</a:t>
            </a:r>
            <a:r>
              <a:rPr lang="en-US" sz="4000" b="0" dirty="0">
                <a:solidFill>
                  <a:srgbClr val="3333FF"/>
                </a:solidFill>
              </a:rPr>
              <a:t>wner </a:t>
            </a:r>
            <a:r>
              <a:rPr lang="en-US" sz="4000" b="1" dirty="0">
                <a:solidFill>
                  <a:srgbClr val="FF0000"/>
                </a:solidFill>
              </a:rPr>
              <a:t>F</a:t>
            </a:r>
            <a:r>
              <a:rPr lang="en-US" sz="4000" b="0" dirty="0">
                <a:solidFill>
                  <a:srgbClr val="3333FF"/>
                </a:solidFill>
              </a:rPr>
              <a:t>inance</a:t>
            </a:r>
            <a:endParaRPr sz="4000" b="0" dirty="0">
              <a:solidFill>
                <a:srgbClr val="3333FF"/>
              </a:solidFill>
            </a:endParaRPr>
          </a:p>
        </p:txBody>
      </p:sp>
      <p:sp>
        <p:nvSpPr>
          <p:cNvPr id="5" name="Google Shape;53;p3">
            <a:extLst>
              <a:ext uri="{FF2B5EF4-FFF2-40B4-BE49-F238E27FC236}">
                <a16:creationId xmlns:a16="http://schemas.microsoft.com/office/drawing/2014/main" id="{76C70FC2-9D67-C9B7-41DD-4679E9A1200E}"/>
              </a:ext>
            </a:extLst>
          </p:cNvPr>
          <p:cNvSpPr txBox="1">
            <a:spLocks noGrp="1"/>
          </p:cNvSpPr>
          <p:nvPr>
            <p:ph type="subTitle" idx="1"/>
          </p:nvPr>
        </p:nvSpPr>
        <p:spPr>
          <a:xfrm>
            <a:off x="592347" y="707675"/>
            <a:ext cx="11007305" cy="5210046"/>
          </a:xfrm>
          <a:prstGeom prst="rect">
            <a:avLst/>
          </a:prstGeom>
          <a:noFill/>
          <a:ln>
            <a:noFill/>
          </a:ln>
        </p:spPr>
        <p:txBody>
          <a:bodyPr spcFirstLastPara="1" wrap="square" lIns="91425" tIns="45700" rIns="91425" bIns="45700" anchor="t" anchorCtr="0">
            <a:noAutofit/>
          </a:bodyPr>
          <a:lstStyle/>
          <a:p>
            <a:pPr marL="541338" lvl="1" indent="-342900" algn="l" rtl="0">
              <a:spcBef>
                <a:spcPts val="1500"/>
              </a:spcBef>
              <a:spcAft>
                <a:spcPts val="0"/>
              </a:spcAft>
              <a:buClr>
                <a:srgbClr val="888888"/>
              </a:buClr>
              <a:buSzPts val="3125"/>
              <a:buFont typeface="Arial" panose="020B0604020202020204" pitchFamily="34" charset="0"/>
              <a:buChar char="•"/>
            </a:pPr>
            <a:r>
              <a:rPr lang="en-US" sz="2500" dirty="0">
                <a:solidFill>
                  <a:schemeClr val="dk1"/>
                </a:solidFill>
              </a:rPr>
              <a:t>LEOF begins with longitudinally-linked LBD firms</a:t>
            </a:r>
          </a:p>
          <a:p>
            <a:pPr marL="1169988" lvl="2" indent="-514350" algn="l">
              <a:spcBef>
                <a:spcPts val="1500"/>
              </a:spcBef>
              <a:buClr>
                <a:srgbClr val="888888"/>
              </a:buClr>
              <a:buSzPts val="3125"/>
              <a:buFont typeface="Arial" panose="020B0604020202020204" pitchFamily="34" charset="0"/>
              <a:buChar char="•"/>
            </a:pPr>
            <a:r>
              <a:rPr lang="en-US" sz="2300" dirty="0">
                <a:solidFill>
                  <a:schemeClr val="dk1"/>
                </a:solidFill>
              </a:rPr>
              <a:t>Birth/death, employment, industry, geography 1977-2021</a:t>
            </a:r>
          </a:p>
          <a:p>
            <a:pPr marL="541338" lvl="1" indent="-342900" algn="l" rtl="0">
              <a:spcBef>
                <a:spcPts val="1500"/>
              </a:spcBef>
              <a:spcAft>
                <a:spcPts val="0"/>
              </a:spcAft>
              <a:buClr>
                <a:srgbClr val="888888"/>
              </a:buClr>
              <a:buSzPts val="3125"/>
              <a:buFont typeface="Arial" panose="020B0604020202020204" pitchFamily="34" charset="0"/>
              <a:buChar char="•"/>
            </a:pPr>
            <a:r>
              <a:rPr lang="en-US" sz="2500" dirty="0">
                <a:solidFill>
                  <a:schemeClr val="dk1"/>
                </a:solidFill>
              </a:rPr>
              <a:t>Adds periodic Census business owner surveys</a:t>
            </a:r>
          </a:p>
          <a:p>
            <a:pPr marL="1169988" lvl="2" indent="-514350" algn="l">
              <a:spcBef>
                <a:spcPts val="1500"/>
              </a:spcBef>
              <a:buSzPts val="3125"/>
              <a:buFont typeface="Arial" panose="020B0604020202020204" pitchFamily="34" charset="0"/>
              <a:buChar char="•"/>
            </a:pPr>
            <a:r>
              <a:rPr lang="en-US" sz="2100" dirty="0">
                <a:solidFill>
                  <a:schemeClr val="dk1"/>
                </a:solidFill>
              </a:rPr>
              <a:t>SBO: 2002, 2007, 2012; ASE: 2014, 2015, 2016; ABS: 2018-2022</a:t>
            </a:r>
          </a:p>
          <a:p>
            <a:pPr marL="541338" lvl="1" indent="-342900" algn="l">
              <a:spcBef>
                <a:spcPts val="1500"/>
              </a:spcBef>
              <a:buSzPts val="3125"/>
              <a:buFont typeface="Arial" panose="020B0604020202020204" pitchFamily="34" charset="0"/>
              <a:buChar char="•"/>
            </a:pPr>
            <a:r>
              <a:rPr lang="en-US" sz="2300" dirty="0">
                <a:solidFill>
                  <a:schemeClr val="dk1"/>
                </a:solidFill>
              </a:rPr>
              <a:t>3 million observations, detailed spatial, age, size, industry coverage</a:t>
            </a:r>
            <a:endParaRPr lang="en-US" sz="2300" dirty="0">
              <a:solidFill>
                <a:srgbClr val="FF0000"/>
              </a:solidFill>
            </a:endParaRPr>
          </a:p>
          <a:p>
            <a:pPr marL="1169988" lvl="2" indent="-514350" algn="l">
              <a:spcBef>
                <a:spcPts val="1500"/>
              </a:spcBef>
              <a:buSzPts val="3125"/>
              <a:buFont typeface="Arial" panose="020B0604020202020204" pitchFamily="34" charset="0"/>
              <a:buChar char="•"/>
            </a:pPr>
            <a:r>
              <a:rPr lang="en-US" sz="2100" dirty="0">
                <a:solidFill>
                  <a:schemeClr val="dk1"/>
                </a:solidFill>
              </a:rPr>
              <a:t>We are not the first to link these surveys to LBD</a:t>
            </a:r>
            <a:r>
              <a:rPr lang="da-DK" sz="2400" kern="0" baseline="-25000" dirty="0">
                <a:solidFill>
                  <a:srgbClr val="1F497D"/>
                </a:solidFill>
                <a:latin typeface="Calibri"/>
                <a:ea typeface="Calibri"/>
                <a:cs typeface="Calibri"/>
                <a:sym typeface="Calibri"/>
              </a:rPr>
              <a:t> </a:t>
            </a:r>
            <a:r>
              <a:rPr lang="da-DK" kern="0" baseline="-25000" dirty="0">
                <a:solidFill>
                  <a:srgbClr val="1F497D"/>
                </a:solidFill>
                <a:latin typeface="Calibri"/>
                <a:ea typeface="Calibri"/>
                <a:cs typeface="Calibri"/>
                <a:sym typeface="Calibri"/>
              </a:rPr>
              <a:t>Jarmin and Krizan, 2010; Zolas et al. 2020; Acemoglu et al. 2022 </a:t>
            </a:r>
          </a:p>
          <a:p>
            <a:pPr marL="541338" lvl="1" indent="-342900" algn="l">
              <a:spcBef>
                <a:spcPts val="1500"/>
              </a:spcBef>
              <a:buSzPts val="3125"/>
              <a:buFont typeface="Arial" panose="020B0604020202020204" pitchFamily="34" charset="0"/>
              <a:buChar char="•"/>
            </a:pPr>
            <a:r>
              <a:rPr lang="en-US" sz="2300" dirty="0">
                <a:solidFill>
                  <a:schemeClr val="dk1"/>
                </a:solidFill>
              </a:rPr>
              <a:t>Reweight by firm age, size, and industry to match LBD</a:t>
            </a:r>
          </a:p>
          <a:p>
            <a:pPr marL="541338" lvl="1" indent="-342900" algn="l">
              <a:spcBef>
                <a:spcPts val="1500"/>
              </a:spcBef>
              <a:buSzPts val="3125"/>
              <a:buFont typeface="Arial" panose="020B0604020202020204" pitchFamily="34" charset="0"/>
              <a:buChar char="•"/>
            </a:pPr>
            <a:r>
              <a:rPr lang="en-US" sz="2500" dirty="0">
                <a:solidFill>
                  <a:schemeClr val="dk1"/>
                </a:solidFill>
              </a:rPr>
              <a:t>Survey size/frame/question wording change over time</a:t>
            </a:r>
            <a:endParaRPr kumimoji="0" lang="da-DK" sz="1800" b="0" i="0" u="none" strike="noStrike" kern="0" cap="none" spc="0" normalizeH="0" baseline="-25000" noProof="0" dirty="0">
              <a:ln>
                <a:noFill/>
              </a:ln>
              <a:solidFill>
                <a:srgbClr val="1F497D"/>
              </a:solidFill>
              <a:effectLst/>
              <a:uLnTx/>
              <a:uFillTx/>
              <a:latin typeface="Calibri"/>
              <a:ea typeface="Calibri"/>
              <a:cs typeface="Calibri"/>
              <a:sym typeface="Calibri"/>
            </a:endParaRPr>
          </a:p>
          <a:p>
            <a:pPr marL="541338" lvl="1" indent="-342900" algn="l">
              <a:spcBef>
                <a:spcPts val="1500"/>
              </a:spcBef>
              <a:buSzPts val="3125"/>
              <a:buFont typeface="Arial" panose="020B0604020202020204" pitchFamily="34" charset="0"/>
              <a:buChar char="•"/>
            </a:pPr>
            <a:r>
              <a:rPr lang="en-US" sz="2500" dirty="0">
                <a:solidFill>
                  <a:schemeClr val="dk1"/>
                </a:solidFill>
              </a:rPr>
              <a:t>Work in progress, will be available to qualified projects through RDCs</a:t>
            </a:r>
            <a:endParaRPr lang="en-US" sz="2300" dirty="0">
              <a:solidFill>
                <a:schemeClr val="dk1"/>
              </a:solidFill>
            </a:endParaRPr>
          </a:p>
        </p:txBody>
      </p:sp>
    </p:spTree>
    <p:extLst>
      <p:ext uri="{BB962C8B-B14F-4D97-AF65-F5344CB8AC3E}">
        <p14:creationId xmlns:p14="http://schemas.microsoft.com/office/powerpoint/2010/main" val="831593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63ECC8-719A-498E-B101-491B6A35558E}" type="slidenum">
              <a:rPr lang="en-US" smtClean="0"/>
              <a:t>4</a:t>
            </a:fld>
            <a:endParaRPr lang="en-US" dirty="0"/>
          </a:p>
        </p:txBody>
      </p:sp>
      <p:sp>
        <p:nvSpPr>
          <p:cNvPr id="3" name="TextBox 2"/>
          <p:cNvSpPr txBox="1"/>
          <p:nvPr/>
        </p:nvSpPr>
        <p:spPr>
          <a:xfrm>
            <a:off x="3819525" y="6202461"/>
            <a:ext cx="4953000" cy="307777"/>
          </a:xfrm>
          <a:prstGeom prst="rect">
            <a:avLst/>
          </a:prstGeom>
          <a:noFill/>
        </p:spPr>
        <p:txBody>
          <a:bodyPr wrap="square" rtlCol="0">
            <a:spAutoFit/>
          </a:bodyPr>
          <a:lstStyle/>
          <a:p>
            <a:pPr algn="ctr"/>
            <a:r>
              <a:rPr lang="en-US" sz="1400" dirty="0">
                <a:solidFill>
                  <a:schemeClr val="bg1">
                    <a:lumMod val="65000"/>
                  </a:schemeClr>
                </a:solidFill>
              </a:rPr>
              <a:t>Cleared for public dissemination (CBDRB-FY23-CES014-050)</a:t>
            </a:r>
          </a:p>
        </p:txBody>
      </p:sp>
      <p:sp>
        <p:nvSpPr>
          <p:cNvPr id="2" name="Google Shape;51;p3">
            <a:extLst>
              <a:ext uri="{FF2B5EF4-FFF2-40B4-BE49-F238E27FC236}">
                <a16:creationId xmlns:a16="http://schemas.microsoft.com/office/drawing/2014/main" id="{1240DDAF-7699-E785-8BD4-7D82180B2AAC}"/>
              </a:ext>
            </a:extLst>
          </p:cNvPr>
          <p:cNvSpPr txBox="1">
            <a:spLocks noGrp="1"/>
          </p:cNvSpPr>
          <p:nvPr>
            <p:ph type="ctrTitle"/>
          </p:nvPr>
        </p:nvSpPr>
        <p:spPr>
          <a:xfrm>
            <a:off x="603849" y="38375"/>
            <a:ext cx="11007304" cy="6693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3333FF"/>
              </a:buClr>
              <a:buSzPct val="100000"/>
              <a:buFont typeface="Arial"/>
              <a:buNone/>
            </a:pPr>
            <a:r>
              <a:rPr lang="en-US" sz="4000" b="1" dirty="0">
                <a:solidFill>
                  <a:srgbClr val="FF0000"/>
                </a:solidFill>
              </a:rPr>
              <a:t>LEOF</a:t>
            </a:r>
            <a:r>
              <a:rPr lang="en-US" sz="4000" b="0" dirty="0">
                <a:solidFill>
                  <a:srgbClr val="3333FF"/>
                </a:solidFill>
              </a:rPr>
              <a:t> Survey Components</a:t>
            </a:r>
            <a:endParaRPr sz="4000" b="0" dirty="0">
              <a:solidFill>
                <a:srgbClr val="3333FF"/>
              </a:solidFill>
            </a:endParaRPr>
          </a:p>
        </p:txBody>
      </p:sp>
      <p:sp>
        <p:nvSpPr>
          <p:cNvPr id="5" name="Google Shape;53;p3">
            <a:extLst>
              <a:ext uri="{FF2B5EF4-FFF2-40B4-BE49-F238E27FC236}">
                <a16:creationId xmlns:a16="http://schemas.microsoft.com/office/drawing/2014/main" id="{76C70FC2-9D67-C9B7-41DD-4679E9A1200E}"/>
              </a:ext>
            </a:extLst>
          </p:cNvPr>
          <p:cNvSpPr txBox="1">
            <a:spLocks noGrp="1"/>
          </p:cNvSpPr>
          <p:nvPr>
            <p:ph type="subTitle" idx="1"/>
          </p:nvPr>
        </p:nvSpPr>
        <p:spPr>
          <a:xfrm>
            <a:off x="603849" y="772759"/>
            <a:ext cx="11007305" cy="5218465"/>
          </a:xfrm>
          <a:prstGeom prst="rect">
            <a:avLst/>
          </a:prstGeom>
          <a:noFill/>
          <a:ln>
            <a:noFill/>
          </a:ln>
        </p:spPr>
        <p:txBody>
          <a:bodyPr spcFirstLastPara="1" wrap="square" lIns="91425" tIns="45700" rIns="91425" bIns="45700" anchor="t" anchorCtr="0">
            <a:noAutofit/>
          </a:bodyPr>
          <a:lstStyle/>
          <a:p>
            <a:pPr marL="712788" lvl="1" indent="-514350" algn="l">
              <a:spcBef>
                <a:spcPts val="1500"/>
              </a:spcBef>
              <a:buSzPts val="3125"/>
              <a:buFont typeface="Arial" panose="020B0604020202020204" pitchFamily="34" charset="0"/>
              <a:buChar char="•"/>
            </a:pPr>
            <a:r>
              <a:rPr lang="en-US" sz="2500" dirty="0">
                <a:solidFill>
                  <a:schemeClr val="dk1"/>
                </a:solidFill>
              </a:rPr>
              <a:t>Reconciled demographics</a:t>
            </a:r>
          </a:p>
          <a:p>
            <a:pPr marL="1169988" lvl="2" indent="-514350" algn="l">
              <a:spcBef>
                <a:spcPts val="1500"/>
              </a:spcBef>
              <a:buSzPts val="3125"/>
              <a:buFont typeface="Arial" panose="020B0604020202020204" pitchFamily="34" charset="0"/>
              <a:buChar char="•"/>
            </a:pPr>
            <a:r>
              <a:rPr lang="en-US" sz="2300" dirty="0">
                <a:solidFill>
                  <a:schemeClr val="dk1"/>
                </a:solidFill>
              </a:rPr>
              <a:t>Top four owners age, gender, education, race/ethnicity, immigrant, veteran</a:t>
            </a:r>
          </a:p>
          <a:p>
            <a:pPr marL="1169988" lvl="2" indent="-514350" algn="l">
              <a:spcBef>
                <a:spcPts val="1500"/>
              </a:spcBef>
              <a:buSzPts val="3125"/>
              <a:buFont typeface="Arial" panose="020B0604020202020204" pitchFamily="34" charset="0"/>
              <a:buChar char="•"/>
            </a:pPr>
            <a:r>
              <a:rPr lang="en-US" sz="2300" dirty="0">
                <a:solidFill>
                  <a:schemeClr val="dk1"/>
                </a:solidFill>
              </a:rPr>
              <a:t>Financing and growth outcomes by firm age and race </a:t>
            </a:r>
            <a:r>
              <a:rPr lang="da-DK" kern="0" baseline="-25000" dirty="0">
                <a:solidFill>
                  <a:srgbClr val="1F497D"/>
                </a:solidFill>
                <a:latin typeface="Calibri"/>
                <a:ea typeface="Calibri"/>
                <a:cs typeface="Calibri"/>
                <a:sym typeface="Calibri"/>
              </a:rPr>
              <a:t>Azoulay et al, 2021; Belenzon, Shamshur, Zarutskie, 2019</a:t>
            </a:r>
            <a:r>
              <a:rPr lang="en-US" sz="2300" kern="0" baseline="-25000" dirty="0">
                <a:solidFill>
                  <a:schemeClr val="dk1"/>
                </a:solidFill>
                <a:latin typeface="Calibri"/>
                <a:ea typeface="Calibri"/>
                <a:cs typeface="Calibri"/>
                <a:sym typeface="Calibri"/>
              </a:rPr>
              <a:t>,</a:t>
            </a:r>
            <a:r>
              <a:rPr lang="en-US" sz="2300" kern="0" dirty="0">
                <a:solidFill>
                  <a:schemeClr val="dk1"/>
                </a:solidFill>
                <a:latin typeface="Calibri"/>
                <a:ea typeface="Calibri"/>
                <a:cs typeface="Calibri"/>
                <a:sym typeface="Calibri"/>
              </a:rPr>
              <a:t> </a:t>
            </a:r>
            <a:r>
              <a:rPr lang="da-DK" kern="0" baseline="-25000" dirty="0">
                <a:solidFill>
                  <a:srgbClr val="1F497D"/>
                </a:solidFill>
                <a:latin typeface="Calibri"/>
                <a:ea typeface="Calibri"/>
                <a:cs typeface="Calibri"/>
                <a:sym typeface="Calibri"/>
              </a:rPr>
              <a:t>Brown et al, 2022; Camara et al, 2019; Fairlie, Robb, Robinson 2020; Farrell, Wheat, Mac, 2020; Howell et al, 2021 </a:t>
            </a:r>
            <a:r>
              <a:rPr lang="en-US" kern="0" baseline="-25000" dirty="0">
                <a:solidFill>
                  <a:schemeClr val="dk1"/>
                </a:solidFill>
                <a:latin typeface="Calibri"/>
                <a:ea typeface="Calibri"/>
                <a:cs typeface="Calibri"/>
                <a:sym typeface="Calibri"/>
              </a:rPr>
              <a:t> </a:t>
            </a:r>
            <a:endParaRPr lang="en-US" dirty="0">
              <a:solidFill>
                <a:schemeClr val="dk1"/>
              </a:solidFill>
            </a:endParaRPr>
          </a:p>
          <a:p>
            <a:pPr marL="712788" lvl="1" indent="-514350" algn="l">
              <a:spcBef>
                <a:spcPts val="1500"/>
              </a:spcBef>
              <a:buSzPts val="3125"/>
              <a:buFont typeface="Arial" panose="020B0604020202020204" pitchFamily="34" charset="0"/>
              <a:buChar char="•"/>
            </a:pPr>
            <a:r>
              <a:rPr lang="en-US" sz="2500" dirty="0">
                <a:solidFill>
                  <a:schemeClr val="dk1"/>
                </a:solidFill>
              </a:rPr>
              <a:t>Reconciled startup financing sources</a:t>
            </a:r>
          </a:p>
          <a:p>
            <a:pPr marL="1169988" lvl="2" indent="-514350" algn="l">
              <a:spcBef>
                <a:spcPts val="1500"/>
              </a:spcBef>
              <a:buSzPts val="3125"/>
              <a:buFont typeface="Arial" panose="020B0604020202020204" pitchFamily="34" charset="0"/>
              <a:buChar char="•"/>
            </a:pPr>
            <a:r>
              <a:rPr lang="en-US" sz="2300" dirty="0">
                <a:solidFill>
                  <a:schemeClr val="dk1"/>
                </a:solidFill>
              </a:rPr>
              <a:t>Bank loans, credit cards, outside investor, home equity</a:t>
            </a:r>
            <a:r>
              <a:rPr lang="da-DK" sz="1800" kern="0" baseline="-25000" dirty="0">
                <a:solidFill>
                  <a:srgbClr val="1F497D"/>
                </a:solidFill>
                <a:latin typeface="Calibri"/>
                <a:ea typeface="Calibri"/>
                <a:cs typeface="Calibri"/>
                <a:sym typeface="Calibri"/>
              </a:rPr>
              <a:t>Kerr, Kerr, Nanda, 2019; Lastrapes, Schmutte, Watson, 2020</a:t>
            </a:r>
            <a:r>
              <a:rPr lang="en-US" kern="0" baseline="-25000" dirty="0">
                <a:solidFill>
                  <a:schemeClr val="dk1"/>
                </a:solidFill>
                <a:latin typeface="Calibri"/>
                <a:ea typeface="Calibri"/>
                <a:cs typeface="Calibri"/>
                <a:sym typeface="Calibri"/>
              </a:rPr>
              <a:t>; </a:t>
            </a:r>
            <a:r>
              <a:rPr lang="da-DK" kern="0" baseline="-25000" dirty="0">
                <a:solidFill>
                  <a:srgbClr val="1F497D"/>
                </a:solidFill>
                <a:latin typeface="Calibri"/>
                <a:ea typeface="Calibri"/>
                <a:cs typeface="Calibri"/>
                <a:sym typeface="Calibri"/>
              </a:rPr>
              <a:t>Robb and Robinson 2014</a:t>
            </a:r>
            <a:endParaRPr lang="en-US" baseline="-25000" dirty="0">
              <a:solidFill>
                <a:schemeClr val="dk1"/>
              </a:solidFill>
            </a:endParaRPr>
          </a:p>
          <a:p>
            <a:pPr marL="712788" lvl="1" indent="-514350" algn="l">
              <a:spcBef>
                <a:spcPts val="1500"/>
              </a:spcBef>
              <a:buSzPts val="3125"/>
              <a:buFont typeface="Arial" panose="020B0604020202020204" pitchFamily="34" charset="0"/>
              <a:buChar char="•"/>
            </a:pPr>
            <a:r>
              <a:rPr lang="en-US" sz="2500" dirty="0">
                <a:solidFill>
                  <a:schemeClr val="dk1"/>
                </a:solidFill>
              </a:rPr>
              <a:t>Reconciled categorical startup financing amounts</a:t>
            </a:r>
          </a:p>
          <a:p>
            <a:pPr marL="198438" lvl="1" algn="l">
              <a:spcBef>
                <a:spcPts val="1500"/>
              </a:spcBef>
              <a:buSzPts val="3125"/>
            </a:pPr>
            <a:endParaRPr lang="en-US" sz="2500" dirty="0">
              <a:solidFill>
                <a:schemeClr val="dk1"/>
              </a:solidFill>
            </a:endParaRPr>
          </a:p>
          <a:p>
            <a:pPr marL="198438" lvl="1" algn="l">
              <a:spcBef>
                <a:spcPts val="1500"/>
              </a:spcBef>
              <a:buSzPts val="3125"/>
            </a:pPr>
            <a:r>
              <a:rPr lang="en-US" sz="2500" dirty="0">
                <a:solidFill>
                  <a:schemeClr val="dk1"/>
                </a:solidFill>
              </a:rPr>
              <a:t>	</a:t>
            </a:r>
            <a:r>
              <a:rPr lang="en-US" sz="2500" dirty="0">
                <a:solidFill>
                  <a:srgbClr val="FF0000"/>
                </a:solidFill>
              </a:rPr>
              <a:t>Additional survey variables also available on year-by-year basis</a:t>
            </a:r>
          </a:p>
          <a:p>
            <a:pPr marL="1169988" lvl="2" indent="-514350" algn="l">
              <a:spcBef>
                <a:spcPts val="1500"/>
              </a:spcBef>
              <a:buSzPts val="3125"/>
              <a:buFont typeface="Arial" panose="020B0604020202020204" pitchFamily="34" charset="0"/>
              <a:buChar char="•"/>
            </a:pPr>
            <a:endParaRPr lang="en-US" sz="2300" dirty="0">
              <a:solidFill>
                <a:schemeClr val="dk1"/>
              </a:solidFill>
            </a:endParaRPr>
          </a:p>
        </p:txBody>
      </p:sp>
    </p:spTree>
    <p:extLst>
      <p:ext uri="{BB962C8B-B14F-4D97-AF65-F5344CB8AC3E}">
        <p14:creationId xmlns:p14="http://schemas.microsoft.com/office/powerpoint/2010/main" val="2501868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63ECC8-719A-498E-B101-491B6A35558E}" type="slidenum">
              <a:rPr lang="en-US" smtClean="0"/>
              <a:t>5</a:t>
            </a:fld>
            <a:endParaRPr lang="en-US" dirty="0"/>
          </a:p>
        </p:txBody>
      </p:sp>
      <p:sp>
        <p:nvSpPr>
          <p:cNvPr id="3" name="TextBox 2"/>
          <p:cNvSpPr txBox="1"/>
          <p:nvPr/>
        </p:nvSpPr>
        <p:spPr>
          <a:xfrm>
            <a:off x="3819525" y="6202461"/>
            <a:ext cx="4953000" cy="307777"/>
          </a:xfrm>
          <a:prstGeom prst="rect">
            <a:avLst/>
          </a:prstGeom>
          <a:noFill/>
        </p:spPr>
        <p:txBody>
          <a:bodyPr wrap="square" rtlCol="0">
            <a:spAutoFit/>
          </a:bodyPr>
          <a:lstStyle/>
          <a:p>
            <a:pPr algn="ctr"/>
            <a:r>
              <a:rPr lang="en-US" sz="1400" dirty="0">
                <a:solidFill>
                  <a:schemeClr val="bg1">
                    <a:lumMod val="65000"/>
                  </a:schemeClr>
                </a:solidFill>
              </a:rPr>
              <a:t>Cleared for public dissemination (CBDRB-FY23-CES014-050)</a:t>
            </a:r>
          </a:p>
        </p:txBody>
      </p:sp>
      <p:sp>
        <p:nvSpPr>
          <p:cNvPr id="2" name="Google Shape;51;p3">
            <a:extLst>
              <a:ext uri="{FF2B5EF4-FFF2-40B4-BE49-F238E27FC236}">
                <a16:creationId xmlns:a16="http://schemas.microsoft.com/office/drawing/2014/main" id="{A1B07CC3-8A8B-6D69-37EE-8ED1893F172F}"/>
              </a:ext>
            </a:extLst>
          </p:cNvPr>
          <p:cNvSpPr txBox="1">
            <a:spLocks noGrp="1"/>
          </p:cNvSpPr>
          <p:nvPr>
            <p:ph type="ctrTitle"/>
          </p:nvPr>
        </p:nvSpPr>
        <p:spPr>
          <a:xfrm>
            <a:off x="586596" y="136525"/>
            <a:ext cx="11007305" cy="6693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3333FF"/>
              </a:buClr>
              <a:buSzPct val="100000"/>
              <a:buFont typeface="Arial"/>
              <a:buNone/>
            </a:pPr>
            <a:r>
              <a:rPr lang="en-US" sz="4000" dirty="0">
                <a:solidFill>
                  <a:srgbClr val="3333FF"/>
                </a:solidFill>
              </a:rPr>
              <a:t>Why Build </a:t>
            </a:r>
            <a:r>
              <a:rPr lang="en-US" sz="4000" b="1" dirty="0">
                <a:solidFill>
                  <a:srgbClr val="FF0000"/>
                </a:solidFill>
              </a:rPr>
              <a:t>LEOF</a:t>
            </a:r>
            <a:r>
              <a:rPr lang="en-US" sz="4000" dirty="0">
                <a:solidFill>
                  <a:srgbClr val="3333FF"/>
                </a:solidFill>
              </a:rPr>
              <a:t>?</a:t>
            </a:r>
            <a:endParaRPr sz="4000" b="0" dirty="0">
              <a:solidFill>
                <a:srgbClr val="3333FF"/>
              </a:solidFill>
            </a:endParaRPr>
          </a:p>
        </p:txBody>
      </p:sp>
      <p:sp>
        <p:nvSpPr>
          <p:cNvPr id="5" name="Google Shape;53;p3">
            <a:extLst>
              <a:ext uri="{FF2B5EF4-FFF2-40B4-BE49-F238E27FC236}">
                <a16:creationId xmlns:a16="http://schemas.microsoft.com/office/drawing/2014/main" id="{2CC252D0-9524-B345-3FC6-C2042A2D86A1}"/>
              </a:ext>
            </a:extLst>
          </p:cNvPr>
          <p:cNvSpPr txBox="1">
            <a:spLocks noGrp="1"/>
          </p:cNvSpPr>
          <p:nvPr>
            <p:ph type="subTitle" idx="1"/>
          </p:nvPr>
        </p:nvSpPr>
        <p:spPr>
          <a:xfrm>
            <a:off x="586596" y="772760"/>
            <a:ext cx="11007306" cy="5066065"/>
          </a:xfrm>
          <a:prstGeom prst="rect">
            <a:avLst/>
          </a:prstGeom>
          <a:noFill/>
          <a:ln>
            <a:noFill/>
          </a:ln>
        </p:spPr>
        <p:txBody>
          <a:bodyPr spcFirstLastPara="1" wrap="square" lIns="91425" tIns="45700" rIns="91425" bIns="45700" anchor="t" anchorCtr="0">
            <a:noAutofit/>
          </a:bodyPr>
          <a:lstStyle/>
          <a:p>
            <a:pPr marL="712788" lvl="1" indent="-514350" algn="l" rtl="0">
              <a:spcBef>
                <a:spcPts val="1500"/>
              </a:spcBef>
              <a:spcAft>
                <a:spcPts val="0"/>
              </a:spcAft>
              <a:buClr>
                <a:srgbClr val="888888"/>
              </a:buClr>
              <a:buSzPts val="3125"/>
              <a:buFont typeface="Arial" panose="020B0604020202020204" pitchFamily="34" charset="0"/>
              <a:buChar char="•"/>
            </a:pPr>
            <a:r>
              <a:rPr lang="en-US" sz="2800" dirty="0">
                <a:solidFill>
                  <a:schemeClr val="dk1"/>
                </a:solidFill>
              </a:rPr>
              <a:t>LEOF is motivated by LBD/BDS facts on business dynamism such as young firm employment shares and growth differentials by firm age</a:t>
            </a:r>
          </a:p>
          <a:p>
            <a:pPr marL="712788" lvl="1" indent="-514350" algn="l" rtl="0">
              <a:spcBef>
                <a:spcPts val="1500"/>
              </a:spcBef>
              <a:spcAft>
                <a:spcPts val="0"/>
              </a:spcAft>
              <a:buClr>
                <a:srgbClr val="888888"/>
              </a:buClr>
              <a:buSzPts val="3125"/>
              <a:buFont typeface="Arial" panose="020B0604020202020204" pitchFamily="34" charset="0"/>
              <a:buChar char="•"/>
            </a:pPr>
            <a:r>
              <a:rPr lang="en-US" sz="2800" dirty="0">
                <a:solidFill>
                  <a:schemeClr val="dk1"/>
                </a:solidFill>
              </a:rPr>
              <a:t>For millions of employer firms with at least owner with a greater than 10 percent share, we know</a:t>
            </a:r>
          </a:p>
          <a:p>
            <a:pPr marL="1169988" lvl="2" indent="-514350" algn="l">
              <a:spcBef>
                <a:spcPts val="1500"/>
              </a:spcBef>
              <a:buClr>
                <a:srgbClr val="888888"/>
              </a:buClr>
              <a:buSzPts val="3125"/>
              <a:buFont typeface="Arial" panose="020B0604020202020204" pitchFamily="34" charset="0"/>
              <a:buChar char="•"/>
            </a:pPr>
            <a:r>
              <a:rPr lang="en-US" sz="2600" dirty="0">
                <a:solidFill>
                  <a:schemeClr val="dk1"/>
                </a:solidFill>
              </a:rPr>
              <a:t>Employment for years firm in operation, before and after survey</a:t>
            </a:r>
          </a:p>
          <a:p>
            <a:pPr marL="1169988" lvl="2" indent="-514350" algn="l">
              <a:spcBef>
                <a:spcPts val="1500"/>
              </a:spcBef>
              <a:buClr>
                <a:srgbClr val="888888"/>
              </a:buClr>
              <a:buSzPts val="3125"/>
              <a:buFont typeface="Arial" panose="020B0604020202020204" pitchFamily="34" charset="0"/>
              <a:buChar char="•"/>
            </a:pPr>
            <a:r>
              <a:rPr lang="en-US" sz="2600" dirty="0">
                <a:solidFill>
                  <a:schemeClr val="dk1"/>
                </a:solidFill>
              </a:rPr>
              <a:t>Owner characteristics and financing in survey year</a:t>
            </a:r>
          </a:p>
          <a:p>
            <a:pPr marL="712788" lvl="1" indent="-514350" algn="l" rtl="0">
              <a:spcBef>
                <a:spcPts val="1500"/>
              </a:spcBef>
              <a:spcAft>
                <a:spcPts val="0"/>
              </a:spcAft>
              <a:buClr>
                <a:srgbClr val="888888"/>
              </a:buClr>
              <a:buSzPts val="3125"/>
              <a:buFont typeface="Arial" panose="020B0604020202020204" pitchFamily="34" charset="0"/>
              <a:buChar char="•"/>
            </a:pPr>
            <a:r>
              <a:rPr lang="en-US" sz="2800" dirty="0">
                <a:solidFill>
                  <a:schemeClr val="dk1"/>
                </a:solidFill>
              </a:rPr>
              <a:t>Initial focus on trends in owner and financing characteristics and correlations between employment growth and survey controls</a:t>
            </a:r>
            <a:endParaRPr lang="en-US" sz="2100" dirty="0">
              <a:solidFill>
                <a:schemeClr val="dk1"/>
              </a:solidFill>
            </a:endParaRPr>
          </a:p>
          <a:p>
            <a:pPr marL="1169988" lvl="2" indent="-514350" algn="l">
              <a:spcBef>
                <a:spcPts val="1500"/>
              </a:spcBef>
              <a:buSzPts val="3125"/>
              <a:buFont typeface="Arial" panose="020B0604020202020204" pitchFamily="34" charset="0"/>
              <a:buChar char="•"/>
            </a:pPr>
            <a:endParaRPr lang="en-US" sz="900" dirty="0">
              <a:solidFill>
                <a:schemeClr val="dk1"/>
              </a:solidFill>
            </a:endParaRPr>
          </a:p>
          <a:p>
            <a:pPr marL="1169988" lvl="2" indent="-514350" algn="l">
              <a:spcBef>
                <a:spcPts val="1500"/>
              </a:spcBef>
              <a:buSzPts val="3125"/>
              <a:buFont typeface="Arial" panose="020B0604020202020204" pitchFamily="34" charset="0"/>
              <a:buChar char="•"/>
            </a:pPr>
            <a:endParaRPr sz="900" dirty="0">
              <a:solidFill>
                <a:schemeClr val="dk1"/>
              </a:solidFill>
            </a:endParaRPr>
          </a:p>
        </p:txBody>
      </p:sp>
    </p:spTree>
    <p:extLst>
      <p:ext uri="{BB962C8B-B14F-4D97-AF65-F5344CB8AC3E}">
        <p14:creationId xmlns:p14="http://schemas.microsoft.com/office/powerpoint/2010/main" val="795392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63ECC8-719A-498E-B101-491B6A35558E}" type="slidenum">
              <a:rPr lang="en-US" smtClean="0"/>
              <a:t>6</a:t>
            </a:fld>
            <a:endParaRPr lang="en-US" dirty="0"/>
          </a:p>
        </p:txBody>
      </p:sp>
      <p:sp>
        <p:nvSpPr>
          <p:cNvPr id="3" name="TextBox 2"/>
          <p:cNvSpPr txBox="1"/>
          <p:nvPr/>
        </p:nvSpPr>
        <p:spPr>
          <a:xfrm>
            <a:off x="3819525" y="6202461"/>
            <a:ext cx="4953000" cy="307777"/>
          </a:xfrm>
          <a:prstGeom prst="rect">
            <a:avLst/>
          </a:prstGeom>
          <a:noFill/>
        </p:spPr>
        <p:txBody>
          <a:bodyPr wrap="square" rtlCol="0">
            <a:spAutoFit/>
          </a:bodyPr>
          <a:lstStyle/>
          <a:p>
            <a:pPr algn="ctr"/>
            <a:r>
              <a:rPr lang="en-US" sz="1400" dirty="0">
                <a:solidFill>
                  <a:schemeClr val="bg1">
                    <a:lumMod val="65000"/>
                  </a:schemeClr>
                </a:solidFill>
              </a:rPr>
              <a:t>Cleared for public dissemination (CBDRB-FY23-CES014-050)</a:t>
            </a:r>
          </a:p>
        </p:txBody>
      </p:sp>
      <p:sp>
        <p:nvSpPr>
          <p:cNvPr id="5" name="TextBox 4">
            <a:extLst>
              <a:ext uri="{FF2B5EF4-FFF2-40B4-BE49-F238E27FC236}">
                <a16:creationId xmlns:a16="http://schemas.microsoft.com/office/drawing/2014/main" id="{4CD5629F-5F13-8558-6553-209AF49AF1B4}"/>
              </a:ext>
            </a:extLst>
          </p:cNvPr>
          <p:cNvSpPr txBox="1"/>
          <p:nvPr/>
        </p:nvSpPr>
        <p:spPr>
          <a:xfrm>
            <a:off x="8903025" y="963508"/>
            <a:ext cx="2949669" cy="3139321"/>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FF0000"/>
                </a:solidFill>
              </a:rPr>
              <a:t>Declining business dynamism associated with declining shares of employees at startup and young (&lt;5 years) firms</a:t>
            </a:r>
          </a:p>
          <a:p>
            <a:pPr marL="285750" indent="-285750">
              <a:buFont typeface="Arial" panose="020B0604020202020204" pitchFamily="34" charset="0"/>
              <a:buChar char="•"/>
            </a:pPr>
            <a:endParaRPr lang="en-US" dirty="0">
              <a:solidFill>
                <a:srgbClr val="FF0000"/>
              </a:solidFill>
            </a:endParaRPr>
          </a:p>
          <a:p>
            <a:pPr marL="285750" indent="-285750">
              <a:buFont typeface="Arial" panose="020B0604020202020204" pitchFamily="34" charset="0"/>
              <a:buChar char="•"/>
            </a:pPr>
            <a:r>
              <a:rPr lang="en-US" dirty="0">
                <a:solidFill>
                  <a:srgbClr val="FF0000"/>
                </a:solidFill>
              </a:rPr>
              <a:t>Uptick in firm startups (Decker and Haltiwanger 2023) not yet showing up in employment shares </a:t>
            </a:r>
          </a:p>
          <a:p>
            <a:endParaRPr lang="en-US" dirty="0">
              <a:solidFill>
                <a:srgbClr val="FF0000"/>
              </a:solidFill>
            </a:endParaRPr>
          </a:p>
        </p:txBody>
      </p:sp>
      <p:graphicFrame>
        <p:nvGraphicFramePr>
          <p:cNvPr id="6" name="Chart 5">
            <a:extLst>
              <a:ext uri="{FF2B5EF4-FFF2-40B4-BE49-F238E27FC236}">
                <a16:creationId xmlns:a16="http://schemas.microsoft.com/office/drawing/2014/main" id="{5EE88E2C-7DC7-57C1-8BA1-90FCF7E8918A}"/>
              </a:ext>
            </a:extLst>
          </p:cNvPr>
          <p:cNvGraphicFramePr>
            <a:graphicFrameLocks noGrp="1"/>
          </p:cNvGraphicFramePr>
          <p:nvPr>
            <p:extLst>
              <p:ext uri="{D42A27DB-BD31-4B8C-83A1-F6EECF244321}">
                <p14:modId xmlns:p14="http://schemas.microsoft.com/office/powerpoint/2010/main" val="227985199"/>
              </p:ext>
            </p:extLst>
          </p:nvPr>
        </p:nvGraphicFramePr>
        <p:xfrm>
          <a:off x="304261" y="289220"/>
          <a:ext cx="8654815" cy="560527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88125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63ECC8-719A-498E-B101-491B6A35558E}" type="slidenum">
              <a:rPr lang="en-US" smtClean="0"/>
              <a:t>7</a:t>
            </a:fld>
            <a:endParaRPr lang="en-US" dirty="0"/>
          </a:p>
        </p:txBody>
      </p:sp>
      <p:sp>
        <p:nvSpPr>
          <p:cNvPr id="3" name="TextBox 2"/>
          <p:cNvSpPr txBox="1"/>
          <p:nvPr/>
        </p:nvSpPr>
        <p:spPr>
          <a:xfrm>
            <a:off x="3819525" y="6202461"/>
            <a:ext cx="4953000" cy="307777"/>
          </a:xfrm>
          <a:prstGeom prst="rect">
            <a:avLst/>
          </a:prstGeom>
          <a:noFill/>
        </p:spPr>
        <p:txBody>
          <a:bodyPr wrap="square" rtlCol="0">
            <a:spAutoFit/>
          </a:bodyPr>
          <a:lstStyle/>
          <a:p>
            <a:pPr algn="ctr"/>
            <a:r>
              <a:rPr lang="en-US" sz="1400" dirty="0">
                <a:solidFill>
                  <a:schemeClr val="bg1">
                    <a:lumMod val="65000"/>
                  </a:schemeClr>
                </a:solidFill>
              </a:rPr>
              <a:t>Cleared for public dissemination (CBDRB-FY23-CES014-050)</a:t>
            </a:r>
          </a:p>
        </p:txBody>
      </p:sp>
      <p:graphicFrame>
        <p:nvGraphicFramePr>
          <p:cNvPr id="2" name="Chart 1">
            <a:extLst>
              <a:ext uri="{FF2B5EF4-FFF2-40B4-BE49-F238E27FC236}">
                <a16:creationId xmlns:a16="http://schemas.microsoft.com/office/drawing/2014/main" id="{A66861F3-B81B-0A90-6290-833FD6275D17}"/>
              </a:ext>
            </a:extLst>
          </p:cNvPr>
          <p:cNvGraphicFramePr>
            <a:graphicFrameLocks noGrp="1"/>
          </p:cNvGraphicFramePr>
          <p:nvPr>
            <p:extLst>
              <p:ext uri="{D42A27DB-BD31-4B8C-83A1-F6EECF244321}">
                <p14:modId xmlns:p14="http://schemas.microsoft.com/office/powerpoint/2010/main" val="1268425624"/>
              </p:ext>
            </p:extLst>
          </p:nvPr>
        </p:nvGraphicFramePr>
        <p:xfrm>
          <a:off x="244337" y="286786"/>
          <a:ext cx="8655326" cy="5794418"/>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BC872043-2AA1-71B5-088D-0939B3EE3EAA}"/>
              </a:ext>
            </a:extLst>
          </p:cNvPr>
          <p:cNvSpPr txBox="1"/>
          <p:nvPr/>
        </p:nvSpPr>
        <p:spPr>
          <a:xfrm>
            <a:off x="8772525" y="1186287"/>
            <a:ext cx="2949669" cy="2862322"/>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FF0000"/>
                </a:solidFill>
              </a:rPr>
              <a:t>Use LBD, compute average Davis-Haltiwanger-Schuh (DHS) growth 1981-2016, by firm age and growth </a:t>
            </a:r>
            <a:r>
              <a:rPr lang="en-US" dirty="0" err="1">
                <a:solidFill>
                  <a:srgbClr val="FF0000"/>
                </a:solidFill>
              </a:rPr>
              <a:t>ventile</a:t>
            </a:r>
            <a:r>
              <a:rPr lang="en-US" dirty="0">
                <a:solidFill>
                  <a:srgbClr val="FF0000"/>
                </a:solidFill>
              </a:rPr>
              <a:t> (within age groups)</a:t>
            </a:r>
          </a:p>
          <a:p>
            <a:pPr marL="285750" indent="-285750">
              <a:buFont typeface="Arial" panose="020B0604020202020204" pitchFamily="34" charset="0"/>
              <a:buChar char="•"/>
            </a:pPr>
            <a:endParaRPr lang="en-US" dirty="0">
              <a:solidFill>
                <a:srgbClr val="FF0000"/>
              </a:solidFill>
            </a:endParaRPr>
          </a:p>
          <a:p>
            <a:pPr marL="285750" indent="-285750">
              <a:buFont typeface="Arial" panose="020B0604020202020204" pitchFamily="34" charset="0"/>
              <a:buChar char="•"/>
            </a:pPr>
            <a:r>
              <a:rPr lang="en-US" dirty="0">
                <a:solidFill>
                  <a:srgbClr val="FF0000"/>
                </a:solidFill>
              </a:rPr>
              <a:t>DHS growth is bounded from below, -200 percent is firm death</a:t>
            </a:r>
          </a:p>
          <a:p>
            <a:pPr marL="285750" indent="-285750">
              <a:buFont typeface="Arial" panose="020B0604020202020204" pitchFamily="34" charset="0"/>
              <a:buChar char="•"/>
            </a:pPr>
            <a:endParaRPr lang="en-US" dirty="0">
              <a:solidFill>
                <a:srgbClr val="FF0000"/>
              </a:solidFill>
            </a:endParaRPr>
          </a:p>
        </p:txBody>
      </p:sp>
    </p:spTree>
    <p:extLst>
      <p:ext uri="{BB962C8B-B14F-4D97-AF65-F5344CB8AC3E}">
        <p14:creationId xmlns:p14="http://schemas.microsoft.com/office/powerpoint/2010/main" val="2514848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63ECC8-719A-498E-B101-491B6A35558E}" type="slidenum">
              <a:rPr lang="en-US" smtClean="0"/>
              <a:t>8</a:t>
            </a:fld>
            <a:endParaRPr lang="en-US" dirty="0"/>
          </a:p>
        </p:txBody>
      </p:sp>
      <p:sp>
        <p:nvSpPr>
          <p:cNvPr id="3" name="TextBox 2"/>
          <p:cNvSpPr txBox="1"/>
          <p:nvPr/>
        </p:nvSpPr>
        <p:spPr>
          <a:xfrm>
            <a:off x="3819525" y="6202461"/>
            <a:ext cx="4953000" cy="307777"/>
          </a:xfrm>
          <a:prstGeom prst="rect">
            <a:avLst/>
          </a:prstGeom>
          <a:noFill/>
        </p:spPr>
        <p:txBody>
          <a:bodyPr wrap="square" rtlCol="0">
            <a:spAutoFit/>
          </a:bodyPr>
          <a:lstStyle/>
          <a:p>
            <a:pPr algn="ctr"/>
            <a:r>
              <a:rPr lang="en-US" sz="1400" dirty="0">
                <a:solidFill>
                  <a:schemeClr val="bg1">
                    <a:lumMod val="65000"/>
                  </a:schemeClr>
                </a:solidFill>
              </a:rPr>
              <a:t>Cleared for public dissemination (CBDRB-FY23-CES014-050)</a:t>
            </a:r>
          </a:p>
        </p:txBody>
      </p:sp>
      <p:graphicFrame>
        <p:nvGraphicFramePr>
          <p:cNvPr id="2" name="Chart 1">
            <a:extLst>
              <a:ext uri="{FF2B5EF4-FFF2-40B4-BE49-F238E27FC236}">
                <a16:creationId xmlns:a16="http://schemas.microsoft.com/office/drawing/2014/main" id="{A66861F3-B81B-0A90-6290-833FD6275D17}"/>
              </a:ext>
            </a:extLst>
          </p:cNvPr>
          <p:cNvGraphicFramePr>
            <a:graphicFrameLocks noGrp="1"/>
          </p:cNvGraphicFramePr>
          <p:nvPr>
            <p:extLst>
              <p:ext uri="{D42A27DB-BD31-4B8C-83A1-F6EECF244321}">
                <p14:modId xmlns:p14="http://schemas.microsoft.com/office/powerpoint/2010/main" val="798064257"/>
              </p:ext>
            </p:extLst>
          </p:nvPr>
        </p:nvGraphicFramePr>
        <p:xfrm>
          <a:off x="244337" y="286786"/>
          <a:ext cx="8655326" cy="5794418"/>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BC872043-2AA1-71B5-088D-0939B3EE3EAA}"/>
              </a:ext>
            </a:extLst>
          </p:cNvPr>
          <p:cNvSpPr txBox="1"/>
          <p:nvPr/>
        </p:nvSpPr>
        <p:spPr>
          <a:xfrm>
            <a:off x="8772525" y="1186287"/>
            <a:ext cx="2949669" cy="2862322"/>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FF0000"/>
                </a:solidFill>
              </a:rPr>
              <a:t>Start with average Davis-Haltiwanger-Schuh (DHS) growth 1981-2016, by firm age and growth </a:t>
            </a:r>
            <a:r>
              <a:rPr lang="en-US" dirty="0" err="1">
                <a:solidFill>
                  <a:srgbClr val="FF0000"/>
                </a:solidFill>
              </a:rPr>
              <a:t>ventile</a:t>
            </a:r>
            <a:r>
              <a:rPr lang="en-US" dirty="0">
                <a:solidFill>
                  <a:srgbClr val="FF0000"/>
                </a:solidFill>
              </a:rPr>
              <a:t> (within age groups)</a:t>
            </a:r>
          </a:p>
          <a:p>
            <a:pPr marL="285750" indent="-285750">
              <a:buFont typeface="Arial" panose="020B0604020202020204" pitchFamily="34" charset="0"/>
              <a:buChar char="•"/>
            </a:pPr>
            <a:endParaRPr lang="en-US" dirty="0">
              <a:solidFill>
                <a:srgbClr val="FF0000"/>
              </a:solidFill>
            </a:endParaRPr>
          </a:p>
          <a:p>
            <a:pPr marL="285750" indent="-285750">
              <a:buFont typeface="Arial" panose="020B0604020202020204" pitchFamily="34" charset="0"/>
              <a:buChar char="•"/>
            </a:pPr>
            <a:r>
              <a:rPr lang="en-US" dirty="0">
                <a:solidFill>
                  <a:srgbClr val="FF0000"/>
                </a:solidFill>
              </a:rPr>
              <a:t>DHS growth is bounded from below, -200 percent is firm death</a:t>
            </a:r>
          </a:p>
          <a:p>
            <a:pPr marL="285750" indent="-285750">
              <a:buFont typeface="Arial" panose="020B0604020202020204" pitchFamily="34" charset="0"/>
              <a:buChar char="•"/>
            </a:pPr>
            <a:endParaRPr lang="en-US" dirty="0">
              <a:solidFill>
                <a:srgbClr val="FF0000"/>
              </a:solidFill>
            </a:endParaRPr>
          </a:p>
        </p:txBody>
      </p:sp>
      <p:cxnSp>
        <p:nvCxnSpPr>
          <p:cNvPr id="8" name="Straight Arrow Connector 7">
            <a:extLst>
              <a:ext uri="{FF2B5EF4-FFF2-40B4-BE49-F238E27FC236}">
                <a16:creationId xmlns:a16="http://schemas.microsoft.com/office/drawing/2014/main" id="{0763B3B1-079A-059B-8AEF-C83C06FCF531}"/>
              </a:ext>
            </a:extLst>
          </p:cNvPr>
          <p:cNvCxnSpPr>
            <a:cxnSpLocks/>
          </p:cNvCxnSpPr>
          <p:nvPr/>
        </p:nvCxnSpPr>
        <p:spPr>
          <a:xfrm flipV="1">
            <a:off x="6035615" y="1328468"/>
            <a:ext cx="2004204" cy="552385"/>
          </a:xfrm>
          <a:prstGeom prst="straightConnector1">
            <a:avLst/>
          </a:prstGeom>
          <a:ln w="19050">
            <a:solidFill>
              <a:srgbClr val="FF0000"/>
            </a:solidFill>
            <a:tailEnd type="triangle"/>
          </a:ln>
        </p:spPr>
        <p:style>
          <a:lnRef idx="2">
            <a:schemeClr val="accent2"/>
          </a:lnRef>
          <a:fillRef idx="0">
            <a:schemeClr val="accent2"/>
          </a:fillRef>
          <a:effectRef idx="1">
            <a:schemeClr val="accent2"/>
          </a:effectRef>
          <a:fontRef idx="minor">
            <a:schemeClr val="tx1"/>
          </a:fontRef>
        </p:style>
      </p:cxnSp>
      <p:cxnSp>
        <p:nvCxnSpPr>
          <p:cNvPr id="11" name="Straight Arrow Connector 10">
            <a:extLst>
              <a:ext uri="{FF2B5EF4-FFF2-40B4-BE49-F238E27FC236}">
                <a16:creationId xmlns:a16="http://schemas.microsoft.com/office/drawing/2014/main" id="{034FC897-B4AD-C5DE-A824-F71447A3D594}"/>
              </a:ext>
            </a:extLst>
          </p:cNvPr>
          <p:cNvCxnSpPr>
            <a:cxnSpLocks/>
          </p:cNvCxnSpPr>
          <p:nvPr/>
        </p:nvCxnSpPr>
        <p:spPr>
          <a:xfrm flipH="1">
            <a:off x="2570672" y="2320506"/>
            <a:ext cx="2001328" cy="289594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9220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63ECC8-719A-498E-B101-491B6A35558E}" type="slidenum">
              <a:rPr lang="en-US" smtClean="0"/>
              <a:t>9</a:t>
            </a:fld>
            <a:endParaRPr lang="en-US" dirty="0"/>
          </a:p>
        </p:txBody>
      </p:sp>
      <p:sp>
        <p:nvSpPr>
          <p:cNvPr id="3" name="TextBox 2"/>
          <p:cNvSpPr txBox="1"/>
          <p:nvPr/>
        </p:nvSpPr>
        <p:spPr>
          <a:xfrm>
            <a:off x="3819525" y="6202461"/>
            <a:ext cx="4953000" cy="307777"/>
          </a:xfrm>
          <a:prstGeom prst="rect">
            <a:avLst/>
          </a:prstGeom>
          <a:noFill/>
        </p:spPr>
        <p:txBody>
          <a:bodyPr wrap="square" rtlCol="0">
            <a:spAutoFit/>
          </a:bodyPr>
          <a:lstStyle/>
          <a:p>
            <a:pPr algn="ctr"/>
            <a:r>
              <a:rPr lang="en-US" sz="1400" dirty="0">
                <a:solidFill>
                  <a:schemeClr val="bg1">
                    <a:lumMod val="65000"/>
                  </a:schemeClr>
                </a:solidFill>
              </a:rPr>
              <a:t>Cleared for public dissemination (CBDRB-FY23-CES014-050)</a:t>
            </a:r>
          </a:p>
        </p:txBody>
      </p:sp>
      <p:sp>
        <p:nvSpPr>
          <p:cNvPr id="5" name="TextBox 4">
            <a:extLst>
              <a:ext uri="{FF2B5EF4-FFF2-40B4-BE49-F238E27FC236}">
                <a16:creationId xmlns:a16="http://schemas.microsoft.com/office/drawing/2014/main" id="{4C81AF90-56AE-2E86-626B-161B1AED4A53}"/>
              </a:ext>
            </a:extLst>
          </p:cNvPr>
          <p:cNvSpPr txBox="1"/>
          <p:nvPr/>
        </p:nvSpPr>
        <p:spPr>
          <a:xfrm>
            <a:off x="8772525" y="1305341"/>
            <a:ext cx="3019242" cy="3693319"/>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FF0000"/>
                </a:solidFill>
              </a:rPr>
              <a:t>See same differences in fraction of firms that are high growth by age, as well as time series patterns </a:t>
            </a:r>
          </a:p>
          <a:p>
            <a:pPr marL="285750" indent="-285750">
              <a:buFont typeface="Arial" panose="020B0604020202020204" pitchFamily="34" charset="0"/>
              <a:buChar char="•"/>
            </a:pPr>
            <a:endParaRPr lang="en-US" dirty="0">
              <a:solidFill>
                <a:srgbClr val="FF0000"/>
              </a:solidFill>
            </a:endParaRPr>
          </a:p>
          <a:p>
            <a:pPr marL="285750" indent="-285750">
              <a:buFont typeface="Arial" panose="020B0604020202020204" pitchFamily="34" charset="0"/>
              <a:buChar char="•"/>
            </a:pPr>
            <a:r>
              <a:rPr lang="en-US" dirty="0">
                <a:solidFill>
                  <a:srgbClr val="FF0000"/>
                </a:solidFill>
              </a:rPr>
              <a:t>Matched LEOF firms slightly more likely to survive, in part because they need to survive long enough to take the survey one year post sampling</a:t>
            </a:r>
          </a:p>
          <a:p>
            <a:pPr marL="285750" indent="-285750">
              <a:buFont typeface="Arial" panose="020B0604020202020204" pitchFamily="34" charset="0"/>
              <a:buChar char="•"/>
            </a:pPr>
            <a:endParaRPr lang="en-US" dirty="0">
              <a:solidFill>
                <a:srgbClr val="FF0000"/>
              </a:solidFill>
            </a:endParaRPr>
          </a:p>
          <a:p>
            <a:pPr marL="285750" indent="-285750">
              <a:buFont typeface="Arial" panose="020B0604020202020204" pitchFamily="34" charset="0"/>
              <a:buChar char="•"/>
            </a:pPr>
            <a:endParaRPr lang="en-US" dirty="0">
              <a:solidFill>
                <a:srgbClr val="FF0000"/>
              </a:solidFill>
            </a:endParaRPr>
          </a:p>
        </p:txBody>
      </p:sp>
      <p:graphicFrame>
        <p:nvGraphicFramePr>
          <p:cNvPr id="9" name="Chart 8">
            <a:extLst>
              <a:ext uri="{FF2B5EF4-FFF2-40B4-BE49-F238E27FC236}">
                <a16:creationId xmlns:a16="http://schemas.microsoft.com/office/drawing/2014/main" id="{88B3C9F6-6924-710A-AC64-4C6FFA390E80}"/>
              </a:ext>
            </a:extLst>
          </p:cNvPr>
          <p:cNvGraphicFramePr>
            <a:graphicFrameLocks noGrp="1"/>
          </p:cNvGraphicFramePr>
          <p:nvPr>
            <p:extLst>
              <p:ext uri="{D42A27DB-BD31-4B8C-83A1-F6EECF244321}">
                <p14:modId xmlns:p14="http://schemas.microsoft.com/office/powerpoint/2010/main" val="700799339"/>
              </p:ext>
            </p:extLst>
          </p:nvPr>
        </p:nvGraphicFramePr>
        <p:xfrm>
          <a:off x="110249" y="136525"/>
          <a:ext cx="8662276" cy="57607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639161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 Template 2-2021  -  Read-Only" id="{AD989714-BEE4-45A0-93AD-585B41529B1E}" vid="{A8E0AAA7-F69A-4939-BF58-13CEE3D29C0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1C316DE1604D74BBEEC6DCFD37AAD16" ma:contentTypeVersion="5" ma:contentTypeDescription="Create a new document." ma:contentTypeScope="" ma:versionID="48ad57f3edf4ab112b514b9cbd0800b9">
  <xsd:schema xmlns:xsd="http://www.w3.org/2001/XMLSchema" xmlns:xs="http://www.w3.org/2001/XMLSchema" xmlns:p="http://schemas.microsoft.com/office/2006/metadata/properties" xmlns:ns1="http://schemas.microsoft.com/sharepoint/v3" xmlns:ns2="b6330142-0c42-4f86-9235-3087764f206f" xmlns:ns3="5b5dc115-56f0-4f6d-b900-187dba22236c" targetNamespace="http://schemas.microsoft.com/office/2006/metadata/properties" ma:root="true" ma:fieldsID="2cd881644bc0ef7b0e80cced2635cf39" ns1:_="" ns2:_="" ns3:_="">
    <xsd:import namespace="http://schemas.microsoft.com/sharepoint/v3"/>
    <xsd:import namespace="b6330142-0c42-4f86-9235-3087764f206f"/>
    <xsd:import namespace="5b5dc115-56f0-4f6d-b900-187dba22236c"/>
    <xsd:element name="properties">
      <xsd:complexType>
        <xsd:sequence>
          <xsd:element name="documentManagement">
            <xsd:complexType>
              <xsd:all>
                <xsd:element ref="ns1:RoutingRuleDescription" minOccurs="0"/>
                <xsd:element ref="ns2:MediaServiceMetadata" minOccurs="0"/>
                <xsd:element ref="ns2:MediaServiceFastMetadata" minOccurs="0"/>
                <xsd:element ref="ns3:CIDBDocumentClassifi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8" nillable="true" ma:displayName="Description" ma:internalName="Description0" ma:readOnly="fals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6330142-0c42-4f86-9235-3087764f206f" elementFormDefault="qualified">
    <xsd:import namespace="http://schemas.microsoft.com/office/2006/documentManagement/types"/>
    <xsd:import namespace="http://schemas.microsoft.com/office/infopath/2007/PartnerControls"/>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b5dc115-56f0-4f6d-b900-187dba22236c" elementFormDefault="qualified">
    <xsd:import namespace="http://schemas.microsoft.com/office/2006/documentManagement/types"/>
    <xsd:import namespace="http://schemas.microsoft.com/office/infopath/2007/PartnerControls"/>
    <xsd:element name="CIDBDocumentClassification" ma:index="11" nillable="true" ma:displayName="CIDBDocumentClassification" ma:default="How To" ma:format="RadioButtons" ma:internalName="CIDBDocumentClassification">
      <xsd:simpleType>
        <xsd:restriction base="dms:Choice">
          <xsd:enumeration value="How To"/>
          <xsd:enumeration value="Template"/>
          <xsd:enumeration value="Instruction"/>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RoutingRuleDescription xmlns="http://schemas.microsoft.com/sharepoint/v3">Current Approved Template</RoutingRuleDescription>
    <CIDBDocumentClassification xmlns="5b5dc115-56f0-4f6d-b900-187dba22236c">Template</CIDBDocumentClassification>
  </documentManagement>
</p:properties>
</file>

<file path=customXml/itemProps1.xml><?xml version="1.0" encoding="utf-8"?>
<ds:datastoreItem xmlns:ds="http://schemas.openxmlformats.org/officeDocument/2006/customXml" ds:itemID="{CB7FAFDD-3CCE-4B9C-8B38-7618B5D44C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330142-0c42-4f86-9235-3087764f206f"/>
    <ds:schemaRef ds:uri="5b5dc115-56f0-4f6d-b900-187dba22236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AABB135-AD88-424B-A70F-93719B4573DA}">
  <ds:schemaRefs>
    <ds:schemaRef ds:uri="http://schemas.microsoft.com/sharepoint/v3/contenttype/forms"/>
  </ds:schemaRefs>
</ds:datastoreItem>
</file>

<file path=customXml/itemProps3.xml><?xml version="1.0" encoding="utf-8"?>
<ds:datastoreItem xmlns:ds="http://schemas.openxmlformats.org/officeDocument/2006/customXml" ds:itemID="{C29D7FDE-784D-4DEC-B49C-6F84CF51374D}">
  <ds:schemaRefs>
    <ds:schemaRef ds:uri="http://purl.org/dc/elements/1.1/"/>
    <ds:schemaRef ds:uri="http://schemas.microsoft.com/office/2006/documentManagement/types"/>
    <ds:schemaRef ds:uri="5b5dc115-56f0-4f6d-b900-187dba22236c"/>
    <ds:schemaRef ds:uri="http://www.w3.org/XML/1998/namespace"/>
    <ds:schemaRef ds:uri="http://schemas.microsoft.com/office/infopath/2007/PartnerControls"/>
    <ds:schemaRef ds:uri="http://schemas.microsoft.com/office/2006/metadata/properties"/>
    <ds:schemaRef ds:uri="http://schemas.microsoft.com/sharepoint/v3"/>
    <ds:schemaRef ds:uri="http://purl.org/dc/dcmitype/"/>
    <ds:schemaRef ds:uri="http://schemas.openxmlformats.org/package/2006/metadata/core-properties"/>
    <ds:schemaRef ds:uri="b6330142-0c42-4f86-9235-3087764f206f"/>
    <ds:schemaRef ds:uri="http://purl.org/dc/terms/"/>
  </ds:schemaRefs>
</ds:datastoreItem>
</file>

<file path=docProps/app.xml><?xml version="1.0" encoding="utf-8"?>
<Properties xmlns="http://schemas.openxmlformats.org/officeDocument/2006/extended-properties" xmlns:vt="http://schemas.openxmlformats.org/officeDocument/2006/docPropsVTypes">
  <Template>BDFHS_YoungFirmFinancing_082923</Template>
  <TotalTime>893</TotalTime>
  <Words>1567</Words>
  <Application>Microsoft Office PowerPoint</Application>
  <PresentationFormat>Widescreen</PresentationFormat>
  <Paragraphs>174</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PowerPoint Presentation</vt:lpstr>
      <vt:lpstr>PowerPoint Presentation</vt:lpstr>
      <vt:lpstr>Longitudinal  Employer Owner Finance</vt:lpstr>
      <vt:lpstr>LEOF Survey Components</vt:lpstr>
      <vt:lpstr>Why Build LEOF?</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Characteristics of High Growth Firms</vt:lpstr>
      <vt:lpstr>PowerPoint Presentation</vt:lpstr>
      <vt:lpstr>PowerPoint Presentation</vt:lpstr>
      <vt:lpstr>PowerPoint Presentation</vt:lpstr>
      <vt:lpstr>PowerPoint Presentation</vt:lpstr>
      <vt:lpstr>PowerPoint Presentation</vt:lpstr>
      <vt:lpstr>Broader LEOF Research Agenda</vt:lpstr>
    </vt:vector>
  </TitlesOfParts>
  <Company>U.S. Census Bureau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Edward Sabelhaus (CENSUS/CES CTR)</dc:creator>
  <cp:lastModifiedBy>John C. Haltiwanger</cp:lastModifiedBy>
  <cp:revision>5</cp:revision>
  <dcterms:created xsi:type="dcterms:W3CDTF">2023-08-29T18:52:35Z</dcterms:created>
  <dcterms:modified xsi:type="dcterms:W3CDTF">2024-07-12T00:38:51Z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0x01010031C316DE1604D74BBEEC6DCFD37AAD16</vt:lpwstr>
  </property>
</Properties>
</file>