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379" r:id="rId2"/>
    <p:sldId id="435" r:id="rId3"/>
    <p:sldId id="436" r:id="rId4"/>
    <p:sldId id="411" r:id="rId5"/>
    <p:sldId id="402" r:id="rId6"/>
    <p:sldId id="425" r:id="rId7"/>
    <p:sldId id="437" r:id="rId8"/>
    <p:sldId id="427" r:id="rId9"/>
    <p:sldId id="432" r:id="rId10"/>
    <p:sldId id="438" r:id="rId11"/>
    <p:sldId id="433" r:id="rId12"/>
    <p:sldId id="409" r:id="rId1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FF"/>
    <a:srgbClr val="0022CA"/>
    <a:srgbClr val="3333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069" autoAdjust="0"/>
    <p:restoredTop sz="95274" autoAdjust="0"/>
  </p:normalViewPr>
  <p:slideViewPr>
    <p:cSldViewPr>
      <p:cViewPr varScale="1">
        <p:scale>
          <a:sx n="82" d="100"/>
          <a:sy n="82" d="100"/>
        </p:scale>
        <p:origin x="105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50" d="100"/>
        <a:sy n="150" d="100"/>
      </p:scale>
      <p:origin x="0" y="0"/>
    </p:cViewPr>
  </p:notesTextViewPr>
  <p:notesViewPr>
    <p:cSldViewPr>
      <p:cViewPr varScale="1">
        <p:scale>
          <a:sx n="61" d="100"/>
          <a:sy n="61" d="100"/>
        </p:scale>
        <p:origin x="2742" y="6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587" y="0"/>
            <a:ext cx="3169920" cy="481727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0B9AF00C-6D75-48A8-A194-B96D46F0E30B}" type="datetimeFigureOut">
              <a:rPr lang="en-US" smtClean="0"/>
              <a:t>7/8/2024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19475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587" y="9119475"/>
            <a:ext cx="3169920" cy="481726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38F204BC-D94E-4A4A-A5D3-5EDFD9255B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08512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564DB847-A7C6-423F-B771-46A6092732E3}" type="datetimeFigureOut">
              <a:rPr lang="en-US"/>
              <a:pPr>
                <a:defRPr/>
              </a:pPr>
              <a:t>7/8/2024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3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7FC56A9-71FA-49A8-A49B-73E0C4B6E02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524676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83266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endParaRPr lang="en-US" sz="2500" dirty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03538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endParaRPr lang="en-US" sz="2500" dirty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09662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endParaRPr lang="en-US" sz="2500" dirty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360156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228600" indent="-228600" defTabSz="966612">
              <a:buFont typeface="+mj-lt"/>
              <a:buAutoNum type="arabicPeriod"/>
              <a:defRPr/>
            </a:pPr>
            <a:endParaRPr lang="en-US" sz="1000" dirty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39756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endParaRPr lang="en-US" sz="1200" dirty="0">
              <a:uFill>
                <a:solidFill>
                  <a:schemeClr val="bg1"/>
                </a:solidFill>
              </a:uFill>
              <a:latin typeface="+mj-lt"/>
              <a:cs typeface="Segoe UI" panose="020B0502040204020203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869085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lvl="0" indent="0" algn="l" defTabSz="966612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2500" dirty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38970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endParaRPr lang="en-US" sz="2500" dirty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913340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endParaRPr lang="en-US" sz="2500" dirty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412617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endParaRPr lang="en-US" sz="2500" dirty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621479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endParaRPr lang="en-US" sz="2500" dirty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72501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defTabSz="966612">
              <a:defRPr/>
            </a:pPr>
            <a:endParaRPr lang="en-US" sz="2500" dirty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7FC56A9-71FA-49A8-A49B-73E0C4B6E024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183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533400" y="1295400"/>
            <a:ext cx="8077200" cy="990600"/>
          </a:xfrm>
          <a:prstGeom prst="roundRect">
            <a:avLst/>
          </a:prstGeom>
          <a:solidFill>
            <a:srgbClr val="3333B2"/>
          </a:solidFill>
          <a:ln>
            <a:solidFill>
              <a:srgbClr val="3333B2"/>
            </a:solidFill>
          </a:ln>
          <a:effectLst>
            <a:outerShdw blurRad="114300" dist="1524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+mn-cs"/>
              </a:rPr>
              <a:t>Damodar</a:t>
            </a:r>
            <a:r>
              <a:rPr lang="en-US" sz="1200" baseline="0" dirty="0">
                <a:solidFill>
                  <a:schemeClr val="bg1"/>
                </a:solidFill>
                <a:latin typeface="+mn-lt"/>
                <a:cs typeface="+mn-cs"/>
              </a:rPr>
              <a:t> Rajbhandari</a:t>
            </a:r>
            <a:endParaRPr lang="en-US" sz="1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772400" cy="838200"/>
          </a:xfrm>
        </p:spPr>
        <p:txBody>
          <a:bodyPr/>
          <a:lstStyle>
            <a:lvl1pPr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4290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1000" y="6492875"/>
            <a:ext cx="11430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06CB4F1-E69D-4458-B775-B121381A0F5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Rectangle 14"/>
          <p:cNvSpPr/>
          <p:nvPr userDrawn="1"/>
        </p:nvSpPr>
        <p:spPr>
          <a:xfrm>
            <a:off x="4555958" y="-12032"/>
            <a:ext cx="4588042" cy="774032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 userDrawn="1"/>
        </p:nvSpPr>
        <p:spPr>
          <a:xfrm>
            <a:off x="-16042" y="-12032"/>
            <a:ext cx="4572000" cy="77403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2895600" y="2819400"/>
            <a:ext cx="3429000" cy="186106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A36733-459D-4C68-B614-1F8D3D4A1C30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39EB02-20BD-4C4F-B59A-1CA3F89D91B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76200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+mn-cs"/>
              </a:rPr>
              <a:t>Damodar</a:t>
            </a:r>
            <a:r>
              <a:rPr lang="en-US" sz="1200" baseline="0" dirty="0">
                <a:solidFill>
                  <a:schemeClr val="bg1"/>
                </a:solidFill>
                <a:latin typeface="+mn-lt"/>
                <a:cs typeface="+mn-cs"/>
              </a:rPr>
              <a:t> Rajbhandari</a:t>
            </a:r>
            <a:endParaRPr lang="en-US" sz="1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82000" cy="43735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/>
            </a:lvl1pPr>
            <a:lvl2pPr>
              <a:buSzPct val="60000"/>
              <a:buFontTx/>
              <a:buBlip>
                <a:blip r:embed="rId3"/>
              </a:buBlip>
              <a:defRPr/>
            </a:lvl2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" y="780047"/>
            <a:ext cx="9007642" cy="743953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5BC7FEBF-A170-470C-A369-F0D066FB58E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Rectangle 10"/>
          <p:cNvSpPr/>
          <p:nvPr userDrawn="1"/>
        </p:nvSpPr>
        <p:spPr>
          <a:xfrm>
            <a:off x="4495800" y="-12032"/>
            <a:ext cx="4648200" cy="774032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-6016" y="-12032"/>
            <a:ext cx="4572000" cy="79207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 userDrawn="1"/>
        </p:nvSpPr>
        <p:spPr>
          <a:xfrm>
            <a:off x="-16042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+mn-cs"/>
              </a:rPr>
              <a:t>Damodar</a:t>
            </a:r>
            <a:r>
              <a:rPr lang="en-US" sz="1200" baseline="0" dirty="0">
                <a:solidFill>
                  <a:schemeClr val="bg1"/>
                </a:solidFill>
                <a:latin typeface="+mn-lt"/>
                <a:cs typeface="+mn-cs"/>
              </a:rPr>
              <a:t> Rajbhandari</a:t>
            </a:r>
            <a:endParaRPr lang="en-US" sz="1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066800"/>
            <a:ext cx="42672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800"/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66800"/>
            <a:ext cx="4267200" cy="50593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800"/>
            </a:lvl1pPr>
            <a:lvl2pPr>
              <a:buSzPct val="60000"/>
              <a:buFontTx/>
              <a:buBlip>
                <a:blip r:embed="rId2"/>
              </a:buBlip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FF05D9A-DAC8-4C53-B66B-408BAA307D90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A58546F-1E4E-426D-9940-5EB4B4A746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071563" y="6488113"/>
            <a:ext cx="3500437" cy="369887"/>
          </a:xfrm>
          <a:prstGeom prst="rect">
            <a:avLst/>
          </a:prstGeom>
          <a:noFill/>
        </p:spPr>
        <p:txBody>
          <a:bodyPr anchor="ctr"/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200" dirty="0">
                <a:solidFill>
                  <a:schemeClr val="bg1"/>
                </a:solidFill>
                <a:latin typeface="+mn-lt"/>
                <a:cs typeface="+mn-cs"/>
              </a:rPr>
              <a:t>Damodar</a:t>
            </a:r>
            <a:r>
              <a:rPr lang="en-US" sz="1200" baseline="0" dirty="0">
                <a:solidFill>
                  <a:schemeClr val="bg1"/>
                </a:solidFill>
                <a:latin typeface="+mn-lt"/>
                <a:cs typeface="+mn-cs"/>
              </a:rPr>
              <a:t> Rajbhandari</a:t>
            </a:r>
            <a:endParaRPr lang="en-US" sz="1200" dirty="0">
              <a:solidFill>
                <a:schemeClr val="bg1"/>
              </a:solidFill>
              <a:latin typeface="+mn-lt"/>
              <a:cs typeface="+mn-cs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990600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76400"/>
            <a:ext cx="4040188" cy="44497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400"/>
            </a:lvl1pPr>
            <a:lvl2pPr>
              <a:buSzPct val="60000"/>
              <a:buFontTx/>
              <a:buBlip>
                <a:blip r:embed="rId2"/>
              </a:buBlip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990600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676400"/>
            <a:ext cx="4041775" cy="4449763"/>
          </a:xfrm>
        </p:spPr>
        <p:txBody>
          <a:bodyPr/>
          <a:lstStyle>
            <a:lvl1pPr>
              <a:buSzPct val="60000"/>
              <a:buFontTx/>
              <a:buBlip>
                <a:blip r:embed="rId2"/>
              </a:buBlip>
              <a:defRPr sz="2400"/>
            </a:lvl1pPr>
            <a:lvl2pPr>
              <a:buSzPct val="60000"/>
              <a:buFontTx/>
              <a:buBlip>
                <a:blip r:embed="rId2"/>
              </a:buBlip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8392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25075E3A-870C-4809-ABC6-77B21E2CD478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4F25B14B-C98E-4C14-96E7-18DD3A29C1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762000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100000">
                <a:srgbClr val="3333B2"/>
              </a:gs>
            </a:gsLst>
            <a:lin ang="10800000" scaled="1"/>
            <a:tileRect/>
          </a:gradFill>
          <a:ln>
            <a:noFill/>
          </a:ln>
          <a:effectLst>
            <a:outerShdw blurRad="50800" dist="88900" dir="54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915400" cy="762000"/>
          </a:xfrm>
        </p:spPr>
        <p:txBody>
          <a:bodyPr/>
          <a:lstStyle>
            <a:lvl1pPr marL="182880" algn="l">
              <a:defRPr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66800" y="6477000"/>
            <a:ext cx="3505200" cy="381000"/>
          </a:xfrm>
        </p:spPr>
        <p:txBody>
          <a:bodyPr anchor="ctr">
            <a:normAutofit/>
          </a:bodyPr>
          <a:lstStyle>
            <a:lvl1pPr algn="r">
              <a:buNone/>
              <a:defRPr lang="en-US" sz="12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37887963-EBBB-4D80-84C4-5B8B6AB6C924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F8ABFDA-DAF0-4496-8136-3108F5781C5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572000" y="6477000"/>
            <a:ext cx="4572000" cy="381000"/>
          </a:xfrm>
          <a:prstGeom prst="rect">
            <a:avLst/>
          </a:prstGeom>
          <a:solidFill>
            <a:srgbClr val="3333B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 userDrawn="1"/>
        </p:nvSpPr>
        <p:spPr>
          <a:xfrm>
            <a:off x="0" y="6477000"/>
            <a:ext cx="4572000" cy="381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 Placeholder 10"/>
          <p:cNvSpPr>
            <a:spLocks noGrp="1"/>
          </p:cNvSpPr>
          <p:nvPr>
            <p:ph type="body" sz="quarter" idx="13"/>
          </p:nvPr>
        </p:nvSpPr>
        <p:spPr>
          <a:xfrm>
            <a:off x="1066800" y="6477000"/>
            <a:ext cx="3505200" cy="381000"/>
          </a:xfrm>
        </p:spPr>
        <p:txBody>
          <a:bodyPr anchor="ctr">
            <a:normAutofit/>
          </a:bodyPr>
          <a:lstStyle>
            <a:lvl1pPr algn="r">
              <a:buNone/>
              <a:defRPr lang="en-US" sz="1200" kern="1200" baseline="0" dirty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>
              <a:defRPr baseline="0">
                <a:solidFill>
                  <a:schemeClr val="bg1"/>
                </a:solidFill>
              </a:defRPr>
            </a:lvl2pPr>
            <a:lvl3pPr>
              <a:defRPr baseline="0">
                <a:solidFill>
                  <a:schemeClr val="bg1"/>
                </a:solidFill>
              </a:defRPr>
            </a:lvl3pPr>
            <a:lvl4pPr>
              <a:defRPr baseline="0">
                <a:solidFill>
                  <a:schemeClr val="bg1"/>
                </a:solidFill>
              </a:defRPr>
            </a:lvl4pPr>
            <a:lvl5pPr>
              <a:defRPr baseline="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4"/>
          </p:nvPr>
        </p:nvSpPr>
        <p:spPr>
          <a:xfrm>
            <a:off x="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C2987663-4C68-454D-9341-747DFD21BC94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5"/>
          </p:nvPr>
        </p:nvSpPr>
        <p:spPr>
          <a:xfrm>
            <a:off x="4572000" y="6492875"/>
            <a:ext cx="3505200" cy="365125"/>
          </a:xfrm>
        </p:spPr>
        <p:txBody>
          <a:bodyPr/>
          <a:lstStyle>
            <a:lvl1pPr algn="l"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6"/>
          </p:nvPr>
        </p:nvSpPr>
        <p:spPr>
          <a:xfrm>
            <a:off x="8077200" y="6492875"/>
            <a:ext cx="1066800" cy="365125"/>
          </a:xfrm>
        </p:spPr>
        <p:txBody>
          <a:bodyPr/>
          <a:lstStyle>
            <a:lvl1pPr>
              <a:defRPr baseline="0"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E7C05FB1-C35B-4870-BC50-C1BF2D042AF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3CDFA-330E-4CAA-8D3D-CB5AEA74F8D2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02A947-F0B9-4AC8-B617-2CA04D39997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7267CC-F936-4338-A5BF-4A2F6369C5A4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05516-340B-459A-81CA-6701DA508F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59EC681-8D43-4411-94FF-0E685A50AF1A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Introduction to Reciprocal Lattice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EA575-3527-424C-A005-428A5216F81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C732611-0F25-4EBF-9023-C4FFDAAD1EC6}" type="datetime1">
              <a:rPr lang="en-US" smtClean="0"/>
              <a:t>7/8/2024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Introduction to Reciprocal Lattices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D6CB6DE-1033-4C2C-8280-139BC16F7CB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67" r:id="rId7"/>
    <p:sldLayoutId id="2147483668" r:id="rId8"/>
    <p:sldLayoutId id="2147483669" r:id="rId9"/>
    <p:sldLayoutId id="2147483670" r:id="rId10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5.em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95536" y="3068960"/>
            <a:ext cx="8280920" cy="37548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lt-LT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Karolis </a:t>
            </a:r>
            <a:r>
              <a:rPr lang="lt-LT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Liaudinskas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Norges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Bank)</a:t>
            </a: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NBER Summer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Institute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2024</a:t>
            </a:r>
          </a:p>
          <a:p>
            <a:pPr algn="ctr"/>
            <a:endParaRPr lang="en-US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views are those of the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author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do not necessarily reflect those of </a:t>
            </a:r>
            <a:r>
              <a:rPr lang="en-US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Norges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Bank.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323528" y="1700808"/>
            <a:ext cx="8496944" cy="1080120"/>
          </a:xfrm>
          <a:prstGeom prst="roundRect">
            <a:avLst/>
          </a:prstGeom>
          <a:solidFill>
            <a:srgbClr val="3333B2"/>
          </a:solidFill>
          <a:effectLst>
            <a:outerShdw blurRad="50800" dist="76200" dir="5640000" sx="92000" sy="92000" algn="ctr" rotWithShape="0">
              <a:srgbClr val="000000">
                <a:alpha val="43137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1" name="Title 15"/>
          <p:cNvSpPr>
            <a:spLocks noGrp="1"/>
          </p:cNvSpPr>
          <p:nvPr>
            <p:ph type="title"/>
          </p:nvPr>
        </p:nvSpPr>
        <p:spPr>
          <a:xfrm>
            <a:off x="323528" y="1916832"/>
            <a:ext cx="8352928" cy="576064"/>
          </a:xfrm>
        </p:spPr>
        <p:txBody>
          <a:bodyPr/>
          <a:lstStyle/>
          <a:p>
            <a:pPr marL="182880" algn="ctr"/>
            <a:r>
              <a:rPr lang="en-US" sz="2600" b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Rationality and Disposition Effect in Algorithmic Trading</a:t>
            </a:r>
          </a:p>
        </p:txBody>
      </p:sp>
    </p:spTree>
    <p:extLst>
      <p:ext uri="{BB962C8B-B14F-4D97-AF65-F5344CB8AC3E}">
        <p14:creationId xmlns:p14="http://schemas.microsoft.com/office/powerpoint/2010/main" val="1601485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Results: </a:t>
            </a:r>
            <a:r>
              <a:rPr lang="en-US" sz="4000" dirty="0" smtClean="0"/>
              <a:t>potential mechanisms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664350" y="1191442"/>
            <a:ext cx="7940098" cy="369331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results suggest that psychology at least partially affects the difference in disposition effect between humans and algorithms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Psychology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literature finds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evidence that higher air temperature improves both mood and cognition (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e.g., Keller et al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., 2005)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Prospect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theory (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Kahneman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Tversky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1979):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investors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care about gains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 losses relative to a reference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point and are loss-averse.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	         cognition          cognitive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biases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disposition effect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Realization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utility (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Barberis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Xiong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2012)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realization of </a:t>
            </a:r>
            <a:r>
              <a:rPr lang="lt-L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gains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t-L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losses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lt-L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causes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pleasure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t-L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pain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), </a:t>
            </a:r>
            <a:r>
              <a:rPr lang="lt-L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r</a:t>
            </a:r>
            <a:r>
              <a:rPr lang="en-US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epair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</a:t>
            </a:r>
            <a:r>
              <a:rPr lang="lt-L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mood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Temperature          </a:t>
            </a:r>
            <a:r>
              <a:rPr lang="lt-L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mood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lt-L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need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mood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repair</a:t>
            </a:r>
            <a:r>
              <a:rPr lang="lt-LT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disposition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Down Arrow 4"/>
          <p:cNvSpPr/>
          <p:nvPr/>
        </p:nvSpPr>
        <p:spPr>
          <a:xfrm flipV="1">
            <a:off x="2477850" y="3368817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Down Arrow 9"/>
          <p:cNvSpPr/>
          <p:nvPr/>
        </p:nvSpPr>
        <p:spPr>
          <a:xfrm>
            <a:off x="5580112" y="3373014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Down Arrow 11"/>
          <p:cNvSpPr/>
          <p:nvPr/>
        </p:nvSpPr>
        <p:spPr>
          <a:xfrm>
            <a:off x="7529606" y="3387365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Arrow 5"/>
          <p:cNvSpPr/>
          <p:nvPr/>
        </p:nvSpPr>
        <p:spPr>
          <a:xfrm>
            <a:off x="2682420" y="3512833"/>
            <a:ext cx="17891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ight Arrow 12"/>
          <p:cNvSpPr/>
          <p:nvPr/>
        </p:nvSpPr>
        <p:spPr>
          <a:xfrm>
            <a:off x="5775890" y="3508522"/>
            <a:ext cx="17891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Down Arrow 13"/>
          <p:cNvSpPr/>
          <p:nvPr/>
        </p:nvSpPr>
        <p:spPr>
          <a:xfrm flipV="1">
            <a:off x="2474437" y="4599790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Down Arrow 14"/>
          <p:cNvSpPr/>
          <p:nvPr/>
        </p:nvSpPr>
        <p:spPr>
          <a:xfrm>
            <a:off x="5672689" y="4615575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Down Arrow 15"/>
          <p:cNvSpPr/>
          <p:nvPr/>
        </p:nvSpPr>
        <p:spPr>
          <a:xfrm>
            <a:off x="7623844" y="4613905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Arrow 17"/>
          <p:cNvSpPr/>
          <p:nvPr/>
        </p:nvSpPr>
        <p:spPr>
          <a:xfrm>
            <a:off x="2671346" y="4734475"/>
            <a:ext cx="17891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ight Arrow 18"/>
          <p:cNvSpPr/>
          <p:nvPr/>
        </p:nvSpPr>
        <p:spPr>
          <a:xfrm>
            <a:off x="5900445" y="4718497"/>
            <a:ext cx="17891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Down Arrow 19"/>
          <p:cNvSpPr/>
          <p:nvPr/>
        </p:nvSpPr>
        <p:spPr>
          <a:xfrm flipV="1">
            <a:off x="3469849" y="4604574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ight Arrow 20"/>
          <p:cNvSpPr/>
          <p:nvPr/>
        </p:nvSpPr>
        <p:spPr>
          <a:xfrm>
            <a:off x="3664039" y="4726666"/>
            <a:ext cx="17891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9BDC0657-1B2D-4CA6-BF38-35DBB9544133}"/>
              </a:ext>
            </a:extLst>
          </p:cNvPr>
          <p:cNvSpPr txBox="1">
            <a:spLocks/>
          </p:cNvSpPr>
          <p:nvPr/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 smtClean="0"/>
              <a:t>9/11</a:t>
            </a:r>
            <a:endParaRPr lang="en-US" dirty="0"/>
          </a:p>
        </p:txBody>
      </p:sp>
      <p:sp>
        <p:nvSpPr>
          <p:cNvPr id="22" name="Down Arrow 21"/>
          <p:cNvSpPr/>
          <p:nvPr/>
        </p:nvSpPr>
        <p:spPr>
          <a:xfrm flipV="1">
            <a:off x="3787242" y="3366323"/>
            <a:ext cx="144016" cy="28803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ight Arrow 23"/>
          <p:cNvSpPr/>
          <p:nvPr/>
        </p:nvSpPr>
        <p:spPr>
          <a:xfrm>
            <a:off x="3991812" y="3510339"/>
            <a:ext cx="178916" cy="4571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6606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 smtClean="0"/>
              <a:t>Why do some ATs exhibit DE?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683568" y="1268760"/>
            <a:ext cx="8012106" cy="221599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25 out of 146 (17%) algorithms do exhibit positive DE, while 18 show inverse DE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ATs 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with DE&lt;0 – momentum traders </a:t>
            </a:r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ATs with DE&gt;0 – contrarian </a:t>
            </a: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traders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DE&gt;0 for algorithms can be fully explained by (profitable) contrarian trading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Slide Number Placeholder 3">
            <a:extLst>
              <a:ext uri="{FF2B5EF4-FFF2-40B4-BE49-F238E27FC236}">
                <a16:creationId xmlns:a16="http://schemas.microsoft.com/office/drawing/2014/main" id="{9BDC0657-1B2D-4CA6-BF38-35DBB9544133}"/>
              </a:ext>
            </a:extLst>
          </p:cNvPr>
          <p:cNvSpPr txBox="1">
            <a:spLocks/>
          </p:cNvSpPr>
          <p:nvPr/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 smtClean="0"/>
              <a:t>10</a:t>
            </a:r>
            <a:r>
              <a:rPr lang="lt-LT" dirty="0" smtClean="0"/>
              <a:t>/11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712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1">
            <a:extLst>
              <a:ext uri="{FF2B5EF4-FFF2-40B4-BE49-F238E27FC236}">
                <a16:creationId xmlns:a16="http://schemas.microsoft.com/office/drawing/2014/main" id="{6E899E33-0A71-4E97-A7FB-BAFEE27DD9C0}"/>
              </a:ext>
            </a:extLst>
          </p:cNvPr>
          <p:cNvSpPr txBox="1">
            <a:spLocks/>
          </p:cNvSpPr>
          <p:nvPr/>
        </p:nvSpPr>
        <p:spPr>
          <a:xfrm>
            <a:off x="539552" y="1013197"/>
            <a:ext cx="8208912" cy="5584155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900"/>
              </a:spcAft>
              <a:buSzPct val="100000"/>
            </a:pPr>
            <a:r>
              <a:rPr lang="es-ES" sz="1600" dirty="0" err="1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On</a:t>
            </a:r>
            <a:r>
              <a:rPr lang="es-E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average</a:t>
            </a:r>
            <a:r>
              <a:rPr lang="es-E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s-ES" sz="1600" dirty="0" err="1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ATs</a:t>
            </a:r>
            <a:r>
              <a:rPr lang="es-E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no </a:t>
            </a:r>
            <a:r>
              <a:rPr lang="es-ES" sz="1600" dirty="0" err="1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not</a:t>
            </a:r>
            <a:r>
              <a:rPr lang="es-E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exhibit</a:t>
            </a:r>
            <a:r>
              <a:rPr lang="es-E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s-E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disposition</a:t>
            </a:r>
            <a:r>
              <a:rPr lang="es-E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effect</a:t>
            </a:r>
            <a:r>
              <a:rPr lang="es-E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while</a:t>
            </a:r>
            <a:r>
              <a:rPr lang="es-E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similarly</a:t>
            </a:r>
            <a:r>
              <a:rPr lang="es-E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trading </a:t>
            </a:r>
            <a:r>
              <a:rPr lang="es-ES" sz="1600" dirty="0" err="1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humans</a:t>
            </a:r>
            <a:r>
              <a:rPr lang="es-E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do</a:t>
            </a:r>
            <a:endParaRPr lang="en-US" sz="1600" dirty="0" smtClean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900"/>
              </a:spcAft>
              <a:buSzPct val="100000"/>
            </a:pP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 is sensitive to the weather</a:t>
            </a:r>
            <a:endParaRPr lang="en-US" sz="1600" dirty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900"/>
              </a:spcAft>
              <a:buSzPct val="100000"/>
            </a:pP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This suggests that </a:t>
            </a:r>
          </a:p>
          <a:p>
            <a:pPr lvl="1">
              <a:spcAft>
                <a:spcPts val="900"/>
              </a:spcAft>
              <a:buSzPct val="100000"/>
            </a:pP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disposition effect for humans is at least partially driven by psychology (e.g., mood and cognition)</a:t>
            </a:r>
          </a:p>
          <a:p>
            <a:pPr lvl="1">
              <a:spcAft>
                <a:spcPts val="900"/>
              </a:spcAft>
              <a:buSzPct val="100000"/>
            </a:pP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AT behave more in line with rational economic models</a:t>
            </a:r>
          </a:p>
          <a:p>
            <a:pPr>
              <a:spcAft>
                <a:spcPts val="900"/>
              </a:spcAft>
              <a:buSzPct val="100000"/>
            </a:pP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Some algorithms show a positive disposition effect but it can be </a:t>
            </a: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fully explained </a:t>
            </a: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by the (profitable </a:t>
            </a: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and, thus, </a:t>
            </a: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arguably rational) contrarian trading strategy</a:t>
            </a:r>
            <a:endParaRPr lang="en-US" sz="1600" dirty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Conclusion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BDC0657-1B2D-4CA6-BF38-35DBB9544133}"/>
              </a:ext>
            </a:extLst>
          </p:cNvPr>
          <p:cNvSpPr txBox="1">
            <a:spLocks/>
          </p:cNvSpPr>
          <p:nvPr/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 smtClean="0"/>
              <a:t>11</a:t>
            </a:r>
            <a:r>
              <a:rPr lang="lt-LT" dirty="0" smtClean="0"/>
              <a:t>/11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06009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539551" y="1124744"/>
            <a:ext cx="8249885" cy="5440139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900"/>
              </a:spcAft>
              <a:buSzPct val="100000"/>
              <a:buFont typeface="Times New Roman" panose="02020603050405020304" pitchFamily="18" charset="0"/>
              <a:buChar char="•"/>
            </a:pP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AI and automated decision making are becoming ubiquitous </a:t>
            </a:r>
          </a:p>
          <a:p>
            <a:pPr>
              <a:spcAft>
                <a:spcPts val="900"/>
              </a:spcAft>
              <a:buSzPct val="100000"/>
              <a:buFont typeface="Times New Roman" panose="02020603050405020304" pitchFamily="18" charset="0"/>
              <a:buChar char="•"/>
            </a:pP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One potential advantage - the ability to reduce psychology-related human errors</a:t>
            </a:r>
          </a:p>
          <a:p>
            <a:pPr>
              <a:spcAft>
                <a:spcPts val="900"/>
              </a:spcAft>
              <a:buSzPct val="100000"/>
              <a:buFont typeface="Times New Roman" panose="02020603050405020304" pitchFamily="18" charset="0"/>
              <a:buChar char="•"/>
            </a:pP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No evidence that </a:t>
            </a: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algorithms </a:t>
            </a: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avoid cognitive </a:t>
            </a: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biases</a:t>
            </a:r>
            <a:endParaRPr lang="en-US" sz="1600" dirty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900"/>
              </a:spcAft>
              <a:buSzPct val="100000"/>
              <a:buFont typeface="Times New Roman" panose="02020603050405020304" pitchFamily="18" charset="0"/>
              <a:buChar char="•"/>
            </a:pPr>
            <a:r>
              <a:rPr lang="en-US" sz="1600" b="1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Research question: </a:t>
            </a: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 what extent do algorithms avoid cognitive biases documented in economics (e.g., overconfidence, loss aversion, etc.)? </a:t>
            </a:r>
            <a:endParaRPr lang="en-US" sz="1600" dirty="0" smtClean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900"/>
              </a:spcAft>
              <a:buSzPct val="100000"/>
              <a:buFont typeface="Times New Roman" panose="02020603050405020304" pitchFamily="18" charset="0"/>
              <a:buChar char="•"/>
            </a:pPr>
            <a:r>
              <a:rPr lang="en-US" sz="1600" b="1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Contribution</a:t>
            </a: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s-E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s-ES" sz="1600" dirty="0" err="1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First</a:t>
            </a:r>
            <a:r>
              <a:rPr lang="es-E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s</a:t>
            </a:r>
            <a:r>
              <a:rPr lang="en-US" sz="1600" dirty="0" err="1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tudy</a:t>
            </a: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to examine the </a:t>
            </a: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economic rationality of algorithmic decision making</a:t>
            </a:r>
            <a:r>
              <a:rPr lang="lt-LT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 smtClean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900"/>
              </a:spcAft>
              <a:buSzPct val="100000"/>
              <a:buFont typeface="Times New Roman" panose="02020603050405020304" pitchFamily="18" charset="0"/>
              <a:buChar char="•"/>
            </a:pPr>
            <a:r>
              <a:rPr lang="en-US" sz="1600" b="1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Implications</a:t>
            </a:r>
            <a:r>
              <a:rPr lang="en-US" sz="1600" b="1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for </a:t>
            </a: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economic theory, financial markets, real </a:t>
            </a: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economy</a:t>
            </a:r>
            <a:endParaRPr lang="en-US" sz="1600" dirty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Motivation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C55F71E-A339-4B2C-A3DF-C1FC166B97E9}"/>
              </a:ext>
            </a:extLst>
          </p:cNvPr>
          <p:cNvSpPr txBox="1">
            <a:spLocks/>
          </p:cNvSpPr>
          <p:nvPr/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lt-LT" dirty="0" smtClean="0"/>
              <a:t>1/11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1500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67544" y="1124744"/>
            <a:ext cx="8280920" cy="5368131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900"/>
              </a:spcAft>
              <a:buSzPct val="100000"/>
              <a:buFont typeface="Times New Roman" panose="02020603050405020304" pitchFamily="18" charset="0"/>
              <a:buChar char="•"/>
            </a:pPr>
            <a:r>
              <a:rPr lang="en-US" sz="1600" b="1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Data:</a:t>
            </a: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transaction-level data from the </a:t>
            </a: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NASDAQ Copenhagen </a:t>
            </a: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Stock Exchange (2016-2017)</a:t>
            </a:r>
          </a:p>
          <a:p>
            <a:pPr>
              <a:spcAft>
                <a:spcPts val="900"/>
              </a:spcAft>
              <a:buSzPct val="100000"/>
              <a:buFont typeface="Times New Roman" panose="02020603050405020304" pitchFamily="18" charset="0"/>
              <a:buChar char="•"/>
            </a:pPr>
            <a:r>
              <a:rPr lang="en-US" sz="1600" b="1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Algorithmic traders (ATs) </a:t>
            </a: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– trade “with </a:t>
            </a: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no human involvement”</a:t>
            </a:r>
            <a:r>
              <a:rPr lang="lt-LT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(Nasdaq, 2018)</a:t>
            </a:r>
            <a:endParaRPr lang="en-US" sz="1600" dirty="0" smtClean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900"/>
              </a:spcAft>
              <a:buSzPct val="100000"/>
              <a:buFont typeface="Times New Roman" panose="02020603050405020304" pitchFamily="18" charset="0"/>
              <a:buChar char="•"/>
            </a:pPr>
            <a:r>
              <a:rPr lang="en-US" sz="1600" b="1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Disposition</a:t>
            </a:r>
            <a:r>
              <a:rPr lang="lt-LT" sz="1600" b="1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600" b="1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effect (DE)</a:t>
            </a:r>
            <a:r>
              <a:rPr lang="lt-LT" sz="1600" b="1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lt-LT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–</a:t>
            </a: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the tendency to realize gains faster than losses – challenges the rationality assumption, e.g., the expected utility theory (</a:t>
            </a:r>
            <a:r>
              <a:rPr lang="de-DE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von Neumann </a:t>
            </a:r>
            <a:r>
              <a:rPr lang="de-DE" sz="1600" dirty="0" err="1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r>
              <a:rPr lang="de-DE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Morgenstern, 1947</a:t>
            </a:r>
            <a:r>
              <a:rPr lang="de-DE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>
              <a:spcAft>
                <a:spcPts val="900"/>
              </a:spcAft>
              <a:buSzPct val="100000"/>
              <a:buFont typeface="Times New Roman" panose="02020603050405020304" pitchFamily="18" charset="0"/>
              <a:buChar char="•"/>
            </a:pPr>
            <a:r>
              <a:rPr lang="en-US" sz="1600" b="1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Hypotheses</a:t>
            </a: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lt-LT" sz="1600" i="1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RQ: </a:t>
            </a:r>
            <a:r>
              <a:rPr lang="en-US" sz="1600" i="1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to </a:t>
            </a:r>
            <a:r>
              <a:rPr lang="en-US" sz="1600" i="1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what extent do algorithms avoid cognitive </a:t>
            </a:r>
            <a:r>
              <a:rPr lang="en-US" sz="1600" i="1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biases?</a:t>
            </a: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):</a:t>
            </a:r>
          </a:p>
          <a:p>
            <a:pPr marL="800100" lvl="1" indent="-342900">
              <a:spcAft>
                <a:spcPts val="900"/>
              </a:spcAft>
              <a:buSzPct val="100000"/>
              <a:buFont typeface="+mj-lt"/>
              <a:buAutoNum type="arabicPeriod"/>
            </a:pP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ATs exhibit a smaller disposition effect than humans</a:t>
            </a:r>
          </a:p>
          <a:p>
            <a:pPr marL="800100" lvl="1" indent="-342900">
              <a:spcAft>
                <a:spcPts val="900"/>
              </a:spcAft>
              <a:buSzPct val="100000"/>
              <a:buFont typeface="+mj-lt"/>
              <a:buAutoNum type="arabicPeriod"/>
            </a:pP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 difference is at least partially caused by psychology</a:t>
            </a:r>
          </a:p>
          <a:p>
            <a:pPr marL="800100" lvl="1" indent="-342900">
              <a:spcAft>
                <a:spcPts val="900"/>
              </a:spcAft>
              <a:buSzPct val="100000"/>
              <a:buFont typeface="+mj-lt"/>
              <a:buAutoNum type="arabicPeriod"/>
            </a:pP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Any apparent DE among ATs can be explained by rational explanations</a:t>
            </a:r>
          </a:p>
          <a:p>
            <a:pPr>
              <a:spcAft>
                <a:spcPts val="900"/>
              </a:spcAft>
              <a:buSzPct val="100000"/>
              <a:buFont typeface="Times New Roman" panose="02020603050405020304" pitchFamily="18" charset="0"/>
              <a:buChar char="•"/>
            </a:pPr>
            <a:r>
              <a:rPr lang="en-US" sz="1600" b="1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Findings:</a:t>
            </a: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1600" dirty="0" smtClean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900"/>
              </a:spcAft>
              <a:buSzPct val="100000"/>
              <a:buFont typeface="+mj-lt"/>
              <a:buAutoNum type="arabicPeriod"/>
            </a:pP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As a group, ATs on average do not exhibit DE while similarly trading humans do</a:t>
            </a:r>
          </a:p>
          <a:p>
            <a:pPr marL="800100" lvl="1" indent="-342900">
              <a:spcAft>
                <a:spcPts val="900"/>
              </a:spcAft>
              <a:buSzPct val="100000"/>
              <a:buFont typeface="+mj-lt"/>
              <a:buAutoNum type="arabicPeriod"/>
            </a:pP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difference increases on colder mornings (as humans’ DE is sensitive to the weather), which suggests that it is at least partially driven by psychology, e.g. mood and </a:t>
            </a: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cognition</a:t>
            </a:r>
            <a:endParaRPr lang="en-US" sz="1600" dirty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800100" lvl="1" indent="-342900">
              <a:spcAft>
                <a:spcPts val="900"/>
              </a:spcAft>
              <a:buSzPct val="100000"/>
              <a:buFont typeface="+mj-lt"/>
              <a:buAutoNum type="arabicPeriod"/>
            </a:pP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Some </a:t>
            </a: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(17%) algorithms show DE but it is explained </a:t>
            </a: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by (profitable) </a:t>
            </a: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contrarian </a:t>
            </a: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trading</a:t>
            </a:r>
            <a:endParaRPr lang="lt-LT" sz="1600" dirty="0" smtClean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This paper</a:t>
            </a:r>
          </a:p>
        </p:txBody>
      </p:sp>
      <p:sp>
        <p:nvSpPr>
          <p:cNvPr id="5" name="Slide Number Placeholder 3">
            <a:extLst>
              <a:ext uri="{FF2B5EF4-FFF2-40B4-BE49-F238E27FC236}">
                <a16:creationId xmlns:a16="http://schemas.microsoft.com/office/drawing/2014/main" id="{AC55F71E-A339-4B2C-A3DF-C1FC166B97E9}"/>
              </a:ext>
            </a:extLst>
          </p:cNvPr>
          <p:cNvSpPr txBox="1">
            <a:spLocks/>
          </p:cNvSpPr>
          <p:nvPr/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lt-LT" dirty="0" smtClean="0"/>
              <a:t>2/11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17007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"/>
          <p:cNvSpPr txBox="1">
            <a:spLocks/>
          </p:cNvSpPr>
          <p:nvPr/>
        </p:nvSpPr>
        <p:spPr>
          <a:xfrm>
            <a:off x="421605" y="908720"/>
            <a:ext cx="8208912" cy="5584155"/>
          </a:xfrm>
          <a:prstGeom prst="rect">
            <a:avLst/>
          </a:prstGeom>
          <a:noFill/>
        </p:spPr>
        <p:txBody>
          <a:bodyPr/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800"/>
              </a:spcAft>
              <a:buSzPct val="100000"/>
              <a:buFont typeface="Times New Roman" panose="02020603050405020304" pitchFamily="18" charset="0"/>
              <a:buChar char="•"/>
            </a:pP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Transaction-level </a:t>
            </a: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data from the </a:t>
            </a: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NASDAQ Copenhagen </a:t>
            </a: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Stock Exchange (2016-2017)</a:t>
            </a:r>
          </a:p>
          <a:p>
            <a:pPr>
              <a:spcAft>
                <a:spcPts val="800"/>
              </a:spcAft>
              <a:buSzPct val="100000"/>
              <a:buFont typeface="Times New Roman" panose="02020603050405020304" pitchFamily="18" charset="0"/>
              <a:buChar char="•"/>
            </a:pP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Every trade shows trader id, institution name, human/algorithm, proprietary/broker, execution time, stock name, price and number of shares</a:t>
            </a:r>
          </a:p>
          <a:p>
            <a:pPr lvl="1">
              <a:spcAft>
                <a:spcPts val="800"/>
              </a:spcAft>
              <a:buSzPct val="100000"/>
            </a:pP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102 </a:t>
            </a: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 </a:t>
            </a: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transactions in 159 stocks </a:t>
            </a:r>
          </a:p>
          <a:p>
            <a:pPr lvl="1">
              <a:spcAft>
                <a:spcPts val="800"/>
              </a:spcAft>
              <a:buSzPct val="100000"/>
            </a:pP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52 m transactions – 146 </a:t>
            </a: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algorithms</a:t>
            </a:r>
            <a:endParaRPr lang="en-US" sz="1600" dirty="0" smtClean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  <a:buSzPct val="100000"/>
            </a:pP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16 m transactions – 1,151 humans </a:t>
            </a:r>
            <a:endParaRPr lang="en-US" sz="1600" dirty="0" smtClean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>
              <a:spcAft>
                <a:spcPts val="800"/>
              </a:spcAft>
              <a:buSzPct val="100000"/>
            </a:pP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 </a:t>
            </a: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rest – routing accounts</a:t>
            </a:r>
          </a:p>
          <a:p>
            <a:pPr lvl="1">
              <a:spcAft>
                <a:spcPts val="800"/>
              </a:spcAft>
              <a:buSzPct val="100000"/>
            </a:pP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Around half of trades are proprietary trades</a:t>
            </a:r>
          </a:p>
          <a:p>
            <a:pPr>
              <a:spcAft>
                <a:spcPts val="800"/>
              </a:spcAft>
              <a:buSzPct val="100000"/>
            </a:pP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 observe cities where traders are located and merge this data with hourly weather data (sunshine, temperature, precipitation, air pressure, etc.) from </a:t>
            </a:r>
            <a:r>
              <a:rPr lang="en-US" sz="1600" dirty="0" err="1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Meteoblue</a:t>
            </a:r>
            <a:endParaRPr lang="en-US" sz="1600" dirty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800"/>
              </a:spcAft>
              <a:buSzPct val="100000"/>
            </a:pP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Run analysis three times:</a:t>
            </a:r>
          </a:p>
          <a:p>
            <a:pPr lvl="1">
              <a:spcAft>
                <a:spcPts val="800"/>
              </a:spcAft>
              <a:buSzPct val="100000"/>
            </a:pP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Full sample of ATs and humans</a:t>
            </a:r>
          </a:p>
          <a:p>
            <a:pPr lvl="1">
              <a:spcAft>
                <a:spcPts val="800"/>
              </a:spcAft>
              <a:buSzPct val="100000"/>
            </a:pP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Using ATs and humans that are matched on their average trading frequency</a:t>
            </a:r>
          </a:p>
          <a:p>
            <a:pPr lvl="1">
              <a:spcAft>
                <a:spcPts val="800"/>
              </a:spcAft>
              <a:buSzPct val="100000"/>
            </a:pP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Using trader-day level matching on: (1) number of trades, (2) turnover in EUR, (3) </a:t>
            </a: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ortfolio size in EUR, etc.</a:t>
            </a:r>
            <a:endParaRPr lang="en-US" sz="1600" dirty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Data</a:t>
            </a:r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9BDC0657-1B2D-4CA6-BF38-35DBB9544133}"/>
              </a:ext>
            </a:extLst>
          </p:cNvPr>
          <p:cNvSpPr txBox="1">
            <a:spLocks/>
          </p:cNvSpPr>
          <p:nvPr/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s-ES" dirty="0" smtClean="0"/>
              <a:t>3</a:t>
            </a:r>
            <a:r>
              <a:rPr lang="lt-LT" dirty="0" smtClean="0"/>
              <a:t>/11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380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1"/>
              <p:cNvSpPr txBox="1">
                <a:spLocks/>
              </p:cNvSpPr>
              <p:nvPr/>
            </p:nvSpPr>
            <p:spPr>
              <a:xfrm>
                <a:off x="539552" y="908720"/>
                <a:ext cx="8208912" cy="5184576"/>
              </a:xfrm>
              <a:prstGeom prst="rect">
                <a:avLst/>
              </a:prstGeom>
              <a:noFill/>
            </p:spPr>
            <p:txBody>
              <a:bodyPr/>
              <a:lstStyle>
                <a:lvl1pPr marL="342900" indent="-3429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32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–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rtl="0" eaLnBrk="1" fontAlgn="base" hangingPunct="1">
                  <a:spcBef>
                    <a:spcPct val="20000"/>
                  </a:spcBef>
                  <a:spcAft>
                    <a:spcPct val="0"/>
                  </a:spcAft>
                  <a:buFont typeface="Arial" charset="0"/>
                  <a:buChar char="»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spcBef>
                    <a:spcPct val="20000"/>
                  </a:spcBef>
                  <a:buFont typeface="Arial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>
                  <a:lnSpc>
                    <a:spcPct val="150000"/>
                  </a:lnSpc>
                  <a:spcAft>
                    <a:spcPts val="900"/>
                  </a:spcAft>
                  <a:buSzPct val="100000"/>
                </a:pPr>
                <a:r>
                  <a:rPr lang="en-US" sz="1600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 estimate the disposition effect: I assume zero inventory every morning and construct positions based on observed trades.</a:t>
                </a:r>
              </a:p>
              <a:p>
                <a:pPr>
                  <a:lnSpc>
                    <a:spcPct val="150000"/>
                  </a:lnSpc>
                  <a:spcAft>
                    <a:spcPts val="900"/>
                  </a:spcAft>
                  <a:buSzPct val="100000"/>
                </a:pPr>
                <a:r>
                  <a:rPr lang="en-US" sz="1600" i="1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Total </a:t>
                </a:r>
                <a:r>
                  <a:rPr lang="en-US" sz="1600" i="1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gain</a:t>
                </a:r>
                <a:r>
                  <a:rPr lang="en-US" sz="1600" i="1" baseline="-25000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s,i,t</a:t>
                </a:r>
                <a:r>
                  <a:rPr lang="en-US" sz="1600" i="1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outstanding paper </a:t>
                </a:r>
                <a:r>
                  <a:rPr lang="en-US" sz="1600" i="1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gain</a:t>
                </a:r>
                <a:r>
                  <a:rPr lang="en-US" sz="1600" i="1" baseline="-25000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s,i,t</a:t>
                </a:r>
                <a:r>
                  <a:rPr lang="en-US" sz="1600" i="1" baseline="-25000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i="1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+ cumulative realized </a:t>
                </a:r>
                <a:r>
                  <a:rPr lang="en-US" sz="1600" i="1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gain</a:t>
                </a:r>
                <a:r>
                  <a:rPr lang="en-US" sz="1600" i="1" baseline="-25000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s,i,t</a:t>
                </a:r>
                <a:r>
                  <a:rPr lang="en-US" sz="1600" i="1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  <a:p>
                <a:pPr>
                  <a:lnSpc>
                    <a:spcPct val="150000"/>
                  </a:lnSpc>
                  <a:spcAft>
                    <a:spcPts val="900"/>
                  </a:spcAft>
                  <a:buSzPct val="100000"/>
                </a:pPr>
                <a:r>
                  <a:rPr lang="en-US" sz="1600" i="1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Outstanding paper </a:t>
                </a:r>
                <a:r>
                  <a:rPr lang="en-US" sz="1600" i="1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gain</a:t>
                </a:r>
                <a:r>
                  <a:rPr lang="en-US" sz="1600" i="1" baseline="-25000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s,i,t</a:t>
                </a:r>
                <a:r>
                  <a:rPr lang="en-US" sz="1600" i="1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# shares </a:t>
                </a:r>
                <a:r>
                  <a:rPr lang="en-US" sz="1600" i="1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outstanding</a:t>
                </a:r>
                <a:r>
                  <a:rPr lang="en-US" sz="1600" i="1" baseline="-25000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s,i,t</a:t>
                </a:r>
                <a:r>
                  <a:rPr lang="en-US" sz="1600" i="1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* (stock </a:t>
                </a:r>
                <a:r>
                  <a:rPr lang="en-US" sz="1600" i="1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price</a:t>
                </a:r>
                <a:r>
                  <a:rPr lang="en-US" sz="1600" i="1" baseline="-25000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s,t</a:t>
                </a:r>
                <a:r>
                  <a:rPr lang="en-US" sz="1600" i="1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:r>
                  <a:rPr lang="en-US" sz="1600" i="1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WAPP</a:t>
                </a:r>
                <a:r>
                  <a:rPr lang="en-US" sz="1600" i="1" baseline="-25000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s,i,t</a:t>
                </a:r>
                <a:r>
                  <a:rPr lang="en-US" sz="1600" i="1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lnSpc>
                    <a:spcPct val="150000"/>
                  </a:lnSpc>
                  <a:spcAft>
                    <a:spcPts val="900"/>
                  </a:spcAft>
                  <a:buSzPct val="100000"/>
                </a:pPr>
                <a:r>
                  <a:rPr lang="en-US" sz="1600" i="1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Realized </a:t>
                </a:r>
                <a:r>
                  <a:rPr lang="en-US" sz="1600" i="1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gain</a:t>
                </a:r>
                <a:r>
                  <a:rPr lang="en-US" sz="1600" i="1" baseline="-25000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s,i,t</a:t>
                </a:r>
                <a:r>
                  <a:rPr lang="en-US" sz="1600" i="1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# of shares </a:t>
                </a:r>
                <a:r>
                  <a:rPr lang="en-US" sz="1600" i="1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sold</a:t>
                </a:r>
                <a:r>
                  <a:rPr lang="en-US" sz="1600" i="1" baseline="-25000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s,i,t</a:t>
                </a:r>
                <a:r>
                  <a:rPr lang="en-US" sz="1600" i="1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* (selling </a:t>
                </a:r>
                <a:r>
                  <a:rPr lang="en-US" sz="1600" i="1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price</a:t>
                </a:r>
                <a:r>
                  <a:rPr lang="en-US" sz="1600" i="1" baseline="-25000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s,i,t</a:t>
                </a:r>
                <a:r>
                  <a:rPr lang="en-US" sz="1600" i="1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</a:t>
                </a:r>
                <a:r>
                  <a:rPr lang="en-US" sz="1600" i="1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WAPP</a:t>
                </a:r>
                <a:r>
                  <a:rPr lang="en-US" sz="1600" i="1" baseline="-25000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s,i,t</a:t>
                </a:r>
                <a:r>
                  <a:rPr lang="en-US" sz="1600" i="1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</a:p>
              <a:p>
                <a:pPr>
                  <a:lnSpc>
                    <a:spcPct val="150000"/>
                  </a:lnSpc>
                  <a:spcAft>
                    <a:spcPts val="900"/>
                  </a:spcAft>
                  <a:buSzPct val="100000"/>
                </a:pPr>
                <a:r>
                  <a:rPr lang="en-US" sz="1600" i="1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Cumulative realized </a:t>
                </a:r>
                <a:r>
                  <a:rPr lang="en-US" sz="1600" i="1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gain</a:t>
                </a:r>
                <a:r>
                  <a:rPr lang="en-US" sz="1600" i="1" baseline="-25000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s,i,t</a:t>
                </a:r>
                <a:r>
                  <a:rPr lang="en-US" sz="1600" i="1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en-US" sz="1600" i="1" smtClean="0">
                            <a:uFill>
                              <a:solidFill>
                                <a:schemeClr val="bg1"/>
                              </a:solidFill>
                            </a:u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en-US" sz="1600" b="0" i="1" smtClean="0">
                            <a:uFill>
                              <a:solidFill>
                                <a:schemeClr val="bg1"/>
                              </a:solidFill>
                            </a:u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𝑛</m:t>
                        </m:r>
                        <m:r>
                          <a:rPr lang="en-US" sz="1600" b="0" i="1" smtClean="0">
                            <a:uFill>
                              <a:solidFill>
                                <a:schemeClr val="bg1"/>
                              </a:solidFill>
                            </a:u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=0</m:t>
                        </m:r>
                      </m:sub>
                      <m:sup>
                        <m:r>
                          <a:rPr lang="en-US" sz="1600" b="0" i="1" smtClean="0">
                            <a:uFill>
                              <a:solidFill>
                                <a:schemeClr val="bg1"/>
                              </a:solidFill>
                            </a:u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𝑡</m:t>
                        </m:r>
                      </m:sup>
                      <m:e>
                        <m:r>
                          <a:rPr lang="en-US" sz="1600" b="0" i="1" smtClean="0">
                            <a:uFill>
                              <a:solidFill>
                                <a:schemeClr val="bg1"/>
                              </a:solidFill>
                            </a:u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𝑅𝑒𝑎𝑙𝑖𝑧𝑒𝑑</m:t>
                        </m:r>
                        <m:r>
                          <a:rPr lang="en-US" sz="1600" b="0" i="1" smtClean="0">
                            <a:uFill>
                              <a:solidFill>
                                <a:schemeClr val="bg1"/>
                              </a:solidFill>
                            </a:u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600" b="0" i="1" smtClean="0">
                            <a:uFill>
                              <a:solidFill>
                                <a:schemeClr val="bg1"/>
                              </a:solidFill>
                            </a:u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𝑔𝑎𝑖𝑛</m:t>
                        </m:r>
                        <m:r>
                          <m:rPr>
                            <m:nor/>
                          </m:rPr>
                          <a:rPr lang="en-US" sz="1600" i="1" baseline="-25000" dirty="0">
                            <a:uFill>
                              <a:solidFill>
                                <a:schemeClr val="bg1"/>
                              </a:solidFill>
                            </a:u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s</m:t>
                        </m:r>
                        <m:r>
                          <m:rPr>
                            <m:nor/>
                          </m:rPr>
                          <a:rPr lang="en-US" sz="1600" i="1" baseline="-25000" dirty="0">
                            <a:uFill>
                              <a:solidFill>
                                <a:schemeClr val="bg1"/>
                              </a:solidFill>
                            </a:u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sz="1600" b="0" i="1" baseline="-25000" dirty="0" smtClean="0">
                            <a:uFill>
                              <a:solidFill>
                                <a:schemeClr val="bg1"/>
                              </a:solidFill>
                            </a:u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i</m:t>
                        </m:r>
                        <m:r>
                          <m:rPr>
                            <m:nor/>
                          </m:rPr>
                          <a:rPr lang="en-US" sz="1600" b="0" i="1" baseline="-25000" dirty="0" smtClean="0">
                            <a:uFill>
                              <a:solidFill>
                                <a:schemeClr val="bg1"/>
                              </a:solidFill>
                            </a:u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m:rPr>
                            <m:nor/>
                          </m:rPr>
                          <a:rPr lang="en-US" sz="1600" b="0" i="1" baseline="-25000" dirty="0" smtClean="0">
                            <a:uFill>
                              <a:solidFill>
                                <a:schemeClr val="bg1"/>
                              </a:solidFill>
                            </a:uFill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n</m:t>
                        </m:r>
                      </m:e>
                    </m:nary>
                  </m:oMath>
                </a14:m>
                <a:endParaRPr lang="en-US" sz="1600" i="1" dirty="0">
                  <a:uFill>
                    <a:solidFill>
                      <a:schemeClr val="bg1"/>
                    </a:solidFill>
                  </a:u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900"/>
                  </a:spcAft>
                  <a:buSzPct val="100000"/>
                </a:pPr>
                <a:r>
                  <a:rPr lang="en-US" sz="1600" i="1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Proportion of gains realized (PGR)</a:t>
                </a:r>
                <a:r>
                  <a:rPr lang="en-US" sz="1600" i="1" baseline="-25000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i,t</a:t>
                </a:r>
                <a:r>
                  <a:rPr lang="en-US" sz="1600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baseline="-25000" dirty="0" smtClean="0">
                            <a:uFill>
                              <a:solidFill>
                                <a:schemeClr val="bg1"/>
                              </a:solidFill>
                            </a:u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sz="1600" i="1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</m:rPr>
                              <a:rPr lang="en-US" sz="160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</m:t>
                            </m:r>
                            <m:r>
                              <a:rPr lang="en-US" sz="160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 sz="160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6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Cumulative</m:t>
                            </m:r>
                            <m:r>
                              <m:rPr>
                                <m:nor/>
                              </m:rPr>
                              <a:rPr lang="en-US" sz="1600" b="0" i="0" dirty="0" smtClean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(</m:t>
                            </m:r>
                            <m:r>
                              <m:rPr>
                                <m:nor/>
                              </m:rPr>
                              <a:rPr lang="en-US" sz="1600" b="0" i="0" dirty="0" smtClean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positive</m:t>
                            </m:r>
                            <m:r>
                              <m:rPr>
                                <m:nor/>
                              </m:rPr>
                              <a:rPr lang="en-US" sz="1600" b="0" i="0" dirty="0" smtClean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 </m:t>
                            </m:r>
                            <m:r>
                              <m:rPr>
                                <m:nor/>
                              </m:rPr>
                              <a:rPr lang="en-US" sz="16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realized</m:t>
                            </m:r>
                            <m:r>
                              <m:rPr>
                                <m:nor/>
                              </m:rPr>
                              <a:rPr lang="en-US" sz="16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16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gain</m:t>
                            </m:r>
                            <m:r>
                              <m:rPr>
                                <m:nor/>
                              </m:rPr>
                              <a:rPr lang="en-US" sz="1600" i="1" baseline="-250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s</m:t>
                            </m:r>
                            <m:r>
                              <m:rPr>
                                <m:nor/>
                              </m:rPr>
                              <a:rPr lang="en-US" sz="1600" i="1" baseline="-250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1600" i="1" baseline="-250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i</m:t>
                            </m:r>
                            <m:r>
                              <m:rPr>
                                <m:nor/>
                              </m:rPr>
                              <a:rPr lang="en-US" sz="1600" i="1" baseline="-250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1600" i="1" baseline="-250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ctrlPr>
                              <a:rPr lang="en-US" sz="1600" i="1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</m:rPr>
                              <a:rPr lang="en-US" sz="160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</m:t>
                            </m:r>
                            <m:r>
                              <a:rPr lang="en-US" sz="160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 sz="160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600" b="0" i="0" dirty="0" smtClean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Total</m:t>
                            </m:r>
                            <m:r>
                              <m:rPr>
                                <m:nor/>
                              </m:rPr>
                              <a:rPr lang="en-US" sz="16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1600" b="0" i="0" dirty="0" smtClean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(</m:t>
                            </m:r>
                            <m:r>
                              <m:rPr>
                                <m:nor/>
                              </m:rPr>
                              <a:rPr lang="en-US" sz="1600" b="0" i="0" dirty="0" smtClean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positive</m:t>
                            </m:r>
                            <m:r>
                              <m:rPr>
                                <m:nor/>
                              </m:rPr>
                              <a:rPr lang="en-US" sz="1600" b="0" i="0" dirty="0" smtClean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 </m:t>
                            </m:r>
                            <m:r>
                              <m:rPr>
                                <m:nor/>
                              </m:rPr>
                              <a:rPr lang="en-US" sz="16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gain</m:t>
                            </m:r>
                            <m:r>
                              <m:rPr>
                                <m:nor/>
                              </m:rPr>
                              <a:rPr lang="en-US" sz="1600" i="1" baseline="-250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s</m:t>
                            </m:r>
                            <m:r>
                              <m:rPr>
                                <m:nor/>
                              </m:rPr>
                              <a:rPr lang="en-US" sz="1600" i="1" baseline="-250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1600" i="1" baseline="-250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i</m:t>
                            </m:r>
                            <m:r>
                              <m:rPr>
                                <m:nor/>
                              </m:rPr>
                              <a:rPr lang="en-US" sz="1600" i="1" baseline="-250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1600" i="1" baseline="-250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sz="1600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</a:t>
                </a:r>
              </a:p>
              <a:p>
                <a:pPr>
                  <a:lnSpc>
                    <a:spcPct val="150000"/>
                  </a:lnSpc>
                  <a:spcAft>
                    <a:spcPts val="900"/>
                  </a:spcAft>
                  <a:buSzPct val="100000"/>
                </a:pPr>
                <a:r>
                  <a:rPr lang="en-US" sz="1600" i="1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Proportion of losses realized (PLR)</a:t>
                </a:r>
                <a:r>
                  <a:rPr lang="en-US" sz="1600" i="1" baseline="-25000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i,t</a:t>
                </a:r>
                <a:r>
                  <a:rPr lang="en-US" sz="1600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600" i="1" baseline="-25000" dirty="0">
                            <a:uFill>
                              <a:solidFill>
                                <a:schemeClr val="bg1"/>
                              </a:solidFill>
                            </a:uFill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nary>
                          <m:naryPr>
                            <m:chr m:val="∑"/>
                            <m:ctrlPr>
                              <a:rPr lang="en-US" sz="1600" i="1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</m:rPr>
                              <a:rPr lang="en-US" sz="160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</m:t>
                            </m:r>
                            <m:r>
                              <a:rPr lang="en-US" sz="160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 sz="160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6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Cumulative</m:t>
                            </m:r>
                            <m:r>
                              <m:rPr>
                                <m:nor/>
                              </m:rPr>
                              <a:rPr lang="en-US" sz="1600" b="0" i="0" dirty="0" smtClean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(</m:t>
                            </m:r>
                            <m:r>
                              <m:rPr>
                                <m:nor/>
                              </m:rPr>
                              <a:rPr lang="en-US" sz="1600" b="0" i="0" dirty="0" smtClean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negative</m:t>
                            </m:r>
                            <m:r>
                              <m:rPr>
                                <m:nor/>
                              </m:rPr>
                              <a:rPr lang="en-US" sz="1600" b="0" i="0" dirty="0" smtClean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 </m:t>
                            </m:r>
                            <m:r>
                              <m:rPr>
                                <m:nor/>
                              </m:rPr>
                              <a:rPr lang="en-US" sz="16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realized</m:t>
                            </m:r>
                            <m:r>
                              <m:rPr>
                                <m:nor/>
                              </m:rPr>
                              <a:rPr lang="en-US" sz="16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</m:t>
                            </m:r>
                            <m:r>
                              <m:rPr>
                                <m:nor/>
                              </m:rPr>
                              <a:rPr lang="en-US" sz="16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gain</m:t>
                            </m:r>
                            <m:r>
                              <m:rPr>
                                <m:nor/>
                              </m:rPr>
                              <a:rPr lang="en-US" sz="1600" i="1" baseline="-250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s</m:t>
                            </m:r>
                            <m:r>
                              <m:rPr>
                                <m:nor/>
                              </m:rPr>
                              <a:rPr lang="en-US" sz="1600" i="1" baseline="-250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1600" i="1" baseline="-250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i</m:t>
                            </m:r>
                            <m:r>
                              <m:rPr>
                                <m:nor/>
                              </m:rPr>
                              <a:rPr lang="en-US" sz="1600" i="1" baseline="-250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1600" i="1" baseline="-250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</m:e>
                        </m:nary>
                      </m:num>
                      <m:den>
                        <m:nary>
                          <m:naryPr>
                            <m:chr m:val="∑"/>
                            <m:ctrlPr>
                              <a:rPr lang="en-US" sz="1600" i="1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sty m:val="p"/>
                              </m:rPr>
                              <a:rPr lang="en-US" sz="160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</m:t>
                            </m:r>
                            <m:r>
                              <a:rPr lang="en-US" sz="160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m:rPr>
                                <m:sty m:val="p"/>
                              </m:rPr>
                              <a:rPr lang="en-US" sz="160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S</m:t>
                            </m:r>
                          </m:sup>
                          <m:e>
                            <m:r>
                              <m:rPr>
                                <m:nor/>
                              </m:rPr>
                              <a:rPr lang="en-US" sz="16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Total</m:t>
                            </m:r>
                            <m:r>
                              <m:rPr>
                                <m:nor/>
                              </m:rPr>
                              <a:rPr lang="en-US" sz="16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 (</m:t>
                            </m:r>
                            <m:r>
                              <m:rPr>
                                <m:nor/>
                              </m:rPr>
                              <a:rPr lang="en-US" sz="1600" b="0" i="0" dirty="0" smtClean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negative</m:t>
                            </m:r>
                            <m:r>
                              <m:rPr>
                                <m:nor/>
                              </m:rPr>
                              <a:rPr lang="en-US" sz="1600" b="0" i="0" dirty="0" smtClean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) </m:t>
                            </m:r>
                            <m:r>
                              <m:rPr>
                                <m:nor/>
                              </m:rPr>
                              <a:rPr lang="en-US" sz="16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gain</m:t>
                            </m:r>
                            <m:r>
                              <m:rPr>
                                <m:nor/>
                              </m:rPr>
                              <a:rPr lang="en-US" sz="1600" i="1" baseline="-250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s</m:t>
                            </m:r>
                            <m:r>
                              <m:rPr>
                                <m:nor/>
                              </m:rPr>
                              <a:rPr lang="en-US" sz="1600" i="1" baseline="-250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1600" i="1" baseline="-250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i</m:t>
                            </m:r>
                            <m:r>
                              <m:rPr>
                                <m:nor/>
                              </m:rPr>
                              <a:rPr lang="en-US" sz="1600" i="1" baseline="-250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m:rPr>
                                <m:nor/>
                              </m:rPr>
                              <a:rPr lang="en-US" sz="1600" i="1" baseline="-25000" dirty="0">
                                <a:uFill>
                                  <a:solidFill>
                                    <a:schemeClr val="bg1"/>
                                  </a:solidFill>
                                </a:uFill>
                                <a:latin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t</m:t>
                            </m:r>
                          </m:e>
                        </m:nary>
                      </m:den>
                    </m:f>
                  </m:oMath>
                </a14:m>
                <a:endParaRPr lang="en-US" sz="1600" i="1" dirty="0">
                  <a:uFill>
                    <a:solidFill>
                      <a:schemeClr val="bg1"/>
                    </a:solidFill>
                  </a:u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>
                  <a:lnSpc>
                    <a:spcPct val="150000"/>
                  </a:lnSpc>
                  <a:spcAft>
                    <a:spcPts val="900"/>
                  </a:spcAft>
                  <a:buSzPct val="100000"/>
                </a:pPr>
                <a:r>
                  <a:rPr lang="en-US" sz="1600" i="1" dirty="0" err="1" smtClean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DE</a:t>
                </a:r>
                <a:r>
                  <a:rPr lang="en-US" sz="1600" i="1" baseline="-25000" dirty="0" err="1" smtClean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i,t</a:t>
                </a:r>
                <a:r>
                  <a:rPr lang="en-US" sz="1600" i="1" dirty="0" smtClean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i="1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= PGR</a:t>
                </a:r>
                <a:r>
                  <a:rPr lang="en-US" sz="1600" i="1" baseline="-25000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i="1" baseline="-25000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i,t</a:t>
                </a:r>
                <a:r>
                  <a:rPr lang="en-US" sz="1600" i="1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- PLR</a:t>
                </a:r>
                <a:r>
                  <a:rPr lang="en-US" sz="1600" i="1" baseline="-25000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i="1" baseline="-25000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i,t</a:t>
                </a:r>
                <a:r>
                  <a:rPr lang="en-US" sz="1600" i="1" baseline="-25000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i="1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, </a:t>
                </a:r>
                <a:r>
                  <a:rPr lang="en-US" sz="1600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Following </a:t>
                </a:r>
                <a:r>
                  <a:rPr lang="en-US" sz="1600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Odean</a:t>
                </a:r>
                <a:r>
                  <a:rPr lang="en-US" sz="1600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(1998</a:t>
                </a:r>
                <a:r>
                  <a:rPr lang="en-US" sz="1600" dirty="0" smtClean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)</a:t>
                </a:r>
                <a:endParaRPr lang="en-US" sz="1600" dirty="0">
                  <a:uFill>
                    <a:solidFill>
                      <a:schemeClr val="bg1"/>
                    </a:solidFill>
                  </a:u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1" name="Content Placeholder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9552" y="908720"/>
                <a:ext cx="8208912" cy="5184576"/>
              </a:xfrm>
              <a:prstGeom prst="rect">
                <a:avLst/>
              </a:prstGeom>
              <a:blipFill>
                <a:blip r:embed="rId3"/>
                <a:stretch>
                  <a:fillRect l="-297" b="-9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z="4000" dirty="0" err="1" smtClean="0"/>
              <a:t>Estimation</a:t>
            </a:r>
            <a:r>
              <a:rPr lang="lt-LT" sz="4000" dirty="0" smtClean="0"/>
              <a:t> </a:t>
            </a:r>
            <a:r>
              <a:rPr lang="lt-LT" sz="4000" dirty="0" err="1" smtClean="0"/>
              <a:t>of</a:t>
            </a:r>
            <a:r>
              <a:rPr lang="lt-LT" sz="4000" dirty="0" smtClean="0"/>
              <a:t> </a:t>
            </a:r>
            <a:r>
              <a:rPr lang="lt-LT" sz="4000" dirty="0" err="1" smtClean="0"/>
              <a:t>the</a:t>
            </a:r>
            <a:r>
              <a:rPr lang="lt-LT" sz="4000" dirty="0" smtClean="0"/>
              <a:t> </a:t>
            </a:r>
            <a:r>
              <a:rPr lang="lt-LT" sz="4000" dirty="0" err="1" smtClean="0"/>
              <a:t>dispositions</a:t>
            </a:r>
            <a:r>
              <a:rPr lang="lt-LT" sz="4000" dirty="0" smtClean="0"/>
              <a:t> </a:t>
            </a:r>
            <a:r>
              <a:rPr lang="lt-LT" sz="4000" dirty="0" err="1" smtClean="0"/>
              <a:t>effect</a:t>
            </a:r>
            <a:endParaRPr lang="en-US" sz="4000" dirty="0"/>
          </a:p>
        </p:txBody>
      </p:sp>
      <p:sp>
        <p:nvSpPr>
          <p:cNvPr id="6" name="Slide Number Placeholder 3">
            <a:extLst>
              <a:ext uri="{FF2B5EF4-FFF2-40B4-BE49-F238E27FC236}">
                <a16:creationId xmlns:a16="http://schemas.microsoft.com/office/drawing/2014/main" id="{FF9D5841-8B47-4202-AB4D-7958744C6677}"/>
              </a:ext>
            </a:extLst>
          </p:cNvPr>
          <p:cNvSpPr txBox="1">
            <a:spLocks/>
          </p:cNvSpPr>
          <p:nvPr/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s-ES" dirty="0" smtClean="0"/>
              <a:t>4</a:t>
            </a:r>
            <a:r>
              <a:rPr lang="lt-LT" dirty="0" smtClean="0"/>
              <a:t>/11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5405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Results: average disposition effect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BDC0657-1B2D-4CA6-BF38-35DBB9544133}"/>
              </a:ext>
            </a:extLst>
          </p:cNvPr>
          <p:cNvSpPr txBox="1">
            <a:spLocks/>
          </p:cNvSpPr>
          <p:nvPr/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 smtClean="0"/>
              <a:t>5</a:t>
            </a:r>
            <a:r>
              <a:rPr lang="lt-LT" dirty="0" smtClean="0"/>
              <a:t>/11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664350" y="1124744"/>
                <a:ext cx="7586699" cy="1529650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lt-LT" sz="16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16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E</m:t>
                        </m:r>
                      </m:e>
                      <m:sub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1600" i="1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1600" i="1" smtClean="0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600" i="1">
                            <a:latin typeface="Cambria Math" panose="02040503050406030204" pitchFamily="18" charset="0"/>
                          </a:rPr>
                          <m:t>𝜖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  <m:sub>
                        <m:r>
                          <a:rPr lang="lt-LT" sz="16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lt-LT" sz="16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lt-LT" sz="1600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sz="16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lt-LT" sz="160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</m:t>
                        </m:r>
                        <m:r>
                          <m:rPr>
                            <m:nor/>
                          </m:rPr>
                          <a:rPr lang="en-US" sz="16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E</m:t>
                        </m:r>
                      </m:e>
                      <m:sub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sz="1600" i="1">
                        <a:latin typeface="Cambria Math" panose="02040503050406030204" pitchFamily="18" charset="0"/>
                      </a:rPr>
                      <m:t>𝛽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160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m:rPr>
                            <m:nor/>
                          </m:rPr>
                          <a:rPr lang="en-US" sz="16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Human</m:t>
                        </m:r>
                      </m:e>
                      <m:sub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600" i="1" dirty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600" i="1">
                            <a:latin typeface="Cambria Math" panose="02040503050406030204" pitchFamily="18" charset="0"/>
                          </a:rPr>
                          <m:t>𝜖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  <m:sub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16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Human</m:t>
                        </m:r>
                        <m:r>
                          <m:rPr>
                            <m:nor/>
                          </m:rPr>
                          <a:rPr lang="en-US" sz="1600" i="1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  <m:sub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sz="1600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 dummy equal to 1 if trader </a:t>
                </a:r>
                <a:r>
                  <a:rPr lang="en-US" sz="1600" i="1" dirty="0" err="1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1600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</a:t>
                </a:r>
                <a:r>
                  <a:rPr lang="en-US" sz="1600" dirty="0" smtClean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 human </a:t>
                </a:r>
                <a:r>
                  <a:rPr lang="en-US" sz="1600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and 0 if it is </a:t>
                </a:r>
                <a:r>
                  <a:rPr lang="en-US" sz="1600" dirty="0" smtClean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an algorithm</a:t>
                </a:r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4350" y="1124744"/>
                <a:ext cx="7586699" cy="1529650"/>
              </a:xfrm>
              <a:prstGeom prst="rect">
                <a:avLst/>
              </a:prstGeom>
              <a:blipFill>
                <a:blip r:embed="rId3"/>
                <a:stretch>
                  <a:fillRect l="-1526" t="-32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3" name="Picture 2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2655" y="2996952"/>
            <a:ext cx="8678800" cy="29004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3460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Results: average disposition effect</a:t>
            </a:r>
          </a:p>
        </p:txBody>
      </p:sp>
      <p:sp>
        <p:nvSpPr>
          <p:cNvPr id="8" name="Slide Number Placeholder 3">
            <a:extLst>
              <a:ext uri="{FF2B5EF4-FFF2-40B4-BE49-F238E27FC236}">
                <a16:creationId xmlns:a16="http://schemas.microsoft.com/office/drawing/2014/main" id="{9BDC0657-1B2D-4CA6-BF38-35DBB9544133}"/>
              </a:ext>
            </a:extLst>
          </p:cNvPr>
          <p:cNvSpPr txBox="1">
            <a:spLocks/>
          </p:cNvSpPr>
          <p:nvPr/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 smtClean="0"/>
              <a:t>6</a:t>
            </a:r>
            <a:r>
              <a:rPr lang="lt-LT" dirty="0" smtClean="0"/>
              <a:t>/11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3648" y="1772815"/>
            <a:ext cx="5809636" cy="4032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9470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Results: weather effect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/>
              <p:cNvSpPr txBox="1"/>
              <p:nvPr/>
            </p:nvSpPr>
            <p:spPr>
              <a:xfrm>
                <a:off x="395536" y="1036096"/>
                <a:ext cx="8479650" cy="2032864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16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DE</m:t>
                        </m:r>
                      </m:e>
                      <m:sub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r>
                      <a:rPr lang="el-GR" sz="1600" i="1">
                        <a:latin typeface="Cambria Math" panose="02040503050406030204" pitchFamily="18" charset="0"/>
                      </a:rPr>
                      <m:t>𝛽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160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Temp</m:t>
                        </m:r>
                        <m:r>
                          <m:rPr>
                            <m:nor/>
                          </m:rPr>
                          <a:rPr lang="en-US" sz="16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erature</m:t>
                        </m:r>
                      </m:e>
                      <m:sub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600" i="1">
                            <a:latin typeface="Cambria Math" panose="02040503050406030204" pitchFamily="18" charset="0"/>
                          </a:rPr>
                          <m:t>𝜖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  <m:sub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sz="16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b="0" dirty="0" smtClean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16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DE</m:t>
                        </m:r>
                      </m:e>
                      <m:sub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=</m:t>
                    </m:r>
                    <m:r>
                      <a:rPr lang="el-GR" sz="1600" i="1">
                        <a:latin typeface="Cambria Math" panose="02040503050406030204" pitchFamily="18" charset="0"/>
                      </a:rPr>
                      <m:t>𝛼</m:t>
                    </m:r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6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160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Temp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𝑒𝑟𝑎𝑡𝑢𝑟𝑒</m:t>
                        </m:r>
                      </m:e>
                      <m:sub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6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160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Human</m:t>
                        </m:r>
                      </m:e>
                      <m:sub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600" i="1">
                            <a:latin typeface="Cambria Math" panose="02040503050406030204" pitchFamily="18" charset="0"/>
                          </a:rPr>
                          <m:t>𝛽</m:t>
                        </m:r>
                      </m:e>
                      <m:sub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b>
                    </m:sSub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160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Temp</m:t>
                        </m:r>
                        <m:r>
                          <m:rPr>
                            <m:nor/>
                          </m:rPr>
                          <a:rPr lang="en-US" sz="16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erature</m:t>
                        </m:r>
                      </m:e>
                      <m:sub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  <m:r>
                      <a:rPr lang="lt-LT" sz="16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×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160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Human</m:t>
                        </m:r>
                      </m:e>
                      <m:sub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  <m:r>
                      <a:rPr lang="en-US" sz="16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l-GR" sz="1600" i="1">
                            <a:latin typeface="Cambria Math" panose="02040503050406030204" pitchFamily="18" charset="0"/>
                          </a:rPr>
                          <m:t>𝜖</m:t>
                        </m:r>
                        <m:r>
                          <m:rPr>
                            <m:nor/>
                          </m:rPr>
                          <a:rPr lang="en-US" sz="1600" dirty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</m:e>
                      <m:sub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endParaRPr lang="en-US" sz="16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b="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6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sz="1600" i="1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Temp</m:t>
                        </m:r>
                        <m:r>
                          <m:rPr>
                            <m:nor/>
                          </m:rPr>
                          <a:rPr lang="en-US" sz="1600" b="0" i="1" smtClean="0">
                            <a:latin typeface="Times New Roman" panose="02020603050405020304" pitchFamily="18" charset="0"/>
                            <a:cs typeface="Times New Roman" panose="02020603050405020304" pitchFamily="18" charset="0"/>
                          </a:rPr>
                          <m:t>erature</m:t>
                        </m:r>
                      </m:e>
                      <m:sub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𝑖</m:t>
                        </m:r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lt-LT" sz="1600" i="1">
                            <a:latin typeface="Cambria Math" panose="02040503050406030204" pitchFamily="18" charset="0"/>
                          </a:rPr>
                          <m:t>𝑡</m:t>
                        </m:r>
                      </m:sub>
                    </m:sSub>
                  </m:oMath>
                </a14:m>
                <a:r>
                  <a:rPr lang="en-US" sz="1600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is a</a:t>
                </a:r>
                <a:r>
                  <a:rPr lang="en-US" sz="1600" dirty="0" smtClean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en-US" sz="1600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dummy equal to 1 if the temperature between 8 am and 9 am of day </a:t>
                </a:r>
                <a:r>
                  <a:rPr lang="en-US" sz="1600" i="1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</a:t>
                </a:r>
                <a:r>
                  <a:rPr lang="en-US" sz="1600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in </a:t>
                </a:r>
                <a:r>
                  <a:rPr lang="en-US" sz="1600" dirty="0" smtClean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the traders </a:t>
                </a:r>
                <a:r>
                  <a:rPr lang="en-US" sz="1600" i="1" dirty="0" smtClean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</a:t>
                </a:r>
                <a:r>
                  <a:rPr lang="en-US" sz="1600" dirty="0" smtClean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‘s </a:t>
                </a:r>
                <a:r>
                  <a:rPr lang="en-US" sz="1600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city </a:t>
                </a:r>
                <a:r>
                  <a:rPr lang="en-US" sz="1600" dirty="0" smtClean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is </a:t>
                </a:r>
                <a:r>
                  <a:rPr lang="en-US" sz="1600" dirty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higher than median of that </a:t>
                </a:r>
                <a:r>
                  <a:rPr lang="en-US" sz="1600" dirty="0" smtClean="0">
                    <a:uFill>
                      <a:solidFill>
                        <a:schemeClr val="bg1"/>
                      </a:solidFill>
                    </a:uFill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month.</a:t>
                </a:r>
                <a:endParaRPr lang="en-US" sz="1600" dirty="0">
                  <a:uFill>
                    <a:solidFill>
                      <a:schemeClr val="bg1"/>
                    </a:solidFill>
                  </a:uFill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sz="16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285750" indent="-285750">
                  <a:buFont typeface="Arial" panose="020B0604020202020204" pitchFamily="34" charset="0"/>
                  <a:buChar char="•"/>
                </a:pPr>
                <a:endParaRPr lang="en-US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7" name="TextBox 1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536" y="1036096"/>
                <a:ext cx="8479650" cy="2032864"/>
              </a:xfrm>
              <a:prstGeom prst="rect">
                <a:avLst/>
              </a:prstGeom>
              <a:blipFill>
                <a:blip r:embed="rId3"/>
                <a:stretch>
                  <a:fillRect l="-1366" t="-24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9BDC0657-1B2D-4CA6-BF38-35DBB9544133}"/>
              </a:ext>
            </a:extLst>
          </p:cNvPr>
          <p:cNvSpPr txBox="1">
            <a:spLocks/>
          </p:cNvSpPr>
          <p:nvPr/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 smtClean="0"/>
              <a:t>7</a:t>
            </a:r>
            <a:r>
              <a:rPr lang="lt-LT" dirty="0" smtClean="0"/>
              <a:t>/11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83768" y="3084579"/>
            <a:ext cx="3918841" cy="29094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817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dirty="0"/>
              <a:t>Results: </a:t>
            </a:r>
            <a:r>
              <a:rPr lang="en-US" sz="4000" dirty="0" smtClean="0"/>
              <a:t>robustness</a:t>
            </a:r>
            <a:endParaRPr lang="en-US" sz="4000" dirty="0"/>
          </a:p>
        </p:txBody>
      </p:sp>
      <p:sp>
        <p:nvSpPr>
          <p:cNvPr id="17" name="TextBox 16"/>
          <p:cNvSpPr txBox="1"/>
          <p:nvPr/>
        </p:nvSpPr>
        <p:spPr>
          <a:xfrm>
            <a:off x="670502" y="1268760"/>
            <a:ext cx="7940098" cy="283154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Bef>
                <a:spcPct val="20000"/>
              </a:spcBef>
              <a:spcAft>
                <a:spcPts val="800"/>
              </a:spcAft>
              <a:buSzPct val="100000"/>
            </a:pP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 main results remain similar </a:t>
            </a: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if:</a:t>
            </a:r>
            <a:endParaRPr lang="en-US" sz="1600" dirty="0">
              <a:uFill>
                <a:solidFill>
                  <a:schemeClr val="bg1"/>
                </a:solidFill>
              </a:u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742950" lvl="1" indent="-342900">
              <a:spcBef>
                <a:spcPct val="200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Include other weather variables as controls: humidity, air pressure, precipitation, cloud cover, sunshine duration, radiation and wind speed</a:t>
            </a:r>
          </a:p>
          <a:p>
            <a:pPr marL="742950" lvl="1" indent="-342900">
              <a:spcBef>
                <a:spcPct val="200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Include trader-fixed effects and time-fixed effects</a:t>
            </a:r>
          </a:p>
          <a:p>
            <a:pPr marL="742950" lvl="1" indent="-342900">
              <a:spcBef>
                <a:spcPct val="200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 smtClean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Measure </a:t>
            </a: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the temperature in degrees instead of a dummy</a:t>
            </a:r>
          </a:p>
          <a:p>
            <a:pPr marL="742950" lvl="1" indent="-342900">
              <a:spcBef>
                <a:spcPct val="200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Use 3-dimensional panel (trader, day, stock) and include interactive fixed effects</a:t>
            </a:r>
          </a:p>
          <a:p>
            <a:pPr marL="742950" lvl="1" indent="-342900">
              <a:spcBef>
                <a:spcPct val="20000"/>
              </a:spcBef>
              <a:spcAft>
                <a:spcPts val="800"/>
              </a:spcAft>
              <a:buSzPct val="100000"/>
              <a:buFont typeface="Arial" panose="020B0604020202020204" pitchFamily="34" charset="0"/>
              <a:buChar char="•"/>
            </a:pPr>
            <a:r>
              <a:rPr lang="en-US" sz="1600" dirty="0">
                <a:uFill>
                  <a:solidFill>
                    <a:schemeClr val="bg1"/>
                  </a:solidFill>
                </a:uFill>
                <a:latin typeface="Times New Roman" panose="02020603050405020304" pitchFamily="18" charset="0"/>
                <a:cs typeface="Times New Roman" panose="02020603050405020304" pitchFamily="18" charset="0"/>
              </a:rPr>
              <a:t>Consider either only long or only short positions</a:t>
            </a:r>
          </a:p>
          <a:p>
            <a:endParaRPr lang="en-US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Slide Number Placeholder 3">
            <a:extLst>
              <a:ext uri="{FF2B5EF4-FFF2-40B4-BE49-F238E27FC236}">
                <a16:creationId xmlns:a16="http://schemas.microsoft.com/office/drawing/2014/main" id="{9BDC0657-1B2D-4CA6-BF38-35DBB9544133}"/>
              </a:ext>
            </a:extLst>
          </p:cNvPr>
          <p:cNvSpPr txBox="1">
            <a:spLocks/>
          </p:cNvSpPr>
          <p:nvPr/>
        </p:nvSpPr>
        <p:spPr>
          <a:xfrm>
            <a:off x="8077200" y="6492875"/>
            <a:ext cx="1066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auto">
              <a:spcBef>
                <a:spcPts val="0"/>
              </a:spcBef>
              <a:spcAft>
                <a:spcPts val="0"/>
              </a:spcAft>
              <a:defRPr sz="1200" kern="1200" baseline="0" smtClean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>
              <a:defRPr/>
            </a:pPr>
            <a:r>
              <a:rPr lang="en-US" dirty="0" smtClean="0"/>
              <a:t>8/11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8793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amertemplateforword (1)">
  <a:themeElements>
    <a:clrScheme name="Custom 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7F7F7F"/>
      </a:hlink>
      <a:folHlink>
        <a:srgbClr val="FFFF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amer template for word" id="{A364F6B3-F56E-4B6E-9DB0-D83EC4247E91}" vid="{0F23EA36-EC28-40D6-9B91-DEE419EC137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Beamertemplateforword (1)</Template>
  <TotalTime>0</TotalTime>
  <Words>818</Words>
  <Application>Microsoft Office PowerPoint</Application>
  <PresentationFormat>On-screen Show (4:3)</PresentationFormat>
  <Paragraphs>125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Arial</vt:lpstr>
      <vt:lpstr>Calibri</vt:lpstr>
      <vt:lpstr>Cambria Math</vt:lpstr>
      <vt:lpstr>Segoe UI</vt:lpstr>
      <vt:lpstr>Times New Roman</vt:lpstr>
      <vt:lpstr>Wingdings</vt:lpstr>
      <vt:lpstr>Beamertemplateforword (1)</vt:lpstr>
      <vt:lpstr>Rationality and Disposition Effect in Algorithmic Trading</vt:lpstr>
      <vt:lpstr>Motivation</vt:lpstr>
      <vt:lpstr>This paper</vt:lpstr>
      <vt:lpstr>Data</vt:lpstr>
      <vt:lpstr>Estimation of the dispositions effect</vt:lpstr>
      <vt:lpstr>Results: average disposition effect</vt:lpstr>
      <vt:lpstr>Results: average disposition effect</vt:lpstr>
      <vt:lpstr>Results: weather effect</vt:lpstr>
      <vt:lpstr>Results: robustness</vt:lpstr>
      <vt:lpstr>Results: potential mechanisms</vt:lpstr>
      <vt:lpstr>Why do some ATs exhibit DE?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2018-09-19T06:30:16Z</dcterms:created>
  <dcterms:modified xsi:type="dcterms:W3CDTF">2024-07-08T19:37:50Z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3d2ef5d-ed46-4894-8a7a-2616ffd746ce_Enabled">
    <vt:lpwstr>true</vt:lpwstr>
  </property>
  <property fmtid="{D5CDD505-2E9C-101B-9397-08002B2CF9AE}" pid="3" name="MSIP_Label_e3d2ef5d-ed46-4894-8a7a-2616ffd746ce_SetDate">
    <vt:lpwstr>2022-02-08T08:30:14Z</vt:lpwstr>
  </property>
  <property fmtid="{D5CDD505-2E9C-101B-9397-08002B2CF9AE}" pid="4" name="MSIP_Label_e3d2ef5d-ed46-4894-8a7a-2616ffd746ce_Method">
    <vt:lpwstr>Standard</vt:lpwstr>
  </property>
  <property fmtid="{D5CDD505-2E9C-101B-9397-08002B2CF9AE}" pid="5" name="MSIP_Label_e3d2ef5d-ed46-4894-8a7a-2616ffd746ce_Name">
    <vt:lpwstr>Ugradert</vt:lpwstr>
  </property>
  <property fmtid="{D5CDD505-2E9C-101B-9397-08002B2CF9AE}" pid="6" name="MSIP_Label_e3d2ef5d-ed46-4894-8a7a-2616ffd746ce_SiteId">
    <vt:lpwstr>2f03bdf4-8893-4a2b-8b81-d17dd9b8e368</vt:lpwstr>
  </property>
  <property fmtid="{D5CDD505-2E9C-101B-9397-08002B2CF9AE}" pid="7" name="MSIP_Label_e3d2ef5d-ed46-4894-8a7a-2616ffd746ce_ActionId">
    <vt:lpwstr>ab50db49-9bbf-493b-8a20-a3fd5a87d7e8</vt:lpwstr>
  </property>
  <property fmtid="{D5CDD505-2E9C-101B-9397-08002B2CF9AE}" pid="8" name="MSIP_Label_e3d2ef5d-ed46-4894-8a7a-2616ffd746ce_ContentBits">
    <vt:lpwstr>0</vt:lpwstr>
  </property>
</Properties>
</file>