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79" r:id="rId2"/>
    <p:sldId id="435" r:id="rId3"/>
    <p:sldId id="436" r:id="rId4"/>
    <p:sldId id="411" r:id="rId5"/>
    <p:sldId id="402" r:id="rId6"/>
    <p:sldId id="425" r:id="rId7"/>
    <p:sldId id="437" r:id="rId8"/>
    <p:sldId id="427" r:id="rId9"/>
    <p:sldId id="432" r:id="rId10"/>
    <p:sldId id="438" r:id="rId11"/>
    <p:sldId id="433" r:id="rId12"/>
    <p:sldId id="409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22CA"/>
    <a:srgbClr val="3333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5274" autoAdjust="0"/>
  </p:normalViewPr>
  <p:slideViewPr>
    <p:cSldViewPr>
      <p:cViewPr varScale="1">
        <p:scale>
          <a:sx n="82" d="100"/>
          <a:sy n="82" d="100"/>
        </p:scale>
        <p:origin x="10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274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B9AF00C-6D75-48A8-A194-B96D46F0E30B}" type="datetimeFigureOut">
              <a:rPr lang="en-US" smtClean="0"/>
              <a:t>7/8/2024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8F204BC-D94E-4A4A-A5D3-5EDFD9255B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851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4DB847-A7C6-423F-B771-46A6092732E3}" type="datetimeFigureOut">
              <a:rPr lang="en-US"/>
              <a:pPr>
                <a:defRPr/>
              </a:pPr>
              <a:t>7/8/2024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7FC56A9-71FA-49A8-A49B-73E0C4B6E0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467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326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035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9662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601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defTabSz="966612">
              <a:buFont typeface="+mj-lt"/>
              <a:buAutoNum type="arabicPeriod"/>
              <a:defRPr/>
            </a:pPr>
            <a:endParaRPr lang="en-US" sz="10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975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1200" dirty="0">
              <a:uFill>
                <a:solidFill>
                  <a:schemeClr val="bg1"/>
                </a:solidFill>
              </a:u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90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66612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97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33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126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214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50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sz="25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183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3400" y="1295400"/>
            <a:ext cx="8077200" cy="9906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Damodar</a:t>
            </a:r>
            <a:r>
              <a:rPr lang="en-US" sz="1200" baseline="0" dirty="0">
                <a:solidFill>
                  <a:schemeClr val="bg1"/>
                </a:solidFill>
                <a:latin typeface="+mn-lt"/>
                <a:cs typeface="+mn-cs"/>
              </a:rPr>
              <a:t> Rajbhandari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838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4290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492875"/>
            <a:ext cx="11430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06CB4F1-E69D-4458-B775-B121381A0F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4555958" y="-12032"/>
            <a:ext cx="4588042" cy="774032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-16042" y="-12032"/>
            <a:ext cx="4572000" cy="7740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895600" y="2819400"/>
            <a:ext cx="3429000" cy="18610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36733-459D-4C68-B614-1F8D3D4A1C30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9EB02-20BD-4C4F-B59A-1CA3F89D91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76200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Damodar</a:t>
            </a:r>
            <a:r>
              <a:rPr lang="en-US" sz="1200" baseline="0" dirty="0">
                <a:solidFill>
                  <a:schemeClr val="bg1"/>
                </a:solidFill>
                <a:latin typeface="+mn-lt"/>
                <a:cs typeface="+mn-cs"/>
              </a:rPr>
              <a:t> Rajbhandari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382000" cy="43735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/>
            </a:lvl1pPr>
            <a:lvl2pPr>
              <a:buSzPct val="60000"/>
              <a:buFontTx/>
              <a:buBlip>
                <a:blip r:embed="rId3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" y="780047"/>
            <a:ext cx="9007642" cy="743953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BC7FEBF-A170-470C-A369-F0D066FB58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495800" y="-12032"/>
            <a:ext cx="4648200" cy="774032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-6016" y="-12032"/>
            <a:ext cx="4572000" cy="7920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16042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Damodar</a:t>
            </a:r>
            <a:r>
              <a:rPr lang="en-US" sz="1200" baseline="0" dirty="0">
                <a:solidFill>
                  <a:schemeClr val="bg1"/>
                </a:solidFill>
                <a:latin typeface="+mn-lt"/>
                <a:cs typeface="+mn-cs"/>
              </a:rPr>
              <a:t> Rajbhandari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F05D9A-DAC8-4C53-B66B-408BAA307D90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A58546F-1E4E-426D-9940-5EB4B4A746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  <a:cs typeface="+mn-cs"/>
              </a:rPr>
              <a:t>Damodar</a:t>
            </a:r>
            <a:r>
              <a:rPr lang="en-US" sz="1200" baseline="0" dirty="0">
                <a:solidFill>
                  <a:schemeClr val="bg1"/>
                </a:solidFill>
                <a:latin typeface="+mn-lt"/>
                <a:cs typeface="+mn-cs"/>
              </a:rPr>
              <a:t> Rajbhandari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5075E3A-870C-4809-ABC6-77B21E2CD478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25B14B-C98E-4C14-96E7-18DD3A29C1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66800" y="6477000"/>
            <a:ext cx="3505200" cy="381000"/>
          </a:xfrm>
        </p:spPr>
        <p:txBody>
          <a:bodyPr anchor="ctr">
            <a:normAutofit/>
          </a:bodyPr>
          <a:lstStyle>
            <a:lvl1pPr algn="r">
              <a:buNone/>
              <a:defRPr lang="en-US" sz="12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7887963-EBBB-4D80-84C4-5B8B6AB6C924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8ABFDA-DAF0-4496-8136-3108F5781C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066800" y="6477000"/>
            <a:ext cx="3505200" cy="381000"/>
          </a:xfrm>
        </p:spPr>
        <p:txBody>
          <a:bodyPr anchor="ctr">
            <a:normAutofit/>
          </a:bodyPr>
          <a:lstStyle>
            <a:lvl1pPr algn="r">
              <a:buNone/>
              <a:defRPr lang="en-US" sz="120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4"/>
          </p:nvPr>
        </p:nvSpPr>
        <p:spPr>
          <a:xfrm>
            <a:off x="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987663-4C68-454D-9341-747DFD21BC94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4572000" y="6492875"/>
            <a:ext cx="3505200" cy="365125"/>
          </a:xfrm>
        </p:spPr>
        <p:txBody>
          <a:bodyPr/>
          <a:lstStyle>
            <a:lvl1pPr algn="l"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6"/>
          </p:nvPr>
        </p:nvSpPr>
        <p:spPr>
          <a:xfrm>
            <a:off x="8077200" y="6492875"/>
            <a:ext cx="1066800" cy="365125"/>
          </a:xfrm>
        </p:spPr>
        <p:txBody>
          <a:bodyPr/>
          <a:lstStyle>
            <a:lvl1pPr>
              <a:defRPr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7C05FB1-C35B-4870-BC50-C1BF2D042A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3CDFA-330E-4CAA-8D3D-CB5AEA74F8D2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2A947-F0B9-4AC8-B617-2CA04D399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267CC-F936-4338-A5BF-4A2F6369C5A4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5516-340B-459A-81CA-6701DA508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EC681-8D43-4411-94FF-0E685A50AF1A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Introduction to Reciprocal Lattice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EA575-3527-424C-A005-428A5216F8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732611-0F25-4EBF-9023-C4FFDAAD1EC6}" type="datetime1">
              <a:rPr lang="en-US" smtClean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Introduction to Reciprocal Lattices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CB6DE-1033-4C2C-8280-139BC16F7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67" r:id="rId7"/>
    <p:sldLayoutId id="2147483668" r:id="rId8"/>
    <p:sldLayoutId id="2147483669" r:id="rId9"/>
    <p:sldLayoutId id="2147483670" r:id="rId10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5536" y="3068960"/>
            <a:ext cx="828092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Karolis </a:t>
            </a:r>
            <a:r>
              <a:rPr lang="lt-LT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Liaudinskas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Norges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Bank)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NBER Summer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views are those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do not necessarily reflect those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Norges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23528" y="1700808"/>
            <a:ext cx="8496944" cy="1080120"/>
          </a:xfrm>
          <a:prstGeom prst="roundRect">
            <a:avLst/>
          </a:prstGeom>
          <a:solidFill>
            <a:srgbClr val="3333B2"/>
          </a:solidFill>
          <a:effectLst>
            <a:outerShdw blurRad="50800" dist="76200" dir="5640000" sx="92000" sy="92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itle 15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352928" cy="576064"/>
          </a:xfrm>
        </p:spPr>
        <p:txBody>
          <a:bodyPr/>
          <a:lstStyle/>
          <a:p>
            <a:pPr marL="182880" algn="ctr"/>
            <a:r>
              <a:rPr lang="en-US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Rationality and Disposition Effect in Algorithmic Trading</a:t>
            </a:r>
          </a:p>
        </p:txBody>
      </p:sp>
    </p:spTree>
    <p:extLst>
      <p:ext uri="{BB962C8B-B14F-4D97-AF65-F5344CB8AC3E}">
        <p14:creationId xmlns:p14="http://schemas.microsoft.com/office/powerpoint/2010/main" val="16014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Results: </a:t>
            </a:r>
            <a:r>
              <a:rPr lang="en-US" sz="4000" dirty="0" smtClean="0"/>
              <a:t>potential mechanisms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64350" y="1191442"/>
            <a:ext cx="7940098" cy="3693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suggest that psychology at least partially affects the difference in disposition effect between humans and algorithms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finds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that higher air temperature improves both mood and cognition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e.g., Keller et al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2005)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Prospect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theory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Kahneman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Tversky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1979):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investors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 about gains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losses relative to a reference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 and are loss-averse.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	         cognition          cognitive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biases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disposition effect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Realization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utility (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Barberis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Xiong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2012)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realization of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gains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losses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pleasure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pain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epair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        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repair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disposition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wn Arrow 4"/>
          <p:cNvSpPr/>
          <p:nvPr/>
        </p:nvSpPr>
        <p:spPr>
          <a:xfrm flipV="1">
            <a:off x="2477850" y="3368817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5580112" y="3373014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7529606" y="3387365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682420" y="3512833"/>
            <a:ext cx="1789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775890" y="3508522"/>
            <a:ext cx="1789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flipV="1">
            <a:off x="2474437" y="4599790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672689" y="4615575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7623844" y="4613905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671346" y="4734475"/>
            <a:ext cx="1789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900445" y="4718497"/>
            <a:ext cx="1789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flipV="1">
            <a:off x="3469849" y="4604574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3664039" y="4726666"/>
            <a:ext cx="1789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9/11</a:t>
            </a:r>
            <a:endParaRPr lang="en-US" dirty="0"/>
          </a:p>
        </p:txBody>
      </p:sp>
      <p:sp>
        <p:nvSpPr>
          <p:cNvPr id="22" name="Down Arrow 21"/>
          <p:cNvSpPr/>
          <p:nvPr/>
        </p:nvSpPr>
        <p:spPr>
          <a:xfrm flipV="1">
            <a:off x="3787242" y="3366323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3991812" y="3510339"/>
            <a:ext cx="1789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Why do some ATs exhibit DE?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83568" y="1268760"/>
            <a:ext cx="8012106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out of 146 (17%) algorithms do exhibit positive DE, while 18 show inverse 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DE&lt;0 – momentum traders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 with DE&gt;0 – contrarian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DE&gt;0 for algorithms can be fully explained by (profitable) contrarian trading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10</a:t>
            </a:r>
            <a:r>
              <a:rPr lang="lt-LT" dirty="0" smtClean="0"/>
              <a:t>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1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6E899E33-0A71-4E97-A7FB-BAFEE27DD9C0}"/>
              </a:ext>
            </a:extLst>
          </p:cNvPr>
          <p:cNvSpPr txBox="1">
            <a:spLocks/>
          </p:cNvSpPr>
          <p:nvPr/>
        </p:nvSpPr>
        <p:spPr>
          <a:xfrm>
            <a:off x="539552" y="1013197"/>
            <a:ext cx="8208912" cy="5584155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900"/>
              </a:spcAft>
              <a:buSzPct val="100000"/>
            </a:pP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ATs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exhibit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similarly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trading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humans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is sensitive to the weather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This suggests that </a:t>
            </a:r>
          </a:p>
          <a:p>
            <a:pPr lvl="1">
              <a:spcAft>
                <a:spcPts val="9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 disposition effect for humans is at least partially driven by psychology (e.g., mood and cognition)</a:t>
            </a:r>
          </a:p>
          <a:p>
            <a:pPr lvl="1">
              <a:spcAft>
                <a:spcPts val="9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 behave more in line with rational economic models</a:t>
            </a:r>
          </a:p>
          <a:p>
            <a:pPr>
              <a:spcAft>
                <a:spcPts val="9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Some algorithms show a positive disposition effect but it can be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fully explained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by the (profitable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and, thus,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arguably rational) contrarian trading strategy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Conclusion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11</a:t>
            </a:r>
            <a:r>
              <a:rPr lang="lt-LT" dirty="0" smtClean="0"/>
              <a:t>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60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539551" y="1124744"/>
            <a:ext cx="8249885" cy="5440139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AI and automated decision making are becoming ubiquitous </a:t>
            </a: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One potential advantage - the ability to reduce psychology-related human errors</a:t>
            </a: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 evidence that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algorithms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avoid cognitive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biases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question: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 what extent do algorithms avoid cognitive biases documented in economics (e.g., overconfidence, loss aversion, etc.)? 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E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sz="1600" dirty="0" err="1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tudy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to examine the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rationality of algorithmic decision making</a:t>
            </a:r>
            <a:r>
              <a:rPr lang="lt-LT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Implications</a:t>
            </a: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theory, financial markets, real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Motivation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C55F71E-A339-4B2C-A3DF-C1FC166B97E9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lt-LT" dirty="0" smtClean="0"/>
              <a:t>1/11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0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67544" y="1124744"/>
            <a:ext cx="8280920" cy="5368131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Data: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transaction-level data from the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NASDAQ Copenhagen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Stock Exchange (2016-2017)</a:t>
            </a: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Algorithmic traders (ATs)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– trade “with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 human involvement”</a:t>
            </a:r>
            <a:r>
              <a:rPr lang="lt-LT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(Nasdaq, 2018)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lt-LT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effect (DE)</a:t>
            </a:r>
            <a:r>
              <a:rPr lang="lt-LT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the tendency to realize gains faster than losses – challenges the rationality assumption, e.g., the expected utility theory (</a:t>
            </a:r>
            <a:r>
              <a:rPr lang="de-DE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von Neumann </a:t>
            </a:r>
            <a:r>
              <a:rPr lang="de-DE" sz="1600" dirty="0" err="1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de-DE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Morgenstern, 1947</a:t>
            </a:r>
            <a:r>
              <a:rPr lang="de-DE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Hypotheses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lt-LT" sz="1600" i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RQ: </a:t>
            </a:r>
            <a:r>
              <a:rPr lang="en-US" sz="1600" i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1600" i="1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what extent do algorithms avoid cognitive </a:t>
            </a:r>
            <a:r>
              <a:rPr lang="en-US" sz="1600" i="1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biases?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800100" lvl="1" indent="-342900">
              <a:spcAft>
                <a:spcPts val="900"/>
              </a:spcAft>
              <a:buSzPct val="100000"/>
              <a:buFont typeface="+mj-lt"/>
              <a:buAutoNum type="arabicPeriod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ATs exhibit a smaller disposition effect than humans</a:t>
            </a:r>
          </a:p>
          <a:p>
            <a:pPr marL="800100" lvl="1" indent="-342900">
              <a:spcAft>
                <a:spcPts val="900"/>
              </a:spcAft>
              <a:buSzPct val="100000"/>
              <a:buFont typeface="+mj-lt"/>
              <a:buAutoNum type="arabicPeriod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is at least partially caused by psychology</a:t>
            </a:r>
          </a:p>
          <a:p>
            <a:pPr marL="800100" lvl="1" indent="-342900">
              <a:spcAft>
                <a:spcPts val="900"/>
              </a:spcAft>
              <a:buSzPct val="100000"/>
              <a:buFont typeface="+mj-lt"/>
              <a:buAutoNum type="arabicPeriod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Any apparent DE among ATs can be explained by rational explanations</a:t>
            </a:r>
          </a:p>
          <a:p>
            <a:pPr>
              <a:spcAft>
                <a:spcPts val="9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b="1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Findings: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900"/>
              </a:spcAft>
              <a:buSzPct val="100000"/>
              <a:buFont typeface="+mj-lt"/>
              <a:buAutoNum type="arabicPeriod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As a group, ATs on average do not exhibit DE while similarly trading humans do</a:t>
            </a:r>
          </a:p>
          <a:p>
            <a:pPr marL="800100" lvl="1" indent="-342900">
              <a:spcAft>
                <a:spcPts val="900"/>
              </a:spcAft>
              <a:buSzPct val="100000"/>
              <a:buFont typeface="+mj-lt"/>
              <a:buAutoNum type="arabicPeriod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increases on colder mornings (as humans’ DE is sensitive to the weather), which suggests that it is at least partially driven by psychology, e.g. mood and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cognition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900"/>
              </a:spcAft>
              <a:buSzPct val="100000"/>
              <a:buFont typeface="+mj-lt"/>
              <a:buAutoNum type="arabicPeriod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(17%) algorithms show DE but it is explained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by (profitable)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contrarian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trading</a:t>
            </a:r>
            <a:endParaRPr lang="lt-LT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This paper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C55F71E-A339-4B2C-A3DF-C1FC166B97E9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lt-LT" dirty="0" smtClean="0"/>
              <a:t>2/11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0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21605" y="908720"/>
            <a:ext cx="8208912" cy="5584155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Transaction-level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data from the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NASDAQ Copenhagen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Stock Exchange (2016-2017)</a:t>
            </a:r>
          </a:p>
          <a:p>
            <a:pPr>
              <a:spcAft>
                <a:spcPts val="800"/>
              </a:spcAft>
              <a:buSzPct val="100000"/>
              <a:buFont typeface="Times New Roman" panose="02020603050405020304" pitchFamily="18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Every trade shows trader id, institution name, human/algorithm, proprietary/broker, execution time, stock name, price and number of shares</a:t>
            </a: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102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transactions in 159 stocks </a:t>
            </a: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52 m transactions – 146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algorithms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16 m transactions – 1,151 humans </a:t>
            </a:r>
            <a:endParaRPr lang="en-US" sz="1600" dirty="0" smtClean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rest – routing accounts</a:t>
            </a: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Around half of trades are proprietary trades</a:t>
            </a:r>
          </a:p>
          <a:p>
            <a:pPr>
              <a:spcAft>
                <a:spcPts val="800"/>
              </a:spcAft>
              <a:buSzPct val="100000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 observe cities where traders are located and merge this data with hourly weather data (sunshine, temperature, precipitation, air pressure, etc.) from </a:t>
            </a:r>
            <a:r>
              <a:rPr lang="en-US" sz="1600" dirty="0" err="1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Meteoblue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Run analysis three times:</a:t>
            </a: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Full sample of ATs and humans</a:t>
            </a: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Using ATs and humans that are matched on their average trading frequency</a:t>
            </a:r>
          </a:p>
          <a:p>
            <a:pPr lvl="1">
              <a:spcAft>
                <a:spcPts val="800"/>
              </a:spcAft>
              <a:buSzPct val="100000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Using trader-day level matching on: (1) number of trades, (2) turnover in EUR, (3)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ortfolio size in EUR, etc.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Data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s-ES" dirty="0" smtClean="0"/>
              <a:t>3</a:t>
            </a:r>
            <a:r>
              <a:rPr lang="lt-LT" dirty="0" smtClean="0"/>
              <a:t>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"/>
              <p:cNvSpPr txBox="1">
                <a:spLocks/>
              </p:cNvSpPr>
              <p:nvPr/>
            </p:nvSpPr>
            <p:spPr>
              <a:xfrm>
                <a:off x="539552" y="908720"/>
                <a:ext cx="8208912" cy="5184576"/>
              </a:xfrm>
              <a:prstGeom prst="rect">
                <a:avLst/>
              </a:prstGeom>
              <a:noFill/>
            </p:spPr>
            <p:txBody>
              <a:bodyPr/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 estimate the disposition effect: I assume zero inventory every morning and construct positions based on observed trades.</a:t>
                </a: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Total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gain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outstanding paper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gain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baseline="-250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cumulative realized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gain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Outstanding paper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gain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# shares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outstanding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* (stock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price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WAPP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Realized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gain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# of shares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sold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* (selling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price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WAPP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Cumulative realized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gain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s,i,t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160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600" b="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1600" b="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=0</m:t>
                        </m:r>
                      </m:sub>
                      <m:sup>
                        <m:r>
                          <a:rPr lang="en-US" sz="1600" b="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p>
                      <m:e>
                        <m:r>
                          <a:rPr lang="en-US" sz="1600" b="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𝑅𝑒𝑎𝑙𝑖𝑧𝑒𝑑</m:t>
                        </m:r>
                        <m:r>
                          <a:rPr lang="en-US" sz="1600" b="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𝑔𝑎𝑖𝑛</m:t>
                        </m:r>
                        <m:r>
                          <m:rPr>
                            <m:nor/>
                          </m:rPr>
                          <a:rPr lang="en-US" sz="1600" i="1" baseline="-25000" dirty="0">
                            <a:uFill>
                              <a:solidFill>
                                <a:schemeClr val="bg1"/>
                              </a:solidFill>
                            </a:u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</m:t>
                        </m:r>
                        <m:r>
                          <m:rPr>
                            <m:nor/>
                          </m:rPr>
                          <a:rPr lang="en-US" sz="1600" i="1" baseline="-25000" dirty="0">
                            <a:uFill>
                              <a:solidFill>
                                <a:schemeClr val="bg1"/>
                              </a:solidFill>
                            </a:u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1600" b="0" i="1" baseline="-25000" dirty="0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1600" b="0" i="1" baseline="-25000" dirty="0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1600" b="0" i="1" baseline="-25000" dirty="0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</m:nary>
                  </m:oMath>
                </a14:m>
                <a:endParaRPr lang="en-US" sz="1600" i="1" dirty="0">
                  <a:uFill>
                    <a:solidFill>
                      <a:schemeClr val="bg1"/>
                    </a:solidFill>
                  </a:u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Proportion of gains realized (PGR)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i,t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baseline="-25000" dirty="0" smtClean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sz="1600" i="1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</m:sup>
                          <m:e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Cumulative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(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positive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 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realized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gain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t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US" sz="1600" i="1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</m:sup>
                          <m:e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Total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positive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 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gain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t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Proportion of losses realized (PLR)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i,t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baseline="-25000" dirty="0">
                            <a:uFill>
                              <a:solidFill>
                                <a:schemeClr val="bg1"/>
                              </a:solidFill>
                            </a:u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sz="1600" i="1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</m:sup>
                          <m:e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Cumulative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(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negative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 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realized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gain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t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US" sz="1600" i="1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160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</m:sup>
                          <m:e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Total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(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negative</m:t>
                            </m:r>
                            <m:r>
                              <m:rPr>
                                <m:nor/>
                              </m:rPr>
                              <a:rPr lang="en-US" sz="1600" b="0" i="0" dirty="0" smtClean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 </m:t>
                            </m:r>
                            <m:r>
                              <m:rPr>
                                <m:nor/>
                              </m:rPr>
                              <a:rPr lang="en-US" sz="16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gain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s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i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1600" i="1" baseline="-25000" dirty="0">
                                <a:uFill>
                                  <a:solidFill>
                                    <a:schemeClr val="bg1"/>
                                  </a:solidFill>
                                </a:uFill>
                                <a:latin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t</m:t>
                            </m:r>
                          </m:e>
                        </m:nary>
                      </m:den>
                    </m:f>
                  </m:oMath>
                </a14:m>
                <a:endParaRPr lang="en-US" sz="1600" i="1" dirty="0">
                  <a:uFill>
                    <a:solidFill>
                      <a:schemeClr val="bg1"/>
                    </a:solidFill>
                  </a:u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spcAft>
                    <a:spcPts val="900"/>
                  </a:spcAft>
                  <a:buSzPct val="100000"/>
                </a:pPr>
                <a:r>
                  <a:rPr lang="en-US" sz="1600" i="1" dirty="0" err="1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</a:t>
                </a:r>
                <a:r>
                  <a:rPr lang="en-US" sz="1600" i="1" baseline="-25000" dirty="0" err="1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i,t</a:t>
                </a:r>
                <a:r>
                  <a:rPr lang="en-US" sz="1600" i="1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PGR</a:t>
                </a:r>
                <a:r>
                  <a:rPr lang="en-US" sz="1600" i="1" baseline="-250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i,t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PLR</a:t>
                </a:r>
                <a:r>
                  <a:rPr lang="en-US" sz="1600" i="1" baseline="-250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i="1" baseline="-250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i,t</a:t>
                </a:r>
                <a:r>
                  <a:rPr lang="en-US" sz="1600" i="1" baseline="-250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Following </a:t>
                </a:r>
                <a:r>
                  <a:rPr lang="en-US" sz="1600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Odean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(1998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1600" dirty="0">
                  <a:uFill>
                    <a:solidFill>
                      <a:schemeClr val="bg1"/>
                    </a:solidFill>
                  </a:u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08720"/>
                <a:ext cx="8208912" cy="5184576"/>
              </a:xfrm>
              <a:prstGeom prst="rect">
                <a:avLst/>
              </a:prstGeom>
              <a:blipFill>
                <a:blip r:embed="rId3"/>
                <a:stretch>
                  <a:fillRect l="-297" b="-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4000" dirty="0" err="1" smtClean="0"/>
              <a:t>Estimation</a:t>
            </a:r>
            <a:r>
              <a:rPr lang="lt-LT" sz="4000" dirty="0" smtClean="0"/>
              <a:t> </a:t>
            </a:r>
            <a:r>
              <a:rPr lang="lt-LT" sz="4000" dirty="0" err="1" smtClean="0"/>
              <a:t>of</a:t>
            </a:r>
            <a:r>
              <a:rPr lang="lt-LT" sz="4000" dirty="0" smtClean="0"/>
              <a:t> </a:t>
            </a:r>
            <a:r>
              <a:rPr lang="lt-LT" sz="4000" dirty="0" err="1" smtClean="0"/>
              <a:t>the</a:t>
            </a:r>
            <a:r>
              <a:rPr lang="lt-LT" sz="4000" dirty="0" smtClean="0"/>
              <a:t> </a:t>
            </a:r>
            <a:r>
              <a:rPr lang="lt-LT" sz="4000" dirty="0" err="1" smtClean="0"/>
              <a:t>dispositions</a:t>
            </a:r>
            <a:r>
              <a:rPr lang="lt-LT" sz="4000" dirty="0" smtClean="0"/>
              <a:t> </a:t>
            </a:r>
            <a:r>
              <a:rPr lang="lt-LT" sz="4000" dirty="0" err="1" smtClean="0"/>
              <a:t>effect</a:t>
            </a:r>
            <a:endParaRPr lang="en-US" sz="400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F9D5841-8B47-4202-AB4D-7958744C6677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s-ES" dirty="0" smtClean="0"/>
              <a:t>4</a:t>
            </a:r>
            <a:r>
              <a:rPr lang="lt-LT" dirty="0" smtClean="0"/>
              <a:t>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0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Results: average disposition effect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5</a:t>
            </a:r>
            <a:r>
              <a:rPr lang="lt-LT" dirty="0" smtClean="0"/>
              <a:t>/11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64350" y="1124744"/>
                <a:ext cx="7586699" cy="15296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lt-LT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16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𝜖</m:t>
                        </m:r>
                        <m:r>
                          <m:rPr>
                            <m:nor/>
                          </m:rPr>
                          <a:rPr lang="en-US" sz="1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lt-LT" sz="1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sz="1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lt-LT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l-GR" sz="1600" i="1">
                        <a:latin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Human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1600" i="1" dirty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𝜖</m:t>
                        </m:r>
                        <m:r>
                          <m:rPr>
                            <m:nor/>
                          </m:rPr>
                          <a:rPr lang="en-US" sz="1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Human</m:t>
                        </m:r>
                        <m:r>
                          <m:rPr>
                            <m:nor/>
                          </m:rPr>
                          <a:rPr lang="en-US" sz="16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a dummy equal to 1 if trader </a:t>
                </a:r>
                <a:r>
                  <a:rPr lang="en-US" sz="1600" i="1" dirty="0" err="1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human 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0 if it is 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 algorithm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50" y="1124744"/>
                <a:ext cx="7586699" cy="1529650"/>
              </a:xfrm>
              <a:prstGeom prst="rect">
                <a:avLst/>
              </a:prstGeom>
              <a:blipFill>
                <a:blip r:embed="rId3"/>
                <a:stretch>
                  <a:fillRect l="-1526" t="-3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655" y="2996952"/>
            <a:ext cx="8678800" cy="290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46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Results: average disposition effect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6</a:t>
            </a:r>
            <a:r>
              <a:rPr lang="lt-LT" dirty="0" smtClean="0"/>
              <a:t>/11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1772815"/>
            <a:ext cx="5809636" cy="4032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0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Results: weather effect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5536" y="1036096"/>
                <a:ext cx="8479650" cy="20328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DE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l-GR" sz="1600" i="1">
                        <a:latin typeface="Cambria Math" panose="02040503050406030204" pitchFamily="18" charset="0"/>
                      </a:rPr>
                      <m:t>𝛽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Temp</m:t>
                        </m:r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erature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𝜖</m:t>
                        </m:r>
                        <m:r>
                          <m:rPr>
                            <m:nor/>
                          </m:rPr>
                          <a:rPr lang="en-US" sz="1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sz="1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DE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6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Temp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𝑒𝑟𝑎𝑡𝑢𝑟𝑒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Human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Temp</m:t>
                        </m:r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erature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lt-LT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Human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1600" i="1">
                            <a:latin typeface="Cambria Math" panose="02040503050406030204" pitchFamily="18" charset="0"/>
                          </a:rPr>
                          <m:t>𝜖</m:t>
                        </m:r>
                        <m:r>
                          <m:rPr>
                            <m:nor/>
                          </m:rPr>
                          <a:rPr lang="en-US" sz="16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sz="1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16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Temp</m:t>
                        </m:r>
                        <m:r>
                          <m:rPr>
                            <m:nor/>
                          </m:rPr>
                          <a:rPr lang="en-US" sz="16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erature</m:t>
                        </m:r>
                      </m:e>
                      <m:sub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lt-LT" sz="16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a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dummy equal to 1 if the temperature between 8 am and 9 am of day </a:t>
                </a:r>
                <a:r>
                  <a:rPr lang="en-US" sz="1600" i="1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 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traders </a:t>
                </a:r>
                <a:r>
                  <a:rPr lang="en-US" sz="1600" i="1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‘s 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city 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</a:t>
                </a:r>
                <a:r>
                  <a:rPr lang="en-US" sz="1600" dirty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higher than median of that </a:t>
                </a:r>
                <a:r>
                  <a:rPr lang="en-US" sz="1600" dirty="0" smtClean="0">
                    <a:uFill>
                      <a:solidFill>
                        <a:schemeClr val="bg1"/>
                      </a:solidFill>
                    </a:u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month.</a:t>
                </a:r>
                <a:endParaRPr lang="en-US" sz="1600" dirty="0">
                  <a:uFill>
                    <a:solidFill>
                      <a:schemeClr val="bg1"/>
                    </a:solidFill>
                  </a:u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036096"/>
                <a:ext cx="8479650" cy="2032864"/>
              </a:xfrm>
              <a:prstGeom prst="rect">
                <a:avLst/>
              </a:prstGeom>
              <a:blipFill>
                <a:blip r:embed="rId3"/>
                <a:stretch>
                  <a:fillRect l="-1366" t="-2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7</a:t>
            </a:r>
            <a:r>
              <a:rPr lang="lt-LT" dirty="0" smtClean="0"/>
              <a:t>/11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3768" y="3084579"/>
            <a:ext cx="3918841" cy="2909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7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Results: </a:t>
            </a:r>
            <a:r>
              <a:rPr lang="en-US" sz="4000" dirty="0" smtClean="0"/>
              <a:t>robustness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0502" y="1268760"/>
            <a:ext cx="7940098" cy="28315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spcAft>
                <a:spcPts val="800"/>
              </a:spcAft>
              <a:buSzPct val="100000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results remain similar </a:t>
            </a: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if:</a:t>
            </a:r>
            <a:endParaRPr lang="en-US" sz="16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342900">
              <a:spcBef>
                <a:spcPct val="200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Include other weather variables as controls: humidity, air pressure, precipitation, cloud cover, sunshine duration, radiation and wind speed</a:t>
            </a:r>
          </a:p>
          <a:p>
            <a:pPr marL="742950" lvl="1" indent="-342900">
              <a:spcBef>
                <a:spcPct val="200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Include trader-fixed effects and time-fixed effects</a:t>
            </a:r>
          </a:p>
          <a:p>
            <a:pPr marL="742950" lvl="1" indent="-342900">
              <a:spcBef>
                <a:spcPct val="200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Measure </a:t>
            </a: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 in degrees instead of a dummy</a:t>
            </a:r>
          </a:p>
          <a:p>
            <a:pPr marL="742950" lvl="1" indent="-342900">
              <a:spcBef>
                <a:spcPct val="200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Use 3-dimensional panel (trader, day, stock) and include interactive fixed effects</a:t>
            </a:r>
          </a:p>
          <a:p>
            <a:pPr marL="742950" lvl="1" indent="-342900">
              <a:spcBef>
                <a:spcPct val="200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Consider either only long or only short positions</a:t>
            </a:r>
          </a:p>
          <a:p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9BDC0657-1B2D-4CA6-BF38-35DBB9544133}"/>
              </a:ext>
            </a:extLst>
          </p:cNvPr>
          <p:cNvSpPr txBox="1">
            <a:spLocks/>
          </p:cNvSpPr>
          <p:nvPr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 dirty="0" smtClean="0"/>
              <a:t>8/11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9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ertemplateforword (1)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F7F7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amer template for word" id="{A364F6B3-F56E-4B6E-9DB0-D83EC4247E91}" vid="{0F23EA36-EC28-40D6-9B91-DEE419EC1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Beamertemplateforword (1)</Template>
  <TotalTime>0</TotalTime>
  <Words>818</Words>
  <Application>Microsoft Office PowerPoint</Application>
  <PresentationFormat>On-screen Show (4:3)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Segoe UI</vt:lpstr>
      <vt:lpstr>Times New Roman</vt:lpstr>
      <vt:lpstr>Wingdings</vt:lpstr>
      <vt:lpstr>Beamertemplateforword (1)</vt:lpstr>
      <vt:lpstr>Rationality and Disposition Effect in Algorithmic Trading</vt:lpstr>
      <vt:lpstr>Motivation</vt:lpstr>
      <vt:lpstr>This paper</vt:lpstr>
      <vt:lpstr>Data</vt:lpstr>
      <vt:lpstr>Estimation of the dispositions effect</vt:lpstr>
      <vt:lpstr>Results: average disposition effect</vt:lpstr>
      <vt:lpstr>Results: average disposition effect</vt:lpstr>
      <vt:lpstr>Results: weather effect</vt:lpstr>
      <vt:lpstr>Results: robustness</vt:lpstr>
      <vt:lpstr>Results: potential mechanisms</vt:lpstr>
      <vt:lpstr>Why do some ATs exhibit DE?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2018-09-19T06:30:16Z</dcterms:created>
  <dcterms:modified xsi:type="dcterms:W3CDTF">2024-07-08T19:37:50Z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d2ef5d-ed46-4894-8a7a-2616ffd746ce_Enabled">
    <vt:lpwstr>true</vt:lpwstr>
  </property>
  <property fmtid="{D5CDD505-2E9C-101B-9397-08002B2CF9AE}" pid="3" name="MSIP_Label_e3d2ef5d-ed46-4894-8a7a-2616ffd746ce_SetDate">
    <vt:lpwstr>2022-02-08T08:30:14Z</vt:lpwstr>
  </property>
  <property fmtid="{D5CDD505-2E9C-101B-9397-08002B2CF9AE}" pid="4" name="MSIP_Label_e3d2ef5d-ed46-4894-8a7a-2616ffd746ce_Method">
    <vt:lpwstr>Standard</vt:lpwstr>
  </property>
  <property fmtid="{D5CDD505-2E9C-101B-9397-08002B2CF9AE}" pid="5" name="MSIP_Label_e3d2ef5d-ed46-4894-8a7a-2616ffd746ce_Name">
    <vt:lpwstr>Ugradert</vt:lpwstr>
  </property>
  <property fmtid="{D5CDD505-2E9C-101B-9397-08002B2CF9AE}" pid="6" name="MSIP_Label_e3d2ef5d-ed46-4894-8a7a-2616ffd746ce_SiteId">
    <vt:lpwstr>2f03bdf4-8893-4a2b-8b81-d17dd9b8e368</vt:lpwstr>
  </property>
  <property fmtid="{D5CDD505-2E9C-101B-9397-08002B2CF9AE}" pid="7" name="MSIP_Label_e3d2ef5d-ed46-4894-8a7a-2616ffd746ce_ActionId">
    <vt:lpwstr>ab50db49-9bbf-493b-8a20-a3fd5a87d7e8</vt:lpwstr>
  </property>
  <property fmtid="{D5CDD505-2E9C-101B-9397-08002B2CF9AE}" pid="8" name="MSIP_Label_e3d2ef5d-ed46-4894-8a7a-2616ffd746ce_ContentBits">
    <vt:lpwstr>0</vt:lpwstr>
  </property>
</Properties>
</file>