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65" r:id="rId3"/>
    <p:sldId id="901" r:id="rId4"/>
    <p:sldId id="910" r:id="rId5"/>
    <p:sldId id="935" r:id="rId6"/>
    <p:sldId id="298" r:id="rId7"/>
    <p:sldId id="922" r:id="rId8"/>
    <p:sldId id="923" r:id="rId9"/>
    <p:sldId id="269" r:id="rId10"/>
    <p:sldId id="268" r:id="rId11"/>
    <p:sldId id="934" r:id="rId12"/>
    <p:sldId id="300" r:id="rId13"/>
    <p:sldId id="307" r:id="rId14"/>
    <p:sldId id="891" r:id="rId15"/>
    <p:sldId id="272" r:id="rId16"/>
    <p:sldId id="309" r:id="rId17"/>
    <p:sldId id="917" r:id="rId18"/>
    <p:sldId id="880" r:id="rId19"/>
    <p:sldId id="919" r:id="rId20"/>
    <p:sldId id="881" r:id="rId21"/>
    <p:sldId id="882" r:id="rId22"/>
    <p:sldId id="932" r:id="rId23"/>
    <p:sldId id="920" r:id="rId24"/>
    <p:sldId id="310" r:id="rId25"/>
    <p:sldId id="884" r:id="rId26"/>
    <p:sldId id="936" r:id="rId27"/>
    <p:sldId id="927" r:id="rId28"/>
    <p:sldId id="315" r:id="rId29"/>
    <p:sldId id="933" r:id="rId30"/>
    <p:sldId id="316" r:id="rId31"/>
    <p:sldId id="317" r:id="rId32"/>
    <p:sldId id="318" r:id="rId33"/>
    <p:sldId id="895" r:id="rId34"/>
    <p:sldId id="320" r:id="rId35"/>
    <p:sldId id="926" r:id="rId36"/>
    <p:sldId id="898" r:id="rId37"/>
    <p:sldId id="888" r:id="rId38"/>
    <p:sldId id="929" r:id="rId39"/>
    <p:sldId id="931" r:id="rId40"/>
    <p:sldId id="893" r:id="rId41"/>
    <p:sldId id="885" r:id="rId42"/>
    <p:sldId id="886" r:id="rId43"/>
    <p:sldId id="837" r:id="rId44"/>
    <p:sldId id="904" r:id="rId45"/>
    <p:sldId id="299" r:id="rId46"/>
    <p:sldId id="928" r:id="rId47"/>
    <p:sldId id="930" r:id="rId48"/>
    <p:sldId id="288" r:id="rId49"/>
    <p:sldId id="289" r:id="rId50"/>
    <p:sldId id="291" r:id="rId51"/>
    <p:sldId id="292" r:id="rId52"/>
    <p:sldId id="302" r:id="rId53"/>
    <p:sldId id="328" r:id="rId54"/>
    <p:sldId id="889" r:id="rId55"/>
    <p:sldId id="877" r:id="rId56"/>
    <p:sldId id="907" r:id="rId57"/>
    <p:sldId id="906" r:id="rId58"/>
    <p:sldId id="908" r:id="rId59"/>
    <p:sldId id="905" r:id="rId60"/>
    <p:sldId id="852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5A00"/>
    <a:srgbClr val="FD6300"/>
    <a:srgbClr val="F99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7" autoAdjust="0"/>
    <p:restoredTop sz="77229" autoAdjust="0"/>
  </p:normalViewPr>
  <p:slideViewPr>
    <p:cSldViewPr>
      <p:cViewPr varScale="1">
        <p:scale>
          <a:sx n="96" d="100"/>
          <a:sy n="96" d="100"/>
        </p:scale>
        <p:origin x="11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3784" y="2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BB1441B-CAFA-734F-9848-E5F1393F32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2E69576-A3EE-A04F-9331-6CD4026FD00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79153F82-1556-8F4C-94C4-A9FB6003898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84BE57DD-A681-034A-9EF0-30C35F4C1FB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fld id="{58567B77-E915-624D-83FA-267A5A2BD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E4AFA39-3BEF-5F47-B6E7-7F49D1386F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DFCC953-D0CE-884E-BC5B-C74BF8984D1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EF070B2C-CC60-2F4B-BB59-37B8EFEBE6C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A376257-4EAE-994C-BDC1-CEAA92C600C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252AF037-910D-E943-8824-E7C9062EE8D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34BC4C81-ED6D-D24A-A798-3C3C43EF75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fld id="{DD32FE92-180F-AB42-A5A7-EC0C181102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Osaka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Osak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Osak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Osak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Osak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6A9D50-76C3-3947-9F3E-EAB57B537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96914A-09CB-8845-8271-B0AE9A69C2A4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2AEF2285-38DB-B44A-9CE2-A336EDB075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287A3E3-1103-B943-BBD3-F432530D3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3b6475895b_4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g23b6475895b_4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9051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3b6475895b_4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g23b6475895b_4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5126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3b6475895b_4_3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g23b6475895b_4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4479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3b6475895b_4_2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g23b6475895b_4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900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3b6475895b_4_2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g23b6475895b_4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431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3b6475895b_4_3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1" name="Google Shape;421;g23b6475895b_4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1724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3b6475895b_4_3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8" name="Google Shape;428;g23b6475895b_4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683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3b6475895b_4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3b6475895b_4_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1" name="Google Shape;241;g23b6475895b_4_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208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3b6475895b_4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g23b6475895b_4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38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3b6475895b_4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3b6475895b_4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https://</a:t>
            </a:r>
            <a:r>
              <a:rPr lang="de-DE" dirty="0" err="1"/>
              <a:t>www.forbes.com</a:t>
            </a:r>
            <a:r>
              <a:rPr lang="de-DE" dirty="0"/>
              <a:t>/</a:t>
            </a:r>
            <a:r>
              <a:rPr lang="de-DE" dirty="0" err="1"/>
              <a:t>sites</a:t>
            </a:r>
            <a:r>
              <a:rPr lang="de-DE" dirty="0"/>
              <a:t>/</a:t>
            </a:r>
            <a:r>
              <a:rPr lang="de-DE" dirty="0" err="1"/>
              <a:t>forbesbusinesscouncil</a:t>
            </a:r>
            <a:r>
              <a:rPr lang="de-DE" dirty="0"/>
              <a:t>/2022/07/08/</a:t>
            </a:r>
            <a:r>
              <a:rPr lang="de-DE" dirty="0" err="1"/>
              <a:t>the</a:t>
            </a:r>
            <a:r>
              <a:rPr lang="de-DE" dirty="0"/>
              <a:t>-war-</a:t>
            </a:r>
            <a:r>
              <a:rPr lang="de-DE" dirty="0" err="1"/>
              <a:t>for</a:t>
            </a:r>
            <a:r>
              <a:rPr lang="de-DE" dirty="0"/>
              <a:t>-talent-in-</a:t>
            </a:r>
            <a:r>
              <a:rPr lang="de-DE" dirty="0" err="1"/>
              <a:t>the</a:t>
            </a:r>
            <a:r>
              <a:rPr lang="de-DE" dirty="0"/>
              <a:t>-</a:t>
            </a:r>
            <a:r>
              <a:rPr lang="de-DE" dirty="0" err="1"/>
              <a:t>new</a:t>
            </a:r>
            <a:r>
              <a:rPr lang="de-DE" dirty="0"/>
              <a:t>-normal/?sh=5941c228689e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Many </a:t>
            </a:r>
            <a:r>
              <a:rPr lang="de-DE" dirty="0" err="1"/>
              <a:t>debates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labor</a:t>
            </a:r>
            <a:r>
              <a:rPr lang="de-DE" dirty="0"/>
              <a:t> </a:t>
            </a:r>
            <a:r>
              <a:rPr lang="de-DE" dirty="0" err="1"/>
              <a:t>shortages</a:t>
            </a:r>
            <a:r>
              <a:rPr lang="de-DE" dirty="0"/>
              <a:t> and back-</a:t>
            </a:r>
            <a:r>
              <a:rPr lang="de-DE" dirty="0" err="1"/>
              <a:t>to</a:t>
            </a:r>
            <a:r>
              <a:rPr lang="de-DE" dirty="0"/>
              <a:t>-office </a:t>
            </a:r>
            <a:r>
              <a:rPr lang="de-DE" dirty="0" err="1"/>
              <a:t>mandates</a:t>
            </a:r>
            <a:endParaRPr dirty="0"/>
          </a:p>
        </p:txBody>
      </p:sp>
      <p:sp>
        <p:nvSpPr>
          <p:cNvPr id="146" name="Google Shape;146;g23b6475895b_4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2FE92-180F-AB42-A5A7-EC0C1811026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016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3b6475895b_4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g23b6475895b_4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3066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3b6475895b_4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g23b6475895b_4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8335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3b6475895b_4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g23b6475895b_4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3b6475895b_4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g23b6475895b_4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4420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2FE92-180F-AB42-A5A7-EC0C1811026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577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3b6475895b_4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g23b6475895b_4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045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>
            <a:extLst>
              <a:ext uri="{FF2B5EF4-FFF2-40B4-BE49-F238E27FC236}">
                <a16:creationId xmlns:a16="http://schemas.microsoft.com/office/drawing/2014/main" id="{3C18C5C7-2224-134E-BFF3-AD4A023BD3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118225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tangle 15">
            <a:extLst>
              <a:ext uri="{FF2B5EF4-FFF2-40B4-BE49-F238E27FC236}">
                <a16:creationId xmlns:a16="http://schemas.microsoft.com/office/drawing/2014/main" id="{BF68F5B2-67E4-7346-A56B-CB4E3C4004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76200"/>
            <a:ext cx="9144000" cy="289560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Osaka" charset="0"/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6FDD33BB-1393-4947-9406-C8626E861E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172200"/>
            <a:ext cx="46640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200" b="1" i="0" baseline="0" dirty="0">
                <a:latin typeface="Arial Bold" charset="0"/>
                <a:ea typeface="Osaka" charset="0"/>
              </a:rPr>
              <a:t>Technology &amp; Policy Research Initiative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752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rgbClr val="CCCCCC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36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0F74916-539A-5E49-889F-2113EA4F404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477000" y="730250"/>
            <a:ext cx="2303463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9pPr>
          </a:lstStyle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2AEFCB-C68A-6E4C-A694-D3E08A64CC5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599" y="729512"/>
            <a:ext cx="5638801" cy="49854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5D87E2-69A3-9295-85CA-4FE3D5D394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9C7D6D97-5F76-B41B-D933-968A6368EAD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7696200" y="76200"/>
            <a:ext cx="1371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13 September 2024  </a:t>
            </a:r>
            <a:fld id="{C39AC825-36F0-774A-B4F8-0EDFB5576918}" type="slidenum">
              <a:rPr lang="en-US" altLang="en-US" smtClean="0"/>
              <a:pPr>
                <a:defRPr/>
              </a:pPr>
              <a:t>‹#›</a:t>
            </a:fld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25307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2"/>
          <p:cNvSpPr txBox="1">
            <a:spLocks noGrp="1"/>
          </p:cNvSpPr>
          <p:nvPr>
            <p:ph type="body" idx="1"/>
          </p:nvPr>
        </p:nvSpPr>
        <p:spPr>
          <a:xfrm>
            <a:off x="628650" y="1803400"/>
            <a:ext cx="7886700" cy="35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FC95920-C899-59E5-F3E8-92F8C7B172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083D4713-4F32-7B90-70E3-4466F8B1DE91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7696200" y="76200"/>
            <a:ext cx="1371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13 September 2024  </a:t>
            </a:r>
            <a:fld id="{C39AC825-36F0-774A-B4F8-0EDFB5576918}" type="slidenum">
              <a:rPr lang="en-US" altLang="en-US" smtClean="0"/>
              <a:pPr>
                <a:defRPr/>
              </a:pPr>
              <a:t>‹#›</a:t>
            </a:fld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667904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2788" y="566948"/>
            <a:ext cx="7584138" cy="618403"/>
          </a:xfrm>
        </p:spPr>
        <p:txBody>
          <a:bodyPr anchor="t" anchorCtr="0"/>
          <a:lstStyle>
            <a:lvl1pPr>
              <a:lnSpc>
                <a:spcPts val="35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212450"/>
            <a:ext cx="7584138" cy="1698927"/>
          </a:xfr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708025" y="1203685"/>
            <a:ext cx="7584138" cy="369332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  <a:latin typeface="Open Sans"/>
                <a:cs typeface="Open Sans"/>
              </a:defRPr>
            </a:lvl1pPr>
            <a:lvl2pPr marL="457189" indent="0"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2pPr>
            <a:lvl3pPr marL="850879" indent="0"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3pPr>
            <a:lvl4pPr marL="1371566" indent="0"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4pPr>
            <a:lvl5pPr marL="1828754" indent="0"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it-IT" dirty="0"/>
              <a:t>CLICK TO EDIT SUBTITLE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708025" y="1736197"/>
            <a:ext cx="7588901" cy="2667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457189" indent="0">
              <a:buNone/>
              <a:defRPr/>
            </a:lvl2pPr>
            <a:lvl3pPr marL="850879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it-IT" dirty="0"/>
              <a:t>TITLE PARAGRAPH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2797C12-C4C0-15C0-A175-C6B93F5A9B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02F964A7-834A-656F-95E5-571B0992ABB8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>
          <a:xfrm>
            <a:off x="7696200" y="76200"/>
            <a:ext cx="1371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13 September 2024  </a:t>
            </a:r>
            <a:fld id="{C39AC825-36F0-774A-B4F8-0EDFB5576918}" type="slidenum">
              <a:rPr lang="en-US" altLang="en-US" smtClean="0"/>
              <a:pPr>
                <a:defRPr/>
              </a:pPr>
              <a:t>‹#›</a:t>
            </a:fld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162054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28878EDD-7BD9-AA40-97A6-17BB7FCD998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7696200" y="76200"/>
            <a:ext cx="1371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13 September 2024  </a:t>
            </a:r>
            <a:fld id="{C39AC825-36F0-774A-B4F8-0EDFB5576918}" type="slidenum">
              <a:rPr lang="en-US" altLang="en-US" smtClean="0"/>
              <a:pPr>
                <a:defRPr/>
              </a:pPr>
              <a:t>‹#›</a:t>
            </a:fld>
            <a:endParaRPr lang="en-US" altLang="en-US" baseline="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039E71D-1A6F-18B4-5710-BE557FDBC4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90731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43E2429-A524-C79D-AA40-2479A9D3A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E36A0508-4A1C-9740-F953-1C0E224FC7B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7696200" y="76200"/>
            <a:ext cx="1371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13 September 2024  </a:t>
            </a:r>
            <a:fld id="{C39AC825-36F0-774A-B4F8-0EDFB5576918}" type="slidenum">
              <a:rPr lang="en-US" altLang="en-US" smtClean="0"/>
              <a:pPr>
                <a:defRPr/>
              </a:pPr>
              <a:t>‹#›</a:t>
            </a:fld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375890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8862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862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34D0AB-14E3-C048-AE34-2C1CD2FDED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FDE71C15-BA66-5124-A1A5-0FD9AFA9492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7696200" y="76200"/>
            <a:ext cx="1371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13 September 2024  </a:t>
            </a:r>
            <a:fld id="{C39AC825-36F0-774A-B4F8-0EDFB5576918}" type="slidenum">
              <a:rPr lang="en-US" altLang="en-US" smtClean="0"/>
              <a:pPr>
                <a:defRPr/>
              </a:pPr>
              <a:t>‹#›</a:t>
            </a:fld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264383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EA5D8DE-5E33-58BD-5637-BFFADACA72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B7C35F78-FBBE-AB05-635B-B46F0C489B6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7696200" y="76200"/>
            <a:ext cx="1371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13 September 2024  </a:t>
            </a:r>
            <a:fld id="{C39AC825-36F0-774A-B4F8-0EDFB5576918}" type="slidenum">
              <a:rPr lang="en-US" altLang="en-US" smtClean="0"/>
              <a:pPr>
                <a:defRPr/>
              </a:pPr>
              <a:t>‹#›</a:t>
            </a:fld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265127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CA2DDC7-A956-1E3F-9473-10339D9B59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E01410D6-A119-A1B5-D0BC-2BC5D6A8FA2A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7696200" y="76200"/>
            <a:ext cx="1371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13 September 2024  </a:t>
            </a:r>
            <a:fld id="{C39AC825-36F0-774A-B4F8-0EDFB5576918}" type="slidenum">
              <a:rPr lang="en-US" altLang="en-US" smtClean="0"/>
              <a:pPr>
                <a:defRPr/>
              </a:pPr>
              <a:t>‹#›</a:t>
            </a:fld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158987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3D1613C-77F9-B63E-41DC-658569F511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7568ED96-3E83-3F20-51FE-38993668E48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7696200" y="76200"/>
            <a:ext cx="1371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13 September 2024  </a:t>
            </a:r>
            <a:fld id="{C39AC825-36F0-774A-B4F8-0EDFB5576918}" type="slidenum">
              <a:rPr lang="en-US" altLang="en-US" smtClean="0"/>
              <a:pPr>
                <a:defRPr/>
              </a:pPr>
              <a:t>‹#›</a:t>
            </a:fld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128207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2E497A6-2A14-5302-5718-8BB5970691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89257BB9-575B-70E4-157C-55D4F3F7721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7696200" y="76200"/>
            <a:ext cx="1371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13 September 2024  </a:t>
            </a:r>
            <a:fld id="{C39AC825-36F0-774A-B4F8-0EDFB5576918}" type="slidenum">
              <a:rPr lang="en-US" altLang="en-US" smtClean="0"/>
              <a:pPr>
                <a:defRPr/>
              </a:pPr>
              <a:t>‹#›</a:t>
            </a:fld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420445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FEA2396-2352-F5A1-7F00-D0DAD3C324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9A7A32F-52BA-A27B-7A75-BD268B50F98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7696200" y="76200"/>
            <a:ext cx="1371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13 September 2024  </a:t>
            </a:r>
            <a:fld id="{C39AC825-36F0-774A-B4F8-0EDFB5576918}" type="slidenum">
              <a:rPr lang="en-US" altLang="en-US" smtClean="0"/>
              <a:pPr>
                <a:defRPr/>
              </a:pPr>
              <a:t>‹#›</a:t>
            </a:fld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151081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>
            <a:extLst>
              <a:ext uri="{FF2B5EF4-FFF2-40B4-BE49-F238E27FC236}">
                <a16:creationId xmlns:a16="http://schemas.microsoft.com/office/drawing/2014/main" id="{C4E12FF0-A1C2-FD47-98B3-69DF868CDA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42863"/>
            <a:ext cx="9144000" cy="347663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Osaka" charset="0"/>
            </a:endParaRP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88265B84-3B53-4146-B825-4EBFE4426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45B3D2-5D92-654D-ABDC-68CA3AC02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7924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D719C42-9F8D-F042-9241-9ED587D4AC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1036" name="Text Box 12">
            <a:extLst>
              <a:ext uri="{FF2B5EF4-FFF2-40B4-BE49-F238E27FC236}">
                <a16:creationId xmlns:a16="http://schemas.microsoft.com/office/drawing/2014/main" id="{0958E208-11C0-4B47-972D-ADCC74244A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1524000"/>
            <a:ext cx="792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200" b="1">
                <a:solidFill>
                  <a:schemeClr val="bg1"/>
                </a:solidFill>
                <a:latin typeface="Arial" charset="0"/>
                <a:ea typeface="Osaka" charset="0"/>
              </a:rPr>
              <a:t>Boston University</a:t>
            </a:r>
            <a:r>
              <a:rPr lang="en-US" altLang="en-US" sz="1200">
                <a:solidFill>
                  <a:schemeClr val="bg1"/>
                </a:solidFill>
                <a:latin typeface="Arial" charset="0"/>
                <a:ea typeface="Osaka" charset="0"/>
              </a:rPr>
              <a:t> Slideshow Title Goes Here</a:t>
            </a:r>
          </a:p>
        </p:txBody>
      </p:sp>
      <p:sp>
        <p:nvSpPr>
          <p:cNvPr id="1042" name="Rectangle 18">
            <a:extLst>
              <a:ext uri="{FF2B5EF4-FFF2-40B4-BE49-F238E27FC236}">
                <a16:creationId xmlns:a16="http://schemas.microsoft.com/office/drawing/2014/main" id="{048AAB0B-A411-BD43-AEC7-C81A582A48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0" y="76200"/>
            <a:ext cx="1066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30000">
                <a:solidFill>
                  <a:srgbClr val="CCCCCC"/>
                </a:solidFill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r>
              <a:rPr lang="en-US" altLang="en-US" dirty="0"/>
              <a:t>2/3/08  </a:t>
            </a:r>
            <a:fld id="{659701BF-F498-1642-B0AC-60CC0906B7CC}" type="slidenum">
              <a:rPr lang="en-US" altLang="en-US"/>
              <a:pPr>
                <a:defRPr/>
              </a:pPr>
              <a:t>‹#›</a:t>
            </a:fld>
            <a:endParaRPr lang="en-US" altLang="en-US" baseline="0" dirty="0"/>
          </a:p>
        </p:txBody>
      </p:sp>
      <p:sp>
        <p:nvSpPr>
          <p:cNvPr id="1047" name="Rectangle 23">
            <a:extLst>
              <a:ext uri="{FF2B5EF4-FFF2-40B4-BE49-F238E27FC236}">
                <a16:creationId xmlns:a16="http://schemas.microsoft.com/office/drawing/2014/main" id="{99292DDB-239E-8E42-945E-42AAC88F7A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172200"/>
            <a:ext cx="4664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200" b="1" i="0" baseline="0" dirty="0">
                <a:latin typeface="Arial Bold" charset="0"/>
                <a:ea typeface="Osaka" charset="0"/>
              </a:rPr>
              <a:t>Technology &amp; Policy Research Initiative</a:t>
            </a:r>
            <a:endParaRPr lang="en-US" altLang="en-US" sz="1200" dirty="0">
              <a:latin typeface="Arial" charset="0"/>
              <a:ea typeface="Osak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9" r:id="rId10"/>
    <p:sldLayoutId id="2147483720" r:id="rId11"/>
    <p:sldLayoutId id="2147483721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6C0360B-F25F-B041-B8DA-65ECD0945A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 dirty="0"/>
              <a:t>Competing for Talent: </a:t>
            </a:r>
            <a:br>
              <a:rPr lang="en-US" altLang="en-US" sz="3200" dirty="0"/>
            </a:br>
            <a:r>
              <a:rPr lang="en-US" altLang="en-US" sz="3200" dirty="0"/>
              <a:t>Large Firms and Startup Growth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0D36AB9-194D-3445-9A04-83B820398E4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James </a:t>
            </a:r>
            <a:r>
              <a:rPr lang="en-US" altLang="en-US" sz="2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Bessen</a:t>
            </a:r>
            <a:r>
              <a:rPr lang="en-US" altLang="en-US" sz="2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(BU), Felix </a:t>
            </a:r>
            <a:r>
              <a:rPr lang="en-US" altLang="en-US" sz="2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Poege</a:t>
            </a:r>
            <a:r>
              <a:rPr lang="en-US" altLang="en-US" sz="2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(Bocconi), </a:t>
            </a:r>
            <a:r>
              <a:rPr lang="en-US" altLang="en-US" sz="20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Ronja </a:t>
            </a:r>
            <a:r>
              <a:rPr lang="en-US" altLang="en-US" sz="2000" b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Röttger</a:t>
            </a:r>
            <a:r>
              <a:rPr lang="en-US" altLang="en-US" sz="20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(BU)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2ED2-95FD-4F15-1F31-923456C1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685800"/>
          </a:xfrm>
        </p:spPr>
        <p:txBody>
          <a:bodyPr/>
          <a:lstStyle/>
          <a:p>
            <a:r>
              <a:rPr lang="en-US" dirty="0"/>
              <a:t>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DF37A-AB8B-AC6C-1303-2A7B55BFF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316" y="1524000"/>
            <a:ext cx="7924800" cy="4648200"/>
          </a:xfrm>
        </p:spPr>
        <p:txBody>
          <a:bodyPr/>
          <a:lstStyle/>
          <a:p>
            <a:r>
              <a:rPr lang="en-US" sz="2200" dirty="0"/>
              <a:t>Startup hiring key to growth</a:t>
            </a:r>
          </a:p>
          <a:p>
            <a:pPr lvl="1"/>
            <a:r>
              <a:rPr lang="en-US" sz="1600" dirty="0" err="1">
                <a:solidFill>
                  <a:schemeClr val="bg2"/>
                </a:solidFill>
                <a:ea typeface="Garamond" panose="02020404030301010803" pitchFamily="18" charset="0"/>
                <a:cs typeface="Times New Roman" panose="02020603050405020304" pitchFamily="18" charset="0"/>
              </a:rPr>
              <a:t>Glaeser</a:t>
            </a:r>
            <a:r>
              <a:rPr lang="en-US" sz="1600" dirty="0">
                <a:solidFill>
                  <a:schemeClr val="bg2"/>
                </a:solidFill>
                <a:ea typeface="Garamond" panose="02020404030301010803" pitchFamily="18" charset="0"/>
                <a:cs typeface="Times New Roman" panose="02020603050405020304" pitchFamily="18" charset="0"/>
              </a:rPr>
              <a:t> and Kerr 2009; Dahl and </a:t>
            </a:r>
            <a:r>
              <a:rPr lang="en-US" sz="1600" dirty="0" err="1">
                <a:solidFill>
                  <a:schemeClr val="bg2"/>
                </a:solidFill>
                <a:ea typeface="Garamond" panose="02020404030301010803" pitchFamily="18" charset="0"/>
                <a:cs typeface="Times New Roman" panose="02020603050405020304" pitchFamily="18" charset="0"/>
              </a:rPr>
              <a:t>Klepper</a:t>
            </a:r>
            <a:r>
              <a:rPr lang="en-US" sz="1600" dirty="0">
                <a:solidFill>
                  <a:schemeClr val="bg2"/>
                </a:solidFill>
                <a:ea typeface="Garamond" panose="02020404030301010803" pitchFamily="18" charset="0"/>
                <a:cs typeface="Times New Roman" panose="02020603050405020304" pitchFamily="18" charset="0"/>
              </a:rPr>
              <a:t> 2015; Karahan, Pugsley, and </a:t>
            </a:r>
            <a:r>
              <a:rPr lang="en-US" sz="1600" dirty="0" err="1">
                <a:solidFill>
                  <a:schemeClr val="bg2"/>
                </a:solidFill>
                <a:ea typeface="Garamond" panose="02020404030301010803" pitchFamily="18" charset="0"/>
                <a:cs typeface="Times New Roman" panose="02020603050405020304" pitchFamily="18" charset="0"/>
              </a:rPr>
              <a:t>Şahin</a:t>
            </a:r>
            <a:r>
              <a:rPr lang="en-US" sz="1600" dirty="0">
                <a:solidFill>
                  <a:schemeClr val="bg2"/>
                </a:solidFill>
                <a:ea typeface="Garamond" panose="02020404030301010803" pitchFamily="18" charset="0"/>
                <a:cs typeface="Times New Roman" panose="02020603050405020304" pitchFamily="18" charset="0"/>
              </a:rPr>
              <a:t> 2019; </a:t>
            </a:r>
            <a:r>
              <a:rPr lang="en-US" sz="1600" dirty="0" err="1">
                <a:solidFill>
                  <a:schemeClr val="bg2"/>
                </a:solidFill>
                <a:ea typeface="Garamond" panose="02020404030301010803" pitchFamily="18" charset="0"/>
                <a:cs typeface="Times New Roman" panose="02020603050405020304" pitchFamily="18" charset="0"/>
              </a:rPr>
              <a:t>Balsmeier</a:t>
            </a:r>
            <a:r>
              <a:rPr lang="en-US" sz="1600" dirty="0">
                <a:solidFill>
                  <a:schemeClr val="bg2"/>
                </a:solidFill>
                <a:ea typeface="Garamond" panose="02020404030301010803" pitchFamily="18" charset="0"/>
                <a:cs typeface="Times New Roman" panose="02020603050405020304" pitchFamily="18" charset="0"/>
              </a:rPr>
              <a:t> et al. 2020; Guzman and Stern 2020; Chen, </a:t>
            </a:r>
            <a:r>
              <a:rPr lang="en-US" sz="1600" dirty="0" err="1">
                <a:solidFill>
                  <a:schemeClr val="bg2"/>
                </a:solidFill>
                <a:ea typeface="Garamond" panose="02020404030301010803" pitchFamily="18" charset="0"/>
                <a:cs typeface="Times New Roman" panose="02020603050405020304" pitchFamily="18" charset="0"/>
              </a:rPr>
              <a:t>Hshieh</a:t>
            </a:r>
            <a:r>
              <a:rPr lang="en-US" sz="1600" dirty="0">
                <a:solidFill>
                  <a:schemeClr val="bg2"/>
                </a:solidFill>
                <a:ea typeface="Garamond" panose="02020404030301010803" pitchFamily="18" charset="0"/>
                <a:cs typeface="Times New Roman" panose="02020603050405020304" pitchFamily="18" charset="0"/>
              </a:rPr>
              <a:t>, and Zhang 2021; Dimmock, Huang, and </a:t>
            </a:r>
            <a:r>
              <a:rPr lang="en-US" sz="1600" dirty="0" err="1">
                <a:solidFill>
                  <a:schemeClr val="bg2"/>
                </a:solidFill>
                <a:ea typeface="Garamond" panose="02020404030301010803" pitchFamily="18" charset="0"/>
                <a:cs typeface="Times New Roman" panose="02020603050405020304" pitchFamily="18" charset="0"/>
              </a:rPr>
              <a:t>Weisbenner</a:t>
            </a:r>
            <a:r>
              <a:rPr lang="en-US" sz="1600" dirty="0">
                <a:solidFill>
                  <a:schemeClr val="bg2"/>
                </a:solidFill>
                <a:ea typeface="Garamond" panose="02020404030301010803" pitchFamily="18" charset="0"/>
                <a:cs typeface="Times New Roman" panose="02020603050405020304" pitchFamily="18" charset="0"/>
              </a:rPr>
              <a:t> 2022</a:t>
            </a:r>
            <a:r>
              <a:rPr lang="en-US" sz="1600" dirty="0">
                <a:solidFill>
                  <a:schemeClr val="bg2"/>
                </a:solidFill>
                <a:effectLst/>
              </a:rPr>
              <a:t> </a:t>
            </a:r>
            <a:endParaRPr lang="en-US" sz="1600" dirty="0">
              <a:solidFill>
                <a:schemeClr val="bg2"/>
              </a:solidFill>
            </a:endParaRPr>
          </a:p>
          <a:p>
            <a:r>
              <a:rPr lang="en-US" sz="2200" dirty="0"/>
              <a:t>Agglomeration benefits attract startups</a:t>
            </a:r>
          </a:p>
          <a:p>
            <a:pPr lvl="1"/>
            <a:r>
              <a:rPr lang="en-US" sz="1600" dirty="0">
                <a:solidFill>
                  <a:schemeClr val="bg2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Shaver and Flyer 2000; Sorenson and </a:t>
            </a:r>
            <a:r>
              <a:rPr lang="en-US" sz="1600" dirty="0" err="1">
                <a:solidFill>
                  <a:schemeClr val="bg2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Audia</a:t>
            </a:r>
            <a:r>
              <a:rPr lang="en-US" sz="1600" dirty="0">
                <a:solidFill>
                  <a:schemeClr val="bg2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 2000; Stuart and Sorenson 2003; McCann and </a:t>
            </a:r>
            <a:r>
              <a:rPr lang="en-US" sz="1600" dirty="0" err="1">
                <a:solidFill>
                  <a:schemeClr val="bg2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Folta</a:t>
            </a:r>
            <a:r>
              <a:rPr lang="en-US" sz="1600" dirty="0">
                <a:solidFill>
                  <a:schemeClr val="bg2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 2011; Guzman 2019</a:t>
            </a:r>
            <a:r>
              <a:rPr lang="en-US" sz="1600" dirty="0">
                <a:solidFill>
                  <a:schemeClr val="bg2"/>
                </a:solidFill>
                <a:effectLst/>
              </a:rPr>
              <a:t> </a:t>
            </a:r>
            <a:endParaRPr lang="en-US" sz="1600" dirty="0">
              <a:solidFill>
                <a:schemeClr val="bg2"/>
              </a:solidFill>
            </a:endParaRPr>
          </a:p>
          <a:p>
            <a:r>
              <a:rPr lang="en-US" sz="2200" dirty="0"/>
              <a:t>But startups often perform poorly in clusters</a:t>
            </a:r>
          </a:p>
          <a:p>
            <a:pPr lvl="1"/>
            <a:r>
              <a:rPr lang="en-US" sz="1600" dirty="0" err="1">
                <a:solidFill>
                  <a:schemeClr val="bg2"/>
                </a:solidFill>
                <a:ea typeface="Garamond" panose="02020404030301010803" pitchFamily="18" charset="0"/>
                <a:cs typeface="Times New Roman" panose="02020603050405020304" pitchFamily="18" charset="0"/>
              </a:rPr>
              <a:t>Pe’er</a:t>
            </a:r>
            <a:r>
              <a:rPr lang="en-US" sz="1600" dirty="0">
                <a:solidFill>
                  <a:schemeClr val="bg2"/>
                </a:solidFill>
                <a:ea typeface="Garamond" panose="02020404030301010803" pitchFamily="18" charset="0"/>
                <a:cs typeface="Times New Roman" panose="02020603050405020304" pitchFamily="18" charset="0"/>
              </a:rPr>
              <a:t> and Keil 2013, </a:t>
            </a:r>
            <a:r>
              <a:rPr lang="en-US" sz="1600" dirty="0">
                <a:solidFill>
                  <a:schemeClr val="bg2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Shaver and Flyer 2000; Sorenson and </a:t>
            </a:r>
            <a:r>
              <a:rPr lang="en-US" sz="1600" dirty="0" err="1">
                <a:solidFill>
                  <a:schemeClr val="bg2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Audia</a:t>
            </a:r>
            <a:r>
              <a:rPr lang="en-US" sz="1600" dirty="0">
                <a:solidFill>
                  <a:schemeClr val="bg2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 2000; Stuart and Sorenson 2005</a:t>
            </a:r>
            <a:r>
              <a:rPr lang="en-US" sz="1600" dirty="0">
                <a:solidFill>
                  <a:schemeClr val="bg2"/>
                </a:solidFill>
                <a:effectLst/>
              </a:rPr>
              <a:t> </a:t>
            </a:r>
            <a:endParaRPr lang="en-US" sz="1600" dirty="0">
              <a:solidFill>
                <a:schemeClr val="bg2"/>
              </a:solidFill>
            </a:endParaRPr>
          </a:p>
          <a:p>
            <a:r>
              <a:rPr lang="en-US" sz="2200" dirty="0"/>
              <a:t>Large firms raise wages, attract startups</a:t>
            </a:r>
          </a:p>
          <a:p>
            <a:pPr lvl="1"/>
            <a:r>
              <a:rPr lang="en-US" sz="1600" dirty="0">
                <a:solidFill>
                  <a:schemeClr val="bg2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Greenstone and Moretti 2003; Greenstone, Hornbeck, and Moretti 2010; Gupta 2022; Slattery and </a:t>
            </a:r>
            <a:r>
              <a:rPr lang="en-US" sz="1600" dirty="0" err="1">
                <a:solidFill>
                  <a:schemeClr val="bg2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Zidar</a:t>
            </a:r>
            <a:r>
              <a:rPr lang="en-US" sz="1600" dirty="0">
                <a:solidFill>
                  <a:schemeClr val="bg2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 2020; Qian and Tan 2021; Bhardwaj et al. 2023</a:t>
            </a:r>
            <a:r>
              <a:rPr lang="en-US" sz="1600" dirty="0">
                <a:solidFill>
                  <a:schemeClr val="bg2"/>
                </a:solidFill>
                <a:effectLst/>
              </a:rPr>
              <a:t> </a:t>
            </a:r>
            <a:endParaRPr lang="en-US" sz="1600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3EF50-C79D-F6D9-1AC2-4E0B6FF464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D8A2EBF-FAA2-D736-BDB9-C64B044E69C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848600" y="76200"/>
            <a:ext cx="1219200" cy="2286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13 September 2024  </a:t>
            </a:r>
            <a:fld id="{C39AC825-36F0-774A-B4F8-0EDFB5576918}" type="slidenum">
              <a:rPr lang="en-US" altLang="en-US" smtClean="0"/>
              <a:pPr>
                <a:defRPr/>
              </a:pPr>
              <a:t>10</a:t>
            </a:fld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221908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b6475895b_4_1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de-DE" dirty="0"/>
              <a:t>Data Description</a:t>
            </a:r>
            <a:endParaRPr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2F28EBB-50FE-A91B-1E25-2BB672DC11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68778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3F82F-F746-CF94-0635-7B37D476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Crunchbase with job ad postings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AC7BE-F967-105E-F3E1-09968675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62100"/>
            <a:ext cx="7924800" cy="3886200"/>
          </a:xfrm>
        </p:spPr>
        <p:txBody>
          <a:bodyPr/>
          <a:lstStyle/>
          <a:p>
            <a:r>
              <a:rPr lang="en-US" dirty="0"/>
              <a:t>Startups: Crunchbase firms with founding date since 2010 (N=148,000)</a:t>
            </a:r>
          </a:p>
          <a:p>
            <a:r>
              <a:rPr lang="en-US" dirty="0"/>
              <a:t>Ad postings: Burning Glass Technologies 2010-2020 (N=181 million)</a:t>
            </a:r>
          </a:p>
          <a:p>
            <a:r>
              <a:rPr lang="en-US" dirty="0"/>
              <a:t>Big firms: &gt;1000 employees from </a:t>
            </a:r>
            <a:r>
              <a:rPr lang="en-US" dirty="0" err="1"/>
              <a:t>Compustat</a:t>
            </a:r>
            <a:r>
              <a:rPr lang="en-US" dirty="0"/>
              <a:t> (publicly listed)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0D3DC-9B42-7F49-E109-4FA3738F05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83DC66-51B0-325D-A6A7-D44083D4B262}"/>
              </a:ext>
            </a:extLst>
          </p:cNvPr>
          <p:cNvGrpSpPr/>
          <p:nvPr/>
        </p:nvGrpSpPr>
        <p:grpSpPr>
          <a:xfrm>
            <a:off x="410388" y="4038600"/>
            <a:ext cx="8323224" cy="1706766"/>
            <a:chOff x="424962" y="4287340"/>
            <a:chExt cx="8323224" cy="1706766"/>
          </a:xfrm>
        </p:grpSpPr>
        <p:sp>
          <p:nvSpPr>
            <p:cNvPr id="7" name="Google Shape;196;g23b6475895b_4_111">
              <a:extLst>
                <a:ext uri="{FF2B5EF4-FFF2-40B4-BE49-F238E27FC236}">
                  <a16:creationId xmlns:a16="http://schemas.microsoft.com/office/drawing/2014/main" id="{A07AF3E2-5CDE-7B1B-0439-512C0415C1F7}"/>
                </a:ext>
              </a:extLst>
            </p:cNvPr>
            <p:cNvSpPr/>
            <p:nvPr/>
          </p:nvSpPr>
          <p:spPr>
            <a:xfrm>
              <a:off x="424962" y="4724400"/>
              <a:ext cx="2083777" cy="571500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de-DE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BGT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97;g23b6475895b_4_111">
              <a:extLst>
                <a:ext uri="{FF2B5EF4-FFF2-40B4-BE49-F238E27FC236}">
                  <a16:creationId xmlns:a16="http://schemas.microsoft.com/office/drawing/2014/main" id="{A263B968-4B8C-1C42-10A6-C1A661A799FB}"/>
                </a:ext>
              </a:extLst>
            </p:cNvPr>
            <p:cNvSpPr/>
            <p:nvPr/>
          </p:nvSpPr>
          <p:spPr>
            <a:xfrm>
              <a:off x="3429000" y="4724400"/>
              <a:ext cx="2083777" cy="571500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de-DE" sz="18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Crunchbase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98;g23b6475895b_4_111">
              <a:extLst>
                <a:ext uri="{FF2B5EF4-FFF2-40B4-BE49-F238E27FC236}">
                  <a16:creationId xmlns:a16="http://schemas.microsoft.com/office/drawing/2014/main" id="{136BEB00-3AFC-C496-C4A2-AAB1BEEFBF41}"/>
                </a:ext>
              </a:extLst>
            </p:cNvPr>
            <p:cNvSpPr/>
            <p:nvPr/>
          </p:nvSpPr>
          <p:spPr>
            <a:xfrm>
              <a:off x="6433038" y="4724400"/>
              <a:ext cx="2083777" cy="571500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de-DE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Compustat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" name="Google Shape;199;g23b6475895b_4_111">
              <a:extLst>
                <a:ext uri="{FF2B5EF4-FFF2-40B4-BE49-F238E27FC236}">
                  <a16:creationId xmlns:a16="http://schemas.microsoft.com/office/drawing/2014/main" id="{78B26654-2F05-F916-E864-3B52DC173DE7}"/>
                </a:ext>
              </a:extLst>
            </p:cNvPr>
            <p:cNvCxnSpPr>
              <a:endCxn id="8" idx="3"/>
            </p:cNvCxnSpPr>
            <p:nvPr/>
          </p:nvCxnSpPr>
          <p:spPr>
            <a:xfrm rot="10800000">
              <a:off x="5512777" y="5010150"/>
              <a:ext cx="920400" cy="3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1" name="Google Shape;200;g23b6475895b_4_111">
              <a:extLst>
                <a:ext uri="{FF2B5EF4-FFF2-40B4-BE49-F238E27FC236}">
                  <a16:creationId xmlns:a16="http://schemas.microsoft.com/office/drawing/2014/main" id="{B4BC4805-95D2-B421-2EC3-EDE8C1348E95}"/>
                </a:ext>
              </a:extLst>
            </p:cNvPr>
            <p:cNvCxnSpPr>
              <a:stCxn id="8" idx="1"/>
            </p:cNvCxnSpPr>
            <p:nvPr/>
          </p:nvCxnSpPr>
          <p:spPr>
            <a:xfrm rot="10800000">
              <a:off x="2508600" y="5010150"/>
              <a:ext cx="920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2" name="Google Shape;201;g23b6475895b_4_111">
              <a:extLst>
                <a:ext uri="{FF2B5EF4-FFF2-40B4-BE49-F238E27FC236}">
                  <a16:creationId xmlns:a16="http://schemas.microsoft.com/office/drawing/2014/main" id="{EE8C089C-637B-1917-34E9-59B132664175}"/>
                </a:ext>
              </a:extLst>
            </p:cNvPr>
            <p:cNvSpPr txBox="1"/>
            <p:nvPr/>
          </p:nvSpPr>
          <p:spPr>
            <a:xfrm>
              <a:off x="5125335" y="5347775"/>
              <a:ext cx="36228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de-DE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Matched: 88% (98% of employment)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02;g23b6475895b_4_111">
              <a:extLst>
                <a:ext uri="{FF2B5EF4-FFF2-40B4-BE49-F238E27FC236}">
                  <a16:creationId xmlns:a16="http://schemas.microsoft.com/office/drawing/2014/main" id="{E5541A31-6CF3-EBF6-1AAD-0A9CC2D1FC35}"/>
                </a:ext>
              </a:extLst>
            </p:cNvPr>
            <p:cNvSpPr txBox="1"/>
            <p:nvPr/>
          </p:nvSpPr>
          <p:spPr>
            <a:xfrm>
              <a:off x="912794" y="5347775"/>
              <a:ext cx="38352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de-DE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Startups: 30% (N=42,000) </a:t>
              </a:r>
              <a:r>
                <a:rPr lang="de-DE" sz="18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with</a:t>
              </a:r>
              <a:r>
                <a:rPr lang="de-DE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an ad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de-DE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Big </a:t>
              </a:r>
              <a:r>
                <a:rPr lang="de-DE" sz="18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firms</a:t>
              </a:r>
              <a:r>
                <a:rPr lang="de-DE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92% (N=3,100) </a:t>
              </a:r>
              <a:r>
                <a:rPr lang="de-DE" sz="18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with</a:t>
              </a:r>
              <a:r>
                <a:rPr lang="de-DE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an ad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03;g23b6475895b_4_111">
              <a:extLst>
                <a:ext uri="{FF2B5EF4-FFF2-40B4-BE49-F238E27FC236}">
                  <a16:creationId xmlns:a16="http://schemas.microsoft.com/office/drawing/2014/main" id="{474E349E-BA9A-9843-9045-D555E973B8E8}"/>
                </a:ext>
              </a:extLst>
            </p:cNvPr>
            <p:cNvSpPr txBox="1"/>
            <p:nvPr/>
          </p:nvSpPr>
          <p:spPr>
            <a:xfrm>
              <a:off x="5209604" y="4303193"/>
              <a:ext cx="27966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de-DE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Stock symbol, fuzzy, manual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04;g23b6475895b_4_111">
              <a:extLst>
                <a:ext uri="{FF2B5EF4-FFF2-40B4-BE49-F238E27FC236}">
                  <a16:creationId xmlns:a16="http://schemas.microsoft.com/office/drawing/2014/main" id="{4AD90AA3-A123-A0A5-95C0-1925583410D1}"/>
                </a:ext>
              </a:extLst>
            </p:cNvPr>
            <p:cNvSpPr txBox="1"/>
            <p:nvPr/>
          </p:nvSpPr>
          <p:spPr>
            <a:xfrm>
              <a:off x="2020223" y="4287340"/>
              <a:ext cx="16203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de-DE" sz="18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Fuzzy</a:t>
              </a:r>
              <a:r>
                <a:rPr lang="de-DE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18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matching</a:t>
              </a: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7FFF61A3-7AFF-2D5E-3F3C-B1082EAF883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620000" y="76200"/>
            <a:ext cx="14478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13 September 2024  </a:t>
            </a:r>
            <a:fld id="{C39AC825-36F0-774A-B4F8-0EDFB5576918}" type="slidenum">
              <a:rPr lang="en-US" altLang="en-US" smtClean="0"/>
              <a:pPr>
                <a:defRPr/>
              </a:pPr>
              <a:t>12</a:t>
            </a:fld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266870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CA085-801A-F568-2E07-A318053D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B477E-DF79-BEA0-283E-A73407A889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Local labor market = Commuting Zone</a:t>
                </a:r>
              </a:p>
              <a:p>
                <a:pPr lvl="1"/>
                <a:r>
                  <a:rPr lang="en-US" dirty="0"/>
                  <a:t>Commuting zone characteristics, such as: mobility, safety net measures</a:t>
                </a:r>
              </a:p>
              <a:p>
                <a:r>
                  <a:rPr lang="en-US" dirty="0"/>
                  <a:t>Markups of large companies (Compustat)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𝑟𝑒𝑣𝑒𝑛𝑢𝑒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𝑐𝑜𝑠𝑡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𝑔𝑜𝑜𝑑𝑠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𝑠𝑜𝑙𝑑</m:t>
                        </m:r>
                      </m:den>
                    </m:f>
                  </m:oMath>
                </a14:m>
                <a:r>
                  <a:rPr lang="en-US" dirty="0"/>
                  <a:t>;  where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cost share of variable inputs (BLS)</a:t>
                </a:r>
              </a:p>
              <a:p>
                <a:r>
                  <a:rPr lang="en-US" dirty="0"/>
                  <a:t>Proximity </a:t>
                </a:r>
              </a:p>
              <a:p>
                <a:pPr lvl="1"/>
                <a:r>
                  <a:rPr lang="en-US" dirty="0"/>
                  <a:t>Cosine similarity of business descriptions</a:t>
                </a:r>
              </a:p>
              <a:p>
                <a:r>
                  <a:rPr lang="en-US" dirty="0"/>
                  <a:t>Minority and women-led/founded firms (Crunchbase)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B477E-DF79-BEA0-283E-A73407A889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1" t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6A2B1-F359-974C-D4CC-0A53CC2F89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B727DA5-375E-547F-9B52-20320071091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696200" y="76200"/>
            <a:ext cx="1371600" cy="2286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13 September 2024  </a:t>
            </a:r>
            <a:fld id="{C39AC825-36F0-774A-B4F8-0EDFB5576918}" type="slidenum">
              <a:rPr lang="en-US" altLang="en-US" smtClean="0"/>
              <a:pPr>
                <a:defRPr/>
              </a:pPr>
              <a:t>13</a:t>
            </a:fld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2289585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b6475895b_4_1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de-DE" dirty="0" err="1"/>
              <a:t>Empirical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AE8C170A-C4A7-6D27-84F3-FBB645363B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3286119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961B1-46E9-DC64-FED1-BEE3446F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Strategy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F4E5AD-1632-5907-51AE-5836349879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3780" y="1644921"/>
                <a:ext cx="7924800" cy="3886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To identify the impact of large firm hiring on startup success, </a:t>
                </a:r>
              </a:p>
              <a:p>
                <a:pPr marL="0" indent="0">
                  <a:buNone/>
                </a:pPr>
                <a:r>
                  <a:rPr lang="en-US" dirty="0"/>
                  <a:t>we estimate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r>
                  <a:rPr lang="de-DE" sz="2000" b="0" i="0" u="none" strike="noStrike" cap="none" dirty="0">
                    <a:solidFill>
                      <a:srgbClr val="000000"/>
                    </a:solidFill>
                    <a:latin typeface="+mn-lt"/>
                    <a:sym typeface="Arial"/>
                  </a:rPr>
                  <a:t>Big Firm Share (BFS): Ads </a:t>
                </a:r>
                <a:r>
                  <a:rPr lang="de-DE" sz="2000" b="0" i="0" u="none" strike="noStrike" cap="none" dirty="0" err="1">
                    <a:solidFill>
                      <a:srgbClr val="000000"/>
                    </a:solidFill>
                    <a:latin typeface="+mn-lt"/>
                    <a:sym typeface="Arial"/>
                  </a:rPr>
                  <a:t>by</a:t>
                </a:r>
                <a:r>
                  <a:rPr lang="de-DE" sz="2000" b="0" i="0" u="none" strike="noStrike" cap="none" dirty="0">
                    <a:solidFill>
                      <a:srgbClr val="000000"/>
                    </a:solidFill>
                    <a:latin typeface="+mn-lt"/>
                    <a:sym typeface="Arial"/>
                  </a:rPr>
                  <a:t> large </a:t>
                </a:r>
                <a:r>
                  <a:rPr lang="de-DE" sz="2000" b="0" i="0" u="none" strike="noStrike" cap="none" dirty="0" err="1">
                    <a:solidFill>
                      <a:srgbClr val="000000"/>
                    </a:solidFill>
                    <a:latin typeface="+mn-lt"/>
                    <a:sym typeface="Arial"/>
                  </a:rPr>
                  <a:t>firms</a:t>
                </a:r>
                <a:r>
                  <a:rPr lang="de-DE" sz="2000" b="0" i="0" u="none" strike="noStrike" cap="none" dirty="0">
                    <a:solidFill>
                      <a:srgbClr val="000000"/>
                    </a:solidFill>
                    <a:latin typeface="+mn-lt"/>
                    <a:sym typeface="Arial"/>
                  </a:rPr>
                  <a:t> / Total </a:t>
                </a:r>
                <a:r>
                  <a:rPr lang="de-DE" sz="2000" b="0" i="0" u="none" strike="noStrike" cap="none" dirty="0" err="1">
                    <a:solidFill>
                      <a:srgbClr val="000000"/>
                    </a:solidFill>
                    <a:latin typeface="+mn-lt"/>
                    <a:sym typeface="Arial"/>
                  </a:rPr>
                  <a:t>number</a:t>
                </a:r>
                <a:r>
                  <a:rPr lang="de-DE" sz="2000" b="0" i="0" u="none" strike="noStrike" cap="none" dirty="0">
                    <a:solidFill>
                      <a:srgbClr val="000000"/>
                    </a:solidFill>
                    <a:latin typeface="+mn-lt"/>
                    <a:sym typeface="Arial"/>
                  </a:rPr>
                  <a:t> </a:t>
                </a:r>
                <a:r>
                  <a:rPr lang="de-DE" sz="2000" b="0" i="0" u="none" strike="noStrike" cap="none" dirty="0" err="1">
                    <a:solidFill>
                      <a:srgbClr val="000000"/>
                    </a:solidFill>
                    <a:latin typeface="+mn-lt"/>
                    <a:sym typeface="Arial"/>
                  </a:rPr>
                  <a:t>of</a:t>
                </a:r>
                <a:r>
                  <a:rPr lang="de-DE" sz="2000" b="0" i="0" u="none" strike="noStrike" cap="none" dirty="0">
                    <a:solidFill>
                      <a:srgbClr val="000000"/>
                    </a:solidFill>
                    <a:latin typeface="+mn-lt"/>
                    <a:sym typeface="Arial"/>
                  </a:rPr>
                  <a:t> </a:t>
                </a:r>
                <a:r>
                  <a:rPr lang="de-DE" sz="2000" b="0" i="0" u="none" strike="noStrike" cap="none" dirty="0" err="1">
                    <a:solidFill>
                      <a:srgbClr val="000000"/>
                    </a:solidFill>
                    <a:latin typeface="+mn-lt"/>
                    <a:sym typeface="Arial"/>
                  </a:rPr>
                  <a:t>ads</a:t>
                </a:r>
                <a:r>
                  <a:rPr lang="de-DE" sz="2000" b="0" i="0" u="none" strike="noStrike" cap="none" dirty="0">
                    <a:solidFill>
                      <a:srgbClr val="000000"/>
                    </a:solidFill>
                    <a:latin typeface="+mn-lt"/>
                    <a:sym typeface="Arial"/>
                  </a:rPr>
                  <a:t> </a:t>
                </a:r>
                <a:r>
                  <a:rPr lang="de-DE" sz="2000" b="0" i="0" u="none" strike="noStrike" cap="none" dirty="0" err="1">
                    <a:solidFill>
                      <a:srgbClr val="000000"/>
                    </a:solidFill>
                    <a:latin typeface="+mn-lt"/>
                    <a:sym typeface="Arial"/>
                  </a:rPr>
                  <a:t>within</a:t>
                </a:r>
                <a:r>
                  <a:rPr lang="de-DE" sz="2000" b="0" i="0" u="none" strike="noStrike" cap="none" dirty="0">
                    <a:solidFill>
                      <a:srgbClr val="000000"/>
                    </a:solidFill>
                    <a:latin typeface="+mn-lt"/>
                    <a:sym typeface="Arial"/>
                  </a:rPr>
                  <a:t> </a:t>
                </a:r>
                <a:r>
                  <a:rPr lang="de-DE" sz="2000" dirty="0">
                    <a:solidFill>
                      <a:srgbClr val="000000"/>
                    </a:solidFill>
                    <a:sym typeface="Arial"/>
                  </a:rPr>
                  <a:t>a </a:t>
                </a:r>
                <a:r>
                  <a:rPr lang="de-DE" sz="2000" dirty="0" err="1">
                    <a:solidFill>
                      <a:srgbClr val="000000"/>
                    </a:solidFill>
                    <a:sym typeface="Arial"/>
                  </a:rPr>
                  <a:t>c</a:t>
                </a:r>
                <a:r>
                  <a:rPr lang="de-DE" sz="2000" b="0" i="0" u="none" strike="noStrike" cap="none" dirty="0" err="1">
                    <a:solidFill>
                      <a:srgbClr val="000000"/>
                    </a:solidFill>
                    <a:latin typeface="+mn-lt"/>
                    <a:sym typeface="Arial"/>
                  </a:rPr>
                  <a:t>ommuting</a:t>
                </a:r>
                <a:r>
                  <a:rPr lang="de-DE" sz="2000" b="0" i="0" u="none" strike="noStrike" cap="none" dirty="0">
                    <a:solidFill>
                      <a:srgbClr val="000000"/>
                    </a:solidFill>
                    <a:latin typeface="+mn-lt"/>
                    <a:sym typeface="Arial"/>
                  </a:rPr>
                  <a:t> </a:t>
                </a:r>
                <a:r>
                  <a:rPr lang="de-DE" sz="2000" b="0" i="0" u="none" strike="noStrike" cap="none" dirty="0" err="1">
                    <a:solidFill>
                      <a:srgbClr val="000000"/>
                    </a:solidFill>
                    <a:latin typeface="+mn-lt"/>
                    <a:sym typeface="Arial"/>
                  </a:rPr>
                  <a:t>zone</a:t>
                </a:r>
                <a:endParaRPr lang="de-DE" sz="2000" dirty="0">
                  <a:latin typeface="+mn-lt"/>
                </a:endParaRPr>
              </a:p>
              <a:p>
                <a:endParaRPr lang="en-US" dirty="0"/>
              </a:p>
              <a:p>
                <a:endParaRPr lang="ar-AE" sz="1800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de-DE" sz="1600" dirty="0" err="1"/>
                  <a:t>Commuting</a:t>
                </a:r>
                <a:r>
                  <a:rPr lang="de-DE" sz="1600" dirty="0"/>
                  <a:t> </a:t>
                </a:r>
                <a:r>
                  <a:rPr lang="de-DE" sz="1600" dirty="0" err="1"/>
                  <a:t>zone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1600" dirty="0"/>
                  <a:t>, firm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1600" dirty="0"/>
                  <a:t>, </a:t>
                </a:r>
                <a:r>
                  <a:rPr lang="de-DE" sz="1600" dirty="0" err="1"/>
                  <a:t>year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sz="1600" dirty="0"/>
                  <a:t>, </a:t>
                </a:r>
                <a:r>
                  <a:rPr lang="de-DE" sz="1600" dirty="0" err="1"/>
                  <a:t>and</a:t>
                </a:r>
                <a:r>
                  <a:rPr lang="de-DE" sz="1600" dirty="0"/>
                  <a:t> ad </a:t>
                </a:r>
                <a:r>
                  <a:rPr lang="de-DE" sz="1600" dirty="0" err="1"/>
                  <a:t>counts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de-DE" sz="1600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F4E5AD-1632-5907-51AE-5836349879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780" y="1644921"/>
                <a:ext cx="7924800" cy="3886200"/>
              </a:xfrm>
              <a:blipFill>
                <a:blip r:embed="rId2"/>
                <a:stretch>
                  <a:fillRect l="-1120" t="-977" b="-8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E9F09-19C5-0D38-2995-076FB350A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pic>
        <p:nvPicPr>
          <p:cNvPr id="22" name="Grafik 2">
            <a:extLst>
              <a:ext uri="{FF2B5EF4-FFF2-40B4-BE49-F238E27FC236}">
                <a16:creationId xmlns:a16="http://schemas.microsoft.com/office/drawing/2014/main" id="{29A0DF2F-39F5-A684-F807-4FB1C5B1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4423991"/>
            <a:ext cx="5792008" cy="1009791"/>
          </a:xfrm>
          <a:prstGeom prst="rect">
            <a:avLst/>
          </a:prstGeom>
        </p:spPr>
      </p:pic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B8CB685-2FEC-BC61-D492-BA1C384402A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772400" y="76200"/>
            <a:ext cx="129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13 September 2024  </a:t>
            </a:r>
            <a:fld id="{C39AC825-36F0-774A-B4F8-0EDFB5576918}" type="slidenum">
              <a:rPr lang="en-US" altLang="en-US" smtClean="0"/>
              <a:pPr>
                <a:defRPr/>
              </a:pPr>
              <a:t>15</a:t>
            </a:fld>
            <a:endParaRPr lang="en-US" altLang="en-US" baseline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073AC0-276C-3396-5D5F-FDD9D5EA96ED}"/>
                  </a:ext>
                </a:extLst>
              </p:cNvPr>
              <p:cNvSpPr txBox="1"/>
              <p:nvPr/>
            </p:nvSpPr>
            <p:spPr>
              <a:xfrm>
                <a:off x="583780" y="2781295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𝑆𝑎𝑙𝑎𝑟𝑦</m:t>
                              </m:r>
                            </m:e>
                            <m:sub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𝑆𝑡𝑎𝑟𝑡𝑢</m:t>
                          </m:r>
                          <m:sSub>
                            <m:sSub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𝐵𝐹𝑆</m:t>
                              </m:r>
                            </m:e>
                            <m:sub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sub>
                          </m:sSub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𝑆𝑡𝑎𝑟𝑡𝑢</m:t>
                          </m:r>
                          <m:sSub>
                            <m:sSub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𝐵𝐹𝑆</m:t>
                              </m:r>
                            </m:e>
                            <m:sub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sub>
                          </m:sSub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073AC0-276C-3396-5D5F-FDD9D5EA9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80" y="2781295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r="-73407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2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CD9F-F2BA-6789-6536-1657C3E1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875B2-15B0-FEA1-B91A-46B3ED8909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7AE6EA-F4CB-C813-F88E-70B08DDF5EFD}"/>
              </a:ext>
            </a:extLst>
          </p:cNvPr>
          <p:cNvGrpSpPr/>
          <p:nvPr/>
        </p:nvGrpSpPr>
        <p:grpSpPr>
          <a:xfrm>
            <a:off x="281658" y="1981199"/>
            <a:ext cx="8709942" cy="3159351"/>
            <a:chOff x="323293" y="1602331"/>
            <a:chExt cx="9398182" cy="316681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3B3103-0689-D033-668B-4BFA3C446A24}"/>
                </a:ext>
              </a:extLst>
            </p:cNvPr>
            <p:cNvSpPr txBox="1"/>
            <p:nvPr/>
          </p:nvSpPr>
          <p:spPr>
            <a:xfrm>
              <a:off x="323293" y="1624683"/>
              <a:ext cx="1899887" cy="8329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Startup hiring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20B46A8-AD69-1F59-00EA-E392F41FA276}"/>
                    </a:ext>
                  </a:extLst>
                </p:cNvPr>
                <p:cNvSpPr txBox="1"/>
                <p:nvPr/>
              </p:nvSpPr>
              <p:spPr>
                <a:xfrm>
                  <a:off x="4015403" y="1826997"/>
                  <a:ext cx="1759457" cy="4627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𝐵𝐹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𝑐𝑡</m:t>
                            </m:r>
                          </m:sub>
                        </m:sSub>
                      </m:oMath>
                    </m:oMathPara>
                  </a14:m>
                  <a:endParaRPr lang="en-US" i="1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20B46A8-AD69-1F59-00EA-E392F41FA2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5403" y="1826997"/>
                  <a:ext cx="1759457" cy="46275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661F49D-3DE7-7F4D-24C3-1A8402150442}"/>
                    </a:ext>
                  </a:extLst>
                </p:cNvPr>
                <p:cNvSpPr txBox="1"/>
                <p:nvPr/>
              </p:nvSpPr>
              <p:spPr>
                <a:xfrm>
                  <a:off x="7313458" y="1602331"/>
                  <a:ext cx="2408017" cy="12031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Exogenous shocks,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661F49D-3DE7-7F4D-24C3-1A84021504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3458" y="1602331"/>
                  <a:ext cx="2408017" cy="1203166"/>
                </a:xfrm>
                <a:prstGeom prst="rect">
                  <a:avLst/>
                </a:prstGeom>
                <a:blipFill>
                  <a:blip r:embed="rId3"/>
                  <a:stretch>
                    <a:fillRect t="-3093" b="-206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103F9F-A3FA-32A1-1DA1-1A7F14FACED1}"/>
                </a:ext>
              </a:extLst>
            </p:cNvPr>
            <p:cNvSpPr txBox="1"/>
            <p:nvPr/>
          </p:nvSpPr>
          <p:spPr>
            <a:xfrm>
              <a:off x="1850132" y="3936189"/>
              <a:ext cx="3522133" cy="8329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Commuting Zone shocks</a:t>
              </a:r>
            </a:p>
          </p:txBody>
        </p:sp>
        <p:sp>
          <p:nvSpPr>
            <p:cNvPr id="10" name="Left Arrow 9">
              <a:extLst>
                <a:ext uri="{FF2B5EF4-FFF2-40B4-BE49-F238E27FC236}">
                  <a16:creationId xmlns:a16="http://schemas.microsoft.com/office/drawing/2014/main" id="{39F1E6CB-C02B-3F2F-2684-C64489C9183F}"/>
                </a:ext>
              </a:extLst>
            </p:cNvPr>
            <p:cNvSpPr/>
            <p:nvPr/>
          </p:nvSpPr>
          <p:spPr>
            <a:xfrm>
              <a:off x="2360251" y="1602332"/>
              <a:ext cx="1416793" cy="897313"/>
            </a:xfrm>
            <a:prstGeom prst="lef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Left Arrow 10">
              <a:extLst>
                <a:ext uri="{FF2B5EF4-FFF2-40B4-BE49-F238E27FC236}">
                  <a16:creationId xmlns:a16="http://schemas.microsoft.com/office/drawing/2014/main" id="{ABE25A57-E1D3-0F3E-173F-6620E86569D0}"/>
                </a:ext>
              </a:extLst>
            </p:cNvPr>
            <p:cNvSpPr/>
            <p:nvPr/>
          </p:nvSpPr>
          <p:spPr>
            <a:xfrm>
              <a:off x="5908820" y="1602332"/>
              <a:ext cx="1267567" cy="897313"/>
            </a:xfrm>
            <a:prstGeom prst="lef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2" name="Up Arrow 11">
              <a:extLst>
                <a:ext uri="{FF2B5EF4-FFF2-40B4-BE49-F238E27FC236}">
                  <a16:creationId xmlns:a16="http://schemas.microsoft.com/office/drawing/2014/main" id="{BB44DDC4-A1B0-583C-9B91-4CD2DBD92634}"/>
                </a:ext>
              </a:extLst>
            </p:cNvPr>
            <p:cNvSpPr/>
            <p:nvPr/>
          </p:nvSpPr>
          <p:spPr>
            <a:xfrm rot="2797768">
              <a:off x="3957529" y="2529133"/>
              <a:ext cx="857955" cy="1381400"/>
            </a:xfrm>
            <a:prstGeom prst="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3" name="Up Arrow 12">
              <a:extLst>
                <a:ext uri="{FF2B5EF4-FFF2-40B4-BE49-F238E27FC236}">
                  <a16:creationId xmlns:a16="http://schemas.microsoft.com/office/drawing/2014/main" id="{F4674B7B-3D88-6781-A4BD-52F079D89601}"/>
                </a:ext>
              </a:extLst>
            </p:cNvPr>
            <p:cNvSpPr/>
            <p:nvPr/>
          </p:nvSpPr>
          <p:spPr>
            <a:xfrm rot="18828052">
              <a:off x="2364083" y="2525693"/>
              <a:ext cx="857955" cy="1381400"/>
            </a:xfrm>
            <a:prstGeom prst="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A98BD6B-023D-B759-CE4D-D9B3CB7A24CE}"/>
              </a:ext>
            </a:extLst>
          </p:cNvPr>
          <p:cNvSpPr/>
          <p:nvPr/>
        </p:nvSpPr>
        <p:spPr>
          <a:xfrm>
            <a:off x="5029200" y="5257800"/>
            <a:ext cx="396240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SzPts val="2800"/>
            </a:pPr>
            <a:r>
              <a:rPr lang="en-US" sz="1400" dirty="0"/>
              <a:t>Shocks affect both startup pay &amp; big firm hiring:</a:t>
            </a:r>
          </a:p>
          <a:p>
            <a:pPr lvl="0">
              <a:lnSpc>
                <a:spcPct val="90000"/>
              </a:lnSpc>
              <a:buSzPts val="2800"/>
            </a:pPr>
            <a:r>
              <a:rPr lang="en-US" sz="1400" dirty="0"/>
              <a:t>- Labor market conditions ⇒ CZ fixed effects</a:t>
            </a:r>
          </a:p>
          <a:p>
            <a:pPr lvl="0">
              <a:lnSpc>
                <a:spcPct val="90000"/>
              </a:lnSpc>
              <a:buSzPts val="2800"/>
            </a:pPr>
            <a:r>
              <a:rPr lang="en-US" sz="1400" dirty="0"/>
              <a:t>- Time varying labor demand ⇒ IV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39B9543F-4A9D-1264-8B62-D6DE8B558F0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772400" y="76200"/>
            <a:ext cx="129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13 September 2024  </a:t>
            </a:r>
            <a:fld id="{C39AC825-36F0-774A-B4F8-0EDFB5576918}" type="slidenum">
              <a:rPr lang="en-US" altLang="en-US" smtClean="0"/>
              <a:pPr>
                <a:defRPr/>
              </a:pPr>
              <a:t>16</a:t>
            </a:fld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404733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3B5C-EE01-5AC1-4750-A1962E9D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Instrumental variable 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5715C-D95A-9C4D-EE0E-9C58D06BF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56091"/>
                <a:ext cx="7924800" cy="38862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</a:pPr>
                <a:r>
                  <a:rPr lang="en-US" sz="2000" dirty="0"/>
                  <a:t>Focus on variation from firm-level shocks across commuting zones 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within</a:t>
                </a:r>
                <a:r>
                  <a:rPr lang="en-US" sz="2000" dirty="0"/>
                  <a:t> large firms</a:t>
                </a:r>
              </a:p>
              <a:p>
                <a:pPr lvl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</a:pPr>
                <a:r>
                  <a:rPr lang="en-US" sz="1600" dirty="0"/>
                  <a:t>Idea: Instrument using change in big firm hiring in </a:t>
                </a:r>
                <a:r>
                  <a:rPr lang="en-US" sz="1600" i="1" dirty="0">
                    <a:solidFill>
                      <a:srgbClr val="0070C0"/>
                    </a:solidFill>
                  </a:rPr>
                  <a:t>other</a:t>
                </a:r>
                <a:r>
                  <a:rPr lang="en-US" sz="1600" dirty="0"/>
                  <a:t> locations</a:t>
                </a: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</a:pPr>
                <a:r>
                  <a:rPr lang="en-US" sz="2000" dirty="0"/>
                  <a:t>Reason:</a:t>
                </a:r>
              </a:p>
              <a:p>
                <a:pPr lvl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</a:pPr>
                <a:r>
                  <a:rPr lang="en-US" sz="1600" dirty="0"/>
                  <a:t>Centralized decisions about firm growth and hiring </a:t>
                </a:r>
                <a:r>
                  <a:rPr lang="en-US" sz="1600" dirty="0">
                    <a:solidFill>
                      <a:schemeClr val="bg2"/>
                    </a:solidFill>
                  </a:rPr>
                  <a:t>(Hazell et al, 2022; </a:t>
                </a:r>
                <a:r>
                  <a:rPr lang="en-US" sz="1600" dirty="0" err="1">
                    <a:solidFill>
                      <a:schemeClr val="bg2"/>
                    </a:solidFill>
                  </a:rPr>
                  <a:t>Hjort</a:t>
                </a:r>
                <a:r>
                  <a:rPr lang="en-US" sz="1600" dirty="0">
                    <a:solidFill>
                      <a:schemeClr val="bg2"/>
                    </a:solidFill>
                  </a:rPr>
                  <a:t> et al, 2020)</a:t>
                </a:r>
              </a:p>
              <a:p>
                <a:pPr lvl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</a:pPr>
                <a:r>
                  <a:rPr lang="en-US" sz="1600" dirty="0"/>
                  <a:t>Propagation of local shocks through firms‘ establishment networks </a:t>
                </a:r>
                <a:br>
                  <a:rPr lang="en-US" sz="1600" dirty="0"/>
                </a:br>
                <a:r>
                  <a:rPr lang="en-US" sz="1600" dirty="0">
                    <a:solidFill>
                      <a:schemeClr val="bg2"/>
                    </a:solidFill>
                  </a:rPr>
                  <a:t>(Giroud and Mueller, 2019, Bena et al. 2022)</a:t>
                </a: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</a:pPr>
                <a:r>
                  <a:rPr lang="en-US" sz="2000" dirty="0"/>
                  <a:t>Shift-share instrument </a:t>
                </a:r>
                <a:r>
                  <a:rPr lang="en-US" sz="2000" dirty="0">
                    <a:solidFill>
                      <a:schemeClr val="bg2"/>
                    </a:solidFill>
                  </a:rPr>
                  <a:t>(</a:t>
                </a:r>
                <a:r>
                  <a:rPr lang="en-US" sz="2000" dirty="0" err="1">
                    <a:solidFill>
                      <a:schemeClr val="bg2"/>
                    </a:solidFill>
                  </a:rPr>
                  <a:t>Borusyak</a:t>
                </a:r>
                <a:r>
                  <a:rPr lang="en-US" sz="2000" dirty="0">
                    <a:solidFill>
                      <a:schemeClr val="bg2"/>
                    </a:solidFill>
                  </a:rPr>
                  <a:t> et al., 2021)</a:t>
                </a:r>
              </a:p>
              <a:p>
                <a:pPr lvl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</a:pPr>
                <a:r>
                  <a:rPr lang="en-US" dirty="0">
                    <a:solidFill>
                      <a:srgbClr val="0046AD"/>
                    </a:solidFill>
                  </a:rPr>
                  <a:t>Hiring</a:t>
                </a:r>
                <a:r>
                  <a:rPr lang="en-US" dirty="0"/>
                  <a:t> of the firms </a:t>
                </a:r>
                <a:r>
                  <a:rPr lang="en-US" dirty="0">
                    <a:solidFill>
                      <a:srgbClr val="0046AD"/>
                    </a:solidFill>
                  </a:rPr>
                  <a:t>in other CZ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de-DE" i="1">
                            <a:solidFill>
                              <a:srgbClr val="0046AD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(Exogenous shocks)</a:t>
                </a:r>
              </a:p>
              <a:p>
                <a:pPr lvl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</a:pPr>
                <a:r>
                  <a:rPr lang="en-US" dirty="0"/>
                  <a:t>Share of pre-period hiring in this CZ: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0046AD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i="1">
                            <a:solidFill>
                              <a:srgbClr val="0046AD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(Endogenous shares)</a:t>
                </a:r>
                <a:endParaRPr lang="en-US" sz="200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5715C-D95A-9C4D-EE0E-9C58D06BF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56091"/>
                <a:ext cx="7924800" cy="3886200"/>
              </a:xfrm>
              <a:blipFill>
                <a:blip r:embed="rId2"/>
                <a:stretch>
                  <a:fillRect l="-641" t="-1629" r="-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B6C4972-B4FB-7F4F-F3EF-185CEA3BA863}"/>
              </a:ext>
            </a:extLst>
          </p:cNvPr>
          <p:cNvGrpSpPr/>
          <p:nvPr/>
        </p:nvGrpSpPr>
        <p:grpSpPr>
          <a:xfrm>
            <a:off x="838200" y="5121766"/>
            <a:ext cx="7620000" cy="1507634"/>
            <a:chOff x="838200" y="3804000"/>
            <a:chExt cx="8001000" cy="1583834"/>
          </a:xfrm>
        </p:grpSpPr>
        <p:pic>
          <p:nvPicPr>
            <p:cNvPr id="7" name="Grafik 1">
              <a:extLst>
                <a:ext uri="{FF2B5EF4-FFF2-40B4-BE49-F238E27FC236}">
                  <a16:creationId xmlns:a16="http://schemas.microsoft.com/office/drawing/2014/main" id="{97E7C6B9-C1F0-9026-1EB2-4565ADE23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8200" y="3962262"/>
              <a:ext cx="6697010" cy="1200318"/>
            </a:xfrm>
            <a:prstGeom prst="rect">
              <a:avLst/>
            </a:prstGeom>
          </p:spPr>
        </p:pic>
        <p:cxnSp>
          <p:nvCxnSpPr>
            <p:cNvPr id="8" name="Gerade Verbindung mit Pfeil 3">
              <a:extLst>
                <a:ext uri="{FF2B5EF4-FFF2-40B4-BE49-F238E27FC236}">
                  <a16:creationId xmlns:a16="http://schemas.microsoft.com/office/drawing/2014/main" id="{CA10576E-934B-C1F3-BBE8-39C0699969AD}"/>
                </a:ext>
              </a:extLst>
            </p:cNvPr>
            <p:cNvCxnSpPr/>
            <p:nvPr/>
          </p:nvCxnSpPr>
          <p:spPr>
            <a:xfrm flipH="1">
              <a:off x="6484342" y="4145669"/>
              <a:ext cx="1050868" cy="501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5">
              <a:extLst>
                <a:ext uri="{FF2B5EF4-FFF2-40B4-BE49-F238E27FC236}">
                  <a16:creationId xmlns:a16="http://schemas.microsoft.com/office/drawing/2014/main" id="{72BE1A63-A7EF-AEA1-A856-6A8046DB3FA4}"/>
                </a:ext>
              </a:extLst>
            </p:cNvPr>
            <p:cNvSpPr txBox="1"/>
            <p:nvPr/>
          </p:nvSpPr>
          <p:spPr>
            <a:xfrm>
              <a:off x="7535210" y="3804000"/>
              <a:ext cx="1303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Firm-level growth in other CZ</a:t>
              </a:r>
            </a:p>
          </p:txBody>
        </p:sp>
        <p:cxnSp>
          <p:nvCxnSpPr>
            <p:cNvPr id="10" name="Gerade Verbindung mit Pfeil 16">
              <a:extLst>
                <a:ext uri="{FF2B5EF4-FFF2-40B4-BE49-F238E27FC236}">
                  <a16:creationId xmlns:a16="http://schemas.microsoft.com/office/drawing/2014/main" id="{6DB84F5A-E1CC-57D6-8CB5-5F595C97CF1E}"/>
                </a:ext>
              </a:extLst>
            </p:cNvPr>
            <p:cNvCxnSpPr/>
            <p:nvPr/>
          </p:nvCxnSpPr>
          <p:spPr>
            <a:xfrm flipH="1" flipV="1">
              <a:off x="6484342" y="4828310"/>
              <a:ext cx="926925" cy="10253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8">
              <a:extLst>
                <a:ext uri="{FF2B5EF4-FFF2-40B4-BE49-F238E27FC236}">
                  <a16:creationId xmlns:a16="http://schemas.microsoft.com/office/drawing/2014/main" id="{048836C1-E7FE-5392-8538-467D1B704DB7}"/>
                </a:ext>
              </a:extLst>
            </p:cNvPr>
            <p:cNvSpPr txBox="1"/>
            <p:nvPr/>
          </p:nvSpPr>
          <p:spPr>
            <a:xfrm>
              <a:off x="7535211" y="4741503"/>
              <a:ext cx="1227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National growth in other CZ</a:t>
              </a:r>
            </a:p>
          </p:txBody>
        </p:sp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F21AE75-8846-3F0E-CFDA-F58F35C31C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0E2A140E-919C-CC31-BF38-EA4F274716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772400" y="76200"/>
            <a:ext cx="129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13 September 2024  </a:t>
            </a:r>
            <a:fld id="{C39AC825-36F0-774A-B4F8-0EDFB5576918}" type="slidenum">
              <a:rPr lang="en-US" altLang="en-US" smtClean="0"/>
              <a:pPr>
                <a:defRPr/>
              </a:pPr>
              <a:t>17</a:t>
            </a:fld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381151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b6475895b_4_1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de-DE" dirty="0" err="1"/>
              <a:t>Results</a:t>
            </a:r>
            <a:endParaRPr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EBB4F73-A15C-7291-07FB-7890D72DB1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b6475895b_4_1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de-DE" dirty="0"/>
              <a:t>Startup wage premium</a:t>
            </a:r>
            <a:endParaRPr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95AF1134-EFCC-D689-A950-95D912FC1F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298078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23b6475895b_4_7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7005" y="1066800"/>
            <a:ext cx="2769595" cy="3854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23b6475895b_4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4662" y="4249870"/>
            <a:ext cx="4764881" cy="67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3b6475895b_4_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23669" y="2928303"/>
            <a:ext cx="3708124" cy="1200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3b6475895b_4_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94931" y="2994091"/>
            <a:ext cx="628738" cy="385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3b6475895b_4_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23669" y="1437591"/>
            <a:ext cx="3043978" cy="105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3b6475895b_4_7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46001" y="2477428"/>
            <a:ext cx="821646" cy="41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3b6475895b_4_7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44662" y="1066800"/>
            <a:ext cx="1536121" cy="250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3b6475895b_4_7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28800" y="5047422"/>
            <a:ext cx="1124514" cy="181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B3EC2-B543-0979-81EC-56BB87C8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firm hiring increases wage premiums…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758966C-FDAC-4189-91A2-BA0134B5EC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81230" y="1824773"/>
          <a:ext cx="5957887" cy="344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3175000" progId="Word.Document.12">
                  <p:embed/>
                </p:oleObj>
              </mc:Choice>
              <mc:Fallback>
                <p:oleObj name="Document" r:id="rId3" imgW="5486400" imgH="3175000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758966C-FDAC-4189-91A2-BA0134B5EC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1230" y="1824773"/>
                        <a:ext cx="5957887" cy="344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626D1E-A740-6EC9-B882-FC1A78DC9682}"/>
              </a:ext>
            </a:extLst>
          </p:cNvPr>
          <p:cNvSpPr txBox="1"/>
          <p:nvPr/>
        </p:nvSpPr>
        <p:spPr>
          <a:xfrm>
            <a:off x="1438776" y="5434521"/>
            <a:ext cx="709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standardized coefficients; dependent variable x 100</a:t>
            </a:r>
          </a:p>
          <a:p>
            <a:r>
              <a:rPr lang="en-US" sz="1400" dirty="0"/>
              <a:t>Controls: education, exp., exp^2, parttime, industry, occupation, commuting zone, year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56710" y="2575015"/>
            <a:ext cx="1476103" cy="424544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ounded Rectangle 11"/>
          <p:cNvSpPr/>
          <p:nvPr/>
        </p:nvSpPr>
        <p:spPr>
          <a:xfrm>
            <a:off x="5816238" y="3734342"/>
            <a:ext cx="1476103" cy="424544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44EFBC3-FE9F-BD4A-42DF-F0CB5690D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F00A9E7E-D86A-031B-6B3D-F932B7FDB876}"/>
              </a:ext>
            </a:extLst>
          </p:cNvPr>
          <p:cNvSpPr txBox="1">
            <a:spLocks/>
          </p:cNvSpPr>
          <p:nvPr/>
        </p:nvSpPr>
        <p:spPr bwMode="auto">
          <a:xfrm>
            <a:off x="7772400" y="76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1800" kern="1200" baseline="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45718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85087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371566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1828754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baseline="30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13 September 2024  </a:t>
            </a:r>
            <a:fld id="{C39AC825-36F0-774A-B4F8-0EDFB5576918}" type="slidenum">
              <a:rPr lang="en-US" altLang="en-US" sz="1200" baseline="300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pPr>
                <a:defRPr/>
              </a:pPr>
              <a:t>20</a:t>
            </a:fld>
            <a:endParaRPr lang="en-US" altLang="en-US" sz="1200" baseline="30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8729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EC83C-63A0-D85C-3BB9-374F994A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…specifically for key occupations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83821C5-FE62-DD42-CF68-708897C225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1750" y="1854820"/>
          <a:ext cx="594360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5944960" imgH="4223630" progId="Word.Document.12">
                  <p:embed/>
                </p:oleObj>
              </mc:Choice>
              <mc:Fallback>
                <p:oleObj name="Dokument" r:id="rId2" imgW="5944960" imgH="4223630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83821C5-FE62-DD42-CF68-708897C225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11750" y="1854820"/>
                        <a:ext cx="5943600" cy="421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F5AA193-1E17-8763-4811-0A21C43988D9}"/>
              </a:ext>
            </a:extLst>
          </p:cNvPr>
          <p:cNvSpPr txBox="1"/>
          <p:nvPr/>
        </p:nvSpPr>
        <p:spPr>
          <a:xfrm>
            <a:off x="7369720" y="4308718"/>
            <a:ext cx="16828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Note: standardized coefficients; dependent variable x 100</a:t>
            </a:r>
          </a:p>
          <a:p>
            <a:endParaRPr lang="en-US" sz="1100" dirty="0"/>
          </a:p>
          <a:p>
            <a:r>
              <a:rPr lang="en-US" sz="1100" dirty="0"/>
              <a:t>Controls: education, exp., exp^2, parttime, industry, occupation, commuting zone, year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12" name="Rounded Rectangle 11"/>
          <p:cNvSpPr/>
          <p:nvPr/>
        </p:nvSpPr>
        <p:spPr>
          <a:xfrm>
            <a:off x="5146766" y="2692581"/>
            <a:ext cx="640080" cy="757646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ounded Rectangle 12"/>
          <p:cNvSpPr/>
          <p:nvPr/>
        </p:nvSpPr>
        <p:spPr>
          <a:xfrm>
            <a:off x="5143470" y="4485458"/>
            <a:ext cx="640080" cy="362495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202D7-6293-4E06-2410-6120FB714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830EAB59-1DC3-249B-24BA-61E9F08D8859}"/>
              </a:ext>
            </a:extLst>
          </p:cNvPr>
          <p:cNvSpPr txBox="1">
            <a:spLocks/>
          </p:cNvSpPr>
          <p:nvPr/>
        </p:nvSpPr>
        <p:spPr bwMode="auto">
          <a:xfrm>
            <a:off x="7772400" y="76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1800" kern="1200" baseline="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45718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85087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371566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1828754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baseline="30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13 September 2024  </a:t>
            </a:r>
            <a:fld id="{C39AC825-36F0-774A-B4F8-0EDFB5576918}" type="slidenum">
              <a:rPr lang="en-US" altLang="en-US" sz="1200" baseline="300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pPr>
                <a:defRPr/>
              </a:pPr>
              <a:t>21</a:t>
            </a:fld>
            <a:endParaRPr lang="en-US" altLang="en-US" sz="1200" baseline="30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744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375E-4250-246A-15AF-F877709EB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Startups have to pay higher wages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66D7E-22F9-B36F-61F3-525CA354B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Implication?</a:t>
            </a:r>
          </a:p>
          <a:p>
            <a:r>
              <a:rPr lang="en-US" dirty="0">
                <a:sym typeface="Wingdings" pitchFamily="2" charset="2"/>
              </a:rPr>
              <a:t>Model predicts: Higher shares of big firm hiring associated with poorer startup profits</a:t>
            </a:r>
          </a:p>
          <a:p>
            <a:pPr lvl="1"/>
            <a:r>
              <a:rPr lang="en-US" dirty="0">
                <a:sym typeface="Wingdings" pitchFamily="2" charset="2"/>
              </a:rPr>
              <a:t>Higher pay – lower margins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/>
              <a:t>How does big firm hiring affect startup performance?</a:t>
            </a:r>
          </a:p>
          <a:p>
            <a:r>
              <a:rPr lang="en-US" dirty="0"/>
              <a:t>More profitable startups </a:t>
            </a:r>
            <a:r>
              <a:rPr lang="en-US" dirty="0">
                <a:sym typeface="Wingdings" pitchFamily="2" charset="2"/>
              </a:rPr>
              <a:t> more likely to grow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04CC3-EE60-608B-277F-2058EEF893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Competing for Talent: Large Firms and Startup Growth</a:t>
            </a:r>
            <a:endParaRPr lang="en-US" alt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4882AEA-5F55-3724-94E1-FC918E28196B}"/>
              </a:ext>
            </a:extLst>
          </p:cNvPr>
          <p:cNvSpPr txBox="1">
            <a:spLocks/>
          </p:cNvSpPr>
          <p:nvPr/>
        </p:nvSpPr>
        <p:spPr bwMode="auto">
          <a:xfrm>
            <a:off x="7772400" y="76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1800" kern="1200" baseline="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45718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85087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371566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1828754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baseline="30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13 September 2024  </a:t>
            </a:r>
            <a:fld id="{C39AC825-36F0-774A-B4F8-0EDFB5576918}" type="slidenum">
              <a:rPr lang="en-US" altLang="en-US" sz="1200" baseline="300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pPr>
                <a:defRPr/>
              </a:pPr>
              <a:t>22</a:t>
            </a:fld>
            <a:endParaRPr lang="en-US" altLang="en-US" sz="1200" baseline="30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410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b6475895b_4_1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de-DE" dirty="0"/>
              <a:t>Startup </a:t>
            </a:r>
            <a:r>
              <a:rPr lang="de-DE" dirty="0" err="1"/>
              <a:t>performance</a:t>
            </a:r>
            <a:endParaRPr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D3D7B0BF-5174-6F22-387E-BE5DC7C2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1451710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B57787-D644-A3F6-77B9-C6C019758992}"/>
              </a:ext>
            </a:extLst>
          </p:cNvPr>
          <p:cNvSpPr/>
          <p:nvPr/>
        </p:nvSpPr>
        <p:spPr>
          <a:xfrm>
            <a:off x="7120465" y="4988983"/>
            <a:ext cx="609600" cy="220134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1E0154-31CF-4CD4-7B54-AF2F910C1D7A}"/>
              </a:ext>
            </a:extLst>
          </p:cNvPr>
          <p:cNvSpPr/>
          <p:nvPr/>
        </p:nvSpPr>
        <p:spPr>
          <a:xfrm>
            <a:off x="4961466" y="4988983"/>
            <a:ext cx="609600" cy="220134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D62BE5-3C8B-1149-02B9-CA9BE63D1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 and ad growth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5BE3FEC-E9FD-FA9D-48BF-A4E21877BD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4023" y="2173680"/>
          <a:ext cx="6795955" cy="3427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5944960" imgH="3005803" progId="Word.Document.12">
                  <p:embed/>
                </p:oleObj>
              </mc:Choice>
              <mc:Fallback>
                <p:oleObj name="Dokument" r:id="rId2" imgW="5944960" imgH="3005803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5BE3FEC-E9FD-FA9D-48BF-A4E21877BD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74023" y="2173680"/>
                        <a:ext cx="6795955" cy="3427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4A94DB0-031F-51AE-2A24-769D4973D2EC}"/>
              </a:ext>
            </a:extLst>
          </p:cNvPr>
          <p:cNvSpPr/>
          <p:nvPr/>
        </p:nvSpPr>
        <p:spPr>
          <a:xfrm>
            <a:off x="3757810" y="1950530"/>
            <a:ext cx="4394200" cy="353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FB07D8-45C5-27B8-9220-E83FE24D019E}"/>
              </a:ext>
            </a:extLst>
          </p:cNvPr>
          <p:cNvSpPr/>
          <p:nvPr/>
        </p:nvSpPr>
        <p:spPr>
          <a:xfrm>
            <a:off x="1174023" y="4593228"/>
            <a:ext cx="3101645" cy="937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724198-5176-B5C1-F2A1-AEF9DDAB8E5D}"/>
              </a:ext>
            </a:extLst>
          </p:cNvPr>
          <p:cNvSpPr txBox="1"/>
          <p:nvPr/>
        </p:nvSpPr>
        <p:spPr>
          <a:xfrm>
            <a:off x="1236134" y="4904318"/>
            <a:ext cx="552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 hazard = P[ firm advertises 1</a:t>
            </a:r>
            <a:r>
              <a:rPr lang="en-US" sz="1400" baseline="30000" dirty="0"/>
              <a:t>st</a:t>
            </a:r>
            <a:r>
              <a:rPr lang="en-US" sz="1400" dirty="0"/>
              <a:t> time in observation year]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E93959C-7916-20A5-FAFB-1CCF797BC4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1C5DE-D34B-FE21-7D39-D4F251C9953A}"/>
              </a:ext>
            </a:extLst>
          </p:cNvPr>
          <p:cNvSpPr txBox="1"/>
          <p:nvPr/>
        </p:nvSpPr>
        <p:spPr>
          <a:xfrm>
            <a:off x="4961466" y="2057400"/>
            <a:ext cx="40109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Wage residual: From Mincer regression, i.e. adjusting for education, experience, occupation, industry, …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AFBD0B83-079F-219B-CE7E-13FE96D57199}"/>
              </a:ext>
            </a:extLst>
          </p:cNvPr>
          <p:cNvSpPr txBox="1">
            <a:spLocks/>
          </p:cNvSpPr>
          <p:nvPr/>
        </p:nvSpPr>
        <p:spPr bwMode="auto">
          <a:xfrm>
            <a:off x="7772400" y="76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1800" kern="1200" baseline="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45718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85087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371566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1828754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baseline="30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13 September 2024  </a:t>
            </a:r>
            <a:fld id="{C39AC825-36F0-774A-B4F8-0EDFB5576918}" type="slidenum">
              <a:rPr lang="en-US" altLang="en-US" sz="1200" baseline="300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pPr>
                <a:defRPr/>
              </a:pPr>
              <a:t>24</a:t>
            </a:fld>
            <a:endParaRPr lang="en-US" altLang="en-US" sz="1200" baseline="30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7327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1D7EE-D6A0-1A34-9381-B81A6D2A6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Emergence of startup growth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4734C0E-BABA-0932-CEFE-8BB09A7C80A2}"/>
              </a:ext>
            </a:extLst>
          </p:cNvPr>
          <p:cNvSpPr/>
          <p:nvPr/>
        </p:nvSpPr>
        <p:spPr>
          <a:xfrm>
            <a:off x="712789" y="2364706"/>
            <a:ext cx="7416785" cy="29210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1D8D9F-4AAA-5F43-4D1D-7E4C8AA323DF}"/>
              </a:ext>
            </a:extLst>
          </p:cNvPr>
          <p:cNvCxnSpPr/>
          <p:nvPr/>
        </p:nvCxnSpPr>
        <p:spPr>
          <a:xfrm>
            <a:off x="738188" y="3266405"/>
            <a:ext cx="0" cy="17208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CCCB15-2EFB-9EDF-1EF3-237C00E27407}"/>
              </a:ext>
            </a:extLst>
          </p:cNvPr>
          <p:cNvCxnSpPr/>
          <p:nvPr/>
        </p:nvCxnSpPr>
        <p:spPr>
          <a:xfrm flipV="1">
            <a:off x="738189" y="4993605"/>
            <a:ext cx="737446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6A2A9A-8285-429B-7C6B-A8C5964646A7}"/>
              </a:ext>
            </a:extLst>
          </p:cNvPr>
          <p:cNvCxnSpPr>
            <a:cxnSpLocks/>
          </p:cNvCxnSpPr>
          <p:nvPr/>
        </p:nvCxnSpPr>
        <p:spPr>
          <a:xfrm>
            <a:off x="4455054" y="2318139"/>
            <a:ext cx="0" cy="266911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C5323D-B11C-F082-C066-9D5DEC1CF449}"/>
              </a:ext>
            </a:extLst>
          </p:cNvPr>
          <p:cNvCxnSpPr>
            <a:cxnSpLocks/>
          </p:cNvCxnSpPr>
          <p:nvPr/>
        </p:nvCxnSpPr>
        <p:spPr>
          <a:xfrm>
            <a:off x="1203854" y="2324489"/>
            <a:ext cx="0" cy="266911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17AC758-BB8B-373C-8C51-4E4A36DB291E}"/>
              </a:ext>
            </a:extLst>
          </p:cNvPr>
          <p:cNvSpPr txBox="1"/>
          <p:nvPr/>
        </p:nvSpPr>
        <p:spPr>
          <a:xfrm>
            <a:off x="865189" y="1937138"/>
            <a:ext cx="1253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Founding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881647-1904-E6F1-B317-5BFDF84ABD01}"/>
              </a:ext>
            </a:extLst>
          </p:cNvPr>
          <p:cNvSpPr txBox="1"/>
          <p:nvPr/>
        </p:nvSpPr>
        <p:spPr>
          <a:xfrm>
            <a:off x="4014788" y="1937138"/>
            <a:ext cx="1058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Viability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CA68A-52E6-B9C4-07AA-4C4FF681ADEC}"/>
              </a:ext>
            </a:extLst>
          </p:cNvPr>
          <p:cNvSpPr txBox="1"/>
          <p:nvPr/>
        </p:nvSpPr>
        <p:spPr>
          <a:xfrm rot="16200000">
            <a:off x="-1272645" y="2927739"/>
            <a:ext cx="3598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Employment, job ads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FD7035-420B-2EA4-4AD2-E8F7FA5D825C}"/>
              </a:ext>
            </a:extLst>
          </p:cNvPr>
          <p:cNvCxnSpPr/>
          <p:nvPr/>
        </p:nvCxnSpPr>
        <p:spPr>
          <a:xfrm>
            <a:off x="1203855" y="4621072"/>
            <a:ext cx="3251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C66745-9BD0-B25F-0C84-83DA25171D61}"/>
              </a:ext>
            </a:extLst>
          </p:cNvPr>
          <p:cNvCxnSpPr/>
          <p:nvPr/>
        </p:nvCxnSpPr>
        <p:spPr>
          <a:xfrm flipV="1">
            <a:off x="4455055" y="3401872"/>
            <a:ext cx="2861734" cy="1219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7BE7987-4DF3-73C9-8832-2F9D411AD8CC}"/>
              </a:ext>
            </a:extLst>
          </p:cNvPr>
          <p:cNvSpPr txBox="1"/>
          <p:nvPr/>
        </p:nvSpPr>
        <p:spPr>
          <a:xfrm>
            <a:off x="8145032" y="4762773"/>
            <a:ext cx="51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06558" y="666066"/>
            <a:ext cx="1909541" cy="1384995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1800" dirty="0"/>
              <a:t>Following Lee and Kim (2024): Job postings as measure of startup scaling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1863B92-2899-CCBE-5D30-7CB9B2A737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0FEB661B-B1B3-CADC-7405-640AB22BCD12}"/>
              </a:ext>
            </a:extLst>
          </p:cNvPr>
          <p:cNvSpPr txBox="1">
            <a:spLocks/>
          </p:cNvSpPr>
          <p:nvPr/>
        </p:nvSpPr>
        <p:spPr bwMode="auto">
          <a:xfrm>
            <a:off x="7772400" y="76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1800" kern="1200" baseline="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45718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85087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371566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1828754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baseline="30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13 September 2024  </a:t>
            </a:r>
            <a:fld id="{C39AC825-36F0-774A-B4F8-0EDFB5576918}" type="slidenum">
              <a:rPr lang="en-US" altLang="en-US" sz="1200" baseline="300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pPr>
                <a:defRPr/>
              </a:pPr>
              <a:t>25</a:t>
            </a:fld>
            <a:endParaRPr lang="en-US" altLang="en-US" sz="1200" baseline="30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8923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62BE5-3C8B-1149-02B9-CA9BE63D1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firm hiring reduces startup growth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5BE3FEC-E9FD-FA9D-48BF-A4E21877BD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7898" y="1834046"/>
          <a:ext cx="6795955" cy="3427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3600" imgH="2997200" progId="Word.Document.12">
                  <p:embed/>
                </p:oleObj>
              </mc:Choice>
              <mc:Fallback>
                <p:oleObj name="Document" r:id="rId2" imgW="5943600" imgH="2997200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5BE3FEC-E9FD-FA9D-48BF-A4E21877BD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47898" y="1834046"/>
                        <a:ext cx="6795955" cy="3427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904860" y="2819943"/>
            <a:ext cx="686042" cy="440873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7094340" y="2819943"/>
            <a:ext cx="686042" cy="440873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ounded Rectangle 11"/>
          <p:cNvSpPr/>
          <p:nvPr/>
        </p:nvSpPr>
        <p:spPr>
          <a:xfrm>
            <a:off x="4897120" y="4649349"/>
            <a:ext cx="686042" cy="198604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ounded Rectangle 12"/>
          <p:cNvSpPr/>
          <p:nvPr/>
        </p:nvSpPr>
        <p:spPr>
          <a:xfrm>
            <a:off x="7094340" y="4649349"/>
            <a:ext cx="686042" cy="198604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452E431-4FF7-7613-E194-20D6281A6A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A1501F-414D-89F4-88A2-6B953BE29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511" y="5317148"/>
            <a:ext cx="7489823" cy="276999"/>
          </a:xfrm>
        </p:spPr>
        <p:txBody>
          <a:bodyPr/>
          <a:lstStyle/>
          <a:p>
            <a:r>
              <a:rPr lang="en-US" sz="1800" dirty="0"/>
              <a:t>1 std. deviation increase in BFS </a:t>
            </a:r>
            <a:r>
              <a:rPr lang="en-US" sz="1800" dirty="0">
                <a:sym typeface="Wingdings" pitchFamily="2" charset="2"/>
              </a:rPr>
              <a:t> 36% decrease in startup growth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D5D4251E-D2AE-1DF7-0828-0BED141F035B}"/>
              </a:ext>
            </a:extLst>
          </p:cNvPr>
          <p:cNvSpPr txBox="1">
            <a:spLocks/>
          </p:cNvSpPr>
          <p:nvPr/>
        </p:nvSpPr>
        <p:spPr bwMode="auto">
          <a:xfrm>
            <a:off x="7772400" y="76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1800" kern="1200" baseline="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45718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85087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371566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1828754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baseline="30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13 September 2024  </a:t>
            </a:r>
            <a:fld id="{C39AC825-36F0-774A-B4F8-0EDFB5576918}" type="slidenum">
              <a:rPr lang="en-US" altLang="en-US" sz="1200" baseline="300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pPr>
                <a:defRPr/>
              </a:pPr>
              <a:t>26</a:t>
            </a:fld>
            <a:endParaRPr lang="en-US" altLang="en-US" sz="1200" baseline="30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4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2E1F-06DC-B6D8-AE69-547CA6112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Spillovers and markups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9BC789-F3AA-0131-653E-2EE8526EC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7924800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Do startups indirectly benefit from large firms?</a:t>
                </a:r>
              </a:p>
              <a:p>
                <a:r>
                  <a:rPr lang="en-US" dirty="0"/>
                  <a:t>Spillovers:</a:t>
                </a:r>
              </a:p>
              <a:p>
                <a:pPr lvl="1"/>
                <a:r>
                  <a:rPr lang="en-US" dirty="0"/>
                  <a:t>Big firm productivity </a:t>
                </a:r>
                <a:r>
                  <a:rPr lang="en-US" dirty="0">
                    <a:sym typeface="Wingdings" pitchFamily="2" charset="2"/>
                  </a:rPr>
                  <a:t> increases startup productivity</a:t>
                </a:r>
                <a:endParaRPr lang="en-US" b="0" dirty="0">
                  <a:sym typeface="Wingdings" pitchFamily="2" charset="2"/>
                </a:endParaRPr>
              </a:p>
              <a:p>
                <a:pPr lvl="1"/>
                <a:r>
                  <a:rPr lang="en-US" dirty="0">
                    <a:sym typeface="Wingdings" pitchFamily="2" charset="2"/>
                  </a:rPr>
                  <a:t>But only for “close” firms, and counteracted by markups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What does ‘close’ mean? High text similarity of business descriptions (Startups vs. big firms)</a:t>
                </a:r>
              </a:p>
              <a:p>
                <a:r>
                  <a:rPr lang="en-US" dirty="0">
                    <a:effectLst/>
                  </a:rPr>
                  <a:t>We adjust the big firm share BFS by proximity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sym typeface="Wingdings" pitchFamily="2" charset="2"/>
                      </a:rPr>
                      <m:t>𝜆</m:t>
                    </m:r>
                  </m:oMath>
                </a14:m>
                <a:r>
                  <a:rPr lang="en-US" dirty="0">
                    <a:effectLst/>
                  </a:rPr>
                  <a:t> to startup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effectLst/>
                  </a:rPr>
                  <a:t> and big firm markups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sym typeface="Wingdings" pitchFamily="2" charset="2"/>
                      </a:rPr>
                      <m:t>𝑚</m:t>
                    </m:r>
                  </m:oMath>
                </a14:m>
                <a:endParaRPr lang="en-US" dirty="0">
                  <a:effectLst/>
                </a:endParaRPr>
              </a:p>
              <a:p>
                <a:pPr lvl="1"/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effectLst/>
                            <a:latin typeface="Cambria Math" panose="02040503050406030204" pitchFamily="18" charset="0"/>
                          </a:rPr>
                          <m:t>𝑓𝑐𝑡</m:t>
                        </m:r>
                      </m:sub>
                    </m:sSub>
                  </m:oMath>
                </a14:m>
                <a:r>
                  <a:rPr lang="en-US" dirty="0">
                    <a:sym typeface="Wingdings" pitchFamily="2" charset="2"/>
                  </a:rPr>
                  <a:t>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𝑓𝑐𝑡</m:t>
                        </m:r>
                      </m:sub>
                    </m:sSub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𝑖𝑓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𝑓𝑡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ym typeface="Wingdings" pitchFamily="2" charset="2"/>
                  </a:rPr>
                  <a:t> (And adjusted BFS is the sum)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Startup-specific  Standardized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Robustness: Only using proximity without markup adjustment</a:t>
                </a:r>
                <a:endParaRPr lang="en-US" b="0" dirty="0">
                  <a:sym typeface="Wingdings" pitchFamily="2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9BC789-F3AA-0131-653E-2EE8526EC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7924800" cy="4114800"/>
              </a:xfrm>
              <a:blipFill>
                <a:blip r:embed="rId2"/>
                <a:stretch>
                  <a:fillRect l="-1122" t="-1231" r="-1122" b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E1FAA-9A47-150C-6DD2-0FAB7EF08B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Competing for Talent: Large Firms and Startup Growth</a:t>
            </a:r>
            <a:endParaRPr lang="en-US" alt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979B7BD-6817-B22B-F495-EDF816667EB2}"/>
              </a:ext>
            </a:extLst>
          </p:cNvPr>
          <p:cNvSpPr txBox="1">
            <a:spLocks/>
          </p:cNvSpPr>
          <p:nvPr/>
        </p:nvSpPr>
        <p:spPr bwMode="auto">
          <a:xfrm>
            <a:off x="7772400" y="76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1800" kern="1200" baseline="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45718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85087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371566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1828754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baseline="30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13 September 2024  </a:t>
            </a:r>
            <a:fld id="{C39AC825-36F0-774A-B4F8-0EDFB5576918}" type="slidenum">
              <a:rPr lang="en-US" altLang="en-US" sz="1200" baseline="300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pPr>
                <a:defRPr/>
              </a:pPr>
              <a:t>27</a:t>
            </a:fld>
            <a:endParaRPr lang="en-US" altLang="en-US" sz="1200" baseline="30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3221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0D33-171C-DB77-FCB3-216F7D024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Spillovers weaken crowding effect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EDF7DD4-AF90-2496-D07B-4C504B6E67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5401" y="1860489"/>
          <a:ext cx="6725897" cy="379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3600" imgH="3352800" progId="Word.Document.12">
                  <p:embed/>
                </p:oleObj>
              </mc:Choice>
              <mc:Fallback>
                <p:oleObj name="Document" r:id="rId2" imgW="5943600" imgH="3352800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EDF7DD4-AF90-2496-D07B-4C504B6E67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5401" y="1860489"/>
                        <a:ext cx="6725897" cy="379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78E6B6F-C92C-2C93-F050-FE084B26CFB3}"/>
              </a:ext>
            </a:extLst>
          </p:cNvPr>
          <p:cNvSpPr txBox="1"/>
          <p:nvPr/>
        </p:nvSpPr>
        <p:spPr>
          <a:xfrm>
            <a:off x="320282" y="2610817"/>
            <a:ext cx="1134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Quartiles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251831-E728-922C-E4ED-286F477DEE12}"/>
              </a:ext>
            </a:extLst>
          </p:cNvPr>
          <p:cNvCxnSpPr/>
          <p:nvPr/>
        </p:nvCxnSpPr>
        <p:spPr>
          <a:xfrm flipH="1">
            <a:off x="1107682" y="2348352"/>
            <a:ext cx="347133" cy="4163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1320DE-FD49-A4AB-9126-BF2D8F372D6D}"/>
              </a:ext>
            </a:extLst>
          </p:cNvPr>
          <p:cNvCxnSpPr/>
          <p:nvPr/>
        </p:nvCxnSpPr>
        <p:spPr>
          <a:xfrm>
            <a:off x="1116149" y="2764705"/>
            <a:ext cx="338666" cy="388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454815" y="4851824"/>
            <a:ext cx="6232677" cy="401078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28675-D5A1-4B60-A878-5D18551C4C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10CE65D-B606-3903-ABCB-4E89CC4A4BD1}"/>
              </a:ext>
            </a:extLst>
          </p:cNvPr>
          <p:cNvSpPr txBox="1">
            <a:spLocks/>
          </p:cNvSpPr>
          <p:nvPr/>
        </p:nvSpPr>
        <p:spPr bwMode="auto">
          <a:xfrm>
            <a:off x="7772400" y="76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1800" kern="1200" baseline="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45718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85087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371566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1828754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baseline="30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13 September 2024  </a:t>
            </a:r>
            <a:fld id="{C39AC825-36F0-774A-B4F8-0EDFB5576918}" type="slidenum">
              <a:rPr lang="en-US" altLang="en-US" sz="1200" baseline="300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pPr>
                <a:defRPr/>
              </a:pPr>
              <a:t>28</a:t>
            </a:fld>
            <a:endParaRPr lang="en-US" altLang="en-US" sz="1200" baseline="30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8056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95E1D-DD2E-C379-1E99-0B9FAF695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31" y="1905000"/>
            <a:ext cx="7584138" cy="166814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Reduced ad growth = </a:t>
            </a:r>
          </a:p>
          <a:p>
            <a:pPr marL="0" indent="0" algn="ctr">
              <a:buNone/>
            </a:pPr>
            <a:r>
              <a:rPr lang="en-US" sz="2400" dirty="0"/>
              <a:t>Decreased employment growth &amp; </a:t>
            </a:r>
          </a:p>
          <a:p>
            <a:pPr marL="0" indent="0" algn="ctr">
              <a:buNone/>
            </a:pPr>
            <a:r>
              <a:rPr lang="en-US" sz="2400" dirty="0"/>
              <a:t>worse performance?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384609-A2C4-0D26-07B8-9C9CA4D456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Competing for Talent: Large Firms and Startup Growth</a:t>
            </a:r>
            <a:endParaRPr lang="en-US" altLang="en-US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E72BFDEB-2F33-2870-F61A-2150D2FF9665}"/>
              </a:ext>
            </a:extLst>
          </p:cNvPr>
          <p:cNvSpPr txBox="1">
            <a:spLocks/>
          </p:cNvSpPr>
          <p:nvPr/>
        </p:nvSpPr>
        <p:spPr bwMode="auto">
          <a:xfrm>
            <a:off x="7772400" y="76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1800" kern="1200" baseline="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45718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85087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371566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1828754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baseline="30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13 September 2024  </a:t>
            </a:r>
            <a:fld id="{C39AC825-36F0-774A-B4F8-0EDFB5576918}" type="slidenum">
              <a:rPr lang="en-US" altLang="en-US" sz="1200" baseline="300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pPr>
                <a:defRPr/>
              </a:pPr>
              <a:t>29</a:t>
            </a:fld>
            <a:endParaRPr lang="en-US" altLang="en-US" sz="1200" baseline="30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205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56C8C2-0478-45AA-20E5-56731C8226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18CBB-C541-0138-0916-00AC67809DB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848600" y="76200"/>
            <a:ext cx="1219200" cy="2286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13 September 2024  </a:t>
            </a:r>
            <a:fld id="{C39AC825-36F0-774A-B4F8-0EDFB5576918}" type="slidenum">
              <a:rPr lang="en-US" altLang="en-US" smtClean="0"/>
              <a:pPr>
                <a:defRPr/>
              </a:pPr>
              <a:t>3</a:t>
            </a:fld>
            <a:endParaRPr lang="en-US" altLang="en-US" baseline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C2FA17-1280-BA42-CACC-FE49AA63E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1562100"/>
            <a:ext cx="3771900" cy="3771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6A5D3E-0A55-3A2D-E7E7-377DF6C7FF3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4"/>
              </a:clrFrom>
              <a:clrTo>
                <a:srgbClr val="FFFF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713" y="1925052"/>
            <a:ext cx="3027948" cy="3027948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97A63F64-AAEB-6184-3ECD-AC87EE307429}"/>
              </a:ext>
            </a:extLst>
          </p:cNvPr>
          <p:cNvSpPr/>
          <p:nvPr/>
        </p:nvSpPr>
        <p:spPr>
          <a:xfrm rot="1140264">
            <a:off x="3075497" y="3993367"/>
            <a:ext cx="2700155" cy="101544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E5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 in hiring?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8E3D03-0EE0-86CC-6C74-F696CDB65DAE}"/>
              </a:ext>
            </a:extLst>
          </p:cNvPr>
          <p:cNvSpPr txBox="1"/>
          <p:nvPr/>
        </p:nvSpPr>
        <p:spPr>
          <a:xfrm>
            <a:off x="704973" y="1066800"/>
            <a:ext cx="2495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Startup</a:t>
            </a:r>
            <a:r>
              <a:rPr lang="en-US" sz="1800" b="1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2E72CE-E0B0-1D0C-380E-13FD28949192}"/>
              </a:ext>
            </a:extLst>
          </p:cNvPr>
          <p:cNvGrpSpPr/>
          <p:nvPr/>
        </p:nvGrpSpPr>
        <p:grpSpPr>
          <a:xfrm>
            <a:off x="2743200" y="1110105"/>
            <a:ext cx="3324739" cy="2166495"/>
            <a:chOff x="2831348" y="855072"/>
            <a:chExt cx="3324739" cy="216649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968EE83-14AB-4ADC-2DB3-5A8C52EAC1D7}"/>
                </a:ext>
              </a:extLst>
            </p:cNvPr>
            <p:cNvGrpSpPr/>
            <p:nvPr/>
          </p:nvGrpSpPr>
          <p:grpSpPr>
            <a:xfrm>
              <a:off x="2831348" y="883615"/>
              <a:ext cx="2913740" cy="2137952"/>
              <a:chOff x="2831348" y="883615"/>
              <a:chExt cx="2913740" cy="2137952"/>
            </a:xfrm>
          </p:grpSpPr>
          <p:sp>
            <p:nvSpPr>
              <p:cNvPr id="15" name="Left Arrow 14">
                <a:extLst>
                  <a:ext uri="{FF2B5EF4-FFF2-40B4-BE49-F238E27FC236}">
                    <a16:creationId xmlns:a16="http://schemas.microsoft.com/office/drawing/2014/main" id="{4BC44246-81F1-677D-19E9-42057D0CF662}"/>
                  </a:ext>
                </a:extLst>
              </p:cNvPr>
              <p:cNvSpPr/>
              <p:nvPr/>
            </p:nvSpPr>
            <p:spPr>
              <a:xfrm>
                <a:off x="2831348" y="883615"/>
                <a:ext cx="2883652" cy="2137952"/>
              </a:xfrm>
              <a:prstGeom prst="leftArrow">
                <a:avLst>
                  <a:gd name="adj1" fmla="val 61142"/>
                  <a:gd name="adj2" fmla="val 50000"/>
                </a:avLst>
              </a:prstGeom>
              <a:gradFill flip="none" rotWithShape="1">
                <a:gsLst>
                  <a:gs pos="0">
                    <a:schemeClr val="dk1">
                      <a:tint val="65000"/>
                      <a:tint val="66000"/>
                      <a:satMod val="160000"/>
                    </a:schemeClr>
                  </a:gs>
                  <a:gs pos="50000">
                    <a:schemeClr val="dk1">
                      <a:tint val="65000"/>
                      <a:tint val="44500"/>
                      <a:satMod val="160000"/>
                    </a:schemeClr>
                  </a:gs>
                  <a:gs pos="100000">
                    <a:schemeClr val="dk1">
                      <a:tint val="65000"/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FD08EF-33B7-3F40-68BD-03E72AD401C8}"/>
                  </a:ext>
                </a:extLst>
              </p:cNvPr>
              <p:cNvSpPr txBox="1"/>
              <p:nvPr/>
            </p:nvSpPr>
            <p:spPr>
              <a:xfrm>
                <a:off x="3476450" y="1519421"/>
                <a:ext cx="22686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Spillovers</a:t>
                </a:r>
              </a:p>
              <a:p>
                <a:r>
                  <a:rPr lang="en-US" sz="1800" dirty="0"/>
                  <a:t>Talent</a:t>
                </a:r>
              </a:p>
              <a:p>
                <a:r>
                  <a:rPr lang="en-US" sz="1800" dirty="0"/>
                  <a:t>Suppliers/customers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7324A0-DB76-CA57-110B-E7B56311342E}"/>
                </a:ext>
              </a:extLst>
            </p:cNvPr>
            <p:cNvSpPr txBox="1"/>
            <p:nvPr/>
          </p:nvSpPr>
          <p:spPr>
            <a:xfrm>
              <a:off x="3892725" y="855072"/>
              <a:ext cx="22633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Agglomeration</a:t>
              </a:r>
              <a:endParaRPr lang="en-US" sz="1800" b="1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110D328-54BD-DBC3-EC3E-04E15D7090AD}"/>
              </a:ext>
            </a:extLst>
          </p:cNvPr>
          <p:cNvSpPr txBox="1"/>
          <p:nvPr/>
        </p:nvSpPr>
        <p:spPr>
          <a:xfrm>
            <a:off x="6477000" y="1078468"/>
            <a:ext cx="226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Large firms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190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17DC0-66E6-3ABA-EC0E-D958F4050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growth correlated to employment growth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5274006"/>
            <a:ext cx="5562600" cy="683264"/>
          </a:xfrm>
        </p:spPr>
        <p:txBody>
          <a:bodyPr/>
          <a:lstStyle/>
          <a:p>
            <a:r>
              <a:rPr lang="en-US" sz="1800" dirty="0"/>
              <a:t>Exhibit A: Employment as of 2021 (Crunchbase)</a:t>
            </a:r>
          </a:p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CFC0097-F6D4-DFFA-46B1-E0B5CC7B6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058373"/>
              </p:ext>
            </p:extLst>
          </p:nvPr>
        </p:nvGraphicFramePr>
        <p:xfrm>
          <a:off x="1879401" y="1946076"/>
          <a:ext cx="7671197" cy="2965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5944960" imgH="2302585" progId="Word.Document.12">
                  <p:embed/>
                </p:oleObj>
              </mc:Choice>
              <mc:Fallback>
                <p:oleObj name="Dokument" r:id="rId2" imgW="5944960" imgH="2302585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CFC0097-F6D4-DFFA-46B1-E0B5CC7B63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79401" y="1946076"/>
                        <a:ext cx="7671197" cy="2965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928154-F9E6-351A-B13F-766CFED16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909B378-E7A5-E3AE-A160-F3E8F1664246}"/>
              </a:ext>
            </a:extLst>
          </p:cNvPr>
          <p:cNvSpPr txBox="1">
            <a:spLocks/>
          </p:cNvSpPr>
          <p:nvPr/>
        </p:nvSpPr>
        <p:spPr bwMode="auto">
          <a:xfrm>
            <a:off x="7772400" y="76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1800" kern="1200" baseline="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45718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85087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371566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1828754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baseline="30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13 September 2024  </a:t>
            </a:r>
            <a:fld id="{C39AC825-36F0-774A-B4F8-0EDFB5576918}" type="slidenum">
              <a:rPr lang="en-US" altLang="en-US" sz="1200" baseline="300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pPr>
                <a:defRPr/>
              </a:pPr>
              <a:t>30</a:t>
            </a:fld>
            <a:endParaRPr lang="en-US" altLang="en-US" sz="1200" baseline="30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5260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0A916-0FDF-C48C-28BC-0FC7CDBC3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566948"/>
            <a:ext cx="8583612" cy="618403"/>
          </a:xfrm>
        </p:spPr>
        <p:txBody>
          <a:bodyPr/>
          <a:lstStyle/>
          <a:p>
            <a:r>
              <a:rPr lang="en-US" dirty="0"/>
              <a:t>Ad growth correlated to performance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5181600"/>
            <a:ext cx="7969246" cy="307777"/>
          </a:xfrm>
        </p:spPr>
        <p:txBody>
          <a:bodyPr/>
          <a:lstStyle/>
          <a:p>
            <a:r>
              <a:rPr lang="en-US" sz="2000" dirty="0"/>
              <a:t>Exhibit B: Funding, operating status, exits (as of 2021)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87A1042-A60F-C4D2-2FC7-53E12F2A5E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587241"/>
              </p:ext>
            </p:extLst>
          </p:nvPr>
        </p:nvGraphicFramePr>
        <p:xfrm>
          <a:off x="810276" y="2475021"/>
          <a:ext cx="7486650" cy="2193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6054785" imgH="1780762" progId="Word.Document.12">
                  <p:embed/>
                </p:oleObj>
              </mc:Choice>
              <mc:Fallback>
                <p:oleObj name="Dokument" r:id="rId2" imgW="6054785" imgH="1780762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87A1042-A60F-C4D2-2FC7-53E12F2A5E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0276" y="2475021"/>
                        <a:ext cx="7486650" cy="2193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A4FCAE7-3220-23A0-3B64-94B0BCE640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3D1D8AD4-7C1D-90AD-2644-3AAA671323A8}"/>
              </a:ext>
            </a:extLst>
          </p:cNvPr>
          <p:cNvSpPr txBox="1">
            <a:spLocks/>
          </p:cNvSpPr>
          <p:nvPr/>
        </p:nvSpPr>
        <p:spPr bwMode="auto">
          <a:xfrm>
            <a:off x="7772400" y="76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1800" kern="1200" baseline="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45718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85087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371566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1828754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baseline="30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13 September 2024  </a:t>
            </a:r>
            <a:fld id="{C39AC825-36F0-774A-B4F8-0EDFB5576918}" type="slidenum">
              <a:rPr lang="en-US" altLang="en-US" sz="1200" baseline="300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pPr>
                <a:defRPr/>
              </a:pPr>
              <a:t>31</a:t>
            </a:fld>
            <a:endParaRPr lang="en-US" altLang="en-US" sz="1200" baseline="30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6888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EAB5E-29E5-F8E6-F4DA-DF2CB144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F4F55-395A-0F4A-0ABF-860A56D5D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8" y="1380098"/>
            <a:ext cx="7584138" cy="294234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Large firm definition</a:t>
            </a:r>
          </a:p>
          <a:p>
            <a:pPr lvl="1"/>
            <a:r>
              <a:rPr lang="en-US" dirty="0"/>
              <a:t>Instrumental variable (headquarters only)</a:t>
            </a:r>
          </a:p>
          <a:p>
            <a:pPr lvl="1"/>
            <a:r>
              <a:rPr lang="en-US" dirty="0"/>
              <a:t>Alternative proximity definition</a:t>
            </a:r>
          </a:p>
          <a:p>
            <a:pPr lvl="1"/>
            <a:r>
              <a:rPr lang="en-US" dirty="0"/>
              <a:t>Markup measure 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dirty="0" err="1">
                <a:solidFill>
                  <a:schemeClr val="bg2"/>
                </a:solidFill>
              </a:rPr>
              <a:t>DeLoecker</a:t>
            </a:r>
            <a:r>
              <a:rPr lang="en-US" dirty="0">
                <a:solidFill>
                  <a:schemeClr val="bg2"/>
                </a:solidFill>
              </a:rPr>
              <a:t> et al.,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2020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pPr lvl="1"/>
            <a:r>
              <a:rPr lang="en-US" dirty="0"/>
              <a:t>Women led/founded firms</a:t>
            </a:r>
          </a:p>
          <a:p>
            <a:pPr lvl="1"/>
            <a:r>
              <a:rPr lang="en-US" dirty="0"/>
              <a:t>Checks for sample selection for ad posting salaries, tech startups, earlier startup data (2013), excluding startup moves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6F18713-76DA-77F6-4718-67813B95E1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F38AFA94-20A3-24B2-CEF2-209753F43507}"/>
              </a:ext>
            </a:extLst>
          </p:cNvPr>
          <p:cNvSpPr txBox="1">
            <a:spLocks/>
          </p:cNvSpPr>
          <p:nvPr/>
        </p:nvSpPr>
        <p:spPr bwMode="auto">
          <a:xfrm>
            <a:off x="7772400" y="76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1800" kern="1200" baseline="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45718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85087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371566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1828754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baseline="30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13 September 2024  </a:t>
            </a:r>
            <a:fld id="{C39AC825-36F0-774A-B4F8-0EDFB5576918}" type="slidenum">
              <a:rPr lang="en-US" altLang="en-US" sz="1200" baseline="300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pPr>
                <a:defRPr/>
              </a:pPr>
              <a:t>32</a:t>
            </a:fld>
            <a:endParaRPr lang="en-US" altLang="en-US" sz="1200" baseline="30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6206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b6475895b_4_1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de-DE" dirty="0" err="1"/>
              <a:t>Conclusion</a:t>
            </a:r>
            <a:endParaRPr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149CDE2C-518B-FFDB-5891-B0B371526B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1573950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16E79-A9FA-4C4C-4F75-D0237C50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and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7D6AB-48B7-CF79-FF00-6E5E9EBF6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8" y="1447499"/>
            <a:ext cx="7584138" cy="50660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Main findings: Crowding</a:t>
            </a:r>
          </a:p>
          <a:p>
            <a:r>
              <a:rPr lang="en-US" dirty="0"/>
              <a:t>1 std. deviation increase in BFS </a:t>
            </a:r>
            <a:r>
              <a:rPr lang="en-US" dirty="0">
                <a:sym typeface="Wingdings" pitchFamily="2" charset="2"/>
              </a:rPr>
              <a:t> 4% higher startup pay</a:t>
            </a:r>
          </a:p>
          <a:p>
            <a:pPr lvl="1"/>
            <a:r>
              <a:rPr lang="en-US" dirty="0">
                <a:sym typeface="Wingdings" pitchFamily="2" charset="2"/>
              </a:rPr>
              <a:t>5-10% higher for managers, STEM, &amp; sales</a:t>
            </a:r>
          </a:p>
          <a:p>
            <a:r>
              <a:rPr lang="en-US" dirty="0">
                <a:sym typeface="Wingdings" pitchFamily="2" charset="2"/>
              </a:rPr>
              <a:t>1 std. deviation increase in BFS  36% drop in ad growth</a:t>
            </a:r>
          </a:p>
          <a:p>
            <a:r>
              <a:rPr lang="en-US" dirty="0">
                <a:sym typeface="Wingdings" pitchFamily="2" charset="2"/>
              </a:rPr>
              <a:t>Spillovers and employee mobility help, markups hurt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Implications</a:t>
            </a:r>
          </a:p>
          <a:p>
            <a:r>
              <a:rPr lang="en-US" dirty="0"/>
              <a:t>Challenge: Balance agglomeration benefits vs. crowding</a:t>
            </a:r>
          </a:p>
          <a:p>
            <a:r>
              <a:rPr lang="en-US" dirty="0"/>
              <a:t>Support employee mobility and industrial specialization</a:t>
            </a:r>
          </a:p>
          <a:p>
            <a:pPr lvl="1"/>
            <a:r>
              <a:rPr lang="en-US" dirty="0"/>
              <a:t>More startups closer to large firms in technology/business</a:t>
            </a:r>
          </a:p>
          <a:p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2D6A352-1912-F311-1F96-9394BEB584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7C9363B9-965E-2E69-2D32-F8946F8052B9}"/>
              </a:ext>
            </a:extLst>
          </p:cNvPr>
          <p:cNvSpPr txBox="1">
            <a:spLocks/>
          </p:cNvSpPr>
          <p:nvPr/>
        </p:nvSpPr>
        <p:spPr bwMode="auto">
          <a:xfrm>
            <a:off x="7772400" y="76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1800" kern="1200" baseline="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45718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85087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371566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1828754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baseline="30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13 September 2024  </a:t>
            </a:r>
            <a:fld id="{C39AC825-36F0-774A-B4F8-0EDFB5576918}" type="slidenum">
              <a:rPr lang="en-US" altLang="en-US" sz="1200" baseline="300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pPr>
                <a:defRPr/>
              </a:pPr>
              <a:t>34</a:t>
            </a:fld>
            <a:endParaRPr lang="en-US" altLang="en-US" sz="1200" baseline="30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205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EE937-79A9-16F0-2C1A-64D12129F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Thank you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Ronja </a:t>
            </a:r>
            <a:r>
              <a:rPr lang="en-US" sz="1800" dirty="0" err="1"/>
              <a:t>Roettger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rcroettg@bu.edu</a:t>
            </a:r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0051D-8FEC-F617-DA59-472CC0C714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Competing for Talent: Large Firms and Startup Growth</a:t>
            </a:r>
            <a:endParaRPr lang="en-US" altLang="en-US" dirty="0"/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7E6F0139-2A67-3C4B-7B6C-B3B8423C9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118225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8C993ED-FB2E-3FE0-F727-49C05ED98C5E}"/>
              </a:ext>
            </a:extLst>
          </p:cNvPr>
          <p:cNvSpPr txBox="1">
            <a:spLocks/>
          </p:cNvSpPr>
          <p:nvPr/>
        </p:nvSpPr>
        <p:spPr bwMode="auto">
          <a:xfrm>
            <a:off x="7772400" y="76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1800" kern="1200" baseline="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45718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850879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371566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1828754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baseline="30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13 September 2024  </a:t>
            </a:r>
            <a:fld id="{C39AC825-36F0-774A-B4F8-0EDFB5576918}" type="slidenum">
              <a:rPr lang="en-US" altLang="en-US" sz="1200" baseline="300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pPr>
                <a:defRPr/>
              </a:pPr>
              <a:t>35</a:t>
            </a:fld>
            <a:endParaRPr lang="en-US" altLang="en-US" sz="1200" baseline="30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5519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b6475895b_4_1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de-DE" dirty="0"/>
              <a:t>Appendix</a:t>
            </a:r>
            <a:endParaRPr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DCF75FA4-CAA2-EF4A-4185-291EDB3DF0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2031458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1A6B1-200F-0326-E17D-1E5FE01D2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measure (intensive)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538E7-9847-668B-4A2D-7A1B3BFF72E2}"/>
              </a:ext>
            </a:extLst>
          </p:cNvPr>
          <p:cNvSpPr txBox="1"/>
          <p:nvPr/>
        </p:nvSpPr>
        <p:spPr>
          <a:xfrm>
            <a:off x="846995" y="2453220"/>
            <a:ext cx="20404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Startup hiring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6E7CE6-4CA8-6FFF-5B67-CD6FF4A24ACB}"/>
                  </a:ext>
                </a:extLst>
              </p:cNvPr>
              <p:cNvSpPr txBox="1"/>
              <p:nvPr/>
            </p:nvSpPr>
            <p:spPr>
              <a:xfrm>
                <a:off x="3733150" y="2271523"/>
                <a:ext cx="1786465" cy="8309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BF residual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6E7CE6-4CA8-6FFF-5B67-CD6FF4A24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150" y="2271523"/>
                <a:ext cx="1786465" cy="830997"/>
              </a:xfrm>
              <a:prstGeom prst="rect">
                <a:avLst/>
              </a:prstGeom>
              <a:blipFill>
                <a:blip r:embed="rId2"/>
                <a:stretch>
                  <a:fillRect l="-4930" t="-4478" r="-2113" b="-14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59BB45-9F69-8084-37BF-9C0EBC5658F3}"/>
                  </a:ext>
                </a:extLst>
              </p:cNvPr>
              <p:cNvSpPr txBox="1"/>
              <p:nvPr/>
            </p:nvSpPr>
            <p:spPr>
              <a:xfrm>
                <a:off x="6392335" y="2137317"/>
                <a:ext cx="1786466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Exogenous shocks,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59BB45-9F69-8084-37BF-9C0EBC565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335" y="2137317"/>
                <a:ext cx="1786466" cy="1200329"/>
              </a:xfrm>
              <a:prstGeom prst="rect">
                <a:avLst/>
              </a:prstGeom>
              <a:blipFill>
                <a:blip r:embed="rId3"/>
                <a:stretch>
                  <a:fillRect l="-3521" t="-4167" r="-7746" b="-20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1EF15CD-0407-B5DE-18B9-B4F51C5FB1F6}"/>
              </a:ext>
            </a:extLst>
          </p:cNvPr>
          <p:cNvSpPr txBox="1"/>
          <p:nvPr/>
        </p:nvSpPr>
        <p:spPr>
          <a:xfrm>
            <a:off x="1921932" y="3964518"/>
            <a:ext cx="26416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Commuting Zone shocks</a:t>
            </a: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BEB9CC1D-B5FE-9677-611D-BFDF232493B2}"/>
              </a:ext>
            </a:extLst>
          </p:cNvPr>
          <p:cNvSpPr/>
          <p:nvPr/>
        </p:nvSpPr>
        <p:spPr>
          <a:xfrm>
            <a:off x="2913185" y="2419523"/>
            <a:ext cx="745067" cy="672985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7B39CB86-ADCE-03CC-3A93-86B56A38A89B}"/>
              </a:ext>
            </a:extLst>
          </p:cNvPr>
          <p:cNvSpPr/>
          <p:nvPr/>
        </p:nvSpPr>
        <p:spPr>
          <a:xfrm>
            <a:off x="5545015" y="2419523"/>
            <a:ext cx="745067" cy="672985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62830A8B-49AC-A99B-328B-F2D31CB2FC5D}"/>
              </a:ext>
            </a:extLst>
          </p:cNvPr>
          <p:cNvSpPr/>
          <p:nvPr/>
        </p:nvSpPr>
        <p:spPr>
          <a:xfrm rot="2797768">
            <a:off x="3605708" y="2965417"/>
            <a:ext cx="643466" cy="1036049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240F0177-3584-5CE3-DDFE-ABF757FC25F1}"/>
              </a:ext>
            </a:extLst>
          </p:cNvPr>
          <p:cNvSpPr/>
          <p:nvPr/>
        </p:nvSpPr>
        <p:spPr>
          <a:xfrm rot="18828052">
            <a:off x="2553027" y="2945231"/>
            <a:ext cx="643466" cy="1036049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08368D-C003-219B-DC8C-E25F72732C2F}"/>
                  </a:ext>
                </a:extLst>
              </p:cNvPr>
              <p:cNvSpPr txBox="1"/>
              <p:nvPr/>
            </p:nvSpPr>
            <p:spPr>
              <a:xfrm>
                <a:off x="5098816" y="3608918"/>
                <a:ext cx="3850451" cy="1379801"/>
              </a:xfrm>
              <a:prstGeom prst="rect">
                <a:avLst/>
              </a:prstGeom>
              <a:solidFill>
                <a:srgbClr val="00FDFF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∝∆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Mincer residual: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func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/>
                  <a:t>= education, occupation, CZ,…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08368D-C003-219B-DC8C-E25F72732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816" y="3608918"/>
                <a:ext cx="3850451" cy="1379801"/>
              </a:xfrm>
              <a:prstGeom prst="rect">
                <a:avLst/>
              </a:prstGeom>
              <a:blipFill>
                <a:blip r:embed="rId4"/>
                <a:stretch>
                  <a:fillRect l="-1645"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7BE862F-2EBF-E6A2-4784-C661669214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2825083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D44AD-2FFA-C23B-39D0-B0901B80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9380"/>
            <a:ext cx="7924800" cy="685800"/>
          </a:xfrm>
        </p:spPr>
        <p:txBody>
          <a:bodyPr/>
          <a:lstStyle/>
          <a:p>
            <a:r>
              <a:rPr lang="en-US" dirty="0"/>
              <a:t>Salary premium, other measures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0D5150-853A-35DB-868F-37125571A4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Competing for Talent: Large Firms and Startup Growth</a:t>
            </a:r>
            <a:endParaRPr lang="en-US" alt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5DE9661-8651-9E24-E3A8-B9BE3BE317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492430"/>
              </p:ext>
            </p:extLst>
          </p:nvPr>
        </p:nvGraphicFramePr>
        <p:xfrm>
          <a:off x="957704" y="1242765"/>
          <a:ext cx="7043296" cy="584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5944960" imgH="4936224" progId="Word.Document.12">
                  <p:embed/>
                </p:oleObj>
              </mc:Choice>
              <mc:Fallback>
                <p:oleObj name="Dokument" r:id="rId2" imgW="5944960" imgH="4936224" progId="Word.Document.12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29E9EA8-CEFE-37BF-098E-011437856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57704" y="1242765"/>
                        <a:ext cx="7043296" cy="5843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3CB1D62-E823-507D-C9BF-F6EAF6C31C1B}"/>
              </a:ext>
            </a:extLst>
          </p:cNvPr>
          <p:cNvSpPr txBox="1"/>
          <p:nvPr/>
        </p:nvSpPr>
        <p:spPr>
          <a:xfrm>
            <a:off x="7864012" y="3687130"/>
            <a:ext cx="127077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Note: standardized coefficients; dependent variable x 100</a:t>
            </a:r>
          </a:p>
          <a:p>
            <a:endParaRPr lang="en-US" sz="1100" dirty="0"/>
          </a:p>
          <a:p>
            <a:r>
              <a:rPr lang="en-US" sz="1100" dirty="0"/>
              <a:t>Controls: education, exp., exp^2, parttime, industry, occupation, commuting zone, year</a:t>
            </a:r>
          </a:p>
          <a:p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28078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64CE-DD56-7856-8545-12E949DFB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Is crowding the result of higher productivity?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796E3-0FC5-6E09-D926-B9F5C8490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necessarily, but we find</a:t>
            </a:r>
          </a:p>
          <a:p>
            <a:pPr lvl="1"/>
            <a:r>
              <a:rPr lang="en-US" dirty="0"/>
              <a:t>Wage premium offered by big firms (Mincer regression) leads to higher startup premium</a:t>
            </a:r>
          </a:p>
          <a:p>
            <a:pPr lvl="1"/>
            <a:r>
              <a:rPr lang="en-US" dirty="0"/>
              <a:t>Similar results for measures of big firm productivity and markups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8D8F-03C2-1411-4F96-D24445C2D6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Competing for Talent: Large Firms and Startup Growth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315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53DF4-8913-BD98-5AF5-0FADBA94C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threat for startups?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EB597-67D4-9387-9586-DBC681A4F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5900"/>
            <a:ext cx="7924800" cy="3886200"/>
          </a:xfrm>
        </p:spPr>
        <p:txBody>
          <a:bodyPr/>
          <a:lstStyle/>
          <a:p>
            <a:r>
              <a:rPr lang="en-US" dirty="0"/>
              <a:t>Talent war</a:t>
            </a:r>
          </a:p>
          <a:p>
            <a:pPr lvl="1"/>
            <a:r>
              <a:rPr lang="en-US" dirty="0"/>
              <a:t>Large firms aggressively compete for talent </a:t>
            </a:r>
          </a:p>
          <a:p>
            <a:pPr lvl="1"/>
            <a:r>
              <a:rPr lang="en-US" dirty="0"/>
              <a:t>Challenge for startup growth</a:t>
            </a:r>
          </a:p>
          <a:p>
            <a:r>
              <a:rPr lang="en-US" dirty="0"/>
              <a:t>Startups face a trade-off</a:t>
            </a:r>
          </a:p>
          <a:p>
            <a:pPr lvl="1"/>
            <a:r>
              <a:rPr lang="en-US" dirty="0"/>
              <a:t>Locate near large firms – benefits from agglomeration</a:t>
            </a:r>
            <a:br>
              <a:rPr lang="en-US" dirty="0"/>
            </a:b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dirty="0">
                <a:solidFill>
                  <a:schemeClr val="bg2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Shaver and Flyer 2000; Sorenson and </a:t>
            </a:r>
            <a:r>
              <a:rPr lang="en-US" dirty="0" err="1">
                <a:solidFill>
                  <a:schemeClr val="bg2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Audia</a:t>
            </a:r>
            <a:r>
              <a:rPr lang="en-US" dirty="0">
                <a:solidFill>
                  <a:schemeClr val="bg2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 2000; Stuart and Sorenson 2003; McCann and </a:t>
            </a:r>
            <a:r>
              <a:rPr lang="en-US" dirty="0" err="1">
                <a:solidFill>
                  <a:schemeClr val="bg2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Folta</a:t>
            </a:r>
            <a:r>
              <a:rPr lang="en-US" dirty="0">
                <a:solidFill>
                  <a:schemeClr val="bg2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 2011; Guzman 2019)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/>
              <a:t>Competition for talent – possibly harmful for startup performance, e.g. lower survival, slower growth, less likely IPO </a:t>
            </a:r>
            <a:r>
              <a:rPr lang="en-US" dirty="0">
                <a:solidFill>
                  <a:schemeClr val="bg2"/>
                </a:solidFill>
              </a:rPr>
              <a:t>(see e.g., </a:t>
            </a:r>
            <a:r>
              <a:rPr lang="en-US" dirty="0">
                <a:solidFill>
                  <a:schemeClr val="bg2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Stuart and Sorenson 2005)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9A511E9-2B08-0716-C519-2EBE84464E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A030D7B6-17DC-900A-80D7-374C30D57F2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848600" y="76200"/>
            <a:ext cx="1219200" cy="2286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13 September 2024  </a:t>
            </a:r>
            <a:fld id="{C39AC825-36F0-774A-B4F8-0EDFB5576918}" type="slidenum">
              <a:rPr lang="en-US" altLang="en-US" smtClean="0"/>
              <a:pPr>
                <a:defRPr/>
              </a:pPr>
              <a:t>4</a:t>
            </a:fld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21633655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EAFE-DC82-36A7-B74A-AC266F39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Crowding, profits, &amp;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F9EC2-DD86-9AB4-C3C5-1ADC53FBC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Crowding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Lower profits</a:t>
            </a:r>
          </a:p>
          <a:p>
            <a:pPr lvl="1"/>
            <a:r>
              <a:rPr lang="en-US" dirty="0"/>
              <a:t>E.g., 5% higher pay </a:t>
            </a:r>
            <a:r>
              <a:rPr lang="en-US" dirty="0">
                <a:sym typeface="Wingdings" pitchFamily="2" charset="2"/>
              </a:rPr>
              <a:t> on 15% margins  33% drop</a:t>
            </a:r>
          </a:p>
          <a:p>
            <a:pPr lvl="1"/>
            <a:r>
              <a:rPr lang="en-US" dirty="0">
                <a:sym typeface="Wingdings" pitchFamily="2" charset="2"/>
              </a:rPr>
              <a:t>Lower profits  less investment  slower growth</a:t>
            </a:r>
          </a:p>
          <a:p>
            <a:pPr lvl="2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Crowding  Slower search</a:t>
            </a:r>
          </a:p>
          <a:p>
            <a:pPr lvl="2"/>
            <a:r>
              <a:rPr lang="en-US" dirty="0">
                <a:sym typeface="Wingdings" pitchFamily="2" charset="2"/>
              </a:rPr>
              <a:t>BF competition also slows hiring rate…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ED397-60CE-472A-9956-91F8A8AB70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4232335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3b6475895b_4_3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dirty="0"/>
              <a:t>Emergence of startup growth</a:t>
            </a:r>
          </a:p>
        </p:txBody>
      </p:sp>
      <p:sp>
        <p:nvSpPr>
          <p:cNvPr id="438" name="Google Shape;438;g23b6475895b_4_319"/>
          <p:cNvSpPr txBox="1">
            <a:spLocks noGrp="1"/>
          </p:cNvSpPr>
          <p:nvPr>
            <p:ph idx="1"/>
          </p:nvPr>
        </p:nvSpPr>
        <p:spPr>
          <a:xfrm>
            <a:off x="712788" y="2516587"/>
            <a:ext cx="3264852" cy="12464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Autofit/>
          </a:bodyPr>
          <a:lstStyle/>
          <a:p>
            <a:pPr marL="133352" indent="0" algn="just">
              <a:spcBef>
                <a:spcPts val="0"/>
              </a:spcBef>
              <a:spcAft>
                <a:spcPts val="600"/>
              </a:spcAft>
              <a:buSzPts val="2800"/>
              <a:buNone/>
            </a:pPr>
            <a:r>
              <a:rPr lang="en-US" sz="1400" dirty="0"/>
              <a:t>Success events occur in stages</a:t>
            </a:r>
          </a:p>
          <a:p>
            <a:pPr marL="419102" indent="-285750" algn="just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en-US" sz="1400" dirty="0"/>
              <a:t>Funding: Early (blue)</a:t>
            </a:r>
          </a:p>
          <a:p>
            <a:pPr marL="419102" indent="-285750" algn="just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en-US" sz="1400" dirty="0"/>
              <a:t>Ads/Acquisition: Late (red)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753" y="2069704"/>
            <a:ext cx="4148335" cy="29214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50D5B-4D64-CE4E-B9D5-2B6C45E00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35953073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90E31-5C72-6ABE-8E4A-DE37FC0CB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B2315B-531E-5F41-967E-880FC4AEDF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2788" y="1563874"/>
                <a:ext cx="7584138" cy="373025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𝑎𝑑𝑣𝑒𝑟𝑡𝑖𝑠𝑖𝑛𝑔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𝑎𝑑𝑣𝑒𝑟𝑡𝑖𝑠𝑖𝑛𝑔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With 1 std. deviation more BFS,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𝑎𝑑𝑣𝑒𝑟𝑡𝑖𝑠𝑖𝑛𝑔</m:t>
                        </m:r>
                      </m:e>
                    </m:d>
                  </m:oMath>
                </a14:m>
                <a:r>
                  <a:rPr lang="en-US" dirty="0"/>
                  <a:t> is 25% less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𝑎𝑑𝑣𝑒𝑟𝑡𝑖𝑠𝑖𝑛𝑔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/>
                  <a:t> is 14.2% less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𝑎𝑑𝑠</m:t>
                        </m:r>
                      </m:e>
                    </m:d>
                  </m:oMath>
                </a14:m>
                <a:r>
                  <a:rPr lang="en-US" dirty="0"/>
                  <a:t> is (1-.25)*(1-.142) = 64% of baseline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Net decrease in ads with BFS increase = 1 - .64 = 36%</a:t>
                </a:r>
              </a:p>
              <a:p>
                <a:endParaRPr lang="en-US" dirty="0"/>
              </a:p>
              <a:p>
                <a:r>
                  <a:rPr lang="en-US" dirty="0"/>
                  <a:t>With OLS estimates, 47% decrease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B2315B-531E-5F41-967E-880FC4AEDF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2788" y="1563874"/>
                <a:ext cx="7584138" cy="3730252"/>
              </a:xfrm>
              <a:blipFill>
                <a:blip r:embed="rId2"/>
                <a:stretch>
                  <a:fillRect l="-2341" t="-2041" b="-3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3EF65D0-6043-9074-6526-3AF0138E64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3220437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2C52-3DE5-C8D7-08D8-B294B8694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Minority/Female led/founded firms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0033491-C874-68CD-939A-6B0C4E5801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190453"/>
              </p:ext>
            </p:extLst>
          </p:nvPr>
        </p:nvGraphicFramePr>
        <p:xfrm>
          <a:off x="1017463" y="2286000"/>
          <a:ext cx="7109074" cy="294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3600" imgH="2463800" progId="Word.Document.12">
                  <p:embed/>
                </p:oleObj>
              </mc:Choice>
              <mc:Fallback>
                <p:oleObj name="Document" r:id="rId2" imgW="5943600" imgH="2463800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0033491-C874-68CD-939A-6B0C4E5801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17463" y="2286000"/>
                        <a:ext cx="7109074" cy="2946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ADC9C71-9494-F521-0736-52B87EDE0E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42139723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15E6-5CCD-32AC-3FC7-5B9CDCC7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large firms crowd out startups? /</a:t>
            </a:r>
            <a:br>
              <a:rPr lang="en-US" dirty="0"/>
            </a:br>
            <a:r>
              <a:rPr lang="en-US" dirty="0"/>
              <a:t>Why do big firms matter for startups?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A181E-0A6C-9A7D-9FFA-63A2BC1D5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firms</a:t>
            </a:r>
          </a:p>
          <a:p>
            <a:pPr lvl="1"/>
            <a:r>
              <a:rPr lang="en-US" dirty="0"/>
              <a:t>Hire STEM and other critical workers</a:t>
            </a:r>
          </a:p>
          <a:p>
            <a:pPr lvl="1"/>
            <a:r>
              <a:rPr lang="en-US" dirty="0"/>
              <a:t>Pay higher wages (Brown &amp; </a:t>
            </a:r>
            <a:r>
              <a:rPr lang="en-US" dirty="0" err="1"/>
              <a:t>Medoff</a:t>
            </a:r>
            <a:r>
              <a:rPr lang="en-US" dirty="0"/>
              <a:t>, 1989)</a:t>
            </a:r>
          </a:p>
          <a:p>
            <a:pPr lvl="1"/>
            <a:r>
              <a:rPr lang="en-US" dirty="0"/>
              <a:t>Higher markups may play a particular role for higher pay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Effects of crowding?</a:t>
            </a:r>
          </a:p>
          <a:p>
            <a:pPr lvl="1"/>
            <a:r>
              <a:rPr lang="en-US" dirty="0">
                <a:sym typeface="Wingdings" pitchFamily="2" charset="2"/>
              </a:rPr>
              <a:t>Startup pay premium</a:t>
            </a:r>
          </a:p>
          <a:p>
            <a:pPr lvl="1"/>
            <a:r>
              <a:rPr lang="en-US" dirty="0">
                <a:sym typeface="Wingdings" pitchFamily="2" charset="2"/>
              </a:rPr>
              <a:t>Slower growth</a:t>
            </a:r>
          </a:p>
          <a:p>
            <a:pPr lvl="1"/>
            <a:r>
              <a:rPr lang="en-US" dirty="0">
                <a:sym typeface="Wingdings" pitchFamily="2" charset="2"/>
              </a:rPr>
              <a:t>Worse outcomes</a:t>
            </a:r>
            <a:endParaRPr lang="en-US" dirty="0"/>
          </a:p>
          <a:p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599B8EE-DDD5-718A-426B-C4B3430F76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9097425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02229"/>
            <a:ext cx="7886700" cy="841375"/>
          </a:xfrm>
        </p:spPr>
        <p:txBody>
          <a:bodyPr/>
          <a:lstStyle/>
          <a:p>
            <a:r>
              <a:rPr lang="en-US" dirty="0"/>
              <a:t>Summary statistics: Ad-level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714C1-35DC-564F-D09E-0AB7DB1ADA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4AB27-66F1-C66D-EA5B-64BEEB588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04629"/>
            <a:ext cx="8153400" cy="387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88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FA1441-A9CF-24BF-3979-E6924C1D9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statistics: Startup-year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09FEC-9D45-4E43-89F8-2663A6E6FA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Competing for Talent: Large Firms and Startup Growth</a:t>
            </a: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8F0006-FDC1-16FA-029C-BF7763A1C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66" y="1371600"/>
            <a:ext cx="857766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0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F5301F-9CC4-48C1-7D70-F560641F1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First-stage regressions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5B744-25CF-65E7-A9B5-F4B3B7113C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Competing for Talent: Large Firms and Startup Growth</a:t>
            </a: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EBADB0-D0EE-FC80-6530-F87BAC93BC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5"/>
          <a:stretch/>
        </p:blipFill>
        <p:spPr>
          <a:xfrm>
            <a:off x="291145" y="2290467"/>
            <a:ext cx="8776655" cy="227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926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3b6475895b_4_28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Autofit/>
          </a:bodyPr>
          <a:lstStyle/>
          <a:p>
            <a:pPr indent="-171450">
              <a:buNone/>
            </a:pPr>
            <a:endParaRPr/>
          </a:p>
        </p:txBody>
      </p:sp>
      <p:sp>
        <p:nvSpPr>
          <p:cNvPr id="398" name="Google Shape;398;g23b6475895b_4_285"/>
          <p:cNvSpPr txBox="1">
            <a:spLocks noGrp="1"/>
          </p:cNvSpPr>
          <p:nvPr>
            <p:ph type="title"/>
          </p:nvPr>
        </p:nvSpPr>
        <p:spPr>
          <a:xfrm>
            <a:off x="670173" y="728926"/>
            <a:ext cx="7886700" cy="8413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startups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time</a:t>
            </a:r>
            <a:endParaRPr dirty="0"/>
          </a:p>
        </p:txBody>
      </p:sp>
      <p:pic>
        <p:nvPicPr>
          <p:cNvPr id="400" name="Google Shape;400;g23b6475895b_4_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411" y="2075510"/>
            <a:ext cx="4075731" cy="2853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23b6475895b_4_2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3523" y="2127231"/>
            <a:ext cx="3901827" cy="27495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4DE3226-48C0-58E7-FB39-FF6AA18C67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910651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3b6475895b_4_2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Autofit/>
          </a:bodyPr>
          <a:lstStyle/>
          <a:p>
            <a:pPr marL="171446" indent="-38094">
              <a:spcBef>
                <a:spcPts val="0"/>
              </a:spcBef>
              <a:buSzPts val="2800"/>
              <a:buNone/>
            </a:pPr>
            <a:endParaRPr/>
          </a:p>
        </p:txBody>
      </p:sp>
      <p:sp>
        <p:nvSpPr>
          <p:cNvPr id="406" name="Google Shape;406;g23b6475895b_4_292"/>
          <p:cNvSpPr txBox="1">
            <a:spLocks noGrp="1"/>
          </p:cNvSpPr>
          <p:nvPr>
            <p:ph type="title"/>
          </p:nvPr>
        </p:nvSpPr>
        <p:spPr>
          <a:xfrm>
            <a:off x="628650" y="702271"/>
            <a:ext cx="7886700" cy="8413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de-DE" dirty="0"/>
              <a:t>Match </a:t>
            </a:r>
            <a:r>
              <a:rPr lang="de-DE" dirty="0" err="1"/>
              <a:t>Descriptives</a:t>
            </a:r>
            <a:endParaRPr dirty="0"/>
          </a:p>
        </p:txBody>
      </p:sp>
      <p:pic>
        <p:nvPicPr>
          <p:cNvPr id="408" name="Google Shape;408;g23b6475895b_4_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3447" y="2125266"/>
            <a:ext cx="3993914" cy="2829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9" name="Google Shape;409;g23b6475895b_4_292"/>
          <p:cNvCxnSpPr/>
          <p:nvPr/>
        </p:nvCxnSpPr>
        <p:spPr>
          <a:xfrm flipH="1">
            <a:off x="5934075" y="2528888"/>
            <a:ext cx="381000" cy="5715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10" name="Google Shape;410;g23b6475895b_4_292"/>
          <p:cNvSpPr txBox="1"/>
          <p:nvPr/>
        </p:nvSpPr>
        <p:spPr>
          <a:xfrm>
            <a:off x="6462713" y="2386013"/>
            <a:ext cx="1498583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de-DE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Recruiting </a:t>
            </a:r>
            <a:r>
              <a:rPr lang="de-DE" sz="1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agencies</a:t>
            </a: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de-DE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de-DE" sz="1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probably</a:t>
            </a:r>
            <a:r>
              <a:rPr lang="de-DE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100389C2-179D-1A07-4BD3-7CFBE023D1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203611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6A06A-8261-1CDC-06F1-C03B789A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threat for startups?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D90EA-78BB-DEFB-86D6-C62CDC9EC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Focus: Big firm </a:t>
            </a:r>
            <a:r>
              <a:rPr lang="en-US" i="1" dirty="0"/>
              <a:t>share </a:t>
            </a:r>
            <a:r>
              <a:rPr lang="en-US" dirty="0"/>
              <a:t>of hiring (not level)</a:t>
            </a:r>
          </a:p>
          <a:p>
            <a:r>
              <a:rPr lang="en-US" dirty="0"/>
              <a:t>Startups particularly vulnerable to competition from big firms because</a:t>
            </a:r>
          </a:p>
          <a:p>
            <a:pPr lvl="1"/>
            <a:r>
              <a:rPr lang="en-US" dirty="0"/>
              <a:t>Big firms pay higher wages, perhaps from rent sharing</a:t>
            </a:r>
          </a:p>
          <a:p>
            <a:pPr lvl="1"/>
            <a:r>
              <a:rPr lang="en-US" dirty="0"/>
              <a:t>Big firms hire more of the type of workers that startups need </a:t>
            </a:r>
          </a:p>
          <a:p>
            <a:r>
              <a:rPr lang="en-US" dirty="0"/>
              <a:t>Little known what factors influence startups’ challenge of large firm hiring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24FC0-D3A3-3B25-05A2-5177BBDC939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13 September 2024  </a:t>
            </a:r>
            <a:fld id="{C39AC825-36F0-774A-B4F8-0EDFB5576918}" type="slidenum">
              <a:rPr lang="en-US" altLang="en-US" smtClean="0"/>
              <a:pPr>
                <a:defRPr/>
              </a:pPr>
              <a:t>5</a:t>
            </a:fld>
            <a:endParaRPr lang="en-US" altLang="en-US" baseline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57558-384F-42C6-FE8A-6353C52285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Competing for Talent: Large Firms and Startup Growth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47134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3b6475895b_4_307"/>
          <p:cNvSpPr txBox="1">
            <a:spLocks noGrp="1"/>
          </p:cNvSpPr>
          <p:nvPr>
            <p:ph type="title"/>
          </p:nvPr>
        </p:nvSpPr>
        <p:spPr>
          <a:xfrm>
            <a:off x="641210" y="660574"/>
            <a:ext cx="7886700" cy="8413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de-DE" dirty="0" err="1"/>
              <a:t>Occupation</a:t>
            </a:r>
            <a:r>
              <a:rPr lang="de-DE" dirty="0"/>
              <a:t> </a:t>
            </a:r>
            <a:r>
              <a:rPr lang="de-DE" dirty="0" err="1"/>
              <a:t>Composition</a:t>
            </a:r>
            <a:endParaRPr dirty="0"/>
          </a:p>
        </p:txBody>
      </p:sp>
      <p:pic>
        <p:nvPicPr>
          <p:cNvPr id="425" name="Google Shape;425;g23b6475895b_4_3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730549"/>
            <a:ext cx="5410200" cy="39082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1060C230-6AC3-3E1B-60A8-5FEF9E6D7D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35486098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3b6475895b_4_313"/>
          <p:cNvSpPr txBox="1">
            <a:spLocks noGrp="1"/>
          </p:cNvSpPr>
          <p:nvPr>
            <p:ph type="title"/>
          </p:nvPr>
        </p:nvSpPr>
        <p:spPr>
          <a:xfrm>
            <a:off x="642257" y="684212"/>
            <a:ext cx="7886700" cy="8413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de-DE" dirty="0"/>
              <a:t>Industry </a:t>
            </a:r>
            <a:r>
              <a:rPr lang="de-DE" dirty="0" err="1"/>
              <a:t>Composition</a:t>
            </a:r>
            <a:endParaRPr dirty="0"/>
          </a:p>
        </p:txBody>
      </p:sp>
      <p:pic>
        <p:nvPicPr>
          <p:cNvPr id="432" name="Google Shape;432;g23b6475895b_4_3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905000"/>
            <a:ext cx="57150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AC104F17-4BD9-F0A8-974A-87F02D1DC4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14172570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" indent="0">
              <a:buNone/>
            </a:pPr>
            <a:r>
              <a:rPr lang="en-US" dirty="0"/>
              <a:t>We use residuals from column 1</a:t>
            </a:r>
            <a:br>
              <a:rPr lang="en-US" dirty="0"/>
            </a:br>
            <a:r>
              <a:rPr lang="en-US" dirty="0"/>
              <a:t>or predictions from column 2</a:t>
            </a:r>
          </a:p>
          <a:p>
            <a:r>
              <a:rPr lang="en-US" dirty="0"/>
              <a:t>For the subsample of startups, averages by</a:t>
            </a:r>
            <a:br>
              <a:rPr lang="en-US" dirty="0"/>
            </a:br>
            <a:r>
              <a:rPr lang="en-US" dirty="0"/>
              <a:t>commuting zone and year</a:t>
            </a:r>
          </a:p>
          <a:p>
            <a:pPr marL="85725" indent="0">
              <a:buNone/>
            </a:pPr>
            <a:r>
              <a:rPr lang="en-US" dirty="0"/>
              <a:t>Baselines:</a:t>
            </a:r>
          </a:p>
          <a:p>
            <a:pPr marL="85725" indent="0">
              <a:buNone/>
            </a:pPr>
            <a:r>
              <a:rPr lang="en-US" dirty="0"/>
              <a:t>No education requirements (0 years)</a:t>
            </a:r>
          </a:p>
          <a:p>
            <a:pPr marL="85725" indent="0">
              <a:buNone/>
            </a:pPr>
            <a:r>
              <a:rPr lang="en-US" dirty="0"/>
              <a:t>No experience requirement (0 years)</a:t>
            </a:r>
            <a:br>
              <a:rPr lang="en-US" dirty="0"/>
            </a:b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57250"/>
            <a:ext cx="7886700" cy="841375"/>
          </a:xfrm>
        </p:spPr>
        <p:txBody>
          <a:bodyPr/>
          <a:lstStyle/>
          <a:p>
            <a:r>
              <a:rPr lang="en-US" dirty="0"/>
              <a:t>Mincer regression: Posted salary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477" y="885111"/>
            <a:ext cx="2700715" cy="511563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6290F-D333-2690-6643-7D23BA343C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32517743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685800"/>
            <a:ext cx="5563146" cy="2590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clrChange>
              <a:clrFrom>
                <a:srgbClr val="D52E1E"/>
              </a:clrFrom>
              <a:clrTo>
                <a:srgbClr val="D52E1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0862" y="3385326"/>
            <a:ext cx="5557284" cy="26938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211C1-65FF-5F36-E5EF-6B9BC46D80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38859295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b6475895b_4_1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de-DE" dirty="0"/>
              <a:t>Model</a:t>
            </a:r>
            <a:endParaRPr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AE525B2-7181-F3BA-E68E-DC16CC541E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42647629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F609A7-5C95-1DB0-36C2-E6A28F0D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labor markets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C3FE2B-1678-3D58-29BD-01D5342E8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26" y="1676400"/>
            <a:ext cx="7924800" cy="3886200"/>
          </a:xfrm>
        </p:spPr>
        <p:txBody>
          <a:bodyPr/>
          <a:lstStyle/>
          <a:p>
            <a:r>
              <a:rPr lang="en-US" dirty="0"/>
              <a:t>Workers have heterogeneous preferences over firm size (</a:t>
            </a:r>
            <a:r>
              <a:rPr lang="en-US" dirty="0" err="1"/>
              <a:t>Hotelling</a:t>
            </a:r>
            <a:r>
              <a:rPr lang="en-US" dirty="0"/>
              <a:t> model)</a:t>
            </a:r>
          </a:p>
          <a:p>
            <a:r>
              <a:rPr lang="en-US" dirty="0"/>
              <a:t>Large firms</a:t>
            </a:r>
          </a:p>
          <a:p>
            <a:pPr lvl="1"/>
            <a:r>
              <a:rPr lang="en-US" dirty="0"/>
              <a:t>Financial security</a:t>
            </a:r>
          </a:p>
          <a:p>
            <a:pPr lvl="1"/>
            <a:r>
              <a:rPr lang="en-US" dirty="0"/>
              <a:t>Long term career path</a:t>
            </a:r>
          </a:p>
          <a:p>
            <a:pPr lvl="1"/>
            <a:r>
              <a:rPr lang="en-US" dirty="0"/>
              <a:t>Better amenities</a:t>
            </a:r>
          </a:p>
          <a:p>
            <a:r>
              <a:rPr lang="en-US" dirty="0"/>
              <a:t>Startups</a:t>
            </a:r>
          </a:p>
          <a:p>
            <a:pPr lvl="1"/>
            <a:r>
              <a:rPr lang="en-US" dirty="0"/>
              <a:t>Independence</a:t>
            </a:r>
          </a:p>
          <a:p>
            <a:pPr lvl="1"/>
            <a:r>
              <a:rPr lang="en-US" dirty="0"/>
              <a:t>Possibility of large returns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4EB300CC-3EBF-F64C-D113-FEBB2705F6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40602944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7C7C9-ABC2-52D5-B09B-D116876D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E712-154E-0411-D872-CB6C6C991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3886200"/>
          </a:xfrm>
        </p:spPr>
        <p:txBody>
          <a:bodyPr/>
          <a:lstStyle/>
          <a:p>
            <a:r>
              <a:rPr lang="en-US" dirty="0"/>
              <a:t>Workers face</a:t>
            </a:r>
          </a:p>
          <a:p>
            <a:pPr lvl="1"/>
            <a:r>
              <a:rPr lang="en-US" dirty="0"/>
              <a:t>Transport costs to commute to work (i.e. disutility of distance)</a:t>
            </a:r>
          </a:p>
          <a:p>
            <a:pPr lvl="1"/>
            <a:r>
              <a:rPr lang="en-US" dirty="0"/>
              <a:t>Might differ in commuting distance from different employers (i.e. preference space)</a:t>
            </a:r>
          </a:p>
          <a:p>
            <a:r>
              <a:rPr lang="en-US" dirty="0"/>
              <a:t>Duopsony: large firm and startups</a:t>
            </a:r>
          </a:p>
          <a:p>
            <a:r>
              <a:rPr lang="en-US" dirty="0"/>
              <a:t>Firms offer: different wages and different non-wage amenities</a:t>
            </a:r>
          </a:p>
          <a:p>
            <a:r>
              <a:rPr lang="en-US" dirty="0"/>
              <a:t>Workers have different preferences over non-wage characteristics</a:t>
            </a:r>
          </a:p>
          <a:p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59DBADF-A2FC-A23B-B5B6-8E043AAE53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42525957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63FBF-FC35-720A-3309-6456863D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Hotelling</a:t>
            </a:r>
            <a:r>
              <a:rPr lang="en-US" dirty="0"/>
              <a:t> labor market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F7D9F1-12C3-1AC9-A2B2-72B3B603FE2C}"/>
              </a:ext>
            </a:extLst>
          </p:cNvPr>
          <p:cNvGrpSpPr/>
          <p:nvPr/>
        </p:nvGrpSpPr>
        <p:grpSpPr>
          <a:xfrm>
            <a:off x="1596351" y="1764242"/>
            <a:ext cx="5817012" cy="3329516"/>
            <a:chOff x="1752189" y="2271184"/>
            <a:chExt cx="5817012" cy="33295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CA99F8-751A-209E-586B-77BE04680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2189" y="2400300"/>
              <a:ext cx="5639624" cy="32004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F1A8E1-2CAA-8829-1F70-C43920259D91}"/>
                </a:ext>
              </a:extLst>
            </p:cNvPr>
            <p:cNvSpPr txBox="1"/>
            <p:nvPr/>
          </p:nvSpPr>
          <p:spPr>
            <a:xfrm>
              <a:off x="1752189" y="2271184"/>
              <a:ext cx="11095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Startup, </a:t>
              </a:r>
              <a:r>
                <a: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</a:t>
              </a:r>
              <a:r>
                <a:rPr lang="en-US" sz="1400" dirty="0"/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452B1A-1A0D-C85F-FFD5-0A0FFF582F77}"/>
                </a:ext>
              </a:extLst>
            </p:cNvPr>
            <p:cNvSpPr txBox="1"/>
            <p:nvPr/>
          </p:nvSpPr>
          <p:spPr>
            <a:xfrm>
              <a:off x="6519334" y="2271184"/>
              <a:ext cx="1049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Big firm, </a:t>
              </a:r>
              <a:r>
                <a: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L</a:t>
              </a:r>
              <a:endParaRPr lang="en-US" sz="1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AAC476F-077A-6AAC-A452-B82F2AFF9A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5461199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7112BA-294A-A78F-DE3B-A7038133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EABCF47-2B3D-C91C-CB23-2BEC673A35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2788" y="1425753"/>
                <a:ext cx="7584138" cy="4219938"/>
              </a:xfrm>
            </p:spPr>
            <p:txBody>
              <a:bodyPr/>
              <a:lstStyle/>
              <a:p>
                <a:r>
                  <a:rPr lang="en-US" dirty="0"/>
                  <a:t>Revenue productivities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Profits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Equilibrium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i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i="1" dirty="0">
                  <a:effectLst/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Garamond" panose="02020404030301010803" pitchFamily="18" charset="0"/>
                                <a:cs typeface="Garamond" panose="02020404030301010803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aramond" panose="02020404030301010803" pitchFamily="18" charset="0"/>
                            <a:cs typeface="Garamond" panose="02020404030301010803" pitchFamily="18" charset="0"/>
                          </a:rPr>
                          <m:t>𝑠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aramond" panose="02020404030301010803" pitchFamily="18" charset="0"/>
                            <a:cs typeface="Garamond" panose="02020404030301010803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aramond" panose="02020404030301010803" pitchFamily="18" charset="0"/>
                            <a:cs typeface="Garamond" panose="02020404030301010803" pitchFamily="18" charset="0"/>
                          </a:rPr>
                          <m:t>𝑠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rPr>
                      <m:t>−2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rPr>
                      <m:t>𝑡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aramond" panose="02020404030301010803" pitchFamily="18" charset="0"/>
                            <a:cs typeface="Garamond" panose="02020404030301010803" pitchFamily="18" charset="0"/>
                          </a:rPr>
                          <m:t>1−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Garamond" panose="02020404030301010803" pitchFamily="18" charset="0"/>
                                <a:cs typeface="Garamond" panose="02020404030301010803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>
                    <a:effectLst/>
                  </a:rPr>
                  <a:t> 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Garamond" panose="02020404030301010803" pitchFamily="18" charset="0"/>
                                <a:cs typeface="Garamond" panose="02020404030301010803" pitchFamily="18" charset="0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aramond" panose="02020404030301010803" pitchFamily="18" charset="0"/>
                            <a:cs typeface="Garamond" panose="02020404030301010803" pitchFamily="18" charset="0"/>
                          </a:rPr>
                          <m:t>𝑠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rPr>
                      <m:t>=2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rPr>
                      <m:t>𝑡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Garamond" panose="02020404030301010803" pitchFamily="18" charset="0"/>
                                <a:cs typeface="Garamond" panose="02020404030301010803" pitchFamily="18" charset="0"/>
                              </a:rPr>
                              <m:t>1−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Garamond" panose="02020404030301010803" pitchFamily="18" charset="0"/>
                                    <a:cs typeface="Garamond" panose="02020404030301010803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aramond" panose="02020404030301010803" pitchFamily="18" charset="0"/>
                            <a:cs typeface="Garamond" panose="02020404030301010803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EABCF47-2B3D-C91C-CB23-2BEC673A3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2788" y="1425753"/>
                <a:ext cx="7584138" cy="4219938"/>
              </a:xfrm>
              <a:blipFill>
                <a:blip r:embed="rId2"/>
                <a:stretch>
                  <a:fillRect l="-2508" t="-2402" b="-3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p Arrow 6">
            <a:extLst>
              <a:ext uri="{FF2B5EF4-FFF2-40B4-BE49-F238E27FC236}">
                <a16:creationId xmlns:a16="http://schemas.microsoft.com/office/drawing/2014/main" id="{7DFB8F69-1253-3159-9C41-B8CA97F8BFFC}"/>
              </a:ext>
            </a:extLst>
          </p:cNvPr>
          <p:cNvSpPr/>
          <p:nvPr/>
        </p:nvSpPr>
        <p:spPr>
          <a:xfrm>
            <a:off x="3503084" y="4648200"/>
            <a:ext cx="211667" cy="270933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85E05CC7-773B-5516-E599-6CA6827B26A5}"/>
              </a:ext>
            </a:extLst>
          </p:cNvPr>
          <p:cNvSpPr/>
          <p:nvPr/>
        </p:nvSpPr>
        <p:spPr>
          <a:xfrm rot="10800000">
            <a:off x="3508478" y="5296780"/>
            <a:ext cx="211667" cy="270933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9140B14-600C-31C5-CC4A-FC30E4F5ED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21536117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D6F31-84F3-4C51-518F-7C435AB28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firm productivity/demand shocks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794B7-6FD5-29A2-7DC1-2232B344B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Raise local share of big firm hiring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Raise wages startups offer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Reduces startup profits</a:t>
            </a:r>
          </a:p>
          <a:p>
            <a:pPr lvl="1"/>
            <a:r>
              <a:rPr lang="en-US" dirty="0"/>
              <a:t>Slows startup growth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6CA76-42FE-DEBB-5E5B-E2E0FEFDBA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45636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BFF1-AD6A-8AFF-E013-5776FB34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89330-BCD1-D3C7-69F5-3894A02B4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316" y="1676400"/>
            <a:ext cx="7924800" cy="3886200"/>
          </a:xfrm>
        </p:spPr>
        <p:txBody>
          <a:bodyPr/>
          <a:lstStyle/>
          <a:p>
            <a:r>
              <a:rPr lang="en-US" dirty="0"/>
              <a:t>How does large firms’ hiring influence startup performance in local labor markets?</a:t>
            </a:r>
          </a:p>
          <a:p>
            <a:r>
              <a:rPr lang="en-US" dirty="0"/>
              <a:t>Build dataset linking job advertisements to small and large firms 2010-2020</a:t>
            </a:r>
          </a:p>
          <a:p>
            <a:r>
              <a:rPr lang="en-US" dirty="0"/>
              <a:t>Show that large firm hiring “crowds out” startups in the labor market</a:t>
            </a:r>
          </a:p>
          <a:p>
            <a:pPr lvl="1"/>
            <a:r>
              <a:rPr lang="en-US" dirty="0"/>
              <a:t>Startups offer higher wage premiums </a:t>
            </a:r>
            <a:r>
              <a:rPr lang="en-US" dirty="0">
                <a:sym typeface="Wingdings" pitchFamily="2" charset="2"/>
              </a:rPr>
              <a:t> l</a:t>
            </a:r>
            <a:r>
              <a:rPr lang="en-US" dirty="0"/>
              <a:t>ess startup growth </a:t>
            </a:r>
          </a:p>
          <a:p>
            <a:pPr lvl="1"/>
            <a:r>
              <a:rPr lang="en-US" dirty="0"/>
              <a:t>Factors: Spillovers from related businesses, role of markups, employee mobility</a:t>
            </a:r>
          </a:p>
          <a:p>
            <a:pPr lvl="1"/>
            <a:r>
              <a:rPr lang="en-US" dirty="0"/>
              <a:t>Minority/Women-founded or led startups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79B24C2-0B1C-1320-3E97-8BE64ED243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AD42569A-17C5-51BE-52AE-C3A0ED517C7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848600" y="76200"/>
            <a:ext cx="1219200" cy="2286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13 September 2024  </a:t>
            </a:r>
            <a:fld id="{C39AC825-36F0-774A-B4F8-0EDFB5576918}" type="slidenum">
              <a:rPr lang="en-US" altLang="en-US" smtClean="0"/>
              <a:pPr>
                <a:defRPr/>
              </a:pPr>
              <a:t>6</a:t>
            </a:fld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203918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B4775-B506-D17C-15FB-57B3D53B4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D03C6-1860-6516-D776-02AA9BB04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Mobility </a:t>
            </a:r>
            <a:r>
              <a:rPr lang="en-US" dirty="0">
                <a:sym typeface="Wingdings" pitchFamily="2" charset="2"/>
              </a:rPr>
              <a:t> less crowding</a:t>
            </a:r>
            <a:endParaRPr lang="en-US" dirty="0"/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Proximity: Spillovers  less net crowding</a:t>
            </a: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Big firm markups  worse crowding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A191C-6E61-80A1-5226-F76E5188AC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</p:spTree>
    <p:extLst>
      <p:ext uri="{BB962C8B-B14F-4D97-AF65-F5344CB8AC3E}">
        <p14:creationId xmlns:p14="http://schemas.microsoft.com/office/powerpoint/2010/main" val="405010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04125-0D7A-BB20-FE9C-A637F899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the trade-off in 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97840-6249-F737-8011-F125DF67B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10" y="1617780"/>
            <a:ext cx="7924800" cy="3886200"/>
          </a:xfrm>
        </p:spPr>
        <p:txBody>
          <a:bodyPr/>
          <a:lstStyle/>
          <a:p>
            <a:r>
              <a:rPr lang="en-US" dirty="0"/>
              <a:t>Employees have heterogeneous preferences over employers</a:t>
            </a:r>
          </a:p>
          <a:p>
            <a:pPr lvl="1"/>
            <a:r>
              <a:rPr lang="en-US" dirty="0"/>
              <a:t>Large firms: Amenities and long-term security</a:t>
            </a:r>
          </a:p>
          <a:p>
            <a:pPr lvl="1"/>
            <a:r>
              <a:rPr lang="en-US" dirty="0"/>
              <a:t>Startups: Greater personal opportunities, greater reward (also non-pecuniary), but greater risk of failing</a:t>
            </a:r>
          </a:p>
          <a:p>
            <a:r>
              <a:rPr lang="en-US" dirty="0" err="1"/>
              <a:t>Hotelling</a:t>
            </a:r>
            <a:r>
              <a:rPr lang="en-US" dirty="0"/>
              <a:t>-type model </a:t>
            </a:r>
            <a:r>
              <a:rPr lang="en-US" sz="1800" dirty="0">
                <a:solidFill>
                  <a:schemeClr val="bg2"/>
                </a:solidFill>
              </a:rPr>
              <a:t>(following Bhaskar, Manning and To, 2002)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DAF69-5123-0482-06E7-58545331CD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555" l="0" r="100000">
                        <a14:backgroundMark x1="1563" y1="81641" x2="51758" y2="86133"/>
                      </a14:backgroundRemoval>
                    </a14:imgEffect>
                  </a14:imgLayer>
                </a14:imgProps>
              </a:ext>
            </a:extLst>
          </a:blip>
          <a:srcRect b="12856"/>
          <a:stretch/>
        </p:blipFill>
        <p:spPr>
          <a:xfrm>
            <a:off x="6049152" y="4403952"/>
            <a:ext cx="1918010" cy="1671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958D9B-7E3F-98FA-9EEF-1B0B9FD04C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4"/>
              </a:clrFrom>
              <a:clrTo>
                <a:srgbClr val="FFFF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654" y="4468350"/>
            <a:ext cx="1607033" cy="16070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5CD08D-7531-263E-CD12-6CBE225E3CB0}"/>
              </a:ext>
            </a:extLst>
          </p:cNvPr>
          <p:cNvSpPr txBox="1"/>
          <p:nvPr/>
        </p:nvSpPr>
        <p:spPr>
          <a:xfrm>
            <a:off x="2852265" y="4468107"/>
            <a:ext cx="2755563" cy="215444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/>
          <a:p>
            <a:r>
              <a:rPr lang="en-US" sz="1400" dirty="0"/>
              <a:t>Relative preferences of employees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D66E6E-DC1F-0CC5-A582-B72CC3801C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68" b="89268" l="0" r="100000">
                        <a14:foregroundMark x1="11707" y1="29268" x2="9512" y2="49756"/>
                        <a14:foregroundMark x1="64878" y1="30000" x2="66829" y2="58537"/>
                        <a14:foregroundMark x1="59024" y1="66341" x2="82195" y2="78780"/>
                        <a14:foregroundMark x1="86829" y1="63415" x2="96098" y2="75366"/>
                        <a14:foregroundMark x1="69024" y1="80976" x2="98780" y2="83171"/>
                        <a14:foregroundMark x1="45366" y1="83171" x2="25122" y2="73415"/>
                        <a14:foregroundMark x1="46341" y1="57805" x2="47073" y2="62195"/>
                        <a14:foregroundMark x1="34634" y1="50000" x2="34634" y2="50000"/>
                        <a14:foregroundMark x1="29268" y1="36098" x2="25122" y2="46341"/>
                        <a14:foregroundMark x1="11951" y1="55854" x2="6341" y2="74146"/>
                        <a14:foregroundMark x1="24878" y1="69512" x2="18049" y2="78780"/>
                        <a14:foregroundMark x1="28537" y1="60000" x2="37073" y2="66585"/>
                        <a14:foregroundMark x1="70976" y1="56341" x2="63171" y2="68537"/>
                        <a14:foregroundMark x1="74146" y1="56829" x2="85122" y2="69756"/>
                        <a14:foregroundMark x1="84146" y1="37561" x2="86341" y2="439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7230" y="4671656"/>
            <a:ext cx="1200419" cy="120041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E62E93-5AE3-AC41-C13B-4716A6ABB9D4}"/>
              </a:ext>
            </a:extLst>
          </p:cNvPr>
          <p:cNvCxnSpPr>
            <a:cxnSpLocks/>
          </p:cNvCxnSpPr>
          <p:nvPr/>
        </p:nvCxnSpPr>
        <p:spPr>
          <a:xfrm>
            <a:off x="2472685" y="5825799"/>
            <a:ext cx="3514725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837A455-A017-1746-7312-8196A265AC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E237B8A8-7CD8-7999-3E36-D90A889CF16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848600" y="76200"/>
            <a:ext cx="1219200" cy="2286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13 September 2024  </a:t>
            </a:r>
            <a:fld id="{C39AC825-36F0-774A-B4F8-0EDFB5576918}" type="slidenum">
              <a:rPr lang="en-US" altLang="en-US" smtClean="0"/>
              <a:pPr>
                <a:defRPr/>
              </a:pPr>
              <a:t>7</a:t>
            </a:fld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12736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493A7-58AC-DBEA-47CD-0A91BF894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the trade-off in 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190E8-8516-66A3-1DA0-23CAA7F04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Results:</a:t>
            </a:r>
          </a:p>
          <a:p>
            <a:r>
              <a:rPr lang="en-US" dirty="0"/>
              <a:t>Productivity and demand shocks affecting large firms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increase hiring in local labor markets </a:t>
            </a:r>
          </a:p>
          <a:p>
            <a:pPr lvl="1"/>
            <a:r>
              <a:rPr lang="en-US" dirty="0"/>
              <a:t>Increase startup wage premiums and decrease profits</a:t>
            </a:r>
          </a:p>
          <a:p>
            <a:r>
              <a:rPr lang="en-US" dirty="0"/>
              <a:t>Motivates focus on markups of large firms and spillovers to startups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71A9905-4B74-AFE4-3157-2016A52E9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C512402-73EF-45DF-966B-00D7716699D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848600" y="76200"/>
            <a:ext cx="1219200" cy="2286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13 September 2024  </a:t>
            </a:r>
            <a:fld id="{C39AC825-36F0-774A-B4F8-0EDFB5576918}" type="slidenum">
              <a:rPr lang="en-US" altLang="en-US" smtClean="0"/>
              <a:pPr>
                <a:defRPr/>
              </a:pPr>
              <a:t>8</a:t>
            </a:fld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217129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717A-07B8-6317-DEA5-75211CE05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of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85B37-7D2C-A7C6-A2A1-A823B0C10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firm hiring in local labor market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lvl="1"/>
            <a:r>
              <a:rPr lang="en-US" dirty="0">
                <a:sym typeface="Wingdings" pitchFamily="2" charset="2"/>
              </a:rPr>
              <a:t>Higher startup pay</a:t>
            </a:r>
          </a:p>
          <a:p>
            <a:pPr lvl="1"/>
            <a:r>
              <a:rPr lang="en-US" dirty="0">
                <a:sym typeface="Wingdings" pitchFamily="2" charset="2"/>
              </a:rPr>
              <a:t>Slower startup growth</a:t>
            </a:r>
          </a:p>
          <a:p>
            <a:pPr lvl="1"/>
            <a:r>
              <a:rPr lang="en-US" dirty="0">
                <a:sym typeface="Wingdings" pitchFamily="2" charset="2"/>
              </a:rPr>
              <a:t>Worse startup outcomes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/>
              <a:t>Crowding effect</a:t>
            </a:r>
          </a:p>
          <a:p>
            <a:pPr lvl="1"/>
            <a:r>
              <a:rPr lang="en-US" dirty="0">
                <a:sym typeface="Wingdings" pitchFamily="2" charset="2"/>
              </a:rPr>
              <a:t>Weaker with more mobile employees</a:t>
            </a:r>
          </a:p>
          <a:p>
            <a:pPr lvl="1"/>
            <a:r>
              <a:rPr lang="en-US" dirty="0">
                <a:sym typeface="Wingdings" pitchFamily="2" charset="2"/>
              </a:rPr>
              <a:t>Weaker for startups in proximate businesses (spillovers)</a:t>
            </a:r>
          </a:p>
          <a:p>
            <a:pPr lvl="1"/>
            <a:r>
              <a:rPr lang="en-US" dirty="0">
                <a:sym typeface="Wingdings" pitchFamily="2" charset="2"/>
              </a:rPr>
              <a:t>Stronger with big firm markups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69B07-4B79-BCDD-DBAF-C2E4886365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Competing for Talent: Large Firms and Startup Growth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D651EB2-E802-AF48-0E3B-273C2495DE4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848600" y="76200"/>
            <a:ext cx="1219200" cy="2286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13 September 2024  </a:t>
            </a:r>
            <a:fld id="{C39AC825-36F0-774A-B4F8-0EDFB5576918}" type="slidenum">
              <a:rPr lang="en-US" altLang="en-US" smtClean="0"/>
              <a:pPr>
                <a:defRPr/>
              </a:pPr>
              <a:t>9</a:t>
            </a:fld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161166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6910</TotalTime>
  <Words>2592</Words>
  <Application>Microsoft Macintosh PowerPoint</Application>
  <PresentationFormat>On-screen Show (4:3)</PresentationFormat>
  <Paragraphs>397</Paragraphs>
  <Slides>60</Slides>
  <Notes>18</Notes>
  <HiddenSlides>7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Arial Bold</vt:lpstr>
      <vt:lpstr>Calibri</vt:lpstr>
      <vt:lpstr>Cambria Math</vt:lpstr>
      <vt:lpstr>Open Sans</vt:lpstr>
      <vt:lpstr>Wingdings</vt:lpstr>
      <vt:lpstr>Blank Presentation</vt:lpstr>
      <vt:lpstr>Document</vt:lpstr>
      <vt:lpstr>Dokument</vt:lpstr>
      <vt:lpstr>Competing for Talent:  Large Firms and Startup Growth</vt:lpstr>
      <vt:lpstr>PowerPoint Presentation</vt:lpstr>
      <vt:lpstr>PowerPoint Presentation</vt:lpstr>
      <vt:lpstr>A threat for startups?</vt:lpstr>
      <vt:lpstr>A threat for startups?</vt:lpstr>
      <vt:lpstr>Research Question</vt:lpstr>
      <vt:lpstr>Motivating the trade-off in a model</vt:lpstr>
      <vt:lpstr>Motivating the trade-off in a model</vt:lpstr>
      <vt:lpstr>Preview of Findings</vt:lpstr>
      <vt:lpstr>Literature</vt:lpstr>
      <vt:lpstr>Data Description</vt:lpstr>
      <vt:lpstr>Matching Crunchbase with job ad postings</vt:lpstr>
      <vt:lpstr>Other Data</vt:lpstr>
      <vt:lpstr>Empirical Strategy</vt:lpstr>
      <vt:lpstr>Empirical Strategy</vt:lpstr>
      <vt:lpstr>Confounders</vt:lpstr>
      <vt:lpstr>Instrumental variable approach</vt:lpstr>
      <vt:lpstr>Results</vt:lpstr>
      <vt:lpstr>Startup wage premium</vt:lpstr>
      <vt:lpstr>Big firm hiring increases wage premiums…</vt:lpstr>
      <vt:lpstr>…specifically for key occupations</vt:lpstr>
      <vt:lpstr>Startups have to pay higher wages</vt:lpstr>
      <vt:lpstr>Startup performance</vt:lpstr>
      <vt:lpstr>BFS and ad growth</vt:lpstr>
      <vt:lpstr>Emergence of startup growth</vt:lpstr>
      <vt:lpstr>Big firm hiring reduces startup growth</vt:lpstr>
      <vt:lpstr>Spillovers and markups</vt:lpstr>
      <vt:lpstr>Spillovers weaken crowding effect</vt:lpstr>
      <vt:lpstr>PowerPoint Presentation</vt:lpstr>
      <vt:lpstr>Ad growth correlated to employment growth</vt:lpstr>
      <vt:lpstr>Ad growth correlated to performance measures</vt:lpstr>
      <vt:lpstr>Robustness</vt:lpstr>
      <vt:lpstr>Conclusion</vt:lpstr>
      <vt:lpstr>Findings and Implications</vt:lpstr>
      <vt:lpstr>PowerPoint Presentation</vt:lpstr>
      <vt:lpstr>Appendix</vt:lpstr>
      <vt:lpstr>Alternative measure (intensive) </vt:lpstr>
      <vt:lpstr>Salary premium, other measures</vt:lpstr>
      <vt:lpstr>Is crowding the result of higher productivity?</vt:lpstr>
      <vt:lpstr>Crowding, profits, &amp; growth</vt:lpstr>
      <vt:lpstr>Emergence of startup growth</vt:lpstr>
      <vt:lpstr>Net effect</vt:lpstr>
      <vt:lpstr>Minority/Female led/founded firms</vt:lpstr>
      <vt:lpstr>Do large firms crowd out startups? / Why do big firms matter for startups?</vt:lpstr>
      <vt:lpstr>Summary statistics: Ad-level</vt:lpstr>
      <vt:lpstr>Summary statistics: Startup-year level</vt:lpstr>
      <vt:lpstr>First-stage regressions</vt:lpstr>
      <vt:lpstr>Number of startups over time</vt:lpstr>
      <vt:lpstr>Match Descriptives</vt:lpstr>
      <vt:lpstr>Occupation Composition</vt:lpstr>
      <vt:lpstr>Industry Composition</vt:lpstr>
      <vt:lpstr>Mincer regression: Posted salary</vt:lpstr>
      <vt:lpstr>PowerPoint Presentation</vt:lpstr>
      <vt:lpstr>Model</vt:lpstr>
      <vt:lpstr>Imperfect labor markets</vt:lpstr>
      <vt:lpstr>Assumptions</vt:lpstr>
      <vt:lpstr>Hotelling labor market</vt:lpstr>
      <vt:lpstr>Nash equilibrium</vt:lpstr>
      <vt:lpstr>Big firm productivity/demand shocks</vt:lpstr>
      <vt:lpstr>Extensions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Ronja Röttger</cp:lastModifiedBy>
  <cp:revision>184</cp:revision>
  <cp:lastPrinted>2018-05-31T15:51:35Z</cp:lastPrinted>
  <dcterms:created xsi:type="dcterms:W3CDTF">2008-01-28T19:49:47Z</dcterms:created>
  <dcterms:modified xsi:type="dcterms:W3CDTF">2024-09-13T00:52:02Z</dcterms:modified>
</cp:coreProperties>
</file>