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4" r:id="rId7"/>
    <p:sldId id="265" r:id="rId8"/>
    <p:sldId id="266" r:id="rId9"/>
    <p:sldId id="267" r:id="rId10"/>
    <p:sldId id="269" r:id="rId11"/>
    <p:sldId id="270" r:id="rId12"/>
    <p:sldId id="271" r:id="rId13"/>
    <p:sldId id="272" r:id="rId14"/>
    <p:sldId id="273" r:id="rId15"/>
    <p:sldId id="274" r:id="rId16"/>
    <p:sldId id="276" r:id="rId17"/>
    <p:sldId id="279" r:id="rId18"/>
    <p:sldId id="277" r:id="rId19"/>
    <p:sldId id="278" r:id="rId20"/>
    <p:sldId id="280" r:id="rId21"/>
    <p:sldId id="281" r:id="rId22"/>
    <p:sldId id="300" r:id="rId23"/>
    <p:sldId id="301" r:id="rId24"/>
    <p:sldId id="302" r:id="rId25"/>
    <p:sldId id="286" r:id="rId26"/>
    <p:sldId id="285" r:id="rId27"/>
    <p:sldId id="290" r:id="rId28"/>
    <p:sldId id="297" r:id="rId29"/>
    <p:sldId id="29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58"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261ED-9955-4040-94F2-1D3FCD5B2C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92112B-0DE1-12D9-C608-8E7C9C53A6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D9F1C2-7D4D-D8E3-DCCE-45205E7FDE80}"/>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5" name="Footer Placeholder 4">
            <a:extLst>
              <a:ext uri="{FF2B5EF4-FFF2-40B4-BE49-F238E27FC236}">
                <a16:creationId xmlns:a16="http://schemas.microsoft.com/office/drawing/2014/main" id="{BF7C50F6-EB24-056B-FFD6-2612B10A16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FB676-0C03-373C-9866-7405DB69EFFD}"/>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1514533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D1C23-41B3-154C-109E-87AAE289E2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B28344-ED7E-650F-0081-0C63443F4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C1C67-C5D6-1975-5800-93A257C7A38C}"/>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5" name="Footer Placeholder 4">
            <a:extLst>
              <a:ext uri="{FF2B5EF4-FFF2-40B4-BE49-F238E27FC236}">
                <a16:creationId xmlns:a16="http://schemas.microsoft.com/office/drawing/2014/main" id="{9DCBB2BB-8FB0-4843-A07C-6A2F403B52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154453-EEC3-2F90-AF96-B5CF55BDE996}"/>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1923137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714EE3-B270-437B-F57B-75B8FE83CA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FCAF80-2DD9-1860-9371-BF2711517E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7F3C1C-387C-9B3A-F1B2-4D0F52248F3D}"/>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5" name="Footer Placeholder 4">
            <a:extLst>
              <a:ext uri="{FF2B5EF4-FFF2-40B4-BE49-F238E27FC236}">
                <a16:creationId xmlns:a16="http://schemas.microsoft.com/office/drawing/2014/main" id="{9DC365A8-DED4-29D3-72C9-58EEAB2C9A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D06EC6-3E73-352D-17B0-8C15F9FC5F97}"/>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2859326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85249-F065-6D77-2477-7CDF527AE0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C6F5FA-EE65-E967-265E-675E8E409B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E2CE25-8F24-56C2-69B6-14EC21C443DA}"/>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5" name="Footer Placeholder 4">
            <a:extLst>
              <a:ext uri="{FF2B5EF4-FFF2-40B4-BE49-F238E27FC236}">
                <a16:creationId xmlns:a16="http://schemas.microsoft.com/office/drawing/2014/main" id="{761B9EB2-6D2A-2C82-C112-20B80D84F0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7096D-76E2-0FE9-0056-FDCD19044A07}"/>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1214296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BB54-405C-737E-C477-FB9C27F2A1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E0F732-F3DC-2289-38C6-5CDD3CD00B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8C3ADA-2DA5-AA61-502A-2F85E4E8B3DF}"/>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5" name="Footer Placeholder 4">
            <a:extLst>
              <a:ext uri="{FF2B5EF4-FFF2-40B4-BE49-F238E27FC236}">
                <a16:creationId xmlns:a16="http://schemas.microsoft.com/office/drawing/2014/main" id="{4E1406D6-51CA-7658-BA1D-5B4055445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2BB958-4A4F-F507-F03D-32A52D6D16F1}"/>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683119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58512-3233-1459-7A90-45028A20F1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3AB7AB-AAF3-FA9F-E7F2-3397C209B5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44B8F6-5C9D-920E-C20F-72BC1F8611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F6DE20-E86B-460F-9A9B-A490B824A59A}"/>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6" name="Footer Placeholder 5">
            <a:extLst>
              <a:ext uri="{FF2B5EF4-FFF2-40B4-BE49-F238E27FC236}">
                <a16:creationId xmlns:a16="http://schemas.microsoft.com/office/drawing/2014/main" id="{8D88EDD3-525E-319B-C52E-EBB9AC8766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D152B0-0522-D1C9-DA7F-8DF59F6D9C81}"/>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56398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E187F-848F-8B1F-EC49-43E80E0927B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75F28C-D733-526A-D1F2-3195649A8E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0D1816-6674-8423-DA7D-9D7F44107A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1F2C0D-BE53-B18F-5A2A-7C69C803A6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7EA70-1720-A8FA-DB72-A6483AB61D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31C046-C5F3-193B-6F5F-35315D237EAE}"/>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8" name="Footer Placeholder 7">
            <a:extLst>
              <a:ext uri="{FF2B5EF4-FFF2-40B4-BE49-F238E27FC236}">
                <a16:creationId xmlns:a16="http://schemas.microsoft.com/office/drawing/2014/main" id="{D2476BAE-5635-35A8-EF22-7D88CD7191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FBED62-058D-122F-A953-429B77E6AEEB}"/>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863963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A3E0D-BDD1-16C0-1D60-85C0273F09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C1CABD-8705-F49E-F0B2-F1C38AA08352}"/>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4" name="Footer Placeholder 3">
            <a:extLst>
              <a:ext uri="{FF2B5EF4-FFF2-40B4-BE49-F238E27FC236}">
                <a16:creationId xmlns:a16="http://schemas.microsoft.com/office/drawing/2014/main" id="{DD116298-D0D8-CA04-5F6F-FC4C01C760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A974D1-9ABD-DAF0-FA58-1518FBE39339}"/>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70562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828570-FAA8-070F-9F26-C1DB9DD0F317}"/>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3" name="Footer Placeholder 2">
            <a:extLst>
              <a:ext uri="{FF2B5EF4-FFF2-40B4-BE49-F238E27FC236}">
                <a16:creationId xmlns:a16="http://schemas.microsoft.com/office/drawing/2014/main" id="{A3825888-A02E-E45F-8505-BC97F58F04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BC5C9B-3B17-DEEA-76EC-92A2B16ED735}"/>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142984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4B70F-17E2-362F-CC90-E277EDBCC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5134D7-1781-0478-A1E5-60A56710A4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D20F62-5321-C35E-D012-398DDC2C2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706678-900B-1C1C-FDFA-1DA4335BC1DD}"/>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6" name="Footer Placeholder 5">
            <a:extLst>
              <a:ext uri="{FF2B5EF4-FFF2-40B4-BE49-F238E27FC236}">
                <a16:creationId xmlns:a16="http://schemas.microsoft.com/office/drawing/2014/main" id="{16AFE32E-0241-F49A-86C0-069B2507FE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394B7-6F6D-1640-E6C6-D87AEC4CB49B}"/>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61771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40C06-5770-E8B3-91DC-BAEFE0F464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6B7082-C1CE-1800-77AE-8F017E49A8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B57243-C6C2-1107-2A15-27B815002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97F513-E6E8-F637-3051-37596B744BB6}"/>
              </a:ext>
            </a:extLst>
          </p:cNvPr>
          <p:cNvSpPr>
            <a:spLocks noGrp="1"/>
          </p:cNvSpPr>
          <p:nvPr>
            <p:ph type="dt" sz="half" idx="10"/>
          </p:nvPr>
        </p:nvSpPr>
        <p:spPr/>
        <p:txBody>
          <a:bodyPr/>
          <a:lstStyle/>
          <a:p>
            <a:fld id="{0A54FD6D-F21C-4067-A0E1-D03BDE61874E}" type="datetimeFigureOut">
              <a:rPr lang="en-US" smtClean="0"/>
              <a:t>6/15/2024</a:t>
            </a:fld>
            <a:endParaRPr lang="en-US"/>
          </a:p>
        </p:txBody>
      </p:sp>
      <p:sp>
        <p:nvSpPr>
          <p:cNvPr id="6" name="Footer Placeholder 5">
            <a:extLst>
              <a:ext uri="{FF2B5EF4-FFF2-40B4-BE49-F238E27FC236}">
                <a16:creationId xmlns:a16="http://schemas.microsoft.com/office/drawing/2014/main" id="{940C2CBD-AD07-8F27-60EC-6BE1B462BE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8BA849-0BFA-74BB-A1C4-62560F229A2A}"/>
              </a:ext>
            </a:extLst>
          </p:cNvPr>
          <p:cNvSpPr>
            <a:spLocks noGrp="1"/>
          </p:cNvSpPr>
          <p:nvPr>
            <p:ph type="sldNum" sz="quarter" idx="12"/>
          </p:nvPr>
        </p:nvSpPr>
        <p:spPr/>
        <p:txBody>
          <a:bodyPr/>
          <a:lstStyle/>
          <a:p>
            <a:fld id="{B5F086D0-7DD7-4329-A4B7-9BB86238AD15}" type="slidenum">
              <a:rPr lang="en-US" smtClean="0"/>
              <a:t>‹#›</a:t>
            </a:fld>
            <a:endParaRPr lang="en-US"/>
          </a:p>
        </p:txBody>
      </p:sp>
    </p:spTree>
    <p:extLst>
      <p:ext uri="{BB962C8B-B14F-4D97-AF65-F5344CB8AC3E}">
        <p14:creationId xmlns:p14="http://schemas.microsoft.com/office/powerpoint/2010/main" val="4158343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159951-1422-2B1B-EA3F-53507C95D1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2855F2-6CC2-9FBE-0B7C-4C423C08BC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8BB2A-9849-3B93-CF95-E38C7203E0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54FD6D-F21C-4067-A0E1-D03BDE61874E}" type="datetimeFigureOut">
              <a:rPr lang="en-US" smtClean="0"/>
              <a:t>6/15/2024</a:t>
            </a:fld>
            <a:endParaRPr lang="en-US"/>
          </a:p>
        </p:txBody>
      </p:sp>
      <p:sp>
        <p:nvSpPr>
          <p:cNvPr id="5" name="Footer Placeholder 4">
            <a:extLst>
              <a:ext uri="{FF2B5EF4-FFF2-40B4-BE49-F238E27FC236}">
                <a16:creationId xmlns:a16="http://schemas.microsoft.com/office/drawing/2014/main" id="{1EB9B749-BE67-13B1-E9FE-D974AD1BCA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55D073-0833-CF0C-4629-816305B35E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086D0-7DD7-4329-A4B7-9BB86238AD15}" type="slidenum">
              <a:rPr lang="en-US" smtClean="0"/>
              <a:t>‹#›</a:t>
            </a:fld>
            <a:endParaRPr lang="en-US"/>
          </a:p>
        </p:txBody>
      </p:sp>
    </p:spTree>
    <p:extLst>
      <p:ext uri="{BB962C8B-B14F-4D97-AF65-F5344CB8AC3E}">
        <p14:creationId xmlns:p14="http://schemas.microsoft.com/office/powerpoint/2010/main" val="119693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C1E14-9305-59FC-F097-0E16B7947C6E}"/>
              </a:ext>
            </a:extLst>
          </p:cNvPr>
          <p:cNvSpPr>
            <a:spLocks noGrp="1"/>
          </p:cNvSpPr>
          <p:nvPr>
            <p:ph type="ctrTitle"/>
          </p:nvPr>
        </p:nvSpPr>
        <p:spPr/>
        <p:txBody>
          <a:bodyPr>
            <a:normAutofit/>
          </a:bodyPr>
          <a:lstStyle/>
          <a:p>
            <a:r>
              <a:rPr lang="en-US" sz="4400" b="1" dirty="0"/>
              <a:t>Fiscal Influences on Inflation in OECD Countries, 2020-2022</a:t>
            </a:r>
          </a:p>
        </p:txBody>
      </p:sp>
      <p:sp>
        <p:nvSpPr>
          <p:cNvPr id="3" name="Subtitle 2">
            <a:extLst>
              <a:ext uri="{FF2B5EF4-FFF2-40B4-BE49-F238E27FC236}">
                <a16:creationId xmlns:a16="http://schemas.microsoft.com/office/drawing/2014/main" id="{9C84A6A9-E215-09A6-80AC-D98D1B40AF10}"/>
              </a:ext>
            </a:extLst>
          </p:cNvPr>
          <p:cNvSpPr>
            <a:spLocks noGrp="1"/>
          </p:cNvSpPr>
          <p:nvPr>
            <p:ph type="subTitle" idx="1"/>
          </p:nvPr>
        </p:nvSpPr>
        <p:spPr>
          <a:xfrm>
            <a:off x="1658471" y="4234049"/>
            <a:ext cx="9144000" cy="1655762"/>
          </a:xfrm>
        </p:spPr>
        <p:txBody>
          <a:bodyPr/>
          <a:lstStyle/>
          <a:p>
            <a:r>
              <a:rPr lang="en-US" dirty="0"/>
              <a:t>Robert J. Barro, Harvard University, and</a:t>
            </a:r>
          </a:p>
          <a:p>
            <a:r>
              <a:rPr lang="en-US" dirty="0"/>
              <a:t>Francesco Bianchi, Johns Hopkins University</a:t>
            </a:r>
          </a:p>
        </p:txBody>
      </p:sp>
    </p:spTree>
    <p:extLst>
      <p:ext uri="{BB962C8B-B14F-4D97-AF65-F5344CB8AC3E}">
        <p14:creationId xmlns:p14="http://schemas.microsoft.com/office/powerpoint/2010/main" val="519827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975AA-DCFA-DD25-0148-9CD0332A4306}"/>
              </a:ext>
            </a:extLst>
          </p:cNvPr>
          <p:cNvSpPr>
            <a:spLocks noGrp="1"/>
          </p:cNvSpPr>
          <p:nvPr>
            <p:ph type="title"/>
          </p:nvPr>
        </p:nvSpPr>
        <p:spPr/>
        <p:txBody>
          <a:bodyPr/>
          <a:lstStyle/>
          <a:p>
            <a:pPr algn="ctr"/>
            <a:r>
              <a:rPr lang="en-US" b="1" dirty="0"/>
              <a:t>Ukraine-Russia War</a:t>
            </a:r>
          </a:p>
        </p:txBody>
      </p:sp>
      <p:sp>
        <p:nvSpPr>
          <p:cNvPr id="3" name="Content Placeholder 2">
            <a:extLst>
              <a:ext uri="{FF2B5EF4-FFF2-40B4-BE49-F238E27FC236}">
                <a16:creationId xmlns:a16="http://schemas.microsoft.com/office/drawing/2014/main" id="{78227248-A76E-B4ED-2C0A-DA72C90386F0}"/>
              </a:ext>
            </a:extLst>
          </p:cNvPr>
          <p:cNvSpPr>
            <a:spLocks noGrp="1"/>
          </p:cNvSpPr>
          <p:nvPr>
            <p:ph idx="1"/>
          </p:nvPr>
        </p:nvSpPr>
        <p:spPr>
          <a:xfrm>
            <a:off x="838200" y="2037793"/>
            <a:ext cx="10515600" cy="3345336"/>
          </a:xfrm>
        </p:spPr>
        <p:txBody>
          <a:bodyPr/>
          <a:lstStyle/>
          <a:p>
            <a:endParaRPr lang="en-US" sz="1800" kern="1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M</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odel says inflation rate reacts to composite government-spending variable, which equals cumulative surge in ratios of government spending to GDP divided by initial debt-GDP ratio and average debt maturity.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kern="1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E</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mpirical application allows for additional effect from Ukraine-Russia War (started 2022).  Countries that share common border with Ukraine or Russia found to have higher inflation rates than would otherwise be predicted.  </a:t>
            </a:r>
          </a:p>
          <a:p>
            <a:endParaRPr lang="en-US" sz="1800" kern="1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1089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1E08C-81E2-4A60-FEBF-6B579DA03BAE}"/>
              </a:ext>
            </a:extLst>
          </p:cNvPr>
          <p:cNvSpPr>
            <a:spLocks noGrp="1"/>
          </p:cNvSpPr>
          <p:nvPr>
            <p:ph type="title"/>
          </p:nvPr>
        </p:nvSpPr>
        <p:spPr/>
        <p:txBody>
          <a:bodyPr/>
          <a:lstStyle/>
          <a:p>
            <a:pPr algn="ctr"/>
            <a:r>
              <a:rPr lang="en-US" b="1" dirty="0"/>
              <a:t>Data</a:t>
            </a:r>
          </a:p>
        </p:txBody>
      </p:sp>
      <p:sp>
        <p:nvSpPr>
          <p:cNvPr id="3" name="Content Placeholder 2">
            <a:extLst>
              <a:ext uri="{FF2B5EF4-FFF2-40B4-BE49-F238E27FC236}">
                <a16:creationId xmlns:a16="http://schemas.microsoft.com/office/drawing/2014/main" id="{05E86505-F74F-FE2F-F5B6-6FF5AAA791D4}"/>
              </a:ext>
            </a:extLst>
          </p:cNvPr>
          <p:cNvSpPr>
            <a:spLocks noGrp="1"/>
          </p:cNvSpPr>
          <p:nvPr>
            <p:ph idx="1"/>
          </p:nvPr>
        </p:nvSpPr>
        <p:spPr>
          <a:xfrm>
            <a:off x="838200" y="1609779"/>
            <a:ext cx="10515600" cy="4351338"/>
          </a:xfrm>
        </p:spPr>
        <p:txBody>
          <a:bodyPr>
            <a:normAutofit fontScale="92500"/>
          </a:bodyPr>
          <a:lstStyle/>
          <a:p>
            <a:pPr lvl="1"/>
            <a:r>
              <a:rPr lang="en-US" b="1" dirty="0"/>
              <a:t>CPI Inflation rates</a:t>
            </a:r>
          </a:p>
          <a:p>
            <a:pPr lvl="1"/>
            <a:r>
              <a:rPr lang="en-US" dirty="0"/>
              <a:t>Headline and core CPI inflation rates from OECD.STAT.</a:t>
            </a:r>
          </a:p>
          <a:p>
            <a:pPr lvl="1"/>
            <a:endParaRPr lang="en-US" dirty="0"/>
          </a:p>
          <a:p>
            <a:pPr lvl="1"/>
            <a:r>
              <a:rPr lang="en-US" b="1" dirty="0"/>
              <a:t>Government spending</a:t>
            </a:r>
          </a:p>
          <a:p>
            <a:pPr lvl="1"/>
            <a:r>
              <a:rPr lang="en-US" dirty="0"/>
              <a:t>Data from IMF (mostly WEO) on ratio of general govt spending exclusive of interest payments to GDP.</a:t>
            </a:r>
          </a:p>
          <a:p>
            <a:pPr lvl="1"/>
            <a:endParaRPr lang="en-US" dirty="0"/>
          </a:p>
          <a:p>
            <a:pPr lvl="1"/>
            <a:r>
              <a:rPr lang="en-US" b="1" dirty="0"/>
              <a:t>Quantities of public debt</a:t>
            </a:r>
          </a:p>
          <a:p>
            <a:pPr lvl="1"/>
            <a:r>
              <a:rPr lang="en-US" dirty="0"/>
              <a:t>Data from IMF (mostly WEO) on ratio of general govt gross public debt to GDP.</a:t>
            </a:r>
          </a:p>
          <a:p>
            <a:pPr lvl="1"/>
            <a:r>
              <a:rPr lang="en-US" dirty="0"/>
              <a:t>Adjustment for amounts denominated in foreign currency or inflation-linked form?</a:t>
            </a:r>
          </a:p>
          <a:p>
            <a:pPr lvl="1"/>
            <a:r>
              <a:rPr lang="en-US" dirty="0"/>
              <a:t>Net versus gross debt?</a:t>
            </a:r>
          </a:p>
          <a:p>
            <a:pPr lvl="1"/>
            <a:r>
              <a:rPr lang="en-US" dirty="0"/>
              <a:t>Treatment of central bank?</a:t>
            </a:r>
          </a:p>
          <a:p>
            <a:pPr lvl="1"/>
            <a:endParaRPr lang="en-US" dirty="0"/>
          </a:p>
          <a:p>
            <a:pPr marL="457200" lvl="1" indent="0">
              <a:buNone/>
            </a:pPr>
            <a:endParaRPr lang="en-US" dirty="0"/>
          </a:p>
        </p:txBody>
      </p:sp>
    </p:spTree>
    <p:extLst>
      <p:ext uri="{BB962C8B-B14F-4D97-AF65-F5344CB8AC3E}">
        <p14:creationId xmlns:p14="http://schemas.microsoft.com/office/powerpoint/2010/main" val="3274459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71889-DAFB-B7D5-2ECE-C11047F62613}"/>
              </a:ext>
            </a:extLst>
          </p:cNvPr>
          <p:cNvSpPr>
            <a:spLocks noGrp="1"/>
          </p:cNvSpPr>
          <p:nvPr>
            <p:ph type="title"/>
          </p:nvPr>
        </p:nvSpPr>
        <p:spPr/>
        <p:txBody>
          <a:bodyPr/>
          <a:lstStyle/>
          <a:p>
            <a:pPr algn="ctr"/>
            <a:r>
              <a:rPr lang="en-US" b="1" dirty="0"/>
              <a:t>Data</a:t>
            </a:r>
          </a:p>
        </p:txBody>
      </p:sp>
      <p:sp>
        <p:nvSpPr>
          <p:cNvPr id="3" name="Content Placeholder 2">
            <a:extLst>
              <a:ext uri="{FF2B5EF4-FFF2-40B4-BE49-F238E27FC236}">
                <a16:creationId xmlns:a16="http://schemas.microsoft.com/office/drawing/2014/main" id="{3BE720FE-9826-70DD-2B1F-140105D65AF4}"/>
              </a:ext>
            </a:extLst>
          </p:cNvPr>
          <p:cNvSpPr>
            <a:spLocks noGrp="1"/>
          </p:cNvSpPr>
          <p:nvPr>
            <p:ph idx="1"/>
          </p:nvPr>
        </p:nvSpPr>
        <p:spPr>
          <a:xfrm>
            <a:off x="838200" y="1735363"/>
            <a:ext cx="10515600" cy="4351338"/>
          </a:xfrm>
        </p:spPr>
        <p:txBody>
          <a:bodyPr>
            <a:normAutofit fontScale="85000" lnSpcReduction="20000"/>
          </a:bodyPr>
          <a:lstStyle/>
          <a:p>
            <a:r>
              <a:rPr lang="en-US" b="1" dirty="0"/>
              <a:t>Duration of public debt</a:t>
            </a:r>
          </a:p>
          <a:p>
            <a:r>
              <a:rPr lang="en-US" dirty="0"/>
              <a:t>Data from OECD on “average remaining maturity” of general govt gross public debt (also BIS).  Refers to principal payments, not coupons.  Approximation to calculate duration of debt, using formula that factors in stated maturity along with current and lagged nominal interest rates on government bonds.</a:t>
            </a:r>
          </a:p>
          <a:p>
            <a:endParaRPr lang="en-US" dirty="0"/>
          </a:p>
          <a:p>
            <a:r>
              <a:rPr lang="en-US" b="1" dirty="0"/>
              <a:t>Euro-area data</a:t>
            </a:r>
          </a:p>
          <a:p>
            <a:r>
              <a:rPr lang="en-US" dirty="0"/>
              <a:t>Weighted averages of 17 countries with Euro area viewed as single economy.</a:t>
            </a:r>
          </a:p>
          <a:p>
            <a:endParaRPr lang="en-US" dirty="0"/>
          </a:p>
          <a:p>
            <a:r>
              <a:rPr lang="en-US" b="1" dirty="0"/>
              <a:t>Proximity to war in Ukraine</a:t>
            </a:r>
          </a:p>
          <a:p>
            <a:r>
              <a:rPr lang="en-US" dirty="0"/>
              <a:t>Assembled information related to distances and trade shares.  Empirically, results best with simple dummy variable for whether country shares common border with Ukraine or Russia (8 OECD countries).</a:t>
            </a:r>
          </a:p>
          <a:p>
            <a:endParaRPr lang="en-US" dirty="0"/>
          </a:p>
        </p:txBody>
      </p:sp>
    </p:spTree>
    <p:extLst>
      <p:ext uri="{BB962C8B-B14F-4D97-AF65-F5344CB8AC3E}">
        <p14:creationId xmlns:p14="http://schemas.microsoft.com/office/powerpoint/2010/main" val="2984356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AFBCF-3516-1BFF-9DB1-C729F939665A}"/>
              </a:ext>
            </a:extLst>
          </p:cNvPr>
          <p:cNvSpPr>
            <a:spLocks noGrp="1"/>
          </p:cNvSpPr>
          <p:nvPr>
            <p:ph type="title"/>
          </p:nvPr>
        </p:nvSpPr>
        <p:spPr>
          <a:xfrm>
            <a:off x="838200" y="681037"/>
            <a:ext cx="10515600" cy="713048"/>
          </a:xfrm>
        </p:spPr>
        <p:txBody>
          <a:bodyPr>
            <a:normAutofit fontScale="90000"/>
          </a:bodyPr>
          <a:lstStyle/>
          <a:p>
            <a:pPr algn="ctr"/>
            <a:r>
              <a:rPr lang="en-US" b="1" dirty="0"/>
              <a:t>Identification</a:t>
            </a:r>
            <a:br>
              <a:rPr lang="en-US" b="1" dirty="0"/>
            </a:br>
            <a:endParaRPr lang="en-US" b="1" dirty="0"/>
          </a:p>
        </p:txBody>
      </p:sp>
      <p:sp>
        <p:nvSpPr>
          <p:cNvPr id="3" name="Content Placeholder 2">
            <a:extLst>
              <a:ext uri="{FF2B5EF4-FFF2-40B4-BE49-F238E27FC236}">
                <a16:creationId xmlns:a16="http://schemas.microsoft.com/office/drawing/2014/main" id="{10D927A7-4EE0-F76A-78ED-91E8C6968695}"/>
              </a:ext>
            </a:extLst>
          </p:cNvPr>
          <p:cNvSpPr>
            <a:spLocks noGrp="1"/>
          </p:cNvSpPr>
          <p:nvPr>
            <p:ph idx="1"/>
          </p:nvPr>
        </p:nvSpPr>
        <p:spPr/>
        <p:txBody>
          <a:bodyPr/>
          <a:lstStyle/>
          <a:p>
            <a:r>
              <a:rPr lang="en-US" dirty="0"/>
              <a:t>Assume composite govt-spending variable exogenous with respect to inflation.  Empirically, spending variable relates negligibly to extent of economic downturn gauged by real GDP growth 2019-2020.  Have not found good instruments—COVID outcomes do not work.</a:t>
            </a:r>
          </a:p>
          <a:p>
            <a:endParaRPr lang="en-US" dirty="0"/>
          </a:p>
          <a:p>
            <a:r>
              <a:rPr lang="en-US" dirty="0"/>
              <a:t>Identification comes from cross-sectional variation across OECD countries. Results similar using annual time series of inflation 2010-2022 with country fixed effects (picking up constant inflation target for each country).</a:t>
            </a:r>
          </a:p>
        </p:txBody>
      </p:sp>
    </p:spTree>
    <p:extLst>
      <p:ext uri="{BB962C8B-B14F-4D97-AF65-F5344CB8AC3E}">
        <p14:creationId xmlns:p14="http://schemas.microsoft.com/office/powerpoint/2010/main" val="429029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FE7E5-D28F-B454-2179-76E8E8354A0C}"/>
              </a:ext>
            </a:extLst>
          </p:cNvPr>
          <p:cNvSpPr>
            <a:spLocks noGrp="1"/>
          </p:cNvSpPr>
          <p:nvPr>
            <p:ph type="title"/>
          </p:nvPr>
        </p:nvSpPr>
        <p:spPr/>
        <p:txBody>
          <a:bodyPr/>
          <a:lstStyle/>
          <a:p>
            <a:pPr algn="ctr"/>
            <a:r>
              <a:rPr lang="en-US" b="1" dirty="0"/>
              <a:t>Empirical Setup</a:t>
            </a:r>
          </a:p>
        </p:txBody>
      </p:sp>
      <p:sp>
        <p:nvSpPr>
          <p:cNvPr id="3" name="Content Placeholder 2">
            <a:extLst>
              <a:ext uri="{FF2B5EF4-FFF2-40B4-BE49-F238E27FC236}">
                <a16:creationId xmlns:a16="http://schemas.microsoft.com/office/drawing/2014/main" id="{654BCA21-ECA6-1FBF-DE29-C205A85C5928}"/>
              </a:ext>
            </a:extLst>
          </p:cNvPr>
          <p:cNvSpPr>
            <a:spLocks noGrp="1"/>
          </p:cNvSpPr>
          <p:nvPr>
            <p:ph idx="1"/>
          </p:nvPr>
        </p:nvSpPr>
        <p:spPr/>
        <p:txBody>
          <a:bodyPr>
            <a:normAutofit fontScale="92500" lnSpcReduction="10000"/>
          </a:bodyPr>
          <a:lstStyle/>
          <a:p>
            <a:r>
              <a:rPr lang="en-US" dirty="0"/>
              <a:t>Sample comprises 37 OECD countries (all except Turkey), 20 outside Euro zone, 17 Euro.  Because of common currency with single central bank, main setting treats Euro zone as single economy (with variables measured as weighted averages).</a:t>
            </a:r>
          </a:p>
          <a:p>
            <a:endParaRPr lang="en-US" dirty="0"/>
          </a:p>
          <a:p>
            <a:r>
              <a:rPr lang="en-US" dirty="0"/>
              <a:t>Table 1, cols. 1 &amp; 2, has headline inflation; cols. 3 &amp; 4, core inflation.  Cols. 1 &amp; 3 use only composite govt-spending variable.  Cols. 2 &amp; 4 add Ukraine-Russia border dummy.</a:t>
            </a:r>
          </a:p>
          <a:p>
            <a:endParaRPr lang="en-US" dirty="0"/>
          </a:p>
          <a:p>
            <a:r>
              <a:rPr lang="en-US" dirty="0"/>
              <a:t>Coefficient of govt-spending variable corresponds to </a:t>
            </a:r>
            <a:r>
              <a:rPr lang="en-US" i="1" dirty="0">
                <a:effectLst/>
                <a:latin typeface="Times New Roman" panose="02020603050405020304" pitchFamily="18" charset="0"/>
                <a:ea typeface="Times New Roman" panose="02020603050405020304" pitchFamily="18" charset="0"/>
              </a:rPr>
              <a:t>η </a:t>
            </a:r>
            <a:r>
              <a:rPr lang="en-US" dirty="0">
                <a:effectLst/>
                <a:latin typeface="Times New Roman" panose="02020603050405020304" pitchFamily="18" charset="0"/>
                <a:ea typeface="Times New Roman" panose="02020603050405020304" pitchFamily="18" charset="0"/>
              </a:rPr>
              <a:t>in model; share of spending “financed” by unanticipated inflation.</a:t>
            </a:r>
            <a:endParaRPr lang="en-US" dirty="0"/>
          </a:p>
          <a:p>
            <a:endParaRPr lang="en-US" dirty="0"/>
          </a:p>
        </p:txBody>
      </p:sp>
    </p:spTree>
    <p:extLst>
      <p:ext uri="{BB962C8B-B14F-4D97-AF65-F5344CB8AC3E}">
        <p14:creationId xmlns:p14="http://schemas.microsoft.com/office/powerpoint/2010/main" val="2516154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0991D-6D30-813F-6EB2-023C24AE380B}"/>
              </a:ext>
            </a:extLst>
          </p:cNvPr>
          <p:cNvSpPr>
            <a:spLocks noGrp="1"/>
          </p:cNvSpPr>
          <p:nvPr>
            <p:ph type="title"/>
          </p:nvPr>
        </p:nvSpPr>
        <p:spPr/>
        <p:txBody>
          <a:bodyPr>
            <a:normAutofit/>
          </a:bodyPr>
          <a:lstStyle/>
          <a:p>
            <a:pPr algn="ctr"/>
            <a:r>
              <a:rPr lang="en-US" sz="3600" b="1" dirty="0"/>
              <a:t>Table 1: Regressions for change in inflation rate</a:t>
            </a:r>
            <a:br>
              <a:rPr lang="en-US" sz="3600" b="1" dirty="0"/>
            </a:br>
            <a:r>
              <a:rPr lang="en-US" sz="3600" b="1" dirty="0"/>
              <a:t>Euro zone treated as one economy</a:t>
            </a:r>
          </a:p>
        </p:txBody>
      </p:sp>
      <p:graphicFrame>
        <p:nvGraphicFramePr>
          <p:cNvPr id="4" name="Table 4">
            <a:extLst>
              <a:ext uri="{FF2B5EF4-FFF2-40B4-BE49-F238E27FC236}">
                <a16:creationId xmlns:a16="http://schemas.microsoft.com/office/drawing/2014/main" id="{E3458AD5-F8A4-9B66-E748-1B4C667B6535}"/>
              </a:ext>
            </a:extLst>
          </p:cNvPr>
          <p:cNvGraphicFramePr>
            <a:graphicFrameLocks noGrp="1"/>
          </p:cNvGraphicFramePr>
          <p:nvPr>
            <p:ph idx="1"/>
            <p:extLst>
              <p:ext uri="{D42A27DB-BD31-4B8C-83A1-F6EECF244321}">
                <p14:modId xmlns:p14="http://schemas.microsoft.com/office/powerpoint/2010/main" val="710436258"/>
              </p:ext>
            </p:extLst>
          </p:nvPr>
        </p:nvGraphicFramePr>
        <p:xfrm>
          <a:off x="838200" y="1933202"/>
          <a:ext cx="10515600" cy="3876040"/>
        </p:xfrm>
        <a:graphic>
          <a:graphicData uri="http://schemas.openxmlformats.org/drawingml/2006/table">
            <a:tbl>
              <a:tblPr firstRow="1" bandRow="1">
                <a:tableStyleId>{5C22544A-7EE6-4342-B048-85BDC9FD1C3A}</a:tableStyleId>
              </a:tblPr>
              <a:tblGrid>
                <a:gridCol w="2631141">
                  <a:extLst>
                    <a:ext uri="{9D8B030D-6E8A-4147-A177-3AD203B41FA5}">
                      <a16:colId xmlns:a16="http://schemas.microsoft.com/office/drawing/2014/main" val="3729383216"/>
                    </a:ext>
                  </a:extLst>
                </a:gridCol>
                <a:gridCol w="1734671">
                  <a:extLst>
                    <a:ext uri="{9D8B030D-6E8A-4147-A177-3AD203B41FA5}">
                      <a16:colId xmlns:a16="http://schemas.microsoft.com/office/drawing/2014/main" val="3831739084"/>
                    </a:ext>
                  </a:extLst>
                </a:gridCol>
                <a:gridCol w="2178423">
                  <a:extLst>
                    <a:ext uri="{9D8B030D-6E8A-4147-A177-3AD203B41FA5}">
                      <a16:colId xmlns:a16="http://schemas.microsoft.com/office/drawing/2014/main" val="1093303598"/>
                    </a:ext>
                  </a:extLst>
                </a:gridCol>
                <a:gridCol w="1868245">
                  <a:extLst>
                    <a:ext uri="{9D8B030D-6E8A-4147-A177-3AD203B41FA5}">
                      <a16:colId xmlns:a16="http://schemas.microsoft.com/office/drawing/2014/main" val="960063055"/>
                    </a:ext>
                  </a:extLst>
                </a:gridCol>
                <a:gridCol w="2103120">
                  <a:extLst>
                    <a:ext uri="{9D8B030D-6E8A-4147-A177-3AD203B41FA5}">
                      <a16:colId xmlns:a16="http://schemas.microsoft.com/office/drawing/2014/main" val="1625555679"/>
                    </a:ext>
                  </a:extLst>
                </a:gridCol>
              </a:tblGrid>
              <a:tr h="370840">
                <a:tc>
                  <a:txBody>
                    <a:bodyPr/>
                    <a:lstStyle/>
                    <a:p>
                      <a:endParaRPr lang="en-US" dirty="0"/>
                    </a:p>
                  </a:txBody>
                  <a:tcPr/>
                </a:tc>
                <a:tc gridSpan="2">
                  <a:txBody>
                    <a:bodyPr/>
                    <a:lstStyle/>
                    <a:p>
                      <a:pPr algn="ctr"/>
                      <a:r>
                        <a:rPr lang="en-US" dirty="0"/>
                        <a:t>Headline CPI inflation rate</a:t>
                      </a:r>
                    </a:p>
                  </a:txBody>
                  <a:tcPr/>
                </a:tc>
                <a:tc hMerge="1">
                  <a:txBody>
                    <a:bodyPr/>
                    <a:lstStyle/>
                    <a:p>
                      <a:endParaRPr lang="en-US" dirty="0"/>
                    </a:p>
                  </a:txBody>
                  <a:tcPr/>
                </a:tc>
                <a:tc gridSpan="2">
                  <a:txBody>
                    <a:bodyPr/>
                    <a:lstStyle/>
                    <a:p>
                      <a:pPr algn="ctr"/>
                      <a:r>
                        <a:rPr lang="en-US" dirty="0"/>
                        <a:t>Core CPI inflation rate</a:t>
                      </a:r>
                    </a:p>
                  </a:txBody>
                  <a:tcPr/>
                </a:tc>
                <a:tc hMerge="1">
                  <a:txBody>
                    <a:bodyPr/>
                    <a:lstStyle/>
                    <a:p>
                      <a:endParaRPr lang="en-US" dirty="0"/>
                    </a:p>
                  </a:txBody>
                  <a:tcPr/>
                </a:tc>
                <a:extLst>
                  <a:ext uri="{0D108BD9-81ED-4DB2-BD59-A6C34878D82A}">
                    <a16:rowId xmlns:a16="http://schemas.microsoft.com/office/drawing/2014/main" val="4278392220"/>
                  </a:ext>
                </a:extLst>
              </a:tr>
              <a:tr h="370840">
                <a:tc>
                  <a:txBody>
                    <a:bodyPr/>
                    <a:lstStyle/>
                    <a:p>
                      <a:pPr marL="0" marR="0">
                        <a:lnSpc>
                          <a:spcPct val="200000"/>
                        </a:lnSpc>
                        <a:spcBef>
                          <a:spcPts val="0"/>
                        </a:spcBef>
                        <a:spcAft>
                          <a:spcPts val="0"/>
                        </a:spcAft>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b="1" dirty="0"/>
                        <a:t>(1)</a:t>
                      </a:r>
                    </a:p>
                  </a:txBody>
                  <a:tcPr/>
                </a:tc>
                <a:tc>
                  <a:txBody>
                    <a:bodyPr/>
                    <a:lstStyle/>
                    <a:p>
                      <a:pPr algn="ctr"/>
                      <a:r>
                        <a:rPr lang="en-US" b="1" dirty="0"/>
                        <a:t>(2)</a:t>
                      </a:r>
                    </a:p>
                  </a:txBody>
                  <a:tcPr/>
                </a:tc>
                <a:tc>
                  <a:txBody>
                    <a:bodyPr/>
                    <a:lstStyle/>
                    <a:p>
                      <a:pPr algn="ctr"/>
                      <a:r>
                        <a:rPr lang="en-US" b="1" dirty="0"/>
                        <a:t>(3)</a:t>
                      </a:r>
                    </a:p>
                  </a:txBody>
                  <a:tcPr/>
                </a:tc>
                <a:tc>
                  <a:txBody>
                    <a:bodyPr/>
                    <a:lstStyle/>
                    <a:p>
                      <a:pPr algn="ctr"/>
                      <a:r>
                        <a:rPr lang="en-US" b="1" dirty="0"/>
                        <a:t>(4)</a:t>
                      </a:r>
                    </a:p>
                  </a:txBody>
                  <a:tcPr/>
                </a:tc>
                <a:extLst>
                  <a:ext uri="{0D108BD9-81ED-4DB2-BD59-A6C34878D82A}">
                    <a16:rowId xmlns:a16="http://schemas.microsoft.com/office/drawing/2014/main" val="3108458339"/>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Constant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0.0134**</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(0.0037)</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0.0080***</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(0.0025)</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0.0038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(0.0033)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-0.0005</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(0.0025)</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1177237"/>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Excess govt spending/(gross</a:t>
                      </a:r>
                    </a:p>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      debt)*duration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0.369***</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(0.099)</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0.423***</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(0.062)</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0.422***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(0.087)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0.465***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(0.062)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3534528"/>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Border with Ukraine or Russia</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0.0278***</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(0.0049)</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0.0222***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(0.0049)</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6634547"/>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Number of observations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Times New Roman" panose="02020603050405020304" pitchFamily="18" charset="0"/>
                        </a:rPr>
                        <a:t>21</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21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21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21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8446169"/>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R-squared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0.423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0.791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0.555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0.790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3808174"/>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s.e. of regression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0.0126</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0.0078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0.0111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0.0078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1694555"/>
                  </a:ext>
                </a:extLst>
              </a:tr>
              <a:tr h="370840">
                <a:tc gridSpan="5">
                  <a:txBody>
                    <a:bodyPr/>
                    <a:lstStyle/>
                    <a:p>
                      <a:r>
                        <a:rPr lang="en-US" dirty="0"/>
                        <a:t>Regressions by OLS, s.e.’s in parentheses.  Dependent variable is inflation rate for 2020-22 less that for 2010-19.</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273335504"/>
                  </a:ext>
                </a:extLst>
              </a:tr>
              <a:tr h="370840">
                <a:tc gridSpan="5">
                  <a:txBody>
                    <a:bodyPr/>
                    <a:lstStyle/>
                    <a:p>
                      <a:r>
                        <a:rPr lang="en-US" dirty="0"/>
                        <a:t>***significant at 1%, **significant at 5%, *significant at 10%</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1717195"/>
                  </a:ext>
                </a:extLst>
              </a:tr>
            </a:tbl>
          </a:graphicData>
        </a:graphic>
      </p:graphicFrame>
    </p:spTree>
    <p:extLst>
      <p:ext uri="{BB962C8B-B14F-4D97-AF65-F5344CB8AC3E}">
        <p14:creationId xmlns:p14="http://schemas.microsoft.com/office/powerpoint/2010/main" val="3482122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4F836-EA9A-109B-958F-31BFC4ED748D}"/>
              </a:ext>
            </a:extLst>
          </p:cNvPr>
          <p:cNvSpPr>
            <a:spLocks noGrp="1"/>
          </p:cNvSpPr>
          <p:nvPr>
            <p:ph type="title"/>
          </p:nvPr>
        </p:nvSpPr>
        <p:spPr/>
        <p:txBody>
          <a:bodyPr>
            <a:normAutofit/>
          </a:bodyPr>
          <a:lstStyle/>
          <a:p>
            <a:pPr algn="ctr"/>
            <a:r>
              <a:rPr lang="en-US" sz="3600" b="1" dirty="0"/>
              <a:t>Empirical results on government spending</a:t>
            </a:r>
          </a:p>
        </p:txBody>
      </p:sp>
      <p:sp>
        <p:nvSpPr>
          <p:cNvPr id="3" name="Content Placeholder 2">
            <a:extLst>
              <a:ext uri="{FF2B5EF4-FFF2-40B4-BE49-F238E27FC236}">
                <a16:creationId xmlns:a16="http://schemas.microsoft.com/office/drawing/2014/main" id="{38AF48F5-8465-0C82-DB66-E197B216993F}"/>
              </a:ext>
            </a:extLst>
          </p:cNvPr>
          <p:cNvSpPr>
            <a:spLocks noGrp="1"/>
          </p:cNvSpPr>
          <p:nvPr>
            <p:ph idx="1"/>
          </p:nvPr>
        </p:nvSpPr>
        <p:spPr/>
        <p:txBody>
          <a:bodyPr>
            <a:normAutofit fontScale="92500"/>
          </a:bodyPr>
          <a:lstStyle/>
          <a:p>
            <a:r>
              <a:rPr lang="en-US" dirty="0"/>
              <a:t>Estimated coefficients of govt-spending variable in cols. 1 &amp; 3 positive, around 0.4-0.5, highly significant.</a:t>
            </a:r>
          </a:p>
          <a:p>
            <a:endParaRPr lang="en-US" dirty="0"/>
          </a:p>
          <a:p>
            <a:r>
              <a:rPr lang="en-US" dirty="0"/>
              <a:t>In cols. 2 &amp; 4, Ukraine-Russia border dummy positive, highly significant, sharply raises R-squared.  Moderately raises coefficient of govt-spending variable—to 0.42 and 0.46 for headline, core, respectively.</a:t>
            </a:r>
          </a:p>
          <a:p>
            <a:endParaRPr lang="en-US" dirty="0"/>
          </a:p>
          <a:p>
            <a:r>
              <a:rPr lang="en-US" dirty="0"/>
              <a:t>Estimated coefficients of govt-spending variable significantly less than one.  Around 40-50% of spending surge financed by unanticipated inflation, rest by standard public finance.</a:t>
            </a:r>
          </a:p>
        </p:txBody>
      </p:sp>
    </p:spTree>
    <p:extLst>
      <p:ext uri="{BB962C8B-B14F-4D97-AF65-F5344CB8AC3E}">
        <p14:creationId xmlns:p14="http://schemas.microsoft.com/office/powerpoint/2010/main" val="4122756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2B2AD-67AB-E528-43A2-2FC8F63132D8}"/>
              </a:ext>
            </a:extLst>
          </p:cNvPr>
          <p:cNvSpPr>
            <a:spLocks noGrp="1"/>
          </p:cNvSpPr>
          <p:nvPr>
            <p:ph type="title"/>
          </p:nvPr>
        </p:nvSpPr>
        <p:spPr/>
        <p:txBody>
          <a:bodyPr/>
          <a:lstStyle/>
          <a:p>
            <a:pPr algn="ctr"/>
            <a:r>
              <a:rPr lang="en-US" b="1" dirty="0"/>
              <a:t>Inflation versus Govt Spending</a:t>
            </a:r>
          </a:p>
        </p:txBody>
      </p:sp>
      <p:sp>
        <p:nvSpPr>
          <p:cNvPr id="3" name="Content Placeholder 2">
            <a:extLst>
              <a:ext uri="{FF2B5EF4-FFF2-40B4-BE49-F238E27FC236}">
                <a16:creationId xmlns:a16="http://schemas.microsoft.com/office/drawing/2014/main" id="{92226364-137D-55C6-C1AB-5B72A26ACD86}"/>
              </a:ext>
            </a:extLst>
          </p:cNvPr>
          <p:cNvSpPr>
            <a:spLocks noGrp="1"/>
          </p:cNvSpPr>
          <p:nvPr>
            <p:ph idx="1"/>
          </p:nvPr>
        </p:nvSpPr>
        <p:spPr/>
        <p:txBody>
          <a:bodyPr>
            <a:normAutofit fontScale="92500" lnSpcReduction="10000"/>
          </a:bodyPr>
          <a:lstStyle/>
          <a:p>
            <a:r>
              <a:rPr lang="en-US" dirty="0"/>
              <a:t>Figures 1 &amp; 2 depict relationship between change in CPI inflation rate (headline &amp; core, respectively) and govt-spending variable.  (Effects of border dummy filtered out here.)</a:t>
            </a:r>
          </a:p>
          <a:p>
            <a:endParaRPr lang="en-US" dirty="0"/>
          </a:p>
          <a:p>
            <a:r>
              <a:rPr lang="en-US" dirty="0"/>
              <a:t>U.S. not outlier.  Lies moderately above average for govt-spending variable (0.034 vs. 0.025) and changes in inflation rates (headline: 0.029 vs. 0.023; core: 0.020 vs. 0.015).  Euro area below U.S. for inflation (headline: 0.023; core: 0.009) and govt-spending variable (0.029).</a:t>
            </a:r>
          </a:p>
          <a:p>
            <a:endParaRPr lang="en-US" dirty="0"/>
          </a:p>
          <a:p>
            <a:r>
              <a:rPr lang="en-US" dirty="0"/>
              <a:t>Figures show clear positive slopes that do not seem to be driven by extreme observations.</a:t>
            </a:r>
          </a:p>
        </p:txBody>
      </p:sp>
    </p:spTree>
    <p:extLst>
      <p:ext uri="{BB962C8B-B14F-4D97-AF65-F5344CB8AC3E}">
        <p14:creationId xmlns:p14="http://schemas.microsoft.com/office/powerpoint/2010/main" val="133905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75BB3-4325-F9D6-DF97-38516E4C3046}"/>
              </a:ext>
            </a:extLst>
          </p:cNvPr>
          <p:cNvSpPr>
            <a:spLocks noGrp="1"/>
          </p:cNvSpPr>
          <p:nvPr>
            <p:ph type="title"/>
          </p:nvPr>
        </p:nvSpPr>
        <p:spPr/>
        <p:txBody>
          <a:bodyPr>
            <a:normAutofit/>
          </a:bodyPr>
          <a:lstStyle/>
          <a:p>
            <a:pPr algn="ctr"/>
            <a:r>
              <a:rPr lang="en-US" sz="3200" b="1" dirty="0"/>
              <a:t>Figure 1  Change in headline CPI inflation rate</a:t>
            </a:r>
            <a:br>
              <a:rPr lang="en-US" sz="3200" b="1" dirty="0"/>
            </a:br>
            <a:r>
              <a:rPr lang="en-US" sz="3200" b="1" dirty="0"/>
              <a:t>versus composite govt-spending variable</a:t>
            </a:r>
          </a:p>
        </p:txBody>
      </p:sp>
      <p:pic>
        <p:nvPicPr>
          <p:cNvPr id="4" name="Content Placeholder 3" descr="A graph with numbers and a line&#10;&#10;Description automatically generated">
            <a:extLst>
              <a:ext uri="{FF2B5EF4-FFF2-40B4-BE49-F238E27FC236}">
                <a16:creationId xmlns:a16="http://schemas.microsoft.com/office/drawing/2014/main" id="{8F27ABF9-A858-9DE8-9B33-E154B289654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82297" y="1876659"/>
            <a:ext cx="6722606" cy="4833424"/>
          </a:xfrm>
          <a:prstGeom prst="rect">
            <a:avLst/>
          </a:prstGeom>
        </p:spPr>
      </p:pic>
    </p:spTree>
    <p:extLst>
      <p:ext uri="{BB962C8B-B14F-4D97-AF65-F5344CB8AC3E}">
        <p14:creationId xmlns:p14="http://schemas.microsoft.com/office/powerpoint/2010/main" val="4155658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B38EE-26B5-2DD1-6A33-1E631A3CF846}"/>
              </a:ext>
            </a:extLst>
          </p:cNvPr>
          <p:cNvSpPr>
            <a:spLocks noGrp="1"/>
          </p:cNvSpPr>
          <p:nvPr>
            <p:ph type="title"/>
          </p:nvPr>
        </p:nvSpPr>
        <p:spPr/>
        <p:txBody>
          <a:bodyPr>
            <a:normAutofit/>
          </a:bodyPr>
          <a:lstStyle/>
          <a:p>
            <a:pPr algn="ctr"/>
            <a:r>
              <a:rPr lang="en-US" sz="3200" b="1" dirty="0"/>
              <a:t>Figure 2  Change in core CPI inflation rate </a:t>
            </a:r>
            <a:br>
              <a:rPr lang="en-US" sz="3200" b="1" dirty="0"/>
            </a:br>
            <a:r>
              <a:rPr lang="en-US" sz="3200" b="1" dirty="0"/>
              <a:t>versus composite govt-spending variable</a:t>
            </a:r>
            <a:endParaRPr lang="en-US" sz="3200" dirty="0"/>
          </a:p>
        </p:txBody>
      </p:sp>
      <p:pic>
        <p:nvPicPr>
          <p:cNvPr id="4" name="Content Placeholder 3" descr="A graph with numbers and lines&#10;&#10;Description automatically generated">
            <a:extLst>
              <a:ext uri="{FF2B5EF4-FFF2-40B4-BE49-F238E27FC236}">
                <a16:creationId xmlns:a16="http://schemas.microsoft.com/office/drawing/2014/main" id="{2076D96B-28CC-FC8E-88A8-8B80773E855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82445" y="1690688"/>
            <a:ext cx="6455684" cy="4833424"/>
          </a:xfrm>
          <a:prstGeom prst="rect">
            <a:avLst/>
          </a:prstGeom>
        </p:spPr>
      </p:pic>
    </p:spTree>
    <p:extLst>
      <p:ext uri="{BB962C8B-B14F-4D97-AF65-F5344CB8AC3E}">
        <p14:creationId xmlns:p14="http://schemas.microsoft.com/office/powerpoint/2010/main" val="2785030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1CE92-98A4-5673-90D0-E8182A9D55CF}"/>
              </a:ext>
            </a:extLst>
          </p:cNvPr>
          <p:cNvSpPr>
            <a:spLocks noGrp="1"/>
          </p:cNvSpPr>
          <p:nvPr>
            <p:ph type="title"/>
          </p:nvPr>
        </p:nvSpPr>
        <p:spPr/>
        <p:txBody>
          <a:bodyPr/>
          <a:lstStyle/>
          <a:p>
            <a:pPr algn="ctr"/>
            <a:r>
              <a:rPr lang="en-US" b="1" dirty="0"/>
              <a:t>Fiscal Theory of Price Level, FTPL,</a:t>
            </a:r>
            <a:br>
              <a:rPr lang="en-US" b="1" dirty="0"/>
            </a:br>
            <a:r>
              <a:rPr lang="en-US" b="1" dirty="0"/>
              <a:t>and Fiscal Dominance</a:t>
            </a:r>
          </a:p>
        </p:txBody>
      </p:sp>
      <p:sp>
        <p:nvSpPr>
          <p:cNvPr id="3" name="Content Placeholder 2">
            <a:extLst>
              <a:ext uri="{FF2B5EF4-FFF2-40B4-BE49-F238E27FC236}">
                <a16:creationId xmlns:a16="http://schemas.microsoft.com/office/drawing/2014/main" id="{B6947758-909D-80D3-A9D8-CB3B5DAADFF7}"/>
              </a:ext>
            </a:extLst>
          </p:cNvPr>
          <p:cNvSpPr>
            <a:spLocks noGrp="1"/>
          </p:cNvSpPr>
          <p:nvPr>
            <p:ph idx="1"/>
          </p:nvPr>
        </p:nvSpPr>
        <p:spPr>
          <a:xfrm>
            <a:off x="838200" y="2141537"/>
            <a:ext cx="10515600" cy="4351338"/>
          </a:xfrm>
        </p:spPr>
        <p:txBody>
          <a:bodyPr>
            <a:normAutofit fontScale="92500" lnSpcReduction="20000"/>
          </a:bodyPr>
          <a:lstStyle/>
          <a:p>
            <a:r>
              <a:rPr lang="en-US" dirty="0"/>
              <a:t>COVID crisis 2020-2023:  surge of inflation along with surge in fiscal deficits in many countries made economists receptive to idea that fiscal factors key to recent inflation.</a:t>
            </a:r>
          </a:p>
          <a:p>
            <a:endParaRPr lang="en-US" dirty="0"/>
          </a:p>
          <a:p>
            <a:r>
              <a:rPr lang="en-US" dirty="0"/>
              <a:t>By inflating away real public debt, inflation—unanticipated as of 2019—substantial source of effective real government revenue; amounts to partial debt default.</a:t>
            </a:r>
          </a:p>
          <a:p>
            <a:endParaRPr lang="en-US" dirty="0"/>
          </a:p>
          <a:p>
            <a:r>
              <a:rPr lang="en-US" dirty="0"/>
              <a:t>Analyze conceptually in context of government intertemporal budget constraint. Focus on frictionless version of model, no nominal rigidities. </a:t>
            </a:r>
          </a:p>
          <a:p>
            <a:endParaRPr lang="en-US" dirty="0"/>
          </a:p>
          <a:p>
            <a:r>
              <a:rPr lang="en-US" dirty="0"/>
              <a:t>Apply empirically to 37 OECD countries, 2020-22.  Updating now to 2023.</a:t>
            </a:r>
          </a:p>
        </p:txBody>
      </p:sp>
    </p:spTree>
    <p:extLst>
      <p:ext uri="{BB962C8B-B14F-4D97-AF65-F5344CB8AC3E}">
        <p14:creationId xmlns:p14="http://schemas.microsoft.com/office/powerpoint/2010/main" val="1970712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04546-74E9-A8D1-CE55-92EEC9890B16}"/>
              </a:ext>
            </a:extLst>
          </p:cNvPr>
          <p:cNvSpPr>
            <a:spLocks noGrp="1"/>
          </p:cNvSpPr>
          <p:nvPr>
            <p:ph type="title"/>
          </p:nvPr>
        </p:nvSpPr>
        <p:spPr/>
        <p:txBody>
          <a:bodyPr>
            <a:normAutofit/>
          </a:bodyPr>
          <a:lstStyle/>
          <a:p>
            <a:pPr algn="ctr"/>
            <a:r>
              <a:rPr lang="en-US" sz="3600" b="1" dirty="0"/>
              <a:t>Components of Govt-Spending Variable</a:t>
            </a:r>
          </a:p>
        </p:txBody>
      </p:sp>
      <p:sp>
        <p:nvSpPr>
          <p:cNvPr id="3" name="Content Placeholder 2">
            <a:extLst>
              <a:ext uri="{FF2B5EF4-FFF2-40B4-BE49-F238E27FC236}">
                <a16:creationId xmlns:a16="http://schemas.microsoft.com/office/drawing/2014/main" id="{792BB073-8874-1E15-BDEF-B7BCB86BB9F4}"/>
              </a:ext>
            </a:extLst>
          </p:cNvPr>
          <p:cNvSpPr>
            <a:spLocks noGrp="1"/>
          </p:cNvSpPr>
          <p:nvPr>
            <p:ph idx="1"/>
          </p:nvPr>
        </p:nvSpPr>
        <p:spPr>
          <a:xfrm>
            <a:off x="838200" y="2190750"/>
            <a:ext cx="10515600" cy="4667250"/>
          </a:xfrm>
        </p:spPr>
        <p:txBody>
          <a:bodyPr>
            <a:noAutofit/>
          </a:bodyPr>
          <a:lstStyle/>
          <a:p>
            <a:pPr marL="0" marR="0">
              <a:lnSpc>
                <a:spcPct val="110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Assess how statistical significance of composite government-spending variable relates to 3 components: </a:t>
            </a:r>
            <a:r>
              <a:rPr lang="en-US" sz="2200" i="1" kern="100" dirty="0">
                <a:effectLst/>
                <a:latin typeface="Times New Roman" panose="02020603050405020304" pitchFamily="18" charset="0"/>
                <a:ea typeface="Times New Roman" panose="02020603050405020304" pitchFamily="18" charset="0"/>
                <a:cs typeface="Times New Roman" panose="02020603050405020304" pitchFamily="18" charset="0"/>
              </a:rPr>
              <a:t>Δ(G/Y)</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debt-GDP ratio, debt duration.  Focus on cases from Table 5, columns 2 and 4, that include border dummy for Ukraine/Russia.  </a:t>
            </a:r>
          </a:p>
          <a:p>
            <a:pPr marL="0" marR="0">
              <a:lnSpc>
                <a:spcPct val="110000"/>
              </a:lnSpc>
              <a:spcBef>
                <a:spcPts val="0"/>
              </a:spcBef>
              <a:spcAft>
                <a:spcPts val="800"/>
              </a:spcAft>
            </a:pPr>
            <a:endParaRPr lang="en-US" sz="22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Each component of government-spending variable set, one at a time, at sample mean.  That is, designated variable restricted not to contribute to explanation of cross-sectional variations in inflation rates.  </a:t>
            </a:r>
            <a:r>
              <a:rPr lang="en-US" sz="2200" kern="100" dirty="0">
                <a:latin typeface="Times New Roman" panose="02020603050405020304" pitchFamily="18" charset="0"/>
                <a:ea typeface="Times New Roman" panose="02020603050405020304" pitchFamily="18" charset="0"/>
                <a:cs typeface="Times New Roman" panose="02020603050405020304" pitchFamily="18" charset="0"/>
              </a:rPr>
              <a:t>T</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hink of constraint as amounting to one coefficient restriction imposed on estimation.  Then test validity of restriction </a:t>
            </a:r>
            <a:r>
              <a:rPr lang="en-US" sz="2200" kern="100" dirty="0">
                <a:latin typeface="Times New Roman" panose="02020603050405020304" pitchFamily="18" charset="0"/>
                <a:ea typeface="Times New Roman" panose="02020603050405020304" pitchFamily="18" charset="0"/>
                <a:cs typeface="Times New Roman" panose="02020603050405020304" pitchFamily="18" charset="0"/>
              </a:rPr>
              <a:t>from</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condition that ‑2*log(likelihood ratio) distributed asymptotically as Chi-squared variable with one degree of freedom.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0619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70EB8-9D2C-26B8-6C99-9505C8133233}"/>
              </a:ext>
            </a:extLst>
          </p:cNvPr>
          <p:cNvSpPr>
            <a:spLocks noGrp="1"/>
          </p:cNvSpPr>
          <p:nvPr>
            <p:ph type="title"/>
          </p:nvPr>
        </p:nvSpPr>
        <p:spPr/>
        <p:txBody>
          <a:bodyPr>
            <a:normAutofit/>
          </a:bodyPr>
          <a:lstStyle/>
          <a:p>
            <a:pPr algn="ctr"/>
            <a:r>
              <a:rPr lang="en-US" sz="3600" b="1" dirty="0"/>
              <a:t>Results for govt spending, initial public debt,</a:t>
            </a:r>
            <a:br>
              <a:rPr lang="en-US" sz="3600" b="1" dirty="0"/>
            </a:br>
            <a:r>
              <a:rPr lang="en-US" sz="3600" b="1" dirty="0"/>
              <a:t>initial debt duration</a:t>
            </a:r>
          </a:p>
        </p:txBody>
      </p:sp>
      <p:sp>
        <p:nvSpPr>
          <p:cNvPr id="3" name="Content Placeholder 2">
            <a:extLst>
              <a:ext uri="{FF2B5EF4-FFF2-40B4-BE49-F238E27FC236}">
                <a16:creationId xmlns:a16="http://schemas.microsoft.com/office/drawing/2014/main" id="{5EE1998E-2D69-9E9C-D96B-7A3FCB1AFC0F}"/>
              </a:ext>
            </a:extLst>
          </p:cNvPr>
          <p:cNvSpPr>
            <a:spLocks noGrp="1"/>
          </p:cNvSpPr>
          <p:nvPr>
            <p:ph idx="1"/>
          </p:nvPr>
        </p:nvSpPr>
        <p:spPr>
          <a:xfrm>
            <a:off x="838200" y="1965278"/>
            <a:ext cx="10515600" cy="4892721"/>
          </a:xfrm>
        </p:spPr>
        <p:txBody>
          <a:bodyPr>
            <a:normAutofit/>
          </a:bodyPr>
          <a:lstStyle/>
          <a:p>
            <a:r>
              <a:rPr lang="en-US" sz="2800" kern="100" dirty="0">
                <a:effectLst/>
                <a:ea typeface="Times New Roman" panose="02020603050405020304" pitchFamily="18" charset="0"/>
                <a:cs typeface="Times New Roman" panose="02020603050405020304" pitchFamily="18" charset="0"/>
              </a:rPr>
              <a:t>p-value for </a:t>
            </a:r>
            <a:r>
              <a:rPr lang="en-US" sz="2800" i="1" kern="100" dirty="0">
                <a:effectLst/>
                <a:ea typeface="Times New Roman" panose="02020603050405020304" pitchFamily="18" charset="0"/>
                <a:cs typeface="Times New Roman" panose="02020603050405020304" pitchFamily="18" charset="0"/>
              </a:rPr>
              <a:t>Δ(G/Y)</a:t>
            </a:r>
            <a:r>
              <a:rPr lang="en-US" sz="2800" kern="100" dirty="0">
                <a:effectLst/>
                <a:ea typeface="Times New Roman" panose="02020603050405020304" pitchFamily="18" charset="0"/>
                <a:cs typeface="Times New Roman" panose="02020603050405020304" pitchFamily="18" charset="0"/>
              </a:rPr>
              <a:t> 0.000 for headline and core inflation rates.</a:t>
            </a:r>
            <a:endParaRPr lang="en-US" sz="2800" kern="100" dirty="0">
              <a:effectLst/>
              <a:ea typeface="Calibri" panose="020F0502020204030204" pitchFamily="34" charset="0"/>
              <a:cs typeface="Times New Roman" panose="02020603050405020304" pitchFamily="18" charset="0"/>
            </a:endParaRPr>
          </a:p>
          <a:p>
            <a:r>
              <a:rPr lang="en-US" dirty="0"/>
              <a:t>Same conclusion for 2019 ratio of public debt to GDP.</a:t>
            </a:r>
          </a:p>
          <a:p>
            <a:r>
              <a:rPr lang="en-US" dirty="0"/>
              <a:t>Duration of public debt in 2019 also significant (p-value 0.007 for headline inflation, 0.025 for core).</a:t>
            </a:r>
          </a:p>
          <a:p>
            <a:endParaRPr lang="en-US" dirty="0"/>
          </a:p>
          <a:p>
            <a:r>
              <a:rPr lang="en-US" dirty="0"/>
              <a:t>Can use linear approximation to express right side as 3 separate terms: values relative to sample means of spending surge, initial debt-GDP ratio, initial debt duration.  Get three separate coeffs, significantly +, -, -.  Accept hypothesis that coeffs equal size with this sign pattern.</a:t>
            </a:r>
          </a:p>
          <a:p>
            <a:endParaRPr lang="en-US" dirty="0"/>
          </a:p>
          <a:p>
            <a:endParaRPr lang="en-US" dirty="0"/>
          </a:p>
        </p:txBody>
      </p:sp>
    </p:spTree>
    <p:extLst>
      <p:ext uri="{BB962C8B-B14F-4D97-AF65-F5344CB8AC3E}">
        <p14:creationId xmlns:p14="http://schemas.microsoft.com/office/powerpoint/2010/main" val="1211511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63063-6D51-2C13-892B-F3D64A50BD2B}"/>
              </a:ext>
            </a:extLst>
          </p:cNvPr>
          <p:cNvSpPr>
            <a:spLocks noGrp="1"/>
          </p:cNvSpPr>
          <p:nvPr>
            <p:ph type="title"/>
          </p:nvPr>
        </p:nvSpPr>
        <p:spPr/>
        <p:txBody>
          <a:bodyPr/>
          <a:lstStyle/>
          <a:p>
            <a:pPr algn="ctr"/>
            <a:r>
              <a:rPr lang="en-US" b="1" dirty="0"/>
              <a:t>Including only Fiscal Surge</a:t>
            </a:r>
          </a:p>
        </p:txBody>
      </p:sp>
      <p:sp>
        <p:nvSpPr>
          <p:cNvPr id="3" name="Content Placeholder 2">
            <a:extLst>
              <a:ext uri="{FF2B5EF4-FFF2-40B4-BE49-F238E27FC236}">
                <a16:creationId xmlns:a16="http://schemas.microsoft.com/office/drawing/2014/main" id="{C30E9317-89BD-9CD6-5224-50DEF8F79657}"/>
              </a:ext>
            </a:extLst>
          </p:cNvPr>
          <p:cNvSpPr>
            <a:spLocks noGrp="1"/>
          </p:cNvSpPr>
          <p:nvPr>
            <p:ph idx="1"/>
          </p:nvPr>
        </p:nvSpPr>
        <p:spPr/>
        <p:txBody>
          <a:bodyPr/>
          <a:lstStyle/>
          <a:p>
            <a:r>
              <a:rPr lang="en-US" sz="2000" kern="100" dirty="0">
                <a:latin typeface="Times New Roman" panose="02020603050405020304" pitchFamily="18" charset="0"/>
                <a:ea typeface="DengXian" panose="02010600030101010101" pitchFamily="2" charset="-122"/>
                <a:cs typeface="Times New Roman" panose="02020603050405020304" pitchFamily="18" charset="0"/>
              </a:rPr>
              <a:t>P</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ositive connection between change in inflation rate and incremental government spending, </a:t>
            </a:r>
            <a:r>
              <a:rPr lang="en-US" sz="2000" i="1" kern="100" dirty="0">
                <a:effectLst/>
                <a:latin typeface="Times New Roman" panose="02020603050405020304" pitchFamily="18" charset="0"/>
                <a:ea typeface="DengXian" panose="02010600030101010101" pitchFamily="2" charset="-122"/>
                <a:cs typeface="Times New Roman" panose="02020603050405020304" pitchFamily="18" charset="0"/>
              </a:rPr>
              <a:t>Δ(G/Y)</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 not surprising from Keynesian perspective that </a:t>
            </a:r>
            <a:r>
              <a:rPr lang="en-US" sz="2000" kern="100" dirty="0">
                <a:latin typeface="Times New Roman" panose="02020603050405020304" pitchFamily="18" charset="0"/>
                <a:ea typeface="DengXian" panose="02010600030101010101" pitchFamily="2" charset="-122"/>
                <a:cs typeface="Times New Roman" panose="02020603050405020304" pitchFamily="18" charset="0"/>
              </a:rPr>
              <a:t>emphasizes</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 effect of government spending on aggregate demand.  Distinguishing feature of present model is two scaling variables—initial values of debt-GDP ratio and debt duration.  In particular, effect of debt-GDP ratio on boost to inflation negative for given </a:t>
            </a:r>
            <a:r>
              <a:rPr lang="en-US" sz="2000" i="1" kern="100" dirty="0">
                <a:effectLst/>
                <a:latin typeface="Times New Roman" panose="02020603050405020304" pitchFamily="18" charset="0"/>
                <a:ea typeface="DengXian" panose="02010600030101010101" pitchFamily="2" charset="-122"/>
                <a:cs typeface="Times New Roman" panose="02020603050405020304" pitchFamily="18" charset="0"/>
              </a:rPr>
              <a:t>Δ(G/Y)</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 whereas aggregate-demand model might generate opposite sign.  </a:t>
            </a:r>
          </a:p>
          <a:p>
            <a:endParaRPr lang="en-US" sz="2000" kern="100" dirty="0">
              <a:latin typeface="Times New Roman" panose="02020603050405020304" pitchFamily="18" charset="0"/>
              <a:ea typeface="DengXian" panose="02010600030101010101" pitchFamily="2" charset="-122"/>
              <a:cs typeface="Times New Roman" panose="02020603050405020304" pitchFamily="18" charset="0"/>
            </a:endParaRPr>
          </a:p>
          <a:p>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If fiscal variable enters just as </a:t>
            </a:r>
            <a:r>
              <a:rPr lang="en-US" sz="2000" i="1" kern="100" dirty="0">
                <a:effectLst/>
                <a:latin typeface="Times New Roman" panose="02020603050405020304" pitchFamily="18" charset="0"/>
                <a:ea typeface="DengXian" panose="02010600030101010101" pitchFamily="2" charset="-122"/>
                <a:cs typeface="Times New Roman" panose="02020603050405020304" pitchFamily="18" charset="0"/>
              </a:rPr>
              <a:t>Δ(G/Y)</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 get estimated coefficients positive but only marginally significant.  R‑squared 0.37 for headline inflation, 0.30 for core, compared to 0.8 in Table 1.  </a:t>
            </a:r>
            <a:r>
              <a:rPr lang="en-US" sz="2000" kern="100" dirty="0">
                <a:latin typeface="Times New Roman" panose="02020603050405020304" pitchFamily="18" charset="0"/>
                <a:ea typeface="DengXian" panose="02010600030101010101" pitchFamily="2" charset="-122"/>
                <a:cs typeface="Times New Roman" panose="02020603050405020304" pitchFamily="18" charset="0"/>
              </a:rPr>
              <a:t>R</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esults with fiscal variable entered as </a:t>
            </a:r>
            <a:r>
              <a:rPr lang="en-US" sz="2000" i="1" kern="100" dirty="0">
                <a:effectLst/>
                <a:latin typeface="Times New Roman" panose="02020603050405020304" pitchFamily="18" charset="0"/>
                <a:ea typeface="DengXian" panose="02010600030101010101" pitchFamily="2" charset="-122"/>
                <a:cs typeface="Times New Roman" panose="02020603050405020304" pitchFamily="18" charset="0"/>
              </a:rPr>
              <a:t>Δ(G/Y)</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 look as shown in Figures 3 (headline CPI) and 4 (core CPI).  </a:t>
            </a:r>
            <a:r>
              <a:rPr lang="en-US" sz="2000" kern="100" dirty="0">
                <a:latin typeface="Times New Roman" panose="02020603050405020304" pitchFamily="18" charset="0"/>
                <a:ea typeface="DengXian" panose="02010600030101010101" pitchFamily="2" charset="-122"/>
                <a:cs typeface="Times New Roman" panose="02020603050405020304" pitchFamily="18" charset="0"/>
              </a:rPr>
              <a:t>P</a:t>
            </a:r>
            <a:r>
              <a:rPr lang="en-US" sz="2000" kern="100" dirty="0">
                <a:effectLst/>
                <a:latin typeface="Times New Roman" panose="02020603050405020304" pitchFamily="18" charset="0"/>
                <a:ea typeface="DengXian" panose="02010600030101010101" pitchFamily="2" charset="-122"/>
                <a:cs typeface="Times New Roman" panose="02020603050405020304" pitchFamily="18" charset="0"/>
              </a:rPr>
              <a:t>ositive relationship between excess government spending and increase in each inflation rate but results only marginally statistically significant.  In contrast, relationships clearly positive in Figures 1 and 2.</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56742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AE249-C16D-22AD-B002-80AED39EAF33}"/>
              </a:ext>
            </a:extLst>
          </p:cNvPr>
          <p:cNvSpPr>
            <a:spLocks noGrp="1"/>
          </p:cNvSpPr>
          <p:nvPr>
            <p:ph type="title"/>
          </p:nvPr>
        </p:nvSpPr>
        <p:spPr/>
        <p:txBody>
          <a:bodyPr/>
          <a:lstStyle/>
          <a:p>
            <a:pPr algn="ctr"/>
            <a:r>
              <a:rPr lang="en-US" sz="4400" b="1" dirty="0"/>
              <a:t>Figure 3  Change in headline CPI inflation rate</a:t>
            </a:r>
            <a:br>
              <a:rPr lang="en-US" sz="4400" b="1" dirty="0"/>
            </a:br>
            <a:r>
              <a:rPr lang="en-US" sz="4400" b="1" dirty="0"/>
              <a:t>versus excess govt spending</a:t>
            </a:r>
            <a:endParaRPr lang="en-US" b="1" dirty="0"/>
          </a:p>
        </p:txBody>
      </p:sp>
      <p:pic>
        <p:nvPicPr>
          <p:cNvPr id="4" name="Content Placeholder 3" descr="A graph with numbers and a line&#10;&#10;Description automatically generated">
            <a:extLst>
              <a:ext uri="{FF2B5EF4-FFF2-40B4-BE49-F238E27FC236}">
                <a16:creationId xmlns:a16="http://schemas.microsoft.com/office/drawing/2014/main" id="{0BA4AD59-2692-5DAF-3608-592FF8DCFF86}"/>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20331" y="1825625"/>
            <a:ext cx="4351338" cy="4351338"/>
          </a:xfrm>
          <a:prstGeom prst="rect">
            <a:avLst/>
          </a:prstGeom>
        </p:spPr>
      </p:pic>
    </p:spTree>
    <p:extLst>
      <p:ext uri="{BB962C8B-B14F-4D97-AF65-F5344CB8AC3E}">
        <p14:creationId xmlns:p14="http://schemas.microsoft.com/office/powerpoint/2010/main" val="4186112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3C1D7-2912-F71E-5FEB-84CB31CCD7F0}"/>
              </a:ext>
            </a:extLst>
          </p:cNvPr>
          <p:cNvSpPr>
            <a:spLocks noGrp="1"/>
          </p:cNvSpPr>
          <p:nvPr>
            <p:ph type="title"/>
          </p:nvPr>
        </p:nvSpPr>
        <p:spPr/>
        <p:txBody>
          <a:bodyPr/>
          <a:lstStyle/>
          <a:p>
            <a:pPr algn="ctr"/>
            <a:r>
              <a:rPr lang="en-US" sz="4400" b="1" dirty="0"/>
              <a:t>Figure 4  Change in core CPI inflation rate</a:t>
            </a:r>
            <a:br>
              <a:rPr lang="en-US" sz="4400" b="1" dirty="0"/>
            </a:br>
            <a:r>
              <a:rPr lang="en-US" sz="4400" b="1" dirty="0"/>
              <a:t>versus excess govt spending</a:t>
            </a:r>
            <a:endParaRPr lang="en-US" dirty="0"/>
          </a:p>
        </p:txBody>
      </p:sp>
      <p:pic>
        <p:nvPicPr>
          <p:cNvPr id="4" name="Content Placeholder 3" descr="A graph with numbers and a line&#10;&#10;Description automatically generated">
            <a:extLst>
              <a:ext uri="{FF2B5EF4-FFF2-40B4-BE49-F238E27FC236}">
                <a16:creationId xmlns:a16="http://schemas.microsoft.com/office/drawing/2014/main" id="{C7CD50C3-211C-D445-28AA-A634E5299355}"/>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20331" y="1825625"/>
            <a:ext cx="4351338" cy="4351338"/>
          </a:xfrm>
          <a:prstGeom prst="rect">
            <a:avLst/>
          </a:prstGeom>
        </p:spPr>
      </p:pic>
    </p:spTree>
    <p:extLst>
      <p:ext uri="{BB962C8B-B14F-4D97-AF65-F5344CB8AC3E}">
        <p14:creationId xmlns:p14="http://schemas.microsoft.com/office/powerpoint/2010/main" val="4218193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EDF9F-8F78-B962-B528-57C3D400C62C}"/>
              </a:ext>
            </a:extLst>
          </p:cNvPr>
          <p:cNvSpPr>
            <a:spLocks noGrp="1"/>
          </p:cNvSpPr>
          <p:nvPr>
            <p:ph type="title"/>
          </p:nvPr>
        </p:nvSpPr>
        <p:spPr/>
        <p:txBody>
          <a:bodyPr/>
          <a:lstStyle/>
          <a:p>
            <a:pPr algn="ctr"/>
            <a:r>
              <a:rPr lang="en-US" b="1" dirty="0"/>
              <a:t>Euro-zone countries entered separately</a:t>
            </a:r>
          </a:p>
        </p:txBody>
      </p:sp>
      <p:sp>
        <p:nvSpPr>
          <p:cNvPr id="3" name="Content Placeholder 2">
            <a:extLst>
              <a:ext uri="{FF2B5EF4-FFF2-40B4-BE49-F238E27FC236}">
                <a16:creationId xmlns:a16="http://schemas.microsoft.com/office/drawing/2014/main" id="{B6289411-6482-B4F8-8187-BB9E71970799}"/>
              </a:ext>
            </a:extLst>
          </p:cNvPr>
          <p:cNvSpPr>
            <a:spLocks noGrp="1"/>
          </p:cNvSpPr>
          <p:nvPr>
            <p:ph idx="1"/>
          </p:nvPr>
        </p:nvSpPr>
        <p:spPr>
          <a:xfrm>
            <a:off x="838200" y="2194115"/>
            <a:ext cx="10515600" cy="3128512"/>
          </a:xfrm>
        </p:spPr>
        <p:txBody>
          <a:bodyPr>
            <a:normAutofit/>
          </a:bodyPr>
          <a:lstStyle/>
          <a:p>
            <a:r>
              <a:rPr lang="en-US" sz="2400" dirty="0"/>
              <a:t>In Table 2, first G-variable same as Table 1; Euro countries have Euro-area weighted average.  Second G-variable for Euro zone is individual G variable relative to Euro-area average.  Estimated coefficient on second variable differs insignificantly from zero at 5% level: 0.12 (0.07) headline, 0.00 (0.07) core.</a:t>
            </a:r>
          </a:p>
          <a:p>
            <a:pPr marL="0" indent="0">
              <a:buNone/>
            </a:pPr>
            <a:endParaRPr lang="en-US" sz="2400" dirty="0"/>
          </a:p>
          <a:p>
            <a:r>
              <a:rPr lang="en-US" sz="2400" dirty="0"/>
              <a:t>Main conclusion is aggregating Euro-zone countries into one economy satisfactory for analyzing effects of G variable on inflation rates.</a:t>
            </a:r>
          </a:p>
          <a:p>
            <a:pPr marL="0" indent="0">
              <a:buNone/>
            </a:pPr>
            <a:endParaRPr lang="en-US" sz="2400" dirty="0"/>
          </a:p>
          <a:p>
            <a:endParaRPr lang="en-US" dirty="0"/>
          </a:p>
        </p:txBody>
      </p:sp>
    </p:spTree>
    <p:extLst>
      <p:ext uri="{BB962C8B-B14F-4D97-AF65-F5344CB8AC3E}">
        <p14:creationId xmlns:p14="http://schemas.microsoft.com/office/powerpoint/2010/main" val="3294113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DE15A-03A3-CED4-E2F5-332D4BE53564}"/>
              </a:ext>
            </a:extLst>
          </p:cNvPr>
          <p:cNvSpPr>
            <a:spLocks noGrp="1"/>
          </p:cNvSpPr>
          <p:nvPr>
            <p:ph type="title"/>
          </p:nvPr>
        </p:nvSpPr>
        <p:spPr/>
        <p:txBody>
          <a:bodyPr>
            <a:normAutofit/>
          </a:bodyPr>
          <a:lstStyle/>
          <a:p>
            <a:pPr algn="ctr"/>
            <a:r>
              <a:rPr lang="en-US" sz="3600" b="1" dirty="0"/>
              <a:t>Table 2: Regressions for Change in Inflation Rate</a:t>
            </a:r>
            <a:br>
              <a:rPr lang="en-US" sz="3600" b="1" dirty="0"/>
            </a:br>
            <a:r>
              <a:rPr lang="en-US" sz="3600" b="1" dirty="0"/>
              <a:t>Euro-zone countries entered individually</a:t>
            </a:r>
          </a:p>
        </p:txBody>
      </p:sp>
      <p:graphicFrame>
        <p:nvGraphicFramePr>
          <p:cNvPr id="4" name="Content Placeholder 3">
            <a:extLst>
              <a:ext uri="{FF2B5EF4-FFF2-40B4-BE49-F238E27FC236}">
                <a16:creationId xmlns:a16="http://schemas.microsoft.com/office/drawing/2014/main" id="{110DC88A-652F-BD10-0706-1C22F2E833C9}"/>
              </a:ext>
            </a:extLst>
          </p:cNvPr>
          <p:cNvGraphicFramePr>
            <a:graphicFrameLocks noGrp="1"/>
          </p:cNvGraphicFramePr>
          <p:nvPr>
            <p:ph idx="1"/>
            <p:extLst>
              <p:ext uri="{D42A27DB-BD31-4B8C-83A1-F6EECF244321}">
                <p14:modId xmlns:p14="http://schemas.microsoft.com/office/powerpoint/2010/main" val="1488497089"/>
              </p:ext>
            </p:extLst>
          </p:nvPr>
        </p:nvGraphicFramePr>
        <p:xfrm>
          <a:off x="838200" y="1825625"/>
          <a:ext cx="10515600" cy="4302760"/>
        </p:xfrm>
        <a:graphic>
          <a:graphicData uri="http://schemas.openxmlformats.org/drawingml/2006/table">
            <a:tbl>
              <a:tblPr firstRow="1" bandRow="1">
                <a:tableStyleId>{5C22544A-7EE6-4342-B048-85BDC9FD1C3A}</a:tableStyleId>
              </a:tblPr>
              <a:tblGrid>
                <a:gridCol w="2631141">
                  <a:extLst>
                    <a:ext uri="{9D8B030D-6E8A-4147-A177-3AD203B41FA5}">
                      <a16:colId xmlns:a16="http://schemas.microsoft.com/office/drawing/2014/main" val="1375230916"/>
                    </a:ext>
                  </a:extLst>
                </a:gridCol>
                <a:gridCol w="1734671">
                  <a:extLst>
                    <a:ext uri="{9D8B030D-6E8A-4147-A177-3AD203B41FA5}">
                      <a16:colId xmlns:a16="http://schemas.microsoft.com/office/drawing/2014/main" val="1000170899"/>
                    </a:ext>
                  </a:extLst>
                </a:gridCol>
                <a:gridCol w="2178423">
                  <a:extLst>
                    <a:ext uri="{9D8B030D-6E8A-4147-A177-3AD203B41FA5}">
                      <a16:colId xmlns:a16="http://schemas.microsoft.com/office/drawing/2014/main" val="1529390653"/>
                    </a:ext>
                  </a:extLst>
                </a:gridCol>
                <a:gridCol w="1868245">
                  <a:extLst>
                    <a:ext uri="{9D8B030D-6E8A-4147-A177-3AD203B41FA5}">
                      <a16:colId xmlns:a16="http://schemas.microsoft.com/office/drawing/2014/main" val="4045937608"/>
                    </a:ext>
                  </a:extLst>
                </a:gridCol>
                <a:gridCol w="2103120">
                  <a:extLst>
                    <a:ext uri="{9D8B030D-6E8A-4147-A177-3AD203B41FA5}">
                      <a16:colId xmlns:a16="http://schemas.microsoft.com/office/drawing/2014/main" val="735198206"/>
                    </a:ext>
                  </a:extLst>
                </a:gridCol>
              </a:tblGrid>
              <a:tr h="370840">
                <a:tc>
                  <a:txBody>
                    <a:bodyPr/>
                    <a:lstStyle/>
                    <a:p>
                      <a:endParaRPr lang="en-US" dirty="0"/>
                    </a:p>
                  </a:txBody>
                  <a:tcPr/>
                </a:tc>
                <a:tc gridSpan="2">
                  <a:txBody>
                    <a:bodyPr/>
                    <a:lstStyle/>
                    <a:p>
                      <a:pPr algn="ctr"/>
                      <a:r>
                        <a:rPr lang="en-US" dirty="0"/>
                        <a:t>Headline CPI inflation rate</a:t>
                      </a:r>
                    </a:p>
                  </a:txBody>
                  <a:tcPr/>
                </a:tc>
                <a:tc hMerge="1">
                  <a:txBody>
                    <a:bodyPr/>
                    <a:lstStyle/>
                    <a:p>
                      <a:endParaRPr lang="en-US" dirty="0"/>
                    </a:p>
                  </a:txBody>
                  <a:tcPr/>
                </a:tc>
                <a:tc gridSpan="2">
                  <a:txBody>
                    <a:bodyPr/>
                    <a:lstStyle/>
                    <a:p>
                      <a:pPr algn="ctr"/>
                      <a:r>
                        <a:rPr lang="en-US" dirty="0"/>
                        <a:t>Core CPI inflation rate</a:t>
                      </a:r>
                    </a:p>
                  </a:txBody>
                  <a:tcPr/>
                </a:tc>
                <a:tc hMerge="1">
                  <a:txBody>
                    <a:bodyPr/>
                    <a:lstStyle/>
                    <a:p>
                      <a:endParaRPr lang="en-US" dirty="0"/>
                    </a:p>
                  </a:txBody>
                  <a:tcPr/>
                </a:tc>
                <a:extLst>
                  <a:ext uri="{0D108BD9-81ED-4DB2-BD59-A6C34878D82A}">
                    <a16:rowId xmlns:a16="http://schemas.microsoft.com/office/drawing/2014/main" val="3795377122"/>
                  </a:ext>
                </a:extLst>
              </a:tr>
              <a:tr h="370840">
                <a:tc>
                  <a:txBody>
                    <a:bodyPr/>
                    <a:lstStyle/>
                    <a:p>
                      <a:pPr marL="0" marR="0">
                        <a:lnSpc>
                          <a:spcPct val="200000"/>
                        </a:lnSpc>
                        <a:spcBef>
                          <a:spcPts val="0"/>
                        </a:spcBef>
                        <a:spcAft>
                          <a:spcPts val="0"/>
                        </a:spcAft>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b="1" dirty="0"/>
                        <a:t>(1)</a:t>
                      </a:r>
                    </a:p>
                  </a:txBody>
                  <a:tcPr/>
                </a:tc>
                <a:tc>
                  <a:txBody>
                    <a:bodyPr/>
                    <a:lstStyle/>
                    <a:p>
                      <a:pPr algn="ctr"/>
                      <a:r>
                        <a:rPr lang="en-US" b="1" dirty="0"/>
                        <a:t>(2)</a:t>
                      </a:r>
                    </a:p>
                  </a:txBody>
                  <a:tcPr/>
                </a:tc>
                <a:tc>
                  <a:txBody>
                    <a:bodyPr/>
                    <a:lstStyle/>
                    <a:p>
                      <a:pPr algn="ctr"/>
                      <a:r>
                        <a:rPr lang="en-US" b="1" dirty="0"/>
                        <a:t>(3)</a:t>
                      </a:r>
                    </a:p>
                  </a:txBody>
                  <a:tcPr/>
                </a:tc>
                <a:tc>
                  <a:txBody>
                    <a:bodyPr/>
                    <a:lstStyle/>
                    <a:p>
                      <a:pPr algn="ctr"/>
                      <a:r>
                        <a:rPr lang="en-US" b="1" dirty="0"/>
                        <a:t>(4)</a:t>
                      </a:r>
                    </a:p>
                  </a:txBody>
                  <a:tcPr/>
                </a:tc>
                <a:extLst>
                  <a:ext uri="{0D108BD9-81ED-4DB2-BD59-A6C34878D82A}">
                    <a16:rowId xmlns:a16="http://schemas.microsoft.com/office/drawing/2014/main" val="1783359233"/>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Constant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0.0152***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(0.0034)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0.0092***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(0.0022)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0.0032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(0.0028)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(0.0022)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996308"/>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Excess govt spending/(gross</a:t>
                      </a:r>
                    </a:p>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      debt)*duration: Table 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0.374***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(0.099)</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0.422***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(0.061)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0.420***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(0.083)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0.455***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(0.062)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6997415"/>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Excess govt spending/(gross</a:t>
                      </a:r>
                    </a:p>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      debt)*duration: Euro area</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0.353***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(0.109)</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0.125*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(0.073)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0.160*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(0.092)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(0.074)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7091701"/>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Border with Ukraine or Russia</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0.0258***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(0.0034)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0.0186***</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(0.0034)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7855993"/>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Number of observations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37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37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37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37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0914439"/>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R-squared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0.424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0.790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0.460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0.714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2771217"/>
                  </a:ext>
                </a:extLst>
              </a:tr>
              <a:tr h="370840">
                <a:tc>
                  <a:txBody>
                    <a:bodyPr/>
                    <a:lstStyle/>
                    <a:p>
                      <a:pPr marL="0" marR="0">
                        <a:lnSpc>
                          <a:spcPct val="100000"/>
                        </a:lnSpc>
                        <a:spcBef>
                          <a:spcPts val="0"/>
                        </a:spcBef>
                        <a:spcAft>
                          <a:spcPts val="0"/>
                        </a:spcAft>
                      </a:pPr>
                      <a:r>
                        <a:rPr lang="en-US" sz="1400" b="1" kern="100" dirty="0">
                          <a:effectLst/>
                          <a:latin typeface="Times New Roman" panose="02020603050405020304" pitchFamily="18" charset="0"/>
                          <a:ea typeface="Calibri" panose="020F0502020204030204" pitchFamily="34" charset="0"/>
                          <a:cs typeface="Times New Roman" panose="02020603050405020304" pitchFamily="18" charset="0"/>
                        </a:rPr>
                        <a:t>s.e. of regression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0.0126</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0.0077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0.0106</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0.0078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0087906"/>
                  </a:ext>
                </a:extLst>
              </a:tr>
              <a:tr h="370840">
                <a:tc gridSpan="5">
                  <a:txBody>
                    <a:bodyPr/>
                    <a:lstStyle/>
                    <a:p>
                      <a:r>
                        <a:rPr lang="en-US" dirty="0"/>
                        <a:t>Regressions by OLS, s.e.’s in parentheses.  Dependent variable is inflation rate for 2020-22 less that for 2010-19.</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06034162"/>
                  </a:ext>
                </a:extLst>
              </a:tr>
              <a:tr h="370840">
                <a:tc gridSpan="5">
                  <a:txBody>
                    <a:bodyPr/>
                    <a:lstStyle/>
                    <a:p>
                      <a:r>
                        <a:rPr lang="en-US" dirty="0"/>
                        <a:t>***significant at 1%, **significant at 5%, *significant at 10%</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37286851"/>
                  </a:ext>
                </a:extLst>
              </a:tr>
            </a:tbl>
          </a:graphicData>
        </a:graphic>
      </p:graphicFrame>
    </p:spTree>
    <p:extLst>
      <p:ext uri="{BB962C8B-B14F-4D97-AF65-F5344CB8AC3E}">
        <p14:creationId xmlns:p14="http://schemas.microsoft.com/office/powerpoint/2010/main" val="19212217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135A6-7B3F-6336-1E7D-15CE56C2DA85}"/>
              </a:ext>
            </a:extLst>
          </p:cNvPr>
          <p:cNvSpPr>
            <a:spLocks noGrp="1"/>
          </p:cNvSpPr>
          <p:nvPr>
            <p:ph type="title"/>
          </p:nvPr>
        </p:nvSpPr>
        <p:spPr/>
        <p:txBody>
          <a:bodyPr/>
          <a:lstStyle/>
          <a:p>
            <a:pPr algn="ctr"/>
            <a:r>
              <a:rPr lang="en-US" b="1" dirty="0"/>
              <a:t>Additional Results</a:t>
            </a:r>
          </a:p>
        </p:txBody>
      </p:sp>
      <p:sp>
        <p:nvSpPr>
          <p:cNvPr id="3" name="Content Placeholder 2">
            <a:extLst>
              <a:ext uri="{FF2B5EF4-FFF2-40B4-BE49-F238E27FC236}">
                <a16:creationId xmlns:a16="http://schemas.microsoft.com/office/drawing/2014/main" id="{4F160E2A-4ADF-B40B-358E-6BEA1A3E52DB}"/>
              </a:ext>
            </a:extLst>
          </p:cNvPr>
          <p:cNvSpPr>
            <a:spLocks noGrp="1"/>
          </p:cNvSpPr>
          <p:nvPr>
            <p:ph idx="1"/>
          </p:nvPr>
        </p:nvSpPr>
        <p:spPr>
          <a:xfrm>
            <a:off x="791106" y="1798154"/>
            <a:ext cx="10515600" cy="4351338"/>
          </a:xfrm>
        </p:spPr>
        <p:txBody>
          <a:bodyPr>
            <a:normAutofit/>
          </a:bodyPr>
          <a:lstStyle/>
          <a:p>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Prediction that duration of high inflation corresponds to duration of public debt.  For U.S., this is 5 years, starting 2020.  Higher duration for UK (10-12 years), Euro area (7).</a:t>
            </a:r>
          </a:p>
          <a:p>
            <a:endParaRPr lang="en-US" kern="1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Figure 5 shows evolution of ratios of gross public debt to GDP—U.S. and GDP-weighted average for 21 economies.  Surge in 2020 with fiscal deficits.  Down since—effects of rising nominal GDP and decline in market value of debt because of rising nominal interest rates.</a:t>
            </a:r>
          </a:p>
          <a:p>
            <a:endPar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33628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80F7D-47FE-7250-19A2-E071479031C0}"/>
              </a:ext>
            </a:extLst>
          </p:cNvPr>
          <p:cNvSpPr>
            <a:spLocks noGrp="1"/>
          </p:cNvSpPr>
          <p:nvPr>
            <p:ph type="title"/>
          </p:nvPr>
        </p:nvSpPr>
        <p:spPr/>
        <p:txBody>
          <a:bodyPr/>
          <a:lstStyle/>
          <a:p>
            <a:pPr algn="ctr"/>
            <a:r>
              <a:rPr lang="en-US" b="1" dirty="0"/>
              <a:t>Figure 5</a:t>
            </a:r>
            <a:br>
              <a:rPr lang="en-US" b="1" dirty="0"/>
            </a:br>
            <a:r>
              <a:rPr lang="en-US" b="1" dirty="0"/>
              <a:t>Ratio of Gross Public Debt to GDP</a:t>
            </a:r>
          </a:p>
        </p:txBody>
      </p:sp>
      <p:pic>
        <p:nvPicPr>
          <p:cNvPr id="5" name="Content Placeholder 4" descr="A graph showing the growth of the us and the us economy&#10;&#10;Description automatically generated">
            <a:extLst>
              <a:ext uri="{FF2B5EF4-FFF2-40B4-BE49-F238E27FC236}">
                <a16:creationId xmlns:a16="http://schemas.microsoft.com/office/drawing/2014/main" id="{29E575AD-ADF0-3823-B997-AC053E694F1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33712" y="1853406"/>
            <a:ext cx="6124575" cy="4295775"/>
          </a:xfrm>
        </p:spPr>
      </p:pic>
    </p:spTree>
    <p:extLst>
      <p:ext uri="{BB962C8B-B14F-4D97-AF65-F5344CB8AC3E}">
        <p14:creationId xmlns:p14="http://schemas.microsoft.com/office/powerpoint/2010/main" val="2127767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BB898-BA2E-CFCC-7B09-BBC0649046F1}"/>
              </a:ext>
            </a:extLst>
          </p:cNvPr>
          <p:cNvSpPr>
            <a:spLocks noGrp="1"/>
          </p:cNvSpPr>
          <p:nvPr>
            <p:ph type="title"/>
          </p:nvPr>
        </p:nvSpPr>
        <p:spPr/>
        <p:txBody>
          <a:bodyPr/>
          <a:lstStyle/>
          <a:p>
            <a:pPr algn="ctr"/>
            <a:r>
              <a:rPr lang="en-US" b="1" dirty="0"/>
              <a:t>Current Research</a:t>
            </a:r>
          </a:p>
        </p:txBody>
      </p:sp>
      <p:sp>
        <p:nvSpPr>
          <p:cNvPr id="3" name="Content Placeholder 2">
            <a:extLst>
              <a:ext uri="{FF2B5EF4-FFF2-40B4-BE49-F238E27FC236}">
                <a16:creationId xmlns:a16="http://schemas.microsoft.com/office/drawing/2014/main" id="{F3B8A074-364E-8C03-9014-AE2AAA8DFBF0}"/>
              </a:ext>
            </a:extLst>
          </p:cNvPr>
          <p:cNvSpPr>
            <a:spLocks noGrp="1"/>
          </p:cNvSpPr>
          <p:nvPr>
            <p:ph idx="1"/>
          </p:nvPr>
        </p:nvSpPr>
        <p:spPr>
          <a:xfrm>
            <a:off x="838200" y="2028826"/>
            <a:ext cx="10515600" cy="4351338"/>
          </a:xfrm>
        </p:spPr>
        <p:txBody>
          <a:bodyPr/>
          <a:lstStyle/>
          <a:p>
            <a:r>
              <a:rPr lang="en-US" dirty="0"/>
              <a:t>Adding 9 non-OECD countries with data: Brazil, Croatia, India, Indonesia, Malaysia, Peru, Singapore, South Africa, Thailand.</a:t>
            </a:r>
          </a:p>
          <a:p>
            <a:endParaRPr lang="en-US" dirty="0"/>
          </a:p>
          <a:p>
            <a:r>
              <a:rPr lang="en-US" dirty="0"/>
              <a:t>Adding data for 2023.</a:t>
            </a:r>
          </a:p>
          <a:p>
            <a:endParaRPr lang="en-US" dirty="0"/>
          </a:p>
          <a:p>
            <a:r>
              <a:rPr lang="en-US" dirty="0"/>
              <a:t>Will apply to U.S. states.  Analogous to Euro zone?</a:t>
            </a:r>
          </a:p>
          <a:p>
            <a:endParaRPr lang="en-US" dirty="0"/>
          </a:p>
          <a:p>
            <a:r>
              <a:rPr lang="en-US" dirty="0"/>
              <a:t>Policy implications:  was it mistake to have inflation surge, contingent on paths of government spending?</a:t>
            </a:r>
          </a:p>
        </p:txBody>
      </p:sp>
    </p:spTree>
    <p:extLst>
      <p:ext uri="{BB962C8B-B14F-4D97-AF65-F5344CB8AC3E}">
        <p14:creationId xmlns:p14="http://schemas.microsoft.com/office/powerpoint/2010/main" val="433588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E411D-3C23-0A4E-31AC-7EC0CA7B1CC6}"/>
              </a:ext>
            </a:extLst>
          </p:cNvPr>
          <p:cNvSpPr>
            <a:spLocks noGrp="1"/>
          </p:cNvSpPr>
          <p:nvPr>
            <p:ph type="title"/>
          </p:nvPr>
        </p:nvSpPr>
        <p:spPr/>
        <p:txBody>
          <a:bodyPr>
            <a:normAutofit/>
          </a:bodyPr>
          <a:lstStyle/>
          <a:p>
            <a:pPr algn="ctr"/>
            <a:r>
              <a:rPr lang="en-US" sz="3600" b="1" dirty="0"/>
              <a:t>Government Intertemporal Budget Constraint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BA43306-9811-AE37-FF0E-F495166B5F45}"/>
                  </a:ext>
                </a:extLst>
              </p:cNvPr>
              <p:cNvSpPr>
                <a:spLocks noGrp="1"/>
              </p:cNvSpPr>
              <p:nvPr>
                <p:ph idx="1"/>
              </p:nvPr>
            </p:nvSpPr>
            <p:spPr>
              <a:xfrm>
                <a:off x="838200" y="1594140"/>
                <a:ext cx="10515600" cy="4351338"/>
              </a:xfrm>
            </p:spPr>
            <p:txBody>
              <a:bodyPr>
                <a:normAutofit lnSpcReduction="10000"/>
              </a:bodyPr>
              <a:lstStyle/>
              <a:p>
                <a:pPr marL="457200" lvl="1" indent="0">
                  <a:buNone/>
                </a:pPr>
                <a:endParaRPr lang="en-US" dirty="0">
                  <a:effectLst/>
                  <a:latin typeface="Times New Roman" panose="02020603050405020304" pitchFamily="18" charset="0"/>
                  <a:ea typeface="Times New Roman" panose="02020603050405020304" pitchFamily="18" charset="0"/>
                </a:endParaRPr>
              </a:p>
              <a:p>
                <a:pPr marL="457200" lvl="1" indent="0">
                  <a:buNone/>
                </a:pPr>
                <a:r>
                  <a:rPr lang="en-US" dirty="0">
                    <a:latin typeface="Times New Roman" panose="02020603050405020304" pitchFamily="18" charset="0"/>
                    <a:ea typeface="Times New Roman" panose="02020603050405020304" pitchFamily="18" charset="0"/>
                  </a:rPr>
                  <a:t>Centerpiece is government’s intertemporal budget constraint:</a:t>
                </a:r>
              </a:p>
              <a:p>
                <a:pPr marL="457200" lvl="1" indent="0">
                  <a:buNone/>
                </a:pPr>
                <a:endParaRPr lang="en-US" dirty="0">
                  <a:latin typeface="Times New Roman" panose="02020603050405020304" pitchFamily="18" charset="0"/>
                  <a:ea typeface="Times New Roman" panose="02020603050405020304" pitchFamily="18" charset="0"/>
                </a:endParaRPr>
              </a:p>
              <a:p>
                <a:pPr marL="457200" lvl="1" indent="0">
                  <a:buNone/>
                </a:pPr>
                <a:r>
                  <a:rPr lang="en-US" dirty="0">
                    <a:effectLst/>
                    <a:latin typeface="Times New Roman" panose="02020603050405020304" pitchFamily="18" charset="0"/>
                    <a:ea typeface="Times New Roman" panose="02020603050405020304" pitchFamily="18" charset="0"/>
                  </a:rPr>
                  <a:t>	(1)		</a:t>
                </a:r>
                <a14:m>
                  <m:oMath xmlns:m="http://schemas.openxmlformats.org/officeDocument/2006/math">
                    <m:f>
                      <m:fPr>
                        <m:ctrlPr>
                          <a:rPr lang="en-US" i="1">
                            <a:effectLst/>
                            <a:latin typeface="Cambria Math" panose="02040503050406030204" pitchFamily="18" charset="0"/>
                            <a:cs typeface="Times New Roman" panose="02020603050405020304" pitchFamily="18" charset="0"/>
                          </a:rPr>
                        </m:ctrlPr>
                      </m:fPr>
                      <m:num>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𝐵</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num>
                      <m:den>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den>
                    </m:f>
                    <m:r>
                      <a:rPr lang="en-US"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effectLst/>
                            <a:latin typeface="Cambria Math" panose="02040503050406030204" pitchFamily="18" charset="0"/>
                            <a:cs typeface="Times New Roman" panose="02020603050405020304" pitchFamily="18" charset="0"/>
                          </a:rPr>
                        </m:ctrlPr>
                      </m:sSubPr>
                      <m:e>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i="1">
                            <a:effectLst/>
                            <a:latin typeface="Cambria Math" panose="02040503050406030204" pitchFamily="18" charset="0"/>
                            <a:cs typeface="Times New Roman" panose="02020603050405020304" pitchFamily="18" charset="0"/>
                          </a:rPr>
                        </m:ctrlPr>
                      </m:fPr>
                      <m:num>
                        <m:r>
                          <a:rPr lang="en-US"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r>
                              <a:rPr lang="en-US" i="1">
                                <a:effectLst/>
                                <a:latin typeface="Cambria Math" panose="02040503050406030204" pitchFamily="18" charset="0"/>
                                <a:ea typeface="Calibri" panose="020F0502020204030204" pitchFamily="34" charset="0"/>
                                <a:cs typeface="Times New Roman" panose="02020603050405020304" pitchFamily="18" charset="0"/>
                              </a:rPr>
                              <m:t>+1</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r>
                              <a:rPr lang="en-US" i="1">
                                <a:effectLst/>
                                <a:latin typeface="Cambria Math" panose="02040503050406030204" pitchFamily="18" charset="0"/>
                                <a:ea typeface="Calibri" panose="020F0502020204030204" pitchFamily="34" charset="0"/>
                                <a:cs typeface="Times New Roman" panose="02020603050405020304" pitchFamily="18" charset="0"/>
                              </a:rPr>
                              <m:t>+1</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num>
                      <m:den>
                        <m:r>
                          <a:rPr lang="en-US" i="1">
                            <a:effectLst/>
                            <a:latin typeface="Cambria Math" panose="02040503050406030204" pitchFamily="18" charset="0"/>
                            <a:ea typeface="Calibri" panose="020F0502020204030204" pitchFamily="34" charset="0"/>
                            <a:cs typeface="Times New Roman" panose="02020603050405020304" pitchFamily="18" charset="0"/>
                          </a:rPr>
                          <m:t>1+</m:t>
                        </m:r>
                        <m:r>
                          <a:rPr lang="en-US" i="1">
                            <a:effectLst/>
                            <a:latin typeface="Cambria Math" panose="02040503050406030204" pitchFamily="18" charset="0"/>
                            <a:ea typeface="Calibri" panose="020F0502020204030204" pitchFamily="34" charset="0"/>
                            <a:cs typeface="Times New Roman" panose="02020603050405020304" pitchFamily="18" charset="0"/>
                          </a:rPr>
                          <m:t>𝑟</m:t>
                        </m:r>
                      </m:den>
                    </m:f>
                    <m:r>
                      <a:rPr lang="en-US"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i="1">
                            <a:effectLst/>
                            <a:latin typeface="Cambria Math" panose="02040503050406030204" pitchFamily="18" charset="0"/>
                            <a:cs typeface="Times New Roman" panose="02020603050405020304" pitchFamily="18" charset="0"/>
                          </a:rPr>
                        </m:ctrlPr>
                      </m:fPr>
                      <m:num>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r>
                                  <a:rPr lang="en-US" i="1">
                                    <a:effectLst/>
                                    <a:latin typeface="Cambria Math" panose="02040503050406030204" pitchFamily="18" charset="0"/>
                                    <a:ea typeface="Calibri" panose="020F0502020204030204" pitchFamily="34" charset="0"/>
                                    <a:cs typeface="Times New Roman" panose="02020603050405020304" pitchFamily="18" charset="0"/>
                                  </a:rPr>
                                  <m:t>+2</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r>
                              <a:rPr lang="en-US" i="1">
                                <a:effectLst/>
                                <a:latin typeface="Cambria Math" panose="02040503050406030204" pitchFamily="18" charset="0"/>
                                <a:ea typeface="Calibri" panose="020F0502020204030204" pitchFamily="34" charset="0"/>
                                <a:cs typeface="Times New Roman" panose="02020603050405020304" pitchFamily="18" charset="0"/>
                              </a:rPr>
                              <m:t>+2</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num>
                      <m:den>
                        <m:sSup>
                          <m:sSupPr>
                            <m:ctrlPr>
                              <a:rPr lang="en-US" i="1">
                                <a:effectLst/>
                                <a:latin typeface="Cambria Math" panose="02040503050406030204" pitchFamily="18" charset="0"/>
                                <a:cs typeface="Times New Roman" panose="02020603050405020304" pitchFamily="18" charset="0"/>
                              </a:rPr>
                            </m:ctrlPr>
                          </m:sSupPr>
                          <m:e>
                            <m:r>
                              <a:rPr lang="en-US" i="1">
                                <a:effectLst/>
                                <a:latin typeface="Cambria Math" panose="02040503050406030204" pitchFamily="18" charset="0"/>
                                <a:ea typeface="Calibri" panose="020F0502020204030204" pitchFamily="34" charset="0"/>
                                <a:cs typeface="Times New Roman" panose="02020603050405020304" pitchFamily="18" charset="0"/>
                              </a:rPr>
                              <m:t>(1+</m:t>
                            </m:r>
                            <m:r>
                              <a:rPr lang="en-US" i="1">
                                <a:effectLst/>
                                <a:latin typeface="Cambria Math" panose="02040503050406030204" pitchFamily="18" charset="0"/>
                                <a:ea typeface="Calibri" panose="020F0502020204030204" pitchFamily="34" charset="0"/>
                                <a:cs typeface="Times New Roman" panose="02020603050405020304" pitchFamily="18" charset="0"/>
                              </a:rPr>
                              <m:t>𝑟</m:t>
                            </m:r>
                            <m:r>
                              <a:rPr lang="en-US" i="1">
                                <a:effectLst/>
                                <a:latin typeface="Cambria Math" panose="02040503050406030204" pitchFamily="18" charset="0"/>
                                <a:ea typeface="Calibri" panose="020F0502020204030204" pitchFamily="34" charset="0"/>
                                <a:cs typeface="Times New Roman" panose="02020603050405020304" pitchFamily="18" charset="0"/>
                              </a:rPr>
                              <m:t>)</m:t>
                            </m:r>
                          </m:e>
                          <m:sup>
                            <m:r>
                              <a:rPr lang="en-US" i="1">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en-US" i="1">
                        <a:effectLst/>
                        <a:latin typeface="Cambria Math" panose="02040503050406030204" pitchFamily="18" charset="0"/>
                        <a:ea typeface="Calibri" panose="020F0502020204030204" pitchFamily="34" charset="0"/>
                        <a:cs typeface="Times New Roman" panose="02020603050405020304" pitchFamily="18" charset="0"/>
                      </a:rPr>
                      <m:t>+…</m:t>
                    </m:r>
                  </m:oMath>
                </a14:m>
                <a:endParaRPr lang="en-US" dirty="0"/>
              </a:p>
              <a:p>
                <a:endParaRPr lang="en-US" dirty="0"/>
              </a:p>
              <a:p>
                <a:pPr lvl="1"/>
                <a14:m>
                  <m:oMath xmlns:m="http://schemas.openxmlformats.org/officeDocument/2006/math">
                    <m:sSub>
                      <m:sSubPr>
                        <m:ctrlPr>
                          <a:rPr lang="en-US" i="1" smtClean="0">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𝐵</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dirty="0"/>
                  <a:t>: nominal market value short- and long-term public debt, start of period t.</a:t>
                </a:r>
              </a:p>
              <a:p>
                <a:pPr lvl="1"/>
                <a14:m>
                  <m:oMath xmlns:m="http://schemas.openxmlformats.org/officeDocument/2006/math">
                    <m:sSub>
                      <m:sSubPr>
                        <m:ctrlPr>
                          <a:rPr lang="en-US" i="1" smtClean="0">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𝑃</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dirty="0"/>
                  <a:t>: price level start of period t.</a:t>
                </a:r>
              </a:p>
              <a:p>
                <a:pPr lvl="1"/>
                <a14:m>
                  <m:oMath xmlns:m="http://schemas.openxmlformats.org/officeDocument/2006/math">
                    <m:sSub>
                      <m:sSubPr>
                        <m:ctrlPr>
                          <a:rPr lang="en-US" i="1" smtClean="0">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𝑇</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b="0" i="0" smtClean="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dirty="0"/>
                  <a:t> </a:t>
                </a:r>
                <a14:m>
                  <m:oMath xmlns:m="http://schemas.openxmlformats.org/officeDocument/2006/math">
                    <m:sSub>
                      <m:sSubPr>
                        <m:ctrlPr>
                          <a:rPr lang="en-US" i="1" smtClean="0">
                            <a:effectLst/>
                            <a:latin typeface="Cambria Math" panose="02040503050406030204" pitchFamily="18" charset="0"/>
                            <a:cs typeface="Times New Roman" panose="02020603050405020304" pitchFamily="18" charset="0"/>
                          </a:rPr>
                        </m:ctrlPr>
                      </m:sSubPr>
                      <m:e>
                        <m:r>
                          <a:rPr lang="en-US" b="0" i="1" smtClean="0">
                            <a:effectLst/>
                            <a:latin typeface="Cambria Math" panose="02040503050406030204" pitchFamily="18" charset="0"/>
                            <a:cs typeface="Times New Roman" panose="02020603050405020304" pitchFamily="18" charset="0"/>
                          </a:rPr>
                          <m:t>𝐺</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dirty="0"/>
                  <a:t>: real taxes, real primary spending period t.</a:t>
                </a:r>
              </a:p>
              <a:p>
                <a:pPr lvl="1"/>
                <a:r>
                  <a:rPr lang="en-US" dirty="0"/>
                  <a:t>r: constant real interest rate.</a:t>
                </a:r>
              </a:p>
              <a:p>
                <a:pPr lvl="1"/>
                <a:r>
                  <a:rPr lang="en-US" dirty="0"/>
                  <a:t>Assumes no-Ponzi condition for long-term financing.</a:t>
                </a:r>
              </a:p>
              <a:p>
                <a:pPr lvl="1"/>
                <a:r>
                  <a:rPr lang="en-US" dirty="0"/>
                  <a:t>Stock of real government bonds equals p.v. of real primary surpluses.</a:t>
                </a:r>
              </a:p>
            </p:txBody>
          </p:sp>
        </mc:Choice>
        <mc:Fallback xmlns="">
          <p:sp>
            <p:nvSpPr>
              <p:cNvPr id="3" name="Content Placeholder 2">
                <a:extLst>
                  <a:ext uri="{FF2B5EF4-FFF2-40B4-BE49-F238E27FC236}">
                    <a16:creationId xmlns:a16="http://schemas.microsoft.com/office/drawing/2014/main" id="{FBA43306-9811-AE37-FF0E-F495166B5F45}"/>
                  </a:ext>
                </a:extLst>
              </p:cNvPr>
              <p:cNvSpPr>
                <a:spLocks noGrp="1" noRot="1" noChangeAspect="1" noMove="1" noResize="1" noEditPoints="1" noAdjustHandles="1" noChangeArrowheads="1" noChangeShapeType="1" noTextEdit="1"/>
              </p:cNvSpPr>
              <p:nvPr>
                <p:ph idx="1"/>
              </p:nvPr>
            </p:nvSpPr>
            <p:spPr>
              <a:xfrm>
                <a:off x="838200" y="1594140"/>
                <a:ext cx="10515600" cy="4351338"/>
              </a:xfrm>
              <a:blipFill>
                <a:blip r:embed="rId2"/>
                <a:stretch>
                  <a:fillRect b="-701"/>
                </a:stretch>
              </a:blipFill>
            </p:spPr>
            <p:txBody>
              <a:bodyPr/>
              <a:lstStyle/>
              <a:p>
                <a:r>
                  <a:rPr lang="en-US">
                    <a:noFill/>
                  </a:rPr>
                  <a:t> </a:t>
                </a:r>
              </a:p>
            </p:txBody>
          </p:sp>
        </mc:Fallback>
      </mc:AlternateContent>
    </p:spTree>
    <p:extLst>
      <p:ext uri="{BB962C8B-B14F-4D97-AF65-F5344CB8AC3E}">
        <p14:creationId xmlns:p14="http://schemas.microsoft.com/office/powerpoint/2010/main" val="3466676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BA5A5-C0F0-BD81-B8A5-85035B926C9C}"/>
              </a:ext>
            </a:extLst>
          </p:cNvPr>
          <p:cNvSpPr>
            <a:spLocks noGrp="1"/>
          </p:cNvSpPr>
          <p:nvPr>
            <p:ph type="title"/>
          </p:nvPr>
        </p:nvSpPr>
        <p:spPr/>
        <p:txBody>
          <a:bodyPr/>
          <a:lstStyle/>
          <a:p>
            <a:pPr algn="ctr"/>
            <a:r>
              <a:rPr lang="en-US" b="1" dirty="0"/>
              <a:t>Spending Surge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37B71E6-97C8-9A56-7349-045B3241CEC9}"/>
                  </a:ext>
                </a:extLst>
              </p:cNvPr>
              <p:cNvSpPr>
                <a:spLocks noGrp="1"/>
              </p:cNvSpPr>
              <p:nvPr>
                <p:ph idx="1"/>
              </p:nvPr>
            </p:nvSpPr>
            <p:spPr/>
            <p:txBody>
              <a:bodyPr>
                <a:normAutofit fontScale="92500" lnSpcReduction="10000"/>
              </a:bodyPr>
              <a:lstStyle/>
              <a:p>
                <a:r>
                  <a:rPr lang="en-US" sz="2400" dirty="0"/>
                  <a:t>Crisis, such as COVID pandemic (or war), leads to unexpected surge in </a:t>
                </a:r>
                <a:r>
                  <a:rPr lang="en-US" sz="2400" i="1" dirty="0">
                    <a:effectLst/>
                    <a:latin typeface="Times New Roman" panose="02020603050405020304" pitchFamily="18" charset="0"/>
                    <a:ea typeface="Times New Roman" panose="02020603050405020304" pitchFamily="18" charset="0"/>
                  </a:rPr>
                  <a:t>G</a:t>
                </a:r>
                <a:r>
                  <a:rPr lang="en-US" sz="2400" i="1" baseline="-25000" dirty="0">
                    <a:effectLst/>
                    <a:latin typeface="Times New Roman" panose="02020603050405020304" pitchFamily="18" charset="0"/>
                    <a:ea typeface="Times New Roman" panose="02020603050405020304" pitchFamily="18" charset="0"/>
                  </a:rPr>
                  <a:t>t+i</a:t>
                </a:r>
                <a:r>
                  <a:rPr lang="en-US" sz="2400" dirty="0">
                    <a:effectLst/>
                    <a:latin typeface="Times New Roman" panose="02020603050405020304" pitchFamily="18" charset="0"/>
                    <a:ea typeface="Times New Roman" panose="02020603050405020304" pitchFamily="18" charset="0"/>
                  </a:rPr>
                  <a:t>, </a:t>
                </a:r>
                <a:r>
                  <a:rPr lang="en-US" sz="2400" i="1" dirty="0">
                    <a:effectLst/>
                    <a:latin typeface="Times New Roman" panose="02020603050405020304" pitchFamily="18" charset="0"/>
                    <a:ea typeface="Times New Roman" panose="02020603050405020304" pitchFamily="18" charset="0"/>
                  </a:rPr>
                  <a:t>i = 0, …, M.  </a:t>
                </a:r>
                <a:r>
                  <a:rPr lang="en-US" sz="2400" dirty="0">
                    <a:latin typeface="Times New Roman" panose="02020603050405020304" pitchFamily="18" charset="0"/>
                    <a:ea typeface="Times New Roman" panose="02020603050405020304" pitchFamily="18" charset="0"/>
                  </a:rPr>
                  <a:t>Present value of changes:</a:t>
                </a:r>
              </a:p>
              <a:p>
                <a:endParaRPr lang="en-US" sz="2400" dirty="0">
                  <a:latin typeface="Times New Roman" panose="02020603050405020304" pitchFamily="18" charset="0"/>
                </a:endParaRPr>
              </a:p>
              <a:p>
                <a:pPr marL="457200" lvl="1" indent="0">
                  <a:buNone/>
                </a:pP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kern="100" dirty="0">
                    <a:effectLst/>
                    <a:latin typeface="Times New Roman" panose="02020603050405020304" pitchFamily="18" charset="0"/>
                    <a:ea typeface="Times New Roman" panose="02020603050405020304" pitchFamily="18" charset="0"/>
                    <a:cs typeface="Times New Roman" panose="02020603050405020304" pitchFamily="18" charset="0"/>
                  </a:rPr>
                  <a:t>(2)		</a:t>
                </a:r>
                <a14:m>
                  <m:oMath xmlns:m="http://schemas.openxmlformats.org/officeDocument/2006/math">
                    <m:r>
                      <a:rPr lang="en-US" i="1" kern="100">
                        <a:effectLst/>
                        <a:latin typeface="Cambria Math" panose="02040503050406030204" pitchFamily="18" charset="0"/>
                        <a:ea typeface="Times New Roman" panose="02020603050405020304" pitchFamily="18" charset="0"/>
                        <a:cs typeface="Times New Roman" panose="02020603050405020304" pitchFamily="18" charset="0"/>
                      </a:rPr>
                      <m:t>𝛥</m:t>
                    </m:r>
                    <m:sSub>
                      <m:sSub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kern="100">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kern="100">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i="1" kern="100">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fPr>
                      <m:num>
                        <m:r>
                          <a:rPr lang="en-US" i="1" kern="100">
                            <a:effectLst/>
                            <a:latin typeface="Cambria Math" panose="02040503050406030204" pitchFamily="18" charset="0"/>
                            <a:ea typeface="Times New Roman" panose="02020603050405020304" pitchFamily="18" charset="0"/>
                            <a:cs typeface="Times New Roman" panose="02020603050405020304" pitchFamily="18" charset="0"/>
                          </a:rPr>
                          <m:t>𝛥</m:t>
                        </m:r>
                        <m:sSub>
                          <m:sSub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kern="100">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kern="100">
                                <a:effectLst/>
                                <a:latin typeface="Cambria Math" panose="02040503050406030204" pitchFamily="18" charset="0"/>
                                <a:ea typeface="Calibri" panose="020F0502020204030204" pitchFamily="34" charset="0"/>
                                <a:cs typeface="Times New Roman" panose="02020603050405020304" pitchFamily="18" charset="0"/>
                              </a:rPr>
                              <m:t>𝑡</m:t>
                            </m:r>
                            <m:r>
                              <a:rPr lang="en-US" i="1" kern="100">
                                <a:effectLst/>
                                <a:latin typeface="Cambria Math" panose="02040503050406030204" pitchFamily="18" charset="0"/>
                                <a:ea typeface="Calibri" panose="020F0502020204030204" pitchFamily="34" charset="0"/>
                                <a:cs typeface="Times New Roman" panose="02020603050405020304" pitchFamily="18" charset="0"/>
                              </a:rPr>
                              <m:t>+1</m:t>
                            </m:r>
                          </m:sub>
                        </m:sSub>
                      </m:num>
                      <m:den>
                        <m:r>
                          <a:rPr lang="en-US" i="1" kern="100">
                            <a:effectLst/>
                            <a:latin typeface="Cambria Math" panose="02040503050406030204" pitchFamily="18" charset="0"/>
                            <a:ea typeface="Times New Roman" panose="02020603050405020304" pitchFamily="18" charset="0"/>
                            <a:cs typeface="Times New Roman" panose="02020603050405020304" pitchFamily="18" charset="0"/>
                          </a:rPr>
                          <m:t>1+</m:t>
                        </m:r>
                        <m:r>
                          <a:rPr lang="en-US" i="1" kern="100">
                            <a:effectLst/>
                            <a:latin typeface="Cambria Math" panose="02040503050406030204" pitchFamily="18" charset="0"/>
                            <a:ea typeface="Times New Roman" panose="02020603050405020304" pitchFamily="18" charset="0"/>
                            <a:cs typeface="Times New Roman" panose="02020603050405020304" pitchFamily="18" charset="0"/>
                          </a:rPr>
                          <m:t>𝑟</m:t>
                        </m:r>
                      </m:den>
                    </m:f>
                    <m:r>
                      <a:rPr lang="en-US" i="1" kern="10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fPr>
                      <m:num>
                        <m:r>
                          <a:rPr lang="en-US" i="1" kern="100">
                            <a:effectLst/>
                            <a:latin typeface="Cambria Math" panose="02040503050406030204" pitchFamily="18" charset="0"/>
                            <a:ea typeface="Calibri" panose="020F0502020204030204" pitchFamily="34" charset="0"/>
                            <a:cs typeface="Times New Roman" panose="02020603050405020304" pitchFamily="18" charset="0"/>
                          </a:rPr>
                          <m:t>𝛥</m:t>
                        </m:r>
                        <m:sSub>
                          <m:sSub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kern="100">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kern="100">
                                <a:effectLst/>
                                <a:latin typeface="Cambria Math" panose="02040503050406030204" pitchFamily="18" charset="0"/>
                                <a:ea typeface="Calibri" panose="020F0502020204030204" pitchFamily="34" charset="0"/>
                                <a:cs typeface="Times New Roman" panose="02020603050405020304" pitchFamily="18" charset="0"/>
                              </a:rPr>
                              <m:t>𝑡</m:t>
                            </m:r>
                            <m:r>
                              <a:rPr lang="en-US" i="1" kern="100">
                                <a:effectLst/>
                                <a:latin typeface="Cambria Math" panose="02040503050406030204" pitchFamily="18" charset="0"/>
                                <a:ea typeface="Calibri" panose="020F0502020204030204" pitchFamily="34" charset="0"/>
                                <a:cs typeface="Times New Roman" panose="02020603050405020304" pitchFamily="18" charset="0"/>
                              </a:rPr>
                              <m:t>+2</m:t>
                            </m:r>
                          </m:sub>
                        </m:sSub>
                      </m:num>
                      <m:den>
                        <m:sSup>
                          <m:sSup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sSupPr>
                          <m:e>
                            <m:r>
                              <a:rPr lang="en-US" i="1" kern="100">
                                <a:effectLst/>
                                <a:latin typeface="Cambria Math" panose="02040503050406030204" pitchFamily="18" charset="0"/>
                                <a:ea typeface="Calibri" panose="020F0502020204030204" pitchFamily="34" charset="0"/>
                                <a:cs typeface="Times New Roman" panose="02020603050405020304" pitchFamily="18" charset="0"/>
                              </a:rPr>
                              <m:t>(1+</m:t>
                            </m:r>
                            <m:r>
                              <a:rPr lang="en-US" i="1" kern="100">
                                <a:effectLst/>
                                <a:latin typeface="Cambria Math" panose="02040503050406030204" pitchFamily="18" charset="0"/>
                                <a:ea typeface="Calibri" panose="020F0502020204030204" pitchFamily="34" charset="0"/>
                                <a:cs typeface="Times New Roman" panose="02020603050405020304" pitchFamily="18" charset="0"/>
                              </a:rPr>
                              <m:t>𝑟</m:t>
                            </m:r>
                            <m:r>
                              <a:rPr lang="en-US" i="1" kern="100">
                                <a:effectLst/>
                                <a:latin typeface="Cambria Math" panose="02040503050406030204" pitchFamily="18" charset="0"/>
                                <a:ea typeface="Calibri" panose="020F0502020204030204" pitchFamily="34" charset="0"/>
                                <a:cs typeface="Times New Roman" panose="02020603050405020304" pitchFamily="18" charset="0"/>
                              </a:rPr>
                              <m:t>)</m:t>
                            </m:r>
                          </m:e>
                          <m:sup>
                            <m:r>
                              <a:rPr lang="en-US" i="1" kern="100">
                                <a:effectLst/>
                                <a:latin typeface="Cambria Math" panose="02040503050406030204" pitchFamily="18" charset="0"/>
                                <a:ea typeface="Calibri" panose="020F0502020204030204" pitchFamily="34" charset="0"/>
                                <a:cs typeface="Times New Roman" panose="02020603050405020304" pitchFamily="18" charset="0"/>
                              </a:rPr>
                              <m:t>2</m:t>
                            </m:r>
                          </m:sup>
                        </m:sSup>
                      </m:den>
                    </m:f>
                  </m:oMath>
                </a14:m>
                <a:r>
                  <a:rPr lang="en-US" kern="1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fPr>
                      <m:num>
                        <m:r>
                          <a:rPr lang="en-US" i="1" kern="100">
                            <a:effectLst/>
                            <a:latin typeface="Cambria Math" panose="02040503050406030204" pitchFamily="18" charset="0"/>
                            <a:ea typeface="Calibri" panose="020F0502020204030204" pitchFamily="34" charset="0"/>
                            <a:cs typeface="Times New Roman" panose="02020603050405020304" pitchFamily="18" charset="0"/>
                          </a:rPr>
                          <m:t>𝛥</m:t>
                        </m:r>
                        <m:sSub>
                          <m:sSub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kern="100">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i="1" kern="100">
                                <a:effectLst/>
                                <a:latin typeface="Cambria Math" panose="02040503050406030204" pitchFamily="18" charset="0"/>
                                <a:ea typeface="Calibri" panose="020F0502020204030204" pitchFamily="34" charset="0"/>
                                <a:cs typeface="Times New Roman" panose="02020603050405020304" pitchFamily="18" charset="0"/>
                              </a:rPr>
                              <m:t>𝑡</m:t>
                            </m:r>
                            <m:r>
                              <a:rPr lang="en-US" i="1" kern="100">
                                <a:effectLst/>
                                <a:latin typeface="Cambria Math" panose="02040503050406030204" pitchFamily="18" charset="0"/>
                                <a:ea typeface="Calibri" panose="020F0502020204030204" pitchFamily="34" charset="0"/>
                                <a:cs typeface="Times New Roman" panose="02020603050405020304" pitchFamily="18" charset="0"/>
                              </a:rPr>
                              <m:t>+</m:t>
                            </m:r>
                            <m:r>
                              <a:rPr lang="en-US" i="1" kern="100">
                                <a:effectLst/>
                                <a:latin typeface="Cambria Math" panose="02040503050406030204" pitchFamily="18" charset="0"/>
                                <a:ea typeface="Calibri" panose="020F0502020204030204" pitchFamily="34" charset="0"/>
                                <a:cs typeface="Times New Roman" panose="02020603050405020304" pitchFamily="18" charset="0"/>
                              </a:rPr>
                              <m:t>𝑀</m:t>
                            </m:r>
                          </m:sub>
                        </m:sSub>
                      </m:num>
                      <m:den>
                        <m:sSup>
                          <m:sSupPr>
                            <m:ctrlPr>
                              <a:rPr lang="en-US" i="1" kern="100">
                                <a:effectLst/>
                                <a:latin typeface="Cambria Math" panose="02040503050406030204" pitchFamily="18" charset="0"/>
                                <a:ea typeface="Calibri" panose="020F0502020204030204" pitchFamily="34" charset="0"/>
                                <a:cs typeface="Times New Roman" panose="02020603050405020304" pitchFamily="18" charset="0"/>
                              </a:rPr>
                            </m:ctrlPr>
                          </m:sSupPr>
                          <m:e>
                            <m:r>
                              <a:rPr lang="en-US" i="1" kern="100">
                                <a:effectLst/>
                                <a:latin typeface="Cambria Math" panose="02040503050406030204" pitchFamily="18" charset="0"/>
                                <a:ea typeface="Calibri" panose="020F0502020204030204" pitchFamily="34" charset="0"/>
                                <a:cs typeface="Times New Roman" panose="02020603050405020304" pitchFamily="18" charset="0"/>
                              </a:rPr>
                              <m:t>(1+</m:t>
                            </m:r>
                            <m:r>
                              <a:rPr lang="en-US" i="1" kern="100">
                                <a:effectLst/>
                                <a:latin typeface="Cambria Math" panose="02040503050406030204" pitchFamily="18" charset="0"/>
                                <a:ea typeface="Calibri" panose="020F0502020204030204" pitchFamily="34" charset="0"/>
                                <a:cs typeface="Times New Roman" panose="02020603050405020304" pitchFamily="18" charset="0"/>
                              </a:rPr>
                              <m:t>𝑟</m:t>
                            </m:r>
                            <m:r>
                              <a:rPr lang="en-US" i="1" kern="100">
                                <a:effectLst/>
                                <a:latin typeface="Cambria Math" panose="02040503050406030204" pitchFamily="18" charset="0"/>
                                <a:ea typeface="Calibri" panose="020F0502020204030204" pitchFamily="34" charset="0"/>
                                <a:cs typeface="Times New Roman" panose="02020603050405020304" pitchFamily="18" charset="0"/>
                              </a:rPr>
                              <m:t>)</m:t>
                            </m:r>
                          </m:e>
                          <m:sup>
                            <m:r>
                              <a:rPr lang="en-US" i="1" kern="100">
                                <a:effectLst/>
                                <a:latin typeface="Cambria Math" panose="02040503050406030204" pitchFamily="18" charset="0"/>
                                <a:ea typeface="Calibri" panose="020F0502020204030204" pitchFamily="34" charset="0"/>
                                <a:cs typeface="Times New Roman" panose="02020603050405020304" pitchFamily="18" charset="0"/>
                              </a:rPr>
                              <m:t>𝑀</m:t>
                            </m:r>
                          </m:sup>
                        </m:sSup>
                      </m:den>
                    </m:f>
                  </m:oMath>
                </a14:m>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latin typeface="Times New Roman" panose="02020603050405020304" pitchFamily="18" charset="0"/>
                </a:endParaRPr>
              </a:p>
              <a:p>
                <a14:m>
                  <m:oMath xmlns:m="http://schemas.openxmlformats.org/officeDocument/2006/math">
                    <m:r>
                      <a:rPr lang="en-US" sz="2400" i="1" kern="100" smtClean="0">
                        <a:effectLst/>
                        <a:latin typeface="Cambria Math" panose="02040503050406030204" pitchFamily="18" charset="0"/>
                        <a:ea typeface="Times New Roman" panose="02020603050405020304" pitchFamily="18" charset="0"/>
                        <a:cs typeface="Times New Roman" panose="02020603050405020304" pitchFamily="18" charset="0"/>
                      </a:rPr>
                      <m:t>𝛥</m:t>
                    </m:r>
                    <m:sSub>
                      <m:sSubPr>
                        <m:ctrlPr>
                          <a:rPr lang="en-US" sz="2400" i="1" kern="10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400" i="1" kern="100">
                            <a:effectLst/>
                            <a:latin typeface="Cambria Math" panose="02040503050406030204" pitchFamily="18" charset="0"/>
                            <a:ea typeface="Calibri" panose="020F0502020204030204" pitchFamily="34" charset="0"/>
                            <a:cs typeface="Times New Roman" panose="02020603050405020304" pitchFamily="18" charset="0"/>
                          </a:rPr>
                          <m:t>𝐺</m:t>
                        </m:r>
                      </m:e>
                      <m:sub>
                        <m:r>
                          <a:rPr lang="en-US" sz="2400" i="1" kern="100">
                            <a:effectLst/>
                            <a:latin typeface="Cambria Math" panose="02040503050406030204" pitchFamily="18" charset="0"/>
                            <a:ea typeface="Calibri" panose="020F0502020204030204" pitchFamily="34" charset="0"/>
                            <a:cs typeface="Times New Roman" panose="02020603050405020304" pitchFamily="18" charset="0"/>
                          </a:rPr>
                          <m:t>𝑡</m:t>
                        </m:r>
                        <m:r>
                          <a:rPr lang="en-US" sz="2400" b="0" i="1" kern="100" smtClean="0">
                            <a:effectLst/>
                            <a:latin typeface="Cambria Math" panose="02040503050406030204" pitchFamily="18" charset="0"/>
                            <a:ea typeface="Calibri" panose="020F0502020204030204" pitchFamily="34" charset="0"/>
                            <a:cs typeface="Times New Roman" panose="02020603050405020304" pitchFamily="18" charset="0"/>
                          </a:rPr>
                          <m:t>+</m:t>
                        </m:r>
                        <m:r>
                          <a:rPr lang="en-US" sz="2400" b="0" i="1" kern="100" smtClean="0">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2400" i="1" kern="100">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2400" dirty="0"/>
                  <a:t>is relative to prior expectation.  Assume temporary surge.  After M periods, G returns to previous path.  Changes unanticipated before period t; then fully known.</a:t>
                </a:r>
              </a:p>
              <a:p>
                <a:pPr marL="0" marR="0">
                  <a:lnSpc>
                    <a:spcPct val="200000"/>
                  </a:lnSpc>
                  <a:spcBef>
                    <a:spcPts val="0"/>
                  </a:spcBef>
                  <a:spcAft>
                    <a:spcPts val="800"/>
                  </a:spcAft>
                </a:pP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If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Y</a:t>
                </a:r>
                <a:r>
                  <a:rPr lang="en-US" sz="2400" i="1"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grows at constant rate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g=r </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(from date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t+M</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(2) becomes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0"/>
                  </a:spcAft>
                  <a:buNone/>
                </a:pP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(4)		</a:t>
                </a:r>
                <a14:m>
                  <m:oMath xmlns:m="http://schemas.openxmlformats.org/officeDocument/2006/math">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𝑌</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𝛥</m:t>
                        </m:r>
                        <m:d>
                          <m:d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𝐺</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𝑌</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sub>
                                </m:sSub>
                              </m:den>
                            </m:f>
                          </m:e>
                        </m:d>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𝛥</m:t>
                        </m:r>
                        <m:d>
                          <m:d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𝐺</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+1</m:t>
                                    </m:r>
                                  </m:sub>
                                </m:sSub>
                              </m:num>
                              <m:den>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𝑌</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+1</m:t>
                                    </m:r>
                                  </m:sub>
                                </m:sSub>
                              </m:den>
                            </m:f>
                          </m:e>
                        </m:d>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𝛥</m:t>
                        </m:r>
                        <m:d>
                          <m:d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𝐺</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𝑀</m:t>
                                    </m:r>
                                  </m:sub>
                                </m:sSub>
                              </m:num>
                              <m:den>
                                <m:sSub>
                                  <m:sSub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𝑌</m:t>
                                    </m:r>
                                  </m:e>
                                  <m:sub>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𝑀</m:t>
                                    </m:r>
                                  </m:sub>
                                </m:sSub>
                              </m:den>
                            </m:f>
                          </m:e>
                        </m:d>
                      </m:e>
                    </m:d>
                  </m:oMath>
                </a14:m>
                <a:endParaRPr lang="en-US" sz="2400" dirty="0"/>
              </a:p>
              <a:p>
                <a:endParaRPr lang="en-US" sz="2400" dirty="0"/>
              </a:p>
            </p:txBody>
          </p:sp>
        </mc:Choice>
        <mc:Fallback xmlns="">
          <p:sp>
            <p:nvSpPr>
              <p:cNvPr id="3" name="Content Placeholder 2">
                <a:extLst>
                  <a:ext uri="{FF2B5EF4-FFF2-40B4-BE49-F238E27FC236}">
                    <a16:creationId xmlns:a16="http://schemas.microsoft.com/office/drawing/2014/main" id="{D37B71E6-97C8-9A56-7349-045B3241CEC9}"/>
                  </a:ext>
                </a:extLst>
              </p:cNvPr>
              <p:cNvSpPr>
                <a:spLocks noGrp="1" noRot="1" noChangeAspect="1" noMove="1" noResize="1" noEditPoints="1" noAdjustHandles="1" noChangeArrowheads="1" noChangeShapeType="1" noTextEdit="1"/>
              </p:cNvSpPr>
              <p:nvPr>
                <p:ph idx="1"/>
              </p:nvPr>
            </p:nvSpPr>
            <p:spPr>
              <a:blipFill>
                <a:blip r:embed="rId2"/>
                <a:stretch>
                  <a:fillRect l="-696" t="-2381"/>
                </a:stretch>
              </a:blipFill>
            </p:spPr>
            <p:txBody>
              <a:bodyPr/>
              <a:lstStyle/>
              <a:p>
                <a:r>
                  <a:rPr lang="en-US">
                    <a:noFill/>
                  </a:rPr>
                  <a:t> </a:t>
                </a:r>
              </a:p>
            </p:txBody>
          </p:sp>
        </mc:Fallback>
      </mc:AlternateContent>
    </p:spTree>
    <p:extLst>
      <p:ext uri="{BB962C8B-B14F-4D97-AF65-F5344CB8AC3E}">
        <p14:creationId xmlns:p14="http://schemas.microsoft.com/office/powerpoint/2010/main" val="2989548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404A6-DE71-B9F3-73E2-423760A1A254}"/>
              </a:ext>
            </a:extLst>
          </p:cNvPr>
          <p:cNvSpPr>
            <a:spLocks noGrp="1"/>
          </p:cNvSpPr>
          <p:nvPr>
            <p:ph type="title"/>
          </p:nvPr>
        </p:nvSpPr>
        <p:spPr/>
        <p:txBody>
          <a:bodyPr/>
          <a:lstStyle/>
          <a:p>
            <a:pPr algn="ctr"/>
            <a:r>
              <a:rPr lang="en-US" b="1" dirty="0"/>
              <a:t>Government Bonds</a:t>
            </a:r>
          </a:p>
        </p:txBody>
      </p:sp>
      <p:sp>
        <p:nvSpPr>
          <p:cNvPr id="3" name="Content Placeholder 2">
            <a:extLst>
              <a:ext uri="{FF2B5EF4-FFF2-40B4-BE49-F238E27FC236}">
                <a16:creationId xmlns:a16="http://schemas.microsoft.com/office/drawing/2014/main" id="{1DB3C2F1-CD41-CDEC-E5FC-5CADA01FF756}"/>
              </a:ext>
            </a:extLst>
          </p:cNvPr>
          <p:cNvSpPr>
            <a:spLocks noGrp="1"/>
          </p:cNvSpPr>
          <p:nvPr>
            <p:ph idx="1"/>
          </p:nvPr>
        </p:nvSpPr>
        <p:spPr>
          <a:xfrm>
            <a:off x="838200" y="1586232"/>
            <a:ext cx="10515600" cy="4351338"/>
          </a:xfrm>
        </p:spPr>
        <p:txBody>
          <a:bodyPr>
            <a:normAutofit lnSpcReduction="10000"/>
          </a:bodyPr>
          <a:lstStyle/>
          <a:p>
            <a:pPr marL="0" marR="0" indent="0">
              <a:lnSpc>
                <a:spcPct val="120000"/>
              </a:lnSpc>
              <a:spcBef>
                <a:spcPts val="0"/>
              </a:spcBef>
              <a:spcAft>
                <a:spcPts val="800"/>
              </a:spcAft>
            </a:pP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Use simplifying assumptions about structure of nominally-denominated public debt</a:t>
            </a: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 Total of coupon and principal payments rise over time with expected path of nominal GDP.  Otherwise, amounts uniform out to </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maximum debt maturity, </a:t>
            </a:r>
            <a:r>
              <a:rPr lang="en-US" sz="2400" i="1" kern="100" dirty="0">
                <a:latin typeface="Times New Roman" panose="02020603050405020304" pitchFamily="18" charset="0"/>
                <a:ea typeface="Times New Roman" panose="02020603050405020304" pitchFamily="18" charset="0"/>
                <a:cs typeface="Times New Roman" panose="02020603050405020304" pitchFamily="18" charset="0"/>
              </a:rPr>
              <a:t>T</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indent="0">
              <a:lnSpc>
                <a:spcPct val="120000"/>
              </a:lnSpc>
              <a:spcBef>
                <a:spcPts val="0"/>
              </a:spcBef>
              <a:spcAft>
                <a:spcPts val="800"/>
              </a:spcAft>
              <a:buNone/>
            </a:pPr>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R</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eaction to surge in spending assumed to be surge in inflation rates, π</a:t>
            </a:r>
            <a:r>
              <a:rPr lang="en-US" sz="2400"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t+1</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 π</a:t>
            </a:r>
            <a:r>
              <a:rPr lang="en-US" sz="2400"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t+T </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above target,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π*, </a:t>
            </a: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with</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π*</a:t>
            </a:r>
            <a:r>
              <a:rPr lang="en-US" sz="2400" i="1" kern="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assumed</a:t>
            </a:r>
            <a:r>
              <a:rPr lang="en-US" sz="2400" i="1" kern="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fixed.  </a:t>
            </a: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S</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hifts in inflation rates, when anticipated, appear in nominal interest rates and lower market value of bonds outstanding.  Effectively pays for part of increase in present value of real spending.</a:t>
            </a:r>
          </a:p>
          <a:p>
            <a:pPr marL="0" indent="0"/>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Assume that monetary authority arranges path of inflation dictated by fiscal considerations.  Do not detail this process.</a:t>
            </a:r>
            <a:r>
              <a:rPr lang="en-US" sz="2400" dirty="0">
                <a:effectLst/>
                <a:latin typeface="Times New Roman" panose="02020603050405020304" pitchFamily="18" charset="0"/>
                <a:ea typeface="Times New Roman" panose="02020603050405020304" pitchFamily="18" charset="0"/>
              </a:rPr>
              <a:t> Fiscal &amp; monetary authorities cooperate.</a:t>
            </a:r>
          </a:p>
          <a:p>
            <a:pPr marL="0" indent="0"/>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dirty="0"/>
          </a:p>
          <a:p>
            <a:pPr marL="0" marR="0">
              <a:lnSpc>
                <a:spcPct val="120000"/>
              </a:lnSpc>
              <a:spcBef>
                <a:spcPts val="0"/>
              </a:spcBef>
              <a:spcAft>
                <a:spcPts val="800"/>
              </a:spcAft>
            </a:pPr>
            <a:endParaRPr lang="en-US" dirty="0"/>
          </a:p>
        </p:txBody>
      </p:sp>
    </p:spTree>
    <p:extLst>
      <p:ext uri="{BB962C8B-B14F-4D97-AF65-F5344CB8AC3E}">
        <p14:creationId xmlns:p14="http://schemas.microsoft.com/office/powerpoint/2010/main" val="177903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B717F-96B5-64E5-F09A-14EEAD4871E2}"/>
              </a:ext>
            </a:extLst>
          </p:cNvPr>
          <p:cNvSpPr>
            <a:spLocks noGrp="1"/>
          </p:cNvSpPr>
          <p:nvPr>
            <p:ph type="title"/>
          </p:nvPr>
        </p:nvSpPr>
        <p:spPr/>
        <p:txBody>
          <a:bodyPr/>
          <a:lstStyle/>
          <a:p>
            <a:pPr algn="ctr"/>
            <a:r>
              <a:rPr lang="en-US" b="1" dirty="0"/>
              <a:t>Change in Value of Public Debt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85F98AD-B4D0-F13E-DDEB-4DE328A438BB}"/>
                  </a:ext>
                </a:extLst>
              </p:cNvPr>
              <p:cNvSpPr>
                <a:spLocks noGrp="1"/>
              </p:cNvSpPr>
              <p:nvPr>
                <p:ph idx="1"/>
              </p:nvPr>
            </p:nvSpPr>
            <p:spPr/>
            <p:txBody>
              <a:bodyPr>
                <a:noAutofit/>
              </a:bodyPr>
              <a:lstStyle/>
              <a:p>
                <a:r>
                  <a:rPr lang="en-US" sz="2000" kern="100" dirty="0">
                    <a:latin typeface="Times New Roman" panose="02020603050405020304" pitchFamily="18" charset="0"/>
                    <a:ea typeface="Times New Roman" panose="02020603050405020304" pitchFamily="18" charset="0"/>
                    <a:cs typeface="Times New Roman" panose="02020603050405020304" pitchFamily="18" charset="0"/>
                  </a:rPr>
                  <a:t>C</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hange in market value of debt generated by shift in (actual and expected) inflation rates from </a:t>
                </a:r>
                <a:r>
                  <a:rPr lang="en-US" sz="2000" i="1" kern="100" dirty="0">
                    <a:effectLst/>
                    <a:latin typeface="Times New Roman" panose="02020603050405020304" pitchFamily="18" charset="0"/>
                    <a:ea typeface="Times New Roman" panose="02020603050405020304" pitchFamily="18" charset="0"/>
                    <a:cs typeface="Times New Roman" panose="02020603050405020304" pitchFamily="18" charset="0"/>
                  </a:rPr>
                  <a:t>π*</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to sequence π</a:t>
                </a:r>
                <a:r>
                  <a:rPr lang="en-US" sz="2000"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t+1</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 π</a:t>
                </a:r>
                <a:r>
                  <a:rPr lang="en-US" sz="2000"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t+T</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given by</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800"/>
                  </a:spcAft>
                  <a:buNone/>
                </a:pP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(8)      </a:t>
                </a:r>
                <a14:m>
                  <m:oMath xmlns:m="http://schemas.openxmlformats.org/officeDocument/2006/math">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𝐵</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2000" b="0" i="1" kern="100" smtClean="0">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en-US" sz="2000" i="1" kern="100">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2000" i="1" kern="100">
                                <a:latin typeface="Cambria Math" panose="02040503050406030204" pitchFamily="18" charset="0"/>
                                <a:ea typeface="Times New Roman" panose="02020603050405020304" pitchFamily="18" charset="0"/>
                                <a:cs typeface="Times New Roman" panose="02020603050405020304" pitchFamily="18" charset="0"/>
                              </a:rPr>
                              <m:t>𝐵</m:t>
                            </m:r>
                          </m:e>
                          <m:sub>
                            <m:r>
                              <a:rPr lang="en-US" sz="2000" i="1" kern="100">
                                <a:latin typeface="Cambria Math" panose="02040503050406030204" pitchFamily="18" charset="0"/>
                                <a:ea typeface="Times New Roman" panose="02020603050405020304" pitchFamily="18" charset="0"/>
                                <a:cs typeface="Times New Roman" panose="02020603050405020304" pitchFamily="18" charset="0"/>
                              </a:rPr>
                              <m:t>𝑡</m:t>
                            </m:r>
                          </m:sub>
                          <m:sup>
                            <m:r>
                              <a:rPr lang="en-US" sz="2000" i="1" kern="100">
                                <a:latin typeface="Cambria Math" panose="02040503050406030204" pitchFamily="18" charset="0"/>
                                <a:ea typeface="Times New Roman" panose="02020603050405020304" pitchFamily="18" charset="0"/>
                                <a:cs typeface="Times New Roman" panose="02020603050405020304" pitchFamily="18" charset="0"/>
                              </a:rPr>
                              <m:t>∗</m:t>
                            </m:r>
                          </m:sup>
                        </m:sSubSup>
                      </m:num>
                      <m:den>
                        <m:r>
                          <a:rPr lang="en-US" sz="2000" b="0" i="1" kern="100" smtClean="0">
                            <a:latin typeface="Cambria Math" panose="02040503050406030204" pitchFamily="18" charset="0"/>
                            <a:ea typeface="Times New Roman" panose="02020603050405020304" pitchFamily="18" charset="0"/>
                            <a:cs typeface="Times New Roman" panose="02020603050405020304" pitchFamily="18" charset="0"/>
                          </a:rPr>
                          <m:t>1+</m:t>
                        </m:r>
                        <m:r>
                          <a:rPr lang="en-US" sz="2000" b="0" i="1" kern="100" smtClean="0">
                            <a:latin typeface="Cambria Math" panose="02040503050406030204" pitchFamily="18" charset="0"/>
                            <a:ea typeface="Times New Roman" panose="02020603050405020304" pitchFamily="18" charset="0"/>
                            <a:cs typeface="Times New Roman" panose="02020603050405020304" pitchFamily="18" charset="0"/>
                          </a:rPr>
                          <m:t>𝑇</m:t>
                        </m:r>
                      </m:den>
                    </m:f>
                    <m:r>
                      <a:rPr lang="en-US" sz="2000" b="0" i="1" kern="100" smtClean="0">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d>
                          <m:dPr>
                            <m:begChr m:val="["/>
                            <m:endChr m:val="]"/>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num>
                              <m:den>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e>
                                  <m:sub>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ub>
                                </m:sSub>
                              </m:den>
                            </m:f>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pPr>
                                  <m:e>
                                    <m:d>
                                      <m:d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e>
                                    </m:d>
                                  </m:e>
                                  <m:sup>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d>
                                  <m:d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e>
                                      <m:sub>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ub>
                                    </m:sSub>
                                  </m:e>
                                </m:d>
                                <m:d>
                                  <m:d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e>
                                      <m:sub>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+2</m:t>
                                        </m:r>
                                      </m:sub>
                                    </m:sSub>
                                  </m:e>
                                </m:d>
                              </m:den>
                            </m:f>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d>
                          <m:dPr>
                            <m:begChr m:val="["/>
                            <m:endChr m:val="]"/>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f>
                              <m:f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pPr>
                                  <m:e>
                                    <m:d>
                                      <m:d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e>
                                    </m:d>
                                  </m:e>
                                  <m:sup>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𝑇</m:t>
                                    </m:r>
                                  </m:sup>
                                </m:sSup>
                              </m:num>
                              <m:den>
                                <m:d>
                                  <m:d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e>
                                      <m:sub>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ub>
                                    </m:sSub>
                                  </m:e>
                                </m:d>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𝜋</m:t>
                                        </m:r>
                                      </m:e>
                                      <m:sub>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𝑇</m:t>
                                        </m:r>
                                      </m:sub>
                                    </m:sSub>
                                  </m:e>
                                </m:d>
                              </m:den>
                            </m:f>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−1</m:t>
                            </m:r>
                          </m:e>
                        </m:d>
                      </m:e>
                    </m:d>
                  </m:oMath>
                </a14:m>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800"/>
                  </a:spcAft>
                  <a:buNone/>
                </a:pPr>
                <a14:m>
                  <m:oMath xmlns:m="http://schemas.openxmlformats.org/officeDocument/2006/math">
                    <m:sSubSup>
                      <m:sSubSupPr>
                        <m:ctrlPr>
                          <a:rPr lang="en-US" sz="2000" i="1" kern="100" smtClean="0">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𝐵</m:t>
                        </m:r>
                      </m:e>
                      <m:sub>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𝑡</m:t>
                        </m:r>
                      </m:sub>
                      <m:sup>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m:t>
                        </m:r>
                      </m:sup>
                    </m:sSubSup>
                  </m:oMath>
                </a14:m>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kern="100" dirty="0">
                    <a:latin typeface="Times New Roman" panose="02020603050405020304" pitchFamily="18" charset="0"/>
                    <a:ea typeface="Times New Roman" panose="02020603050405020304" pitchFamily="18" charset="0"/>
                    <a:cs typeface="Times New Roman" panose="02020603050405020304" pitchFamily="18" charset="0"/>
                  </a:rPr>
                  <a:t>i</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s baseline value of public debt.  </a:t>
                </a:r>
                <a:r>
                  <a:rPr lang="en-US" sz="2000" kern="100" dirty="0">
                    <a:latin typeface="Times New Roman" panose="02020603050405020304" pitchFamily="18" charset="0"/>
                    <a:ea typeface="Times New Roman" panose="02020603050405020304" pitchFamily="18" charset="0"/>
                    <a:cs typeface="Times New Roman" panose="02020603050405020304" pitchFamily="18" charset="0"/>
                  </a:rPr>
                  <a:t>B</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oost to inflation rates, </a:t>
                </a:r>
                <a:r>
                  <a:rPr lang="en-US" sz="2000" i="1" kern="100" dirty="0">
                    <a:effectLst/>
                    <a:latin typeface="Times New Roman" panose="02020603050405020304" pitchFamily="18" charset="0"/>
                    <a:ea typeface="Times New Roman" panose="02020603050405020304" pitchFamily="18" charset="0"/>
                    <a:cs typeface="Times New Roman" panose="02020603050405020304" pitchFamily="18" charset="0"/>
                  </a:rPr>
                  <a:t>π</a:t>
                </a:r>
                <a:r>
                  <a:rPr lang="en-US" sz="2000" i="1" kern="1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t+i</a:t>
                </a:r>
                <a:r>
                  <a:rPr lang="en-US" sz="2000" i="1" kern="100" dirty="0">
                    <a:effectLst/>
                    <a:latin typeface="Times New Roman" panose="02020603050405020304" pitchFamily="18" charset="0"/>
                    <a:ea typeface="Times New Roman" panose="02020603050405020304" pitchFamily="18" charset="0"/>
                    <a:cs typeface="Times New Roman" panose="02020603050405020304" pitchFamily="18" charset="0"/>
                  </a:rPr>
                  <a:t>&gt;π*,</a:t>
                </a:r>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 implies negative</a:t>
                </a:r>
                <a:r>
                  <a:rPr lang="en-US" sz="2000" i="1" kern="100" dirty="0">
                    <a:effectLst/>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000" i="1" kern="100">
                        <a:effectLst/>
                        <a:latin typeface="Cambria Math" panose="02040503050406030204" pitchFamily="18" charset="0"/>
                        <a:ea typeface="Times New Roman" panose="02020603050405020304" pitchFamily="18" charset="0"/>
                        <a:cs typeface="Times New Roman" panose="02020603050405020304" pitchFamily="18" charset="0"/>
                      </a:rPr>
                      <m:t>𝐵</m:t>
                    </m:r>
                  </m:oMath>
                </a14:m>
                <a:r>
                  <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nSpc>
                    <a:spcPct val="100000"/>
                  </a:lnSpc>
                  <a:spcBef>
                    <a:spcPts val="0"/>
                  </a:spcBef>
                  <a:spcAft>
                    <a:spcPts val="0"/>
                  </a:spcAft>
                </a:pPr>
                <a:endParaRPr lang="en-US"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0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As stressed by Cochrane, multiplicity of future inflation rates correspond to given </a:t>
                </a:r>
                <a14:m>
                  <m:oMath xmlns:m="http://schemas.openxmlformats.org/officeDocument/2006/math">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𝐵</m:t>
                    </m:r>
                    <m:r>
                      <a:rPr lang="en-US" sz="2000" b="0" i="1" smtClean="0">
                        <a:effectLst/>
                        <a:latin typeface="Cambria Math" panose="02040503050406030204" pitchFamily="18" charset="0"/>
                        <a:ea typeface="Times New Roman" panose="02020603050405020304" pitchFamily="18" charset="0"/>
                        <a:cs typeface="Times New Roman" panose="02020603050405020304" pitchFamily="18" charset="0"/>
                      </a:rPr>
                      <m:t>.  </m:t>
                    </m:r>
                  </m:oMath>
                </a14:m>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If debt maturity, </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long, part of inflation surge can occur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in distant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future.  May be optimal to smooth out boost to inflation rates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p>
            </p:txBody>
          </p:sp>
        </mc:Choice>
        <mc:Fallback xmlns="">
          <p:sp>
            <p:nvSpPr>
              <p:cNvPr id="3" name="Content Placeholder 2">
                <a:extLst>
                  <a:ext uri="{FF2B5EF4-FFF2-40B4-BE49-F238E27FC236}">
                    <a16:creationId xmlns:a16="http://schemas.microsoft.com/office/drawing/2014/main" id="{085F98AD-B4D0-F13E-DDEB-4DE328A438BB}"/>
                  </a:ext>
                </a:extLst>
              </p:cNvPr>
              <p:cNvSpPr>
                <a:spLocks noGrp="1" noRot="1" noChangeAspect="1" noMove="1" noResize="1" noEditPoints="1" noAdjustHandles="1" noChangeArrowheads="1" noChangeShapeType="1" noTextEdit="1"/>
              </p:cNvSpPr>
              <p:nvPr>
                <p:ph idx="1"/>
              </p:nvPr>
            </p:nvSpPr>
            <p:spPr>
              <a:blipFill>
                <a:blip r:embed="rId2"/>
                <a:stretch>
                  <a:fillRect l="-638" t="-1401"/>
                </a:stretch>
              </a:blipFill>
            </p:spPr>
            <p:txBody>
              <a:bodyPr/>
              <a:lstStyle/>
              <a:p>
                <a:r>
                  <a:rPr lang="en-US">
                    <a:noFill/>
                  </a:rPr>
                  <a:t> </a:t>
                </a:r>
              </a:p>
            </p:txBody>
          </p:sp>
        </mc:Fallback>
      </mc:AlternateContent>
    </p:spTree>
    <p:extLst>
      <p:ext uri="{BB962C8B-B14F-4D97-AF65-F5344CB8AC3E}">
        <p14:creationId xmlns:p14="http://schemas.microsoft.com/office/powerpoint/2010/main" val="247652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6D84F-851B-B5CC-87B7-BC1C6ACD4626}"/>
              </a:ext>
            </a:extLst>
          </p:cNvPr>
          <p:cNvSpPr>
            <a:spLocks noGrp="1"/>
          </p:cNvSpPr>
          <p:nvPr>
            <p:ph type="title"/>
          </p:nvPr>
        </p:nvSpPr>
        <p:spPr/>
        <p:txBody>
          <a:bodyPr/>
          <a:lstStyle/>
          <a:p>
            <a:pPr algn="ctr"/>
            <a:r>
              <a:rPr lang="en-US" b="1" dirty="0"/>
              <a:t>Required Inflation Rate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7AB99B6-64FE-D37D-62B6-2D508D45440C}"/>
                  </a:ext>
                </a:extLst>
              </p:cNvPr>
              <p:cNvSpPr>
                <a:spLocks noGrp="1"/>
              </p:cNvSpPr>
              <p:nvPr>
                <p:ph idx="1"/>
              </p:nvPr>
            </p:nvSpPr>
            <p:spPr>
              <a:xfrm>
                <a:off x="658091" y="1940070"/>
                <a:ext cx="10515600" cy="3684876"/>
              </a:xfrm>
            </p:spPr>
            <p:txBody>
              <a:bodyPr/>
              <a:lstStyle/>
              <a:p>
                <a:pPr marL="0" marR="0">
                  <a:lnSpc>
                    <a:spcPct val="100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Focus on case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where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higher inflation rate, π</a:t>
                </a:r>
                <a:r>
                  <a:rPr lang="en-US" sz="2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t+i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constant at </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π&gt;π*</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Results simplify to:</a:t>
                </a:r>
              </a:p>
              <a:p>
                <a:pPr marL="0" marR="0" indent="0">
                  <a:lnSpc>
                    <a:spcPct val="200000"/>
                  </a:lnSpc>
                  <a:spcBef>
                    <a:spcPts val="0"/>
                  </a:spcBef>
                  <a:spcAft>
                    <a:spcPts val="0"/>
                  </a:spcAft>
                  <a:buNone/>
                </a:pP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(10)		</a:t>
                </a:r>
                <a14:m>
                  <m:oMath xmlns:m="http://schemas.openxmlformats.org/officeDocument/2006/math">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𝐵</m:t>
                    </m:r>
                    <m:r>
                      <a:rPr lang="en-US" sz="2400" i="1">
                        <a:latin typeface="Cambria Math" panose="020405030504060302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en-US" sz="2400" i="1" kern="100">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2400" i="1" kern="100">
                            <a:latin typeface="Cambria Math" panose="02040503050406030204" pitchFamily="18" charset="0"/>
                            <a:ea typeface="Times New Roman" panose="02020603050405020304" pitchFamily="18" charset="0"/>
                            <a:cs typeface="Times New Roman" panose="02020603050405020304" pitchFamily="18" charset="0"/>
                          </a:rPr>
                          <m:t>𝐵</m:t>
                        </m:r>
                      </m:e>
                      <m:sub>
                        <m:r>
                          <a:rPr lang="en-US" sz="2400" i="1" kern="100">
                            <a:latin typeface="Cambria Math" panose="02040503050406030204" pitchFamily="18" charset="0"/>
                            <a:ea typeface="Times New Roman" panose="02020603050405020304" pitchFamily="18" charset="0"/>
                            <a:cs typeface="Times New Roman" panose="02020603050405020304" pitchFamily="18" charset="0"/>
                          </a:rPr>
                          <m:t>𝑡</m:t>
                        </m:r>
                      </m:sub>
                      <m:sup>
                        <m:r>
                          <a:rPr lang="en-US" sz="2400" i="1" kern="100">
                            <a:latin typeface="Cambria Math" panose="02040503050406030204" pitchFamily="18" charset="0"/>
                            <a:ea typeface="Times New Roman" panose="02020603050405020304" pitchFamily="18" charset="0"/>
                            <a:cs typeface="Times New Roman" panose="02020603050405020304" pitchFamily="18" charset="0"/>
                          </a:rPr>
                          <m:t>∗</m:t>
                        </m:r>
                      </m:sup>
                    </m:sSubSup>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2</m:t>
                        </m:r>
                      </m:den>
                    </m:f>
                    <m:r>
                      <a:rPr lang="en-US"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𝑇</m:t>
                    </m:r>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N</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egative value of </a:t>
                </a:r>
                <a14:m>
                  <m:oMath xmlns:m="http://schemas.openxmlformats.org/officeDocument/2006/math">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𝐵</m:t>
                    </m:r>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corresponds to boost in inflation rate, </a:t>
                </a:r>
                <a14:m>
                  <m:oMath xmlns:m="http://schemas.openxmlformats.org/officeDocument/2006/math">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&gt;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G</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iven </a:t>
                </a:r>
                <a14:m>
                  <m:oMath xmlns:m="http://schemas.openxmlformats.org/officeDocument/2006/math">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𝐵</m:t>
                    </m:r>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larger </a:t>
                </a:r>
                <a14:m>
                  <m:oMath xmlns:m="http://schemas.openxmlformats.org/officeDocument/2006/math">
                    <m:sSubSup>
                      <m:sSubSupPr>
                        <m:ctrlPr>
                          <a:rPr lang="en-US" sz="2400" i="1" kern="100">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2400" i="1" kern="100">
                            <a:latin typeface="Cambria Math" panose="02040503050406030204" pitchFamily="18" charset="0"/>
                            <a:ea typeface="Times New Roman" panose="02020603050405020304" pitchFamily="18" charset="0"/>
                            <a:cs typeface="Times New Roman" panose="02020603050405020304" pitchFamily="18" charset="0"/>
                          </a:rPr>
                          <m:t>𝐵</m:t>
                        </m:r>
                      </m:e>
                      <m:sub>
                        <m:r>
                          <a:rPr lang="en-US" sz="2400" i="1" kern="100">
                            <a:latin typeface="Cambria Math" panose="02040503050406030204" pitchFamily="18" charset="0"/>
                            <a:ea typeface="Times New Roman" panose="02020603050405020304" pitchFamily="18" charset="0"/>
                            <a:cs typeface="Times New Roman" panose="02020603050405020304" pitchFamily="18" charset="0"/>
                          </a:rPr>
                          <m:t>𝑡</m:t>
                        </m:r>
                      </m:sub>
                      <m:sup>
                        <m:r>
                          <a:rPr lang="en-US" sz="2400" i="1" kern="100">
                            <a:latin typeface="Cambria Math" panose="02040503050406030204" pitchFamily="18" charset="0"/>
                            <a:ea typeface="Times New Roman" panose="02020603050405020304" pitchFamily="18" charset="0"/>
                            <a:cs typeface="Times New Roman" panose="02020603050405020304" pitchFamily="18" charset="0"/>
                          </a:rPr>
                          <m:t>∗</m:t>
                        </m:r>
                      </m:sup>
                    </m:sSubSup>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(initial public debt) or </a:t>
                </a:r>
                <a:r>
                  <a:rPr lang="en-US" sz="2400" i="1" kern="100" dirty="0">
                    <a:effectLst/>
                    <a:latin typeface="Times New Roman" panose="02020603050405020304" pitchFamily="18" charset="0"/>
                    <a:ea typeface="Times New Roman" panose="02020603050405020304" pitchFamily="18" charset="0"/>
                    <a:cs typeface="Times New Roman" panose="02020603050405020304" pitchFamily="18" charset="0"/>
                  </a:rPr>
                  <a:t>T/2 </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(debt duration) associates with smaller        </a:t>
                </a:r>
                <a14:m>
                  <m:oMath xmlns:m="http://schemas.openxmlformats.org/officeDocument/2006/math">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𝜋</m:t>
                    </m:r>
                    <m:r>
                      <a:rPr lang="en-US" sz="2400" i="1" kern="100">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mc:Choice>
        <mc:Fallback xmlns="">
          <p:sp>
            <p:nvSpPr>
              <p:cNvPr id="3" name="Content Placeholder 2">
                <a:extLst>
                  <a:ext uri="{FF2B5EF4-FFF2-40B4-BE49-F238E27FC236}">
                    <a16:creationId xmlns:a16="http://schemas.microsoft.com/office/drawing/2014/main" id="{D7AB99B6-64FE-D37D-62B6-2D508D45440C}"/>
                  </a:ext>
                </a:extLst>
              </p:cNvPr>
              <p:cNvSpPr>
                <a:spLocks noGrp="1" noRot="1" noChangeAspect="1" noMove="1" noResize="1" noEditPoints="1" noAdjustHandles="1" noChangeArrowheads="1" noChangeShapeType="1" noTextEdit="1"/>
              </p:cNvSpPr>
              <p:nvPr>
                <p:ph idx="1"/>
              </p:nvPr>
            </p:nvSpPr>
            <p:spPr>
              <a:xfrm>
                <a:off x="658091" y="1940070"/>
                <a:ext cx="10515600" cy="3684876"/>
              </a:xfrm>
              <a:blipFill>
                <a:blip r:embed="rId2"/>
                <a:stretch>
                  <a:fillRect l="-928" t="-1322" r="-406"/>
                </a:stretch>
              </a:blipFill>
            </p:spPr>
            <p:txBody>
              <a:bodyPr/>
              <a:lstStyle/>
              <a:p>
                <a:r>
                  <a:rPr lang="en-US">
                    <a:noFill/>
                  </a:rPr>
                  <a:t> </a:t>
                </a:r>
              </a:p>
            </p:txBody>
          </p:sp>
        </mc:Fallback>
      </mc:AlternateContent>
    </p:spTree>
    <p:extLst>
      <p:ext uri="{BB962C8B-B14F-4D97-AF65-F5344CB8AC3E}">
        <p14:creationId xmlns:p14="http://schemas.microsoft.com/office/powerpoint/2010/main" val="128603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455C5-69B3-2562-D25E-1E94CE1F4389}"/>
              </a:ext>
            </a:extLst>
          </p:cNvPr>
          <p:cNvSpPr>
            <a:spLocks noGrp="1"/>
          </p:cNvSpPr>
          <p:nvPr>
            <p:ph type="title"/>
          </p:nvPr>
        </p:nvSpPr>
        <p:spPr/>
        <p:txBody>
          <a:bodyPr/>
          <a:lstStyle/>
          <a:p>
            <a:pPr algn="ctr"/>
            <a:r>
              <a:rPr lang="en-US" b="1" dirty="0"/>
              <a:t>Formula for Inflation Rate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D1DD3F5-76F0-C3DC-B8D8-A9C08241737F}"/>
                  </a:ext>
                </a:extLst>
              </p:cNvPr>
              <p:cNvSpPr>
                <a:spLocks noGrp="1"/>
              </p:cNvSpPr>
              <p:nvPr>
                <p:ph idx="1"/>
              </p:nvPr>
            </p:nvSpPr>
            <p:spPr/>
            <p:txBody>
              <a:bodyPr>
                <a:normAutofit fontScale="92500" lnSpcReduction="20000"/>
              </a:bodyPr>
              <a:lstStyle/>
              <a:p>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If surge in inflation “financed” 100% of surge in government expenditure, magnitude of real value</a:t>
                </a:r>
                <a:r>
                  <a:rPr lang="en-US" sz="2400" i="1" kern="100" dirty="0">
                    <a:effectLst/>
                    <a:latin typeface="Cambria Math" panose="020405030504060302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2400" i="1" smtClean="0">
                        <a:effectLst/>
                        <a:latin typeface="Cambria Math" panose="02040503050406030204" pitchFamily="18" charset="0"/>
                        <a:ea typeface="Times New Roman" panose="02020603050405020304" pitchFamily="18" charset="0"/>
                        <a:cs typeface="Times New Roman" panose="02020603050405020304" pitchFamily="18" charset="0"/>
                      </a:rPr>
                      <m:t>𝛥</m:t>
                    </m:r>
                    <m:r>
                      <a:rPr lang="en-US" sz="2400" i="1" smtClean="0">
                        <a:effectLst/>
                        <a:latin typeface="Cambria Math" panose="02040503050406030204" pitchFamily="18" charset="0"/>
                        <a:ea typeface="Times New Roman" panose="02020603050405020304" pitchFamily="18" charset="0"/>
                        <a:cs typeface="Times New Roman" panose="02020603050405020304" pitchFamily="18" charset="0"/>
                      </a:rPr>
                      <m:t>𝐵</m:t>
                    </m:r>
                    <m:r>
                      <a:rPr lang="en-US" sz="2400" i="1" smtClean="0">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i="1" smtClean="0">
                        <a:effectLst/>
                        <a:latin typeface="Cambria Math" panose="02040503050406030204" pitchFamily="18" charset="0"/>
                        <a:ea typeface="Times New Roman" panose="02020603050405020304" pitchFamily="18" charset="0"/>
                        <a:cs typeface="Times New Roman" panose="02020603050405020304" pitchFamily="18" charset="0"/>
                      </a:rPr>
                      <m:t>𝑃</m:t>
                    </m:r>
                  </m:oMath>
                </a14:m>
                <a:r>
                  <a:rPr lang="en-US" sz="2400" i="1" baseline="-25000" dirty="0">
                    <a:effectLst/>
                    <a:latin typeface="Times New Roman" panose="02020603050405020304" pitchFamily="18" charset="0"/>
                    <a:ea typeface="Times New Roman" panose="02020603050405020304" pitchFamily="18" charset="0"/>
                  </a:rPr>
                  <a:t>t</a:t>
                </a:r>
                <a:r>
                  <a:rPr lang="en-US" sz="2400" dirty="0">
                    <a:effectLst/>
                    <a:latin typeface="Times New Roman" panose="02020603050405020304" pitchFamily="18" charset="0"/>
                    <a:ea typeface="Times New Roman" panose="02020603050405020304" pitchFamily="18" charset="0"/>
                  </a:rPr>
                  <a:t>, </a:t>
                </a:r>
                <a:r>
                  <a:rPr lang="en-US" sz="2400" dirty="0"/>
                  <a:t>where </a:t>
                </a:r>
                <a14:m>
                  <m:oMath xmlns:m="http://schemas.openxmlformats.org/officeDocument/2006/math">
                    <m:r>
                      <a:rPr lang="en-US" sz="2400" i="1">
                        <a:latin typeface="Cambria Math" panose="02040503050406030204" pitchFamily="18" charset="0"/>
                      </a:rPr>
                      <m:t>𝛥</m:t>
                    </m:r>
                    <m:r>
                      <a:rPr lang="en-US" sz="2400" i="1">
                        <a:latin typeface="Cambria Math" panose="02040503050406030204" pitchFamily="18" charset="0"/>
                      </a:rPr>
                      <m:t>𝐵</m:t>
                    </m:r>
                  </m:oMath>
                </a14:m>
                <a:r>
                  <a:rPr lang="en-US" sz="2400" dirty="0"/>
                  <a:t> in (10), would equal present value of increase in real spending from (4).  Generalize to allow surge in inflation to pay for fraction η of spending surge; fraction 1-η paid for by cuts in spending beyond </a:t>
                </a:r>
                <a:r>
                  <a:rPr lang="en-US" sz="2400" i="1" dirty="0"/>
                  <a:t>t+M </a:t>
                </a:r>
                <a:r>
                  <a:rPr lang="en-US" sz="2400" dirty="0"/>
                  <a:t>or increases in current or future government revenue.  η determined from richer optimal-tax model.</a:t>
                </a:r>
              </a:p>
              <a:p>
                <a:endParaRPr lang="en-US" sz="2400" dirty="0"/>
              </a:p>
              <a:p>
                <a:r>
                  <a:rPr lang="en-US" sz="2400" dirty="0"/>
                  <a:t>Expression for inflation rate relative to target:</a:t>
                </a:r>
              </a:p>
              <a:p>
                <a:pPr marL="0" indent="0">
                  <a:buNone/>
                </a:pPr>
                <a:endParaRPr lang="en-US" dirty="0"/>
              </a:p>
              <a:p>
                <a:pPr marL="0" indent="0">
                  <a:buNone/>
                </a:pPr>
                <a:r>
                  <a:rPr lang="en-US" dirty="0"/>
                  <a:t>	</a:t>
                </a:r>
                <a:r>
                  <a:rPr lang="en-US" sz="2400" dirty="0"/>
                  <a:t>(11)	</a:t>
                </a:r>
                <a14:m>
                  <m:oMath xmlns:m="http://schemas.openxmlformats.org/officeDocument/2006/math">
                    <m:r>
                      <m:rPr>
                        <m:sty m:val="p"/>
                      </m:rPr>
                      <a:rPr lang="en-US" sz="2400">
                        <a:latin typeface="Cambria Math" panose="02040503050406030204" pitchFamily="18" charset="0"/>
                      </a:rPr>
                      <m:t>π</m:t>
                    </m:r>
                    <m:r>
                      <a:rPr lang="en-US" sz="2400" i="1">
                        <a:latin typeface="Cambria Math" panose="02040503050406030204" pitchFamily="18" charset="0"/>
                      </a:rPr>
                      <m:t>−</m:t>
                    </m:r>
                    <m:r>
                      <m:rPr>
                        <m:sty m:val="p"/>
                      </m:rPr>
                      <a:rPr lang="en-US" sz="2400">
                        <a:latin typeface="Cambria Math" panose="02040503050406030204" pitchFamily="18" charset="0"/>
                      </a:rPr>
                      <m:t>π</m:t>
                    </m:r>
                    <m:r>
                      <a:rPr lang="en-US" sz="2400" i="1">
                        <a:latin typeface="Cambria Math" panose="02040503050406030204" pitchFamily="18" charset="0"/>
                      </a:rPr>
                      <m:t>∗</m:t>
                    </m:r>
                  </m:oMath>
                </a14:m>
                <a:r>
                  <a:rPr lang="en-US" sz="2400" dirty="0"/>
                  <a:t>=</a:t>
                </a:r>
                <a14:m>
                  <m:oMath xmlns:m="http://schemas.openxmlformats.org/officeDocument/2006/math">
                    <m:r>
                      <a:rPr lang="en-US" sz="2400" i="1">
                        <a:latin typeface="Cambria Math" panose="02040503050406030204" pitchFamily="18" charset="0"/>
                      </a:rPr>
                      <m:t>𝜂</m:t>
                    </m:r>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r>
                          <a:rPr lang="en-US" sz="2400" i="1">
                            <a:latin typeface="Cambria Math" panose="02040503050406030204" pitchFamily="18" charset="0"/>
                          </a:rPr>
                          <m:t>𝛥</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𝐺</m:t>
                                    </m:r>
                                  </m:e>
                                  <m:sub>
                                    <m:r>
                                      <a:rPr lang="en-US" sz="2400" i="1">
                                        <a:latin typeface="Cambria Math" panose="02040503050406030204" pitchFamily="18" charset="0"/>
                                      </a:rPr>
                                      <m:t>𝑡</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𝑌</m:t>
                                    </m:r>
                                  </m:e>
                                  <m:sub>
                                    <m:r>
                                      <a:rPr lang="en-US" sz="2400" i="1">
                                        <a:latin typeface="Cambria Math" panose="02040503050406030204" pitchFamily="18" charset="0"/>
                                      </a:rPr>
                                      <m:t>𝑡</m:t>
                                    </m:r>
                                  </m:sub>
                                </m:sSub>
                              </m:den>
                            </m:f>
                          </m:e>
                        </m:d>
                        <m:r>
                          <a:rPr lang="en-US" sz="2400" i="1">
                            <a:latin typeface="Cambria Math" panose="02040503050406030204" pitchFamily="18" charset="0"/>
                          </a:rPr>
                          <m:t>+</m:t>
                        </m:r>
                        <m:r>
                          <a:rPr lang="en-US" sz="2400" i="1">
                            <a:latin typeface="Cambria Math" panose="02040503050406030204" pitchFamily="18" charset="0"/>
                          </a:rPr>
                          <m:t>𝛥</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𝐺</m:t>
                                    </m:r>
                                  </m:e>
                                  <m:sub>
                                    <m:r>
                                      <a:rPr lang="en-US" sz="2400" i="1">
                                        <a:latin typeface="Cambria Math" panose="02040503050406030204" pitchFamily="18" charset="0"/>
                                      </a:rPr>
                                      <m:t>𝑡</m:t>
                                    </m:r>
                                    <m:r>
                                      <a:rPr lang="en-US" sz="2400" i="1">
                                        <a:latin typeface="Cambria Math" panose="02040503050406030204" pitchFamily="18" charset="0"/>
                                      </a:rPr>
                                      <m:t>+1</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𝑌</m:t>
                                    </m:r>
                                  </m:e>
                                  <m:sub>
                                    <m:r>
                                      <a:rPr lang="en-US" sz="2400" i="1">
                                        <a:latin typeface="Cambria Math" panose="02040503050406030204" pitchFamily="18" charset="0"/>
                                      </a:rPr>
                                      <m:t>𝑡</m:t>
                                    </m:r>
                                    <m:r>
                                      <a:rPr lang="en-US" sz="2400" i="1">
                                        <a:latin typeface="Cambria Math" panose="02040503050406030204" pitchFamily="18" charset="0"/>
                                      </a:rPr>
                                      <m:t>+1</m:t>
                                    </m:r>
                                  </m:sub>
                                </m:sSub>
                              </m:den>
                            </m:f>
                          </m:e>
                        </m:d>
                        <m:r>
                          <a:rPr lang="en-US" sz="2400" i="1">
                            <a:latin typeface="Cambria Math" panose="02040503050406030204" pitchFamily="18" charset="0"/>
                          </a:rPr>
                          <m:t>+…+</m:t>
                        </m:r>
                        <m:r>
                          <a:rPr lang="en-US" sz="2400" i="1">
                            <a:latin typeface="Cambria Math" panose="02040503050406030204" pitchFamily="18" charset="0"/>
                          </a:rPr>
                          <m:t>𝛥</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𝐺</m:t>
                                    </m:r>
                                  </m:e>
                                  <m:sub>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𝑀</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𝑌</m:t>
                                    </m:r>
                                  </m:e>
                                  <m:sub>
                                    <m:r>
                                      <a:rPr lang="en-US" sz="2400" i="1">
                                        <a:latin typeface="Cambria Math" panose="02040503050406030204" pitchFamily="18" charset="0"/>
                                      </a:rPr>
                                      <m:t>𝑡</m:t>
                                    </m:r>
                                    <m:r>
                                      <a:rPr lang="en-US" sz="2400" i="1">
                                        <a:latin typeface="Cambria Math" panose="02040503050406030204" pitchFamily="18" charset="0"/>
                                      </a:rPr>
                                      <m:t>+</m:t>
                                    </m:r>
                                    <m:r>
                                      <a:rPr lang="en-US" sz="2400" i="1">
                                        <a:latin typeface="Cambria Math" panose="02040503050406030204" pitchFamily="18" charset="0"/>
                                      </a:rPr>
                                      <m:t>𝑀</m:t>
                                    </m:r>
                                  </m:sub>
                                </m:sSub>
                              </m:den>
                            </m:f>
                          </m:e>
                        </m:d>
                      </m:e>
                    </m:d>
                    <m:r>
                      <a:rPr lang="en-US" sz="2400" i="1">
                        <a:latin typeface="Cambria Math" panose="02040503050406030204" pitchFamily="18" charset="0"/>
                      </a:rPr>
                      <m:t>/[</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sSubSup>
                              <m:sSubSupPr>
                                <m:ctrlPr>
                                  <a:rPr lang="en-US" sz="2400" i="1">
                                    <a:latin typeface="Cambria Math" panose="02040503050406030204" pitchFamily="18" charset="0"/>
                                  </a:rPr>
                                </m:ctrlPr>
                              </m:sSubSupPr>
                              <m:e>
                                <m:r>
                                  <a:rPr lang="en-US" sz="2400" i="1">
                                    <a:latin typeface="Cambria Math" panose="02040503050406030204" pitchFamily="18" charset="0"/>
                                  </a:rPr>
                                  <m:t>𝐵</m:t>
                                </m:r>
                              </m:e>
                              <m:sub>
                                <m:r>
                                  <a:rPr lang="en-US" sz="2400" i="1">
                                    <a:latin typeface="Cambria Math" panose="02040503050406030204" pitchFamily="18" charset="0"/>
                                  </a:rPr>
                                  <m:t>𝑡</m:t>
                                </m:r>
                              </m:sub>
                              <m:sup>
                                <m:r>
                                  <a:rPr lang="en-US" sz="2400" i="1">
                                    <a:latin typeface="Cambria Math" panose="02040503050406030204" pitchFamily="18" charset="0"/>
                                  </a:rPr>
                                  <m:t>∗</m:t>
                                </m:r>
                              </m:sup>
                            </m:sSubSup>
                          </m:num>
                          <m:den>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𝑡</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𝑌</m:t>
                                </m:r>
                              </m:e>
                              <m:sub>
                                <m:r>
                                  <a:rPr lang="en-US" sz="2400" i="1">
                                    <a:latin typeface="Cambria Math" panose="02040503050406030204" pitchFamily="18" charset="0"/>
                                  </a:rPr>
                                  <m:t>𝑡</m:t>
                                </m:r>
                              </m:sub>
                            </m:sSub>
                          </m:den>
                        </m:f>
                      </m:e>
                    </m:d>
                    <m:r>
                      <a:rPr lang="en-US" sz="2400" i="1">
                        <a:latin typeface="Cambria Math" panose="02040503050406030204" pitchFamily="18" charset="0"/>
                      </a:rPr>
                      <m:t>∙</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panose="02040503050406030204" pitchFamily="18" charset="0"/>
                              </a:rPr>
                              <m:t>𝑇</m:t>
                            </m:r>
                          </m:num>
                          <m:den>
                            <m:r>
                              <a:rPr lang="en-US" sz="2400" i="1">
                                <a:latin typeface="Cambria Math" panose="02040503050406030204" pitchFamily="18" charset="0"/>
                              </a:rPr>
                              <m:t>2</m:t>
                            </m:r>
                          </m:den>
                        </m:f>
                      </m:e>
                    </m:d>
                    <m:r>
                      <a:rPr lang="en-US" sz="2400" i="1">
                        <a:latin typeface="Cambria Math" panose="02040503050406030204" pitchFamily="18" charset="0"/>
                      </a:rPr>
                      <m:t>]</m:t>
                    </m:r>
                  </m:oMath>
                </a14:m>
                <a:endParaRPr lang="en-US" sz="2400" dirty="0"/>
              </a:p>
              <a:p>
                <a:pPr marL="0" indent="0">
                  <a:buNone/>
                </a:pPr>
                <a:endParaRPr lang="en-US" sz="2400" dirty="0"/>
              </a:p>
              <a:p>
                <a:pPr marL="0">
                  <a:lnSpc>
                    <a:spcPct val="120000"/>
                  </a:lnSpc>
                  <a:spcBef>
                    <a:spcPts val="0"/>
                  </a:spcBef>
                  <a:spcAft>
                    <a:spcPts val="800"/>
                  </a:spcAft>
                </a:pPr>
                <a:r>
                  <a:rPr lang="en-US" sz="2200" i="1" kern="100" dirty="0">
                    <a:effectLst/>
                    <a:latin typeface="Times New Roman" panose="02020603050405020304" pitchFamily="18" charset="0"/>
                    <a:ea typeface="Times New Roman" panose="02020603050405020304" pitchFamily="18" charset="0"/>
                    <a:cs typeface="Times New Roman" panose="02020603050405020304" pitchFamily="18" charset="0"/>
                  </a:rPr>
                  <a:t>T/2 </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represents duration of outstanding stock of public debt.  Eq. (11) implies non-negative slope coefficient, η, and intercept of zero</a:t>
                </a:r>
                <a:r>
                  <a:rPr lang="en-US" sz="2200" kern="100" dirty="0">
                    <a:latin typeface="Times New Roman" panose="02020603050405020304" pitchFamily="18" charset="0"/>
                    <a:ea typeface="Times New Roman" panose="02020603050405020304" pitchFamily="18" charset="0"/>
                    <a:cs typeface="Times New Roman" panose="02020603050405020304" pitchFamily="18" charset="0"/>
                  </a:rPr>
                  <a:t>.  Note that </a:t>
                </a:r>
                <a14:m>
                  <m:oMath xmlns:m="http://schemas.openxmlformats.org/officeDocument/2006/math">
                    <m:r>
                      <m:rPr>
                        <m:sty m:val="p"/>
                      </m:rPr>
                      <a:rPr lang="en-US" sz="2000" smtClean="0">
                        <a:latin typeface="Cambria Math" panose="02040503050406030204" pitchFamily="18" charset="0"/>
                      </a:rPr>
                      <m:t>π</m:t>
                    </m:r>
                  </m:oMath>
                </a14:m>
                <a:r>
                  <a:rPr lang="en-US" sz="2200" kern="100" dirty="0">
                    <a:latin typeface="Times New Roman" panose="02020603050405020304" pitchFamily="18" charset="0"/>
                    <a:ea typeface="Times New Roman" panose="02020603050405020304" pitchFamily="18" charset="0"/>
                    <a:cs typeface="Times New Roman" panose="02020603050405020304" pitchFamily="18" charset="0"/>
                  </a:rPr>
                  <a:t> rises with </a:t>
                </a:r>
                <a14:m>
                  <m:oMath xmlns:m="http://schemas.openxmlformats.org/officeDocument/2006/math">
                    <m:r>
                      <a:rPr lang="en-US" sz="2200" i="1">
                        <a:latin typeface="Cambria Math" panose="02040503050406030204" pitchFamily="18" charset="0"/>
                      </a:rPr>
                      <m:t>𝛥</m:t>
                    </m:r>
                  </m:oMath>
                </a14:m>
                <a:r>
                  <a:rPr lang="en-US" sz="2200" kern="100" dirty="0">
                    <a:effectLst/>
                    <a:latin typeface="Calibri" panose="020F0502020204030204" pitchFamily="34" charset="0"/>
                    <a:ea typeface="Calibri" panose="020F0502020204030204" pitchFamily="34" charset="0"/>
                    <a:cs typeface="Times New Roman" panose="02020603050405020304" pitchFamily="18" charset="0"/>
                  </a:rPr>
                  <a:t>G, falls with B* and T/2. </a:t>
                </a:r>
                <a:r>
                  <a:rPr lang="en-US" sz="2400" kern="100" dirty="0">
                    <a:latin typeface="Times New Roman" panose="02020603050405020304" pitchFamily="18" charset="0"/>
                    <a:ea typeface="Times New Roman" panose="02020603050405020304" pitchFamily="18" charset="0"/>
                    <a:cs typeface="Times New Roman" panose="02020603050405020304" pitchFamily="18" charset="0"/>
                  </a:rPr>
                  <a:t>Eq (11) provides functional form for empirical work.</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mc:Choice>
        <mc:Fallback xmlns="">
          <p:sp>
            <p:nvSpPr>
              <p:cNvPr id="3" name="Content Placeholder 2">
                <a:extLst>
                  <a:ext uri="{FF2B5EF4-FFF2-40B4-BE49-F238E27FC236}">
                    <a16:creationId xmlns:a16="http://schemas.microsoft.com/office/drawing/2014/main" id="{8D1DD3F5-76F0-C3DC-B8D8-A9C08241737F}"/>
                  </a:ext>
                </a:extLst>
              </p:cNvPr>
              <p:cNvSpPr>
                <a:spLocks noGrp="1" noRot="1" noChangeAspect="1" noMove="1" noResize="1" noEditPoints="1" noAdjustHandles="1" noChangeArrowheads="1" noChangeShapeType="1" noTextEdit="1"/>
              </p:cNvSpPr>
              <p:nvPr>
                <p:ph idx="1"/>
              </p:nvPr>
            </p:nvSpPr>
            <p:spPr>
              <a:blipFill>
                <a:blip r:embed="rId2"/>
                <a:stretch>
                  <a:fillRect l="-754" t="-2941" r="-696" b="-280"/>
                </a:stretch>
              </a:blipFill>
            </p:spPr>
            <p:txBody>
              <a:bodyPr/>
              <a:lstStyle/>
              <a:p>
                <a:r>
                  <a:rPr lang="en-US">
                    <a:noFill/>
                  </a:rPr>
                  <a:t> </a:t>
                </a:r>
              </a:p>
            </p:txBody>
          </p:sp>
        </mc:Fallback>
      </mc:AlternateContent>
    </p:spTree>
    <p:extLst>
      <p:ext uri="{BB962C8B-B14F-4D97-AF65-F5344CB8AC3E}">
        <p14:creationId xmlns:p14="http://schemas.microsoft.com/office/powerpoint/2010/main" val="3321773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01B42-251C-0C5C-87D9-04C695818045}"/>
              </a:ext>
            </a:extLst>
          </p:cNvPr>
          <p:cNvSpPr>
            <a:spLocks noGrp="1"/>
          </p:cNvSpPr>
          <p:nvPr>
            <p:ph type="title"/>
          </p:nvPr>
        </p:nvSpPr>
        <p:spPr/>
        <p:txBody>
          <a:bodyPr/>
          <a:lstStyle/>
          <a:p>
            <a:pPr algn="ctr"/>
            <a:r>
              <a:rPr lang="en-US" b="1" dirty="0"/>
              <a:t>State-Contingent Public Finance</a:t>
            </a:r>
          </a:p>
        </p:txBody>
      </p:sp>
      <p:sp>
        <p:nvSpPr>
          <p:cNvPr id="3" name="Content Placeholder 2">
            <a:extLst>
              <a:ext uri="{FF2B5EF4-FFF2-40B4-BE49-F238E27FC236}">
                <a16:creationId xmlns:a16="http://schemas.microsoft.com/office/drawing/2014/main" id="{65CFF9BD-CD4B-8538-5BA7-1C05D67DDB36}"/>
              </a:ext>
            </a:extLst>
          </p:cNvPr>
          <p:cNvSpPr>
            <a:spLocks noGrp="1"/>
          </p:cNvSpPr>
          <p:nvPr>
            <p:ph idx="1"/>
          </p:nvPr>
        </p:nvSpPr>
        <p:spPr>
          <a:xfrm>
            <a:off x="838200" y="1825625"/>
            <a:ext cx="10515600" cy="3876620"/>
          </a:xfrm>
        </p:spPr>
        <p:txBody>
          <a:bodyPr>
            <a:normAutofit lnSpcReduction="10000"/>
          </a:bodyPr>
          <a:lstStyle/>
          <a:p>
            <a:endParaRPr lang="en-US" sz="1800" i="1" dirty="0">
              <a:effectLst/>
              <a:latin typeface="Times New Roman" panose="02020603050405020304" pitchFamily="18" charset="0"/>
              <a:ea typeface="Times New Roman" panose="02020603050405020304" pitchFamily="18" charset="0"/>
            </a:endParaRPr>
          </a:p>
          <a:p>
            <a:r>
              <a:rPr lang="en-US" sz="2100" i="1" dirty="0">
                <a:effectLst/>
                <a:latin typeface="Times New Roman" panose="02020603050405020304" pitchFamily="18" charset="0"/>
                <a:ea typeface="Times New Roman" panose="02020603050405020304" pitchFamily="18" charset="0"/>
              </a:rPr>
              <a:t>η=0</a:t>
            </a:r>
            <a:r>
              <a:rPr lang="en-US" sz="2100" dirty="0">
                <a:effectLst/>
                <a:latin typeface="Times New Roman" panose="02020603050405020304" pitchFamily="18" charset="0"/>
                <a:ea typeface="Times New Roman" panose="02020603050405020304" pitchFamily="18" charset="0"/>
              </a:rPr>
              <a:t> when surge in government spending matched by expectations of offsetting cuts in spending further in future or increases in current and future government revenue.  </a:t>
            </a:r>
            <a:r>
              <a:rPr lang="en-US" sz="2100" dirty="0">
                <a:latin typeface="Times New Roman" panose="02020603050405020304" pitchFamily="18" charset="0"/>
                <a:ea typeface="Times New Roman" panose="02020603050405020304" pitchFamily="18" charset="0"/>
              </a:rPr>
              <a:t>C</a:t>
            </a:r>
            <a:r>
              <a:rPr lang="en-US" sz="2100" dirty="0">
                <a:effectLst/>
                <a:latin typeface="Times New Roman" panose="02020603050405020304" pitchFamily="18" charset="0"/>
                <a:ea typeface="Times New Roman" panose="02020603050405020304" pitchFamily="18" charset="0"/>
              </a:rPr>
              <a:t>orresponds to standard intertemporal public finance in sense of government always respecting constraint that increase in today’s real primary deficit balanced by corresponding reductions in future real primary deficits (all measured as real present values).  </a:t>
            </a:r>
          </a:p>
          <a:p>
            <a:endParaRPr lang="en-US" sz="2100" dirty="0">
              <a:latin typeface="Times New Roman" panose="02020603050405020304" pitchFamily="18" charset="0"/>
              <a:ea typeface="Times New Roman" panose="02020603050405020304" pitchFamily="18" charset="0"/>
            </a:endParaRPr>
          </a:p>
          <a:p>
            <a:r>
              <a:rPr lang="en-US" sz="2100" i="1" dirty="0">
                <a:effectLst/>
                <a:latin typeface="Times New Roman" panose="02020603050405020304" pitchFamily="18" charset="0"/>
                <a:ea typeface="Times New Roman" panose="02020603050405020304" pitchFamily="18" charset="0"/>
              </a:rPr>
              <a:t>η=0</a:t>
            </a:r>
            <a:r>
              <a:rPr lang="en-US" sz="2100" dirty="0">
                <a:effectLst/>
                <a:latin typeface="Times New Roman" panose="02020603050405020304" pitchFamily="18" charset="0"/>
                <a:ea typeface="Times New Roman" panose="02020603050405020304" pitchFamily="18" charset="0"/>
              </a:rPr>
              <a:t> holds in most circumstances, with </a:t>
            </a:r>
            <a:r>
              <a:rPr lang="en-US" sz="2100" i="1" dirty="0">
                <a:effectLst/>
                <a:latin typeface="Times New Roman" panose="02020603050405020304" pitchFamily="18" charset="0"/>
                <a:ea typeface="Times New Roman" panose="02020603050405020304" pitchFamily="18" charset="0"/>
              </a:rPr>
              <a:t>η&gt;0</a:t>
            </a:r>
            <a:r>
              <a:rPr lang="en-US" sz="2100" dirty="0">
                <a:effectLst/>
                <a:latin typeface="Times New Roman" panose="02020603050405020304" pitchFamily="18" charset="0"/>
                <a:ea typeface="Times New Roman" panose="02020603050405020304" pitchFamily="18" charset="0"/>
              </a:rPr>
              <a:t> applying only during economic emergencies, such as COVID crisis or large war.  Discussion fits with state-contingent fiscal-deficit policies of Lucas/ Stokey (1983) in context of wartime, notably WWII.  </a:t>
            </a:r>
            <a:r>
              <a:rPr lang="en-US" sz="2100" dirty="0">
                <a:latin typeface="Times New Roman" panose="02020603050405020304" pitchFamily="18" charset="0"/>
                <a:ea typeface="Times New Roman" panose="02020603050405020304" pitchFamily="18" charset="0"/>
              </a:rPr>
              <a:t>U</a:t>
            </a:r>
            <a:r>
              <a:rPr lang="en-US" sz="2100" dirty="0">
                <a:effectLst/>
                <a:latin typeface="Times New Roman" panose="02020603050405020304" pitchFamily="18" charset="0"/>
                <a:ea typeface="Times New Roman" panose="02020603050405020304" pitchFamily="18" charset="0"/>
              </a:rPr>
              <a:t>pshot is fiscal deficits and inflation not much related during “normal” economic times but could be closely connected during unusual events.  P</a:t>
            </a:r>
            <a:r>
              <a:rPr lang="en-US" sz="2100" kern="100" dirty="0">
                <a:effectLst/>
                <a:latin typeface="Times New Roman" panose="02020603050405020304" pitchFamily="18" charset="0"/>
                <a:ea typeface="Times New Roman" panose="02020603050405020304" pitchFamily="18" charset="0"/>
                <a:cs typeface="Times New Roman" panose="02020603050405020304" pitchFamily="18" charset="0"/>
              </a:rPr>
              <a:t>erspective fits with empirical application to OECD countries in context of COVID crisis.</a:t>
            </a:r>
            <a:endParaRPr lang="en-US" sz="2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54136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9186</TotalTime>
  <Words>2711</Words>
  <Application>Microsoft Office PowerPoint</Application>
  <PresentationFormat>Widescreen</PresentationFormat>
  <Paragraphs>257</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Cambria Math</vt:lpstr>
      <vt:lpstr>Times New Roman</vt:lpstr>
      <vt:lpstr>Office Theme</vt:lpstr>
      <vt:lpstr>Fiscal Influences on Inflation in OECD Countries, 2020-2022</vt:lpstr>
      <vt:lpstr>Fiscal Theory of Price Level, FTPL, and Fiscal Dominance</vt:lpstr>
      <vt:lpstr>Government Intertemporal Budget Constraint</vt:lpstr>
      <vt:lpstr>Spending Surge</vt:lpstr>
      <vt:lpstr>Government Bonds</vt:lpstr>
      <vt:lpstr>Change in Value of Public Debt</vt:lpstr>
      <vt:lpstr>Required Inflation Rate</vt:lpstr>
      <vt:lpstr>Formula for Inflation Rate</vt:lpstr>
      <vt:lpstr>State-Contingent Public Finance</vt:lpstr>
      <vt:lpstr>Ukraine-Russia War</vt:lpstr>
      <vt:lpstr>Data</vt:lpstr>
      <vt:lpstr>Data</vt:lpstr>
      <vt:lpstr>Identification </vt:lpstr>
      <vt:lpstr>Empirical Setup</vt:lpstr>
      <vt:lpstr>Table 1: Regressions for change in inflation rate Euro zone treated as one economy</vt:lpstr>
      <vt:lpstr>Empirical results on government spending</vt:lpstr>
      <vt:lpstr>Inflation versus Govt Spending</vt:lpstr>
      <vt:lpstr>Figure 1  Change in headline CPI inflation rate versus composite govt-spending variable</vt:lpstr>
      <vt:lpstr>Figure 2  Change in core CPI inflation rate  versus composite govt-spending variable</vt:lpstr>
      <vt:lpstr>Components of Govt-Spending Variable</vt:lpstr>
      <vt:lpstr>Results for govt spending, initial public debt, initial debt duration</vt:lpstr>
      <vt:lpstr>Including only Fiscal Surge</vt:lpstr>
      <vt:lpstr>Figure 3  Change in headline CPI inflation rate versus excess govt spending</vt:lpstr>
      <vt:lpstr>Figure 4  Change in core CPI inflation rate versus excess govt spending</vt:lpstr>
      <vt:lpstr>Euro-zone countries entered separately</vt:lpstr>
      <vt:lpstr>Table 2: Regressions for Change in Inflation Rate Euro-zone countries entered individually</vt:lpstr>
      <vt:lpstr>Additional Results</vt:lpstr>
      <vt:lpstr>Figure 5 Ratio of Gross Public Debt to GDP</vt:lpstr>
      <vt:lpstr>Current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 Influences on Inflation in OECD Countries, 2020-2022</dc:title>
  <dc:creator>Barro, Robert J.</dc:creator>
  <cp:lastModifiedBy>Barro, Robert J.</cp:lastModifiedBy>
  <cp:revision>57</cp:revision>
  <dcterms:created xsi:type="dcterms:W3CDTF">2023-09-29T13:39:22Z</dcterms:created>
  <dcterms:modified xsi:type="dcterms:W3CDTF">2024-06-15T12:12:33Z</dcterms:modified>
</cp:coreProperties>
</file>