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1"/>
  </p:notesMasterIdLst>
  <p:sldIdLst>
    <p:sldId id="256" r:id="rId5"/>
    <p:sldId id="302" r:id="rId6"/>
    <p:sldId id="262" r:id="rId7"/>
    <p:sldId id="261" r:id="rId8"/>
    <p:sldId id="263" r:id="rId9"/>
    <p:sldId id="264" r:id="rId10"/>
    <p:sldId id="266" r:id="rId11"/>
    <p:sldId id="265" r:id="rId12"/>
    <p:sldId id="267" r:id="rId13"/>
    <p:sldId id="269" r:id="rId14"/>
    <p:sldId id="271" r:id="rId15"/>
    <p:sldId id="273" r:id="rId16"/>
    <p:sldId id="291" r:id="rId17"/>
    <p:sldId id="276" r:id="rId18"/>
    <p:sldId id="290" r:id="rId19"/>
    <p:sldId id="289" r:id="rId20"/>
    <p:sldId id="270" r:id="rId21"/>
    <p:sldId id="300" r:id="rId22"/>
    <p:sldId id="277" r:id="rId23"/>
    <p:sldId id="280" r:id="rId24"/>
    <p:sldId id="301" r:id="rId25"/>
    <p:sldId id="278" r:id="rId26"/>
    <p:sldId id="279" r:id="rId27"/>
    <p:sldId id="281" r:id="rId28"/>
    <p:sldId id="292" r:id="rId29"/>
    <p:sldId id="288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6" autoAdjust="0"/>
    <p:restoredTop sz="94660"/>
  </p:normalViewPr>
  <p:slideViewPr>
    <p:cSldViewPr snapToGrid="0">
      <p:cViewPr>
        <p:scale>
          <a:sx n="70" d="100"/>
          <a:sy n="70" d="100"/>
        </p:scale>
        <p:origin x="536" y="-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35B0E-71BF-426A-8FB5-B996B5D5D27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0E62B2-3B87-4D24-B55E-01284E130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588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79445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93304-7C13-ED8E-FBF9-B473C1D0F8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ECB5D4-0F9F-1C96-48C2-FA845FB52F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9519E0-6CA2-3DE8-48DC-1C7432616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6CB4-1F32-441E-BC22-834AF7F3D86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CA45B-2574-4352-C6D8-BC4EAE82B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5E634-13E3-F80A-7787-0D5DA91C6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4B70-3980-4FC6-BDA2-8A3E7B796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795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3A84A-CB5E-986D-ABB2-D44D6D18E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C93661-44A0-CD03-5B71-967A52C4CC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3E490-6712-DE8C-400B-AB7882935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6CB4-1F32-441E-BC22-834AF7F3D86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08000-05F0-3B8E-B77E-8C7660D6E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263160-4A5B-6237-3B97-576536849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4B70-3980-4FC6-BDA2-8A3E7B796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407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3AB4F9-43CD-AF00-221D-02107A81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E4184A-CA0F-4036-3B39-CDABE127E9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E48FFB-23B6-4DB9-9217-46A3E3E32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6CB4-1F32-441E-BC22-834AF7F3D86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CDE547-4A8B-1139-88B3-F2E927315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94C55-3A0E-8D7D-3557-3321780FA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4B70-3980-4FC6-BDA2-8A3E7B796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64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A3ACE-EE8B-1DBF-41F9-3AD76B3F4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7F2BC-2305-2C86-C93C-85B3B0F97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4429A7-D896-86B5-C1F4-60576FC96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6CB4-1F32-441E-BC22-834AF7F3D86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D8AB1-C4E1-71FE-7447-80F0596EF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03B74B-1661-1DBE-A6DB-DBA5205B0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4B70-3980-4FC6-BDA2-8A3E7B796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156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21D07-92E7-99C8-047C-B025F0AD0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4C996D-6B7D-9188-8EE1-AD85DD96B4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CF075-1F49-EF06-A451-AC1C5B157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6CB4-1F32-441E-BC22-834AF7F3D86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CFCC8-46EA-EB1C-9A1A-4854A0FC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1CFFC3-27B7-0987-FF60-8544335C4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4B70-3980-4FC6-BDA2-8A3E7B796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122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0DA4C-C554-00E0-F7D5-01FB2F9A3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FC4EC5-2449-ED3E-CC86-98C3E12DCB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074625-6234-27DD-4892-5D4F612048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24CA82-B286-863E-29BB-F856C6FF7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6CB4-1F32-441E-BC22-834AF7F3D86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CF405F-12CD-DC6C-750F-63FA5C95C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4A5FD9-B7C2-8456-205D-58197B59A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4B70-3980-4FC6-BDA2-8A3E7B796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70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7F547-3AEC-3941-5575-87C38579A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8F8EE6-0219-C5E7-ACCB-E196F2577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C4E5CA-3FB0-5E14-19F9-3456759021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E9781D-11DC-04E6-E4C8-27A83892B2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BFC4B1-84F2-F5EE-E8C9-8AFF833EA9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D99657-A4D2-3C2B-E346-B7ABDD8B2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6CB4-1F32-441E-BC22-834AF7F3D86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1D4FFF-1F1F-EFE4-696B-83D78DA47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797F7D-893F-FA63-13CF-72409D979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4B70-3980-4FC6-BDA2-8A3E7B796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546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CDF5B-01D5-4B9B-DCE3-AEE91CCFF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CFD7C1-C66B-3715-C6F5-DCCC93443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6CB4-1F32-441E-BC22-834AF7F3D86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6F84D5-CE7C-8F4D-BD99-156663EF8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8B1740-B453-0312-3794-981C8B4BD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4B70-3980-4FC6-BDA2-8A3E7B796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159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66E16-D6C1-FAA2-4C52-5A097635F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6CB4-1F32-441E-BC22-834AF7F3D86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3E3B0A-C121-5CA1-785E-FE6F65815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94F9DB-5199-F1CA-FCB0-C34CFBAB6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4B70-3980-4FC6-BDA2-8A3E7B796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126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E538D-2C9C-9746-718B-2DFEC6758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C7393-EA13-316C-FF9F-E43C43150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C77C2B-0DC2-2AB5-E4AC-15D0703B11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08C58E-EA59-CB17-9B8B-4E18A7563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6CB4-1F32-441E-BC22-834AF7F3D86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E3E741-BBCE-D9E6-68B1-24B6AA23D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81757D-D0E9-8805-485A-FC1C0CA18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4B70-3980-4FC6-BDA2-8A3E7B796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951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DA2AC-5414-99ED-0F3D-72A4E367D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3B582F-25DF-6C6C-0BDC-B1747A3AC8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9EF0D5-E39C-9FE7-4C20-92FB0CA2D6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0C1EB2-FA1A-350C-1F08-22BD2270F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6CB4-1F32-441E-BC22-834AF7F3D86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5D45B8-FD19-F9C4-B48A-290B926D1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4D0F93-9886-A99E-A5B7-A4F2D1505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4B70-3980-4FC6-BDA2-8A3E7B796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42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F0D31A-BA82-3CB1-2016-16D28AA3B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F31BD8-991A-6CB3-17D9-1F266CBE1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F1732-8895-1407-5E49-A5E9DE9359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A6CB4-1F32-441E-BC22-834AF7F3D86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C173F3-A15A-6E9F-A0D5-0BF565E8FF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CC5F3-6B77-FA3B-1222-D2645B6ACC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B4B70-3980-4FC6-BDA2-8A3E7B796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92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B7638-A51C-8ACF-F044-FBBEEA777A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3914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National Identity, Public Goods, and Modern Economic Development</a:t>
            </a:r>
            <a:br>
              <a:rPr lang="en-US" sz="4000" dirty="0"/>
            </a:br>
            <a:br>
              <a:rPr lang="en-US" sz="4000" dirty="0"/>
            </a:br>
            <a:r>
              <a:rPr lang="en-US" sz="2800" i="1" dirty="0"/>
              <a:t>Stergios Skaperdas </a:t>
            </a:r>
            <a:r>
              <a:rPr lang="en-US" sz="2800" dirty="0"/>
              <a:t>(UC Irvine) and </a:t>
            </a:r>
            <a:r>
              <a:rPr lang="en-US" sz="2800" i="1" dirty="0"/>
              <a:t>Patrick Testa </a:t>
            </a:r>
            <a:r>
              <a:rPr lang="en-US" sz="2800" dirty="0"/>
              <a:t>(Tulane)</a:t>
            </a:r>
            <a:br>
              <a:rPr lang="en-US" sz="28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445CA9-4185-9980-3441-271CEC1C58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April 18, 2024</a:t>
            </a:r>
          </a:p>
          <a:p>
            <a:r>
              <a:rPr lang="en-US" dirty="0"/>
              <a:t>NBER conference on </a:t>
            </a:r>
            <a:r>
              <a:rPr lang="en-US" i="1" dirty="0"/>
              <a:t>Diversity, Identity, and Nation Building</a:t>
            </a:r>
          </a:p>
        </p:txBody>
      </p:sp>
    </p:spTree>
    <p:extLst>
      <p:ext uri="{BB962C8B-B14F-4D97-AF65-F5344CB8AC3E}">
        <p14:creationId xmlns:p14="http://schemas.microsoft.com/office/powerpoint/2010/main" val="28889140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80CC0-7588-2D8E-B866-64C0ADEFD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Material Payoffs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F650ED4-53EB-D850-8A6E-6FEF82198E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3621" y="2042672"/>
            <a:ext cx="11270716" cy="4103696"/>
          </a:xfrm>
        </p:spPr>
      </p:pic>
    </p:spTree>
    <p:extLst>
      <p:ext uri="{BB962C8B-B14F-4D97-AF65-F5344CB8AC3E}">
        <p14:creationId xmlns:p14="http://schemas.microsoft.com/office/powerpoint/2010/main" val="2216847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D21ED-0A5F-4E26-2DDE-D64835F85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Psychological and Total Payoffs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D48E0F7-51F3-98BB-888F-0D79DF6ADE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9623" y="1333617"/>
            <a:ext cx="8784404" cy="5531602"/>
          </a:xfrm>
        </p:spPr>
      </p:pic>
    </p:spTree>
    <p:extLst>
      <p:ext uri="{BB962C8B-B14F-4D97-AF65-F5344CB8AC3E}">
        <p14:creationId xmlns:p14="http://schemas.microsoft.com/office/powerpoint/2010/main" val="2562319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F7A40-4CA3-41F4-40D5-56F06CA65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Timing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67E421E-1D7D-6045-8019-E4622314CA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69204" y="1288880"/>
            <a:ext cx="9339209" cy="5475020"/>
          </a:xfrm>
        </p:spPr>
      </p:pic>
    </p:spTree>
    <p:extLst>
      <p:ext uri="{BB962C8B-B14F-4D97-AF65-F5344CB8AC3E}">
        <p14:creationId xmlns:p14="http://schemas.microsoft.com/office/powerpoint/2010/main" val="31108734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E2788-7F66-28C2-4F5A-E45CE49AC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“choice” of identity?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5747B-EC53-83BD-3B41-50B9EA9EF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May not be conscious decision</a:t>
            </a:r>
          </a:p>
          <a:p>
            <a:r>
              <a:rPr lang="en-US" dirty="0"/>
              <a:t>Involves both material and psychological payoffs</a:t>
            </a:r>
          </a:p>
          <a:p>
            <a:r>
              <a:rPr lang="en-US" dirty="0"/>
              <a:t>May involve psychological transformation, orienting preferences toward elite imitation or what is perceived to be mainstream</a:t>
            </a:r>
          </a:p>
          <a:p>
            <a:r>
              <a:rPr lang="en-US" dirty="0"/>
              <a:t>May correspond to explicit or tacit acquiescence to government’s legitimacy</a:t>
            </a:r>
          </a:p>
          <a:p>
            <a:pPr lvl="1"/>
            <a:r>
              <a:rPr lang="en-US" dirty="0"/>
              <a:t>Registering land</a:t>
            </a:r>
          </a:p>
          <a:p>
            <a:pPr lvl="1"/>
            <a:r>
              <a:rPr lang="en-US" dirty="0"/>
              <a:t>Using country’s courts (instead of customary or informal justice systems of the village, tribe, or favela)</a:t>
            </a:r>
          </a:p>
          <a:p>
            <a:pPr lvl="1"/>
            <a:r>
              <a:rPr lang="en-US" dirty="0"/>
              <a:t>Enrolling children in government schools</a:t>
            </a:r>
          </a:p>
        </p:txBody>
      </p:sp>
    </p:spTree>
    <p:extLst>
      <p:ext uri="{BB962C8B-B14F-4D97-AF65-F5344CB8AC3E}">
        <p14:creationId xmlns:p14="http://schemas.microsoft.com/office/powerpoint/2010/main" val="3416732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1A386-8B9E-2857-4A1E-2E8D45C33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Equilibrium Insecure Incomes</a:t>
            </a:r>
          </a:p>
        </p:txBody>
      </p:sp>
      <p:pic>
        <p:nvPicPr>
          <p:cNvPr id="10" name="Content Placeholder 12">
            <a:extLst>
              <a:ext uri="{FF2B5EF4-FFF2-40B4-BE49-F238E27FC236}">
                <a16:creationId xmlns:a16="http://schemas.microsoft.com/office/drawing/2014/main" id="{BB1CAF9F-BC44-19B3-9AB0-E22073BF49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9827" y="3085106"/>
            <a:ext cx="11127877" cy="1903454"/>
          </a:xfrm>
        </p:spPr>
      </p:pic>
    </p:spTree>
    <p:extLst>
      <p:ext uri="{BB962C8B-B14F-4D97-AF65-F5344CB8AC3E}">
        <p14:creationId xmlns:p14="http://schemas.microsoft.com/office/powerpoint/2010/main" val="670522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83E79-89C6-7F33-D5C3-2FD7B0B74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Elite conflict payoffs higher, the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9BE11-5127-5A0B-A88C-627F48E39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lower is the collective organization of commoners</a:t>
            </a:r>
          </a:p>
          <a:p>
            <a:r>
              <a:rPr lang="en-US" dirty="0"/>
              <a:t>greater is the repressive capacity of the state</a:t>
            </a:r>
          </a:p>
          <a:p>
            <a:r>
              <a:rPr lang="en-US" dirty="0"/>
              <a:t>higher are the rents to be extracted</a:t>
            </a:r>
          </a:p>
          <a:p>
            <a:r>
              <a:rPr lang="en-US" dirty="0"/>
              <a:t>Higher the proportion of commoners that identifies with the alternative identity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7196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18EC9-CB3F-76A2-00C4-0D0F156F1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Absence of political restraints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FE5BC-6920-6C6A-FFE4-535FE4DFF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Prevents commoners from identifying with nation</a:t>
            </a:r>
          </a:p>
          <a:p>
            <a:r>
              <a:rPr lang="en-US" dirty="0"/>
              <a:t>Still, investment in public good is increasing in national status (as well as increasing in elite initial resources)</a:t>
            </a:r>
          </a:p>
          <a:p>
            <a:r>
              <a:rPr lang="en-US" dirty="0"/>
              <a:t>A “very narrow” nation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7592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8FF43-1343-6D3B-67BE-FEC9F6AC8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vs Alternative Identity</a:t>
            </a:r>
          </a:p>
        </p:txBody>
      </p:sp>
      <p:pic>
        <p:nvPicPr>
          <p:cNvPr id="4" name="Content Placeholder 5">
            <a:extLst>
              <a:ext uri="{FF2B5EF4-FFF2-40B4-BE49-F238E27FC236}">
                <a16:creationId xmlns:a16="http://schemas.microsoft.com/office/drawing/2014/main" id="{8C65CA44-9FA7-5B7E-1119-20AC0CA3F1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7467" y="2245360"/>
            <a:ext cx="11626601" cy="3576320"/>
          </a:xfrm>
        </p:spPr>
      </p:pic>
    </p:spTree>
    <p:extLst>
      <p:ext uri="{BB962C8B-B14F-4D97-AF65-F5344CB8AC3E}">
        <p14:creationId xmlns:p14="http://schemas.microsoft.com/office/powerpoint/2010/main" val="23920692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80AFB-7C31-972F-E127-A3532B779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Incentives for commoners to adopt National Identity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18E3D-170D-6514-DB55-FADCFD3B93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 status of National Identity</a:t>
            </a:r>
          </a:p>
          <a:p>
            <a:r>
              <a:rPr lang="en-US" dirty="0"/>
              <a:t>Low status of Alternative Identity</a:t>
            </a:r>
          </a:p>
          <a:p>
            <a:r>
              <a:rPr lang="en-US" dirty="0"/>
              <a:t>Low degree of collective organization of commoners</a:t>
            </a:r>
          </a:p>
          <a:p>
            <a:r>
              <a:rPr lang="en-US" dirty="0"/>
              <a:t>High repressive capacity by the State</a:t>
            </a:r>
          </a:p>
          <a:p>
            <a:r>
              <a:rPr lang="en-US" dirty="0"/>
              <a:t>Low rents (and local public goods) in alternative economy</a:t>
            </a:r>
          </a:p>
          <a:p>
            <a:r>
              <a:rPr lang="en-US" dirty="0"/>
              <a:t>Low individual distance from NI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0454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4B2A6-5B13-ADFE-B10F-085EAE68A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Choices under fiscal restraints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065A8559-DC4E-7379-5479-C131BDD30C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1178" y="1485834"/>
            <a:ext cx="10937549" cy="5326991"/>
          </a:xfrm>
        </p:spPr>
      </p:pic>
    </p:spTree>
    <p:extLst>
      <p:ext uri="{BB962C8B-B14F-4D97-AF65-F5344CB8AC3E}">
        <p14:creationId xmlns:p14="http://schemas.microsoft.com/office/powerpoint/2010/main" val="3530816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FB79A-E7B0-6E70-1E34-CEFBADBC94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348A4-5A81-9219-D53D-D36D2D004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Modern State and Modern Economic Growth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49C76-C544-D23F-23AC-A5C9FE925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1075" y="157797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Modern Economic Growth  and Modern State co-evolved since (about) the 18</a:t>
            </a:r>
            <a:r>
              <a:rPr lang="en-US" baseline="30000" dirty="0"/>
              <a:t>th</a:t>
            </a:r>
            <a:r>
              <a:rPr lang="en-US" dirty="0"/>
              <a:t> century</a:t>
            </a:r>
          </a:p>
          <a:p>
            <a:r>
              <a:rPr lang="en-US" dirty="0"/>
              <a:t>What is different about Modern (Nation-)state?</a:t>
            </a:r>
          </a:p>
          <a:p>
            <a:pPr lvl="1"/>
            <a:r>
              <a:rPr lang="en-US" i="1" dirty="0"/>
              <a:t>Citizens</a:t>
            </a:r>
            <a:r>
              <a:rPr lang="en-US" dirty="0"/>
              <a:t> – no longer </a:t>
            </a:r>
            <a:r>
              <a:rPr lang="en-US" i="1" dirty="0"/>
              <a:t>subjects</a:t>
            </a:r>
            <a:r>
              <a:rPr lang="en-US" dirty="0"/>
              <a:t> - tend to </a:t>
            </a:r>
            <a:r>
              <a:rPr lang="en-US" i="1" dirty="0"/>
              <a:t>identify</a:t>
            </a:r>
            <a:r>
              <a:rPr lang="en-US" dirty="0"/>
              <a:t> with their respective nations</a:t>
            </a:r>
          </a:p>
          <a:p>
            <a:pPr lvl="1"/>
            <a:r>
              <a:rPr lang="en-US" dirty="0"/>
              <a:t>The states themselves expect loyalty and identification with the state from their citizens</a:t>
            </a:r>
          </a:p>
          <a:p>
            <a:pPr lvl="1"/>
            <a:r>
              <a:rPr lang="en-US" dirty="0"/>
              <a:t>Some instruments for instilling </a:t>
            </a:r>
            <a:r>
              <a:rPr lang="en-US" i="1" dirty="0"/>
              <a:t>National Identification </a:t>
            </a:r>
            <a:r>
              <a:rPr lang="en-US" dirty="0"/>
              <a:t>: wars, public schooling, national flags, anthems, rituals, sports, information campaigns or propaganda</a:t>
            </a:r>
          </a:p>
        </p:txBody>
      </p:sp>
    </p:spTree>
    <p:extLst>
      <p:ext uri="{BB962C8B-B14F-4D97-AF65-F5344CB8AC3E}">
        <p14:creationId xmlns:p14="http://schemas.microsoft.com/office/powerpoint/2010/main" val="2023393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8ABE9-2A7D-7AE7-42D6-599A0BF13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Choices under fiscal restraints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BAAACC-BB99-2083-E868-4A13F4B5A2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Public Good higher because it attracts commoners to the National Identity</a:t>
            </a:r>
          </a:p>
          <a:p>
            <a:pPr lvl="1"/>
            <a:r>
              <a:rPr lang="en-US" dirty="0"/>
              <a:t>who pay a share of taxes</a:t>
            </a:r>
          </a:p>
          <a:p>
            <a:pPr lvl="1"/>
            <a:r>
              <a:rPr lang="en-US" dirty="0"/>
              <a:t>and increases National Income (and status/prestige of country)</a:t>
            </a:r>
          </a:p>
          <a:p>
            <a:r>
              <a:rPr lang="en-US" dirty="0"/>
              <a:t>But, it increases payoff of elites only if</a:t>
            </a:r>
          </a:p>
          <a:p>
            <a:pPr lvl="1"/>
            <a:r>
              <a:rPr lang="en-US" dirty="0"/>
              <a:t>collective organization of commoners is high enough</a:t>
            </a:r>
          </a:p>
          <a:p>
            <a:pPr lvl="1"/>
            <a:r>
              <a:rPr lang="en-US" dirty="0"/>
              <a:t>repressive capacity of the state is low enough</a:t>
            </a:r>
          </a:p>
          <a:p>
            <a:pPr lvl="1"/>
            <a:r>
              <a:rPr lang="en-US" dirty="0"/>
              <a:t>rents to be extracted are low enough</a:t>
            </a:r>
          </a:p>
          <a:p>
            <a:pPr lvl="1"/>
            <a:r>
              <a:rPr lang="en-US" dirty="0"/>
              <a:t>status/prestige of nation is high enough</a:t>
            </a:r>
          </a:p>
          <a:p>
            <a:pPr lvl="1"/>
            <a:r>
              <a:rPr lang="en-US" dirty="0"/>
              <a:t>(High insecure incomes for the elites and low status of NI, does not favor political rights – Guatemala as an example)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1303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B38D5-B2BF-69ED-2364-491AEAF5C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Shaping National Identities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97E76-87DE-73EB-BDED-F4BB363DFA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Historical factors</a:t>
            </a:r>
          </a:p>
          <a:p>
            <a:pPr lvl="1"/>
            <a:r>
              <a:rPr lang="en-US" dirty="0"/>
              <a:t>Language</a:t>
            </a:r>
          </a:p>
          <a:p>
            <a:pPr lvl="1"/>
            <a:r>
              <a:rPr lang="en-US" dirty="0"/>
              <a:t>Ethnic boundaries</a:t>
            </a:r>
          </a:p>
          <a:p>
            <a:pPr lvl="1"/>
            <a:r>
              <a:rPr lang="en-US" dirty="0"/>
              <a:t>Pre-existing states</a:t>
            </a:r>
          </a:p>
          <a:p>
            <a:r>
              <a:rPr lang="en-US" dirty="0"/>
              <a:t>Shaped by elites in government and civil society</a:t>
            </a:r>
          </a:p>
          <a:p>
            <a:pPr lvl="1"/>
            <a:r>
              <a:rPr lang="en-US" dirty="0"/>
              <a:t>Around language and ethnicity, using education (Blanc and Kubo, 2024)</a:t>
            </a:r>
          </a:p>
          <a:p>
            <a:pPr lvl="1"/>
            <a:r>
              <a:rPr lang="en-US" dirty="0"/>
              <a:t>Around opposition to external rule (e.g., Latin America – Anderson, 1983)</a:t>
            </a:r>
          </a:p>
          <a:p>
            <a:pPr lvl="1"/>
            <a:r>
              <a:rPr lang="en-US" dirty="0"/>
              <a:t>More inclusive conceptions (Canada, Mexico, India)</a:t>
            </a:r>
          </a:p>
          <a:p>
            <a:r>
              <a:rPr lang="en-US" dirty="0"/>
              <a:t>Exogenous and endogenous “shocks”</a:t>
            </a:r>
          </a:p>
          <a:p>
            <a:pPr lvl="1"/>
            <a:r>
              <a:rPr lang="en-US" dirty="0"/>
              <a:t>Wars (victory, defeat, stalemate – </a:t>
            </a:r>
            <a:r>
              <a:rPr lang="en-US" dirty="0" err="1"/>
              <a:t>Sambanis</a:t>
            </a:r>
            <a:r>
              <a:rPr lang="en-US" dirty="0"/>
              <a:t> et al, 2015; </a:t>
            </a:r>
            <a:r>
              <a:rPr lang="en-US" dirty="0" err="1"/>
              <a:t>Alesina</a:t>
            </a:r>
            <a:r>
              <a:rPr lang="en-US" dirty="0"/>
              <a:t> et al, 2020)</a:t>
            </a:r>
          </a:p>
          <a:p>
            <a:pPr lvl="1"/>
            <a:r>
              <a:rPr lang="en-US" dirty="0"/>
              <a:t>Other external influences (subsidies, arms and trade agreements, proxy conflicts – </a:t>
            </a:r>
            <a:r>
              <a:rPr lang="en-US" dirty="0" err="1"/>
              <a:t>Sambanis</a:t>
            </a:r>
            <a:r>
              <a:rPr lang="en-US" dirty="0"/>
              <a:t> et al, 2020)</a:t>
            </a:r>
          </a:p>
          <a:p>
            <a:pPr lvl="1"/>
            <a:r>
              <a:rPr lang="en-US" dirty="0"/>
              <a:t>Even sports events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4340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D709A-1353-094C-3BEC-85FD8999B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Investing in the salience of National Identity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9DEF1D3-B883-E1E9-EFE9-080AA39B82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6577" y="2885440"/>
            <a:ext cx="11338554" cy="2255520"/>
          </a:xfrm>
        </p:spPr>
      </p:pic>
    </p:spTree>
    <p:extLst>
      <p:ext uri="{BB962C8B-B14F-4D97-AF65-F5344CB8AC3E}">
        <p14:creationId xmlns:p14="http://schemas.microsoft.com/office/powerpoint/2010/main" val="42332231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8256E-38A7-7EE6-8B58-D7867E57B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Investing in NI and the public good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29187F27-5565-6BA6-0EC3-35707EFC7B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4691" y="1266859"/>
            <a:ext cx="9439564" cy="5490360"/>
          </a:xfrm>
        </p:spPr>
      </p:pic>
    </p:spTree>
    <p:extLst>
      <p:ext uri="{BB962C8B-B14F-4D97-AF65-F5344CB8AC3E}">
        <p14:creationId xmlns:p14="http://schemas.microsoft.com/office/powerpoint/2010/main" val="17233555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8518F-4874-69F2-A4EA-E9416585B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Politico-economic “packages” or “bundles”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5210D3-1CB3-FD92-940A-EC76BFF106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Complementarities among: </a:t>
            </a:r>
          </a:p>
          <a:p>
            <a:pPr lvl="1"/>
            <a:r>
              <a:rPr lang="en-US" dirty="0"/>
              <a:t>Investment in public goods</a:t>
            </a:r>
          </a:p>
          <a:p>
            <a:pPr lvl="1"/>
            <a:r>
              <a:rPr lang="en-US" dirty="0"/>
              <a:t>Reduction in conflict</a:t>
            </a:r>
          </a:p>
          <a:p>
            <a:pPr lvl="1"/>
            <a:r>
              <a:rPr lang="en-US" dirty="0"/>
              <a:t>Political restraints</a:t>
            </a:r>
          </a:p>
          <a:p>
            <a:pPr lvl="1"/>
            <a:r>
              <a:rPr lang="en-US" dirty="0"/>
              <a:t>Investments in salience of national status</a:t>
            </a:r>
          </a:p>
          <a:p>
            <a:pPr lvl="1"/>
            <a:r>
              <a:rPr lang="en-US" dirty="0"/>
              <a:t>High per-capita incomes</a:t>
            </a:r>
          </a:p>
          <a:p>
            <a:pPr lvl="1"/>
            <a:r>
              <a:rPr lang="en-US" dirty="0"/>
              <a:t>Higher levels of National Identification by commoners</a:t>
            </a:r>
          </a:p>
          <a:p>
            <a:pPr marL="457200" lvl="1" indent="0">
              <a:buNone/>
            </a:pPr>
            <a:r>
              <a:rPr lang="en-US" sz="2800" dirty="0"/>
              <a:t>Prerequisites for take-off: 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sz="2000" dirty="0"/>
              <a:t>-sufficiently low levels of insecure income for elites (low resource rents, low repressive capacity, high collective organization of alternative identity)</a:t>
            </a:r>
          </a:p>
          <a:p>
            <a:pPr marL="457200" lvl="1" indent="0">
              <a:buNone/>
            </a:pPr>
            <a:r>
              <a:rPr lang="en-US" sz="2000" dirty="0"/>
              <a:t>	-initially sufficiently high levels of national status.</a:t>
            </a:r>
          </a:p>
        </p:txBody>
      </p:sp>
    </p:spTree>
    <p:extLst>
      <p:ext uri="{BB962C8B-B14F-4D97-AF65-F5344CB8AC3E}">
        <p14:creationId xmlns:p14="http://schemas.microsoft.com/office/powerpoint/2010/main" val="30995102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England, 1600-1920</a:t>
            </a:r>
            <a:endParaRPr/>
          </a:p>
        </p:txBody>
      </p:sp>
      <p:sp>
        <p:nvSpPr>
          <p:cNvPr id="226" name="Google Shape;226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228600" lvl="0" indent="-21526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The first modern “nation?” (</a:t>
            </a:r>
            <a:r>
              <a:rPr lang="en-US" dirty="0" err="1"/>
              <a:t>Greenfeld</a:t>
            </a:r>
            <a:r>
              <a:rPr lang="en-US" dirty="0"/>
              <a:t>, 2001)</a:t>
            </a:r>
            <a:endParaRPr dirty="0"/>
          </a:p>
          <a:p>
            <a:pPr marL="228600" lvl="0" indent="-6953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88425"/>
              <a:buChar char="•"/>
            </a:pPr>
            <a:endParaRPr sz="113" dirty="0"/>
          </a:p>
          <a:p>
            <a:pPr marL="228600" lvl="0" indent="-21526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1600-1700: building a (very) narrow nation (King and Parliament)</a:t>
            </a:r>
            <a:endParaRPr dirty="0"/>
          </a:p>
          <a:p>
            <a:pPr marL="228600" lvl="0" indent="-6953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endParaRPr sz="100" dirty="0"/>
          </a:p>
          <a:p>
            <a:pPr marL="228600" lvl="0" indent="-21526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1700-1830: Expanding the nation</a:t>
            </a:r>
            <a:endParaRPr dirty="0"/>
          </a:p>
          <a:p>
            <a:pPr marL="685800" lvl="1" indent="-243840" algn="l" rtl="0">
              <a:spcBef>
                <a:spcPts val="50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Continuing conflicts (Jacobite and other rebellions, enclosures and class-based riots, Catholic resistance and incorporating the “Celtic fringe”), yet…</a:t>
            </a:r>
            <a:endParaRPr dirty="0"/>
          </a:p>
          <a:p>
            <a:pPr marL="685800" lvl="1" indent="-21717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Growing alignment between elites and emergent middle class, across English and Scotland (“Britishness”)</a:t>
            </a:r>
            <a:endParaRPr dirty="0"/>
          </a:p>
          <a:p>
            <a:pPr marL="685800" lvl="1" indent="-21717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Investments in infrastructural public goods and the Industrial Revolution</a:t>
            </a:r>
            <a:endParaRPr dirty="0"/>
          </a:p>
          <a:p>
            <a:pPr marL="6858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100" dirty="0"/>
          </a:p>
          <a:p>
            <a:pPr marL="228600" lvl="0" indent="-21526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1830-1920: Consolidating Britishness</a:t>
            </a:r>
            <a:endParaRPr dirty="0"/>
          </a:p>
          <a:p>
            <a:pPr marL="685800" lvl="1" indent="-21717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Conflict and continual expansion of voting franchise</a:t>
            </a:r>
            <a:endParaRPr dirty="0"/>
          </a:p>
          <a:p>
            <a:pPr marL="1143000" lvl="2" indent="-2190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Irish independence</a:t>
            </a:r>
            <a:endParaRPr dirty="0"/>
          </a:p>
          <a:p>
            <a:pPr marL="685800" lvl="1" indent="-21717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Massive increases in tax revenue, public good provision</a:t>
            </a:r>
            <a:endParaRPr dirty="0"/>
          </a:p>
          <a:p>
            <a:pPr marL="685800" lvl="1" indent="-18478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75000"/>
              <a:buChar char="•"/>
            </a:pPr>
            <a:r>
              <a:rPr lang="en-US" dirty="0"/>
              <a:t>Shared identity of economic progress and domination further unites the Isles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927669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AA25F-BF18-4E21-62D7-0C2D7F963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214" y="433877"/>
            <a:ext cx="10515600" cy="1325563"/>
          </a:xfrm>
        </p:spPr>
        <p:txBody>
          <a:bodyPr/>
          <a:lstStyle/>
          <a:p>
            <a:r>
              <a:rPr lang="en-US" dirty="0"/>
              <a:t>Summary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02B83-8D5A-352F-DB60-AFADD9E1A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National Identification universal in modern states</a:t>
            </a:r>
          </a:p>
          <a:p>
            <a:r>
              <a:rPr lang="en-US" dirty="0"/>
              <a:t>How does it contribute to economic performance?</a:t>
            </a:r>
          </a:p>
          <a:p>
            <a:pPr lvl="1"/>
            <a:r>
              <a:rPr lang="en-US" dirty="0"/>
              <a:t>Through reducing internal conflicts</a:t>
            </a:r>
          </a:p>
          <a:p>
            <a:pPr lvl="1"/>
            <a:r>
              <a:rPr lang="en-US" dirty="0"/>
              <a:t>Through inducing elites to adopt political constraints</a:t>
            </a:r>
          </a:p>
          <a:p>
            <a:pPr lvl="1"/>
            <a:r>
              <a:rPr lang="en-US" dirty="0"/>
              <a:t>Through increasing public good provision</a:t>
            </a:r>
          </a:p>
          <a:p>
            <a:pPr lvl="1"/>
            <a:r>
              <a:rPr lang="en-US" dirty="0"/>
              <a:t>Complementarity among all these factors</a:t>
            </a:r>
          </a:p>
          <a:p>
            <a:r>
              <a:rPr lang="en-US" dirty="0"/>
              <a:t>Other possibilities:</a:t>
            </a:r>
          </a:p>
          <a:p>
            <a:pPr lvl="1"/>
            <a:r>
              <a:rPr lang="en-US" dirty="0"/>
              <a:t>Role of State Capacity</a:t>
            </a:r>
          </a:p>
          <a:p>
            <a:pPr lvl="1"/>
            <a:r>
              <a:rPr lang="en-US" dirty="0"/>
              <a:t>Capital Accumulation</a:t>
            </a:r>
          </a:p>
        </p:txBody>
      </p:sp>
    </p:spTree>
    <p:extLst>
      <p:ext uri="{BB962C8B-B14F-4D97-AF65-F5344CB8AC3E}">
        <p14:creationId xmlns:p14="http://schemas.microsoft.com/office/powerpoint/2010/main" val="1507315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51BD1-D3A4-E950-E0F5-72361F84D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Paper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2E216-3311-81BC-B724-344828D47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National Identification might affect the economy?</a:t>
            </a:r>
          </a:p>
          <a:p>
            <a:r>
              <a:rPr lang="en-US" dirty="0"/>
              <a:t>Model of economy with psychological payoffs due to identity</a:t>
            </a:r>
          </a:p>
          <a:p>
            <a:pPr lvl="1"/>
            <a:r>
              <a:rPr lang="en-US" dirty="0"/>
              <a:t>National identity (NI) promoted by elites to attract “commoners”</a:t>
            </a:r>
          </a:p>
          <a:p>
            <a:pPr lvl="1"/>
            <a:r>
              <a:rPr lang="en-US" dirty="0"/>
              <a:t>Higher NI reduces internal conflicts between elites and others</a:t>
            </a:r>
          </a:p>
          <a:p>
            <a:pPr lvl="1"/>
            <a:r>
              <a:rPr lang="en-US" dirty="0"/>
              <a:t>Higher NI also increases public good provision and economic growth</a:t>
            </a:r>
          </a:p>
          <a:p>
            <a:pPr lvl="1"/>
            <a:r>
              <a:rPr lang="en-US" dirty="0"/>
              <a:t>NI can induce elites to, self-interestedly, extend political rights</a:t>
            </a:r>
          </a:p>
          <a:p>
            <a:pPr lvl="1"/>
            <a:r>
              <a:rPr lang="en-US" dirty="0"/>
              <a:t>Complementarity among all these factors</a:t>
            </a:r>
          </a:p>
          <a:p>
            <a:r>
              <a:rPr lang="en-US" dirty="0"/>
              <a:t>Case study: England 1600-1920</a:t>
            </a:r>
          </a:p>
        </p:txBody>
      </p:sp>
    </p:spTree>
    <p:extLst>
      <p:ext uri="{BB962C8B-B14F-4D97-AF65-F5344CB8AC3E}">
        <p14:creationId xmlns:p14="http://schemas.microsoft.com/office/powerpoint/2010/main" val="1987092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70AA7-A001-ACAF-22F7-017A30FC7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 Prerequisite for economic growth: </a:t>
            </a:r>
            <a:br>
              <a:rPr lang="en-US" dirty="0"/>
            </a:br>
            <a:r>
              <a:rPr lang="en-US" dirty="0"/>
              <a:t>Security and Internal Cohesion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C5D3D-12B2-56FD-57B7-3617909A2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Differences in languages, ethnicities, religions, classes, ideologies</a:t>
            </a:r>
          </a:p>
          <a:p>
            <a:r>
              <a:rPr lang="en-US" dirty="0"/>
              <a:t> Internal Conflicts endemic in emerging modern states, even in most successful ones </a:t>
            </a:r>
          </a:p>
          <a:p>
            <a:pPr lvl="1"/>
            <a:r>
              <a:rPr lang="en-US" dirty="0"/>
              <a:t> England: Glorious Revolution, Jacobite rebellions, various "riots", incorporating the "Celtic fringe“</a:t>
            </a:r>
          </a:p>
          <a:p>
            <a:pPr lvl="1"/>
            <a:r>
              <a:rPr lang="en-US" dirty="0"/>
              <a:t> France: Revolution, 1848, 1871, 1968 </a:t>
            </a:r>
          </a:p>
          <a:p>
            <a:pPr lvl="1"/>
            <a:r>
              <a:rPr lang="en-US" dirty="0"/>
              <a:t> US: Civil War, Native Americans wars, legacy of slavery</a:t>
            </a:r>
          </a:p>
          <a:p>
            <a:r>
              <a:rPr lang="en-US" dirty="0"/>
              <a:t>  Conflict has high economic costs - how do you reduce them? National identification?</a:t>
            </a:r>
          </a:p>
        </p:txBody>
      </p:sp>
    </p:spTree>
    <p:extLst>
      <p:ext uri="{BB962C8B-B14F-4D97-AF65-F5344CB8AC3E}">
        <p14:creationId xmlns:p14="http://schemas.microsoft.com/office/powerpoint/2010/main" val="3500148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FB0D5-06C7-3AA1-C2B5-C4891754A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 Literature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BED38-DBE9-9227-3497-A29B9B1D1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State Capacity and Economic Growth (</a:t>
            </a:r>
            <a:r>
              <a:rPr lang="en-US" dirty="0" err="1"/>
              <a:t>Besley</a:t>
            </a:r>
            <a:r>
              <a:rPr lang="en-US" dirty="0"/>
              <a:t> and Persson, 2011; McBride, </a:t>
            </a:r>
            <a:r>
              <a:rPr lang="en-US" dirty="0" err="1"/>
              <a:t>Milante</a:t>
            </a:r>
            <a:r>
              <a:rPr lang="en-US" dirty="0"/>
              <a:t>, and Skaperdas, 2011; Johnson and Koyama, 2017)  </a:t>
            </a:r>
          </a:p>
          <a:p>
            <a:r>
              <a:rPr lang="en-US" dirty="0"/>
              <a:t>Institutions and Economic Performance (North, 1990; Acemoglu, Johnson, and Robinson, 2005; North, Wallis, and </a:t>
            </a:r>
            <a:r>
              <a:rPr lang="en-US" dirty="0" err="1"/>
              <a:t>Weingast</a:t>
            </a:r>
            <a:r>
              <a:rPr lang="en-US" dirty="0"/>
              <a:t>, 2009)</a:t>
            </a:r>
          </a:p>
          <a:p>
            <a:r>
              <a:rPr lang="en-US" dirty="0"/>
              <a:t>Economics and Identity (</a:t>
            </a:r>
            <a:r>
              <a:rPr lang="en-US" dirty="0" err="1"/>
              <a:t>Akerlof</a:t>
            </a:r>
            <a:r>
              <a:rPr lang="en-US" dirty="0"/>
              <a:t> and </a:t>
            </a:r>
            <a:r>
              <a:rPr lang="en-US" dirty="0" err="1"/>
              <a:t>Kranton</a:t>
            </a:r>
            <a:r>
              <a:rPr lang="en-US" dirty="0"/>
              <a:t>, 2000; Sen, 2006; Carvalho et al, 2022a)</a:t>
            </a:r>
          </a:p>
          <a:p>
            <a:r>
              <a:rPr lang="en-US" dirty="0"/>
              <a:t>Identity, Conflict, and the State (</a:t>
            </a:r>
            <a:r>
              <a:rPr lang="en-US" dirty="0" err="1"/>
              <a:t>Sambanis</a:t>
            </a:r>
            <a:r>
              <a:rPr lang="en-US" dirty="0"/>
              <a:t> and </a:t>
            </a:r>
            <a:r>
              <a:rPr lang="en-US" dirty="0" err="1"/>
              <a:t>Shayo</a:t>
            </a:r>
            <a:r>
              <a:rPr lang="en-US" dirty="0"/>
              <a:t>, 2013; </a:t>
            </a:r>
            <a:r>
              <a:rPr lang="en-US" dirty="0" err="1"/>
              <a:t>Sambanis</a:t>
            </a:r>
            <a:r>
              <a:rPr lang="en-US" dirty="0"/>
              <a:t>, Skaperdas, and </a:t>
            </a:r>
            <a:r>
              <a:rPr lang="en-US" dirty="0" err="1"/>
              <a:t>Wohlforth</a:t>
            </a:r>
            <a:r>
              <a:rPr lang="en-US" dirty="0"/>
              <a:t>, 2015, 2020; </a:t>
            </a:r>
            <a:r>
              <a:rPr lang="en-US" dirty="0" err="1"/>
              <a:t>Bandiera</a:t>
            </a:r>
            <a:r>
              <a:rPr lang="en-US" dirty="0"/>
              <a:t>, Mohnen, Rasul, and Viarengo, 2019; </a:t>
            </a:r>
            <a:r>
              <a:rPr lang="en-US" dirty="0" err="1"/>
              <a:t>Alesina</a:t>
            </a:r>
            <a:r>
              <a:rPr lang="en-US" dirty="0"/>
              <a:t>, Reich, and </a:t>
            </a:r>
            <a:r>
              <a:rPr lang="en-US" dirty="0" err="1"/>
              <a:t>Riboni</a:t>
            </a:r>
            <a:r>
              <a:rPr lang="en-US" dirty="0"/>
              <a:t>, 2020; </a:t>
            </a:r>
            <a:r>
              <a:rPr lang="en-US" dirty="0" err="1"/>
              <a:t>Almargo</a:t>
            </a:r>
            <a:r>
              <a:rPr lang="en-US" dirty="0"/>
              <a:t> and Andres-</a:t>
            </a:r>
            <a:r>
              <a:rPr lang="en-US" dirty="0" err="1"/>
              <a:t>Cerezo</a:t>
            </a:r>
            <a:r>
              <a:rPr lang="en-US" dirty="0"/>
              <a:t>, 2020)</a:t>
            </a:r>
          </a:p>
        </p:txBody>
      </p:sp>
    </p:spTree>
    <p:extLst>
      <p:ext uri="{BB962C8B-B14F-4D97-AF65-F5344CB8AC3E}">
        <p14:creationId xmlns:p14="http://schemas.microsoft.com/office/powerpoint/2010/main" val="1803568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9090F-4533-D49A-04AC-942427AD7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of the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E66977-3EB1-2A5E-8985-A75618A02B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Two identities</a:t>
            </a:r>
            <a:r>
              <a:rPr lang="en-US" i="1" dirty="0"/>
              <a:t>: National </a:t>
            </a:r>
            <a:r>
              <a:rPr lang="en-US" dirty="0"/>
              <a:t>and</a:t>
            </a:r>
            <a:r>
              <a:rPr lang="en-US" i="1" dirty="0"/>
              <a:t> Alternative</a:t>
            </a:r>
          </a:p>
          <a:p>
            <a:r>
              <a:rPr lang="en-US" dirty="0"/>
              <a:t>National identity initially emanates from the elite.</a:t>
            </a:r>
          </a:p>
          <a:p>
            <a:r>
              <a:rPr lang="en-US" dirty="0"/>
              <a:t>Psychological payoffs associated with each identity: </a:t>
            </a:r>
          </a:p>
          <a:p>
            <a:pPr lvl="1"/>
            <a:r>
              <a:rPr lang="en-US" i="1" dirty="0"/>
              <a:t>Status/prestige </a:t>
            </a:r>
            <a:r>
              <a:rPr lang="en-US" dirty="0"/>
              <a:t>(can vary in salience/is manipulable)</a:t>
            </a:r>
            <a:endParaRPr lang="en-US" i="1" dirty="0"/>
          </a:p>
          <a:p>
            <a:pPr lvl="1"/>
            <a:r>
              <a:rPr lang="en-US" dirty="0"/>
              <a:t>and </a:t>
            </a:r>
            <a:r>
              <a:rPr lang="en-US" i="1" dirty="0"/>
              <a:t>distance</a:t>
            </a:r>
            <a:r>
              <a:rPr lang="en-US" dirty="0"/>
              <a:t> from those in power</a:t>
            </a:r>
          </a:p>
          <a:p>
            <a:r>
              <a:rPr lang="en-US" dirty="0"/>
              <a:t>Commoners can choose between the two identities, based on both psychological and economic payoffs</a:t>
            </a:r>
          </a:p>
          <a:p>
            <a:r>
              <a:rPr lang="en-US" dirty="0"/>
              <a:t>Conflict between Elites and Alternative identifiers over insecure income (e.g., natural resources or production of commoners)</a:t>
            </a:r>
          </a:p>
          <a:p>
            <a:r>
              <a:rPr lang="en-US" dirty="0"/>
              <a:t>(Secure) national income depends on public good</a:t>
            </a:r>
          </a:p>
        </p:txBody>
      </p:sp>
    </p:spTree>
    <p:extLst>
      <p:ext uri="{BB962C8B-B14F-4D97-AF65-F5344CB8AC3E}">
        <p14:creationId xmlns:p14="http://schemas.microsoft.com/office/powerpoint/2010/main" val="3946816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9090F-4533-D49A-04AC-942427AD7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of the Model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E66977-3EB1-2A5E-8985-A75618A02B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Elites choose taxes and public good</a:t>
            </a:r>
          </a:p>
          <a:p>
            <a:r>
              <a:rPr lang="en-US" dirty="0"/>
              <a:t> Elites want to attract commoners to (</a:t>
            </a:r>
            <a:r>
              <a:rPr lang="en-US" dirty="0" err="1"/>
              <a:t>i</a:t>
            </a:r>
            <a:r>
              <a:rPr lang="en-US" dirty="0"/>
              <a:t>) enhance status of national income and (ii) share in taxation</a:t>
            </a:r>
          </a:p>
          <a:p>
            <a:r>
              <a:rPr lang="en-US" dirty="0"/>
              <a:t> But cannot attract commoners unless they commit to not overly tax them </a:t>
            </a:r>
          </a:p>
          <a:p>
            <a:pPr lvl="1"/>
            <a:r>
              <a:rPr lang="en-US" dirty="0"/>
              <a:t>  To restrain their expropriation, need for political rights to commoners</a:t>
            </a:r>
          </a:p>
        </p:txBody>
      </p:sp>
    </p:spTree>
    <p:extLst>
      <p:ext uri="{BB962C8B-B14F-4D97-AF65-F5344CB8AC3E}">
        <p14:creationId xmlns:p14="http://schemas.microsoft.com/office/powerpoint/2010/main" val="1663341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A8C4CB-D917-6641-BA43-BDE269D13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05"/>
            <a:ext cx="10515600" cy="150588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Basic Framework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B1DBFCF9-24F4-3077-17D4-88EB19BCB6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1743" y="1845426"/>
            <a:ext cx="10125460" cy="4450303"/>
          </a:xfrm>
          <a:prstGeom prst="rect">
            <a:avLst/>
          </a:prstGeom>
          <a:solidFill>
            <a:schemeClr val="bg1">
              <a:alpha val="5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16302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510F5-64A7-DC8D-F297-0488D3423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Incomes</a:t>
            </a:r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DB74A2EB-4DEA-B17A-0CB0-E2872943E28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-133564" y="1500922"/>
            <a:ext cx="13527370" cy="5357078"/>
            <a:chOff x="1816" y="1546"/>
            <a:chExt cx="3616" cy="1432"/>
          </a:xfrm>
        </p:grpSpPr>
        <p:sp>
          <p:nvSpPr>
            <p:cNvPr id="7" name="AutoShape 3">
              <a:extLst>
                <a:ext uri="{FF2B5EF4-FFF2-40B4-BE49-F238E27FC236}">
                  <a16:creationId xmlns:a16="http://schemas.microsoft.com/office/drawing/2014/main" id="{F3B51E4D-D3E9-0BF6-D8A7-0EC0E25FDAC6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16" y="1546"/>
              <a:ext cx="3616" cy="1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29" name="Picture 5">
              <a:extLst>
                <a:ext uri="{FF2B5EF4-FFF2-40B4-BE49-F238E27FC236}">
                  <a16:creationId xmlns:a16="http://schemas.microsoft.com/office/drawing/2014/main" id="{662DD763-9F3F-AE3C-EB19-030E50FADE8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82" y="1557"/>
              <a:ext cx="3198" cy="1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011048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36216423615B4C85CEBB4CD7A683DE" ma:contentTypeVersion="4" ma:contentTypeDescription="Create a new document." ma:contentTypeScope="" ma:versionID="4d6a62c2df457389b12c6699f2ecfa07">
  <xsd:schema xmlns:xsd="http://www.w3.org/2001/XMLSchema" xmlns:xs="http://www.w3.org/2001/XMLSchema" xmlns:p="http://schemas.microsoft.com/office/2006/metadata/properties" xmlns:ns3="97963566-ad1c-42ac-b597-d70b5f856ff2" targetNamespace="http://schemas.microsoft.com/office/2006/metadata/properties" ma:root="true" ma:fieldsID="30ef4a1d29fcec7aafc4fa0d871d7173" ns3:_="">
    <xsd:import namespace="97963566-ad1c-42ac-b597-d70b5f856ff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963566-ad1c-42ac-b597-d70b5f856f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17B8E4-D747-4998-B818-3881645A2176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schemas.microsoft.com/office/infopath/2007/PartnerControls"/>
    <ds:schemaRef ds:uri="97963566-ad1c-42ac-b597-d70b5f856ff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F5E47F5-7088-4D66-9C22-1D3A4663CC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963566-ad1c-42ac-b597-d70b5f856f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7DC4A11-2945-4B40-94C6-C8E6F4FC548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18425</TotalTime>
  <Words>1235</Words>
  <Application>Microsoft Office PowerPoint</Application>
  <PresentationFormat>Widescreen</PresentationFormat>
  <Paragraphs>140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Calibri Light</vt:lpstr>
      <vt:lpstr>Office Theme</vt:lpstr>
      <vt:lpstr>National Identity, Public Goods, and Modern Economic Development  Stergios Skaperdas (UC Irvine) and Patrick Testa (Tulane) </vt:lpstr>
      <vt:lpstr>The Modern State and Modern Economic Growth</vt:lpstr>
      <vt:lpstr>This Paper</vt:lpstr>
      <vt:lpstr> Prerequisite for economic growth:  Security and Internal Cohesion </vt:lpstr>
      <vt:lpstr>Related Literature</vt:lpstr>
      <vt:lpstr>Elements of the Model</vt:lpstr>
      <vt:lpstr>Elements of the Model (continued)</vt:lpstr>
      <vt:lpstr>Basic Framework</vt:lpstr>
      <vt:lpstr>Incomes</vt:lpstr>
      <vt:lpstr>Material Payoffs</vt:lpstr>
      <vt:lpstr>Psychological and Total Payoffs</vt:lpstr>
      <vt:lpstr>Timing</vt:lpstr>
      <vt:lpstr>What is “choice” of identity?</vt:lpstr>
      <vt:lpstr>Equilibrium Insecure Incomes</vt:lpstr>
      <vt:lpstr>Elite conflict payoffs higher, the</vt:lpstr>
      <vt:lpstr>Absence of political restraints</vt:lpstr>
      <vt:lpstr>National vs Alternative Identity</vt:lpstr>
      <vt:lpstr>Incentives for commoners to adopt National Identity</vt:lpstr>
      <vt:lpstr>Choices under fiscal restraints</vt:lpstr>
      <vt:lpstr>Choices under fiscal restraints</vt:lpstr>
      <vt:lpstr>Shaping National Identities</vt:lpstr>
      <vt:lpstr>Investing in the salience of National Identity</vt:lpstr>
      <vt:lpstr>Investing in NI and the public good</vt:lpstr>
      <vt:lpstr>Politico-economic “packages” or “bundles”</vt:lpstr>
      <vt:lpstr>England, 1600-1920</vt:lpstr>
      <vt:lpstr>Summary Remarks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Identity, Public Goods, and Modern Economic Development  Stergios Skaperdas (UC Irvine) and Patrick Testa (Tulane)</dc:title>
  <dc:creator>Stergio Skaperdas</dc:creator>
  <cp:lastModifiedBy>Stergios Skaperdas</cp:lastModifiedBy>
  <cp:revision>54</cp:revision>
  <dcterms:created xsi:type="dcterms:W3CDTF">2023-07-14T09:16:15Z</dcterms:created>
  <dcterms:modified xsi:type="dcterms:W3CDTF">2024-04-17T19:23:33Z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0x010100C636216423615B4C85CEBB4CD7A683DE</vt:lpwstr>
  </property>
</Properties>
</file>