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handoutMasterIdLst>
    <p:handoutMasterId r:id="rId42"/>
  </p:handoutMasterIdLst>
  <p:sldIdLst>
    <p:sldId id="334" r:id="rId5"/>
    <p:sldId id="610" r:id="rId6"/>
    <p:sldId id="608" r:id="rId7"/>
    <p:sldId id="609" r:id="rId8"/>
    <p:sldId id="344" r:id="rId9"/>
    <p:sldId id="343" r:id="rId10"/>
    <p:sldId id="361" r:id="rId11"/>
    <p:sldId id="354" r:id="rId12"/>
    <p:sldId id="603" r:id="rId13"/>
    <p:sldId id="362" r:id="rId14"/>
    <p:sldId id="363" r:id="rId15"/>
    <p:sldId id="337" r:id="rId16"/>
    <p:sldId id="498" r:id="rId17"/>
    <p:sldId id="341" r:id="rId18"/>
    <p:sldId id="587" r:id="rId19"/>
    <p:sldId id="586" r:id="rId20"/>
    <p:sldId id="588" r:id="rId21"/>
    <p:sldId id="589" r:id="rId22"/>
    <p:sldId id="600" r:id="rId23"/>
    <p:sldId id="590" r:id="rId24"/>
    <p:sldId id="601" r:id="rId25"/>
    <p:sldId id="599" r:id="rId26"/>
    <p:sldId id="591" r:id="rId27"/>
    <p:sldId id="592" r:id="rId28"/>
    <p:sldId id="593" r:id="rId29"/>
    <p:sldId id="598" r:id="rId30"/>
    <p:sldId id="594" r:id="rId31"/>
    <p:sldId id="595" r:id="rId32"/>
    <p:sldId id="596" r:id="rId33"/>
    <p:sldId id="605" r:id="rId34"/>
    <p:sldId id="602" r:id="rId35"/>
    <p:sldId id="338" r:id="rId36"/>
    <p:sldId id="342" r:id="rId37"/>
    <p:sldId id="607" r:id="rId38"/>
    <p:sldId id="606" r:id="rId39"/>
    <p:sldId id="604" r:id="rId4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280" userDrawn="1">
          <p15:clr>
            <a:srgbClr val="A4A3A4"/>
          </p15:clr>
        </p15:guide>
        <p15:guide id="4" pos="264" userDrawn="1">
          <p15:clr>
            <a:srgbClr val="A4A3A4"/>
          </p15:clr>
        </p15:guide>
        <p15:guide id="5" pos="5664" userDrawn="1">
          <p15:clr>
            <a:srgbClr val="A4A3A4"/>
          </p15:clr>
        </p15:guide>
        <p15:guide id="6" orient="horz" pos="164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yla Mohadjer" initials="LM" lastIdx="4" clrIdx="0">
    <p:extLst>
      <p:ext uri="{19B8F6BF-5375-455C-9EA6-DF929625EA0E}">
        <p15:presenceInfo xmlns:p15="http://schemas.microsoft.com/office/powerpoint/2012/main" userId="S-1-5-21-2083667071-1112689225-1550850067-3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DDEBF7"/>
    <a:srgbClr val="00315C"/>
    <a:srgbClr val="B8F1FF"/>
    <a:srgbClr val="F6C9CA"/>
    <a:srgbClr val="9762D1"/>
    <a:srgbClr val="CB8004"/>
    <a:srgbClr val="79C07B"/>
    <a:srgbClr val="C1E0E8"/>
    <a:srgbClr val="4BA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6" autoAdjust="0"/>
    <p:restoredTop sz="79436" autoAdjust="0"/>
  </p:normalViewPr>
  <p:slideViewPr>
    <p:cSldViewPr snapToGrid="0">
      <p:cViewPr varScale="1">
        <p:scale>
          <a:sx n="89" d="100"/>
          <a:sy n="89" d="100"/>
        </p:scale>
        <p:origin x="738" y="84"/>
      </p:cViewPr>
      <p:guideLst>
        <p:guide pos="2280"/>
        <p:guide pos="264"/>
        <p:guide pos="5664"/>
        <p:guide orient="horz" pos="1644"/>
      </p:guideLst>
    </p:cSldViewPr>
  </p:slideViewPr>
  <p:notesTextViewPr>
    <p:cViewPr>
      <p:scale>
        <a:sx n="125" d="100"/>
        <a:sy n="125" d="100"/>
      </p:scale>
      <p:origin x="0" y="0"/>
    </p:cViewPr>
  </p:notesTextViewPr>
  <p:notesViewPr>
    <p:cSldViewPr snapToGrid="0">
      <p:cViewPr>
        <p:scale>
          <a:sx n="1" d="2"/>
          <a:sy n="1" d="2"/>
        </p:scale>
        <p:origin x="2604"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16CC0F-3E16-0C48-83CA-42351AB2731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966B4D-25CD-B84F-B100-CC511C7837B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EB6791-5CE1-A144-85FF-3A54CAE88D2C}" type="datetimeFigureOut">
              <a:rPr lang="en-US" smtClean="0"/>
              <a:t>5/16/2024</a:t>
            </a:fld>
            <a:endParaRPr lang="en-US" dirty="0"/>
          </a:p>
        </p:txBody>
      </p:sp>
      <p:sp>
        <p:nvSpPr>
          <p:cNvPr id="4" name="Footer Placeholder 3">
            <a:extLst>
              <a:ext uri="{FF2B5EF4-FFF2-40B4-BE49-F238E27FC236}">
                <a16:creationId xmlns:a16="http://schemas.microsoft.com/office/drawing/2014/main" id="{6B148D97-C13F-9A44-B1BB-58F9D4ACE3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0AA9A-5A4B-F74E-961A-420255C92E6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C8CFC7-FC2D-434B-8AF3-3B8FD6DDBC6E}" type="slidenum">
              <a:rPr lang="en-US" smtClean="0"/>
              <a:t>‹#›</a:t>
            </a:fld>
            <a:endParaRPr lang="en-US" dirty="0"/>
          </a:p>
        </p:txBody>
      </p:sp>
    </p:spTree>
    <p:extLst>
      <p:ext uri="{BB962C8B-B14F-4D97-AF65-F5344CB8AC3E}">
        <p14:creationId xmlns:p14="http://schemas.microsoft.com/office/powerpoint/2010/main" val="92897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8DB285-EC0E-42D8-88C4-3625BAF16DBA}" type="datetimeFigureOut">
              <a:rPr lang="en-US" smtClean="0"/>
              <a:t>5/16/2024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540036-C79D-4A47-ABEA-AB9642CF78AD}" type="slidenum">
              <a:rPr lang="en-US" smtClean="0"/>
              <a:t>‹#›</a:t>
            </a:fld>
            <a:endParaRPr lang="en-US" dirty="0"/>
          </a:p>
        </p:txBody>
      </p:sp>
    </p:spTree>
    <p:extLst>
      <p:ext uri="{BB962C8B-B14F-4D97-AF65-F5344CB8AC3E}">
        <p14:creationId xmlns:p14="http://schemas.microsoft.com/office/powerpoint/2010/main" val="2077755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a:t>
            </a:fld>
            <a:endParaRPr lang="en-US" dirty="0"/>
          </a:p>
        </p:txBody>
      </p:sp>
    </p:spTree>
    <p:extLst>
      <p:ext uri="{BB962C8B-B14F-4D97-AF65-F5344CB8AC3E}">
        <p14:creationId xmlns:p14="http://schemas.microsoft.com/office/powerpoint/2010/main" val="106715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Records in cross-sectional PUFs are not easily matched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accent1"/>
              </a:solidFill>
              <a:latin typeface="Verdana"/>
              <a:ea typeface="Verdan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10</a:t>
            </a:fld>
            <a:endParaRPr lang="en-US" dirty="0"/>
          </a:p>
        </p:txBody>
      </p:sp>
    </p:spTree>
    <p:extLst>
      <p:ext uri="{BB962C8B-B14F-4D97-AF65-F5344CB8AC3E}">
        <p14:creationId xmlns:p14="http://schemas.microsoft.com/office/powerpoint/2010/main" val="330652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11</a:t>
            </a:fld>
            <a:endParaRPr lang="en-US" dirty="0"/>
          </a:p>
        </p:txBody>
      </p:sp>
    </p:spTree>
    <p:extLst>
      <p:ext uri="{BB962C8B-B14F-4D97-AF65-F5344CB8AC3E}">
        <p14:creationId xmlns:p14="http://schemas.microsoft.com/office/powerpoint/2010/main" val="157281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12</a:t>
            </a:fld>
            <a:endParaRPr lang="en-US" dirty="0"/>
          </a:p>
        </p:txBody>
      </p:sp>
    </p:spTree>
    <p:extLst>
      <p:ext uri="{BB962C8B-B14F-4D97-AF65-F5344CB8AC3E}">
        <p14:creationId xmlns:p14="http://schemas.microsoft.com/office/powerpoint/2010/main" val="399798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reduce risk, one can keep dropping variables, but the resulting data will not be useful. </a:t>
            </a:r>
          </a:p>
        </p:txBody>
      </p:sp>
      <p:sp>
        <p:nvSpPr>
          <p:cNvPr id="4" name="Slide Number Placeholder 3"/>
          <p:cNvSpPr>
            <a:spLocks noGrp="1"/>
          </p:cNvSpPr>
          <p:nvPr>
            <p:ph type="sldNum" sz="quarter" idx="5"/>
          </p:nvPr>
        </p:nvSpPr>
        <p:spPr/>
        <p:txBody>
          <a:bodyPr/>
          <a:lstStyle/>
          <a:p>
            <a:fld id="{5E540036-C79D-4A47-ABEA-AB9642CF78AD}" type="slidenum">
              <a:rPr lang="en-US" smtClean="0"/>
              <a:t>13</a:t>
            </a:fld>
            <a:endParaRPr lang="en-US" dirty="0"/>
          </a:p>
        </p:txBody>
      </p:sp>
    </p:spTree>
    <p:extLst>
      <p:ext uri="{BB962C8B-B14F-4D97-AF65-F5344CB8AC3E}">
        <p14:creationId xmlns:p14="http://schemas.microsoft.com/office/powerpoint/2010/main" val="52787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accent1"/>
              </a:solidFill>
              <a:latin typeface="Verdana"/>
              <a:ea typeface="Verdan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latin typeface="Verdana"/>
              <a:ea typeface="Verdan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latin typeface="Verdana"/>
              <a:ea typeface="Verdan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latin typeface="Verdana"/>
              <a:ea typeface="Verdan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14</a:t>
            </a:fld>
            <a:endParaRPr lang="en-US" dirty="0"/>
          </a:p>
        </p:txBody>
      </p:sp>
    </p:spTree>
    <p:extLst>
      <p:ext uri="{BB962C8B-B14F-4D97-AF65-F5344CB8AC3E}">
        <p14:creationId xmlns:p14="http://schemas.microsoft.com/office/powerpoint/2010/main" val="321588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accent1"/>
              </a:solidFill>
              <a:latin typeface="Verdana"/>
              <a:ea typeface="Verdan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latin typeface="Verdana"/>
              <a:ea typeface="Verdan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latin typeface="Verdana"/>
              <a:ea typeface="Verdan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latin typeface="Verdana"/>
              <a:ea typeface="Verdan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16</a:t>
            </a:fld>
            <a:endParaRPr lang="en-US" dirty="0"/>
          </a:p>
        </p:txBody>
      </p:sp>
    </p:spTree>
    <p:extLst>
      <p:ext uri="{BB962C8B-B14F-4D97-AF65-F5344CB8AC3E}">
        <p14:creationId xmlns:p14="http://schemas.microsoft.com/office/powerpoint/2010/main" val="78423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540036-C79D-4A47-ABEA-AB9642CF78AD}" type="slidenum">
              <a:rPr lang="en-US" smtClean="0"/>
              <a:t>17</a:t>
            </a:fld>
            <a:endParaRPr lang="en-US" dirty="0"/>
          </a:p>
        </p:txBody>
      </p:sp>
    </p:spTree>
    <p:extLst>
      <p:ext uri="{BB962C8B-B14F-4D97-AF65-F5344CB8AC3E}">
        <p14:creationId xmlns:p14="http://schemas.microsoft.com/office/powerpoint/2010/main" val="180408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18</a:t>
            </a:fld>
            <a:endParaRPr lang="en-US" dirty="0"/>
          </a:p>
        </p:txBody>
      </p:sp>
    </p:spTree>
    <p:extLst>
      <p:ext uri="{BB962C8B-B14F-4D97-AF65-F5344CB8AC3E}">
        <p14:creationId xmlns:p14="http://schemas.microsoft.com/office/powerpoint/2010/main" val="361046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19</a:t>
            </a:fld>
            <a:endParaRPr lang="en-US" dirty="0"/>
          </a:p>
        </p:txBody>
      </p:sp>
    </p:spTree>
    <p:extLst>
      <p:ext uri="{BB962C8B-B14F-4D97-AF65-F5344CB8AC3E}">
        <p14:creationId xmlns:p14="http://schemas.microsoft.com/office/powerpoint/2010/main" val="1786397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20</a:t>
            </a:fld>
            <a:endParaRPr lang="en-US" dirty="0"/>
          </a:p>
        </p:txBody>
      </p:sp>
    </p:spTree>
    <p:extLst>
      <p:ext uri="{BB962C8B-B14F-4D97-AF65-F5344CB8AC3E}">
        <p14:creationId xmlns:p14="http://schemas.microsoft.com/office/powerpoint/2010/main" val="12004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2</a:t>
            </a:fld>
            <a:endParaRPr lang="en-US" dirty="0"/>
          </a:p>
        </p:txBody>
      </p:sp>
    </p:spTree>
    <p:extLst>
      <p:ext uri="{BB962C8B-B14F-4D97-AF65-F5344CB8AC3E}">
        <p14:creationId xmlns:p14="http://schemas.microsoft.com/office/powerpoint/2010/main" val="2341208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21</a:t>
            </a:fld>
            <a:endParaRPr lang="en-US" dirty="0"/>
          </a:p>
        </p:txBody>
      </p:sp>
    </p:spTree>
    <p:extLst>
      <p:ext uri="{BB962C8B-B14F-4D97-AF65-F5344CB8AC3E}">
        <p14:creationId xmlns:p14="http://schemas.microsoft.com/office/powerpoint/2010/main" val="201167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22</a:t>
            </a:fld>
            <a:endParaRPr lang="en-US" dirty="0"/>
          </a:p>
        </p:txBody>
      </p:sp>
    </p:spTree>
    <p:extLst>
      <p:ext uri="{BB962C8B-B14F-4D97-AF65-F5344CB8AC3E}">
        <p14:creationId xmlns:p14="http://schemas.microsoft.com/office/powerpoint/2010/main" val="615078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23</a:t>
            </a:fld>
            <a:endParaRPr lang="en-US" dirty="0"/>
          </a:p>
        </p:txBody>
      </p:sp>
    </p:spTree>
    <p:extLst>
      <p:ext uri="{BB962C8B-B14F-4D97-AF65-F5344CB8AC3E}">
        <p14:creationId xmlns:p14="http://schemas.microsoft.com/office/powerpoint/2010/main" val="327183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24</a:t>
            </a:fld>
            <a:endParaRPr lang="en-US" dirty="0"/>
          </a:p>
        </p:txBody>
      </p:sp>
    </p:spTree>
    <p:extLst>
      <p:ext uri="{BB962C8B-B14F-4D97-AF65-F5344CB8AC3E}">
        <p14:creationId xmlns:p14="http://schemas.microsoft.com/office/powerpoint/2010/main" val="629671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25</a:t>
            </a:fld>
            <a:endParaRPr lang="en-US" dirty="0"/>
          </a:p>
        </p:txBody>
      </p:sp>
    </p:spTree>
    <p:extLst>
      <p:ext uri="{BB962C8B-B14F-4D97-AF65-F5344CB8AC3E}">
        <p14:creationId xmlns:p14="http://schemas.microsoft.com/office/powerpoint/2010/main" val="1872756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each combination, </a:t>
            </a:r>
          </a:p>
          <a:p>
            <a:r>
              <a:rPr lang="en-US" dirty="0"/>
              <a:t>	we create implicates for this. </a:t>
            </a:r>
          </a:p>
          <a:p>
            <a:endParaRPr lang="en-US" dirty="0"/>
          </a:p>
          <a:p>
            <a:r>
              <a:rPr lang="en-US" dirty="0"/>
              <a:t>Nature of select synthetic data </a:t>
            </a:r>
            <a:r>
              <a:rPr lang="en-US" dirty="0">
                <a:sym typeface="Wingdings" panose="05000000000000000000" pitchFamily="2" charset="2"/>
              </a:rPr>
              <a:t> releasing implicates may increase risk</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26</a:t>
            </a:fld>
            <a:endParaRPr lang="en-US" dirty="0"/>
          </a:p>
        </p:txBody>
      </p:sp>
    </p:spTree>
    <p:extLst>
      <p:ext uri="{BB962C8B-B14F-4D97-AF65-F5344CB8AC3E}">
        <p14:creationId xmlns:p14="http://schemas.microsoft.com/office/powerpoint/2010/main" val="3194584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27</a:t>
            </a:fld>
            <a:endParaRPr lang="en-US" dirty="0"/>
          </a:p>
        </p:txBody>
      </p:sp>
    </p:spTree>
    <p:extLst>
      <p:ext uri="{BB962C8B-B14F-4D97-AF65-F5344CB8AC3E}">
        <p14:creationId xmlns:p14="http://schemas.microsoft.com/office/powerpoint/2010/main" val="1105519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is done to check how well the objectives are met, so circling back the objectives,</a:t>
            </a:r>
          </a:p>
        </p:txBody>
      </p:sp>
      <p:sp>
        <p:nvSpPr>
          <p:cNvPr id="4" name="Slide Number Placeholder 3"/>
          <p:cNvSpPr>
            <a:spLocks noGrp="1"/>
          </p:cNvSpPr>
          <p:nvPr>
            <p:ph type="sldNum" sz="quarter" idx="5"/>
          </p:nvPr>
        </p:nvSpPr>
        <p:spPr/>
        <p:txBody>
          <a:bodyPr/>
          <a:lstStyle/>
          <a:p>
            <a:fld id="{5E540036-C79D-4A47-ABEA-AB9642CF78AD}" type="slidenum">
              <a:rPr lang="en-US" smtClean="0"/>
              <a:t>28</a:t>
            </a:fld>
            <a:endParaRPr lang="en-US" dirty="0"/>
          </a:p>
        </p:txBody>
      </p:sp>
    </p:spTree>
    <p:extLst>
      <p:ext uri="{BB962C8B-B14F-4D97-AF65-F5344CB8AC3E}">
        <p14:creationId xmlns:p14="http://schemas.microsoft.com/office/powerpoint/2010/main" val="3194499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is done to check how well the objectives are met, so circling back the objectives,</a:t>
            </a:r>
          </a:p>
        </p:txBody>
      </p:sp>
      <p:sp>
        <p:nvSpPr>
          <p:cNvPr id="4" name="Slide Number Placeholder 3"/>
          <p:cNvSpPr>
            <a:spLocks noGrp="1"/>
          </p:cNvSpPr>
          <p:nvPr>
            <p:ph type="sldNum" sz="quarter" idx="5"/>
          </p:nvPr>
        </p:nvSpPr>
        <p:spPr/>
        <p:txBody>
          <a:bodyPr/>
          <a:lstStyle/>
          <a:p>
            <a:fld id="{5E540036-C79D-4A47-ABEA-AB9642CF78AD}" type="slidenum">
              <a:rPr lang="en-US" smtClean="0"/>
              <a:t>29</a:t>
            </a:fld>
            <a:endParaRPr lang="en-US" dirty="0"/>
          </a:p>
        </p:txBody>
      </p:sp>
    </p:spTree>
    <p:extLst>
      <p:ext uri="{BB962C8B-B14F-4D97-AF65-F5344CB8AC3E}">
        <p14:creationId xmlns:p14="http://schemas.microsoft.com/office/powerpoint/2010/main" val="3245387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measures should be considered</a:t>
            </a:r>
          </a:p>
        </p:txBody>
      </p:sp>
      <p:sp>
        <p:nvSpPr>
          <p:cNvPr id="4" name="Slide Number Placeholder 3"/>
          <p:cNvSpPr>
            <a:spLocks noGrp="1"/>
          </p:cNvSpPr>
          <p:nvPr>
            <p:ph type="sldNum" sz="quarter" idx="5"/>
          </p:nvPr>
        </p:nvSpPr>
        <p:spPr/>
        <p:txBody>
          <a:bodyPr/>
          <a:lstStyle/>
          <a:p>
            <a:fld id="{5E540036-C79D-4A47-ABEA-AB9642CF78AD}" type="slidenum">
              <a:rPr lang="en-US" smtClean="0"/>
              <a:t>30</a:t>
            </a:fld>
            <a:endParaRPr lang="en-US" dirty="0"/>
          </a:p>
        </p:txBody>
      </p:sp>
    </p:spTree>
    <p:extLst>
      <p:ext uri="{BB962C8B-B14F-4D97-AF65-F5344CB8AC3E}">
        <p14:creationId xmlns:p14="http://schemas.microsoft.com/office/powerpoint/2010/main" val="377376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start with the background, including the brief description of the survey of interest to introduce the motivation for our research. </a:t>
            </a:r>
          </a:p>
          <a:p>
            <a:endParaRPr lang="en-US" dirty="0"/>
          </a:p>
          <a:p>
            <a:r>
              <a:rPr lang="en-US" dirty="0"/>
              <a:t>Highlight the challenges and solutions! </a:t>
            </a:r>
          </a:p>
          <a:p>
            <a:endParaRPr lang="en-US" dirty="0"/>
          </a:p>
          <a:p>
            <a:r>
              <a:rPr lang="en-US" dirty="0"/>
              <a:t>Go through a few data treatment options</a:t>
            </a:r>
          </a:p>
          <a:p>
            <a:endParaRPr lang="en-US" dirty="0"/>
          </a:p>
          <a:p>
            <a:r>
              <a:rPr lang="en-US" dirty="0"/>
              <a:t>Then come back to the main body of the research. </a:t>
            </a:r>
          </a:p>
          <a:p>
            <a:endParaRPr lang="en-US" dirty="0"/>
          </a:p>
          <a:p>
            <a:r>
              <a:rPr lang="en-US" dirty="0"/>
              <a:t>Finally conclude with a summary. </a:t>
            </a:r>
          </a:p>
        </p:txBody>
      </p:sp>
      <p:sp>
        <p:nvSpPr>
          <p:cNvPr id="4" name="Slide Number Placeholder 3"/>
          <p:cNvSpPr>
            <a:spLocks noGrp="1"/>
          </p:cNvSpPr>
          <p:nvPr>
            <p:ph type="sldNum" sz="quarter" idx="10"/>
          </p:nvPr>
        </p:nvSpPr>
        <p:spPr/>
        <p:txBody>
          <a:bodyPr/>
          <a:lstStyle/>
          <a:p>
            <a:fld id="{5E540036-C79D-4A47-ABEA-AB9642CF78AD}" type="slidenum">
              <a:rPr lang="en-US" smtClean="0"/>
              <a:t>3</a:t>
            </a:fld>
            <a:endParaRPr lang="en-US" dirty="0"/>
          </a:p>
        </p:txBody>
      </p:sp>
    </p:spTree>
    <p:extLst>
      <p:ext uri="{BB962C8B-B14F-4D97-AF65-F5344CB8AC3E}">
        <p14:creationId xmlns:p14="http://schemas.microsoft.com/office/powerpoint/2010/main" val="3977574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linear</a:t>
            </a:r>
          </a:p>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31</a:t>
            </a:fld>
            <a:endParaRPr lang="en-US" dirty="0"/>
          </a:p>
        </p:txBody>
      </p:sp>
    </p:spTree>
    <p:extLst>
      <p:ext uri="{BB962C8B-B14F-4D97-AF65-F5344CB8AC3E}">
        <p14:creationId xmlns:p14="http://schemas.microsoft.com/office/powerpoint/2010/main" val="300766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32</a:t>
            </a:fld>
            <a:endParaRPr lang="en-US" dirty="0"/>
          </a:p>
        </p:txBody>
      </p:sp>
    </p:spTree>
    <p:extLst>
      <p:ext uri="{BB962C8B-B14F-4D97-AF65-F5344CB8AC3E}">
        <p14:creationId xmlns:p14="http://schemas.microsoft.com/office/powerpoint/2010/main" val="2829946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33</a:t>
            </a:fld>
            <a:endParaRPr lang="en-US" dirty="0"/>
          </a:p>
        </p:txBody>
      </p:sp>
    </p:spTree>
    <p:extLst>
      <p:ext uri="{BB962C8B-B14F-4D97-AF65-F5344CB8AC3E}">
        <p14:creationId xmlns:p14="http://schemas.microsoft.com/office/powerpoint/2010/main" val="2993543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34</a:t>
            </a:fld>
            <a:endParaRPr lang="en-US" dirty="0"/>
          </a:p>
        </p:txBody>
      </p:sp>
    </p:spTree>
    <p:extLst>
      <p:ext uri="{BB962C8B-B14F-4D97-AF65-F5344CB8AC3E}">
        <p14:creationId xmlns:p14="http://schemas.microsoft.com/office/powerpoint/2010/main" val="2199248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35</a:t>
            </a:fld>
            <a:endParaRPr lang="en-US" dirty="0"/>
          </a:p>
        </p:txBody>
      </p:sp>
    </p:spTree>
    <p:extLst>
      <p:ext uri="{BB962C8B-B14F-4D97-AF65-F5344CB8AC3E}">
        <p14:creationId xmlns:p14="http://schemas.microsoft.com/office/powerpoint/2010/main" val="183545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4</a:t>
            </a:fld>
            <a:endParaRPr lang="en-US" dirty="0"/>
          </a:p>
        </p:txBody>
      </p:sp>
    </p:spTree>
    <p:extLst>
      <p:ext uri="{BB962C8B-B14F-4D97-AF65-F5344CB8AC3E}">
        <p14:creationId xmlns:p14="http://schemas.microsoft.com/office/powerpoint/2010/main" val="71537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5</a:t>
            </a:fld>
            <a:endParaRPr lang="en-US" dirty="0"/>
          </a:p>
        </p:txBody>
      </p:sp>
    </p:spTree>
    <p:extLst>
      <p:ext uri="{BB962C8B-B14F-4D97-AF65-F5344CB8AC3E}">
        <p14:creationId xmlns:p14="http://schemas.microsoft.com/office/powerpoint/2010/main" val="250183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6</a:t>
            </a:fld>
            <a:endParaRPr lang="en-US" dirty="0"/>
          </a:p>
        </p:txBody>
      </p:sp>
    </p:spTree>
    <p:extLst>
      <p:ext uri="{BB962C8B-B14F-4D97-AF65-F5344CB8AC3E}">
        <p14:creationId xmlns:p14="http://schemas.microsoft.com/office/powerpoint/2010/main" val="2342049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7</a:t>
            </a:fld>
            <a:endParaRPr lang="en-US" dirty="0"/>
          </a:p>
        </p:txBody>
      </p:sp>
    </p:spTree>
    <p:extLst>
      <p:ext uri="{BB962C8B-B14F-4D97-AF65-F5344CB8AC3E}">
        <p14:creationId xmlns:p14="http://schemas.microsoft.com/office/powerpoint/2010/main" val="142678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5E540036-C79D-4A47-ABEA-AB9642CF78AD}" type="slidenum">
              <a:rPr lang="en-US" smtClean="0"/>
              <a:t>8</a:t>
            </a:fld>
            <a:endParaRPr lang="en-US" dirty="0"/>
          </a:p>
        </p:txBody>
      </p:sp>
    </p:spTree>
    <p:extLst>
      <p:ext uri="{BB962C8B-B14F-4D97-AF65-F5344CB8AC3E}">
        <p14:creationId xmlns:p14="http://schemas.microsoft.com/office/powerpoint/2010/main" val="281803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9</a:t>
            </a:fld>
            <a:endParaRPr lang="en-US" dirty="0"/>
          </a:p>
        </p:txBody>
      </p:sp>
    </p:spTree>
    <p:extLst>
      <p:ext uri="{BB962C8B-B14F-4D97-AF65-F5344CB8AC3E}">
        <p14:creationId xmlns:p14="http://schemas.microsoft.com/office/powerpoint/2010/main" val="1306973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microsoft.com/office/2007/relationships/hdphoto" Target="../media/hdphoto2.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Option3">
    <p:spTree>
      <p:nvGrpSpPr>
        <p:cNvPr id="1" name=""/>
        <p:cNvGrpSpPr/>
        <p:nvPr/>
      </p:nvGrpSpPr>
      <p:grpSpPr>
        <a:xfrm>
          <a:off x="0" y="0"/>
          <a:ext cx="0" cy="0"/>
          <a:chOff x="0" y="0"/>
          <a:chExt cx="0" cy="0"/>
        </a:xfrm>
      </p:grpSpPr>
      <p:grpSp>
        <p:nvGrpSpPr>
          <p:cNvPr id="5" name="Group 4" descr="Two women looking at a computer screen, representative mathematical equations floating in the background.">
            <a:extLst>
              <a:ext uri="{FF2B5EF4-FFF2-40B4-BE49-F238E27FC236}">
                <a16:creationId xmlns:a16="http://schemas.microsoft.com/office/drawing/2014/main" id="{E8453B6F-2557-8A52-5FBA-6E5EBF616205}"/>
              </a:ext>
            </a:extLst>
          </p:cNvPr>
          <p:cNvGrpSpPr/>
          <p:nvPr userDrawn="1"/>
        </p:nvGrpSpPr>
        <p:grpSpPr>
          <a:xfrm>
            <a:off x="0" y="513337"/>
            <a:ext cx="9144000" cy="4630164"/>
            <a:chOff x="0" y="513337"/>
            <a:chExt cx="9144000" cy="4630164"/>
          </a:xfrm>
        </p:grpSpPr>
        <p:sp>
          <p:nvSpPr>
            <p:cNvPr id="19" name="Rectangle 18">
              <a:extLst>
                <a:ext uri="{FF2B5EF4-FFF2-40B4-BE49-F238E27FC236}">
                  <a16:creationId xmlns:a16="http://schemas.microsoft.com/office/drawing/2014/main" id="{36C969D3-A7F0-59FB-0925-3D528834A667}"/>
                </a:ext>
              </a:extLst>
            </p:cNvPr>
            <p:cNvSpPr/>
            <p:nvPr userDrawn="1"/>
          </p:nvSpPr>
          <p:spPr>
            <a:xfrm>
              <a:off x="0" y="513337"/>
              <a:ext cx="9144000" cy="3761937"/>
            </a:xfrm>
            <a:prstGeom prst="rect">
              <a:avLst/>
            </a:prstGeom>
            <a:gradFill flip="none" rotWithShape="1">
              <a:gsLst>
                <a:gs pos="0">
                  <a:srgbClr val="C1E0E8"/>
                </a:gs>
                <a:gs pos="91000">
                  <a:srgbClr val="C1E0E8">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
              <a:extLst>
                <a:ext uri="{FF2B5EF4-FFF2-40B4-BE49-F238E27FC236}">
                  <a16:creationId xmlns:a16="http://schemas.microsoft.com/office/drawing/2014/main" id="{21EFB5A7-5615-CD8F-B4B8-91D6E81BA899}"/>
                </a:ext>
                <a:ext uri="{C183D7F6-B498-43B3-948B-1728B52AA6E4}">
                  <adec:decorative xmlns:adec="http://schemas.microsoft.com/office/drawing/2017/decorative" val="1"/>
                </a:ext>
              </a:extLst>
            </p:cNvPr>
            <p:cNvSpPr/>
            <p:nvPr userDrawn="1"/>
          </p:nvSpPr>
          <p:spPr>
            <a:xfrm>
              <a:off x="1" y="4251053"/>
              <a:ext cx="9143999" cy="892448"/>
            </a:xfrm>
            <a:prstGeom prst="rect">
              <a:avLst/>
            </a:prstGeom>
            <a:gradFill flip="none" rotWithShape="1">
              <a:gsLst>
                <a:gs pos="12000">
                  <a:srgbClr val="00467F"/>
                </a:gs>
                <a:gs pos="100000">
                  <a:srgbClr val="087D9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5" name="Group 14">
              <a:extLst>
                <a:ext uri="{FF2B5EF4-FFF2-40B4-BE49-F238E27FC236}">
                  <a16:creationId xmlns:a16="http://schemas.microsoft.com/office/drawing/2014/main" id="{ADC1EA17-F049-06BA-FFB6-7284D59B53A9}"/>
                </a:ext>
              </a:extLst>
            </p:cNvPr>
            <p:cNvGrpSpPr/>
            <p:nvPr userDrawn="1"/>
          </p:nvGrpSpPr>
          <p:grpSpPr>
            <a:xfrm>
              <a:off x="266448" y="865961"/>
              <a:ext cx="4553833" cy="3469875"/>
              <a:chOff x="266448" y="0"/>
              <a:chExt cx="4553833" cy="3469875"/>
            </a:xfrm>
          </p:grpSpPr>
          <p:cxnSp>
            <p:nvCxnSpPr>
              <p:cNvPr id="16" name="Straight Connector 15">
                <a:extLst>
                  <a:ext uri="{FF2B5EF4-FFF2-40B4-BE49-F238E27FC236}">
                    <a16:creationId xmlns:a16="http://schemas.microsoft.com/office/drawing/2014/main" id="{2C155B72-32FB-439A-ECE2-7F720B91096F}"/>
                  </a:ext>
                </a:extLst>
              </p:cNvPr>
              <p:cNvCxnSpPr/>
              <p:nvPr userDrawn="1"/>
            </p:nvCxnSpPr>
            <p:spPr>
              <a:xfrm>
                <a:off x="726675" y="78723"/>
                <a:ext cx="0" cy="3391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56BC9D-2B92-FA6D-22C4-7FB858B04397}"/>
                  </a:ext>
                </a:extLst>
              </p:cNvPr>
              <p:cNvCxnSpPr/>
              <p:nvPr userDrawn="1"/>
            </p:nvCxnSpPr>
            <p:spPr>
              <a:xfrm>
                <a:off x="345171" y="345171"/>
                <a:ext cx="44751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43D1E3-98FF-B366-4AA2-4074453B9D87}"/>
                  </a:ext>
                </a:extLst>
              </p:cNvPr>
              <p:cNvCxnSpPr/>
              <p:nvPr userDrawn="1"/>
            </p:nvCxnSpPr>
            <p:spPr>
              <a:xfrm flipV="1">
                <a:off x="266448" y="0"/>
                <a:ext cx="660063" cy="11324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3969540-785E-BBEA-B0A2-93753A51BFAB}"/>
                </a:ext>
              </a:extLst>
            </p:cNvPr>
            <p:cNvCxnSpPr>
              <a:cxnSpLocks/>
            </p:cNvCxnSpPr>
            <p:nvPr userDrawn="1"/>
          </p:nvCxnSpPr>
          <p:spPr>
            <a:xfrm>
              <a:off x="7234238" y="4826336"/>
              <a:ext cx="18007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151B64-DEEC-0DEC-F140-C0149C0015AF}"/>
                </a:ext>
              </a:extLst>
            </p:cNvPr>
            <p:cNvCxnSpPr/>
            <p:nvPr userDrawn="1"/>
          </p:nvCxnSpPr>
          <p:spPr>
            <a:xfrm>
              <a:off x="8823055" y="2010469"/>
              <a:ext cx="0" cy="30823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3" descr="Westat (logo) Improving Lives Through Research">
            <a:extLst>
              <a:ext uri="{FF2B5EF4-FFF2-40B4-BE49-F238E27FC236}">
                <a16:creationId xmlns:a16="http://schemas.microsoft.com/office/drawing/2014/main" id="{20CDA0E8-FCBE-6F37-125D-0AFD7AA80264}"/>
              </a:ext>
            </a:extLst>
          </p:cNvPr>
          <p:cNvSpPr/>
          <p:nvPr userDrawn="1"/>
        </p:nvSpPr>
        <p:spPr>
          <a:xfrm>
            <a:off x="0" y="0"/>
            <a:ext cx="9144000" cy="51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d">
            <a:extLst>
              <a:ext uri="{FF2B5EF4-FFF2-40B4-BE49-F238E27FC236}">
                <a16:creationId xmlns:a16="http://schemas.microsoft.com/office/drawing/2014/main" id="{229695A9-D828-5710-A3D0-2BE4760420B8}"/>
              </a:ext>
            </a:extLst>
          </p:cNvPr>
          <p:cNvGrpSpPr/>
          <p:nvPr userDrawn="1"/>
        </p:nvGrpSpPr>
        <p:grpSpPr>
          <a:xfrm>
            <a:off x="0" y="2"/>
            <a:ext cx="9144000" cy="506932"/>
            <a:chOff x="0" y="2"/>
            <a:chExt cx="9144000" cy="506932"/>
          </a:xfrm>
        </p:grpSpPr>
        <p:sp>
          <p:nvSpPr>
            <p:cNvPr id="9" name="Rectangle i">
              <a:extLst>
                <a:ext uri="{FF2B5EF4-FFF2-40B4-BE49-F238E27FC236}">
                  <a16:creationId xmlns:a16="http://schemas.microsoft.com/office/drawing/2014/main" id="{6597BA59-7B84-0C6D-908D-FA426DA707A4}"/>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Picture ii">
              <a:extLst>
                <a:ext uri="{FF2B5EF4-FFF2-40B4-BE49-F238E27FC236}">
                  <a16:creationId xmlns:a16="http://schemas.microsoft.com/office/drawing/2014/main" id="{05742861-ACF1-3804-2538-C0EBFB68574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62710" y="134393"/>
              <a:ext cx="1061240" cy="278759"/>
            </a:xfrm>
            <a:prstGeom prst="rect">
              <a:avLst/>
            </a:prstGeom>
          </p:spPr>
        </p:pic>
        <p:pic>
          <p:nvPicPr>
            <p:cNvPr id="12" name="Pictureiii" title="Improving Lives Through Research">
              <a:extLst>
                <a:ext uri="{FF2B5EF4-FFF2-40B4-BE49-F238E27FC236}">
                  <a16:creationId xmlns:a16="http://schemas.microsoft.com/office/drawing/2014/main" id="{FFC1F60C-3D12-28EF-C982-F515027C212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sp>
        <p:nvSpPr>
          <p:cNvPr id="2" name="Title 1"/>
          <p:cNvSpPr>
            <a:spLocks noGrp="1"/>
          </p:cNvSpPr>
          <p:nvPr userDrawn="1">
            <p:ph type="ctrTitle" hasCustomPrompt="1"/>
          </p:nvPr>
        </p:nvSpPr>
        <p:spPr>
          <a:xfrm>
            <a:off x="750898" y="1368572"/>
            <a:ext cx="5268397" cy="1671354"/>
          </a:xfrm>
        </p:spPr>
        <p:txBody>
          <a:bodyPr anchor="t" anchorCtr="0">
            <a:normAutofit/>
          </a:bodyPr>
          <a:lstStyle>
            <a:lvl1pPr algn="l">
              <a:lnSpc>
                <a:spcPct val="100000"/>
              </a:lnSpc>
              <a:defRPr sz="2800">
                <a:solidFill>
                  <a:schemeClr val="tx2"/>
                </a:solidFill>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738786" y="3589798"/>
            <a:ext cx="5292621" cy="437616"/>
          </a:xfrm>
        </p:spPr>
        <p:txBody>
          <a:bodyPr anchor="b" anchorCtr="0">
            <a:normAutofit/>
          </a:bodyPr>
          <a:lstStyle>
            <a:lvl1pPr marL="0" indent="0" algn="l">
              <a:lnSpc>
                <a:spcPct val="130000"/>
              </a:lnSpc>
              <a:buNone/>
              <a:defRPr sz="1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Text Placeholder 10">
            <a:extLst>
              <a:ext uri="{FF2B5EF4-FFF2-40B4-BE49-F238E27FC236}">
                <a16:creationId xmlns:a16="http://schemas.microsoft.com/office/drawing/2014/main" id="{CC222193-AFFD-20EB-B046-E599906FF296}"/>
              </a:ext>
            </a:extLst>
          </p:cNvPr>
          <p:cNvSpPr>
            <a:spLocks noGrp="1"/>
          </p:cNvSpPr>
          <p:nvPr>
            <p:ph type="body" sz="quarter" idx="14" hasCustomPrompt="1"/>
          </p:nvPr>
        </p:nvSpPr>
        <p:spPr>
          <a:xfrm>
            <a:off x="682744" y="4506141"/>
            <a:ext cx="6493305" cy="574471"/>
          </a:xfrm>
        </p:spPr>
        <p:txBody>
          <a:bodyPr/>
          <a:lstStyle>
            <a:lvl1pPr marL="57150" indent="0">
              <a:lnSpc>
                <a:spcPts val="1500"/>
              </a:lnSpc>
              <a:spcBef>
                <a:spcPts val="0"/>
              </a:spcBef>
              <a:spcAft>
                <a:spcPts val="0"/>
              </a:spcAft>
              <a:buNone/>
              <a:defRPr sz="1000" b="1">
                <a:solidFill>
                  <a:schemeClr val="bg1"/>
                </a:solidFill>
              </a:defRPr>
            </a:lvl1pPr>
          </a:lstStyle>
          <a:p>
            <a:r>
              <a:rPr lang="en-US" dirty="0"/>
              <a:t>NBER Conference on Data Privacy Protection and the Conduct of Applied Research: Methods, Approaches and their Consequences 2024</a:t>
            </a:r>
          </a:p>
        </p:txBody>
      </p:sp>
      <p:sp>
        <p:nvSpPr>
          <p:cNvPr id="6" name="AutoShape 3" descr="A black text on a white background&#10;&#10;Description automatically generated"/>
          <p:cNvSpPr>
            <a:spLocks noChangeAspect="1" noChangeArrowheads="1"/>
          </p:cNvSpPr>
          <p:nvPr userDrawn="1"/>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A logo of a globe with a gold circle&#10;&#10;Description automatically generated"/>
          <p:cNvSpPr>
            <a:spLocks noChangeAspect="1" noChangeArrowheads="1"/>
          </p:cNvSpPr>
          <p:nvPr userDrawn="1"/>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8" descr="A logo of a globe with a gold circle&#10;&#10;Description automatically generated"/>
          <p:cNvSpPr>
            <a:spLocks noChangeAspect="1" noChangeArrowheads="1"/>
          </p:cNvSpPr>
          <p:nvPr userDrawn="1"/>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AutoShape 12" descr="A logo of a globe with a gold circle&#10;&#10;Description automatically generated"/>
          <p:cNvSpPr>
            <a:spLocks noChangeAspect="1" noChangeArrowheads="1"/>
          </p:cNvSpPr>
          <p:nvPr userDrawn="1"/>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TextBox 23">
            <a:extLst>
              <a:ext uri="{FF2B5EF4-FFF2-40B4-BE49-F238E27FC236}">
                <a16:creationId xmlns:a16="http://schemas.microsoft.com/office/drawing/2014/main" id="{B5729DD3-F7FC-DB0C-08E0-7FCC30756675}"/>
              </a:ext>
            </a:extLst>
          </p:cNvPr>
          <p:cNvSpPr txBox="1"/>
          <p:nvPr userDrawn="1"/>
        </p:nvSpPr>
        <p:spPr>
          <a:xfrm>
            <a:off x="6186636" y="68802"/>
            <a:ext cx="2957364" cy="369332"/>
          </a:xfrm>
          <a:prstGeom prst="rect">
            <a:avLst/>
          </a:prstGeom>
          <a:solidFill>
            <a:schemeClr val="bg1"/>
          </a:solidFill>
        </p:spPr>
        <p:txBody>
          <a:bodyPr wrap="square" rtlCol="0">
            <a:spAutoFit/>
          </a:bodyPr>
          <a:lstStyle/>
          <a:p>
            <a:endParaRPr lang="en-US" dirty="0"/>
          </a:p>
        </p:txBody>
      </p:sp>
      <p:pic>
        <p:nvPicPr>
          <p:cNvPr id="23" name="Picture 22">
            <a:extLst>
              <a:ext uri="{FF2B5EF4-FFF2-40B4-BE49-F238E27FC236}">
                <a16:creationId xmlns:a16="http://schemas.microsoft.com/office/drawing/2014/main" id="{6709BEE0-73D3-AF97-BFAB-AE641CC0E18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988261" y="46378"/>
            <a:ext cx="2009104" cy="398606"/>
          </a:xfrm>
          <a:prstGeom prst="rect">
            <a:avLst/>
          </a:prstGeom>
        </p:spPr>
      </p:pic>
      <p:sp>
        <p:nvSpPr>
          <p:cNvPr id="30" name="hcSlideMaster.2_Title Slide-Option3Header">
            <a:extLst>
              <a:ext uri="{FF2B5EF4-FFF2-40B4-BE49-F238E27FC236}">
                <a16:creationId xmlns:a16="http://schemas.microsoft.com/office/drawing/2014/main" id="{5D0FB16C-25E7-133E-FBFA-275DDBBC5B62}"/>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22746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with Imag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D07E84F-2C87-5644-8489-15D4017B33D1}"/>
              </a:ext>
            </a:extLst>
          </p:cNvPr>
          <p:cNvSpPr>
            <a:spLocks noGrp="1"/>
          </p:cNvSpPr>
          <p:nvPr>
            <p:ph type="title"/>
          </p:nvPr>
        </p:nvSpPr>
        <p:spPr>
          <a:xfrm>
            <a:off x="744842" y="448056"/>
            <a:ext cx="7334150" cy="693279"/>
          </a:xfrm>
        </p:spPr>
        <p:txBody>
          <a:bodyPr/>
          <a:lstStyle/>
          <a:p>
            <a:r>
              <a:rPr lang="en-US"/>
              <a:t>Click to edit Master title style</a:t>
            </a:r>
          </a:p>
        </p:txBody>
      </p:sp>
      <p:sp>
        <p:nvSpPr>
          <p:cNvPr id="11" name="Picture Placeholder 2">
            <a:extLst>
              <a:ext uri="{FF2B5EF4-FFF2-40B4-BE49-F238E27FC236}">
                <a16:creationId xmlns:a16="http://schemas.microsoft.com/office/drawing/2014/main" id="{CE072930-C0FF-A444-A224-42097B63AF9E}"/>
              </a:ext>
            </a:extLst>
          </p:cNvPr>
          <p:cNvSpPr>
            <a:spLocks noGrp="1"/>
          </p:cNvSpPr>
          <p:nvPr>
            <p:ph type="pic" sz="quarter" idx="13"/>
          </p:nvPr>
        </p:nvSpPr>
        <p:spPr>
          <a:xfrm>
            <a:off x="1034283" y="1144514"/>
            <a:ext cx="1308485" cy="1308486"/>
          </a:xfrm>
        </p:spPr>
        <p:txBody>
          <a:bodyPr lIns="0" tIns="0" rIns="0" bIns="0"/>
          <a:lstStyle/>
          <a:p>
            <a:endParaRPr lang="en-US" dirty="0"/>
          </a:p>
        </p:txBody>
      </p:sp>
      <p:sp>
        <p:nvSpPr>
          <p:cNvPr id="3" name="Text Placeholder 3"/>
          <p:cNvSpPr>
            <a:spLocks noGrp="1"/>
          </p:cNvSpPr>
          <p:nvPr>
            <p:ph type="body" idx="1"/>
          </p:nvPr>
        </p:nvSpPr>
        <p:spPr>
          <a:xfrm>
            <a:off x="830729"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4"/>
          <p:cNvSpPr>
            <a:spLocks noGrp="1"/>
          </p:cNvSpPr>
          <p:nvPr>
            <p:ph sz="half" idx="2"/>
          </p:nvPr>
        </p:nvSpPr>
        <p:spPr>
          <a:xfrm>
            <a:off x="763557"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14" name="Picture Placeholder 5">
            <a:extLst>
              <a:ext uri="{FF2B5EF4-FFF2-40B4-BE49-F238E27FC236}">
                <a16:creationId xmlns:a16="http://schemas.microsoft.com/office/drawing/2014/main" id="{B4F36C03-CC92-844C-9E52-E82651892B46}"/>
              </a:ext>
            </a:extLst>
          </p:cNvPr>
          <p:cNvSpPr>
            <a:spLocks noGrp="1"/>
          </p:cNvSpPr>
          <p:nvPr>
            <p:ph type="pic" sz="quarter" idx="16"/>
          </p:nvPr>
        </p:nvSpPr>
        <p:spPr>
          <a:xfrm>
            <a:off x="3767041" y="1138458"/>
            <a:ext cx="1314541" cy="1314542"/>
          </a:xfrm>
        </p:spPr>
        <p:txBody>
          <a:bodyPr lIns="0" tIns="0" rIns="0" bIns="0"/>
          <a:lstStyle/>
          <a:p>
            <a:endParaRPr lang="en-US" dirty="0"/>
          </a:p>
        </p:txBody>
      </p:sp>
      <p:sp>
        <p:nvSpPr>
          <p:cNvPr id="12" name="Text Placeholder 6">
            <a:extLst>
              <a:ext uri="{FF2B5EF4-FFF2-40B4-BE49-F238E27FC236}">
                <a16:creationId xmlns:a16="http://schemas.microsoft.com/office/drawing/2014/main" id="{2CF5D8F9-9EA2-7943-BCBB-6D0A04FF4EFC}"/>
              </a:ext>
            </a:extLst>
          </p:cNvPr>
          <p:cNvSpPr>
            <a:spLocks noGrp="1"/>
          </p:cNvSpPr>
          <p:nvPr>
            <p:ph type="body" idx="14"/>
          </p:nvPr>
        </p:nvSpPr>
        <p:spPr>
          <a:xfrm>
            <a:off x="3563487"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7">
            <a:extLst>
              <a:ext uri="{FF2B5EF4-FFF2-40B4-BE49-F238E27FC236}">
                <a16:creationId xmlns:a16="http://schemas.microsoft.com/office/drawing/2014/main" id="{53419348-800F-9D45-BE3E-4292835E094E}"/>
              </a:ext>
            </a:extLst>
          </p:cNvPr>
          <p:cNvSpPr>
            <a:spLocks noGrp="1"/>
          </p:cNvSpPr>
          <p:nvPr>
            <p:ph sz="half" idx="15"/>
          </p:nvPr>
        </p:nvSpPr>
        <p:spPr>
          <a:xfrm>
            <a:off x="3496315"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17" name="Picture Placeholder 8">
            <a:extLst>
              <a:ext uri="{FF2B5EF4-FFF2-40B4-BE49-F238E27FC236}">
                <a16:creationId xmlns:a16="http://schemas.microsoft.com/office/drawing/2014/main" id="{1938FDE5-CD69-DE4A-8653-EEFC3668C816}"/>
              </a:ext>
            </a:extLst>
          </p:cNvPr>
          <p:cNvSpPr>
            <a:spLocks noGrp="1"/>
          </p:cNvSpPr>
          <p:nvPr>
            <p:ph type="pic" sz="quarter" idx="19"/>
          </p:nvPr>
        </p:nvSpPr>
        <p:spPr>
          <a:xfrm>
            <a:off x="6562233" y="1136858"/>
            <a:ext cx="1316141" cy="1316142"/>
          </a:xfrm>
        </p:spPr>
        <p:txBody>
          <a:bodyPr lIns="0" tIns="0" rIns="0" bIns="0"/>
          <a:lstStyle/>
          <a:p>
            <a:endParaRPr lang="en-US" dirty="0"/>
          </a:p>
        </p:txBody>
      </p:sp>
      <p:sp>
        <p:nvSpPr>
          <p:cNvPr id="15" name="Text Placeholder 9">
            <a:extLst>
              <a:ext uri="{FF2B5EF4-FFF2-40B4-BE49-F238E27FC236}">
                <a16:creationId xmlns:a16="http://schemas.microsoft.com/office/drawing/2014/main" id="{A0C02D4F-4FE3-EA42-BAF5-939FA276E787}"/>
              </a:ext>
            </a:extLst>
          </p:cNvPr>
          <p:cNvSpPr>
            <a:spLocks noGrp="1"/>
          </p:cNvSpPr>
          <p:nvPr>
            <p:ph type="body" idx="17"/>
          </p:nvPr>
        </p:nvSpPr>
        <p:spPr>
          <a:xfrm>
            <a:off x="6358679"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Content Placeholder 10">
            <a:extLst>
              <a:ext uri="{FF2B5EF4-FFF2-40B4-BE49-F238E27FC236}">
                <a16:creationId xmlns:a16="http://schemas.microsoft.com/office/drawing/2014/main" id="{8C07A148-2BF5-544F-B02F-5628EF90E8E8}"/>
              </a:ext>
            </a:extLst>
          </p:cNvPr>
          <p:cNvSpPr>
            <a:spLocks noGrp="1"/>
          </p:cNvSpPr>
          <p:nvPr>
            <p:ph sz="half" idx="18"/>
          </p:nvPr>
        </p:nvSpPr>
        <p:spPr>
          <a:xfrm>
            <a:off x="6291507"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9" name="Slide Number Placeholder 12"/>
          <p:cNvSpPr>
            <a:spLocks noGrp="1"/>
          </p:cNvSpPr>
          <p:nvPr>
            <p:ph type="sldNum" sz="quarter" idx="12"/>
          </p:nvPr>
        </p:nvSpPr>
        <p:spPr/>
        <p:txBody>
          <a:bodyPr/>
          <a:lstStyle/>
          <a:p>
            <a:fld id="{CC942E1D-94D0-4C55-B1DD-A28B122FA8E2}" type="slidenum">
              <a:rPr lang="en-US" smtClean="0"/>
              <a:t>‹#›</a:t>
            </a:fld>
            <a:endParaRPr lang="en-US" dirty="0"/>
          </a:p>
        </p:txBody>
      </p:sp>
      <p:sp>
        <p:nvSpPr>
          <p:cNvPr id="2" name="Footer Placeholder 4">
            <a:extLst>
              <a:ext uri="{FF2B5EF4-FFF2-40B4-BE49-F238E27FC236}">
                <a16:creationId xmlns:a16="http://schemas.microsoft.com/office/drawing/2014/main" id="{69A3BB01-0398-0621-2F51-70A4101D4A15}"/>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5" name="hcSlideMaster.3 Column with ImageHeader">
            <a:extLst>
              <a:ext uri="{FF2B5EF4-FFF2-40B4-BE49-F238E27FC236}">
                <a16:creationId xmlns:a16="http://schemas.microsoft.com/office/drawing/2014/main" id="{4F69CF76-2F97-9D3C-E8A9-96EE232B70F9}"/>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79845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Column with Highlight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2">
            <a:extLst>
              <a:ext uri="{FF2B5EF4-FFF2-40B4-BE49-F238E27FC236}">
                <a16:creationId xmlns:a16="http://schemas.microsoft.com/office/drawing/2014/main" id="{0255A25B-9018-7244-A684-74118ADCC473}"/>
              </a:ext>
            </a:extLst>
          </p:cNvPr>
          <p:cNvSpPr>
            <a:spLocks noGrp="1"/>
          </p:cNvSpPr>
          <p:nvPr>
            <p:ph type="body" sz="quarter" idx="15"/>
          </p:nvPr>
        </p:nvSpPr>
        <p:spPr>
          <a:xfrm>
            <a:off x="744842" y="810584"/>
            <a:ext cx="7980058" cy="420688"/>
          </a:xfrm>
        </p:spPr>
        <p:txBody>
          <a:bodyPr/>
          <a:lstStyle>
            <a:lvl1pPr marL="57150" indent="0">
              <a:buFont typeface="Arial" panose="020B0604020202020204" pitchFamily="34" charset="0"/>
              <a:buNone/>
              <a:defRPr sz="1500">
                <a:solidFill>
                  <a:srgbClr val="11457A"/>
                </a:solidFill>
              </a:defRPr>
            </a:lvl1pPr>
            <a:lvl2pPr marL="288925" indent="0">
              <a:buFont typeface="Arial" panose="020B0604020202020204" pitchFamily="34" charset="0"/>
              <a:buNone/>
              <a:defRPr sz="1400"/>
            </a:lvl2pPr>
            <a:lvl3pPr marL="457200" indent="0">
              <a:buFont typeface="Arial" panose="020B0604020202020204" pitchFamily="34" charset="0"/>
              <a:buNone/>
              <a:defRPr sz="1400"/>
            </a:lvl3pPr>
            <a:lvl4pPr marL="1028700" indent="0">
              <a:buFont typeface="Arial" panose="020B0604020202020204" pitchFamily="34" charset="0"/>
              <a:buNone/>
              <a:defRPr sz="1400"/>
            </a:lvl4pPr>
            <a:lvl5pPr marL="1371600" indent="0">
              <a:buFont typeface="Arial" panose="020B0604020202020204" pitchFamily="34" charset="0"/>
              <a:buNone/>
              <a:defRPr sz="1400"/>
            </a:lvl5pPr>
          </a:lstStyle>
          <a:p>
            <a:pPr lvl="0"/>
            <a:r>
              <a:rPr lang="en-US"/>
              <a:t>Edit Master text styles</a:t>
            </a:r>
          </a:p>
        </p:txBody>
      </p:sp>
      <p:sp>
        <p:nvSpPr>
          <p:cNvPr id="10" name="Chart Placeholder 3">
            <a:extLst>
              <a:ext uri="{FF2B5EF4-FFF2-40B4-BE49-F238E27FC236}">
                <a16:creationId xmlns:a16="http://schemas.microsoft.com/office/drawing/2014/main" id="{7B277E59-379D-E04B-814E-390776885C38}"/>
              </a:ext>
            </a:extLst>
          </p:cNvPr>
          <p:cNvSpPr>
            <a:spLocks noGrp="1"/>
          </p:cNvSpPr>
          <p:nvPr>
            <p:ph type="chart" sz="quarter" idx="14"/>
          </p:nvPr>
        </p:nvSpPr>
        <p:spPr>
          <a:xfrm>
            <a:off x="744842" y="1431985"/>
            <a:ext cx="6294312" cy="3175575"/>
          </a:xfrm>
        </p:spPr>
        <p:txBody>
          <a:bodyPr/>
          <a:lstStyle>
            <a:lvl1pPr>
              <a:defRPr>
                <a:solidFill>
                  <a:srgbClr val="11457A"/>
                </a:solidFill>
              </a:defRPr>
            </a:lvl1pPr>
          </a:lstStyle>
          <a:p>
            <a:endParaRPr lang="en-US" dirty="0"/>
          </a:p>
        </p:txBody>
      </p:sp>
      <p:sp>
        <p:nvSpPr>
          <p:cNvPr id="7" name="Content Placeholder 4">
            <a:extLst>
              <a:ext uri="{FF2B5EF4-FFF2-40B4-BE49-F238E27FC236}">
                <a16:creationId xmlns:a16="http://schemas.microsoft.com/office/drawing/2014/main" id="{D54466CF-5788-1F46-9E6F-D7EBC715AF31}"/>
              </a:ext>
            </a:extLst>
          </p:cNvPr>
          <p:cNvSpPr>
            <a:spLocks noGrp="1"/>
          </p:cNvSpPr>
          <p:nvPr>
            <p:ph idx="13"/>
          </p:nvPr>
        </p:nvSpPr>
        <p:spPr>
          <a:xfrm>
            <a:off x="7091143" y="1591055"/>
            <a:ext cx="1592630" cy="2381437"/>
          </a:xfrm>
          <a:solidFill>
            <a:srgbClr val="DDF1F7"/>
          </a:solidFill>
          <a:ln>
            <a:solidFill>
              <a:srgbClr val="009FAE"/>
            </a:solidFill>
          </a:ln>
        </p:spPr>
        <p:txBody>
          <a:bodyPr tIns="91440" bIns="182880" anchor="ctr" anchorCtr="0"/>
          <a:lstStyle>
            <a:lvl1pPr marL="57150" indent="0">
              <a:lnSpc>
                <a:spcPct val="110000"/>
              </a:lnSpc>
              <a:buNone/>
              <a:defRPr sz="1300"/>
            </a:lvl1pPr>
            <a:lvl2pPr marL="288925" indent="0">
              <a:buNone/>
              <a:defRPr/>
            </a:lvl2pPr>
            <a:lvl3pPr marL="457200" indent="0">
              <a:buNone/>
              <a:defRPr/>
            </a:lvl3pPr>
            <a:lvl4pPr marL="1028700" indent="0">
              <a:buNone/>
              <a:defRPr/>
            </a:lvl4pPr>
            <a:lvl5pPr marL="1371600" indent="0">
              <a:buNone/>
              <a:defRPr/>
            </a:lvl5pPr>
          </a:lstStyle>
          <a:p>
            <a:pPr lvl="0"/>
            <a:r>
              <a:rPr lang="en-US"/>
              <a:t>Edit Master text styles</a:t>
            </a:r>
          </a:p>
        </p:txBody>
      </p:sp>
      <p:sp>
        <p:nvSpPr>
          <p:cNvPr id="6" name="Slide Number Placeholder 6"/>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dirty="0"/>
          </a:p>
        </p:txBody>
      </p:sp>
      <p:sp>
        <p:nvSpPr>
          <p:cNvPr id="3" name="Footer Placeholder 4">
            <a:extLst>
              <a:ext uri="{FF2B5EF4-FFF2-40B4-BE49-F238E27FC236}">
                <a16:creationId xmlns:a16="http://schemas.microsoft.com/office/drawing/2014/main" id="{6C65A637-F540-2A64-DE3A-121354BC183C}"/>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4" name="hcSlideMaster.Wide Column with Highlights BoxHeader">
            <a:extLst>
              <a:ext uri="{FF2B5EF4-FFF2-40B4-BE49-F238E27FC236}">
                <a16:creationId xmlns:a16="http://schemas.microsoft.com/office/drawing/2014/main" id="{FC3B29D7-D56B-699E-6932-C89C1FD6084D}"/>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60650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C942E1D-94D0-4C55-B1DD-A28B122FA8E2}" type="slidenum">
              <a:rPr lang="en-US" smtClean="0"/>
              <a:t>‹#›</a:t>
            </a:fld>
            <a:endParaRPr lang="en-US" dirty="0"/>
          </a:p>
        </p:txBody>
      </p:sp>
      <p:sp>
        <p:nvSpPr>
          <p:cNvPr id="3" name="Footer Placeholder 4">
            <a:extLst>
              <a:ext uri="{FF2B5EF4-FFF2-40B4-BE49-F238E27FC236}">
                <a16:creationId xmlns:a16="http://schemas.microsoft.com/office/drawing/2014/main" id="{F8E3F0CD-E138-5FFD-8C2C-8DBDD45E73F6}"/>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4" name="hcSlideMaster.Title OnlyHeader">
            <a:extLst>
              <a:ext uri="{FF2B5EF4-FFF2-40B4-BE49-F238E27FC236}">
                <a16:creationId xmlns:a16="http://schemas.microsoft.com/office/drawing/2014/main" id="{A1E1B021-CA5C-852B-8890-26BF7954F1B1}"/>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3473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itle on Left">
    <p:spTree>
      <p:nvGrpSpPr>
        <p:cNvPr id="1" name=""/>
        <p:cNvGrpSpPr/>
        <p:nvPr/>
      </p:nvGrpSpPr>
      <p:grpSpPr>
        <a:xfrm>
          <a:off x="0" y="0"/>
          <a:ext cx="0" cy="0"/>
          <a:chOff x="0" y="0"/>
          <a:chExt cx="0" cy="0"/>
        </a:xfrm>
      </p:grpSpPr>
      <p:sp>
        <p:nvSpPr>
          <p:cNvPr id="2" name="Title 1"/>
          <p:cNvSpPr>
            <a:spLocks noGrp="1"/>
          </p:cNvSpPr>
          <p:nvPr>
            <p:ph type="title"/>
          </p:nvPr>
        </p:nvSpPr>
        <p:spPr>
          <a:xfrm>
            <a:off x="732789" y="783108"/>
            <a:ext cx="1905103" cy="1101970"/>
          </a:xfrm>
        </p:spPr>
        <p:txBody>
          <a:bodyPr anchor="t" anchorCtr="0"/>
          <a:lstStyle>
            <a:lvl1pPr>
              <a:defRPr sz="2400">
                <a:solidFill>
                  <a:srgbClr val="003C68"/>
                </a:solidFill>
              </a:defRPr>
            </a:lvl1pPr>
          </a:lstStyle>
          <a:p>
            <a:r>
              <a:rPr lang="en-US"/>
              <a:t>Click to edit Master title style</a:t>
            </a:r>
          </a:p>
        </p:txBody>
      </p:sp>
      <p:sp>
        <p:nvSpPr>
          <p:cNvPr id="4" name="Text Placeholder 3"/>
          <p:cNvSpPr>
            <a:spLocks noGrp="1"/>
          </p:cNvSpPr>
          <p:nvPr>
            <p:ph type="body" sz="half" idx="2"/>
          </p:nvPr>
        </p:nvSpPr>
        <p:spPr>
          <a:xfrm>
            <a:off x="732789" y="2235079"/>
            <a:ext cx="2089913" cy="2166662"/>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p:cNvSpPr>
            <a:spLocks noGrp="1"/>
          </p:cNvSpPr>
          <p:nvPr>
            <p:ph idx="1"/>
          </p:nvPr>
        </p:nvSpPr>
        <p:spPr>
          <a:xfrm>
            <a:off x="3024565" y="854791"/>
            <a:ext cx="5491976" cy="3422773"/>
          </a:xfrm>
        </p:spPr>
        <p:txBody>
          <a:bodyPr/>
          <a:lstStyle>
            <a:lvl1pPr marL="231775" indent="-231775">
              <a:buFont typeface="Wingdings" pitchFamily="2" charset="2"/>
              <a:buChar char="§"/>
              <a:tabLst/>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
        <p:nvSpPr>
          <p:cNvPr id="5" name="Footer Placeholder 4">
            <a:extLst>
              <a:ext uri="{FF2B5EF4-FFF2-40B4-BE49-F238E27FC236}">
                <a16:creationId xmlns:a16="http://schemas.microsoft.com/office/drawing/2014/main" id="{25940A60-7D63-6720-A2CA-84FDD5F13AD7}"/>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6" name="hcSlideMaster.Title on LeftHeader">
            <a:extLst>
              <a:ext uri="{FF2B5EF4-FFF2-40B4-BE49-F238E27FC236}">
                <a16:creationId xmlns:a16="http://schemas.microsoft.com/office/drawing/2014/main" id="{613203FB-4154-C91A-50F9-B61AEF9130BA}"/>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8079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2_Title on Lef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8B2AE39-755A-025A-E09A-B79E77EE44F9}"/>
              </a:ext>
              <a:ext uri="{C183D7F6-B498-43B3-948B-1728B52AA6E4}">
                <adec:decorative xmlns:adec="http://schemas.microsoft.com/office/drawing/2017/decorative" val="1"/>
              </a:ext>
            </a:extLst>
          </p:cNvPr>
          <p:cNvGrpSpPr/>
          <p:nvPr userDrawn="1"/>
        </p:nvGrpSpPr>
        <p:grpSpPr>
          <a:xfrm>
            <a:off x="0" y="0"/>
            <a:ext cx="9143999" cy="5092784"/>
            <a:chOff x="0" y="0"/>
            <a:chExt cx="9143999" cy="5092784"/>
          </a:xfrm>
        </p:grpSpPr>
        <p:grpSp>
          <p:nvGrpSpPr>
            <p:cNvPr id="6" name="Group 5">
              <a:extLst>
                <a:ext uri="{FF2B5EF4-FFF2-40B4-BE49-F238E27FC236}">
                  <a16:creationId xmlns:a16="http://schemas.microsoft.com/office/drawing/2014/main" id="{1033146F-C1B9-3F30-B008-6C933EB73DBE}"/>
                </a:ext>
              </a:extLst>
            </p:cNvPr>
            <p:cNvGrpSpPr/>
            <p:nvPr userDrawn="1"/>
          </p:nvGrpSpPr>
          <p:grpSpPr>
            <a:xfrm>
              <a:off x="345171" y="503960"/>
              <a:ext cx="8689831" cy="4588824"/>
              <a:chOff x="345171" y="503960"/>
              <a:chExt cx="8689831" cy="4588824"/>
            </a:xfrm>
          </p:grpSpPr>
          <p:sp>
            <p:nvSpPr>
              <p:cNvPr id="18" name="Rectangle 17">
                <a:extLst>
                  <a:ext uri="{FF2B5EF4-FFF2-40B4-BE49-F238E27FC236}">
                    <a16:creationId xmlns:a16="http://schemas.microsoft.com/office/drawing/2014/main" id="{02D1E926-F476-73C6-0B99-8ACBEBC2D2A1}"/>
                  </a:ext>
                </a:extLst>
              </p:cNvPr>
              <p:cNvSpPr/>
              <p:nvPr userDrawn="1"/>
            </p:nvSpPr>
            <p:spPr>
              <a:xfrm>
                <a:off x="2429337" y="1212409"/>
                <a:ext cx="3105189" cy="2290909"/>
              </a:xfrm>
              <a:prstGeom prst="rect">
                <a:avLst/>
              </a:prstGeom>
              <a:gradFill flip="none" rotWithShape="1">
                <a:gsLst>
                  <a:gs pos="100000">
                    <a:srgbClr val="C1E0E8">
                      <a:alpha val="75183"/>
                    </a:srgbClr>
                  </a:gs>
                  <a:gs pos="54000">
                    <a:srgbClr val="C1E0E8">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17ACCD2-16D7-5E3A-6992-ED8D75121226}"/>
                  </a:ext>
                </a:extLst>
              </p:cNvPr>
              <p:cNvSpPr/>
              <p:nvPr userDrawn="1"/>
            </p:nvSpPr>
            <p:spPr>
              <a:xfrm>
                <a:off x="345172" y="687474"/>
                <a:ext cx="2079414" cy="524936"/>
              </a:xfrm>
              <a:prstGeom prst="rect">
                <a:avLst/>
              </a:prstGeom>
              <a:gradFill flip="none" rotWithShape="1">
                <a:gsLst>
                  <a:gs pos="100000">
                    <a:srgbClr val="C1E0E8">
                      <a:alpha val="75000"/>
                    </a:srgbClr>
                  </a:gs>
                  <a:gs pos="46000">
                    <a:srgbClr val="C1E0E8">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F0F9075-8882-5B31-13FA-0129CFDD7353}"/>
                  </a:ext>
                </a:extLst>
              </p:cNvPr>
              <p:cNvCxnSpPr/>
              <p:nvPr userDrawn="1"/>
            </p:nvCxnSpPr>
            <p:spPr>
              <a:xfrm>
                <a:off x="8823055" y="2010469"/>
                <a:ext cx="0" cy="3082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48426A-106F-E21D-2E4F-59835C99CC56}"/>
                  </a:ext>
                </a:extLst>
              </p:cNvPr>
              <p:cNvCxnSpPr>
                <a:cxnSpLocks/>
              </p:cNvCxnSpPr>
              <p:nvPr userDrawn="1"/>
            </p:nvCxnSpPr>
            <p:spPr>
              <a:xfrm>
                <a:off x="7239000" y="4826336"/>
                <a:ext cx="17960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00C56F-92A5-7EFE-DD94-D07647B3A506}"/>
                  </a:ext>
                </a:extLst>
              </p:cNvPr>
              <p:cNvCxnSpPr>
                <a:cxnSpLocks/>
              </p:cNvCxnSpPr>
              <p:nvPr userDrawn="1"/>
            </p:nvCxnSpPr>
            <p:spPr>
              <a:xfrm>
                <a:off x="2424585" y="503960"/>
                <a:ext cx="0" cy="3428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6FB938-8A0C-E415-DCC5-D101CD200EE4}"/>
                  </a:ext>
                </a:extLst>
              </p:cNvPr>
              <p:cNvCxnSpPr/>
              <p:nvPr userDrawn="1"/>
            </p:nvCxnSpPr>
            <p:spPr>
              <a:xfrm>
                <a:off x="345171" y="1212410"/>
                <a:ext cx="44751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205175-6CC7-D6CC-14F1-EEFC875874C7}"/>
                  </a:ext>
                </a:extLst>
              </p:cNvPr>
              <p:cNvCxnSpPr/>
              <p:nvPr userDrawn="1"/>
            </p:nvCxnSpPr>
            <p:spPr>
              <a:xfrm flipV="1">
                <a:off x="1964358" y="867239"/>
                <a:ext cx="660063" cy="1132403"/>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Rectangle 1">
              <a:extLst>
                <a:ext uri="{FF2B5EF4-FFF2-40B4-BE49-F238E27FC236}">
                  <a16:creationId xmlns:a16="http://schemas.microsoft.com/office/drawing/2014/main" id="{2B15B08B-053D-C59E-2739-C783620BC72B}"/>
                </a:ext>
                <a:ext uri="{C183D7F6-B498-43B3-948B-1728B52AA6E4}">
                  <adec:decorative xmlns:adec="http://schemas.microsoft.com/office/drawing/2017/decorative" val="1"/>
                </a:ext>
              </a:extLst>
            </p:cNvPr>
            <p:cNvSpPr/>
            <p:nvPr userDrawn="1"/>
          </p:nvSpPr>
          <p:spPr>
            <a:xfrm>
              <a:off x="0" y="0"/>
              <a:ext cx="9143999" cy="225083"/>
            </a:xfrm>
            <a:prstGeom prst="rect">
              <a:avLst/>
            </a:prstGeom>
            <a:gradFill flip="none" rotWithShape="1">
              <a:gsLst>
                <a:gs pos="30000">
                  <a:srgbClr val="00467F"/>
                </a:gs>
                <a:gs pos="75000">
                  <a:srgbClr val="087D9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501890" y="792400"/>
            <a:ext cx="1866892" cy="1555069"/>
          </a:xfrm>
        </p:spPr>
        <p:txBody>
          <a:bodyPr anchor="t" anchorCtr="0"/>
          <a:lstStyle>
            <a:lvl1pPr>
              <a:defRPr sz="2400">
                <a:solidFill>
                  <a:srgbClr val="003C68"/>
                </a:solidFill>
              </a:defRPr>
            </a:lvl1pPr>
          </a:lstStyle>
          <a:p>
            <a:r>
              <a:rPr lang="en-US"/>
              <a:t>Click to edit Master title style</a:t>
            </a:r>
          </a:p>
        </p:txBody>
      </p:sp>
      <p:sp>
        <p:nvSpPr>
          <p:cNvPr id="4" name="Text Placeholder 3"/>
          <p:cNvSpPr>
            <a:spLocks noGrp="1"/>
          </p:cNvSpPr>
          <p:nvPr>
            <p:ph type="body" sz="half" idx="2"/>
          </p:nvPr>
        </p:nvSpPr>
        <p:spPr>
          <a:xfrm>
            <a:off x="501890" y="2270564"/>
            <a:ext cx="1862140" cy="2593567"/>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p:cNvSpPr>
            <a:spLocks noGrp="1"/>
          </p:cNvSpPr>
          <p:nvPr>
            <p:ph idx="1"/>
          </p:nvPr>
        </p:nvSpPr>
        <p:spPr>
          <a:xfrm>
            <a:off x="2528652" y="1380182"/>
            <a:ext cx="5987889" cy="3359773"/>
          </a:xfrm>
        </p:spPr>
        <p:txBody>
          <a:bodyPr/>
          <a:lstStyle>
            <a:lvl1pPr marL="231775" indent="-231775">
              <a:buFont typeface="Wingdings" pitchFamily="2" charset="2"/>
              <a:buChar char="§"/>
              <a:tabLst/>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pic>
        <p:nvPicPr>
          <p:cNvPr id="19" name="Picture 18">
            <a:extLst>
              <a:ext uri="{FF2B5EF4-FFF2-40B4-BE49-F238E27FC236}">
                <a16:creationId xmlns:a16="http://schemas.microsoft.com/office/drawing/2014/main" id="{C1AFFDB9-33A3-8670-E337-21DE0AD6087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6011" y="4906080"/>
            <a:ext cx="939800" cy="88900"/>
          </a:xfrm>
          <a:prstGeom prst="rect">
            <a:avLst/>
          </a:prstGeom>
        </p:spPr>
      </p:pic>
      <p:sp>
        <p:nvSpPr>
          <p:cNvPr id="20" name="Footer Placeholder 4">
            <a:extLst>
              <a:ext uri="{FF2B5EF4-FFF2-40B4-BE49-F238E27FC236}">
                <a16:creationId xmlns:a16="http://schemas.microsoft.com/office/drawing/2014/main" id="{19673539-668C-4E74-C2FE-184C03F3EEB4}"/>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pic>
        <p:nvPicPr>
          <p:cNvPr id="11" name="Picture 10">
            <a:extLst>
              <a:ext uri="{FF2B5EF4-FFF2-40B4-BE49-F238E27FC236}">
                <a16:creationId xmlns:a16="http://schemas.microsoft.com/office/drawing/2014/main" id="{F94F6B6B-E5BD-D2F0-927E-8D6AB01F4F3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998" y="4700016"/>
            <a:ext cx="2009104" cy="398606"/>
          </a:xfrm>
          <a:prstGeom prst="rect">
            <a:avLst/>
          </a:prstGeom>
        </p:spPr>
      </p:pic>
      <p:sp>
        <p:nvSpPr>
          <p:cNvPr id="21" name="hcSlideMaster.2_Title on LeftHeader">
            <a:extLst>
              <a:ext uri="{FF2B5EF4-FFF2-40B4-BE49-F238E27FC236}">
                <a16:creationId xmlns:a16="http://schemas.microsoft.com/office/drawing/2014/main" id="{986D8515-A599-3DD3-518B-174811725582}"/>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082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Conclus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C80A5C-FB3C-7AD2-E2F3-480103D38A84}"/>
              </a:ext>
              <a:ext uri="{C183D7F6-B498-43B3-948B-1728B52AA6E4}">
                <adec:decorative xmlns:adec="http://schemas.microsoft.com/office/drawing/2017/decorative" val="1"/>
              </a:ext>
            </a:extLst>
          </p:cNvPr>
          <p:cNvGrpSpPr/>
          <p:nvPr userDrawn="1"/>
        </p:nvGrpSpPr>
        <p:grpSpPr>
          <a:xfrm>
            <a:off x="7239000" y="2011366"/>
            <a:ext cx="1796002" cy="3081418"/>
            <a:chOff x="7239000" y="2011366"/>
            <a:chExt cx="1796002" cy="3081418"/>
          </a:xfrm>
        </p:grpSpPr>
        <p:grpSp>
          <p:nvGrpSpPr>
            <p:cNvPr id="15" name="Group 14" descr="&quot; &quot;">
              <a:extLst>
                <a:ext uri="{FF2B5EF4-FFF2-40B4-BE49-F238E27FC236}">
                  <a16:creationId xmlns:a16="http://schemas.microsoft.com/office/drawing/2014/main" id="{F5EF4878-8BFE-5214-8D5A-65F9E6729703}"/>
                </a:ext>
              </a:extLst>
            </p:cNvPr>
            <p:cNvGrpSpPr/>
            <p:nvPr userDrawn="1"/>
          </p:nvGrpSpPr>
          <p:grpSpPr>
            <a:xfrm>
              <a:off x="7239000" y="2011366"/>
              <a:ext cx="1796002" cy="3081418"/>
              <a:chOff x="7239000" y="2011366"/>
              <a:chExt cx="1796002" cy="3081418"/>
            </a:xfrm>
          </p:grpSpPr>
          <p:cxnSp>
            <p:nvCxnSpPr>
              <p:cNvPr id="26" name="Straight Connector 25">
                <a:extLst>
                  <a:ext uri="{FF2B5EF4-FFF2-40B4-BE49-F238E27FC236}">
                    <a16:creationId xmlns:a16="http://schemas.microsoft.com/office/drawing/2014/main" id="{F00972D7-43AD-AC52-069A-D490EB23B3F5}"/>
                  </a:ext>
                </a:extLst>
              </p:cNvPr>
              <p:cNvCxnSpPr>
                <a:cxnSpLocks/>
              </p:cNvCxnSpPr>
              <p:nvPr userDrawn="1"/>
            </p:nvCxnSpPr>
            <p:spPr>
              <a:xfrm>
                <a:off x="8823055" y="2011366"/>
                <a:ext cx="0" cy="308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83A833-4E0F-AC7C-5AB5-A771F15EF604}"/>
                  </a:ext>
                </a:extLst>
              </p:cNvPr>
              <p:cNvCxnSpPr>
                <a:cxnSpLocks/>
              </p:cNvCxnSpPr>
              <p:nvPr userDrawn="1"/>
            </p:nvCxnSpPr>
            <p:spPr>
              <a:xfrm>
                <a:off x="7239000" y="4826336"/>
                <a:ext cx="179600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8BADC1CD-D30C-8B79-236E-BF1F56EF84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6011" y="4906080"/>
              <a:ext cx="939800" cy="88900"/>
            </a:xfrm>
            <a:prstGeom prst="rect">
              <a:avLst/>
            </a:prstGeom>
          </p:spPr>
        </p:pic>
      </p:grpSp>
      <p:grpSp>
        <p:nvGrpSpPr>
          <p:cNvPr id="3" name="Group 2">
            <a:extLst>
              <a:ext uri="{FF2B5EF4-FFF2-40B4-BE49-F238E27FC236}">
                <a16:creationId xmlns:a16="http://schemas.microsoft.com/office/drawing/2014/main" id="{7D83BD60-50A6-394F-C537-654C1E9450A2}"/>
              </a:ext>
            </a:extLst>
          </p:cNvPr>
          <p:cNvGrpSpPr/>
          <p:nvPr userDrawn="1"/>
        </p:nvGrpSpPr>
        <p:grpSpPr>
          <a:xfrm>
            <a:off x="0" y="0"/>
            <a:ext cx="9143999" cy="504825"/>
            <a:chOff x="0" y="0"/>
            <a:chExt cx="9143999" cy="504825"/>
          </a:xfrm>
        </p:grpSpPr>
        <p:sp>
          <p:nvSpPr>
            <p:cNvPr id="5" name="Rectangle 1">
              <a:extLst>
                <a:ext uri="{FF2B5EF4-FFF2-40B4-BE49-F238E27FC236}">
                  <a16:creationId xmlns:a16="http://schemas.microsoft.com/office/drawing/2014/main" id="{CD9496EA-D6A1-6459-CBCB-065143DF9CFC}"/>
                </a:ext>
                <a:ext uri="{C183D7F6-B498-43B3-948B-1728B52AA6E4}">
                  <adec:decorative xmlns:adec="http://schemas.microsoft.com/office/drawing/2017/decorative" val="1"/>
                </a:ext>
              </a:extLst>
            </p:cNvPr>
            <p:cNvSpPr/>
            <p:nvPr userDrawn="1"/>
          </p:nvSpPr>
          <p:spPr>
            <a:xfrm>
              <a:off x="0" y="0"/>
              <a:ext cx="9143999" cy="504825"/>
            </a:xfrm>
            <a:prstGeom prst="rect">
              <a:avLst/>
            </a:prstGeom>
            <a:gradFill flip="none" rotWithShape="1">
              <a:gsLst>
                <a:gs pos="30000">
                  <a:srgbClr val="00467F"/>
                </a:gs>
                <a:gs pos="75000">
                  <a:srgbClr val="087D9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d">
              <a:extLst>
                <a:ext uri="{FF2B5EF4-FFF2-40B4-BE49-F238E27FC236}">
                  <a16:creationId xmlns:a16="http://schemas.microsoft.com/office/drawing/2014/main" id="{FEE790B2-3D74-E309-4984-D6EBDC282497}"/>
                </a:ext>
              </a:extLst>
            </p:cNvPr>
            <p:cNvGrpSpPr/>
            <p:nvPr userDrawn="1"/>
          </p:nvGrpSpPr>
          <p:grpSpPr>
            <a:xfrm>
              <a:off x="562710" y="134393"/>
              <a:ext cx="8300737" cy="278759"/>
              <a:chOff x="562710" y="134393"/>
              <a:chExt cx="8300737" cy="278759"/>
            </a:xfrm>
          </p:grpSpPr>
          <p:pic>
            <p:nvPicPr>
              <p:cNvPr id="18" name="Picture ii">
                <a:extLst>
                  <a:ext uri="{FF2B5EF4-FFF2-40B4-BE49-F238E27FC236}">
                    <a16:creationId xmlns:a16="http://schemas.microsoft.com/office/drawing/2014/main" id="{6733E4DF-2D97-0A8D-82F3-ABA581CD8AC7}"/>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2710" y="134393"/>
                <a:ext cx="1061240" cy="278759"/>
              </a:xfrm>
              <a:prstGeom prst="rect">
                <a:avLst/>
              </a:prstGeom>
            </p:spPr>
          </p:pic>
          <p:pic>
            <p:nvPicPr>
              <p:cNvPr id="19" name="Pictureiii" title="Improving Lives Through Research">
                <a:extLst>
                  <a:ext uri="{FF2B5EF4-FFF2-40B4-BE49-F238E27FC236}">
                    <a16:creationId xmlns:a16="http://schemas.microsoft.com/office/drawing/2014/main" id="{F8B6A79A-7E71-0093-2900-89BBEDF3379A}"/>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grpSp>
      <p:cxnSp>
        <p:nvCxnSpPr>
          <p:cNvPr id="27" name="Straight Connector 26">
            <a:extLst>
              <a:ext uri="{FF2B5EF4-FFF2-40B4-BE49-F238E27FC236}">
                <a16:creationId xmlns:a16="http://schemas.microsoft.com/office/drawing/2014/main" id="{C4652938-1768-98C1-9A13-5BFF1B49C18C}"/>
              </a:ext>
            </a:extLst>
          </p:cNvPr>
          <p:cNvCxnSpPr>
            <a:cxnSpLocks/>
          </p:cNvCxnSpPr>
          <p:nvPr userDrawn="1"/>
        </p:nvCxnSpPr>
        <p:spPr>
          <a:xfrm>
            <a:off x="2424585" y="1700213"/>
            <a:ext cx="0" cy="2896425"/>
          </a:xfrm>
          <a:prstGeom prst="line">
            <a:avLst/>
          </a:prstGeom>
        </p:spPr>
        <p:style>
          <a:lnRef idx="1">
            <a:schemeClr val="accent1"/>
          </a:lnRef>
          <a:fillRef idx="0">
            <a:schemeClr val="accent1"/>
          </a:fillRef>
          <a:effectRef idx="0">
            <a:schemeClr val="accent1"/>
          </a:effectRef>
          <a:fontRef idx="minor">
            <a:schemeClr val="tx1"/>
          </a:fontRef>
        </p:style>
      </p:cxnSp>
      <p:sp>
        <p:nvSpPr>
          <p:cNvPr id="25" name="Logo 1">
            <a:extLst>
              <a:ext uri="{FF2B5EF4-FFF2-40B4-BE49-F238E27FC236}">
                <a16:creationId xmlns:a16="http://schemas.microsoft.com/office/drawing/2014/main" id="{7FA1E2F6-B68D-A657-C5EE-E78F3DAAF69B}"/>
              </a:ext>
            </a:extLst>
          </p:cNvPr>
          <p:cNvSpPr>
            <a:spLocks noGrp="1"/>
          </p:cNvSpPr>
          <p:nvPr>
            <p:ph type="pic" sz="quarter" idx="17"/>
          </p:nvPr>
        </p:nvSpPr>
        <p:spPr>
          <a:xfrm>
            <a:off x="628649" y="113505"/>
            <a:ext cx="8300737" cy="277813"/>
          </a:xfrm>
        </p:spPr>
        <p:txBody>
          <a:bodyPr/>
          <a:lstStyle>
            <a:lvl1pPr marL="57150" indent="0">
              <a:buNone/>
              <a:defRPr/>
            </a:lvl1pPr>
          </a:lstStyle>
          <a:p>
            <a:endParaRPr lang="en-US" dirty="0"/>
          </a:p>
        </p:txBody>
      </p:sp>
      <p:sp>
        <p:nvSpPr>
          <p:cNvPr id="2" name="Title 1">
            <a:extLst>
              <a:ext uri="{C183D7F6-B498-43B3-948B-1728B52AA6E4}">
                <adec:decorative xmlns:adec="http://schemas.microsoft.com/office/drawing/2017/decorative" val="1"/>
              </a:ext>
            </a:extLst>
          </p:cNvPr>
          <p:cNvSpPr>
            <a:spLocks noGrp="1"/>
          </p:cNvSpPr>
          <p:nvPr userDrawn="1">
            <p:ph type="title"/>
          </p:nvPr>
        </p:nvSpPr>
        <p:spPr>
          <a:xfrm>
            <a:off x="628650" y="1755647"/>
            <a:ext cx="1743076" cy="1655065"/>
          </a:xfrm>
        </p:spPr>
        <p:txBody>
          <a:bodyPr anchor="t" anchorCtr="0"/>
          <a:lstStyle>
            <a:lvl1pPr>
              <a:defRPr sz="2400">
                <a:solidFill>
                  <a:srgbClr val="073C72"/>
                </a:solidFill>
              </a:defRPr>
            </a:lvl1pPr>
          </a:lstStyle>
          <a:p>
            <a:r>
              <a:rPr lang="en-US"/>
              <a:t>Click to edit Master title style</a:t>
            </a:r>
          </a:p>
        </p:txBody>
      </p:sp>
      <p:sp>
        <p:nvSpPr>
          <p:cNvPr id="4" name="Text Placeholder 2"/>
          <p:cNvSpPr>
            <a:spLocks noGrp="1"/>
          </p:cNvSpPr>
          <p:nvPr>
            <p:ph type="body" sz="half" idx="2"/>
          </p:nvPr>
        </p:nvSpPr>
        <p:spPr>
          <a:xfrm>
            <a:off x="629842" y="3441322"/>
            <a:ext cx="1741884" cy="561261"/>
          </a:xfrm>
        </p:spPr>
        <p:txBody>
          <a:bodyPr anchor="b" anchorCtr="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6" name="Content Placeholder 5"/>
          <p:cNvSpPr>
            <a:spLocks noGrp="1"/>
          </p:cNvSpPr>
          <p:nvPr userDrawn="1">
            <p:ph idx="1"/>
          </p:nvPr>
        </p:nvSpPr>
        <p:spPr>
          <a:xfrm>
            <a:off x="2696506" y="1839913"/>
            <a:ext cx="5820035" cy="2561828"/>
          </a:xfrm>
        </p:spPr>
        <p:txBody>
          <a:bodyPr/>
          <a:lstStyle>
            <a:lvl1pPr marL="0" indent="0">
              <a:buFontTx/>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a" descr="A picture containing text, clipart, vector graphics&#10;&#10;Description automatically generated">
            <a:extLst>
              <a:ext uri="{FF2B5EF4-FFF2-40B4-BE49-F238E27FC236}">
                <a16:creationId xmlns:a16="http://schemas.microsoft.com/office/drawing/2014/main" id="{7C3579C6-8F21-3C4A-8A73-02850E76899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23900" y="4095610"/>
            <a:ext cx="1442453" cy="264754"/>
          </a:xfrm>
          <a:prstGeom prst="rect">
            <a:avLst/>
          </a:prstGeom>
        </p:spPr>
      </p:pic>
      <p:sp>
        <p:nvSpPr>
          <p:cNvPr id="11" name="Picture Placeholder 3b"/>
          <p:cNvSpPr>
            <a:spLocks noGrp="1"/>
          </p:cNvSpPr>
          <p:nvPr>
            <p:ph type="pic" sz="quarter" idx="13"/>
          </p:nvPr>
        </p:nvSpPr>
        <p:spPr>
          <a:xfrm>
            <a:off x="717551" y="4095610"/>
            <a:ext cx="260349" cy="264754"/>
          </a:xfrm>
        </p:spPr>
        <p:txBody>
          <a:bodyPr/>
          <a:lstStyle>
            <a:lvl1pPr marL="57150" indent="0">
              <a:buFontTx/>
              <a:buNone/>
              <a:defRPr sz="1100"/>
            </a:lvl1pPr>
          </a:lstStyle>
          <a:p>
            <a:endParaRPr lang="en-US" dirty="0"/>
          </a:p>
        </p:txBody>
      </p:sp>
      <p:sp>
        <p:nvSpPr>
          <p:cNvPr id="20" name="Picture Placeholder 3b"/>
          <p:cNvSpPr>
            <a:spLocks noGrp="1"/>
          </p:cNvSpPr>
          <p:nvPr>
            <p:ph type="pic" sz="quarter" idx="14"/>
          </p:nvPr>
        </p:nvSpPr>
        <p:spPr>
          <a:xfrm>
            <a:off x="1111255" y="4095610"/>
            <a:ext cx="260350" cy="264754"/>
          </a:xfrm>
        </p:spPr>
        <p:txBody>
          <a:bodyPr/>
          <a:lstStyle>
            <a:lvl1pPr marL="57150" indent="0">
              <a:buFontTx/>
              <a:buNone/>
              <a:defRPr sz="1100"/>
            </a:lvl1pPr>
          </a:lstStyle>
          <a:p>
            <a:endParaRPr lang="en-US" dirty="0"/>
          </a:p>
        </p:txBody>
      </p:sp>
      <p:sp>
        <p:nvSpPr>
          <p:cNvPr id="21" name="Picture Placeholder 3b"/>
          <p:cNvSpPr>
            <a:spLocks noGrp="1"/>
          </p:cNvSpPr>
          <p:nvPr>
            <p:ph type="pic" sz="quarter" idx="15"/>
          </p:nvPr>
        </p:nvSpPr>
        <p:spPr>
          <a:xfrm>
            <a:off x="1498610" y="4096489"/>
            <a:ext cx="260350" cy="264754"/>
          </a:xfrm>
        </p:spPr>
        <p:txBody>
          <a:bodyPr/>
          <a:lstStyle>
            <a:lvl1pPr marL="57150" indent="0">
              <a:buFontTx/>
              <a:buNone/>
              <a:defRPr sz="1100"/>
            </a:lvl1pPr>
          </a:lstStyle>
          <a:p>
            <a:endParaRPr lang="en-US" dirty="0"/>
          </a:p>
        </p:txBody>
      </p:sp>
      <p:sp>
        <p:nvSpPr>
          <p:cNvPr id="22" name="Picture Placeholder 3b"/>
          <p:cNvSpPr>
            <a:spLocks noGrp="1"/>
          </p:cNvSpPr>
          <p:nvPr>
            <p:ph type="pic" sz="quarter" idx="16"/>
          </p:nvPr>
        </p:nvSpPr>
        <p:spPr>
          <a:xfrm>
            <a:off x="1892315" y="4096489"/>
            <a:ext cx="260350" cy="264754"/>
          </a:xfrm>
        </p:spPr>
        <p:txBody>
          <a:bodyPr/>
          <a:lstStyle>
            <a:lvl1pPr marL="57150" indent="0">
              <a:buFontTx/>
              <a:buNone/>
              <a:defRPr sz="1100"/>
            </a:lvl1pPr>
          </a:lstStyle>
          <a:p>
            <a:endParaRPr lang="en-US" dirty="0"/>
          </a:p>
        </p:txBody>
      </p:sp>
      <p:sp>
        <p:nvSpPr>
          <p:cNvPr id="23" name="Footer Placeholder 4">
            <a:extLst>
              <a:ext uri="{FF2B5EF4-FFF2-40B4-BE49-F238E27FC236}">
                <a16:creationId xmlns:a16="http://schemas.microsoft.com/office/drawing/2014/main" id="{5268A1F6-789B-3CC4-D2C6-B2A2AA382658}"/>
              </a:ext>
              <a:ext uri="{C183D7F6-B498-43B3-948B-1728B52AA6E4}">
                <adec:decorative xmlns:adec="http://schemas.microsoft.com/office/drawing/2017/decorative" val="1"/>
              </a:ext>
            </a:extLst>
          </p:cNvPr>
          <p:cNvSpPr>
            <a:spLocks noGrp="1"/>
          </p:cNvSpPr>
          <p:nvPr>
            <p:ph type="ftr" sz="quarter" idx="3"/>
          </p:nvPr>
        </p:nvSpPr>
        <p:spPr>
          <a:xfrm>
            <a:off x="749808" y="4818763"/>
            <a:ext cx="4469892" cy="273844"/>
          </a:xfrm>
          <a:prstGeom prst="rect">
            <a:avLst/>
          </a:prstGeom>
        </p:spPr>
        <p:txBody>
          <a:bodyPr/>
          <a:lstStyle>
            <a:lvl1pP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dirty="0"/>
              <a:t>Conference on Privacy and Data Governance 2023</a:t>
            </a:r>
          </a:p>
        </p:txBody>
      </p:sp>
      <p:sp>
        <p:nvSpPr>
          <p:cNvPr id="7" name="Slide Number Placeholder 7"/>
          <p:cNvSpPr>
            <a:spLocks noGrp="1"/>
          </p:cNvSpPr>
          <p:nvPr userDrawn="1">
            <p:ph type="sldNum" sz="quarter" idx="12"/>
          </p:nvPr>
        </p:nvSpPr>
        <p:spPr/>
        <p:txBody>
          <a:bodyPr/>
          <a:lstStyle/>
          <a:p>
            <a:fld id="{CC942E1D-94D0-4C55-B1DD-A28B122FA8E2}" type="slidenum">
              <a:rPr lang="en-US" smtClean="0"/>
              <a:t>‹#›</a:t>
            </a:fld>
            <a:endParaRPr lang="en-US" dirty="0"/>
          </a:p>
        </p:txBody>
      </p:sp>
      <p:sp>
        <p:nvSpPr>
          <p:cNvPr id="6" name="hcSlideMaster.Logo/ConclusionHeader">
            <a:extLst>
              <a:ext uri="{FF2B5EF4-FFF2-40B4-BE49-F238E27FC236}">
                <a16:creationId xmlns:a16="http://schemas.microsoft.com/office/drawing/2014/main" id="{17A8B079-F494-D5C3-CDC9-3D03B19A13C5}"/>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9382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 Disclaimer - Conclus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C80A5C-FB3C-7AD2-E2F3-480103D38A84}"/>
              </a:ext>
              <a:ext uri="{C183D7F6-B498-43B3-948B-1728B52AA6E4}">
                <adec:decorative xmlns:adec="http://schemas.microsoft.com/office/drawing/2017/decorative" val="1"/>
              </a:ext>
            </a:extLst>
          </p:cNvPr>
          <p:cNvGrpSpPr/>
          <p:nvPr userDrawn="1"/>
        </p:nvGrpSpPr>
        <p:grpSpPr>
          <a:xfrm>
            <a:off x="7239000" y="2011366"/>
            <a:ext cx="1796002" cy="3081418"/>
            <a:chOff x="7239000" y="2011366"/>
            <a:chExt cx="1796002" cy="3081418"/>
          </a:xfrm>
        </p:grpSpPr>
        <p:grpSp>
          <p:nvGrpSpPr>
            <p:cNvPr id="15" name="Group 14" descr="&quot; &quot;">
              <a:extLst>
                <a:ext uri="{FF2B5EF4-FFF2-40B4-BE49-F238E27FC236}">
                  <a16:creationId xmlns:a16="http://schemas.microsoft.com/office/drawing/2014/main" id="{F5EF4878-8BFE-5214-8D5A-65F9E6729703}"/>
                </a:ext>
              </a:extLst>
            </p:cNvPr>
            <p:cNvGrpSpPr/>
            <p:nvPr userDrawn="1"/>
          </p:nvGrpSpPr>
          <p:grpSpPr>
            <a:xfrm>
              <a:off x="7239000" y="2011366"/>
              <a:ext cx="1796002" cy="3081418"/>
              <a:chOff x="7239000" y="2011366"/>
              <a:chExt cx="1796002" cy="3081418"/>
            </a:xfrm>
          </p:grpSpPr>
          <p:cxnSp>
            <p:nvCxnSpPr>
              <p:cNvPr id="26" name="Straight Connector 25">
                <a:extLst>
                  <a:ext uri="{FF2B5EF4-FFF2-40B4-BE49-F238E27FC236}">
                    <a16:creationId xmlns:a16="http://schemas.microsoft.com/office/drawing/2014/main" id="{F00972D7-43AD-AC52-069A-D490EB23B3F5}"/>
                  </a:ext>
                </a:extLst>
              </p:cNvPr>
              <p:cNvCxnSpPr>
                <a:cxnSpLocks/>
              </p:cNvCxnSpPr>
              <p:nvPr userDrawn="1"/>
            </p:nvCxnSpPr>
            <p:spPr>
              <a:xfrm>
                <a:off x="8823055" y="2011366"/>
                <a:ext cx="0" cy="308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83A833-4E0F-AC7C-5AB5-A771F15EF604}"/>
                  </a:ext>
                </a:extLst>
              </p:cNvPr>
              <p:cNvCxnSpPr>
                <a:cxnSpLocks/>
              </p:cNvCxnSpPr>
              <p:nvPr userDrawn="1"/>
            </p:nvCxnSpPr>
            <p:spPr>
              <a:xfrm>
                <a:off x="7239000" y="4826336"/>
                <a:ext cx="179600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8BADC1CD-D30C-8B79-236E-BF1F56EF84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6011" y="4906080"/>
              <a:ext cx="939800" cy="88900"/>
            </a:xfrm>
            <a:prstGeom prst="rect">
              <a:avLst/>
            </a:prstGeom>
          </p:spPr>
        </p:pic>
      </p:grpSp>
      <p:grpSp>
        <p:nvGrpSpPr>
          <p:cNvPr id="3" name="Group 2">
            <a:extLst>
              <a:ext uri="{FF2B5EF4-FFF2-40B4-BE49-F238E27FC236}">
                <a16:creationId xmlns:a16="http://schemas.microsoft.com/office/drawing/2014/main" id="{7D83BD60-50A6-394F-C537-654C1E9450A2}"/>
              </a:ext>
            </a:extLst>
          </p:cNvPr>
          <p:cNvGrpSpPr/>
          <p:nvPr userDrawn="1"/>
        </p:nvGrpSpPr>
        <p:grpSpPr>
          <a:xfrm>
            <a:off x="0" y="0"/>
            <a:ext cx="9143999" cy="504825"/>
            <a:chOff x="0" y="0"/>
            <a:chExt cx="9143999" cy="504825"/>
          </a:xfrm>
        </p:grpSpPr>
        <p:sp>
          <p:nvSpPr>
            <p:cNvPr id="5" name="Rectangle 1">
              <a:extLst>
                <a:ext uri="{FF2B5EF4-FFF2-40B4-BE49-F238E27FC236}">
                  <a16:creationId xmlns:a16="http://schemas.microsoft.com/office/drawing/2014/main" id="{CD9496EA-D6A1-6459-CBCB-065143DF9CFC}"/>
                </a:ext>
                <a:ext uri="{C183D7F6-B498-43B3-948B-1728B52AA6E4}">
                  <adec:decorative xmlns:adec="http://schemas.microsoft.com/office/drawing/2017/decorative" val="1"/>
                </a:ext>
              </a:extLst>
            </p:cNvPr>
            <p:cNvSpPr/>
            <p:nvPr userDrawn="1"/>
          </p:nvSpPr>
          <p:spPr>
            <a:xfrm>
              <a:off x="0" y="0"/>
              <a:ext cx="9143999" cy="504825"/>
            </a:xfrm>
            <a:prstGeom prst="rect">
              <a:avLst/>
            </a:prstGeom>
            <a:gradFill flip="none" rotWithShape="1">
              <a:gsLst>
                <a:gs pos="30000">
                  <a:srgbClr val="00467F"/>
                </a:gs>
                <a:gs pos="75000">
                  <a:srgbClr val="087D9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ii">
              <a:extLst>
                <a:ext uri="{FF2B5EF4-FFF2-40B4-BE49-F238E27FC236}">
                  <a16:creationId xmlns:a16="http://schemas.microsoft.com/office/drawing/2014/main" id="{6733E4DF-2D97-0A8D-82F3-ABA581CD8AC7}"/>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2710" y="134393"/>
              <a:ext cx="1061240" cy="278759"/>
            </a:xfrm>
            <a:prstGeom prst="rect">
              <a:avLst/>
            </a:prstGeom>
          </p:spPr>
        </p:pic>
      </p:grpSp>
      <p:cxnSp>
        <p:nvCxnSpPr>
          <p:cNvPr id="27" name="Straight Connector 26">
            <a:extLst>
              <a:ext uri="{FF2B5EF4-FFF2-40B4-BE49-F238E27FC236}">
                <a16:creationId xmlns:a16="http://schemas.microsoft.com/office/drawing/2014/main" id="{C4652938-1768-98C1-9A13-5BFF1B49C18C}"/>
              </a:ext>
            </a:extLst>
          </p:cNvPr>
          <p:cNvCxnSpPr>
            <a:cxnSpLocks/>
          </p:cNvCxnSpPr>
          <p:nvPr userDrawn="1"/>
        </p:nvCxnSpPr>
        <p:spPr>
          <a:xfrm>
            <a:off x="2424585" y="1700213"/>
            <a:ext cx="0" cy="289642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C183D7F6-B498-43B3-948B-1728B52AA6E4}">
                <adec:decorative xmlns:adec="http://schemas.microsoft.com/office/drawing/2017/decorative" val="1"/>
              </a:ext>
            </a:extLst>
          </p:cNvPr>
          <p:cNvSpPr>
            <a:spLocks noGrp="1"/>
          </p:cNvSpPr>
          <p:nvPr userDrawn="1">
            <p:ph type="title"/>
          </p:nvPr>
        </p:nvSpPr>
        <p:spPr>
          <a:xfrm>
            <a:off x="628650" y="1755647"/>
            <a:ext cx="1743076" cy="1655065"/>
          </a:xfrm>
        </p:spPr>
        <p:txBody>
          <a:bodyPr anchor="t" anchorCtr="0"/>
          <a:lstStyle>
            <a:lvl1pPr>
              <a:defRPr sz="2400">
                <a:solidFill>
                  <a:srgbClr val="073C72"/>
                </a:solidFill>
              </a:defRPr>
            </a:lvl1pPr>
          </a:lstStyle>
          <a:p>
            <a:r>
              <a:rPr lang="en-US"/>
              <a:t>Click to edit Master title style</a:t>
            </a:r>
          </a:p>
        </p:txBody>
      </p:sp>
      <p:sp>
        <p:nvSpPr>
          <p:cNvPr id="4" name="Text Placeholder 2"/>
          <p:cNvSpPr>
            <a:spLocks noGrp="1"/>
          </p:cNvSpPr>
          <p:nvPr>
            <p:ph type="body" sz="half" idx="2"/>
          </p:nvPr>
        </p:nvSpPr>
        <p:spPr>
          <a:xfrm>
            <a:off x="629842" y="3441322"/>
            <a:ext cx="1741884" cy="561261"/>
          </a:xfrm>
        </p:spPr>
        <p:txBody>
          <a:bodyPr anchor="b" anchorCtr="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6" name="Content Placeholder 5"/>
          <p:cNvSpPr>
            <a:spLocks noGrp="1"/>
          </p:cNvSpPr>
          <p:nvPr userDrawn="1">
            <p:ph idx="1"/>
          </p:nvPr>
        </p:nvSpPr>
        <p:spPr>
          <a:xfrm>
            <a:off x="2696506" y="1839913"/>
            <a:ext cx="5820035" cy="2561828"/>
          </a:xfrm>
        </p:spPr>
        <p:txBody>
          <a:bodyPr/>
          <a:lstStyle>
            <a:lvl1pPr marL="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a" descr="A picture containing text, clipart, vector graphics&#10;&#10;Description automatically generated">
            <a:extLst>
              <a:ext uri="{FF2B5EF4-FFF2-40B4-BE49-F238E27FC236}">
                <a16:creationId xmlns:a16="http://schemas.microsoft.com/office/drawing/2014/main" id="{7C3579C6-8F21-3C4A-8A73-02850E76899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3900" y="4095610"/>
            <a:ext cx="1442453" cy="264754"/>
          </a:xfrm>
          <a:prstGeom prst="rect">
            <a:avLst/>
          </a:prstGeom>
        </p:spPr>
      </p:pic>
      <p:sp>
        <p:nvSpPr>
          <p:cNvPr id="11" name="Picture Placeholder 3b"/>
          <p:cNvSpPr>
            <a:spLocks noGrp="1"/>
          </p:cNvSpPr>
          <p:nvPr userDrawn="1">
            <p:ph type="pic" sz="quarter" idx="13"/>
          </p:nvPr>
        </p:nvSpPr>
        <p:spPr>
          <a:xfrm>
            <a:off x="717551" y="4095610"/>
            <a:ext cx="260349" cy="264754"/>
          </a:xfrm>
        </p:spPr>
        <p:txBody>
          <a:bodyPr/>
          <a:lstStyle>
            <a:lvl1pPr marL="57150" indent="0">
              <a:buFontTx/>
              <a:buNone/>
              <a:defRPr sz="1100"/>
            </a:lvl1pPr>
          </a:lstStyle>
          <a:p>
            <a:endParaRPr lang="en-US" dirty="0"/>
          </a:p>
        </p:txBody>
      </p:sp>
      <p:sp>
        <p:nvSpPr>
          <p:cNvPr id="20" name="Picture Placeholder 3b"/>
          <p:cNvSpPr>
            <a:spLocks noGrp="1"/>
          </p:cNvSpPr>
          <p:nvPr>
            <p:ph type="pic" sz="quarter" idx="14"/>
          </p:nvPr>
        </p:nvSpPr>
        <p:spPr>
          <a:xfrm>
            <a:off x="1111255" y="4095610"/>
            <a:ext cx="260350" cy="264754"/>
          </a:xfrm>
        </p:spPr>
        <p:txBody>
          <a:bodyPr/>
          <a:lstStyle>
            <a:lvl1pPr marL="57150" indent="0">
              <a:buFontTx/>
              <a:buNone/>
              <a:defRPr sz="1100"/>
            </a:lvl1pPr>
          </a:lstStyle>
          <a:p>
            <a:endParaRPr lang="en-US" dirty="0"/>
          </a:p>
        </p:txBody>
      </p:sp>
      <p:sp>
        <p:nvSpPr>
          <p:cNvPr id="21" name="Picture Placeholder 3b"/>
          <p:cNvSpPr>
            <a:spLocks noGrp="1"/>
          </p:cNvSpPr>
          <p:nvPr>
            <p:ph type="pic" sz="quarter" idx="15"/>
          </p:nvPr>
        </p:nvSpPr>
        <p:spPr>
          <a:xfrm>
            <a:off x="1498610" y="4096489"/>
            <a:ext cx="260350" cy="264754"/>
          </a:xfrm>
        </p:spPr>
        <p:txBody>
          <a:bodyPr/>
          <a:lstStyle>
            <a:lvl1pPr marL="57150" indent="0">
              <a:buFontTx/>
              <a:buNone/>
              <a:defRPr sz="1100"/>
            </a:lvl1pPr>
          </a:lstStyle>
          <a:p>
            <a:endParaRPr lang="en-US" dirty="0"/>
          </a:p>
        </p:txBody>
      </p:sp>
      <p:sp>
        <p:nvSpPr>
          <p:cNvPr id="22" name="Picture Placeholder 3b"/>
          <p:cNvSpPr>
            <a:spLocks noGrp="1"/>
          </p:cNvSpPr>
          <p:nvPr>
            <p:ph type="pic" sz="quarter" idx="16"/>
          </p:nvPr>
        </p:nvSpPr>
        <p:spPr>
          <a:xfrm>
            <a:off x="1892315" y="4096489"/>
            <a:ext cx="260350" cy="264754"/>
          </a:xfrm>
        </p:spPr>
        <p:txBody>
          <a:bodyPr/>
          <a:lstStyle>
            <a:lvl1pPr marL="57150" indent="0">
              <a:buFontTx/>
              <a:buNone/>
              <a:defRPr sz="1100"/>
            </a:lvl1pPr>
          </a:lstStyle>
          <a:p>
            <a:endParaRPr lang="en-US" dirty="0"/>
          </a:p>
        </p:txBody>
      </p:sp>
      <p:sp>
        <p:nvSpPr>
          <p:cNvPr id="23" name="Footer Placeholder 4">
            <a:extLst>
              <a:ext uri="{FF2B5EF4-FFF2-40B4-BE49-F238E27FC236}">
                <a16:creationId xmlns:a16="http://schemas.microsoft.com/office/drawing/2014/main" id="{5268A1F6-789B-3CC4-D2C6-B2A2AA382658}"/>
              </a:ext>
              <a:ext uri="{C183D7F6-B498-43B3-948B-1728B52AA6E4}">
                <adec:decorative xmlns:adec="http://schemas.microsoft.com/office/drawing/2017/decorative" val="1"/>
              </a:ext>
            </a:extLst>
          </p:cNvPr>
          <p:cNvSpPr>
            <a:spLocks noGrp="1"/>
          </p:cNvSpPr>
          <p:nvPr>
            <p:ph type="ftr" sz="quarter" idx="3"/>
          </p:nvPr>
        </p:nvSpPr>
        <p:spPr>
          <a:xfrm>
            <a:off x="628649" y="4818763"/>
            <a:ext cx="5625129" cy="273844"/>
          </a:xfrm>
          <a:prstGeom prst="rect">
            <a:avLst/>
          </a:prstGeom>
        </p:spPr>
        <p:txBody>
          <a:bodyPr/>
          <a:lstStyle>
            <a:lvl1pPr>
              <a:defRPr lang="en-US" sz="7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Photos are for illustrative purposes only. All persons depicted, unless otherwise stated, are models.</a:t>
            </a:r>
          </a:p>
        </p:txBody>
      </p:sp>
      <p:sp>
        <p:nvSpPr>
          <p:cNvPr id="7" name="Slide Number Placeholder 7"/>
          <p:cNvSpPr>
            <a:spLocks noGrp="1"/>
          </p:cNvSpPr>
          <p:nvPr userDrawn="1">
            <p:ph type="sldNum" sz="quarter" idx="12"/>
          </p:nvPr>
        </p:nvSpPr>
        <p:spPr/>
        <p:txBody>
          <a:bodyPr/>
          <a:lstStyle/>
          <a:p>
            <a:fld id="{CC942E1D-94D0-4C55-B1DD-A28B122FA8E2}" type="slidenum">
              <a:rPr lang="en-US" smtClean="0"/>
              <a:t>‹#›</a:t>
            </a:fld>
            <a:endParaRPr lang="en-US" dirty="0"/>
          </a:p>
        </p:txBody>
      </p:sp>
      <p:pic>
        <p:nvPicPr>
          <p:cNvPr id="8" name="Picture 7">
            <a:extLst>
              <a:ext uri="{FF2B5EF4-FFF2-40B4-BE49-F238E27FC236}">
                <a16:creationId xmlns:a16="http://schemas.microsoft.com/office/drawing/2014/main" id="{EE049778-4E56-9A11-574E-E56C85BFC27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6988261" y="46378"/>
            <a:ext cx="2009104" cy="398606"/>
          </a:xfrm>
          <a:prstGeom prst="rect">
            <a:avLst/>
          </a:prstGeom>
        </p:spPr>
      </p:pic>
    </p:spTree>
    <p:extLst>
      <p:ext uri="{BB962C8B-B14F-4D97-AF65-F5344CB8AC3E}">
        <p14:creationId xmlns:p14="http://schemas.microsoft.com/office/powerpoint/2010/main" val="235429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4900" y="527985"/>
            <a:ext cx="2949178" cy="1166649"/>
          </a:xfrm>
        </p:spPr>
        <p:txBody>
          <a:bodyPr anchor="b"/>
          <a:lstStyle>
            <a:lvl1pPr>
              <a:defRPr sz="2400">
                <a:solidFill>
                  <a:srgbClr val="073C72"/>
                </a:solidFill>
              </a:defRPr>
            </a:lvl1pPr>
          </a:lstStyle>
          <a:p>
            <a:r>
              <a:rPr lang="en-US"/>
              <a:t>Click to edit Master title style</a:t>
            </a:r>
          </a:p>
        </p:txBody>
      </p:sp>
      <p:sp>
        <p:nvSpPr>
          <p:cNvPr id="4" name="Text Placeholder 2"/>
          <p:cNvSpPr>
            <a:spLocks noGrp="1"/>
          </p:cNvSpPr>
          <p:nvPr>
            <p:ph type="body" sz="half" idx="2"/>
          </p:nvPr>
        </p:nvSpPr>
        <p:spPr>
          <a:xfrm>
            <a:off x="744900" y="1717298"/>
            <a:ext cx="2949178" cy="233481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3"/>
          <p:cNvSpPr>
            <a:spLocks noGrp="1" noChangeAspect="1"/>
          </p:cNvSpPr>
          <p:nvPr>
            <p:ph type="pic" idx="1"/>
          </p:nvPr>
        </p:nvSpPr>
        <p:spPr>
          <a:xfrm>
            <a:off x="3887390" y="356191"/>
            <a:ext cx="5256609" cy="44376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Footer Placeholder 3">
            <a:extLst>
              <a:ext uri="{FF2B5EF4-FFF2-40B4-BE49-F238E27FC236}">
                <a16:creationId xmlns:a16="http://schemas.microsoft.com/office/drawing/2014/main" id="{407B63C4-3ED4-8D4A-AE01-158A20F05714}"/>
              </a:ext>
            </a:extLst>
          </p:cNvPr>
          <p:cNvSpPr>
            <a:spLocks noGrp="1"/>
          </p:cNvSpPr>
          <p:nvPr>
            <p:ph type="ftr" sz="quarter" idx="3"/>
          </p:nvPr>
        </p:nvSpPr>
        <p:spPr>
          <a:xfrm>
            <a:off x="749808" y="4804475"/>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dirty="0"/>
              <a:t>Conference on Privacy and Data Governance 2023</a:t>
            </a:r>
          </a:p>
        </p:txBody>
      </p:sp>
      <p:sp>
        <p:nvSpPr>
          <p:cNvPr id="7"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
        <p:nvSpPr>
          <p:cNvPr id="5" name="hcSlideMaster.Picture with CaptionHeader">
            <a:extLst>
              <a:ext uri="{FF2B5EF4-FFF2-40B4-BE49-F238E27FC236}">
                <a16:creationId xmlns:a16="http://schemas.microsoft.com/office/drawing/2014/main" id="{A8763BE4-0B5F-090C-67F9-15BF5586E70C}"/>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5002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Option3@@TITUS">
    <p:spTree>
      <p:nvGrpSpPr>
        <p:cNvPr id="1" name=""/>
        <p:cNvGrpSpPr/>
        <p:nvPr/>
      </p:nvGrpSpPr>
      <p:grpSpPr>
        <a:xfrm>
          <a:off x="0" y="0"/>
          <a:ext cx="0" cy="0"/>
          <a:chOff x="0" y="0"/>
          <a:chExt cx="0" cy="0"/>
        </a:xfrm>
      </p:grpSpPr>
      <p:grpSp>
        <p:nvGrpSpPr>
          <p:cNvPr id="5" name="Group 4" descr="Two women looking at a computer screen, representative mathematical equations floating in the background.">
            <a:extLst>
              <a:ext uri="{FF2B5EF4-FFF2-40B4-BE49-F238E27FC236}">
                <a16:creationId xmlns:a16="http://schemas.microsoft.com/office/drawing/2014/main" id="{E8453B6F-2557-8A52-5FBA-6E5EBF616205}"/>
              </a:ext>
            </a:extLst>
          </p:cNvPr>
          <p:cNvGrpSpPr/>
          <p:nvPr userDrawn="1"/>
        </p:nvGrpSpPr>
        <p:grpSpPr>
          <a:xfrm>
            <a:off x="0" y="513337"/>
            <a:ext cx="9144000" cy="4630164"/>
            <a:chOff x="0" y="513337"/>
            <a:chExt cx="9144000" cy="4630164"/>
          </a:xfrm>
        </p:grpSpPr>
        <p:sp>
          <p:nvSpPr>
            <p:cNvPr id="19" name="Rectangle 18">
              <a:extLst>
                <a:ext uri="{FF2B5EF4-FFF2-40B4-BE49-F238E27FC236}">
                  <a16:creationId xmlns:a16="http://schemas.microsoft.com/office/drawing/2014/main" id="{36C969D3-A7F0-59FB-0925-3D528834A667}"/>
                </a:ext>
              </a:extLst>
            </p:cNvPr>
            <p:cNvSpPr/>
            <p:nvPr userDrawn="1"/>
          </p:nvSpPr>
          <p:spPr>
            <a:xfrm>
              <a:off x="0" y="513337"/>
              <a:ext cx="9144000" cy="3761937"/>
            </a:xfrm>
            <a:prstGeom prst="rect">
              <a:avLst/>
            </a:prstGeom>
            <a:gradFill flip="none" rotWithShape="1">
              <a:gsLst>
                <a:gs pos="0">
                  <a:srgbClr val="C1E0E8"/>
                </a:gs>
                <a:gs pos="91000">
                  <a:srgbClr val="C1E0E8">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
              <a:extLst>
                <a:ext uri="{FF2B5EF4-FFF2-40B4-BE49-F238E27FC236}">
                  <a16:creationId xmlns:a16="http://schemas.microsoft.com/office/drawing/2014/main" id="{21EFB5A7-5615-CD8F-B4B8-91D6E81BA899}"/>
                </a:ext>
                <a:ext uri="{C183D7F6-B498-43B3-948B-1728B52AA6E4}">
                  <adec:decorative xmlns:adec="http://schemas.microsoft.com/office/drawing/2017/decorative" val="1"/>
                </a:ext>
              </a:extLst>
            </p:cNvPr>
            <p:cNvSpPr/>
            <p:nvPr userDrawn="1"/>
          </p:nvSpPr>
          <p:spPr>
            <a:xfrm>
              <a:off x="1" y="4251053"/>
              <a:ext cx="9143999" cy="892448"/>
            </a:xfrm>
            <a:prstGeom prst="rect">
              <a:avLst/>
            </a:prstGeom>
            <a:gradFill flip="none" rotWithShape="1">
              <a:gsLst>
                <a:gs pos="12000">
                  <a:srgbClr val="00467F"/>
                </a:gs>
                <a:gs pos="100000">
                  <a:srgbClr val="087D9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5" name="Group 14">
              <a:extLst>
                <a:ext uri="{FF2B5EF4-FFF2-40B4-BE49-F238E27FC236}">
                  <a16:creationId xmlns:a16="http://schemas.microsoft.com/office/drawing/2014/main" id="{ADC1EA17-F049-06BA-FFB6-7284D59B53A9}"/>
                </a:ext>
              </a:extLst>
            </p:cNvPr>
            <p:cNvGrpSpPr/>
            <p:nvPr userDrawn="1"/>
          </p:nvGrpSpPr>
          <p:grpSpPr>
            <a:xfrm>
              <a:off x="266448" y="865961"/>
              <a:ext cx="4553833" cy="3469875"/>
              <a:chOff x="266448" y="0"/>
              <a:chExt cx="4553833" cy="3469875"/>
            </a:xfrm>
          </p:grpSpPr>
          <p:cxnSp>
            <p:nvCxnSpPr>
              <p:cNvPr id="16" name="Straight Connector 15">
                <a:extLst>
                  <a:ext uri="{FF2B5EF4-FFF2-40B4-BE49-F238E27FC236}">
                    <a16:creationId xmlns:a16="http://schemas.microsoft.com/office/drawing/2014/main" id="{2C155B72-32FB-439A-ECE2-7F720B91096F}"/>
                  </a:ext>
                </a:extLst>
              </p:cNvPr>
              <p:cNvCxnSpPr/>
              <p:nvPr userDrawn="1"/>
            </p:nvCxnSpPr>
            <p:spPr>
              <a:xfrm>
                <a:off x="726675" y="78723"/>
                <a:ext cx="0" cy="3391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56BC9D-2B92-FA6D-22C4-7FB858B04397}"/>
                  </a:ext>
                </a:extLst>
              </p:cNvPr>
              <p:cNvCxnSpPr/>
              <p:nvPr userDrawn="1"/>
            </p:nvCxnSpPr>
            <p:spPr>
              <a:xfrm>
                <a:off x="345171" y="345171"/>
                <a:ext cx="44751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43D1E3-98FF-B366-4AA2-4074453B9D87}"/>
                  </a:ext>
                </a:extLst>
              </p:cNvPr>
              <p:cNvCxnSpPr/>
              <p:nvPr userDrawn="1"/>
            </p:nvCxnSpPr>
            <p:spPr>
              <a:xfrm flipV="1">
                <a:off x="266448" y="0"/>
                <a:ext cx="660063" cy="11324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3969540-785E-BBEA-B0A2-93753A51BFAB}"/>
                </a:ext>
              </a:extLst>
            </p:cNvPr>
            <p:cNvCxnSpPr>
              <a:cxnSpLocks/>
            </p:cNvCxnSpPr>
            <p:nvPr userDrawn="1"/>
          </p:nvCxnSpPr>
          <p:spPr>
            <a:xfrm>
              <a:off x="7234238" y="4826336"/>
              <a:ext cx="18007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151B64-DEEC-0DEC-F140-C0149C0015AF}"/>
                </a:ext>
              </a:extLst>
            </p:cNvPr>
            <p:cNvCxnSpPr/>
            <p:nvPr userDrawn="1"/>
          </p:nvCxnSpPr>
          <p:spPr>
            <a:xfrm>
              <a:off x="8823055" y="2010469"/>
              <a:ext cx="0" cy="30823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3" descr="Westat (logo) Improving Lives Through Research">
            <a:extLst>
              <a:ext uri="{FF2B5EF4-FFF2-40B4-BE49-F238E27FC236}">
                <a16:creationId xmlns:a16="http://schemas.microsoft.com/office/drawing/2014/main" id="{20CDA0E8-FCBE-6F37-125D-0AFD7AA80264}"/>
              </a:ext>
            </a:extLst>
          </p:cNvPr>
          <p:cNvSpPr/>
          <p:nvPr userDrawn="1"/>
        </p:nvSpPr>
        <p:spPr>
          <a:xfrm>
            <a:off x="0" y="0"/>
            <a:ext cx="9144000" cy="51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d">
            <a:extLst>
              <a:ext uri="{FF2B5EF4-FFF2-40B4-BE49-F238E27FC236}">
                <a16:creationId xmlns:a16="http://schemas.microsoft.com/office/drawing/2014/main" id="{229695A9-D828-5710-A3D0-2BE4760420B8}"/>
              </a:ext>
            </a:extLst>
          </p:cNvPr>
          <p:cNvGrpSpPr/>
          <p:nvPr userDrawn="1"/>
        </p:nvGrpSpPr>
        <p:grpSpPr>
          <a:xfrm>
            <a:off x="0" y="2"/>
            <a:ext cx="9144000" cy="506932"/>
            <a:chOff x="0" y="2"/>
            <a:chExt cx="9144000" cy="506932"/>
          </a:xfrm>
        </p:grpSpPr>
        <p:sp>
          <p:nvSpPr>
            <p:cNvPr id="9" name="Rectangle i">
              <a:extLst>
                <a:ext uri="{FF2B5EF4-FFF2-40B4-BE49-F238E27FC236}">
                  <a16:creationId xmlns:a16="http://schemas.microsoft.com/office/drawing/2014/main" id="{6597BA59-7B84-0C6D-908D-FA426DA707A4}"/>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Picture ii">
              <a:extLst>
                <a:ext uri="{FF2B5EF4-FFF2-40B4-BE49-F238E27FC236}">
                  <a16:creationId xmlns:a16="http://schemas.microsoft.com/office/drawing/2014/main" id="{05742861-ACF1-3804-2538-C0EBFB68574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62710" y="134393"/>
              <a:ext cx="1061240" cy="278759"/>
            </a:xfrm>
            <a:prstGeom prst="rect">
              <a:avLst/>
            </a:prstGeom>
          </p:spPr>
        </p:pic>
        <p:pic>
          <p:nvPicPr>
            <p:cNvPr id="12" name="Pictureiii" title="Improving Lives Through Research">
              <a:extLst>
                <a:ext uri="{FF2B5EF4-FFF2-40B4-BE49-F238E27FC236}">
                  <a16:creationId xmlns:a16="http://schemas.microsoft.com/office/drawing/2014/main" id="{FFC1F60C-3D12-28EF-C982-F515027C212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sp>
        <p:nvSpPr>
          <p:cNvPr id="2" name="Title 1"/>
          <p:cNvSpPr>
            <a:spLocks noGrp="1"/>
          </p:cNvSpPr>
          <p:nvPr userDrawn="1">
            <p:ph type="ctrTitle" hasCustomPrompt="1"/>
          </p:nvPr>
        </p:nvSpPr>
        <p:spPr>
          <a:xfrm>
            <a:off x="750898" y="1368572"/>
            <a:ext cx="5268397" cy="1671354"/>
          </a:xfrm>
        </p:spPr>
        <p:txBody>
          <a:bodyPr anchor="t" anchorCtr="0">
            <a:normAutofit/>
          </a:bodyPr>
          <a:lstStyle>
            <a:lvl1pPr algn="l">
              <a:lnSpc>
                <a:spcPct val="100000"/>
              </a:lnSpc>
              <a:defRPr sz="2800">
                <a:solidFill>
                  <a:schemeClr val="tx2"/>
                </a:solidFill>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738786" y="3589798"/>
            <a:ext cx="5292621" cy="437616"/>
          </a:xfrm>
        </p:spPr>
        <p:txBody>
          <a:bodyPr anchor="b" anchorCtr="0">
            <a:normAutofit/>
          </a:bodyPr>
          <a:lstStyle>
            <a:lvl1pPr marL="0" indent="0" algn="l">
              <a:lnSpc>
                <a:spcPct val="130000"/>
              </a:lnSpc>
              <a:buNone/>
              <a:defRPr sz="1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Text Placeholder 10">
            <a:extLst>
              <a:ext uri="{FF2B5EF4-FFF2-40B4-BE49-F238E27FC236}">
                <a16:creationId xmlns:a16="http://schemas.microsoft.com/office/drawing/2014/main" id="{CC222193-AFFD-20EB-B046-E599906FF296}"/>
              </a:ext>
            </a:extLst>
          </p:cNvPr>
          <p:cNvSpPr>
            <a:spLocks noGrp="1"/>
          </p:cNvSpPr>
          <p:nvPr>
            <p:ph type="body" sz="quarter" idx="14" hasCustomPrompt="1"/>
          </p:nvPr>
        </p:nvSpPr>
        <p:spPr>
          <a:xfrm>
            <a:off x="682744" y="4506141"/>
            <a:ext cx="6493305" cy="574471"/>
          </a:xfrm>
        </p:spPr>
        <p:txBody>
          <a:bodyPr/>
          <a:lstStyle>
            <a:lvl1pPr marL="57150" indent="0">
              <a:lnSpc>
                <a:spcPts val="1500"/>
              </a:lnSpc>
              <a:spcBef>
                <a:spcPts val="0"/>
              </a:spcBef>
              <a:spcAft>
                <a:spcPts val="0"/>
              </a:spcAft>
              <a:buNone/>
              <a:defRPr sz="1000" b="1">
                <a:solidFill>
                  <a:schemeClr val="bg1"/>
                </a:solidFill>
              </a:defRPr>
            </a:lvl1pPr>
          </a:lstStyle>
          <a:p>
            <a:r>
              <a:rPr lang="en-US" dirty="0"/>
              <a:t>NBER Conference on Data Privacy Protection and the Conduct of Applied Research: Methods, Approaches and their Consequences 2024</a:t>
            </a:r>
          </a:p>
        </p:txBody>
      </p:sp>
      <p:sp>
        <p:nvSpPr>
          <p:cNvPr id="6" name="AutoShape 3" descr="A black text on a white background&#10;&#10;Description automatically generated"/>
          <p:cNvSpPr>
            <a:spLocks noChangeAspect="1" noChangeArrowheads="1"/>
          </p:cNvSpPr>
          <p:nvPr userDrawn="1"/>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A logo of a globe with a gold circle&#10;&#10;Description automatically generated"/>
          <p:cNvSpPr>
            <a:spLocks noChangeAspect="1" noChangeArrowheads="1"/>
          </p:cNvSpPr>
          <p:nvPr userDrawn="1"/>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8" descr="A logo of a globe with a gold circle&#10;&#10;Description automatically generated"/>
          <p:cNvSpPr>
            <a:spLocks noChangeAspect="1" noChangeArrowheads="1"/>
          </p:cNvSpPr>
          <p:nvPr userDrawn="1"/>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AutoShape 12" descr="A logo of a globe with a gold circle&#10;&#10;Description automatically generated"/>
          <p:cNvSpPr>
            <a:spLocks noChangeAspect="1" noChangeArrowheads="1"/>
          </p:cNvSpPr>
          <p:nvPr userDrawn="1"/>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TextBox 23">
            <a:extLst>
              <a:ext uri="{FF2B5EF4-FFF2-40B4-BE49-F238E27FC236}">
                <a16:creationId xmlns:a16="http://schemas.microsoft.com/office/drawing/2014/main" id="{B5729DD3-F7FC-DB0C-08E0-7FCC30756675}"/>
              </a:ext>
            </a:extLst>
          </p:cNvPr>
          <p:cNvSpPr txBox="1"/>
          <p:nvPr userDrawn="1"/>
        </p:nvSpPr>
        <p:spPr>
          <a:xfrm>
            <a:off x="6186636" y="68802"/>
            <a:ext cx="2957364" cy="369332"/>
          </a:xfrm>
          <a:prstGeom prst="rect">
            <a:avLst/>
          </a:prstGeom>
          <a:solidFill>
            <a:schemeClr val="bg1"/>
          </a:solidFill>
        </p:spPr>
        <p:txBody>
          <a:bodyPr wrap="square" rtlCol="0">
            <a:spAutoFit/>
          </a:bodyPr>
          <a:lstStyle/>
          <a:p>
            <a:endParaRPr lang="en-US" dirty="0"/>
          </a:p>
        </p:txBody>
      </p:sp>
      <p:pic>
        <p:nvPicPr>
          <p:cNvPr id="23" name="Picture 22">
            <a:extLst>
              <a:ext uri="{FF2B5EF4-FFF2-40B4-BE49-F238E27FC236}">
                <a16:creationId xmlns:a16="http://schemas.microsoft.com/office/drawing/2014/main" id="{6709BEE0-73D3-AF97-BFAB-AE641CC0E18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988261" y="46378"/>
            <a:ext cx="2009104" cy="398606"/>
          </a:xfrm>
          <a:prstGeom prst="rect">
            <a:avLst/>
          </a:prstGeom>
        </p:spPr>
      </p:pic>
    </p:spTree>
    <p:extLst>
      <p:ext uri="{BB962C8B-B14F-4D97-AF65-F5344CB8AC3E}">
        <p14:creationId xmlns:p14="http://schemas.microsoft.com/office/powerpoint/2010/main" val="402217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Option3">
    <p:spTree>
      <p:nvGrpSpPr>
        <p:cNvPr id="1" name=""/>
        <p:cNvGrpSpPr/>
        <p:nvPr/>
      </p:nvGrpSpPr>
      <p:grpSpPr>
        <a:xfrm>
          <a:off x="0" y="0"/>
          <a:ext cx="0" cy="0"/>
          <a:chOff x="0" y="0"/>
          <a:chExt cx="0" cy="0"/>
        </a:xfrm>
      </p:grpSpPr>
      <p:grpSp>
        <p:nvGrpSpPr>
          <p:cNvPr id="5" name="Group 4" descr="Two women looking at a computer screen, representative mathematical equations floating in the background.">
            <a:extLst>
              <a:ext uri="{FF2B5EF4-FFF2-40B4-BE49-F238E27FC236}">
                <a16:creationId xmlns:a16="http://schemas.microsoft.com/office/drawing/2014/main" id="{E8453B6F-2557-8A52-5FBA-6E5EBF616205}"/>
              </a:ext>
            </a:extLst>
          </p:cNvPr>
          <p:cNvGrpSpPr/>
          <p:nvPr userDrawn="1"/>
        </p:nvGrpSpPr>
        <p:grpSpPr>
          <a:xfrm>
            <a:off x="0" y="513337"/>
            <a:ext cx="9144000" cy="4630164"/>
            <a:chOff x="0" y="513337"/>
            <a:chExt cx="9144000" cy="4630164"/>
          </a:xfrm>
        </p:grpSpPr>
        <p:sp>
          <p:nvSpPr>
            <p:cNvPr id="19" name="Rectangle 18">
              <a:extLst>
                <a:ext uri="{FF2B5EF4-FFF2-40B4-BE49-F238E27FC236}">
                  <a16:creationId xmlns:a16="http://schemas.microsoft.com/office/drawing/2014/main" id="{36C969D3-A7F0-59FB-0925-3D528834A667}"/>
                </a:ext>
              </a:extLst>
            </p:cNvPr>
            <p:cNvSpPr/>
            <p:nvPr userDrawn="1"/>
          </p:nvSpPr>
          <p:spPr>
            <a:xfrm>
              <a:off x="0" y="513337"/>
              <a:ext cx="9144000" cy="3761937"/>
            </a:xfrm>
            <a:prstGeom prst="rect">
              <a:avLst/>
            </a:prstGeom>
            <a:gradFill flip="none" rotWithShape="1">
              <a:gsLst>
                <a:gs pos="0">
                  <a:srgbClr val="C1E0E8"/>
                </a:gs>
                <a:gs pos="91000">
                  <a:srgbClr val="C1E0E8">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
              <a:extLst>
                <a:ext uri="{FF2B5EF4-FFF2-40B4-BE49-F238E27FC236}">
                  <a16:creationId xmlns:a16="http://schemas.microsoft.com/office/drawing/2014/main" id="{21EFB5A7-5615-CD8F-B4B8-91D6E81BA899}"/>
                </a:ext>
                <a:ext uri="{C183D7F6-B498-43B3-948B-1728B52AA6E4}">
                  <adec:decorative xmlns:adec="http://schemas.microsoft.com/office/drawing/2017/decorative" val="1"/>
                </a:ext>
              </a:extLst>
            </p:cNvPr>
            <p:cNvSpPr/>
            <p:nvPr userDrawn="1"/>
          </p:nvSpPr>
          <p:spPr>
            <a:xfrm>
              <a:off x="1" y="4251053"/>
              <a:ext cx="9143999" cy="892448"/>
            </a:xfrm>
            <a:prstGeom prst="rect">
              <a:avLst/>
            </a:prstGeom>
            <a:gradFill flip="none" rotWithShape="1">
              <a:gsLst>
                <a:gs pos="12000">
                  <a:srgbClr val="00467F"/>
                </a:gs>
                <a:gs pos="100000">
                  <a:srgbClr val="087D9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ADC1EA17-F049-06BA-FFB6-7284D59B53A9}"/>
                </a:ext>
              </a:extLst>
            </p:cNvPr>
            <p:cNvGrpSpPr/>
            <p:nvPr userDrawn="1"/>
          </p:nvGrpSpPr>
          <p:grpSpPr>
            <a:xfrm>
              <a:off x="266448" y="865961"/>
              <a:ext cx="4553833" cy="3469875"/>
              <a:chOff x="266448" y="0"/>
              <a:chExt cx="4553833" cy="3469875"/>
            </a:xfrm>
          </p:grpSpPr>
          <p:cxnSp>
            <p:nvCxnSpPr>
              <p:cNvPr id="16" name="Straight Connector 15">
                <a:extLst>
                  <a:ext uri="{FF2B5EF4-FFF2-40B4-BE49-F238E27FC236}">
                    <a16:creationId xmlns:a16="http://schemas.microsoft.com/office/drawing/2014/main" id="{2C155B72-32FB-439A-ECE2-7F720B91096F}"/>
                  </a:ext>
                </a:extLst>
              </p:cNvPr>
              <p:cNvCxnSpPr/>
              <p:nvPr userDrawn="1"/>
            </p:nvCxnSpPr>
            <p:spPr>
              <a:xfrm>
                <a:off x="726675" y="78723"/>
                <a:ext cx="0" cy="3391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56BC9D-2B92-FA6D-22C4-7FB858B04397}"/>
                  </a:ext>
                </a:extLst>
              </p:cNvPr>
              <p:cNvCxnSpPr/>
              <p:nvPr userDrawn="1"/>
            </p:nvCxnSpPr>
            <p:spPr>
              <a:xfrm>
                <a:off x="345171" y="345171"/>
                <a:ext cx="44751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43D1E3-98FF-B366-4AA2-4074453B9D87}"/>
                  </a:ext>
                </a:extLst>
              </p:cNvPr>
              <p:cNvCxnSpPr/>
              <p:nvPr userDrawn="1"/>
            </p:nvCxnSpPr>
            <p:spPr>
              <a:xfrm flipV="1">
                <a:off x="266448" y="0"/>
                <a:ext cx="660063" cy="11324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3969540-785E-BBEA-B0A2-93753A51BFAB}"/>
                </a:ext>
              </a:extLst>
            </p:cNvPr>
            <p:cNvCxnSpPr>
              <a:cxnSpLocks/>
            </p:cNvCxnSpPr>
            <p:nvPr userDrawn="1"/>
          </p:nvCxnSpPr>
          <p:spPr>
            <a:xfrm>
              <a:off x="7234238" y="4826336"/>
              <a:ext cx="18007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151B64-DEEC-0DEC-F140-C0149C0015AF}"/>
                </a:ext>
              </a:extLst>
            </p:cNvPr>
            <p:cNvCxnSpPr/>
            <p:nvPr userDrawn="1"/>
          </p:nvCxnSpPr>
          <p:spPr>
            <a:xfrm>
              <a:off x="8823055" y="2010469"/>
              <a:ext cx="0" cy="30823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3" descr="Westat (logo) Improving Lives Through Research">
            <a:extLst>
              <a:ext uri="{FF2B5EF4-FFF2-40B4-BE49-F238E27FC236}">
                <a16:creationId xmlns:a16="http://schemas.microsoft.com/office/drawing/2014/main" id="{20CDA0E8-FCBE-6F37-125D-0AFD7AA80264}"/>
              </a:ext>
            </a:extLst>
          </p:cNvPr>
          <p:cNvSpPr/>
          <p:nvPr userDrawn="1"/>
        </p:nvSpPr>
        <p:spPr>
          <a:xfrm>
            <a:off x="0" y="0"/>
            <a:ext cx="9144000" cy="51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d">
            <a:extLst>
              <a:ext uri="{FF2B5EF4-FFF2-40B4-BE49-F238E27FC236}">
                <a16:creationId xmlns:a16="http://schemas.microsoft.com/office/drawing/2014/main" id="{229695A9-D828-5710-A3D0-2BE4760420B8}"/>
              </a:ext>
            </a:extLst>
          </p:cNvPr>
          <p:cNvGrpSpPr/>
          <p:nvPr userDrawn="1"/>
        </p:nvGrpSpPr>
        <p:grpSpPr>
          <a:xfrm>
            <a:off x="0" y="2"/>
            <a:ext cx="9144000" cy="506932"/>
            <a:chOff x="0" y="2"/>
            <a:chExt cx="9144000" cy="506932"/>
          </a:xfrm>
        </p:grpSpPr>
        <p:sp>
          <p:nvSpPr>
            <p:cNvPr id="9" name="Rectangle i">
              <a:extLst>
                <a:ext uri="{FF2B5EF4-FFF2-40B4-BE49-F238E27FC236}">
                  <a16:creationId xmlns:a16="http://schemas.microsoft.com/office/drawing/2014/main" id="{6597BA59-7B84-0C6D-908D-FA426DA707A4}"/>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Picture ii">
              <a:extLst>
                <a:ext uri="{FF2B5EF4-FFF2-40B4-BE49-F238E27FC236}">
                  <a16:creationId xmlns:a16="http://schemas.microsoft.com/office/drawing/2014/main" id="{05742861-ACF1-3804-2538-C0EBFB68574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62710" y="134393"/>
              <a:ext cx="1061240" cy="278759"/>
            </a:xfrm>
            <a:prstGeom prst="rect">
              <a:avLst/>
            </a:prstGeom>
          </p:spPr>
        </p:pic>
        <p:pic>
          <p:nvPicPr>
            <p:cNvPr id="12" name="Pictureiii" title="Improving Lives Through Research">
              <a:extLst>
                <a:ext uri="{FF2B5EF4-FFF2-40B4-BE49-F238E27FC236}">
                  <a16:creationId xmlns:a16="http://schemas.microsoft.com/office/drawing/2014/main" id="{FFC1F60C-3D12-28EF-C982-F515027C212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sp>
        <p:nvSpPr>
          <p:cNvPr id="13" name="Logo 1">
            <a:extLst>
              <a:ext uri="{FF2B5EF4-FFF2-40B4-BE49-F238E27FC236}">
                <a16:creationId xmlns:a16="http://schemas.microsoft.com/office/drawing/2014/main" id="{2994A5BE-5ACD-1ACD-8C75-7853F2679DB3}"/>
              </a:ext>
            </a:extLst>
          </p:cNvPr>
          <p:cNvSpPr>
            <a:spLocks noGrp="1"/>
          </p:cNvSpPr>
          <p:nvPr>
            <p:ph type="pic" sz="quarter" idx="13"/>
          </p:nvPr>
        </p:nvSpPr>
        <p:spPr>
          <a:xfrm>
            <a:off x="562709" y="111071"/>
            <a:ext cx="8300737" cy="277813"/>
          </a:xfrm>
        </p:spPr>
        <p:txBody>
          <a:bodyPr/>
          <a:lstStyle>
            <a:lvl1pPr marL="57150" indent="0">
              <a:buNone/>
              <a:defRPr/>
            </a:lvl1pPr>
          </a:lstStyle>
          <a:p>
            <a:endParaRPr lang="en-US" dirty="0"/>
          </a:p>
        </p:txBody>
      </p:sp>
      <p:sp>
        <p:nvSpPr>
          <p:cNvPr id="2" name="Title 1"/>
          <p:cNvSpPr>
            <a:spLocks noGrp="1"/>
          </p:cNvSpPr>
          <p:nvPr userDrawn="1">
            <p:ph type="ctrTitle" hasCustomPrompt="1"/>
          </p:nvPr>
        </p:nvSpPr>
        <p:spPr>
          <a:xfrm>
            <a:off x="750898" y="1368572"/>
            <a:ext cx="5268397" cy="1671354"/>
          </a:xfrm>
        </p:spPr>
        <p:txBody>
          <a:bodyPr anchor="t" anchorCtr="0">
            <a:normAutofit/>
          </a:bodyPr>
          <a:lstStyle>
            <a:lvl1pPr algn="l">
              <a:lnSpc>
                <a:spcPct val="100000"/>
              </a:lnSpc>
              <a:defRPr sz="2800">
                <a:solidFill>
                  <a:schemeClr val="tx2"/>
                </a:solidFill>
              </a:defRPr>
            </a:lvl1pPr>
          </a:lstStyle>
          <a:p>
            <a:r>
              <a:rPr lang="en-US"/>
              <a:t>Click to edit Master </a:t>
            </a:r>
            <a:br>
              <a:rPr lang="en-US"/>
            </a:br>
            <a:r>
              <a:rPr lang="en-US"/>
              <a:t>title style</a:t>
            </a:r>
          </a:p>
        </p:txBody>
      </p:sp>
      <p:sp>
        <p:nvSpPr>
          <p:cNvPr id="3" name="Subtitle 2"/>
          <p:cNvSpPr>
            <a:spLocks noGrp="1"/>
          </p:cNvSpPr>
          <p:nvPr userDrawn="1">
            <p:ph type="subTitle" idx="1"/>
          </p:nvPr>
        </p:nvSpPr>
        <p:spPr>
          <a:xfrm>
            <a:off x="738786" y="3589798"/>
            <a:ext cx="5292621" cy="437616"/>
          </a:xfrm>
        </p:spPr>
        <p:txBody>
          <a:bodyPr anchor="b" anchorCtr="0">
            <a:normAutofit/>
          </a:bodyPr>
          <a:lstStyle>
            <a:lvl1pPr marL="0" indent="0" algn="l">
              <a:lnSpc>
                <a:spcPct val="130000"/>
              </a:lnSpc>
              <a:buNone/>
              <a:defRPr sz="1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Text Placeholder 10">
            <a:extLst>
              <a:ext uri="{FF2B5EF4-FFF2-40B4-BE49-F238E27FC236}">
                <a16:creationId xmlns:a16="http://schemas.microsoft.com/office/drawing/2014/main" id="{CC222193-AFFD-20EB-B046-E599906FF296}"/>
              </a:ext>
            </a:extLst>
          </p:cNvPr>
          <p:cNvSpPr>
            <a:spLocks noGrp="1"/>
          </p:cNvSpPr>
          <p:nvPr>
            <p:ph type="body" sz="quarter" idx="14" hasCustomPrompt="1"/>
          </p:nvPr>
        </p:nvSpPr>
        <p:spPr>
          <a:xfrm>
            <a:off x="682744" y="4506141"/>
            <a:ext cx="6393917" cy="574471"/>
          </a:xfrm>
        </p:spPr>
        <p:txBody>
          <a:bodyPr/>
          <a:lstStyle>
            <a:lvl1pPr marL="57150" indent="0">
              <a:lnSpc>
                <a:spcPts val="1500"/>
              </a:lnSpc>
              <a:spcBef>
                <a:spcPts val="0"/>
              </a:spcBef>
              <a:spcAft>
                <a:spcPts val="0"/>
              </a:spcAft>
              <a:buNone/>
              <a:defRPr sz="1000" b="1">
                <a:solidFill>
                  <a:schemeClr val="bg1"/>
                </a:solidFill>
              </a:defRPr>
            </a:lvl1pPr>
          </a:lstStyle>
          <a:p>
            <a:r>
              <a:rPr lang="en-US" dirty="0"/>
              <a:t>NBER Conference on Data Privacy Protection and the Conduct of Applied Research: Methods, Approaches and their Consequences 2024</a:t>
            </a:r>
          </a:p>
        </p:txBody>
      </p:sp>
      <p:sp>
        <p:nvSpPr>
          <p:cNvPr id="14" name="TextBox 13">
            <a:extLst>
              <a:ext uri="{FF2B5EF4-FFF2-40B4-BE49-F238E27FC236}">
                <a16:creationId xmlns:a16="http://schemas.microsoft.com/office/drawing/2014/main" id="{65858E89-BC79-D13A-5701-F0B64D45A733}"/>
              </a:ext>
            </a:extLst>
          </p:cNvPr>
          <p:cNvSpPr txBox="1"/>
          <p:nvPr userDrawn="1"/>
        </p:nvSpPr>
        <p:spPr>
          <a:xfrm>
            <a:off x="6186636" y="68802"/>
            <a:ext cx="2957364" cy="369332"/>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F81CEC97-1248-4018-4EF7-C9298B31ECD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988261" y="46378"/>
            <a:ext cx="2009104" cy="398606"/>
          </a:xfrm>
          <a:prstGeom prst="rect">
            <a:avLst/>
          </a:prstGeom>
        </p:spPr>
      </p:pic>
      <p:sp>
        <p:nvSpPr>
          <p:cNvPr id="22" name="hcSlideMaster.3_Title Slide-Option3Header">
            <a:extLst>
              <a:ext uri="{FF2B5EF4-FFF2-40B4-BE49-F238E27FC236}">
                <a16:creationId xmlns:a16="http://schemas.microsoft.com/office/drawing/2014/main" id="{91E5D1C1-00EA-2C27-8446-07FA70116195}"/>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9797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580" y="448056"/>
            <a:ext cx="8145888" cy="528687"/>
          </a:xfrm>
        </p:spPr>
        <p:txBody>
          <a:bodyPr/>
          <a:lstStyle/>
          <a:p>
            <a:r>
              <a:rPr lang="en-US" dirty="0"/>
              <a:t>Click to edit Master title style</a:t>
            </a:r>
          </a:p>
        </p:txBody>
      </p:sp>
      <p:sp>
        <p:nvSpPr>
          <p:cNvPr id="3" name="Content Placeholder 2"/>
          <p:cNvSpPr>
            <a:spLocks noGrp="1"/>
          </p:cNvSpPr>
          <p:nvPr>
            <p:ph idx="1"/>
          </p:nvPr>
        </p:nvSpPr>
        <p:spPr>
          <a:xfrm>
            <a:off x="682580" y="1055077"/>
            <a:ext cx="8145888" cy="3577646"/>
          </a:xfrm>
        </p:spPr>
        <p:txBody>
          <a:bodyPr/>
          <a:lstStyle>
            <a:lvl1pPr marL="234950" indent="-177800">
              <a:buClr>
                <a:srgbClr val="004F90"/>
              </a:buClr>
              <a:buFont typeface="Wingdings" pitchFamily="2" charset="2"/>
              <a:buChar char="§"/>
              <a:defRPr>
                <a:solidFill>
                  <a:srgbClr val="10457A"/>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52F36238-DE07-6213-7B9A-E559A9745DD3}"/>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dirty="0"/>
          </a:p>
        </p:txBody>
      </p:sp>
      <p:sp>
        <p:nvSpPr>
          <p:cNvPr id="7" name="hcSlideMaster.Title and ContentHeader">
            <a:extLst>
              <a:ext uri="{FF2B5EF4-FFF2-40B4-BE49-F238E27FC236}">
                <a16:creationId xmlns:a16="http://schemas.microsoft.com/office/drawing/2014/main" id="{7C9E6749-5F32-95BA-2096-03BFAFC0DD6E}"/>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6415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grpSp>
        <p:nvGrpSpPr>
          <p:cNvPr id="4" name="Group 3" descr="Representative mathematical equations floating in the background.">
            <a:extLst>
              <a:ext uri="{FF2B5EF4-FFF2-40B4-BE49-F238E27FC236}">
                <a16:creationId xmlns:a16="http://schemas.microsoft.com/office/drawing/2014/main" id="{DE71222F-620C-0714-5C45-8BCF73B8E310}"/>
              </a:ext>
            </a:extLst>
          </p:cNvPr>
          <p:cNvGrpSpPr/>
          <p:nvPr userDrawn="1"/>
        </p:nvGrpSpPr>
        <p:grpSpPr>
          <a:xfrm>
            <a:off x="-5316" y="311"/>
            <a:ext cx="9143999" cy="5142878"/>
            <a:chOff x="-5316" y="311"/>
            <a:chExt cx="9143999" cy="5142878"/>
          </a:xfrm>
        </p:grpSpPr>
        <p:pic>
          <p:nvPicPr>
            <p:cNvPr id="26" name="Picture 25">
              <a:extLst>
                <a:ext uri="{FF2B5EF4-FFF2-40B4-BE49-F238E27FC236}">
                  <a16:creationId xmlns:a16="http://schemas.microsoft.com/office/drawing/2014/main" id="{E1CCA7A8-88BE-2972-5F79-EEFDB5A7E8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16" y="311"/>
              <a:ext cx="9143999" cy="5142878"/>
            </a:xfrm>
            <a:prstGeom prst="rect">
              <a:avLst/>
            </a:prstGeom>
          </p:spPr>
        </p:pic>
        <p:grpSp>
          <p:nvGrpSpPr>
            <p:cNvPr id="9" name="Group 8">
              <a:extLst>
                <a:ext uri="{FF2B5EF4-FFF2-40B4-BE49-F238E27FC236}">
                  <a16:creationId xmlns:a16="http://schemas.microsoft.com/office/drawing/2014/main" id="{39A9C040-FF5B-AD3F-E3E7-75540EA934B2}"/>
                </a:ext>
              </a:extLst>
            </p:cNvPr>
            <p:cNvGrpSpPr/>
            <p:nvPr userDrawn="1"/>
          </p:nvGrpSpPr>
          <p:grpSpPr>
            <a:xfrm>
              <a:off x="261133" y="863318"/>
              <a:ext cx="2310497" cy="3469875"/>
              <a:chOff x="266448" y="0"/>
              <a:chExt cx="2310497" cy="3469875"/>
            </a:xfrm>
          </p:grpSpPr>
          <p:cxnSp>
            <p:nvCxnSpPr>
              <p:cNvPr id="11" name="Straight Connector 10">
                <a:extLst>
                  <a:ext uri="{FF2B5EF4-FFF2-40B4-BE49-F238E27FC236}">
                    <a16:creationId xmlns:a16="http://schemas.microsoft.com/office/drawing/2014/main" id="{C68DC426-60DD-5D42-1D01-61BA7FBB00E5}"/>
                  </a:ext>
                </a:extLst>
              </p:cNvPr>
              <p:cNvCxnSpPr/>
              <p:nvPr userDrawn="1"/>
            </p:nvCxnSpPr>
            <p:spPr>
              <a:xfrm>
                <a:off x="726675" y="78723"/>
                <a:ext cx="0" cy="3391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30D582-F9A5-91B1-54FC-4FB4F5795E9C}"/>
                  </a:ext>
                </a:extLst>
              </p:cNvPr>
              <p:cNvCxnSpPr>
                <a:cxnSpLocks/>
              </p:cNvCxnSpPr>
              <p:nvPr userDrawn="1"/>
            </p:nvCxnSpPr>
            <p:spPr>
              <a:xfrm>
                <a:off x="345171" y="345171"/>
                <a:ext cx="22317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500640-D4F2-3D7E-E928-CB15DD9B740D}"/>
                  </a:ext>
                </a:extLst>
              </p:cNvPr>
              <p:cNvCxnSpPr/>
              <p:nvPr userDrawn="1"/>
            </p:nvCxnSpPr>
            <p:spPr>
              <a:xfrm flipV="1">
                <a:off x="266448" y="0"/>
                <a:ext cx="660063" cy="11324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7ABDAE10-6541-A711-DAA0-3C424DCD2D8A}"/>
                </a:ext>
              </a:extLst>
            </p:cNvPr>
            <p:cNvCxnSpPr/>
            <p:nvPr userDrawn="1"/>
          </p:nvCxnSpPr>
          <p:spPr>
            <a:xfrm>
              <a:off x="8817740" y="2010469"/>
              <a:ext cx="0" cy="3082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3B569E-61EA-155E-B98E-65D105B2AB4B}"/>
                </a:ext>
              </a:extLst>
            </p:cNvPr>
            <p:cNvCxnSpPr>
              <a:cxnSpLocks/>
            </p:cNvCxnSpPr>
            <p:nvPr userDrawn="1"/>
          </p:nvCxnSpPr>
          <p:spPr>
            <a:xfrm>
              <a:off x="7233685" y="4826336"/>
              <a:ext cx="17960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738964" y="1379947"/>
            <a:ext cx="4475422" cy="1337269"/>
          </a:xfrm>
        </p:spPr>
        <p:txBody>
          <a:bodyPr anchor="t" anchorCtr="0">
            <a:noAutofit/>
          </a:bodyPr>
          <a:lstStyle>
            <a:lvl1pPr>
              <a:defRPr sz="2500">
                <a:solidFill>
                  <a:schemeClr val="bg1"/>
                </a:solidFill>
              </a:defRPr>
            </a:lvl1pPr>
          </a:lstStyle>
          <a:p>
            <a:r>
              <a:rPr lang="en-US"/>
              <a:t>Click to edit Master title style</a:t>
            </a:r>
          </a:p>
        </p:txBody>
      </p:sp>
      <p:sp>
        <p:nvSpPr>
          <p:cNvPr id="3" name="Text Placeholder 2"/>
          <p:cNvSpPr>
            <a:spLocks noGrp="1"/>
          </p:cNvSpPr>
          <p:nvPr userDrawn="1">
            <p:ph type="body" idx="1"/>
          </p:nvPr>
        </p:nvSpPr>
        <p:spPr>
          <a:xfrm>
            <a:off x="738964" y="2993195"/>
            <a:ext cx="4475422" cy="654457"/>
          </a:xfrm>
        </p:spPr>
        <p:txBody>
          <a:bodyPr>
            <a:normAutofit/>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8887968" y="4818888"/>
            <a:ext cx="329608" cy="273844"/>
          </a:xfrm>
        </p:spPr>
        <p:txBody>
          <a:bodyPr/>
          <a:lstStyle>
            <a:lvl1pPr>
              <a:defRPr>
                <a:solidFill>
                  <a:schemeClr val="bg1"/>
                </a:solidFill>
              </a:defRPr>
            </a:lvl1pPr>
          </a:lstStyle>
          <a:p>
            <a:fld id="{CC942E1D-94D0-4C55-B1DD-A28B122FA8E2}" type="slidenum">
              <a:rPr lang="en-US" smtClean="0"/>
              <a:pPr/>
              <a:t>‹#›</a:t>
            </a:fld>
            <a:endParaRPr lang="en-US" dirty="0"/>
          </a:p>
        </p:txBody>
      </p:sp>
      <p:pic>
        <p:nvPicPr>
          <p:cNvPr id="7" name="Picture 6">
            <a:extLst>
              <a:ext uri="{FF2B5EF4-FFF2-40B4-BE49-F238E27FC236}">
                <a16:creationId xmlns:a16="http://schemas.microsoft.com/office/drawing/2014/main" id="{C4471161-4CDF-C5C6-41DD-292C00272EF5}"/>
              </a:ext>
              <a:ext uri="{C183D7F6-B498-43B3-948B-1728B52AA6E4}">
                <adec:decorative xmlns:adec="http://schemas.microsoft.com/office/drawing/2017/decorative" val="1"/>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770696" y="4906080"/>
            <a:ext cx="939800" cy="88900"/>
          </a:xfrm>
          <a:prstGeom prst="rect">
            <a:avLst/>
          </a:prstGeom>
        </p:spPr>
      </p:pic>
      <p:sp>
        <p:nvSpPr>
          <p:cNvPr id="5" name="Footer Placeholder 4">
            <a:extLst>
              <a:ext uri="{FF2B5EF4-FFF2-40B4-BE49-F238E27FC236}">
                <a16:creationId xmlns:a16="http://schemas.microsoft.com/office/drawing/2014/main" id="{B0CBAA47-7645-DB02-AB69-E19EF398ADEF}"/>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14" name="TextBox 13">
            <a:extLst>
              <a:ext uri="{FF2B5EF4-FFF2-40B4-BE49-F238E27FC236}">
                <a16:creationId xmlns:a16="http://schemas.microsoft.com/office/drawing/2014/main" id="{1F673D40-C098-1514-CDEB-970AB576E96D}"/>
              </a:ext>
            </a:extLst>
          </p:cNvPr>
          <p:cNvSpPr txBox="1"/>
          <p:nvPr userDrawn="1"/>
        </p:nvSpPr>
        <p:spPr>
          <a:xfrm>
            <a:off x="-8164" y="4652012"/>
            <a:ext cx="2351310" cy="493776"/>
          </a:xfrm>
          <a:prstGeom prst="rect">
            <a:avLst/>
          </a:prstGeom>
          <a:solidFill>
            <a:schemeClr val="bg1"/>
          </a:solidFill>
          <a:ln>
            <a:solidFill>
              <a:schemeClr val="bg1"/>
            </a:solidFill>
          </a:ln>
        </p:spPr>
        <p:txBody>
          <a:bodyPr wrap="square" rtlCol="0">
            <a:spAutoFit/>
          </a:bodyPr>
          <a:lstStyle/>
          <a:p>
            <a:endParaRPr lang="en-US" dirty="0"/>
          </a:p>
        </p:txBody>
      </p:sp>
      <p:pic>
        <p:nvPicPr>
          <p:cNvPr id="17" name="Picture 16">
            <a:extLst>
              <a:ext uri="{FF2B5EF4-FFF2-40B4-BE49-F238E27FC236}">
                <a16:creationId xmlns:a16="http://schemas.microsoft.com/office/drawing/2014/main" id="{A14CE746-F841-E48E-5ECE-D0D12EDC87E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9728" y="4700016"/>
            <a:ext cx="2009104" cy="398606"/>
          </a:xfrm>
          <a:prstGeom prst="rect">
            <a:avLst/>
          </a:prstGeom>
        </p:spPr>
      </p:pic>
      <p:sp>
        <p:nvSpPr>
          <p:cNvPr id="18" name="hcSlideMaster.1_Section HeaderHeader">
            <a:extLst>
              <a:ext uri="{FF2B5EF4-FFF2-40B4-BE49-F238E27FC236}">
                <a16:creationId xmlns:a16="http://schemas.microsoft.com/office/drawing/2014/main" id="{D283B3D1-09C2-C4E2-6AED-DCA6C7D1C1BA}"/>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0234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3708" y="1052698"/>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4208" y="105269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
        <p:nvSpPr>
          <p:cNvPr id="5" name="Footer Placeholder 4">
            <a:extLst>
              <a:ext uri="{FF2B5EF4-FFF2-40B4-BE49-F238E27FC236}">
                <a16:creationId xmlns:a16="http://schemas.microsoft.com/office/drawing/2014/main" id="{B151065D-31EC-6D8F-E0DA-D5B2D8B9AB24}"/>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6" name="hcSlideMaster.Two ContentHeader">
            <a:extLst>
              <a:ext uri="{FF2B5EF4-FFF2-40B4-BE49-F238E27FC236}">
                <a16:creationId xmlns:a16="http://schemas.microsoft.com/office/drawing/2014/main" id="{3098D1F0-085A-4C22-B6F5-ED962AD1DDC5}"/>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78034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3707"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4207"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half" idx="13"/>
          </p:nvPr>
        </p:nvSpPr>
        <p:spPr>
          <a:xfrm>
            <a:off x="743707" y="3124752"/>
            <a:ext cx="7886700" cy="1388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
        <p:nvSpPr>
          <p:cNvPr id="5" name="Footer Placeholder 4">
            <a:extLst>
              <a:ext uri="{FF2B5EF4-FFF2-40B4-BE49-F238E27FC236}">
                <a16:creationId xmlns:a16="http://schemas.microsoft.com/office/drawing/2014/main" id="{3FDB5939-E545-E7D7-3D3E-55A9FC42AEBC}"/>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6" name="hcSlideMaster.1_Three Content AreasHeader">
            <a:extLst>
              <a:ext uri="{FF2B5EF4-FFF2-40B4-BE49-F238E27FC236}">
                <a16:creationId xmlns:a16="http://schemas.microsoft.com/office/drawing/2014/main" id="{7DA37964-E8A0-8569-571C-BA919AC654EB}"/>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70245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hree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4"/>
          <p:cNvSpPr>
            <a:spLocks noGrp="1"/>
          </p:cNvSpPr>
          <p:nvPr>
            <p:ph sz="half" idx="13" hasCustomPrompt="1"/>
          </p:nvPr>
        </p:nvSpPr>
        <p:spPr>
          <a:xfrm>
            <a:off x="744585" y="951706"/>
            <a:ext cx="7897935" cy="693280"/>
          </a:xfrm>
        </p:spPr>
        <p:txBody>
          <a:bodyPr/>
          <a:lstStyle/>
          <a:p>
            <a:pPr lvl="0"/>
            <a:r>
              <a:rPr lang="en-US"/>
              <a:t>Edit Master text styles</a:t>
            </a:r>
          </a:p>
        </p:txBody>
      </p:sp>
      <p:sp>
        <p:nvSpPr>
          <p:cNvPr id="6" name="Table Placeholder 5">
            <a:extLst>
              <a:ext uri="{FF2B5EF4-FFF2-40B4-BE49-F238E27FC236}">
                <a16:creationId xmlns:a16="http://schemas.microsoft.com/office/drawing/2014/main" id="{FDC653EB-D746-4D11-7244-3EAFB81ED26E}"/>
              </a:ext>
            </a:extLst>
          </p:cNvPr>
          <p:cNvSpPr>
            <a:spLocks noGrp="1"/>
          </p:cNvSpPr>
          <p:nvPr>
            <p:ph type="tbl" sz="quarter" idx="14"/>
          </p:nvPr>
        </p:nvSpPr>
        <p:spPr>
          <a:xfrm>
            <a:off x="1059177" y="1727200"/>
            <a:ext cx="7583343" cy="961292"/>
          </a:xfrm>
        </p:spPr>
        <p:txBody>
          <a:bodyPr/>
          <a:lstStyle/>
          <a:p>
            <a:endParaRPr lang="en-US" dirty="0"/>
          </a:p>
        </p:txBody>
      </p:sp>
      <p:sp>
        <p:nvSpPr>
          <p:cNvPr id="9" name="Content Placeholder 4">
            <a:extLst>
              <a:ext uri="{FF2B5EF4-FFF2-40B4-BE49-F238E27FC236}">
                <a16:creationId xmlns:a16="http://schemas.microsoft.com/office/drawing/2014/main" id="{F1BEE5FB-E03A-40E7-C722-27E7B0F10CF7}"/>
              </a:ext>
            </a:extLst>
          </p:cNvPr>
          <p:cNvSpPr>
            <a:spLocks noGrp="1"/>
          </p:cNvSpPr>
          <p:nvPr>
            <p:ph sz="half" idx="15" hasCustomPrompt="1"/>
          </p:nvPr>
        </p:nvSpPr>
        <p:spPr>
          <a:xfrm>
            <a:off x="744585" y="2889922"/>
            <a:ext cx="7897935" cy="693280"/>
          </a:xfrm>
        </p:spPr>
        <p:txBody>
          <a:bodyPr/>
          <a:lstStyle/>
          <a:p>
            <a:pPr lvl="0"/>
            <a:r>
              <a:rPr lang="en-US"/>
              <a:t>Edit Master text styles</a:t>
            </a:r>
          </a:p>
        </p:txBody>
      </p:sp>
      <p:sp>
        <p:nvSpPr>
          <p:cNvPr id="11" name="Table Placeholder 5">
            <a:extLst>
              <a:ext uri="{FF2B5EF4-FFF2-40B4-BE49-F238E27FC236}">
                <a16:creationId xmlns:a16="http://schemas.microsoft.com/office/drawing/2014/main" id="{407B1706-0703-4ED3-F916-292CB6C59EC6}"/>
              </a:ext>
            </a:extLst>
          </p:cNvPr>
          <p:cNvSpPr>
            <a:spLocks noGrp="1"/>
          </p:cNvSpPr>
          <p:nvPr>
            <p:ph type="tbl" sz="quarter" idx="16"/>
          </p:nvPr>
        </p:nvSpPr>
        <p:spPr>
          <a:xfrm>
            <a:off x="1059177" y="3665416"/>
            <a:ext cx="7583343" cy="961292"/>
          </a:xfrm>
        </p:spPr>
        <p:txBody>
          <a:body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
        <p:nvSpPr>
          <p:cNvPr id="3" name="Footer Placeholder 4">
            <a:extLst>
              <a:ext uri="{FF2B5EF4-FFF2-40B4-BE49-F238E27FC236}">
                <a16:creationId xmlns:a16="http://schemas.microsoft.com/office/drawing/2014/main" id="{A99AE8B2-2EEE-27B3-8582-F093B6B82231}"/>
              </a:ext>
              <a:ext uri="{C183D7F6-B498-43B3-948B-1728B52AA6E4}">
                <adec:decorative xmlns:adec="http://schemas.microsoft.com/office/drawing/2017/decorative" val="1"/>
              </a:ext>
            </a:extLst>
          </p:cNvPr>
          <p:cNvSpPr>
            <a:spLocks noGrp="1"/>
          </p:cNvSpPr>
          <p:nvPr>
            <p:ph type="ftr" sz="quarter" idx="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4" name="hcSlideMaster.2_Three Content AreasHeader">
            <a:extLst>
              <a:ext uri="{FF2B5EF4-FFF2-40B4-BE49-F238E27FC236}">
                <a16:creationId xmlns:a16="http://schemas.microsoft.com/office/drawing/2014/main" id="{694BB99F-F3D3-0E1F-E04D-2622BC8FA920}"/>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91768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307748-7CC5-A748-ABF3-E1A255A6C115}"/>
              </a:ext>
            </a:extLst>
          </p:cNvPr>
          <p:cNvSpPr>
            <a:spLocks noGrp="1"/>
          </p:cNvSpPr>
          <p:nvPr>
            <p:ph type="title"/>
          </p:nvPr>
        </p:nvSpPr>
        <p:spPr>
          <a:xfrm>
            <a:off x="749762" y="448056"/>
            <a:ext cx="7450342" cy="693279"/>
          </a:xfrm>
        </p:spPr>
        <p:txBody>
          <a:bodyPr/>
          <a:lstStyle/>
          <a:p>
            <a:r>
              <a:rPr lang="en-US"/>
              <a:t>Click to edit Master title style</a:t>
            </a:r>
          </a:p>
        </p:txBody>
      </p:sp>
      <p:sp>
        <p:nvSpPr>
          <p:cNvPr id="3" name="Text Placeholder 2"/>
          <p:cNvSpPr>
            <a:spLocks noGrp="1"/>
          </p:cNvSpPr>
          <p:nvPr>
            <p:ph type="body" idx="1"/>
          </p:nvPr>
        </p:nvSpPr>
        <p:spPr>
          <a:xfrm>
            <a:off x="744900" y="101112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744900" y="1629056"/>
            <a:ext cx="3868340" cy="3126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44208" y="101112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4208" y="1629056"/>
            <a:ext cx="3887391" cy="3126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CC942E1D-94D0-4C55-B1DD-A28B122FA8E2}" type="slidenum">
              <a:rPr lang="en-US" smtClean="0"/>
              <a:t>‹#›</a:t>
            </a:fld>
            <a:endParaRPr lang="en-US" dirty="0"/>
          </a:p>
        </p:txBody>
      </p:sp>
      <p:sp>
        <p:nvSpPr>
          <p:cNvPr id="2" name="Footer Placeholder 4">
            <a:extLst>
              <a:ext uri="{FF2B5EF4-FFF2-40B4-BE49-F238E27FC236}">
                <a16:creationId xmlns:a16="http://schemas.microsoft.com/office/drawing/2014/main" id="{4425F6F7-505B-23AA-91E9-BA1B1B026FB1}"/>
              </a:ext>
              <a:ext uri="{C183D7F6-B498-43B3-948B-1728B52AA6E4}">
                <adec:decorative xmlns:adec="http://schemas.microsoft.com/office/drawing/2017/decorative" val="1"/>
              </a:ext>
            </a:extLst>
          </p:cNvPr>
          <p:cNvSpPr>
            <a:spLocks noGrp="1"/>
          </p:cNvSpPr>
          <p:nvPr>
            <p:ph type="ftr" sz="quarter" idx="13"/>
          </p:nvPr>
        </p:nvSpPr>
        <p:spPr>
          <a:xfrm>
            <a:off x="2518968" y="4642531"/>
            <a:ext cx="5856401" cy="424028"/>
          </a:xfrm>
          <a:prstGeom prst="rect">
            <a:avLst/>
          </a:prstGeom>
        </p:spPr>
        <p:txBody>
          <a:bodyPr/>
          <a:lstStyle>
            <a:lvl1pPr algn="ct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and </a:t>
            </a:r>
          </a:p>
          <a:p>
            <a:r>
              <a:rPr lang="en-US" dirty="0"/>
              <a:t>the Conduct of Applied Research: </a:t>
            </a:r>
          </a:p>
          <a:p>
            <a:r>
              <a:rPr lang="en-US" dirty="0"/>
              <a:t>Methods, Approaches and their Consequences 2024</a:t>
            </a:r>
          </a:p>
        </p:txBody>
      </p:sp>
      <p:sp>
        <p:nvSpPr>
          <p:cNvPr id="7" name="hcSlideMaster.ComparisonHeader">
            <a:extLst>
              <a:ext uri="{FF2B5EF4-FFF2-40B4-BE49-F238E27FC236}">
                <a16:creationId xmlns:a16="http://schemas.microsoft.com/office/drawing/2014/main" id="{9C819ABC-158D-D680-49AF-803F2FB9ED5D}"/>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68604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descr="&quot; &quot;">
            <a:extLst>
              <a:ext uri="{FF2B5EF4-FFF2-40B4-BE49-F238E27FC236}">
                <a16:creationId xmlns:a16="http://schemas.microsoft.com/office/drawing/2014/main" id="{4F70B108-4612-E8F2-C71C-A3F13D5F92BA}"/>
              </a:ext>
            </a:extLst>
          </p:cNvPr>
          <p:cNvGrpSpPr/>
          <p:nvPr userDrawn="1"/>
        </p:nvGrpSpPr>
        <p:grpSpPr>
          <a:xfrm>
            <a:off x="171450" y="0"/>
            <a:ext cx="8972550" cy="5092784"/>
            <a:chOff x="171450" y="0"/>
            <a:chExt cx="8972550" cy="5092784"/>
          </a:xfrm>
        </p:grpSpPr>
        <p:sp>
          <p:nvSpPr>
            <p:cNvPr id="13" name="Rectangle 12">
              <a:extLst>
                <a:ext uri="{FF2B5EF4-FFF2-40B4-BE49-F238E27FC236}">
                  <a16:creationId xmlns:a16="http://schemas.microsoft.com/office/drawing/2014/main" id="{2E4EF93F-167D-98E8-E3A2-1D39885FB266}"/>
                </a:ext>
              </a:extLst>
            </p:cNvPr>
            <p:cNvSpPr/>
            <p:nvPr userDrawn="1"/>
          </p:nvSpPr>
          <p:spPr>
            <a:xfrm flipH="1">
              <a:off x="293221" y="353291"/>
              <a:ext cx="391106" cy="3231566"/>
            </a:xfrm>
            <a:prstGeom prst="rect">
              <a:avLst/>
            </a:prstGeom>
            <a:gradFill flip="none" rotWithShape="1">
              <a:gsLst>
                <a:gs pos="100000">
                  <a:srgbClr val="C1E0E8">
                    <a:alpha val="52694"/>
                  </a:srgbClr>
                </a:gs>
                <a:gs pos="46000">
                  <a:srgbClr val="C1E0E8">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
              <a:extLst>
                <a:ext uri="{FF2B5EF4-FFF2-40B4-BE49-F238E27FC236}">
                  <a16:creationId xmlns:a16="http://schemas.microsoft.com/office/drawing/2014/main" id="{69FDF00E-2D06-099F-7055-DCC5D58E3018}"/>
                </a:ext>
                <a:ext uri="{C183D7F6-B498-43B3-948B-1728B52AA6E4}">
                  <adec:decorative xmlns:adec="http://schemas.microsoft.com/office/drawing/2017/decorative" val="1"/>
                </a:ext>
              </a:extLst>
            </p:cNvPr>
            <p:cNvSpPr/>
            <p:nvPr userDrawn="1"/>
          </p:nvSpPr>
          <p:spPr>
            <a:xfrm>
              <a:off x="171450" y="0"/>
              <a:ext cx="8972549" cy="345169"/>
            </a:xfrm>
            <a:prstGeom prst="rect">
              <a:avLst/>
            </a:prstGeom>
            <a:gradFill flip="none" rotWithShape="1">
              <a:gsLst>
                <a:gs pos="0">
                  <a:srgbClr val="C1E0E8">
                    <a:alpha val="0"/>
                  </a:srgbClr>
                </a:gs>
                <a:gs pos="19000">
                  <a:srgbClr val="C1E0E8"/>
                </a:gs>
                <a:gs pos="100000">
                  <a:srgbClr val="087D9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CC57166-C992-E3AB-A88B-F2DC6EA127A2}"/>
                </a:ext>
              </a:extLst>
            </p:cNvPr>
            <p:cNvCxnSpPr/>
            <p:nvPr userDrawn="1"/>
          </p:nvCxnSpPr>
          <p:spPr>
            <a:xfrm>
              <a:off x="8823055" y="2010469"/>
              <a:ext cx="0" cy="3082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0F5F00-F745-9213-AC7E-D84EB59A8011}"/>
                </a:ext>
              </a:extLst>
            </p:cNvPr>
            <p:cNvCxnSpPr>
              <a:cxnSpLocks/>
            </p:cNvCxnSpPr>
            <p:nvPr userDrawn="1"/>
          </p:nvCxnSpPr>
          <p:spPr>
            <a:xfrm>
              <a:off x="7239000" y="4826336"/>
              <a:ext cx="179600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21AAABC-72C9-FFA6-AB2E-668E395AF86D}"/>
                </a:ext>
              </a:extLst>
            </p:cNvPr>
            <p:cNvGrpSpPr/>
            <p:nvPr userDrawn="1"/>
          </p:nvGrpSpPr>
          <p:grpSpPr>
            <a:xfrm>
              <a:off x="172934" y="0"/>
              <a:ext cx="8971066" cy="3469875"/>
              <a:chOff x="224884" y="0"/>
              <a:chExt cx="8971066" cy="3469875"/>
            </a:xfrm>
          </p:grpSpPr>
          <p:cxnSp>
            <p:nvCxnSpPr>
              <p:cNvPr id="9" name="Straight Connector 8">
                <a:extLst>
                  <a:ext uri="{FF2B5EF4-FFF2-40B4-BE49-F238E27FC236}">
                    <a16:creationId xmlns:a16="http://schemas.microsoft.com/office/drawing/2014/main" id="{1B8FC489-CC23-5352-A2C9-785DB040B731}"/>
                  </a:ext>
                </a:extLst>
              </p:cNvPr>
              <p:cNvCxnSpPr>
                <a:cxnSpLocks/>
              </p:cNvCxnSpPr>
              <p:nvPr userDrawn="1"/>
            </p:nvCxnSpPr>
            <p:spPr>
              <a:xfrm>
                <a:off x="726675" y="0"/>
                <a:ext cx="0" cy="3469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6D9A81A-63EA-A36B-DE53-B00208C89710}"/>
                  </a:ext>
                </a:extLst>
              </p:cNvPr>
              <p:cNvCxnSpPr>
                <a:cxnSpLocks/>
              </p:cNvCxnSpPr>
              <p:nvPr userDrawn="1"/>
            </p:nvCxnSpPr>
            <p:spPr>
              <a:xfrm>
                <a:off x="345171" y="345171"/>
                <a:ext cx="88507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DF57D4-6B22-BD8B-ACEF-371EC343A343}"/>
                  </a:ext>
                </a:extLst>
              </p:cNvPr>
              <p:cNvCxnSpPr/>
              <p:nvPr userDrawn="1"/>
            </p:nvCxnSpPr>
            <p:spPr>
              <a:xfrm flipV="1">
                <a:off x="224884" y="75889"/>
                <a:ext cx="660063" cy="1132403"/>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8" name="Picture 7">
            <a:extLst>
              <a:ext uri="{FF2B5EF4-FFF2-40B4-BE49-F238E27FC236}">
                <a16:creationId xmlns:a16="http://schemas.microsoft.com/office/drawing/2014/main" id="{3E2F0C7F-84B4-43E2-1E1A-E1E283B4237F}"/>
              </a:ext>
              <a:ext uri="{C183D7F6-B498-43B3-948B-1728B52AA6E4}">
                <adec:decorative xmlns:adec="http://schemas.microsoft.com/office/drawing/2017/decorative" val="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776011" y="4906080"/>
            <a:ext cx="939800" cy="88900"/>
          </a:xfrm>
          <a:prstGeom prst="rect">
            <a:avLst/>
          </a:prstGeom>
        </p:spPr>
      </p:pic>
      <p:sp>
        <p:nvSpPr>
          <p:cNvPr id="16" name="Footer Placeholder 4">
            <a:extLst>
              <a:ext uri="{FF2B5EF4-FFF2-40B4-BE49-F238E27FC236}">
                <a16:creationId xmlns:a16="http://schemas.microsoft.com/office/drawing/2014/main" id="{5D36A4D8-5452-3A59-8B24-222F0BEB5EBC}"/>
              </a:ext>
              <a:ext uri="{C183D7F6-B498-43B3-948B-1728B52AA6E4}">
                <adec:decorative xmlns:adec="http://schemas.microsoft.com/office/drawing/2017/decorative" val="1"/>
              </a:ext>
            </a:extLst>
          </p:cNvPr>
          <p:cNvSpPr>
            <a:spLocks noGrp="1"/>
          </p:cNvSpPr>
          <p:nvPr>
            <p:ph type="ftr" sz="quarter" idx="3"/>
          </p:nvPr>
        </p:nvSpPr>
        <p:spPr>
          <a:xfrm>
            <a:off x="2745329" y="4649044"/>
            <a:ext cx="5399296" cy="494456"/>
          </a:xfrm>
          <a:prstGeom prst="rect">
            <a:avLst/>
          </a:prstGeom>
        </p:spPr>
        <p:txBody>
          <a:bodyPr/>
          <a:lstStyle>
            <a:lvl1pPr algn="ctr">
              <a:defRPr lang="en-US" sz="900" b="1"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NBER Conference on Data Privacy Protection </a:t>
            </a:r>
          </a:p>
          <a:p>
            <a:r>
              <a:rPr lang="en-US" dirty="0"/>
              <a:t>and the Conduct of Applied Research: </a:t>
            </a:r>
          </a:p>
          <a:p>
            <a:r>
              <a:rPr lang="en-US" dirty="0"/>
              <a:t>Methods, Approaches and their Consequences 2024</a:t>
            </a:r>
          </a:p>
        </p:txBody>
      </p:sp>
      <p:sp>
        <p:nvSpPr>
          <p:cNvPr id="6" name="Slide Number Placeholder 7"/>
          <p:cNvSpPr>
            <a:spLocks noGrp="1"/>
          </p:cNvSpPr>
          <p:nvPr>
            <p:ph type="sldNum" sz="quarter" idx="4"/>
          </p:nvPr>
        </p:nvSpPr>
        <p:spPr>
          <a:xfrm>
            <a:off x="8883612" y="4804475"/>
            <a:ext cx="320947" cy="273844"/>
          </a:xfrm>
          <a:prstGeom prst="rect">
            <a:avLst/>
          </a:prstGeom>
        </p:spPr>
        <p:txBody>
          <a:bodyPr vert="horz" lIns="0" tIns="45720" rIns="91440" bIns="45720" rtlCol="0" anchor="ctr"/>
          <a:lstStyle>
            <a:lvl1pPr algn="l">
              <a:defRPr sz="9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CC942E1D-94D0-4C55-B1DD-A28B122FA8E2}" type="slidenum">
              <a:rPr lang="en-US" smtClean="0"/>
              <a:pPr/>
              <a:t>‹#›</a:t>
            </a:fld>
            <a:endParaRPr lang="en-US" dirty="0"/>
          </a:p>
        </p:txBody>
      </p:sp>
      <p:sp>
        <p:nvSpPr>
          <p:cNvPr id="2" name="Title Placeholder 1"/>
          <p:cNvSpPr>
            <a:spLocks noGrp="1"/>
          </p:cNvSpPr>
          <p:nvPr>
            <p:ph type="title"/>
          </p:nvPr>
        </p:nvSpPr>
        <p:spPr>
          <a:xfrm>
            <a:off x="747522" y="448056"/>
            <a:ext cx="7450342" cy="528687"/>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744842" y="1055077"/>
            <a:ext cx="7770508" cy="357764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F4E366A7-7FFC-F2FF-CB5C-269CB6EFAF84}"/>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108998" y="4700016"/>
            <a:ext cx="2009104" cy="398606"/>
          </a:xfrm>
          <a:prstGeom prst="rect">
            <a:avLst/>
          </a:prstGeom>
        </p:spPr>
      </p:pic>
    </p:spTree>
    <p:extLst>
      <p:ext uri="{BB962C8B-B14F-4D97-AF65-F5344CB8AC3E}">
        <p14:creationId xmlns:p14="http://schemas.microsoft.com/office/powerpoint/2010/main" val="1774840857"/>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6" r:id="rId3"/>
    <p:sldLayoutId id="2147483662" r:id="rId4"/>
    <p:sldLayoutId id="2147483690" r:id="rId5"/>
    <p:sldLayoutId id="2147483664" r:id="rId6"/>
    <p:sldLayoutId id="2147483673" r:id="rId7"/>
    <p:sldLayoutId id="2147483691" r:id="rId8"/>
    <p:sldLayoutId id="2147483665" r:id="rId9"/>
    <p:sldLayoutId id="2147483686" r:id="rId10"/>
    <p:sldLayoutId id="2147483687" r:id="rId11"/>
    <p:sldLayoutId id="2147483666" r:id="rId12"/>
    <p:sldLayoutId id="2147483668" r:id="rId13"/>
    <p:sldLayoutId id="2147483694" r:id="rId14"/>
    <p:sldLayoutId id="2147483675" r:id="rId15"/>
    <p:sldLayoutId id="2147483697" r:id="rId16"/>
    <p:sldLayoutId id="214748366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0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34950" indent="-177800" algn="l" defTabSz="685800" rtl="0" eaLnBrk="1" latinLnBrk="0" hangingPunct="1">
        <a:lnSpc>
          <a:spcPts val="2000"/>
        </a:lnSpc>
        <a:spcBef>
          <a:spcPts val="750"/>
        </a:spcBef>
        <a:spcAft>
          <a:spcPts val="600"/>
        </a:spcAft>
        <a:buClr>
          <a:srgbClr val="004F90"/>
        </a:buClr>
        <a:buSzPct val="110000"/>
        <a:buFont typeface="Wingdings" pitchFamily="2" charset="2"/>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1pPr>
      <a:lvl2pPr marL="457200" indent="-168275" algn="l" defTabSz="685800" rtl="0" eaLnBrk="1" latinLnBrk="0" hangingPunct="1">
        <a:lnSpc>
          <a:spcPts val="1920"/>
        </a:lnSpc>
        <a:spcBef>
          <a:spcPts val="375"/>
        </a:spcBef>
        <a:spcAft>
          <a:spcPts val="600"/>
        </a:spcAft>
        <a:buClr>
          <a:srgbClr val="004F90"/>
        </a:buClr>
        <a:buSzPct val="100000"/>
        <a:buFont typeface="Arial" panose="020B0604020202020204" pitchFamily="34" charset="0"/>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2pPr>
      <a:lvl3pPr marL="687388" indent="-230188" algn="l" defTabSz="685800" rtl="0" eaLnBrk="1" latinLnBrk="0" hangingPunct="1">
        <a:lnSpc>
          <a:spcPts val="1920"/>
        </a:lnSpc>
        <a:spcBef>
          <a:spcPts val="375"/>
        </a:spcBef>
        <a:spcAft>
          <a:spcPts val="600"/>
        </a:spcAft>
        <a:buClr>
          <a:srgbClr val="004F90"/>
        </a:buClr>
        <a:buFont typeface=".PingFang SC Regular"/>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ts val="1920"/>
        </a:lnSpc>
        <a:spcBef>
          <a:spcPts val="375"/>
        </a:spcBef>
        <a:spcAft>
          <a:spcPts val="600"/>
        </a:spcAft>
        <a:buClr>
          <a:srgbClr val="004F90"/>
        </a:buClr>
        <a:buFont typeface="Arial" panose="020B0604020202020204" pitchFamily="34" charset="0"/>
        <a:buChar char="•"/>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ts val="1920"/>
        </a:lnSpc>
        <a:spcBef>
          <a:spcPts val="375"/>
        </a:spcBef>
        <a:buClr>
          <a:srgbClr val="004F90"/>
        </a:buClr>
        <a:buFont typeface="Arial" panose="020B0604020202020204" pitchFamily="34" charset="0"/>
        <a:buChar char="•"/>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4" orient="horz" pos="660" userDrawn="1">
          <p15:clr>
            <a:srgbClr val="F26B43"/>
          </p15:clr>
        </p15:guide>
        <p15:guide id="6" orient="horz" pos="1620" userDrawn="1">
          <p15:clr>
            <a:srgbClr val="F26B43"/>
          </p15:clr>
        </p15:guide>
        <p15:guide id="8" orient="horz" pos="3132" userDrawn="1">
          <p15:clr>
            <a:srgbClr val="F26B43"/>
          </p15:clr>
        </p15:guide>
        <p15:guide id="9" pos="528" userDrawn="1">
          <p15:clr>
            <a:srgbClr val="F26B43"/>
          </p15:clr>
        </p15:guide>
        <p15:guide id="10" pos="3288" userDrawn="1">
          <p15:clr>
            <a:srgbClr val="F26B43"/>
          </p15:clr>
        </p15:guide>
        <p15:guide id="11" orient="horz" pos="2748" userDrawn="1">
          <p15:clr>
            <a:srgbClr val="F26B43"/>
          </p15:clr>
        </p15:guide>
        <p15:guide id="12" pos="4464" userDrawn="1">
          <p15:clr>
            <a:srgbClr val="F26B43"/>
          </p15:clr>
        </p15:guide>
        <p15:guide id="13" orient="horz" pos="7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0CD0-68C2-5ED1-978B-4D81B01781B8}"/>
              </a:ext>
            </a:extLst>
          </p:cNvPr>
          <p:cNvSpPr>
            <a:spLocks noGrp="1"/>
          </p:cNvSpPr>
          <p:nvPr>
            <p:ph type="ctrTitle"/>
          </p:nvPr>
        </p:nvSpPr>
        <p:spPr>
          <a:xfrm>
            <a:off x="750898" y="1368572"/>
            <a:ext cx="6813684" cy="1203178"/>
          </a:xfrm>
        </p:spPr>
        <p:txBody>
          <a:bodyPr>
            <a:normAutofit/>
          </a:bodyPr>
          <a:lstStyle/>
          <a:p>
            <a:r>
              <a:rPr lang="en-US" sz="2200" dirty="0">
                <a:latin typeface="Verdana"/>
                <a:ea typeface="Verdana"/>
              </a:rPr>
              <a:t>Select Synthetic Data Generation Methods Toward a Public Use File </a:t>
            </a:r>
            <a:br>
              <a:rPr lang="en-US" sz="2200" dirty="0">
                <a:latin typeface="Verdana"/>
                <a:ea typeface="Verdana"/>
              </a:rPr>
            </a:br>
            <a:r>
              <a:rPr lang="en-US" sz="2200" dirty="0">
                <a:latin typeface="Verdana"/>
                <a:ea typeface="Verdana"/>
              </a:rPr>
              <a:t>for a Longitudinal Survey</a:t>
            </a:r>
          </a:p>
        </p:txBody>
      </p:sp>
      <p:sp>
        <p:nvSpPr>
          <p:cNvPr id="3" name="Text Placeholder 2">
            <a:extLst>
              <a:ext uri="{FF2B5EF4-FFF2-40B4-BE49-F238E27FC236}">
                <a16:creationId xmlns:a16="http://schemas.microsoft.com/office/drawing/2014/main" id="{333E3300-7BCA-08A9-661C-61D3272EA770}"/>
              </a:ext>
            </a:extLst>
          </p:cNvPr>
          <p:cNvSpPr>
            <a:spLocks noGrp="1"/>
          </p:cNvSpPr>
          <p:nvPr>
            <p:ph type="subTitle" idx="1"/>
          </p:nvPr>
        </p:nvSpPr>
        <p:spPr>
          <a:xfrm>
            <a:off x="738786" y="2766834"/>
            <a:ext cx="8405214" cy="437616"/>
          </a:xfrm>
        </p:spPr>
        <p:txBody>
          <a:bodyPr>
            <a:normAutofit fontScale="92500" lnSpcReduction="20000"/>
          </a:bodyPr>
          <a:lstStyle/>
          <a:p>
            <a:pPr>
              <a:lnSpc>
                <a:spcPct val="120000"/>
              </a:lnSpc>
              <a:spcBef>
                <a:spcPts val="0"/>
              </a:spcBef>
              <a:spcAft>
                <a:spcPts val="0"/>
              </a:spcAft>
            </a:pPr>
            <a:r>
              <a:rPr lang="en-US" sz="1200" dirty="0">
                <a:latin typeface="Verdana"/>
                <a:ea typeface="Verdana"/>
              </a:rPr>
              <a:t>Minsun Riddles</a:t>
            </a:r>
            <a:r>
              <a:rPr lang="en-US" sz="1200" baseline="30000" dirty="0">
                <a:latin typeface="Verdana"/>
                <a:ea typeface="Verdana"/>
              </a:rPr>
              <a:t>1</a:t>
            </a:r>
            <a:r>
              <a:rPr lang="en-US" sz="1200" dirty="0">
                <a:latin typeface="Verdana"/>
                <a:ea typeface="Verdana"/>
              </a:rPr>
              <a:t> Tom Krenzke</a:t>
            </a:r>
            <a:r>
              <a:rPr lang="en-US" sz="1200" baseline="30000" dirty="0">
                <a:latin typeface="Verdana"/>
                <a:ea typeface="Verdana"/>
              </a:rPr>
              <a:t>1</a:t>
            </a:r>
            <a:r>
              <a:rPr lang="en-US" sz="1200" dirty="0">
                <a:latin typeface="Verdana"/>
                <a:ea typeface="Verdana"/>
              </a:rPr>
              <a:t> Natalie Shlomo</a:t>
            </a:r>
            <a:r>
              <a:rPr lang="en-US" sz="1200" baseline="30000" dirty="0">
                <a:latin typeface="Verdana"/>
                <a:ea typeface="Verdana"/>
              </a:rPr>
              <a:t>2</a:t>
            </a:r>
            <a:r>
              <a:rPr lang="en-US" sz="1200" dirty="0">
                <a:latin typeface="Verdana"/>
                <a:ea typeface="Verdana"/>
              </a:rPr>
              <a:t> Wan-Ying Chang</a:t>
            </a:r>
            <a:r>
              <a:rPr lang="en-US" sz="1200" baseline="30000" dirty="0">
                <a:latin typeface="Verdana"/>
                <a:ea typeface="Verdana"/>
              </a:rPr>
              <a:t>3</a:t>
            </a:r>
            <a:r>
              <a:rPr lang="en-US" sz="1200" dirty="0">
                <a:latin typeface="Verdana"/>
                <a:ea typeface="Verdana"/>
              </a:rPr>
              <a:t> </a:t>
            </a:r>
          </a:p>
          <a:p>
            <a:pPr>
              <a:lnSpc>
                <a:spcPct val="120000"/>
              </a:lnSpc>
              <a:spcBef>
                <a:spcPts val="0"/>
              </a:spcBef>
              <a:spcAft>
                <a:spcPts val="0"/>
              </a:spcAft>
            </a:pPr>
            <a:r>
              <a:rPr lang="en-US" sz="1200" dirty="0">
                <a:latin typeface="Verdana"/>
                <a:ea typeface="Verdana"/>
              </a:rPr>
              <a:t>Angela Chen</a:t>
            </a:r>
            <a:r>
              <a:rPr lang="en-US" sz="1200" baseline="30000" dirty="0">
                <a:latin typeface="Verdana"/>
                <a:ea typeface="Verdana"/>
              </a:rPr>
              <a:t>1</a:t>
            </a:r>
            <a:r>
              <a:rPr lang="en-US" sz="1200" dirty="0">
                <a:latin typeface="Verdana"/>
                <a:ea typeface="Verdana"/>
              </a:rPr>
              <a:t> Lin Li</a:t>
            </a:r>
            <a:r>
              <a:rPr lang="en-US" sz="1200" baseline="30000" dirty="0">
                <a:latin typeface="Verdana"/>
                <a:ea typeface="Verdana"/>
              </a:rPr>
              <a:t>1</a:t>
            </a:r>
            <a:r>
              <a:rPr lang="en-US" sz="1200" dirty="0">
                <a:latin typeface="Verdana"/>
                <a:ea typeface="Verdana"/>
              </a:rPr>
              <a:t> Robyn Ferg</a:t>
            </a:r>
            <a:r>
              <a:rPr lang="en-US" sz="1200" baseline="30000" dirty="0">
                <a:latin typeface="Verdana"/>
                <a:ea typeface="Verdana"/>
              </a:rPr>
              <a:t>1 </a:t>
            </a:r>
            <a:r>
              <a:rPr lang="en-US" sz="1200" dirty="0">
                <a:latin typeface="Verdana"/>
                <a:ea typeface="Verdana"/>
              </a:rPr>
              <a:t>Medha Uppala</a:t>
            </a:r>
            <a:r>
              <a:rPr lang="en-US" sz="1200" baseline="30000" dirty="0">
                <a:latin typeface="Verdana"/>
                <a:ea typeface="Verdana"/>
              </a:rPr>
              <a:t>1</a:t>
            </a:r>
            <a:endParaRPr lang="en-US" sz="1200" dirty="0">
              <a:latin typeface="Verdana"/>
              <a:ea typeface="Verdana"/>
            </a:endParaRPr>
          </a:p>
        </p:txBody>
      </p:sp>
      <p:sp>
        <p:nvSpPr>
          <p:cNvPr id="4" name="TextBox 3"/>
          <p:cNvSpPr txBox="1"/>
          <p:nvPr/>
        </p:nvSpPr>
        <p:spPr>
          <a:xfrm>
            <a:off x="0" y="3686393"/>
            <a:ext cx="9144000" cy="707886"/>
          </a:xfrm>
          <a:prstGeom prst="rect">
            <a:avLst/>
          </a:prstGeom>
          <a:noFill/>
        </p:spPr>
        <p:txBody>
          <a:bodyPr wrap="square" lIns="91440" tIns="45720" rIns="91440" bIns="45720" rtlCol="0" anchor="t">
            <a:spAutoFit/>
          </a:bodyPr>
          <a:lstStyle/>
          <a:p>
            <a:pPr algn="r"/>
            <a:r>
              <a:rPr lang="en-US" sz="1000" b="1" baseline="30000" dirty="0">
                <a:solidFill>
                  <a:schemeClr val="tx2"/>
                </a:solidFill>
              </a:rPr>
              <a:t>1</a:t>
            </a:r>
            <a:r>
              <a:rPr lang="en-US" sz="1000" b="1" dirty="0">
                <a:solidFill>
                  <a:schemeClr val="tx2"/>
                </a:solidFill>
              </a:rPr>
              <a:t>Westat </a:t>
            </a:r>
          </a:p>
          <a:p>
            <a:pPr algn="r"/>
            <a:r>
              <a:rPr lang="en-US" sz="1000" b="1" baseline="30000" dirty="0">
                <a:solidFill>
                  <a:schemeClr val="tx2"/>
                </a:solidFill>
              </a:rPr>
              <a:t>2</a:t>
            </a:r>
            <a:r>
              <a:rPr lang="en-US" sz="1000" b="1" dirty="0">
                <a:solidFill>
                  <a:schemeClr val="tx2"/>
                </a:solidFill>
              </a:rPr>
              <a:t>University of Manchester </a:t>
            </a:r>
          </a:p>
          <a:p>
            <a:pPr algn="r"/>
            <a:r>
              <a:rPr lang="en-US" sz="1000" b="1" baseline="30000" dirty="0">
                <a:solidFill>
                  <a:schemeClr val="tx2"/>
                </a:solidFill>
              </a:rPr>
              <a:t>3</a:t>
            </a:r>
            <a:r>
              <a:rPr lang="en-US" sz="1000" b="1" dirty="0">
                <a:solidFill>
                  <a:schemeClr val="tx2"/>
                </a:solidFill>
              </a:rPr>
              <a:t>National Center for Science and Engineering Statistics, U.S. National Science Foundation</a:t>
            </a:r>
          </a:p>
          <a:p>
            <a:pPr algn="r"/>
            <a:endParaRPr lang="en-US" sz="1000" dirty="0">
              <a:solidFill>
                <a:schemeClr val="tx2"/>
              </a:solidFill>
            </a:endParaRPr>
          </a:p>
        </p:txBody>
      </p:sp>
      <p:sp>
        <p:nvSpPr>
          <p:cNvPr id="9" name="Text Placeholder 8">
            <a:extLst>
              <a:ext uri="{FF2B5EF4-FFF2-40B4-BE49-F238E27FC236}">
                <a16:creationId xmlns:a16="http://schemas.microsoft.com/office/drawing/2014/main" id="{530B1CAD-4CFC-3932-285D-024FFEE638AF}"/>
              </a:ext>
            </a:extLst>
          </p:cNvPr>
          <p:cNvSpPr>
            <a:spLocks noGrp="1"/>
          </p:cNvSpPr>
          <p:nvPr>
            <p:ph type="body" sz="quarter" idx="14"/>
          </p:nvPr>
        </p:nvSpPr>
        <p:spPr/>
        <p:txBody>
          <a:bodyPr vert="horz" lIns="91440" tIns="45720" rIns="91440" bIns="45720" rtlCol="0" anchor="t">
            <a:noAutofit/>
          </a:bodyPr>
          <a:lstStyle/>
          <a:p>
            <a:r>
              <a:rPr lang="en-US" sz="1200" b="1" dirty="0"/>
              <a:t>Conference on Data Privacy Protection and the Conduct of Applied Research: Methods, Approaches and their Consequences</a:t>
            </a:r>
          </a:p>
        </p:txBody>
      </p:sp>
    </p:spTree>
    <p:extLst>
      <p:ext uri="{BB962C8B-B14F-4D97-AF65-F5344CB8AC3E}">
        <p14:creationId xmlns:p14="http://schemas.microsoft.com/office/powerpoint/2010/main" val="28665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Challenges and Key Features</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73240" y="1102648"/>
            <a:ext cx="8139164" cy="3577646"/>
          </a:xfrm>
          <a:noFill/>
        </p:spPr>
        <p:txBody>
          <a:bodyPr vert="horz" lIns="91440" tIns="45720" rIns="91440" bIns="45720" rtlCol="0" anchor="t">
            <a:noAutofit/>
          </a:bodyPr>
          <a:lstStyle/>
          <a:p>
            <a:r>
              <a:rPr lang="en-US" dirty="0"/>
              <a:t>Longitudinal structure </a:t>
            </a:r>
            <a:r>
              <a:rPr lang="en-US" dirty="0">
                <a:sym typeface="Wingdings" panose="05000000000000000000" pitchFamily="2" charset="2"/>
              </a:rPr>
              <a:t> </a:t>
            </a:r>
            <a:r>
              <a:rPr lang="en-US" dirty="0"/>
              <a:t>increased risk</a:t>
            </a:r>
          </a:p>
          <a:p>
            <a:pPr lvl="1"/>
            <a:r>
              <a:rPr lang="en-US" sz="1400" dirty="0"/>
              <a:t>An L-SDR PUF will increase disclosure risks of </a:t>
            </a:r>
            <a:r>
              <a:rPr lang="en-US" sz="1400" dirty="0">
                <a:solidFill>
                  <a:schemeClr val="accent1"/>
                </a:solidFill>
                <a:latin typeface="Verdana"/>
                <a:ea typeface="Verdana"/>
                <a:cs typeface="Arial"/>
              </a:rPr>
              <a:t>CS-SDR PUFs</a:t>
            </a:r>
          </a:p>
          <a:p>
            <a:pPr lvl="1"/>
            <a:r>
              <a:rPr lang="en-US" sz="1400" dirty="0">
                <a:solidFill>
                  <a:schemeClr val="accent1"/>
                </a:solidFill>
                <a:latin typeface="Verdana"/>
                <a:ea typeface="Verdana"/>
                <a:cs typeface="Arial"/>
              </a:rPr>
              <a:t>Some protection due to anonymization, data coarsening, variable suppression, imputation</a:t>
            </a:r>
          </a:p>
          <a:p>
            <a:pPr lvl="1"/>
            <a:r>
              <a:rPr lang="en-US" sz="1400" dirty="0">
                <a:solidFill>
                  <a:schemeClr val="accent1"/>
                </a:solidFill>
                <a:latin typeface="Verdana"/>
                <a:ea typeface="Verdana"/>
                <a:cs typeface="Arial"/>
              </a:rPr>
              <a:t>Majority of cases on L-SDR can be uniquely and correctly matched to a record in CS-SDR PUFs using demographic and survey variables </a:t>
            </a:r>
            <a:br>
              <a:rPr lang="en-US" sz="1400" dirty="0">
                <a:solidFill>
                  <a:schemeClr val="accent1"/>
                </a:solidFill>
                <a:latin typeface="Verdana"/>
                <a:ea typeface="Verdana"/>
                <a:cs typeface="Arial"/>
              </a:rPr>
            </a:br>
            <a:r>
              <a:rPr lang="en-US" sz="1400" dirty="0">
                <a:solidFill>
                  <a:schemeClr val="accent1"/>
                </a:solidFill>
                <a:latin typeface="Verdana"/>
                <a:ea typeface="Verdana"/>
                <a:cs typeface="Arial"/>
                <a:sym typeface="Wingdings" panose="05000000000000000000" pitchFamily="2" charset="2"/>
              </a:rPr>
              <a:t> More information can be added to both L-SDR and CS-SDR data</a:t>
            </a:r>
            <a:endParaRPr lang="en-US" sz="1400" dirty="0">
              <a:solidFill>
                <a:schemeClr val="accent1"/>
              </a:solidFill>
              <a:latin typeface="Verdana"/>
              <a:ea typeface="Verdana"/>
              <a:cs typeface="Arial"/>
            </a:endParaRPr>
          </a:p>
          <a:p>
            <a:pPr>
              <a:lnSpc>
                <a:spcPct val="100000"/>
              </a:lnSpc>
              <a:spcBef>
                <a:spcPts val="600"/>
              </a:spcBef>
            </a:pPr>
            <a:r>
              <a:rPr lang="en-US" dirty="0">
                <a:solidFill>
                  <a:schemeClr val="accent1"/>
                </a:solidFill>
                <a:latin typeface="Verdana"/>
                <a:ea typeface="Verdana"/>
                <a:cs typeface="Arial"/>
              </a:rPr>
              <a:t>Survey data with weights, skip patterns, and various types of variables</a:t>
            </a:r>
          </a:p>
          <a:p>
            <a:pPr>
              <a:lnSpc>
                <a:spcPct val="100000"/>
              </a:lnSpc>
              <a:spcBef>
                <a:spcPts val="600"/>
              </a:spcBef>
            </a:pPr>
            <a:r>
              <a:rPr lang="en-US" dirty="0">
                <a:solidFill>
                  <a:schemeClr val="accent1"/>
                </a:solidFill>
                <a:latin typeface="Verdana"/>
                <a:ea typeface="Verdana"/>
                <a:cs typeface="Arial"/>
              </a:rPr>
              <a:t>Variance estimation</a:t>
            </a:r>
          </a:p>
          <a:p>
            <a:pPr>
              <a:lnSpc>
                <a:spcPct val="100000"/>
              </a:lnSpc>
              <a:spcBef>
                <a:spcPts val="600"/>
              </a:spcBef>
            </a:pPr>
            <a:endParaRPr lang="en-US" dirty="0">
              <a:solidFill>
                <a:schemeClr val="accent1"/>
              </a:solidFill>
              <a:latin typeface="Verdana"/>
              <a:ea typeface="Verdana"/>
              <a:cs typeface="Arial"/>
            </a:endParaRPr>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10</a:t>
            </a:fld>
            <a:endParaRPr lang="en-US" dirty="0"/>
          </a:p>
        </p:txBody>
      </p:sp>
    </p:spTree>
    <p:extLst>
      <p:ext uri="{BB962C8B-B14F-4D97-AF65-F5344CB8AC3E}">
        <p14:creationId xmlns:p14="http://schemas.microsoft.com/office/powerpoint/2010/main" val="45931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Path to Public Use Longitudinal Microdata</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73240" y="1102648"/>
            <a:ext cx="8139164" cy="3577646"/>
          </a:xfrm>
          <a:noFill/>
        </p:spPr>
        <p:txBody>
          <a:bodyPr vert="horz" lIns="91440" tIns="45720" rIns="91440" bIns="45720" rtlCol="0" anchor="t">
            <a:noAutofit/>
          </a:bodyPr>
          <a:lstStyle/>
          <a:p>
            <a:r>
              <a:rPr lang="en-US" dirty="0"/>
              <a:t>Data treatments are needed with two objectives</a:t>
            </a:r>
          </a:p>
          <a:p>
            <a:pPr lvl="1"/>
            <a:r>
              <a:rPr lang="en-US" dirty="0"/>
              <a:t>Reducing risk to protect individuals from re-identification and maintain data confidentiality</a:t>
            </a:r>
          </a:p>
          <a:p>
            <a:pPr lvl="1"/>
            <a:r>
              <a:rPr lang="en-US" dirty="0"/>
              <a:t>Maintaining utility to protect the integrity of the data </a:t>
            </a:r>
          </a:p>
          <a:p>
            <a:r>
              <a:rPr lang="en-US" dirty="0"/>
              <a:t>Solutions</a:t>
            </a:r>
          </a:p>
          <a:p>
            <a:pPr lvl="1"/>
            <a:r>
              <a:rPr lang="en-US" dirty="0"/>
              <a:t>Measuring risk, utility</a:t>
            </a:r>
          </a:p>
          <a:p>
            <a:pPr lvl="1"/>
            <a:r>
              <a:rPr lang="en-US" dirty="0"/>
              <a:t>Sequential model-assisted constrained approach</a:t>
            </a:r>
          </a:p>
          <a:p>
            <a:pPr lvl="1"/>
            <a:r>
              <a:rPr lang="en-US" dirty="0"/>
              <a:t>Extensive quality control checks</a:t>
            </a:r>
          </a:p>
          <a:p>
            <a:pPr lvl="1"/>
            <a:r>
              <a:rPr lang="en-US" dirty="0"/>
              <a:t>Variance estimation solution developing</a:t>
            </a:r>
          </a:p>
          <a:p>
            <a:pPr lvl="1"/>
            <a:endParaRPr lang="en-US" dirty="0"/>
          </a:p>
          <a:p>
            <a:pPr lvl="1"/>
            <a:endParaRPr lang="en-US" dirty="0"/>
          </a:p>
          <a:p>
            <a:pPr lvl="1"/>
            <a:endParaRPr lang="en-US" dirty="0"/>
          </a:p>
          <a:p>
            <a:pPr marL="288925" lvl="1" indent="0">
              <a:buNone/>
            </a:pPr>
            <a:endParaRPr lang="en-US" dirty="0"/>
          </a:p>
          <a:p>
            <a:endParaRPr lang="en-US" dirty="0">
              <a:solidFill>
                <a:schemeClr val="accent1"/>
              </a:solidFill>
              <a:latin typeface="Verdana"/>
              <a:ea typeface="Verdana"/>
              <a:cs typeface="Arial"/>
            </a:endParaRPr>
          </a:p>
          <a:p>
            <a:pPr marL="57150" indent="0">
              <a:buNone/>
            </a:pPr>
            <a:endParaRPr lang="en-US" dirty="0">
              <a:solidFill>
                <a:schemeClr val="accent1"/>
              </a:solidFill>
              <a:latin typeface="Verdana"/>
              <a:ea typeface="Verdana"/>
              <a:cs typeface="Arial"/>
            </a:endParaRPr>
          </a:p>
          <a:p>
            <a:pPr lvl="1"/>
            <a:endParaRPr lang="en-US" dirty="0">
              <a:solidFill>
                <a:schemeClr val="accent1"/>
              </a:solidFill>
              <a:latin typeface="Verdana"/>
              <a:ea typeface="Verdana"/>
              <a:cs typeface="Arial"/>
            </a:endParaRPr>
          </a:p>
          <a:p>
            <a:pPr>
              <a:lnSpc>
                <a:spcPct val="100000"/>
              </a:lnSpc>
              <a:spcBef>
                <a:spcPts val="600"/>
              </a:spcBef>
            </a:pPr>
            <a:endParaRPr lang="en-US" dirty="0">
              <a:solidFill>
                <a:schemeClr val="accent1"/>
              </a:solidFill>
              <a:latin typeface="Verdana"/>
              <a:ea typeface="Verdana"/>
              <a:cs typeface="Arial"/>
            </a:endParaRPr>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11</a:t>
            </a:fld>
            <a:endParaRPr lang="en-US" dirty="0"/>
          </a:p>
        </p:txBody>
      </p:sp>
    </p:spTree>
    <p:extLst>
      <p:ext uri="{BB962C8B-B14F-4D97-AF65-F5344CB8AC3E}">
        <p14:creationId xmlns:p14="http://schemas.microsoft.com/office/powerpoint/2010/main" val="264295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BF4E-D4FC-862F-B498-A115F7DECA1F}"/>
              </a:ext>
            </a:extLst>
          </p:cNvPr>
          <p:cNvSpPr>
            <a:spLocks noGrp="1"/>
          </p:cNvSpPr>
          <p:nvPr>
            <p:ph type="title"/>
          </p:nvPr>
        </p:nvSpPr>
        <p:spPr/>
        <p:txBody>
          <a:bodyPr/>
          <a:lstStyle/>
          <a:p>
            <a:r>
              <a:rPr lang="en-US" dirty="0">
                <a:cs typeface="Arial"/>
              </a:rPr>
              <a:t>Data Treatments </a:t>
            </a:r>
          </a:p>
        </p:txBody>
      </p:sp>
      <p:sp>
        <p:nvSpPr>
          <p:cNvPr id="6" name="Text Placeholder 5">
            <a:extLst>
              <a:ext uri="{FF2B5EF4-FFF2-40B4-BE49-F238E27FC236}">
                <a16:creationId xmlns:a16="http://schemas.microsoft.com/office/drawing/2014/main" id="{08ABC735-46AD-2921-4B49-3691EC175C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31BA8-0A8D-A624-9FE9-D68CACCA5FF4}"/>
              </a:ext>
            </a:extLst>
          </p:cNvPr>
          <p:cNvSpPr>
            <a:spLocks noGrp="1"/>
          </p:cNvSpPr>
          <p:nvPr>
            <p:ph type="sldNum" sz="quarter" idx="12"/>
          </p:nvPr>
        </p:nvSpPr>
        <p:spPr/>
        <p:txBody>
          <a:bodyPr/>
          <a:lstStyle/>
          <a:p>
            <a:fld id="{CC942E1D-94D0-4C55-B1DD-A28B122FA8E2}" type="slidenum">
              <a:rPr lang="en-US" smtClean="0"/>
              <a:pPr/>
              <a:t>12</a:t>
            </a:fld>
            <a:endParaRPr lang="en-US" dirty="0"/>
          </a:p>
        </p:txBody>
      </p:sp>
    </p:spTree>
    <p:extLst>
      <p:ext uri="{BB962C8B-B14F-4D97-AF65-F5344CB8AC3E}">
        <p14:creationId xmlns:p14="http://schemas.microsoft.com/office/powerpoint/2010/main" val="55170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598F-8DD1-90F7-A913-40EE0C2E2C10}"/>
              </a:ext>
            </a:extLst>
          </p:cNvPr>
          <p:cNvSpPr>
            <a:spLocks noGrp="1"/>
          </p:cNvSpPr>
          <p:nvPr>
            <p:ph type="title"/>
          </p:nvPr>
        </p:nvSpPr>
        <p:spPr/>
        <p:txBody>
          <a:bodyPr/>
          <a:lstStyle/>
          <a:p>
            <a:r>
              <a:rPr lang="en-US" dirty="0"/>
              <a:t>Data Coarsening</a:t>
            </a:r>
          </a:p>
        </p:txBody>
      </p:sp>
      <p:sp>
        <p:nvSpPr>
          <p:cNvPr id="3" name="Content Placeholder 2">
            <a:extLst>
              <a:ext uri="{FF2B5EF4-FFF2-40B4-BE49-F238E27FC236}">
                <a16:creationId xmlns:a16="http://schemas.microsoft.com/office/drawing/2014/main" id="{E349C5ED-7038-E12A-B17F-0DE44221C797}"/>
              </a:ext>
            </a:extLst>
          </p:cNvPr>
          <p:cNvSpPr>
            <a:spLocks noGrp="1"/>
          </p:cNvSpPr>
          <p:nvPr>
            <p:ph idx="1"/>
          </p:nvPr>
        </p:nvSpPr>
        <p:spPr/>
        <p:txBody>
          <a:bodyPr/>
          <a:lstStyle/>
          <a:p>
            <a:r>
              <a:rPr lang="en-US" dirty="0"/>
              <a:t>Types</a:t>
            </a:r>
          </a:p>
          <a:p>
            <a:pPr lvl="1"/>
            <a:r>
              <a:rPr lang="en-US" dirty="0"/>
              <a:t>Variable suppression</a:t>
            </a:r>
          </a:p>
          <a:p>
            <a:pPr lvl="1"/>
            <a:r>
              <a:rPr lang="en-US" dirty="0"/>
              <a:t>Recoding e.g., Date of birth </a:t>
            </a:r>
            <a:r>
              <a:rPr lang="en-US" dirty="0">
                <a:sym typeface="Wingdings" panose="05000000000000000000" pitchFamily="2" charset="2"/>
              </a:rPr>
              <a:t> </a:t>
            </a:r>
            <a:r>
              <a:rPr lang="en-US" dirty="0"/>
              <a:t>single year of age, or age groups</a:t>
            </a:r>
          </a:p>
          <a:p>
            <a:pPr lvl="1"/>
            <a:r>
              <a:rPr lang="en-US" dirty="0"/>
              <a:t>Top-coding e.g., All older than 80 to age 80 or older</a:t>
            </a:r>
          </a:p>
          <a:p>
            <a:pPr lvl="1"/>
            <a:r>
              <a:rPr lang="en-US" dirty="0"/>
              <a:t>Rounding</a:t>
            </a:r>
          </a:p>
          <a:p>
            <a:r>
              <a:rPr lang="en-US" dirty="0"/>
              <a:t>All data coarsening procedures result in a loss of information/data utility</a:t>
            </a:r>
          </a:p>
          <a:p>
            <a:pPr marL="57150" indent="0">
              <a:buNone/>
            </a:pPr>
            <a:endParaRPr lang="en-US" dirty="0"/>
          </a:p>
        </p:txBody>
      </p:sp>
      <p:sp>
        <p:nvSpPr>
          <p:cNvPr id="4" name="Slide Number Placeholder 3">
            <a:extLst>
              <a:ext uri="{FF2B5EF4-FFF2-40B4-BE49-F238E27FC236}">
                <a16:creationId xmlns:a16="http://schemas.microsoft.com/office/drawing/2014/main" id="{3F53C7D3-138D-AE99-6CEF-C97A58A339C3}"/>
              </a:ext>
            </a:extLst>
          </p:cNvPr>
          <p:cNvSpPr>
            <a:spLocks noGrp="1"/>
          </p:cNvSpPr>
          <p:nvPr>
            <p:ph type="sldNum" sz="quarter" idx="12"/>
          </p:nvPr>
        </p:nvSpPr>
        <p:spPr/>
        <p:txBody>
          <a:bodyPr/>
          <a:lstStyle/>
          <a:p>
            <a:fld id="{CC942E1D-94D0-4C55-B1DD-A28B122FA8E2}" type="slidenum">
              <a:rPr lang="en-US" smtClean="0"/>
              <a:pPr/>
              <a:t>13</a:t>
            </a:fld>
            <a:endParaRPr lang="en-US" dirty="0"/>
          </a:p>
        </p:txBody>
      </p:sp>
    </p:spTree>
    <p:extLst>
      <p:ext uri="{BB962C8B-B14F-4D97-AF65-F5344CB8AC3E}">
        <p14:creationId xmlns:p14="http://schemas.microsoft.com/office/powerpoint/2010/main" val="143958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Data Synthesis</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744842" y="1054521"/>
            <a:ext cx="7770508" cy="3577646"/>
          </a:xfrm>
          <a:noFill/>
        </p:spPr>
        <p:txBody>
          <a:bodyPr vert="horz" lIns="91440" tIns="45720" rIns="91440" bIns="45720" rtlCol="0" anchor="t">
            <a:noAutofit/>
          </a:bodyPr>
          <a:lstStyle/>
          <a:p>
            <a:pPr>
              <a:lnSpc>
                <a:spcPct val="100000"/>
              </a:lnSpc>
              <a:spcBef>
                <a:spcPts val="600"/>
              </a:spcBef>
            </a:pPr>
            <a:r>
              <a:rPr lang="en-US" sz="1600" dirty="0"/>
              <a:t>Goal is to preserve aggregates, summaries, and multivariate associations </a:t>
            </a:r>
            <a:endParaRPr lang="en-US" dirty="0">
              <a:solidFill>
                <a:schemeClr val="accent1"/>
              </a:solidFill>
              <a:latin typeface="Verdana"/>
              <a:ea typeface="Verdana"/>
              <a:cs typeface="Arial"/>
            </a:endParaRPr>
          </a:p>
          <a:p>
            <a:pPr>
              <a:lnSpc>
                <a:spcPct val="100000"/>
              </a:lnSpc>
              <a:spcBef>
                <a:spcPts val="600"/>
              </a:spcBef>
            </a:pPr>
            <a:r>
              <a:rPr lang="en-US" dirty="0">
                <a:solidFill>
                  <a:schemeClr val="accent1"/>
                </a:solidFill>
                <a:latin typeface="Verdana"/>
                <a:ea typeface="Verdana"/>
                <a:cs typeface="Arial"/>
              </a:rPr>
              <a:t>Introduced by Rubin (1993) and based on the multiple imputation (MI) framework</a:t>
            </a:r>
          </a:p>
          <a:p>
            <a:pPr>
              <a:lnSpc>
                <a:spcPct val="100000"/>
              </a:lnSpc>
              <a:spcBef>
                <a:spcPts val="600"/>
              </a:spcBef>
            </a:pPr>
            <a:r>
              <a:rPr lang="en-US" sz="1600" dirty="0"/>
              <a:t>Methodology on drawing valid inferences from synthetic data exists (Raghunathan et al, 2003; Reiter, 2003; Reiter, 2005)</a:t>
            </a:r>
          </a:p>
          <a:p>
            <a:pPr>
              <a:lnSpc>
                <a:spcPct val="100000"/>
              </a:lnSpc>
              <a:spcBef>
                <a:spcPts val="600"/>
              </a:spcBef>
            </a:pPr>
            <a:endParaRPr lang="en-US" dirty="0">
              <a:solidFill>
                <a:schemeClr val="accent1"/>
              </a:solidFill>
              <a:latin typeface="Verdana"/>
              <a:ea typeface="Verdana"/>
              <a:cs typeface="Arial"/>
            </a:endParaRPr>
          </a:p>
          <a:p>
            <a:pPr>
              <a:lnSpc>
                <a:spcPct val="100000"/>
              </a:lnSpc>
              <a:spcBef>
                <a:spcPts val="600"/>
              </a:spcBef>
            </a:pPr>
            <a:endParaRPr lang="en-US" dirty="0">
              <a:solidFill>
                <a:schemeClr val="accent1"/>
              </a:solidFill>
              <a:latin typeface="Verdana"/>
              <a:ea typeface="Verdana"/>
              <a:cs typeface="Arial"/>
            </a:endParaRPr>
          </a:p>
          <a:p>
            <a:pPr>
              <a:lnSpc>
                <a:spcPct val="100000"/>
              </a:lnSpc>
              <a:spcBef>
                <a:spcPts val="600"/>
              </a:spcBef>
            </a:pPr>
            <a:endParaRPr lang="en-US" dirty="0">
              <a:solidFill>
                <a:schemeClr val="accent1"/>
              </a:solidFill>
              <a:latin typeface="Verdana"/>
              <a:ea typeface="Verdana"/>
              <a:cs typeface="Arial"/>
            </a:endParaRPr>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14</a:t>
            </a:fld>
            <a:endParaRPr lang="en-US" dirty="0"/>
          </a:p>
        </p:txBody>
      </p:sp>
    </p:spTree>
    <p:extLst>
      <p:ext uri="{BB962C8B-B14F-4D97-AF65-F5344CB8AC3E}">
        <p14:creationId xmlns:p14="http://schemas.microsoft.com/office/powerpoint/2010/main" val="211852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A478-D300-B8B5-ABF8-AF23515E71BD}"/>
              </a:ext>
            </a:extLst>
          </p:cNvPr>
          <p:cNvSpPr>
            <a:spLocks noGrp="1"/>
          </p:cNvSpPr>
          <p:nvPr>
            <p:ph type="title"/>
          </p:nvPr>
        </p:nvSpPr>
        <p:spPr/>
        <p:txBody>
          <a:bodyPr/>
          <a:lstStyle/>
          <a:p>
            <a:r>
              <a:rPr lang="en-US" dirty="0"/>
              <a:t>Fully Synthetic Data</a:t>
            </a:r>
          </a:p>
        </p:txBody>
      </p:sp>
      <p:sp>
        <p:nvSpPr>
          <p:cNvPr id="3" name="Content Placeholder 2">
            <a:extLst>
              <a:ext uri="{FF2B5EF4-FFF2-40B4-BE49-F238E27FC236}">
                <a16:creationId xmlns:a16="http://schemas.microsoft.com/office/drawing/2014/main" id="{215E1A25-74EA-AC94-F0A8-DC1D31839A2F}"/>
              </a:ext>
            </a:extLst>
          </p:cNvPr>
          <p:cNvSpPr>
            <a:spLocks noGrp="1"/>
          </p:cNvSpPr>
          <p:nvPr>
            <p:ph idx="1"/>
          </p:nvPr>
        </p:nvSpPr>
        <p:spPr/>
        <p:txBody>
          <a:bodyPr/>
          <a:lstStyle/>
          <a:p>
            <a:pPr>
              <a:lnSpc>
                <a:spcPct val="100000"/>
              </a:lnSpc>
              <a:spcBef>
                <a:spcPts val="600"/>
              </a:spcBef>
            </a:pPr>
            <a:r>
              <a:rPr lang="en-US" dirty="0">
                <a:solidFill>
                  <a:schemeClr val="accent1"/>
                </a:solidFill>
                <a:latin typeface="Verdana"/>
                <a:ea typeface="Verdana"/>
                <a:cs typeface="Arial"/>
              </a:rPr>
              <a:t>Treat non-sampled units as missing data</a:t>
            </a:r>
          </a:p>
          <a:p>
            <a:pPr>
              <a:lnSpc>
                <a:spcPct val="100000"/>
              </a:lnSpc>
              <a:spcBef>
                <a:spcPts val="600"/>
              </a:spcBef>
            </a:pPr>
            <a:r>
              <a:rPr lang="en-US" dirty="0">
                <a:solidFill>
                  <a:schemeClr val="accent1"/>
                </a:solidFill>
                <a:latin typeface="Verdana"/>
                <a:ea typeface="Verdana"/>
                <a:cs typeface="Arial"/>
              </a:rPr>
              <a:t>Impute the population (including non-sampled units) using the MI framework</a:t>
            </a:r>
          </a:p>
          <a:p>
            <a:pPr>
              <a:lnSpc>
                <a:spcPct val="100000"/>
              </a:lnSpc>
              <a:spcBef>
                <a:spcPts val="600"/>
              </a:spcBef>
            </a:pPr>
            <a:r>
              <a:rPr lang="en-US" dirty="0">
                <a:solidFill>
                  <a:schemeClr val="accent1"/>
                </a:solidFill>
                <a:latin typeface="Verdana"/>
                <a:ea typeface="Verdana"/>
                <a:cs typeface="Arial"/>
              </a:rPr>
              <a:t>Simple random samples from the imputed population to release to public</a:t>
            </a:r>
          </a:p>
          <a:p>
            <a:endParaRPr lang="en-US" dirty="0"/>
          </a:p>
        </p:txBody>
      </p:sp>
      <p:sp>
        <p:nvSpPr>
          <p:cNvPr id="4" name="Slide Number Placeholder 3">
            <a:extLst>
              <a:ext uri="{FF2B5EF4-FFF2-40B4-BE49-F238E27FC236}">
                <a16:creationId xmlns:a16="http://schemas.microsoft.com/office/drawing/2014/main" id="{CF8CE3C0-95F9-AF36-ADED-76191EAE910C}"/>
              </a:ext>
            </a:extLst>
          </p:cNvPr>
          <p:cNvSpPr>
            <a:spLocks noGrp="1"/>
          </p:cNvSpPr>
          <p:nvPr>
            <p:ph type="sldNum" sz="quarter" idx="12"/>
          </p:nvPr>
        </p:nvSpPr>
        <p:spPr/>
        <p:txBody>
          <a:bodyPr/>
          <a:lstStyle/>
          <a:p>
            <a:fld id="{CC942E1D-94D0-4C55-B1DD-A28B122FA8E2}" type="slidenum">
              <a:rPr lang="en-US" smtClean="0"/>
              <a:pPr/>
              <a:t>15</a:t>
            </a:fld>
            <a:endParaRPr lang="en-US" dirty="0"/>
          </a:p>
        </p:txBody>
      </p:sp>
    </p:spTree>
    <p:extLst>
      <p:ext uri="{BB962C8B-B14F-4D97-AF65-F5344CB8AC3E}">
        <p14:creationId xmlns:p14="http://schemas.microsoft.com/office/powerpoint/2010/main" val="175934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Data Synthesis – Partial and Select Synthetic Data</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744842" y="1054521"/>
            <a:ext cx="7770508" cy="3577646"/>
          </a:xfrm>
          <a:noFill/>
        </p:spPr>
        <p:txBody>
          <a:bodyPr vert="horz" lIns="91440" tIns="45720" rIns="91440" bIns="45720" rtlCol="0" anchor="t">
            <a:noAutofit/>
          </a:bodyPr>
          <a:lstStyle/>
          <a:p>
            <a:pPr>
              <a:lnSpc>
                <a:spcPct val="100000"/>
              </a:lnSpc>
              <a:spcBef>
                <a:spcPts val="600"/>
              </a:spcBef>
            </a:pPr>
            <a:r>
              <a:rPr lang="en-US" dirty="0">
                <a:solidFill>
                  <a:schemeClr val="accent1"/>
                </a:solidFill>
                <a:latin typeface="Verdana"/>
                <a:ea typeface="Verdana"/>
                <a:cs typeface="Arial"/>
              </a:rPr>
              <a:t>Partially synthetic data</a:t>
            </a:r>
          </a:p>
          <a:p>
            <a:pPr lvl="1">
              <a:lnSpc>
                <a:spcPct val="100000"/>
              </a:lnSpc>
              <a:spcBef>
                <a:spcPts val="600"/>
              </a:spcBef>
            </a:pPr>
            <a:r>
              <a:rPr lang="en-US" dirty="0"/>
              <a:t>Little (1993) proposed synthesizing observed values for select variables with multiple imputations</a:t>
            </a:r>
          </a:p>
          <a:p>
            <a:pPr lvl="1">
              <a:lnSpc>
                <a:spcPct val="100000"/>
              </a:lnSpc>
              <a:spcBef>
                <a:spcPts val="600"/>
              </a:spcBef>
            </a:pPr>
            <a:r>
              <a:rPr lang="en-US" dirty="0">
                <a:solidFill>
                  <a:schemeClr val="accent1"/>
                </a:solidFill>
                <a:latin typeface="Verdana"/>
                <a:ea typeface="Verdana"/>
                <a:cs typeface="Arial"/>
              </a:rPr>
              <a:t>Synthesize only a subset of variables selected based on disclosure risk</a:t>
            </a:r>
          </a:p>
          <a:p>
            <a:pPr>
              <a:lnSpc>
                <a:spcPct val="100000"/>
              </a:lnSpc>
              <a:spcBef>
                <a:spcPts val="600"/>
              </a:spcBef>
            </a:pPr>
            <a:r>
              <a:rPr lang="en-US" dirty="0">
                <a:solidFill>
                  <a:schemeClr val="accent1"/>
                </a:solidFill>
                <a:latin typeface="Verdana"/>
                <a:ea typeface="Verdana"/>
                <a:cs typeface="Arial"/>
              </a:rPr>
              <a:t>Select synthetic data</a:t>
            </a:r>
          </a:p>
          <a:p>
            <a:pPr lvl="1">
              <a:lnSpc>
                <a:spcPct val="100000"/>
              </a:lnSpc>
              <a:spcBef>
                <a:spcPts val="600"/>
              </a:spcBef>
            </a:pPr>
            <a:r>
              <a:rPr lang="en-US" dirty="0">
                <a:solidFill>
                  <a:schemeClr val="accent1"/>
                </a:solidFill>
                <a:latin typeface="Verdana"/>
                <a:ea typeface="Verdana"/>
                <a:cs typeface="Arial"/>
              </a:rPr>
              <a:t>Driven by two objectives of reducing risks and maintaining utility</a:t>
            </a:r>
          </a:p>
          <a:p>
            <a:pPr lvl="1">
              <a:lnSpc>
                <a:spcPct val="100000"/>
              </a:lnSpc>
              <a:spcBef>
                <a:spcPts val="600"/>
              </a:spcBef>
            </a:pPr>
            <a:r>
              <a:rPr lang="en-US" dirty="0">
                <a:solidFill>
                  <a:schemeClr val="accent1"/>
                </a:solidFill>
                <a:latin typeface="Verdana"/>
                <a:ea typeface="Verdana"/>
                <a:cs typeface="Arial"/>
              </a:rPr>
              <a:t>Synthesize a subset of variables of a subset of randomly selected cases, targeting high-risk variables of high-risk domains/records</a:t>
            </a:r>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16</a:t>
            </a:fld>
            <a:endParaRPr lang="en-US" dirty="0"/>
          </a:p>
        </p:txBody>
      </p:sp>
    </p:spTree>
    <p:extLst>
      <p:ext uri="{BB962C8B-B14F-4D97-AF65-F5344CB8AC3E}">
        <p14:creationId xmlns:p14="http://schemas.microsoft.com/office/powerpoint/2010/main" val="15441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1FE6-B0ED-666A-217A-2644720B2F89}"/>
              </a:ext>
            </a:extLst>
          </p:cNvPr>
          <p:cNvSpPr>
            <a:spLocks noGrp="1"/>
          </p:cNvSpPr>
          <p:nvPr>
            <p:ph type="title"/>
          </p:nvPr>
        </p:nvSpPr>
        <p:spPr/>
        <p:txBody>
          <a:bodyPr>
            <a:normAutofit/>
          </a:bodyPr>
          <a:lstStyle/>
          <a:p>
            <a:r>
              <a:rPr lang="en-US" dirty="0"/>
              <a:t>Partially Synthetic Data Example</a:t>
            </a:r>
            <a:endParaRPr lang="en-US" sz="1200" dirty="0"/>
          </a:p>
        </p:txBody>
      </p:sp>
      <p:graphicFrame>
        <p:nvGraphicFramePr>
          <p:cNvPr id="5" name="Table 5">
            <a:extLst>
              <a:ext uri="{FF2B5EF4-FFF2-40B4-BE49-F238E27FC236}">
                <a16:creationId xmlns:a16="http://schemas.microsoft.com/office/drawing/2014/main" id="{3E21B963-16C6-E9D3-4420-6A428FF2CDD5}"/>
              </a:ext>
            </a:extLst>
          </p:cNvPr>
          <p:cNvGraphicFramePr>
            <a:graphicFrameLocks noGrp="1"/>
          </p:cNvGraphicFramePr>
          <p:nvPr>
            <p:ph idx="1"/>
            <p:extLst>
              <p:ext uri="{D42A27DB-BD31-4B8C-83A1-F6EECF244321}">
                <p14:modId xmlns:p14="http://schemas.microsoft.com/office/powerpoint/2010/main" val="2965613904"/>
              </p:ext>
            </p:extLst>
          </p:nvPr>
        </p:nvGraphicFramePr>
        <p:xfrm>
          <a:off x="747522" y="986597"/>
          <a:ext cx="8009022" cy="3779737"/>
        </p:xfrm>
        <a:graphic>
          <a:graphicData uri="http://schemas.openxmlformats.org/drawingml/2006/table">
            <a:tbl>
              <a:tblPr firstRow="1" bandRow="1">
                <a:tableStyleId>{F2DE63D5-997A-4646-A377-4702673A728D}</a:tableStyleId>
              </a:tblPr>
              <a:tblGrid>
                <a:gridCol w="1334837">
                  <a:extLst>
                    <a:ext uri="{9D8B030D-6E8A-4147-A177-3AD203B41FA5}">
                      <a16:colId xmlns:a16="http://schemas.microsoft.com/office/drawing/2014/main" val="329938672"/>
                    </a:ext>
                  </a:extLst>
                </a:gridCol>
                <a:gridCol w="1334837">
                  <a:extLst>
                    <a:ext uri="{9D8B030D-6E8A-4147-A177-3AD203B41FA5}">
                      <a16:colId xmlns:a16="http://schemas.microsoft.com/office/drawing/2014/main" val="3932693058"/>
                    </a:ext>
                  </a:extLst>
                </a:gridCol>
                <a:gridCol w="1334837">
                  <a:extLst>
                    <a:ext uri="{9D8B030D-6E8A-4147-A177-3AD203B41FA5}">
                      <a16:colId xmlns:a16="http://schemas.microsoft.com/office/drawing/2014/main" val="222535666"/>
                    </a:ext>
                  </a:extLst>
                </a:gridCol>
                <a:gridCol w="1334837">
                  <a:extLst>
                    <a:ext uri="{9D8B030D-6E8A-4147-A177-3AD203B41FA5}">
                      <a16:colId xmlns:a16="http://schemas.microsoft.com/office/drawing/2014/main" val="3023593891"/>
                    </a:ext>
                  </a:extLst>
                </a:gridCol>
                <a:gridCol w="1334837">
                  <a:extLst>
                    <a:ext uri="{9D8B030D-6E8A-4147-A177-3AD203B41FA5}">
                      <a16:colId xmlns:a16="http://schemas.microsoft.com/office/drawing/2014/main" val="3249719746"/>
                    </a:ext>
                  </a:extLst>
                </a:gridCol>
                <a:gridCol w="1334837">
                  <a:extLst>
                    <a:ext uri="{9D8B030D-6E8A-4147-A177-3AD203B41FA5}">
                      <a16:colId xmlns:a16="http://schemas.microsoft.com/office/drawing/2014/main" val="4113638702"/>
                    </a:ext>
                  </a:extLst>
                </a:gridCol>
              </a:tblGrid>
              <a:tr h="232686">
                <a:tc gridSpan="6">
                  <a:txBody>
                    <a:bodyPr/>
                    <a:lstStyle/>
                    <a:p>
                      <a:pPr algn="ctr"/>
                      <a:r>
                        <a:rPr lang="en-US" sz="1200" b="0" dirty="0"/>
                        <a:t>Original Data</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489261118"/>
                  </a:ext>
                </a:extLst>
              </a:tr>
              <a:tr h="254768">
                <a:tc>
                  <a:txBody>
                    <a:bodyPr/>
                    <a:lstStyle/>
                    <a:p>
                      <a:pPr algn="ctr"/>
                      <a:r>
                        <a:rPr lang="en-US" sz="1200" dirty="0">
                          <a:solidFill>
                            <a:schemeClr val="bg1"/>
                          </a:solidFill>
                        </a:rPr>
                        <a:t>Patient ID</a:t>
                      </a:r>
                    </a:p>
                  </a:txBody>
                  <a:tcPr>
                    <a:solidFill>
                      <a:srgbClr val="087D9D"/>
                    </a:solidFill>
                  </a:tcPr>
                </a:tc>
                <a:tc>
                  <a:txBody>
                    <a:bodyPr/>
                    <a:lstStyle/>
                    <a:p>
                      <a:pPr algn="ctr"/>
                      <a:r>
                        <a:rPr lang="en-US" sz="1200" dirty="0">
                          <a:solidFill>
                            <a:schemeClr val="bg1"/>
                          </a:solidFill>
                        </a:rPr>
                        <a:t>Age</a:t>
                      </a:r>
                    </a:p>
                  </a:txBody>
                  <a:tcPr>
                    <a:solidFill>
                      <a:srgbClr val="087D9D"/>
                    </a:solidFill>
                  </a:tcPr>
                </a:tc>
                <a:tc>
                  <a:txBody>
                    <a:bodyPr/>
                    <a:lstStyle/>
                    <a:p>
                      <a:pPr algn="ctr"/>
                      <a:r>
                        <a:rPr lang="en-US" sz="1200" dirty="0">
                          <a:solidFill>
                            <a:schemeClr val="bg1"/>
                          </a:solidFill>
                        </a:rPr>
                        <a:t>Sex</a:t>
                      </a:r>
                    </a:p>
                  </a:txBody>
                  <a:tcPr>
                    <a:solidFill>
                      <a:srgbClr val="087D9D"/>
                    </a:solidFill>
                  </a:tcPr>
                </a:tc>
                <a:tc>
                  <a:txBody>
                    <a:bodyPr/>
                    <a:lstStyle/>
                    <a:p>
                      <a:pPr algn="ctr"/>
                      <a:r>
                        <a:rPr lang="en-US" sz="1200" dirty="0">
                          <a:solidFill>
                            <a:schemeClr val="bg1"/>
                          </a:solidFill>
                        </a:rPr>
                        <a:t>Race</a:t>
                      </a:r>
                    </a:p>
                  </a:txBody>
                  <a:tcPr>
                    <a:solidFill>
                      <a:srgbClr val="087D9D"/>
                    </a:solidFill>
                  </a:tcPr>
                </a:tc>
                <a:tc>
                  <a:txBody>
                    <a:bodyPr/>
                    <a:lstStyle/>
                    <a:p>
                      <a:pPr algn="ctr"/>
                      <a:r>
                        <a:rPr lang="en-US" sz="1200" dirty="0">
                          <a:solidFill>
                            <a:schemeClr val="bg1"/>
                          </a:solidFill>
                        </a:rPr>
                        <a:t>At Educational </a:t>
                      </a:r>
                    </a:p>
                    <a:p>
                      <a:pPr algn="ctr"/>
                      <a:r>
                        <a:rPr lang="en-US" sz="1200" dirty="0">
                          <a:solidFill>
                            <a:schemeClr val="bg1"/>
                          </a:solidFill>
                        </a:rPr>
                        <a:t>Institution?</a:t>
                      </a:r>
                    </a:p>
                  </a:txBody>
                  <a:tcPr>
                    <a:solidFill>
                      <a:schemeClr val="accent2">
                        <a:lumMod val="60000"/>
                        <a:lumOff val="40000"/>
                      </a:schemeClr>
                    </a:solidFill>
                  </a:tcPr>
                </a:tc>
                <a:tc>
                  <a:txBody>
                    <a:bodyPr/>
                    <a:lstStyle/>
                    <a:p>
                      <a:pPr algn="ctr"/>
                      <a:r>
                        <a:rPr lang="en-US" sz="1200" dirty="0">
                          <a:solidFill>
                            <a:schemeClr val="bg1"/>
                          </a:solidFill>
                        </a:rPr>
                        <a:t>R&amp;D Work Activities?</a:t>
                      </a:r>
                    </a:p>
                  </a:txBody>
                  <a:tcPr>
                    <a:solidFill>
                      <a:schemeClr val="accent2">
                        <a:lumMod val="60000"/>
                        <a:lumOff val="40000"/>
                      </a:schemeClr>
                    </a:solidFill>
                  </a:tcPr>
                </a:tc>
                <a:extLst>
                  <a:ext uri="{0D108BD9-81ED-4DB2-BD59-A6C34878D82A}">
                    <a16:rowId xmlns:a16="http://schemas.microsoft.com/office/drawing/2014/main" val="2876413537"/>
                  </a:ext>
                </a:extLst>
              </a:tr>
              <a:tr h="232686">
                <a:tc>
                  <a:txBody>
                    <a:bodyPr/>
                    <a:lstStyle/>
                    <a:p>
                      <a:pPr algn="ctr"/>
                      <a:r>
                        <a:rPr lang="en-US" sz="1200" dirty="0"/>
                        <a:t>1</a:t>
                      </a:r>
                    </a:p>
                  </a:txBody>
                  <a:tcPr/>
                </a:tc>
                <a:tc>
                  <a:txBody>
                    <a:bodyPr/>
                    <a:lstStyle/>
                    <a:p>
                      <a:pPr algn="ctr"/>
                      <a:r>
                        <a:rPr lang="en-US" sz="1200" dirty="0"/>
                        <a:t>23</a:t>
                      </a:r>
                    </a:p>
                  </a:txBody>
                  <a:tcPr/>
                </a:tc>
                <a:tc>
                  <a:txBody>
                    <a:bodyPr/>
                    <a:lstStyle/>
                    <a:p>
                      <a:pPr algn="ctr"/>
                      <a:r>
                        <a:rPr lang="en-US" sz="1200" dirty="0"/>
                        <a:t>F</a:t>
                      </a:r>
                    </a:p>
                  </a:txBody>
                  <a:tcPr/>
                </a:tc>
                <a:tc>
                  <a:txBody>
                    <a:bodyPr/>
                    <a:lstStyle/>
                    <a:p>
                      <a:pPr algn="ctr"/>
                      <a:r>
                        <a:rPr lang="en-US" sz="1200" dirty="0"/>
                        <a:t>White</a:t>
                      </a:r>
                    </a:p>
                  </a:txBody>
                  <a:tcPr/>
                </a:tc>
                <a:tc>
                  <a:txBody>
                    <a:bodyPr/>
                    <a:lstStyle/>
                    <a:p>
                      <a:pPr algn="ctr"/>
                      <a:r>
                        <a:rPr lang="en-US" sz="1200" dirty="0"/>
                        <a:t>Y</a:t>
                      </a:r>
                    </a:p>
                  </a:txBody>
                  <a:tcPr>
                    <a:solidFill>
                      <a:schemeClr val="accent2">
                        <a:lumMod val="20000"/>
                        <a:lumOff val="80000"/>
                      </a:schemeClr>
                    </a:solidFill>
                  </a:tcPr>
                </a:tc>
                <a:tc>
                  <a:txBody>
                    <a:bodyPr/>
                    <a:lstStyle/>
                    <a:p>
                      <a:pPr algn="ctr"/>
                      <a:r>
                        <a:rPr lang="en-US" sz="1200" dirty="0"/>
                        <a:t>Y</a:t>
                      </a:r>
                    </a:p>
                  </a:txBody>
                  <a:tcPr>
                    <a:solidFill>
                      <a:schemeClr val="accent2">
                        <a:lumMod val="20000"/>
                        <a:lumOff val="80000"/>
                      </a:schemeClr>
                    </a:solidFill>
                  </a:tcPr>
                </a:tc>
                <a:extLst>
                  <a:ext uri="{0D108BD9-81ED-4DB2-BD59-A6C34878D82A}">
                    <a16:rowId xmlns:a16="http://schemas.microsoft.com/office/drawing/2014/main" val="2123401944"/>
                  </a:ext>
                </a:extLst>
              </a:tr>
              <a:tr h="232686">
                <a:tc>
                  <a:txBody>
                    <a:bodyPr/>
                    <a:lstStyle/>
                    <a:p>
                      <a:pPr algn="ctr"/>
                      <a:r>
                        <a:rPr lang="en-US" sz="1200" dirty="0"/>
                        <a:t>2</a:t>
                      </a:r>
                    </a:p>
                  </a:txBody>
                  <a:tcPr/>
                </a:tc>
                <a:tc>
                  <a:txBody>
                    <a:bodyPr/>
                    <a:lstStyle/>
                    <a:p>
                      <a:pPr algn="ctr"/>
                      <a:r>
                        <a:rPr lang="en-US" sz="1200" dirty="0"/>
                        <a:t>35</a:t>
                      </a:r>
                    </a:p>
                  </a:txBody>
                  <a:tcPr/>
                </a:tc>
                <a:tc>
                  <a:txBody>
                    <a:bodyPr/>
                    <a:lstStyle/>
                    <a:p>
                      <a:pPr algn="ctr"/>
                      <a:r>
                        <a:rPr lang="en-US" sz="1200" dirty="0"/>
                        <a:t>M</a:t>
                      </a:r>
                    </a:p>
                  </a:txBody>
                  <a:tcPr/>
                </a:tc>
                <a:tc>
                  <a:txBody>
                    <a:bodyPr/>
                    <a:lstStyle/>
                    <a:p>
                      <a:pPr algn="ctr"/>
                      <a:r>
                        <a:rPr lang="en-US" sz="1200" dirty="0"/>
                        <a:t>White</a:t>
                      </a:r>
                    </a:p>
                  </a:txBody>
                  <a:tcPr/>
                </a:tc>
                <a:tc>
                  <a:txBody>
                    <a:bodyPr/>
                    <a:lstStyle/>
                    <a:p>
                      <a:pPr algn="ctr"/>
                      <a:r>
                        <a:rPr lang="en-US" sz="1200" dirty="0"/>
                        <a:t>Y</a:t>
                      </a:r>
                    </a:p>
                  </a:txBody>
                  <a:tcPr>
                    <a:solidFill>
                      <a:schemeClr val="accent2">
                        <a:lumMod val="20000"/>
                        <a:lumOff val="80000"/>
                      </a:schemeClr>
                    </a:solidFill>
                  </a:tcPr>
                </a:tc>
                <a:tc>
                  <a:txBody>
                    <a:bodyPr/>
                    <a:lstStyle/>
                    <a:p>
                      <a:pPr algn="ctr"/>
                      <a:r>
                        <a:rPr lang="en-US" sz="1200" dirty="0"/>
                        <a:t>N</a:t>
                      </a:r>
                    </a:p>
                  </a:txBody>
                  <a:tcPr>
                    <a:solidFill>
                      <a:schemeClr val="accent2">
                        <a:lumMod val="20000"/>
                        <a:lumOff val="80000"/>
                      </a:schemeClr>
                    </a:solidFill>
                  </a:tcPr>
                </a:tc>
                <a:extLst>
                  <a:ext uri="{0D108BD9-81ED-4DB2-BD59-A6C34878D82A}">
                    <a16:rowId xmlns:a16="http://schemas.microsoft.com/office/drawing/2014/main" val="3071762510"/>
                  </a:ext>
                </a:extLst>
              </a:tr>
              <a:tr h="305017">
                <a:tc>
                  <a:txBody>
                    <a:bodyPr/>
                    <a:lstStyle/>
                    <a:p>
                      <a:pPr algn="ctr"/>
                      <a:r>
                        <a:rPr lang="en-US" sz="1200" dirty="0"/>
                        <a:t>3</a:t>
                      </a:r>
                    </a:p>
                  </a:txBody>
                  <a:tcPr>
                    <a:solidFill>
                      <a:schemeClr val="bg1"/>
                    </a:solidFill>
                  </a:tcPr>
                </a:tc>
                <a:tc>
                  <a:txBody>
                    <a:bodyPr/>
                    <a:lstStyle/>
                    <a:p>
                      <a:pPr algn="ctr"/>
                      <a:r>
                        <a:rPr lang="en-US" sz="1200" dirty="0"/>
                        <a:t>45</a:t>
                      </a:r>
                    </a:p>
                  </a:txBody>
                  <a:tcPr>
                    <a:solidFill>
                      <a:schemeClr val="bg1"/>
                    </a:solidFill>
                  </a:tcPr>
                </a:tc>
                <a:tc>
                  <a:txBody>
                    <a:bodyPr/>
                    <a:lstStyle/>
                    <a:p>
                      <a:pPr algn="ctr"/>
                      <a:r>
                        <a:rPr lang="en-US" sz="1200" dirty="0"/>
                        <a:t>M</a:t>
                      </a:r>
                    </a:p>
                  </a:txBody>
                  <a:tcPr>
                    <a:solidFill>
                      <a:schemeClr val="bg1"/>
                    </a:solidFill>
                  </a:tcPr>
                </a:tc>
                <a:tc>
                  <a:txBody>
                    <a:bodyPr/>
                    <a:lstStyle/>
                    <a:p>
                      <a:pPr algn="ctr"/>
                      <a:r>
                        <a:rPr lang="en-US" sz="1200" dirty="0"/>
                        <a:t>Native</a:t>
                      </a:r>
                    </a:p>
                  </a:txBody>
                  <a:tcPr>
                    <a:solidFill>
                      <a:schemeClr val="bg1"/>
                    </a:solidFill>
                  </a:tcPr>
                </a:tc>
                <a:tc>
                  <a:txBody>
                    <a:bodyPr/>
                    <a:lstStyle/>
                    <a:p>
                      <a:pPr algn="ctr"/>
                      <a:r>
                        <a:rPr lang="en-US" sz="1200" dirty="0"/>
                        <a:t>N</a:t>
                      </a:r>
                    </a:p>
                  </a:txBody>
                  <a:tcPr>
                    <a:solidFill>
                      <a:schemeClr val="accent2">
                        <a:lumMod val="20000"/>
                        <a:lumOff val="80000"/>
                      </a:schemeClr>
                    </a:solidFill>
                  </a:tcPr>
                </a:tc>
                <a:tc>
                  <a:txBody>
                    <a:bodyPr/>
                    <a:lstStyle/>
                    <a:p>
                      <a:pPr algn="ctr"/>
                      <a:r>
                        <a:rPr lang="en-US" sz="1200" dirty="0"/>
                        <a:t>Y</a:t>
                      </a:r>
                    </a:p>
                  </a:txBody>
                  <a:tcPr>
                    <a:solidFill>
                      <a:schemeClr val="accent2">
                        <a:lumMod val="20000"/>
                        <a:lumOff val="80000"/>
                      </a:schemeClr>
                    </a:solidFill>
                  </a:tcPr>
                </a:tc>
                <a:extLst>
                  <a:ext uri="{0D108BD9-81ED-4DB2-BD59-A6C34878D82A}">
                    <a16:rowId xmlns:a16="http://schemas.microsoft.com/office/drawing/2014/main" val="4070678992"/>
                  </a:ext>
                </a:extLst>
              </a:tr>
              <a:tr h="232686">
                <a:tc>
                  <a:txBody>
                    <a:bodyPr/>
                    <a:lstStyle/>
                    <a:p>
                      <a:pPr algn="ctr"/>
                      <a:r>
                        <a:rPr lang="en-US" sz="1200" dirty="0"/>
                        <a:t>4</a:t>
                      </a:r>
                    </a:p>
                  </a:txBody>
                  <a:tcPr>
                    <a:solidFill>
                      <a:schemeClr val="bg1"/>
                    </a:solidFill>
                  </a:tcPr>
                </a:tc>
                <a:tc>
                  <a:txBody>
                    <a:bodyPr/>
                    <a:lstStyle/>
                    <a:p>
                      <a:pPr algn="ctr"/>
                      <a:r>
                        <a:rPr lang="en-US" sz="1200" dirty="0"/>
                        <a:t>52</a:t>
                      </a:r>
                    </a:p>
                  </a:txBody>
                  <a:tcPr>
                    <a:solidFill>
                      <a:schemeClr val="bg1"/>
                    </a:solidFill>
                  </a:tcPr>
                </a:tc>
                <a:tc>
                  <a:txBody>
                    <a:bodyPr/>
                    <a:lstStyle/>
                    <a:p>
                      <a:pPr algn="ctr"/>
                      <a:r>
                        <a:rPr lang="en-US" sz="1200" dirty="0"/>
                        <a:t>F</a:t>
                      </a:r>
                    </a:p>
                  </a:txBody>
                  <a:tcPr>
                    <a:solidFill>
                      <a:schemeClr val="bg1"/>
                    </a:solidFill>
                  </a:tcPr>
                </a:tc>
                <a:tc>
                  <a:txBody>
                    <a:bodyPr/>
                    <a:lstStyle/>
                    <a:p>
                      <a:pPr algn="ctr"/>
                      <a:r>
                        <a:rPr lang="en-US" sz="1200" dirty="0"/>
                        <a:t>Black</a:t>
                      </a:r>
                    </a:p>
                  </a:txBody>
                  <a:tcPr>
                    <a:solidFill>
                      <a:schemeClr val="bg1"/>
                    </a:solidFill>
                  </a:tcPr>
                </a:tc>
                <a:tc>
                  <a:txBody>
                    <a:bodyPr/>
                    <a:lstStyle/>
                    <a:p>
                      <a:pPr algn="ctr"/>
                      <a:r>
                        <a:rPr lang="en-US" sz="1200" dirty="0"/>
                        <a:t>N</a:t>
                      </a:r>
                    </a:p>
                  </a:txBody>
                  <a:tcPr>
                    <a:solidFill>
                      <a:schemeClr val="accent2">
                        <a:lumMod val="20000"/>
                        <a:lumOff val="80000"/>
                      </a:schemeClr>
                    </a:solidFill>
                  </a:tcPr>
                </a:tc>
                <a:tc>
                  <a:txBody>
                    <a:bodyPr/>
                    <a:lstStyle/>
                    <a:p>
                      <a:pPr algn="ctr"/>
                      <a:r>
                        <a:rPr lang="en-US" sz="1200" dirty="0"/>
                        <a:t>Y</a:t>
                      </a:r>
                    </a:p>
                  </a:txBody>
                  <a:tcPr>
                    <a:solidFill>
                      <a:schemeClr val="accent2">
                        <a:lumMod val="20000"/>
                        <a:lumOff val="80000"/>
                      </a:schemeClr>
                    </a:solidFill>
                  </a:tcPr>
                </a:tc>
                <a:extLst>
                  <a:ext uri="{0D108BD9-81ED-4DB2-BD59-A6C34878D82A}">
                    <a16:rowId xmlns:a16="http://schemas.microsoft.com/office/drawing/2014/main" val="656256127"/>
                  </a:ext>
                </a:extLst>
              </a:tr>
              <a:tr h="265367">
                <a:tc>
                  <a:txBody>
                    <a:bodyPr/>
                    <a:lstStyle/>
                    <a:p>
                      <a:pPr algn="ctr"/>
                      <a:r>
                        <a:rPr lang="en-US" sz="1200" dirty="0"/>
                        <a:t>5</a:t>
                      </a:r>
                    </a:p>
                  </a:txBody>
                  <a:tcPr>
                    <a:solidFill>
                      <a:schemeClr val="bg1"/>
                    </a:solidFill>
                  </a:tcPr>
                </a:tc>
                <a:tc>
                  <a:txBody>
                    <a:bodyPr/>
                    <a:lstStyle/>
                    <a:p>
                      <a:pPr algn="ctr"/>
                      <a:r>
                        <a:rPr lang="en-US" sz="1200" dirty="0"/>
                        <a:t>38</a:t>
                      </a:r>
                    </a:p>
                  </a:txBody>
                  <a:tcPr>
                    <a:solidFill>
                      <a:schemeClr val="bg1"/>
                    </a:solidFill>
                  </a:tcPr>
                </a:tc>
                <a:tc>
                  <a:txBody>
                    <a:bodyPr/>
                    <a:lstStyle/>
                    <a:p>
                      <a:pPr algn="ctr"/>
                      <a:r>
                        <a:rPr lang="en-US" sz="1200" dirty="0"/>
                        <a:t>M</a:t>
                      </a:r>
                    </a:p>
                  </a:txBody>
                  <a:tcPr>
                    <a:solidFill>
                      <a:schemeClr val="bg1"/>
                    </a:solidFill>
                  </a:tcPr>
                </a:tc>
                <a:tc>
                  <a:txBody>
                    <a:bodyPr/>
                    <a:lstStyle/>
                    <a:p>
                      <a:pPr algn="ctr"/>
                      <a:r>
                        <a:rPr lang="en-US" sz="1200" dirty="0"/>
                        <a:t>Asian</a:t>
                      </a:r>
                    </a:p>
                  </a:txBody>
                  <a:tcPr>
                    <a:solidFill>
                      <a:schemeClr val="bg1"/>
                    </a:solidFill>
                  </a:tcPr>
                </a:tc>
                <a:tc>
                  <a:txBody>
                    <a:bodyPr/>
                    <a:lstStyle/>
                    <a:p>
                      <a:pPr algn="ctr"/>
                      <a:r>
                        <a:rPr lang="en-US" sz="1200" dirty="0"/>
                        <a:t>Y</a:t>
                      </a:r>
                    </a:p>
                  </a:txBody>
                  <a:tcPr>
                    <a:solidFill>
                      <a:schemeClr val="accent2">
                        <a:lumMod val="20000"/>
                        <a:lumOff val="80000"/>
                      </a:schemeClr>
                    </a:solidFill>
                  </a:tcPr>
                </a:tc>
                <a:tc>
                  <a:txBody>
                    <a:bodyPr/>
                    <a:lstStyle/>
                    <a:p>
                      <a:pPr algn="ctr"/>
                      <a:r>
                        <a:rPr lang="en-US" sz="1200" dirty="0"/>
                        <a:t>Y</a:t>
                      </a:r>
                    </a:p>
                  </a:txBody>
                  <a:tcPr>
                    <a:solidFill>
                      <a:schemeClr val="accent2">
                        <a:lumMod val="20000"/>
                        <a:lumOff val="80000"/>
                      </a:schemeClr>
                    </a:solidFill>
                  </a:tcPr>
                </a:tc>
                <a:extLst>
                  <a:ext uri="{0D108BD9-81ED-4DB2-BD59-A6C34878D82A}">
                    <a16:rowId xmlns:a16="http://schemas.microsoft.com/office/drawing/2014/main" val="3409553604"/>
                  </a:ext>
                </a:extLst>
              </a:tr>
              <a:tr h="232686">
                <a:tc gridSpan="6">
                  <a:txBody>
                    <a:bodyPr/>
                    <a:lstStyle/>
                    <a:p>
                      <a:pPr algn="ctr"/>
                      <a:r>
                        <a:rPr lang="en-US" sz="1200" dirty="0">
                          <a:solidFill>
                            <a:schemeClr val="bg1"/>
                          </a:solidFill>
                        </a:rPr>
                        <a:t>Partial Synthetic Data</a:t>
                      </a:r>
                    </a:p>
                  </a:txBody>
                  <a:tcPr>
                    <a:solidFill>
                      <a:srgbClr val="087D9D"/>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22690852"/>
                  </a:ext>
                </a:extLst>
              </a:tr>
              <a:tr h="232686">
                <a:tc>
                  <a:txBody>
                    <a:bodyPr/>
                    <a:lstStyle/>
                    <a:p>
                      <a:pPr algn="ctr"/>
                      <a:r>
                        <a:rPr lang="en-US" sz="1200" dirty="0"/>
                        <a:t>1</a:t>
                      </a:r>
                    </a:p>
                  </a:txBody>
                  <a:tcPr/>
                </a:tc>
                <a:tc>
                  <a:txBody>
                    <a:bodyPr/>
                    <a:lstStyle/>
                    <a:p>
                      <a:pPr algn="ctr"/>
                      <a:r>
                        <a:rPr lang="en-US" sz="1200" dirty="0"/>
                        <a:t>23</a:t>
                      </a:r>
                    </a:p>
                  </a:txBody>
                  <a:tcPr/>
                </a:tc>
                <a:tc>
                  <a:txBody>
                    <a:bodyPr/>
                    <a:lstStyle/>
                    <a:p>
                      <a:pPr algn="ctr"/>
                      <a:r>
                        <a:rPr lang="en-US" sz="1200" dirty="0"/>
                        <a:t>F</a:t>
                      </a:r>
                    </a:p>
                  </a:txBody>
                  <a:tcPr/>
                </a:tc>
                <a:tc>
                  <a:txBody>
                    <a:bodyPr/>
                    <a:lstStyle/>
                    <a:p>
                      <a:pPr algn="ctr"/>
                      <a:r>
                        <a:rPr lang="en-US" sz="1200" dirty="0"/>
                        <a:t>White</a:t>
                      </a:r>
                    </a:p>
                  </a:txBody>
                  <a:tcPr/>
                </a:tc>
                <a:tc>
                  <a:txBody>
                    <a:bodyPr/>
                    <a:lstStyle/>
                    <a:p>
                      <a:pPr algn="ctr"/>
                      <a:r>
                        <a:rPr lang="en-US" sz="1200" dirty="0"/>
                        <a:t>Y</a:t>
                      </a:r>
                    </a:p>
                  </a:txBody>
                  <a:tcPr>
                    <a:solidFill>
                      <a:srgbClr val="C1E0E8"/>
                    </a:solidFill>
                  </a:tcPr>
                </a:tc>
                <a:tc>
                  <a:txBody>
                    <a:bodyPr/>
                    <a:lstStyle/>
                    <a:p>
                      <a:pPr algn="ctr"/>
                      <a:r>
                        <a:rPr lang="en-US" sz="1200" dirty="0"/>
                        <a:t>N</a:t>
                      </a:r>
                    </a:p>
                  </a:txBody>
                  <a:tcPr>
                    <a:solidFill>
                      <a:srgbClr val="C1E0E8"/>
                    </a:solidFill>
                  </a:tcPr>
                </a:tc>
                <a:extLst>
                  <a:ext uri="{0D108BD9-81ED-4DB2-BD59-A6C34878D82A}">
                    <a16:rowId xmlns:a16="http://schemas.microsoft.com/office/drawing/2014/main" val="1482950856"/>
                  </a:ext>
                </a:extLst>
              </a:tr>
              <a:tr h="232686">
                <a:tc>
                  <a:txBody>
                    <a:bodyPr/>
                    <a:lstStyle/>
                    <a:p>
                      <a:pPr algn="ctr"/>
                      <a:r>
                        <a:rPr lang="en-US" sz="1200" dirty="0"/>
                        <a:t>2</a:t>
                      </a:r>
                    </a:p>
                  </a:txBody>
                  <a:tcPr/>
                </a:tc>
                <a:tc>
                  <a:txBody>
                    <a:bodyPr/>
                    <a:lstStyle/>
                    <a:p>
                      <a:pPr algn="ctr"/>
                      <a:r>
                        <a:rPr lang="en-US" sz="1200" dirty="0"/>
                        <a:t>35</a:t>
                      </a:r>
                    </a:p>
                  </a:txBody>
                  <a:tcPr/>
                </a:tc>
                <a:tc>
                  <a:txBody>
                    <a:bodyPr/>
                    <a:lstStyle/>
                    <a:p>
                      <a:pPr algn="ctr"/>
                      <a:r>
                        <a:rPr lang="en-US" sz="1200" dirty="0"/>
                        <a:t>M</a:t>
                      </a:r>
                    </a:p>
                  </a:txBody>
                  <a:tcPr/>
                </a:tc>
                <a:tc>
                  <a:txBody>
                    <a:bodyPr/>
                    <a:lstStyle/>
                    <a:p>
                      <a:pPr algn="ctr"/>
                      <a:r>
                        <a:rPr lang="en-US" sz="1200" dirty="0"/>
                        <a:t>White</a:t>
                      </a:r>
                    </a:p>
                  </a:txBody>
                  <a:tcPr/>
                </a:tc>
                <a:tc>
                  <a:txBody>
                    <a:bodyPr/>
                    <a:lstStyle/>
                    <a:p>
                      <a:pPr algn="ctr"/>
                      <a:r>
                        <a:rPr lang="en-US" sz="1200" dirty="0"/>
                        <a:t>Y</a:t>
                      </a:r>
                    </a:p>
                  </a:txBody>
                  <a:tcPr>
                    <a:solidFill>
                      <a:srgbClr val="C1E0E8"/>
                    </a:solidFill>
                  </a:tcPr>
                </a:tc>
                <a:tc>
                  <a:txBody>
                    <a:bodyPr/>
                    <a:lstStyle/>
                    <a:p>
                      <a:pPr algn="ctr"/>
                      <a:r>
                        <a:rPr lang="en-US" sz="1200" dirty="0"/>
                        <a:t>Y</a:t>
                      </a:r>
                    </a:p>
                  </a:txBody>
                  <a:tcPr>
                    <a:solidFill>
                      <a:srgbClr val="C1E0E8"/>
                    </a:solidFill>
                  </a:tcPr>
                </a:tc>
                <a:extLst>
                  <a:ext uri="{0D108BD9-81ED-4DB2-BD59-A6C34878D82A}">
                    <a16:rowId xmlns:a16="http://schemas.microsoft.com/office/drawing/2014/main" val="2217439660"/>
                  </a:ext>
                </a:extLst>
              </a:tr>
              <a:tr h="232686">
                <a:tc>
                  <a:txBody>
                    <a:bodyPr/>
                    <a:lstStyle/>
                    <a:p>
                      <a:pPr algn="ctr"/>
                      <a:r>
                        <a:rPr lang="en-US" sz="1200" dirty="0"/>
                        <a:t>3</a:t>
                      </a:r>
                    </a:p>
                  </a:txBody>
                  <a:tcPr>
                    <a:solidFill>
                      <a:schemeClr val="bg1"/>
                    </a:solidFill>
                  </a:tcPr>
                </a:tc>
                <a:tc>
                  <a:txBody>
                    <a:bodyPr/>
                    <a:lstStyle/>
                    <a:p>
                      <a:pPr algn="ctr"/>
                      <a:r>
                        <a:rPr lang="en-US" sz="1200" dirty="0"/>
                        <a:t>45</a:t>
                      </a:r>
                    </a:p>
                  </a:txBody>
                  <a:tcPr>
                    <a:solidFill>
                      <a:schemeClr val="bg1"/>
                    </a:solidFill>
                  </a:tcPr>
                </a:tc>
                <a:tc>
                  <a:txBody>
                    <a:bodyPr/>
                    <a:lstStyle/>
                    <a:p>
                      <a:pPr algn="ctr"/>
                      <a:r>
                        <a:rPr lang="en-US" sz="1200" dirty="0"/>
                        <a:t>M</a:t>
                      </a:r>
                    </a:p>
                  </a:txBody>
                  <a:tcPr>
                    <a:solidFill>
                      <a:schemeClr val="bg1"/>
                    </a:solidFill>
                  </a:tcPr>
                </a:tc>
                <a:tc>
                  <a:txBody>
                    <a:bodyPr/>
                    <a:lstStyle/>
                    <a:p>
                      <a:pPr algn="ctr"/>
                      <a:r>
                        <a:rPr lang="en-US" sz="1200" dirty="0"/>
                        <a:t>Native</a:t>
                      </a:r>
                    </a:p>
                  </a:txBody>
                  <a:tcPr>
                    <a:solidFill>
                      <a:schemeClr val="bg1"/>
                    </a:solidFill>
                  </a:tcPr>
                </a:tc>
                <a:tc>
                  <a:txBody>
                    <a:bodyPr/>
                    <a:lstStyle/>
                    <a:p>
                      <a:pPr algn="ctr"/>
                      <a:r>
                        <a:rPr lang="en-US" sz="1200" dirty="0"/>
                        <a:t>Y</a:t>
                      </a:r>
                    </a:p>
                  </a:txBody>
                  <a:tcPr>
                    <a:solidFill>
                      <a:srgbClr val="C1E0E8"/>
                    </a:solidFill>
                  </a:tcPr>
                </a:tc>
                <a:tc>
                  <a:txBody>
                    <a:bodyPr/>
                    <a:lstStyle/>
                    <a:p>
                      <a:pPr algn="ctr"/>
                      <a:r>
                        <a:rPr lang="en-US" sz="1200" dirty="0"/>
                        <a:t>Y</a:t>
                      </a:r>
                    </a:p>
                  </a:txBody>
                  <a:tcPr>
                    <a:solidFill>
                      <a:srgbClr val="C1E0E8"/>
                    </a:solidFill>
                  </a:tcPr>
                </a:tc>
                <a:extLst>
                  <a:ext uri="{0D108BD9-81ED-4DB2-BD59-A6C34878D82A}">
                    <a16:rowId xmlns:a16="http://schemas.microsoft.com/office/drawing/2014/main" val="3729452700"/>
                  </a:ext>
                </a:extLst>
              </a:tr>
              <a:tr h="232686">
                <a:tc>
                  <a:txBody>
                    <a:bodyPr/>
                    <a:lstStyle/>
                    <a:p>
                      <a:pPr algn="ctr"/>
                      <a:r>
                        <a:rPr lang="en-US" sz="1200" dirty="0"/>
                        <a:t>4</a:t>
                      </a:r>
                    </a:p>
                  </a:txBody>
                  <a:tcPr>
                    <a:solidFill>
                      <a:schemeClr val="bg1"/>
                    </a:solidFill>
                  </a:tcPr>
                </a:tc>
                <a:tc>
                  <a:txBody>
                    <a:bodyPr/>
                    <a:lstStyle/>
                    <a:p>
                      <a:pPr algn="ctr"/>
                      <a:r>
                        <a:rPr lang="en-US" sz="1200" dirty="0"/>
                        <a:t>52</a:t>
                      </a:r>
                    </a:p>
                  </a:txBody>
                  <a:tcPr>
                    <a:solidFill>
                      <a:schemeClr val="bg1"/>
                    </a:solidFill>
                  </a:tcPr>
                </a:tc>
                <a:tc>
                  <a:txBody>
                    <a:bodyPr/>
                    <a:lstStyle/>
                    <a:p>
                      <a:pPr algn="ctr"/>
                      <a:r>
                        <a:rPr lang="en-US" sz="1200" dirty="0"/>
                        <a:t>F</a:t>
                      </a:r>
                    </a:p>
                  </a:txBody>
                  <a:tcPr>
                    <a:solidFill>
                      <a:schemeClr val="bg1"/>
                    </a:solidFill>
                  </a:tcPr>
                </a:tc>
                <a:tc>
                  <a:txBody>
                    <a:bodyPr/>
                    <a:lstStyle/>
                    <a:p>
                      <a:pPr algn="ctr"/>
                      <a:r>
                        <a:rPr lang="en-US" sz="1200" dirty="0"/>
                        <a:t>Black</a:t>
                      </a:r>
                    </a:p>
                  </a:txBody>
                  <a:tcPr>
                    <a:solidFill>
                      <a:schemeClr val="bg1"/>
                    </a:solidFill>
                  </a:tcPr>
                </a:tc>
                <a:tc>
                  <a:txBody>
                    <a:bodyPr/>
                    <a:lstStyle/>
                    <a:p>
                      <a:pPr algn="ctr"/>
                      <a:r>
                        <a:rPr lang="en-US" sz="1200" dirty="0"/>
                        <a:t>N</a:t>
                      </a:r>
                    </a:p>
                  </a:txBody>
                  <a:tcPr>
                    <a:solidFill>
                      <a:srgbClr val="C1E0E8"/>
                    </a:solidFill>
                  </a:tcPr>
                </a:tc>
                <a:tc>
                  <a:txBody>
                    <a:bodyPr/>
                    <a:lstStyle/>
                    <a:p>
                      <a:pPr algn="ctr"/>
                      <a:r>
                        <a:rPr lang="en-US" sz="1200" dirty="0"/>
                        <a:t>Y</a:t>
                      </a:r>
                    </a:p>
                  </a:txBody>
                  <a:tcPr>
                    <a:solidFill>
                      <a:srgbClr val="C1E0E8"/>
                    </a:solidFill>
                  </a:tcPr>
                </a:tc>
                <a:extLst>
                  <a:ext uri="{0D108BD9-81ED-4DB2-BD59-A6C34878D82A}">
                    <a16:rowId xmlns:a16="http://schemas.microsoft.com/office/drawing/2014/main" val="3186586136"/>
                  </a:ext>
                </a:extLst>
              </a:tr>
              <a:tr h="232686">
                <a:tc>
                  <a:txBody>
                    <a:bodyPr/>
                    <a:lstStyle/>
                    <a:p>
                      <a:pPr algn="ctr"/>
                      <a:r>
                        <a:rPr lang="en-US" sz="1200" dirty="0"/>
                        <a:t>5</a:t>
                      </a:r>
                    </a:p>
                  </a:txBody>
                  <a:tcPr>
                    <a:solidFill>
                      <a:schemeClr val="bg1"/>
                    </a:solidFill>
                  </a:tcPr>
                </a:tc>
                <a:tc>
                  <a:txBody>
                    <a:bodyPr/>
                    <a:lstStyle/>
                    <a:p>
                      <a:pPr algn="ctr"/>
                      <a:r>
                        <a:rPr lang="en-US" sz="1200" dirty="0"/>
                        <a:t>38</a:t>
                      </a:r>
                    </a:p>
                  </a:txBody>
                  <a:tcPr>
                    <a:solidFill>
                      <a:schemeClr val="bg1"/>
                    </a:solidFill>
                  </a:tcPr>
                </a:tc>
                <a:tc>
                  <a:txBody>
                    <a:bodyPr/>
                    <a:lstStyle/>
                    <a:p>
                      <a:pPr algn="ctr"/>
                      <a:r>
                        <a:rPr lang="en-US" sz="1200" dirty="0"/>
                        <a:t>M</a:t>
                      </a:r>
                    </a:p>
                  </a:txBody>
                  <a:tcPr>
                    <a:solidFill>
                      <a:schemeClr val="bg1"/>
                    </a:solidFill>
                  </a:tcPr>
                </a:tc>
                <a:tc>
                  <a:txBody>
                    <a:bodyPr/>
                    <a:lstStyle/>
                    <a:p>
                      <a:pPr algn="ctr"/>
                      <a:r>
                        <a:rPr lang="en-US" sz="1200" dirty="0"/>
                        <a:t>Asian</a:t>
                      </a:r>
                    </a:p>
                  </a:txBody>
                  <a:tcPr>
                    <a:solidFill>
                      <a:schemeClr val="bg1"/>
                    </a:solidFill>
                  </a:tcPr>
                </a:tc>
                <a:tc>
                  <a:txBody>
                    <a:bodyPr/>
                    <a:lstStyle/>
                    <a:p>
                      <a:pPr algn="ctr"/>
                      <a:r>
                        <a:rPr lang="en-US" sz="1200" dirty="0"/>
                        <a:t>N</a:t>
                      </a:r>
                    </a:p>
                  </a:txBody>
                  <a:tcPr>
                    <a:solidFill>
                      <a:srgbClr val="C1E0E8"/>
                    </a:solidFill>
                  </a:tcPr>
                </a:tc>
                <a:tc>
                  <a:txBody>
                    <a:bodyPr/>
                    <a:lstStyle/>
                    <a:p>
                      <a:pPr algn="ctr"/>
                      <a:r>
                        <a:rPr lang="en-US" sz="1200" dirty="0"/>
                        <a:t>Y</a:t>
                      </a:r>
                    </a:p>
                  </a:txBody>
                  <a:tcPr>
                    <a:solidFill>
                      <a:srgbClr val="C1E0E8"/>
                    </a:solidFill>
                  </a:tcPr>
                </a:tc>
                <a:extLst>
                  <a:ext uri="{0D108BD9-81ED-4DB2-BD59-A6C34878D82A}">
                    <a16:rowId xmlns:a16="http://schemas.microsoft.com/office/drawing/2014/main" val="4239958826"/>
                  </a:ext>
                </a:extLst>
              </a:tr>
            </a:tbl>
          </a:graphicData>
        </a:graphic>
      </p:graphicFrame>
      <p:sp>
        <p:nvSpPr>
          <p:cNvPr id="4" name="Slide Number Placeholder 3">
            <a:extLst>
              <a:ext uri="{FF2B5EF4-FFF2-40B4-BE49-F238E27FC236}">
                <a16:creationId xmlns:a16="http://schemas.microsoft.com/office/drawing/2014/main" id="{B0F706FE-746A-0CE6-4BF4-1EF07DE53B5D}"/>
              </a:ext>
            </a:extLst>
          </p:cNvPr>
          <p:cNvSpPr>
            <a:spLocks noGrp="1"/>
          </p:cNvSpPr>
          <p:nvPr>
            <p:ph type="sldNum" sz="quarter" idx="12"/>
          </p:nvPr>
        </p:nvSpPr>
        <p:spPr/>
        <p:txBody>
          <a:bodyPr/>
          <a:lstStyle/>
          <a:p>
            <a:fld id="{CC942E1D-94D0-4C55-B1DD-A28B122FA8E2}" type="slidenum">
              <a:rPr lang="en-US" smtClean="0"/>
              <a:pPr/>
              <a:t>17</a:t>
            </a:fld>
            <a:endParaRPr lang="en-US" dirty="0"/>
          </a:p>
        </p:txBody>
      </p:sp>
    </p:spTree>
    <p:extLst>
      <p:ext uri="{BB962C8B-B14F-4D97-AF65-F5344CB8AC3E}">
        <p14:creationId xmlns:p14="http://schemas.microsoft.com/office/powerpoint/2010/main" val="13999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35FA-313A-C864-C185-9E2455D69DF4}"/>
              </a:ext>
            </a:extLst>
          </p:cNvPr>
          <p:cNvSpPr>
            <a:spLocks noGrp="1"/>
          </p:cNvSpPr>
          <p:nvPr>
            <p:ph type="title"/>
          </p:nvPr>
        </p:nvSpPr>
        <p:spPr/>
        <p:txBody>
          <a:bodyPr>
            <a:normAutofit/>
          </a:bodyPr>
          <a:lstStyle/>
          <a:p>
            <a:r>
              <a:rPr lang="en-US" dirty="0"/>
              <a:t>Select Synthetic Data Example</a:t>
            </a:r>
          </a:p>
        </p:txBody>
      </p:sp>
      <p:graphicFrame>
        <p:nvGraphicFramePr>
          <p:cNvPr id="5" name="Table 5">
            <a:extLst>
              <a:ext uri="{FF2B5EF4-FFF2-40B4-BE49-F238E27FC236}">
                <a16:creationId xmlns:a16="http://schemas.microsoft.com/office/drawing/2014/main" id="{71C53A26-5F7C-31A2-35BB-B5C5407721B3}"/>
              </a:ext>
            </a:extLst>
          </p:cNvPr>
          <p:cNvGraphicFramePr>
            <a:graphicFrameLocks/>
          </p:cNvGraphicFramePr>
          <p:nvPr>
            <p:extLst>
              <p:ext uri="{D42A27DB-BD31-4B8C-83A1-F6EECF244321}">
                <p14:modId xmlns:p14="http://schemas.microsoft.com/office/powerpoint/2010/main" val="3598990690"/>
              </p:ext>
            </p:extLst>
          </p:nvPr>
        </p:nvGraphicFramePr>
        <p:xfrm>
          <a:off x="744842" y="980338"/>
          <a:ext cx="8009022" cy="3920658"/>
        </p:xfrm>
        <a:graphic>
          <a:graphicData uri="http://schemas.openxmlformats.org/drawingml/2006/table">
            <a:tbl>
              <a:tblPr firstRow="1" bandRow="1">
                <a:tableStyleId>{F2DE63D5-997A-4646-A377-4702673A728D}</a:tableStyleId>
              </a:tblPr>
              <a:tblGrid>
                <a:gridCol w="1334837">
                  <a:extLst>
                    <a:ext uri="{9D8B030D-6E8A-4147-A177-3AD203B41FA5}">
                      <a16:colId xmlns:a16="http://schemas.microsoft.com/office/drawing/2014/main" val="329938672"/>
                    </a:ext>
                  </a:extLst>
                </a:gridCol>
                <a:gridCol w="1334837">
                  <a:extLst>
                    <a:ext uri="{9D8B030D-6E8A-4147-A177-3AD203B41FA5}">
                      <a16:colId xmlns:a16="http://schemas.microsoft.com/office/drawing/2014/main" val="3932693058"/>
                    </a:ext>
                  </a:extLst>
                </a:gridCol>
                <a:gridCol w="1334837">
                  <a:extLst>
                    <a:ext uri="{9D8B030D-6E8A-4147-A177-3AD203B41FA5}">
                      <a16:colId xmlns:a16="http://schemas.microsoft.com/office/drawing/2014/main" val="222535666"/>
                    </a:ext>
                  </a:extLst>
                </a:gridCol>
                <a:gridCol w="1334837">
                  <a:extLst>
                    <a:ext uri="{9D8B030D-6E8A-4147-A177-3AD203B41FA5}">
                      <a16:colId xmlns:a16="http://schemas.microsoft.com/office/drawing/2014/main" val="3023593891"/>
                    </a:ext>
                  </a:extLst>
                </a:gridCol>
                <a:gridCol w="1334837">
                  <a:extLst>
                    <a:ext uri="{9D8B030D-6E8A-4147-A177-3AD203B41FA5}">
                      <a16:colId xmlns:a16="http://schemas.microsoft.com/office/drawing/2014/main" val="3249719746"/>
                    </a:ext>
                  </a:extLst>
                </a:gridCol>
                <a:gridCol w="1334837">
                  <a:extLst>
                    <a:ext uri="{9D8B030D-6E8A-4147-A177-3AD203B41FA5}">
                      <a16:colId xmlns:a16="http://schemas.microsoft.com/office/drawing/2014/main" val="4113638702"/>
                    </a:ext>
                  </a:extLst>
                </a:gridCol>
              </a:tblGrid>
              <a:tr h="415241">
                <a:tc gridSpan="6">
                  <a:txBody>
                    <a:bodyPr/>
                    <a:lstStyle/>
                    <a:p>
                      <a:pPr algn="ctr"/>
                      <a:r>
                        <a:rPr lang="en-US" sz="1200" b="0" dirty="0"/>
                        <a:t>Original Data</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489261118"/>
                  </a:ext>
                </a:extLst>
              </a:tr>
              <a:tr h="254768">
                <a:tc>
                  <a:txBody>
                    <a:bodyPr/>
                    <a:lstStyle/>
                    <a:p>
                      <a:pPr algn="ctr"/>
                      <a:r>
                        <a:rPr lang="en-US" sz="1200" dirty="0">
                          <a:solidFill>
                            <a:schemeClr val="bg1"/>
                          </a:solidFill>
                        </a:rPr>
                        <a:t>Patient ID</a:t>
                      </a:r>
                    </a:p>
                  </a:txBody>
                  <a:tcPr>
                    <a:solidFill>
                      <a:srgbClr val="087D9D"/>
                    </a:solidFill>
                  </a:tcPr>
                </a:tc>
                <a:tc>
                  <a:txBody>
                    <a:bodyPr/>
                    <a:lstStyle/>
                    <a:p>
                      <a:pPr algn="ctr"/>
                      <a:r>
                        <a:rPr lang="en-US" sz="1200" dirty="0">
                          <a:solidFill>
                            <a:schemeClr val="bg1"/>
                          </a:solidFill>
                        </a:rPr>
                        <a:t>Age</a:t>
                      </a:r>
                    </a:p>
                  </a:txBody>
                  <a:tcPr>
                    <a:solidFill>
                      <a:srgbClr val="087D9D"/>
                    </a:solidFill>
                  </a:tcPr>
                </a:tc>
                <a:tc>
                  <a:txBody>
                    <a:bodyPr/>
                    <a:lstStyle/>
                    <a:p>
                      <a:pPr algn="ctr"/>
                      <a:r>
                        <a:rPr lang="en-US" sz="1200" dirty="0">
                          <a:solidFill>
                            <a:schemeClr val="bg1"/>
                          </a:solidFill>
                        </a:rPr>
                        <a:t>Birth Sex</a:t>
                      </a:r>
                    </a:p>
                  </a:txBody>
                  <a:tcPr>
                    <a:solidFill>
                      <a:srgbClr val="087D9D"/>
                    </a:solidFill>
                  </a:tcPr>
                </a:tc>
                <a:tc>
                  <a:txBody>
                    <a:bodyPr/>
                    <a:lstStyle/>
                    <a:p>
                      <a:pPr algn="ctr"/>
                      <a:r>
                        <a:rPr lang="en-US" sz="1200" dirty="0">
                          <a:solidFill>
                            <a:schemeClr val="bg1"/>
                          </a:solidFill>
                        </a:rPr>
                        <a:t>Race</a:t>
                      </a:r>
                    </a:p>
                  </a:txBody>
                  <a:tcPr>
                    <a:solidFill>
                      <a:schemeClr val="accent2">
                        <a:lumMod val="60000"/>
                        <a:lumOff val="40000"/>
                      </a:schemeClr>
                    </a:solidFill>
                  </a:tcPr>
                </a:tc>
                <a:tc>
                  <a:txBody>
                    <a:bodyPr/>
                    <a:lstStyle/>
                    <a:p>
                      <a:pPr algn="ctr"/>
                      <a:r>
                        <a:rPr lang="en-US" sz="1200" dirty="0">
                          <a:solidFill>
                            <a:schemeClr val="bg1"/>
                          </a:solidFill>
                        </a:rPr>
                        <a:t>At Educational </a:t>
                      </a:r>
                    </a:p>
                    <a:p>
                      <a:pPr algn="ctr"/>
                      <a:r>
                        <a:rPr lang="en-US" sz="1200" dirty="0">
                          <a:solidFill>
                            <a:schemeClr val="bg1"/>
                          </a:solidFill>
                        </a:rPr>
                        <a:t>Institution?</a:t>
                      </a:r>
                    </a:p>
                  </a:txBody>
                  <a:tcPr>
                    <a:solidFill>
                      <a:schemeClr val="accent2">
                        <a:lumMod val="60000"/>
                        <a:lumOff val="40000"/>
                      </a:schemeClr>
                    </a:solidFill>
                  </a:tcPr>
                </a:tc>
                <a:tc>
                  <a:txBody>
                    <a:bodyPr/>
                    <a:lstStyle/>
                    <a:p>
                      <a:pPr algn="ctr"/>
                      <a:r>
                        <a:rPr lang="en-US" sz="1200" dirty="0">
                          <a:solidFill>
                            <a:schemeClr val="bg1"/>
                          </a:solidFill>
                        </a:rPr>
                        <a:t>R&amp;D Work Activities?</a:t>
                      </a:r>
                    </a:p>
                  </a:txBody>
                  <a:tcPr>
                    <a:solidFill>
                      <a:schemeClr val="accent2">
                        <a:lumMod val="60000"/>
                        <a:lumOff val="40000"/>
                      </a:schemeClr>
                    </a:solidFill>
                  </a:tcPr>
                </a:tc>
                <a:extLst>
                  <a:ext uri="{0D108BD9-81ED-4DB2-BD59-A6C34878D82A}">
                    <a16:rowId xmlns:a16="http://schemas.microsoft.com/office/drawing/2014/main" val="2876413537"/>
                  </a:ext>
                </a:extLst>
              </a:tr>
              <a:tr h="232686">
                <a:tc>
                  <a:txBody>
                    <a:bodyPr/>
                    <a:lstStyle/>
                    <a:p>
                      <a:pPr algn="ctr"/>
                      <a:r>
                        <a:rPr lang="en-US" sz="1200" dirty="0"/>
                        <a:t>1</a:t>
                      </a:r>
                    </a:p>
                  </a:txBody>
                  <a:tcPr/>
                </a:tc>
                <a:tc>
                  <a:txBody>
                    <a:bodyPr/>
                    <a:lstStyle/>
                    <a:p>
                      <a:pPr algn="ctr"/>
                      <a:r>
                        <a:rPr lang="en-US" sz="1200" dirty="0"/>
                        <a:t>23</a:t>
                      </a:r>
                    </a:p>
                  </a:txBody>
                  <a:tcPr/>
                </a:tc>
                <a:tc>
                  <a:txBody>
                    <a:bodyPr/>
                    <a:lstStyle/>
                    <a:p>
                      <a:pPr algn="ctr"/>
                      <a:r>
                        <a:rPr lang="en-US" sz="1200" dirty="0"/>
                        <a:t>F</a:t>
                      </a:r>
                    </a:p>
                  </a:txBody>
                  <a:tcPr/>
                </a:tc>
                <a:tc>
                  <a:txBody>
                    <a:bodyPr/>
                    <a:lstStyle/>
                    <a:p>
                      <a:pPr algn="ctr"/>
                      <a:r>
                        <a:rPr lang="en-US" sz="1200" dirty="0"/>
                        <a:t>White</a:t>
                      </a:r>
                    </a:p>
                  </a:txBody>
                  <a:tcPr/>
                </a:tc>
                <a:tc>
                  <a:txBody>
                    <a:bodyPr/>
                    <a:lstStyle/>
                    <a:p>
                      <a:pPr algn="ctr"/>
                      <a:r>
                        <a:rPr lang="en-US" sz="1200" dirty="0"/>
                        <a:t>Y</a:t>
                      </a:r>
                    </a:p>
                  </a:txBody>
                  <a:tcPr/>
                </a:tc>
                <a:tc>
                  <a:txBody>
                    <a:bodyPr/>
                    <a:lstStyle/>
                    <a:p>
                      <a:pPr algn="ctr"/>
                      <a:r>
                        <a:rPr lang="en-US" sz="1200" dirty="0"/>
                        <a:t>Y</a:t>
                      </a:r>
                    </a:p>
                  </a:txBody>
                  <a:tcPr/>
                </a:tc>
                <a:extLst>
                  <a:ext uri="{0D108BD9-81ED-4DB2-BD59-A6C34878D82A}">
                    <a16:rowId xmlns:a16="http://schemas.microsoft.com/office/drawing/2014/main" val="2123401944"/>
                  </a:ext>
                </a:extLst>
              </a:tr>
              <a:tr h="232686">
                <a:tc>
                  <a:txBody>
                    <a:bodyPr/>
                    <a:lstStyle/>
                    <a:p>
                      <a:pPr algn="ctr"/>
                      <a:r>
                        <a:rPr lang="en-US" sz="1200" dirty="0"/>
                        <a:t>2</a:t>
                      </a:r>
                    </a:p>
                  </a:txBody>
                  <a:tcPr/>
                </a:tc>
                <a:tc>
                  <a:txBody>
                    <a:bodyPr/>
                    <a:lstStyle/>
                    <a:p>
                      <a:pPr algn="ctr"/>
                      <a:r>
                        <a:rPr lang="en-US" sz="1200" dirty="0"/>
                        <a:t>35</a:t>
                      </a:r>
                    </a:p>
                  </a:txBody>
                  <a:tcPr/>
                </a:tc>
                <a:tc>
                  <a:txBody>
                    <a:bodyPr/>
                    <a:lstStyle/>
                    <a:p>
                      <a:pPr algn="ctr"/>
                      <a:r>
                        <a:rPr lang="en-US" sz="1200" dirty="0"/>
                        <a:t>M</a:t>
                      </a:r>
                    </a:p>
                  </a:txBody>
                  <a:tcPr/>
                </a:tc>
                <a:tc>
                  <a:txBody>
                    <a:bodyPr/>
                    <a:lstStyle/>
                    <a:p>
                      <a:pPr algn="ctr"/>
                      <a:r>
                        <a:rPr lang="en-US" sz="1200" dirty="0"/>
                        <a:t>White</a:t>
                      </a:r>
                    </a:p>
                  </a:txBody>
                  <a:tcPr>
                    <a:solidFill>
                      <a:schemeClr val="accent2">
                        <a:lumMod val="20000"/>
                        <a:lumOff val="80000"/>
                      </a:schemeClr>
                    </a:solidFill>
                  </a:tcPr>
                </a:tc>
                <a:tc>
                  <a:txBody>
                    <a:bodyPr/>
                    <a:lstStyle/>
                    <a:p>
                      <a:pPr algn="ctr"/>
                      <a:r>
                        <a:rPr lang="en-US" sz="1200" dirty="0"/>
                        <a:t>Y</a:t>
                      </a:r>
                    </a:p>
                  </a:txBody>
                  <a:tcPr/>
                </a:tc>
                <a:tc>
                  <a:txBody>
                    <a:bodyPr/>
                    <a:lstStyle/>
                    <a:p>
                      <a:pPr algn="ctr"/>
                      <a:r>
                        <a:rPr lang="en-US" sz="1200" dirty="0"/>
                        <a:t>N</a:t>
                      </a:r>
                    </a:p>
                  </a:txBody>
                  <a:tcPr/>
                </a:tc>
                <a:extLst>
                  <a:ext uri="{0D108BD9-81ED-4DB2-BD59-A6C34878D82A}">
                    <a16:rowId xmlns:a16="http://schemas.microsoft.com/office/drawing/2014/main" val="3071762510"/>
                  </a:ext>
                </a:extLst>
              </a:tr>
              <a:tr h="305017">
                <a:tc>
                  <a:txBody>
                    <a:bodyPr/>
                    <a:lstStyle/>
                    <a:p>
                      <a:pPr algn="ctr"/>
                      <a:r>
                        <a:rPr lang="en-US" sz="1200" dirty="0"/>
                        <a:t>3</a:t>
                      </a:r>
                    </a:p>
                  </a:txBody>
                  <a:tcPr>
                    <a:solidFill>
                      <a:schemeClr val="bg1"/>
                    </a:solidFill>
                  </a:tcPr>
                </a:tc>
                <a:tc>
                  <a:txBody>
                    <a:bodyPr/>
                    <a:lstStyle/>
                    <a:p>
                      <a:pPr algn="ctr"/>
                      <a:r>
                        <a:rPr lang="en-US" sz="1200" dirty="0"/>
                        <a:t>45</a:t>
                      </a:r>
                    </a:p>
                  </a:txBody>
                  <a:tcPr>
                    <a:solidFill>
                      <a:schemeClr val="bg1"/>
                    </a:solidFill>
                  </a:tcPr>
                </a:tc>
                <a:tc>
                  <a:txBody>
                    <a:bodyPr/>
                    <a:lstStyle/>
                    <a:p>
                      <a:pPr algn="ctr"/>
                      <a:r>
                        <a:rPr lang="en-US" sz="1200" dirty="0"/>
                        <a:t>M</a:t>
                      </a:r>
                    </a:p>
                  </a:txBody>
                  <a:tcPr>
                    <a:solidFill>
                      <a:schemeClr val="bg1"/>
                    </a:solidFill>
                  </a:tcPr>
                </a:tc>
                <a:tc>
                  <a:txBody>
                    <a:bodyPr/>
                    <a:lstStyle/>
                    <a:p>
                      <a:pPr algn="ctr"/>
                      <a:r>
                        <a:rPr lang="en-US" sz="1200" dirty="0"/>
                        <a:t>Native</a:t>
                      </a:r>
                    </a:p>
                  </a:txBody>
                  <a:tcPr>
                    <a:solidFill>
                      <a:schemeClr val="bg1"/>
                    </a:solidFill>
                  </a:tcPr>
                </a:tc>
                <a:tc>
                  <a:txBody>
                    <a:bodyPr/>
                    <a:lstStyle/>
                    <a:p>
                      <a:pPr algn="ctr"/>
                      <a:r>
                        <a:rPr lang="en-US" sz="1200" dirty="0"/>
                        <a:t>N</a:t>
                      </a:r>
                    </a:p>
                  </a:txBody>
                  <a:tcPr>
                    <a:solidFill>
                      <a:schemeClr val="bg1"/>
                    </a:solidFill>
                  </a:tcPr>
                </a:tc>
                <a:tc>
                  <a:txBody>
                    <a:bodyPr/>
                    <a:lstStyle/>
                    <a:p>
                      <a:pPr algn="ctr"/>
                      <a:r>
                        <a:rPr lang="en-US" sz="1200" dirty="0"/>
                        <a:t>Y</a:t>
                      </a:r>
                    </a:p>
                  </a:txBody>
                  <a:tcPr>
                    <a:solidFill>
                      <a:schemeClr val="accent2">
                        <a:lumMod val="20000"/>
                        <a:lumOff val="80000"/>
                      </a:schemeClr>
                    </a:solidFill>
                  </a:tcPr>
                </a:tc>
                <a:extLst>
                  <a:ext uri="{0D108BD9-81ED-4DB2-BD59-A6C34878D82A}">
                    <a16:rowId xmlns:a16="http://schemas.microsoft.com/office/drawing/2014/main" val="4070678992"/>
                  </a:ext>
                </a:extLst>
              </a:tr>
              <a:tr h="232686">
                <a:tc>
                  <a:txBody>
                    <a:bodyPr/>
                    <a:lstStyle/>
                    <a:p>
                      <a:pPr algn="ctr"/>
                      <a:r>
                        <a:rPr lang="en-US" sz="1200" dirty="0"/>
                        <a:t>4</a:t>
                      </a:r>
                    </a:p>
                  </a:txBody>
                  <a:tcPr>
                    <a:solidFill>
                      <a:schemeClr val="bg1"/>
                    </a:solidFill>
                  </a:tcPr>
                </a:tc>
                <a:tc>
                  <a:txBody>
                    <a:bodyPr/>
                    <a:lstStyle/>
                    <a:p>
                      <a:pPr algn="ctr"/>
                      <a:r>
                        <a:rPr lang="en-US" sz="1200" dirty="0"/>
                        <a:t>52</a:t>
                      </a:r>
                    </a:p>
                  </a:txBody>
                  <a:tcPr>
                    <a:solidFill>
                      <a:schemeClr val="bg1"/>
                    </a:solidFill>
                  </a:tcPr>
                </a:tc>
                <a:tc>
                  <a:txBody>
                    <a:bodyPr/>
                    <a:lstStyle/>
                    <a:p>
                      <a:pPr algn="ctr"/>
                      <a:r>
                        <a:rPr lang="en-US" sz="1200" dirty="0"/>
                        <a:t>F</a:t>
                      </a:r>
                    </a:p>
                  </a:txBody>
                  <a:tcPr>
                    <a:solidFill>
                      <a:schemeClr val="bg1"/>
                    </a:solidFill>
                  </a:tcPr>
                </a:tc>
                <a:tc>
                  <a:txBody>
                    <a:bodyPr/>
                    <a:lstStyle/>
                    <a:p>
                      <a:pPr algn="ctr"/>
                      <a:r>
                        <a:rPr lang="en-US" sz="1200" dirty="0"/>
                        <a:t>Black</a:t>
                      </a:r>
                    </a:p>
                  </a:txBody>
                  <a:tcPr>
                    <a:solidFill>
                      <a:schemeClr val="bg1"/>
                    </a:solidFill>
                  </a:tcPr>
                </a:tc>
                <a:tc>
                  <a:txBody>
                    <a:bodyPr/>
                    <a:lstStyle/>
                    <a:p>
                      <a:pPr algn="ctr"/>
                      <a:r>
                        <a:rPr lang="en-US" sz="1200" dirty="0"/>
                        <a:t>N</a:t>
                      </a:r>
                    </a:p>
                  </a:txBody>
                  <a:tcPr>
                    <a:solidFill>
                      <a:schemeClr val="accent2">
                        <a:lumMod val="20000"/>
                        <a:lumOff val="80000"/>
                      </a:schemeClr>
                    </a:solidFill>
                  </a:tcPr>
                </a:tc>
                <a:tc>
                  <a:txBody>
                    <a:bodyPr/>
                    <a:lstStyle/>
                    <a:p>
                      <a:pPr algn="ctr"/>
                      <a:r>
                        <a:rPr lang="en-US" sz="1200" dirty="0"/>
                        <a:t>Y</a:t>
                      </a:r>
                    </a:p>
                  </a:txBody>
                  <a:tcPr>
                    <a:solidFill>
                      <a:schemeClr val="accent2">
                        <a:lumMod val="20000"/>
                        <a:lumOff val="80000"/>
                      </a:schemeClr>
                    </a:solidFill>
                  </a:tcPr>
                </a:tc>
                <a:extLst>
                  <a:ext uri="{0D108BD9-81ED-4DB2-BD59-A6C34878D82A}">
                    <a16:rowId xmlns:a16="http://schemas.microsoft.com/office/drawing/2014/main" val="656256127"/>
                  </a:ext>
                </a:extLst>
              </a:tr>
              <a:tr h="265367">
                <a:tc>
                  <a:txBody>
                    <a:bodyPr/>
                    <a:lstStyle/>
                    <a:p>
                      <a:pPr algn="ctr"/>
                      <a:r>
                        <a:rPr lang="en-US" sz="1200" dirty="0"/>
                        <a:t>5</a:t>
                      </a:r>
                    </a:p>
                  </a:txBody>
                  <a:tcPr>
                    <a:solidFill>
                      <a:schemeClr val="bg1"/>
                    </a:solidFill>
                  </a:tcPr>
                </a:tc>
                <a:tc>
                  <a:txBody>
                    <a:bodyPr/>
                    <a:lstStyle/>
                    <a:p>
                      <a:pPr algn="ctr"/>
                      <a:r>
                        <a:rPr lang="en-US" sz="1200" dirty="0"/>
                        <a:t>38</a:t>
                      </a:r>
                    </a:p>
                  </a:txBody>
                  <a:tcPr>
                    <a:solidFill>
                      <a:schemeClr val="bg1"/>
                    </a:solidFill>
                  </a:tcPr>
                </a:tc>
                <a:tc>
                  <a:txBody>
                    <a:bodyPr/>
                    <a:lstStyle/>
                    <a:p>
                      <a:pPr algn="ctr"/>
                      <a:r>
                        <a:rPr lang="en-US" sz="1200" dirty="0"/>
                        <a:t>M</a:t>
                      </a:r>
                    </a:p>
                  </a:txBody>
                  <a:tcPr>
                    <a:solidFill>
                      <a:schemeClr val="bg1"/>
                    </a:solidFill>
                  </a:tcPr>
                </a:tc>
                <a:tc>
                  <a:txBody>
                    <a:bodyPr/>
                    <a:lstStyle/>
                    <a:p>
                      <a:pPr algn="ctr"/>
                      <a:r>
                        <a:rPr lang="en-US" sz="1200" dirty="0"/>
                        <a:t>Asian</a:t>
                      </a:r>
                    </a:p>
                  </a:txBody>
                  <a:tcPr>
                    <a:solidFill>
                      <a:schemeClr val="accent2">
                        <a:lumMod val="20000"/>
                        <a:lumOff val="80000"/>
                      </a:schemeClr>
                    </a:solidFill>
                  </a:tcPr>
                </a:tc>
                <a:tc>
                  <a:txBody>
                    <a:bodyPr/>
                    <a:lstStyle/>
                    <a:p>
                      <a:pPr algn="ctr"/>
                      <a:r>
                        <a:rPr lang="en-US" sz="1200" dirty="0"/>
                        <a:t>Y</a:t>
                      </a:r>
                    </a:p>
                  </a:txBody>
                  <a:tcPr>
                    <a:solidFill>
                      <a:schemeClr val="accent2">
                        <a:lumMod val="20000"/>
                        <a:lumOff val="80000"/>
                      </a:schemeClr>
                    </a:solidFill>
                  </a:tcPr>
                </a:tc>
                <a:tc>
                  <a:txBody>
                    <a:bodyPr/>
                    <a:lstStyle/>
                    <a:p>
                      <a:pPr algn="ctr"/>
                      <a:r>
                        <a:rPr lang="en-US" sz="1200" dirty="0"/>
                        <a:t>Y</a:t>
                      </a:r>
                    </a:p>
                  </a:txBody>
                  <a:tcPr>
                    <a:solidFill>
                      <a:schemeClr val="bg1"/>
                    </a:solidFill>
                  </a:tcPr>
                </a:tc>
                <a:extLst>
                  <a:ext uri="{0D108BD9-81ED-4DB2-BD59-A6C34878D82A}">
                    <a16:rowId xmlns:a16="http://schemas.microsoft.com/office/drawing/2014/main" val="3409553604"/>
                  </a:ext>
                </a:extLst>
              </a:tr>
              <a:tr h="232686">
                <a:tc gridSpan="6">
                  <a:txBody>
                    <a:bodyPr/>
                    <a:lstStyle/>
                    <a:p>
                      <a:pPr algn="ctr"/>
                      <a:r>
                        <a:rPr lang="en-US" sz="1200" dirty="0">
                          <a:solidFill>
                            <a:schemeClr val="bg1"/>
                          </a:solidFill>
                        </a:rPr>
                        <a:t>Select Synthetic Data</a:t>
                      </a:r>
                    </a:p>
                  </a:txBody>
                  <a:tcPr>
                    <a:solidFill>
                      <a:srgbClr val="087D9D"/>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22690852"/>
                  </a:ext>
                </a:extLst>
              </a:tr>
              <a:tr h="232686">
                <a:tc>
                  <a:txBody>
                    <a:bodyPr/>
                    <a:lstStyle/>
                    <a:p>
                      <a:pPr algn="ctr"/>
                      <a:r>
                        <a:rPr lang="en-US" sz="1200" dirty="0"/>
                        <a:t>1</a:t>
                      </a:r>
                    </a:p>
                  </a:txBody>
                  <a:tcPr/>
                </a:tc>
                <a:tc>
                  <a:txBody>
                    <a:bodyPr/>
                    <a:lstStyle/>
                    <a:p>
                      <a:pPr algn="ctr"/>
                      <a:r>
                        <a:rPr lang="en-US" sz="1200" dirty="0"/>
                        <a:t>23</a:t>
                      </a:r>
                    </a:p>
                  </a:txBody>
                  <a:tcPr/>
                </a:tc>
                <a:tc>
                  <a:txBody>
                    <a:bodyPr/>
                    <a:lstStyle/>
                    <a:p>
                      <a:pPr algn="ctr"/>
                      <a:r>
                        <a:rPr lang="en-US" sz="1200" dirty="0"/>
                        <a:t>F</a:t>
                      </a:r>
                    </a:p>
                  </a:txBody>
                  <a:tcPr/>
                </a:tc>
                <a:tc>
                  <a:txBody>
                    <a:bodyPr/>
                    <a:lstStyle/>
                    <a:p>
                      <a:pPr algn="ctr"/>
                      <a:r>
                        <a:rPr lang="en-US" sz="1200" dirty="0"/>
                        <a:t>White</a:t>
                      </a:r>
                    </a:p>
                  </a:txBody>
                  <a:tcPr/>
                </a:tc>
                <a:tc>
                  <a:txBody>
                    <a:bodyPr/>
                    <a:lstStyle/>
                    <a:p>
                      <a:pPr algn="ctr"/>
                      <a:r>
                        <a:rPr lang="en-US" sz="1200" dirty="0"/>
                        <a:t>Y</a:t>
                      </a:r>
                    </a:p>
                  </a:txBody>
                  <a:tcPr/>
                </a:tc>
                <a:tc>
                  <a:txBody>
                    <a:bodyPr/>
                    <a:lstStyle/>
                    <a:p>
                      <a:pPr algn="ctr"/>
                      <a:r>
                        <a:rPr lang="en-US" sz="1200" dirty="0"/>
                        <a:t>Y</a:t>
                      </a:r>
                    </a:p>
                  </a:txBody>
                  <a:tcPr/>
                </a:tc>
                <a:extLst>
                  <a:ext uri="{0D108BD9-81ED-4DB2-BD59-A6C34878D82A}">
                    <a16:rowId xmlns:a16="http://schemas.microsoft.com/office/drawing/2014/main" val="1482950856"/>
                  </a:ext>
                </a:extLst>
              </a:tr>
              <a:tr h="232686">
                <a:tc>
                  <a:txBody>
                    <a:bodyPr/>
                    <a:lstStyle/>
                    <a:p>
                      <a:pPr algn="ctr"/>
                      <a:r>
                        <a:rPr lang="en-US" sz="1200" dirty="0"/>
                        <a:t>2</a:t>
                      </a:r>
                    </a:p>
                  </a:txBody>
                  <a:tcPr/>
                </a:tc>
                <a:tc>
                  <a:txBody>
                    <a:bodyPr/>
                    <a:lstStyle/>
                    <a:p>
                      <a:pPr algn="ctr"/>
                      <a:r>
                        <a:rPr lang="en-US" sz="1200" dirty="0"/>
                        <a:t>35</a:t>
                      </a:r>
                    </a:p>
                  </a:txBody>
                  <a:tcPr/>
                </a:tc>
                <a:tc>
                  <a:txBody>
                    <a:bodyPr/>
                    <a:lstStyle/>
                    <a:p>
                      <a:pPr algn="ctr"/>
                      <a:r>
                        <a:rPr lang="en-US" sz="1200" dirty="0"/>
                        <a:t>M</a:t>
                      </a:r>
                    </a:p>
                  </a:txBody>
                  <a:tcPr/>
                </a:tc>
                <a:tc>
                  <a:txBody>
                    <a:bodyPr/>
                    <a:lstStyle/>
                    <a:p>
                      <a:pPr algn="ctr"/>
                      <a:r>
                        <a:rPr lang="en-US" sz="1200" dirty="0"/>
                        <a:t>Asian</a:t>
                      </a:r>
                    </a:p>
                  </a:txBody>
                  <a:tcPr>
                    <a:solidFill>
                      <a:srgbClr val="C1E0E8"/>
                    </a:solidFill>
                  </a:tcPr>
                </a:tc>
                <a:tc>
                  <a:txBody>
                    <a:bodyPr/>
                    <a:lstStyle/>
                    <a:p>
                      <a:pPr algn="ctr"/>
                      <a:r>
                        <a:rPr lang="en-US" sz="1200" dirty="0"/>
                        <a:t>Y</a:t>
                      </a:r>
                    </a:p>
                  </a:txBody>
                  <a:tcPr/>
                </a:tc>
                <a:tc>
                  <a:txBody>
                    <a:bodyPr/>
                    <a:lstStyle/>
                    <a:p>
                      <a:pPr algn="ctr"/>
                      <a:r>
                        <a:rPr lang="en-US" sz="1200" dirty="0"/>
                        <a:t>N</a:t>
                      </a:r>
                    </a:p>
                  </a:txBody>
                  <a:tcPr/>
                </a:tc>
                <a:extLst>
                  <a:ext uri="{0D108BD9-81ED-4DB2-BD59-A6C34878D82A}">
                    <a16:rowId xmlns:a16="http://schemas.microsoft.com/office/drawing/2014/main" val="2217439660"/>
                  </a:ext>
                </a:extLst>
              </a:tr>
              <a:tr h="232686">
                <a:tc>
                  <a:txBody>
                    <a:bodyPr/>
                    <a:lstStyle/>
                    <a:p>
                      <a:pPr algn="ctr"/>
                      <a:r>
                        <a:rPr lang="en-US" sz="1200" dirty="0"/>
                        <a:t>3</a:t>
                      </a:r>
                    </a:p>
                  </a:txBody>
                  <a:tcPr>
                    <a:solidFill>
                      <a:schemeClr val="bg1"/>
                    </a:solidFill>
                  </a:tcPr>
                </a:tc>
                <a:tc>
                  <a:txBody>
                    <a:bodyPr/>
                    <a:lstStyle/>
                    <a:p>
                      <a:pPr algn="ctr"/>
                      <a:r>
                        <a:rPr lang="en-US" sz="1200" dirty="0"/>
                        <a:t>45</a:t>
                      </a:r>
                    </a:p>
                  </a:txBody>
                  <a:tcPr>
                    <a:solidFill>
                      <a:schemeClr val="bg1"/>
                    </a:solidFill>
                  </a:tcPr>
                </a:tc>
                <a:tc>
                  <a:txBody>
                    <a:bodyPr/>
                    <a:lstStyle/>
                    <a:p>
                      <a:pPr algn="ctr"/>
                      <a:r>
                        <a:rPr lang="en-US" sz="1200" dirty="0"/>
                        <a:t>M</a:t>
                      </a:r>
                    </a:p>
                  </a:txBody>
                  <a:tcPr>
                    <a:solidFill>
                      <a:schemeClr val="bg1"/>
                    </a:solidFill>
                  </a:tcPr>
                </a:tc>
                <a:tc>
                  <a:txBody>
                    <a:bodyPr/>
                    <a:lstStyle/>
                    <a:p>
                      <a:pPr algn="ctr"/>
                      <a:r>
                        <a:rPr lang="en-US" sz="1200" dirty="0"/>
                        <a:t>Native</a:t>
                      </a:r>
                    </a:p>
                  </a:txBody>
                  <a:tcPr>
                    <a:solidFill>
                      <a:schemeClr val="bg1"/>
                    </a:solidFill>
                  </a:tcPr>
                </a:tc>
                <a:tc>
                  <a:txBody>
                    <a:bodyPr/>
                    <a:lstStyle/>
                    <a:p>
                      <a:pPr algn="ctr"/>
                      <a:r>
                        <a:rPr lang="en-US" sz="1200" dirty="0"/>
                        <a:t>N</a:t>
                      </a:r>
                    </a:p>
                  </a:txBody>
                  <a:tcPr>
                    <a:solidFill>
                      <a:schemeClr val="bg1"/>
                    </a:solidFill>
                  </a:tcPr>
                </a:tc>
                <a:tc>
                  <a:txBody>
                    <a:bodyPr/>
                    <a:lstStyle/>
                    <a:p>
                      <a:pPr algn="ctr"/>
                      <a:r>
                        <a:rPr lang="en-US" sz="1200" dirty="0"/>
                        <a:t>Y</a:t>
                      </a:r>
                    </a:p>
                  </a:txBody>
                  <a:tcPr>
                    <a:solidFill>
                      <a:srgbClr val="C1E0E8"/>
                    </a:solidFill>
                  </a:tcPr>
                </a:tc>
                <a:extLst>
                  <a:ext uri="{0D108BD9-81ED-4DB2-BD59-A6C34878D82A}">
                    <a16:rowId xmlns:a16="http://schemas.microsoft.com/office/drawing/2014/main" val="3729452700"/>
                  </a:ext>
                </a:extLst>
              </a:tr>
              <a:tr h="232686">
                <a:tc>
                  <a:txBody>
                    <a:bodyPr/>
                    <a:lstStyle/>
                    <a:p>
                      <a:pPr algn="ctr"/>
                      <a:r>
                        <a:rPr lang="en-US" sz="1200" dirty="0"/>
                        <a:t>4</a:t>
                      </a:r>
                    </a:p>
                  </a:txBody>
                  <a:tcPr>
                    <a:solidFill>
                      <a:schemeClr val="bg1"/>
                    </a:solidFill>
                  </a:tcPr>
                </a:tc>
                <a:tc>
                  <a:txBody>
                    <a:bodyPr/>
                    <a:lstStyle/>
                    <a:p>
                      <a:pPr algn="ctr"/>
                      <a:r>
                        <a:rPr lang="en-US" sz="1200" dirty="0"/>
                        <a:t>52</a:t>
                      </a:r>
                    </a:p>
                  </a:txBody>
                  <a:tcPr>
                    <a:solidFill>
                      <a:schemeClr val="bg1"/>
                    </a:solidFill>
                  </a:tcPr>
                </a:tc>
                <a:tc>
                  <a:txBody>
                    <a:bodyPr/>
                    <a:lstStyle/>
                    <a:p>
                      <a:pPr algn="ctr"/>
                      <a:r>
                        <a:rPr lang="en-US" sz="1200" dirty="0"/>
                        <a:t>F</a:t>
                      </a:r>
                    </a:p>
                  </a:txBody>
                  <a:tcPr>
                    <a:solidFill>
                      <a:schemeClr val="bg1"/>
                    </a:solidFill>
                  </a:tcPr>
                </a:tc>
                <a:tc>
                  <a:txBody>
                    <a:bodyPr/>
                    <a:lstStyle/>
                    <a:p>
                      <a:pPr algn="ctr"/>
                      <a:r>
                        <a:rPr lang="en-US" sz="1200" dirty="0"/>
                        <a:t>Black</a:t>
                      </a:r>
                    </a:p>
                  </a:txBody>
                  <a:tcPr>
                    <a:solidFill>
                      <a:schemeClr val="bg1"/>
                    </a:solidFill>
                  </a:tcPr>
                </a:tc>
                <a:tc>
                  <a:txBody>
                    <a:bodyPr/>
                    <a:lstStyle/>
                    <a:p>
                      <a:pPr algn="ctr"/>
                      <a:r>
                        <a:rPr lang="en-US" sz="1200" dirty="0"/>
                        <a:t>Y</a:t>
                      </a:r>
                    </a:p>
                  </a:txBody>
                  <a:tcPr>
                    <a:solidFill>
                      <a:srgbClr val="C1E0E8"/>
                    </a:solidFill>
                  </a:tcPr>
                </a:tc>
                <a:tc>
                  <a:txBody>
                    <a:bodyPr/>
                    <a:lstStyle/>
                    <a:p>
                      <a:pPr algn="ctr"/>
                      <a:r>
                        <a:rPr lang="en-US" sz="1200" dirty="0"/>
                        <a:t>N</a:t>
                      </a:r>
                    </a:p>
                  </a:txBody>
                  <a:tcPr>
                    <a:solidFill>
                      <a:srgbClr val="C1E0E8"/>
                    </a:solidFill>
                  </a:tcPr>
                </a:tc>
                <a:extLst>
                  <a:ext uri="{0D108BD9-81ED-4DB2-BD59-A6C34878D82A}">
                    <a16:rowId xmlns:a16="http://schemas.microsoft.com/office/drawing/2014/main" val="3186586136"/>
                  </a:ext>
                </a:extLst>
              </a:tr>
              <a:tr h="232686">
                <a:tc>
                  <a:txBody>
                    <a:bodyPr/>
                    <a:lstStyle/>
                    <a:p>
                      <a:pPr algn="ctr"/>
                      <a:r>
                        <a:rPr lang="en-US" sz="1200" dirty="0"/>
                        <a:t>5</a:t>
                      </a:r>
                    </a:p>
                  </a:txBody>
                  <a:tcPr>
                    <a:solidFill>
                      <a:schemeClr val="bg1"/>
                    </a:solidFill>
                  </a:tcPr>
                </a:tc>
                <a:tc>
                  <a:txBody>
                    <a:bodyPr/>
                    <a:lstStyle/>
                    <a:p>
                      <a:pPr algn="ctr"/>
                      <a:r>
                        <a:rPr lang="en-US" sz="1200" dirty="0"/>
                        <a:t>38</a:t>
                      </a:r>
                    </a:p>
                  </a:txBody>
                  <a:tcPr>
                    <a:solidFill>
                      <a:schemeClr val="bg1"/>
                    </a:solidFill>
                  </a:tcPr>
                </a:tc>
                <a:tc>
                  <a:txBody>
                    <a:bodyPr/>
                    <a:lstStyle/>
                    <a:p>
                      <a:pPr algn="ctr"/>
                      <a:r>
                        <a:rPr lang="en-US" sz="1200" dirty="0"/>
                        <a:t>M</a:t>
                      </a:r>
                    </a:p>
                  </a:txBody>
                  <a:tcPr>
                    <a:solidFill>
                      <a:schemeClr val="bg1"/>
                    </a:solidFill>
                  </a:tcPr>
                </a:tc>
                <a:tc>
                  <a:txBody>
                    <a:bodyPr/>
                    <a:lstStyle/>
                    <a:p>
                      <a:pPr algn="ctr"/>
                      <a:r>
                        <a:rPr lang="en-US" sz="1200" dirty="0"/>
                        <a:t>Black</a:t>
                      </a:r>
                    </a:p>
                  </a:txBody>
                  <a:tcPr>
                    <a:solidFill>
                      <a:srgbClr val="C1E0E8"/>
                    </a:solidFill>
                  </a:tcPr>
                </a:tc>
                <a:tc>
                  <a:txBody>
                    <a:bodyPr/>
                    <a:lstStyle/>
                    <a:p>
                      <a:pPr algn="ctr"/>
                      <a:r>
                        <a:rPr lang="en-US" sz="1200" dirty="0"/>
                        <a:t>N</a:t>
                      </a:r>
                    </a:p>
                  </a:txBody>
                  <a:tcPr>
                    <a:solidFill>
                      <a:srgbClr val="C1E0E8"/>
                    </a:solidFill>
                  </a:tcPr>
                </a:tc>
                <a:tc>
                  <a:txBody>
                    <a:bodyPr/>
                    <a:lstStyle/>
                    <a:p>
                      <a:pPr algn="ctr"/>
                      <a:r>
                        <a:rPr lang="en-US" sz="1200" dirty="0"/>
                        <a:t>Y</a:t>
                      </a:r>
                    </a:p>
                  </a:txBody>
                  <a:tcPr>
                    <a:solidFill>
                      <a:schemeClr val="bg1"/>
                    </a:solidFill>
                  </a:tcPr>
                </a:tc>
                <a:extLst>
                  <a:ext uri="{0D108BD9-81ED-4DB2-BD59-A6C34878D82A}">
                    <a16:rowId xmlns:a16="http://schemas.microsoft.com/office/drawing/2014/main" val="4239958826"/>
                  </a:ext>
                </a:extLst>
              </a:tr>
            </a:tbl>
          </a:graphicData>
        </a:graphic>
      </p:graphicFrame>
      <p:sp>
        <p:nvSpPr>
          <p:cNvPr id="4" name="Slide Number Placeholder 3">
            <a:extLst>
              <a:ext uri="{FF2B5EF4-FFF2-40B4-BE49-F238E27FC236}">
                <a16:creationId xmlns:a16="http://schemas.microsoft.com/office/drawing/2014/main" id="{4372C6B5-FC9F-F7E6-8433-211844B4713B}"/>
              </a:ext>
            </a:extLst>
          </p:cNvPr>
          <p:cNvSpPr>
            <a:spLocks noGrp="1"/>
          </p:cNvSpPr>
          <p:nvPr>
            <p:ph type="sldNum" sz="quarter" idx="12"/>
          </p:nvPr>
        </p:nvSpPr>
        <p:spPr/>
        <p:txBody>
          <a:bodyPr/>
          <a:lstStyle/>
          <a:p>
            <a:fld id="{CC942E1D-94D0-4C55-B1DD-A28B122FA8E2}" type="slidenum">
              <a:rPr lang="en-US" smtClean="0"/>
              <a:pPr/>
              <a:t>18</a:t>
            </a:fld>
            <a:endParaRPr lang="en-US" dirty="0"/>
          </a:p>
        </p:txBody>
      </p:sp>
    </p:spTree>
    <p:extLst>
      <p:ext uri="{BB962C8B-B14F-4D97-AF65-F5344CB8AC3E}">
        <p14:creationId xmlns:p14="http://schemas.microsoft.com/office/powerpoint/2010/main" val="27508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BF4E-D4FC-862F-B498-A115F7DECA1F}"/>
              </a:ext>
            </a:extLst>
          </p:cNvPr>
          <p:cNvSpPr>
            <a:spLocks noGrp="1"/>
          </p:cNvSpPr>
          <p:nvPr>
            <p:ph type="title"/>
          </p:nvPr>
        </p:nvSpPr>
        <p:spPr>
          <a:xfrm>
            <a:off x="738964" y="1379947"/>
            <a:ext cx="6653728" cy="1337269"/>
          </a:xfrm>
        </p:spPr>
        <p:txBody>
          <a:bodyPr/>
          <a:lstStyle/>
          <a:p>
            <a:r>
              <a:rPr lang="en-US" dirty="0">
                <a:cs typeface="Arial"/>
              </a:rPr>
              <a:t>Synthetic Data - Experiment</a:t>
            </a:r>
          </a:p>
        </p:txBody>
      </p:sp>
      <p:sp>
        <p:nvSpPr>
          <p:cNvPr id="6" name="Text Placeholder 5">
            <a:extLst>
              <a:ext uri="{FF2B5EF4-FFF2-40B4-BE49-F238E27FC236}">
                <a16:creationId xmlns:a16="http://schemas.microsoft.com/office/drawing/2014/main" id="{08ABC735-46AD-2921-4B49-3691EC175C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31BA8-0A8D-A624-9FE9-D68CACCA5FF4}"/>
              </a:ext>
            </a:extLst>
          </p:cNvPr>
          <p:cNvSpPr>
            <a:spLocks noGrp="1"/>
          </p:cNvSpPr>
          <p:nvPr>
            <p:ph type="sldNum" sz="quarter" idx="12"/>
          </p:nvPr>
        </p:nvSpPr>
        <p:spPr/>
        <p:txBody>
          <a:bodyPr/>
          <a:lstStyle/>
          <a:p>
            <a:fld id="{CC942E1D-94D0-4C55-B1DD-A28B122FA8E2}" type="slidenum">
              <a:rPr lang="en-US" smtClean="0"/>
              <a:pPr/>
              <a:t>19</a:t>
            </a:fld>
            <a:endParaRPr lang="en-US" dirty="0"/>
          </a:p>
        </p:txBody>
      </p:sp>
    </p:spTree>
    <p:extLst>
      <p:ext uri="{BB962C8B-B14F-4D97-AF65-F5344CB8AC3E}">
        <p14:creationId xmlns:p14="http://schemas.microsoft.com/office/powerpoint/2010/main" val="10957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673240" y="891608"/>
            <a:ext cx="8470760" cy="528687"/>
          </a:xfrm>
        </p:spPr>
        <p:txBody>
          <a:bodyPr>
            <a:noAutofit/>
          </a:bodyPr>
          <a:lstStyle/>
          <a:p>
            <a:r>
              <a:rPr lang="en-US" dirty="0"/>
              <a:t>Disclaimer</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73240" y="1514902"/>
            <a:ext cx="7419882" cy="3074273"/>
          </a:xfrm>
          <a:noFill/>
        </p:spPr>
        <p:txBody>
          <a:bodyPr vert="horz" lIns="91440" tIns="45720" rIns="91440" bIns="45720" rtlCol="0" anchor="t">
            <a:noAutofit/>
          </a:bodyPr>
          <a:lstStyle/>
          <a:p>
            <a:pPr marL="57150" indent="0">
              <a:lnSpc>
                <a:spcPct val="100000"/>
              </a:lnSpc>
              <a:spcBef>
                <a:spcPts val="600"/>
              </a:spcBef>
              <a:buNone/>
            </a:pPr>
            <a:r>
              <a:rPr lang="en-US" dirty="0">
                <a:latin typeface="Verdana"/>
                <a:ea typeface="Verdana"/>
              </a:rPr>
              <a:t>This presentation provides results of exploratory research by the National Center for Science and Engineering Statistics (NCSES) within the National Science Foundation (NSF). This information is shared to inform interested parties of ongoing activities and to encourage further discussion. Views expressed are those of the presenters and not necessarily those of NCSES or NSF.</a:t>
            </a:r>
            <a:endParaRPr lang="en-US" dirty="0"/>
          </a:p>
          <a:p>
            <a:pPr>
              <a:lnSpc>
                <a:spcPct val="100000"/>
              </a:lnSpc>
              <a:spcBef>
                <a:spcPts val="600"/>
              </a:spcBef>
            </a:pPr>
            <a:endParaRPr lang="en-US" dirty="0"/>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2</a:t>
            </a:fld>
            <a:endParaRPr lang="en-US" dirty="0"/>
          </a:p>
        </p:txBody>
      </p:sp>
    </p:spTree>
    <p:extLst>
      <p:ext uri="{BB962C8B-B14F-4D97-AF65-F5344CB8AC3E}">
        <p14:creationId xmlns:p14="http://schemas.microsoft.com/office/powerpoint/2010/main" val="69248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a:xfrm>
            <a:off x="782167" y="420895"/>
            <a:ext cx="8521979" cy="512839"/>
          </a:xfrm>
        </p:spPr>
        <p:txBody>
          <a:bodyPr>
            <a:normAutofit/>
          </a:bodyPr>
          <a:lstStyle/>
          <a:p>
            <a:r>
              <a:rPr lang="en-US" dirty="0"/>
              <a:t>Objectives of Public Use Longitudinal Microdata Creation</a:t>
            </a:r>
          </a:p>
        </p:txBody>
      </p:sp>
      <p:graphicFrame>
        <p:nvGraphicFramePr>
          <p:cNvPr id="5" name="Table 5">
            <a:extLst>
              <a:ext uri="{FF2B5EF4-FFF2-40B4-BE49-F238E27FC236}">
                <a16:creationId xmlns:a16="http://schemas.microsoft.com/office/drawing/2014/main" id="{CFB4F6BE-83C2-E88F-33C6-FA5DFE4BDAF9}"/>
              </a:ext>
            </a:extLst>
          </p:cNvPr>
          <p:cNvGraphicFramePr>
            <a:graphicFrameLocks noGrp="1"/>
          </p:cNvGraphicFramePr>
          <p:nvPr>
            <p:ph idx="1"/>
            <p:extLst>
              <p:ext uri="{D42A27DB-BD31-4B8C-83A1-F6EECF244321}">
                <p14:modId xmlns:p14="http://schemas.microsoft.com/office/powerpoint/2010/main" val="2739109989"/>
              </p:ext>
            </p:extLst>
          </p:nvPr>
        </p:nvGraphicFramePr>
        <p:xfrm>
          <a:off x="898902" y="1520638"/>
          <a:ext cx="7563174" cy="1390806"/>
        </p:xfrm>
        <a:graphic>
          <a:graphicData uri="http://schemas.openxmlformats.org/drawingml/2006/table">
            <a:tbl>
              <a:tblPr firstRow="1" bandRow="1">
                <a:tableStyleId>{2D5ABB26-0587-4C30-8999-92F81FD0307C}</a:tableStyleId>
              </a:tblPr>
              <a:tblGrid>
                <a:gridCol w="2309811">
                  <a:extLst>
                    <a:ext uri="{9D8B030D-6E8A-4147-A177-3AD203B41FA5}">
                      <a16:colId xmlns:a16="http://schemas.microsoft.com/office/drawing/2014/main" val="962164488"/>
                    </a:ext>
                  </a:extLst>
                </a:gridCol>
                <a:gridCol w="1751121">
                  <a:extLst>
                    <a:ext uri="{9D8B030D-6E8A-4147-A177-3AD203B41FA5}">
                      <a16:colId xmlns:a16="http://schemas.microsoft.com/office/drawing/2014/main" val="2896663576"/>
                    </a:ext>
                  </a:extLst>
                </a:gridCol>
                <a:gridCol w="1751121">
                  <a:extLst>
                    <a:ext uri="{9D8B030D-6E8A-4147-A177-3AD203B41FA5}">
                      <a16:colId xmlns:a16="http://schemas.microsoft.com/office/drawing/2014/main" val="4024851006"/>
                    </a:ext>
                  </a:extLst>
                </a:gridCol>
                <a:gridCol w="1751121">
                  <a:extLst>
                    <a:ext uri="{9D8B030D-6E8A-4147-A177-3AD203B41FA5}">
                      <a16:colId xmlns:a16="http://schemas.microsoft.com/office/drawing/2014/main" val="3233056777"/>
                    </a:ext>
                  </a:extLst>
                </a:gridCol>
              </a:tblGrid>
              <a:tr h="649126">
                <a:tc>
                  <a:txBody>
                    <a:bodyPr/>
                    <a:lstStyle/>
                    <a:p>
                      <a:endParaRPr lang="en-US" sz="1600" dirty="0">
                        <a:solidFill>
                          <a:srgbClr val="00467F"/>
                        </a:solidFill>
                      </a:endParaRP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solidFill>
                      <a:srgbClr val="DDEBF7"/>
                    </a:solidFill>
                  </a:tcPr>
                </a:tc>
                <a:tc>
                  <a:txBody>
                    <a:bodyPr/>
                    <a:lstStyle/>
                    <a:p>
                      <a:pPr algn="ctr"/>
                      <a:r>
                        <a:rPr lang="en-US" sz="1600" dirty="0">
                          <a:solidFill>
                            <a:srgbClr val="00467F"/>
                          </a:solidFill>
                        </a:rPr>
                        <a:t>Data Coarsening</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solidFill>
                      <a:srgbClr val="DDEBF7"/>
                    </a:solidFill>
                  </a:tcPr>
                </a:tc>
                <a:tc>
                  <a:txBody>
                    <a:bodyPr/>
                    <a:lstStyle/>
                    <a:p>
                      <a:pPr algn="ctr"/>
                      <a:r>
                        <a:rPr lang="en-US" sz="1600" dirty="0">
                          <a:solidFill>
                            <a:srgbClr val="00467F"/>
                          </a:solidFill>
                        </a:rPr>
                        <a:t>Partial Data Synthesis</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solidFill>
                      <a:srgbClr val="DDEBF7"/>
                    </a:solidFill>
                  </a:tcPr>
                </a:tc>
                <a:tc>
                  <a:txBody>
                    <a:bodyPr/>
                    <a:lstStyle/>
                    <a:p>
                      <a:pPr algn="ctr"/>
                      <a:r>
                        <a:rPr lang="en-US" sz="1600" b="1" dirty="0">
                          <a:solidFill>
                            <a:srgbClr val="00467F"/>
                          </a:solidFill>
                        </a:rPr>
                        <a:t>Select Data Synthesis</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solidFill>
                      <a:srgbClr val="DDEBF7"/>
                    </a:solidFill>
                  </a:tcPr>
                </a:tc>
                <a:extLst>
                  <a:ext uri="{0D108BD9-81ED-4DB2-BD59-A6C34878D82A}">
                    <a16:rowId xmlns:a16="http://schemas.microsoft.com/office/drawing/2014/main" val="651686416"/>
                  </a:ext>
                </a:extLst>
              </a:tr>
              <a:tr h="370840">
                <a:tc>
                  <a:txBody>
                    <a:bodyPr/>
                    <a:lstStyle/>
                    <a:p>
                      <a:r>
                        <a:rPr lang="en-US" sz="1600" dirty="0">
                          <a:solidFill>
                            <a:srgbClr val="00467F"/>
                          </a:solidFill>
                        </a:rPr>
                        <a:t>Reducing Risk</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solidFill>
                      <a:srgbClr val="DDEBF7"/>
                    </a:solidFill>
                  </a:tcPr>
                </a:tc>
                <a:tc>
                  <a:txBody>
                    <a:bodyPr/>
                    <a:lstStyle/>
                    <a:p>
                      <a:pPr algn="ctr"/>
                      <a:r>
                        <a:rPr lang="en-US" sz="1600" dirty="0">
                          <a:solidFill>
                            <a:srgbClr val="00467F"/>
                          </a:solidFill>
                        </a:rPr>
                        <a:t>√</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00467F"/>
                          </a:solidFill>
                        </a:rPr>
                        <a:t>√</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rgbClr val="00467F"/>
                          </a:solidFill>
                        </a:rPr>
                        <a:t>√</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tcPr>
                </a:tc>
                <a:extLst>
                  <a:ext uri="{0D108BD9-81ED-4DB2-BD59-A6C34878D82A}">
                    <a16:rowId xmlns:a16="http://schemas.microsoft.com/office/drawing/2014/main" val="3778827722"/>
                  </a:ext>
                </a:extLst>
              </a:tr>
              <a:tr h="370840">
                <a:tc>
                  <a:txBody>
                    <a:bodyPr/>
                    <a:lstStyle/>
                    <a:p>
                      <a:r>
                        <a:rPr lang="en-US" sz="1600" dirty="0">
                          <a:solidFill>
                            <a:srgbClr val="00467F"/>
                          </a:solidFill>
                        </a:rPr>
                        <a:t>Maintaining Utility</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solidFill>
                      <a:srgbClr val="DDEBF7"/>
                    </a:solidFill>
                  </a:tcPr>
                </a:tc>
                <a:tc>
                  <a:txBody>
                    <a:bodyPr/>
                    <a:lstStyle/>
                    <a:p>
                      <a:pPr algn="ctr"/>
                      <a:r>
                        <a:rPr lang="en-US" sz="1600" dirty="0">
                          <a:solidFill>
                            <a:srgbClr val="00467F"/>
                          </a:solidFill>
                        </a:rPr>
                        <a:t>X</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00467F"/>
                          </a:solidFill>
                        </a:rPr>
                        <a:t>√</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rgbClr val="00467F"/>
                          </a:solidFill>
                        </a:rPr>
                        <a:t>√√</a:t>
                      </a:r>
                    </a:p>
                  </a:txBody>
                  <a:tcPr anchor="ctr">
                    <a:lnL w="12700" cap="flat" cmpd="sng" algn="ctr">
                      <a:solidFill>
                        <a:srgbClr val="00467F"/>
                      </a:solidFill>
                      <a:prstDash val="solid"/>
                      <a:round/>
                      <a:headEnd type="none" w="med" len="med"/>
                      <a:tailEnd type="none" w="med" len="med"/>
                    </a:lnL>
                    <a:lnR w="12700" cap="flat" cmpd="sng" algn="ctr">
                      <a:solidFill>
                        <a:srgbClr val="00467F"/>
                      </a:solidFill>
                      <a:prstDash val="solid"/>
                      <a:round/>
                      <a:headEnd type="none" w="med" len="med"/>
                      <a:tailEnd type="none" w="med" len="med"/>
                    </a:lnR>
                    <a:lnT w="12700" cap="flat" cmpd="sng" algn="ctr">
                      <a:solidFill>
                        <a:srgbClr val="00467F"/>
                      </a:solidFill>
                      <a:prstDash val="solid"/>
                      <a:round/>
                      <a:headEnd type="none" w="med" len="med"/>
                      <a:tailEnd type="none" w="med" len="med"/>
                    </a:lnT>
                    <a:lnB w="12700" cap="flat" cmpd="sng" algn="ctr">
                      <a:solidFill>
                        <a:srgbClr val="00467F"/>
                      </a:solidFill>
                      <a:prstDash val="solid"/>
                      <a:round/>
                      <a:headEnd type="none" w="med" len="med"/>
                      <a:tailEnd type="none" w="med" len="med"/>
                    </a:lnB>
                  </a:tcPr>
                </a:tc>
                <a:extLst>
                  <a:ext uri="{0D108BD9-81ED-4DB2-BD59-A6C34878D82A}">
                    <a16:rowId xmlns:a16="http://schemas.microsoft.com/office/drawing/2014/main" val="3866168179"/>
                  </a:ext>
                </a:extLst>
              </a:tr>
            </a:tbl>
          </a:graphicData>
        </a:graphic>
      </p:graphicFrame>
      <p:sp>
        <p:nvSpPr>
          <p:cNvPr id="3" name="TextBox 2">
            <a:extLst>
              <a:ext uri="{FF2B5EF4-FFF2-40B4-BE49-F238E27FC236}">
                <a16:creationId xmlns:a16="http://schemas.microsoft.com/office/drawing/2014/main" id="{0A7E78B4-FA65-A864-8ADE-40D6FC0A0178}"/>
              </a:ext>
            </a:extLst>
          </p:cNvPr>
          <p:cNvSpPr txBox="1"/>
          <p:nvPr/>
        </p:nvSpPr>
        <p:spPr>
          <a:xfrm>
            <a:off x="964277" y="3000895"/>
            <a:ext cx="6242858" cy="923330"/>
          </a:xfrm>
          <a:prstGeom prst="rect">
            <a:avLst/>
          </a:prstGeom>
          <a:noFill/>
        </p:spPr>
        <p:txBody>
          <a:bodyPr wrap="square" rtlCol="0">
            <a:spAutoFit/>
          </a:bodyPr>
          <a:lstStyle/>
          <a:p>
            <a:r>
              <a:rPr lang="en-US" sz="1800" dirty="0">
                <a:solidFill>
                  <a:srgbClr val="00467F"/>
                </a:solidFill>
              </a:rPr>
              <a:t>√ 		effective </a:t>
            </a:r>
          </a:p>
          <a:p>
            <a:r>
              <a:rPr lang="en-US" sz="1800" dirty="0">
                <a:solidFill>
                  <a:srgbClr val="00467F"/>
                </a:solidFill>
              </a:rPr>
              <a:t>√√ 		more effective</a:t>
            </a:r>
          </a:p>
          <a:p>
            <a:r>
              <a:rPr lang="en-US" dirty="0">
                <a:solidFill>
                  <a:srgbClr val="00467F"/>
                </a:solidFill>
              </a:rPr>
              <a:t>X		ineffective</a:t>
            </a:r>
            <a:endParaRPr lang="en-US" dirty="0"/>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20</a:t>
            </a:fld>
            <a:endParaRPr lang="en-US" dirty="0"/>
          </a:p>
        </p:txBody>
      </p:sp>
    </p:spTree>
    <p:extLst>
      <p:ext uri="{BB962C8B-B14F-4D97-AF65-F5344CB8AC3E}">
        <p14:creationId xmlns:p14="http://schemas.microsoft.com/office/powerpoint/2010/main" val="102915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p:txBody>
          <a:bodyPr/>
          <a:lstStyle/>
          <a:p>
            <a:r>
              <a:rPr lang="en-US" dirty="0"/>
              <a:t>Experimental Factors</a:t>
            </a:r>
          </a:p>
        </p:txBody>
      </p:sp>
      <p:sp>
        <p:nvSpPr>
          <p:cNvPr id="6" name="Content Placeholder 5">
            <a:extLst>
              <a:ext uri="{FF2B5EF4-FFF2-40B4-BE49-F238E27FC236}">
                <a16:creationId xmlns:a16="http://schemas.microsoft.com/office/drawing/2014/main" id="{D82975B8-8F64-F397-F1B9-4D8FD8B522D6}"/>
              </a:ext>
            </a:extLst>
          </p:cNvPr>
          <p:cNvSpPr>
            <a:spLocks noGrp="1"/>
          </p:cNvSpPr>
          <p:nvPr>
            <p:ph idx="1"/>
          </p:nvPr>
        </p:nvSpPr>
        <p:spPr/>
        <p:txBody>
          <a:bodyPr/>
          <a:lstStyle/>
          <a:p>
            <a:r>
              <a:rPr lang="en-US" dirty="0"/>
              <a:t>Degree of select data synthesis</a:t>
            </a:r>
          </a:p>
          <a:p>
            <a:r>
              <a:rPr lang="en-US" dirty="0"/>
              <a:t>Select data synthesis approach</a:t>
            </a:r>
          </a:p>
          <a:p>
            <a:r>
              <a:rPr lang="en-US" dirty="0"/>
              <a:t>Variance estimation approach</a:t>
            </a:r>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21</a:t>
            </a:fld>
            <a:endParaRPr lang="en-US" dirty="0"/>
          </a:p>
        </p:txBody>
      </p:sp>
    </p:spTree>
    <p:extLst>
      <p:ext uri="{BB962C8B-B14F-4D97-AF65-F5344CB8AC3E}">
        <p14:creationId xmlns:p14="http://schemas.microsoft.com/office/powerpoint/2010/main" val="133069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p:txBody>
          <a:bodyPr/>
          <a:lstStyle/>
          <a:p>
            <a:r>
              <a:rPr lang="en-US" dirty="0"/>
              <a:t>Degree of Select Data Synthesis</a:t>
            </a:r>
          </a:p>
        </p:txBody>
      </p:sp>
      <p:sp>
        <p:nvSpPr>
          <p:cNvPr id="6" name="Content Placeholder 5">
            <a:extLst>
              <a:ext uri="{FF2B5EF4-FFF2-40B4-BE49-F238E27FC236}">
                <a16:creationId xmlns:a16="http://schemas.microsoft.com/office/drawing/2014/main" id="{EC8A7F53-E2A9-47F0-DC1F-A919662F1947}"/>
              </a:ext>
            </a:extLst>
          </p:cNvPr>
          <p:cNvSpPr>
            <a:spLocks noGrp="1"/>
          </p:cNvSpPr>
          <p:nvPr>
            <p:ph idx="1"/>
          </p:nvPr>
        </p:nvSpPr>
        <p:spPr/>
        <p:txBody>
          <a:bodyPr/>
          <a:lstStyle/>
          <a:p>
            <a:r>
              <a:rPr lang="en-US" dirty="0"/>
              <a:t>Three scenarios for overall data synthesis rates of 83%, 50%, 15%</a:t>
            </a:r>
          </a:p>
          <a:p>
            <a:pPr lvl="1"/>
            <a:r>
              <a:rPr lang="en-US" dirty="0"/>
              <a:t>% cases randomly selected for data synthesis </a:t>
            </a:r>
          </a:p>
          <a:p>
            <a:r>
              <a:rPr lang="en-US" dirty="0"/>
              <a:t>Varying data treatment rates by risk strata</a:t>
            </a:r>
          </a:p>
          <a:p>
            <a:pPr lvl="1"/>
            <a:r>
              <a:rPr lang="en-US" dirty="0"/>
              <a:t>Four groups were formed by whether a record can be uniquely and correctly (UC) matched to a record in cross-sectional PUFs</a:t>
            </a:r>
          </a:p>
          <a:p>
            <a:pPr lvl="2">
              <a:spcBef>
                <a:spcPts val="300"/>
              </a:spcBef>
              <a:spcAft>
                <a:spcPts val="300"/>
              </a:spcAft>
            </a:pPr>
            <a:r>
              <a:rPr lang="en-US" dirty="0"/>
              <a:t>Stratum 1: UC matched to a record in all three cross-sectional PUFs</a:t>
            </a:r>
          </a:p>
          <a:p>
            <a:pPr lvl="2">
              <a:spcBef>
                <a:spcPts val="300"/>
              </a:spcBef>
              <a:spcAft>
                <a:spcPts val="300"/>
              </a:spcAft>
            </a:pPr>
            <a:r>
              <a:rPr lang="en-US" dirty="0"/>
              <a:t>Stratum 2: UC matched to a record in two cross-sectional PUFs</a:t>
            </a:r>
          </a:p>
          <a:p>
            <a:pPr lvl="2">
              <a:spcBef>
                <a:spcPts val="300"/>
              </a:spcBef>
              <a:spcAft>
                <a:spcPts val="300"/>
              </a:spcAft>
            </a:pPr>
            <a:r>
              <a:rPr lang="en-US" dirty="0"/>
              <a:t>Stratum 3: UC matched to a record in one cross-sectional PUFs</a:t>
            </a:r>
          </a:p>
          <a:p>
            <a:pPr lvl="2">
              <a:spcBef>
                <a:spcPts val="300"/>
              </a:spcBef>
              <a:spcAft>
                <a:spcPts val="300"/>
              </a:spcAft>
            </a:pPr>
            <a:r>
              <a:rPr lang="en-US" dirty="0"/>
              <a:t>Stratum 4: Not UC matched to any record in cross-sectional PUFs</a:t>
            </a:r>
          </a:p>
          <a:p>
            <a:pPr lvl="1"/>
            <a:r>
              <a:rPr lang="en-US" dirty="0"/>
              <a:t>Considerably higher rates for risk stratum 1 </a:t>
            </a:r>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22</a:t>
            </a:fld>
            <a:endParaRPr lang="en-US" dirty="0"/>
          </a:p>
        </p:txBody>
      </p:sp>
    </p:spTree>
    <p:extLst>
      <p:ext uri="{BB962C8B-B14F-4D97-AF65-F5344CB8AC3E}">
        <p14:creationId xmlns:p14="http://schemas.microsoft.com/office/powerpoint/2010/main" val="237763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p:txBody>
          <a:bodyPr/>
          <a:lstStyle/>
          <a:p>
            <a:r>
              <a:rPr lang="en-US" dirty="0"/>
              <a:t>Select Data Synthesis Approach 1 | Imputation</a:t>
            </a:r>
          </a:p>
        </p:txBody>
      </p:sp>
      <p:sp>
        <p:nvSpPr>
          <p:cNvPr id="6" name="Content Placeholder 5">
            <a:extLst>
              <a:ext uri="{FF2B5EF4-FFF2-40B4-BE49-F238E27FC236}">
                <a16:creationId xmlns:a16="http://schemas.microsoft.com/office/drawing/2014/main" id="{EC8A7F53-E2A9-47F0-DC1F-A919662F1947}"/>
              </a:ext>
            </a:extLst>
          </p:cNvPr>
          <p:cNvSpPr>
            <a:spLocks noGrp="1"/>
          </p:cNvSpPr>
          <p:nvPr>
            <p:ph idx="1"/>
          </p:nvPr>
        </p:nvSpPr>
        <p:spPr/>
        <p:txBody>
          <a:bodyPr/>
          <a:lstStyle/>
          <a:p>
            <a:r>
              <a:rPr lang="en-US" dirty="0"/>
              <a:t>Leveraging an existing hot-deck imputation method for survey item missing</a:t>
            </a:r>
          </a:p>
          <a:p>
            <a:pPr lvl="1"/>
            <a:r>
              <a:rPr lang="en-US" dirty="0"/>
              <a:t>Select associated variables</a:t>
            </a:r>
            <a:br>
              <a:rPr lang="en-US" dirty="0"/>
            </a:br>
            <a:r>
              <a:rPr lang="en-US" dirty="0"/>
              <a:t>In SDR, carefully selected through examining variable importance from random forest</a:t>
            </a:r>
          </a:p>
          <a:p>
            <a:pPr lvl="1"/>
            <a:r>
              <a:rPr lang="en-US" dirty="0"/>
              <a:t>Form groups of similar cases defined by selected associated variables</a:t>
            </a:r>
          </a:p>
          <a:p>
            <a:pPr lvl="1"/>
            <a:r>
              <a:rPr lang="en-US" dirty="0"/>
              <a:t>Replace missing values with observed values of randomly selected cases in the group</a:t>
            </a:r>
          </a:p>
          <a:p>
            <a:r>
              <a:rPr lang="en-US" dirty="0"/>
              <a:t>Modified to add noise while respecting critical associations</a:t>
            </a:r>
          </a:p>
          <a:p>
            <a:pPr lvl="1"/>
            <a:endParaRPr lang="en-US" dirty="0"/>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23</a:t>
            </a:fld>
            <a:endParaRPr lang="en-US" dirty="0"/>
          </a:p>
        </p:txBody>
      </p:sp>
    </p:spTree>
    <p:extLst>
      <p:ext uri="{BB962C8B-B14F-4D97-AF65-F5344CB8AC3E}">
        <p14:creationId xmlns:p14="http://schemas.microsoft.com/office/powerpoint/2010/main" val="160176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a:xfrm>
            <a:off x="682580" y="448057"/>
            <a:ext cx="8461420" cy="450846"/>
          </a:xfrm>
        </p:spPr>
        <p:txBody>
          <a:bodyPr>
            <a:normAutofit/>
          </a:bodyPr>
          <a:lstStyle/>
          <a:p>
            <a:r>
              <a:rPr lang="en-US" dirty="0"/>
              <a:t>Select Data Synthesis Approach 2 | MACH</a:t>
            </a:r>
          </a:p>
        </p:txBody>
      </p:sp>
      <p:sp>
        <p:nvSpPr>
          <p:cNvPr id="6" name="Content Placeholder 5">
            <a:extLst>
              <a:ext uri="{FF2B5EF4-FFF2-40B4-BE49-F238E27FC236}">
                <a16:creationId xmlns:a16="http://schemas.microsoft.com/office/drawing/2014/main" id="{EC8A7F53-E2A9-47F0-DC1F-A919662F1947}"/>
              </a:ext>
            </a:extLst>
          </p:cNvPr>
          <p:cNvSpPr>
            <a:spLocks noGrp="1"/>
          </p:cNvSpPr>
          <p:nvPr>
            <p:ph idx="1"/>
          </p:nvPr>
        </p:nvSpPr>
        <p:spPr/>
        <p:txBody>
          <a:bodyPr/>
          <a:lstStyle/>
          <a:p>
            <a:r>
              <a:rPr lang="en-US" dirty="0"/>
              <a:t>Model-assisted constrained hotdeck (MACH) process</a:t>
            </a:r>
          </a:p>
          <a:p>
            <a:pPr lvl="1"/>
            <a:r>
              <a:rPr lang="en-US" dirty="0"/>
              <a:t>Fit parametric model</a:t>
            </a:r>
          </a:p>
          <a:p>
            <a:pPr lvl="1"/>
            <a:r>
              <a:rPr lang="en-US" dirty="0"/>
              <a:t>Form groups on predicted values</a:t>
            </a:r>
          </a:p>
          <a:p>
            <a:pPr lvl="1"/>
            <a:r>
              <a:rPr lang="en-US" dirty="0"/>
              <a:t>Exchange observed values within the group</a:t>
            </a:r>
          </a:p>
          <a:p>
            <a:r>
              <a:rPr lang="en-US" dirty="0"/>
              <a:t>Westat developed the algorithm for Census Bureau and AASHTO/FHWA for perturbing American Community Survey data for the Census Transportation and Planning Products</a:t>
            </a:r>
          </a:p>
          <a:p>
            <a:r>
              <a:rPr lang="en-US" dirty="0"/>
              <a:t>Handles skip patterns and includes safeguards to respect critical relationships</a:t>
            </a:r>
          </a:p>
          <a:p>
            <a:pPr marL="57150" indent="0">
              <a:buNone/>
            </a:pPr>
            <a:endParaRPr lang="en-US" dirty="0"/>
          </a:p>
          <a:p>
            <a:endParaRPr lang="en-US" dirty="0"/>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24</a:t>
            </a:fld>
            <a:endParaRPr lang="en-US" dirty="0"/>
          </a:p>
        </p:txBody>
      </p:sp>
    </p:spTree>
    <p:extLst>
      <p:ext uri="{BB962C8B-B14F-4D97-AF65-F5344CB8AC3E}">
        <p14:creationId xmlns:p14="http://schemas.microsoft.com/office/powerpoint/2010/main" val="11261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p:txBody>
          <a:bodyPr/>
          <a:lstStyle/>
          <a:p>
            <a:r>
              <a:rPr lang="en-US" dirty="0"/>
              <a:t>Select Data Synthesis Approach 3 | Synthpop</a:t>
            </a:r>
          </a:p>
        </p:txBody>
      </p:sp>
      <p:sp>
        <p:nvSpPr>
          <p:cNvPr id="6" name="Content Placeholder 5">
            <a:extLst>
              <a:ext uri="{FF2B5EF4-FFF2-40B4-BE49-F238E27FC236}">
                <a16:creationId xmlns:a16="http://schemas.microsoft.com/office/drawing/2014/main" id="{EC8A7F53-E2A9-47F0-DC1F-A919662F1947}"/>
              </a:ext>
            </a:extLst>
          </p:cNvPr>
          <p:cNvSpPr>
            <a:spLocks noGrp="1"/>
          </p:cNvSpPr>
          <p:nvPr>
            <p:ph idx="1"/>
          </p:nvPr>
        </p:nvSpPr>
        <p:spPr/>
        <p:txBody>
          <a:bodyPr/>
          <a:lstStyle/>
          <a:p>
            <a:r>
              <a:rPr lang="en-US" dirty="0"/>
              <a:t>Developed as part of UK Economic and Social Research Council-funded Synthetic Data Estimation for UK Longitudinal Studies (SYLLS) project</a:t>
            </a:r>
          </a:p>
          <a:p>
            <a:r>
              <a:rPr lang="en-US" dirty="0"/>
              <a:t>Classification and regression trees (CART) are default conditional models used for synthesis</a:t>
            </a:r>
          </a:p>
          <a:p>
            <a:r>
              <a:rPr lang="en-US" dirty="0"/>
              <a:t>Various parametric alternatives are also available</a:t>
            </a:r>
          </a:p>
          <a:p>
            <a:r>
              <a:rPr lang="en-US" dirty="0"/>
              <a:t>Open source package available in R, including options for drawing inferences from the synthetic data and comparing to original data outcomes</a:t>
            </a:r>
          </a:p>
          <a:p>
            <a:endParaRPr lang="en-US" dirty="0"/>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25</a:t>
            </a:fld>
            <a:endParaRPr lang="en-US" dirty="0"/>
          </a:p>
        </p:txBody>
      </p:sp>
    </p:spTree>
    <p:extLst>
      <p:ext uri="{BB962C8B-B14F-4D97-AF65-F5344CB8AC3E}">
        <p14:creationId xmlns:p14="http://schemas.microsoft.com/office/powerpoint/2010/main" val="80854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p:txBody>
          <a:bodyPr/>
          <a:lstStyle/>
          <a:p>
            <a:r>
              <a:rPr lang="en-US" dirty="0"/>
              <a:t>Variance Estimation Consideration</a:t>
            </a:r>
          </a:p>
        </p:txBody>
      </p:sp>
      <p:sp>
        <p:nvSpPr>
          <p:cNvPr id="6" name="Content Placeholder 5">
            <a:extLst>
              <a:ext uri="{FF2B5EF4-FFF2-40B4-BE49-F238E27FC236}">
                <a16:creationId xmlns:a16="http://schemas.microsoft.com/office/drawing/2014/main" id="{EC8A7F53-E2A9-47F0-DC1F-A919662F1947}"/>
              </a:ext>
            </a:extLst>
          </p:cNvPr>
          <p:cNvSpPr>
            <a:spLocks noGrp="1"/>
          </p:cNvSpPr>
          <p:nvPr>
            <p:ph idx="1"/>
          </p:nvPr>
        </p:nvSpPr>
        <p:spPr/>
        <p:txBody>
          <a:bodyPr/>
          <a:lstStyle/>
          <a:p>
            <a:r>
              <a:rPr lang="en-US" dirty="0"/>
              <a:t>Releasing multiple implicates</a:t>
            </a:r>
          </a:p>
          <a:p>
            <a:pPr lvl="1"/>
            <a:r>
              <a:rPr lang="en-US" dirty="0"/>
              <a:t>Inspired by multiple imputation</a:t>
            </a:r>
          </a:p>
          <a:p>
            <a:pPr lvl="1"/>
            <a:r>
              <a:rPr lang="en-US" dirty="0"/>
              <a:t>Generate and release multiple implicates </a:t>
            </a:r>
          </a:p>
          <a:p>
            <a:pPr lvl="1"/>
            <a:r>
              <a:rPr lang="en-US" dirty="0"/>
              <a:t>Data users can obtain valid variance estimates in any analysis </a:t>
            </a:r>
          </a:p>
          <a:p>
            <a:pPr lvl="1"/>
            <a:r>
              <a:rPr lang="en-US" dirty="0"/>
              <a:t>Reveals which records are synthesized, potentially increasing risks</a:t>
            </a:r>
          </a:p>
          <a:p>
            <a:r>
              <a:rPr lang="en-US" dirty="0"/>
              <a:t>Releasing general variance factors</a:t>
            </a:r>
          </a:p>
          <a:p>
            <a:pPr lvl="1"/>
            <a:r>
              <a:rPr lang="en-US" dirty="0"/>
              <a:t>Does not reveal which records are synthesized</a:t>
            </a:r>
          </a:p>
          <a:p>
            <a:pPr lvl="1"/>
            <a:r>
              <a:rPr lang="en-US" dirty="0"/>
              <a:t>Accuracy of variance estimates may vary by analysis</a:t>
            </a:r>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26</a:t>
            </a:fld>
            <a:endParaRPr lang="en-US" dirty="0"/>
          </a:p>
        </p:txBody>
      </p:sp>
    </p:spTree>
    <p:extLst>
      <p:ext uri="{BB962C8B-B14F-4D97-AF65-F5344CB8AC3E}">
        <p14:creationId xmlns:p14="http://schemas.microsoft.com/office/powerpoint/2010/main" val="17335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BF4E-D4FC-862F-B498-A115F7DECA1F}"/>
              </a:ext>
            </a:extLst>
          </p:cNvPr>
          <p:cNvSpPr>
            <a:spLocks noGrp="1"/>
          </p:cNvSpPr>
          <p:nvPr>
            <p:ph type="title"/>
          </p:nvPr>
        </p:nvSpPr>
        <p:spPr>
          <a:xfrm>
            <a:off x="738964" y="1379947"/>
            <a:ext cx="7444141" cy="1337269"/>
          </a:xfrm>
        </p:spPr>
        <p:txBody>
          <a:bodyPr/>
          <a:lstStyle/>
          <a:p>
            <a:r>
              <a:rPr lang="en-US" dirty="0"/>
              <a:t>Evaluation Measures</a:t>
            </a:r>
            <a:endParaRPr lang="en-US" dirty="0">
              <a:cs typeface="Arial"/>
            </a:endParaRPr>
          </a:p>
        </p:txBody>
      </p:sp>
      <p:sp>
        <p:nvSpPr>
          <p:cNvPr id="6" name="Text Placeholder 5">
            <a:extLst>
              <a:ext uri="{FF2B5EF4-FFF2-40B4-BE49-F238E27FC236}">
                <a16:creationId xmlns:a16="http://schemas.microsoft.com/office/drawing/2014/main" id="{08ABC735-46AD-2921-4B49-3691EC175C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31BA8-0A8D-A624-9FE9-D68CACCA5FF4}"/>
              </a:ext>
            </a:extLst>
          </p:cNvPr>
          <p:cNvSpPr>
            <a:spLocks noGrp="1"/>
          </p:cNvSpPr>
          <p:nvPr>
            <p:ph type="sldNum" sz="quarter" idx="12"/>
          </p:nvPr>
        </p:nvSpPr>
        <p:spPr/>
        <p:txBody>
          <a:bodyPr/>
          <a:lstStyle/>
          <a:p>
            <a:fld id="{CC942E1D-94D0-4C55-B1DD-A28B122FA8E2}" type="slidenum">
              <a:rPr lang="en-US" smtClean="0"/>
              <a:pPr/>
              <a:t>27</a:t>
            </a:fld>
            <a:endParaRPr lang="en-US" dirty="0"/>
          </a:p>
        </p:txBody>
      </p:sp>
    </p:spTree>
    <p:extLst>
      <p:ext uri="{BB962C8B-B14F-4D97-AF65-F5344CB8AC3E}">
        <p14:creationId xmlns:p14="http://schemas.microsoft.com/office/powerpoint/2010/main" val="259513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p:txBody>
          <a:bodyPr/>
          <a:lstStyle/>
          <a:p>
            <a:r>
              <a:rPr lang="en-US" dirty="0"/>
              <a:t>Evaluation of Data Treatments | Risk</a:t>
            </a:r>
          </a:p>
        </p:txBody>
      </p:sp>
      <p:sp>
        <p:nvSpPr>
          <p:cNvPr id="6" name="Content Placeholder 5">
            <a:extLst>
              <a:ext uri="{FF2B5EF4-FFF2-40B4-BE49-F238E27FC236}">
                <a16:creationId xmlns:a16="http://schemas.microsoft.com/office/drawing/2014/main" id="{EC8A7F53-E2A9-47F0-DC1F-A919662F1947}"/>
              </a:ext>
            </a:extLst>
          </p:cNvPr>
          <p:cNvSpPr>
            <a:spLocks noGrp="1"/>
          </p:cNvSpPr>
          <p:nvPr>
            <p:ph idx="1"/>
          </p:nvPr>
        </p:nvSpPr>
        <p:spPr/>
        <p:txBody>
          <a:bodyPr/>
          <a:lstStyle/>
          <a:p>
            <a:r>
              <a:rPr lang="en-US" dirty="0"/>
              <a:t>Reduction in risk</a:t>
            </a:r>
          </a:p>
          <a:p>
            <a:pPr lvl="1"/>
            <a:r>
              <a:rPr lang="en-US" dirty="0"/>
              <a:t>Repeat record matching using the same set of variables but with select synthetic data</a:t>
            </a:r>
          </a:p>
          <a:p>
            <a:pPr lvl="1"/>
            <a:r>
              <a:rPr lang="en-US" dirty="0"/>
              <a:t>Compare risks to original risk</a:t>
            </a:r>
          </a:p>
          <a:p>
            <a:pPr lvl="2"/>
            <a:r>
              <a:rPr lang="en-US" dirty="0"/>
              <a:t>% uniquely and correctly matched to a record in cross-sectional PUFs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28</a:t>
            </a:fld>
            <a:endParaRPr lang="en-US" dirty="0"/>
          </a:p>
        </p:txBody>
      </p:sp>
    </p:spTree>
    <p:extLst>
      <p:ext uri="{BB962C8B-B14F-4D97-AF65-F5344CB8AC3E}">
        <p14:creationId xmlns:p14="http://schemas.microsoft.com/office/powerpoint/2010/main" val="264407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p:txBody>
          <a:bodyPr/>
          <a:lstStyle/>
          <a:p>
            <a:r>
              <a:rPr lang="en-US" dirty="0"/>
              <a:t>Evaluation of Data Treatments | Utility</a:t>
            </a:r>
          </a:p>
        </p:txBody>
      </p:sp>
      <p:sp>
        <p:nvSpPr>
          <p:cNvPr id="6" name="Content Placeholder 5">
            <a:extLst>
              <a:ext uri="{FF2B5EF4-FFF2-40B4-BE49-F238E27FC236}">
                <a16:creationId xmlns:a16="http://schemas.microsoft.com/office/drawing/2014/main" id="{EC8A7F53-E2A9-47F0-DC1F-A919662F1947}"/>
              </a:ext>
            </a:extLst>
          </p:cNvPr>
          <p:cNvSpPr>
            <a:spLocks noGrp="1"/>
          </p:cNvSpPr>
          <p:nvPr>
            <p:ph idx="1"/>
          </p:nvPr>
        </p:nvSpPr>
        <p:spPr/>
        <p:txBody>
          <a:bodyPr/>
          <a:lstStyle/>
          <a:p>
            <a:r>
              <a:rPr lang="en-US" dirty="0"/>
              <a:t>Maintenance of utility through various measures</a:t>
            </a:r>
          </a:p>
          <a:p>
            <a:pPr lvl="1"/>
            <a:r>
              <a:rPr lang="en-US" dirty="0"/>
              <a:t>Quality control checks for consistencies</a:t>
            </a:r>
          </a:p>
          <a:p>
            <a:pPr lvl="1"/>
            <a:r>
              <a:rPr lang="en-US" dirty="0"/>
              <a:t>Distance between raw and synthetic data </a:t>
            </a:r>
          </a:p>
          <a:p>
            <a:pPr lvl="2"/>
            <a:r>
              <a:rPr lang="en-US" dirty="0"/>
              <a:t>Weighted cell counts – e.g., Hellinger’s Distance</a:t>
            </a:r>
          </a:p>
          <a:p>
            <a:pPr lvl="2"/>
            <a:r>
              <a:rPr lang="en-US" dirty="0"/>
              <a:t>Weighted cell means</a:t>
            </a:r>
          </a:p>
          <a:p>
            <a:pPr lvl="2"/>
            <a:r>
              <a:rPr lang="en-US" dirty="0"/>
              <a:t>Pairwise associations – variables themselves, ranks </a:t>
            </a:r>
          </a:p>
          <a:p>
            <a:pPr lvl="2"/>
            <a:r>
              <a:rPr lang="en-US" dirty="0"/>
              <a:t>Multivariate associations</a:t>
            </a:r>
          </a:p>
          <a:p>
            <a:pPr lvl="2"/>
            <a:r>
              <a:rPr lang="en-US" dirty="0"/>
              <a:t>Point estimates not included in original confidence intervals</a:t>
            </a:r>
          </a:p>
          <a:p>
            <a:pPr lvl="2"/>
            <a:r>
              <a:rPr lang="en-US" dirty="0"/>
              <a:t>Confidence intervals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29</a:t>
            </a:fld>
            <a:endParaRPr lang="en-US" dirty="0"/>
          </a:p>
        </p:txBody>
      </p:sp>
    </p:spTree>
    <p:extLst>
      <p:ext uri="{BB962C8B-B14F-4D97-AF65-F5344CB8AC3E}">
        <p14:creationId xmlns:p14="http://schemas.microsoft.com/office/powerpoint/2010/main" val="33429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FA03-97E4-494B-BB5A-7512A800AEC2}"/>
              </a:ext>
            </a:extLst>
          </p:cNvPr>
          <p:cNvSpPr>
            <a:spLocks noGrp="1"/>
          </p:cNvSpPr>
          <p:nvPr>
            <p:ph type="title"/>
          </p:nvPr>
        </p:nvSpPr>
        <p:spPr/>
        <p:txBody>
          <a:bodyPr/>
          <a:lstStyle/>
          <a:p>
            <a:r>
              <a:rPr lang="en-US" dirty="0">
                <a:latin typeface="Verdana"/>
                <a:ea typeface="Verdana"/>
              </a:rPr>
              <a:t>Outline</a:t>
            </a:r>
            <a:endParaRPr lang="en-US" dirty="0"/>
          </a:p>
        </p:txBody>
      </p:sp>
      <p:sp>
        <p:nvSpPr>
          <p:cNvPr id="7" name="Text Placeholder 6">
            <a:extLst>
              <a:ext uri="{FF2B5EF4-FFF2-40B4-BE49-F238E27FC236}">
                <a16:creationId xmlns:a16="http://schemas.microsoft.com/office/drawing/2014/main" id="{A09E8F29-BBF7-6C88-2B65-DA336BAF74B0}"/>
              </a:ext>
            </a:extLst>
          </p:cNvPr>
          <p:cNvSpPr>
            <a:spLocks noGrp="1"/>
          </p:cNvSpPr>
          <p:nvPr>
            <p:ph type="body" sz="half" idx="2"/>
          </p:nvPr>
        </p:nvSpPr>
        <p:spPr/>
        <p:txBody>
          <a:bodyPr/>
          <a:lstStyle/>
          <a:p>
            <a:endParaRPr lang="en-US" dirty="0"/>
          </a:p>
        </p:txBody>
      </p:sp>
      <p:sp>
        <p:nvSpPr>
          <p:cNvPr id="4" name="Content Placeholder 3">
            <a:extLst>
              <a:ext uri="{FF2B5EF4-FFF2-40B4-BE49-F238E27FC236}">
                <a16:creationId xmlns:a16="http://schemas.microsoft.com/office/drawing/2014/main" id="{54D64A7E-32FC-5D95-EA49-DD27B39CB359}"/>
              </a:ext>
            </a:extLst>
          </p:cNvPr>
          <p:cNvSpPr>
            <a:spLocks noGrp="1"/>
          </p:cNvSpPr>
          <p:nvPr>
            <p:ph idx="1"/>
          </p:nvPr>
        </p:nvSpPr>
        <p:spPr/>
        <p:txBody>
          <a:bodyPr/>
          <a:lstStyle/>
          <a:p>
            <a:r>
              <a:rPr lang="en-US" dirty="0">
                <a:cs typeface="Arial"/>
              </a:rPr>
              <a:t>Background and Data</a:t>
            </a:r>
          </a:p>
          <a:p>
            <a:r>
              <a:rPr lang="en-US" dirty="0">
                <a:cs typeface="Arial"/>
              </a:rPr>
              <a:t>Challenges and Solutions</a:t>
            </a:r>
          </a:p>
          <a:p>
            <a:r>
              <a:rPr lang="en-US" dirty="0">
                <a:cs typeface="Arial"/>
              </a:rPr>
              <a:t>Data Treatments</a:t>
            </a:r>
          </a:p>
          <a:p>
            <a:r>
              <a:rPr lang="en-US" dirty="0">
                <a:cs typeface="Arial"/>
              </a:rPr>
              <a:t>Synthetic Data - Experiment</a:t>
            </a:r>
          </a:p>
          <a:p>
            <a:r>
              <a:rPr lang="en-US" dirty="0">
                <a:cs typeface="Arial"/>
              </a:rPr>
              <a:t>Evaluation Measures</a:t>
            </a:r>
          </a:p>
          <a:p>
            <a:r>
              <a:rPr lang="en-US" dirty="0">
                <a:cs typeface="Arial"/>
              </a:rPr>
              <a:t>Summary</a:t>
            </a:r>
          </a:p>
        </p:txBody>
      </p:sp>
      <p:sp>
        <p:nvSpPr>
          <p:cNvPr id="5" name="Slide Number Placeholder 4">
            <a:extLst>
              <a:ext uri="{FF2B5EF4-FFF2-40B4-BE49-F238E27FC236}">
                <a16:creationId xmlns:a16="http://schemas.microsoft.com/office/drawing/2014/main" id="{D53EB0B5-879F-3A1B-E189-ABBB742DFE1C}"/>
              </a:ext>
            </a:extLst>
          </p:cNvPr>
          <p:cNvSpPr>
            <a:spLocks noGrp="1"/>
          </p:cNvSpPr>
          <p:nvPr>
            <p:ph type="sldNum" sz="quarter" idx="12"/>
          </p:nvPr>
        </p:nvSpPr>
        <p:spPr/>
        <p:txBody>
          <a:bodyPr/>
          <a:lstStyle/>
          <a:p>
            <a:fld id="{CC942E1D-94D0-4C55-B1DD-A28B122FA8E2}" type="slidenum">
              <a:rPr lang="en-US" smtClean="0"/>
              <a:pPr/>
              <a:t>3</a:t>
            </a:fld>
            <a:endParaRPr lang="en-US" dirty="0"/>
          </a:p>
        </p:txBody>
      </p:sp>
    </p:spTree>
    <p:extLst>
      <p:ext uri="{BB962C8B-B14F-4D97-AF65-F5344CB8AC3E}">
        <p14:creationId xmlns:p14="http://schemas.microsoft.com/office/powerpoint/2010/main" val="41834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00D-73F6-9A22-C394-912FFBFCA684}"/>
              </a:ext>
            </a:extLst>
          </p:cNvPr>
          <p:cNvSpPr>
            <a:spLocks noGrp="1"/>
          </p:cNvSpPr>
          <p:nvPr>
            <p:ph type="title"/>
          </p:nvPr>
        </p:nvSpPr>
        <p:spPr/>
        <p:txBody>
          <a:bodyPr/>
          <a:lstStyle/>
          <a:p>
            <a:r>
              <a:rPr lang="en-US" dirty="0"/>
              <a:t>Risk-Utility Trade-off</a:t>
            </a:r>
          </a:p>
        </p:txBody>
      </p:sp>
      <p:sp>
        <p:nvSpPr>
          <p:cNvPr id="6" name="Content Placeholder 5">
            <a:extLst>
              <a:ext uri="{FF2B5EF4-FFF2-40B4-BE49-F238E27FC236}">
                <a16:creationId xmlns:a16="http://schemas.microsoft.com/office/drawing/2014/main" id="{EC8A7F53-E2A9-47F0-DC1F-A919662F1947}"/>
              </a:ext>
            </a:extLst>
          </p:cNvPr>
          <p:cNvSpPr>
            <a:spLocks noGrp="1"/>
          </p:cNvSpPr>
          <p:nvPr>
            <p:ph idx="1"/>
          </p:nvPr>
        </p:nvSpPr>
        <p:spPr/>
        <p:txBody>
          <a:bodyPr/>
          <a:lstStyle/>
          <a:p>
            <a:r>
              <a:rPr lang="en-US" dirty="0"/>
              <a:t>Risk mitigation</a:t>
            </a:r>
          </a:p>
          <a:p>
            <a:pPr lvl="1"/>
            <a:r>
              <a:rPr lang="en-US" dirty="0"/>
              <a:t>Quantifying risk reduction</a:t>
            </a:r>
          </a:p>
          <a:p>
            <a:pPr lvl="1"/>
            <a:r>
              <a:rPr lang="en-US" dirty="0"/>
              <a:t>Comparing percentage of records accurately (uniquely and correctly) matched to their corresponding records in all three cross-sectional PUFs before and after data synthesis</a:t>
            </a:r>
          </a:p>
          <a:p>
            <a:r>
              <a:rPr lang="en-US" dirty="0"/>
              <a:t>Utility preservation</a:t>
            </a:r>
          </a:p>
          <a:p>
            <a:pPr lvl="1"/>
            <a:r>
              <a:rPr lang="en-US" dirty="0"/>
              <a:t>Assessing the proximity between original and synthetic data</a:t>
            </a:r>
          </a:p>
          <a:p>
            <a:pPr lvl="1"/>
            <a:r>
              <a:rPr lang="en-US" dirty="0"/>
              <a:t>Summarizing several utility/distance measures in different units by computing the average utility measure relative to that under the scenario of imputation approach with 15% data synthesis</a:t>
            </a:r>
          </a:p>
          <a:p>
            <a:pPr marL="288925" lvl="1" indent="0">
              <a:buNone/>
            </a:pPr>
            <a:endParaRPr lang="en-US" dirty="0"/>
          </a:p>
          <a:p>
            <a:pPr marL="288925" lvl="1" indent="0">
              <a:buNone/>
            </a:pPr>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BE8F4A6-6ABF-A04A-C109-B814E2E9E750}"/>
              </a:ext>
            </a:extLst>
          </p:cNvPr>
          <p:cNvSpPr>
            <a:spLocks noGrp="1"/>
          </p:cNvSpPr>
          <p:nvPr>
            <p:ph type="sldNum" sz="quarter" idx="12"/>
          </p:nvPr>
        </p:nvSpPr>
        <p:spPr/>
        <p:txBody>
          <a:bodyPr/>
          <a:lstStyle/>
          <a:p>
            <a:fld id="{CC942E1D-94D0-4C55-B1DD-A28B122FA8E2}" type="slidenum">
              <a:rPr lang="en-US" smtClean="0"/>
              <a:pPr/>
              <a:t>30</a:t>
            </a:fld>
            <a:endParaRPr lang="en-US" dirty="0"/>
          </a:p>
        </p:txBody>
      </p:sp>
    </p:spTree>
    <p:extLst>
      <p:ext uri="{BB962C8B-B14F-4D97-AF65-F5344CB8AC3E}">
        <p14:creationId xmlns:p14="http://schemas.microsoft.com/office/powerpoint/2010/main" val="7329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860C-02BD-312C-2362-5844C0EB08BA}"/>
              </a:ext>
            </a:extLst>
          </p:cNvPr>
          <p:cNvSpPr>
            <a:spLocks noGrp="1"/>
          </p:cNvSpPr>
          <p:nvPr>
            <p:ph type="title"/>
          </p:nvPr>
        </p:nvSpPr>
        <p:spPr/>
        <p:txBody>
          <a:bodyPr>
            <a:normAutofit/>
          </a:bodyPr>
          <a:lstStyle/>
          <a:p>
            <a:r>
              <a:rPr lang="en-US" dirty="0"/>
              <a:t>Risk-Utility Trade-off (continued)</a:t>
            </a:r>
          </a:p>
        </p:txBody>
      </p:sp>
      <p:pic>
        <p:nvPicPr>
          <p:cNvPr id="3" name="Picture 2" descr="This scatterplot demonstrates that as risks decrease, the utility is compromised for each data synthesis approach.">
            <a:extLst>
              <a:ext uri="{FF2B5EF4-FFF2-40B4-BE49-F238E27FC236}">
                <a16:creationId xmlns:a16="http://schemas.microsoft.com/office/drawing/2014/main" id="{7F0CBFD2-27B5-980B-09C0-C4990D1153CA}"/>
              </a:ext>
            </a:extLst>
          </p:cNvPr>
          <p:cNvPicPr>
            <a:picLocks noChangeAspect="1"/>
          </p:cNvPicPr>
          <p:nvPr/>
        </p:nvPicPr>
        <p:blipFill>
          <a:blip r:embed="rId3"/>
          <a:stretch>
            <a:fillRect/>
          </a:stretch>
        </p:blipFill>
        <p:spPr>
          <a:xfrm>
            <a:off x="1253679" y="975297"/>
            <a:ext cx="6565961" cy="3753938"/>
          </a:xfrm>
          <a:prstGeom prst="rect">
            <a:avLst/>
          </a:prstGeom>
        </p:spPr>
      </p:pic>
      <p:sp>
        <p:nvSpPr>
          <p:cNvPr id="4" name="Slide Number Placeholder 3">
            <a:extLst>
              <a:ext uri="{FF2B5EF4-FFF2-40B4-BE49-F238E27FC236}">
                <a16:creationId xmlns:a16="http://schemas.microsoft.com/office/drawing/2014/main" id="{CC90DB3B-B8E1-DC21-02AA-2CC07EA74EF2}"/>
              </a:ext>
            </a:extLst>
          </p:cNvPr>
          <p:cNvSpPr>
            <a:spLocks noGrp="1"/>
          </p:cNvSpPr>
          <p:nvPr>
            <p:ph type="sldNum" sz="quarter" idx="12"/>
          </p:nvPr>
        </p:nvSpPr>
        <p:spPr/>
        <p:txBody>
          <a:bodyPr/>
          <a:lstStyle/>
          <a:p>
            <a:fld id="{CC942E1D-94D0-4C55-B1DD-A28B122FA8E2}" type="slidenum">
              <a:rPr lang="en-US" smtClean="0"/>
              <a:pPr/>
              <a:t>31</a:t>
            </a:fld>
            <a:endParaRPr lang="en-US" dirty="0"/>
          </a:p>
        </p:txBody>
      </p:sp>
    </p:spTree>
    <p:extLst>
      <p:ext uri="{BB962C8B-B14F-4D97-AF65-F5344CB8AC3E}">
        <p14:creationId xmlns:p14="http://schemas.microsoft.com/office/powerpoint/2010/main" val="204819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BF4E-D4FC-862F-B498-A115F7DECA1F}"/>
              </a:ext>
            </a:extLst>
          </p:cNvPr>
          <p:cNvSpPr>
            <a:spLocks noGrp="1"/>
          </p:cNvSpPr>
          <p:nvPr>
            <p:ph type="title"/>
          </p:nvPr>
        </p:nvSpPr>
        <p:spPr/>
        <p:txBody>
          <a:bodyPr/>
          <a:lstStyle/>
          <a:p>
            <a:r>
              <a:rPr lang="en-US" dirty="0">
                <a:cs typeface="Arial"/>
              </a:rPr>
              <a:t>Summary</a:t>
            </a:r>
          </a:p>
        </p:txBody>
      </p:sp>
      <p:sp>
        <p:nvSpPr>
          <p:cNvPr id="6" name="Text Placeholder 5">
            <a:extLst>
              <a:ext uri="{FF2B5EF4-FFF2-40B4-BE49-F238E27FC236}">
                <a16:creationId xmlns:a16="http://schemas.microsoft.com/office/drawing/2014/main" id="{08ABC735-46AD-2921-4B49-3691EC175C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31BA8-0A8D-A624-9FE9-D68CACCA5FF4}"/>
              </a:ext>
            </a:extLst>
          </p:cNvPr>
          <p:cNvSpPr>
            <a:spLocks noGrp="1"/>
          </p:cNvSpPr>
          <p:nvPr>
            <p:ph type="sldNum" sz="quarter" idx="12"/>
          </p:nvPr>
        </p:nvSpPr>
        <p:spPr/>
        <p:txBody>
          <a:bodyPr/>
          <a:lstStyle/>
          <a:p>
            <a:fld id="{CC942E1D-94D0-4C55-B1DD-A28B122FA8E2}" type="slidenum">
              <a:rPr lang="en-US" smtClean="0"/>
              <a:pPr/>
              <a:t>32</a:t>
            </a:fld>
            <a:endParaRPr lang="en-US" dirty="0"/>
          </a:p>
        </p:txBody>
      </p:sp>
    </p:spTree>
    <p:extLst>
      <p:ext uri="{BB962C8B-B14F-4D97-AF65-F5344CB8AC3E}">
        <p14:creationId xmlns:p14="http://schemas.microsoft.com/office/powerpoint/2010/main" val="185445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Summary</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35431" y="955183"/>
            <a:ext cx="7879919" cy="3628020"/>
          </a:xfrm>
          <a:noFill/>
        </p:spPr>
        <p:txBody>
          <a:bodyPr vert="horz" lIns="91440" tIns="45720" rIns="91440" bIns="45720" rtlCol="0" anchor="t">
            <a:noAutofit/>
          </a:bodyPr>
          <a:lstStyle/>
          <a:p>
            <a:pPr>
              <a:lnSpc>
                <a:spcPct val="100000"/>
              </a:lnSpc>
              <a:spcBef>
                <a:spcPts val="600"/>
              </a:spcBef>
            </a:pPr>
            <a:r>
              <a:rPr lang="en-US" dirty="0">
                <a:solidFill>
                  <a:schemeClr val="accent1"/>
                </a:solidFill>
                <a:latin typeface="Verdana"/>
                <a:ea typeface="Verdana"/>
                <a:cs typeface="Arial"/>
              </a:rPr>
              <a:t>A national longitudinal study in need of public use files with low risk,  high utility, and capabilities of valid variance estimation</a:t>
            </a:r>
          </a:p>
          <a:p>
            <a:pPr>
              <a:lnSpc>
                <a:spcPct val="100000"/>
              </a:lnSpc>
              <a:spcBef>
                <a:spcPts val="600"/>
              </a:spcBef>
            </a:pPr>
            <a:r>
              <a:rPr lang="en-US" dirty="0">
                <a:solidFill>
                  <a:schemeClr val="accent1"/>
                </a:solidFill>
                <a:latin typeface="Verdana"/>
                <a:ea typeface="Verdana"/>
                <a:cs typeface="Arial"/>
              </a:rPr>
              <a:t>An experiment with </a:t>
            </a:r>
          </a:p>
          <a:p>
            <a:pPr lvl="1">
              <a:lnSpc>
                <a:spcPct val="100000"/>
              </a:lnSpc>
              <a:spcBef>
                <a:spcPts val="600"/>
              </a:spcBef>
              <a:spcAft>
                <a:spcPts val="0"/>
              </a:spcAft>
            </a:pPr>
            <a:r>
              <a:rPr lang="en-US" dirty="0"/>
              <a:t>Degree of select data synthesis</a:t>
            </a:r>
            <a:r>
              <a:rPr lang="en-US" dirty="0">
                <a:solidFill>
                  <a:schemeClr val="accent1"/>
                </a:solidFill>
                <a:latin typeface="Verdana"/>
                <a:ea typeface="Verdana"/>
                <a:cs typeface="Arial"/>
              </a:rPr>
              <a:t>: 83%, 50%, 15%</a:t>
            </a:r>
          </a:p>
          <a:p>
            <a:pPr lvl="1">
              <a:lnSpc>
                <a:spcPct val="100000"/>
              </a:lnSpc>
              <a:spcBef>
                <a:spcPts val="600"/>
              </a:spcBef>
              <a:spcAft>
                <a:spcPts val="0"/>
              </a:spcAft>
            </a:pPr>
            <a:r>
              <a:rPr lang="en-US" dirty="0"/>
              <a:t>Select data synthesis approach</a:t>
            </a:r>
            <a:r>
              <a:rPr lang="en-US" dirty="0">
                <a:solidFill>
                  <a:schemeClr val="accent1"/>
                </a:solidFill>
                <a:latin typeface="Verdana"/>
                <a:ea typeface="Verdana"/>
                <a:cs typeface="Arial"/>
              </a:rPr>
              <a:t>: imputation, MACH, synthpop </a:t>
            </a:r>
          </a:p>
          <a:p>
            <a:pPr lvl="1">
              <a:lnSpc>
                <a:spcPct val="100000"/>
              </a:lnSpc>
              <a:spcBef>
                <a:spcPts val="600"/>
              </a:spcBef>
              <a:spcAft>
                <a:spcPts val="0"/>
              </a:spcAft>
            </a:pPr>
            <a:r>
              <a:rPr lang="en-US" dirty="0"/>
              <a:t>Variance estimation approach</a:t>
            </a:r>
            <a:r>
              <a:rPr lang="en-US" dirty="0">
                <a:solidFill>
                  <a:schemeClr val="accent1"/>
                </a:solidFill>
                <a:latin typeface="Verdana"/>
                <a:ea typeface="Verdana"/>
                <a:cs typeface="Arial"/>
              </a:rPr>
              <a:t>: multiple implicates, factors</a:t>
            </a:r>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33</a:t>
            </a:fld>
            <a:endParaRPr lang="en-US" dirty="0"/>
          </a:p>
        </p:txBody>
      </p:sp>
    </p:spTree>
    <p:extLst>
      <p:ext uri="{BB962C8B-B14F-4D97-AF65-F5344CB8AC3E}">
        <p14:creationId xmlns:p14="http://schemas.microsoft.com/office/powerpoint/2010/main" val="285261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Summary | Findings</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35431" y="955183"/>
            <a:ext cx="7879919" cy="3628020"/>
          </a:xfrm>
          <a:noFill/>
        </p:spPr>
        <p:txBody>
          <a:bodyPr vert="horz" lIns="91440" tIns="45720" rIns="91440" bIns="45720" rtlCol="0" anchor="t">
            <a:noAutofit/>
          </a:bodyPr>
          <a:lstStyle/>
          <a:p>
            <a:pPr>
              <a:lnSpc>
                <a:spcPct val="100000"/>
              </a:lnSpc>
              <a:spcBef>
                <a:spcPts val="600"/>
              </a:spcBef>
            </a:pPr>
            <a:r>
              <a:rPr lang="en-US" dirty="0"/>
              <a:t>Degree of select data synthesis</a:t>
            </a:r>
          </a:p>
          <a:p>
            <a:pPr lvl="1"/>
            <a:r>
              <a:rPr lang="en-US" dirty="0">
                <a:solidFill>
                  <a:schemeClr val="accent1"/>
                </a:solidFill>
                <a:latin typeface="Verdana"/>
                <a:ea typeface="Verdana"/>
                <a:cs typeface="Arial"/>
              </a:rPr>
              <a:t>As the data synthesis rate increases, there is a greater reduction in risk, but it also entails a more significant compromise in utility </a:t>
            </a:r>
          </a:p>
          <a:p>
            <a:pPr lvl="1"/>
            <a:r>
              <a:rPr lang="en-US" dirty="0">
                <a:solidFill>
                  <a:schemeClr val="accent1"/>
                </a:solidFill>
                <a:latin typeface="Verdana"/>
                <a:ea typeface="Verdana"/>
                <a:cs typeface="Arial"/>
              </a:rPr>
              <a:t>Selected 50% due to considerable risk reduction without substantial compromise in utility</a:t>
            </a:r>
            <a:endParaRPr lang="en-US" dirty="0"/>
          </a:p>
          <a:p>
            <a:r>
              <a:rPr lang="en-US" dirty="0"/>
              <a:t>Select data synthesis approach</a:t>
            </a:r>
          </a:p>
          <a:p>
            <a:pPr lvl="1"/>
            <a:r>
              <a:rPr lang="en-US" dirty="0">
                <a:solidFill>
                  <a:schemeClr val="accent1"/>
                </a:solidFill>
                <a:latin typeface="Verdana"/>
                <a:ea typeface="Verdana"/>
                <a:cs typeface="Arial"/>
              </a:rPr>
              <a:t>MACH and imputation approaches presented similar performance </a:t>
            </a:r>
          </a:p>
          <a:p>
            <a:pPr lvl="1"/>
            <a:r>
              <a:rPr lang="en-US" dirty="0">
                <a:solidFill>
                  <a:schemeClr val="accent1"/>
                </a:solidFill>
                <a:latin typeface="Verdana"/>
                <a:ea typeface="Verdana"/>
                <a:cs typeface="Arial"/>
              </a:rPr>
              <a:t>Selected MACH for its features, including the ability to handle skip patterns and safeguards to uphold relationships</a:t>
            </a:r>
            <a:endParaRPr lang="en-US" dirty="0"/>
          </a:p>
          <a:p>
            <a:r>
              <a:rPr lang="en-US" dirty="0"/>
              <a:t>Variance estimation approach</a:t>
            </a:r>
          </a:p>
          <a:p>
            <a:pPr lvl="1"/>
            <a:r>
              <a:rPr lang="en-US" dirty="0"/>
              <a:t>Continuing to evaluate the merits and drawbacks</a:t>
            </a:r>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34</a:t>
            </a:fld>
            <a:endParaRPr lang="en-US" dirty="0"/>
          </a:p>
        </p:txBody>
      </p:sp>
    </p:spTree>
    <p:extLst>
      <p:ext uri="{BB962C8B-B14F-4D97-AF65-F5344CB8AC3E}">
        <p14:creationId xmlns:p14="http://schemas.microsoft.com/office/powerpoint/2010/main" val="142947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Toward </a:t>
            </a:r>
            <a:r>
              <a:rPr lang="en-US"/>
              <a:t>a Public Use </a:t>
            </a:r>
            <a:r>
              <a:rPr lang="en-US" dirty="0"/>
              <a:t>File  </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35431" y="1053157"/>
            <a:ext cx="7879919" cy="3628020"/>
          </a:xfrm>
          <a:noFill/>
        </p:spPr>
        <p:txBody>
          <a:bodyPr vert="horz" lIns="91440" tIns="45720" rIns="91440" bIns="45720" rtlCol="0" anchor="t">
            <a:noAutofit/>
          </a:bodyPr>
          <a:lstStyle/>
          <a:p>
            <a:pPr>
              <a:lnSpc>
                <a:spcPct val="100000"/>
              </a:lnSpc>
              <a:spcBef>
                <a:spcPts val="600"/>
              </a:spcBef>
            </a:pPr>
            <a:r>
              <a:rPr lang="en-US" dirty="0">
                <a:solidFill>
                  <a:schemeClr val="accent1"/>
                </a:solidFill>
                <a:latin typeface="Verdana"/>
                <a:ea typeface="Verdana"/>
                <a:cs typeface="Arial"/>
              </a:rPr>
              <a:t>Currently, in the process of </a:t>
            </a:r>
          </a:p>
          <a:p>
            <a:pPr lvl="1">
              <a:lnSpc>
                <a:spcPct val="100000"/>
              </a:lnSpc>
              <a:spcBef>
                <a:spcPts val="600"/>
              </a:spcBef>
            </a:pPr>
            <a:r>
              <a:rPr lang="en-US" dirty="0">
                <a:solidFill>
                  <a:schemeClr val="accent1"/>
                </a:solidFill>
                <a:latin typeface="Verdana"/>
                <a:ea typeface="Verdana"/>
                <a:cs typeface="Arial"/>
              </a:rPr>
              <a:t>Risk-utility evaluation for the synthetic public use file created with the complete list of variables under the choices from the experiment </a:t>
            </a:r>
          </a:p>
          <a:p>
            <a:pPr lvl="1">
              <a:lnSpc>
                <a:spcPct val="100000"/>
              </a:lnSpc>
              <a:spcBef>
                <a:spcPts val="600"/>
              </a:spcBef>
            </a:pPr>
            <a:r>
              <a:rPr lang="en-US" dirty="0">
                <a:solidFill>
                  <a:schemeClr val="accent1"/>
                </a:solidFill>
                <a:latin typeface="Verdana"/>
                <a:ea typeface="Verdana"/>
                <a:cs typeface="Arial"/>
              </a:rPr>
              <a:t>Variance estimation method development potentially through replicate weights </a:t>
            </a:r>
          </a:p>
          <a:p>
            <a:pPr>
              <a:lnSpc>
                <a:spcPct val="100000"/>
              </a:lnSpc>
              <a:spcBef>
                <a:spcPts val="600"/>
              </a:spcBef>
            </a:pPr>
            <a:endParaRPr lang="en-US" dirty="0">
              <a:solidFill>
                <a:schemeClr val="accent1"/>
              </a:solidFill>
              <a:latin typeface="Verdana"/>
              <a:ea typeface="Verdana"/>
              <a:cs typeface="Arial"/>
            </a:endParaRPr>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35</a:t>
            </a:fld>
            <a:endParaRPr lang="en-US" dirty="0"/>
          </a:p>
        </p:txBody>
      </p:sp>
    </p:spTree>
    <p:extLst>
      <p:ext uri="{BB962C8B-B14F-4D97-AF65-F5344CB8AC3E}">
        <p14:creationId xmlns:p14="http://schemas.microsoft.com/office/powerpoint/2010/main" val="302353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269C3-727E-363E-C0B3-79C6F2DD304D}"/>
              </a:ext>
            </a:extLst>
          </p:cNvPr>
          <p:cNvSpPr>
            <a:spLocks noGrp="1"/>
          </p:cNvSpPr>
          <p:nvPr>
            <p:ph type="title"/>
          </p:nvPr>
        </p:nvSpPr>
        <p:spPr/>
        <p:txBody>
          <a:bodyPr/>
          <a:lstStyle/>
          <a:p>
            <a:br>
              <a:rPr lang="en-US" dirty="0"/>
            </a:br>
            <a:br>
              <a:rPr lang="en-US" dirty="0"/>
            </a:br>
            <a:r>
              <a:rPr lang="en-US" dirty="0"/>
              <a:t>Thank You</a:t>
            </a:r>
          </a:p>
        </p:txBody>
      </p:sp>
      <p:sp>
        <p:nvSpPr>
          <p:cNvPr id="6" name="Text Placeholder 5">
            <a:extLst>
              <a:ext uri="{FF2B5EF4-FFF2-40B4-BE49-F238E27FC236}">
                <a16:creationId xmlns:a16="http://schemas.microsoft.com/office/drawing/2014/main" id="{9D3AC289-CB91-4520-E55A-25DFBDCD54CB}"/>
              </a:ext>
            </a:extLst>
          </p:cNvPr>
          <p:cNvSpPr>
            <a:spLocks noGrp="1"/>
          </p:cNvSpPr>
          <p:nvPr>
            <p:ph type="body" sz="half" idx="2"/>
          </p:nvPr>
        </p:nvSpPr>
        <p:spPr/>
        <p:txBody>
          <a:bodyPr/>
          <a:lstStyle/>
          <a:p>
            <a:endParaRPr lang="en-US" dirty="0"/>
          </a:p>
        </p:txBody>
      </p:sp>
      <p:sp>
        <p:nvSpPr>
          <p:cNvPr id="5" name="Content Placeholder 4">
            <a:extLst>
              <a:ext uri="{FF2B5EF4-FFF2-40B4-BE49-F238E27FC236}">
                <a16:creationId xmlns:a16="http://schemas.microsoft.com/office/drawing/2014/main" id="{E2AEB160-6F58-066D-A05C-22080FE14CAE}"/>
              </a:ext>
            </a:extLst>
          </p:cNvPr>
          <p:cNvSpPr>
            <a:spLocks noGrp="1"/>
          </p:cNvSpPr>
          <p:nvPr>
            <p:ph idx="1"/>
          </p:nvPr>
        </p:nvSpPr>
        <p:spPr/>
        <p:txBody>
          <a:bodyPr/>
          <a:lstStyle/>
          <a:p>
            <a:pPr marL="0" indent="0">
              <a:buNone/>
            </a:pPr>
            <a:r>
              <a:rPr lang="en-US" dirty="0"/>
              <a:t>For more information, please contact:</a:t>
            </a:r>
          </a:p>
          <a:p>
            <a:pPr marL="0" indent="0">
              <a:buNone/>
            </a:pPr>
            <a:r>
              <a:rPr lang="en-US" dirty="0"/>
              <a:t>MinsunRiddles@westat.com</a:t>
            </a:r>
          </a:p>
          <a:p>
            <a:endParaRPr lang="en-US" dirty="0"/>
          </a:p>
        </p:txBody>
      </p:sp>
      <p:sp>
        <p:nvSpPr>
          <p:cNvPr id="3" name="Slide Number Placeholder 2">
            <a:extLst>
              <a:ext uri="{FF2B5EF4-FFF2-40B4-BE49-F238E27FC236}">
                <a16:creationId xmlns:a16="http://schemas.microsoft.com/office/drawing/2014/main" id="{A1DA9A42-9B7C-6947-2E74-24BA56B16DC0}"/>
              </a:ext>
            </a:extLst>
          </p:cNvPr>
          <p:cNvSpPr>
            <a:spLocks noGrp="1"/>
          </p:cNvSpPr>
          <p:nvPr>
            <p:ph type="sldNum" sz="quarter" idx="12"/>
          </p:nvPr>
        </p:nvSpPr>
        <p:spPr/>
        <p:txBody>
          <a:bodyPr/>
          <a:lstStyle/>
          <a:p>
            <a:fld id="{CC942E1D-94D0-4C55-B1DD-A28B122FA8E2}" type="slidenum">
              <a:rPr lang="en-US" smtClean="0"/>
              <a:t>36</a:t>
            </a:fld>
            <a:endParaRPr lang="en-US" dirty="0"/>
          </a:p>
        </p:txBody>
      </p:sp>
    </p:spTree>
    <p:extLst>
      <p:ext uri="{BB962C8B-B14F-4D97-AF65-F5344CB8AC3E}">
        <p14:creationId xmlns:p14="http://schemas.microsoft.com/office/powerpoint/2010/main" val="16577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BF4E-D4FC-862F-B498-A115F7DECA1F}"/>
              </a:ext>
            </a:extLst>
          </p:cNvPr>
          <p:cNvSpPr>
            <a:spLocks noGrp="1"/>
          </p:cNvSpPr>
          <p:nvPr>
            <p:ph type="title"/>
          </p:nvPr>
        </p:nvSpPr>
        <p:spPr/>
        <p:txBody>
          <a:bodyPr/>
          <a:lstStyle/>
          <a:p>
            <a:r>
              <a:rPr lang="en-US" dirty="0"/>
              <a:t>Background and Data</a:t>
            </a:r>
          </a:p>
        </p:txBody>
      </p:sp>
      <p:sp>
        <p:nvSpPr>
          <p:cNvPr id="6" name="Text Placeholder 5">
            <a:extLst>
              <a:ext uri="{FF2B5EF4-FFF2-40B4-BE49-F238E27FC236}">
                <a16:creationId xmlns:a16="http://schemas.microsoft.com/office/drawing/2014/main" id="{08ABC735-46AD-2921-4B49-3691EC175C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31BA8-0A8D-A624-9FE9-D68CACCA5FF4}"/>
              </a:ext>
            </a:extLst>
          </p:cNvPr>
          <p:cNvSpPr>
            <a:spLocks noGrp="1"/>
          </p:cNvSpPr>
          <p:nvPr>
            <p:ph type="sldNum" sz="quarter" idx="12"/>
          </p:nvPr>
        </p:nvSpPr>
        <p:spPr/>
        <p:txBody>
          <a:bodyPr/>
          <a:lstStyle/>
          <a:p>
            <a:fld id="{CC942E1D-94D0-4C55-B1DD-A28B122FA8E2}" type="slidenum">
              <a:rPr lang="en-US" smtClean="0"/>
              <a:pPr/>
              <a:t>4</a:t>
            </a:fld>
            <a:endParaRPr lang="en-US" dirty="0"/>
          </a:p>
        </p:txBody>
      </p:sp>
    </p:spTree>
    <p:extLst>
      <p:ext uri="{BB962C8B-B14F-4D97-AF65-F5344CB8AC3E}">
        <p14:creationId xmlns:p14="http://schemas.microsoft.com/office/powerpoint/2010/main" val="10247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673240" y="448056"/>
            <a:ext cx="8470760" cy="528687"/>
          </a:xfrm>
        </p:spPr>
        <p:txBody>
          <a:bodyPr>
            <a:noAutofit/>
          </a:bodyPr>
          <a:lstStyle/>
          <a:p>
            <a:r>
              <a:rPr lang="en-US" dirty="0"/>
              <a:t>Survey of Doctorate Recipients (SDR)</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73240" y="1216446"/>
            <a:ext cx="8139164" cy="3591093"/>
          </a:xfrm>
          <a:noFill/>
        </p:spPr>
        <p:txBody>
          <a:bodyPr vert="horz" lIns="91440" tIns="45720" rIns="91440" bIns="45720" rtlCol="0" anchor="t">
            <a:noAutofit/>
          </a:bodyPr>
          <a:lstStyle/>
          <a:p>
            <a:pPr>
              <a:lnSpc>
                <a:spcPct val="100000"/>
              </a:lnSpc>
              <a:spcBef>
                <a:spcPts val="600"/>
              </a:spcBef>
            </a:pPr>
            <a:r>
              <a:rPr lang="en-US" dirty="0">
                <a:latin typeface="Verdana"/>
                <a:ea typeface="Verdana"/>
              </a:rPr>
              <a:t>Biennial survey of U.S. research doctorate holders in science, engineering, and health fields</a:t>
            </a:r>
          </a:p>
          <a:p>
            <a:pPr lvl="1">
              <a:lnSpc>
                <a:spcPct val="100000"/>
              </a:lnSpc>
              <a:spcBef>
                <a:spcPts val="600"/>
              </a:spcBef>
            </a:pPr>
            <a:r>
              <a:rPr lang="en-US" sz="1400" dirty="0"/>
              <a:t>Launched in 1973</a:t>
            </a:r>
          </a:p>
          <a:p>
            <a:pPr lvl="1">
              <a:lnSpc>
                <a:spcPct val="100000"/>
              </a:lnSpc>
              <a:spcBef>
                <a:spcPts val="600"/>
              </a:spcBef>
            </a:pPr>
            <a:r>
              <a:rPr lang="en-US" sz="1400" dirty="0">
                <a:latin typeface="Verdana"/>
                <a:ea typeface="Verdana"/>
              </a:rPr>
              <a:t>Conducted by the National Center for Science and Engineering Statistics within the National Science Foundation</a:t>
            </a:r>
            <a:endParaRPr lang="en-US" sz="1400" dirty="0"/>
          </a:p>
          <a:p>
            <a:pPr lvl="1">
              <a:lnSpc>
                <a:spcPct val="100000"/>
              </a:lnSpc>
              <a:spcBef>
                <a:spcPts val="600"/>
              </a:spcBef>
            </a:pPr>
            <a:r>
              <a:rPr lang="en-US" sz="1400" dirty="0"/>
              <a:t>With sponsorship from the National Institutes of Health</a:t>
            </a:r>
          </a:p>
          <a:p>
            <a:pPr>
              <a:lnSpc>
                <a:spcPct val="100000"/>
              </a:lnSpc>
              <a:spcBef>
                <a:spcPts val="600"/>
              </a:spcBef>
            </a:pPr>
            <a:r>
              <a:rPr lang="en-US" dirty="0"/>
              <a:t>Provides demographic, education, and career history information</a:t>
            </a:r>
          </a:p>
          <a:p>
            <a:pPr>
              <a:lnSpc>
                <a:spcPct val="100000"/>
              </a:lnSpc>
              <a:spcBef>
                <a:spcPts val="600"/>
              </a:spcBef>
            </a:pPr>
            <a:r>
              <a:rPr lang="en-US" dirty="0"/>
              <a:t>Target population contains U.S. research doctorate holders residing both within and outside the United States</a:t>
            </a:r>
          </a:p>
          <a:p>
            <a:pPr>
              <a:lnSpc>
                <a:spcPct val="100000"/>
              </a:lnSpc>
              <a:spcBef>
                <a:spcPts val="600"/>
              </a:spcBef>
            </a:pPr>
            <a:endParaRPr lang="en-US" dirty="0"/>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5</a:t>
            </a:fld>
            <a:endParaRPr lang="en-US" dirty="0"/>
          </a:p>
        </p:txBody>
      </p:sp>
    </p:spTree>
    <p:extLst>
      <p:ext uri="{BB962C8B-B14F-4D97-AF65-F5344CB8AC3E}">
        <p14:creationId xmlns:p14="http://schemas.microsoft.com/office/powerpoint/2010/main" val="86849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SDR Sample Design</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73240" y="1102648"/>
            <a:ext cx="8139163" cy="3577646"/>
          </a:xfrm>
          <a:noFill/>
        </p:spPr>
        <p:txBody>
          <a:bodyPr vert="horz" lIns="91440" tIns="45720" rIns="91440" bIns="45720" rtlCol="0" anchor="t">
            <a:noAutofit/>
          </a:bodyPr>
          <a:lstStyle/>
          <a:p>
            <a:pPr>
              <a:lnSpc>
                <a:spcPct val="100000"/>
              </a:lnSpc>
              <a:spcBef>
                <a:spcPts val="600"/>
              </a:spcBef>
            </a:pPr>
            <a:r>
              <a:rPr lang="en-US" dirty="0">
                <a:solidFill>
                  <a:schemeClr val="accent1"/>
                </a:solidFill>
                <a:latin typeface="Verdana"/>
                <a:ea typeface="Verdana"/>
                <a:cs typeface="Arial"/>
              </a:rPr>
              <a:t>Stratified by field of study, sex, and underrepresented minority status</a:t>
            </a:r>
          </a:p>
          <a:p>
            <a:pPr>
              <a:lnSpc>
                <a:spcPct val="100000"/>
              </a:lnSpc>
              <a:spcBef>
                <a:spcPts val="600"/>
              </a:spcBef>
            </a:pPr>
            <a:r>
              <a:rPr lang="en-US" dirty="0">
                <a:solidFill>
                  <a:schemeClr val="accent1"/>
                </a:solidFill>
                <a:latin typeface="Verdana"/>
                <a:ea typeface="Verdana"/>
                <a:cs typeface="Arial"/>
              </a:rPr>
              <a:t>Maintains a continuing cohort until aged out </a:t>
            </a:r>
          </a:p>
          <a:p>
            <a:pPr>
              <a:lnSpc>
                <a:spcPct val="100000"/>
              </a:lnSpc>
              <a:spcBef>
                <a:spcPts val="600"/>
              </a:spcBef>
            </a:pPr>
            <a:r>
              <a:rPr lang="en-US" dirty="0">
                <a:solidFill>
                  <a:schemeClr val="accent1"/>
                </a:solidFill>
                <a:latin typeface="Verdana"/>
                <a:ea typeface="Verdana"/>
                <a:cs typeface="Arial"/>
              </a:rPr>
              <a:t>Replenishes sample with new PhDs in every cycle</a:t>
            </a:r>
          </a:p>
          <a:p>
            <a:pPr>
              <a:lnSpc>
                <a:spcPct val="100000"/>
              </a:lnSpc>
              <a:spcBef>
                <a:spcPts val="600"/>
              </a:spcBef>
              <a:buFont typeface="Wingdings" panose="05000000000000000000" pitchFamily="2" charset="2"/>
              <a:buChar char="à"/>
            </a:pPr>
            <a:r>
              <a:rPr lang="en-US" dirty="0">
                <a:solidFill>
                  <a:schemeClr val="accent1"/>
                </a:solidFill>
                <a:latin typeface="Verdana"/>
                <a:ea typeface="Verdana"/>
                <a:cs typeface="Arial"/>
                <a:sym typeface="Wingdings" panose="05000000000000000000" pitchFamily="2" charset="2"/>
              </a:rPr>
              <a:t>Generating cross-sectional data </a:t>
            </a:r>
          </a:p>
          <a:p>
            <a:pPr marL="57150" indent="0">
              <a:lnSpc>
                <a:spcPct val="100000"/>
              </a:lnSpc>
              <a:spcBef>
                <a:spcPts val="600"/>
              </a:spcBef>
              <a:buNone/>
            </a:pPr>
            <a:r>
              <a:rPr lang="en-US" dirty="0">
                <a:solidFill>
                  <a:schemeClr val="accent1"/>
                </a:solidFill>
                <a:latin typeface="Verdana"/>
                <a:ea typeface="Verdana"/>
                <a:cs typeface="Arial"/>
                <a:sym typeface="Wingdings" panose="05000000000000000000" pitchFamily="2" charset="2"/>
              </a:rPr>
              <a:t>	and longitudinal data</a:t>
            </a:r>
            <a:endParaRPr lang="en-US" dirty="0">
              <a:solidFill>
                <a:schemeClr val="accent1"/>
              </a:solidFill>
              <a:latin typeface="Verdana"/>
              <a:ea typeface="Verdana"/>
              <a:cs typeface="Arial"/>
            </a:endParaRPr>
          </a:p>
          <a:p>
            <a:pPr>
              <a:lnSpc>
                <a:spcPct val="100000"/>
              </a:lnSpc>
              <a:spcBef>
                <a:spcPts val="600"/>
              </a:spcBef>
            </a:pPr>
            <a:endParaRPr lang="en-US" dirty="0">
              <a:solidFill>
                <a:schemeClr val="accent1"/>
              </a:solidFill>
              <a:latin typeface="Verdana"/>
              <a:ea typeface="Verdana"/>
              <a:cs typeface="Arial"/>
            </a:endParaRPr>
          </a:p>
          <a:p>
            <a:pPr>
              <a:lnSpc>
                <a:spcPct val="100000"/>
              </a:lnSpc>
              <a:spcBef>
                <a:spcPts val="600"/>
              </a:spcBef>
            </a:pPr>
            <a:endParaRPr lang="en-US" dirty="0">
              <a:solidFill>
                <a:schemeClr val="accent1"/>
              </a:solidFill>
              <a:latin typeface="Verdana"/>
              <a:ea typeface="Verdana"/>
              <a:cs typeface="Arial"/>
            </a:endParaRPr>
          </a:p>
        </p:txBody>
      </p:sp>
      <p:pic>
        <p:nvPicPr>
          <p:cNvPr id="17" name="Picture 16" descr="This graph depicts the sample design of the Survey of Doctorate Recipients, resulting in a cross-sectional data file per cycle and longitudinal data files using data collected in multiple cycles."/>
          <p:cNvPicPr>
            <a:picLocks noChangeAspect="1"/>
          </p:cNvPicPr>
          <p:nvPr/>
        </p:nvPicPr>
        <p:blipFill>
          <a:blip r:embed="rId3"/>
          <a:stretch>
            <a:fillRect/>
          </a:stretch>
        </p:blipFill>
        <p:spPr>
          <a:xfrm>
            <a:off x="4498040" y="3005331"/>
            <a:ext cx="4229100" cy="1209675"/>
          </a:xfrm>
          <a:prstGeom prst="rect">
            <a:avLst/>
          </a:prstGeom>
        </p:spPr>
      </p:pic>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6</a:t>
            </a:fld>
            <a:endParaRPr lang="en-US" dirty="0"/>
          </a:p>
        </p:txBody>
      </p:sp>
    </p:spTree>
    <p:extLst>
      <p:ext uri="{BB962C8B-B14F-4D97-AF65-F5344CB8AC3E}">
        <p14:creationId xmlns:p14="http://schemas.microsoft.com/office/powerpoint/2010/main" val="324601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Longitudinal SDR (L-SDR) 2015-2025 Sample </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73240" y="1102648"/>
            <a:ext cx="8139163" cy="3577646"/>
          </a:xfrm>
          <a:noFill/>
        </p:spPr>
        <p:txBody>
          <a:bodyPr vert="horz" lIns="91440" tIns="45720" rIns="91440" bIns="45720" rtlCol="0" anchor="t">
            <a:noAutofit/>
          </a:bodyPr>
          <a:lstStyle/>
          <a:p>
            <a:pPr>
              <a:lnSpc>
                <a:spcPct val="100000"/>
              </a:lnSpc>
              <a:spcBef>
                <a:spcPts val="600"/>
              </a:spcBef>
            </a:pPr>
            <a:r>
              <a:rPr lang="en-US" dirty="0">
                <a:latin typeface="Verdana"/>
                <a:ea typeface="Verdana"/>
              </a:rPr>
              <a:t>Drawn from SDR 2015 respondents who were age 65 or younger as of 2015</a:t>
            </a:r>
            <a:endParaRPr lang="en-US" dirty="0"/>
          </a:p>
          <a:p>
            <a:pPr>
              <a:lnSpc>
                <a:spcPct val="100000"/>
              </a:lnSpc>
              <a:spcBef>
                <a:spcPts val="600"/>
              </a:spcBef>
            </a:pPr>
            <a:r>
              <a:rPr lang="en-US" dirty="0"/>
              <a:t>Stratified by </a:t>
            </a:r>
          </a:p>
          <a:p>
            <a:pPr lvl="1">
              <a:lnSpc>
                <a:spcPct val="100000"/>
              </a:lnSpc>
              <a:spcBef>
                <a:spcPts val="600"/>
              </a:spcBef>
            </a:pPr>
            <a:r>
              <a:rPr lang="en-US" dirty="0">
                <a:latin typeface="Verdana"/>
                <a:ea typeface="Verdana"/>
              </a:rPr>
              <a:t>Reported employment sector in 2015</a:t>
            </a:r>
            <a:endParaRPr lang="en-US" dirty="0"/>
          </a:p>
          <a:p>
            <a:pPr lvl="1">
              <a:lnSpc>
                <a:spcPct val="100000"/>
              </a:lnSpc>
              <a:spcBef>
                <a:spcPts val="600"/>
              </a:spcBef>
            </a:pPr>
            <a:r>
              <a:rPr lang="en-US" dirty="0"/>
              <a:t>Age </a:t>
            </a:r>
          </a:p>
          <a:p>
            <a:pPr lvl="1">
              <a:lnSpc>
                <a:spcPct val="100000"/>
              </a:lnSpc>
              <a:spcBef>
                <a:spcPts val="600"/>
              </a:spcBef>
            </a:pPr>
            <a:r>
              <a:rPr lang="en-US" dirty="0"/>
              <a:t>Underrepresented minority status </a:t>
            </a:r>
          </a:p>
          <a:p>
            <a:pPr lvl="1">
              <a:lnSpc>
                <a:spcPct val="100000"/>
              </a:lnSpc>
              <a:spcBef>
                <a:spcPts val="600"/>
              </a:spcBef>
            </a:pPr>
            <a:r>
              <a:rPr lang="en-US" dirty="0"/>
              <a:t>Sex</a:t>
            </a:r>
          </a:p>
          <a:p>
            <a:pPr>
              <a:lnSpc>
                <a:spcPct val="100000"/>
              </a:lnSpc>
              <a:spcBef>
                <a:spcPts val="600"/>
              </a:spcBef>
            </a:pPr>
            <a:endParaRPr lang="en-US" dirty="0">
              <a:solidFill>
                <a:schemeClr val="accent1"/>
              </a:solidFill>
              <a:latin typeface="Verdana"/>
              <a:ea typeface="Verdana"/>
              <a:cs typeface="Arial"/>
            </a:endParaRPr>
          </a:p>
        </p:txBody>
      </p:sp>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7</a:t>
            </a:fld>
            <a:endParaRPr lang="en-US" dirty="0"/>
          </a:p>
        </p:txBody>
      </p:sp>
    </p:spTree>
    <p:extLst>
      <p:ext uri="{BB962C8B-B14F-4D97-AF65-F5344CB8AC3E}">
        <p14:creationId xmlns:p14="http://schemas.microsoft.com/office/powerpoint/2010/main" val="273371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a:xfrm>
            <a:off x="766978" y="448056"/>
            <a:ext cx="8396478" cy="528687"/>
          </a:xfrm>
        </p:spPr>
        <p:txBody>
          <a:bodyPr>
            <a:noAutofit/>
          </a:bodyPr>
          <a:lstStyle/>
          <a:p>
            <a:r>
              <a:rPr lang="en-US" dirty="0"/>
              <a:t>Current Microdata Availability | Tiered Access</a:t>
            </a:r>
            <a:endParaRPr lang="en-US" noProof="0" dirty="0"/>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a:xfrm>
            <a:off x="673240" y="1102648"/>
            <a:ext cx="8139164" cy="3577646"/>
          </a:xfrm>
          <a:noFill/>
        </p:spPr>
        <p:txBody>
          <a:bodyPr vert="horz" lIns="91440" tIns="45720" rIns="91440" bIns="45720" rtlCol="0" anchor="t">
            <a:noAutofit/>
          </a:bodyPr>
          <a:lstStyle/>
          <a:p>
            <a:r>
              <a:rPr lang="en-US" dirty="0">
                <a:solidFill>
                  <a:schemeClr val="accent1"/>
                </a:solidFill>
                <a:latin typeface="Verdana"/>
                <a:ea typeface="Verdana"/>
                <a:cs typeface="Arial"/>
              </a:rPr>
              <a:t>CS-SDR = Cross-sectional SDR</a:t>
            </a:r>
          </a:p>
          <a:p>
            <a:r>
              <a:rPr lang="en-US" dirty="0">
                <a:solidFill>
                  <a:schemeClr val="accent1"/>
                </a:solidFill>
                <a:latin typeface="Verdana"/>
                <a:ea typeface="Verdana"/>
                <a:cs typeface="Arial"/>
              </a:rPr>
              <a:t>L-SDR = Longitudinal SDR</a:t>
            </a:r>
          </a:p>
          <a:p>
            <a:r>
              <a:rPr lang="en-US" dirty="0">
                <a:solidFill>
                  <a:schemeClr val="accent1"/>
                </a:solidFill>
                <a:latin typeface="Verdana"/>
                <a:ea typeface="Verdana"/>
                <a:cs typeface="Arial"/>
              </a:rPr>
              <a:t>RUF = Restricted use file </a:t>
            </a:r>
          </a:p>
          <a:p>
            <a:r>
              <a:rPr lang="en-US" dirty="0">
                <a:solidFill>
                  <a:schemeClr val="accent1"/>
                </a:solidFill>
                <a:latin typeface="Verdana"/>
                <a:ea typeface="Verdana"/>
                <a:cs typeface="Arial"/>
              </a:rPr>
              <a:t>PUF = Public use file</a:t>
            </a:r>
          </a:p>
          <a:p>
            <a:endParaRPr lang="en-US" dirty="0">
              <a:solidFill>
                <a:schemeClr val="accent1"/>
              </a:solidFill>
              <a:latin typeface="Verdana"/>
              <a:ea typeface="Verdana"/>
              <a:cs typeface="Arial"/>
            </a:endParaRPr>
          </a:p>
          <a:p>
            <a:endParaRPr lang="en-US" dirty="0">
              <a:solidFill>
                <a:schemeClr val="accent1"/>
              </a:solidFill>
              <a:latin typeface="Verdana"/>
              <a:ea typeface="Verdana"/>
              <a:cs typeface="Arial"/>
            </a:endParaRPr>
          </a:p>
          <a:p>
            <a:endParaRPr lang="en-US" dirty="0">
              <a:solidFill>
                <a:schemeClr val="accent1"/>
              </a:solidFill>
              <a:latin typeface="Verdana"/>
              <a:ea typeface="Verdana"/>
              <a:cs typeface="Arial"/>
            </a:endParaRPr>
          </a:p>
          <a:p>
            <a:r>
              <a:rPr lang="en-US" dirty="0">
                <a:solidFill>
                  <a:schemeClr val="accent1"/>
                </a:solidFill>
                <a:latin typeface="Verdana"/>
                <a:ea typeface="Verdana"/>
                <a:cs typeface="Arial"/>
              </a:rPr>
              <a:t>In need of a PUF for longitudinal data</a:t>
            </a:r>
          </a:p>
          <a:p>
            <a:pPr marL="288925" lvl="1" indent="0">
              <a:buNone/>
            </a:pPr>
            <a:endParaRPr lang="en-US" dirty="0">
              <a:solidFill>
                <a:schemeClr val="accent1"/>
              </a:solidFill>
              <a:latin typeface="Verdana"/>
              <a:ea typeface="Verdana"/>
              <a:cs typeface="Arial"/>
            </a:endParaRPr>
          </a:p>
          <a:p>
            <a:pPr>
              <a:lnSpc>
                <a:spcPct val="100000"/>
              </a:lnSpc>
              <a:spcBef>
                <a:spcPts val="600"/>
              </a:spcBef>
            </a:pPr>
            <a:endParaRPr lang="en-US" dirty="0">
              <a:solidFill>
                <a:schemeClr val="accent1"/>
              </a:solidFill>
              <a:latin typeface="Verdana"/>
              <a:ea typeface="Verdana"/>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3968688607"/>
              </p:ext>
            </p:extLst>
          </p:nvPr>
        </p:nvGraphicFramePr>
        <p:xfrm>
          <a:off x="766978" y="2771973"/>
          <a:ext cx="7962351" cy="1211266"/>
        </p:xfrm>
        <a:graphic>
          <a:graphicData uri="http://schemas.openxmlformats.org/drawingml/2006/table">
            <a:tbl>
              <a:tblPr firstRow="1" bandRow="1">
                <a:tableStyleId>{5940675A-B579-460E-94D1-54222C63F5DA}</a:tableStyleId>
              </a:tblPr>
              <a:tblGrid>
                <a:gridCol w="1468223">
                  <a:extLst>
                    <a:ext uri="{9D8B030D-6E8A-4147-A177-3AD203B41FA5}">
                      <a16:colId xmlns:a16="http://schemas.microsoft.com/office/drawing/2014/main" val="13716895"/>
                    </a:ext>
                  </a:extLst>
                </a:gridCol>
                <a:gridCol w="1623532">
                  <a:extLst>
                    <a:ext uri="{9D8B030D-6E8A-4147-A177-3AD203B41FA5}">
                      <a16:colId xmlns:a16="http://schemas.microsoft.com/office/drawing/2014/main" val="4176184017"/>
                    </a:ext>
                  </a:extLst>
                </a:gridCol>
                <a:gridCol w="1623532">
                  <a:extLst>
                    <a:ext uri="{9D8B030D-6E8A-4147-A177-3AD203B41FA5}">
                      <a16:colId xmlns:a16="http://schemas.microsoft.com/office/drawing/2014/main" val="4261966838"/>
                    </a:ext>
                  </a:extLst>
                </a:gridCol>
                <a:gridCol w="1623532">
                  <a:extLst>
                    <a:ext uri="{9D8B030D-6E8A-4147-A177-3AD203B41FA5}">
                      <a16:colId xmlns:a16="http://schemas.microsoft.com/office/drawing/2014/main" val="1203126069"/>
                    </a:ext>
                  </a:extLst>
                </a:gridCol>
                <a:gridCol w="1623532">
                  <a:extLst>
                    <a:ext uri="{9D8B030D-6E8A-4147-A177-3AD203B41FA5}">
                      <a16:colId xmlns:a16="http://schemas.microsoft.com/office/drawing/2014/main" val="484844723"/>
                    </a:ext>
                  </a:extLst>
                </a:gridCol>
              </a:tblGrid>
              <a:tr h="352427">
                <a:tc rowSpan="2">
                  <a:txBody>
                    <a:bodyPr/>
                    <a:lstStyle/>
                    <a:p>
                      <a:endParaRPr lang="en-US" sz="1600" b="1" dirty="0">
                        <a:solidFill>
                          <a:srgbClr val="00315C"/>
                        </a:solidFill>
                        <a:latin typeface="+mn-lt"/>
                      </a:endParaRPr>
                    </a:p>
                  </a:txBody>
                  <a:tcPr>
                    <a:solidFill>
                      <a:srgbClr val="DDEBF7"/>
                    </a:solidFill>
                  </a:tcPr>
                </a:tc>
                <a:tc gridSpan="2">
                  <a:txBody>
                    <a:bodyPr/>
                    <a:lstStyle/>
                    <a:p>
                      <a:pPr algn="ctr"/>
                      <a:r>
                        <a:rPr lang="en-US" sz="1600" b="1" dirty="0">
                          <a:solidFill>
                            <a:srgbClr val="00315C"/>
                          </a:solidFill>
                          <a:latin typeface="+mn-lt"/>
                        </a:rPr>
                        <a:t>Cross-sectional SDR</a:t>
                      </a:r>
                    </a:p>
                  </a:txBody>
                  <a:tcPr>
                    <a:solidFill>
                      <a:srgbClr val="DDEBF7"/>
                    </a:solidFill>
                  </a:tcPr>
                </a:tc>
                <a:tc hMerge="1">
                  <a:txBody>
                    <a:bodyPr/>
                    <a:lstStyle/>
                    <a:p>
                      <a:endParaRPr lang="en-US" dirty="0"/>
                    </a:p>
                  </a:txBody>
                  <a:tcPr/>
                </a:tc>
                <a:tc gridSpan="2">
                  <a:txBody>
                    <a:bodyPr/>
                    <a:lstStyle/>
                    <a:p>
                      <a:pPr algn="ctr"/>
                      <a:r>
                        <a:rPr lang="en-US" sz="1600" b="1" dirty="0">
                          <a:solidFill>
                            <a:srgbClr val="00315C"/>
                          </a:solidFill>
                          <a:latin typeface="+mn-lt"/>
                        </a:rPr>
                        <a:t>Longitudinal SDR</a:t>
                      </a:r>
                    </a:p>
                  </a:txBody>
                  <a:tcPr>
                    <a:solidFill>
                      <a:srgbClr val="DDEBF7"/>
                    </a:solidFill>
                  </a:tcPr>
                </a:tc>
                <a:tc hMerge="1">
                  <a:txBody>
                    <a:bodyPr/>
                    <a:lstStyle/>
                    <a:p>
                      <a:endParaRPr lang="en-US" dirty="0"/>
                    </a:p>
                  </a:txBody>
                  <a:tcPr/>
                </a:tc>
                <a:extLst>
                  <a:ext uri="{0D108BD9-81ED-4DB2-BD59-A6C34878D82A}">
                    <a16:rowId xmlns:a16="http://schemas.microsoft.com/office/drawing/2014/main" val="3037739458"/>
                  </a:ext>
                </a:extLst>
              </a:tr>
              <a:tr h="352427">
                <a:tc vMerge="1">
                  <a:txBody>
                    <a:bodyPr/>
                    <a:lstStyle/>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rgbClr val="00315C"/>
                          </a:solidFill>
                          <a:latin typeface="+mn-lt"/>
                        </a:rPr>
                        <a:t>RUF</a:t>
                      </a:r>
                    </a:p>
                  </a:txBody>
                  <a:tcPr>
                    <a:solidFill>
                      <a:srgbClr val="DDEBF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rgbClr val="00315C"/>
                          </a:solidFill>
                          <a:latin typeface="+mn-lt"/>
                        </a:rPr>
                        <a:t>PUF</a:t>
                      </a:r>
                    </a:p>
                  </a:txBody>
                  <a:tcPr>
                    <a:solidFill>
                      <a:srgbClr val="DDEBF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rgbClr val="00315C"/>
                          </a:solidFill>
                          <a:latin typeface="+mn-lt"/>
                        </a:rPr>
                        <a:t>RUF</a:t>
                      </a:r>
                    </a:p>
                  </a:txBody>
                  <a:tcPr>
                    <a:solidFill>
                      <a:srgbClr val="DDEBF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rgbClr val="C00000"/>
                          </a:solidFill>
                          <a:latin typeface="+mn-lt"/>
                        </a:rPr>
                        <a:t>PUF</a:t>
                      </a:r>
                    </a:p>
                  </a:txBody>
                  <a:tcPr>
                    <a:solidFill>
                      <a:srgbClr val="DDEBF7"/>
                    </a:solidFill>
                  </a:tcPr>
                </a:tc>
                <a:extLst>
                  <a:ext uri="{0D108BD9-81ED-4DB2-BD59-A6C34878D82A}">
                    <a16:rowId xmlns:a16="http://schemas.microsoft.com/office/drawing/2014/main" val="1794256964"/>
                  </a:ext>
                </a:extLst>
              </a:tr>
              <a:tr h="506412">
                <a:tc>
                  <a:txBody>
                    <a:bodyPr/>
                    <a:lstStyle/>
                    <a:p>
                      <a:r>
                        <a:rPr lang="en-US" sz="1600" b="1" dirty="0">
                          <a:solidFill>
                            <a:srgbClr val="00315C"/>
                          </a:solidFill>
                          <a:latin typeface="+mn-lt"/>
                        </a:rPr>
                        <a:t>Available?</a:t>
                      </a:r>
                    </a:p>
                  </a:txBody>
                  <a:tcPr anchor="ctr">
                    <a:solidFill>
                      <a:srgbClr val="DDEBF7"/>
                    </a:solidFill>
                  </a:tcPr>
                </a:tc>
                <a:tc>
                  <a:txBody>
                    <a:bodyPr/>
                    <a:lstStyle/>
                    <a:p>
                      <a:pPr algn="ctr"/>
                      <a:r>
                        <a:rPr lang="en-US" sz="1600" b="1" dirty="0">
                          <a:solidFill>
                            <a:srgbClr val="00315C"/>
                          </a:solidFill>
                          <a:latin typeface="+mn-lt"/>
                        </a:rPr>
                        <a:t>Yes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rgbClr val="00315C"/>
                          </a:solidFill>
                          <a:latin typeface="+mn-lt"/>
                        </a:rPr>
                        <a:t>Yes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rgbClr val="00315C"/>
                          </a:solidFill>
                          <a:latin typeface="+mn-lt"/>
                        </a:rPr>
                        <a:t>Yes</a:t>
                      </a:r>
                    </a:p>
                  </a:txBody>
                  <a:tcPr anchor="ctr"/>
                </a:tc>
                <a:tc>
                  <a:txBody>
                    <a:bodyPr/>
                    <a:lstStyle/>
                    <a:p>
                      <a:pPr algn="ctr"/>
                      <a:r>
                        <a:rPr lang="en-US" sz="1600" b="1" dirty="0">
                          <a:solidFill>
                            <a:srgbClr val="C00000"/>
                          </a:solidFill>
                          <a:latin typeface="+mn-lt"/>
                        </a:rPr>
                        <a:t>No</a:t>
                      </a:r>
                    </a:p>
                  </a:txBody>
                  <a:tcPr anchor="ctr"/>
                </a:tc>
                <a:extLst>
                  <a:ext uri="{0D108BD9-81ED-4DB2-BD59-A6C34878D82A}">
                    <a16:rowId xmlns:a16="http://schemas.microsoft.com/office/drawing/2014/main" val="284583617"/>
                  </a:ext>
                </a:extLst>
              </a:tr>
            </a:tbl>
          </a:graphicData>
        </a:graphic>
      </p:graphicFrame>
      <p:sp>
        <p:nvSpPr>
          <p:cNvPr id="4" name="Slide Number Placeholder 4">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8</a:t>
            </a:fld>
            <a:endParaRPr lang="en-US" dirty="0"/>
          </a:p>
        </p:txBody>
      </p:sp>
    </p:spTree>
    <p:extLst>
      <p:ext uri="{BB962C8B-B14F-4D97-AF65-F5344CB8AC3E}">
        <p14:creationId xmlns:p14="http://schemas.microsoft.com/office/powerpoint/2010/main" val="390245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BF4E-D4FC-862F-B498-A115F7DECA1F}"/>
              </a:ext>
            </a:extLst>
          </p:cNvPr>
          <p:cNvSpPr>
            <a:spLocks noGrp="1"/>
          </p:cNvSpPr>
          <p:nvPr>
            <p:ph type="title"/>
          </p:nvPr>
        </p:nvSpPr>
        <p:spPr>
          <a:xfrm>
            <a:off x="738963" y="1379947"/>
            <a:ext cx="7041749" cy="1337269"/>
          </a:xfrm>
        </p:spPr>
        <p:txBody>
          <a:bodyPr/>
          <a:lstStyle/>
          <a:p>
            <a:r>
              <a:rPr lang="en-US" dirty="0">
                <a:cs typeface="Arial"/>
              </a:rPr>
              <a:t>Challenges and Solutions</a:t>
            </a:r>
          </a:p>
        </p:txBody>
      </p:sp>
      <p:sp>
        <p:nvSpPr>
          <p:cNvPr id="6" name="Text Placeholder 5">
            <a:extLst>
              <a:ext uri="{FF2B5EF4-FFF2-40B4-BE49-F238E27FC236}">
                <a16:creationId xmlns:a16="http://schemas.microsoft.com/office/drawing/2014/main" id="{08ABC735-46AD-2921-4B49-3691EC175C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31BA8-0A8D-A624-9FE9-D68CACCA5FF4}"/>
              </a:ext>
            </a:extLst>
          </p:cNvPr>
          <p:cNvSpPr>
            <a:spLocks noGrp="1"/>
          </p:cNvSpPr>
          <p:nvPr>
            <p:ph type="sldNum" sz="quarter" idx="12"/>
          </p:nvPr>
        </p:nvSpPr>
        <p:spPr/>
        <p:txBody>
          <a:bodyPr/>
          <a:lstStyle/>
          <a:p>
            <a:fld id="{CC942E1D-94D0-4C55-B1DD-A28B122FA8E2}" type="slidenum">
              <a:rPr lang="en-US" smtClean="0"/>
              <a:pPr/>
              <a:t>9</a:t>
            </a:fld>
            <a:endParaRPr lang="en-US" dirty="0"/>
          </a:p>
        </p:txBody>
      </p:sp>
    </p:spTree>
    <p:extLst>
      <p:ext uri="{BB962C8B-B14F-4D97-AF65-F5344CB8AC3E}">
        <p14:creationId xmlns:p14="http://schemas.microsoft.com/office/powerpoint/2010/main" val="67034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at2018">
  <a:themeElements>
    <a:clrScheme name="Custom 7">
      <a:dk1>
        <a:srgbClr val="000000"/>
      </a:dk1>
      <a:lt1>
        <a:srgbClr val="FFFFFF"/>
      </a:lt1>
      <a:dk2>
        <a:srgbClr val="1A2A57"/>
      </a:dk2>
      <a:lt2>
        <a:srgbClr val="E7E6E6"/>
      </a:lt2>
      <a:accent1>
        <a:srgbClr val="00467F"/>
      </a:accent1>
      <a:accent2>
        <a:srgbClr val="A71C20"/>
      </a:accent2>
      <a:accent3>
        <a:srgbClr val="007E9D"/>
      </a:accent3>
      <a:accent4>
        <a:srgbClr val="FAA61A"/>
      </a:accent4>
      <a:accent5>
        <a:srgbClr val="542785"/>
      </a:accent5>
      <a:accent6>
        <a:srgbClr val="3A7B3C"/>
      </a:accent6>
      <a:hlink>
        <a:srgbClr val="0563C1"/>
      </a:hlink>
      <a:folHlink>
        <a:srgbClr val="0263C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0B0E4CB7B62C448AEB083199361AE8" ma:contentTypeVersion="16" ma:contentTypeDescription="Create a new document." ma:contentTypeScope="" ma:versionID="f2d7474187a9b9bd7fa2ffaaa89c9e55">
  <xsd:schema xmlns:xsd="http://www.w3.org/2001/XMLSchema" xmlns:xs="http://www.w3.org/2001/XMLSchema" xmlns:p="http://schemas.microsoft.com/office/2006/metadata/properties" xmlns:ns3="38a4b6a1-4fb4-4224-bee3-6db7e75095fc" xmlns:ns4="596917a9-63ca-47ca-ab4f-b4dc182bac8d" targetNamespace="http://schemas.microsoft.com/office/2006/metadata/properties" ma:root="true" ma:fieldsID="9f8e577c2392c996b8996fcf037398cf" ns3:_="" ns4:_="">
    <xsd:import namespace="38a4b6a1-4fb4-4224-bee3-6db7e75095fc"/>
    <xsd:import namespace="596917a9-63ca-47ca-ab4f-b4dc182bac8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4:SharedWithUsers" minOccurs="0"/>
                <xsd:element ref="ns4:SharedWithDetails" minOccurs="0"/>
                <xsd:element ref="ns4:SharingHintHash"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4b6a1-4fb4-4224-bee3-6db7e75095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6917a9-63ca-47ca-ab4f-b4dc182bac8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8a4b6a1-4fb4-4224-bee3-6db7e75095fc" xsi:nil="true"/>
  </documentManagement>
</p:properties>
</file>

<file path=customXml/itemProps1.xml><?xml version="1.0" encoding="utf-8"?>
<ds:datastoreItem xmlns:ds="http://schemas.openxmlformats.org/officeDocument/2006/customXml" ds:itemID="{B05FF5EE-C0AE-4D56-A3F1-D2A6FB796EBE}">
  <ds:schemaRefs>
    <ds:schemaRef ds:uri="http://schemas.microsoft.com/sharepoint/v3/contenttype/forms"/>
  </ds:schemaRefs>
</ds:datastoreItem>
</file>

<file path=customXml/itemProps2.xml><?xml version="1.0" encoding="utf-8"?>
<ds:datastoreItem xmlns:ds="http://schemas.openxmlformats.org/officeDocument/2006/customXml" ds:itemID="{E5356359-D317-4E2A-A683-896093935E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a4b6a1-4fb4-4224-bee3-6db7e75095fc"/>
    <ds:schemaRef ds:uri="596917a9-63ca-47ca-ab4f-b4dc182ba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FD54FC-833E-4539-ACA4-9C810A1AE704}">
  <ds:schemaRefs>
    <ds:schemaRef ds:uri="http://purl.org/dc/dcmitype/"/>
    <ds:schemaRef ds:uri="http://purl.org/dc/terms/"/>
    <ds:schemaRef ds:uri="http://purl.org/dc/elements/1.1/"/>
    <ds:schemaRef ds:uri="38a4b6a1-4fb4-4224-bee3-6db7e75095fc"/>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596917a9-63ca-47ca-ab4f-b4dc182bac8d"/>
  </ds:schemaRefs>
</ds:datastoreItem>
</file>

<file path=docProps/app.xml><?xml version="1.0" encoding="utf-8"?>
<Properties xmlns="http://schemas.openxmlformats.org/officeDocument/2006/extended-properties" xmlns:vt="http://schemas.openxmlformats.org/officeDocument/2006/docPropsVTypes">
  <Template>Office Theme</Template>
  <TotalTime>12739</TotalTime>
  <Words>1857</Words>
  <Application>Microsoft Office PowerPoint</Application>
  <PresentationFormat>On-screen Show (16:9)</PresentationFormat>
  <Paragraphs>446</Paragraphs>
  <Slides>36</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.PingFang SC Regular</vt:lpstr>
      <vt:lpstr>Arial</vt:lpstr>
      <vt:lpstr>Calibri</vt:lpstr>
      <vt:lpstr>Verdana</vt:lpstr>
      <vt:lpstr>Wingdings</vt:lpstr>
      <vt:lpstr>Westat2018</vt:lpstr>
      <vt:lpstr>Select Synthetic Data Generation Methods Toward a Public Use File  for a Longitudinal Survey</vt:lpstr>
      <vt:lpstr>Disclaimer</vt:lpstr>
      <vt:lpstr>Outline</vt:lpstr>
      <vt:lpstr>Background and Data</vt:lpstr>
      <vt:lpstr>Survey of Doctorate Recipients (SDR)</vt:lpstr>
      <vt:lpstr>SDR Sample Design</vt:lpstr>
      <vt:lpstr>Longitudinal SDR (L-SDR) 2015-2025 Sample </vt:lpstr>
      <vt:lpstr>Current Microdata Availability | Tiered Access</vt:lpstr>
      <vt:lpstr>Challenges and Solutions</vt:lpstr>
      <vt:lpstr>Challenges and Key Features</vt:lpstr>
      <vt:lpstr>Path to Public Use Longitudinal Microdata</vt:lpstr>
      <vt:lpstr>Data Treatments </vt:lpstr>
      <vt:lpstr>Data Coarsening</vt:lpstr>
      <vt:lpstr>Data Synthesis</vt:lpstr>
      <vt:lpstr>Fully Synthetic Data</vt:lpstr>
      <vt:lpstr>Data Synthesis – Partial and Select Synthetic Data</vt:lpstr>
      <vt:lpstr>Partially Synthetic Data Example</vt:lpstr>
      <vt:lpstr>Select Synthetic Data Example</vt:lpstr>
      <vt:lpstr>Synthetic Data - Experiment</vt:lpstr>
      <vt:lpstr>Objectives of Public Use Longitudinal Microdata Creation</vt:lpstr>
      <vt:lpstr>Experimental Factors</vt:lpstr>
      <vt:lpstr>Degree of Select Data Synthesis</vt:lpstr>
      <vt:lpstr>Select Data Synthesis Approach 1 | Imputation</vt:lpstr>
      <vt:lpstr>Select Data Synthesis Approach 2 | MACH</vt:lpstr>
      <vt:lpstr>Select Data Synthesis Approach 3 | Synthpop</vt:lpstr>
      <vt:lpstr>Variance Estimation Consideration</vt:lpstr>
      <vt:lpstr>Evaluation Measures</vt:lpstr>
      <vt:lpstr>Evaluation of Data Treatments | Risk</vt:lpstr>
      <vt:lpstr>Evaluation of Data Treatments | Utility</vt:lpstr>
      <vt:lpstr>Risk-Utility Trade-off</vt:lpstr>
      <vt:lpstr>Risk-Utility Trade-off (continued)</vt:lpstr>
      <vt:lpstr>Summary</vt:lpstr>
      <vt:lpstr>Summary</vt:lpstr>
      <vt:lpstr>Summary | Findings</vt:lpstr>
      <vt:lpstr>Toward a Public Use File  </vt:lpstr>
      <vt:lpstr>  Thank You</vt:lpstr>
    </vt:vector>
  </TitlesOfParts>
  <Manager/>
  <Company>Westat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Use  of Design Weights  in Classification Trees  for Modeling Survey Nonresponse</dc:title>
  <dc:subject/>
  <dc:creator>Westat</dc:creator>
  <cp:keywords>Westat, JMS 2023, marketing, presentation</cp:keywords>
  <dc:description/>
  <cp:lastModifiedBy>Minsun Riddles</cp:lastModifiedBy>
  <cp:revision>297</cp:revision>
  <cp:lastPrinted>2022-06-28T14:19:49Z</cp:lastPrinted>
  <dcterms:created xsi:type="dcterms:W3CDTF">2018-06-28T00:10:08Z</dcterms:created>
  <dcterms:modified xsi:type="dcterms:W3CDTF">2024-05-16T11:52:25Z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2023-08-05T20:11:51Z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50a4b368-dbfd-4766-b050-15710497783a</vt:lpwstr>
  </property>
  <property fmtid="{D5CDD505-2E9C-101B-9397-08002B2CF9AE}" pid="9" name="MSIP_Label_7b94a7b8-f06c-4dfe-bdcc-9b548fd58c31_ContentBits">
    <vt:lpwstr>0</vt:lpwstr>
  </property>
  <property fmtid="{D5CDD505-2E9C-101B-9397-08002B2CF9AE}" pid="10" name="ContentTypeId">
    <vt:lpwstr>0x0101004C0B0E4CB7B62C448AEB083199361AE8</vt:lpwstr>
  </property>
  <property fmtid="{D5CDD505-2E9C-101B-9397-08002B2CF9AE}" pid="11" name="TitusGUID">
    <vt:lpwstr>334539b6-fce8-4a57-a3fb-af0c6c4bb51c</vt:lpwstr>
  </property>
  <property fmtid="{D5CDD505-2E9C-101B-9397-08002B2CF9AE}" pid="12" name="ContainsCUI">
    <vt:lpwstr>No</vt:lpwstr>
  </property>
</Properties>
</file>