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6.xml" ContentType="application/vnd.openxmlformats-officedocument.drawingml.chartshapes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drawings/drawing18.xml" ContentType="application/vnd.openxmlformats-officedocument.drawingml.chartshapes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7" r:id="rId11"/>
    <p:sldId id="282" r:id="rId12"/>
    <p:sldId id="263" r:id="rId13"/>
    <p:sldId id="264" r:id="rId14"/>
    <p:sldId id="268" r:id="rId15"/>
    <p:sldId id="270" r:id="rId16"/>
    <p:sldId id="283" r:id="rId17"/>
    <p:sldId id="284" r:id="rId18"/>
    <p:sldId id="265" r:id="rId19"/>
    <p:sldId id="269" r:id="rId20"/>
    <p:sldId id="285" r:id="rId21"/>
    <p:sldId id="286" r:id="rId22"/>
    <p:sldId id="271" r:id="rId23"/>
    <p:sldId id="272" r:id="rId24"/>
    <p:sldId id="287" r:id="rId25"/>
    <p:sldId id="288" r:id="rId26"/>
    <p:sldId id="274" r:id="rId27"/>
    <p:sldId id="289" r:id="rId28"/>
    <p:sldId id="279" r:id="rId29"/>
    <p:sldId id="276" r:id="rId30"/>
    <p:sldId id="291" r:id="rId31"/>
    <p:sldId id="290" r:id="rId32"/>
    <p:sldId id="292" r:id="rId33"/>
    <p:sldId id="281" r:id="rId34"/>
    <p:sldId id="277" r:id="rId35"/>
    <p:sldId id="278" r:id="rId36"/>
    <p:sldId id="280" r:id="rId37"/>
    <p:sldId id="293" r:id="rId38"/>
    <p:sldId id="294" r:id="rId39"/>
    <p:sldId id="295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/>
  <p:cmAuthor id="2" name="Microsoft Office User" initials="Office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32" y="-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escriptives%20for%20pape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2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fitted_cost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fitted_cost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.xlsx" TargetMode="Externa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.xlsx" TargetMode="Externa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.xlsx" TargetMode="Externa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Data\quasiendowment.xlsx" TargetMode="Externa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chartUserShapes" Target="../drawings/drawing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escriptives%20March%2019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weighted%20average%20spending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weighted%20average%20spending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weighted%20average%20spending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dynamic%20system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dynamic%20system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na343\Dropbox\Endowment%20project\dynamic%20system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2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very\Dropbox\Endowment%20project\Data\yale2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20539740224802E-2"/>
          <c:y val="2.6263571996434778E-2"/>
          <c:w val="0.87547176795208292"/>
          <c:h val="0.9093108670409669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Invest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Sheet1!$A$4:$A$17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Sheet1!$B$4:$B$17</c:f>
              <c:numCache>
                <c:formatCode>0.0%</c:formatCode>
                <c:ptCount val="14"/>
                <c:pt idx="0">
                  <c:v>-0.17499999999999999</c:v>
                </c:pt>
                <c:pt idx="1">
                  <c:v>0.13100000000000001</c:v>
                </c:pt>
                <c:pt idx="2">
                  <c:v>0.186</c:v>
                </c:pt>
                <c:pt idx="3">
                  <c:v>-8.0000000000000002E-3</c:v>
                </c:pt>
                <c:pt idx="4">
                  <c:v>0.127</c:v>
                </c:pt>
                <c:pt idx="5">
                  <c:v>0.152</c:v>
                </c:pt>
                <c:pt idx="6">
                  <c:v>3.7999999999999999E-2</c:v>
                </c:pt>
                <c:pt idx="7">
                  <c:v>-0.02</c:v>
                </c:pt>
                <c:pt idx="8">
                  <c:v>0.127</c:v>
                </c:pt>
                <c:pt idx="9">
                  <c:v>0.09</c:v>
                </c:pt>
                <c:pt idx="10">
                  <c:v>4.8000000000000001E-2</c:v>
                </c:pt>
                <c:pt idx="11">
                  <c:v>0.03</c:v>
                </c:pt>
                <c:pt idx="12">
                  <c:v>0.33900000000000002</c:v>
                </c:pt>
                <c:pt idx="13">
                  <c:v>-5.1999999999999998E-2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366-4587-A9DE-B2DE94588873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Inflation</c:v>
                </c:pt>
              </c:strCache>
            </c:strRef>
          </c:tx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square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Sheet1!$A$4:$A$17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Sheet1!$C$4:$C$17</c:f>
              <c:numCache>
                <c:formatCode>0.0%</c:formatCode>
                <c:ptCount val="14"/>
                <c:pt idx="0">
                  <c:v>2.3E-2</c:v>
                </c:pt>
                <c:pt idx="1">
                  <c:v>8.9999999999999993E-3</c:v>
                </c:pt>
                <c:pt idx="2">
                  <c:v>2.3E-2</c:v>
                </c:pt>
                <c:pt idx="3">
                  <c:v>1.7000000000000001E-2</c:v>
                </c:pt>
                <c:pt idx="4">
                  <c:v>1.6E-2</c:v>
                </c:pt>
                <c:pt idx="5">
                  <c:v>0.03</c:v>
                </c:pt>
                <c:pt idx="6">
                  <c:v>2.1000000000000001E-2</c:v>
                </c:pt>
                <c:pt idx="7">
                  <c:v>1.7999999999999999E-2</c:v>
                </c:pt>
                <c:pt idx="8">
                  <c:v>3.6999999999999998E-2</c:v>
                </c:pt>
                <c:pt idx="9">
                  <c:v>2.8000000000000001E-2</c:v>
                </c:pt>
                <c:pt idx="10">
                  <c:v>2.5000000000000001E-2</c:v>
                </c:pt>
                <c:pt idx="11">
                  <c:v>2.1999999999999999E-2</c:v>
                </c:pt>
                <c:pt idx="12">
                  <c:v>2.7E-2</c:v>
                </c:pt>
                <c:pt idx="13">
                  <c:v>5.1999999999999998E-2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366-4587-A9DE-B2DE945888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0130976"/>
        <c:axId val="1185277680"/>
      </c:scatterChart>
      <c:valAx>
        <c:axId val="1250130976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Fiscal</a:t>
                </a:r>
                <a:r>
                  <a:rPr lang="en-US" baseline="0"/>
                  <a:t> </a:t>
                </a:r>
                <a:r>
                  <a:rPr lang="en-US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5277680"/>
        <c:crosses val="autoZero"/>
        <c:crossBetween val="midCat"/>
        <c:majorUnit val="5"/>
      </c:valAx>
      <c:valAx>
        <c:axId val="118527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0130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08284227044478E-2"/>
          <c:y val="2.8292914088996014E-2"/>
          <c:w val="0.90995130554294523"/>
          <c:h val="0.8880342137394401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yale2!$B$1</c:f>
              <c:strCache>
                <c:ptCount val="1"/>
                <c:pt idx="0">
                  <c:v>total_cost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3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yale2!$A$2:$A$15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yale2!$B$2:$B$15</c:f>
              <c:numCache>
                <c:formatCode>0.00E+00</c:formatCode>
                <c:ptCount val="14"/>
                <c:pt idx="0">
                  <c:v>1120000000</c:v>
                </c:pt>
                <c:pt idx="1">
                  <c:v>1090000000</c:v>
                </c:pt>
                <c:pt idx="2">
                  <c:v>1000000000</c:v>
                </c:pt>
                <c:pt idx="3">
                  <c:v>1040000000</c:v>
                </c:pt>
                <c:pt idx="4">
                  <c:v>1050000000</c:v>
                </c:pt>
                <c:pt idx="5">
                  <c:v>1070000000</c:v>
                </c:pt>
                <c:pt idx="6">
                  <c:v>997000000</c:v>
                </c:pt>
                <c:pt idx="7">
                  <c:v>1070000000</c:v>
                </c:pt>
                <c:pt idx="8">
                  <c:v>1170000000</c:v>
                </c:pt>
                <c:pt idx="9">
                  <c:v>1350000000</c:v>
                </c:pt>
                <c:pt idx="10">
                  <c:v>1160000000</c:v>
                </c:pt>
                <c:pt idx="11">
                  <c:v>1380000000</c:v>
                </c:pt>
                <c:pt idx="12">
                  <c:v>1580000000</c:v>
                </c:pt>
                <c:pt idx="13">
                  <c:v>1420000000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53A-4F0F-A1DC-61A638818CA7}"/>
            </c:ext>
          </c:extLst>
        </c:ser>
        <c:ser>
          <c:idx val="1"/>
          <c:order val="1"/>
          <c:tx>
            <c:strRef>
              <c:f>yale2!$C$1</c:f>
              <c:strCache>
                <c:ptCount val="1"/>
                <c:pt idx="0">
                  <c:v>ein_smoothed_cost</c:v>
                </c:pt>
              </c:strCache>
            </c:strRef>
          </c:tx>
          <c:spPr>
            <a:ln w="25400" cap="rnd">
              <a:solidFill>
                <a:srgbClr val="00B050"/>
              </a:solidFill>
              <a:prstDash val="dashDot"/>
              <a:round/>
            </a:ln>
            <a:effectLst/>
          </c:spPr>
          <c:marker>
            <c:symbol val="triangle"/>
            <c:size val="4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yale2!$A$2:$A$15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yale2!$C$2:$C$15</c:f>
              <c:numCache>
                <c:formatCode>0.00E+00</c:formatCode>
                <c:ptCount val="14"/>
                <c:pt idx="0">
                  <c:v>1120000000</c:v>
                </c:pt>
                <c:pt idx="1">
                  <c:v>1090000000</c:v>
                </c:pt>
                <c:pt idx="2">
                  <c:v>1040000000</c:v>
                </c:pt>
                <c:pt idx="3">
                  <c:v>823000000</c:v>
                </c:pt>
                <c:pt idx="4">
                  <c:v>917000000</c:v>
                </c:pt>
                <c:pt idx="5">
                  <c:v>993000000</c:v>
                </c:pt>
                <c:pt idx="6">
                  <c:v>1010000000</c:v>
                </c:pt>
                <c:pt idx="7">
                  <c:v>1140000000</c:v>
                </c:pt>
                <c:pt idx="8">
                  <c:v>1300000000</c:v>
                </c:pt>
                <c:pt idx="9">
                  <c:v>1330000000</c:v>
                </c:pt>
                <c:pt idx="10">
                  <c:v>1350000000</c:v>
                </c:pt>
                <c:pt idx="11">
                  <c:v>1460000000</c:v>
                </c:pt>
                <c:pt idx="12">
                  <c:v>1540000000</c:v>
                </c:pt>
                <c:pt idx="13">
                  <c:v>1480000000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53A-4F0F-A1DC-61A638818CA7}"/>
            </c:ext>
          </c:extLst>
        </c:ser>
        <c:ser>
          <c:idx val="2"/>
          <c:order val="2"/>
          <c:tx>
            <c:strRef>
              <c:f>yale2!$D$1</c:f>
              <c:strCache>
                <c:ptCount val="1"/>
                <c:pt idx="0">
                  <c:v>ein_simulated_cost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yale2!$A$2:$A$15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yale2!$D$2:$D$15</c:f>
              <c:numCache>
                <c:formatCode>0.00E+00</c:formatCode>
                <c:ptCount val="14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53A-4F0F-A1DC-61A638818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4232096"/>
        <c:axId val="1052735232"/>
      </c:scatterChart>
      <c:valAx>
        <c:axId val="934232096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735232"/>
        <c:crosses val="autoZero"/>
        <c:crossBetween val="midCat"/>
        <c:majorUnit val="5"/>
      </c:valAx>
      <c:valAx>
        <c:axId val="1052735232"/>
        <c:scaling>
          <c:orientation val="minMax"/>
          <c:max val="160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Cost ($)</a:t>
                </a:r>
              </a:p>
            </c:rich>
          </c:tx>
          <c:layout>
            <c:manualLayout>
              <c:xMode val="edge"/>
              <c:yMode val="edge"/>
              <c:x val="2.1493499797951236E-2"/>
              <c:y val="0.291227353946298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4232096"/>
        <c:crosses val="autoZero"/>
        <c:crossBetween val="midCat"/>
        <c:majorUnit val="40000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1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fitted_cost!$A$2:$A$15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fitted_cost!$C$2:$C$15</c:f>
              <c:numCache>
                <c:formatCode>0%</c:formatCode>
                <c:ptCount val="14"/>
                <c:pt idx="0">
                  <c:v>4.8429300000000002E-2</c:v>
                </c:pt>
                <c:pt idx="1">
                  <c:v>6.3983100000000001E-2</c:v>
                </c:pt>
                <c:pt idx="2">
                  <c:v>5.3660199999999998E-2</c:v>
                </c:pt>
                <c:pt idx="3">
                  <c:v>4.6404399999999998E-2</c:v>
                </c:pt>
                <c:pt idx="4">
                  <c:v>5.08814E-2</c:v>
                </c:pt>
                <c:pt idx="5">
                  <c:v>4.7026900000000003E-2</c:v>
                </c:pt>
                <c:pt idx="6">
                  <c:v>4.4184800000000003E-2</c:v>
                </c:pt>
                <c:pt idx="7">
                  <c:v>4.7291100000000003E-2</c:v>
                </c:pt>
                <c:pt idx="8">
                  <c:v>5.19376E-2</c:v>
                </c:pt>
                <c:pt idx="9">
                  <c:v>4.7394199999999997E-2</c:v>
                </c:pt>
                <c:pt idx="10">
                  <c:v>4.6822099999999998E-2</c:v>
                </c:pt>
                <c:pt idx="11">
                  <c:v>4.8679300000000002E-2</c:v>
                </c:pt>
                <c:pt idx="12">
                  <c:v>5.0721700000000002E-2</c:v>
                </c:pt>
                <c:pt idx="13">
                  <c:v>3.92799E-2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57A-4066-8EDC-EE5F7A35C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9578728"/>
        <c:axId val="539579712"/>
      </c:scatterChart>
      <c:valAx>
        <c:axId val="539578728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579712"/>
        <c:crosses val="autoZero"/>
        <c:crossBetween val="midCat"/>
        <c:majorUnit val="5"/>
      </c:valAx>
      <c:valAx>
        <c:axId val="539579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Percentage of Endowmend at Start of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5787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x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fitted_cost!$A$2:$A$15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fitted_cost!$B$2:$B$15</c:f>
              <c:numCache>
                <c:formatCode>0%</c:formatCode>
                <c:ptCount val="14"/>
                <c:pt idx="0">
                  <c:v>4.8429300000000002E-2</c:v>
                </c:pt>
                <c:pt idx="1">
                  <c:v>5.8615800000000003E-2</c:v>
                </c:pt>
                <c:pt idx="2">
                  <c:v>5.2561700000000003E-2</c:v>
                </c:pt>
                <c:pt idx="3">
                  <c:v>4.6277600000000002E-2</c:v>
                </c:pt>
                <c:pt idx="4">
                  <c:v>4.9948199999999998E-2</c:v>
                </c:pt>
                <c:pt idx="5">
                  <c:v>4.8038999999999998E-2</c:v>
                </c:pt>
                <c:pt idx="6">
                  <c:v>4.4498700000000002E-2</c:v>
                </c:pt>
                <c:pt idx="7">
                  <c:v>4.7715100000000003E-2</c:v>
                </c:pt>
                <c:pt idx="8">
                  <c:v>5.1690699999999999E-2</c:v>
                </c:pt>
                <c:pt idx="9">
                  <c:v>4.9637399999999998E-2</c:v>
                </c:pt>
                <c:pt idx="10">
                  <c:v>4.8734899999999998E-2</c:v>
                </c:pt>
                <c:pt idx="11">
                  <c:v>4.90026E-2</c:v>
                </c:pt>
                <c:pt idx="12">
                  <c:v>5.1409799999999999E-2</c:v>
                </c:pt>
                <c:pt idx="13">
                  <c:v>3.9428900000000003E-2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57A-4066-8EDC-EE5F7A35CD64}"/>
            </c:ext>
          </c:extLst>
        </c:ser>
        <c:ser>
          <c:idx val="1"/>
          <c:order val="1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fitted_cost!$A$2:$A$15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fitted_cost!$C$2:$C$15</c:f>
              <c:numCache>
                <c:formatCode>0%</c:formatCode>
                <c:ptCount val="14"/>
                <c:pt idx="0">
                  <c:v>4.8429300000000002E-2</c:v>
                </c:pt>
                <c:pt idx="1">
                  <c:v>6.3983100000000001E-2</c:v>
                </c:pt>
                <c:pt idx="2">
                  <c:v>5.3660199999999998E-2</c:v>
                </c:pt>
                <c:pt idx="3">
                  <c:v>4.6404399999999998E-2</c:v>
                </c:pt>
                <c:pt idx="4">
                  <c:v>5.08814E-2</c:v>
                </c:pt>
                <c:pt idx="5">
                  <c:v>4.7026900000000003E-2</c:v>
                </c:pt>
                <c:pt idx="6">
                  <c:v>4.4184800000000003E-2</c:v>
                </c:pt>
                <c:pt idx="7">
                  <c:v>4.7291100000000003E-2</c:v>
                </c:pt>
                <c:pt idx="8">
                  <c:v>5.19376E-2</c:v>
                </c:pt>
                <c:pt idx="9">
                  <c:v>4.7394199999999997E-2</c:v>
                </c:pt>
                <c:pt idx="10">
                  <c:v>4.6822099999999998E-2</c:v>
                </c:pt>
                <c:pt idx="11">
                  <c:v>4.8679300000000002E-2</c:v>
                </c:pt>
                <c:pt idx="12">
                  <c:v>5.0721700000000002E-2</c:v>
                </c:pt>
                <c:pt idx="13">
                  <c:v>3.92799E-2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57A-4066-8EDC-EE5F7A35CD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9578728"/>
        <c:axId val="539579712"/>
      </c:scatterChart>
      <c:valAx>
        <c:axId val="539578728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579712"/>
        <c:crosses val="autoZero"/>
        <c:crossBetween val="midCat"/>
        <c:majorUnit val="5"/>
      </c:valAx>
      <c:valAx>
        <c:axId val="539579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Percentage of Endowmend at Start of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95787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42382561055642E-2"/>
          <c:y val="3.4236797572789954E-2"/>
          <c:w val="0.91077386581086328"/>
          <c:h val="0.82756074458295192"/>
        </c:manualLayout>
      </c:layout>
      <c:scatterChart>
        <c:scatterStyle val="smoothMarker"/>
        <c:varyColors val="0"/>
        <c:ser>
          <c:idx val="0"/>
          <c:order val="0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yale!$M$2:$M$43</c:f>
              <c:numCache>
                <c:formatCode>General</c:formatCode>
                <c:ptCount val="42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  <c:pt idx="14" formatCode="0.00E+00">
                  <c:v>1800712450.0799999</c:v>
                </c:pt>
                <c:pt idx="15" formatCode="0.00E+00">
                  <c:v>1941431725.2072444</c:v>
                </c:pt>
                <c:pt idx="16" formatCode="0.00E+00">
                  <c:v>2014579134.5210211</c:v>
                </c:pt>
                <c:pt idx="17" formatCode="0.00E+00">
                  <c:v>2052601953.2463098</c:v>
                </c:pt>
                <c:pt idx="18" formatCode="0.00E+00">
                  <c:v>2072366627.8585634</c:v>
                </c:pt>
                <c:pt idx="19" formatCode="0.00E+00">
                  <c:v>2082640520.6320221</c:v>
                </c:pt>
                <c:pt idx="20" formatCode="0.00E+00">
                  <c:v>2087981001.8082256</c:v>
                </c:pt>
                <c:pt idx="21" formatCode="0.00E+00">
                  <c:v>2090757041.9930196</c:v>
                </c:pt>
                <c:pt idx="22" formatCode="0.00E+00">
                  <c:v>2092200057.8661826</c:v>
                </c:pt>
                <c:pt idx="23" formatCode="0.00E+00">
                  <c:v>2092950153.2075996</c:v>
                </c:pt>
                <c:pt idx="24" formatCode="0.00E+00">
                  <c:v>2093340060.9221852</c:v>
                </c:pt>
                <c:pt idx="25" formatCode="0.00E+00">
                  <c:v>2093542739.191865</c:v>
                </c:pt>
                <c:pt idx="26" formatCode="0.00E+00">
                  <c:v>2093648093.5602546</c:v>
                </c:pt>
                <c:pt idx="27" formatCode="0.00E+00">
                  <c:v>2093702857.906508</c:v>
                </c:pt>
                <c:pt idx="28" formatCode="0.00E+00">
                  <c:v>2093731325.0091672</c:v>
                </c:pt>
                <c:pt idx="29" formatCode="0.00E+00">
                  <c:v>2093746122.5186648</c:v>
                </c:pt>
                <c:pt idx="30" formatCode="0.00E+00">
                  <c:v>2093753814.4250016</c:v>
                </c:pt>
                <c:pt idx="31" formatCode="0.00E+00">
                  <c:v>2093757812.7615528</c:v>
                </c:pt>
                <c:pt idx="32" formatCode="0.00E+00">
                  <c:v>2093759891.140368</c:v>
                </c:pt>
                <c:pt idx="33" formatCode="0.00E+00">
                  <c:v>2093760971.5042753</c:v>
                </c:pt>
                <c:pt idx="34" formatCode="0.00E+00">
                  <c:v>2093761533.0891817</c:v>
                </c:pt>
                <c:pt idx="35" formatCode="0.00E+00">
                  <c:v>2093761825.0071225</c:v>
                </c:pt>
                <c:pt idx="36" formatCode="0.00E+00">
                  <c:v>2093761976.7492423</c:v>
                </c:pt>
                <c:pt idx="37" formatCode="0.00E+00">
                  <c:v>2093762055.6264462</c:v>
                </c:pt>
                <c:pt idx="38" formatCode="0.00E+00">
                  <c:v>2093762096.6276743</c:v>
                </c:pt>
                <c:pt idx="39" formatCode="0.00E+00">
                  <c:v>2093762117.9405584</c:v>
                </c:pt>
                <c:pt idx="40" formatCode="0.00E+00">
                  <c:v>2093762129.0192273</c:v>
                </c:pt>
                <c:pt idx="41" formatCode="0.00E+00">
                  <c:v>2093762134.7780399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415-4E4A-B459-DDD495258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8781904"/>
        <c:axId val="267877296"/>
      </c:scatterChart>
      <c:valAx>
        <c:axId val="168781904"/>
        <c:scaling>
          <c:orientation val="minMax"/>
          <c:max val="2050"/>
          <c:min val="20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877296"/>
        <c:crosses val="autoZero"/>
        <c:crossBetween val="midCat"/>
        <c:majorUnit val="10"/>
      </c:valAx>
      <c:valAx>
        <c:axId val="26787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Nominal</a:t>
                </a:r>
                <a:r>
                  <a:rPr lang="en-US" sz="1400" b="1" baseline="0"/>
                  <a:t> Spending Level </a:t>
                </a:r>
                <a:endParaRPr lang="en-US" sz="1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781904"/>
        <c:crosses val="autoZero"/>
        <c:crossBetween val="midCat"/>
        <c:majorUnit val="1000000000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42382561055642E-2"/>
          <c:y val="3.4236797572789954E-2"/>
          <c:w val="0.91077386581086328"/>
          <c:h val="0.82756074458295192"/>
        </c:manualLayout>
      </c:layout>
      <c:scatterChart>
        <c:scatterStyle val="smoothMarker"/>
        <c:varyColors val="0"/>
        <c:ser>
          <c:idx val="0"/>
          <c:order val="0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yale!$M$2:$M$43</c:f>
              <c:numCache>
                <c:formatCode>General</c:formatCode>
                <c:ptCount val="42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  <c:pt idx="14" formatCode="0.00E+00">
                  <c:v>1800712450.0799999</c:v>
                </c:pt>
                <c:pt idx="15" formatCode="0.00E+00">
                  <c:v>1941431725.2072444</c:v>
                </c:pt>
                <c:pt idx="16" formatCode="0.00E+00">
                  <c:v>2014579134.5210211</c:v>
                </c:pt>
                <c:pt idx="17" formatCode="0.00E+00">
                  <c:v>2052601953.2463098</c:v>
                </c:pt>
                <c:pt idx="18" formatCode="0.00E+00">
                  <c:v>2072366627.8585634</c:v>
                </c:pt>
                <c:pt idx="19" formatCode="0.00E+00">
                  <c:v>2082640520.6320221</c:v>
                </c:pt>
                <c:pt idx="20" formatCode="0.00E+00">
                  <c:v>2087981001.8082256</c:v>
                </c:pt>
                <c:pt idx="21" formatCode="0.00E+00">
                  <c:v>2090757041.9930196</c:v>
                </c:pt>
                <c:pt idx="22" formatCode="0.00E+00">
                  <c:v>2092200057.8661826</c:v>
                </c:pt>
                <c:pt idx="23" formatCode="0.00E+00">
                  <c:v>2092950153.2075996</c:v>
                </c:pt>
                <c:pt idx="24" formatCode="0.00E+00">
                  <c:v>2093340060.9221852</c:v>
                </c:pt>
                <c:pt idx="25" formatCode="0.00E+00">
                  <c:v>2093542739.191865</c:v>
                </c:pt>
                <c:pt idx="26" formatCode="0.00E+00">
                  <c:v>2093648093.5602546</c:v>
                </c:pt>
                <c:pt idx="27" formatCode="0.00E+00">
                  <c:v>2093702857.906508</c:v>
                </c:pt>
                <c:pt idx="28" formatCode="0.00E+00">
                  <c:v>2093731325.0091672</c:v>
                </c:pt>
                <c:pt idx="29" formatCode="0.00E+00">
                  <c:v>2093746122.5186648</c:v>
                </c:pt>
                <c:pt idx="30" formatCode="0.00E+00">
                  <c:v>2093753814.4250016</c:v>
                </c:pt>
                <c:pt idx="31" formatCode="0.00E+00">
                  <c:v>2093757812.7615528</c:v>
                </c:pt>
                <c:pt idx="32" formatCode="0.00E+00">
                  <c:v>2093759891.140368</c:v>
                </c:pt>
                <c:pt idx="33" formatCode="0.00E+00">
                  <c:v>2093760971.5042753</c:v>
                </c:pt>
                <c:pt idx="34" formatCode="0.00E+00">
                  <c:v>2093761533.0891817</c:v>
                </c:pt>
                <c:pt idx="35" formatCode="0.00E+00">
                  <c:v>2093761825.0071225</c:v>
                </c:pt>
                <c:pt idx="36" formatCode="0.00E+00">
                  <c:v>2093761976.7492423</c:v>
                </c:pt>
                <c:pt idx="37" formatCode="0.00E+00">
                  <c:v>2093762055.6264462</c:v>
                </c:pt>
                <c:pt idx="38" formatCode="0.00E+00">
                  <c:v>2093762096.6276743</c:v>
                </c:pt>
                <c:pt idx="39" formatCode="0.00E+00">
                  <c:v>2093762117.9405584</c:v>
                </c:pt>
                <c:pt idx="40" formatCode="0.00E+00">
                  <c:v>2093762129.0192273</c:v>
                </c:pt>
                <c:pt idx="41" formatCode="0.00E+00">
                  <c:v>2093762134.7780399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415-4E4A-B459-DDD495258EF7}"/>
            </c:ext>
          </c:extLst>
        </c:ser>
        <c:ser>
          <c:idx val="3"/>
          <c:order val="1"/>
          <c:spPr>
            <a:ln w="25400" cap="rnd">
              <a:solidFill>
                <a:schemeClr val="accent2"/>
              </a:solidFill>
              <a:prstDash val="lgDash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yale!$P$2:$P$43</c:f>
              <c:numCache>
                <c:formatCode>General</c:formatCode>
                <c:ptCount val="42"/>
                <c:pt idx="14">
                  <c:v>1800712450.0799999</c:v>
                </c:pt>
                <c:pt idx="15">
                  <c:v>1951956797.3773918</c:v>
                </c:pt>
                <c:pt idx="16">
                  <c:v>2041274006.2309871</c:v>
                </c:pt>
                <c:pt idx="17">
                  <c:v>2098546463.1283474</c:v>
                </c:pt>
                <c:pt idx="18">
                  <c:v>2139293387.8259995</c:v>
                </c:pt>
                <c:pt idx="19">
                  <c:v>2171575178.9064612</c:v>
                </c:pt>
                <c:pt idx="20">
                  <c:v>2199578860.5175834</c:v>
                </c:pt>
                <c:pt idx="21">
                  <c:v>2225480015.3646669</c:v>
                </c:pt>
                <c:pt idx="22">
                  <c:v>2250409692.0336123</c:v>
                </c:pt>
                <c:pt idx="23">
                  <c:v>2274956522.8987541</c:v>
                </c:pt>
                <c:pt idx="24">
                  <c:v>2299427475.5454121</c:v>
                </c:pt>
                <c:pt idx="25">
                  <c:v>2323983261.8805227</c:v>
                </c:pt>
                <c:pt idx="26">
                  <c:v>2348708656.6199255</c:v>
                </c:pt>
                <c:pt idx="27">
                  <c:v>2373649014.0283546</c:v>
                </c:pt>
                <c:pt idx="28">
                  <c:v>2398829231.3159027</c:v>
                </c:pt>
                <c:pt idx="29">
                  <c:v>2424263596.5340352</c:v>
                </c:pt>
                <c:pt idx="30">
                  <c:v>2449960902.7674465</c:v>
                </c:pt>
                <c:pt idx="31">
                  <c:v>2475927104.1012754</c:v>
                </c:pt>
                <c:pt idx="32">
                  <c:v>2502166695.0267692</c:v>
                </c:pt>
                <c:pt idx="33">
                  <c:v>2528683426.9264803</c:v>
                </c:pt>
                <c:pt idx="34">
                  <c:v>2555480680.3046036</c:v>
                </c:pt>
                <c:pt idx="35">
                  <c:v>2582561658.2464342</c:v>
                </c:pt>
                <c:pt idx="36">
                  <c:v>2609929487.0432825</c:v>
                </c:pt>
                <c:pt idx="37">
                  <c:v>2637587268.6098394</c:v>
                </c:pt>
                <c:pt idx="38">
                  <c:v>2665538107.8689566</c:v>
                </c:pt>
                <c:pt idx="39">
                  <c:v>2693785127.1386614</c:v>
                </c:pt>
                <c:pt idx="40">
                  <c:v>2722331473.771162</c:v>
                </c:pt>
                <c:pt idx="41">
                  <c:v>2751180324.2893686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A415-4E4A-B459-DDD495258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8781904"/>
        <c:axId val="267877296"/>
      </c:scatterChart>
      <c:valAx>
        <c:axId val="168781904"/>
        <c:scaling>
          <c:orientation val="minMax"/>
          <c:max val="2050"/>
          <c:min val="20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877296"/>
        <c:crosses val="autoZero"/>
        <c:crossBetween val="midCat"/>
        <c:majorUnit val="10"/>
      </c:valAx>
      <c:valAx>
        <c:axId val="26787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Nominal</a:t>
                </a:r>
                <a:r>
                  <a:rPr lang="en-US" sz="1400" b="1" baseline="0"/>
                  <a:t> Spending Level </a:t>
                </a:r>
                <a:endParaRPr lang="en-US" sz="1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781904"/>
        <c:crosses val="autoZero"/>
        <c:crossBetween val="midCat"/>
        <c:majorUnit val="1000000000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42382561055642E-2"/>
          <c:y val="3.4236797572789954E-2"/>
          <c:w val="0.91077386581086328"/>
          <c:h val="0.82756074458295192"/>
        </c:manualLayout>
      </c:layout>
      <c:scatterChart>
        <c:scatterStyle val="smoothMarker"/>
        <c:varyColors val="0"/>
        <c:ser>
          <c:idx val="0"/>
          <c:order val="0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yale!$M$2:$M$43</c:f>
              <c:numCache>
                <c:formatCode>General</c:formatCode>
                <c:ptCount val="42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  <c:pt idx="14" formatCode="0.00E+00">
                  <c:v>1800712450.0799999</c:v>
                </c:pt>
                <c:pt idx="15" formatCode="0.00E+00">
                  <c:v>1941431725.2072444</c:v>
                </c:pt>
                <c:pt idx="16" formatCode="0.00E+00">
                  <c:v>2014579134.5210211</c:v>
                </c:pt>
                <c:pt idx="17" formatCode="0.00E+00">
                  <c:v>2052601953.2463098</c:v>
                </c:pt>
                <c:pt idx="18" formatCode="0.00E+00">
                  <c:v>2072366627.8585634</c:v>
                </c:pt>
                <c:pt idx="19" formatCode="0.00E+00">
                  <c:v>2082640520.6320221</c:v>
                </c:pt>
                <c:pt idx="20" formatCode="0.00E+00">
                  <c:v>2087981001.8082256</c:v>
                </c:pt>
                <c:pt idx="21" formatCode="0.00E+00">
                  <c:v>2090757041.9930196</c:v>
                </c:pt>
                <c:pt idx="22" formatCode="0.00E+00">
                  <c:v>2092200057.8661826</c:v>
                </c:pt>
                <c:pt idx="23" formatCode="0.00E+00">
                  <c:v>2092950153.2075996</c:v>
                </c:pt>
                <c:pt idx="24" formatCode="0.00E+00">
                  <c:v>2093340060.9221852</c:v>
                </c:pt>
                <c:pt idx="25" formatCode="0.00E+00">
                  <c:v>2093542739.191865</c:v>
                </c:pt>
                <c:pt idx="26" formatCode="0.00E+00">
                  <c:v>2093648093.5602546</c:v>
                </c:pt>
                <c:pt idx="27" formatCode="0.00E+00">
                  <c:v>2093702857.906508</c:v>
                </c:pt>
                <c:pt idx="28" formatCode="0.00E+00">
                  <c:v>2093731325.0091672</c:v>
                </c:pt>
                <c:pt idx="29" formatCode="0.00E+00">
                  <c:v>2093746122.5186648</c:v>
                </c:pt>
                <c:pt idx="30" formatCode="0.00E+00">
                  <c:v>2093753814.4250016</c:v>
                </c:pt>
                <c:pt idx="31" formatCode="0.00E+00">
                  <c:v>2093757812.7615528</c:v>
                </c:pt>
                <c:pt idx="32" formatCode="0.00E+00">
                  <c:v>2093759891.140368</c:v>
                </c:pt>
                <c:pt idx="33" formatCode="0.00E+00">
                  <c:v>2093760971.5042753</c:v>
                </c:pt>
                <c:pt idx="34" formatCode="0.00E+00">
                  <c:v>2093761533.0891817</c:v>
                </c:pt>
                <c:pt idx="35" formatCode="0.00E+00">
                  <c:v>2093761825.0071225</c:v>
                </c:pt>
                <c:pt idx="36" formatCode="0.00E+00">
                  <c:v>2093761976.7492423</c:v>
                </c:pt>
                <c:pt idx="37" formatCode="0.00E+00">
                  <c:v>2093762055.6264462</c:v>
                </c:pt>
                <c:pt idx="38" formatCode="0.00E+00">
                  <c:v>2093762096.6276743</c:v>
                </c:pt>
                <c:pt idx="39" formatCode="0.00E+00">
                  <c:v>2093762117.9405584</c:v>
                </c:pt>
                <c:pt idx="40" formatCode="0.00E+00">
                  <c:v>2093762129.0192273</c:v>
                </c:pt>
                <c:pt idx="41" formatCode="0.00E+00">
                  <c:v>2093762134.7780399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415-4E4A-B459-DDD495258EF7}"/>
            </c:ext>
          </c:extLst>
        </c:ser>
        <c:ser>
          <c:idx val="1"/>
          <c:order val="1"/>
          <c:spPr>
            <a:ln w="19050" cap="rnd">
              <a:solidFill>
                <a:srgbClr val="00B050"/>
              </a:solidFill>
              <a:prstDash val="lgDash"/>
              <a:round/>
            </a:ln>
            <a:effectLst/>
          </c:spPr>
          <c:marker>
            <c:symbol val="triang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yale!$N$2:$N$43</c:f>
              <c:numCache>
                <c:formatCode>General</c:formatCode>
                <c:ptCount val="42"/>
                <c:pt idx="14">
                  <c:v>1800712450.0799999</c:v>
                </c:pt>
                <c:pt idx="15">
                  <c:v>1915444466.6245918</c:v>
                </c:pt>
                <c:pt idx="16">
                  <c:v>1949576880.7716293</c:v>
                </c:pt>
                <c:pt idx="17">
                  <c:v>1942377509.7540274</c:v>
                </c:pt>
                <c:pt idx="18">
                  <c:v>1914293737.8195109</c:v>
                </c:pt>
                <c:pt idx="19">
                  <c:v>1875964825.9601874</c:v>
                </c:pt>
                <c:pt idx="20">
                  <c:v>1832918817.9935832</c:v>
                </c:pt>
                <c:pt idx="21">
                  <c:v>1788020401.0523963</c:v>
                </c:pt>
                <c:pt idx="22">
                  <c:v>1742746638.0748887</c:v>
                </c:pt>
                <c:pt idx="23">
                  <c:v>1697851826.1830838</c:v>
                </c:pt>
                <c:pt idx="24">
                  <c:v>1653713987.9374428</c:v>
                </c:pt>
                <c:pt idx="25">
                  <c:v>1610515440.445857</c:v>
                </c:pt>
                <c:pt idx="26">
                  <c:v>1568336891.6089883</c:v>
                </c:pt>
                <c:pt idx="27">
                  <c:v>1527206469.837414</c:v>
                </c:pt>
                <c:pt idx="28">
                  <c:v>1487125266.8484499</c:v>
                </c:pt>
                <c:pt idx="29">
                  <c:v>1448080640.1148314</c:v>
                </c:pt>
                <c:pt idx="30">
                  <c:v>1410053136.3005774</c:v>
                </c:pt>
                <c:pt idx="31">
                  <c:v>1373020090.4118588</c:v>
                </c:pt>
                <c:pt idx="32">
                  <c:v>1336957492.6797116</c:v>
                </c:pt>
                <c:pt idx="33">
                  <c:v>1301840952.8749166</c:v>
                </c:pt>
                <c:pt idx="34">
                  <c:v>1267646194.4613447</c:v>
                </c:pt>
                <c:pt idx="35">
                  <c:v>1234349303.9376836</c:v>
                </c:pt>
                <c:pt idx="36">
                  <c:v>1201926852.8066862</c:v>
                </c:pt>
                <c:pt idx="37">
                  <c:v>1170355953.3716793</c:v>
                </c:pt>
                <c:pt idx="38">
                  <c:v>1139614280.2501183</c:v>
                </c:pt>
                <c:pt idx="39">
                  <c:v>1109680074.2187257</c:v>
                </c:pt>
                <c:pt idx="40">
                  <c:v>1080532137.0439434</c:v>
                </c:pt>
                <c:pt idx="41">
                  <c:v>1052149821.8026577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415-4E4A-B459-DDD495258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8781904"/>
        <c:axId val="267877296"/>
      </c:scatterChart>
      <c:valAx>
        <c:axId val="168781904"/>
        <c:scaling>
          <c:orientation val="minMax"/>
          <c:max val="2050"/>
          <c:min val="20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877296"/>
        <c:crosses val="autoZero"/>
        <c:crossBetween val="midCat"/>
        <c:majorUnit val="10"/>
      </c:valAx>
      <c:valAx>
        <c:axId val="26787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Nominal</a:t>
                </a:r>
                <a:r>
                  <a:rPr lang="en-US" sz="1400" b="1" baseline="0"/>
                  <a:t> Spending Level </a:t>
                </a:r>
                <a:endParaRPr lang="en-US" sz="1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781904"/>
        <c:crosses val="autoZero"/>
        <c:crossBetween val="midCat"/>
        <c:majorUnit val="1000000000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42382561055642E-2"/>
          <c:y val="3.4236797572789954E-2"/>
          <c:w val="0.91077386581086328"/>
          <c:h val="0.82756074458295192"/>
        </c:manualLayout>
      </c:layout>
      <c:scatterChart>
        <c:scatterStyle val="smoothMarker"/>
        <c:varyColors val="0"/>
        <c:ser>
          <c:idx val="0"/>
          <c:order val="0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yale!$M$2:$M$43</c:f>
              <c:numCache>
                <c:formatCode>General</c:formatCode>
                <c:ptCount val="42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  <c:pt idx="14" formatCode="0.00E+00">
                  <c:v>1800712450.0799999</c:v>
                </c:pt>
                <c:pt idx="15" formatCode="0.00E+00">
                  <c:v>1941431725.2072444</c:v>
                </c:pt>
                <c:pt idx="16" formatCode="0.00E+00">
                  <c:v>2014579134.5210211</c:v>
                </c:pt>
                <c:pt idx="17" formatCode="0.00E+00">
                  <c:v>2052601953.2463098</c:v>
                </c:pt>
                <c:pt idx="18" formatCode="0.00E+00">
                  <c:v>2072366627.8585634</c:v>
                </c:pt>
                <c:pt idx="19" formatCode="0.00E+00">
                  <c:v>2082640520.6320221</c:v>
                </c:pt>
                <c:pt idx="20" formatCode="0.00E+00">
                  <c:v>2087981001.8082256</c:v>
                </c:pt>
                <c:pt idx="21" formatCode="0.00E+00">
                  <c:v>2090757041.9930196</c:v>
                </c:pt>
                <c:pt idx="22" formatCode="0.00E+00">
                  <c:v>2092200057.8661826</c:v>
                </c:pt>
                <c:pt idx="23" formatCode="0.00E+00">
                  <c:v>2092950153.2075996</c:v>
                </c:pt>
                <c:pt idx="24" formatCode="0.00E+00">
                  <c:v>2093340060.9221852</c:v>
                </c:pt>
                <c:pt idx="25" formatCode="0.00E+00">
                  <c:v>2093542739.191865</c:v>
                </c:pt>
                <c:pt idx="26" formatCode="0.00E+00">
                  <c:v>2093648093.5602546</c:v>
                </c:pt>
                <c:pt idx="27" formatCode="0.00E+00">
                  <c:v>2093702857.906508</c:v>
                </c:pt>
                <c:pt idx="28" formatCode="0.00E+00">
                  <c:v>2093731325.0091672</c:v>
                </c:pt>
                <c:pt idx="29" formatCode="0.00E+00">
                  <c:v>2093746122.5186648</c:v>
                </c:pt>
                <c:pt idx="30" formatCode="0.00E+00">
                  <c:v>2093753814.4250016</c:v>
                </c:pt>
                <c:pt idx="31" formatCode="0.00E+00">
                  <c:v>2093757812.7615528</c:v>
                </c:pt>
                <c:pt idx="32" formatCode="0.00E+00">
                  <c:v>2093759891.140368</c:v>
                </c:pt>
                <c:pt idx="33" formatCode="0.00E+00">
                  <c:v>2093760971.5042753</c:v>
                </c:pt>
                <c:pt idx="34" formatCode="0.00E+00">
                  <c:v>2093761533.0891817</c:v>
                </c:pt>
                <c:pt idx="35" formatCode="0.00E+00">
                  <c:v>2093761825.0071225</c:v>
                </c:pt>
                <c:pt idx="36" formatCode="0.00E+00">
                  <c:v>2093761976.7492423</c:v>
                </c:pt>
                <c:pt idx="37" formatCode="0.00E+00">
                  <c:v>2093762055.6264462</c:v>
                </c:pt>
                <c:pt idx="38" formatCode="0.00E+00">
                  <c:v>2093762096.6276743</c:v>
                </c:pt>
                <c:pt idx="39" formatCode="0.00E+00">
                  <c:v>2093762117.9405584</c:v>
                </c:pt>
                <c:pt idx="40" formatCode="0.00E+00">
                  <c:v>2093762129.0192273</c:v>
                </c:pt>
                <c:pt idx="41" formatCode="0.00E+00">
                  <c:v>2093762134.7780399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415-4E4A-B459-DDD495258EF7}"/>
            </c:ext>
          </c:extLst>
        </c:ser>
        <c:ser>
          <c:idx val="2"/>
          <c:order val="1"/>
          <c:spPr>
            <a:ln w="25400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yale!$O$2:$O$43</c:f>
              <c:numCache>
                <c:formatCode>General</c:formatCode>
                <c:ptCount val="42"/>
                <c:pt idx="14">
                  <c:v>1800712450.0799999</c:v>
                </c:pt>
                <c:pt idx="15">
                  <c:v>1941431857.2355347</c:v>
                </c:pt>
                <c:pt idx="16">
                  <c:v>2014579468.0539861</c:v>
                </c:pt>
                <c:pt idx="17">
                  <c:v>1736683308.6910725</c:v>
                </c:pt>
                <c:pt idx="18">
                  <c:v>1592229956.9281051</c:v>
                </c:pt>
                <c:pt idx="19">
                  <c:v>1517141626.6689088</c:v>
                </c:pt>
                <c:pt idx="20">
                  <c:v>1478109988.3720398</c:v>
                </c:pt>
                <c:pt idx="21">
                  <c:v>1457821010.3826563</c:v>
                </c:pt>
                <c:pt idx="22">
                  <c:v>1447274670.896245</c:v>
                </c:pt>
                <c:pt idx="23">
                  <c:v>1441792660.7762368</c:v>
                </c:pt>
                <c:pt idx="24">
                  <c:v>1438943144.0945964</c:v>
                </c:pt>
                <c:pt idx="25">
                  <c:v>1437462026.1093473</c:v>
                </c:pt>
                <c:pt idx="26">
                  <c:v>1436692216.6367841</c:v>
                </c:pt>
                <c:pt idx="27">
                  <c:v>1436292153.0588648</c:v>
                </c:pt>
                <c:pt idx="28">
                  <c:v>1436084287.4149957</c:v>
                </c:pt>
                <c:pt idx="29">
                  <c:v>1435976328.3458591</c:v>
                </c:pt>
                <c:pt idx="30">
                  <c:v>1435920301.799958</c:v>
                </c:pt>
                <c:pt idx="31">
                  <c:v>1435891270.3439939</c:v>
                </c:pt>
                <c:pt idx="32">
                  <c:v>1435876271.2291451</c:v>
                </c:pt>
                <c:pt idx="33">
                  <c:v>1435868566.2777085</c:v>
                </c:pt>
                <c:pt idx="34">
                  <c:v>1435864652.9116912</c:v>
                </c:pt>
                <c:pt idx="35">
                  <c:v>1435862710.4529896</c:v>
                </c:pt>
                <c:pt idx="36">
                  <c:v>1435861792.493341</c:v>
                </c:pt>
                <c:pt idx="37">
                  <c:v>1435861407.0794454</c:v>
                </c:pt>
                <c:pt idx="38">
                  <c:v>1435861298.4886312</c:v>
                </c:pt>
                <c:pt idx="39">
                  <c:v>1435861333.7934756</c:v>
                </c:pt>
                <c:pt idx="40">
                  <c:v>1435861443.8968592</c:v>
                </c:pt>
                <c:pt idx="41">
                  <c:v>1435861592.8813481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415-4E4A-B459-DDD495258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8781904"/>
        <c:axId val="267877296"/>
      </c:scatterChart>
      <c:valAx>
        <c:axId val="168781904"/>
        <c:scaling>
          <c:orientation val="minMax"/>
          <c:max val="2050"/>
          <c:min val="20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877296"/>
        <c:crosses val="autoZero"/>
        <c:crossBetween val="midCat"/>
        <c:majorUnit val="10"/>
      </c:valAx>
      <c:valAx>
        <c:axId val="26787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Nominal</a:t>
                </a:r>
                <a:r>
                  <a:rPr lang="en-US" sz="1400" b="1" baseline="0"/>
                  <a:t> Spending Level </a:t>
                </a:r>
                <a:endParaRPr lang="en-US" sz="1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781904"/>
        <c:crosses val="autoZero"/>
        <c:crossBetween val="midCat"/>
        <c:majorUnit val="1000000000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42382561055642E-2"/>
          <c:y val="3.4236797572789954E-2"/>
          <c:w val="0.91077386581086328"/>
          <c:h val="0.82756074458295192"/>
        </c:manualLayout>
      </c:layout>
      <c:scatterChart>
        <c:scatterStyle val="smoothMarker"/>
        <c:varyColors val="0"/>
        <c:ser>
          <c:idx val="0"/>
          <c:order val="0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yale!$M$2:$M$43</c:f>
              <c:numCache>
                <c:formatCode>General</c:formatCode>
                <c:ptCount val="42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  <c:pt idx="14" formatCode="0.00E+00">
                  <c:v>1800712450.0799999</c:v>
                </c:pt>
                <c:pt idx="15" formatCode="0.00E+00">
                  <c:v>1941431725.2072444</c:v>
                </c:pt>
                <c:pt idx="16" formatCode="0.00E+00">
                  <c:v>2014579134.5210211</c:v>
                </c:pt>
                <c:pt idx="17" formatCode="0.00E+00">
                  <c:v>2052601953.2463098</c:v>
                </c:pt>
                <c:pt idx="18" formatCode="0.00E+00">
                  <c:v>2072366627.8585634</c:v>
                </c:pt>
                <c:pt idx="19" formatCode="0.00E+00">
                  <c:v>2082640520.6320221</c:v>
                </c:pt>
                <c:pt idx="20" formatCode="0.00E+00">
                  <c:v>2087981001.8082256</c:v>
                </c:pt>
                <c:pt idx="21" formatCode="0.00E+00">
                  <c:v>2090757041.9930196</c:v>
                </c:pt>
                <c:pt idx="22" formatCode="0.00E+00">
                  <c:v>2092200057.8661826</c:v>
                </c:pt>
                <c:pt idx="23" formatCode="0.00E+00">
                  <c:v>2092950153.2075996</c:v>
                </c:pt>
                <c:pt idx="24" formatCode="0.00E+00">
                  <c:v>2093340060.9221852</c:v>
                </c:pt>
                <c:pt idx="25" formatCode="0.00E+00">
                  <c:v>2093542739.191865</c:v>
                </c:pt>
                <c:pt idx="26" formatCode="0.00E+00">
                  <c:v>2093648093.5602546</c:v>
                </c:pt>
                <c:pt idx="27" formatCode="0.00E+00">
                  <c:v>2093702857.906508</c:v>
                </c:pt>
                <c:pt idx="28" formatCode="0.00E+00">
                  <c:v>2093731325.0091672</c:v>
                </c:pt>
                <c:pt idx="29" formatCode="0.00E+00">
                  <c:v>2093746122.5186648</c:v>
                </c:pt>
                <c:pt idx="30" formatCode="0.00E+00">
                  <c:v>2093753814.4250016</c:v>
                </c:pt>
                <c:pt idx="31" formatCode="0.00E+00">
                  <c:v>2093757812.7615528</c:v>
                </c:pt>
                <c:pt idx="32" formatCode="0.00E+00">
                  <c:v>2093759891.140368</c:v>
                </c:pt>
                <c:pt idx="33" formatCode="0.00E+00">
                  <c:v>2093760971.5042753</c:v>
                </c:pt>
                <c:pt idx="34" formatCode="0.00E+00">
                  <c:v>2093761533.0891817</c:v>
                </c:pt>
                <c:pt idx="35" formatCode="0.00E+00">
                  <c:v>2093761825.0071225</c:v>
                </c:pt>
                <c:pt idx="36" formatCode="0.00E+00">
                  <c:v>2093761976.7492423</c:v>
                </c:pt>
                <c:pt idx="37" formatCode="0.00E+00">
                  <c:v>2093762055.6264462</c:v>
                </c:pt>
                <c:pt idx="38" formatCode="0.00E+00">
                  <c:v>2093762096.6276743</c:v>
                </c:pt>
                <c:pt idx="39" formatCode="0.00E+00">
                  <c:v>2093762117.9405584</c:v>
                </c:pt>
                <c:pt idx="40" formatCode="0.00E+00">
                  <c:v>2093762129.0192273</c:v>
                </c:pt>
                <c:pt idx="41" formatCode="0.00E+00">
                  <c:v>2093762134.7780399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415-4E4A-B459-DDD495258EF7}"/>
            </c:ext>
          </c:extLst>
        </c:ser>
        <c:ser>
          <c:idx val="1"/>
          <c:order val="1"/>
          <c:spPr>
            <a:ln w="19050" cap="rnd">
              <a:solidFill>
                <a:srgbClr val="00B050"/>
              </a:solidFill>
              <a:prstDash val="lgDash"/>
              <a:round/>
            </a:ln>
            <a:effectLst/>
          </c:spPr>
          <c:marker>
            <c:symbol val="triang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yale!$N$2:$N$43</c:f>
              <c:numCache>
                <c:formatCode>General</c:formatCode>
                <c:ptCount val="42"/>
                <c:pt idx="14">
                  <c:v>1800712450.0799999</c:v>
                </c:pt>
                <c:pt idx="15">
                  <c:v>1915444466.6245918</c:v>
                </c:pt>
                <c:pt idx="16">
                  <c:v>1949576880.7716293</c:v>
                </c:pt>
                <c:pt idx="17">
                  <c:v>1942377509.7540274</c:v>
                </c:pt>
                <c:pt idx="18">
                  <c:v>1914293737.8195109</c:v>
                </c:pt>
                <c:pt idx="19">
                  <c:v>1875964825.9601874</c:v>
                </c:pt>
                <c:pt idx="20">
                  <c:v>1832918817.9935832</c:v>
                </c:pt>
                <c:pt idx="21">
                  <c:v>1788020401.0523963</c:v>
                </c:pt>
                <c:pt idx="22">
                  <c:v>1742746638.0748887</c:v>
                </c:pt>
                <c:pt idx="23">
                  <c:v>1697851826.1830838</c:v>
                </c:pt>
                <c:pt idx="24">
                  <c:v>1653713987.9374428</c:v>
                </c:pt>
                <c:pt idx="25">
                  <c:v>1610515440.445857</c:v>
                </c:pt>
                <c:pt idx="26">
                  <c:v>1568336891.6089883</c:v>
                </c:pt>
                <c:pt idx="27">
                  <c:v>1527206469.837414</c:v>
                </c:pt>
                <c:pt idx="28">
                  <c:v>1487125266.8484499</c:v>
                </c:pt>
                <c:pt idx="29">
                  <c:v>1448080640.1148314</c:v>
                </c:pt>
                <c:pt idx="30">
                  <c:v>1410053136.3005774</c:v>
                </c:pt>
                <c:pt idx="31">
                  <c:v>1373020090.4118588</c:v>
                </c:pt>
                <c:pt idx="32">
                  <c:v>1336957492.6797116</c:v>
                </c:pt>
                <c:pt idx="33">
                  <c:v>1301840952.8749166</c:v>
                </c:pt>
                <c:pt idx="34">
                  <c:v>1267646194.4613447</c:v>
                </c:pt>
                <c:pt idx="35">
                  <c:v>1234349303.9376836</c:v>
                </c:pt>
                <c:pt idx="36">
                  <c:v>1201926852.8066862</c:v>
                </c:pt>
                <c:pt idx="37">
                  <c:v>1170355953.3716793</c:v>
                </c:pt>
                <c:pt idx="38">
                  <c:v>1139614280.2501183</c:v>
                </c:pt>
                <c:pt idx="39">
                  <c:v>1109680074.2187257</c:v>
                </c:pt>
                <c:pt idx="40">
                  <c:v>1080532137.0439434</c:v>
                </c:pt>
                <c:pt idx="41">
                  <c:v>1052149821.8026577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415-4E4A-B459-DDD495258EF7}"/>
            </c:ext>
          </c:extLst>
        </c:ser>
        <c:ser>
          <c:idx val="2"/>
          <c:order val="2"/>
          <c:spPr>
            <a:ln w="25400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yale!$O$2:$O$43</c:f>
              <c:numCache>
                <c:formatCode>General</c:formatCode>
                <c:ptCount val="42"/>
                <c:pt idx="14">
                  <c:v>1800712450.0799999</c:v>
                </c:pt>
                <c:pt idx="15">
                  <c:v>1941431857.2355347</c:v>
                </c:pt>
                <c:pt idx="16">
                  <c:v>2014579468.0539861</c:v>
                </c:pt>
                <c:pt idx="17">
                  <c:v>1736683308.6910725</c:v>
                </c:pt>
                <c:pt idx="18">
                  <c:v>1592229956.9281051</c:v>
                </c:pt>
                <c:pt idx="19">
                  <c:v>1517141626.6689088</c:v>
                </c:pt>
                <c:pt idx="20">
                  <c:v>1478109988.3720398</c:v>
                </c:pt>
                <c:pt idx="21">
                  <c:v>1457821010.3826563</c:v>
                </c:pt>
                <c:pt idx="22">
                  <c:v>1447274670.896245</c:v>
                </c:pt>
                <c:pt idx="23">
                  <c:v>1441792660.7762368</c:v>
                </c:pt>
                <c:pt idx="24">
                  <c:v>1438943144.0945964</c:v>
                </c:pt>
                <c:pt idx="25">
                  <c:v>1437462026.1093473</c:v>
                </c:pt>
                <c:pt idx="26">
                  <c:v>1436692216.6367841</c:v>
                </c:pt>
                <c:pt idx="27">
                  <c:v>1436292153.0588648</c:v>
                </c:pt>
                <c:pt idx="28">
                  <c:v>1436084287.4149957</c:v>
                </c:pt>
                <c:pt idx="29">
                  <c:v>1435976328.3458591</c:v>
                </c:pt>
                <c:pt idx="30">
                  <c:v>1435920301.799958</c:v>
                </c:pt>
                <c:pt idx="31">
                  <c:v>1435891270.3439939</c:v>
                </c:pt>
                <c:pt idx="32">
                  <c:v>1435876271.2291451</c:v>
                </c:pt>
                <c:pt idx="33">
                  <c:v>1435868566.2777085</c:v>
                </c:pt>
                <c:pt idx="34">
                  <c:v>1435864652.9116912</c:v>
                </c:pt>
                <c:pt idx="35">
                  <c:v>1435862710.4529896</c:v>
                </c:pt>
                <c:pt idx="36">
                  <c:v>1435861792.493341</c:v>
                </c:pt>
                <c:pt idx="37">
                  <c:v>1435861407.0794454</c:v>
                </c:pt>
                <c:pt idx="38">
                  <c:v>1435861298.4886312</c:v>
                </c:pt>
                <c:pt idx="39">
                  <c:v>1435861333.7934756</c:v>
                </c:pt>
                <c:pt idx="40">
                  <c:v>1435861443.8968592</c:v>
                </c:pt>
                <c:pt idx="41">
                  <c:v>1435861592.8813481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415-4E4A-B459-DDD495258EF7}"/>
            </c:ext>
          </c:extLst>
        </c:ser>
        <c:ser>
          <c:idx val="3"/>
          <c:order val="3"/>
          <c:spPr>
            <a:ln w="25400" cap="rnd">
              <a:solidFill>
                <a:schemeClr val="accent2"/>
              </a:solidFill>
              <a:prstDash val="lgDash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yale!$L$2:$L$43</c:f>
              <c:numCache>
                <c:formatCode>General</c:formatCode>
                <c:ptCount val="4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  <c:pt idx="17">
                  <c:v>2026</c:v>
                </c:pt>
                <c:pt idx="18">
                  <c:v>2027</c:v>
                </c:pt>
                <c:pt idx="19">
                  <c:v>2028</c:v>
                </c:pt>
                <c:pt idx="20">
                  <c:v>2029</c:v>
                </c:pt>
                <c:pt idx="21">
                  <c:v>2030</c:v>
                </c:pt>
                <c:pt idx="22">
                  <c:v>2031</c:v>
                </c:pt>
                <c:pt idx="23">
                  <c:v>2032</c:v>
                </c:pt>
                <c:pt idx="24">
                  <c:v>2033</c:v>
                </c:pt>
                <c:pt idx="25">
                  <c:v>2034</c:v>
                </c:pt>
                <c:pt idx="26">
                  <c:v>2035</c:v>
                </c:pt>
                <c:pt idx="27">
                  <c:v>2036</c:v>
                </c:pt>
                <c:pt idx="28">
                  <c:v>2037</c:v>
                </c:pt>
                <c:pt idx="29">
                  <c:v>2038</c:v>
                </c:pt>
                <c:pt idx="30">
                  <c:v>2039</c:v>
                </c:pt>
                <c:pt idx="31">
                  <c:v>2040</c:v>
                </c:pt>
                <c:pt idx="32">
                  <c:v>2041</c:v>
                </c:pt>
                <c:pt idx="33">
                  <c:v>2042</c:v>
                </c:pt>
                <c:pt idx="34">
                  <c:v>2043</c:v>
                </c:pt>
                <c:pt idx="35">
                  <c:v>2044</c:v>
                </c:pt>
                <c:pt idx="36">
                  <c:v>2045</c:v>
                </c:pt>
                <c:pt idx="37">
                  <c:v>2046</c:v>
                </c:pt>
                <c:pt idx="38">
                  <c:v>2047</c:v>
                </c:pt>
                <c:pt idx="39">
                  <c:v>2048</c:v>
                </c:pt>
                <c:pt idx="40">
                  <c:v>2049</c:v>
                </c:pt>
                <c:pt idx="41">
                  <c:v>2050</c:v>
                </c:pt>
              </c:numCache>
            </c:numRef>
          </c:xVal>
          <c:yVal>
            <c:numRef>
              <c:f>yale!$P$2:$P$43</c:f>
              <c:numCache>
                <c:formatCode>General</c:formatCode>
                <c:ptCount val="42"/>
                <c:pt idx="14">
                  <c:v>1800712450.0799999</c:v>
                </c:pt>
                <c:pt idx="15">
                  <c:v>1951956797.3773918</c:v>
                </c:pt>
                <c:pt idx="16">
                  <c:v>2041274006.2309871</c:v>
                </c:pt>
                <c:pt idx="17">
                  <c:v>2098546463.1283474</c:v>
                </c:pt>
                <c:pt idx="18">
                  <c:v>2139293387.8259995</c:v>
                </c:pt>
                <c:pt idx="19">
                  <c:v>2171575178.9064612</c:v>
                </c:pt>
                <c:pt idx="20">
                  <c:v>2199578860.5175834</c:v>
                </c:pt>
                <c:pt idx="21">
                  <c:v>2225480015.3646669</c:v>
                </c:pt>
                <c:pt idx="22">
                  <c:v>2250409692.0336123</c:v>
                </c:pt>
                <c:pt idx="23">
                  <c:v>2274956522.8987541</c:v>
                </c:pt>
                <c:pt idx="24">
                  <c:v>2299427475.5454121</c:v>
                </c:pt>
                <c:pt idx="25">
                  <c:v>2323983261.8805227</c:v>
                </c:pt>
                <c:pt idx="26">
                  <c:v>2348708656.6199255</c:v>
                </c:pt>
                <c:pt idx="27">
                  <c:v>2373649014.0283546</c:v>
                </c:pt>
                <c:pt idx="28">
                  <c:v>2398829231.3159027</c:v>
                </c:pt>
                <c:pt idx="29">
                  <c:v>2424263596.5340352</c:v>
                </c:pt>
                <c:pt idx="30">
                  <c:v>2449960902.7674465</c:v>
                </c:pt>
                <c:pt idx="31">
                  <c:v>2475927104.1012754</c:v>
                </c:pt>
                <c:pt idx="32">
                  <c:v>2502166695.0267692</c:v>
                </c:pt>
                <c:pt idx="33">
                  <c:v>2528683426.9264803</c:v>
                </c:pt>
                <c:pt idx="34">
                  <c:v>2555480680.3046036</c:v>
                </c:pt>
                <c:pt idx="35">
                  <c:v>2582561658.2464342</c:v>
                </c:pt>
                <c:pt idx="36">
                  <c:v>2609929487.0432825</c:v>
                </c:pt>
                <c:pt idx="37">
                  <c:v>2637587268.6098394</c:v>
                </c:pt>
                <c:pt idx="38">
                  <c:v>2665538107.8689566</c:v>
                </c:pt>
                <c:pt idx="39">
                  <c:v>2693785127.1386614</c:v>
                </c:pt>
                <c:pt idx="40">
                  <c:v>2722331473.771162</c:v>
                </c:pt>
                <c:pt idx="41">
                  <c:v>2751180324.2893686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A415-4E4A-B459-DDD495258E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8781904"/>
        <c:axId val="267877296"/>
      </c:scatterChart>
      <c:valAx>
        <c:axId val="168781904"/>
        <c:scaling>
          <c:orientation val="minMax"/>
          <c:max val="2050"/>
          <c:min val="20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877296"/>
        <c:crosses val="autoZero"/>
        <c:crossBetween val="midCat"/>
        <c:majorUnit val="10"/>
      </c:valAx>
      <c:valAx>
        <c:axId val="267877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Nominal</a:t>
                </a:r>
                <a:r>
                  <a:rPr lang="en-US" sz="1400" b="1" baseline="0"/>
                  <a:t> Spending Level </a:t>
                </a:r>
                <a:endParaRPr lang="en-US" sz="1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781904"/>
        <c:crosses val="autoZero"/>
        <c:crossBetween val="midCat"/>
        <c:majorUnit val="1000000000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quasiendowment!$A$2:$A$15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quasiendowment!$B$2:$B$15</c:f>
              <c:numCache>
                <c:formatCode>General</c:formatCode>
                <c:ptCount val="14"/>
                <c:pt idx="0">
                  <c:v>31.048387000000002</c:v>
                </c:pt>
                <c:pt idx="1">
                  <c:v>31.155080000000002</c:v>
                </c:pt>
                <c:pt idx="2">
                  <c:v>31.036256999999999</c:v>
                </c:pt>
                <c:pt idx="3">
                  <c:v>29.786096000000001</c:v>
                </c:pt>
                <c:pt idx="4">
                  <c:v>29.791443999999998</c:v>
                </c:pt>
                <c:pt idx="5">
                  <c:v>29.773412</c:v>
                </c:pt>
                <c:pt idx="6">
                  <c:v>29.268823999999999</c:v>
                </c:pt>
                <c:pt idx="7">
                  <c:v>28.556149999999999</c:v>
                </c:pt>
                <c:pt idx="8">
                  <c:v>28.618279999999999</c:v>
                </c:pt>
                <c:pt idx="9">
                  <c:v>28.481283000000001</c:v>
                </c:pt>
                <c:pt idx="10">
                  <c:v>28.384640000000001</c:v>
                </c:pt>
                <c:pt idx="11">
                  <c:v>28.532413999999999</c:v>
                </c:pt>
                <c:pt idx="12">
                  <c:v>28.232011</c:v>
                </c:pt>
                <c:pt idx="13">
                  <c:v>28.329204000000001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CBE-4EF1-8612-0706B751D569}"/>
            </c:ext>
          </c:extLst>
        </c:ser>
        <c:ser>
          <c:idx val="1"/>
          <c:order val="1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quasiendowment!$A$2:$A$15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quasiendowment!$C$2:$C$15</c:f>
              <c:numCache>
                <c:formatCode>General</c:formatCode>
                <c:ptCount val="14"/>
                <c:pt idx="0">
                  <c:v>59.053762999999996</c:v>
                </c:pt>
                <c:pt idx="1">
                  <c:v>57.139037000000002</c:v>
                </c:pt>
                <c:pt idx="2">
                  <c:v>55.830052999999999</c:v>
                </c:pt>
                <c:pt idx="3">
                  <c:v>51.433154999999999</c:v>
                </c:pt>
                <c:pt idx="4">
                  <c:v>48.556150000000002</c:v>
                </c:pt>
                <c:pt idx="5">
                  <c:v>44.170127999999998</c:v>
                </c:pt>
                <c:pt idx="6">
                  <c:v>45.464154999999998</c:v>
                </c:pt>
                <c:pt idx="7">
                  <c:v>47.128342000000004</c:v>
                </c:pt>
                <c:pt idx="8">
                  <c:v>45.930107999999997</c:v>
                </c:pt>
                <c:pt idx="9">
                  <c:v>45.283422000000002</c:v>
                </c:pt>
                <c:pt idx="10">
                  <c:v>48.506870999999997</c:v>
                </c:pt>
                <c:pt idx="11">
                  <c:v>50.136296000000002</c:v>
                </c:pt>
                <c:pt idx="12">
                  <c:v>45.943644999999997</c:v>
                </c:pt>
                <c:pt idx="13">
                  <c:v>48.621026999999998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CBE-4EF1-8612-0706B751D569}"/>
            </c:ext>
          </c:extLst>
        </c:ser>
        <c:ser>
          <c:idx val="2"/>
          <c:order val="2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diamond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quasiendowment!$A$2:$A$15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quasiendowment!$D$2:$D$15</c:f>
              <c:numCache>
                <c:formatCode>General</c:formatCode>
                <c:ptCount val="14"/>
                <c:pt idx="0">
                  <c:v>9.8118280000000002</c:v>
                </c:pt>
                <c:pt idx="1">
                  <c:v>10.716578</c:v>
                </c:pt>
                <c:pt idx="2">
                  <c:v>13.144385</c:v>
                </c:pt>
                <c:pt idx="3">
                  <c:v>18.245989000000002</c:v>
                </c:pt>
                <c:pt idx="4">
                  <c:v>21.668448999999999</c:v>
                </c:pt>
                <c:pt idx="5">
                  <c:v>25.594963</c:v>
                </c:pt>
                <c:pt idx="6">
                  <c:v>25.276288999999998</c:v>
                </c:pt>
                <c:pt idx="7">
                  <c:v>24.358288999999999</c:v>
                </c:pt>
                <c:pt idx="8">
                  <c:v>24.956989</c:v>
                </c:pt>
                <c:pt idx="9">
                  <c:v>25.181818</c:v>
                </c:pt>
                <c:pt idx="10">
                  <c:v>23.108699000000001</c:v>
                </c:pt>
                <c:pt idx="11">
                  <c:v>21.33221</c:v>
                </c:pt>
                <c:pt idx="12">
                  <c:v>25.824812000000001</c:v>
                </c:pt>
                <c:pt idx="13">
                  <c:v>23.049779999999998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8CBE-4EF1-8612-0706B751D5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15742111"/>
        <c:axId val="1413397327"/>
      </c:scatterChart>
      <c:valAx>
        <c:axId val="1715742111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3397327"/>
        <c:crosses val="autoZero"/>
        <c:crossBetween val="midCat"/>
        <c:majorUnit val="5"/>
      </c:valAx>
      <c:valAx>
        <c:axId val="141339732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Percentage of Endowment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5742111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811042641408948E-2"/>
          <c:y val="1.8844006836897693E-2"/>
          <c:w val="0.88719193754626824"/>
          <c:h val="0.916510524552427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Sheet1!$A$45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Sheet1!$B$44:$D$44</c:f>
              <c:strCache>
                <c:ptCount val="3"/>
                <c:pt idx="0">
                  <c:v>2009 - 2020</c:v>
                </c:pt>
                <c:pt idx="1">
                  <c:v>2021</c:v>
                </c:pt>
                <c:pt idx="2">
                  <c:v>2022</c:v>
                </c:pt>
              </c:strCache>
            </c:strRef>
          </c:cat>
          <c:val>
            <c:numRef>
              <c:f>Sheet1!$B$45:$D$45</c:f>
              <c:numCache>
                <c:formatCode>0.0%</c:formatCode>
                <c:ptCount val="3"/>
                <c:pt idx="0">
                  <c:v>0.65751920965971467</c:v>
                </c:pt>
                <c:pt idx="1">
                  <c:v>1.3245033112582849E-2</c:v>
                </c:pt>
                <c:pt idx="2">
                  <c:v>0.11764705882352944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C3-4D4E-8DAA-BE9F95DE9526}"/>
            </c:ext>
          </c:extLst>
        </c:ser>
        <c:ser>
          <c:idx val="1"/>
          <c:order val="1"/>
          <c:tx>
            <c:strRef>
              <c:f>Sheet1!$A$46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Sheet1!$B$44:$D$44</c:f>
              <c:strCache>
                <c:ptCount val="3"/>
                <c:pt idx="0">
                  <c:v>2009 - 2020</c:v>
                </c:pt>
                <c:pt idx="1">
                  <c:v>2021</c:v>
                </c:pt>
                <c:pt idx="2">
                  <c:v>2022</c:v>
                </c:pt>
              </c:strCache>
            </c:strRef>
          </c:cat>
          <c:val>
            <c:numRef>
              <c:f>Sheet1!$B$46:$D$46</c:f>
              <c:numCache>
                <c:formatCode>0.0%</c:formatCode>
                <c:ptCount val="3"/>
                <c:pt idx="0">
                  <c:v>0.97394136807817588</c:v>
                </c:pt>
                <c:pt idx="1">
                  <c:v>-4.620462046204632E-2</c:v>
                </c:pt>
                <c:pt idx="2">
                  <c:v>0.15743944636678209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C3-4D4E-8DAA-BE9F95DE9526}"/>
            </c:ext>
          </c:extLst>
        </c:ser>
        <c:ser>
          <c:idx val="2"/>
          <c:order val="2"/>
          <c:tx>
            <c:strRef>
              <c:f>Sheet1!$A$47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Sheet1!$B$44:$D$44</c:f>
              <c:strCache>
                <c:ptCount val="3"/>
                <c:pt idx="0">
                  <c:v>2009 - 2020</c:v>
                </c:pt>
                <c:pt idx="1">
                  <c:v>2021</c:v>
                </c:pt>
                <c:pt idx="2">
                  <c:v>2022</c:v>
                </c:pt>
              </c:strCache>
            </c:strRef>
          </c:cat>
          <c:val>
            <c:numRef>
              <c:f>Sheet1!$B$47:$D$47</c:f>
              <c:numCache>
                <c:formatCode>0.0%</c:formatCode>
                <c:ptCount val="3"/>
                <c:pt idx="0">
                  <c:v>0.69369369369369371</c:v>
                </c:pt>
                <c:pt idx="1">
                  <c:v>7.180851063829774E-2</c:v>
                </c:pt>
                <c:pt idx="2">
                  <c:v>0.13647642679900751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C3-4D4E-8DAA-BE9F95DE9526}"/>
            </c:ext>
          </c:extLst>
        </c:ser>
        <c:ser>
          <c:idx val="3"/>
          <c:order val="3"/>
          <c:tx>
            <c:strRef>
              <c:f>Sheet1!$A$48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Sheet1!$B$44:$D$44</c:f>
              <c:strCache>
                <c:ptCount val="3"/>
                <c:pt idx="0">
                  <c:v>2009 - 2020</c:v>
                </c:pt>
                <c:pt idx="1">
                  <c:v>2021</c:v>
                </c:pt>
                <c:pt idx="2">
                  <c:v>2022</c:v>
                </c:pt>
              </c:strCache>
            </c:strRef>
          </c:cat>
          <c:val>
            <c:numRef>
              <c:f>Sheet1!$B$48:$D$48</c:f>
              <c:numCache>
                <c:formatCode>0.0%</c:formatCode>
                <c:ptCount val="3"/>
                <c:pt idx="0">
                  <c:v>0.37572254335260125</c:v>
                </c:pt>
                <c:pt idx="1">
                  <c:v>-3.3613445378151252E-2</c:v>
                </c:pt>
                <c:pt idx="2">
                  <c:v>0.16521739130434776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C3-4D4E-8DAA-BE9F95DE9526}"/>
            </c:ext>
          </c:extLst>
        </c:ser>
        <c:ser>
          <c:idx val="4"/>
          <c:order val="4"/>
          <c:tx>
            <c:strRef>
              <c:f>Sheet1!$A$49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Sheet1!$B$44:$D$44</c:f>
              <c:strCache>
                <c:ptCount val="3"/>
                <c:pt idx="0">
                  <c:v>2009 - 2020</c:v>
                </c:pt>
                <c:pt idx="1">
                  <c:v>2021</c:v>
                </c:pt>
                <c:pt idx="2">
                  <c:v>2022</c:v>
                </c:pt>
              </c:strCache>
            </c:strRef>
          </c:cat>
          <c:val>
            <c:numRef>
              <c:f>Sheet1!$B$49:$D$49</c:f>
              <c:numCache>
                <c:formatCode>0.0%</c:formatCode>
                <c:ptCount val="3"/>
                <c:pt idx="0">
                  <c:v>0.48703956343792632</c:v>
                </c:pt>
                <c:pt idx="1">
                  <c:v>-2.7522935779816571E-2</c:v>
                </c:pt>
                <c:pt idx="2">
                  <c:v>0.179245283018868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C3-4D4E-8DAA-BE9F95DE95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0523311"/>
        <c:axId val="1345196735"/>
      </c:barChart>
      <c:catAx>
        <c:axId val="1720523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5196735"/>
        <c:crosses val="autoZero"/>
        <c:auto val="1"/>
        <c:lblAlgn val="ctr"/>
        <c:lblOffset val="100"/>
        <c:noMultiLvlLbl val="0"/>
      </c:catAx>
      <c:valAx>
        <c:axId val="134519673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05233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80625383263541E-2"/>
          <c:y val="2.2296481164275461E-2"/>
          <c:w val="0.8912032873535346"/>
          <c:h val="0.87297366680294874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Sheet1!$H$4:$H$54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</c:numCache>
            </c:numRef>
          </c:xVal>
          <c:yVal>
            <c:numRef>
              <c:f>Sheet1!$I$4:$I$54</c:f>
              <c:numCache>
                <c:formatCode>0%</c:formatCode>
                <c:ptCount val="51"/>
                <c:pt idx="0">
                  <c:v>0.05</c:v>
                </c:pt>
                <c:pt idx="1">
                  <c:v>4.7500000000000001E-2</c:v>
                </c:pt>
                <c:pt idx="2">
                  <c:v>4.5124999999999998E-2</c:v>
                </c:pt>
                <c:pt idx="3">
                  <c:v>4.2868750000000004E-2</c:v>
                </c:pt>
                <c:pt idx="4">
                  <c:v>4.0725312499999999E-2</c:v>
                </c:pt>
                <c:pt idx="5">
                  <c:v>3.8689046875000001E-2</c:v>
                </c:pt>
                <c:pt idx="6">
                  <c:v>3.6754594531250004E-2</c:v>
                </c:pt>
                <c:pt idx="7">
                  <c:v>3.4916864804687503E-2</c:v>
                </c:pt>
                <c:pt idx="8">
                  <c:v>3.3171021564453132E-2</c:v>
                </c:pt>
                <c:pt idx="9">
                  <c:v>3.1512470486230473E-2</c:v>
                </c:pt>
                <c:pt idx="10">
                  <c:v>2.9936846961918947E-2</c:v>
                </c:pt>
                <c:pt idx="11">
                  <c:v>2.8440004613823001E-2</c:v>
                </c:pt>
                <c:pt idx="12">
                  <c:v>2.7018004383131851E-2</c:v>
                </c:pt>
                <c:pt idx="13">
                  <c:v>2.566710416397526E-2</c:v>
                </c:pt>
                <c:pt idx="14">
                  <c:v>2.4383748955776496E-2</c:v>
                </c:pt>
                <c:pt idx="15">
                  <c:v>2.3164561507987669E-2</c:v>
                </c:pt>
                <c:pt idx="16">
                  <c:v>2.2006333432588288E-2</c:v>
                </c:pt>
                <c:pt idx="17">
                  <c:v>2.0906016760958872E-2</c:v>
                </c:pt>
                <c:pt idx="18">
                  <c:v>1.9860715922910929E-2</c:v>
                </c:pt>
                <c:pt idx="19">
                  <c:v>1.8867680126765381E-2</c:v>
                </c:pt>
                <c:pt idx="20">
                  <c:v>1.7924296120427112E-2</c:v>
                </c:pt>
                <c:pt idx="21">
                  <c:v>1.7028081314405755E-2</c:v>
                </c:pt>
                <c:pt idx="22">
                  <c:v>1.6176677248685468E-2</c:v>
                </c:pt>
                <c:pt idx="23">
                  <c:v>1.5367843386251193E-2</c:v>
                </c:pt>
                <c:pt idx="24">
                  <c:v>1.4599451216938633E-2</c:v>
                </c:pt>
                <c:pt idx="25">
                  <c:v>1.3869478656091703E-2</c:v>
                </c:pt>
                <c:pt idx="26">
                  <c:v>1.3176004723287116E-2</c:v>
                </c:pt>
                <c:pt idx="27">
                  <c:v>1.2517204487122761E-2</c:v>
                </c:pt>
                <c:pt idx="28">
                  <c:v>1.1891344262766623E-2</c:v>
                </c:pt>
                <c:pt idx="29">
                  <c:v>1.1296777049628292E-2</c:v>
                </c:pt>
                <c:pt idx="30">
                  <c:v>1.0731938197146879E-2</c:v>
                </c:pt>
                <c:pt idx="31">
                  <c:v>1.0195341287289534E-2</c:v>
                </c:pt>
                <c:pt idx="32">
                  <c:v>9.6855742229250575E-3</c:v>
                </c:pt>
                <c:pt idx="33">
                  <c:v>9.2012955117788033E-3</c:v>
                </c:pt>
                <c:pt idx="34">
                  <c:v>8.7412307361898634E-3</c:v>
                </c:pt>
                <c:pt idx="35">
                  <c:v>8.30416919938037E-3</c:v>
                </c:pt>
                <c:pt idx="36">
                  <c:v>7.8889607394113503E-3</c:v>
                </c:pt>
                <c:pt idx="37">
                  <c:v>7.4945127024407844E-3</c:v>
                </c:pt>
                <c:pt idx="38">
                  <c:v>7.119787067318745E-3</c:v>
                </c:pt>
                <c:pt idx="39">
                  <c:v>6.7637977139528077E-3</c:v>
                </c:pt>
                <c:pt idx="40">
                  <c:v>6.4256078282551674E-3</c:v>
                </c:pt>
                <c:pt idx="41">
                  <c:v>6.1043274368424091E-3</c:v>
                </c:pt>
                <c:pt idx="42">
                  <c:v>5.799111065000289E-3</c:v>
                </c:pt>
                <c:pt idx="43">
                  <c:v>5.5091555117502741E-3</c:v>
                </c:pt>
                <c:pt idx="44">
                  <c:v>5.2336977361627608E-3</c:v>
                </c:pt>
                <c:pt idx="45">
                  <c:v>4.9720128493546227E-3</c:v>
                </c:pt>
                <c:pt idx="46">
                  <c:v>4.723412206886891E-3</c:v>
                </c:pt>
                <c:pt idx="47">
                  <c:v>4.4872415965425466E-3</c:v>
                </c:pt>
                <c:pt idx="48">
                  <c:v>4.2628795167154194E-3</c:v>
                </c:pt>
                <c:pt idx="49">
                  <c:v>4.049735540879648E-3</c:v>
                </c:pt>
                <c:pt idx="50">
                  <c:v>3.8472487638356659E-3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E8-4A2C-8D2E-3F2A83D06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5135536"/>
        <c:axId val="690264352"/>
      </c:scatterChart>
      <c:valAx>
        <c:axId val="1035135536"/>
        <c:scaling>
          <c:orientation val="minMax"/>
          <c:max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264352"/>
        <c:crosses val="autoZero"/>
        <c:crossBetween val="midCat"/>
      </c:valAx>
      <c:valAx>
        <c:axId val="690264352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Proportion</a:t>
                </a:r>
                <a:r>
                  <a:rPr lang="en-US" sz="1400" b="1" baseline="0"/>
                  <a:t> of Initial  Revenue</a:t>
                </a:r>
                <a:endParaRPr lang="en-US" sz="1400" b="1"/>
              </a:p>
            </c:rich>
          </c:tx>
          <c:layout>
            <c:manualLayout>
              <c:xMode val="edge"/>
              <c:yMode val="edge"/>
              <c:x val="0"/>
              <c:y val="0.258393902536541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51355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80625383263541E-2"/>
          <c:y val="2.2296481164275461E-2"/>
          <c:w val="0.8912032873535346"/>
          <c:h val="0.87297366680294874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Sheet1!$H$4:$H$54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</c:numCache>
            </c:numRef>
          </c:xVal>
          <c:yVal>
            <c:numRef>
              <c:f>Sheet1!$I$4:$I$54</c:f>
              <c:numCache>
                <c:formatCode>0%</c:formatCode>
                <c:ptCount val="51"/>
                <c:pt idx="0">
                  <c:v>0.05</c:v>
                </c:pt>
                <c:pt idx="1">
                  <c:v>4.7500000000000001E-2</c:v>
                </c:pt>
                <c:pt idx="2">
                  <c:v>4.5124999999999998E-2</c:v>
                </c:pt>
                <c:pt idx="3">
                  <c:v>4.2868750000000004E-2</c:v>
                </c:pt>
                <c:pt idx="4">
                  <c:v>4.0725312499999999E-2</c:v>
                </c:pt>
                <c:pt idx="5">
                  <c:v>3.8689046875000001E-2</c:v>
                </c:pt>
                <c:pt idx="6">
                  <c:v>3.6754594531250004E-2</c:v>
                </c:pt>
                <c:pt idx="7">
                  <c:v>3.4916864804687503E-2</c:v>
                </c:pt>
                <c:pt idx="8">
                  <c:v>3.3171021564453132E-2</c:v>
                </c:pt>
                <c:pt idx="9">
                  <c:v>3.1512470486230473E-2</c:v>
                </c:pt>
                <c:pt idx="10">
                  <c:v>2.9936846961918947E-2</c:v>
                </c:pt>
                <c:pt idx="11">
                  <c:v>2.8440004613823001E-2</c:v>
                </c:pt>
                <c:pt idx="12">
                  <c:v>2.7018004383131851E-2</c:v>
                </c:pt>
                <c:pt idx="13">
                  <c:v>2.566710416397526E-2</c:v>
                </c:pt>
                <c:pt idx="14">
                  <c:v>2.4383748955776496E-2</c:v>
                </c:pt>
                <c:pt idx="15">
                  <c:v>2.3164561507987669E-2</c:v>
                </c:pt>
                <c:pt idx="16">
                  <c:v>2.2006333432588288E-2</c:v>
                </c:pt>
                <c:pt idx="17">
                  <c:v>2.0906016760958872E-2</c:v>
                </c:pt>
                <c:pt idx="18">
                  <c:v>1.9860715922910929E-2</c:v>
                </c:pt>
                <c:pt idx="19">
                  <c:v>1.8867680126765381E-2</c:v>
                </c:pt>
                <c:pt idx="20">
                  <c:v>1.7924296120427112E-2</c:v>
                </c:pt>
                <c:pt idx="21">
                  <c:v>1.7028081314405755E-2</c:v>
                </c:pt>
                <c:pt idx="22">
                  <c:v>1.6176677248685468E-2</c:v>
                </c:pt>
                <c:pt idx="23">
                  <c:v>1.5367843386251193E-2</c:v>
                </c:pt>
                <c:pt idx="24">
                  <c:v>1.4599451216938633E-2</c:v>
                </c:pt>
                <c:pt idx="25">
                  <c:v>1.3869478656091703E-2</c:v>
                </c:pt>
                <c:pt idx="26">
                  <c:v>1.3176004723287116E-2</c:v>
                </c:pt>
                <c:pt idx="27">
                  <c:v>1.2517204487122761E-2</c:v>
                </c:pt>
                <c:pt idx="28">
                  <c:v>1.1891344262766623E-2</c:v>
                </c:pt>
                <c:pt idx="29">
                  <c:v>1.1296777049628292E-2</c:v>
                </c:pt>
                <c:pt idx="30">
                  <c:v>1.0731938197146879E-2</c:v>
                </c:pt>
                <c:pt idx="31">
                  <c:v>1.0195341287289534E-2</c:v>
                </c:pt>
                <c:pt idx="32">
                  <c:v>9.6855742229250575E-3</c:v>
                </c:pt>
                <c:pt idx="33">
                  <c:v>9.2012955117788033E-3</c:v>
                </c:pt>
                <c:pt idx="34">
                  <c:v>8.7412307361898634E-3</c:v>
                </c:pt>
                <c:pt idx="35">
                  <c:v>8.30416919938037E-3</c:v>
                </c:pt>
                <c:pt idx="36">
                  <c:v>7.8889607394113503E-3</c:v>
                </c:pt>
                <c:pt idx="37">
                  <c:v>7.4945127024407844E-3</c:v>
                </c:pt>
                <c:pt idx="38">
                  <c:v>7.119787067318745E-3</c:v>
                </c:pt>
                <c:pt idx="39">
                  <c:v>6.7637977139528077E-3</c:v>
                </c:pt>
                <c:pt idx="40">
                  <c:v>6.4256078282551674E-3</c:v>
                </c:pt>
                <c:pt idx="41">
                  <c:v>6.1043274368424091E-3</c:v>
                </c:pt>
                <c:pt idx="42">
                  <c:v>5.799111065000289E-3</c:v>
                </c:pt>
                <c:pt idx="43">
                  <c:v>5.5091555117502741E-3</c:v>
                </c:pt>
                <c:pt idx="44">
                  <c:v>5.2336977361627608E-3</c:v>
                </c:pt>
                <c:pt idx="45">
                  <c:v>4.9720128493546227E-3</c:v>
                </c:pt>
                <c:pt idx="46">
                  <c:v>4.723412206886891E-3</c:v>
                </c:pt>
                <c:pt idx="47">
                  <c:v>4.4872415965425466E-3</c:v>
                </c:pt>
                <c:pt idx="48">
                  <c:v>4.2628795167154194E-3</c:v>
                </c:pt>
                <c:pt idx="49">
                  <c:v>4.049735540879648E-3</c:v>
                </c:pt>
                <c:pt idx="50">
                  <c:v>3.8472487638356659E-3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E8-4A2C-8D2E-3F2A83D0691C}"/>
            </c:ext>
          </c:extLst>
        </c:ser>
        <c:ser>
          <c:idx val="3"/>
          <c:order val="1"/>
          <c:spPr>
            <a:ln w="38100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Sheet1!$H$4:$H$54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</c:numCache>
            </c:numRef>
          </c:xVal>
          <c:yVal>
            <c:numRef>
              <c:f>Sheet1!$L$4:$L$54</c:f>
              <c:numCache>
                <c:formatCode>0%</c:formatCode>
                <c:ptCount val="51"/>
                <c:pt idx="0">
                  <c:v>1.0000000000000002E-2</c:v>
                </c:pt>
                <c:pt idx="1">
                  <c:v>1.9900000000000001E-2</c:v>
                </c:pt>
                <c:pt idx="2">
                  <c:v>2.9601000000000002E-2</c:v>
                </c:pt>
                <c:pt idx="3">
                  <c:v>3.9005990000000004E-2</c:v>
                </c:pt>
                <c:pt idx="4">
                  <c:v>4.8020920100000003E-2</c:v>
                </c:pt>
                <c:pt idx="5">
                  <c:v>4.6555640999000003E-2</c:v>
                </c:pt>
                <c:pt idx="6">
                  <c:v>4.472480548801E-2</c:v>
                </c:pt>
                <c:pt idx="7">
                  <c:v>4.2645721922139904E-2</c:v>
                </c:pt>
                <c:pt idx="8">
                  <c:v>4.0436191137048404E-2</c:v>
                </c:pt>
                <c:pt idx="9">
                  <c:v>3.8212358340586415E-2</c:v>
                </c:pt>
                <c:pt idx="10">
                  <c:v>3.6086611161718567E-2</c:v>
                </c:pt>
                <c:pt idx="11">
                  <c:v>3.4065554281223535E-2</c:v>
                </c:pt>
                <c:pt idx="12">
                  <c:v>3.215108991279636E-2</c:v>
                </c:pt>
                <c:pt idx="13">
                  <c:v>3.0341571864462638E-2</c:v>
                </c:pt>
                <c:pt idx="14">
                  <c:v>2.8633000008854759E-2</c:v>
                </c:pt>
                <c:pt idx="15">
                  <c:v>2.7020221736564199E-2</c:v>
                </c:pt>
                <c:pt idx="16">
                  <c:v>2.5498107358525188E-2</c:v>
                </c:pt>
                <c:pt idx="17">
                  <c:v>2.4061667449713154E-2</c:v>
                </c:pt>
                <c:pt idx="18">
                  <c:v>2.2706121765531957E-2</c:v>
                </c:pt>
                <c:pt idx="19">
                  <c:v>2.1426930582340062E-2</c:v>
                </c:pt>
                <c:pt idx="20">
                  <c:v>2.0219800093413315E-2</c:v>
                </c:pt>
                <c:pt idx="21">
                  <c:v>1.9080673820918076E-2</c:v>
                </c:pt>
                <c:pt idx="22">
                  <c:v>1.8005721883798911E-2</c:v>
                </c:pt>
                <c:pt idx="23">
                  <c:v>1.6991329402338891E-2</c:v>
                </c:pt>
                <c:pt idx="24">
                  <c:v>1.6034084844510795E-2</c:v>
                </c:pt>
                <c:pt idx="25">
                  <c:v>1.5130768744060996E-2</c:v>
                </c:pt>
                <c:pt idx="26">
                  <c:v>1.4278342957104723E-2</c:v>
                </c:pt>
                <c:pt idx="27">
                  <c:v>1.3473940478786578E-2</c:v>
                </c:pt>
                <c:pt idx="28">
                  <c:v>1.2714855814518559E-2</c:v>
                </c:pt>
                <c:pt idx="29">
                  <c:v>1.1998535886128743E-2</c:v>
                </c:pt>
                <c:pt idx="30">
                  <c:v>1.1322571447322747E-2</c:v>
                </c:pt>
                <c:pt idx="31">
                  <c:v>1.0684688981484135E-2</c:v>
                </c:pt>
                <c:pt idx="32">
                  <c:v>1.0082743055401725E-2</c:v>
                </c:pt>
                <c:pt idx="33">
                  <c:v>9.5147091035531657E-3</c:v>
                </c:pt>
                <c:pt idx="34">
                  <c:v>8.9786766188142599E-3</c:v>
                </c:pt>
                <c:pt idx="35">
                  <c:v>8.4728427267485012E-3</c:v>
                </c:pt>
                <c:pt idx="36">
                  <c:v>7.9955061218884831E-3</c:v>
                </c:pt>
                <c:pt idx="37">
                  <c:v>7.5450613456244211E-3</c:v>
                </c:pt>
                <c:pt idx="38">
                  <c:v>7.1199933864581318E-3</c:v>
                </c:pt>
                <c:pt idx="39">
                  <c:v>6.7188725844627931E-3</c:v>
                </c:pt>
                <c:pt idx="40">
                  <c:v>6.3403498228109707E-3</c:v>
                </c:pt>
                <c:pt idx="41">
                  <c:v>5.9831519901985229E-3</c:v>
                </c:pt>
                <c:pt idx="42">
                  <c:v>5.6460776989029748E-3</c:v>
                </c:pt>
                <c:pt idx="43">
                  <c:v>5.3279932440746412E-3</c:v>
                </c:pt>
                <c:pt idx="44">
                  <c:v>5.027828790670142E-3</c:v>
                </c:pt>
                <c:pt idx="45">
                  <c:v>4.7445747752035694E-3</c:v>
                </c:pt>
                <c:pt idx="46">
                  <c:v>4.47727851021307E-3</c:v>
                </c:pt>
                <c:pt idx="47">
                  <c:v>4.2250409800224263E-3</c:v>
                </c:pt>
                <c:pt idx="48">
                  <c:v>3.9870138170205877E-3</c:v>
                </c:pt>
                <c:pt idx="49">
                  <c:v>3.7623964482892897E-3</c:v>
                </c:pt>
                <c:pt idx="50">
                  <c:v>3.5504334029818011E-3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AE8-4A2C-8D2E-3F2A83D06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5135536"/>
        <c:axId val="690264352"/>
      </c:scatterChart>
      <c:valAx>
        <c:axId val="1035135536"/>
        <c:scaling>
          <c:orientation val="minMax"/>
          <c:max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264352"/>
        <c:crosses val="autoZero"/>
        <c:crossBetween val="midCat"/>
      </c:valAx>
      <c:valAx>
        <c:axId val="690264352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Proportion</a:t>
                </a:r>
                <a:r>
                  <a:rPr lang="en-US" sz="1400" b="1" baseline="0"/>
                  <a:t> of Initial  Revenue</a:t>
                </a:r>
                <a:endParaRPr lang="en-US" sz="1400" b="1"/>
              </a:p>
            </c:rich>
          </c:tx>
          <c:layout>
            <c:manualLayout>
              <c:xMode val="edge"/>
              <c:yMode val="edge"/>
              <c:x val="0"/>
              <c:y val="0.258393902536541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51355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80625383263541E-2"/>
          <c:y val="2.2296481164275461E-2"/>
          <c:w val="0.8912032873535346"/>
          <c:h val="0.87297366680294874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Sheet1!$H$4:$H$54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</c:numCache>
            </c:numRef>
          </c:xVal>
          <c:yVal>
            <c:numRef>
              <c:f>Sheet1!$I$4:$I$54</c:f>
              <c:numCache>
                <c:formatCode>0%</c:formatCode>
                <c:ptCount val="51"/>
                <c:pt idx="0">
                  <c:v>0.05</c:v>
                </c:pt>
                <c:pt idx="1">
                  <c:v>4.7500000000000001E-2</c:v>
                </c:pt>
                <c:pt idx="2">
                  <c:v>4.5124999999999998E-2</c:v>
                </c:pt>
                <c:pt idx="3">
                  <c:v>4.2868750000000004E-2</c:v>
                </c:pt>
                <c:pt idx="4">
                  <c:v>4.0725312499999999E-2</c:v>
                </c:pt>
                <c:pt idx="5">
                  <c:v>3.8689046875000001E-2</c:v>
                </c:pt>
                <c:pt idx="6">
                  <c:v>3.6754594531250004E-2</c:v>
                </c:pt>
                <c:pt idx="7">
                  <c:v>3.4916864804687503E-2</c:v>
                </c:pt>
                <c:pt idx="8">
                  <c:v>3.3171021564453132E-2</c:v>
                </c:pt>
                <c:pt idx="9">
                  <c:v>3.1512470486230473E-2</c:v>
                </c:pt>
                <c:pt idx="10">
                  <c:v>2.9936846961918947E-2</c:v>
                </c:pt>
                <c:pt idx="11">
                  <c:v>2.8440004613823001E-2</c:v>
                </c:pt>
                <c:pt idx="12">
                  <c:v>2.7018004383131851E-2</c:v>
                </c:pt>
                <c:pt idx="13">
                  <c:v>2.566710416397526E-2</c:v>
                </c:pt>
                <c:pt idx="14">
                  <c:v>2.4383748955776496E-2</c:v>
                </c:pt>
                <c:pt idx="15">
                  <c:v>2.3164561507987669E-2</c:v>
                </c:pt>
                <c:pt idx="16">
                  <c:v>2.2006333432588288E-2</c:v>
                </c:pt>
                <c:pt idx="17">
                  <c:v>2.0906016760958872E-2</c:v>
                </c:pt>
                <c:pt idx="18">
                  <c:v>1.9860715922910929E-2</c:v>
                </c:pt>
                <c:pt idx="19">
                  <c:v>1.8867680126765381E-2</c:v>
                </c:pt>
                <c:pt idx="20">
                  <c:v>1.7924296120427112E-2</c:v>
                </c:pt>
                <c:pt idx="21">
                  <c:v>1.7028081314405755E-2</c:v>
                </c:pt>
                <c:pt idx="22">
                  <c:v>1.6176677248685468E-2</c:v>
                </c:pt>
                <c:pt idx="23">
                  <c:v>1.5367843386251193E-2</c:v>
                </c:pt>
                <c:pt idx="24">
                  <c:v>1.4599451216938633E-2</c:v>
                </c:pt>
                <c:pt idx="25">
                  <c:v>1.3869478656091703E-2</c:v>
                </c:pt>
                <c:pt idx="26">
                  <c:v>1.3176004723287116E-2</c:v>
                </c:pt>
                <c:pt idx="27">
                  <c:v>1.2517204487122761E-2</c:v>
                </c:pt>
                <c:pt idx="28">
                  <c:v>1.1891344262766623E-2</c:v>
                </c:pt>
                <c:pt idx="29">
                  <c:v>1.1296777049628292E-2</c:v>
                </c:pt>
                <c:pt idx="30">
                  <c:v>1.0731938197146879E-2</c:v>
                </c:pt>
                <c:pt idx="31">
                  <c:v>1.0195341287289534E-2</c:v>
                </c:pt>
                <c:pt idx="32">
                  <c:v>9.6855742229250575E-3</c:v>
                </c:pt>
                <c:pt idx="33">
                  <c:v>9.2012955117788033E-3</c:v>
                </c:pt>
                <c:pt idx="34">
                  <c:v>8.7412307361898634E-3</c:v>
                </c:pt>
                <c:pt idx="35">
                  <c:v>8.30416919938037E-3</c:v>
                </c:pt>
                <c:pt idx="36">
                  <c:v>7.8889607394113503E-3</c:v>
                </c:pt>
                <c:pt idx="37">
                  <c:v>7.4945127024407844E-3</c:v>
                </c:pt>
                <c:pt idx="38">
                  <c:v>7.119787067318745E-3</c:v>
                </c:pt>
                <c:pt idx="39">
                  <c:v>6.7637977139528077E-3</c:v>
                </c:pt>
                <c:pt idx="40">
                  <c:v>6.4256078282551674E-3</c:v>
                </c:pt>
                <c:pt idx="41">
                  <c:v>6.1043274368424091E-3</c:v>
                </c:pt>
                <c:pt idx="42">
                  <c:v>5.799111065000289E-3</c:v>
                </c:pt>
                <c:pt idx="43">
                  <c:v>5.5091555117502741E-3</c:v>
                </c:pt>
                <c:pt idx="44">
                  <c:v>5.2336977361627608E-3</c:v>
                </c:pt>
                <c:pt idx="45">
                  <c:v>4.9720128493546227E-3</c:v>
                </c:pt>
                <c:pt idx="46">
                  <c:v>4.723412206886891E-3</c:v>
                </c:pt>
                <c:pt idx="47">
                  <c:v>4.4872415965425466E-3</c:v>
                </c:pt>
                <c:pt idx="48">
                  <c:v>4.2628795167154194E-3</c:v>
                </c:pt>
                <c:pt idx="49">
                  <c:v>4.049735540879648E-3</c:v>
                </c:pt>
                <c:pt idx="50">
                  <c:v>3.8472487638356659E-3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E8-4A2C-8D2E-3F2A83D0691C}"/>
            </c:ext>
          </c:extLst>
        </c:ser>
        <c:ser>
          <c:idx val="3"/>
          <c:order val="1"/>
          <c:spPr>
            <a:ln w="34925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diamond"/>
            <c:size val="4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Sheet1!$H$4:$H$54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</c:numCache>
            </c:numRef>
          </c:xVal>
          <c:yVal>
            <c:numRef>
              <c:f>Sheet1!$L$4:$L$54</c:f>
              <c:numCache>
                <c:formatCode>0%</c:formatCode>
                <c:ptCount val="51"/>
                <c:pt idx="0">
                  <c:v>1.0000000000000002E-2</c:v>
                </c:pt>
                <c:pt idx="1">
                  <c:v>1.9900000000000001E-2</c:v>
                </c:pt>
                <c:pt idx="2">
                  <c:v>2.9601000000000002E-2</c:v>
                </c:pt>
                <c:pt idx="3">
                  <c:v>3.9005990000000004E-2</c:v>
                </c:pt>
                <c:pt idx="4">
                  <c:v>4.8020920100000003E-2</c:v>
                </c:pt>
                <c:pt idx="5">
                  <c:v>4.6555640999000003E-2</c:v>
                </c:pt>
                <c:pt idx="6">
                  <c:v>4.472480548801E-2</c:v>
                </c:pt>
                <c:pt idx="7">
                  <c:v>4.2645721922139904E-2</c:v>
                </c:pt>
                <c:pt idx="8">
                  <c:v>4.0436191137048404E-2</c:v>
                </c:pt>
                <c:pt idx="9">
                  <c:v>3.8212358340586415E-2</c:v>
                </c:pt>
                <c:pt idx="10">
                  <c:v>3.6086611161718567E-2</c:v>
                </c:pt>
                <c:pt idx="11">
                  <c:v>3.4065554281223535E-2</c:v>
                </c:pt>
                <c:pt idx="12">
                  <c:v>3.215108991279636E-2</c:v>
                </c:pt>
                <c:pt idx="13">
                  <c:v>3.0341571864462638E-2</c:v>
                </c:pt>
                <c:pt idx="14">
                  <c:v>2.8633000008854759E-2</c:v>
                </c:pt>
                <c:pt idx="15">
                  <c:v>2.7020221736564199E-2</c:v>
                </c:pt>
                <c:pt idx="16">
                  <c:v>2.5498107358525188E-2</c:v>
                </c:pt>
                <c:pt idx="17">
                  <c:v>2.4061667449713154E-2</c:v>
                </c:pt>
                <c:pt idx="18">
                  <c:v>2.2706121765531957E-2</c:v>
                </c:pt>
                <c:pt idx="19">
                  <c:v>2.1426930582340062E-2</c:v>
                </c:pt>
                <c:pt idx="20">
                  <c:v>2.0219800093413315E-2</c:v>
                </c:pt>
                <c:pt idx="21">
                  <c:v>1.9080673820918076E-2</c:v>
                </c:pt>
                <c:pt idx="22">
                  <c:v>1.8005721883798911E-2</c:v>
                </c:pt>
                <c:pt idx="23">
                  <c:v>1.6991329402338891E-2</c:v>
                </c:pt>
                <c:pt idx="24">
                  <c:v>1.6034084844510795E-2</c:v>
                </c:pt>
                <c:pt idx="25">
                  <c:v>1.5130768744060996E-2</c:v>
                </c:pt>
                <c:pt idx="26">
                  <c:v>1.4278342957104723E-2</c:v>
                </c:pt>
                <c:pt idx="27">
                  <c:v>1.3473940478786578E-2</c:v>
                </c:pt>
                <c:pt idx="28">
                  <c:v>1.2714855814518559E-2</c:v>
                </c:pt>
                <c:pt idx="29">
                  <c:v>1.1998535886128743E-2</c:v>
                </c:pt>
                <c:pt idx="30">
                  <c:v>1.1322571447322747E-2</c:v>
                </c:pt>
                <c:pt idx="31">
                  <c:v>1.0684688981484135E-2</c:v>
                </c:pt>
                <c:pt idx="32">
                  <c:v>1.0082743055401725E-2</c:v>
                </c:pt>
                <c:pt idx="33">
                  <c:v>9.5147091035531657E-3</c:v>
                </c:pt>
                <c:pt idx="34">
                  <c:v>8.9786766188142599E-3</c:v>
                </c:pt>
                <c:pt idx="35">
                  <c:v>8.4728427267485012E-3</c:v>
                </c:pt>
                <c:pt idx="36">
                  <c:v>7.9955061218884831E-3</c:v>
                </c:pt>
                <c:pt idx="37">
                  <c:v>7.5450613456244211E-3</c:v>
                </c:pt>
                <c:pt idx="38">
                  <c:v>7.1199933864581318E-3</c:v>
                </c:pt>
                <c:pt idx="39">
                  <c:v>6.7188725844627931E-3</c:v>
                </c:pt>
                <c:pt idx="40">
                  <c:v>6.3403498228109707E-3</c:v>
                </c:pt>
                <c:pt idx="41">
                  <c:v>5.9831519901985229E-3</c:v>
                </c:pt>
                <c:pt idx="42">
                  <c:v>5.6460776989029748E-3</c:v>
                </c:pt>
                <c:pt idx="43">
                  <c:v>5.3279932440746412E-3</c:v>
                </c:pt>
                <c:pt idx="44">
                  <c:v>5.027828790670142E-3</c:v>
                </c:pt>
                <c:pt idx="45">
                  <c:v>4.7445747752035694E-3</c:v>
                </c:pt>
                <c:pt idx="46">
                  <c:v>4.47727851021307E-3</c:v>
                </c:pt>
                <c:pt idx="47">
                  <c:v>4.2250409800224263E-3</c:v>
                </c:pt>
                <c:pt idx="48">
                  <c:v>3.9870138170205877E-3</c:v>
                </c:pt>
                <c:pt idx="49">
                  <c:v>3.7623964482892897E-3</c:v>
                </c:pt>
                <c:pt idx="50">
                  <c:v>3.5504334029818011E-3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AE8-4A2C-8D2E-3F2A83D0691C}"/>
            </c:ext>
          </c:extLst>
        </c:ser>
        <c:ser>
          <c:idx val="4"/>
          <c:order val="2"/>
          <c:spPr>
            <a:ln w="25400" cap="rnd">
              <a:solidFill>
                <a:srgbClr val="00B050"/>
              </a:solidFill>
              <a:prstDash val="dash"/>
              <a:round/>
            </a:ln>
            <a:effectLst/>
          </c:spPr>
          <c:marker>
            <c:symbol val="square"/>
            <c:size val="4"/>
            <c:spPr>
              <a:solidFill>
                <a:srgbClr val="00B050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Sheet1!$H$4:$H$54</c:f>
              <c:numCache>
                <c:formatCode>General</c:formatCode>
                <c:ptCount val="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</c:numCache>
            </c:numRef>
          </c:xVal>
          <c:yVal>
            <c:numRef>
              <c:f>Sheet1!$M$4:$M$54</c:f>
              <c:numCache>
                <c:formatCode>0%</c:formatCode>
                <c:ptCount val="51"/>
                <c:pt idx="0">
                  <c:v>5.000000000000001E-3</c:v>
                </c:pt>
                <c:pt idx="1">
                  <c:v>9.9750000000000012E-3</c:v>
                </c:pt>
                <c:pt idx="2">
                  <c:v>1.4900125000000004E-2</c:v>
                </c:pt>
                <c:pt idx="3">
                  <c:v>1.9750749375000001E-2</c:v>
                </c:pt>
                <c:pt idx="4">
                  <c:v>2.4502620003125E-2</c:v>
                </c:pt>
                <c:pt idx="5">
                  <c:v>2.9131977531234379E-2</c:v>
                </c:pt>
                <c:pt idx="6">
                  <c:v>3.3615675171687578E-2</c:v>
                </c:pt>
                <c:pt idx="7">
                  <c:v>3.7931294436282348E-2</c:v>
                </c:pt>
                <c:pt idx="8">
                  <c:v>4.2057257228695709E-2</c:v>
                </c:pt>
                <c:pt idx="9">
                  <c:v>4.5972933734965582E-2</c:v>
                </c:pt>
                <c:pt idx="10">
                  <c:v>4.4658745572560631E-2</c:v>
                </c:pt>
                <c:pt idx="11">
                  <c:v>4.3146263682292872E-2</c:v>
                </c:pt>
                <c:pt idx="12">
                  <c:v>4.1467925473613644E-2</c:v>
                </c:pt>
                <c:pt idx="13">
                  <c:v>3.9656748262566356E-2</c:v>
                </c:pt>
                <c:pt idx="14">
                  <c:v>3.7746041057081237E-2</c:v>
                </c:pt>
                <c:pt idx="15">
                  <c:v>3.5769116746326338E-2</c:v>
                </c:pt>
                <c:pt idx="16">
                  <c:v>3.3759006739495973E-2</c:v>
                </c:pt>
                <c:pt idx="17">
                  <c:v>3.1748180074826569E-2</c:v>
                </c:pt>
                <c:pt idx="18">
                  <c:v>2.9768268981964441E-2</c:v>
                </c:pt>
                <c:pt idx="19">
                  <c:v>2.7849802830335973E-2</c:v>
                </c:pt>
                <c:pt idx="20">
                  <c:v>2.6021952333230652E-2</c:v>
                </c:pt>
                <c:pt idx="21">
                  <c:v>2.4287285802321985E-2</c:v>
                </c:pt>
                <c:pt idx="22">
                  <c:v>2.2646914160813169E-2</c:v>
                </c:pt>
                <c:pt idx="23">
                  <c:v>2.1100647575868353E-2</c:v>
                </c:pt>
                <c:pt idx="24">
                  <c:v>1.9647161494357031E-2</c:v>
                </c:pt>
                <c:pt idx="25">
                  <c:v>1.8284169810659331E-2</c:v>
                </c:pt>
                <c:pt idx="26">
                  <c:v>1.7008602861639962E-2</c:v>
                </c:pt>
                <c:pt idx="27">
                  <c:v>1.5816787932009874E-2</c:v>
                </c:pt>
                <c:pt idx="28">
                  <c:v>1.4704629963093869E-2</c:v>
                </c:pt>
                <c:pt idx="29">
                  <c:v>1.3667790189272217E-2</c:v>
                </c:pt>
                <c:pt idx="30">
                  <c:v>1.2701860478655883E-2</c:v>
                </c:pt>
                <c:pt idx="31">
                  <c:v>1.1802531227312427E-2</c:v>
                </c:pt>
                <c:pt idx="32">
                  <c:v>1.0965625748844016E-2</c:v>
                </c:pt>
                <c:pt idx="33">
                  <c:v>1.018712671243545E-2</c:v>
                </c:pt>
                <c:pt idx="34">
                  <c:v>9.4631952803440507E-3</c:v>
                </c:pt>
                <c:pt idx="35">
                  <c:v>8.7901836793227162E-3</c:v>
                </c:pt>
                <c:pt idx="36">
                  <c:v>8.1646420089580632E-3</c:v>
                </c:pt>
                <c:pt idx="37">
                  <c:v>7.5833201428568203E-3</c:v>
                </c:pt>
                <c:pt idx="38">
                  <c:v>7.0431656157013411E-3</c:v>
                </c:pt>
                <c:pt idx="39">
                  <c:v>6.5413184102828259E-3</c:v>
                </c:pt>
                <c:pt idx="40">
                  <c:v>6.075103563759259E-3</c:v>
                </c:pt>
                <c:pt idx="41">
                  <c:v>5.642022501810175E-3</c:v>
                </c:pt>
                <c:pt idx="42">
                  <c:v>5.2397439834886003E-3</c:v>
                </c:pt>
                <c:pt idx="43">
                  <c:v>4.8660948739938032E-3</c:v>
                </c:pt>
                <c:pt idx="44">
                  <c:v>4.5190509236912157E-3</c:v>
                </c:pt>
                <c:pt idx="45">
                  <c:v>4.1967276951718913E-3</c:v>
                </c:pt>
                <c:pt idx="46">
                  <c:v>3.8973717465733207E-3</c:v>
                </c:pt>
                <c:pt idx="47">
                  <c:v>3.6193521492866743E-3</c:v>
                </c:pt>
                <c:pt idx="48">
                  <c:v>3.3611523919678792E-3</c:v>
                </c:pt>
                <c:pt idx="49">
                  <c:v>3.1213627007677506E-3</c:v>
                </c:pt>
                <c:pt idx="50">
                  <c:v>2.8986727881151982E-3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AE8-4A2C-8D2E-3F2A83D06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5135536"/>
        <c:axId val="690264352"/>
      </c:scatterChart>
      <c:valAx>
        <c:axId val="1035135536"/>
        <c:scaling>
          <c:orientation val="minMax"/>
          <c:max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264352"/>
        <c:crosses val="autoZero"/>
        <c:crossBetween val="midCat"/>
      </c:valAx>
      <c:valAx>
        <c:axId val="690264352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Proportion</a:t>
                </a:r>
                <a:r>
                  <a:rPr lang="en-US" sz="1400" b="1" baseline="0"/>
                  <a:t> of Initial  Revenue</a:t>
                </a:r>
                <a:endParaRPr lang="en-US" sz="1400" b="1"/>
              </a:p>
            </c:rich>
          </c:tx>
          <c:layout>
            <c:manualLayout>
              <c:xMode val="edge"/>
              <c:yMode val="edge"/>
              <c:x val="0"/>
              <c:y val="0.258393902536541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51355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Sheet1!$U$1</c:f>
              <c:strCache>
                <c:ptCount val="1"/>
                <c:pt idx="0">
                  <c:v>Payout 1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4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Sheet1!$T$2:$T$101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xVal>
          <c:yVal>
            <c:numRef>
              <c:f>Sheet1!$U$2:$U$101</c:f>
              <c:numCache>
                <c:formatCode>0.0%</c:formatCode>
                <c:ptCount val="100"/>
                <c:pt idx="0">
                  <c:v>0</c:v>
                </c:pt>
                <c:pt idx="1">
                  <c:v>1.0000000000000002E-2</c:v>
                </c:pt>
                <c:pt idx="2">
                  <c:v>1.8000000000000002E-2</c:v>
                </c:pt>
                <c:pt idx="3">
                  <c:v>2.4300000000000006E-2</c:v>
                </c:pt>
                <c:pt idx="4">
                  <c:v>2.9160000000000005E-2</c:v>
                </c:pt>
                <c:pt idx="5">
                  <c:v>3.2805000000000008E-2</c:v>
                </c:pt>
                <c:pt idx="6">
                  <c:v>3.5429400000000007E-2</c:v>
                </c:pt>
                <c:pt idx="7">
                  <c:v>3.7200870000000011E-2</c:v>
                </c:pt>
                <c:pt idx="8">
                  <c:v>3.8263752000000012E-2</c:v>
                </c:pt>
                <c:pt idx="9">
                  <c:v>3.8742048900000013E-2</c:v>
                </c:pt>
                <c:pt idx="10">
                  <c:v>3.8742048900000013E-2</c:v>
                </c:pt>
                <c:pt idx="11">
                  <c:v>3.8354628411000014E-2</c:v>
                </c:pt>
                <c:pt idx="12">
                  <c:v>3.7657271530800014E-2</c:v>
                </c:pt>
                <c:pt idx="13">
                  <c:v>3.6715839742530017E-2</c:v>
                </c:pt>
                <c:pt idx="14">
                  <c:v>3.558612159660602E-2</c:v>
                </c:pt>
                <c:pt idx="15">
                  <c:v>3.4315188682441516E-2</c:v>
                </c:pt>
                <c:pt idx="16">
                  <c:v>3.2942581135143853E-2</c:v>
                </c:pt>
                <c:pt idx="17">
                  <c:v>3.1501343210481307E-2</c:v>
                </c:pt>
                <c:pt idx="18">
                  <c:v>3.0018927059399833E-2</c:v>
                </c:pt>
                <c:pt idx="19">
                  <c:v>2.851798070642984E-2</c:v>
                </c:pt>
                <c:pt idx="20">
                  <c:v>2.7017034353459847E-2</c:v>
                </c:pt>
                <c:pt idx="21">
                  <c:v>2.5531097464019555E-2</c:v>
                </c:pt>
                <c:pt idx="22">
                  <c:v>2.407217760893272E-2</c:v>
                </c:pt>
                <c:pt idx="23">
                  <c:v>2.2649730750223057E-2</c:v>
                </c:pt>
                <c:pt idx="24">
                  <c:v>2.1271051487166001E-2</c:v>
                </c:pt>
                <c:pt idx="25">
                  <c:v>1.9941610769218125E-2</c:v>
                </c:pt>
                <c:pt idx="26">
                  <c:v>1.8665347679988165E-2</c:v>
                </c:pt>
                <c:pt idx="27">
                  <c:v>1.7444921100912017E-2</c:v>
                </c:pt>
                <c:pt idx="28">
                  <c:v>1.6281926360851216E-2</c:v>
                </c:pt>
                <c:pt idx="29">
                  <c:v>1.5177081357793455E-2</c:v>
                </c:pt>
                <c:pt idx="30">
                  <c:v>1.4130386091738733E-2</c:v>
                </c:pt>
                <c:pt idx="31">
                  <c:v>1.3141259065317022E-2</c:v>
                </c:pt>
                <c:pt idx="32">
                  <c:v>1.2208653583262265E-2</c:v>
                </c:pt>
                <c:pt idx="33">
                  <c:v>1.1331156606965289E-2</c:v>
                </c:pt>
                <c:pt idx="34">
                  <c:v>1.0507072490095085E-2</c:v>
                </c:pt>
                <c:pt idx="35">
                  <c:v>9.7344936305292697E-3</c:v>
                </c:pt>
                <c:pt idx="36">
                  <c:v>9.0113598179756664E-3</c:v>
                </c:pt>
                <c:pt idx="37">
                  <c:v>8.3355078316274915E-3</c:v>
                </c:pt>
                <c:pt idx="38">
                  <c:v>7.704712644369195E-3</c:v>
                </c:pt>
                <c:pt idx="39">
                  <c:v>7.1167214162462817E-3</c:v>
                </c:pt>
                <c:pt idx="40">
                  <c:v>6.5692813073042599E-3</c:v>
                </c:pt>
                <c:pt idx="41">
                  <c:v>6.0601620059881796E-3</c:v>
                </c:pt>
                <c:pt idx="42">
                  <c:v>5.5871737518622721E-3</c:v>
                </c:pt>
                <c:pt idx="43">
                  <c:v>5.1481815285016651E-3</c:v>
                </c:pt>
                <c:pt idx="44">
                  <c:v>4.7411160122945561E-3</c:v>
                </c:pt>
                <c:pt idx="45">
                  <c:v>4.3639817840438518E-3</c:v>
                </c:pt>
                <c:pt idx="46">
                  <c:v>4.0148632413203426E-3</c:v>
                </c:pt>
                <c:pt idx="47">
                  <c:v>3.6919285893010976E-3</c:v>
                </c:pt>
                <c:pt idx="48">
                  <c:v>3.3934322352724977E-3</c:v>
                </c:pt>
                <c:pt idx="49">
                  <c:v>3.117715866156607E-3</c:v>
                </c:pt>
                <c:pt idx="50">
                  <c:v>2.8632084485111695E-3</c:v>
                </c:pt>
                <c:pt idx="51">
                  <c:v>2.6284253557332534E-3</c:v>
                </c:pt>
                <c:pt idx="52">
                  <c:v>2.4119667970258084E-3</c:v>
                </c:pt>
                <c:pt idx="53">
                  <c:v>2.2125156965025201E-3</c:v>
                </c:pt>
                <c:pt idx="54">
                  <c:v>2.0288351481136313E-3</c:v>
                </c:pt>
                <c:pt idx="55">
                  <c:v>1.8597655524374953E-3</c:v>
                </c:pt>
                <c:pt idx="56">
                  <c:v>1.7042215244154502E-3</c:v>
                </c:pt>
                <c:pt idx="57">
                  <c:v>1.561188646473439E-3</c:v>
                </c:pt>
                <c:pt idx="58">
                  <c:v>1.4297201288756755E-3</c:v>
                </c:pt>
                <c:pt idx="59">
                  <c:v>1.3089334283327304E-3</c:v>
                </c:pt>
                <c:pt idx="60">
                  <c:v>1.1980068666096173E-3</c:v>
                </c:pt>
                <c:pt idx="61">
                  <c:v>1.0961762829477999E-3</c:v>
                </c:pt>
                <c:pt idx="62">
                  <c:v>1.0027317473522495E-3</c:v>
                </c:pt>
                <c:pt idx="63">
                  <c:v>9.1701435604633127E-4</c:v>
                </c:pt>
                <c:pt idx="64">
                  <c:v>8.3841312552807414E-4</c:v>
                </c:pt>
                <c:pt idx="65">
                  <c:v>7.6636199755300517E-4</c:v>
                </c:pt>
                <c:pt idx="66">
                  <c:v>7.0033696391766929E-4</c:v>
                </c:pt>
                <c:pt idx="67">
                  <c:v>6.3985331703387052E-4</c:v>
                </c:pt>
                <c:pt idx="68">
                  <c:v>5.8446302988765476E-4</c:v>
                </c:pt>
                <c:pt idx="69">
                  <c:v>5.3375226700034346E-4</c:v>
                </c:pt>
                <c:pt idx="70">
                  <c:v>4.8733902639161789E-4</c:v>
                </c:pt>
                <c:pt idx="71">
                  <c:v>4.4487091123463396E-4</c:v>
                </c:pt>
                <c:pt idx="72">
                  <c:v>4.0602302884513064E-4</c:v>
                </c:pt>
                <c:pt idx="73">
                  <c:v>3.7049601382118166E-4</c:v>
                </c:pt>
                <c:pt idx="74">
                  <c:v>3.3801417151357117E-4</c:v>
                </c:pt>
                <c:pt idx="75">
                  <c:v>3.08323737529271E-4</c:v>
                </c:pt>
                <c:pt idx="76">
                  <c:v>2.811912486266951E-4</c:v>
                </c:pt>
                <c:pt idx="77">
                  <c:v>2.5640202012934169E-4</c:v>
                </c:pt>
                <c:pt idx="78">
                  <c:v>2.3375872484519199E-4</c:v>
                </c:pt>
                <c:pt idx="79">
                  <c:v>2.1308006841657884E-4</c:v>
                </c:pt>
                <c:pt idx="80">
                  <c:v>1.9419955602523639E-4</c:v>
                </c:pt>
                <c:pt idx="81">
                  <c:v>1.7696434542799664E-4</c:v>
                </c:pt>
                <c:pt idx="82">
                  <c:v>1.6123418138995246E-4</c:v>
                </c:pt>
                <c:pt idx="83">
                  <c:v>1.4688040670523717E-4</c:v>
                </c:pt>
                <c:pt idx="84">
                  <c:v>1.3378504514356541E-4</c:v>
                </c:pt>
                <c:pt idx="85">
                  <c:v>1.2183995182717561E-4</c:v>
                </c:pt>
                <c:pt idx="86">
                  <c:v>1.1094602672262813E-4</c:v>
                </c:pt>
                <c:pt idx="87">
                  <c:v>1.0101248712071838E-4</c:v>
                </c:pt>
                <c:pt idx="88">
                  <c:v>9.1956195171964309E-5</c:v>
                </c:pt>
                <c:pt idx="89">
                  <c:v>8.3701036741753862E-5</c:v>
                </c:pt>
                <c:pt idx="90">
                  <c:v>7.6177348045865849E-5</c:v>
                </c:pt>
                <c:pt idx="91">
                  <c:v>6.9321386721737908E-5</c:v>
                </c:pt>
                <c:pt idx="92">
                  <c:v>6.3074844181976899E-5</c:v>
                </c:pt>
                <c:pt idx="93">
                  <c:v>5.7384396282950714E-5</c:v>
                </c:pt>
                <c:pt idx="94">
                  <c:v>5.2201289521909997E-5</c:v>
                </c:pt>
                <c:pt idx="95">
                  <c:v>4.7480960150247916E-5</c:v>
                </c:pt>
                <c:pt idx="96">
                  <c:v>4.318268375769915E-5</c:v>
                </c:pt>
                <c:pt idx="97">
                  <c:v>3.9269253042157655E-5</c:v>
                </c:pt>
                <c:pt idx="98">
                  <c:v>3.5706681632147468E-5</c:v>
                </c:pt>
                <c:pt idx="99">
                  <c:v>3.246393197371774E-5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D6D-43B3-A6FD-9C5072DD21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9730416"/>
        <c:axId val="1046830688"/>
      </c:scatterChart>
      <c:valAx>
        <c:axId val="1049730416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layout>
            <c:manualLayout>
              <c:xMode val="edge"/>
              <c:yMode val="edge"/>
              <c:x val="0.50099090874510255"/>
              <c:y val="0.909259404808360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6830688"/>
        <c:crosses val="autoZero"/>
        <c:crossBetween val="midCat"/>
      </c:valAx>
      <c:valAx>
        <c:axId val="1046830688"/>
        <c:scaling>
          <c:orientation val="minMax"/>
          <c:max val="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Proportion of Initial 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730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Sheet1!$U$1</c:f>
              <c:strCache>
                <c:ptCount val="1"/>
                <c:pt idx="0">
                  <c:v>Payout 1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4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Sheet1!$T$2:$T$101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xVal>
          <c:yVal>
            <c:numRef>
              <c:f>Sheet1!$U$2:$U$101</c:f>
              <c:numCache>
                <c:formatCode>0.0%</c:formatCode>
                <c:ptCount val="100"/>
                <c:pt idx="0">
                  <c:v>0</c:v>
                </c:pt>
                <c:pt idx="1">
                  <c:v>1.0000000000000002E-2</c:v>
                </c:pt>
                <c:pt idx="2">
                  <c:v>1.8000000000000002E-2</c:v>
                </c:pt>
                <c:pt idx="3">
                  <c:v>2.4300000000000006E-2</c:v>
                </c:pt>
                <c:pt idx="4">
                  <c:v>2.9160000000000005E-2</c:v>
                </c:pt>
                <c:pt idx="5">
                  <c:v>3.2805000000000008E-2</c:v>
                </c:pt>
                <c:pt idx="6">
                  <c:v>3.5429400000000007E-2</c:v>
                </c:pt>
                <c:pt idx="7">
                  <c:v>3.7200870000000011E-2</c:v>
                </c:pt>
                <c:pt idx="8">
                  <c:v>3.8263752000000012E-2</c:v>
                </c:pt>
                <c:pt idx="9">
                  <c:v>3.8742048900000013E-2</c:v>
                </c:pt>
                <c:pt idx="10">
                  <c:v>3.8742048900000013E-2</c:v>
                </c:pt>
                <c:pt idx="11">
                  <c:v>3.8354628411000014E-2</c:v>
                </c:pt>
                <c:pt idx="12">
                  <c:v>3.7657271530800014E-2</c:v>
                </c:pt>
                <c:pt idx="13">
                  <c:v>3.6715839742530017E-2</c:v>
                </c:pt>
                <c:pt idx="14">
                  <c:v>3.558612159660602E-2</c:v>
                </c:pt>
                <c:pt idx="15">
                  <c:v>3.4315188682441516E-2</c:v>
                </c:pt>
                <c:pt idx="16">
                  <c:v>3.2942581135143853E-2</c:v>
                </c:pt>
                <c:pt idx="17">
                  <c:v>3.1501343210481307E-2</c:v>
                </c:pt>
                <c:pt idx="18">
                  <c:v>3.0018927059399833E-2</c:v>
                </c:pt>
                <c:pt idx="19">
                  <c:v>2.851798070642984E-2</c:v>
                </c:pt>
                <c:pt idx="20">
                  <c:v>2.7017034353459847E-2</c:v>
                </c:pt>
                <c:pt idx="21">
                  <c:v>2.5531097464019555E-2</c:v>
                </c:pt>
                <c:pt idx="22">
                  <c:v>2.407217760893272E-2</c:v>
                </c:pt>
                <c:pt idx="23">
                  <c:v>2.2649730750223057E-2</c:v>
                </c:pt>
                <c:pt idx="24">
                  <c:v>2.1271051487166001E-2</c:v>
                </c:pt>
                <c:pt idx="25">
                  <c:v>1.9941610769218125E-2</c:v>
                </c:pt>
                <c:pt idx="26">
                  <c:v>1.8665347679988165E-2</c:v>
                </c:pt>
                <c:pt idx="27">
                  <c:v>1.7444921100912017E-2</c:v>
                </c:pt>
                <c:pt idx="28">
                  <c:v>1.6281926360851216E-2</c:v>
                </c:pt>
                <c:pt idx="29">
                  <c:v>1.5177081357793455E-2</c:v>
                </c:pt>
                <c:pt idx="30">
                  <c:v>1.4130386091738733E-2</c:v>
                </c:pt>
                <c:pt idx="31">
                  <c:v>1.3141259065317022E-2</c:v>
                </c:pt>
                <c:pt idx="32">
                  <c:v>1.2208653583262265E-2</c:v>
                </c:pt>
                <c:pt idx="33">
                  <c:v>1.1331156606965289E-2</c:v>
                </c:pt>
                <c:pt idx="34">
                  <c:v>1.0507072490095085E-2</c:v>
                </c:pt>
                <c:pt idx="35">
                  <c:v>9.7344936305292697E-3</c:v>
                </c:pt>
                <c:pt idx="36">
                  <c:v>9.0113598179756664E-3</c:v>
                </c:pt>
                <c:pt idx="37">
                  <c:v>8.3355078316274915E-3</c:v>
                </c:pt>
                <c:pt idx="38">
                  <c:v>7.704712644369195E-3</c:v>
                </c:pt>
                <c:pt idx="39">
                  <c:v>7.1167214162462817E-3</c:v>
                </c:pt>
                <c:pt idx="40">
                  <c:v>6.5692813073042599E-3</c:v>
                </c:pt>
                <c:pt idx="41">
                  <c:v>6.0601620059881796E-3</c:v>
                </c:pt>
                <c:pt idx="42">
                  <c:v>5.5871737518622721E-3</c:v>
                </c:pt>
                <c:pt idx="43">
                  <c:v>5.1481815285016651E-3</c:v>
                </c:pt>
                <c:pt idx="44">
                  <c:v>4.7411160122945561E-3</c:v>
                </c:pt>
                <c:pt idx="45">
                  <c:v>4.3639817840438518E-3</c:v>
                </c:pt>
                <c:pt idx="46">
                  <c:v>4.0148632413203426E-3</c:v>
                </c:pt>
                <c:pt idx="47">
                  <c:v>3.6919285893010976E-3</c:v>
                </c:pt>
                <c:pt idx="48">
                  <c:v>3.3934322352724977E-3</c:v>
                </c:pt>
                <c:pt idx="49">
                  <c:v>3.117715866156607E-3</c:v>
                </c:pt>
                <c:pt idx="50">
                  <c:v>2.8632084485111695E-3</c:v>
                </c:pt>
                <c:pt idx="51">
                  <c:v>2.6284253557332534E-3</c:v>
                </c:pt>
                <c:pt idx="52">
                  <c:v>2.4119667970258084E-3</c:v>
                </c:pt>
                <c:pt idx="53">
                  <c:v>2.2125156965025201E-3</c:v>
                </c:pt>
                <c:pt idx="54">
                  <c:v>2.0288351481136313E-3</c:v>
                </c:pt>
                <c:pt idx="55">
                  <c:v>1.8597655524374953E-3</c:v>
                </c:pt>
                <c:pt idx="56">
                  <c:v>1.7042215244154502E-3</c:v>
                </c:pt>
                <c:pt idx="57">
                  <c:v>1.561188646473439E-3</c:v>
                </c:pt>
                <c:pt idx="58">
                  <c:v>1.4297201288756755E-3</c:v>
                </c:pt>
                <c:pt idx="59">
                  <c:v>1.3089334283327304E-3</c:v>
                </c:pt>
                <c:pt idx="60">
                  <c:v>1.1980068666096173E-3</c:v>
                </c:pt>
                <c:pt idx="61">
                  <c:v>1.0961762829477999E-3</c:v>
                </c:pt>
                <c:pt idx="62">
                  <c:v>1.0027317473522495E-3</c:v>
                </c:pt>
                <c:pt idx="63">
                  <c:v>9.1701435604633127E-4</c:v>
                </c:pt>
                <c:pt idx="64">
                  <c:v>8.3841312552807414E-4</c:v>
                </c:pt>
                <c:pt idx="65">
                  <c:v>7.6636199755300517E-4</c:v>
                </c:pt>
                <c:pt idx="66">
                  <c:v>7.0033696391766929E-4</c:v>
                </c:pt>
                <c:pt idx="67">
                  <c:v>6.3985331703387052E-4</c:v>
                </c:pt>
                <c:pt idx="68">
                  <c:v>5.8446302988765476E-4</c:v>
                </c:pt>
                <c:pt idx="69">
                  <c:v>5.3375226700034346E-4</c:v>
                </c:pt>
                <c:pt idx="70">
                  <c:v>4.8733902639161789E-4</c:v>
                </c:pt>
                <c:pt idx="71">
                  <c:v>4.4487091123463396E-4</c:v>
                </c:pt>
                <c:pt idx="72">
                  <c:v>4.0602302884513064E-4</c:v>
                </c:pt>
                <c:pt idx="73">
                  <c:v>3.7049601382118166E-4</c:v>
                </c:pt>
                <c:pt idx="74">
                  <c:v>3.3801417151357117E-4</c:v>
                </c:pt>
                <c:pt idx="75">
                  <c:v>3.08323737529271E-4</c:v>
                </c:pt>
                <c:pt idx="76">
                  <c:v>2.811912486266951E-4</c:v>
                </c:pt>
                <c:pt idx="77">
                  <c:v>2.5640202012934169E-4</c:v>
                </c:pt>
                <c:pt idx="78">
                  <c:v>2.3375872484519199E-4</c:v>
                </c:pt>
                <c:pt idx="79">
                  <c:v>2.1308006841657884E-4</c:v>
                </c:pt>
                <c:pt idx="80">
                  <c:v>1.9419955602523639E-4</c:v>
                </c:pt>
                <c:pt idx="81">
                  <c:v>1.7696434542799664E-4</c:v>
                </c:pt>
                <c:pt idx="82">
                  <c:v>1.6123418138995246E-4</c:v>
                </c:pt>
                <c:pt idx="83">
                  <c:v>1.4688040670523717E-4</c:v>
                </c:pt>
                <c:pt idx="84">
                  <c:v>1.3378504514356541E-4</c:v>
                </c:pt>
                <c:pt idx="85">
                  <c:v>1.2183995182717561E-4</c:v>
                </c:pt>
                <c:pt idx="86">
                  <c:v>1.1094602672262813E-4</c:v>
                </c:pt>
                <c:pt idx="87">
                  <c:v>1.0101248712071838E-4</c:v>
                </c:pt>
                <c:pt idx="88">
                  <c:v>9.1956195171964309E-5</c:v>
                </c:pt>
                <c:pt idx="89">
                  <c:v>8.3701036741753862E-5</c:v>
                </c:pt>
                <c:pt idx="90">
                  <c:v>7.6177348045865849E-5</c:v>
                </c:pt>
                <c:pt idx="91">
                  <c:v>6.9321386721737908E-5</c:v>
                </c:pt>
                <c:pt idx="92">
                  <c:v>6.3074844181976899E-5</c:v>
                </c:pt>
                <c:pt idx="93">
                  <c:v>5.7384396282950714E-5</c:v>
                </c:pt>
                <c:pt idx="94">
                  <c:v>5.2201289521909997E-5</c:v>
                </c:pt>
                <c:pt idx="95">
                  <c:v>4.7480960150247916E-5</c:v>
                </c:pt>
                <c:pt idx="96">
                  <c:v>4.318268375769915E-5</c:v>
                </c:pt>
                <c:pt idx="97">
                  <c:v>3.9269253042157655E-5</c:v>
                </c:pt>
                <c:pt idx="98">
                  <c:v>3.5706681632147468E-5</c:v>
                </c:pt>
                <c:pt idx="99">
                  <c:v>3.246393197371774E-5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D6D-43B3-A6FD-9C5072DD2144}"/>
            </c:ext>
          </c:extLst>
        </c:ser>
        <c:ser>
          <c:idx val="1"/>
          <c:order val="1"/>
          <c:tx>
            <c:strRef>
              <c:f>Sheet1!$V$1</c:f>
              <c:strCache>
                <c:ptCount val="1"/>
                <c:pt idx="0">
                  <c:v>Payout 2</c:v>
                </c:pt>
              </c:strCache>
            </c:strRef>
          </c:tx>
          <c:spPr>
            <a:ln w="3810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diamond"/>
            <c:size val="4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Sheet1!$T$2:$T$101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xVal>
          <c:yVal>
            <c:numRef>
              <c:f>Sheet1!$V$2:$V$101</c:f>
              <c:numCache>
                <c:formatCode>0.0%</c:formatCode>
                <c:ptCount val="100"/>
                <c:pt idx="0">
                  <c:v>0</c:v>
                </c:pt>
                <c:pt idx="1">
                  <c:v>2.0000000000000004E-2</c:v>
                </c:pt>
                <c:pt idx="2">
                  <c:v>3.2000000000000008E-2</c:v>
                </c:pt>
                <c:pt idx="3">
                  <c:v>3.8800000000000008E-2</c:v>
                </c:pt>
                <c:pt idx="4">
                  <c:v>4.2240000000000007E-2</c:v>
                </c:pt>
                <c:pt idx="5">
                  <c:v>4.3528000000000004E-2</c:v>
                </c:pt>
                <c:pt idx="6">
                  <c:v>4.3456000000000002E-2</c:v>
                </c:pt>
                <c:pt idx="7">
                  <c:v>4.2542239999999995E-2</c:v>
                </c:pt>
                <c:pt idx="8">
                  <c:v>4.1124863999999997E-2</c:v>
                </c:pt>
                <c:pt idx="9">
                  <c:v>3.9423593600000001E-2</c:v>
                </c:pt>
                <c:pt idx="10">
                  <c:v>3.758033408E-2</c:v>
                </c:pt>
                <c:pt idx="11">
                  <c:v>3.5685906495999994E-2</c:v>
                </c:pt>
                <c:pt idx="12">
                  <c:v>3.3797643263999991E-2</c:v>
                </c:pt>
                <c:pt idx="13">
                  <c:v>3.1950967194879991E-2</c:v>
                </c:pt>
                <c:pt idx="14">
                  <c:v>3.0167008688127991E-2</c:v>
                </c:pt>
                <c:pt idx="15">
                  <c:v>2.8457614240179192E-2</c:v>
                </c:pt>
                <c:pt idx="16">
                  <c:v>2.6828637397647351E-2</c:v>
                </c:pt>
                <c:pt idx="17">
                  <c:v>2.5282099007324664E-2</c:v>
                </c:pt>
                <c:pt idx="18">
                  <c:v>2.3817603225178105E-2</c:v>
                </c:pt>
                <c:pt idx="19">
                  <c:v>2.2433263775743676E-2</c:v>
                </c:pt>
                <c:pt idx="20">
                  <c:v>2.1126308041579459E-2</c:v>
                </c:pt>
                <c:pt idx="21">
                  <c:v>1.9893469325566054E-2</c:v>
                </c:pt>
                <c:pt idx="22">
                  <c:v>1.8731239935126421E-2</c:v>
                </c:pt>
                <c:pt idx="23">
                  <c:v>1.763603291435132E-2</c:v>
                </c:pt>
                <c:pt idx="24">
                  <c:v>1.660428390318373E-2</c:v>
                </c:pt>
                <c:pt idx="25">
                  <c:v>1.5632513838196152E-2</c:v>
                </c:pt>
                <c:pt idx="26">
                  <c:v>1.4717366121139927E-2</c:v>
                </c:pt>
                <c:pt idx="27">
                  <c:v>1.385562721414227E-2</c:v>
                </c:pt>
                <c:pt idx="28">
                  <c:v>1.3044236547520877E-2</c:v>
                </c:pt>
                <c:pt idx="29">
                  <c:v>1.2280289603265195E-2</c:v>
                </c:pt>
                <c:pt idx="30">
                  <c:v>1.1561036705761368E-2</c:v>
                </c:pt>
                <c:pt idx="31">
                  <c:v>1.0883879175193768E-2</c:v>
                </c:pt>
                <c:pt idx="32">
                  <c:v>1.0246363922737981E-2</c:v>
                </c:pt>
                <c:pt idx="33">
                  <c:v>9.646177187760634E-3</c:v>
                </c:pt>
                <c:pt idx="34">
                  <c:v>9.0811378683194662E-3</c:v>
                </c:pt>
                <c:pt idx="35">
                  <c:v>8.5491907328995517E-3</c:v>
                </c:pt>
                <c:pt idx="36">
                  <c:v>8.0483996942812136E-3</c:v>
                </c:pt>
                <c:pt idx="37">
                  <c:v>7.5769412564522208E-3</c:v>
                </c:pt>
                <c:pt idx="38">
                  <c:v>7.1330981998692002E-3</c:v>
                </c:pt>
                <c:pt idx="39">
                  <c:v>6.715253540790344E-3</c:v>
                </c:pt>
                <c:pt idx="40">
                  <c:v>6.321884781345646E-3</c:v>
                </c:pt>
                <c:pt idx="41">
                  <c:v>5.9515584548630205E-3</c:v>
                </c:pt>
                <c:pt idx="42">
                  <c:v>5.6029249633465323E-3</c:v>
                </c:pt>
                <c:pt idx="43">
                  <c:v>5.2747136993393784E-3</c:v>
                </c:pt>
                <c:pt idx="44">
                  <c:v>4.965728441668156E-3</c:v>
                </c:pt>
                <c:pt idx="45">
                  <c:v>4.6748430130786351E-3</c:v>
                </c:pt>
                <c:pt idx="46">
                  <c:v>4.4009971870915586E-3</c:v>
                </c:pt>
                <c:pt idx="47">
                  <c:v>4.1431928312377405E-3</c:v>
                </c:pt>
                <c:pt idx="48">
                  <c:v>3.9004902739836183E-3</c:v>
                </c:pt>
                <c:pt idx="49">
                  <c:v>3.6720048830063902E-3</c:v>
                </c:pt>
                <c:pt idx="50">
                  <c:v>3.4569038429403814E-3</c:v>
                </c:pt>
                <c:pt idx="51">
                  <c:v>3.2544031212406481E-3</c:v>
                </c:pt>
                <c:pt idx="52">
                  <c:v>3.0637646113620002E-3</c:v>
                </c:pt>
                <c:pt idx="53">
                  <c:v>2.8842934430099985E-3</c:v>
                </c:pt>
                <c:pt idx="54">
                  <c:v>2.7153354497715578E-3</c:v>
                </c:pt>
                <c:pt idx="55">
                  <c:v>2.5562747849682934E-3</c:v>
                </c:pt>
                <c:pt idx="56">
                  <c:v>2.4065316770909033E-3</c:v>
                </c:pt>
                <c:pt idx="57">
                  <c:v>2.2655603166651037E-3</c:v>
                </c:pt>
                <c:pt idx="58">
                  <c:v>2.1328468668678057E-3</c:v>
                </c:pt>
                <c:pt idx="59">
                  <c:v>2.0079075906561249E-3</c:v>
                </c:pt>
                <c:pt idx="60">
                  <c:v>1.8902870875917601E-3</c:v>
                </c:pt>
                <c:pt idx="61">
                  <c:v>1.7795566339400188E-3</c:v>
                </c:pt>
                <c:pt idx="62">
                  <c:v>1.6753126199971387E-3</c:v>
                </c:pt>
                <c:pt idx="63">
                  <c:v>1.5771750789526102E-3</c:v>
                </c:pt>
                <c:pt idx="64">
                  <c:v>1.4847863019259505E-3</c:v>
                </c:pt>
                <c:pt idx="65">
                  <c:v>1.3978095341309023E-3</c:v>
                </c:pt>
                <c:pt idx="66">
                  <c:v>1.3159277474153544E-3</c:v>
                </c:pt>
                <c:pt idx="67">
                  <c:v>1.2388424847034076E-3</c:v>
                </c:pt>
                <c:pt idx="68">
                  <c:v>1.1662727721279327E-3</c:v>
                </c:pt>
                <c:pt idx="69">
                  <c:v>1.0979540948885794E-3</c:v>
                </c:pt>
                <c:pt idx="70">
                  <c:v>1.0336374331024088E-3</c:v>
                </c:pt>
                <c:pt idx="71">
                  <c:v>9.7308835413293477E-4</c:v>
                </c:pt>
                <c:pt idx="72">
                  <c:v>9.160861580892023E-4</c:v>
                </c:pt>
                <c:pt idx="73">
                  <c:v>8.6242307338030408E-4</c:v>
                </c:pt>
                <c:pt idx="74">
                  <c:v>8.1190349939318099E-4</c:v>
                </c:pt>
                <c:pt idx="75">
                  <c:v>7.6434329353330119E-4</c:v>
                </c:pt>
                <c:pt idx="76">
                  <c:v>7.1956910002950961E-4</c:v>
                </c:pt>
                <c:pt idx="77">
                  <c:v>6.7741771805656867E-4</c:v>
                </c:pt>
                <c:pt idx="78">
                  <c:v>6.3773550687221386E-4</c:v>
                </c:pt>
                <c:pt idx="79">
                  <c:v>6.003778258004697E-4</c:v>
                </c:pt>
                <c:pt idx="80">
                  <c:v>5.6520850701997894E-4</c:v>
                </c:pt>
                <c:pt idx="81">
                  <c:v>5.3209935923567502E-4</c:v>
                </c:pt>
                <c:pt idx="82">
                  <c:v>5.0092970042469307E-4</c:v>
                </c:pt>
                <c:pt idx="83">
                  <c:v>4.7158591795339044E-4</c:v>
                </c:pt>
                <c:pt idx="84">
                  <c:v>4.4396105446211498E-4</c:v>
                </c:pt>
                <c:pt idx="85">
                  <c:v>4.1795441800828191E-4</c:v>
                </c:pt>
                <c:pt idx="86">
                  <c:v>3.9347121504673975E-4</c:v>
                </c:pt>
                <c:pt idx="87">
                  <c:v>3.7042220490964884E-4</c:v>
                </c:pt>
                <c:pt idx="88">
                  <c:v>3.4872337452645954E-4</c:v>
                </c:pt>
                <c:pt idx="89">
                  <c:v>3.2829563219835295E-4</c:v>
                </c:pt>
                <c:pt idx="90">
                  <c:v>3.0906451931095975E-4</c:v>
                </c:pt>
                <c:pt idx="91">
                  <c:v>2.9095993893455682E-4</c:v>
                </c:pt>
                <c:pt idx="92">
                  <c:v>2.7391590032249587E-4</c:v>
                </c:pt>
                <c:pt idx="93">
                  <c:v>2.578702783765681E-4</c:v>
                </c:pt>
                <c:pt idx="94">
                  <c:v>2.4276458720256155E-4</c:v>
                </c:pt>
                <c:pt idx="95">
                  <c:v>2.2854376693062626E-4</c:v>
                </c:pt>
                <c:pt idx="96">
                  <c:v>2.1515598302341386E-4</c:v>
                </c:pt>
                <c:pt idx="97">
                  <c:v>2.0255243734047389E-4</c:v>
                </c:pt>
                <c:pt idx="98">
                  <c:v>1.9068719027024163E-4</c:v>
                </c:pt>
                <c:pt idx="99">
                  <c:v>1.7951699328129281E-4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D6D-43B3-A6FD-9C5072DD21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9730416"/>
        <c:axId val="1046830688"/>
      </c:scatterChart>
      <c:valAx>
        <c:axId val="1049730416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layout>
            <c:manualLayout>
              <c:xMode val="edge"/>
              <c:yMode val="edge"/>
              <c:x val="0.50099090874510255"/>
              <c:y val="0.909259404808360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6830688"/>
        <c:crosses val="autoZero"/>
        <c:crossBetween val="midCat"/>
      </c:valAx>
      <c:valAx>
        <c:axId val="1046830688"/>
        <c:scaling>
          <c:orientation val="minMax"/>
          <c:max val="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Proportion of Initial 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730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Sheet1!$U$1</c:f>
              <c:strCache>
                <c:ptCount val="1"/>
                <c:pt idx="0">
                  <c:v>Payout 1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4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Sheet1!$T$2:$T$101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xVal>
          <c:yVal>
            <c:numRef>
              <c:f>Sheet1!$U$2:$U$101</c:f>
              <c:numCache>
                <c:formatCode>0.0%</c:formatCode>
                <c:ptCount val="100"/>
                <c:pt idx="0">
                  <c:v>0</c:v>
                </c:pt>
                <c:pt idx="1">
                  <c:v>1.0000000000000002E-2</c:v>
                </c:pt>
                <c:pt idx="2">
                  <c:v>1.8000000000000002E-2</c:v>
                </c:pt>
                <c:pt idx="3">
                  <c:v>2.4300000000000006E-2</c:v>
                </c:pt>
                <c:pt idx="4">
                  <c:v>2.9160000000000005E-2</c:v>
                </c:pt>
                <c:pt idx="5">
                  <c:v>3.2805000000000008E-2</c:v>
                </c:pt>
                <c:pt idx="6">
                  <c:v>3.5429400000000007E-2</c:v>
                </c:pt>
                <c:pt idx="7">
                  <c:v>3.7200870000000011E-2</c:v>
                </c:pt>
                <c:pt idx="8">
                  <c:v>3.8263752000000012E-2</c:v>
                </c:pt>
                <c:pt idx="9">
                  <c:v>3.8742048900000013E-2</c:v>
                </c:pt>
                <c:pt idx="10">
                  <c:v>3.8742048900000013E-2</c:v>
                </c:pt>
                <c:pt idx="11">
                  <c:v>3.8354628411000014E-2</c:v>
                </c:pt>
                <c:pt idx="12">
                  <c:v>3.7657271530800014E-2</c:v>
                </c:pt>
                <c:pt idx="13">
                  <c:v>3.6715839742530017E-2</c:v>
                </c:pt>
                <c:pt idx="14">
                  <c:v>3.558612159660602E-2</c:v>
                </c:pt>
                <c:pt idx="15">
                  <c:v>3.4315188682441516E-2</c:v>
                </c:pt>
                <c:pt idx="16">
                  <c:v>3.2942581135143853E-2</c:v>
                </c:pt>
                <c:pt idx="17">
                  <c:v>3.1501343210481307E-2</c:v>
                </c:pt>
                <c:pt idx="18">
                  <c:v>3.0018927059399833E-2</c:v>
                </c:pt>
                <c:pt idx="19">
                  <c:v>2.851798070642984E-2</c:v>
                </c:pt>
                <c:pt idx="20">
                  <c:v>2.7017034353459847E-2</c:v>
                </c:pt>
                <c:pt idx="21">
                  <c:v>2.5531097464019555E-2</c:v>
                </c:pt>
                <c:pt idx="22">
                  <c:v>2.407217760893272E-2</c:v>
                </c:pt>
                <c:pt idx="23">
                  <c:v>2.2649730750223057E-2</c:v>
                </c:pt>
                <c:pt idx="24">
                  <c:v>2.1271051487166001E-2</c:v>
                </c:pt>
                <c:pt idx="25">
                  <c:v>1.9941610769218125E-2</c:v>
                </c:pt>
                <c:pt idx="26">
                  <c:v>1.8665347679988165E-2</c:v>
                </c:pt>
                <c:pt idx="27">
                  <c:v>1.7444921100912017E-2</c:v>
                </c:pt>
                <c:pt idx="28">
                  <c:v>1.6281926360851216E-2</c:v>
                </c:pt>
                <c:pt idx="29">
                  <c:v>1.5177081357793455E-2</c:v>
                </c:pt>
                <c:pt idx="30">
                  <c:v>1.4130386091738733E-2</c:v>
                </c:pt>
                <c:pt idx="31">
                  <c:v>1.3141259065317022E-2</c:v>
                </c:pt>
                <c:pt idx="32">
                  <c:v>1.2208653583262265E-2</c:v>
                </c:pt>
                <c:pt idx="33">
                  <c:v>1.1331156606965289E-2</c:v>
                </c:pt>
                <c:pt idx="34">
                  <c:v>1.0507072490095085E-2</c:v>
                </c:pt>
                <c:pt idx="35">
                  <c:v>9.7344936305292697E-3</c:v>
                </c:pt>
                <c:pt idx="36">
                  <c:v>9.0113598179756664E-3</c:v>
                </c:pt>
                <c:pt idx="37">
                  <c:v>8.3355078316274915E-3</c:v>
                </c:pt>
                <c:pt idx="38">
                  <c:v>7.704712644369195E-3</c:v>
                </c:pt>
                <c:pt idx="39">
                  <c:v>7.1167214162462817E-3</c:v>
                </c:pt>
                <c:pt idx="40">
                  <c:v>6.5692813073042599E-3</c:v>
                </c:pt>
                <c:pt idx="41">
                  <c:v>6.0601620059881796E-3</c:v>
                </c:pt>
                <c:pt idx="42">
                  <c:v>5.5871737518622721E-3</c:v>
                </c:pt>
                <c:pt idx="43">
                  <c:v>5.1481815285016651E-3</c:v>
                </c:pt>
                <c:pt idx="44">
                  <c:v>4.7411160122945561E-3</c:v>
                </c:pt>
                <c:pt idx="45">
                  <c:v>4.3639817840438518E-3</c:v>
                </c:pt>
                <c:pt idx="46">
                  <c:v>4.0148632413203426E-3</c:v>
                </c:pt>
                <c:pt idx="47">
                  <c:v>3.6919285893010976E-3</c:v>
                </c:pt>
                <c:pt idx="48">
                  <c:v>3.3934322352724977E-3</c:v>
                </c:pt>
                <c:pt idx="49">
                  <c:v>3.117715866156607E-3</c:v>
                </c:pt>
                <c:pt idx="50">
                  <c:v>2.8632084485111695E-3</c:v>
                </c:pt>
                <c:pt idx="51">
                  <c:v>2.6284253557332534E-3</c:v>
                </c:pt>
                <c:pt idx="52">
                  <c:v>2.4119667970258084E-3</c:v>
                </c:pt>
                <c:pt idx="53">
                  <c:v>2.2125156965025201E-3</c:v>
                </c:pt>
                <c:pt idx="54">
                  <c:v>2.0288351481136313E-3</c:v>
                </c:pt>
                <c:pt idx="55">
                  <c:v>1.8597655524374953E-3</c:v>
                </c:pt>
                <c:pt idx="56">
                  <c:v>1.7042215244154502E-3</c:v>
                </c:pt>
                <c:pt idx="57">
                  <c:v>1.561188646473439E-3</c:v>
                </c:pt>
                <c:pt idx="58">
                  <c:v>1.4297201288756755E-3</c:v>
                </c:pt>
                <c:pt idx="59">
                  <c:v>1.3089334283327304E-3</c:v>
                </c:pt>
                <c:pt idx="60">
                  <c:v>1.1980068666096173E-3</c:v>
                </c:pt>
                <c:pt idx="61">
                  <c:v>1.0961762829477999E-3</c:v>
                </c:pt>
                <c:pt idx="62">
                  <c:v>1.0027317473522495E-3</c:v>
                </c:pt>
                <c:pt idx="63">
                  <c:v>9.1701435604633127E-4</c:v>
                </c:pt>
                <c:pt idx="64">
                  <c:v>8.3841312552807414E-4</c:v>
                </c:pt>
                <c:pt idx="65">
                  <c:v>7.6636199755300517E-4</c:v>
                </c:pt>
                <c:pt idx="66">
                  <c:v>7.0033696391766929E-4</c:v>
                </c:pt>
                <c:pt idx="67">
                  <c:v>6.3985331703387052E-4</c:v>
                </c:pt>
                <c:pt idx="68">
                  <c:v>5.8446302988765476E-4</c:v>
                </c:pt>
                <c:pt idx="69">
                  <c:v>5.3375226700034346E-4</c:v>
                </c:pt>
                <c:pt idx="70">
                  <c:v>4.8733902639161789E-4</c:v>
                </c:pt>
                <c:pt idx="71">
                  <c:v>4.4487091123463396E-4</c:v>
                </c:pt>
                <c:pt idx="72">
                  <c:v>4.0602302884513064E-4</c:v>
                </c:pt>
                <c:pt idx="73">
                  <c:v>3.7049601382118166E-4</c:v>
                </c:pt>
                <c:pt idx="74">
                  <c:v>3.3801417151357117E-4</c:v>
                </c:pt>
                <c:pt idx="75">
                  <c:v>3.08323737529271E-4</c:v>
                </c:pt>
                <c:pt idx="76">
                  <c:v>2.811912486266951E-4</c:v>
                </c:pt>
                <c:pt idx="77">
                  <c:v>2.5640202012934169E-4</c:v>
                </c:pt>
                <c:pt idx="78">
                  <c:v>2.3375872484519199E-4</c:v>
                </c:pt>
                <c:pt idx="79">
                  <c:v>2.1308006841657884E-4</c:v>
                </c:pt>
                <c:pt idx="80">
                  <c:v>1.9419955602523639E-4</c:v>
                </c:pt>
                <c:pt idx="81">
                  <c:v>1.7696434542799664E-4</c:v>
                </c:pt>
                <c:pt idx="82">
                  <c:v>1.6123418138995246E-4</c:v>
                </c:pt>
                <c:pt idx="83">
                  <c:v>1.4688040670523717E-4</c:v>
                </c:pt>
                <c:pt idx="84">
                  <c:v>1.3378504514356541E-4</c:v>
                </c:pt>
                <c:pt idx="85">
                  <c:v>1.2183995182717561E-4</c:v>
                </c:pt>
                <c:pt idx="86">
                  <c:v>1.1094602672262813E-4</c:v>
                </c:pt>
                <c:pt idx="87">
                  <c:v>1.0101248712071838E-4</c:v>
                </c:pt>
                <c:pt idx="88">
                  <c:v>9.1956195171964309E-5</c:v>
                </c:pt>
                <c:pt idx="89">
                  <c:v>8.3701036741753862E-5</c:v>
                </c:pt>
                <c:pt idx="90">
                  <c:v>7.6177348045865849E-5</c:v>
                </c:pt>
                <c:pt idx="91">
                  <c:v>6.9321386721737908E-5</c:v>
                </c:pt>
                <c:pt idx="92">
                  <c:v>6.3074844181976899E-5</c:v>
                </c:pt>
                <c:pt idx="93">
                  <c:v>5.7384396282950714E-5</c:v>
                </c:pt>
                <c:pt idx="94">
                  <c:v>5.2201289521909997E-5</c:v>
                </c:pt>
                <c:pt idx="95">
                  <c:v>4.7480960150247916E-5</c:v>
                </c:pt>
                <c:pt idx="96">
                  <c:v>4.318268375769915E-5</c:v>
                </c:pt>
                <c:pt idx="97">
                  <c:v>3.9269253042157655E-5</c:v>
                </c:pt>
                <c:pt idx="98">
                  <c:v>3.5706681632147468E-5</c:v>
                </c:pt>
                <c:pt idx="99">
                  <c:v>3.246393197371774E-5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D6D-43B3-A6FD-9C5072DD2144}"/>
            </c:ext>
          </c:extLst>
        </c:ser>
        <c:ser>
          <c:idx val="1"/>
          <c:order val="1"/>
          <c:tx>
            <c:strRef>
              <c:f>Sheet1!$V$1</c:f>
              <c:strCache>
                <c:ptCount val="1"/>
                <c:pt idx="0">
                  <c:v>Payout 2</c:v>
                </c:pt>
              </c:strCache>
            </c:strRef>
          </c:tx>
          <c:spPr>
            <a:ln w="3810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diamond"/>
            <c:size val="4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Sheet1!$T$2:$T$101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xVal>
          <c:yVal>
            <c:numRef>
              <c:f>Sheet1!$V$2:$V$101</c:f>
              <c:numCache>
                <c:formatCode>0.0%</c:formatCode>
                <c:ptCount val="100"/>
                <c:pt idx="0">
                  <c:v>0</c:v>
                </c:pt>
                <c:pt idx="1">
                  <c:v>2.0000000000000004E-2</c:v>
                </c:pt>
                <c:pt idx="2">
                  <c:v>3.2000000000000008E-2</c:v>
                </c:pt>
                <c:pt idx="3">
                  <c:v>3.8800000000000008E-2</c:v>
                </c:pt>
                <c:pt idx="4">
                  <c:v>4.2240000000000007E-2</c:v>
                </c:pt>
                <c:pt idx="5">
                  <c:v>4.3528000000000004E-2</c:v>
                </c:pt>
                <c:pt idx="6">
                  <c:v>4.3456000000000002E-2</c:v>
                </c:pt>
                <c:pt idx="7">
                  <c:v>4.2542239999999995E-2</c:v>
                </c:pt>
                <c:pt idx="8">
                  <c:v>4.1124863999999997E-2</c:v>
                </c:pt>
                <c:pt idx="9">
                  <c:v>3.9423593600000001E-2</c:v>
                </c:pt>
                <c:pt idx="10">
                  <c:v>3.758033408E-2</c:v>
                </c:pt>
                <c:pt idx="11">
                  <c:v>3.5685906495999994E-2</c:v>
                </c:pt>
                <c:pt idx="12">
                  <c:v>3.3797643263999991E-2</c:v>
                </c:pt>
                <c:pt idx="13">
                  <c:v>3.1950967194879991E-2</c:v>
                </c:pt>
                <c:pt idx="14">
                  <c:v>3.0167008688127991E-2</c:v>
                </c:pt>
                <c:pt idx="15">
                  <c:v>2.8457614240179192E-2</c:v>
                </c:pt>
                <c:pt idx="16">
                  <c:v>2.6828637397647351E-2</c:v>
                </c:pt>
                <c:pt idx="17">
                  <c:v>2.5282099007324664E-2</c:v>
                </c:pt>
                <c:pt idx="18">
                  <c:v>2.3817603225178105E-2</c:v>
                </c:pt>
                <c:pt idx="19">
                  <c:v>2.2433263775743676E-2</c:v>
                </c:pt>
                <c:pt idx="20">
                  <c:v>2.1126308041579459E-2</c:v>
                </c:pt>
                <c:pt idx="21">
                  <c:v>1.9893469325566054E-2</c:v>
                </c:pt>
                <c:pt idx="22">
                  <c:v>1.8731239935126421E-2</c:v>
                </c:pt>
                <c:pt idx="23">
                  <c:v>1.763603291435132E-2</c:v>
                </c:pt>
                <c:pt idx="24">
                  <c:v>1.660428390318373E-2</c:v>
                </c:pt>
                <c:pt idx="25">
                  <c:v>1.5632513838196152E-2</c:v>
                </c:pt>
                <c:pt idx="26">
                  <c:v>1.4717366121139927E-2</c:v>
                </c:pt>
                <c:pt idx="27">
                  <c:v>1.385562721414227E-2</c:v>
                </c:pt>
                <c:pt idx="28">
                  <c:v>1.3044236547520877E-2</c:v>
                </c:pt>
                <c:pt idx="29">
                  <c:v>1.2280289603265195E-2</c:v>
                </c:pt>
                <c:pt idx="30">
                  <c:v>1.1561036705761368E-2</c:v>
                </c:pt>
                <c:pt idx="31">
                  <c:v>1.0883879175193768E-2</c:v>
                </c:pt>
                <c:pt idx="32">
                  <c:v>1.0246363922737981E-2</c:v>
                </c:pt>
                <c:pt idx="33">
                  <c:v>9.646177187760634E-3</c:v>
                </c:pt>
                <c:pt idx="34">
                  <c:v>9.0811378683194662E-3</c:v>
                </c:pt>
                <c:pt idx="35">
                  <c:v>8.5491907328995517E-3</c:v>
                </c:pt>
                <c:pt idx="36">
                  <c:v>8.0483996942812136E-3</c:v>
                </c:pt>
                <c:pt idx="37">
                  <c:v>7.5769412564522208E-3</c:v>
                </c:pt>
                <c:pt idx="38">
                  <c:v>7.1330981998692002E-3</c:v>
                </c:pt>
                <c:pt idx="39">
                  <c:v>6.715253540790344E-3</c:v>
                </c:pt>
                <c:pt idx="40">
                  <c:v>6.321884781345646E-3</c:v>
                </c:pt>
                <c:pt idx="41">
                  <c:v>5.9515584548630205E-3</c:v>
                </c:pt>
                <c:pt idx="42">
                  <c:v>5.6029249633465323E-3</c:v>
                </c:pt>
                <c:pt idx="43">
                  <c:v>5.2747136993393784E-3</c:v>
                </c:pt>
                <c:pt idx="44">
                  <c:v>4.965728441668156E-3</c:v>
                </c:pt>
                <c:pt idx="45">
                  <c:v>4.6748430130786351E-3</c:v>
                </c:pt>
                <c:pt idx="46">
                  <c:v>4.4009971870915586E-3</c:v>
                </c:pt>
                <c:pt idx="47">
                  <c:v>4.1431928312377405E-3</c:v>
                </c:pt>
                <c:pt idx="48">
                  <c:v>3.9004902739836183E-3</c:v>
                </c:pt>
                <c:pt idx="49">
                  <c:v>3.6720048830063902E-3</c:v>
                </c:pt>
                <c:pt idx="50">
                  <c:v>3.4569038429403814E-3</c:v>
                </c:pt>
                <c:pt idx="51">
                  <c:v>3.2544031212406481E-3</c:v>
                </c:pt>
                <c:pt idx="52">
                  <c:v>3.0637646113620002E-3</c:v>
                </c:pt>
                <c:pt idx="53">
                  <c:v>2.8842934430099985E-3</c:v>
                </c:pt>
                <c:pt idx="54">
                  <c:v>2.7153354497715578E-3</c:v>
                </c:pt>
                <c:pt idx="55">
                  <c:v>2.5562747849682934E-3</c:v>
                </c:pt>
                <c:pt idx="56">
                  <c:v>2.4065316770909033E-3</c:v>
                </c:pt>
                <c:pt idx="57">
                  <c:v>2.2655603166651037E-3</c:v>
                </c:pt>
                <c:pt idx="58">
                  <c:v>2.1328468668678057E-3</c:v>
                </c:pt>
                <c:pt idx="59">
                  <c:v>2.0079075906561249E-3</c:v>
                </c:pt>
                <c:pt idx="60">
                  <c:v>1.8902870875917601E-3</c:v>
                </c:pt>
                <c:pt idx="61">
                  <c:v>1.7795566339400188E-3</c:v>
                </c:pt>
                <c:pt idx="62">
                  <c:v>1.6753126199971387E-3</c:v>
                </c:pt>
                <c:pt idx="63">
                  <c:v>1.5771750789526102E-3</c:v>
                </c:pt>
                <c:pt idx="64">
                  <c:v>1.4847863019259505E-3</c:v>
                </c:pt>
                <c:pt idx="65">
                  <c:v>1.3978095341309023E-3</c:v>
                </c:pt>
                <c:pt idx="66">
                  <c:v>1.3159277474153544E-3</c:v>
                </c:pt>
                <c:pt idx="67">
                  <c:v>1.2388424847034076E-3</c:v>
                </c:pt>
                <c:pt idx="68">
                  <c:v>1.1662727721279327E-3</c:v>
                </c:pt>
                <c:pt idx="69">
                  <c:v>1.0979540948885794E-3</c:v>
                </c:pt>
                <c:pt idx="70">
                  <c:v>1.0336374331024088E-3</c:v>
                </c:pt>
                <c:pt idx="71">
                  <c:v>9.7308835413293477E-4</c:v>
                </c:pt>
                <c:pt idx="72">
                  <c:v>9.160861580892023E-4</c:v>
                </c:pt>
                <c:pt idx="73">
                  <c:v>8.6242307338030408E-4</c:v>
                </c:pt>
                <c:pt idx="74">
                  <c:v>8.1190349939318099E-4</c:v>
                </c:pt>
                <c:pt idx="75">
                  <c:v>7.6434329353330119E-4</c:v>
                </c:pt>
                <c:pt idx="76">
                  <c:v>7.1956910002950961E-4</c:v>
                </c:pt>
                <c:pt idx="77">
                  <c:v>6.7741771805656867E-4</c:v>
                </c:pt>
                <c:pt idx="78">
                  <c:v>6.3773550687221386E-4</c:v>
                </c:pt>
                <c:pt idx="79">
                  <c:v>6.003778258004697E-4</c:v>
                </c:pt>
                <c:pt idx="80">
                  <c:v>5.6520850701997894E-4</c:v>
                </c:pt>
                <c:pt idx="81">
                  <c:v>5.3209935923567502E-4</c:v>
                </c:pt>
                <c:pt idx="82">
                  <c:v>5.0092970042469307E-4</c:v>
                </c:pt>
                <c:pt idx="83">
                  <c:v>4.7158591795339044E-4</c:v>
                </c:pt>
                <c:pt idx="84">
                  <c:v>4.4396105446211498E-4</c:v>
                </c:pt>
                <c:pt idx="85">
                  <c:v>4.1795441800828191E-4</c:v>
                </c:pt>
                <c:pt idx="86">
                  <c:v>3.9347121504673975E-4</c:v>
                </c:pt>
                <c:pt idx="87">
                  <c:v>3.7042220490964884E-4</c:v>
                </c:pt>
                <c:pt idx="88">
                  <c:v>3.4872337452645954E-4</c:v>
                </c:pt>
                <c:pt idx="89">
                  <c:v>3.2829563219835295E-4</c:v>
                </c:pt>
                <c:pt idx="90">
                  <c:v>3.0906451931095975E-4</c:v>
                </c:pt>
                <c:pt idx="91">
                  <c:v>2.9095993893455682E-4</c:v>
                </c:pt>
                <c:pt idx="92">
                  <c:v>2.7391590032249587E-4</c:v>
                </c:pt>
                <c:pt idx="93">
                  <c:v>2.578702783765681E-4</c:v>
                </c:pt>
                <c:pt idx="94">
                  <c:v>2.4276458720256155E-4</c:v>
                </c:pt>
                <c:pt idx="95">
                  <c:v>2.2854376693062626E-4</c:v>
                </c:pt>
                <c:pt idx="96">
                  <c:v>2.1515598302341386E-4</c:v>
                </c:pt>
                <c:pt idx="97">
                  <c:v>2.0255243734047389E-4</c:v>
                </c:pt>
                <c:pt idx="98">
                  <c:v>1.9068719027024163E-4</c:v>
                </c:pt>
                <c:pt idx="99">
                  <c:v>1.7951699328129281E-4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D6D-43B3-A6FD-9C5072DD2144}"/>
            </c:ext>
          </c:extLst>
        </c:ser>
        <c:ser>
          <c:idx val="2"/>
          <c:order val="2"/>
          <c:tx>
            <c:strRef>
              <c:f>Sheet1!$W$1</c:f>
              <c:strCache>
                <c:ptCount val="1"/>
                <c:pt idx="0">
                  <c:v>Payout 3</c:v>
                </c:pt>
              </c:strCache>
            </c:strRef>
          </c:tx>
          <c:spPr>
            <a:ln w="25400" cap="rnd">
              <a:solidFill>
                <a:srgbClr val="00B050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Sheet1!$T$2:$T$101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xVal>
          <c:yVal>
            <c:numRef>
              <c:f>Sheet1!$W$2:$W$101</c:f>
              <c:numCache>
                <c:formatCode>0.0%</c:formatCode>
                <c:ptCount val="100"/>
                <c:pt idx="0">
                  <c:v>0</c:v>
                </c:pt>
                <c:pt idx="1">
                  <c:v>0.03</c:v>
                </c:pt>
                <c:pt idx="2">
                  <c:v>4.1999999999999996E-2</c:v>
                </c:pt>
                <c:pt idx="3">
                  <c:v>4.5899999999999996E-2</c:v>
                </c:pt>
                <c:pt idx="4">
                  <c:v>4.6199999999999991E-2</c:v>
                </c:pt>
                <c:pt idx="5">
                  <c:v>4.4942999999999997E-2</c:v>
                </c:pt>
                <c:pt idx="6">
                  <c:v>4.3054199999999994E-2</c:v>
                </c:pt>
                <c:pt idx="7">
                  <c:v>4.0950389999999996E-2</c:v>
                </c:pt>
                <c:pt idx="8">
                  <c:v>3.8817239999999996E-2</c:v>
                </c:pt>
                <c:pt idx="9">
                  <c:v>3.673546829999999E-2</c:v>
                </c:pt>
                <c:pt idx="10">
                  <c:v>3.4738242419999996E-2</c:v>
                </c:pt>
                <c:pt idx="11">
                  <c:v>3.2837288018999995E-2</c:v>
                </c:pt>
                <c:pt idx="12">
                  <c:v>3.1034758985999993E-2</c:v>
                </c:pt>
                <c:pt idx="13">
                  <c:v>2.9328628732229994E-2</c:v>
                </c:pt>
                <c:pt idx="14">
                  <c:v>2.7715133861141997E-2</c:v>
                </c:pt>
                <c:pt idx="15">
                  <c:v>2.6189877050739899E-2</c:v>
                </c:pt>
                <c:pt idx="16">
                  <c:v>2.4748320310744802E-2</c:v>
                </c:pt>
                <c:pt idx="17">
                  <c:v>2.3386001303224567E-2</c:v>
                </c:pt>
                <c:pt idx="18">
                  <c:v>2.209862409089413E-2</c:v>
                </c:pt>
                <c:pt idx="19">
                  <c:v>2.0882093166865213E-2</c:v>
                </c:pt>
                <c:pt idx="20">
                  <c:v>1.9732522074526825E-2</c:v>
                </c:pt>
                <c:pt idx="21">
                  <c:v>1.8646230842585515E-2</c:v>
                </c:pt>
                <c:pt idx="22">
                  <c:v>1.7619738687573185E-2</c:v>
                </c:pt>
                <c:pt idx="23">
                  <c:v>1.6649754900290685E-2</c:v>
                </c:pt>
                <c:pt idx="24">
                  <c:v>1.5733169224750491E-2</c:v>
                </c:pt>
                <c:pt idx="25">
                  <c:v>1.4867042307525693E-2</c:v>
                </c:pt>
                <c:pt idx="26">
                  <c:v>1.4048596463893257E-2</c:v>
                </c:pt>
                <c:pt idx="27">
                  <c:v>1.3275206857214516E-2</c:v>
                </c:pt>
                <c:pt idx="28">
                  <c:v>1.254439312062622E-2</c:v>
                </c:pt>
                <c:pt idx="29">
                  <c:v>1.1853811420274467E-2</c:v>
                </c:pt>
                <c:pt idx="30">
                  <c:v>1.1201246946514979E-2</c:v>
                </c:pt>
                <c:pt idx="31">
                  <c:v>1.0584606814402949E-2</c:v>
                </c:pt>
                <c:pt idx="32">
                  <c:v>1.0001913353162688E-2</c:v>
                </c:pt>
                <c:pt idx="33">
                  <c:v>9.451297764234496E-3</c:v>
                </c:pt>
                <c:pt idx="34">
                  <c:v>8.9309941280683383E-3</c:v>
                </c:pt>
                <c:pt idx="35">
                  <c:v>8.4393337406748394E-3</c:v>
                </c:pt>
                <c:pt idx="36">
                  <c:v>7.9747397618753907E-3</c:v>
                </c:pt>
                <c:pt idx="37">
                  <c:v>7.535722158135365E-3</c:v>
                </c:pt>
                <c:pt idx="38">
                  <c:v>7.120872923783092E-3</c:v>
                </c:pt>
                <c:pt idx="39">
                  <c:v>6.7288615652981226E-3</c:v>
                </c:pt>
                <c:pt idx="40">
                  <c:v>6.3584308341906419E-3</c:v>
                </c:pt>
                <c:pt idx="41">
                  <c:v>6.008392694788707E-3</c:v>
                </c:pt>
                <c:pt idx="42">
                  <c:v>5.6776245140022132E-3</c:v>
                </c:pt>
                <c:pt idx="43">
                  <c:v>5.3650654608439537E-3</c:v>
                </c:pt>
                <c:pt idx="44">
                  <c:v>5.0697131041605847E-3</c:v>
                </c:pt>
                <c:pt idx="45">
                  <c:v>4.7906201976619187E-3</c:v>
                </c:pt>
                <c:pt idx="46">
                  <c:v>4.5268916419376349E-3</c:v>
                </c:pt>
                <c:pt idx="47">
                  <c:v>4.2776816137180635E-3</c:v>
                </c:pt>
                <c:pt idx="48">
                  <c:v>4.0421908531721052E-3</c:v>
                </c:pt>
                <c:pt idx="49">
                  <c:v>3.81966410054218E-3</c:v>
                </c:pt>
                <c:pt idx="50">
                  <c:v>3.6093876738950469E-3</c:v>
                </c:pt>
                <c:pt idx="51">
                  <c:v>3.4106871802199283E-3</c:v>
                </c:pt>
                <c:pt idx="52">
                  <c:v>3.2229253525330294E-3</c:v>
                </c:pt>
                <c:pt idx="53">
                  <c:v>3.0455000060516718E-3</c:v>
                </c:pt>
                <c:pt idx="54">
                  <c:v>2.877842106883138E-3</c:v>
                </c:pt>
                <c:pt idx="55">
                  <c:v>2.7194139470341746E-3</c:v>
                </c:pt>
                <c:pt idx="56">
                  <c:v>2.5697074198880948E-3</c:v>
                </c:pt>
                <c:pt idx="57">
                  <c:v>2.4282423906186379E-3</c:v>
                </c:pt>
                <c:pt idx="58">
                  <c:v>2.2945651563142122E-3</c:v>
                </c:pt>
                <c:pt idx="59">
                  <c:v>2.1682469908738825E-3</c:v>
                </c:pt>
                <c:pt idx="60">
                  <c:v>2.0488827700083246E-3</c:v>
                </c:pt>
                <c:pt idx="61">
                  <c:v>1.9360896719358847E-3</c:v>
                </c:pt>
                <c:pt idx="62">
                  <c:v>1.8295059496066593E-3</c:v>
                </c:pt>
                <c:pt idx="63">
                  <c:v>1.7287897705168924E-3</c:v>
                </c:pt>
                <c:pt idx="64">
                  <c:v>1.6336181203927859E-3</c:v>
                </c:pt>
                <c:pt idx="65">
                  <c:v>1.5436857672276364E-3</c:v>
                </c:pt>
                <c:pt idx="66">
                  <c:v>1.4587042823497932E-3</c:v>
                </c:pt>
                <c:pt idx="67">
                  <c:v>1.3784011153818269E-3</c:v>
                </c:pt>
                <c:pt idx="68">
                  <c:v>1.3025187201241464E-3</c:v>
                </c:pt>
                <c:pt idx="69">
                  <c:v>1.2308137285596196E-3</c:v>
                </c:pt>
                <c:pt idx="70">
                  <c:v>1.1630561703300842E-3</c:v>
                </c:pt>
                <c:pt idx="71">
                  <c:v>1.0990287351814816E-3</c:v>
                </c:pt>
                <c:pt idx="72">
                  <c:v>1.0385260760121381E-3</c:v>
                </c:pt>
                <c:pt idx="73">
                  <c:v>9.8135415028895623E-4</c:v>
                </c:pt>
                <c:pt idx="74">
                  <c:v>9.2732959771931931E-4</c:v>
                </c:pt>
                <c:pt idx="75">
                  <c:v>8.7627915218279587E-4</c:v>
                </c:pt>
                <c:pt idx="76">
                  <c:v>8.2803908603660691E-4</c:v>
                </c:pt>
                <c:pt idx="77">
                  <c:v>7.8245468501264744E-4</c:v>
                </c:pt>
                <c:pt idx="78">
                  <c:v>7.393797520219655E-4</c:v>
                </c:pt>
                <c:pt idx="79">
                  <c:v>6.9867613827531325E-4</c:v>
                </c:pt>
                <c:pt idx="80">
                  <c:v>6.6021330021599333E-4</c:v>
                </c:pt>
                <c:pt idx="81">
                  <c:v>6.2386788084400598E-4</c:v>
                </c:pt>
                <c:pt idx="82">
                  <c:v>5.8952331408873137E-4</c:v>
                </c:pt>
                <c:pt idx="83">
                  <c:v>5.5706945096130128E-4</c:v>
                </c:pt>
                <c:pt idx="84">
                  <c:v>5.2640220628766732E-4</c:v>
                </c:pt>
                <c:pt idx="85">
                  <c:v>4.9742322488937458E-4</c:v>
                </c:pt>
                <c:pt idx="86">
                  <c:v>4.7003956614142752E-4</c:v>
                </c:pt>
                <c:pt idx="87">
                  <c:v>4.4416340589556745E-4</c:v>
                </c:pt>
                <c:pt idx="88">
                  <c:v>4.1971175481298059E-4</c:v>
                </c:pt>
                <c:pt idx="89">
                  <c:v>3.9660619220307884E-4</c:v>
                </c:pt>
                <c:pt idx="90">
                  <c:v>3.747726145147287E-4</c:v>
                </c:pt>
                <c:pt idx="91">
                  <c:v>3.5414099767329627E-4</c:v>
                </c:pt>
                <c:pt idx="92">
                  <c:v>3.3464517250128144E-4</c:v>
                </c:pt>
                <c:pt idx="93">
                  <c:v>3.1622261250227661E-4</c:v>
                </c:pt>
                <c:pt idx="94">
                  <c:v>2.9881423332763629E-4</c:v>
                </c:pt>
                <c:pt idx="95">
                  <c:v>2.823642032827118E-4</c:v>
                </c:pt>
                <c:pt idx="96">
                  <c:v>2.6681976426491292E-4</c:v>
                </c:pt>
                <c:pt idx="97">
                  <c:v>2.5213106255931206E-4</c:v>
                </c:pt>
                <c:pt idx="98">
                  <c:v>2.382509889491243E-4</c:v>
                </c:pt>
                <c:pt idx="99">
                  <c:v>2.2513502762826982E-4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D6D-43B3-A6FD-9C5072DD21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9730416"/>
        <c:axId val="1046830688"/>
      </c:scatterChart>
      <c:valAx>
        <c:axId val="1049730416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layout>
            <c:manualLayout>
              <c:xMode val="edge"/>
              <c:yMode val="edge"/>
              <c:x val="0.50099090874510255"/>
              <c:y val="0.909259404808360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6830688"/>
        <c:crosses val="autoZero"/>
        <c:crossBetween val="midCat"/>
      </c:valAx>
      <c:valAx>
        <c:axId val="1046830688"/>
        <c:scaling>
          <c:orientation val="minMax"/>
          <c:max val="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Proportion of Initial 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730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08284227044478E-2"/>
          <c:y val="2.8292914088996014E-2"/>
          <c:w val="0.90995130554294523"/>
          <c:h val="0.8880342137394401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yale2!$B$1</c:f>
              <c:strCache>
                <c:ptCount val="1"/>
                <c:pt idx="0">
                  <c:v>total_cost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4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yale2!$A$2:$A$15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yale2!$B$2:$B$15</c:f>
              <c:numCache>
                <c:formatCode>0.00E+00</c:formatCode>
                <c:ptCount val="14"/>
                <c:pt idx="0">
                  <c:v>1120000000</c:v>
                </c:pt>
                <c:pt idx="1">
                  <c:v>1090000000</c:v>
                </c:pt>
                <c:pt idx="2">
                  <c:v>1000000000</c:v>
                </c:pt>
                <c:pt idx="3">
                  <c:v>1040000000</c:v>
                </c:pt>
                <c:pt idx="4">
                  <c:v>1050000000</c:v>
                </c:pt>
                <c:pt idx="5">
                  <c:v>1070000000</c:v>
                </c:pt>
                <c:pt idx="6">
                  <c:v>997000000</c:v>
                </c:pt>
                <c:pt idx="7">
                  <c:v>1070000000</c:v>
                </c:pt>
                <c:pt idx="8">
                  <c:v>1170000000</c:v>
                </c:pt>
                <c:pt idx="9">
                  <c:v>1350000000</c:v>
                </c:pt>
                <c:pt idx="10">
                  <c:v>1160000000</c:v>
                </c:pt>
                <c:pt idx="11">
                  <c:v>1380000000</c:v>
                </c:pt>
                <c:pt idx="12">
                  <c:v>1580000000</c:v>
                </c:pt>
                <c:pt idx="13">
                  <c:v>1420000000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53A-4F0F-A1DC-61A638818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4232096"/>
        <c:axId val="1052735232"/>
      </c:scatterChart>
      <c:valAx>
        <c:axId val="934232096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735232"/>
        <c:crosses val="autoZero"/>
        <c:crossBetween val="midCat"/>
        <c:majorUnit val="5"/>
      </c:valAx>
      <c:valAx>
        <c:axId val="1052735232"/>
        <c:scaling>
          <c:orientation val="minMax"/>
          <c:max val="160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Cost ($)</a:t>
                </a:r>
              </a:p>
            </c:rich>
          </c:tx>
          <c:layout>
            <c:manualLayout>
              <c:xMode val="edge"/>
              <c:yMode val="edge"/>
              <c:x val="2.1493499797951236E-2"/>
              <c:y val="0.291227353946298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4232096"/>
        <c:crosses val="autoZero"/>
        <c:crossBetween val="midCat"/>
        <c:majorUnit val="40000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08284227044478E-2"/>
          <c:y val="2.8292914088996014E-2"/>
          <c:w val="0.90995130554294523"/>
          <c:h val="0.8880342137394401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yale2!$B$1</c:f>
              <c:strCache>
                <c:ptCount val="1"/>
                <c:pt idx="0">
                  <c:v>total_cost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4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yale2!$A$2:$A$15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yale2!$B$2:$B$15</c:f>
              <c:numCache>
                <c:formatCode>0.00E+00</c:formatCode>
                <c:ptCount val="14"/>
                <c:pt idx="0">
                  <c:v>1120000000</c:v>
                </c:pt>
                <c:pt idx="1">
                  <c:v>1090000000</c:v>
                </c:pt>
                <c:pt idx="2">
                  <c:v>1000000000</c:v>
                </c:pt>
                <c:pt idx="3">
                  <c:v>1040000000</c:v>
                </c:pt>
                <c:pt idx="4">
                  <c:v>1050000000</c:v>
                </c:pt>
                <c:pt idx="5">
                  <c:v>1070000000</c:v>
                </c:pt>
                <c:pt idx="6">
                  <c:v>997000000</c:v>
                </c:pt>
                <c:pt idx="7">
                  <c:v>1070000000</c:v>
                </c:pt>
                <c:pt idx="8">
                  <c:v>1170000000</c:v>
                </c:pt>
                <c:pt idx="9">
                  <c:v>1350000000</c:v>
                </c:pt>
                <c:pt idx="10">
                  <c:v>1160000000</c:v>
                </c:pt>
                <c:pt idx="11">
                  <c:v>1380000000</c:v>
                </c:pt>
                <c:pt idx="12">
                  <c:v>1580000000</c:v>
                </c:pt>
                <c:pt idx="13">
                  <c:v>1420000000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53A-4F0F-A1DC-61A638818CA7}"/>
            </c:ext>
          </c:extLst>
        </c:ser>
        <c:ser>
          <c:idx val="2"/>
          <c:order val="1"/>
          <c:tx>
            <c:strRef>
              <c:f>yale2!$D$1</c:f>
              <c:strCache>
                <c:ptCount val="1"/>
                <c:pt idx="0">
                  <c:v>ein_simulated_cost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yale2!$A$2:$A$15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xVal>
          <c:yVal>
            <c:numRef>
              <c:f>yale2!$D$2:$D$15</c:f>
              <c:numCache>
                <c:formatCode>0.00E+00</c:formatCode>
                <c:ptCount val="14"/>
                <c:pt idx="0">
                  <c:v>1120000000</c:v>
                </c:pt>
                <c:pt idx="1">
                  <c:v>1130000000</c:v>
                </c:pt>
                <c:pt idx="2">
                  <c:v>978000000</c:v>
                </c:pt>
                <c:pt idx="3">
                  <c:v>908000000</c:v>
                </c:pt>
                <c:pt idx="4">
                  <c:v>944000000</c:v>
                </c:pt>
                <c:pt idx="5">
                  <c:v>964000000</c:v>
                </c:pt>
                <c:pt idx="6">
                  <c:v>1010000000</c:v>
                </c:pt>
                <c:pt idx="7">
                  <c:v>1120000000</c:v>
                </c:pt>
                <c:pt idx="8">
                  <c:v>1210000000</c:v>
                </c:pt>
                <c:pt idx="9">
                  <c:v>1260000000</c:v>
                </c:pt>
                <c:pt idx="10">
                  <c:v>1320000000</c:v>
                </c:pt>
                <c:pt idx="11">
                  <c:v>1410000000</c:v>
                </c:pt>
                <c:pt idx="12">
                  <c:v>1470000000</c:v>
                </c:pt>
                <c:pt idx="13">
                  <c:v>1530000000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53A-4F0F-A1DC-61A638818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4232096"/>
        <c:axId val="1052735232"/>
      </c:scatterChart>
      <c:valAx>
        <c:axId val="934232096"/>
        <c:scaling>
          <c:orientation val="minMax"/>
          <c:max val="2022"/>
          <c:min val="200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735232"/>
        <c:crosses val="autoZero"/>
        <c:crossBetween val="midCat"/>
        <c:majorUnit val="5"/>
      </c:valAx>
      <c:valAx>
        <c:axId val="1052735232"/>
        <c:scaling>
          <c:orientation val="minMax"/>
          <c:max val="160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Cost ($)</a:t>
                </a:r>
              </a:p>
            </c:rich>
          </c:tx>
          <c:layout>
            <c:manualLayout>
              <c:xMode val="edge"/>
              <c:yMode val="edge"/>
              <c:x val="2.1493499797951236E-2"/>
              <c:y val="0.291227353946298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4232096"/>
        <c:crosses val="autoZero"/>
        <c:crossBetween val="midCat"/>
        <c:majorUnit val="40000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0.70537</cdr:x>
      <cdr:y>0.04413</cdr:y>
    </cdr:from>
    <cdr:to>
      <cdr:x>0.88459</cdr:x>
      <cdr:y>0.36135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5D50A67-4155-528F-8BC8-D3B62AB76C2D}"/>
            </a:ext>
          </a:extLst>
        </cdr:cNvPr>
        <cdr:cNvSpPr txBox="1"/>
      </cdr:nvSpPr>
      <cdr:spPr>
        <a:xfrm xmlns:a="http://schemas.openxmlformats.org/drawingml/2006/main">
          <a:off x="7417377" y="207121"/>
          <a:ext cx="1884606" cy="14888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/>
            <a:t>Average Yearly</a:t>
          </a:r>
        </a:p>
        <a:p xmlns:a="http://schemas.openxmlformats.org/drawingml/2006/main">
          <a:r>
            <a:rPr lang="en-US" sz="2400" b="1" baseline="0" dirty="0"/>
            <a:t> Return on </a:t>
          </a:r>
        </a:p>
        <a:p xmlns:a="http://schemas.openxmlformats.org/drawingml/2006/main">
          <a:r>
            <a:rPr lang="en-US" sz="2400" b="1" baseline="0" dirty="0"/>
            <a:t>Endowment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0.4472</cdr:x>
      <cdr:y>0.42725</cdr:y>
    </cdr:from>
    <cdr:to>
      <cdr:x>0.5528</cdr:x>
      <cdr:y>0.57275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28CFAD2-00EE-36DD-4A35-D1FE6D914A66}"/>
            </a:ext>
          </a:extLst>
        </cdr:cNvPr>
        <cdr:cNvSpPr txBox="1"/>
      </cdr:nvSpPr>
      <cdr:spPr>
        <a:xfrm xmlns:a="http://schemas.openxmlformats.org/drawingml/2006/main">
          <a:off x="3872753" y="26849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0.65687</cdr:x>
      <cdr:y>0.51023</cdr:y>
    </cdr:from>
    <cdr:to>
      <cdr:x>0.86859</cdr:x>
      <cdr:y>0.76285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20C35E3-6A67-D9C5-8038-F1C2AC2A67DE}"/>
            </a:ext>
          </a:extLst>
        </cdr:cNvPr>
        <cdr:cNvSpPr txBox="1"/>
      </cdr:nvSpPr>
      <cdr:spPr>
        <a:xfrm xmlns:a="http://schemas.openxmlformats.org/drawingml/2006/main">
          <a:off x="3904172" y="1229565"/>
          <a:ext cx="1258377" cy="608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/>
            <a:t>Higher Education </a:t>
          </a:r>
        </a:p>
        <a:p xmlns:a="http://schemas.openxmlformats.org/drawingml/2006/main">
          <a:r>
            <a:rPr lang="en-US" sz="2400" b="1" dirty="0"/>
            <a:t>Price Index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0.4472</cdr:x>
      <cdr:y>0.42725</cdr:y>
    </cdr:from>
    <cdr:to>
      <cdr:x>0.5528</cdr:x>
      <cdr:y>0.57275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E612F24-7915-145F-8DC0-74DDE58141E9}"/>
            </a:ext>
          </a:extLst>
        </cdr:cNvPr>
        <cdr:cNvSpPr txBox="1"/>
      </cdr:nvSpPr>
      <cdr:spPr>
        <a:xfrm xmlns:a="http://schemas.openxmlformats.org/drawingml/2006/main">
          <a:off x="3872753" y="26849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0.79503</cdr:x>
      <cdr:y>0.4194</cdr:y>
    </cdr:from>
    <cdr:to>
      <cdr:x>0.86439</cdr:x>
      <cdr:y>0.47646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173FB21-8BC3-4E2C-6D9E-3ADAD0DB1C12}"/>
            </a:ext>
          </a:extLst>
        </cdr:cNvPr>
        <cdr:cNvSpPr txBox="1"/>
      </cdr:nvSpPr>
      <cdr:spPr>
        <a:xfrm xmlns:a="http://schemas.openxmlformats.org/drawingml/2006/main">
          <a:off x="6884893" y="2635623"/>
          <a:ext cx="600635" cy="3585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0.72646</cdr:x>
      <cdr:y>0.27805</cdr:y>
    </cdr:from>
    <cdr:to>
      <cdr:x>0.87269</cdr:x>
      <cdr:y>0.47374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11BE764C-C51C-5860-AE18-40D0DAAB7093}"/>
            </a:ext>
          </a:extLst>
        </cdr:cNvPr>
        <cdr:cNvSpPr txBox="1"/>
      </cdr:nvSpPr>
      <cdr:spPr>
        <a:xfrm xmlns:a="http://schemas.openxmlformats.org/drawingml/2006/main">
          <a:off x="7567389" y="1155090"/>
          <a:ext cx="1523251" cy="8129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Actual</a:t>
          </a:r>
        </a:p>
        <a:p xmlns:a="http://schemas.openxmlformats.org/drawingml/2006/main">
          <a:pPr algn="ctr"/>
          <a:r>
            <a:rPr lang="en-US" sz="1800" b="1" dirty="0"/>
            <a:t>Costs</a:t>
          </a:r>
        </a:p>
      </cdr:txBody>
    </cdr:sp>
  </cdr:relSizeAnchor>
  <cdr:relSizeAnchor xmlns:cdr="http://schemas.openxmlformats.org/drawingml/2006/chartDrawing">
    <cdr:from>
      <cdr:x>0.55018</cdr:x>
      <cdr:y>0.06587</cdr:y>
    </cdr:from>
    <cdr:to>
      <cdr:x>0.7074</cdr:x>
      <cdr:y>0.38493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079B0A50-086B-C7DC-317E-89F37D511C96}"/>
            </a:ext>
          </a:extLst>
        </cdr:cNvPr>
        <cdr:cNvSpPr txBox="1"/>
      </cdr:nvSpPr>
      <cdr:spPr>
        <a:xfrm xmlns:a="http://schemas.openxmlformats.org/drawingml/2006/main">
          <a:off x="5731145" y="273626"/>
          <a:ext cx="1637733" cy="1325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Moving</a:t>
          </a:r>
          <a:r>
            <a:rPr lang="en-US" sz="1800" b="1" baseline="0" dirty="0"/>
            <a:t> Avg</a:t>
          </a:r>
        </a:p>
        <a:p xmlns:a="http://schemas.openxmlformats.org/drawingml/2006/main">
          <a:pPr algn="ctr"/>
          <a:r>
            <a:rPr lang="en-US" sz="1800" b="1" baseline="0" dirty="0"/>
            <a:t>Rule</a:t>
          </a:r>
          <a:endParaRPr lang="en-US" sz="1800" b="1" dirty="0"/>
        </a:p>
      </cdr:txBody>
    </cdr:sp>
  </cdr:relSizeAnchor>
  <cdr:relSizeAnchor xmlns:cdr="http://schemas.openxmlformats.org/drawingml/2006/chartDrawing">
    <cdr:from>
      <cdr:x>0.18489</cdr:x>
      <cdr:y>0.12842</cdr:y>
    </cdr:from>
    <cdr:to>
      <cdr:x>0.31602</cdr:x>
      <cdr:y>0.35575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682D3173-C7BD-E7B8-60CF-2C0FD12015D2}"/>
            </a:ext>
          </a:extLst>
        </cdr:cNvPr>
        <cdr:cNvSpPr txBox="1"/>
      </cdr:nvSpPr>
      <cdr:spPr>
        <a:xfrm xmlns:a="http://schemas.openxmlformats.org/drawingml/2006/main">
          <a:off x="1925974" y="533500"/>
          <a:ext cx="1365958" cy="94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Hybrid </a:t>
          </a:r>
        </a:p>
        <a:p xmlns:a="http://schemas.openxmlformats.org/drawingml/2006/main">
          <a:pPr algn="ctr"/>
          <a:r>
            <a:rPr lang="en-US" sz="1800" b="1" dirty="0"/>
            <a:t>Rule</a:t>
          </a:r>
        </a:p>
      </cdr:txBody>
    </cdr:sp>
  </cdr:relSizeAnchor>
  <cdr:relSizeAnchor xmlns:cdr="http://schemas.openxmlformats.org/drawingml/2006/chartDrawing">
    <cdr:from>
      <cdr:x>0.06877</cdr:x>
      <cdr:y>0.70947</cdr:y>
    </cdr:from>
    <cdr:to>
      <cdr:x>0.42876</cdr:x>
      <cdr:y>0.92958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F5273D2D-D37E-4833-B5F9-D27E5D34DC63}"/>
            </a:ext>
          </a:extLst>
        </cdr:cNvPr>
        <cdr:cNvSpPr txBox="1"/>
      </cdr:nvSpPr>
      <cdr:spPr>
        <a:xfrm xmlns:a="http://schemas.openxmlformats.org/drawingml/2006/main">
          <a:off x="716331" y="2947371"/>
          <a:ext cx="374996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rgbClr val="C00000"/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0.25258</cdr:x>
      <cdr:y>0.04101</cdr:y>
    </cdr:from>
    <cdr:to>
      <cdr:x>0.35805</cdr:x>
      <cdr:y>0.21128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0C0A282-3EE2-4D40-BC33-A160820C48B9}"/>
            </a:ext>
          </a:extLst>
        </cdr:cNvPr>
        <cdr:cNvSpPr txBox="1"/>
      </cdr:nvSpPr>
      <cdr:spPr>
        <a:xfrm xmlns:a="http://schemas.openxmlformats.org/drawingml/2006/main">
          <a:off x="2656030" y="206376"/>
          <a:ext cx="1109081" cy="856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/>
            <a:t>Actual Cost</a:t>
          </a:r>
        </a:p>
      </cdr:txBody>
    </cdr:sp>
  </cdr:relSizeAnchor>
  <cdr:relSizeAnchor xmlns:cdr="http://schemas.openxmlformats.org/drawingml/2006/chartDrawing">
    <cdr:from>
      <cdr:x>0.70943</cdr:x>
      <cdr:y>0.18646</cdr:y>
    </cdr:from>
    <cdr:to>
      <cdr:x>0.81489</cdr:x>
      <cdr:y>0.33177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7A654D26-D14E-4055-B822-B944CC6F409A}"/>
            </a:ext>
          </a:extLst>
        </cdr:cNvPr>
        <cdr:cNvSpPr txBox="1"/>
      </cdr:nvSpPr>
      <cdr:spPr>
        <a:xfrm xmlns:a="http://schemas.openxmlformats.org/drawingml/2006/main">
          <a:off x="7460133" y="938341"/>
          <a:ext cx="1108975" cy="7312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/>
            <a:t>Simulated</a:t>
          </a:r>
          <a:r>
            <a:rPr lang="en-US" sz="2000" b="1" baseline="0" dirty="0"/>
            <a:t> Cost</a:t>
          </a:r>
          <a:endParaRPr lang="en-US" sz="2000" b="1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0.25258</cdr:x>
      <cdr:y>0.04101</cdr:y>
    </cdr:from>
    <cdr:to>
      <cdr:x>0.35805</cdr:x>
      <cdr:y>0.21128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0C0A282-3EE2-4D40-BC33-A160820C48B9}"/>
            </a:ext>
          </a:extLst>
        </cdr:cNvPr>
        <cdr:cNvSpPr txBox="1"/>
      </cdr:nvSpPr>
      <cdr:spPr>
        <a:xfrm xmlns:a="http://schemas.openxmlformats.org/drawingml/2006/main">
          <a:off x="2656030" y="206376"/>
          <a:ext cx="1109081" cy="856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/>
            <a:t>Actual Cost</a:t>
          </a:r>
        </a:p>
      </cdr:txBody>
    </cdr:sp>
  </cdr:relSizeAnchor>
  <cdr:relSizeAnchor xmlns:cdr="http://schemas.openxmlformats.org/drawingml/2006/chartDrawing">
    <cdr:from>
      <cdr:x>0.70943</cdr:x>
      <cdr:y>0.18646</cdr:y>
    </cdr:from>
    <cdr:to>
      <cdr:x>0.81489</cdr:x>
      <cdr:y>0.33177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7A654D26-D14E-4055-B822-B944CC6F409A}"/>
            </a:ext>
          </a:extLst>
        </cdr:cNvPr>
        <cdr:cNvSpPr txBox="1"/>
      </cdr:nvSpPr>
      <cdr:spPr>
        <a:xfrm xmlns:a="http://schemas.openxmlformats.org/drawingml/2006/main">
          <a:off x="7460133" y="938341"/>
          <a:ext cx="1108975" cy="7312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/>
            <a:t>Simulated</a:t>
          </a:r>
          <a:r>
            <a:rPr lang="en-US" sz="2000" b="1" baseline="0" dirty="0"/>
            <a:t> Cost</a:t>
          </a:r>
          <a:endParaRPr lang="en-US" sz="2000" b="1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0.77753</cdr:x>
      <cdr:y>0.01922</cdr:y>
    </cdr:from>
    <cdr:to>
      <cdr:x>0.91832</cdr:x>
      <cdr:y>0.16473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C75044C-89C6-2CD9-B0BA-C1A875DF04B2}"/>
            </a:ext>
          </a:extLst>
        </cdr:cNvPr>
        <cdr:cNvSpPr txBox="1"/>
      </cdr:nvSpPr>
      <cdr:spPr>
        <a:xfrm xmlns:a="http://schemas.openxmlformats.org/drawingml/2006/main">
          <a:off x="8303614" y="85450"/>
          <a:ext cx="150357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0.85184</cdr:x>
      <cdr:y>0.17299</cdr:y>
    </cdr:from>
    <cdr:to>
      <cdr:x>0.95743</cdr:x>
      <cdr:y>0.3185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2FCC3B-6825-296E-AB9C-726C22CFAD4E}"/>
            </a:ext>
          </a:extLst>
        </cdr:cNvPr>
        <cdr:cNvSpPr txBox="1"/>
      </cdr:nvSpPr>
      <cdr:spPr>
        <a:xfrm xmlns:a="http://schemas.openxmlformats.org/drawingml/2006/main">
          <a:off x="9097292" y="769047"/>
          <a:ext cx="112765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1:</a:t>
          </a:r>
          <a:br>
            <a:rPr lang="en-US" sz="1400" b="1" dirty="0"/>
          </a:br>
          <a:r>
            <a:rPr lang="en-US" sz="1400" b="1" dirty="0"/>
            <a:t>Steady</a:t>
          </a:r>
          <a:r>
            <a:rPr lang="en-US" sz="1400" b="1" baseline="0" dirty="0"/>
            <a:t> State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0.74463</cdr:x>
      <cdr:y>0.53503</cdr:y>
    </cdr:from>
    <cdr:to>
      <cdr:x>0.90656</cdr:x>
      <cdr:y>0.68054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5A6AB70-EE09-BAAB-B004-BAE8F60F6E76}"/>
            </a:ext>
          </a:extLst>
        </cdr:cNvPr>
        <cdr:cNvSpPr txBox="1"/>
      </cdr:nvSpPr>
      <cdr:spPr>
        <a:xfrm xmlns:a="http://schemas.openxmlformats.org/drawingml/2006/main">
          <a:off x="4425774" y="2165885"/>
          <a:ext cx="962447" cy="589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0.38797</cdr:x>
      <cdr:y>0.4533</cdr:y>
    </cdr:from>
    <cdr:to>
      <cdr:x>0.58173</cdr:x>
      <cdr:y>0.61882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01ABEDD-1CE1-7F47-07F8-90F65A094F43}"/>
            </a:ext>
          </a:extLst>
        </cdr:cNvPr>
        <cdr:cNvSpPr txBox="1"/>
      </cdr:nvSpPr>
      <cdr:spPr>
        <a:xfrm xmlns:a="http://schemas.openxmlformats.org/drawingml/2006/main">
          <a:off x="2305913" y="1835017"/>
          <a:ext cx="1151662" cy="670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0.07265</cdr:x>
      <cdr:y>0.0531</cdr:y>
    </cdr:from>
    <cdr:to>
      <cdr:x>0.26811</cdr:x>
      <cdr:y>0.40423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2C0451AA-02C1-4583-BAC4-DEDDDFF6F499}"/>
            </a:ext>
          </a:extLst>
        </cdr:cNvPr>
        <cdr:cNvSpPr txBox="1"/>
      </cdr:nvSpPr>
      <cdr:spPr>
        <a:xfrm xmlns:a="http://schemas.openxmlformats.org/drawingml/2006/main">
          <a:off x="775853" y="236057"/>
          <a:ext cx="2087418" cy="1560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Projected Endowment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Payouts for 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Yale University</a:t>
          </a:r>
        </a:p>
      </cdr:txBody>
    </cdr:sp>
  </cdr:relSizeAnchor>
  <cdr:relSizeAnchor xmlns:cdr="http://schemas.openxmlformats.org/drawingml/2006/chartDrawing">
    <cdr:from>
      <cdr:x>0.45719</cdr:x>
      <cdr:y>0.39716</cdr:y>
    </cdr:from>
    <cdr:to>
      <cdr:x>0.54281</cdr:x>
      <cdr:y>0.60284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A708EDE2-8C15-4AF3-B116-47F5DE84CE07}"/>
            </a:ext>
          </a:extLst>
        </cdr:cNvPr>
        <cdr:cNvSpPr txBox="1"/>
      </cdr:nvSpPr>
      <cdr:spPr>
        <a:xfrm xmlns:a="http://schemas.openxmlformats.org/drawingml/2006/main">
          <a:off x="4882572" y="17655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0.78011</cdr:x>
      <cdr:y>0.74253</cdr:y>
    </cdr:from>
    <cdr:to>
      <cdr:x>0.92108</cdr:x>
      <cdr:y>0.87716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3D3D2A22-4201-449F-9D85-A51BCF6F5F5B}"/>
            </a:ext>
          </a:extLst>
        </cdr:cNvPr>
        <cdr:cNvSpPr txBox="1"/>
      </cdr:nvSpPr>
      <cdr:spPr>
        <a:xfrm xmlns:a="http://schemas.openxmlformats.org/drawingml/2006/main">
          <a:off x="8331197" y="3300942"/>
          <a:ext cx="1505527" cy="5984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See </a:t>
          </a:r>
          <a:r>
            <a:rPr lang="en-US" sz="1600" dirty="0" err="1">
              <a:solidFill>
                <a:srgbClr val="FF0000"/>
              </a:solidFill>
            </a:rPr>
            <a:t>Halem</a:t>
          </a:r>
          <a:r>
            <a:rPr lang="en-US" sz="1600" dirty="0">
              <a:solidFill>
                <a:srgbClr val="FF0000"/>
              </a:solidFill>
            </a:rPr>
            <a:t> et al (2022) </a:t>
          </a:r>
        </a:p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for related analysis. 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0.77753</cdr:x>
      <cdr:y>0.01922</cdr:y>
    </cdr:from>
    <cdr:to>
      <cdr:x>0.91832</cdr:x>
      <cdr:y>0.16473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C75044C-89C6-2CD9-B0BA-C1A875DF04B2}"/>
            </a:ext>
          </a:extLst>
        </cdr:cNvPr>
        <cdr:cNvSpPr txBox="1"/>
      </cdr:nvSpPr>
      <cdr:spPr>
        <a:xfrm xmlns:a="http://schemas.openxmlformats.org/drawingml/2006/main">
          <a:off x="8303614" y="85450"/>
          <a:ext cx="150357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</a:t>
          </a:r>
          <a:r>
            <a:rPr lang="en-US" sz="1400" b="1" baseline="0" dirty="0"/>
            <a:t> 2:</a:t>
          </a:r>
          <a:br>
            <a:rPr lang="en-US" sz="1400" b="1" baseline="0" dirty="0"/>
          </a:br>
          <a:r>
            <a:rPr lang="en-US" sz="1400" b="1" baseline="0" dirty="0"/>
            <a:t>Consistent Growth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0.85184</cdr:x>
      <cdr:y>0.17299</cdr:y>
    </cdr:from>
    <cdr:to>
      <cdr:x>0.95743</cdr:x>
      <cdr:y>0.3185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2FCC3B-6825-296E-AB9C-726C22CFAD4E}"/>
            </a:ext>
          </a:extLst>
        </cdr:cNvPr>
        <cdr:cNvSpPr txBox="1"/>
      </cdr:nvSpPr>
      <cdr:spPr>
        <a:xfrm xmlns:a="http://schemas.openxmlformats.org/drawingml/2006/main">
          <a:off x="9097292" y="769047"/>
          <a:ext cx="112765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1:</a:t>
          </a:r>
          <a:br>
            <a:rPr lang="en-US" sz="1400" b="1" dirty="0"/>
          </a:br>
          <a:r>
            <a:rPr lang="en-US" sz="1400" b="1" dirty="0"/>
            <a:t>Steady</a:t>
          </a:r>
          <a:r>
            <a:rPr lang="en-US" sz="1400" b="1" baseline="0" dirty="0"/>
            <a:t> State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0.74463</cdr:x>
      <cdr:y>0.53503</cdr:y>
    </cdr:from>
    <cdr:to>
      <cdr:x>0.90656</cdr:x>
      <cdr:y>0.68054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5A6AB70-EE09-BAAB-B004-BAE8F60F6E76}"/>
            </a:ext>
          </a:extLst>
        </cdr:cNvPr>
        <cdr:cNvSpPr txBox="1"/>
      </cdr:nvSpPr>
      <cdr:spPr>
        <a:xfrm xmlns:a="http://schemas.openxmlformats.org/drawingml/2006/main">
          <a:off x="4425774" y="2165885"/>
          <a:ext cx="962447" cy="589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0.38797</cdr:x>
      <cdr:y>0.4533</cdr:y>
    </cdr:from>
    <cdr:to>
      <cdr:x>0.58173</cdr:x>
      <cdr:y>0.61882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01ABEDD-1CE1-7F47-07F8-90F65A094F43}"/>
            </a:ext>
          </a:extLst>
        </cdr:cNvPr>
        <cdr:cNvSpPr txBox="1"/>
      </cdr:nvSpPr>
      <cdr:spPr>
        <a:xfrm xmlns:a="http://schemas.openxmlformats.org/drawingml/2006/main">
          <a:off x="2305913" y="1835017"/>
          <a:ext cx="1151662" cy="670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0.07265</cdr:x>
      <cdr:y>0.0531</cdr:y>
    </cdr:from>
    <cdr:to>
      <cdr:x>0.26811</cdr:x>
      <cdr:y>0.40423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2C0451AA-02C1-4583-BAC4-DEDDDFF6F499}"/>
            </a:ext>
          </a:extLst>
        </cdr:cNvPr>
        <cdr:cNvSpPr txBox="1"/>
      </cdr:nvSpPr>
      <cdr:spPr>
        <a:xfrm xmlns:a="http://schemas.openxmlformats.org/drawingml/2006/main">
          <a:off x="775853" y="236057"/>
          <a:ext cx="2087418" cy="1560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Projected Endowment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Payouts for 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Yale University</a:t>
          </a:r>
        </a:p>
      </cdr:txBody>
    </cdr:sp>
  </cdr:relSizeAnchor>
  <cdr:relSizeAnchor xmlns:cdr="http://schemas.openxmlformats.org/drawingml/2006/chartDrawing">
    <cdr:from>
      <cdr:x>0.45719</cdr:x>
      <cdr:y>0.39716</cdr:y>
    </cdr:from>
    <cdr:to>
      <cdr:x>0.54281</cdr:x>
      <cdr:y>0.60284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A708EDE2-8C15-4AF3-B116-47F5DE84CE07}"/>
            </a:ext>
          </a:extLst>
        </cdr:cNvPr>
        <cdr:cNvSpPr txBox="1"/>
      </cdr:nvSpPr>
      <cdr:spPr>
        <a:xfrm xmlns:a="http://schemas.openxmlformats.org/drawingml/2006/main">
          <a:off x="4882572" y="17655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0.78011</cdr:x>
      <cdr:y>0.74253</cdr:y>
    </cdr:from>
    <cdr:to>
      <cdr:x>0.92108</cdr:x>
      <cdr:y>0.87716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3D3D2A22-4201-449F-9D85-A51BCF6F5F5B}"/>
            </a:ext>
          </a:extLst>
        </cdr:cNvPr>
        <cdr:cNvSpPr txBox="1"/>
      </cdr:nvSpPr>
      <cdr:spPr>
        <a:xfrm xmlns:a="http://schemas.openxmlformats.org/drawingml/2006/main">
          <a:off x="8331197" y="3300942"/>
          <a:ext cx="1505527" cy="5984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rgbClr val="FF0000"/>
            </a:solidFill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0.77753</cdr:x>
      <cdr:y>0.01922</cdr:y>
    </cdr:from>
    <cdr:to>
      <cdr:x>0.91832</cdr:x>
      <cdr:y>0.16473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C75044C-89C6-2CD9-B0BA-C1A875DF04B2}"/>
            </a:ext>
          </a:extLst>
        </cdr:cNvPr>
        <cdr:cNvSpPr txBox="1"/>
      </cdr:nvSpPr>
      <cdr:spPr>
        <a:xfrm xmlns:a="http://schemas.openxmlformats.org/drawingml/2006/main">
          <a:off x="8303614" y="85450"/>
          <a:ext cx="150357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0.85184</cdr:x>
      <cdr:y>0.17299</cdr:y>
    </cdr:from>
    <cdr:to>
      <cdr:x>0.95743</cdr:x>
      <cdr:y>0.3185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2FCC3B-6825-296E-AB9C-726C22CFAD4E}"/>
            </a:ext>
          </a:extLst>
        </cdr:cNvPr>
        <cdr:cNvSpPr txBox="1"/>
      </cdr:nvSpPr>
      <cdr:spPr>
        <a:xfrm xmlns:a="http://schemas.openxmlformats.org/drawingml/2006/main">
          <a:off x="9097292" y="769047"/>
          <a:ext cx="112765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1:</a:t>
          </a:r>
          <a:br>
            <a:rPr lang="en-US" sz="1400" b="1" dirty="0"/>
          </a:br>
          <a:r>
            <a:rPr lang="en-US" sz="1400" b="1" dirty="0"/>
            <a:t>Steady</a:t>
          </a:r>
          <a:r>
            <a:rPr lang="en-US" sz="1400" b="1" baseline="0" dirty="0"/>
            <a:t> State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0.74463</cdr:x>
      <cdr:y>0.53503</cdr:y>
    </cdr:from>
    <cdr:to>
      <cdr:x>0.90656</cdr:x>
      <cdr:y>0.68054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5A6AB70-EE09-BAAB-B004-BAE8F60F6E76}"/>
            </a:ext>
          </a:extLst>
        </cdr:cNvPr>
        <cdr:cNvSpPr txBox="1"/>
      </cdr:nvSpPr>
      <cdr:spPr>
        <a:xfrm xmlns:a="http://schemas.openxmlformats.org/drawingml/2006/main">
          <a:off x="4425774" y="2165885"/>
          <a:ext cx="962447" cy="589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3:</a:t>
          </a:r>
          <a:br>
            <a:rPr lang="en-US" sz="1400" b="1" dirty="0"/>
          </a:br>
          <a:r>
            <a:rPr lang="en-US" sz="1400" b="1" dirty="0"/>
            <a:t>Consistent Decline</a:t>
          </a:r>
        </a:p>
        <a:p xmlns:a="http://schemas.openxmlformats.org/drawingml/2006/main">
          <a:pPr algn="ctr"/>
          <a:r>
            <a:rPr lang="en-US" sz="1400" b="1" baseline="0" dirty="0"/>
            <a:t> in Growth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0.38797</cdr:x>
      <cdr:y>0.4533</cdr:y>
    </cdr:from>
    <cdr:to>
      <cdr:x>0.58173</cdr:x>
      <cdr:y>0.61882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01ABEDD-1CE1-7F47-07F8-90F65A094F43}"/>
            </a:ext>
          </a:extLst>
        </cdr:cNvPr>
        <cdr:cNvSpPr txBox="1"/>
      </cdr:nvSpPr>
      <cdr:spPr>
        <a:xfrm xmlns:a="http://schemas.openxmlformats.org/drawingml/2006/main">
          <a:off x="2305913" y="1835017"/>
          <a:ext cx="1151662" cy="670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0.07265</cdr:x>
      <cdr:y>0.0531</cdr:y>
    </cdr:from>
    <cdr:to>
      <cdr:x>0.26811</cdr:x>
      <cdr:y>0.40423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2C0451AA-02C1-4583-BAC4-DEDDDFF6F499}"/>
            </a:ext>
          </a:extLst>
        </cdr:cNvPr>
        <cdr:cNvSpPr txBox="1"/>
      </cdr:nvSpPr>
      <cdr:spPr>
        <a:xfrm xmlns:a="http://schemas.openxmlformats.org/drawingml/2006/main">
          <a:off x="775853" y="236057"/>
          <a:ext cx="2087418" cy="1560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Projected Endowment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Payouts for 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Yale University</a:t>
          </a:r>
        </a:p>
      </cdr:txBody>
    </cdr:sp>
  </cdr:relSizeAnchor>
  <cdr:relSizeAnchor xmlns:cdr="http://schemas.openxmlformats.org/drawingml/2006/chartDrawing">
    <cdr:from>
      <cdr:x>0.45719</cdr:x>
      <cdr:y>0.39716</cdr:y>
    </cdr:from>
    <cdr:to>
      <cdr:x>0.54281</cdr:x>
      <cdr:y>0.60284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A708EDE2-8C15-4AF3-B116-47F5DE84CE07}"/>
            </a:ext>
          </a:extLst>
        </cdr:cNvPr>
        <cdr:cNvSpPr txBox="1"/>
      </cdr:nvSpPr>
      <cdr:spPr>
        <a:xfrm xmlns:a="http://schemas.openxmlformats.org/drawingml/2006/main">
          <a:off x="4882572" y="17655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0.78011</cdr:x>
      <cdr:y>0.74253</cdr:y>
    </cdr:from>
    <cdr:to>
      <cdr:x>0.92108</cdr:x>
      <cdr:y>0.87716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3D3D2A22-4201-449F-9D85-A51BCF6F5F5B}"/>
            </a:ext>
          </a:extLst>
        </cdr:cNvPr>
        <cdr:cNvSpPr txBox="1"/>
      </cdr:nvSpPr>
      <cdr:spPr>
        <a:xfrm xmlns:a="http://schemas.openxmlformats.org/drawingml/2006/main">
          <a:off x="8331197" y="3300942"/>
          <a:ext cx="1505527" cy="5984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. 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0.77753</cdr:x>
      <cdr:y>0.01922</cdr:y>
    </cdr:from>
    <cdr:to>
      <cdr:x>0.91832</cdr:x>
      <cdr:y>0.16473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C75044C-89C6-2CD9-B0BA-C1A875DF04B2}"/>
            </a:ext>
          </a:extLst>
        </cdr:cNvPr>
        <cdr:cNvSpPr txBox="1"/>
      </cdr:nvSpPr>
      <cdr:spPr>
        <a:xfrm xmlns:a="http://schemas.openxmlformats.org/drawingml/2006/main">
          <a:off x="8303614" y="85450"/>
          <a:ext cx="150357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0.85184</cdr:x>
      <cdr:y>0.17299</cdr:y>
    </cdr:from>
    <cdr:to>
      <cdr:x>0.95743</cdr:x>
      <cdr:y>0.3185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2FCC3B-6825-296E-AB9C-726C22CFAD4E}"/>
            </a:ext>
          </a:extLst>
        </cdr:cNvPr>
        <cdr:cNvSpPr txBox="1"/>
      </cdr:nvSpPr>
      <cdr:spPr>
        <a:xfrm xmlns:a="http://schemas.openxmlformats.org/drawingml/2006/main">
          <a:off x="9097292" y="769047"/>
          <a:ext cx="112765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1:</a:t>
          </a:r>
          <a:br>
            <a:rPr lang="en-US" sz="1400" b="1" dirty="0"/>
          </a:br>
          <a:r>
            <a:rPr lang="en-US" sz="1400" b="1" dirty="0"/>
            <a:t>Steady</a:t>
          </a:r>
          <a:r>
            <a:rPr lang="en-US" sz="1400" b="1" baseline="0" dirty="0"/>
            <a:t> State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0.74463</cdr:x>
      <cdr:y>0.53503</cdr:y>
    </cdr:from>
    <cdr:to>
      <cdr:x>0.90656</cdr:x>
      <cdr:y>0.68054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5A6AB70-EE09-BAAB-B004-BAE8F60F6E76}"/>
            </a:ext>
          </a:extLst>
        </cdr:cNvPr>
        <cdr:cNvSpPr txBox="1"/>
      </cdr:nvSpPr>
      <cdr:spPr>
        <a:xfrm xmlns:a="http://schemas.openxmlformats.org/drawingml/2006/main">
          <a:off x="4425774" y="2165885"/>
          <a:ext cx="962447" cy="589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b="1" dirty="0"/>
        </a:p>
      </cdr:txBody>
    </cdr:sp>
  </cdr:relSizeAnchor>
  <cdr:relSizeAnchor xmlns:cdr="http://schemas.openxmlformats.org/drawingml/2006/chartDrawing">
    <cdr:from>
      <cdr:x>0.38797</cdr:x>
      <cdr:y>0.4533</cdr:y>
    </cdr:from>
    <cdr:to>
      <cdr:x>0.58173</cdr:x>
      <cdr:y>0.61882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01ABEDD-1CE1-7F47-07F8-90F65A094F43}"/>
            </a:ext>
          </a:extLst>
        </cdr:cNvPr>
        <cdr:cNvSpPr txBox="1"/>
      </cdr:nvSpPr>
      <cdr:spPr>
        <a:xfrm xmlns:a="http://schemas.openxmlformats.org/drawingml/2006/main">
          <a:off x="2305913" y="1835017"/>
          <a:ext cx="1151662" cy="670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</a:t>
          </a:r>
          <a:r>
            <a:rPr lang="en-US" sz="1400" b="1" baseline="0" dirty="0"/>
            <a:t> 4:</a:t>
          </a:r>
          <a:br>
            <a:rPr lang="en-US" sz="1400" b="1" baseline="0" dirty="0"/>
          </a:br>
          <a:r>
            <a:rPr lang="en-US" sz="1400" b="1" baseline="0" dirty="0"/>
            <a:t>One Extreme</a:t>
          </a:r>
        </a:p>
        <a:p xmlns:a="http://schemas.openxmlformats.org/drawingml/2006/main">
          <a:pPr algn="ctr"/>
          <a:r>
            <a:rPr lang="en-US" sz="1400" b="1" baseline="0" dirty="0"/>
            <a:t>Negative Event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0.07265</cdr:x>
      <cdr:y>0.0531</cdr:y>
    </cdr:from>
    <cdr:to>
      <cdr:x>0.26811</cdr:x>
      <cdr:y>0.40423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2C0451AA-02C1-4583-BAC4-DEDDDFF6F499}"/>
            </a:ext>
          </a:extLst>
        </cdr:cNvPr>
        <cdr:cNvSpPr txBox="1"/>
      </cdr:nvSpPr>
      <cdr:spPr>
        <a:xfrm xmlns:a="http://schemas.openxmlformats.org/drawingml/2006/main">
          <a:off x="775853" y="236057"/>
          <a:ext cx="2087418" cy="1560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Projected Endowment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Payouts for 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Yale University</a:t>
          </a:r>
        </a:p>
      </cdr:txBody>
    </cdr:sp>
  </cdr:relSizeAnchor>
  <cdr:relSizeAnchor xmlns:cdr="http://schemas.openxmlformats.org/drawingml/2006/chartDrawing">
    <cdr:from>
      <cdr:x>0.45719</cdr:x>
      <cdr:y>0.39716</cdr:y>
    </cdr:from>
    <cdr:to>
      <cdr:x>0.54281</cdr:x>
      <cdr:y>0.60284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A708EDE2-8C15-4AF3-B116-47F5DE84CE07}"/>
            </a:ext>
          </a:extLst>
        </cdr:cNvPr>
        <cdr:cNvSpPr txBox="1"/>
      </cdr:nvSpPr>
      <cdr:spPr>
        <a:xfrm xmlns:a="http://schemas.openxmlformats.org/drawingml/2006/main">
          <a:off x="4882572" y="17655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0.78011</cdr:x>
      <cdr:y>0.74253</cdr:y>
    </cdr:from>
    <cdr:to>
      <cdr:x>0.92108</cdr:x>
      <cdr:y>0.87716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3D3D2A22-4201-449F-9D85-A51BCF6F5F5B}"/>
            </a:ext>
          </a:extLst>
        </cdr:cNvPr>
        <cdr:cNvSpPr txBox="1"/>
      </cdr:nvSpPr>
      <cdr:spPr>
        <a:xfrm xmlns:a="http://schemas.openxmlformats.org/drawingml/2006/main">
          <a:off x="8331197" y="3300942"/>
          <a:ext cx="1505527" cy="5984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See </a:t>
          </a:r>
          <a:r>
            <a:rPr lang="en-US" sz="1600" dirty="0" err="1">
              <a:solidFill>
                <a:srgbClr val="FF0000"/>
              </a:solidFill>
            </a:rPr>
            <a:t>Halem</a:t>
          </a:r>
          <a:r>
            <a:rPr lang="en-US" sz="1600" dirty="0">
              <a:solidFill>
                <a:srgbClr val="FF0000"/>
              </a:solidFill>
            </a:rPr>
            <a:t> et al (2022) </a:t>
          </a:r>
        </a:p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for related analysis. 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0.77753</cdr:x>
      <cdr:y>0.01922</cdr:y>
    </cdr:from>
    <cdr:to>
      <cdr:x>0.91832</cdr:x>
      <cdr:y>0.16473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C75044C-89C6-2CD9-B0BA-C1A875DF04B2}"/>
            </a:ext>
          </a:extLst>
        </cdr:cNvPr>
        <cdr:cNvSpPr txBox="1"/>
      </cdr:nvSpPr>
      <cdr:spPr>
        <a:xfrm xmlns:a="http://schemas.openxmlformats.org/drawingml/2006/main">
          <a:off x="8303614" y="85450"/>
          <a:ext cx="150357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</a:t>
          </a:r>
          <a:r>
            <a:rPr lang="en-US" sz="1400" b="1" baseline="0" dirty="0"/>
            <a:t> 2:</a:t>
          </a:r>
          <a:br>
            <a:rPr lang="en-US" sz="1400" b="1" baseline="0" dirty="0"/>
          </a:br>
          <a:r>
            <a:rPr lang="en-US" sz="1400" b="1" baseline="0" dirty="0"/>
            <a:t>Consistent Growth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0.85184</cdr:x>
      <cdr:y>0.17299</cdr:y>
    </cdr:from>
    <cdr:to>
      <cdr:x>0.95743</cdr:x>
      <cdr:y>0.3185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2FCC3B-6825-296E-AB9C-726C22CFAD4E}"/>
            </a:ext>
          </a:extLst>
        </cdr:cNvPr>
        <cdr:cNvSpPr txBox="1"/>
      </cdr:nvSpPr>
      <cdr:spPr>
        <a:xfrm xmlns:a="http://schemas.openxmlformats.org/drawingml/2006/main">
          <a:off x="9097292" y="769047"/>
          <a:ext cx="1127653" cy="646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1:</a:t>
          </a:r>
          <a:br>
            <a:rPr lang="en-US" sz="1400" b="1" dirty="0"/>
          </a:br>
          <a:r>
            <a:rPr lang="en-US" sz="1400" b="1" dirty="0"/>
            <a:t>Steady</a:t>
          </a:r>
          <a:r>
            <a:rPr lang="en-US" sz="1400" b="1" baseline="0" dirty="0"/>
            <a:t> State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0.74463</cdr:x>
      <cdr:y>0.53503</cdr:y>
    </cdr:from>
    <cdr:to>
      <cdr:x>0.90656</cdr:x>
      <cdr:y>0.68054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5A6AB70-EE09-BAAB-B004-BAE8F60F6E76}"/>
            </a:ext>
          </a:extLst>
        </cdr:cNvPr>
        <cdr:cNvSpPr txBox="1"/>
      </cdr:nvSpPr>
      <cdr:spPr>
        <a:xfrm xmlns:a="http://schemas.openxmlformats.org/drawingml/2006/main">
          <a:off x="4425774" y="2165885"/>
          <a:ext cx="962447" cy="589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 3:</a:t>
          </a:r>
          <a:br>
            <a:rPr lang="en-US" sz="1400" b="1" dirty="0"/>
          </a:br>
          <a:r>
            <a:rPr lang="en-US" sz="1400" b="1" dirty="0"/>
            <a:t>Consistent Decline</a:t>
          </a:r>
        </a:p>
        <a:p xmlns:a="http://schemas.openxmlformats.org/drawingml/2006/main">
          <a:pPr algn="ctr"/>
          <a:r>
            <a:rPr lang="en-US" sz="1400" b="1" baseline="0" dirty="0"/>
            <a:t> in Growth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0.38797</cdr:x>
      <cdr:y>0.4533</cdr:y>
    </cdr:from>
    <cdr:to>
      <cdr:x>0.58173</cdr:x>
      <cdr:y>0.61882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01ABEDD-1CE1-7F47-07F8-90F65A094F43}"/>
            </a:ext>
          </a:extLst>
        </cdr:cNvPr>
        <cdr:cNvSpPr txBox="1"/>
      </cdr:nvSpPr>
      <cdr:spPr>
        <a:xfrm xmlns:a="http://schemas.openxmlformats.org/drawingml/2006/main">
          <a:off x="2305913" y="1835017"/>
          <a:ext cx="1151662" cy="670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/>
            <a:t>Scenario</a:t>
          </a:r>
          <a:r>
            <a:rPr lang="en-US" sz="1400" b="1" baseline="0" dirty="0"/>
            <a:t> 4:</a:t>
          </a:r>
          <a:br>
            <a:rPr lang="en-US" sz="1400" b="1" baseline="0" dirty="0"/>
          </a:br>
          <a:r>
            <a:rPr lang="en-US" sz="1400" b="1" baseline="0" dirty="0"/>
            <a:t>One Extreme</a:t>
          </a:r>
        </a:p>
        <a:p xmlns:a="http://schemas.openxmlformats.org/drawingml/2006/main">
          <a:pPr algn="ctr"/>
          <a:r>
            <a:rPr lang="en-US" sz="1400" b="1" baseline="0" dirty="0"/>
            <a:t>Negative Event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0.07265</cdr:x>
      <cdr:y>0.0531</cdr:y>
    </cdr:from>
    <cdr:to>
      <cdr:x>0.26811</cdr:x>
      <cdr:y>0.40423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2C0451AA-02C1-4583-BAC4-DEDDDFF6F499}"/>
            </a:ext>
          </a:extLst>
        </cdr:cNvPr>
        <cdr:cNvSpPr txBox="1"/>
      </cdr:nvSpPr>
      <cdr:spPr>
        <a:xfrm xmlns:a="http://schemas.openxmlformats.org/drawingml/2006/main">
          <a:off x="775853" y="236057"/>
          <a:ext cx="2087418" cy="1560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Projected Endowment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Payouts for </a:t>
          </a:r>
        </a:p>
        <a:p xmlns:a="http://schemas.openxmlformats.org/drawingml/2006/main">
          <a:pPr algn="ctr"/>
          <a:r>
            <a:rPr lang="en-US" sz="1800" b="1" dirty="0">
              <a:solidFill>
                <a:srgbClr val="C00000"/>
              </a:solidFill>
            </a:rPr>
            <a:t>Yale University</a:t>
          </a:r>
        </a:p>
      </cdr:txBody>
    </cdr:sp>
  </cdr:relSizeAnchor>
  <cdr:relSizeAnchor xmlns:cdr="http://schemas.openxmlformats.org/drawingml/2006/chartDrawing">
    <cdr:from>
      <cdr:x>0.45719</cdr:x>
      <cdr:y>0.39716</cdr:y>
    </cdr:from>
    <cdr:to>
      <cdr:x>0.54281</cdr:x>
      <cdr:y>0.60284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A708EDE2-8C15-4AF3-B116-47F5DE84CE07}"/>
            </a:ext>
          </a:extLst>
        </cdr:cNvPr>
        <cdr:cNvSpPr txBox="1"/>
      </cdr:nvSpPr>
      <cdr:spPr>
        <a:xfrm xmlns:a="http://schemas.openxmlformats.org/drawingml/2006/main">
          <a:off x="4882572" y="17655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0.78011</cdr:x>
      <cdr:y>0.74253</cdr:y>
    </cdr:from>
    <cdr:to>
      <cdr:x>0.92108</cdr:x>
      <cdr:y>0.87716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3D3D2A22-4201-449F-9D85-A51BCF6F5F5B}"/>
            </a:ext>
          </a:extLst>
        </cdr:cNvPr>
        <cdr:cNvSpPr txBox="1"/>
      </cdr:nvSpPr>
      <cdr:spPr>
        <a:xfrm xmlns:a="http://schemas.openxmlformats.org/drawingml/2006/main">
          <a:off x="8331197" y="3300942"/>
          <a:ext cx="1505527" cy="5984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See </a:t>
          </a:r>
          <a:r>
            <a:rPr lang="en-US" sz="1600" dirty="0" err="1">
              <a:solidFill>
                <a:srgbClr val="FF0000"/>
              </a:solidFill>
            </a:rPr>
            <a:t>Halem</a:t>
          </a:r>
          <a:r>
            <a:rPr lang="en-US" sz="1600" dirty="0">
              <a:solidFill>
                <a:srgbClr val="FF0000"/>
              </a:solidFill>
            </a:rPr>
            <a:t> et al (2022) </a:t>
          </a:r>
        </a:p>
        <a:p xmlns:a="http://schemas.openxmlformats.org/drawingml/2006/main">
          <a:r>
            <a:rPr lang="en-US" sz="1600" dirty="0">
              <a:solidFill>
                <a:srgbClr val="FF0000"/>
              </a:solidFill>
            </a:rPr>
            <a:t>for related analysis. 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0.4633</cdr:x>
      <cdr:y>0.3293</cdr:y>
    </cdr:from>
    <cdr:to>
      <cdr:x>0.61714</cdr:x>
      <cdr:y>0.4748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6B0BA2C-1C07-7217-7072-C5DF9F31E3F2}"/>
            </a:ext>
          </a:extLst>
        </cdr:cNvPr>
        <cdr:cNvSpPr txBox="1"/>
      </cdr:nvSpPr>
      <cdr:spPr>
        <a:xfrm xmlns:a="http://schemas.openxmlformats.org/drawingml/2006/main">
          <a:off x="4871872" y="1632594"/>
          <a:ext cx="1617720" cy="721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/>
            <a:t>Permanent</a:t>
          </a:r>
        </a:p>
        <a:p xmlns:a="http://schemas.openxmlformats.org/drawingml/2006/main">
          <a:r>
            <a:rPr lang="en-US" sz="1600" b="1" dirty="0"/>
            <a:t>Endowment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0.4472</cdr:x>
      <cdr:y>0.42725</cdr:y>
    </cdr:from>
    <cdr:to>
      <cdr:x>0.5528</cdr:x>
      <cdr:y>0.57275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CBF186B-E1B2-1C5C-A48A-64B48286969A}"/>
            </a:ext>
          </a:extLst>
        </cdr:cNvPr>
        <cdr:cNvSpPr txBox="1"/>
      </cdr:nvSpPr>
      <cdr:spPr>
        <a:xfrm xmlns:a="http://schemas.openxmlformats.org/drawingml/2006/main">
          <a:off x="3872753" y="26849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0.44721</cdr:x>
      <cdr:y>0.53635</cdr:y>
    </cdr:from>
    <cdr:to>
      <cdr:x>0.55279</cdr:x>
      <cdr:y>0.62316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0C409C60-AFE4-5CFC-64B4-D67FBD436105}"/>
            </a:ext>
          </a:extLst>
        </cdr:cNvPr>
        <cdr:cNvSpPr txBox="1"/>
      </cdr:nvSpPr>
      <cdr:spPr>
        <a:xfrm xmlns:a="http://schemas.openxmlformats.org/drawingml/2006/main">
          <a:off x="4702629" y="2659117"/>
          <a:ext cx="1110342" cy="430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/>
            <a:t>Quasi-Endowment</a:t>
          </a:r>
        </a:p>
      </cdr:txBody>
    </cdr:sp>
  </cdr:relSizeAnchor>
  <cdr:relSizeAnchor xmlns:cdr="http://schemas.openxmlformats.org/drawingml/2006/chartDrawing">
    <cdr:from>
      <cdr:x>0.4472</cdr:x>
      <cdr:y>0.42725</cdr:y>
    </cdr:from>
    <cdr:to>
      <cdr:x>0.5528</cdr:x>
      <cdr:y>0.57275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4A759627-AFEF-3A2E-AC8A-839C16D15477}"/>
            </a:ext>
          </a:extLst>
        </cdr:cNvPr>
        <cdr:cNvSpPr txBox="1"/>
      </cdr:nvSpPr>
      <cdr:spPr>
        <a:xfrm xmlns:a="http://schemas.openxmlformats.org/drawingml/2006/main">
          <a:off x="3872753" y="26849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0.4303</cdr:x>
      <cdr:y>0.67285</cdr:y>
    </cdr:from>
    <cdr:to>
      <cdr:x>0.6146</cdr:x>
      <cdr:y>0.82895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856D65AF-CE95-8318-22BA-DBC3CFED2E4C}"/>
            </a:ext>
          </a:extLst>
        </cdr:cNvPr>
        <cdr:cNvSpPr txBox="1"/>
      </cdr:nvSpPr>
      <cdr:spPr>
        <a:xfrm xmlns:a="http://schemas.openxmlformats.org/drawingml/2006/main">
          <a:off x="4524884" y="3335828"/>
          <a:ext cx="1938025" cy="7739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/>
            <a:t>Term </a:t>
          </a:r>
        </a:p>
        <a:p xmlns:a="http://schemas.openxmlformats.org/drawingml/2006/main">
          <a:pPr algn="ctr"/>
          <a:r>
            <a:rPr lang="en-US" sz="1600" b="1" dirty="0"/>
            <a:t>Endowment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0.19883</cdr:x>
      <cdr:y>0.03815</cdr:y>
    </cdr:from>
    <cdr:to>
      <cdr:x>0.30442</cdr:x>
      <cdr:y>0.18365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FD45BC5-B52E-7A3E-0EF2-4FDFFF3784E7}"/>
            </a:ext>
          </a:extLst>
        </cdr:cNvPr>
        <cdr:cNvSpPr txBox="1"/>
      </cdr:nvSpPr>
      <cdr:spPr>
        <a:xfrm xmlns:a="http://schemas.openxmlformats.org/drawingml/2006/main">
          <a:off x="1933479" y="181309"/>
          <a:ext cx="1026763" cy="691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0.35066</cdr:x>
      <cdr:y>0.04636</cdr:y>
    </cdr:from>
    <cdr:to>
      <cdr:x>0.49051</cdr:x>
      <cdr:y>0.21827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2DE2720-6BB9-0E17-453E-69BE42F421E0}"/>
            </a:ext>
          </a:extLst>
        </cdr:cNvPr>
        <cdr:cNvSpPr txBox="1"/>
      </cdr:nvSpPr>
      <cdr:spPr>
        <a:xfrm xmlns:a="http://schemas.openxmlformats.org/drawingml/2006/main">
          <a:off x="3409874" y="220318"/>
          <a:ext cx="1359909" cy="816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0.07991</cdr:x>
      <cdr:y>0.03704</cdr:y>
    </cdr:from>
    <cdr:to>
      <cdr:x>0.1855</cdr:x>
      <cdr:y>0.18254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480A90E-271D-D752-4449-6FD8F25426BC}"/>
            </a:ext>
          </a:extLst>
        </cdr:cNvPr>
        <cdr:cNvSpPr txBox="1"/>
      </cdr:nvSpPr>
      <cdr:spPr>
        <a:xfrm xmlns:a="http://schemas.openxmlformats.org/drawingml/2006/main">
          <a:off x="474980" y="118745"/>
          <a:ext cx="627585" cy="4664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1 year </a:t>
          </a:r>
        </a:p>
        <a:p xmlns:a="http://schemas.openxmlformats.org/drawingml/2006/main">
          <a:r>
            <a:rPr lang="en-US" sz="1800" dirty="0"/>
            <a:t>Avg.</a:t>
          </a:r>
        </a:p>
      </cdr:txBody>
    </cdr:sp>
  </cdr:relSizeAnchor>
  <cdr:relSizeAnchor xmlns:cdr="http://schemas.openxmlformats.org/drawingml/2006/chartDrawing">
    <cdr:from>
      <cdr:x>0.60244</cdr:x>
      <cdr:y>0</cdr:y>
    </cdr:from>
    <cdr:to>
      <cdr:x>0.94724</cdr:x>
      <cdr:y>0.33733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487CB109-8A31-4A17-AA9C-36769C9379CD}"/>
            </a:ext>
          </a:extLst>
        </cdr:cNvPr>
        <cdr:cNvSpPr txBox="1"/>
      </cdr:nvSpPr>
      <cdr:spPr>
        <a:xfrm xmlns:a="http://schemas.openxmlformats.org/drawingml/2006/main">
          <a:off x="5858163" y="0"/>
          <a:ext cx="3352801" cy="1603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2400" dirty="0">
            <a:solidFill>
              <a:srgbClr val="C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0.19883</cdr:x>
      <cdr:y>0.03815</cdr:y>
    </cdr:from>
    <cdr:to>
      <cdr:x>0.30442</cdr:x>
      <cdr:y>0.18365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FD45BC5-B52E-7A3E-0EF2-4FDFFF3784E7}"/>
            </a:ext>
          </a:extLst>
        </cdr:cNvPr>
        <cdr:cNvSpPr txBox="1"/>
      </cdr:nvSpPr>
      <cdr:spPr>
        <a:xfrm xmlns:a="http://schemas.openxmlformats.org/drawingml/2006/main">
          <a:off x="1933479" y="181309"/>
          <a:ext cx="1026763" cy="691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5-year</a:t>
          </a:r>
          <a:br>
            <a:rPr lang="en-US" sz="1800" dirty="0"/>
          </a:br>
          <a:r>
            <a:rPr lang="en-US" sz="1800" dirty="0"/>
            <a:t>Avg.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0.35066</cdr:x>
      <cdr:y>0.04636</cdr:y>
    </cdr:from>
    <cdr:to>
      <cdr:x>0.49051</cdr:x>
      <cdr:y>0.21827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2DE2720-6BB9-0E17-453E-69BE42F421E0}"/>
            </a:ext>
          </a:extLst>
        </cdr:cNvPr>
        <cdr:cNvSpPr txBox="1"/>
      </cdr:nvSpPr>
      <cdr:spPr>
        <a:xfrm xmlns:a="http://schemas.openxmlformats.org/drawingml/2006/main">
          <a:off x="3409874" y="220318"/>
          <a:ext cx="1359909" cy="816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0.07991</cdr:x>
      <cdr:y>0.03704</cdr:y>
    </cdr:from>
    <cdr:to>
      <cdr:x>0.1855</cdr:x>
      <cdr:y>0.18254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480A90E-271D-D752-4449-6FD8F25426BC}"/>
            </a:ext>
          </a:extLst>
        </cdr:cNvPr>
        <cdr:cNvSpPr txBox="1"/>
      </cdr:nvSpPr>
      <cdr:spPr>
        <a:xfrm xmlns:a="http://schemas.openxmlformats.org/drawingml/2006/main">
          <a:off x="474980" y="118745"/>
          <a:ext cx="627585" cy="4664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1 year </a:t>
          </a:r>
        </a:p>
        <a:p xmlns:a="http://schemas.openxmlformats.org/drawingml/2006/main">
          <a:r>
            <a:rPr lang="en-US" sz="1800" dirty="0"/>
            <a:t>Avg.</a:t>
          </a:r>
        </a:p>
      </cdr:txBody>
    </cdr:sp>
  </cdr:relSizeAnchor>
  <cdr:relSizeAnchor xmlns:cdr="http://schemas.openxmlformats.org/drawingml/2006/chartDrawing">
    <cdr:from>
      <cdr:x>0.60244</cdr:x>
      <cdr:y>0</cdr:y>
    </cdr:from>
    <cdr:to>
      <cdr:x>0.94724</cdr:x>
      <cdr:y>0.33733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487CB109-8A31-4A17-AA9C-36769C9379CD}"/>
            </a:ext>
          </a:extLst>
        </cdr:cNvPr>
        <cdr:cNvSpPr txBox="1"/>
      </cdr:nvSpPr>
      <cdr:spPr>
        <a:xfrm xmlns:a="http://schemas.openxmlformats.org/drawingml/2006/main">
          <a:off x="5858163" y="0"/>
          <a:ext cx="3352801" cy="1603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2400" dirty="0">
            <a:solidFill>
              <a:srgbClr val="C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0.19883</cdr:x>
      <cdr:y>0.03815</cdr:y>
    </cdr:from>
    <cdr:to>
      <cdr:x>0.30442</cdr:x>
      <cdr:y>0.18365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FD45BC5-B52E-7A3E-0EF2-4FDFFF3784E7}"/>
            </a:ext>
          </a:extLst>
        </cdr:cNvPr>
        <cdr:cNvSpPr txBox="1"/>
      </cdr:nvSpPr>
      <cdr:spPr>
        <a:xfrm xmlns:a="http://schemas.openxmlformats.org/drawingml/2006/main">
          <a:off x="1933479" y="181309"/>
          <a:ext cx="1026763" cy="691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5-year</a:t>
          </a:r>
          <a:br>
            <a:rPr lang="en-US" sz="1800" dirty="0"/>
          </a:br>
          <a:r>
            <a:rPr lang="en-US" sz="1800" dirty="0"/>
            <a:t>Avg.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0.35066</cdr:x>
      <cdr:y>0.04636</cdr:y>
    </cdr:from>
    <cdr:to>
      <cdr:x>0.49051</cdr:x>
      <cdr:y>0.21827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2DE2720-6BB9-0E17-453E-69BE42F421E0}"/>
            </a:ext>
          </a:extLst>
        </cdr:cNvPr>
        <cdr:cNvSpPr txBox="1"/>
      </cdr:nvSpPr>
      <cdr:spPr>
        <a:xfrm xmlns:a="http://schemas.openxmlformats.org/drawingml/2006/main">
          <a:off x="3409874" y="220318"/>
          <a:ext cx="1359909" cy="816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10-year </a:t>
          </a:r>
        </a:p>
        <a:p xmlns:a="http://schemas.openxmlformats.org/drawingml/2006/main">
          <a:r>
            <a:rPr lang="en-US" sz="1800" dirty="0"/>
            <a:t>Avg.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0.07991</cdr:x>
      <cdr:y>0.03704</cdr:y>
    </cdr:from>
    <cdr:to>
      <cdr:x>0.1855</cdr:x>
      <cdr:y>0.18254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480A90E-271D-D752-4449-6FD8F25426BC}"/>
            </a:ext>
          </a:extLst>
        </cdr:cNvPr>
        <cdr:cNvSpPr txBox="1"/>
      </cdr:nvSpPr>
      <cdr:spPr>
        <a:xfrm xmlns:a="http://schemas.openxmlformats.org/drawingml/2006/main">
          <a:off x="474980" y="118745"/>
          <a:ext cx="627585" cy="4664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1 year </a:t>
          </a:r>
        </a:p>
        <a:p xmlns:a="http://schemas.openxmlformats.org/drawingml/2006/main">
          <a:r>
            <a:rPr lang="en-US" sz="1800" dirty="0"/>
            <a:t>Avg.</a:t>
          </a:r>
        </a:p>
      </cdr:txBody>
    </cdr:sp>
  </cdr:relSizeAnchor>
  <cdr:relSizeAnchor xmlns:cdr="http://schemas.openxmlformats.org/drawingml/2006/chartDrawing">
    <cdr:from>
      <cdr:x>0.60244</cdr:x>
      <cdr:y>0</cdr:y>
    </cdr:from>
    <cdr:to>
      <cdr:x>0.94724</cdr:x>
      <cdr:y>0.33733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487CB109-8A31-4A17-AA9C-36769C9379CD}"/>
            </a:ext>
          </a:extLst>
        </cdr:cNvPr>
        <cdr:cNvSpPr txBox="1"/>
      </cdr:nvSpPr>
      <cdr:spPr>
        <a:xfrm xmlns:a="http://schemas.openxmlformats.org/drawingml/2006/main">
          <a:off x="5858163" y="0"/>
          <a:ext cx="3352801" cy="1603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dirty="0">
              <a:solidFill>
                <a:srgbClr val="C00000"/>
              </a:solidFill>
            </a:rPr>
            <a:t>Increasing the window for </a:t>
          </a:r>
        </a:p>
        <a:p xmlns:a="http://schemas.openxmlformats.org/drawingml/2006/main">
          <a:r>
            <a:rPr lang="en-US" sz="2400" dirty="0">
              <a:solidFill>
                <a:srgbClr val="C00000"/>
              </a:solidFill>
            </a:rPr>
            <a:t>the Moving Average </a:t>
          </a:r>
        </a:p>
        <a:p xmlns:a="http://schemas.openxmlformats.org/drawingml/2006/main">
          <a:r>
            <a:rPr lang="en-US" sz="2400" dirty="0">
              <a:solidFill>
                <a:srgbClr val="C00000"/>
              </a:solidFill>
            </a:rPr>
            <a:t>shifts spending later.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0.37438</cdr:x>
      <cdr:y>0.29205</cdr:y>
    </cdr:from>
    <cdr:to>
      <cdr:x>0.66069</cdr:x>
      <cdr:y>0.3605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9F2F544-E5C5-2451-B236-9333DBA79CC4}"/>
            </a:ext>
          </a:extLst>
        </cdr:cNvPr>
        <cdr:cNvSpPr txBox="1"/>
      </cdr:nvSpPr>
      <cdr:spPr>
        <a:xfrm xmlns:a="http://schemas.openxmlformats.org/drawingml/2006/main">
          <a:off x="3936881" y="1270820"/>
          <a:ext cx="3010636" cy="2978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20% weight on endowment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0.20119</cdr:x>
      <cdr:y>0.11632</cdr:y>
    </cdr:from>
    <cdr:to>
      <cdr:x>0.50765</cdr:x>
      <cdr:y>0.20996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58C27E4-5F9F-F51E-BEF9-5F5E7616F71E}"/>
            </a:ext>
          </a:extLst>
        </cdr:cNvPr>
        <cdr:cNvSpPr txBox="1"/>
      </cdr:nvSpPr>
      <cdr:spPr>
        <a:xfrm xmlns:a="http://schemas.openxmlformats.org/drawingml/2006/main">
          <a:off x="2115600" y="506140"/>
          <a:ext cx="3222594" cy="407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600" b="1" dirty="0"/>
        </a:p>
      </cdr:txBody>
    </cdr:sp>
  </cdr:relSizeAnchor>
  <cdr:relSizeAnchor xmlns:cdr="http://schemas.openxmlformats.org/drawingml/2006/chartDrawing">
    <cdr:from>
      <cdr:x>0.1255</cdr:x>
      <cdr:y>0.02085</cdr:y>
    </cdr:from>
    <cdr:to>
      <cdr:x>0.38153</cdr:x>
      <cdr:y>0.10682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8F75446-C3EE-E99E-9922-FA137BE3582E}"/>
            </a:ext>
          </a:extLst>
        </cdr:cNvPr>
        <cdr:cNvSpPr txBox="1"/>
      </cdr:nvSpPr>
      <cdr:spPr>
        <a:xfrm xmlns:a="http://schemas.openxmlformats.org/drawingml/2006/main">
          <a:off x="1319687" y="90728"/>
          <a:ext cx="2692281" cy="374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b="1" baseline="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0.37438</cdr:x>
      <cdr:y>0.29205</cdr:y>
    </cdr:from>
    <cdr:to>
      <cdr:x>0.66069</cdr:x>
      <cdr:y>0.3605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9F2F544-E5C5-2451-B236-9333DBA79CC4}"/>
            </a:ext>
          </a:extLst>
        </cdr:cNvPr>
        <cdr:cNvSpPr txBox="1"/>
      </cdr:nvSpPr>
      <cdr:spPr>
        <a:xfrm xmlns:a="http://schemas.openxmlformats.org/drawingml/2006/main">
          <a:off x="3936881" y="1270820"/>
          <a:ext cx="3010636" cy="2978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20% weight on endowment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0.20119</cdr:x>
      <cdr:y>0.11632</cdr:y>
    </cdr:from>
    <cdr:to>
      <cdr:x>0.50765</cdr:x>
      <cdr:y>0.20996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58C27E4-5F9F-F51E-BEF9-5F5E7616F71E}"/>
            </a:ext>
          </a:extLst>
        </cdr:cNvPr>
        <cdr:cNvSpPr txBox="1"/>
      </cdr:nvSpPr>
      <cdr:spPr>
        <a:xfrm xmlns:a="http://schemas.openxmlformats.org/drawingml/2006/main">
          <a:off x="2115600" y="506140"/>
          <a:ext cx="3222594" cy="407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40% weight on endowment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0.1255</cdr:x>
      <cdr:y>0.02085</cdr:y>
    </cdr:from>
    <cdr:to>
      <cdr:x>0.38153</cdr:x>
      <cdr:y>0.10682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8F75446-C3EE-E99E-9922-FA137BE3582E}"/>
            </a:ext>
          </a:extLst>
        </cdr:cNvPr>
        <cdr:cNvSpPr txBox="1"/>
      </cdr:nvSpPr>
      <cdr:spPr>
        <a:xfrm xmlns:a="http://schemas.openxmlformats.org/drawingml/2006/main">
          <a:off x="1319687" y="90728"/>
          <a:ext cx="2692281" cy="374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b="1" baseline="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0.37438</cdr:x>
      <cdr:y>0.29205</cdr:y>
    </cdr:from>
    <cdr:to>
      <cdr:x>0.66069</cdr:x>
      <cdr:y>0.3605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9F2F544-E5C5-2451-B236-9333DBA79CC4}"/>
            </a:ext>
          </a:extLst>
        </cdr:cNvPr>
        <cdr:cNvSpPr txBox="1"/>
      </cdr:nvSpPr>
      <cdr:spPr>
        <a:xfrm xmlns:a="http://schemas.openxmlformats.org/drawingml/2006/main">
          <a:off x="3936881" y="1270820"/>
          <a:ext cx="3010636" cy="2978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20% weight on endowment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0.20119</cdr:x>
      <cdr:y>0.11632</cdr:y>
    </cdr:from>
    <cdr:to>
      <cdr:x>0.50765</cdr:x>
      <cdr:y>0.20996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58C27E4-5F9F-F51E-BEF9-5F5E7616F71E}"/>
            </a:ext>
          </a:extLst>
        </cdr:cNvPr>
        <cdr:cNvSpPr txBox="1"/>
      </cdr:nvSpPr>
      <cdr:spPr>
        <a:xfrm xmlns:a="http://schemas.openxmlformats.org/drawingml/2006/main">
          <a:off x="2115600" y="506140"/>
          <a:ext cx="3222594" cy="407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40% weight on endowment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0.1255</cdr:x>
      <cdr:y>0.02085</cdr:y>
    </cdr:from>
    <cdr:to>
      <cdr:x>0.38153</cdr:x>
      <cdr:y>0.10682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8F75446-C3EE-E99E-9922-FA137BE3582E}"/>
            </a:ext>
          </a:extLst>
        </cdr:cNvPr>
        <cdr:cNvSpPr txBox="1"/>
      </cdr:nvSpPr>
      <cdr:spPr>
        <a:xfrm xmlns:a="http://schemas.openxmlformats.org/drawingml/2006/main">
          <a:off x="1319687" y="90728"/>
          <a:ext cx="2692281" cy="374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60% weight on endowment</a:t>
          </a:r>
          <a:endParaRPr lang="en-US" sz="1600" b="1" baseline="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0.4472</cdr:x>
      <cdr:y>0.42725</cdr:y>
    </cdr:from>
    <cdr:to>
      <cdr:x>0.5528</cdr:x>
      <cdr:y>0.57275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E612F24-7915-145F-8DC0-74DDE58141E9}"/>
            </a:ext>
          </a:extLst>
        </cdr:cNvPr>
        <cdr:cNvSpPr txBox="1"/>
      </cdr:nvSpPr>
      <cdr:spPr>
        <a:xfrm xmlns:a="http://schemas.openxmlformats.org/drawingml/2006/main">
          <a:off x="3872753" y="26849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0.79503</cdr:x>
      <cdr:y>0.4194</cdr:y>
    </cdr:from>
    <cdr:to>
      <cdr:x>0.86439</cdr:x>
      <cdr:y>0.47646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173FB21-8BC3-4E2C-6D9E-3ADAD0DB1C12}"/>
            </a:ext>
          </a:extLst>
        </cdr:cNvPr>
        <cdr:cNvSpPr txBox="1"/>
      </cdr:nvSpPr>
      <cdr:spPr>
        <a:xfrm xmlns:a="http://schemas.openxmlformats.org/drawingml/2006/main">
          <a:off x="6884893" y="2635623"/>
          <a:ext cx="600635" cy="3585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0.72646</cdr:x>
      <cdr:y>0.27805</cdr:y>
    </cdr:from>
    <cdr:to>
      <cdr:x>0.87269</cdr:x>
      <cdr:y>0.47374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11BE764C-C51C-5860-AE18-40D0DAAB7093}"/>
            </a:ext>
          </a:extLst>
        </cdr:cNvPr>
        <cdr:cNvSpPr txBox="1"/>
      </cdr:nvSpPr>
      <cdr:spPr>
        <a:xfrm xmlns:a="http://schemas.openxmlformats.org/drawingml/2006/main">
          <a:off x="7567389" y="1155090"/>
          <a:ext cx="1523251" cy="8129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Actual</a:t>
          </a:r>
        </a:p>
        <a:p xmlns:a="http://schemas.openxmlformats.org/drawingml/2006/main">
          <a:pPr algn="ctr"/>
          <a:r>
            <a:rPr lang="en-US" sz="1800" b="1" dirty="0"/>
            <a:t>Costs</a:t>
          </a:r>
        </a:p>
      </cdr:txBody>
    </cdr:sp>
  </cdr:relSizeAnchor>
  <cdr:relSizeAnchor xmlns:cdr="http://schemas.openxmlformats.org/drawingml/2006/chartDrawing">
    <cdr:from>
      <cdr:x>0.55018</cdr:x>
      <cdr:y>0.06587</cdr:y>
    </cdr:from>
    <cdr:to>
      <cdr:x>0.7074</cdr:x>
      <cdr:y>0.38493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079B0A50-086B-C7DC-317E-89F37D511C96}"/>
            </a:ext>
          </a:extLst>
        </cdr:cNvPr>
        <cdr:cNvSpPr txBox="1"/>
      </cdr:nvSpPr>
      <cdr:spPr>
        <a:xfrm xmlns:a="http://schemas.openxmlformats.org/drawingml/2006/main">
          <a:off x="5731145" y="273626"/>
          <a:ext cx="1637733" cy="1325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800" b="1" dirty="0"/>
        </a:p>
      </cdr:txBody>
    </cdr:sp>
  </cdr:relSizeAnchor>
  <cdr:relSizeAnchor xmlns:cdr="http://schemas.openxmlformats.org/drawingml/2006/chartDrawing">
    <cdr:from>
      <cdr:x>0.18489</cdr:x>
      <cdr:y>0.12842</cdr:y>
    </cdr:from>
    <cdr:to>
      <cdr:x>0.31602</cdr:x>
      <cdr:y>0.35575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682D3173-C7BD-E7B8-60CF-2C0FD12015D2}"/>
            </a:ext>
          </a:extLst>
        </cdr:cNvPr>
        <cdr:cNvSpPr txBox="1"/>
      </cdr:nvSpPr>
      <cdr:spPr>
        <a:xfrm xmlns:a="http://schemas.openxmlformats.org/drawingml/2006/main">
          <a:off x="1925974" y="533500"/>
          <a:ext cx="1365958" cy="94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800" b="1" dirty="0"/>
        </a:p>
      </cdr:txBody>
    </cdr:sp>
  </cdr:relSizeAnchor>
  <cdr:relSizeAnchor xmlns:cdr="http://schemas.openxmlformats.org/drawingml/2006/chartDrawing">
    <cdr:from>
      <cdr:x>0.06877</cdr:x>
      <cdr:y>0.70947</cdr:y>
    </cdr:from>
    <cdr:to>
      <cdr:x>0.42876</cdr:x>
      <cdr:y>0.92958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F5273D2D-D37E-4833-B5F9-D27E5D34DC63}"/>
            </a:ext>
          </a:extLst>
        </cdr:cNvPr>
        <cdr:cNvSpPr txBox="1"/>
      </cdr:nvSpPr>
      <cdr:spPr>
        <a:xfrm xmlns:a="http://schemas.openxmlformats.org/drawingml/2006/main">
          <a:off x="716331" y="2947371"/>
          <a:ext cx="374996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rgbClr val="C00000"/>
              </a:solidFill>
            </a:rPr>
            <a:t>Yale reports a 20% weight, but </a:t>
          </a:r>
        </a:p>
        <a:p xmlns:a="http://schemas.openxmlformats.org/drawingml/2006/main">
          <a:r>
            <a:rPr lang="en-US" sz="1600" dirty="0">
              <a:solidFill>
                <a:srgbClr val="C00000"/>
              </a:solidFill>
            </a:rPr>
            <a:t>we estimate a 50% weight on</a:t>
          </a:r>
        </a:p>
        <a:p xmlns:a="http://schemas.openxmlformats.org/drawingml/2006/main">
          <a:r>
            <a:rPr lang="en-US" sz="1600" dirty="0">
              <a:solidFill>
                <a:srgbClr val="C00000"/>
              </a:solidFill>
            </a:rPr>
            <a:t>Endowment in the Spending Rule.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0.4472</cdr:x>
      <cdr:y>0.42725</cdr:y>
    </cdr:from>
    <cdr:to>
      <cdr:x>0.5528</cdr:x>
      <cdr:y>0.57275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E612F24-7915-145F-8DC0-74DDE58141E9}"/>
            </a:ext>
          </a:extLst>
        </cdr:cNvPr>
        <cdr:cNvSpPr txBox="1"/>
      </cdr:nvSpPr>
      <cdr:spPr>
        <a:xfrm xmlns:a="http://schemas.openxmlformats.org/drawingml/2006/main">
          <a:off x="3872753" y="26849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0.79503</cdr:x>
      <cdr:y>0.4194</cdr:y>
    </cdr:from>
    <cdr:to>
      <cdr:x>0.86439</cdr:x>
      <cdr:y>0.47646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173FB21-8BC3-4E2C-6D9E-3ADAD0DB1C12}"/>
            </a:ext>
          </a:extLst>
        </cdr:cNvPr>
        <cdr:cNvSpPr txBox="1"/>
      </cdr:nvSpPr>
      <cdr:spPr>
        <a:xfrm xmlns:a="http://schemas.openxmlformats.org/drawingml/2006/main">
          <a:off x="6884893" y="2635623"/>
          <a:ext cx="600635" cy="3585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0.72646</cdr:x>
      <cdr:y>0.27805</cdr:y>
    </cdr:from>
    <cdr:to>
      <cdr:x>0.87269</cdr:x>
      <cdr:y>0.47374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11BE764C-C51C-5860-AE18-40D0DAAB7093}"/>
            </a:ext>
          </a:extLst>
        </cdr:cNvPr>
        <cdr:cNvSpPr txBox="1"/>
      </cdr:nvSpPr>
      <cdr:spPr>
        <a:xfrm xmlns:a="http://schemas.openxmlformats.org/drawingml/2006/main">
          <a:off x="7567389" y="1155090"/>
          <a:ext cx="1523251" cy="8129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Actual</a:t>
          </a:r>
        </a:p>
        <a:p xmlns:a="http://schemas.openxmlformats.org/drawingml/2006/main">
          <a:pPr algn="ctr"/>
          <a:r>
            <a:rPr lang="en-US" sz="1800" b="1" dirty="0"/>
            <a:t>Costs</a:t>
          </a:r>
        </a:p>
      </cdr:txBody>
    </cdr:sp>
  </cdr:relSizeAnchor>
  <cdr:relSizeAnchor xmlns:cdr="http://schemas.openxmlformats.org/drawingml/2006/chartDrawing">
    <cdr:from>
      <cdr:x>0.55018</cdr:x>
      <cdr:y>0.06587</cdr:y>
    </cdr:from>
    <cdr:to>
      <cdr:x>0.7074</cdr:x>
      <cdr:y>0.38493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079B0A50-086B-C7DC-317E-89F37D511C96}"/>
            </a:ext>
          </a:extLst>
        </cdr:cNvPr>
        <cdr:cNvSpPr txBox="1"/>
      </cdr:nvSpPr>
      <cdr:spPr>
        <a:xfrm xmlns:a="http://schemas.openxmlformats.org/drawingml/2006/main">
          <a:off x="5731145" y="273626"/>
          <a:ext cx="1637733" cy="1325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800" b="1" dirty="0"/>
        </a:p>
      </cdr:txBody>
    </cdr:sp>
  </cdr:relSizeAnchor>
  <cdr:relSizeAnchor xmlns:cdr="http://schemas.openxmlformats.org/drawingml/2006/chartDrawing">
    <cdr:from>
      <cdr:x>0.18489</cdr:x>
      <cdr:y>0.12842</cdr:y>
    </cdr:from>
    <cdr:to>
      <cdr:x>0.31602</cdr:x>
      <cdr:y>0.35575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682D3173-C7BD-E7B8-60CF-2C0FD12015D2}"/>
            </a:ext>
          </a:extLst>
        </cdr:cNvPr>
        <cdr:cNvSpPr txBox="1"/>
      </cdr:nvSpPr>
      <cdr:spPr>
        <a:xfrm xmlns:a="http://schemas.openxmlformats.org/drawingml/2006/main">
          <a:off x="1925974" y="533500"/>
          <a:ext cx="1365958" cy="94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/>
            <a:t>Hybrid </a:t>
          </a:r>
        </a:p>
        <a:p xmlns:a="http://schemas.openxmlformats.org/drawingml/2006/main">
          <a:pPr algn="ctr"/>
          <a:r>
            <a:rPr lang="en-US" sz="1800" b="1" dirty="0"/>
            <a:t>Rule</a:t>
          </a:r>
        </a:p>
      </cdr:txBody>
    </cdr:sp>
  </cdr:relSizeAnchor>
  <cdr:relSizeAnchor xmlns:cdr="http://schemas.openxmlformats.org/drawingml/2006/chartDrawing">
    <cdr:from>
      <cdr:x>0.06877</cdr:x>
      <cdr:y>0.70947</cdr:y>
    </cdr:from>
    <cdr:to>
      <cdr:x>0.42876</cdr:x>
      <cdr:y>0.92958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F5273D2D-D37E-4833-B5F9-D27E5D34DC63}"/>
            </a:ext>
          </a:extLst>
        </cdr:cNvPr>
        <cdr:cNvSpPr txBox="1"/>
      </cdr:nvSpPr>
      <cdr:spPr>
        <a:xfrm xmlns:a="http://schemas.openxmlformats.org/drawingml/2006/main">
          <a:off x="716331" y="2947371"/>
          <a:ext cx="374996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rgbClr val="C00000"/>
              </a:solidFill>
            </a:rPr>
            <a:t>Yale reports a 20% weight, but </a:t>
          </a:r>
        </a:p>
        <a:p xmlns:a="http://schemas.openxmlformats.org/drawingml/2006/main">
          <a:r>
            <a:rPr lang="en-US" sz="1600" dirty="0">
              <a:solidFill>
                <a:srgbClr val="C00000"/>
              </a:solidFill>
            </a:rPr>
            <a:t>we estimate a 50% weight on</a:t>
          </a:r>
        </a:p>
        <a:p xmlns:a="http://schemas.openxmlformats.org/drawingml/2006/main">
          <a:r>
            <a:rPr lang="en-US" sz="1600" dirty="0">
              <a:solidFill>
                <a:srgbClr val="C00000"/>
              </a:solidFill>
            </a:rPr>
            <a:t>Endowment in the Spending Rule.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15788-9B1D-2141-9A91-CF22E2E313E6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C717-8CBD-AF4D-BB83-F3D689592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5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10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0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54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4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30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33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6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85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14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48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A5C81-C9ED-F64D-A213-8E571835B40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1A401-C462-3C40-B916-1A5492C0A6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9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12464"/>
          </a:xfrm>
        </p:spPr>
        <p:txBody>
          <a:bodyPr>
            <a:normAutofit/>
          </a:bodyPr>
          <a:lstStyle/>
          <a:p>
            <a:r>
              <a:rPr lang="en-US" b="1"/>
              <a:t>Endowment Spending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Chris Avery, </a:t>
            </a:r>
            <a:r>
              <a:rPr lang="en-US" sz="2800" err="1"/>
              <a:t>Cappy</a:t>
            </a:r>
            <a:r>
              <a:rPr lang="en-US" sz="2800"/>
              <a:t> Hill, Doug Webber, and Ron Ehrenberg</a:t>
            </a:r>
          </a:p>
        </p:txBody>
      </p:sp>
    </p:spTree>
    <p:extLst>
      <p:ext uri="{BB962C8B-B14F-4D97-AF65-F5344CB8AC3E}">
        <p14:creationId xmlns:p14="http://schemas.microsoft.com/office/powerpoint/2010/main" val="1725095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Descriptive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794" y="1830861"/>
            <a:ext cx="10515600" cy="4351338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A0C0FE-6F82-464A-861F-D0029ECEE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97101"/>
              </p:ext>
            </p:extLst>
          </p:nvPr>
        </p:nvGraphicFramePr>
        <p:xfrm>
          <a:off x="1322772" y="1690688"/>
          <a:ext cx="9863089" cy="4390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3961">
                  <a:extLst>
                    <a:ext uri="{9D8B030D-6E8A-4147-A177-3AD203B41FA5}">
                      <a16:colId xmlns:a16="http://schemas.microsoft.com/office/drawing/2014/main" val="1371751715"/>
                    </a:ext>
                  </a:extLst>
                </a:gridCol>
                <a:gridCol w="1198339">
                  <a:extLst>
                    <a:ext uri="{9D8B030D-6E8A-4147-A177-3AD203B41FA5}">
                      <a16:colId xmlns:a16="http://schemas.microsoft.com/office/drawing/2014/main" val="1880309428"/>
                    </a:ext>
                  </a:extLst>
                </a:gridCol>
                <a:gridCol w="1416698">
                  <a:extLst>
                    <a:ext uri="{9D8B030D-6E8A-4147-A177-3AD203B41FA5}">
                      <a16:colId xmlns:a16="http://schemas.microsoft.com/office/drawing/2014/main" val="1010603847"/>
                    </a:ext>
                  </a:extLst>
                </a:gridCol>
                <a:gridCol w="1415643">
                  <a:extLst>
                    <a:ext uri="{9D8B030D-6E8A-4147-A177-3AD203B41FA5}">
                      <a16:colId xmlns:a16="http://schemas.microsoft.com/office/drawing/2014/main" val="1518293156"/>
                    </a:ext>
                  </a:extLst>
                </a:gridCol>
                <a:gridCol w="1387162">
                  <a:extLst>
                    <a:ext uri="{9D8B030D-6E8A-4147-A177-3AD203B41FA5}">
                      <a16:colId xmlns:a16="http://schemas.microsoft.com/office/drawing/2014/main" val="3734289938"/>
                    </a:ext>
                  </a:extLst>
                </a:gridCol>
                <a:gridCol w="1415643">
                  <a:extLst>
                    <a:ext uri="{9D8B030D-6E8A-4147-A177-3AD203B41FA5}">
                      <a16:colId xmlns:a16="http://schemas.microsoft.com/office/drawing/2014/main" val="3953062788"/>
                    </a:ext>
                  </a:extLst>
                </a:gridCol>
                <a:gridCol w="1415643">
                  <a:extLst>
                    <a:ext uri="{9D8B030D-6E8A-4147-A177-3AD203B41FA5}">
                      <a16:colId xmlns:a16="http://schemas.microsoft.com/office/drawing/2014/main" val="2777729346"/>
                    </a:ext>
                  </a:extLst>
                </a:gridCol>
              </a:tblGrid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All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Group 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Group 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Group 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Group 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Group 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451698"/>
                  </a:ext>
                </a:extLst>
              </a:tr>
              <a:tr h="6297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Invest Return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7.28%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8.70%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7.77%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7.43%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7.14%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6.23%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0362125"/>
                  </a:ext>
                </a:extLst>
              </a:tr>
              <a:tr h="6297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Contributions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3.27%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3.00%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2.32%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2.46%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3.14%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5.54%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2608565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279581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Grants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1.60%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1.03%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1.35%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1.79%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1.79%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1.54%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2866691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Other Cost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3.16%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3.82%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3.50%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3.02%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2.87%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7908692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Admin Cost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0.30%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0.27%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0.35%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0.32%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0.35%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678152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0747074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Revenues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10.54%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11.74%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10.09%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9.89%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10.18%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11.77%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129846"/>
                  </a:ext>
                </a:extLst>
              </a:tr>
              <a:tr h="307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Total Cost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5.07%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5.12%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5.20%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5.13%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5.00%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5.04%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5343488"/>
                  </a:ext>
                </a:extLst>
              </a:tr>
              <a:tr h="6297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Change in HEPI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2.48%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8654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455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327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Rule 1: Moving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Yearly payout = target percentage of “endowment value”, usually 5%.</a:t>
            </a:r>
          </a:p>
          <a:p>
            <a:endParaRPr lang="en-US"/>
          </a:p>
          <a:p>
            <a:r>
              <a:rPr lang="en-US"/>
              <a:t>Endowment value is computed as an average of past values, usually quarterly values over 3, 5, or 7 years. </a:t>
            </a:r>
          </a:p>
          <a:p>
            <a:endParaRPr lang="en-US"/>
          </a:p>
          <a:p>
            <a:r>
              <a:rPr lang="en-US"/>
              <a:t>This rule is reportedly used by 70% of institutions.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 sz="2400" i="1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90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Rule 1: Moving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 sz="2400" i="1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8E72314-F6F0-E6B2-4557-78A696A8B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1517592"/>
              </p:ext>
            </p:extLst>
          </p:nvPr>
        </p:nvGraphicFramePr>
        <p:xfrm>
          <a:off x="838200" y="1825942"/>
          <a:ext cx="9724053" cy="475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594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Rule 1: Moving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 sz="2400" i="1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8E72314-F6F0-E6B2-4557-78A696A8B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2238093"/>
              </p:ext>
            </p:extLst>
          </p:nvPr>
        </p:nvGraphicFramePr>
        <p:xfrm>
          <a:off x="838200" y="1825942"/>
          <a:ext cx="9724053" cy="475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5306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Rule 1: Moving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 sz="2400" i="1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8E72314-F6F0-E6B2-4557-78A696A8B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9387764"/>
              </p:ext>
            </p:extLst>
          </p:nvPr>
        </p:nvGraphicFramePr>
        <p:xfrm>
          <a:off x="838200" y="1825942"/>
          <a:ext cx="9724053" cy="475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2301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Rule 2: Hybrid / Tobin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u="sng"/>
              <a:t>Yale’s Policy:</a:t>
            </a:r>
            <a:r>
              <a:rPr lang="en-US" sz="2400" i="1"/>
              <a:t> “The payout under the Spending Policy is equal to 80% of the prior year’s spending plus 20% of the long-term spending rate applied to the previous year’s beginning endowment market value, with the sum adjusted for inflation.”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This rule is often used by institutions with highest endowment levels.</a:t>
            </a:r>
          </a:p>
          <a:p>
            <a:r>
              <a:rPr lang="en-US"/>
              <a:t>It is defined by weight on endowment and target spending rate.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Weight 60% on endowment and 5% long-term spending rate gives</a:t>
            </a:r>
          </a:p>
          <a:p>
            <a:pPr marL="457200" lvl="1" indent="0">
              <a:buNone/>
            </a:pPr>
            <a:r>
              <a:rPr lang="en-US">
                <a:solidFill>
                  <a:srgbClr val="C00000"/>
                </a:solidFill>
              </a:rPr>
              <a:t>Payout 	= 	3% of endowment value  + 40% of past spending level.</a:t>
            </a:r>
          </a:p>
          <a:p>
            <a:endParaRPr lang="en-US" sz="2400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69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1D208-0AAE-4909-8596-EB8A4739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of New Revenue with Hybrid Rule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14537E8-6D5C-8E81-F675-6C3192C05C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0628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6817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1D208-0AAE-4909-8596-EB8A4739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of New Revenue with Hybrid Rule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14537E8-6D5C-8E81-F675-6C3192C05C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8136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872F9B2-C28D-46CC-9E72-603BEB1C9FAE}"/>
              </a:ext>
            </a:extLst>
          </p:cNvPr>
          <p:cNvSpPr txBox="1"/>
          <p:nvPr/>
        </p:nvSpPr>
        <p:spPr>
          <a:xfrm>
            <a:off x="8202967" y="1953087"/>
            <a:ext cx="3222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i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182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1D208-0AAE-4909-8596-EB8A4739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Spending of New Revenue with Hybrid Rule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14537E8-6D5C-8E81-F675-6C3192C05C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872F9B2-C28D-46CC-9E72-603BEB1C9FAE}"/>
              </a:ext>
            </a:extLst>
          </p:cNvPr>
          <p:cNvSpPr txBox="1"/>
          <p:nvPr/>
        </p:nvSpPr>
        <p:spPr>
          <a:xfrm>
            <a:off x="8202967" y="1953087"/>
            <a:ext cx="3222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>
                <a:solidFill>
                  <a:srgbClr val="C00000"/>
                </a:solidFill>
              </a:rPr>
              <a:t>Increasing the weight on the endowment shifts spending earlier.</a:t>
            </a:r>
          </a:p>
        </p:txBody>
      </p:sp>
    </p:spTree>
    <p:extLst>
      <p:ext uri="{BB962C8B-B14F-4D97-AF65-F5344CB8AC3E}">
        <p14:creationId xmlns:p14="http://schemas.microsoft.com/office/powerpoint/2010/main" val="1402148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Framework for Predictive Spending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We run one lagged OLS regression for each combination of institution and spending rule to estimate the weights in the spending equations.</a:t>
            </a:r>
          </a:p>
          <a:p>
            <a:r>
              <a:rPr lang="en-US"/>
              <a:t>All regressions are run using </a:t>
            </a:r>
            <a:r>
              <a:rPr lang="en-US" u="sng"/>
              <a:t>nominal</a:t>
            </a:r>
            <a:r>
              <a:rPr lang="en-US"/>
              <a:t> monetary values.</a:t>
            </a:r>
          </a:p>
          <a:p>
            <a:r>
              <a:rPr lang="en-US"/>
              <a:t>We use the coefficients as weights in the spending rules for separate simulations of past spending for each institution.</a:t>
            </a:r>
          </a:p>
          <a:p>
            <a:endParaRPr lang="en-US"/>
          </a:p>
          <a:p>
            <a:r>
              <a:rPr lang="en-US"/>
              <a:t>If the regression coefficients for an institution are not plausible weights, we revert to default weights for that institution.</a:t>
            </a:r>
          </a:p>
          <a:p>
            <a:pPr marL="0" indent="0">
              <a:buNone/>
            </a:pPr>
            <a:endParaRPr lang="en-US"/>
          </a:p>
          <a:p>
            <a:endParaRPr lang="en-US" sz="2400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21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Overview of the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We collect data from yearly 990 tax returns required for non-profit organizations to track endowment returns and spending.</a:t>
            </a:r>
          </a:p>
          <a:p>
            <a:endParaRPr lang="en-US"/>
          </a:p>
          <a:p>
            <a:r>
              <a:rPr lang="en-US"/>
              <a:t>We attempt to reverse engineer the “spending rules” used by these organizations based on their reported expenses.</a:t>
            </a:r>
          </a:p>
          <a:p>
            <a:endParaRPr lang="en-US"/>
          </a:p>
          <a:p>
            <a:r>
              <a:rPr lang="en-US"/>
              <a:t>We assess the policy implications of the results. </a:t>
            </a:r>
          </a:p>
        </p:txBody>
      </p:sp>
    </p:spTree>
    <p:extLst>
      <p:ext uri="{BB962C8B-B14F-4D97-AF65-F5344CB8AC3E}">
        <p14:creationId xmlns:p14="http://schemas.microsoft.com/office/powerpoint/2010/main" val="956526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1831"/>
            <a:ext cx="10515600" cy="1398858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Background Results for the Spending Simulations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OLS regressions yield valid weights for 80% (Hybrid) and 60% (Moving Average) of institutions.  The example below is for Yale University.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  <a:p>
            <a:pPr>
              <a:buFont typeface="Arial" panose="020B0604020202020204" pitchFamily="34" charset="0"/>
              <a:buChar char="•"/>
            </a:pPr>
            <a:endParaRPr lang="en-US" sz="800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8FD7A37-3400-CA0A-BD66-3252D57A01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212903"/>
              </p:ext>
            </p:extLst>
          </p:nvPr>
        </p:nvGraphicFramePr>
        <p:xfrm>
          <a:off x="936978" y="2607733"/>
          <a:ext cx="10416822" cy="415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3593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1831"/>
            <a:ext cx="10515600" cy="1398858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Simulating the Hybrid Rule for Yale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  <a:p>
            <a:pPr>
              <a:buFont typeface="Arial" panose="020B0604020202020204" pitchFamily="34" charset="0"/>
              <a:buChar char="•"/>
            </a:pPr>
            <a:endParaRPr lang="en-US" sz="800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8FD7A37-3400-CA0A-BD66-3252D57A01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5761131"/>
              </p:ext>
            </p:extLst>
          </p:nvPr>
        </p:nvGraphicFramePr>
        <p:xfrm>
          <a:off x="936978" y="2607733"/>
          <a:ext cx="10416822" cy="415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0496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1831"/>
            <a:ext cx="10515600" cy="1398858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Simulating the Moving Average Rule for Yale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OLS regressions yield valid weights for 80% (Hybrid) and 60% (Moving Average) of institutions.  The example below is for Yale University.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  <a:p>
            <a:pPr>
              <a:buFont typeface="Arial" panose="020B0604020202020204" pitchFamily="34" charset="0"/>
              <a:buChar char="•"/>
            </a:pPr>
            <a:endParaRPr lang="en-US" sz="800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8FD7A37-3400-CA0A-BD66-3252D57A01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0332754"/>
              </p:ext>
            </p:extLst>
          </p:nvPr>
        </p:nvGraphicFramePr>
        <p:xfrm>
          <a:off x="936978" y="2607733"/>
          <a:ext cx="10416822" cy="415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1038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Results with the Hybrid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Our simulations yield 2022 endowments within 5% of the true value for 133 institutions (71%) and within 10% for 155 institutions (83%).</a:t>
            </a:r>
          </a:p>
          <a:p>
            <a:endParaRPr lang="en-US"/>
          </a:p>
          <a:p>
            <a:r>
              <a:rPr lang="en-US"/>
              <a:t>For these 155 institutions, the average weights are </a:t>
            </a:r>
          </a:p>
          <a:p>
            <a:pPr lvl="1"/>
            <a:r>
              <a:rPr lang="en-US" sz="2800"/>
              <a:t> 		.531 on lagged spending;</a:t>
            </a:r>
          </a:p>
          <a:p>
            <a:pPr lvl="1"/>
            <a:r>
              <a:rPr lang="en-US" sz="2800"/>
              <a:t> 		.025 on lagged endowment value.</a:t>
            </a:r>
          </a:p>
          <a:p>
            <a:endParaRPr lang="en-US"/>
          </a:p>
          <a:p>
            <a:r>
              <a:rPr lang="en-US"/>
              <a:t>These values correspond to weight 46.9% on endowment and target yearly spending level of 5.33% of lagged endowment level. </a:t>
            </a:r>
          </a:p>
          <a:p>
            <a:endParaRPr lang="en-US" sz="2400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9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C19E3-9E6F-4D28-8FD4-8B138597A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/>
              <a:t>Actual vs. Simulated Hybrid Costs</a:t>
            </a:r>
            <a:br>
              <a:rPr lang="en-US" sz="4000" b="1"/>
            </a:br>
            <a:r>
              <a:rPr lang="en-US" sz="4000" b="1"/>
              <a:t>for 133 “Best Final Match” Institutions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C2081C-AE24-4E01-95BC-C3DE5D762B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4"/>
          <a:ext cx="10515600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5197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C19E3-9E6F-4D28-8FD4-8B138597A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/>
              <a:t>Actual vs. Simulated Hybrid Costs</a:t>
            </a:r>
            <a:br>
              <a:rPr lang="en-US" sz="4000" b="1"/>
            </a:br>
            <a:r>
              <a:rPr lang="en-US" sz="4000" b="1"/>
              <a:t>for 133 “Best Final Match” Institutions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C2081C-AE24-4E01-95BC-C3DE5D762B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543113"/>
              </p:ext>
            </p:extLst>
          </p:nvPr>
        </p:nvGraphicFramePr>
        <p:xfrm>
          <a:off x="838200" y="1825624"/>
          <a:ext cx="10515600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5881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364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Projected Future Spending: Base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364" y="1825625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We can use the spending simulations to project future trajectories. </a:t>
            </a:r>
          </a:p>
          <a:p>
            <a:endParaRPr lang="en-US" sz="240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27EF6A-8F4F-6C39-6AF2-C7B3A679E6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328142"/>
              </p:ext>
            </p:extLst>
          </p:nvPr>
        </p:nvGraphicFramePr>
        <p:xfrm>
          <a:off x="674256" y="2412470"/>
          <a:ext cx="10679544" cy="444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640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364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Projected Future Spending: Scenario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364" y="1825625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We can use the spending simulations to project future trajectories. </a:t>
            </a:r>
          </a:p>
          <a:p>
            <a:endParaRPr lang="en-US" sz="240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27EF6A-8F4F-6C39-6AF2-C7B3A679E6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4724092"/>
              </p:ext>
            </p:extLst>
          </p:nvPr>
        </p:nvGraphicFramePr>
        <p:xfrm>
          <a:off x="674256" y="2412470"/>
          <a:ext cx="10679544" cy="444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641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364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Projected Future Spending: Scenario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364" y="1825625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We can use the spending simulations to project future trajectories. </a:t>
            </a:r>
          </a:p>
          <a:p>
            <a:endParaRPr lang="en-US" sz="240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27EF6A-8F4F-6C39-6AF2-C7B3A679E6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6238416"/>
              </p:ext>
            </p:extLst>
          </p:nvPr>
        </p:nvGraphicFramePr>
        <p:xfrm>
          <a:off x="674256" y="2412470"/>
          <a:ext cx="10679544" cy="444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0704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364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Projected Future Spending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364" y="1825625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We can use the spending simulations to project future trajectories. </a:t>
            </a:r>
          </a:p>
          <a:p>
            <a:endParaRPr lang="en-US" sz="240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27EF6A-8F4F-6C39-6AF2-C7B3A679E6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682862"/>
              </p:ext>
            </p:extLst>
          </p:nvPr>
        </p:nvGraphicFramePr>
        <p:xfrm>
          <a:off x="674256" y="2412470"/>
          <a:ext cx="10679544" cy="444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1243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Themes in the Past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Motivation for endowments:			Ehrenberg, Hoxby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How to spend endowments:			Tobin, Merton, </a:t>
            </a:r>
            <a:r>
              <a:rPr lang="en-US" err="1"/>
              <a:t>Dybvig</a:t>
            </a:r>
            <a:endParaRPr lang="en-US"/>
          </a:p>
          <a:p>
            <a:endParaRPr lang="en-US"/>
          </a:p>
          <a:p>
            <a:r>
              <a:rPr lang="en-US"/>
              <a:t>How to invest endowments:			Campbell, Stein, Lo</a:t>
            </a:r>
          </a:p>
          <a:p>
            <a:endParaRPr lang="en-US"/>
          </a:p>
          <a:p>
            <a:r>
              <a:rPr lang="en-US"/>
              <a:t>What happens in practice?:			J. Brown, </a:t>
            </a:r>
            <a:r>
              <a:rPr lang="en-US" err="1"/>
              <a:t>Filosa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77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Additional Analysis in the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Changes in % Holdings by Endowment Category</a:t>
            </a:r>
            <a:endParaRPr lang="en-US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i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 in IPEDS Spending</a:t>
            </a: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Descriptive Regressions to Predict Endowment Spending</a:t>
            </a: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 sz="2400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51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Hoxby (2013) says </a:t>
            </a: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i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university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should examine itself if its financial market portfolio's share of its total portfolio rises very persistently.”</a:t>
            </a: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i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Ehrenberg (2000) su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ggested that colleges and universities risk losing non-profit status if the perception is that their endowments are growing at fast rates (cf. Piketty (2014)).</a:t>
            </a: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 returns have outpaced inflation since the end of our sample. </a:t>
            </a: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Yet an abrupt downturn could cause a quick change of perspective.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 sz="2400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04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Alternative Perspectives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We highlight two possible reasons that current rates of endowment payouts may be justifiable.</a:t>
            </a:r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r>
              <a:rPr lang="en-US" b="1"/>
              <a:t>Dead Money</a:t>
            </a:r>
            <a:r>
              <a:rPr lang="en-US"/>
              <a:t>: when funds with heavily restricted use accrue interest, they grow to larger percentages of the endowment (Baum, Hill, and Schwartz (2018))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b="1"/>
              <a:t>Misdirected Contributions</a:t>
            </a:r>
            <a:r>
              <a:rPr lang="en-US"/>
              <a:t>: Ehrenberg (2000) leaves out contributions in his suggested formula for the payout rate. </a:t>
            </a:r>
            <a:endParaRPr lang="en-US" b="1"/>
          </a:p>
          <a:p>
            <a:pPr marL="0" indent="0">
              <a:buNone/>
            </a:pPr>
            <a:endParaRPr lang="en-US" sz="8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37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20308-25D6-CE99-0EE4-4E4C6DADD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Opportunities for Further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2F191-0575-F785-1FBE-8806A1AC0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It could be interesting to apply our method to a future downturn.</a:t>
            </a:r>
          </a:p>
          <a:p>
            <a:endParaRPr lang="en-US"/>
          </a:p>
          <a:p>
            <a:r>
              <a:rPr lang="en-US"/>
              <a:t>There might be some ways to convert responses on prior 990 tax submissions to variables like the current Schedule D responses.</a:t>
            </a:r>
          </a:p>
          <a:p>
            <a:endParaRPr lang="en-US"/>
          </a:p>
          <a:p>
            <a:r>
              <a:rPr lang="en-US"/>
              <a:t>There may be opportunities to combine NACUBO and tax data. </a:t>
            </a:r>
          </a:p>
        </p:txBody>
      </p:sp>
    </p:spTree>
    <p:extLst>
      <p:ext uri="{BB962C8B-B14F-4D97-AF65-F5344CB8AC3E}">
        <p14:creationId xmlns:p14="http://schemas.microsoft.com/office/powerpoint/2010/main" val="2589195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364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Projected Future Spending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364" y="1825625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We can use the spending simulations to project future trajectories. </a:t>
            </a:r>
          </a:p>
          <a:p>
            <a:endParaRPr lang="en-US" sz="240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27EF6A-8F4F-6C39-6AF2-C7B3A679E684}"/>
              </a:ext>
            </a:extLst>
          </p:cNvPr>
          <p:cNvGraphicFramePr/>
          <p:nvPr/>
        </p:nvGraphicFramePr>
        <p:xfrm>
          <a:off x="674256" y="2412470"/>
          <a:ext cx="10679544" cy="4445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5743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20308-25D6-CE99-0EE4-4E4C6DADD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Distribution of Endowment Funding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3604762-B40C-4C67-3AAC-183853401D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867684"/>
              </p:ext>
            </p:extLst>
          </p:nvPr>
        </p:nvGraphicFramePr>
        <p:xfrm>
          <a:off x="838200" y="1219200"/>
          <a:ext cx="10515600" cy="4957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387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20308-25D6-CE99-0EE4-4E4C6DADD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Changes in IPEDS Student Support Spending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C503E3B-4EBC-A954-3C3F-EC5485B73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816325"/>
              </p:ext>
            </p:extLst>
          </p:nvPr>
        </p:nvGraphicFramePr>
        <p:xfrm>
          <a:off x="838200" y="1240221"/>
          <a:ext cx="10515600" cy="525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393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Insights from Ehrenberg’s </a:t>
            </a:r>
            <a:r>
              <a:rPr lang="en-US" sz="4000" b="1" u="sng">
                <a:latin typeface="+mn-lt"/>
              </a:rPr>
              <a:t>Tuition Rising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Academic institutions use spending rules to </a:t>
            </a:r>
            <a:r>
              <a:rPr lang="en-US" i="1"/>
              <a:t>“preserve the real value … of the spending that their endowments produce over time.”</a:t>
            </a:r>
          </a:p>
          <a:p>
            <a:r>
              <a:rPr lang="en-US"/>
              <a:t>Endowment per student is the best measure of institutional wealth.</a:t>
            </a:r>
          </a:p>
          <a:p>
            <a:r>
              <a:rPr lang="en-US"/>
              <a:t>A natural payout rate is the % difference between (1) returns and (2) higher education cost index plus administrative costs.</a:t>
            </a:r>
          </a:p>
          <a:p>
            <a:r>
              <a:rPr lang="en-US"/>
              <a:t>Investment returns and donations/gifts should be viewed differently.</a:t>
            </a:r>
          </a:p>
          <a:p>
            <a:endParaRPr lang="en-US"/>
          </a:p>
          <a:p>
            <a:endParaRPr lang="en-US" i="1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08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4804"/>
            <a:ext cx="10515600" cy="109588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b="1">
                <a:latin typeface="+mn-lt"/>
              </a:rPr>
            </a:br>
            <a:r>
              <a:rPr lang="en-US" sz="4000" b="1">
                <a:latin typeface="+mn-lt"/>
              </a:rPr>
              <a:t>Insights from J. Brown et al., (2014)</a:t>
            </a:r>
            <a:br>
              <a:rPr lang="en-US" sz="4000" b="1">
                <a:latin typeface="+mn-lt"/>
              </a:rPr>
            </a:br>
            <a:r>
              <a:rPr lang="en-US" sz="4000" b="1">
                <a:latin typeface="+mn-lt"/>
              </a:rPr>
              <a:t>“</a:t>
            </a:r>
            <a:r>
              <a:rPr lang="en-US" sz="3100" b="1">
                <a:latin typeface="+mn-lt"/>
              </a:rPr>
              <a:t>How University Endowments Respond to Financial Market Shocks”</a:t>
            </a:r>
            <a:br>
              <a:rPr lang="en-US" sz="3100" b="1">
                <a:latin typeface="+mn-lt"/>
              </a:rPr>
            </a:br>
            <a:br>
              <a:rPr lang="en-US" sz="4000" b="1">
                <a:latin typeface="+mn-lt"/>
              </a:rPr>
            </a:br>
            <a:endParaRPr lang="en-US" sz="3600" b="1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r>
              <a:rPr lang="en-US"/>
              <a:t>The “</a:t>
            </a:r>
            <a:r>
              <a:rPr lang="en-US" i="1"/>
              <a:t>actual payout rate</a:t>
            </a:r>
            <a:r>
              <a:rPr lang="en-US"/>
              <a:t>” implemented by standard spending rules is typically </a:t>
            </a:r>
            <a:r>
              <a:rPr lang="en-US" u="sng"/>
              <a:t>less in rising markets</a:t>
            </a:r>
            <a:r>
              <a:rPr lang="en-US"/>
              <a:t> and </a:t>
            </a:r>
            <a:r>
              <a:rPr lang="en-US" u="sng"/>
              <a:t>greater in falling markets</a:t>
            </a:r>
            <a:r>
              <a:rPr lang="en-US"/>
              <a:t> than the specified “</a:t>
            </a:r>
            <a:r>
              <a:rPr lang="en-US" i="1"/>
              <a:t>policy payout rate</a:t>
            </a:r>
            <a:r>
              <a:rPr lang="en-US"/>
              <a:t>”.</a:t>
            </a:r>
          </a:p>
          <a:p>
            <a:r>
              <a:rPr lang="en-US"/>
              <a:t>The average yearly endowment shock is 9% of institution costs.</a:t>
            </a:r>
          </a:p>
          <a:p>
            <a:r>
              <a:rPr lang="en-US"/>
              <a:t>Institutions appear to deviate from their spending rules by </a:t>
            </a:r>
            <a:r>
              <a:rPr lang="en-US" u="sng"/>
              <a:t>further reducing endowment payouts</a:t>
            </a:r>
            <a:r>
              <a:rPr lang="en-US"/>
              <a:t> in response to </a:t>
            </a:r>
            <a:r>
              <a:rPr lang="en-US" u="sng"/>
              <a:t>negative shocks</a:t>
            </a:r>
            <a:r>
              <a:rPr lang="en-US"/>
              <a:t>. </a:t>
            </a:r>
          </a:p>
          <a:p>
            <a:r>
              <a:rPr lang="en-US"/>
              <a:t>Deviations from spending rules in response to negative shocks predict personnel reductions.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74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The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pPr>
              <a:spcBef>
                <a:spcPts val="0"/>
              </a:spcBef>
            </a:pPr>
            <a:r>
              <a:rPr lang="en-US"/>
              <a:t>We identified 250 colleges and universities with highest endowments in terms of Value per FTE student using IPEDS data. </a:t>
            </a:r>
          </a:p>
          <a:p>
            <a:pPr marL="0" indent="0">
              <a:spcBef>
                <a:spcPts val="0"/>
              </a:spcBef>
              <a:buNone/>
            </a:pPr>
            <a:endParaRPr lang="en-US"/>
          </a:p>
          <a:p>
            <a:r>
              <a:rPr lang="en-US"/>
              <a:t>Our sample includes data from 187 of the 190 private non-profit colleges in this group.</a:t>
            </a:r>
          </a:p>
          <a:p>
            <a:endParaRPr lang="en-US"/>
          </a:p>
          <a:p>
            <a:r>
              <a:rPr lang="en-US"/>
              <a:t>Our sample period is 2008-09 (“Fiscal Year 2009”) to the present.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67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Subgroups of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6D0A804-22B8-454E-81FD-E9D3C9DD9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479253"/>
              </p:ext>
            </p:extLst>
          </p:nvPr>
        </p:nvGraphicFramePr>
        <p:xfrm>
          <a:off x="838200" y="1390261"/>
          <a:ext cx="10171921" cy="5029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295">
                  <a:extLst>
                    <a:ext uri="{9D8B030D-6E8A-4147-A177-3AD203B41FA5}">
                      <a16:colId xmlns:a16="http://schemas.microsoft.com/office/drawing/2014/main" val="1991565532"/>
                    </a:ext>
                  </a:extLst>
                </a:gridCol>
                <a:gridCol w="1860319">
                  <a:extLst>
                    <a:ext uri="{9D8B030D-6E8A-4147-A177-3AD203B41FA5}">
                      <a16:colId xmlns:a16="http://schemas.microsoft.com/office/drawing/2014/main" val="2642838656"/>
                    </a:ext>
                  </a:extLst>
                </a:gridCol>
                <a:gridCol w="1958231">
                  <a:extLst>
                    <a:ext uri="{9D8B030D-6E8A-4147-A177-3AD203B41FA5}">
                      <a16:colId xmlns:a16="http://schemas.microsoft.com/office/drawing/2014/main" val="4245503753"/>
                    </a:ext>
                  </a:extLst>
                </a:gridCol>
                <a:gridCol w="1860319">
                  <a:extLst>
                    <a:ext uri="{9D8B030D-6E8A-4147-A177-3AD203B41FA5}">
                      <a16:colId xmlns:a16="http://schemas.microsoft.com/office/drawing/2014/main" val="723597265"/>
                    </a:ext>
                  </a:extLst>
                </a:gridCol>
                <a:gridCol w="1958231">
                  <a:extLst>
                    <a:ext uri="{9D8B030D-6E8A-4147-A177-3AD203B41FA5}">
                      <a16:colId xmlns:a16="http://schemas.microsoft.com/office/drawing/2014/main" val="1269492754"/>
                    </a:ext>
                  </a:extLst>
                </a:gridCol>
                <a:gridCol w="2246526">
                  <a:extLst>
                    <a:ext uri="{9D8B030D-6E8A-4147-A177-3AD203B41FA5}">
                      <a16:colId xmlns:a16="http://schemas.microsoft.com/office/drawing/2014/main" val="2392608682"/>
                    </a:ext>
                  </a:extLst>
                </a:gridCol>
              </a:tblGrid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GROUP 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GROUP 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GROUP 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GROUP 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GROUP 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1688671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Ivy League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Amherst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Bowdoin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American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Belmont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5408195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Chicago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Baylor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Brandeis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Babson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Bennington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6771668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Duke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Boston College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Carleton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Bates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Univ. of Dallas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4504311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Emory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Boston 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Davidson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Fordham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101726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Johns Hopkins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Cal Tech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Haverford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Franklin Marshall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Emerson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1296308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MIT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Carnegie Mellon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Macalester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Gonzaga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Endicott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9188065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Northwestern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Case Western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Middlebury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Lewis and Clark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Evansville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9938826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Notre Dame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George Wash.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Northeastern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Loyola Marymt.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Hampshire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108864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NYU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Smith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Oberlin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Marquette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Knox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5064442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Pittsburgh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Swarthmore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RPI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Providence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Lake Forest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385432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Rice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TCU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Syracuse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Quinnipiac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Millsaps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3075016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Stanford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Tufts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Vanderbilt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Mt. St. Mary’s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722312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USC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Tulane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Vassar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St. Lawrence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Sarah Lawrence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296126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Vanderbilt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Wellesley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Wake Forest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Tulsa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Thomas Aquinas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005875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Washington 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Williams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Wesleyan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Villanova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Westmont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2836443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 colleges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24 colleges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33 colleges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78 colleges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29 colleges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7351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902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Data from Schedule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B7A595-7A8A-433E-8841-738EA7242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9406"/>
            <a:ext cx="12192000" cy="465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07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+mn-lt"/>
              </a:rPr>
              <a:t>Average Endowment Returns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03F4DC3-5852-9A1B-35FC-1E02CCD92F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9678068"/>
              </p:ext>
            </p:extLst>
          </p:nvPr>
        </p:nvGraphicFramePr>
        <p:xfrm>
          <a:off x="681135" y="1483567"/>
          <a:ext cx="10515599" cy="4693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4075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8402b4f-cc3d-4a26-a795-e6d05e00573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33BC8C3F28B247BE3AEF1E1B6B3B5F" ma:contentTypeVersion="15" ma:contentTypeDescription="Create a new document." ma:contentTypeScope="" ma:versionID="6165638cc31680d4c2228f73e5c7715c">
  <xsd:schema xmlns:xsd="http://www.w3.org/2001/XMLSchema" xmlns:xs="http://www.w3.org/2001/XMLSchema" xmlns:p="http://schemas.microsoft.com/office/2006/metadata/properties" xmlns:ns3="28402b4f-cc3d-4a26-a795-e6d05e005731" xmlns:ns4="935ca92d-31f5-435a-876e-6d1cce983f97" targetNamespace="http://schemas.microsoft.com/office/2006/metadata/properties" ma:root="true" ma:fieldsID="4dcd847e4acec385fae63c7ef7c6d359" ns3:_="" ns4:_="">
    <xsd:import namespace="28402b4f-cc3d-4a26-a795-e6d05e005731"/>
    <xsd:import namespace="935ca92d-31f5-435a-876e-6d1cce983f9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02b4f-cc3d-4a26-a795-e6d05e0057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ca92d-31f5-435a-876e-6d1cce983f9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5F3457-336A-49E1-B7E4-C70468DF464C}">
  <ds:schemaRefs>
    <ds:schemaRef ds:uri="28402b4f-cc3d-4a26-a795-e6d05e005731"/>
    <ds:schemaRef ds:uri="935ca92d-31f5-435a-876e-6d1cce983f97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7E1B91B-118A-4C3A-AC69-14E7192918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C9F0D2-DA0E-4209-8338-7EB515DEF294}">
  <ds:schemaRefs>
    <ds:schemaRef ds:uri="28402b4f-cc3d-4a26-a795-e6d05e005731"/>
    <ds:schemaRef ds:uri="935ca92d-31f5-435a-876e-6d1cce983f9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1794</Words>
  <Application>Microsoft Office PowerPoint</Application>
  <PresentationFormat>Widescreen</PresentationFormat>
  <Paragraphs>545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 Theme</vt:lpstr>
      <vt:lpstr>Endowment Spending Rules</vt:lpstr>
      <vt:lpstr>Overview of the Paper</vt:lpstr>
      <vt:lpstr>Themes in the Past Literature</vt:lpstr>
      <vt:lpstr>Insights from Ehrenberg’s Tuition Rising</vt:lpstr>
      <vt:lpstr> Insights from J. Brown et al., (2014) “How University Endowments Respond to Financial Market Shocks”  </vt:lpstr>
      <vt:lpstr>The Sample</vt:lpstr>
      <vt:lpstr>Subgroups of Institutions</vt:lpstr>
      <vt:lpstr>Data from Schedule D</vt:lpstr>
      <vt:lpstr>Average Endowment Returns </vt:lpstr>
      <vt:lpstr>Descriptive Statistics</vt:lpstr>
      <vt:lpstr>Spending Rule 1: Moving Average</vt:lpstr>
      <vt:lpstr>Spending Rule 1: Moving Average</vt:lpstr>
      <vt:lpstr>Spending Rule 1: Moving Average</vt:lpstr>
      <vt:lpstr>Spending Rule 1: Moving Average</vt:lpstr>
      <vt:lpstr>Spending Rule 2: Hybrid / Tobin </vt:lpstr>
      <vt:lpstr>Spending of New Revenue with Hybrid Rule</vt:lpstr>
      <vt:lpstr>Spending of New Revenue with Hybrid Rule</vt:lpstr>
      <vt:lpstr>Spending of New Revenue with Hybrid Rule</vt:lpstr>
      <vt:lpstr>Framework for Predictive Spending Rules</vt:lpstr>
      <vt:lpstr>Background Results for the Spending Simulations</vt:lpstr>
      <vt:lpstr>Simulating the Hybrid Rule for Yale</vt:lpstr>
      <vt:lpstr>Simulating the Moving Average Rule for Yale</vt:lpstr>
      <vt:lpstr>Results with the Hybrid Rule</vt:lpstr>
      <vt:lpstr>Actual vs. Simulated Hybrid Costs for 133 “Best Final Match” Institutions</vt:lpstr>
      <vt:lpstr>Actual vs. Simulated Hybrid Costs for 133 “Best Final Match” Institutions</vt:lpstr>
      <vt:lpstr>Projected Future Spending: Base Line</vt:lpstr>
      <vt:lpstr>Projected Future Spending: Scenario 2</vt:lpstr>
      <vt:lpstr>Projected Future Spending: Scenario 3</vt:lpstr>
      <vt:lpstr>Projected Future Spending</vt:lpstr>
      <vt:lpstr>Additional Analysis in the Paper</vt:lpstr>
      <vt:lpstr>Discussion</vt:lpstr>
      <vt:lpstr>Alternative Perspectives</vt:lpstr>
      <vt:lpstr>Opportunities for Further Research</vt:lpstr>
      <vt:lpstr>Projected Future Spending</vt:lpstr>
      <vt:lpstr>Distribution of Endowment Funding</vt:lpstr>
      <vt:lpstr>Changes in IPEDS Student Support Spending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by Sports Teams</dc:title>
  <dc:creator>Microsoft Office User</dc:creator>
  <cp:lastModifiedBy>Christopher Avery</cp:lastModifiedBy>
  <cp:revision>2</cp:revision>
  <dcterms:created xsi:type="dcterms:W3CDTF">2020-03-03T19:47:47Z</dcterms:created>
  <dcterms:modified xsi:type="dcterms:W3CDTF">2024-04-04T15:14:11Z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0x0101002C33BC8C3F28B247BE3AEF1E1B6B3B5F</vt:lpwstr>
  </property>
</Properties>
</file>