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530" r:id="rId3"/>
    <p:sldId id="531" r:id="rId4"/>
    <p:sldId id="544" r:id="rId5"/>
    <p:sldId id="556" r:id="rId6"/>
    <p:sldId id="557" r:id="rId7"/>
    <p:sldId id="559" r:id="rId8"/>
    <p:sldId id="562" r:id="rId9"/>
    <p:sldId id="560" r:id="rId10"/>
    <p:sldId id="563" r:id="rId11"/>
    <p:sldId id="576" r:id="rId12"/>
    <p:sldId id="564" r:id="rId13"/>
    <p:sldId id="565" r:id="rId14"/>
    <p:sldId id="572" r:id="rId15"/>
    <p:sldId id="567" r:id="rId16"/>
    <p:sldId id="568" r:id="rId17"/>
    <p:sldId id="569" r:id="rId18"/>
    <p:sldId id="573" r:id="rId19"/>
    <p:sldId id="575" r:id="rId20"/>
    <p:sldId id="574" r:id="rId21"/>
    <p:sldId id="543" r:id="rId2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714" autoAdjust="0"/>
  </p:normalViewPr>
  <p:slideViewPr>
    <p:cSldViewPr>
      <p:cViewPr varScale="1">
        <p:scale>
          <a:sx n="104" d="100"/>
          <a:sy n="104" d="100"/>
        </p:scale>
        <p:origin x="834" y="102"/>
      </p:cViewPr>
      <p:guideLst>
        <p:guide orient="horz" pos="2160"/>
        <p:guide pos="3840"/>
      </p:guideLst>
    </p:cSldViewPr>
  </p:slideViewPr>
  <p:notesTextViewPr>
    <p:cViewPr>
      <p:scale>
        <a:sx n="100" d="100"/>
        <a:sy n="100" d="100"/>
      </p:scale>
      <p:origin x="0" y="0"/>
    </p:cViewPr>
  </p:notesTextViewPr>
  <p:sorterViewPr>
    <p:cViewPr>
      <p:scale>
        <a:sx n="47" d="100"/>
        <a:sy n="4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43658" cy="465613"/>
          </a:xfrm>
          <a:prstGeom prst="rect">
            <a:avLst/>
          </a:prstGeom>
        </p:spPr>
        <p:txBody>
          <a:bodyPr vert="horz" lIns="90822" tIns="45410" rIns="90822" bIns="45410" rtlCol="0"/>
          <a:lstStyle>
            <a:lvl1pPr algn="l">
              <a:defRPr sz="1200"/>
            </a:lvl1pPr>
          </a:lstStyle>
          <a:p>
            <a:endParaRPr lang="en-US"/>
          </a:p>
        </p:txBody>
      </p:sp>
      <p:sp>
        <p:nvSpPr>
          <p:cNvPr id="3" name="Date Placeholder 2"/>
          <p:cNvSpPr>
            <a:spLocks noGrp="1"/>
          </p:cNvSpPr>
          <p:nvPr>
            <p:ph type="dt" sz="quarter" idx="1"/>
          </p:nvPr>
        </p:nvSpPr>
        <p:spPr>
          <a:xfrm>
            <a:off x="3977868" y="2"/>
            <a:ext cx="3043658" cy="465613"/>
          </a:xfrm>
          <a:prstGeom prst="rect">
            <a:avLst/>
          </a:prstGeom>
        </p:spPr>
        <p:txBody>
          <a:bodyPr vert="horz" lIns="90822" tIns="45410" rIns="90822" bIns="45410" rtlCol="0"/>
          <a:lstStyle>
            <a:lvl1pPr algn="r">
              <a:defRPr sz="1200"/>
            </a:lvl1pPr>
          </a:lstStyle>
          <a:p>
            <a:fld id="{9DBB802B-0F7C-47CA-8FDD-BDBC81208F8C}" type="datetimeFigureOut">
              <a:rPr lang="en-US" smtClean="0"/>
              <a:pPr/>
              <a:t>4/16/2024</a:t>
            </a:fld>
            <a:endParaRPr lang="en-US"/>
          </a:p>
        </p:txBody>
      </p:sp>
      <p:sp>
        <p:nvSpPr>
          <p:cNvPr id="4" name="Footer Placeholder 3"/>
          <p:cNvSpPr>
            <a:spLocks noGrp="1"/>
          </p:cNvSpPr>
          <p:nvPr>
            <p:ph type="ftr" sz="quarter" idx="2"/>
          </p:nvPr>
        </p:nvSpPr>
        <p:spPr>
          <a:xfrm>
            <a:off x="1" y="8841910"/>
            <a:ext cx="3043658" cy="465613"/>
          </a:xfrm>
          <a:prstGeom prst="rect">
            <a:avLst/>
          </a:prstGeom>
        </p:spPr>
        <p:txBody>
          <a:bodyPr vert="horz" lIns="90822" tIns="45410" rIns="90822" bIns="45410" rtlCol="0" anchor="b"/>
          <a:lstStyle>
            <a:lvl1pPr algn="l">
              <a:defRPr sz="1200"/>
            </a:lvl1pPr>
          </a:lstStyle>
          <a:p>
            <a:endParaRPr lang="en-US"/>
          </a:p>
        </p:txBody>
      </p:sp>
      <p:sp>
        <p:nvSpPr>
          <p:cNvPr id="5" name="Slide Number Placeholder 4"/>
          <p:cNvSpPr>
            <a:spLocks noGrp="1"/>
          </p:cNvSpPr>
          <p:nvPr>
            <p:ph type="sldNum" sz="quarter" idx="3"/>
          </p:nvPr>
        </p:nvSpPr>
        <p:spPr>
          <a:xfrm>
            <a:off x="3977868" y="8841910"/>
            <a:ext cx="3043658" cy="465613"/>
          </a:xfrm>
          <a:prstGeom prst="rect">
            <a:avLst/>
          </a:prstGeom>
        </p:spPr>
        <p:txBody>
          <a:bodyPr vert="horz" lIns="90822" tIns="45410" rIns="90822" bIns="45410" rtlCol="0" anchor="b"/>
          <a:lstStyle>
            <a:lvl1pPr algn="r">
              <a:defRPr sz="1200"/>
            </a:lvl1pPr>
          </a:lstStyle>
          <a:p>
            <a:fld id="{5ED98F3D-559A-4AE4-8BD7-FD246D22019A}" type="slidenum">
              <a:rPr lang="en-US" smtClean="0"/>
              <a:pPr/>
              <a:t>‹#›</a:t>
            </a:fld>
            <a:endParaRPr lang="en-US"/>
          </a:p>
        </p:txBody>
      </p:sp>
    </p:spTree>
    <p:extLst>
      <p:ext uri="{BB962C8B-B14F-4D97-AF65-F5344CB8AC3E}">
        <p14:creationId xmlns:p14="http://schemas.microsoft.com/office/powerpoint/2010/main" val="1557930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4" cy="465455"/>
          </a:xfrm>
          <a:prstGeom prst="rect">
            <a:avLst/>
          </a:prstGeom>
        </p:spPr>
        <p:txBody>
          <a:bodyPr vert="horz" lIns="93301" tIns="46650" rIns="93301" bIns="46650" rtlCol="0"/>
          <a:lstStyle>
            <a:lvl1pPr algn="l">
              <a:defRPr sz="1200"/>
            </a:lvl1pPr>
          </a:lstStyle>
          <a:p>
            <a:endParaRPr lang="en-US"/>
          </a:p>
        </p:txBody>
      </p:sp>
      <p:sp>
        <p:nvSpPr>
          <p:cNvPr id="3" name="Date Placeholder 2"/>
          <p:cNvSpPr>
            <a:spLocks noGrp="1"/>
          </p:cNvSpPr>
          <p:nvPr>
            <p:ph type="dt" idx="1"/>
          </p:nvPr>
        </p:nvSpPr>
        <p:spPr>
          <a:xfrm>
            <a:off x="3978133" y="0"/>
            <a:ext cx="3043344" cy="465455"/>
          </a:xfrm>
          <a:prstGeom prst="rect">
            <a:avLst/>
          </a:prstGeom>
        </p:spPr>
        <p:txBody>
          <a:bodyPr vert="horz" lIns="93301" tIns="46650" rIns="93301" bIns="46650" rtlCol="0"/>
          <a:lstStyle>
            <a:lvl1pPr algn="r">
              <a:defRPr sz="1200"/>
            </a:lvl1pPr>
          </a:lstStyle>
          <a:p>
            <a:fld id="{BE4C4146-3D72-46E2-BCFF-605EA5EDF6EE}" type="datetimeFigureOut">
              <a:rPr lang="en-US" smtClean="0"/>
              <a:pPr/>
              <a:t>4/16/2024</a:t>
            </a:fld>
            <a:endParaRPr lang="en-US"/>
          </a:p>
        </p:txBody>
      </p:sp>
      <p:sp>
        <p:nvSpPr>
          <p:cNvPr id="4" name="Slide Image Placeholder 3"/>
          <p:cNvSpPr>
            <a:spLocks noGrp="1" noRot="1" noChangeAspect="1"/>
          </p:cNvSpPr>
          <p:nvPr>
            <p:ph type="sldImg" idx="2"/>
          </p:nvPr>
        </p:nvSpPr>
        <p:spPr>
          <a:xfrm>
            <a:off x="407988" y="696913"/>
            <a:ext cx="6207125" cy="3492500"/>
          </a:xfrm>
          <a:prstGeom prst="rect">
            <a:avLst/>
          </a:prstGeom>
          <a:noFill/>
          <a:ln w="12700">
            <a:solidFill>
              <a:prstClr val="black"/>
            </a:solidFill>
          </a:ln>
        </p:spPr>
        <p:txBody>
          <a:bodyPr vert="horz" lIns="93301" tIns="46650" rIns="93301" bIns="46650"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01" tIns="46650" rIns="93301" bIns="466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29"/>
            <a:ext cx="3043344" cy="465455"/>
          </a:xfrm>
          <a:prstGeom prst="rect">
            <a:avLst/>
          </a:prstGeom>
        </p:spPr>
        <p:txBody>
          <a:bodyPr vert="horz" lIns="93301" tIns="46650" rIns="93301" bIns="46650"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29"/>
            <a:ext cx="3043344" cy="465455"/>
          </a:xfrm>
          <a:prstGeom prst="rect">
            <a:avLst/>
          </a:prstGeom>
        </p:spPr>
        <p:txBody>
          <a:bodyPr vert="horz" lIns="93301" tIns="46650" rIns="93301" bIns="46650" rtlCol="0" anchor="b"/>
          <a:lstStyle>
            <a:lvl1pPr algn="r">
              <a:defRPr sz="1200"/>
            </a:lvl1pPr>
          </a:lstStyle>
          <a:p>
            <a:fld id="{6F3A18CC-8CD5-44A1-85C9-5AFCC57AB0D5}" type="slidenum">
              <a:rPr lang="en-US" smtClean="0"/>
              <a:pPr/>
              <a:t>‹#›</a:t>
            </a:fld>
            <a:endParaRPr lang="en-US"/>
          </a:p>
        </p:txBody>
      </p:sp>
    </p:spTree>
    <p:extLst>
      <p:ext uri="{BB962C8B-B14F-4D97-AF65-F5344CB8AC3E}">
        <p14:creationId xmlns:p14="http://schemas.microsoft.com/office/powerpoint/2010/main" val="2528450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3A18CC-8CD5-44A1-85C9-5AFCC57AB0D5}" type="slidenum">
              <a:rPr lang="en-US" smtClean="0"/>
              <a:pPr/>
              <a:t>2</a:t>
            </a:fld>
            <a:endParaRPr lang="en-US"/>
          </a:p>
        </p:txBody>
      </p:sp>
    </p:spTree>
    <p:extLst>
      <p:ext uri="{BB962C8B-B14F-4D97-AF65-F5344CB8AC3E}">
        <p14:creationId xmlns:p14="http://schemas.microsoft.com/office/powerpoint/2010/main" val="2617311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dirty="0"/>
              </a:p>
            </p:txBody>
          </p:sp>
        </mc:Choice>
        <mc:Fallback xmlns="">
          <p:sp>
            <p:nvSpPr>
              <p:cNvPr id="3" name="Notes Placeholder 2"/>
              <p:cNvSpPr>
                <a:spLocks noGrp="1"/>
              </p:cNvSpPr>
              <p:nvPr>
                <p:ph type="body" idx="1"/>
              </p:nvPr>
            </p:nvSpPr>
            <p:spPr/>
            <p:txBody>
              <a:bodyPr/>
              <a:lstStyle/>
              <a:p>
                <a:r>
                  <a:rPr lang="en-US" dirty="0"/>
                  <a:t>Note that TCJA also affected </a:t>
                </a:r>
                <a:r>
                  <a:rPr lang="en-US" i="0">
                    <a:latin typeface="Cambria Math" panose="02040503050406030204" pitchFamily="18" charset="0"/>
                    <a:ea typeface="Cambria Math" panose="02040503050406030204" pitchFamily="18" charset="0"/>
                  </a:rPr>
                  <a:t>𝜌</a:t>
                </a:r>
                <a:r>
                  <a:rPr lang="en-US" dirty="0"/>
                  <a:t> through individual</a:t>
                </a:r>
                <a:r>
                  <a:rPr lang="en-US" baseline="0" dirty="0"/>
                  <a:t> taxes and limits on deductibility (30% of EBITDA), but say these don’t affect results much</a:t>
                </a:r>
                <a:endParaRPr lang="en-US" dirty="0"/>
              </a:p>
            </p:txBody>
          </p:sp>
        </mc:Fallback>
      </mc:AlternateContent>
      <p:sp>
        <p:nvSpPr>
          <p:cNvPr id="4" name="Slide Number Placeholder 3"/>
          <p:cNvSpPr>
            <a:spLocks noGrp="1"/>
          </p:cNvSpPr>
          <p:nvPr>
            <p:ph type="sldNum" sz="quarter" idx="5"/>
          </p:nvPr>
        </p:nvSpPr>
        <p:spPr/>
        <p:txBody>
          <a:bodyPr/>
          <a:lstStyle/>
          <a:p>
            <a:fld id="{6F3A18CC-8CD5-44A1-85C9-5AFCC57AB0D5}" type="slidenum">
              <a:rPr lang="en-US" smtClean="0"/>
              <a:pPr/>
              <a:t>3</a:t>
            </a:fld>
            <a:endParaRPr lang="en-US"/>
          </a:p>
        </p:txBody>
      </p:sp>
    </p:spTree>
    <p:extLst>
      <p:ext uri="{BB962C8B-B14F-4D97-AF65-F5344CB8AC3E}">
        <p14:creationId xmlns:p14="http://schemas.microsoft.com/office/powerpoint/2010/main" val="1050420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dirty="0"/>
              </a:p>
            </p:txBody>
          </p:sp>
        </mc:Choice>
        <mc:Fallback xmlns="">
          <p:sp>
            <p:nvSpPr>
              <p:cNvPr id="3" name="Notes Placeholder 2"/>
              <p:cNvSpPr>
                <a:spLocks noGrp="1"/>
              </p:cNvSpPr>
              <p:nvPr>
                <p:ph type="body" idx="1"/>
              </p:nvPr>
            </p:nvSpPr>
            <p:spPr/>
            <p:txBody>
              <a:bodyPr/>
              <a:lstStyle/>
              <a:p>
                <a:r>
                  <a:rPr lang="en-US" dirty="0"/>
                  <a:t>In principle, should use the projected path of METRs to calculate </a:t>
                </a:r>
                <a:r>
                  <a:rPr lang="el-GR" i="0">
                    <a:latin typeface="Cambria Math" panose="02040503050406030204" pitchFamily="18" charset="0"/>
                    <a:ea typeface="Cambria Math" panose="02040503050406030204" pitchFamily="18" charset="0"/>
                  </a:rPr>
                  <a:t>Γ</a:t>
                </a:r>
                <a:r>
                  <a:rPr lang="en-US" dirty="0"/>
                  <a:t>, but use the current value and may not matter that much empirically</a:t>
                </a:r>
              </a:p>
            </p:txBody>
          </p:sp>
        </mc:Fallback>
      </mc:AlternateContent>
      <p:sp>
        <p:nvSpPr>
          <p:cNvPr id="4" name="Slide Number Placeholder 3"/>
          <p:cNvSpPr>
            <a:spLocks noGrp="1"/>
          </p:cNvSpPr>
          <p:nvPr>
            <p:ph type="sldNum" sz="quarter" idx="5"/>
          </p:nvPr>
        </p:nvSpPr>
        <p:spPr/>
        <p:txBody>
          <a:bodyPr/>
          <a:lstStyle/>
          <a:p>
            <a:fld id="{6F3A18CC-8CD5-44A1-85C9-5AFCC57AB0D5}" type="slidenum">
              <a:rPr lang="en-US" smtClean="0"/>
              <a:pPr/>
              <a:t>4</a:t>
            </a:fld>
            <a:endParaRPr lang="en-US"/>
          </a:p>
        </p:txBody>
      </p:sp>
    </p:spTree>
    <p:extLst>
      <p:ext uri="{BB962C8B-B14F-4D97-AF65-F5344CB8AC3E}">
        <p14:creationId xmlns:p14="http://schemas.microsoft.com/office/powerpoint/2010/main" val="1781113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dirty="0"/>
              </a:p>
            </p:txBody>
          </p:sp>
        </mc:Choice>
        <mc:Fallback xmlns="">
          <p:sp>
            <p:nvSpPr>
              <p:cNvPr id="3" name="Notes Placeholder 2"/>
              <p:cNvSpPr>
                <a:spLocks noGrp="1"/>
              </p:cNvSpPr>
              <p:nvPr>
                <p:ph type="body" idx="1"/>
              </p:nvPr>
            </p:nvSpPr>
            <p:spPr/>
            <p:txBody>
              <a:bodyPr/>
              <a:lstStyle/>
              <a:p>
                <a:r>
                  <a:rPr lang="en-US" dirty="0"/>
                  <a:t>In principle, should use the projected path of METRs to calculate </a:t>
                </a:r>
                <a:r>
                  <a:rPr lang="el-GR" i="0">
                    <a:latin typeface="Cambria Math" panose="02040503050406030204" pitchFamily="18" charset="0"/>
                    <a:ea typeface="Cambria Math" panose="02040503050406030204" pitchFamily="18" charset="0"/>
                  </a:rPr>
                  <a:t>Γ</a:t>
                </a:r>
                <a:r>
                  <a:rPr lang="en-US" dirty="0"/>
                  <a:t>, but use the current value and may not matter that much empirically</a:t>
                </a:r>
              </a:p>
            </p:txBody>
          </p:sp>
        </mc:Fallback>
      </mc:AlternateContent>
      <p:sp>
        <p:nvSpPr>
          <p:cNvPr id="4" name="Slide Number Placeholder 3"/>
          <p:cNvSpPr>
            <a:spLocks noGrp="1"/>
          </p:cNvSpPr>
          <p:nvPr>
            <p:ph type="sldNum" sz="quarter" idx="5"/>
          </p:nvPr>
        </p:nvSpPr>
        <p:spPr/>
        <p:txBody>
          <a:bodyPr/>
          <a:lstStyle/>
          <a:p>
            <a:fld id="{6F3A18CC-8CD5-44A1-85C9-5AFCC57AB0D5}" type="slidenum">
              <a:rPr lang="en-US" smtClean="0"/>
              <a:pPr/>
              <a:t>5</a:t>
            </a:fld>
            <a:endParaRPr lang="en-US"/>
          </a:p>
        </p:txBody>
      </p:sp>
    </p:spTree>
    <p:extLst>
      <p:ext uri="{BB962C8B-B14F-4D97-AF65-F5344CB8AC3E}">
        <p14:creationId xmlns:p14="http://schemas.microsoft.com/office/powerpoint/2010/main" val="2417660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dirty="0"/>
              </a:p>
            </p:txBody>
          </p:sp>
        </mc:Choice>
        <mc:Fallback xmlns="">
          <p:sp>
            <p:nvSpPr>
              <p:cNvPr id="3" name="Notes Placeholder 2"/>
              <p:cNvSpPr>
                <a:spLocks noGrp="1"/>
              </p:cNvSpPr>
              <p:nvPr>
                <p:ph type="body" idx="1"/>
              </p:nvPr>
            </p:nvSpPr>
            <p:spPr/>
            <p:txBody>
              <a:bodyPr/>
              <a:lstStyle/>
              <a:p>
                <a:r>
                  <a:rPr lang="en-US" dirty="0"/>
                  <a:t>In principle, should use the projected path of METRs to calculate </a:t>
                </a:r>
                <a:r>
                  <a:rPr lang="el-GR" i="0">
                    <a:latin typeface="Cambria Math" panose="02040503050406030204" pitchFamily="18" charset="0"/>
                    <a:ea typeface="Cambria Math" panose="02040503050406030204" pitchFamily="18" charset="0"/>
                  </a:rPr>
                  <a:t>Γ</a:t>
                </a:r>
                <a:r>
                  <a:rPr lang="en-US" dirty="0"/>
                  <a:t>, but use the current value and may not matter that much empirically</a:t>
                </a:r>
              </a:p>
            </p:txBody>
          </p:sp>
        </mc:Fallback>
      </mc:AlternateContent>
      <p:sp>
        <p:nvSpPr>
          <p:cNvPr id="4" name="Slide Number Placeholder 3"/>
          <p:cNvSpPr>
            <a:spLocks noGrp="1"/>
          </p:cNvSpPr>
          <p:nvPr>
            <p:ph type="sldNum" sz="quarter" idx="5"/>
          </p:nvPr>
        </p:nvSpPr>
        <p:spPr/>
        <p:txBody>
          <a:bodyPr/>
          <a:lstStyle/>
          <a:p>
            <a:fld id="{6F3A18CC-8CD5-44A1-85C9-5AFCC57AB0D5}" type="slidenum">
              <a:rPr lang="en-US" smtClean="0"/>
              <a:pPr/>
              <a:t>6</a:t>
            </a:fld>
            <a:endParaRPr lang="en-US"/>
          </a:p>
        </p:txBody>
      </p:sp>
    </p:spTree>
    <p:extLst>
      <p:ext uri="{BB962C8B-B14F-4D97-AF65-F5344CB8AC3E}">
        <p14:creationId xmlns:p14="http://schemas.microsoft.com/office/powerpoint/2010/main" val="3917651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2"/>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E6A1E4F-7611-4AE6-A23D-ABEC3512DB95}" type="datetimeFigureOut">
              <a:rPr lang="en-US" smtClean="0"/>
              <a:pPr/>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A1E4F-7611-4AE6-A23D-ABEC3512DB95}" type="datetimeFigureOut">
              <a:rPr lang="en-US" smtClean="0"/>
              <a:pPr/>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A1E4F-7611-4AE6-A23D-ABEC3512DB95}" type="datetimeFigureOut">
              <a:rPr lang="en-US" smtClean="0"/>
              <a:pPr/>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347200" cy="1143000"/>
          </a:xfrm>
        </p:spPr>
        <p:txBody>
          <a:bodyPr anchor="t"/>
          <a:lstStyle>
            <a:lvl1pPr algn="l">
              <a:defRPr/>
            </a:lvl1pPr>
          </a:lstStyle>
          <a:p>
            <a:r>
              <a:rPr lang="en-US" dirty="0"/>
              <a:t>Click to edit Master title style</a:t>
            </a:r>
          </a:p>
        </p:txBody>
      </p:sp>
      <p:sp>
        <p:nvSpPr>
          <p:cNvPr id="3" name="Content Placeholder 2"/>
          <p:cNvSpPr>
            <a:spLocks noGrp="1"/>
          </p:cNvSpPr>
          <p:nvPr>
            <p:ph idx="1"/>
          </p:nvPr>
        </p:nvSpPr>
        <p:spPr/>
        <p:txBody>
          <a:bodyPr/>
          <a:lstStyle>
            <a:lvl1pPr>
              <a:defRPr b="0"/>
            </a:lvl1pPr>
            <a:lvl2pPr>
              <a:defRPr b="0"/>
            </a:lvl2pPr>
            <a:lvl3pPr>
              <a:defRPr b="0"/>
            </a:lvl3pPr>
            <a:lvl4pPr>
              <a:defRPr b="0"/>
            </a:lvl4pPr>
            <a:lvl5pPr>
              <a:defRPr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E6A1E4F-7611-4AE6-A23D-ABEC3512DB95}" type="datetimeFigureOut">
              <a:rPr lang="en-US" smtClean="0"/>
              <a:pPr/>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7"/>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6A1E4F-7611-4AE6-A23D-ABEC3512DB95}" type="datetimeFigureOut">
              <a:rPr lang="en-US" smtClean="0"/>
              <a:pPr/>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6A1E4F-7611-4AE6-A23D-ABEC3512DB95}" type="datetimeFigureOut">
              <a:rPr lang="en-US" smtClean="0"/>
              <a:pPr/>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6A1E4F-7611-4AE6-A23D-ABEC3512DB95}" type="datetimeFigureOut">
              <a:rPr lang="en-US" smtClean="0"/>
              <a:pPr/>
              <a:t>4/16/2024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895600"/>
            <a:ext cx="10972800" cy="11430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4E6A1E4F-7611-4AE6-A23D-ABEC3512DB95}" type="datetimeFigureOut">
              <a:rPr lang="en-US" smtClean="0"/>
              <a:pPr/>
              <a:t>4/16/2024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A1E4F-7611-4AE6-A23D-ABEC3512DB95}" type="datetimeFigureOut">
              <a:rPr lang="en-US" smtClean="0"/>
              <a:pPr/>
              <a:t>4/16/2024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A1E4F-7611-4AE6-A23D-ABEC3512DB95}" type="datetimeFigureOut">
              <a:rPr lang="en-US" smtClean="0"/>
              <a:pPr/>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A1E4F-7611-4AE6-A23D-ABEC3512DB95}" type="datetimeFigureOut">
              <a:rPr lang="en-US" smtClean="0"/>
              <a:pPr/>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1B52-85CE-4EA2-B025-1949662078D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A1E4F-7611-4AE6-A23D-ABEC3512DB95}" type="datetimeFigureOut">
              <a:rPr lang="en-US" smtClean="0"/>
              <a:pPr/>
              <a:t>4/16/2024</a:t>
            </a:fld>
            <a:endParaRPr lang="en-US"/>
          </a:p>
        </p:txBody>
      </p:sp>
      <p:sp>
        <p:nvSpPr>
          <p:cNvPr id="5" name="Footer Placeholder 4"/>
          <p:cNvSpPr>
            <a:spLocks noGrp="1"/>
          </p:cNvSpPr>
          <p:nvPr>
            <p:ph type="ftr" sz="quarter" idx="3"/>
          </p:nvPr>
        </p:nvSpPr>
        <p:spPr>
          <a:xfrm>
            <a:off x="4165600" y="635636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6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51B52-85CE-4EA2-B025-1949662078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130442"/>
            <a:ext cx="9829800" cy="1470025"/>
          </a:xfrm>
        </p:spPr>
        <p:txBody>
          <a:bodyPr>
            <a:normAutofit/>
          </a:bodyPr>
          <a:lstStyle/>
          <a:p>
            <a:r>
              <a:rPr lang="en-US" dirty="0"/>
              <a:t>Inflation’s Fiscal Impact on American Households</a:t>
            </a:r>
          </a:p>
        </p:txBody>
      </p:sp>
      <p:sp>
        <p:nvSpPr>
          <p:cNvPr id="3" name="Subtitle 2"/>
          <p:cNvSpPr>
            <a:spLocks noGrp="1"/>
          </p:cNvSpPr>
          <p:nvPr>
            <p:ph type="subTitle" idx="1"/>
          </p:nvPr>
        </p:nvSpPr>
        <p:spPr>
          <a:xfrm>
            <a:off x="1828800" y="3886200"/>
            <a:ext cx="8534400" cy="2286000"/>
          </a:xfrm>
        </p:spPr>
        <p:txBody>
          <a:bodyPr>
            <a:normAutofit/>
          </a:bodyPr>
          <a:lstStyle/>
          <a:p>
            <a:r>
              <a:rPr lang="en-US" sz="3600" dirty="0">
                <a:solidFill>
                  <a:schemeClr val="tx1"/>
                </a:solidFill>
              </a:rPr>
              <a:t>David </a:t>
            </a:r>
            <a:r>
              <a:rPr lang="en-US" sz="3600" dirty="0" err="1">
                <a:solidFill>
                  <a:schemeClr val="tx1"/>
                </a:solidFill>
              </a:rPr>
              <a:t>Altig</a:t>
            </a:r>
            <a:r>
              <a:rPr lang="en-US" sz="3600" dirty="0">
                <a:solidFill>
                  <a:schemeClr val="tx1"/>
                </a:solidFill>
              </a:rPr>
              <a:t>, Alan J. Auerbach, Erin </a:t>
            </a:r>
            <a:r>
              <a:rPr lang="en-US" sz="3600" dirty="0" err="1">
                <a:solidFill>
                  <a:schemeClr val="tx1"/>
                </a:solidFill>
              </a:rPr>
              <a:t>Eidschun</a:t>
            </a:r>
            <a:r>
              <a:rPr lang="en-US" sz="3600" dirty="0">
                <a:solidFill>
                  <a:schemeClr val="tx1"/>
                </a:solidFill>
              </a:rPr>
              <a:t>,</a:t>
            </a:r>
          </a:p>
          <a:p>
            <a:r>
              <a:rPr lang="en-US" sz="3600" dirty="0">
                <a:solidFill>
                  <a:schemeClr val="tx1"/>
                </a:solidFill>
              </a:rPr>
              <a:t>Laurence Kotlikoff, and Victor </a:t>
            </a:r>
            <a:r>
              <a:rPr lang="en-US" sz="3600" dirty="0" err="1">
                <a:solidFill>
                  <a:schemeClr val="tx1"/>
                </a:solidFill>
              </a:rPr>
              <a:t>Yifan</a:t>
            </a:r>
            <a:r>
              <a:rPr lang="en-US" sz="3600" dirty="0">
                <a:solidFill>
                  <a:schemeClr val="tx1"/>
                </a:solidFill>
              </a:rPr>
              <a:t> Ye</a:t>
            </a:r>
          </a:p>
          <a:p>
            <a:r>
              <a:rPr lang="en-US" sz="3600" dirty="0">
                <a:solidFill>
                  <a:schemeClr val="tx1"/>
                </a:solidFill>
              </a:rPr>
              <a:t>April 19, 2024</a:t>
            </a:r>
          </a:p>
        </p:txBody>
      </p:sp>
      <p:sp>
        <p:nvSpPr>
          <p:cNvPr id="5" name="Rectangle 4">
            <a:extLst>
              <a:ext uri="{FF2B5EF4-FFF2-40B4-BE49-F238E27FC236}">
                <a16:creationId xmlns:a16="http://schemas.microsoft.com/office/drawing/2014/main" id="{E8E11C50-A823-4B05-ABAD-5C870E7E529E}"/>
              </a:ext>
            </a:extLst>
          </p:cNvPr>
          <p:cNvSpPr/>
          <p:nvPr/>
        </p:nvSpPr>
        <p:spPr>
          <a:xfrm>
            <a:off x="0" y="-1524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7EA86-9E64-4208-A739-C1A402C14986}"/>
              </a:ext>
            </a:extLst>
          </p:cNvPr>
          <p:cNvSpPr>
            <a:spLocks noGrp="1"/>
          </p:cNvSpPr>
          <p:nvPr>
            <p:ph type="title"/>
          </p:nvPr>
        </p:nvSpPr>
        <p:spPr/>
        <p:txBody>
          <a:bodyPr/>
          <a:lstStyle/>
          <a:p>
            <a:r>
              <a:rPr lang="en-US" dirty="0"/>
              <a:t>Our Approach</a:t>
            </a:r>
          </a:p>
        </p:txBody>
      </p:sp>
      <p:sp>
        <p:nvSpPr>
          <p:cNvPr id="3" name="Content Placeholder 2">
            <a:extLst>
              <a:ext uri="{FF2B5EF4-FFF2-40B4-BE49-F238E27FC236}">
                <a16:creationId xmlns:a16="http://schemas.microsoft.com/office/drawing/2014/main" id="{79AAA0E0-FCB4-4EE5-9577-668C0BB272EF}"/>
              </a:ext>
            </a:extLst>
          </p:cNvPr>
          <p:cNvSpPr>
            <a:spLocks noGrp="1"/>
          </p:cNvSpPr>
          <p:nvPr>
            <p:ph idx="1"/>
          </p:nvPr>
        </p:nvSpPr>
        <p:spPr>
          <a:xfrm>
            <a:off x="609600" y="1600205"/>
            <a:ext cx="10972800" cy="5105395"/>
          </a:xfrm>
        </p:spPr>
        <p:txBody>
          <a:bodyPr>
            <a:normAutofit/>
          </a:bodyPr>
          <a:lstStyle/>
          <a:p>
            <a:r>
              <a:rPr lang="en-US" dirty="0">
                <a:solidFill>
                  <a:schemeClr val="tx1">
                    <a:lumMod val="50000"/>
                    <a:lumOff val="50000"/>
                  </a:schemeClr>
                </a:solidFill>
              </a:rPr>
              <a:t>Starting with a sample based on the 2019 SCF, estimate effects of inflation over lifetime horizon, using The Fiscal Analyzer (TFA), which tracks earnings and consumption behavior over different mortality paths under assumption of consumption smoothing subject to borrowing constraints</a:t>
            </a:r>
          </a:p>
          <a:p>
            <a:r>
              <a:rPr lang="en-US" dirty="0">
                <a:solidFill>
                  <a:schemeClr val="tx1">
                    <a:lumMod val="50000"/>
                    <a:lumOff val="50000"/>
                  </a:schemeClr>
                </a:solidFill>
              </a:rPr>
              <a:t>Incorporate extremely detailed characterization of rules of tax and transfer programs, at the federal and state levels</a:t>
            </a:r>
          </a:p>
          <a:p>
            <a:r>
              <a:rPr lang="en-US" dirty="0"/>
              <a:t>Estimate impact of inflation on corporate and noncorporate business taxes using data from the </a:t>
            </a:r>
            <a:r>
              <a:rPr lang="en-US"/>
              <a:t>Fed and </a:t>
            </a:r>
            <a:r>
              <a:rPr lang="en-US" dirty="0"/>
              <a:t>BEA.</a:t>
            </a:r>
          </a:p>
        </p:txBody>
      </p:sp>
      <p:sp>
        <p:nvSpPr>
          <p:cNvPr id="4" name="Rectangle 3">
            <a:extLst>
              <a:ext uri="{FF2B5EF4-FFF2-40B4-BE49-F238E27FC236}">
                <a16:creationId xmlns:a16="http://schemas.microsoft.com/office/drawing/2014/main" id="{6102EA9A-EA10-47C3-85B4-942CCD5D7CED}"/>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63909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7EA86-9E64-4208-A739-C1A402C14986}"/>
              </a:ext>
            </a:extLst>
          </p:cNvPr>
          <p:cNvSpPr>
            <a:spLocks noGrp="1"/>
          </p:cNvSpPr>
          <p:nvPr>
            <p:ph type="title"/>
          </p:nvPr>
        </p:nvSpPr>
        <p:spPr/>
        <p:txBody>
          <a:bodyPr/>
          <a:lstStyle/>
          <a:p>
            <a:r>
              <a:rPr lang="en-US" dirty="0"/>
              <a:t>Our Approach</a:t>
            </a:r>
          </a:p>
        </p:txBody>
      </p:sp>
      <p:sp>
        <p:nvSpPr>
          <p:cNvPr id="3" name="Content Placeholder 2">
            <a:extLst>
              <a:ext uri="{FF2B5EF4-FFF2-40B4-BE49-F238E27FC236}">
                <a16:creationId xmlns:a16="http://schemas.microsoft.com/office/drawing/2014/main" id="{79AAA0E0-FCB4-4EE5-9577-668C0BB272EF}"/>
              </a:ext>
            </a:extLst>
          </p:cNvPr>
          <p:cNvSpPr>
            <a:spLocks noGrp="1"/>
          </p:cNvSpPr>
          <p:nvPr>
            <p:ph idx="1"/>
          </p:nvPr>
        </p:nvSpPr>
        <p:spPr>
          <a:xfrm>
            <a:off x="609600" y="1600205"/>
            <a:ext cx="10972800" cy="5105395"/>
          </a:xfrm>
        </p:spPr>
        <p:txBody>
          <a:bodyPr>
            <a:normAutofit/>
          </a:bodyPr>
          <a:lstStyle/>
          <a:p>
            <a:r>
              <a:rPr lang="en-US" dirty="0"/>
              <a:t>Assume full financial adjustments (e.g., wages, asset values, relative prices), so, absent taxes and transfers, inflation would have no impact on real consumption path</a:t>
            </a:r>
          </a:p>
          <a:p>
            <a:pPr lvl="1"/>
            <a:r>
              <a:rPr lang="en-US" dirty="0"/>
              <a:t>Consider </a:t>
            </a:r>
            <a:r>
              <a:rPr lang="en-US"/>
              <a:t>only non-neutralities </a:t>
            </a:r>
            <a:r>
              <a:rPr lang="en-US" dirty="0"/>
              <a:t>due to the fiscal system itself</a:t>
            </a:r>
          </a:p>
        </p:txBody>
      </p:sp>
      <p:sp>
        <p:nvSpPr>
          <p:cNvPr id="4" name="Rectangle 3">
            <a:extLst>
              <a:ext uri="{FF2B5EF4-FFF2-40B4-BE49-F238E27FC236}">
                <a16:creationId xmlns:a16="http://schemas.microsoft.com/office/drawing/2014/main" id="{6102EA9A-EA10-47C3-85B4-942CCD5D7CED}"/>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741206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4F6A-6CF5-47F1-9167-EFFCAAAA8FE5}"/>
              </a:ext>
            </a:extLst>
          </p:cNvPr>
          <p:cNvSpPr>
            <a:spLocks noGrp="1"/>
          </p:cNvSpPr>
          <p:nvPr>
            <p:ph type="title"/>
          </p:nvPr>
        </p:nvSpPr>
        <p:spPr/>
        <p:txBody>
          <a:bodyPr/>
          <a:lstStyle/>
          <a:p>
            <a:r>
              <a:rPr lang="en-US" dirty="0"/>
              <a:t>Main Results</a:t>
            </a:r>
          </a:p>
        </p:txBody>
      </p:sp>
      <p:sp>
        <p:nvSpPr>
          <p:cNvPr id="3" name="Content Placeholder 2">
            <a:extLst>
              <a:ext uri="{FF2B5EF4-FFF2-40B4-BE49-F238E27FC236}">
                <a16:creationId xmlns:a16="http://schemas.microsoft.com/office/drawing/2014/main" id="{D4E6285E-4696-41A3-B733-A1D3D508A44B}"/>
              </a:ext>
            </a:extLst>
          </p:cNvPr>
          <p:cNvSpPr>
            <a:spLocks noGrp="1"/>
          </p:cNvSpPr>
          <p:nvPr>
            <p:ph idx="1"/>
          </p:nvPr>
        </p:nvSpPr>
        <p:spPr/>
        <p:txBody>
          <a:bodyPr/>
          <a:lstStyle/>
          <a:p>
            <a:r>
              <a:rPr lang="en-US" dirty="0"/>
              <a:t>Most households experience a large reduction in present value of resources due to inflation</a:t>
            </a:r>
          </a:p>
          <a:p>
            <a:pPr lvl="1"/>
            <a:r>
              <a:rPr lang="en-US" dirty="0"/>
              <a:t>Median changes are -6.09% (-3.49%) for 10% (5%) inflation</a:t>
            </a:r>
          </a:p>
        </p:txBody>
      </p:sp>
      <p:sp>
        <p:nvSpPr>
          <p:cNvPr id="4" name="Rectangle 3">
            <a:extLst>
              <a:ext uri="{FF2B5EF4-FFF2-40B4-BE49-F238E27FC236}">
                <a16:creationId xmlns:a16="http://schemas.microsoft.com/office/drawing/2014/main" id="{990F73EF-D25F-41FC-9490-8E22168DD1BB}"/>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747278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5A2C2F6-664A-4735-A1AB-C5BF16B74145}"/>
              </a:ext>
            </a:extLst>
          </p:cNvPr>
          <p:cNvPicPr>
            <a:picLocks noChangeAspect="1"/>
          </p:cNvPicPr>
          <p:nvPr/>
        </p:nvPicPr>
        <p:blipFill>
          <a:blip r:embed="rId2"/>
          <a:stretch>
            <a:fillRect/>
          </a:stretch>
        </p:blipFill>
        <p:spPr>
          <a:xfrm>
            <a:off x="1573161" y="430161"/>
            <a:ext cx="9045677" cy="5997677"/>
          </a:xfrm>
          <a:prstGeom prst="rect">
            <a:avLst/>
          </a:prstGeom>
        </p:spPr>
      </p:pic>
      <p:sp>
        <p:nvSpPr>
          <p:cNvPr id="3" name="Rectangle 2">
            <a:extLst>
              <a:ext uri="{FF2B5EF4-FFF2-40B4-BE49-F238E27FC236}">
                <a16:creationId xmlns:a16="http://schemas.microsoft.com/office/drawing/2014/main" id="{C0F71A6E-876C-4A43-8941-BCAB9EEB0779}"/>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4234314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4F6A-6CF5-47F1-9167-EFFCAAAA8FE5}"/>
              </a:ext>
            </a:extLst>
          </p:cNvPr>
          <p:cNvSpPr>
            <a:spLocks noGrp="1"/>
          </p:cNvSpPr>
          <p:nvPr>
            <p:ph type="title"/>
          </p:nvPr>
        </p:nvSpPr>
        <p:spPr/>
        <p:txBody>
          <a:bodyPr/>
          <a:lstStyle/>
          <a:p>
            <a:r>
              <a:rPr lang="en-US" dirty="0"/>
              <a:t>Main Results</a:t>
            </a:r>
          </a:p>
        </p:txBody>
      </p:sp>
      <p:sp>
        <p:nvSpPr>
          <p:cNvPr id="3" name="Content Placeholder 2">
            <a:extLst>
              <a:ext uri="{FF2B5EF4-FFF2-40B4-BE49-F238E27FC236}">
                <a16:creationId xmlns:a16="http://schemas.microsoft.com/office/drawing/2014/main" id="{D4E6285E-4696-41A3-B733-A1D3D508A44B}"/>
              </a:ext>
            </a:extLst>
          </p:cNvPr>
          <p:cNvSpPr>
            <a:spLocks noGrp="1"/>
          </p:cNvSpPr>
          <p:nvPr>
            <p:ph idx="1"/>
          </p:nvPr>
        </p:nvSpPr>
        <p:spPr/>
        <p:txBody>
          <a:bodyPr/>
          <a:lstStyle/>
          <a:p>
            <a:r>
              <a:rPr lang="en-US" dirty="0">
                <a:solidFill>
                  <a:schemeClr val="tx1">
                    <a:lumMod val="50000"/>
                    <a:lumOff val="50000"/>
                  </a:schemeClr>
                </a:solidFill>
              </a:rPr>
              <a:t>Most households experience a large reduction in present value of resources due to inflation</a:t>
            </a:r>
          </a:p>
          <a:p>
            <a:r>
              <a:rPr lang="en-US" dirty="0"/>
              <a:t>Effects of inflation are progressive, with larger percentage reductions for higher-resource groups</a:t>
            </a:r>
          </a:p>
          <a:p>
            <a:pPr lvl="1"/>
            <a:r>
              <a:rPr lang="en-US" dirty="0"/>
              <a:t>Inflation-increased tax on capital income hits these groups harder</a:t>
            </a:r>
          </a:p>
        </p:txBody>
      </p:sp>
      <p:sp>
        <p:nvSpPr>
          <p:cNvPr id="4" name="Rectangle 3">
            <a:extLst>
              <a:ext uri="{FF2B5EF4-FFF2-40B4-BE49-F238E27FC236}">
                <a16:creationId xmlns:a16="http://schemas.microsoft.com/office/drawing/2014/main" id="{990F73EF-D25F-41FC-9490-8E22168DD1BB}"/>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54486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969F791-55BD-49AD-BFE2-B448C23BC604}"/>
              </a:ext>
            </a:extLst>
          </p:cNvPr>
          <p:cNvPicPr>
            <a:picLocks noChangeAspect="1"/>
          </p:cNvPicPr>
          <p:nvPr/>
        </p:nvPicPr>
        <p:blipFill>
          <a:blip r:embed="rId2"/>
          <a:stretch>
            <a:fillRect/>
          </a:stretch>
        </p:blipFill>
        <p:spPr>
          <a:xfrm>
            <a:off x="825909" y="587477"/>
            <a:ext cx="10540181" cy="5683045"/>
          </a:xfrm>
          <a:prstGeom prst="rect">
            <a:avLst/>
          </a:prstGeom>
        </p:spPr>
      </p:pic>
      <p:sp>
        <p:nvSpPr>
          <p:cNvPr id="3" name="Rectangle 2">
            <a:extLst>
              <a:ext uri="{FF2B5EF4-FFF2-40B4-BE49-F238E27FC236}">
                <a16:creationId xmlns:a16="http://schemas.microsoft.com/office/drawing/2014/main" id="{B252859B-81A2-4C30-91BF-8123CA5A40A0}"/>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353796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4F6A-6CF5-47F1-9167-EFFCAAAA8FE5}"/>
              </a:ext>
            </a:extLst>
          </p:cNvPr>
          <p:cNvSpPr>
            <a:spLocks noGrp="1"/>
          </p:cNvSpPr>
          <p:nvPr>
            <p:ph type="title"/>
          </p:nvPr>
        </p:nvSpPr>
        <p:spPr/>
        <p:txBody>
          <a:bodyPr/>
          <a:lstStyle/>
          <a:p>
            <a:r>
              <a:rPr lang="en-US" dirty="0"/>
              <a:t>Main Results</a:t>
            </a:r>
          </a:p>
        </p:txBody>
      </p:sp>
      <p:sp>
        <p:nvSpPr>
          <p:cNvPr id="3" name="Content Placeholder 2">
            <a:extLst>
              <a:ext uri="{FF2B5EF4-FFF2-40B4-BE49-F238E27FC236}">
                <a16:creationId xmlns:a16="http://schemas.microsoft.com/office/drawing/2014/main" id="{D4E6285E-4696-41A3-B733-A1D3D508A44B}"/>
              </a:ext>
            </a:extLst>
          </p:cNvPr>
          <p:cNvSpPr>
            <a:spLocks noGrp="1"/>
          </p:cNvSpPr>
          <p:nvPr>
            <p:ph idx="1"/>
          </p:nvPr>
        </p:nvSpPr>
        <p:spPr/>
        <p:txBody>
          <a:bodyPr/>
          <a:lstStyle/>
          <a:p>
            <a:r>
              <a:rPr lang="en-US" dirty="0">
                <a:solidFill>
                  <a:schemeClr val="tx1">
                    <a:lumMod val="50000"/>
                    <a:lumOff val="50000"/>
                  </a:schemeClr>
                </a:solidFill>
              </a:rPr>
              <a:t>Most households experience a reduction in present value of resources due to inflation</a:t>
            </a:r>
          </a:p>
          <a:p>
            <a:r>
              <a:rPr lang="en-US" dirty="0">
                <a:solidFill>
                  <a:schemeClr val="tx1">
                    <a:lumMod val="50000"/>
                    <a:lumOff val="50000"/>
                  </a:schemeClr>
                </a:solidFill>
              </a:rPr>
              <a:t>Effects of inflation are progressive, with larger percentage reductions for higher-resource groups</a:t>
            </a:r>
          </a:p>
          <a:p>
            <a:r>
              <a:rPr lang="en-US" dirty="0"/>
              <a:t>Inflation hits those in middle age harder than those younger or older</a:t>
            </a:r>
          </a:p>
          <a:p>
            <a:pPr lvl="1"/>
            <a:r>
              <a:rPr lang="en-US" dirty="0"/>
              <a:t>Life-cycle asset pattern plays a role here</a:t>
            </a:r>
          </a:p>
        </p:txBody>
      </p:sp>
      <p:sp>
        <p:nvSpPr>
          <p:cNvPr id="4" name="Rectangle 3">
            <a:extLst>
              <a:ext uri="{FF2B5EF4-FFF2-40B4-BE49-F238E27FC236}">
                <a16:creationId xmlns:a16="http://schemas.microsoft.com/office/drawing/2014/main" id="{990F73EF-D25F-41FC-9490-8E22168DD1BB}"/>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488611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41602C3-8401-482D-8E90-7AE6B47F74D4}"/>
              </a:ext>
            </a:extLst>
          </p:cNvPr>
          <p:cNvPicPr>
            <a:picLocks noChangeAspect="1"/>
          </p:cNvPicPr>
          <p:nvPr/>
        </p:nvPicPr>
        <p:blipFill>
          <a:blip r:embed="rId2"/>
          <a:stretch>
            <a:fillRect/>
          </a:stretch>
        </p:blipFill>
        <p:spPr>
          <a:xfrm>
            <a:off x="983226" y="744793"/>
            <a:ext cx="10225548" cy="5368413"/>
          </a:xfrm>
          <a:prstGeom prst="rect">
            <a:avLst/>
          </a:prstGeom>
        </p:spPr>
      </p:pic>
      <p:sp>
        <p:nvSpPr>
          <p:cNvPr id="3" name="Rectangle 2">
            <a:extLst>
              <a:ext uri="{FF2B5EF4-FFF2-40B4-BE49-F238E27FC236}">
                <a16:creationId xmlns:a16="http://schemas.microsoft.com/office/drawing/2014/main" id="{B46F620B-7C90-4966-80D4-29BAC2C6B2AF}"/>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902562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4F6A-6CF5-47F1-9167-EFFCAAAA8FE5}"/>
              </a:ext>
            </a:extLst>
          </p:cNvPr>
          <p:cNvSpPr>
            <a:spLocks noGrp="1"/>
          </p:cNvSpPr>
          <p:nvPr>
            <p:ph type="title"/>
          </p:nvPr>
        </p:nvSpPr>
        <p:spPr/>
        <p:txBody>
          <a:bodyPr/>
          <a:lstStyle/>
          <a:p>
            <a:r>
              <a:rPr lang="en-US" dirty="0"/>
              <a:t>Main Results</a:t>
            </a:r>
          </a:p>
        </p:txBody>
      </p:sp>
      <p:sp>
        <p:nvSpPr>
          <p:cNvPr id="3" name="Content Placeholder 2">
            <a:extLst>
              <a:ext uri="{FF2B5EF4-FFF2-40B4-BE49-F238E27FC236}">
                <a16:creationId xmlns:a16="http://schemas.microsoft.com/office/drawing/2014/main" id="{D4E6285E-4696-41A3-B733-A1D3D508A44B}"/>
              </a:ext>
            </a:extLst>
          </p:cNvPr>
          <p:cNvSpPr>
            <a:spLocks noGrp="1"/>
          </p:cNvSpPr>
          <p:nvPr>
            <p:ph idx="1"/>
          </p:nvPr>
        </p:nvSpPr>
        <p:spPr>
          <a:xfrm>
            <a:off x="609600" y="1600205"/>
            <a:ext cx="10972800" cy="5105395"/>
          </a:xfrm>
        </p:spPr>
        <p:txBody>
          <a:bodyPr>
            <a:normAutofit/>
          </a:bodyPr>
          <a:lstStyle/>
          <a:p>
            <a:r>
              <a:rPr lang="en-US" dirty="0">
                <a:solidFill>
                  <a:schemeClr val="tx1">
                    <a:lumMod val="50000"/>
                    <a:lumOff val="50000"/>
                  </a:schemeClr>
                </a:solidFill>
              </a:rPr>
              <a:t>Most households experience a reduction in present value of resources due to inflation</a:t>
            </a:r>
          </a:p>
          <a:p>
            <a:r>
              <a:rPr lang="en-US" dirty="0">
                <a:solidFill>
                  <a:schemeClr val="tx1">
                    <a:lumMod val="50000"/>
                    <a:lumOff val="50000"/>
                  </a:schemeClr>
                </a:solidFill>
              </a:rPr>
              <a:t>Effects of inflation are progressive, with larger percentage reductions for higher-resource groups</a:t>
            </a:r>
          </a:p>
          <a:p>
            <a:r>
              <a:rPr lang="en-US" dirty="0">
                <a:solidFill>
                  <a:schemeClr val="tx1">
                    <a:lumMod val="50000"/>
                    <a:lumOff val="50000"/>
                  </a:schemeClr>
                </a:solidFill>
              </a:rPr>
              <a:t>Inflation hits those in middle age harder than those younger or older</a:t>
            </a:r>
          </a:p>
          <a:p>
            <a:r>
              <a:rPr lang="en-US" dirty="0"/>
              <a:t>Considerable dispersion in outcomes</a:t>
            </a:r>
          </a:p>
          <a:p>
            <a:pPr lvl="1"/>
            <a:r>
              <a:rPr lang="en-US" dirty="0"/>
              <a:t>At 10% inflation, 25</a:t>
            </a:r>
            <a:r>
              <a:rPr lang="en-US" baseline="30000" dirty="0"/>
              <a:t>th</a:t>
            </a:r>
            <a:r>
              <a:rPr lang="en-US" dirty="0"/>
              <a:t> percentile: -9.60% reduction in resources; 75</a:t>
            </a:r>
            <a:r>
              <a:rPr lang="en-US" baseline="30000" dirty="0"/>
              <a:t>th</a:t>
            </a:r>
            <a:r>
              <a:rPr lang="en-US" dirty="0"/>
              <a:t> percentile: - 4.07%</a:t>
            </a:r>
          </a:p>
        </p:txBody>
      </p:sp>
      <p:sp>
        <p:nvSpPr>
          <p:cNvPr id="4" name="Rectangle 3">
            <a:extLst>
              <a:ext uri="{FF2B5EF4-FFF2-40B4-BE49-F238E27FC236}">
                <a16:creationId xmlns:a16="http://schemas.microsoft.com/office/drawing/2014/main" id="{990F73EF-D25F-41FC-9490-8E22168DD1BB}"/>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593376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B2AD95B-076E-4955-BB0E-75198F308ADB}"/>
              </a:ext>
            </a:extLst>
          </p:cNvPr>
          <p:cNvPicPr>
            <a:picLocks noChangeAspect="1"/>
          </p:cNvPicPr>
          <p:nvPr/>
        </p:nvPicPr>
        <p:blipFill>
          <a:blip r:embed="rId2"/>
          <a:stretch>
            <a:fillRect/>
          </a:stretch>
        </p:blipFill>
        <p:spPr>
          <a:xfrm>
            <a:off x="825909" y="744793"/>
            <a:ext cx="10540181" cy="5368413"/>
          </a:xfrm>
          <a:prstGeom prst="rect">
            <a:avLst/>
          </a:prstGeom>
        </p:spPr>
      </p:pic>
      <p:sp>
        <p:nvSpPr>
          <p:cNvPr id="3" name="Rectangle 2">
            <a:extLst>
              <a:ext uri="{FF2B5EF4-FFF2-40B4-BE49-F238E27FC236}">
                <a16:creationId xmlns:a16="http://schemas.microsoft.com/office/drawing/2014/main" id="{A812E127-9948-4807-BC02-1D2E10341603}"/>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981137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3F5DC-F890-4237-905A-2E51EAAD678C}"/>
              </a:ext>
            </a:extLst>
          </p:cNvPr>
          <p:cNvSpPr>
            <a:spLocks noGrp="1"/>
          </p:cNvSpPr>
          <p:nvPr>
            <p:ph type="title"/>
          </p:nvPr>
        </p:nvSpPr>
        <p:spPr/>
        <p:txBody>
          <a:bodyPr/>
          <a:lstStyle/>
          <a:p>
            <a:r>
              <a:rPr lang="en-US" dirty="0"/>
              <a:t>Inflation and Individual Well-Being</a:t>
            </a:r>
          </a:p>
        </p:txBody>
      </p:sp>
      <p:sp>
        <p:nvSpPr>
          <p:cNvPr id="3" name="Content Placeholder 2">
            <a:extLst>
              <a:ext uri="{FF2B5EF4-FFF2-40B4-BE49-F238E27FC236}">
                <a16:creationId xmlns:a16="http://schemas.microsoft.com/office/drawing/2014/main" id="{2A8A6F82-3C52-41CE-86F6-81BFA5C53B33}"/>
              </a:ext>
            </a:extLst>
          </p:cNvPr>
          <p:cNvSpPr>
            <a:spLocks noGrp="1"/>
          </p:cNvSpPr>
          <p:nvPr>
            <p:ph idx="1"/>
          </p:nvPr>
        </p:nvSpPr>
        <p:spPr>
          <a:xfrm>
            <a:off x="609600" y="1600205"/>
            <a:ext cx="10972800" cy="5257795"/>
          </a:xfrm>
        </p:spPr>
        <p:txBody>
          <a:bodyPr/>
          <a:lstStyle/>
          <a:p>
            <a:r>
              <a:rPr lang="en-US" dirty="0"/>
              <a:t>Main focus in the literature has been on distributional and allocative effects of inflation, through such things as price and wage adjustments</a:t>
            </a:r>
          </a:p>
          <a:p>
            <a:r>
              <a:rPr lang="en-US" dirty="0"/>
              <a:t>But the fiscal system plays a major role as well, even for inflation that is sustained and fully expected</a:t>
            </a:r>
          </a:p>
          <a:p>
            <a:endParaRPr lang="en-US" dirty="0"/>
          </a:p>
        </p:txBody>
      </p:sp>
      <p:sp>
        <p:nvSpPr>
          <p:cNvPr id="4" name="Rectangle 3">
            <a:extLst>
              <a:ext uri="{FF2B5EF4-FFF2-40B4-BE49-F238E27FC236}">
                <a16:creationId xmlns:a16="http://schemas.microsoft.com/office/drawing/2014/main" id="{E8E11C50-A823-4B05-ABAD-5C870E7E529E}"/>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164409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4F6A-6CF5-47F1-9167-EFFCAAAA8FE5}"/>
              </a:ext>
            </a:extLst>
          </p:cNvPr>
          <p:cNvSpPr>
            <a:spLocks noGrp="1"/>
          </p:cNvSpPr>
          <p:nvPr>
            <p:ph type="title"/>
          </p:nvPr>
        </p:nvSpPr>
        <p:spPr/>
        <p:txBody>
          <a:bodyPr/>
          <a:lstStyle/>
          <a:p>
            <a:r>
              <a:rPr lang="en-US" dirty="0"/>
              <a:t>Main Results</a:t>
            </a:r>
          </a:p>
        </p:txBody>
      </p:sp>
      <p:sp>
        <p:nvSpPr>
          <p:cNvPr id="3" name="Content Placeholder 2">
            <a:extLst>
              <a:ext uri="{FF2B5EF4-FFF2-40B4-BE49-F238E27FC236}">
                <a16:creationId xmlns:a16="http://schemas.microsoft.com/office/drawing/2014/main" id="{D4E6285E-4696-41A3-B733-A1D3D508A44B}"/>
              </a:ext>
            </a:extLst>
          </p:cNvPr>
          <p:cNvSpPr>
            <a:spLocks noGrp="1"/>
          </p:cNvSpPr>
          <p:nvPr>
            <p:ph idx="1"/>
          </p:nvPr>
        </p:nvSpPr>
        <p:spPr>
          <a:xfrm>
            <a:off x="609600" y="1600205"/>
            <a:ext cx="10972800" cy="5105395"/>
          </a:xfrm>
        </p:spPr>
        <p:txBody>
          <a:bodyPr>
            <a:normAutofit/>
          </a:bodyPr>
          <a:lstStyle/>
          <a:p>
            <a:r>
              <a:rPr lang="en-US" dirty="0">
                <a:solidFill>
                  <a:schemeClr val="tx1">
                    <a:lumMod val="50000"/>
                    <a:lumOff val="50000"/>
                  </a:schemeClr>
                </a:solidFill>
              </a:rPr>
              <a:t>Most households experience a reduction in present value of resources due to inflation</a:t>
            </a:r>
          </a:p>
          <a:p>
            <a:r>
              <a:rPr lang="en-US" dirty="0">
                <a:solidFill>
                  <a:schemeClr val="tx1">
                    <a:lumMod val="50000"/>
                    <a:lumOff val="50000"/>
                  </a:schemeClr>
                </a:solidFill>
              </a:rPr>
              <a:t>Effects of inflation are progressive, with larger percentage reductions for higher-resource groups</a:t>
            </a:r>
          </a:p>
          <a:p>
            <a:r>
              <a:rPr lang="en-US" dirty="0">
                <a:solidFill>
                  <a:schemeClr val="tx1">
                    <a:lumMod val="50000"/>
                    <a:lumOff val="50000"/>
                  </a:schemeClr>
                </a:solidFill>
              </a:rPr>
              <a:t>Inflation hits those in middle age harder than those younger or older</a:t>
            </a:r>
          </a:p>
          <a:p>
            <a:r>
              <a:rPr lang="en-US" dirty="0">
                <a:solidFill>
                  <a:schemeClr val="tx1">
                    <a:lumMod val="50000"/>
                    <a:lumOff val="50000"/>
                  </a:schemeClr>
                </a:solidFill>
              </a:rPr>
              <a:t>Considerable dispersion in outcomes</a:t>
            </a:r>
          </a:p>
          <a:p>
            <a:r>
              <a:rPr lang="en-US" dirty="0"/>
              <a:t>Delayed indexing explains only a fraction of the resource loss</a:t>
            </a:r>
          </a:p>
          <a:p>
            <a:pPr lvl="1"/>
            <a:r>
              <a:rPr lang="en-US" dirty="0"/>
              <a:t>At 10% inflation, timely indexing reduces loss from 6.09% to 4.99%</a:t>
            </a:r>
          </a:p>
        </p:txBody>
      </p:sp>
      <p:sp>
        <p:nvSpPr>
          <p:cNvPr id="4" name="Rectangle 3">
            <a:extLst>
              <a:ext uri="{FF2B5EF4-FFF2-40B4-BE49-F238E27FC236}">
                <a16:creationId xmlns:a16="http://schemas.microsoft.com/office/drawing/2014/main" id="{990F73EF-D25F-41FC-9490-8E22168DD1BB}"/>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848921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9816E-456D-4939-B21F-DBCF2CF9B0DD}"/>
              </a:ext>
            </a:extLst>
          </p:cNvPr>
          <p:cNvSpPr>
            <a:spLocks noGrp="1"/>
          </p:cNvSpPr>
          <p:nvPr>
            <p:ph type="title"/>
          </p:nvPr>
        </p:nvSpPr>
        <p:spPr/>
        <p:txBody>
          <a:bodyPr/>
          <a:lstStyle/>
          <a:p>
            <a:r>
              <a:rPr lang="en-US" dirty="0"/>
              <a:t>Conclusions</a:t>
            </a:r>
          </a:p>
        </p:txBody>
      </p:sp>
      <p:sp>
        <p:nvSpPr>
          <p:cNvPr id="3" name="Rectangle 2">
            <a:extLst>
              <a:ext uri="{FF2B5EF4-FFF2-40B4-BE49-F238E27FC236}">
                <a16:creationId xmlns:a16="http://schemas.microsoft.com/office/drawing/2014/main" id="{4D971CDE-82AB-417D-BA97-7C66C3DC2C82}"/>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95949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2F1A-3E9D-4197-AD11-B849B3D17CC7}"/>
              </a:ext>
            </a:extLst>
          </p:cNvPr>
          <p:cNvSpPr>
            <a:spLocks noGrp="1"/>
          </p:cNvSpPr>
          <p:nvPr>
            <p:ph type="title"/>
          </p:nvPr>
        </p:nvSpPr>
        <p:spPr/>
        <p:txBody>
          <a:bodyPr/>
          <a:lstStyle/>
          <a:p>
            <a:r>
              <a:rPr lang="en-US" dirty="0"/>
              <a:t>The Main Channels</a:t>
            </a:r>
          </a:p>
        </p:txBody>
      </p:sp>
      <p:sp>
        <p:nvSpPr>
          <p:cNvPr id="3" name="Content Placeholder 2">
            <a:extLst>
              <a:ext uri="{FF2B5EF4-FFF2-40B4-BE49-F238E27FC236}">
                <a16:creationId xmlns:a16="http://schemas.microsoft.com/office/drawing/2014/main" id="{2CAEE05F-8885-45AF-ADE9-49EC51A0C6A7}"/>
              </a:ext>
            </a:extLst>
          </p:cNvPr>
          <p:cNvSpPr>
            <a:spLocks noGrp="1"/>
          </p:cNvSpPr>
          <p:nvPr>
            <p:ph idx="1"/>
          </p:nvPr>
        </p:nvSpPr>
        <p:spPr>
          <a:xfrm>
            <a:off x="609600" y="1600205"/>
            <a:ext cx="10972800" cy="5257795"/>
          </a:xfrm>
        </p:spPr>
        <p:txBody>
          <a:bodyPr>
            <a:normAutofit/>
          </a:bodyPr>
          <a:lstStyle/>
          <a:p>
            <a:pPr>
              <a:spcAft>
                <a:spcPts val="1200"/>
              </a:spcAft>
            </a:pPr>
            <a:r>
              <a:rPr lang="en-US" dirty="0"/>
              <a:t>Zero or delayed indexing of </a:t>
            </a:r>
          </a:p>
          <a:p>
            <a:pPr lvl="1">
              <a:spcAft>
                <a:spcPts val="1200"/>
              </a:spcAft>
            </a:pPr>
            <a:r>
              <a:rPr lang="en-US" dirty="0"/>
              <a:t>Tax and benefit thresholds and ceilings</a:t>
            </a:r>
          </a:p>
          <a:p>
            <a:pPr lvl="1">
              <a:spcAft>
                <a:spcPts val="1200"/>
              </a:spcAft>
            </a:pPr>
            <a:r>
              <a:rPr lang="en-US" dirty="0"/>
              <a:t>Benefit amounts</a:t>
            </a:r>
          </a:p>
          <a:p>
            <a:r>
              <a:rPr lang="en-US" dirty="0"/>
              <a:t>Use of nominal magnitudes in the measurement of capital income</a:t>
            </a:r>
          </a:p>
          <a:p>
            <a:r>
              <a:rPr lang="en-US" dirty="0"/>
              <a:t>…and interactions</a:t>
            </a:r>
          </a:p>
          <a:p>
            <a:pPr marL="347472"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E8E11C50-A823-4B05-ABAD-5C870E7E529E}"/>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696296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D0B4-EA71-4843-851B-D917543E0159}"/>
              </a:ext>
            </a:extLst>
          </p:cNvPr>
          <p:cNvSpPr>
            <a:spLocks noGrp="1"/>
          </p:cNvSpPr>
          <p:nvPr>
            <p:ph type="title"/>
          </p:nvPr>
        </p:nvSpPr>
        <p:spPr/>
        <p:txBody>
          <a:bodyPr/>
          <a:lstStyle/>
          <a:p>
            <a:r>
              <a:rPr lang="en-US" dirty="0"/>
              <a:t>Illustrations</a:t>
            </a:r>
          </a:p>
        </p:txBody>
      </p:sp>
      <p:sp>
        <p:nvSpPr>
          <p:cNvPr id="3" name="Content Placeholder 2">
            <a:extLst>
              <a:ext uri="{FF2B5EF4-FFF2-40B4-BE49-F238E27FC236}">
                <a16:creationId xmlns:a16="http://schemas.microsoft.com/office/drawing/2014/main" id="{BE42CB51-AC3A-4ADC-9183-8447CD6969E7}"/>
              </a:ext>
            </a:extLst>
          </p:cNvPr>
          <p:cNvSpPr>
            <a:spLocks noGrp="1"/>
          </p:cNvSpPr>
          <p:nvPr>
            <p:ph idx="1"/>
          </p:nvPr>
        </p:nvSpPr>
        <p:spPr>
          <a:xfrm>
            <a:off x="609600" y="1600205"/>
            <a:ext cx="10972800" cy="4983157"/>
          </a:xfrm>
        </p:spPr>
        <p:txBody>
          <a:bodyPr>
            <a:normAutofit/>
          </a:bodyPr>
          <a:lstStyle/>
          <a:p>
            <a:r>
              <a:rPr lang="en-US" dirty="0"/>
              <a:t>Incomplete indexing</a:t>
            </a:r>
          </a:p>
          <a:p>
            <a:pPr lvl="1"/>
            <a:r>
              <a:rPr lang="en-US" dirty="0"/>
              <a:t>Income level above which Social Security benefits are subject to the income tax (25k/32k); Medicare Part B top premium bracket</a:t>
            </a:r>
          </a:p>
          <a:p>
            <a:r>
              <a:rPr lang="en-US" dirty="0"/>
              <a:t>Delayed indexing</a:t>
            </a:r>
          </a:p>
          <a:p>
            <a:pPr lvl="1"/>
            <a:r>
              <a:rPr lang="en-US" dirty="0"/>
              <a:t>Social Security benefits and income tax brackets indexed, but depend on lagged value of the price level</a:t>
            </a:r>
          </a:p>
          <a:p>
            <a:pPr lvl="2"/>
            <a:r>
              <a:rPr lang="en-US" dirty="0"/>
              <a:t>For a permanent increase in the inflation rate, a one-time permanent reduction in benefits or brackets; e.g., with a one-year lag, a 10 percentage point increase in inflation reduces real benefits or bracket levels by 10%.</a:t>
            </a:r>
          </a:p>
        </p:txBody>
      </p:sp>
      <p:sp>
        <p:nvSpPr>
          <p:cNvPr id="4" name="Rectangle 3">
            <a:extLst>
              <a:ext uri="{FF2B5EF4-FFF2-40B4-BE49-F238E27FC236}">
                <a16:creationId xmlns:a16="http://schemas.microsoft.com/office/drawing/2014/main" id="{9624076A-8713-498C-8143-35432B5EEEDA}"/>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260353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D0B4-EA71-4843-851B-D917543E0159}"/>
              </a:ext>
            </a:extLst>
          </p:cNvPr>
          <p:cNvSpPr>
            <a:spLocks noGrp="1"/>
          </p:cNvSpPr>
          <p:nvPr>
            <p:ph type="title"/>
          </p:nvPr>
        </p:nvSpPr>
        <p:spPr/>
        <p:txBody>
          <a:bodyPr/>
          <a:lstStyle/>
          <a:p>
            <a:r>
              <a:rPr lang="en-US" dirty="0"/>
              <a:t>Illustrations</a:t>
            </a:r>
          </a:p>
        </p:txBody>
      </p:sp>
      <p:sp>
        <p:nvSpPr>
          <p:cNvPr id="3" name="Content Placeholder 2">
            <a:extLst>
              <a:ext uri="{FF2B5EF4-FFF2-40B4-BE49-F238E27FC236}">
                <a16:creationId xmlns:a16="http://schemas.microsoft.com/office/drawing/2014/main" id="{BE42CB51-AC3A-4ADC-9183-8447CD6969E7}"/>
              </a:ext>
            </a:extLst>
          </p:cNvPr>
          <p:cNvSpPr>
            <a:spLocks noGrp="1"/>
          </p:cNvSpPr>
          <p:nvPr>
            <p:ph idx="1"/>
          </p:nvPr>
        </p:nvSpPr>
        <p:spPr>
          <a:xfrm>
            <a:off x="609600" y="1600205"/>
            <a:ext cx="10972800" cy="4983157"/>
          </a:xfrm>
        </p:spPr>
        <p:txBody>
          <a:bodyPr>
            <a:normAutofit/>
          </a:bodyPr>
          <a:lstStyle/>
          <a:p>
            <a:r>
              <a:rPr lang="en-US" dirty="0"/>
              <a:t>Use of nominal quantities in calculating capital income</a:t>
            </a:r>
          </a:p>
          <a:p>
            <a:pPr lvl="1"/>
            <a:r>
              <a:rPr lang="en-US" dirty="0"/>
              <a:t>Taxation (and deduction) of nominal interest payments (real return + inflation premium)</a:t>
            </a:r>
          </a:p>
          <a:p>
            <a:pPr lvl="1"/>
            <a:r>
              <a:rPr lang="en-US" dirty="0"/>
              <a:t>Taxation of nominal capital gains</a:t>
            </a:r>
          </a:p>
          <a:p>
            <a:pPr lvl="1"/>
            <a:r>
              <a:rPr lang="en-US" dirty="0"/>
              <a:t>Understatement of costs under FIFO inventory accounting</a:t>
            </a:r>
          </a:p>
          <a:p>
            <a:pPr lvl="1"/>
            <a:r>
              <a:rPr lang="en-US" dirty="0"/>
              <a:t>Depreciation deductions based on historic cost</a:t>
            </a:r>
          </a:p>
        </p:txBody>
      </p:sp>
      <p:sp>
        <p:nvSpPr>
          <p:cNvPr id="4" name="Rectangle 3">
            <a:extLst>
              <a:ext uri="{FF2B5EF4-FFF2-40B4-BE49-F238E27FC236}">
                <a16:creationId xmlns:a16="http://schemas.microsoft.com/office/drawing/2014/main" id="{9624076A-8713-498C-8143-35432B5EEEDA}"/>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371335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D0B4-EA71-4843-851B-D917543E0159}"/>
              </a:ext>
            </a:extLst>
          </p:cNvPr>
          <p:cNvSpPr>
            <a:spLocks noGrp="1"/>
          </p:cNvSpPr>
          <p:nvPr>
            <p:ph type="title"/>
          </p:nvPr>
        </p:nvSpPr>
        <p:spPr/>
        <p:txBody>
          <a:bodyPr/>
          <a:lstStyle/>
          <a:p>
            <a:r>
              <a:rPr lang="en-US" dirty="0"/>
              <a:t>Illustrations</a:t>
            </a:r>
          </a:p>
        </p:txBody>
      </p:sp>
      <p:sp>
        <p:nvSpPr>
          <p:cNvPr id="3" name="Content Placeholder 2">
            <a:extLst>
              <a:ext uri="{FF2B5EF4-FFF2-40B4-BE49-F238E27FC236}">
                <a16:creationId xmlns:a16="http://schemas.microsoft.com/office/drawing/2014/main" id="{BE42CB51-AC3A-4ADC-9183-8447CD6969E7}"/>
              </a:ext>
            </a:extLst>
          </p:cNvPr>
          <p:cNvSpPr>
            <a:spLocks noGrp="1"/>
          </p:cNvSpPr>
          <p:nvPr>
            <p:ph idx="1"/>
          </p:nvPr>
        </p:nvSpPr>
        <p:spPr>
          <a:xfrm>
            <a:off x="609600" y="1600205"/>
            <a:ext cx="10972800" cy="4983157"/>
          </a:xfrm>
        </p:spPr>
        <p:txBody>
          <a:bodyPr>
            <a:normAutofit/>
          </a:bodyPr>
          <a:lstStyle/>
          <a:p>
            <a:r>
              <a:rPr lang="en-US" dirty="0"/>
              <a:t>Interactions may also be important</a:t>
            </a:r>
          </a:p>
          <a:p>
            <a:pPr lvl="1"/>
            <a:r>
              <a:rPr lang="en-US" dirty="0"/>
              <a:t>E.g., reduction in the real value of Social Security benefits due to delayed indexing may increase eligibility for means-tested transfers, notably Medicaid</a:t>
            </a:r>
          </a:p>
          <a:p>
            <a:pPr lvl="1"/>
            <a:r>
              <a:rPr lang="en-US" dirty="0"/>
              <a:t>Shown in case studies, where inflation induces a gain in resources</a:t>
            </a:r>
          </a:p>
        </p:txBody>
      </p:sp>
      <p:sp>
        <p:nvSpPr>
          <p:cNvPr id="4" name="Rectangle 3">
            <a:extLst>
              <a:ext uri="{FF2B5EF4-FFF2-40B4-BE49-F238E27FC236}">
                <a16:creationId xmlns:a16="http://schemas.microsoft.com/office/drawing/2014/main" id="{9624076A-8713-498C-8143-35432B5EEEDA}"/>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16030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7EA86-9E64-4208-A739-C1A402C14986}"/>
              </a:ext>
            </a:extLst>
          </p:cNvPr>
          <p:cNvSpPr>
            <a:spLocks noGrp="1"/>
          </p:cNvSpPr>
          <p:nvPr>
            <p:ph type="title"/>
          </p:nvPr>
        </p:nvSpPr>
        <p:spPr/>
        <p:txBody>
          <a:bodyPr/>
          <a:lstStyle/>
          <a:p>
            <a:r>
              <a:rPr lang="en-US" dirty="0"/>
              <a:t>Our Approach</a:t>
            </a:r>
          </a:p>
        </p:txBody>
      </p:sp>
      <p:sp>
        <p:nvSpPr>
          <p:cNvPr id="3" name="Content Placeholder 2">
            <a:extLst>
              <a:ext uri="{FF2B5EF4-FFF2-40B4-BE49-F238E27FC236}">
                <a16:creationId xmlns:a16="http://schemas.microsoft.com/office/drawing/2014/main" id="{79AAA0E0-FCB4-4EE5-9577-668C0BB272EF}"/>
              </a:ext>
            </a:extLst>
          </p:cNvPr>
          <p:cNvSpPr>
            <a:spLocks noGrp="1"/>
          </p:cNvSpPr>
          <p:nvPr>
            <p:ph idx="1"/>
          </p:nvPr>
        </p:nvSpPr>
        <p:spPr>
          <a:xfrm>
            <a:off x="609600" y="1600205"/>
            <a:ext cx="10972800" cy="4983157"/>
          </a:xfrm>
        </p:spPr>
        <p:txBody>
          <a:bodyPr>
            <a:normAutofit/>
          </a:bodyPr>
          <a:lstStyle/>
          <a:p>
            <a:r>
              <a:rPr lang="en-US" dirty="0"/>
              <a:t>Starting with a sample based on the 2019 SCF, estimate effects of inflation over lifetime horizon, using The Fiscal Analyzer (TFA), which tracks earnings and consumption behavior over different mortality paths under assumption of consumption smoothing subject to borrowing constraints</a:t>
            </a:r>
          </a:p>
          <a:p>
            <a:pPr lvl="1"/>
            <a:r>
              <a:rPr lang="en-US" dirty="0"/>
              <a:t>Incorporate labor earnings path based on CPS</a:t>
            </a:r>
          </a:p>
          <a:p>
            <a:pPr lvl="1"/>
            <a:r>
              <a:rPr lang="en-US" dirty="0"/>
              <a:t>Build in retirement behavior based on ACS</a:t>
            </a:r>
          </a:p>
          <a:p>
            <a:pPr lvl="1"/>
            <a:r>
              <a:rPr lang="en-US" dirty="0"/>
              <a:t>Incorporate differential mortality by resource group</a:t>
            </a:r>
          </a:p>
          <a:p>
            <a:pPr lvl="1"/>
            <a:endParaRPr lang="en-US" dirty="0"/>
          </a:p>
        </p:txBody>
      </p:sp>
      <p:sp>
        <p:nvSpPr>
          <p:cNvPr id="4" name="Rectangle 3">
            <a:extLst>
              <a:ext uri="{FF2B5EF4-FFF2-40B4-BE49-F238E27FC236}">
                <a16:creationId xmlns:a16="http://schemas.microsoft.com/office/drawing/2014/main" id="{6102EA9A-EA10-47C3-85B4-942CCD5D7CED}"/>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001214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7EA86-9E64-4208-A739-C1A402C14986}"/>
              </a:ext>
            </a:extLst>
          </p:cNvPr>
          <p:cNvSpPr>
            <a:spLocks noGrp="1"/>
          </p:cNvSpPr>
          <p:nvPr>
            <p:ph type="title"/>
          </p:nvPr>
        </p:nvSpPr>
        <p:spPr/>
        <p:txBody>
          <a:bodyPr/>
          <a:lstStyle/>
          <a:p>
            <a:r>
              <a:rPr lang="en-US" dirty="0"/>
              <a:t>Our Approach</a:t>
            </a:r>
          </a:p>
        </p:txBody>
      </p:sp>
      <p:sp>
        <p:nvSpPr>
          <p:cNvPr id="3" name="Content Placeholder 2">
            <a:extLst>
              <a:ext uri="{FF2B5EF4-FFF2-40B4-BE49-F238E27FC236}">
                <a16:creationId xmlns:a16="http://schemas.microsoft.com/office/drawing/2014/main" id="{79AAA0E0-FCB4-4EE5-9577-668C0BB272EF}"/>
              </a:ext>
            </a:extLst>
          </p:cNvPr>
          <p:cNvSpPr>
            <a:spLocks noGrp="1"/>
          </p:cNvSpPr>
          <p:nvPr>
            <p:ph idx="1"/>
          </p:nvPr>
        </p:nvSpPr>
        <p:spPr>
          <a:xfrm>
            <a:off x="609600" y="1600205"/>
            <a:ext cx="10972800" cy="4983157"/>
          </a:xfrm>
        </p:spPr>
        <p:txBody>
          <a:bodyPr>
            <a:normAutofit/>
          </a:bodyPr>
          <a:lstStyle/>
          <a:p>
            <a:r>
              <a:rPr lang="en-US" dirty="0">
                <a:solidFill>
                  <a:schemeClr val="tx1">
                    <a:lumMod val="50000"/>
                    <a:lumOff val="50000"/>
                  </a:schemeClr>
                </a:solidFill>
              </a:rPr>
              <a:t>Starting with a sample based on the 2019 SCF, estimate effects of inflation over lifetime horizon, using The Fiscal Analyzer (TFA), which tracks earnings and consumption behavior over different mortality paths under assumption of consumption smoothing subject to borrowing constraints</a:t>
            </a:r>
          </a:p>
          <a:p>
            <a:r>
              <a:rPr lang="en-US" dirty="0"/>
              <a:t>Incorporate extremely detailed characterization of rules of tax and transfer programs, at the federal and state levels</a:t>
            </a:r>
          </a:p>
          <a:p>
            <a:pPr lvl="1"/>
            <a:r>
              <a:rPr lang="en-US" dirty="0"/>
              <a:t>Take account of incomplete program take-up (Table 5)</a:t>
            </a:r>
          </a:p>
        </p:txBody>
      </p:sp>
      <p:sp>
        <p:nvSpPr>
          <p:cNvPr id="4" name="Rectangle 3">
            <a:extLst>
              <a:ext uri="{FF2B5EF4-FFF2-40B4-BE49-F238E27FC236}">
                <a16:creationId xmlns:a16="http://schemas.microsoft.com/office/drawing/2014/main" id="{6102EA9A-EA10-47C3-85B4-942CCD5D7CED}"/>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112692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ED0A4D-E1CC-4FCD-9118-E546E5996FB0}"/>
              </a:ext>
            </a:extLst>
          </p:cNvPr>
          <p:cNvPicPr>
            <a:picLocks noChangeAspect="1"/>
          </p:cNvPicPr>
          <p:nvPr/>
        </p:nvPicPr>
        <p:blipFill>
          <a:blip r:embed="rId2"/>
          <a:stretch>
            <a:fillRect/>
          </a:stretch>
        </p:blipFill>
        <p:spPr>
          <a:xfrm>
            <a:off x="1140542" y="449826"/>
            <a:ext cx="9910916" cy="5958348"/>
          </a:xfrm>
          <a:prstGeom prst="rect">
            <a:avLst/>
          </a:prstGeom>
        </p:spPr>
      </p:pic>
      <p:sp>
        <p:nvSpPr>
          <p:cNvPr id="4" name="Rectangle 3">
            <a:extLst>
              <a:ext uri="{FF2B5EF4-FFF2-40B4-BE49-F238E27FC236}">
                <a16:creationId xmlns:a16="http://schemas.microsoft.com/office/drawing/2014/main" id="{0E095C56-EF6F-4DB5-8E04-780288D9EA79}"/>
              </a:ext>
            </a:extLst>
          </p:cNvPr>
          <p:cNvSpPr/>
          <p:nvPr/>
        </p:nvSpPr>
        <p:spPr>
          <a:xfrm>
            <a:off x="0" y="0"/>
            <a:ext cx="12192000" cy="6858000"/>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671847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1679</TotalTime>
  <Words>804</Words>
  <Application>Microsoft Office PowerPoint</Application>
  <PresentationFormat>Widescreen</PresentationFormat>
  <Paragraphs>76</Paragraphs>
  <Slides>21</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Inflation’s Fiscal Impact on American Households</vt:lpstr>
      <vt:lpstr>Inflation and Individual Well-Being</vt:lpstr>
      <vt:lpstr>The Main Channels</vt:lpstr>
      <vt:lpstr>Illustrations</vt:lpstr>
      <vt:lpstr>Illustrations</vt:lpstr>
      <vt:lpstr>Illustrations</vt:lpstr>
      <vt:lpstr>Our Approach</vt:lpstr>
      <vt:lpstr>Our Approach</vt:lpstr>
      <vt:lpstr>PowerPoint Presentation</vt:lpstr>
      <vt:lpstr>Our Approach</vt:lpstr>
      <vt:lpstr>Our Approach</vt:lpstr>
      <vt:lpstr>Main Results</vt:lpstr>
      <vt:lpstr>PowerPoint Presentation</vt:lpstr>
      <vt:lpstr>Main Results</vt:lpstr>
      <vt:lpstr>PowerPoint Presentation</vt:lpstr>
      <vt:lpstr>Main Results</vt:lpstr>
      <vt:lpstr>PowerPoint Presentation</vt:lpstr>
      <vt:lpstr>Main Results</vt:lpstr>
      <vt:lpstr>PowerPoint Presentation</vt:lpstr>
      <vt:lpstr>Main Results</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NBER Slides AAEKY </dc:title>
  <dc:creator>Alan J Auerbach</dc:creator>
  <cp:lastModifiedBy>Alan J. AUERBACH</cp:lastModifiedBy>
  <cp:revision>1052</cp:revision>
  <cp:lastPrinted>2024-02-24T23:31:25Z</cp:lastPrinted>
  <dcterms:created xsi:type="dcterms:W3CDTF">2016-07-07T22:00:54Z</dcterms:created>
  <dcterms:modified xsi:type="dcterms:W3CDTF">2024-04-16T20:12:45Z</dcterms:modified>
</cp:coreProperties>
</file>