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0" r:id="rId1"/>
    <p:sldMasterId id="2147483772" r:id="rId2"/>
  </p:sldMasterIdLst>
  <p:notesMasterIdLst>
    <p:notesMasterId r:id="rId63"/>
  </p:notesMasterIdLst>
  <p:sldIdLst>
    <p:sldId id="256" r:id="rId3"/>
    <p:sldId id="427" r:id="rId4"/>
    <p:sldId id="452" r:id="rId5"/>
    <p:sldId id="447" r:id="rId6"/>
    <p:sldId id="388" r:id="rId7"/>
    <p:sldId id="395" r:id="rId8"/>
    <p:sldId id="302" r:id="rId9"/>
    <p:sldId id="391" r:id="rId10"/>
    <p:sldId id="392" r:id="rId11"/>
    <p:sldId id="393" r:id="rId12"/>
    <p:sldId id="396" r:id="rId13"/>
    <p:sldId id="311" r:id="rId14"/>
    <p:sldId id="307" r:id="rId15"/>
    <p:sldId id="267" r:id="rId16"/>
    <p:sldId id="262" r:id="rId17"/>
    <p:sldId id="410" r:id="rId18"/>
    <p:sldId id="412" r:id="rId19"/>
    <p:sldId id="402" r:id="rId20"/>
    <p:sldId id="404" r:id="rId21"/>
    <p:sldId id="421" r:id="rId22"/>
    <p:sldId id="414" r:id="rId23"/>
    <p:sldId id="413" r:id="rId24"/>
    <p:sldId id="464" r:id="rId25"/>
    <p:sldId id="465" r:id="rId26"/>
    <p:sldId id="405" r:id="rId27"/>
    <p:sldId id="406" r:id="rId28"/>
    <p:sldId id="408" r:id="rId29"/>
    <p:sldId id="407" r:id="rId30"/>
    <p:sldId id="437" r:id="rId31"/>
    <p:sldId id="424" r:id="rId32"/>
    <p:sldId id="409" r:id="rId33"/>
    <p:sldId id="462" r:id="rId34"/>
    <p:sldId id="440" r:id="rId35"/>
    <p:sldId id="442" r:id="rId36"/>
    <p:sldId id="441" r:id="rId37"/>
    <p:sldId id="433" r:id="rId38"/>
    <p:sldId id="458" r:id="rId39"/>
    <p:sldId id="460" r:id="rId40"/>
    <p:sldId id="459" r:id="rId41"/>
    <p:sldId id="451" r:id="rId42"/>
    <p:sldId id="269" r:id="rId43"/>
    <p:sldId id="417" r:id="rId44"/>
    <p:sldId id="416" r:id="rId45"/>
    <p:sldId id="449" r:id="rId46"/>
    <p:sldId id="425" r:id="rId47"/>
    <p:sldId id="426" r:id="rId48"/>
    <p:sldId id="445" r:id="rId49"/>
    <p:sldId id="418" r:id="rId50"/>
    <p:sldId id="444" r:id="rId51"/>
    <p:sldId id="419" r:id="rId52"/>
    <p:sldId id="438" r:id="rId53"/>
    <p:sldId id="420" r:id="rId54"/>
    <p:sldId id="436" r:id="rId55"/>
    <p:sldId id="428" r:id="rId56"/>
    <p:sldId id="439" r:id="rId57"/>
    <p:sldId id="430" r:id="rId58"/>
    <p:sldId id="429" r:id="rId59"/>
    <p:sldId id="431" r:id="rId60"/>
    <p:sldId id="432" r:id="rId61"/>
    <p:sldId id="454" r:id="rId62"/>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7D"/>
    <a:srgbClr val="0F4E9C"/>
    <a:srgbClr val="C7E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99"/>
    <p:restoredTop sz="86392" autoAdjust="0"/>
  </p:normalViewPr>
  <p:slideViewPr>
    <p:cSldViewPr snapToGrid="0" snapToObjects="1">
      <p:cViewPr varScale="1">
        <p:scale>
          <a:sx n="47" d="100"/>
          <a:sy n="47" d="100"/>
        </p:scale>
        <p:origin x="232" y="1224"/>
      </p:cViewPr>
      <p:guideLst>
        <p:guide orient="horz" pos="2160"/>
        <p:guide pos="3840"/>
      </p:guideLst>
    </p:cSldViewPr>
  </p:slideViewPr>
  <p:outlineViewPr>
    <p:cViewPr>
      <p:scale>
        <a:sx n="33" d="100"/>
        <a:sy n="33" d="100"/>
      </p:scale>
      <p:origin x="0" y="-249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9D3432-DDA8-40B7-8797-5FB8D8DA1681}" type="datetimeFigureOut">
              <a:rPr lang="en-US" smtClean="0"/>
              <a:t>7/23/23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89233C-B3F5-41A5-9022-13FD4741ADDC}" type="slidenum">
              <a:rPr lang="en-US" smtClean="0"/>
              <a:t>‹#›</a:t>
            </a:fld>
            <a:endParaRPr lang="en-US"/>
          </a:p>
        </p:txBody>
      </p:sp>
    </p:spTree>
    <p:extLst>
      <p:ext uri="{BB962C8B-B14F-4D97-AF65-F5344CB8AC3E}">
        <p14:creationId xmlns:p14="http://schemas.microsoft.com/office/powerpoint/2010/main" val="380723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89233C-B3F5-41A5-9022-13FD4741ADDC}" type="slidenum">
              <a:rPr lang="en-US" smtClean="0"/>
              <a:t>2</a:t>
            </a:fld>
            <a:endParaRPr lang="en-US"/>
          </a:p>
        </p:txBody>
      </p:sp>
    </p:spTree>
    <p:extLst>
      <p:ext uri="{BB962C8B-B14F-4D97-AF65-F5344CB8AC3E}">
        <p14:creationId xmlns:p14="http://schemas.microsoft.com/office/powerpoint/2010/main" val="499426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the Kenyan public facilities, they directly triage through people with a persistent cough to TB screening</a:t>
            </a:r>
          </a:p>
          <a:p>
            <a:endParaRPr lang="en-US" dirty="0"/>
          </a:p>
        </p:txBody>
      </p:sp>
      <p:sp>
        <p:nvSpPr>
          <p:cNvPr id="4" name="Slide Number Placeholder 3"/>
          <p:cNvSpPr>
            <a:spLocks noGrp="1"/>
          </p:cNvSpPr>
          <p:nvPr>
            <p:ph type="sldNum" sz="quarter" idx="5"/>
          </p:nvPr>
        </p:nvSpPr>
        <p:spPr/>
        <p:txBody>
          <a:bodyPr/>
          <a:lstStyle/>
          <a:p>
            <a:fld id="{6889233C-B3F5-41A5-9022-13FD4741ADDC}" type="slidenum">
              <a:rPr lang="en-US" smtClean="0"/>
              <a:t>21</a:t>
            </a:fld>
            <a:endParaRPr lang="en-US"/>
          </a:p>
        </p:txBody>
      </p:sp>
    </p:spTree>
    <p:extLst>
      <p:ext uri="{BB962C8B-B14F-4D97-AF65-F5344CB8AC3E}">
        <p14:creationId xmlns:p14="http://schemas.microsoft.com/office/powerpoint/2010/main" val="163793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89233C-B3F5-41A5-9022-13FD4741ADDC}" type="slidenum">
              <a:rPr lang="en-US" smtClean="0"/>
              <a:t>23</a:t>
            </a:fld>
            <a:endParaRPr lang="en-US"/>
          </a:p>
        </p:txBody>
      </p:sp>
    </p:spTree>
    <p:extLst>
      <p:ext uri="{BB962C8B-B14F-4D97-AF65-F5344CB8AC3E}">
        <p14:creationId xmlns:p14="http://schemas.microsoft.com/office/powerpoint/2010/main" val="1069755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89233C-B3F5-41A5-9022-13FD4741ADDC}" type="slidenum">
              <a:rPr lang="en-US" smtClean="0"/>
              <a:t>24</a:t>
            </a:fld>
            <a:endParaRPr lang="en-US"/>
          </a:p>
        </p:txBody>
      </p:sp>
    </p:spTree>
    <p:extLst>
      <p:ext uri="{BB962C8B-B14F-4D97-AF65-F5344CB8AC3E}">
        <p14:creationId xmlns:p14="http://schemas.microsoft.com/office/powerpoint/2010/main" val="322589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89233C-B3F5-41A5-9022-13FD4741ADDC}" type="slidenum">
              <a:rPr lang="en-US" smtClean="0"/>
              <a:t>42</a:t>
            </a:fld>
            <a:endParaRPr lang="en-US"/>
          </a:p>
        </p:txBody>
      </p:sp>
    </p:spTree>
    <p:extLst>
      <p:ext uri="{BB962C8B-B14F-4D97-AF65-F5344CB8AC3E}">
        <p14:creationId xmlns:p14="http://schemas.microsoft.com/office/powerpoint/2010/main" val="2073316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CONTROL MEAN</a:t>
            </a:r>
          </a:p>
        </p:txBody>
      </p:sp>
      <p:sp>
        <p:nvSpPr>
          <p:cNvPr id="4" name="Slide Number Placeholder 3"/>
          <p:cNvSpPr>
            <a:spLocks noGrp="1"/>
          </p:cNvSpPr>
          <p:nvPr>
            <p:ph type="sldNum" sz="quarter" idx="10"/>
          </p:nvPr>
        </p:nvSpPr>
        <p:spPr/>
        <p:txBody>
          <a:bodyPr/>
          <a:lstStyle/>
          <a:p>
            <a:fld id="{6889233C-B3F5-41A5-9022-13FD4741ADDC}" type="slidenum">
              <a:rPr lang="en-US" smtClean="0"/>
              <a:t>43</a:t>
            </a:fld>
            <a:endParaRPr lang="en-US"/>
          </a:p>
        </p:txBody>
      </p:sp>
    </p:spTree>
    <p:extLst>
      <p:ext uri="{BB962C8B-B14F-4D97-AF65-F5344CB8AC3E}">
        <p14:creationId xmlns:p14="http://schemas.microsoft.com/office/powerpoint/2010/main" val="3701591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CONTROL MEAN</a:t>
            </a:r>
          </a:p>
        </p:txBody>
      </p:sp>
      <p:sp>
        <p:nvSpPr>
          <p:cNvPr id="4" name="Slide Number Placeholder 3"/>
          <p:cNvSpPr>
            <a:spLocks noGrp="1"/>
          </p:cNvSpPr>
          <p:nvPr>
            <p:ph type="sldNum" sz="quarter" idx="10"/>
          </p:nvPr>
        </p:nvSpPr>
        <p:spPr/>
        <p:txBody>
          <a:bodyPr/>
          <a:lstStyle/>
          <a:p>
            <a:fld id="{6889233C-B3F5-41A5-9022-13FD4741ADDC}" type="slidenum">
              <a:rPr lang="en-US" smtClean="0"/>
              <a:t>44</a:t>
            </a:fld>
            <a:endParaRPr lang="en-US"/>
          </a:p>
        </p:txBody>
      </p:sp>
    </p:spTree>
    <p:extLst>
      <p:ext uri="{BB962C8B-B14F-4D97-AF65-F5344CB8AC3E}">
        <p14:creationId xmlns:p14="http://schemas.microsoft.com/office/powerpoint/2010/main" val="2870639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NEEDS TO BE REDONE: MEANS are for vignettes, not SPs!</a:t>
            </a:r>
          </a:p>
        </p:txBody>
      </p:sp>
      <p:sp>
        <p:nvSpPr>
          <p:cNvPr id="4" name="Slide Number Placeholder 3"/>
          <p:cNvSpPr>
            <a:spLocks noGrp="1"/>
          </p:cNvSpPr>
          <p:nvPr>
            <p:ph type="sldNum" sz="quarter" idx="10"/>
          </p:nvPr>
        </p:nvSpPr>
        <p:spPr/>
        <p:txBody>
          <a:bodyPr/>
          <a:lstStyle/>
          <a:p>
            <a:fld id="{6889233C-B3F5-41A5-9022-13FD4741ADDC}" type="slidenum">
              <a:rPr lang="en-US" smtClean="0"/>
              <a:t>48</a:t>
            </a:fld>
            <a:endParaRPr lang="en-US"/>
          </a:p>
        </p:txBody>
      </p:sp>
    </p:spTree>
    <p:extLst>
      <p:ext uri="{BB962C8B-B14F-4D97-AF65-F5344CB8AC3E}">
        <p14:creationId xmlns:p14="http://schemas.microsoft.com/office/powerpoint/2010/main" val="463668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89233C-B3F5-41A5-9022-13FD4741ADDC}" type="slidenum">
              <a:rPr lang="en-US" smtClean="0"/>
              <a:t>49</a:t>
            </a:fld>
            <a:endParaRPr lang="en-US"/>
          </a:p>
        </p:txBody>
      </p:sp>
    </p:spTree>
    <p:extLst>
      <p:ext uri="{BB962C8B-B14F-4D97-AF65-F5344CB8AC3E}">
        <p14:creationId xmlns:p14="http://schemas.microsoft.com/office/powerpoint/2010/main" val="3442039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89233C-B3F5-41A5-9022-13FD4741ADDC}" type="slidenum">
              <a:rPr lang="en-US" smtClean="0"/>
              <a:t>51</a:t>
            </a:fld>
            <a:endParaRPr lang="en-US"/>
          </a:p>
        </p:txBody>
      </p:sp>
    </p:spTree>
    <p:extLst>
      <p:ext uri="{BB962C8B-B14F-4D97-AF65-F5344CB8AC3E}">
        <p14:creationId xmlns:p14="http://schemas.microsoft.com/office/powerpoint/2010/main" val="1194899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 cluster in Kenya is identified through the K-means clustering algorithm, so that a cluster includes all facilities that are within 4Km of the centroid of the cluster.</a:t>
            </a:r>
          </a:p>
        </p:txBody>
      </p:sp>
      <p:sp>
        <p:nvSpPr>
          <p:cNvPr id="4" name="Slide Number Placeholder 3"/>
          <p:cNvSpPr>
            <a:spLocks noGrp="1"/>
          </p:cNvSpPr>
          <p:nvPr>
            <p:ph type="sldNum" sz="quarter" idx="10"/>
          </p:nvPr>
        </p:nvSpPr>
        <p:spPr/>
        <p:txBody>
          <a:bodyPr/>
          <a:lstStyle/>
          <a:p>
            <a:fld id="{6889233C-B3F5-41A5-9022-13FD4741ADDC}" type="slidenum">
              <a:rPr lang="en-US" smtClean="0"/>
              <a:t>54</a:t>
            </a:fld>
            <a:endParaRPr lang="en-US"/>
          </a:p>
        </p:txBody>
      </p:sp>
    </p:spTree>
    <p:extLst>
      <p:ext uri="{BB962C8B-B14F-4D97-AF65-F5344CB8AC3E}">
        <p14:creationId xmlns:p14="http://schemas.microsoft.com/office/powerpoint/2010/main" val="1515284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89233C-B3F5-41A5-9022-13FD4741ADDC}" type="slidenum">
              <a:rPr lang="en-US" smtClean="0"/>
              <a:t>4</a:t>
            </a:fld>
            <a:endParaRPr lang="en-US"/>
          </a:p>
        </p:txBody>
      </p:sp>
    </p:spTree>
    <p:extLst>
      <p:ext uri="{BB962C8B-B14F-4D97-AF65-F5344CB8AC3E}">
        <p14:creationId xmlns:p14="http://schemas.microsoft.com/office/powerpoint/2010/main" val="1933179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89233C-B3F5-41A5-9022-13FD4741ADDC}" type="slidenum">
              <a:rPr lang="en-US" smtClean="0"/>
              <a:t>57</a:t>
            </a:fld>
            <a:endParaRPr lang="en-US"/>
          </a:p>
        </p:txBody>
      </p:sp>
    </p:spTree>
    <p:extLst>
      <p:ext uri="{BB962C8B-B14F-4D97-AF65-F5344CB8AC3E}">
        <p14:creationId xmlns:p14="http://schemas.microsoft.com/office/powerpoint/2010/main" val="153702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89233C-B3F5-41A5-9022-13FD4741ADDC}" type="slidenum">
              <a:rPr lang="en-US" smtClean="0"/>
              <a:t>5</a:t>
            </a:fld>
            <a:endParaRPr lang="en-US"/>
          </a:p>
        </p:txBody>
      </p:sp>
    </p:spTree>
    <p:extLst>
      <p:ext uri="{BB962C8B-B14F-4D97-AF65-F5344CB8AC3E}">
        <p14:creationId xmlns:p14="http://schemas.microsoft.com/office/powerpoint/2010/main" val="723349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 TB studies differ by the case presented. </a:t>
            </a:r>
          </a:p>
          <a:p>
            <a:pPr marL="228600" indent="-228600">
              <a:buAutoNum type="arabicPeriod"/>
            </a:pPr>
            <a:r>
              <a:rPr lang="en-US" dirty="0"/>
              <a:t>TB1: SP has 3 weeks cough, went to the chemist but is not feeling better.</a:t>
            </a:r>
          </a:p>
          <a:p>
            <a:pPr marL="228600" indent="-228600">
              <a:buAutoNum type="arabicPeriod"/>
            </a:pPr>
            <a:r>
              <a:rPr lang="en-US" dirty="0"/>
              <a:t>TB2: SP also has a Chest X-ray, whose findings are consistent with TB</a:t>
            </a:r>
          </a:p>
          <a:p>
            <a:pPr marL="228600" indent="-228600">
              <a:buAutoNum type="arabicPeriod"/>
            </a:pPr>
            <a:r>
              <a:rPr lang="en-US" dirty="0"/>
              <a:t>TB3: SP has a positive sputum report, which has very few false positives as a test</a:t>
            </a:r>
          </a:p>
          <a:p>
            <a:pPr marL="228600" indent="-228600">
              <a:buAutoNum type="arabicPeriod"/>
            </a:pPr>
            <a:r>
              <a:rPr lang="en-US" dirty="0"/>
              <a:t>TB4: SP has had TB previously, but then was cured. Now again has 3 weeks cough.</a:t>
            </a:r>
          </a:p>
          <a:p>
            <a:pPr marL="228600" indent="-228600">
              <a:buAutoNum type="arabicPeriod"/>
            </a:pPr>
            <a:r>
              <a:rPr lang="en-US" dirty="0"/>
              <a:t>Asthma: Difficulty breathing</a:t>
            </a:r>
          </a:p>
          <a:p>
            <a:pPr marL="228600" indent="-228600">
              <a:buAutoNum type="arabicPeriod"/>
            </a:pPr>
            <a:r>
              <a:rPr lang="en-US" dirty="0"/>
              <a:t>Angina: Crushing chest pain and anxiety</a:t>
            </a:r>
          </a:p>
          <a:p>
            <a:pPr marL="228600" indent="-228600">
              <a:buAutoNum type="arabicPeriod"/>
            </a:pPr>
            <a:r>
              <a:rPr lang="en-US" dirty="0"/>
              <a:t>Diarrhea in a Child: Child is sleeping at home. Neighbor looking after child has called to say that child has had diarrhea. </a:t>
            </a:r>
          </a:p>
          <a:p>
            <a:pPr marL="228600" indent="-228600">
              <a:buAutoNum type="arabicPeriod"/>
            </a:pPr>
            <a:r>
              <a:rPr lang="en-US" dirty="0"/>
              <a:t>Repeat vignettes are the two studies where we have done the same vignettes with the providers twice—important for measurement error corrections</a:t>
            </a:r>
          </a:p>
        </p:txBody>
      </p:sp>
      <p:sp>
        <p:nvSpPr>
          <p:cNvPr id="4" name="Slide Number Placeholder 3"/>
          <p:cNvSpPr>
            <a:spLocks noGrp="1"/>
          </p:cNvSpPr>
          <p:nvPr>
            <p:ph type="sldNum" sz="quarter" idx="10"/>
          </p:nvPr>
        </p:nvSpPr>
        <p:spPr/>
        <p:txBody>
          <a:bodyPr/>
          <a:lstStyle/>
          <a:p>
            <a:fld id="{6889233C-B3F5-41A5-9022-13FD4741ADDC}" type="slidenum">
              <a:rPr lang="en-US" smtClean="0"/>
              <a:t>7</a:t>
            </a:fld>
            <a:endParaRPr lang="en-US"/>
          </a:p>
        </p:txBody>
      </p:sp>
    </p:spTree>
    <p:extLst>
      <p:ext uri="{BB962C8B-B14F-4D97-AF65-F5344CB8AC3E}">
        <p14:creationId xmlns:p14="http://schemas.microsoft.com/office/powerpoint/2010/main" val="2917041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Note: Including referral alone as correct increases any correct treatment in </a:t>
            </a:r>
            <a:r>
              <a:rPr lang="en-US" sz="1200" dirty="0" err="1"/>
              <a:t>Birbhum</a:t>
            </a:r>
            <a:r>
              <a:rPr lang="en-US" sz="1200" dirty="0"/>
              <a:t> to 52% and decreases incorrect treatment to 48%. </a:t>
            </a:r>
            <a:endParaRPr lang="en-US" dirty="0"/>
          </a:p>
        </p:txBody>
      </p:sp>
      <p:sp>
        <p:nvSpPr>
          <p:cNvPr id="4" name="Slide Number Placeholder 3"/>
          <p:cNvSpPr>
            <a:spLocks noGrp="1"/>
          </p:cNvSpPr>
          <p:nvPr>
            <p:ph type="sldNum" sz="quarter" idx="10"/>
          </p:nvPr>
        </p:nvSpPr>
        <p:spPr/>
        <p:txBody>
          <a:bodyPr/>
          <a:lstStyle/>
          <a:p>
            <a:fld id="{6889233C-B3F5-41A5-9022-13FD4741ADDC}" type="slidenum">
              <a:rPr lang="en-US" smtClean="0"/>
              <a:t>9</a:t>
            </a:fld>
            <a:endParaRPr lang="en-US"/>
          </a:p>
        </p:txBody>
      </p:sp>
    </p:spTree>
    <p:extLst>
      <p:ext uri="{BB962C8B-B14F-4D97-AF65-F5344CB8AC3E}">
        <p14:creationId xmlns:p14="http://schemas.microsoft.com/office/powerpoint/2010/main" val="3512129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89233C-B3F5-41A5-9022-13FD4741ADDC}" type="slidenum">
              <a:rPr lang="en-US" smtClean="0"/>
              <a:t>10</a:t>
            </a:fld>
            <a:endParaRPr lang="en-US"/>
          </a:p>
        </p:txBody>
      </p:sp>
    </p:spTree>
    <p:extLst>
      <p:ext uri="{BB962C8B-B14F-4D97-AF65-F5344CB8AC3E}">
        <p14:creationId xmlns:p14="http://schemas.microsoft.com/office/powerpoint/2010/main" val="371370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89233C-B3F5-41A5-9022-13FD4741ADDC}" type="slidenum">
              <a:rPr lang="en-US" smtClean="0"/>
              <a:t>13</a:t>
            </a:fld>
            <a:endParaRPr lang="en-US"/>
          </a:p>
        </p:txBody>
      </p:sp>
    </p:spTree>
    <p:extLst>
      <p:ext uri="{BB962C8B-B14F-4D97-AF65-F5344CB8AC3E}">
        <p14:creationId xmlns:p14="http://schemas.microsoft.com/office/powerpoint/2010/main" val="1792885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89233C-B3F5-41A5-9022-13FD4741ADDC}" type="slidenum">
              <a:rPr lang="en-US" smtClean="0"/>
              <a:t>14</a:t>
            </a:fld>
            <a:endParaRPr lang="en-US"/>
          </a:p>
        </p:txBody>
      </p:sp>
    </p:spTree>
    <p:extLst>
      <p:ext uri="{BB962C8B-B14F-4D97-AF65-F5344CB8AC3E}">
        <p14:creationId xmlns:p14="http://schemas.microsoft.com/office/powerpoint/2010/main" val="4068291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89233C-B3F5-41A5-9022-13FD4741ADDC}" type="slidenum">
              <a:rPr lang="en-US" smtClean="0"/>
              <a:t>15</a:t>
            </a:fld>
            <a:endParaRPr lang="en-US"/>
          </a:p>
        </p:txBody>
      </p:sp>
    </p:spTree>
    <p:extLst>
      <p:ext uri="{BB962C8B-B14F-4D97-AF65-F5344CB8AC3E}">
        <p14:creationId xmlns:p14="http://schemas.microsoft.com/office/powerpoint/2010/main" val="695291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C673E-AF84-47DD-862A-E97BFA53647E}"/>
              </a:ext>
            </a:extLst>
          </p:cNvPr>
          <p:cNvSpPr>
            <a:spLocks noGrp="1"/>
          </p:cNvSpPr>
          <p:nvPr>
            <p:ph type="ctrTitle"/>
          </p:nvPr>
        </p:nvSpPr>
        <p:spPr>
          <a:xfrm>
            <a:off x="1524000" y="1122363"/>
            <a:ext cx="9144000" cy="2387600"/>
          </a:xfrm>
        </p:spPr>
        <p:txBody>
          <a:bodyPr anchor="b"/>
          <a:lstStyle>
            <a:lvl1pPr algn="ctr">
              <a:defRPr sz="6000" b="1">
                <a:solidFill>
                  <a:schemeClr val="accent5">
                    <a:lumMod val="50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C24A90A6-4452-425A-A68B-703700AAB0BD}"/>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DD5ECBC-C90C-493A-B9F0-A53F32C5B924}"/>
              </a:ext>
            </a:extLst>
          </p:cNvPr>
          <p:cNvSpPr>
            <a:spLocks noGrp="1"/>
          </p:cNvSpPr>
          <p:nvPr>
            <p:ph type="dt" sz="half" idx="10"/>
          </p:nvPr>
        </p:nvSpPr>
        <p:spPr/>
        <p:txBody>
          <a:bodyPr/>
          <a:lstStyle/>
          <a:p>
            <a:fld id="{98232981-D303-40AF-93E3-AE39A3D2DF67}" type="datetimeFigureOut">
              <a:rPr lang="en-US" smtClean="0"/>
              <a:t>7/23/23</a:t>
            </a:fld>
            <a:endParaRPr lang="en-US"/>
          </a:p>
        </p:txBody>
      </p:sp>
      <p:sp>
        <p:nvSpPr>
          <p:cNvPr id="5" name="Footer Placeholder 4">
            <a:extLst>
              <a:ext uri="{FF2B5EF4-FFF2-40B4-BE49-F238E27FC236}">
                <a16:creationId xmlns:a16="http://schemas.microsoft.com/office/drawing/2014/main" id="{E2B6C3EF-DAE6-4520-A49B-330A2CE152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0F90FA-6BC2-4296-A9C2-77A5A4A97B27}"/>
              </a:ext>
            </a:extLst>
          </p:cNvPr>
          <p:cNvSpPr>
            <a:spLocks noGrp="1"/>
          </p:cNvSpPr>
          <p:nvPr>
            <p:ph type="sldNum" sz="quarter" idx="12"/>
          </p:nvPr>
        </p:nvSpPr>
        <p:spPr/>
        <p:txBody>
          <a:bodyPr/>
          <a:lstStyle/>
          <a:p>
            <a:fld id="{F1C911DB-6759-4800-B853-F26F8C359A99}" type="slidenum">
              <a:rPr lang="en-US" smtClean="0"/>
              <a:t>‹#›</a:t>
            </a:fld>
            <a:endParaRPr lang="en-US"/>
          </a:p>
        </p:txBody>
      </p:sp>
    </p:spTree>
    <p:extLst>
      <p:ext uri="{BB962C8B-B14F-4D97-AF65-F5344CB8AC3E}">
        <p14:creationId xmlns:p14="http://schemas.microsoft.com/office/powerpoint/2010/main" val="3160579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D0A79-8AD6-412B-BDE3-E34A7DD08C5E}"/>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66E2602E-05B2-4A00-A713-316B31FA79B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86F3EE-1032-46BC-A521-0856E2C802BE}"/>
              </a:ext>
            </a:extLst>
          </p:cNvPr>
          <p:cNvSpPr>
            <a:spLocks noGrp="1"/>
          </p:cNvSpPr>
          <p:nvPr>
            <p:ph type="dt" sz="half" idx="10"/>
          </p:nvPr>
        </p:nvSpPr>
        <p:spPr/>
        <p:txBody>
          <a:bodyPr/>
          <a:lstStyle/>
          <a:p>
            <a:fld id="{98232981-D303-40AF-93E3-AE39A3D2DF67}" type="datetimeFigureOut">
              <a:rPr lang="en-US" smtClean="0"/>
              <a:t>7/23/23</a:t>
            </a:fld>
            <a:endParaRPr lang="en-US"/>
          </a:p>
        </p:txBody>
      </p:sp>
      <p:sp>
        <p:nvSpPr>
          <p:cNvPr id="5" name="Footer Placeholder 4">
            <a:extLst>
              <a:ext uri="{FF2B5EF4-FFF2-40B4-BE49-F238E27FC236}">
                <a16:creationId xmlns:a16="http://schemas.microsoft.com/office/drawing/2014/main" id="{44CC3C46-9C24-4B5E-956A-8F8732768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9353C0-CD68-4B2F-B36F-057BC2C04560}"/>
              </a:ext>
            </a:extLst>
          </p:cNvPr>
          <p:cNvSpPr>
            <a:spLocks noGrp="1"/>
          </p:cNvSpPr>
          <p:nvPr>
            <p:ph type="sldNum" sz="quarter" idx="12"/>
          </p:nvPr>
        </p:nvSpPr>
        <p:spPr/>
        <p:txBody>
          <a:bodyPr/>
          <a:lstStyle/>
          <a:p>
            <a:fld id="{069E44FB-4930-784F-B17D-E95A1FC74F04}" type="slidenum">
              <a:rPr lang="en-US" smtClean="0"/>
              <a:t>‹#›</a:t>
            </a:fld>
            <a:endParaRPr lang="en-US"/>
          </a:p>
        </p:txBody>
      </p:sp>
    </p:spTree>
    <p:extLst>
      <p:ext uri="{BB962C8B-B14F-4D97-AF65-F5344CB8AC3E}">
        <p14:creationId xmlns:p14="http://schemas.microsoft.com/office/powerpoint/2010/main" val="2743532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516FDA-574C-4A31-AB18-429041561A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1BD424-F038-4B3B-AA81-9A20BA10610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960AD4-DF41-4D29-ACF4-CC3DF0FBAE6D}"/>
              </a:ext>
            </a:extLst>
          </p:cNvPr>
          <p:cNvSpPr>
            <a:spLocks noGrp="1"/>
          </p:cNvSpPr>
          <p:nvPr>
            <p:ph type="dt" sz="half" idx="10"/>
          </p:nvPr>
        </p:nvSpPr>
        <p:spPr/>
        <p:txBody>
          <a:bodyPr/>
          <a:lstStyle/>
          <a:p>
            <a:fld id="{98232981-D303-40AF-93E3-AE39A3D2DF67}" type="datetimeFigureOut">
              <a:rPr lang="en-US" smtClean="0"/>
              <a:t>7/23/23</a:t>
            </a:fld>
            <a:endParaRPr lang="en-US"/>
          </a:p>
        </p:txBody>
      </p:sp>
      <p:sp>
        <p:nvSpPr>
          <p:cNvPr id="5" name="Footer Placeholder 4">
            <a:extLst>
              <a:ext uri="{FF2B5EF4-FFF2-40B4-BE49-F238E27FC236}">
                <a16:creationId xmlns:a16="http://schemas.microsoft.com/office/drawing/2014/main" id="{A5440E5E-43E8-471E-B809-A3C10E4D05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A507E5-9E8B-4D95-8336-7BB4C6A47CF5}"/>
              </a:ext>
            </a:extLst>
          </p:cNvPr>
          <p:cNvSpPr>
            <a:spLocks noGrp="1"/>
          </p:cNvSpPr>
          <p:nvPr>
            <p:ph type="sldNum" sz="quarter" idx="12"/>
          </p:nvPr>
        </p:nvSpPr>
        <p:spPr/>
        <p:txBody>
          <a:bodyPr/>
          <a:lstStyle/>
          <a:p>
            <a:fld id="{069E44FB-4930-784F-B17D-E95A1FC74F04}" type="slidenum">
              <a:rPr lang="en-US" smtClean="0"/>
              <a:t>‹#›</a:t>
            </a:fld>
            <a:endParaRPr lang="en-US"/>
          </a:p>
        </p:txBody>
      </p:sp>
    </p:spTree>
    <p:extLst>
      <p:ext uri="{BB962C8B-B14F-4D97-AF65-F5344CB8AC3E}">
        <p14:creationId xmlns:p14="http://schemas.microsoft.com/office/powerpoint/2010/main" val="2385775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C673E-AF84-47DD-862A-E97BFA53647E}"/>
              </a:ext>
            </a:extLst>
          </p:cNvPr>
          <p:cNvSpPr>
            <a:spLocks noGrp="1"/>
          </p:cNvSpPr>
          <p:nvPr>
            <p:ph type="ctrTitle"/>
          </p:nvPr>
        </p:nvSpPr>
        <p:spPr>
          <a:xfrm>
            <a:off x="1524000" y="1122363"/>
            <a:ext cx="9144000" cy="2387600"/>
          </a:xfrm>
        </p:spPr>
        <p:txBody>
          <a:bodyPr anchor="b"/>
          <a:lstStyle>
            <a:lvl1pPr algn="ctr">
              <a:defRPr sz="6000" b="1">
                <a:solidFill>
                  <a:srgbClr val="0F4E9C"/>
                </a:solidFill>
              </a:defRPr>
            </a:lvl1pPr>
          </a:lstStyle>
          <a:p>
            <a:r>
              <a:rPr lang="en-US" dirty="0"/>
              <a:t>Click to edit Master title style</a:t>
            </a:r>
          </a:p>
        </p:txBody>
      </p:sp>
      <p:sp>
        <p:nvSpPr>
          <p:cNvPr id="3" name="Subtitle 2">
            <a:extLst>
              <a:ext uri="{FF2B5EF4-FFF2-40B4-BE49-F238E27FC236}">
                <a16:creationId xmlns:a16="http://schemas.microsoft.com/office/drawing/2014/main" id="{C24A90A6-4452-425A-A68B-703700AAB0BD}"/>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DD5ECBC-C90C-493A-B9F0-A53F32C5B924}"/>
              </a:ext>
            </a:extLst>
          </p:cNvPr>
          <p:cNvSpPr>
            <a:spLocks noGrp="1"/>
          </p:cNvSpPr>
          <p:nvPr>
            <p:ph type="dt" sz="half" idx="10"/>
          </p:nvPr>
        </p:nvSpPr>
        <p:spPr/>
        <p:txBody>
          <a:bodyPr/>
          <a:lstStyle/>
          <a:p>
            <a:fld id="{98232981-D303-40AF-93E3-AE39A3D2DF67}" type="datetimeFigureOut">
              <a:rPr lang="en-US" smtClean="0"/>
              <a:t>7/23/23</a:t>
            </a:fld>
            <a:endParaRPr lang="en-US"/>
          </a:p>
        </p:txBody>
      </p:sp>
      <p:sp>
        <p:nvSpPr>
          <p:cNvPr id="5" name="Footer Placeholder 4">
            <a:extLst>
              <a:ext uri="{FF2B5EF4-FFF2-40B4-BE49-F238E27FC236}">
                <a16:creationId xmlns:a16="http://schemas.microsoft.com/office/drawing/2014/main" id="{E2B6C3EF-DAE6-4520-A49B-330A2CE152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0F90FA-6BC2-4296-A9C2-77A5A4A97B27}"/>
              </a:ext>
            </a:extLst>
          </p:cNvPr>
          <p:cNvSpPr>
            <a:spLocks noGrp="1"/>
          </p:cNvSpPr>
          <p:nvPr>
            <p:ph type="sldNum" sz="quarter" idx="12"/>
          </p:nvPr>
        </p:nvSpPr>
        <p:spPr/>
        <p:txBody>
          <a:bodyPr/>
          <a:lstStyle/>
          <a:p>
            <a:fld id="{F1C911DB-6759-4800-B853-F26F8C359A99}" type="slidenum">
              <a:rPr lang="en-US" smtClean="0"/>
              <a:t>‹#›</a:t>
            </a:fld>
            <a:endParaRPr lang="en-US"/>
          </a:p>
        </p:txBody>
      </p:sp>
    </p:spTree>
    <p:extLst>
      <p:ext uri="{BB962C8B-B14F-4D97-AF65-F5344CB8AC3E}">
        <p14:creationId xmlns:p14="http://schemas.microsoft.com/office/powerpoint/2010/main" val="4112635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6F1B1-9DEC-4758-A14C-176F2C6A7814}"/>
              </a:ext>
            </a:extLst>
          </p:cNvPr>
          <p:cNvSpPr>
            <a:spLocks noGrp="1"/>
          </p:cNvSpPr>
          <p:nvPr>
            <p:ph type="title"/>
          </p:nvPr>
        </p:nvSpPr>
        <p:spPr/>
        <p:txBody>
          <a:bodyPr>
            <a:normAutofit/>
          </a:bodyPr>
          <a:lstStyle>
            <a:lvl1pPr>
              <a:defRPr sz="4000">
                <a:solidFill>
                  <a:srgbClr val="0F4E9C"/>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3261D20-CA4C-49AB-AC1F-A0D848D2EF1B}"/>
              </a:ext>
            </a:extLst>
          </p:cNvPr>
          <p:cNvSpPr>
            <a:spLocks noGrp="1"/>
          </p:cNvSpPr>
          <p:nvPr>
            <p:ph idx="1"/>
          </p:nvPr>
        </p:nvSpPr>
        <p:spPr/>
        <p:txBody>
          <a:bodyPr/>
          <a:lstStyle>
            <a:lvl1pPr>
              <a:defRPr>
                <a:solidFill>
                  <a:schemeClr val="accent5">
                    <a:lumMod val="50000"/>
                  </a:schemeClr>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522D1C4-C5A2-4F6E-A15A-5DEF1BEE4AE5}"/>
              </a:ext>
            </a:extLst>
          </p:cNvPr>
          <p:cNvSpPr>
            <a:spLocks noGrp="1"/>
          </p:cNvSpPr>
          <p:nvPr>
            <p:ph type="dt" sz="half" idx="10"/>
          </p:nvPr>
        </p:nvSpPr>
        <p:spPr/>
        <p:txBody>
          <a:bodyPr/>
          <a:lstStyle/>
          <a:p>
            <a:fld id="{4E537E6C-0591-434C-86A2-6CF91F16AD99}" type="datetimeFigureOut">
              <a:rPr lang="en-US" smtClean="0"/>
              <a:t>7/23/23</a:t>
            </a:fld>
            <a:endParaRPr lang="en-US"/>
          </a:p>
        </p:txBody>
      </p:sp>
      <p:sp>
        <p:nvSpPr>
          <p:cNvPr id="5" name="Footer Placeholder 4">
            <a:extLst>
              <a:ext uri="{FF2B5EF4-FFF2-40B4-BE49-F238E27FC236}">
                <a16:creationId xmlns:a16="http://schemas.microsoft.com/office/drawing/2014/main" id="{FA35F90C-8911-4DE9-B7C2-3EF4FB2F60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E3F1D4-40C7-4239-9BB9-A6BA20A44671}"/>
              </a:ext>
            </a:extLst>
          </p:cNvPr>
          <p:cNvSpPr>
            <a:spLocks noGrp="1"/>
          </p:cNvSpPr>
          <p:nvPr>
            <p:ph type="sldNum" sz="quarter" idx="12"/>
          </p:nvPr>
        </p:nvSpPr>
        <p:spPr/>
        <p:txBody>
          <a:bodyPr/>
          <a:lstStyle/>
          <a:p>
            <a:fld id="{069E44FB-4930-784F-B17D-E95A1FC74F04}" type="slidenum">
              <a:rPr lang="en-US" smtClean="0"/>
              <a:t>‹#›</a:t>
            </a:fld>
            <a:endParaRPr lang="en-US"/>
          </a:p>
        </p:txBody>
      </p:sp>
    </p:spTree>
    <p:extLst>
      <p:ext uri="{BB962C8B-B14F-4D97-AF65-F5344CB8AC3E}">
        <p14:creationId xmlns:p14="http://schemas.microsoft.com/office/powerpoint/2010/main" val="3007836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2C4DD-9C61-436E-95AC-33F036EDD447}"/>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37FEEC5-2001-47A7-98EB-35327C4005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2690DE0-6A21-4274-A310-1694A71B66CC}"/>
              </a:ext>
            </a:extLst>
          </p:cNvPr>
          <p:cNvSpPr>
            <a:spLocks noGrp="1"/>
          </p:cNvSpPr>
          <p:nvPr>
            <p:ph type="dt" sz="half" idx="10"/>
          </p:nvPr>
        </p:nvSpPr>
        <p:spPr/>
        <p:txBody>
          <a:bodyPr/>
          <a:lstStyle/>
          <a:p>
            <a:fld id="{98232981-D303-40AF-93E3-AE39A3D2DF67}" type="datetimeFigureOut">
              <a:rPr lang="en-US" smtClean="0"/>
              <a:t>7/23/23</a:t>
            </a:fld>
            <a:endParaRPr lang="en-US"/>
          </a:p>
        </p:txBody>
      </p:sp>
      <p:sp>
        <p:nvSpPr>
          <p:cNvPr id="5" name="Footer Placeholder 4">
            <a:extLst>
              <a:ext uri="{FF2B5EF4-FFF2-40B4-BE49-F238E27FC236}">
                <a16:creationId xmlns:a16="http://schemas.microsoft.com/office/drawing/2014/main" id="{79BE2A34-02CF-4EBA-9CFB-3322D22104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433547-759C-40D0-98E3-AC13BCE5C46D}"/>
              </a:ext>
            </a:extLst>
          </p:cNvPr>
          <p:cNvSpPr>
            <a:spLocks noGrp="1"/>
          </p:cNvSpPr>
          <p:nvPr>
            <p:ph type="sldNum" sz="quarter" idx="12"/>
          </p:nvPr>
        </p:nvSpPr>
        <p:spPr/>
        <p:txBody>
          <a:bodyPr/>
          <a:lstStyle/>
          <a:p>
            <a:fld id="{069E44FB-4930-784F-B17D-E95A1FC74F04}" type="slidenum">
              <a:rPr lang="en-US" smtClean="0"/>
              <a:t>‹#›</a:t>
            </a:fld>
            <a:endParaRPr lang="en-US"/>
          </a:p>
        </p:txBody>
      </p:sp>
    </p:spTree>
    <p:extLst>
      <p:ext uri="{BB962C8B-B14F-4D97-AF65-F5344CB8AC3E}">
        <p14:creationId xmlns:p14="http://schemas.microsoft.com/office/powerpoint/2010/main" val="4011226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7F388-3D99-443F-BDA9-76B79A20718F}"/>
              </a:ext>
            </a:extLst>
          </p:cNvPr>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322B044E-D98F-4890-AD24-A3B50A8C8BD8}"/>
              </a:ext>
            </a:extLst>
          </p:cNvPr>
          <p:cNvSpPr>
            <a:spLocks noGrp="1"/>
          </p:cNvSpPr>
          <p:nvPr>
            <p:ph sz="half" idx="1"/>
          </p:nvPr>
        </p:nvSpPr>
        <p:spPr>
          <a:xfrm>
            <a:off x="382773" y="1256821"/>
            <a:ext cx="5637027" cy="49201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CEF32C-AB1F-46E2-8730-1E6526AAD017}"/>
              </a:ext>
            </a:extLst>
          </p:cNvPr>
          <p:cNvSpPr>
            <a:spLocks noGrp="1"/>
          </p:cNvSpPr>
          <p:nvPr>
            <p:ph sz="half" idx="2"/>
          </p:nvPr>
        </p:nvSpPr>
        <p:spPr>
          <a:xfrm>
            <a:off x="6172199" y="1256821"/>
            <a:ext cx="5700823" cy="49201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C5C217-9164-4ACC-9009-EA677C14C715}"/>
              </a:ext>
            </a:extLst>
          </p:cNvPr>
          <p:cNvSpPr>
            <a:spLocks noGrp="1"/>
          </p:cNvSpPr>
          <p:nvPr>
            <p:ph type="dt" sz="half" idx="10"/>
          </p:nvPr>
        </p:nvSpPr>
        <p:spPr/>
        <p:txBody>
          <a:bodyPr/>
          <a:lstStyle/>
          <a:p>
            <a:fld id="{98232981-D303-40AF-93E3-AE39A3D2DF67}" type="datetimeFigureOut">
              <a:rPr lang="en-US" smtClean="0"/>
              <a:t>7/23/23</a:t>
            </a:fld>
            <a:endParaRPr lang="en-US"/>
          </a:p>
        </p:txBody>
      </p:sp>
      <p:sp>
        <p:nvSpPr>
          <p:cNvPr id="6" name="Footer Placeholder 5">
            <a:extLst>
              <a:ext uri="{FF2B5EF4-FFF2-40B4-BE49-F238E27FC236}">
                <a16:creationId xmlns:a16="http://schemas.microsoft.com/office/drawing/2014/main" id="{15497BDE-999D-4CE3-AB26-72CFE96A7A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0ADB91-9CED-4860-8187-E1E61A969A5B}"/>
              </a:ext>
            </a:extLst>
          </p:cNvPr>
          <p:cNvSpPr>
            <a:spLocks noGrp="1"/>
          </p:cNvSpPr>
          <p:nvPr>
            <p:ph type="sldNum" sz="quarter" idx="12"/>
          </p:nvPr>
        </p:nvSpPr>
        <p:spPr/>
        <p:txBody>
          <a:bodyPr/>
          <a:lstStyle/>
          <a:p>
            <a:fld id="{069E44FB-4930-784F-B17D-E95A1FC74F04}" type="slidenum">
              <a:rPr lang="en-US" smtClean="0"/>
              <a:t>‹#›</a:t>
            </a:fld>
            <a:endParaRPr lang="en-US"/>
          </a:p>
        </p:txBody>
      </p:sp>
    </p:spTree>
    <p:extLst>
      <p:ext uri="{BB962C8B-B14F-4D97-AF65-F5344CB8AC3E}">
        <p14:creationId xmlns:p14="http://schemas.microsoft.com/office/powerpoint/2010/main" val="3882550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CE5CB-4794-4575-BE39-6DFDA092ADC3}"/>
              </a:ext>
            </a:extLst>
          </p:cNvPr>
          <p:cNvSpPr>
            <a:spLocks noGrp="1"/>
          </p:cNvSpPr>
          <p:nvPr>
            <p:ph type="title"/>
          </p:nvPr>
        </p:nvSpPr>
        <p:spPr>
          <a:xfrm>
            <a:off x="411126" y="365125"/>
            <a:ext cx="11391014" cy="570539"/>
          </a:xfrm>
        </p:spPr>
        <p:txBody>
          <a:bodyPr>
            <a:no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EE710E4-2AF4-494B-BAED-14956136813C}"/>
              </a:ext>
            </a:extLst>
          </p:cNvPr>
          <p:cNvSpPr>
            <a:spLocks noGrp="1"/>
          </p:cNvSpPr>
          <p:nvPr>
            <p:ph type="body" idx="1"/>
          </p:nvPr>
        </p:nvSpPr>
        <p:spPr>
          <a:xfrm>
            <a:off x="411126" y="1029043"/>
            <a:ext cx="5586449" cy="5091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C26370-55B0-4B48-BDE0-D35F372949FE}"/>
              </a:ext>
            </a:extLst>
          </p:cNvPr>
          <p:cNvSpPr>
            <a:spLocks noGrp="1"/>
          </p:cNvSpPr>
          <p:nvPr>
            <p:ph sz="half" idx="2"/>
          </p:nvPr>
        </p:nvSpPr>
        <p:spPr>
          <a:xfrm>
            <a:off x="411126" y="1631556"/>
            <a:ext cx="5586449" cy="4558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73512C-2A0F-44EF-A37D-1D476B340A2C}"/>
              </a:ext>
            </a:extLst>
          </p:cNvPr>
          <p:cNvSpPr>
            <a:spLocks noGrp="1"/>
          </p:cNvSpPr>
          <p:nvPr>
            <p:ph type="body" sz="quarter" idx="3"/>
          </p:nvPr>
        </p:nvSpPr>
        <p:spPr>
          <a:xfrm>
            <a:off x="6172200" y="1029043"/>
            <a:ext cx="5629940" cy="5091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CFE19E7-0B72-4583-BDBA-8304FDEE1220}"/>
              </a:ext>
            </a:extLst>
          </p:cNvPr>
          <p:cNvSpPr>
            <a:spLocks noGrp="1"/>
          </p:cNvSpPr>
          <p:nvPr>
            <p:ph sz="quarter" idx="4"/>
          </p:nvPr>
        </p:nvSpPr>
        <p:spPr>
          <a:xfrm>
            <a:off x="6172200" y="1631556"/>
            <a:ext cx="5608674" cy="4558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C64045-52E5-4F52-B78A-D311EE7141C8}"/>
              </a:ext>
            </a:extLst>
          </p:cNvPr>
          <p:cNvSpPr>
            <a:spLocks noGrp="1"/>
          </p:cNvSpPr>
          <p:nvPr>
            <p:ph type="dt" sz="half" idx="10"/>
          </p:nvPr>
        </p:nvSpPr>
        <p:spPr/>
        <p:txBody>
          <a:bodyPr/>
          <a:lstStyle/>
          <a:p>
            <a:fld id="{98232981-D303-40AF-93E3-AE39A3D2DF67}" type="datetimeFigureOut">
              <a:rPr lang="en-US" smtClean="0"/>
              <a:t>7/23/23</a:t>
            </a:fld>
            <a:endParaRPr lang="en-US"/>
          </a:p>
        </p:txBody>
      </p:sp>
      <p:sp>
        <p:nvSpPr>
          <p:cNvPr id="8" name="Footer Placeholder 7">
            <a:extLst>
              <a:ext uri="{FF2B5EF4-FFF2-40B4-BE49-F238E27FC236}">
                <a16:creationId xmlns:a16="http://schemas.microsoft.com/office/drawing/2014/main" id="{840FE586-FFEA-4066-B3A6-16D07C0045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122F88-013D-4351-9ED7-BF79A7F7BCC1}"/>
              </a:ext>
            </a:extLst>
          </p:cNvPr>
          <p:cNvSpPr>
            <a:spLocks noGrp="1"/>
          </p:cNvSpPr>
          <p:nvPr>
            <p:ph type="sldNum" sz="quarter" idx="12"/>
          </p:nvPr>
        </p:nvSpPr>
        <p:spPr/>
        <p:txBody>
          <a:bodyPr/>
          <a:lstStyle/>
          <a:p>
            <a:fld id="{069E44FB-4930-784F-B17D-E95A1FC74F04}" type="slidenum">
              <a:rPr lang="en-US" smtClean="0"/>
              <a:t>‹#›</a:t>
            </a:fld>
            <a:endParaRPr lang="en-US"/>
          </a:p>
        </p:txBody>
      </p:sp>
    </p:spTree>
    <p:extLst>
      <p:ext uri="{BB962C8B-B14F-4D97-AF65-F5344CB8AC3E}">
        <p14:creationId xmlns:p14="http://schemas.microsoft.com/office/powerpoint/2010/main" val="2327199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98E0C-8335-4DB2-8116-06B8A9FDD1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DB786E-DDFE-4918-8B88-D563FE8F5486}"/>
              </a:ext>
            </a:extLst>
          </p:cNvPr>
          <p:cNvSpPr>
            <a:spLocks noGrp="1"/>
          </p:cNvSpPr>
          <p:nvPr>
            <p:ph type="dt" sz="half" idx="10"/>
          </p:nvPr>
        </p:nvSpPr>
        <p:spPr/>
        <p:txBody>
          <a:bodyPr/>
          <a:lstStyle/>
          <a:p>
            <a:fld id="{98232981-D303-40AF-93E3-AE39A3D2DF67}" type="datetimeFigureOut">
              <a:rPr lang="en-US" smtClean="0"/>
              <a:t>7/23/23</a:t>
            </a:fld>
            <a:endParaRPr lang="en-US"/>
          </a:p>
        </p:txBody>
      </p:sp>
      <p:sp>
        <p:nvSpPr>
          <p:cNvPr id="4" name="Footer Placeholder 3">
            <a:extLst>
              <a:ext uri="{FF2B5EF4-FFF2-40B4-BE49-F238E27FC236}">
                <a16:creationId xmlns:a16="http://schemas.microsoft.com/office/drawing/2014/main" id="{52AA5A6F-9195-4DEB-BADF-41FA2395C3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21E167-2110-4CEF-B5D9-FC29EFBC1FA1}"/>
              </a:ext>
            </a:extLst>
          </p:cNvPr>
          <p:cNvSpPr>
            <a:spLocks noGrp="1"/>
          </p:cNvSpPr>
          <p:nvPr>
            <p:ph type="sldNum" sz="quarter" idx="12"/>
          </p:nvPr>
        </p:nvSpPr>
        <p:spPr/>
        <p:txBody>
          <a:bodyPr/>
          <a:lstStyle/>
          <a:p>
            <a:fld id="{069E44FB-4930-784F-B17D-E95A1FC74F04}" type="slidenum">
              <a:rPr lang="en-US" smtClean="0"/>
              <a:t>‹#›</a:t>
            </a:fld>
            <a:endParaRPr lang="en-US"/>
          </a:p>
        </p:txBody>
      </p:sp>
    </p:spTree>
    <p:extLst>
      <p:ext uri="{BB962C8B-B14F-4D97-AF65-F5344CB8AC3E}">
        <p14:creationId xmlns:p14="http://schemas.microsoft.com/office/powerpoint/2010/main" val="1176414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BEA72F-1FCE-41B5-946C-19DD51D44BA6}"/>
              </a:ext>
            </a:extLst>
          </p:cNvPr>
          <p:cNvSpPr>
            <a:spLocks noGrp="1"/>
          </p:cNvSpPr>
          <p:nvPr>
            <p:ph type="dt" sz="half" idx="10"/>
          </p:nvPr>
        </p:nvSpPr>
        <p:spPr/>
        <p:txBody>
          <a:bodyPr/>
          <a:lstStyle/>
          <a:p>
            <a:fld id="{98232981-D303-40AF-93E3-AE39A3D2DF67}" type="datetimeFigureOut">
              <a:rPr lang="en-US" smtClean="0"/>
              <a:t>7/23/23</a:t>
            </a:fld>
            <a:endParaRPr lang="en-US"/>
          </a:p>
        </p:txBody>
      </p:sp>
      <p:sp>
        <p:nvSpPr>
          <p:cNvPr id="3" name="Footer Placeholder 2">
            <a:extLst>
              <a:ext uri="{FF2B5EF4-FFF2-40B4-BE49-F238E27FC236}">
                <a16:creationId xmlns:a16="http://schemas.microsoft.com/office/drawing/2014/main" id="{0406B55A-93AA-4FF0-B0D3-FAA025E3AC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7C3E1D-5C9B-4EE8-A74F-8B7719F5DCB4}"/>
              </a:ext>
            </a:extLst>
          </p:cNvPr>
          <p:cNvSpPr>
            <a:spLocks noGrp="1"/>
          </p:cNvSpPr>
          <p:nvPr>
            <p:ph type="sldNum" sz="quarter" idx="12"/>
          </p:nvPr>
        </p:nvSpPr>
        <p:spPr/>
        <p:txBody>
          <a:bodyPr/>
          <a:lstStyle/>
          <a:p>
            <a:fld id="{069E44FB-4930-784F-B17D-E95A1FC74F04}" type="slidenum">
              <a:rPr lang="en-US" smtClean="0"/>
              <a:t>‹#›</a:t>
            </a:fld>
            <a:endParaRPr lang="en-US"/>
          </a:p>
        </p:txBody>
      </p:sp>
    </p:spTree>
    <p:extLst>
      <p:ext uri="{BB962C8B-B14F-4D97-AF65-F5344CB8AC3E}">
        <p14:creationId xmlns:p14="http://schemas.microsoft.com/office/powerpoint/2010/main" val="2243311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C345B-96C6-4CEE-8477-023A26E3D1F5}"/>
              </a:ext>
            </a:extLst>
          </p:cNvPr>
          <p:cNvSpPr>
            <a:spLocks noGrp="1"/>
          </p:cNvSpPr>
          <p:nvPr>
            <p:ph type="title"/>
          </p:nvPr>
        </p:nvSpPr>
        <p:spPr>
          <a:xfrm>
            <a:off x="545806" y="457200"/>
            <a:ext cx="422621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68114C-F89F-491D-814E-35223176A48F}"/>
              </a:ext>
            </a:extLst>
          </p:cNvPr>
          <p:cNvSpPr>
            <a:spLocks noGrp="1"/>
          </p:cNvSpPr>
          <p:nvPr>
            <p:ph idx="1"/>
          </p:nvPr>
        </p:nvSpPr>
        <p:spPr>
          <a:xfrm>
            <a:off x="5183187" y="457201"/>
            <a:ext cx="6463007"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7D753B-33B1-4167-8C3F-DE3955292380}"/>
              </a:ext>
            </a:extLst>
          </p:cNvPr>
          <p:cNvSpPr>
            <a:spLocks noGrp="1"/>
          </p:cNvSpPr>
          <p:nvPr>
            <p:ph type="body" sz="half" idx="2"/>
          </p:nvPr>
        </p:nvSpPr>
        <p:spPr>
          <a:xfrm>
            <a:off x="545806" y="2057400"/>
            <a:ext cx="422621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812BEE4-3C5A-485F-9C38-BD6627948EA5}"/>
              </a:ext>
            </a:extLst>
          </p:cNvPr>
          <p:cNvSpPr>
            <a:spLocks noGrp="1"/>
          </p:cNvSpPr>
          <p:nvPr>
            <p:ph type="dt" sz="half" idx="10"/>
          </p:nvPr>
        </p:nvSpPr>
        <p:spPr/>
        <p:txBody>
          <a:bodyPr/>
          <a:lstStyle/>
          <a:p>
            <a:fld id="{98232981-D303-40AF-93E3-AE39A3D2DF67}" type="datetimeFigureOut">
              <a:rPr lang="en-US" smtClean="0"/>
              <a:t>7/23/23</a:t>
            </a:fld>
            <a:endParaRPr lang="en-US"/>
          </a:p>
        </p:txBody>
      </p:sp>
      <p:sp>
        <p:nvSpPr>
          <p:cNvPr id="6" name="Footer Placeholder 5">
            <a:extLst>
              <a:ext uri="{FF2B5EF4-FFF2-40B4-BE49-F238E27FC236}">
                <a16:creationId xmlns:a16="http://schemas.microsoft.com/office/drawing/2014/main" id="{D52627B7-5789-4EE5-9447-06AD79F8DA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640D15-001F-40CC-983A-710A2FC96B79}"/>
              </a:ext>
            </a:extLst>
          </p:cNvPr>
          <p:cNvSpPr>
            <a:spLocks noGrp="1"/>
          </p:cNvSpPr>
          <p:nvPr>
            <p:ph type="sldNum" sz="quarter" idx="12"/>
          </p:nvPr>
        </p:nvSpPr>
        <p:spPr/>
        <p:txBody>
          <a:bodyPr/>
          <a:lstStyle/>
          <a:p>
            <a:fld id="{069E44FB-4930-784F-B17D-E95A1FC74F04}" type="slidenum">
              <a:rPr lang="en-US" smtClean="0"/>
              <a:t>‹#›</a:t>
            </a:fld>
            <a:endParaRPr lang="en-US"/>
          </a:p>
        </p:txBody>
      </p:sp>
    </p:spTree>
    <p:extLst>
      <p:ext uri="{BB962C8B-B14F-4D97-AF65-F5344CB8AC3E}">
        <p14:creationId xmlns:p14="http://schemas.microsoft.com/office/powerpoint/2010/main" val="797981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6F1B1-9DEC-4758-A14C-176F2C6A7814}"/>
              </a:ext>
            </a:extLst>
          </p:cNvPr>
          <p:cNvSpPr>
            <a:spLocks noGrp="1"/>
          </p:cNvSpPr>
          <p:nvPr>
            <p:ph type="title"/>
          </p:nvPr>
        </p:nvSpPr>
        <p:spPr/>
        <p:txBody>
          <a:bodyPr>
            <a:normAutofit/>
          </a:bodyPr>
          <a:lstStyle>
            <a:lvl1pPr>
              <a:defRPr sz="4000">
                <a:solidFill>
                  <a:schemeClr val="accent5">
                    <a:lumMod val="50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3261D20-CA4C-49AB-AC1F-A0D848D2EF1B}"/>
              </a:ext>
            </a:extLst>
          </p:cNvPr>
          <p:cNvSpPr>
            <a:spLocks noGrp="1"/>
          </p:cNvSpPr>
          <p:nvPr>
            <p:ph idx="1"/>
          </p:nvPr>
        </p:nvSpPr>
        <p:spPr/>
        <p:txBody>
          <a:bodyPr/>
          <a:lstStyle>
            <a:lvl1pPr>
              <a:defRPr>
                <a:solidFill>
                  <a:schemeClr val="accent5">
                    <a:lumMod val="50000"/>
                  </a:schemeClr>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522D1C4-C5A2-4F6E-A15A-5DEF1BEE4AE5}"/>
              </a:ext>
            </a:extLst>
          </p:cNvPr>
          <p:cNvSpPr>
            <a:spLocks noGrp="1"/>
          </p:cNvSpPr>
          <p:nvPr>
            <p:ph type="dt" sz="half" idx="10"/>
          </p:nvPr>
        </p:nvSpPr>
        <p:spPr/>
        <p:txBody>
          <a:bodyPr/>
          <a:lstStyle/>
          <a:p>
            <a:fld id="{4E537E6C-0591-434C-86A2-6CF91F16AD99}" type="datetimeFigureOut">
              <a:rPr lang="en-US" smtClean="0"/>
              <a:t>7/23/23</a:t>
            </a:fld>
            <a:endParaRPr lang="en-US"/>
          </a:p>
        </p:txBody>
      </p:sp>
      <p:sp>
        <p:nvSpPr>
          <p:cNvPr id="5" name="Footer Placeholder 4">
            <a:extLst>
              <a:ext uri="{FF2B5EF4-FFF2-40B4-BE49-F238E27FC236}">
                <a16:creationId xmlns:a16="http://schemas.microsoft.com/office/drawing/2014/main" id="{FA35F90C-8911-4DE9-B7C2-3EF4FB2F60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E3F1D4-40C7-4239-9BB9-A6BA20A44671}"/>
              </a:ext>
            </a:extLst>
          </p:cNvPr>
          <p:cNvSpPr>
            <a:spLocks noGrp="1"/>
          </p:cNvSpPr>
          <p:nvPr>
            <p:ph type="sldNum" sz="quarter" idx="12"/>
          </p:nvPr>
        </p:nvSpPr>
        <p:spPr/>
        <p:txBody>
          <a:bodyPr/>
          <a:lstStyle/>
          <a:p>
            <a:fld id="{069E44FB-4930-784F-B17D-E95A1FC74F04}" type="slidenum">
              <a:rPr lang="en-US" smtClean="0"/>
              <a:t>‹#›</a:t>
            </a:fld>
            <a:endParaRPr lang="en-US"/>
          </a:p>
        </p:txBody>
      </p:sp>
    </p:spTree>
    <p:extLst>
      <p:ext uri="{BB962C8B-B14F-4D97-AF65-F5344CB8AC3E}">
        <p14:creationId xmlns:p14="http://schemas.microsoft.com/office/powerpoint/2010/main" val="3541763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047B6-50D4-46C5-9213-38C255EC657A}"/>
              </a:ext>
            </a:extLst>
          </p:cNvPr>
          <p:cNvSpPr>
            <a:spLocks noGrp="1"/>
          </p:cNvSpPr>
          <p:nvPr>
            <p:ph type="title"/>
          </p:nvPr>
        </p:nvSpPr>
        <p:spPr>
          <a:xfrm>
            <a:off x="545806" y="457200"/>
            <a:ext cx="4226219"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B3AF08-277A-4EDF-A01B-47C23B6742BA}"/>
              </a:ext>
            </a:extLst>
          </p:cNvPr>
          <p:cNvSpPr>
            <a:spLocks noGrp="1"/>
          </p:cNvSpPr>
          <p:nvPr>
            <p:ph type="pic" idx="1"/>
          </p:nvPr>
        </p:nvSpPr>
        <p:spPr>
          <a:xfrm>
            <a:off x="5183187" y="457201"/>
            <a:ext cx="6463007"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655F5C-CF6F-4E20-9F11-616F1D01E730}"/>
              </a:ext>
            </a:extLst>
          </p:cNvPr>
          <p:cNvSpPr>
            <a:spLocks noGrp="1"/>
          </p:cNvSpPr>
          <p:nvPr>
            <p:ph type="body" sz="half" idx="2"/>
          </p:nvPr>
        </p:nvSpPr>
        <p:spPr>
          <a:xfrm>
            <a:off x="545806" y="2057400"/>
            <a:ext cx="422621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812551-E676-463F-A125-7C2636D6C44E}"/>
              </a:ext>
            </a:extLst>
          </p:cNvPr>
          <p:cNvSpPr>
            <a:spLocks noGrp="1"/>
          </p:cNvSpPr>
          <p:nvPr>
            <p:ph type="dt" sz="half" idx="10"/>
          </p:nvPr>
        </p:nvSpPr>
        <p:spPr/>
        <p:txBody>
          <a:bodyPr/>
          <a:lstStyle/>
          <a:p>
            <a:fld id="{98232981-D303-40AF-93E3-AE39A3D2DF67}" type="datetimeFigureOut">
              <a:rPr lang="en-US" smtClean="0"/>
              <a:t>7/23/23</a:t>
            </a:fld>
            <a:endParaRPr lang="en-US"/>
          </a:p>
        </p:txBody>
      </p:sp>
      <p:sp>
        <p:nvSpPr>
          <p:cNvPr id="6" name="Footer Placeholder 5">
            <a:extLst>
              <a:ext uri="{FF2B5EF4-FFF2-40B4-BE49-F238E27FC236}">
                <a16:creationId xmlns:a16="http://schemas.microsoft.com/office/drawing/2014/main" id="{B85735FC-B087-4A19-AD53-0C118A681B9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7AC5EED-1675-48E6-9CCC-294DC4DBBF65}"/>
              </a:ext>
            </a:extLst>
          </p:cNvPr>
          <p:cNvSpPr>
            <a:spLocks noGrp="1"/>
          </p:cNvSpPr>
          <p:nvPr>
            <p:ph type="sldNum" sz="quarter" idx="12"/>
          </p:nvPr>
        </p:nvSpPr>
        <p:spPr/>
        <p:txBody>
          <a:bodyPr/>
          <a:lstStyle/>
          <a:p>
            <a:fld id="{069E44FB-4930-784F-B17D-E95A1FC74F04}" type="slidenum">
              <a:rPr lang="en-US" smtClean="0"/>
              <a:t>‹#›</a:t>
            </a:fld>
            <a:endParaRPr lang="en-US"/>
          </a:p>
        </p:txBody>
      </p:sp>
    </p:spTree>
    <p:extLst>
      <p:ext uri="{BB962C8B-B14F-4D97-AF65-F5344CB8AC3E}">
        <p14:creationId xmlns:p14="http://schemas.microsoft.com/office/powerpoint/2010/main" val="2337335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D0A79-8AD6-412B-BDE3-E34A7DD08C5E}"/>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66E2602E-05B2-4A00-A713-316B31FA79B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86F3EE-1032-46BC-A521-0856E2C802BE}"/>
              </a:ext>
            </a:extLst>
          </p:cNvPr>
          <p:cNvSpPr>
            <a:spLocks noGrp="1"/>
          </p:cNvSpPr>
          <p:nvPr>
            <p:ph type="dt" sz="half" idx="10"/>
          </p:nvPr>
        </p:nvSpPr>
        <p:spPr/>
        <p:txBody>
          <a:bodyPr/>
          <a:lstStyle/>
          <a:p>
            <a:fld id="{98232981-D303-40AF-93E3-AE39A3D2DF67}" type="datetimeFigureOut">
              <a:rPr lang="en-US" smtClean="0"/>
              <a:t>7/23/23</a:t>
            </a:fld>
            <a:endParaRPr lang="en-US"/>
          </a:p>
        </p:txBody>
      </p:sp>
      <p:sp>
        <p:nvSpPr>
          <p:cNvPr id="5" name="Footer Placeholder 4">
            <a:extLst>
              <a:ext uri="{FF2B5EF4-FFF2-40B4-BE49-F238E27FC236}">
                <a16:creationId xmlns:a16="http://schemas.microsoft.com/office/drawing/2014/main" id="{44CC3C46-9C24-4B5E-956A-8F8732768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9353C0-CD68-4B2F-B36F-057BC2C04560}"/>
              </a:ext>
            </a:extLst>
          </p:cNvPr>
          <p:cNvSpPr>
            <a:spLocks noGrp="1"/>
          </p:cNvSpPr>
          <p:nvPr>
            <p:ph type="sldNum" sz="quarter" idx="12"/>
          </p:nvPr>
        </p:nvSpPr>
        <p:spPr/>
        <p:txBody>
          <a:bodyPr/>
          <a:lstStyle/>
          <a:p>
            <a:fld id="{069E44FB-4930-784F-B17D-E95A1FC74F04}" type="slidenum">
              <a:rPr lang="en-US" smtClean="0"/>
              <a:t>‹#›</a:t>
            </a:fld>
            <a:endParaRPr lang="en-US"/>
          </a:p>
        </p:txBody>
      </p:sp>
    </p:spTree>
    <p:extLst>
      <p:ext uri="{BB962C8B-B14F-4D97-AF65-F5344CB8AC3E}">
        <p14:creationId xmlns:p14="http://schemas.microsoft.com/office/powerpoint/2010/main" val="3598180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516FDA-574C-4A31-AB18-429041561A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1BD424-F038-4B3B-AA81-9A20BA10610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960AD4-DF41-4D29-ACF4-CC3DF0FBAE6D}"/>
              </a:ext>
            </a:extLst>
          </p:cNvPr>
          <p:cNvSpPr>
            <a:spLocks noGrp="1"/>
          </p:cNvSpPr>
          <p:nvPr>
            <p:ph type="dt" sz="half" idx="10"/>
          </p:nvPr>
        </p:nvSpPr>
        <p:spPr/>
        <p:txBody>
          <a:bodyPr/>
          <a:lstStyle/>
          <a:p>
            <a:fld id="{98232981-D303-40AF-93E3-AE39A3D2DF67}" type="datetimeFigureOut">
              <a:rPr lang="en-US" smtClean="0"/>
              <a:t>7/23/23</a:t>
            </a:fld>
            <a:endParaRPr lang="en-US"/>
          </a:p>
        </p:txBody>
      </p:sp>
      <p:sp>
        <p:nvSpPr>
          <p:cNvPr id="5" name="Footer Placeholder 4">
            <a:extLst>
              <a:ext uri="{FF2B5EF4-FFF2-40B4-BE49-F238E27FC236}">
                <a16:creationId xmlns:a16="http://schemas.microsoft.com/office/drawing/2014/main" id="{A5440E5E-43E8-471E-B809-A3C10E4D05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A507E5-9E8B-4D95-8336-7BB4C6A47CF5}"/>
              </a:ext>
            </a:extLst>
          </p:cNvPr>
          <p:cNvSpPr>
            <a:spLocks noGrp="1"/>
          </p:cNvSpPr>
          <p:nvPr>
            <p:ph type="sldNum" sz="quarter" idx="12"/>
          </p:nvPr>
        </p:nvSpPr>
        <p:spPr/>
        <p:txBody>
          <a:bodyPr/>
          <a:lstStyle/>
          <a:p>
            <a:fld id="{069E44FB-4930-784F-B17D-E95A1FC74F04}" type="slidenum">
              <a:rPr lang="en-US" smtClean="0"/>
              <a:t>‹#›</a:t>
            </a:fld>
            <a:endParaRPr lang="en-US"/>
          </a:p>
        </p:txBody>
      </p:sp>
    </p:spTree>
    <p:extLst>
      <p:ext uri="{BB962C8B-B14F-4D97-AF65-F5344CB8AC3E}">
        <p14:creationId xmlns:p14="http://schemas.microsoft.com/office/powerpoint/2010/main" val="1395172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2C4DD-9C61-436E-95AC-33F036EDD447}"/>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37FEEC5-2001-47A7-98EB-35327C4005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2690DE0-6A21-4274-A310-1694A71B66CC}"/>
              </a:ext>
            </a:extLst>
          </p:cNvPr>
          <p:cNvSpPr>
            <a:spLocks noGrp="1"/>
          </p:cNvSpPr>
          <p:nvPr>
            <p:ph type="dt" sz="half" idx="10"/>
          </p:nvPr>
        </p:nvSpPr>
        <p:spPr/>
        <p:txBody>
          <a:bodyPr/>
          <a:lstStyle/>
          <a:p>
            <a:fld id="{98232981-D303-40AF-93E3-AE39A3D2DF67}" type="datetimeFigureOut">
              <a:rPr lang="en-US" smtClean="0"/>
              <a:t>7/23/23</a:t>
            </a:fld>
            <a:endParaRPr lang="en-US"/>
          </a:p>
        </p:txBody>
      </p:sp>
      <p:sp>
        <p:nvSpPr>
          <p:cNvPr id="5" name="Footer Placeholder 4">
            <a:extLst>
              <a:ext uri="{FF2B5EF4-FFF2-40B4-BE49-F238E27FC236}">
                <a16:creationId xmlns:a16="http://schemas.microsoft.com/office/drawing/2014/main" id="{79BE2A34-02CF-4EBA-9CFB-3322D22104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433547-759C-40D0-98E3-AC13BCE5C46D}"/>
              </a:ext>
            </a:extLst>
          </p:cNvPr>
          <p:cNvSpPr>
            <a:spLocks noGrp="1"/>
          </p:cNvSpPr>
          <p:nvPr>
            <p:ph type="sldNum" sz="quarter" idx="12"/>
          </p:nvPr>
        </p:nvSpPr>
        <p:spPr/>
        <p:txBody>
          <a:bodyPr/>
          <a:lstStyle/>
          <a:p>
            <a:fld id="{069E44FB-4930-784F-B17D-E95A1FC74F04}" type="slidenum">
              <a:rPr lang="en-US" smtClean="0"/>
              <a:t>‹#›</a:t>
            </a:fld>
            <a:endParaRPr lang="en-US"/>
          </a:p>
        </p:txBody>
      </p:sp>
    </p:spTree>
    <p:extLst>
      <p:ext uri="{BB962C8B-B14F-4D97-AF65-F5344CB8AC3E}">
        <p14:creationId xmlns:p14="http://schemas.microsoft.com/office/powerpoint/2010/main" val="380060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7F388-3D99-443F-BDA9-76B79A20718F}"/>
              </a:ext>
            </a:extLst>
          </p:cNvPr>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322B044E-D98F-4890-AD24-A3B50A8C8BD8}"/>
              </a:ext>
            </a:extLst>
          </p:cNvPr>
          <p:cNvSpPr>
            <a:spLocks noGrp="1"/>
          </p:cNvSpPr>
          <p:nvPr>
            <p:ph sz="half" idx="1"/>
          </p:nvPr>
        </p:nvSpPr>
        <p:spPr>
          <a:xfrm>
            <a:off x="382773" y="1256821"/>
            <a:ext cx="5637027" cy="49201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CEF32C-AB1F-46E2-8730-1E6526AAD017}"/>
              </a:ext>
            </a:extLst>
          </p:cNvPr>
          <p:cNvSpPr>
            <a:spLocks noGrp="1"/>
          </p:cNvSpPr>
          <p:nvPr>
            <p:ph sz="half" idx="2"/>
          </p:nvPr>
        </p:nvSpPr>
        <p:spPr>
          <a:xfrm>
            <a:off x="6172199" y="1256821"/>
            <a:ext cx="5700823" cy="49201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C5C217-9164-4ACC-9009-EA677C14C715}"/>
              </a:ext>
            </a:extLst>
          </p:cNvPr>
          <p:cNvSpPr>
            <a:spLocks noGrp="1"/>
          </p:cNvSpPr>
          <p:nvPr>
            <p:ph type="dt" sz="half" idx="10"/>
          </p:nvPr>
        </p:nvSpPr>
        <p:spPr/>
        <p:txBody>
          <a:bodyPr/>
          <a:lstStyle/>
          <a:p>
            <a:fld id="{98232981-D303-40AF-93E3-AE39A3D2DF67}" type="datetimeFigureOut">
              <a:rPr lang="en-US" smtClean="0"/>
              <a:t>7/23/23</a:t>
            </a:fld>
            <a:endParaRPr lang="en-US"/>
          </a:p>
        </p:txBody>
      </p:sp>
      <p:sp>
        <p:nvSpPr>
          <p:cNvPr id="6" name="Footer Placeholder 5">
            <a:extLst>
              <a:ext uri="{FF2B5EF4-FFF2-40B4-BE49-F238E27FC236}">
                <a16:creationId xmlns:a16="http://schemas.microsoft.com/office/drawing/2014/main" id="{15497BDE-999D-4CE3-AB26-72CFE96A7A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0ADB91-9CED-4860-8187-E1E61A969A5B}"/>
              </a:ext>
            </a:extLst>
          </p:cNvPr>
          <p:cNvSpPr>
            <a:spLocks noGrp="1"/>
          </p:cNvSpPr>
          <p:nvPr>
            <p:ph type="sldNum" sz="quarter" idx="12"/>
          </p:nvPr>
        </p:nvSpPr>
        <p:spPr/>
        <p:txBody>
          <a:bodyPr/>
          <a:lstStyle/>
          <a:p>
            <a:fld id="{069E44FB-4930-784F-B17D-E95A1FC74F04}" type="slidenum">
              <a:rPr lang="en-US" smtClean="0"/>
              <a:t>‹#›</a:t>
            </a:fld>
            <a:endParaRPr lang="en-US"/>
          </a:p>
        </p:txBody>
      </p:sp>
    </p:spTree>
    <p:extLst>
      <p:ext uri="{BB962C8B-B14F-4D97-AF65-F5344CB8AC3E}">
        <p14:creationId xmlns:p14="http://schemas.microsoft.com/office/powerpoint/2010/main" val="2807691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CE5CB-4794-4575-BE39-6DFDA092ADC3}"/>
              </a:ext>
            </a:extLst>
          </p:cNvPr>
          <p:cNvSpPr>
            <a:spLocks noGrp="1"/>
          </p:cNvSpPr>
          <p:nvPr>
            <p:ph type="title"/>
          </p:nvPr>
        </p:nvSpPr>
        <p:spPr>
          <a:xfrm>
            <a:off x="411126" y="365125"/>
            <a:ext cx="11391014" cy="570539"/>
          </a:xfrm>
        </p:spPr>
        <p:txBody>
          <a:bodyPr>
            <a:no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EE710E4-2AF4-494B-BAED-14956136813C}"/>
              </a:ext>
            </a:extLst>
          </p:cNvPr>
          <p:cNvSpPr>
            <a:spLocks noGrp="1"/>
          </p:cNvSpPr>
          <p:nvPr>
            <p:ph type="body" idx="1"/>
          </p:nvPr>
        </p:nvSpPr>
        <p:spPr>
          <a:xfrm>
            <a:off x="411126" y="1029043"/>
            <a:ext cx="5586449" cy="5091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C26370-55B0-4B48-BDE0-D35F372949FE}"/>
              </a:ext>
            </a:extLst>
          </p:cNvPr>
          <p:cNvSpPr>
            <a:spLocks noGrp="1"/>
          </p:cNvSpPr>
          <p:nvPr>
            <p:ph sz="half" idx="2"/>
          </p:nvPr>
        </p:nvSpPr>
        <p:spPr>
          <a:xfrm>
            <a:off x="411126" y="1631556"/>
            <a:ext cx="5586449" cy="4558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73512C-2A0F-44EF-A37D-1D476B340A2C}"/>
              </a:ext>
            </a:extLst>
          </p:cNvPr>
          <p:cNvSpPr>
            <a:spLocks noGrp="1"/>
          </p:cNvSpPr>
          <p:nvPr>
            <p:ph type="body" sz="quarter" idx="3"/>
          </p:nvPr>
        </p:nvSpPr>
        <p:spPr>
          <a:xfrm>
            <a:off x="6172200" y="1029043"/>
            <a:ext cx="5629940" cy="5091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CFE19E7-0B72-4583-BDBA-8304FDEE1220}"/>
              </a:ext>
            </a:extLst>
          </p:cNvPr>
          <p:cNvSpPr>
            <a:spLocks noGrp="1"/>
          </p:cNvSpPr>
          <p:nvPr>
            <p:ph sz="quarter" idx="4"/>
          </p:nvPr>
        </p:nvSpPr>
        <p:spPr>
          <a:xfrm>
            <a:off x="6172200" y="1631556"/>
            <a:ext cx="5608674" cy="4558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C64045-52E5-4F52-B78A-D311EE7141C8}"/>
              </a:ext>
            </a:extLst>
          </p:cNvPr>
          <p:cNvSpPr>
            <a:spLocks noGrp="1"/>
          </p:cNvSpPr>
          <p:nvPr>
            <p:ph type="dt" sz="half" idx="10"/>
          </p:nvPr>
        </p:nvSpPr>
        <p:spPr/>
        <p:txBody>
          <a:bodyPr/>
          <a:lstStyle/>
          <a:p>
            <a:fld id="{98232981-D303-40AF-93E3-AE39A3D2DF67}" type="datetimeFigureOut">
              <a:rPr lang="en-US" smtClean="0"/>
              <a:t>7/23/23</a:t>
            </a:fld>
            <a:endParaRPr lang="en-US"/>
          </a:p>
        </p:txBody>
      </p:sp>
      <p:sp>
        <p:nvSpPr>
          <p:cNvPr id="8" name="Footer Placeholder 7">
            <a:extLst>
              <a:ext uri="{FF2B5EF4-FFF2-40B4-BE49-F238E27FC236}">
                <a16:creationId xmlns:a16="http://schemas.microsoft.com/office/drawing/2014/main" id="{840FE586-FFEA-4066-B3A6-16D07C0045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122F88-013D-4351-9ED7-BF79A7F7BCC1}"/>
              </a:ext>
            </a:extLst>
          </p:cNvPr>
          <p:cNvSpPr>
            <a:spLocks noGrp="1"/>
          </p:cNvSpPr>
          <p:nvPr>
            <p:ph type="sldNum" sz="quarter" idx="12"/>
          </p:nvPr>
        </p:nvSpPr>
        <p:spPr/>
        <p:txBody>
          <a:bodyPr/>
          <a:lstStyle/>
          <a:p>
            <a:fld id="{069E44FB-4930-784F-B17D-E95A1FC74F04}" type="slidenum">
              <a:rPr lang="en-US" smtClean="0"/>
              <a:t>‹#›</a:t>
            </a:fld>
            <a:endParaRPr lang="en-US"/>
          </a:p>
        </p:txBody>
      </p:sp>
    </p:spTree>
    <p:extLst>
      <p:ext uri="{BB962C8B-B14F-4D97-AF65-F5344CB8AC3E}">
        <p14:creationId xmlns:p14="http://schemas.microsoft.com/office/powerpoint/2010/main" val="2071234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98E0C-8335-4DB2-8116-06B8A9FDD1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DB786E-DDFE-4918-8B88-D563FE8F5486}"/>
              </a:ext>
            </a:extLst>
          </p:cNvPr>
          <p:cNvSpPr>
            <a:spLocks noGrp="1"/>
          </p:cNvSpPr>
          <p:nvPr>
            <p:ph type="dt" sz="half" idx="10"/>
          </p:nvPr>
        </p:nvSpPr>
        <p:spPr/>
        <p:txBody>
          <a:bodyPr/>
          <a:lstStyle/>
          <a:p>
            <a:fld id="{98232981-D303-40AF-93E3-AE39A3D2DF67}" type="datetimeFigureOut">
              <a:rPr lang="en-US" smtClean="0"/>
              <a:t>7/23/23</a:t>
            </a:fld>
            <a:endParaRPr lang="en-US"/>
          </a:p>
        </p:txBody>
      </p:sp>
      <p:sp>
        <p:nvSpPr>
          <p:cNvPr id="4" name="Footer Placeholder 3">
            <a:extLst>
              <a:ext uri="{FF2B5EF4-FFF2-40B4-BE49-F238E27FC236}">
                <a16:creationId xmlns:a16="http://schemas.microsoft.com/office/drawing/2014/main" id="{52AA5A6F-9195-4DEB-BADF-41FA2395C3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21E167-2110-4CEF-B5D9-FC29EFBC1FA1}"/>
              </a:ext>
            </a:extLst>
          </p:cNvPr>
          <p:cNvSpPr>
            <a:spLocks noGrp="1"/>
          </p:cNvSpPr>
          <p:nvPr>
            <p:ph type="sldNum" sz="quarter" idx="12"/>
          </p:nvPr>
        </p:nvSpPr>
        <p:spPr/>
        <p:txBody>
          <a:bodyPr/>
          <a:lstStyle/>
          <a:p>
            <a:fld id="{069E44FB-4930-784F-B17D-E95A1FC74F04}" type="slidenum">
              <a:rPr lang="en-US" smtClean="0"/>
              <a:t>‹#›</a:t>
            </a:fld>
            <a:endParaRPr lang="en-US"/>
          </a:p>
        </p:txBody>
      </p:sp>
    </p:spTree>
    <p:extLst>
      <p:ext uri="{BB962C8B-B14F-4D97-AF65-F5344CB8AC3E}">
        <p14:creationId xmlns:p14="http://schemas.microsoft.com/office/powerpoint/2010/main" val="355315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BEA72F-1FCE-41B5-946C-19DD51D44BA6}"/>
              </a:ext>
            </a:extLst>
          </p:cNvPr>
          <p:cNvSpPr>
            <a:spLocks noGrp="1"/>
          </p:cNvSpPr>
          <p:nvPr>
            <p:ph type="dt" sz="half" idx="10"/>
          </p:nvPr>
        </p:nvSpPr>
        <p:spPr/>
        <p:txBody>
          <a:bodyPr/>
          <a:lstStyle/>
          <a:p>
            <a:fld id="{98232981-D303-40AF-93E3-AE39A3D2DF67}" type="datetimeFigureOut">
              <a:rPr lang="en-US" smtClean="0"/>
              <a:t>7/23/23</a:t>
            </a:fld>
            <a:endParaRPr lang="en-US"/>
          </a:p>
        </p:txBody>
      </p:sp>
      <p:sp>
        <p:nvSpPr>
          <p:cNvPr id="3" name="Footer Placeholder 2">
            <a:extLst>
              <a:ext uri="{FF2B5EF4-FFF2-40B4-BE49-F238E27FC236}">
                <a16:creationId xmlns:a16="http://schemas.microsoft.com/office/drawing/2014/main" id="{0406B55A-93AA-4FF0-B0D3-FAA025E3AC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7C3E1D-5C9B-4EE8-A74F-8B7719F5DCB4}"/>
              </a:ext>
            </a:extLst>
          </p:cNvPr>
          <p:cNvSpPr>
            <a:spLocks noGrp="1"/>
          </p:cNvSpPr>
          <p:nvPr>
            <p:ph type="sldNum" sz="quarter" idx="12"/>
          </p:nvPr>
        </p:nvSpPr>
        <p:spPr/>
        <p:txBody>
          <a:bodyPr/>
          <a:lstStyle/>
          <a:p>
            <a:fld id="{069E44FB-4930-784F-B17D-E95A1FC74F04}" type="slidenum">
              <a:rPr lang="en-US" smtClean="0"/>
              <a:t>‹#›</a:t>
            </a:fld>
            <a:endParaRPr lang="en-US"/>
          </a:p>
        </p:txBody>
      </p:sp>
    </p:spTree>
    <p:extLst>
      <p:ext uri="{BB962C8B-B14F-4D97-AF65-F5344CB8AC3E}">
        <p14:creationId xmlns:p14="http://schemas.microsoft.com/office/powerpoint/2010/main" val="2315928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C345B-96C6-4CEE-8477-023A26E3D1F5}"/>
              </a:ext>
            </a:extLst>
          </p:cNvPr>
          <p:cNvSpPr>
            <a:spLocks noGrp="1"/>
          </p:cNvSpPr>
          <p:nvPr>
            <p:ph type="title"/>
          </p:nvPr>
        </p:nvSpPr>
        <p:spPr>
          <a:xfrm>
            <a:off x="545806" y="457200"/>
            <a:ext cx="422621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68114C-F89F-491D-814E-35223176A48F}"/>
              </a:ext>
            </a:extLst>
          </p:cNvPr>
          <p:cNvSpPr>
            <a:spLocks noGrp="1"/>
          </p:cNvSpPr>
          <p:nvPr>
            <p:ph idx="1"/>
          </p:nvPr>
        </p:nvSpPr>
        <p:spPr>
          <a:xfrm>
            <a:off x="5183187" y="457201"/>
            <a:ext cx="6463007"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7D753B-33B1-4167-8C3F-DE3955292380}"/>
              </a:ext>
            </a:extLst>
          </p:cNvPr>
          <p:cNvSpPr>
            <a:spLocks noGrp="1"/>
          </p:cNvSpPr>
          <p:nvPr>
            <p:ph type="body" sz="half" idx="2"/>
          </p:nvPr>
        </p:nvSpPr>
        <p:spPr>
          <a:xfrm>
            <a:off x="545806" y="2057400"/>
            <a:ext cx="422621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812BEE4-3C5A-485F-9C38-BD6627948EA5}"/>
              </a:ext>
            </a:extLst>
          </p:cNvPr>
          <p:cNvSpPr>
            <a:spLocks noGrp="1"/>
          </p:cNvSpPr>
          <p:nvPr>
            <p:ph type="dt" sz="half" idx="10"/>
          </p:nvPr>
        </p:nvSpPr>
        <p:spPr/>
        <p:txBody>
          <a:bodyPr/>
          <a:lstStyle/>
          <a:p>
            <a:fld id="{98232981-D303-40AF-93E3-AE39A3D2DF67}" type="datetimeFigureOut">
              <a:rPr lang="en-US" smtClean="0"/>
              <a:t>7/23/23</a:t>
            </a:fld>
            <a:endParaRPr lang="en-US"/>
          </a:p>
        </p:txBody>
      </p:sp>
      <p:sp>
        <p:nvSpPr>
          <p:cNvPr id="6" name="Footer Placeholder 5">
            <a:extLst>
              <a:ext uri="{FF2B5EF4-FFF2-40B4-BE49-F238E27FC236}">
                <a16:creationId xmlns:a16="http://schemas.microsoft.com/office/drawing/2014/main" id="{D52627B7-5789-4EE5-9447-06AD79F8DA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640D15-001F-40CC-983A-710A2FC96B79}"/>
              </a:ext>
            </a:extLst>
          </p:cNvPr>
          <p:cNvSpPr>
            <a:spLocks noGrp="1"/>
          </p:cNvSpPr>
          <p:nvPr>
            <p:ph type="sldNum" sz="quarter" idx="12"/>
          </p:nvPr>
        </p:nvSpPr>
        <p:spPr/>
        <p:txBody>
          <a:bodyPr/>
          <a:lstStyle/>
          <a:p>
            <a:fld id="{069E44FB-4930-784F-B17D-E95A1FC74F04}" type="slidenum">
              <a:rPr lang="en-US" smtClean="0"/>
              <a:t>‹#›</a:t>
            </a:fld>
            <a:endParaRPr lang="en-US"/>
          </a:p>
        </p:txBody>
      </p:sp>
    </p:spTree>
    <p:extLst>
      <p:ext uri="{BB962C8B-B14F-4D97-AF65-F5344CB8AC3E}">
        <p14:creationId xmlns:p14="http://schemas.microsoft.com/office/powerpoint/2010/main" val="3767592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047B6-50D4-46C5-9213-38C255EC657A}"/>
              </a:ext>
            </a:extLst>
          </p:cNvPr>
          <p:cNvSpPr>
            <a:spLocks noGrp="1"/>
          </p:cNvSpPr>
          <p:nvPr>
            <p:ph type="title"/>
          </p:nvPr>
        </p:nvSpPr>
        <p:spPr>
          <a:xfrm>
            <a:off x="545806" y="457200"/>
            <a:ext cx="4226219"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B3AF08-277A-4EDF-A01B-47C23B6742BA}"/>
              </a:ext>
            </a:extLst>
          </p:cNvPr>
          <p:cNvSpPr>
            <a:spLocks noGrp="1"/>
          </p:cNvSpPr>
          <p:nvPr>
            <p:ph type="pic" idx="1"/>
          </p:nvPr>
        </p:nvSpPr>
        <p:spPr>
          <a:xfrm>
            <a:off x="5183187" y="457201"/>
            <a:ext cx="6463007"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655F5C-CF6F-4E20-9F11-616F1D01E730}"/>
              </a:ext>
            </a:extLst>
          </p:cNvPr>
          <p:cNvSpPr>
            <a:spLocks noGrp="1"/>
          </p:cNvSpPr>
          <p:nvPr>
            <p:ph type="body" sz="half" idx="2"/>
          </p:nvPr>
        </p:nvSpPr>
        <p:spPr>
          <a:xfrm>
            <a:off x="545806" y="2057400"/>
            <a:ext cx="422621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812551-E676-463F-A125-7C2636D6C44E}"/>
              </a:ext>
            </a:extLst>
          </p:cNvPr>
          <p:cNvSpPr>
            <a:spLocks noGrp="1"/>
          </p:cNvSpPr>
          <p:nvPr>
            <p:ph type="dt" sz="half" idx="10"/>
          </p:nvPr>
        </p:nvSpPr>
        <p:spPr/>
        <p:txBody>
          <a:bodyPr/>
          <a:lstStyle/>
          <a:p>
            <a:fld id="{98232981-D303-40AF-93E3-AE39A3D2DF67}" type="datetimeFigureOut">
              <a:rPr lang="en-US" smtClean="0"/>
              <a:t>7/23/23</a:t>
            </a:fld>
            <a:endParaRPr lang="en-US"/>
          </a:p>
        </p:txBody>
      </p:sp>
      <p:sp>
        <p:nvSpPr>
          <p:cNvPr id="6" name="Footer Placeholder 5">
            <a:extLst>
              <a:ext uri="{FF2B5EF4-FFF2-40B4-BE49-F238E27FC236}">
                <a16:creationId xmlns:a16="http://schemas.microsoft.com/office/drawing/2014/main" id="{B85735FC-B087-4A19-AD53-0C118A681B9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7AC5EED-1675-48E6-9CCC-294DC4DBBF65}"/>
              </a:ext>
            </a:extLst>
          </p:cNvPr>
          <p:cNvSpPr>
            <a:spLocks noGrp="1"/>
          </p:cNvSpPr>
          <p:nvPr>
            <p:ph type="sldNum" sz="quarter" idx="12"/>
          </p:nvPr>
        </p:nvSpPr>
        <p:spPr/>
        <p:txBody>
          <a:bodyPr/>
          <a:lstStyle/>
          <a:p>
            <a:fld id="{069E44FB-4930-784F-B17D-E95A1FC74F04}" type="slidenum">
              <a:rPr lang="en-US" smtClean="0"/>
              <a:t>‹#›</a:t>
            </a:fld>
            <a:endParaRPr lang="en-US"/>
          </a:p>
        </p:txBody>
      </p:sp>
    </p:spTree>
    <p:extLst>
      <p:ext uri="{BB962C8B-B14F-4D97-AF65-F5344CB8AC3E}">
        <p14:creationId xmlns:p14="http://schemas.microsoft.com/office/powerpoint/2010/main" val="3961143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9B32DA-8357-4EC4-BF67-7E46FED62B94}"/>
              </a:ext>
            </a:extLst>
          </p:cNvPr>
          <p:cNvSpPr>
            <a:spLocks noGrp="1"/>
          </p:cNvSpPr>
          <p:nvPr>
            <p:ph type="title"/>
          </p:nvPr>
        </p:nvSpPr>
        <p:spPr>
          <a:xfrm>
            <a:off x="382773" y="365126"/>
            <a:ext cx="11490250" cy="71230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DBECEDC-DCE3-461C-BA1A-9C7DD85DA3B0}"/>
              </a:ext>
            </a:extLst>
          </p:cNvPr>
          <p:cNvSpPr>
            <a:spLocks noGrp="1"/>
          </p:cNvSpPr>
          <p:nvPr>
            <p:ph type="body" idx="1"/>
          </p:nvPr>
        </p:nvSpPr>
        <p:spPr>
          <a:xfrm>
            <a:off x="382773" y="1247553"/>
            <a:ext cx="11490250" cy="49294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D422C1D-C1CE-46C8-985C-A3287602DC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32981-D303-40AF-93E3-AE39A3D2DF67}" type="datetimeFigureOut">
              <a:rPr lang="en-US" smtClean="0"/>
              <a:t>7/23/23</a:t>
            </a:fld>
            <a:endParaRPr lang="en-US"/>
          </a:p>
        </p:txBody>
      </p:sp>
      <p:sp>
        <p:nvSpPr>
          <p:cNvPr id="5" name="Footer Placeholder 4">
            <a:extLst>
              <a:ext uri="{FF2B5EF4-FFF2-40B4-BE49-F238E27FC236}">
                <a16:creationId xmlns:a16="http://schemas.microsoft.com/office/drawing/2014/main" id="{1E398086-73D9-49F2-9E9F-C3B97D0D89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33B0EE-7FEC-409E-B24B-F212D04DE0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E44FB-4930-784F-B17D-E95A1FC74F04}" type="slidenum">
              <a:rPr lang="en-US" smtClean="0"/>
              <a:t>‹#›</a:t>
            </a:fld>
            <a:endParaRPr lang="en-US"/>
          </a:p>
        </p:txBody>
      </p:sp>
    </p:spTree>
    <p:extLst>
      <p:ext uri="{BB962C8B-B14F-4D97-AF65-F5344CB8AC3E}">
        <p14:creationId xmlns:p14="http://schemas.microsoft.com/office/powerpoint/2010/main" val="128673533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defTabSz="914400" rtl="0" eaLnBrk="1" latinLnBrk="0" hangingPunct="1">
        <a:lnSpc>
          <a:spcPct val="90000"/>
        </a:lnSpc>
        <a:spcBef>
          <a:spcPct val="0"/>
        </a:spcBef>
        <a:buNone/>
        <a:defRPr sz="3600" b="1" kern="1200">
          <a:solidFill>
            <a:srgbClr val="0F4E9C"/>
          </a:solidFill>
          <a:latin typeface="+mj-lt"/>
          <a:ea typeface="+mj-ea"/>
          <a:cs typeface="+mj-cs"/>
        </a:defRPr>
      </a:lvl1pPr>
    </p:titleStyle>
    <p:bodyStyle>
      <a:lvl1pPr marL="0" indent="0" algn="l" defTabSz="914400" rtl="0" eaLnBrk="1" latinLnBrk="0" hangingPunct="1">
        <a:lnSpc>
          <a:spcPct val="90000"/>
        </a:lnSpc>
        <a:spcBef>
          <a:spcPts val="1000"/>
        </a:spcBef>
        <a:buSzPct val="50000"/>
        <a:buFont typeface="Wingdings" panose="05000000000000000000" pitchFamily="2" charset="2"/>
        <a:buNone/>
        <a:defRPr sz="24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9B32DA-8357-4EC4-BF67-7E46FED62B94}"/>
              </a:ext>
            </a:extLst>
          </p:cNvPr>
          <p:cNvSpPr>
            <a:spLocks noGrp="1"/>
          </p:cNvSpPr>
          <p:nvPr>
            <p:ph type="title"/>
          </p:nvPr>
        </p:nvSpPr>
        <p:spPr>
          <a:xfrm>
            <a:off x="382773" y="365126"/>
            <a:ext cx="11490250" cy="71230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DBECEDC-DCE3-461C-BA1A-9C7DD85DA3B0}"/>
              </a:ext>
            </a:extLst>
          </p:cNvPr>
          <p:cNvSpPr>
            <a:spLocks noGrp="1"/>
          </p:cNvSpPr>
          <p:nvPr>
            <p:ph type="body" idx="1"/>
          </p:nvPr>
        </p:nvSpPr>
        <p:spPr>
          <a:xfrm>
            <a:off x="382773" y="1247553"/>
            <a:ext cx="11490250" cy="49294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D422C1D-C1CE-46C8-985C-A3287602DC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32981-D303-40AF-93E3-AE39A3D2DF67}" type="datetimeFigureOut">
              <a:rPr lang="en-US" smtClean="0"/>
              <a:t>7/23/23</a:t>
            </a:fld>
            <a:endParaRPr lang="en-US"/>
          </a:p>
        </p:txBody>
      </p:sp>
      <p:sp>
        <p:nvSpPr>
          <p:cNvPr id="5" name="Footer Placeholder 4">
            <a:extLst>
              <a:ext uri="{FF2B5EF4-FFF2-40B4-BE49-F238E27FC236}">
                <a16:creationId xmlns:a16="http://schemas.microsoft.com/office/drawing/2014/main" id="{1E398086-73D9-49F2-9E9F-C3B97D0D89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33B0EE-7FEC-409E-B24B-F212D04DE0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E44FB-4930-784F-B17D-E95A1FC74F04}" type="slidenum">
              <a:rPr lang="en-US" smtClean="0"/>
              <a:t>‹#›</a:t>
            </a:fld>
            <a:endParaRPr lang="en-US"/>
          </a:p>
        </p:txBody>
      </p:sp>
    </p:spTree>
    <p:extLst>
      <p:ext uri="{BB962C8B-B14F-4D97-AF65-F5344CB8AC3E}">
        <p14:creationId xmlns:p14="http://schemas.microsoft.com/office/powerpoint/2010/main" val="195517271"/>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400" rtl="0" eaLnBrk="1" latinLnBrk="0" hangingPunct="1">
        <a:lnSpc>
          <a:spcPct val="90000"/>
        </a:lnSpc>
        <a:spcBef>
          <a:spcPct val="0"/>
        </a:spcBef>
        <a:buNone/>
        <a:defRPr sz="3600" b="1" kern="1200">
          <a:solidFill>
            <a:srgbClr val="0F4E9C"/>
          </a:solidFill>
          <a:latin typeface="+mj-lt"/>
          <a:ea typeface="+mj-ea"/>
          <a:cs typeface="+mj-cs"/>
        </a:defRPr>
      </a:lvl1pPr>
    </p:titleStyle>
    <p:bodyStyle>
      <a:lvl1pPr marL="0" indent="0" algn="l" defTabSz="914400" rtl="0" eaLnBrk="1" latinLnBrk="0" hangingPunct="1">
        <a:lnSpc>
          <a:spcPct val="90000"/>
        </a:lnSpc>
        <a:spcBef>
          <a:spcPts val="1000"/>
        </a:spcBef>
        <a:buSzPct val="50000"/>
        <a:buFont typeface="Wingdings" panose="05000000000000000000" pitchFamily="2" charset="2"/>
        <a:buNone/>
        <a:defRPr sz="24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04945"/>
            <a:ext cx="9144000" cy="2387600"/>
          </a:xfrm>
        </p:spPr>
        <p:txBody>
          <a:bodyPr>
            <a:normAutofit/>
          </a:bodyPr>
          <a:lstStyle/>
          <a:p>
            <a:r>
              <a:rPr lang="en-US" sz="3600" b="1" dirty="0">
                <a:solidFill>
                  <a:srgbClr val="00297D"/>
                </a:solidFill>
              </a:rPr>
              <a:t>The </a:t>
            </a:r>
            <a:r>
              <a:rPr lang="en-US" sz="3600" dirty="0">
                <a:solidFill>
                  <a:srgbClr val="00297D"/>
                </a:solidFill>
              </a:rPr>
              <a:t>M</a:t>
            </a:r>
            <a:r>
              <a:rPr lang="en-US" sz="3600" b="1" dirty="0">
                <a:solidFill>
                  <a:srgbClr val="00297D"/>
                </a:solidFill>
              </a:rPr>
              <a:t>arket for Healthcare in </a:t>
            </a:r>
            <a:br>
              <a:rPr lang="en-US" sz="3600" b="1" dirty="0">
                <a:solidFill>
                  <a:srgbClr val="00297D"/>
                </a:solidFill>
              </a:rPr>
            </a:br>
            <a:r>
              <a:rPr lang="en-US" sz="3600" b="1" dirty="0">
                <a:solidFill>
                  <a:srgbClr val="00297D"/>
                </a:solidFill>
              </a:rPr>
              <a:t>Low Income Countries</a:t>
            </a:r>
          </a:p>
        </p:txBody>
      </p:sp>
      <p:sp>
        <p:nvSpPr>
          <p:cNvPr id="3" name="Subtitle 2"/>
          <p:cNvSpPr>
            <a:spLocks noGrp="1"/>
          </p:cNvSpPr>
          <p:nvPr>
            <p:ph type="subTitle" idx="1"/>
          </p:nvPr>
        </p:nvSpPr>
        <p:spPr>
          <a:xfrm>
            <a:off x="581891" y="2847542"/>
            <a:ext cx="11028218" cy="1655762"/>
          </a:xfrm>
        </p:spPr>
        <p:txBody>
          <a:bodyPr>
            <a:noAutofit/>
          </a:bodyPr>
          <a:lstStyle/>
          <a:p>
            <a:r>
              <a:rPr lang="en-US" dirty="0"/>
              <a:t>NBER Summer Institute</a:t>
            </a:r>
          </a:p>
          <a:p>
            <a:r>
              <a:rPr lang="en-US" dirty="0" err="1"/>
              <a:t>Reshmaan</a:t>
            </a:r>
            <a:r>
              <a:rPr lang="en-US" dirty="0"/>
              <a:t> Hussam (Harvard and NBER)</a:t>
            </a:r>
            <a:endParaRPr lang="en-US" b="1" dirty="0">
              <a:latin typeface="+mj-lt"/>
            </a:endParaRPr>
          </a:p>
          <a:p>
            <a:endParaRPr lang="en-US" b="1" dirty="0">
              <a:latin typeface="+mj-lt"/>
            </a:endParaRPr>
          </a:p>
          <a:p>
            <a:r>
              <a:rPr lang="en-US" dirty="0">
                <a:latin typeface="+mj-lt"/>
              </a:rPr>
              <a:t>Joint with </a:t>
            </a:r>
          </a:p>
          <a:p>
            <a:r>
              <a:rPr lang="en-US" b="1" dirty="0">
                <a:latin typeface="+mj-lt"/>
              </a:rPr>
              <a:t>Abhijit Banerjee, Abhijit Chowdhury, </a:t>
            </a:r>
            <a:r>
              <a:rPr lang="en-US" b="1" dirty="0" err="1">
                <a:latin typeface="+mj-lt"/>
              </a:rPr>
              <a:t>Jishnu</a:t>
            </a:r>
            <a:r>
              <a:rPr lang="en-US" b="1" dirty="0">
                <a:latin typeface="+mj-lt"/>
              </a:rPr>
              <a:t> Das, Jeffrey Hammer, and Aakash </a:t>
            </a:r>
            <a:r>
              <a:rPr lang="en-US" b="1" dirty="0" err="1">
                <a:latin typeface="+mj-lt"/>
              </a:rPr>
              <a:t>Mohpal</a:t>
            </a:r>
            <a:endParaRPr lang="en-US" b="1" dirty="0">
              <a:latin typeface="+mj-lt"/>
            </a:endParaRPr>
          </a:p>
          <a:p>
            <a:r>
              <a:rPr lang="en-US" dirty="0">
                <a:latin typeface="+mj-lt"/>
              </a:rPr>
              <a:t>July 2023</a:t>
            </a:r>
          </a:p>
        </p:txBody>
      </p:sp>
    </p:spTree>
    <p:extLst>
      <p:ext uri="{BB962C8B-B14F-4D97-AF65-F5344CB8AC3E}">
        <p14:creationId xmlns:p14="http://schemas.microsoft.com/office/powerpoint/2010/main" val="821522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773" y="365125"/>
            <a:ext cx="11490250" cy="882427"/>
          </a:xfrm>
        </p:spPr>
        <p:txBody>
          <a:bodyPr>
            <a:noAutofit/>
          </a:bodyPr>
          <a:lstStyle/>
          <a:p>
            <a:r>
              <a:rPr lang="en-US" sz="3600" dirty="0">
                <a:solidFill>
                  <a:srgbClr val="00297D"/>
                </a:solidFill>
              </a:rPr>
              <a:t>Financial implications</a:t>
            </a:r>
          </a:p>
        </p:txBody>
      </p:sp>
      <p:sp>
        <p:nvSpPr>
          <p:cNvPr id="3" name="Content Placeholder 2"/>
          <p:cNvSpPr>
            <a:spLocks noGrp="1"/>
          </p:cNvSpPr>
          <p:nvPr>
            <p:ph idx="1"/>
          </p:nvPr>
        </p:nvSpPr>
        <p:spPr>
          <a:xfrm>
            <a:off x="382773" y="1386103"/>
            <a:ext cx="11490250" cy="4929410"/>
          </a:xfrm>
        </p:spPr>
        <p:txBody>
          <a:bodyPr>
            <a:noAutofit/>
          </a:bodyPr>
          <a:lstStyle/>
          <a:p>
            <a:r>
              <a:rPr lang="en-US" dirty="0">
                <a:solidFill>
                  <a:schemeClr val="tx1"/>
                </a:solidFill>
              </a:rPr>
              <a:t>In example, where </a:t>
            </a:r>
            <a:r>
              <a:rPr lang="en-US" b="1" dirty="0">
                <a:solidFill>
                  <a:schemeClr val="tx1"/>
                </a:solidFill>
              </a:rPr>
              <a:t>A </a:t>
            </a:r>
            <a:r>
              <a:rPr lang="en-US" dirty="0">
                <a:solidFill>
                  <a:schemeClr val="tx1"/>
                </a:solidFill>
              </a:rPr>
              <a:t>is correct and </a:t>
            </a:r>
            <a:r>
              <a:rPr lang="en-US" b="1" dirty="0">
                <a:solidFill>
                  <a:schemeClr val="tx1"/>
                </a:solidFill>
              </a:rPr>
              <a:t>B </a:t>
            </a:r>
            <a:r>
              <a:rPr lang="en-US" dirty="0">
                <a:solidFill>
                  <a:schemeClr val="tx1"/>
                </a:solidFill>
              </a:rPr>
              <a:t>is not, assume:</a:t>
            </a:r>
          </a:p>
          <a:p>
            <a:pPr lvl="1"/>
            <a:r>
              <a:rPr lang="en-US" dirty="0"/>
              <a:t>Only </a:t>
            </a:r>
            <a:r>
              <a:rPr lang="en-US" b="1" dirty="0"/>
              <a:t>A</a:t>
            </a:r>
            <a:r>
              <a:rPr lang="en-US" dirty="0"/>
              <a:t> is given: Full cost of visit is necessary</a:t>
            </a:r>
          </a:p>
          <a:p>
            <a:pPr lvl="1"/>
            <a:r>
              <a:rPr lang="en-US" b="1" dirty="0"/>
              <a:t>A </a:t>
            </a:r>
            <a:r>
              <a:rPr lang="en-US" dirty="0"/>
              <a:t>and</a:t>
            </a:r>
            <a:r>
              <a:rPr lang="en-US" b="1" dirty="0"/>
              <a:t> B </a:t>
            </a:r>
            <a:r>
              <a:rPr lang="en-US" dirty="0"/>
              <a:t>given: Marginal cost of </a:t>
            </a:r>
            <a:r>
              <a:rPr lang="en-US" b="1" dirty="0"/>
              <a:t>B</a:t>
            </a:r>
            <a:r>
              <a:rPr lang="en-US" dirty="0"/>
              <a:t> is avoidable</a:t>
            </a:r>
          </a:p>
          <a:p>
            <a:pPr lvl="1"/>
            <a:r>
              <a:rPr lang="en-US" dirty="0"/>
              <a:t>No element of </a:t>
            </a:r>
            <a:r>
              <a:rPr lang="en-US" b="1" dirty="0"/>
              <a:t>A</a:t>
            </a:r>
            <a:r>
              <a:rPr lang="en-US" dirty="0"/>
              <a:t> is given: The full cost of the visit (including consultation costs) are avoidable—patient gets nothing out of being told that his/her heart attack is due to `the weather’</a:t>
            </a:r>
            <a:br>
              <a:rPr lang="en-US" dirty="0"/>
            </a:br>
            <a:endParaRPr lang="en-US" dirty="0"/>
          </a:p>
          <a:p>
            <a:r>
              <a:rPr lang="en-US" dirty="0">
                <a:solidFill>
                  <a:schemeClr val="tx1"/>
                </a:solidFill>
              </a:rPr>
              <a:t>Caution: this an ex-post calculation and could be a lower or upper bound of overall costs</a:t>
            </a:r>
          </a:p>
          <a:p>
            <a:pPr lvl="1"/>
            <a:r>
              <a:rPr lang="en-US" dirty="0"/>
              <a:t>Upper bound: Parent takes the child to doctor and is given cough syrup for strep throat; parent brings child back 2 days later and doctor correctly gives antibiotics. We treat all costs from first visit as avoidable, even though information from the first visit helped diagnosis in the second</a:t>
            </a:r>
          </a:p>
          <a:p>
            <a:pPr lvl="1"/>
            <a:r>
              <a:rPr lang="en-US" dirty="0"/>
              <a:t>Lower bound: Factoring in health costs could substantially increase the cost of incorrect treatment</a:t>
            </a:r>
            <a:br>
              <a:rPr lang="en-US" dirty="0"/>
            </a:br>
            <a:endParaRPr lang="en-US" dirty="0"/>
          </a:p>
          <a:p>
            <a:r>
              <a:rPr lang="en-US" dirty="0">
                <a:solidFill>
                  <a:schemeClr val="tx1"/>
                </a:solidFill>
              </a:rPr>
              <a:t>We are also cognizant of the fact that there is no policy counterfactual; these numbers help establish the magnitude of different problems in the sector</a:t>
            </a:r>
          </a:p>
          <a:p>
            <a:pPr lvl="1"/>
            <a:r>
              <a:rPr lang="en-US" dirty="0"/>
              <a:t>For West Bengal experiment, we can provide the precise policy counterfactual</a:t>
            </a:r>
          </a:p>
          <a:p>
            <a:pPr lvl="1"/>
            <a:endParaRPr lang="en-US" dirty="0"/>
          </a:p>
          <a:p>
            <a:pPr marL="457200" lvl="1" indent="0">
              <a:buNone/>
            </a:pPr>
            <a:endParaRPr lang="en-US" sz="2800" dirty="0"/>
          </a:p>
        </p:txBody>
      </p:sp>
    </p:spTree>
    <p:extLst>
      <p:ext uri="{BB962C8B-B14F-4D97-AF65-F5344CB8AC3E}">
        <p14:creationId xmlns:p14="http://schemas.microsoft.com/office/powerpoint/2010/main" val="114852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81075" y="642938"/>
            <a:ext cx="11210925" cy="746125"/>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Characterizing incorrect and over-treatment: Financial implications</a:t>
            </a:r>
          </a:p>
        </p:txBody>
      </p:sp>
      <p:pic>
        <p:nvPicPr>
          <p:cNvPr id="3" name="Picture 2">
            <a:extLst>
              <a:ext uri="{FF2B5EF4-FFF2-40B4-BE49-F238E27FC236}">
                <a16:creationId xmlns:a16="http://schemas.microsoft.com/office/drawing/2014/main" id="{C7880F30-683E-4F87-8DFF-EE32673D4E39}"/>
              </a:ext>
            </a:extLst>
          </p:cNvPr>
          <p:cNvPicPr>
            <a:picLocks noChangeAspect="1"/>
          </p:cNvPicPr>
          <p:nvPr/>
        </p:nvPicPr>
        <p:blipFill>
          <a:blip r:embed="rId2"/>
          <a:stretch>
            <a:fillRect/>
          </a:stretch>
        </p:blipFill>
        <p:spPr>
          <a:xfrm>
            <a:off x="711257" y="1439536"/>
            <a:ext cx="10769485" cy="4782502"/>
          </a:xfrm>
          <a:prstGeom prst="rect">
            <a:avLst/>
          </a:prstGeom>
        </p:spPr>
      </p:pic>
      <p:sp>
        <p:nvSpPr>
          <p:cNvPr id="4" name="Rectangle 3">
            <a:extLst>
              <a:ext uri="{FF2B5EF4-FFF2-40B4-BE49-F238E27FC236}">
                <a16:creationId xmlns:a16="http://schemas.microsoft.com/office/drawing/2014/main" id="{3757A84A-CA89-495F-AE9E-3733029B6247}"/>
              </a:ext>
            </a:extLst>
          </p:cNvPr>
          <p:cNvSpPr/>
          <p:nvPr/>
        </p:nvSpPr>
        <p:spPr>
          <a:xfrm>
            <a:off x="9070580" y="2530547"/>
            <a:ext cx="1270534" cy="2881763"/>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CA6AA70C-896E-BF45-8A75-B2842947B677}"/>
              </a:ext>
            </a:extLst>
          </p:cNvPr>
          <p:cNvSpPr txBox="1">
            <a:spLocks/>
          </p:cNvSpPr>
          <p:nvPr/>
        </p:nvSpPr>
        <p:spPr>
          <a:xfrm>
            <a:off x="382773" y="365125"/>
            <a:ext cx="11532136" cy="1023937"/>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accent5">
                    <a:lumMod val="50000"/>
                  </a:schemeClr>
                </a:solidFill>
                <a:latin typeface="+mj-lt"/>
                <a:ea typeface="+mj-ea"/>
                <a:cs typeface="+mj-cs"/>
              </a:defRPr>
            </a:lvl1pPr>
          </a:lstStyle>
          <a:p>
            <a:r>
              <a:rPr lang="en-US" sz="3600" dirty="0">
                <a:solidFill>
                  <a:srgbClr val="00297D"/>
                </a:solidFill>
              </a:rPr>
              <a:t>Financial implications</a:t>
            </a:r>
          </a:p>
        </p:txBody>
      </p:sp>
      <p:sp>
        <p:nvSpPr>
          <p:cNvPr id="6" name="Rectangle 5">
            <a:extLst>
              <a:ext uri="{FF2B5EF4-FFF2-40B4-BE49-F238E27FC236}">
                <a16:creationId xmlns:a16="http://schemas.microsoft.com/office/drawing/2014/main" id="{4C049691-C7FA-9D46-B05D-C0A7DFE55DB4}"/>
              </a:ext>
            </a:extLst>
          </p:cNvPr>
          <p:cNvSpPr/>
          <p:nvPr/>
        </p:nvSpPr>
        <p:spPr>
          <a:xfrm>
            <a:off x="6805840" y="2530548"/>
            <a:ext cx="1270534" cy="2881761"/>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852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297D"/>
                </a:solidFill>
              </a:rPr>
              <a:t>Characterizing incorrect and over-treatment: extent</a:t>
            </a:r>
          </a:p>
        </p:txBody>
      </p:sp>
      <p:sp>
        <p:nvSpPr>
          <p:cNvPr id="3" name="Content Placeholder 2"/>
          <p:cNvSpPr>
            <a:spLocks noGrp="1"/>
          </p:cNvSpPr>
          <p:nvPr>
            <p:ph idx="1"/>
          </p:nvPr>
        </p:nvSpPr>
        <p:spPr>
          <a:xfrm>
            <a:off x="368918" y="1071982"/>
            <a:ext cx="11490250" cy="958237"/>
          </a:xfrm>
        </p:spPr>
        <p:txBody>
          <a:bodyPr>
            <a:normAutofit/>
          </a:bodyPr>
          <a:lstStyle/>
          <a:p>
            <a:pPr algn="ctr"/>
            <a:r>
              <a:rPr lang="en-US" dirty="0"/>
              <a:t>Incorrect treatment also high for qualified private providers and in public sector</a:t>
            </a:r>
          </a:p>
          <a:p>
            <a:pPr lvl="1"/>
            <a:endParaRPr lang="en-US" dirty="0"/>
          </a:p>
        </p:txBody>
      </p:sp>
      <p:pic>
        <p:nvPicPr>
          <p:cNvPr id="5" name="Picture 4">
            <a:extLst>
              <a:ext uri="{FF2B5EF4-FFF2-40B4-BE49-F238E27FC236}">
                <a16:creationId xmlns:a16="http://schemas.microsoft.com/office/drawing/2014/main" id="{FA65F27B-FD78-422E-9DF8-38D816E9373A}"/>
              </a:ext>
            </a:extLst>
          </p:cNvPr>
          <p:cNvPicPr>
            <a:picLocks noChangeAspect="1"/>
          </p:cNvPicPr>
          <p:nvPr/>
        </p:nvPicPr>
        <p:blipFill>
          <a:blip r:embed="rId2"/>
          <a:stretch>
            <a:fillRect/>
          </a:stretch>
        </p:blipFill>
        <p:spPr>
          <a:xfrm>
            <a:off x="1421463" y="1490608"/>
            <a:ext cx="9102013" cy="5219594"/>
          </a:xfrm>
          <a:prstGeom prst="rect">
            <a:avLst/>
          </a:prstGeom>
        </p:spPr>
      </p:pic>
      <p:sp>
        <p:nvSpPr>
          <p:cNvPr id="4" name="Rectangle 3">
            <a:extLst>
              <a:ext uri="{FF2B5EF4-FFF2-40B4-BE49-F238E27FC236}">
                <a16:creationId xmlns:a16="http://schemas.microsoft.com/office/drawing/2014/main" id="{0A6176D6-D99E-4FAC-AEFD-39D24AD9A367}"/>
              </a:ext>
            </a:extLst>
          </p:cNvPr>
          <p:cNvSpPr/>
          <p:nvPr/>
        </p:nvSpPr>
        <p:spPr>
          <a:xfrm>
            <a:off x="8823599" y="2375423"/>
            <a:ext cx="924025" cy="377713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4CCFF52-10A8-45AC-8D53-977DDB97AE83}"/>
              </a:ext>
            </a:extLst>
          </p:cNvPr>
          <p:cNvSpPr/>
          <p:nvPr/>
        </p:nvSpPr>
        <p:spPr>
          <a:xfrm>
            <a:off x="2601004" y="3303087"/>
            <a:ext cx="8005601" cy="182969"/>
          </a:xfrm>
          <a:prstGeom prst="rect">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78A0D6A-FE99-6341-B4F0-798C00843D56}"/>
              </a:ext>
            </a:extLst>
          </p:cNvPr>
          <p:cNvSpPr/>
          <p:nvPr/>
        </p:nvSpPr>
        <p:spPr>
          <a:xfrm>
            <a:off x="2600999" y="3732585"/>
            <a:ext cx="8005601" cy="182969"/>
          </a:xfrm>
          <a:prstGeom prst="rect">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52A4454-9EE7-A24D-8AE4-40748EC6DED0}"/>
              </a:ext>
            </a:extLst>
          </p:cNvPr>
          <p:cNvSpPr/>
          <p:nvPr/>
        </p:nvSpPr>
        <p:spPr>
          <a:xfrm>
            <a:off x="2600994" y="4397608"/>
            <a:ext cx="8005601" cy="182969"/>
          </a:xfrm>
          <a:prstGeom prst="rect">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9ED93B4-2164-5344-8430-A681F4BE7BF5}"/>
              </a:ext>
            </a:extLst>
          </p:cNvPr>
          <p:cNvSpPr/>
          <p:nvPr/>
        </p:nvSpPr>
        <p:spPr>
          <a:xfrm>
            <a:off x="2600989" y="4854812"/>
            <a:ext cx="8005601" cy="182969"/>
          </a:xfrm>
          <a:prstGeom prst="rect">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56B106D-04BB-F747-BF96-D4E4CC5C17B0}"/>
              </a:ext>
            </a:extLst>
          </p:cNvPr>
          <p:cNvSpPr/>
          <p:nvPr/>
        </p:nvSpPr>
        <p:spPr>
          <a:xfrm>
            <a:off x="2587137" y="5298154"/>
            <a:ext cx="8005601" cy="182969"/>
          </a:xfrm>
          <a:prstGeom prst="rect">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4144C4-6496-094B-B96A-0CA538D2D531}"/>
              </a:ext>
            </a:extLst>
          </p:cNvPr>
          <p:cNvSpPr/>
          <p:nvPr/>
        </p:nvSpPr>
        <p:spPr>
          <a:xfrm>
            <a:off x="2587134" y="5727647"/>
            <a:ext cx="8005601" cy="182969"/>
          </a:xfrm>
          <a:prstGeom prst="rect">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070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animBg="1"/>
      <p:bldP spid="10" grpId="0" animBg="1"/>
      <p:bldP spid="1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297D"/>
                </a:solidFill>
              </a:rPr>
              <a:t>Incorrect treatment due to lack of knowledge?</a:t>
            </a:r>
          </a:p>
        </p:txBody>
      </p:sp>
      <p:sp>
        <p:nvSpPr>
          <p:cNvPr id="3" name="Content Placeholder 2"/>
          <p:cNvSpPr>
            <a:spLocks noGrp="1"/>
          </p:cNvSpPr>
          <p:nvPr>
            <p:ph idx="1"/>
          </p:nvPr>
        </p:nvSpPr>
        <p:spPr/>
        <p:txBody>
          <a:bodyPr>
            <a:normAutofit/>
          </a:bodyPr>
          <a:lstStyle/>
          <a:p>
            <a:endParaRPr lang="en-US" dirty="0">
              <a:solidFill>
                <a:schemeClr val="tx1"/>
              </a:solidFill>
            </a:endParaRPr>
          </a:p>
          <a:p>
            <a:r>
              <a:rPr lang="en-US" dirty="0">
                <a:solidFill>
                  <a:schemeClr val="tx1"/>
                </a:solidFill>
              </a:rPr>
              <a:t>High levels of incorrect treatment even among qualified providers suggest this is not </a:t>
            </a:r>
            <a:r>
              <a:rPr lang="en-US" i="1" dirty="0">
                <a:solidFill>
                  <a:schemeClr val="tx1"/>
                </a:solidFill>
              </a:rPr>
              <a:t>just</a:t>
            </a:r>
            <a:r>
              <a:rPr lang="en-US" dirty="0">
                <a:solidFill>
                  <a:schemeClr val="tx1"/>
                </a:solidFill>
              </a:rPr>
              <a:t> due to lack of knowledge</a:t>
            </a:r>
          </a:p>
          <a:p>
            <a:endParaRPr lang="en-US" dirty="0">
              <a:solidFill>
                <a:schemeClr val="tx1"/>
              </a:solidFill>
            </a:endParaRPr>
          </a:p>
          <a:p>
            <a:r>
              <a:rPr lang="en-US" dirty="0">
                <a:solidFill>
                  <a:schemeClr val="tx1"/>
                </a:solidFill>
              </a:rPr>
              <a:t>Directly measure knowledge using medical vignettes:</a:t>
            </a:r>
          </a:p>
          <a:p>
            <a:pPr lvl="1"/>
            <a:r>
              <a:rPr lang="en-US" sz="2400" dirty="0"/>
              <a:t>First compare </a:t>
            </a:r>
            <a:r>
              <a:rPr lang="en-US" sz="2400" b="1" dirty="0"/>
              <a:t>E(Performance with SPs) </a:t>
            </a:r>
            <a:r>
              <a:rPr lang="en-US" sz="2400" dirty="0"/>
              <a:t>to </a:t>
            </a:r>
            <a:r>
              <a:rPr lang="en-US" sz="2400" b="1" dirty="0"/>
              <a:t>E(Performance in Vignettes)</a:t>
            </a:r>
            <a:r>
              <a:rPr lang="en-US" sz="2400" dirty="0"/>
              <a:t>. </a:t>
            </a:r>
          </a:p>
          <a:p>
            <a:pPr lvl="1"/>
            <a:r>
              <a:rPr lang="en-US" sz="2400" dirty="0"/>
              <a:t>Then assess </a:t>
            </a:r>
            <a:r>
              <a:rPr lang="en-US" sz="2400" b="1" dirty="0"/>
              <a:t>E(Performance with </a:t>
            </a:r>
            <a:r>
              <a:rPr lang="en-US" sz="2400" b="1" dirty="0" err="1"/>
              <a:t>SPs|Performance</a:t>
            </a:r>
            <a:r>
              <a:rPr lang="en-US" sz="2400" b="1" dirty="0"/>
              <a:t> in Vignettes)</a:t>
            </a:r>
            <a:r>
              <a:rPr lang="en-US" sz="2400" dirty="0"/>
              <a:t>. This conditional expectation tells us how increases in knowledge alone translate into practice</a:t>
            </a:r>
          </a:p>
        </p:txBody>
      </p:sp>
    </p:spTree>
    <p:extLst>
      <p:ext uri="{BB962C8B-B14F-4D97-AF65-F5344CB8AC3E}">
        <p14:creationId xmlns:p14="http://schemas.microsoft.com/office/powerpoint/2010/main" val="108963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solidFill>
                  <a:srgbClr val="00297D"/>
                </a:solidFill>
              </a:rPr>
              <a:t>Absolute “know-do” gap</a:t>
            </a:r>
          </a:p>
        </p:txBody>
      </p:sp>
      <p:pic>
        <p:nvPicPr>
          <p:cNvPr id="8" name="Picture 7">
            <a:extLst>
              <a:ext uri="{FF2B5EF4-FFF2-40B4-BE49-F238E27FC236}">
                <a16:creationId xmlns:a16="http://schemas.microsoft.com/office/drawing/2014/main" id="{13E08E29-1072-44EC-807F-99CBBCB76420}"/>
              </a:ext>
            </a:extLst>
          </p:cNvPr>
          <p:cNvPicPr>
            <a:picLocks noChangeAspect="1"/>
          </p:cNvPicPr>
          <p:nvPr/>
        </p:nvPicPr>
        <p:blipFill>
          <a:blip r:embed="rId3"/>
          <a:stretch>
            <a:fillRect/>
          </a:stretch>
        </p:blipFill>
        <p:spPr>
          <a:xfrm>
            <a:off x="257184" y="1206619"/>
            <a:ext cx="5843582" cy="4251206"/>
          </a:xfrm>
          <a:prstGeom prst="rect">
            <a:avLst/>
          </a:prstGeom>
        </p:spPr>
      </p:pic>
      <p:pic>
        <p:nvPicPr>
          <p:cNvPr id="10" name="Picture 9">
            <a:extLst>
              <a:ext uri="{FF2B5EF4-FFF2-40B4-BE49-F238E27FC236}">
                <a16:creationId xmlns:a16="http://schemas.microsoft.com/office/drawing/2014/main" id="{0A4EC546-55B8-470F-AC45-38829B9452A7}"/>
              </a:ext>
            </a:extLst>
          </p:cNvPr>
          <p:cNvPicPr>
            <a:picLocks noChangeAspect="1"/>
          </p:cNvPicPr>
          <p:nvPr/>
        </p:nvPicPr>
        <p:blipFill>
          <a:blip r:embed="rId4"/>
          <a:stretch>
            <a:fillRect/>
          </a:stretch>
        </p:blipFill>
        <p:spPr>
          <a:xfrm>
            <a:off x="6257925" y="1206620"/>
            <a:ext cx="5918506" cy="4305714"/>
          </a:xfrm>
          <a:prstGeom prst="rect">
            <a:avLst/>
          </a:prstGeom>
        </p:spPr>
      </p:pic>
      <p:sp>
        <p:nvSpPr>
          <p:cNvPr id="3" name="Left Brace 2">
            <a:extLst>
              <a:ext uri="{FF2B5EF4-FFF2-40B4-BE49-F238E27FC236}">
                <a16:creationId xmlns:a16="http://schemas.microsoft.com/office/drawing/2014/main" id="{18085771-537B-4ED8-9DAD-09FA895C99A1}"/>
              </a:ext>
            </a:extLst>
          </p:cNvPr>
          <p:cNvSpPr/>
          <p:nvPr/>
        </p:nvSpPr>
        <p:spPr>
          <a:xfrm>
            <a:off x="8092440" y="2684948"/>
            <a:ext cx="132346" cy="7315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extBox 1">
            <a:extLst>
              <a:ext uri="{FF2B5EF4-FFF2-40B4-BE49-F238E27FC236}">
                <a16:creationId xmlns:a16="http://schemas.microsoft.com/office/drawing/2014/main" id="{018B7A69-CC54-4635-B946-4A472F89CDD3}"/>
              </a:ext>
            </a:extLst>
          </p:cNvPr>
          <p:cNvSpPr txBox="1"/>
          <p:nvPr/>
        </p:nvSpPr>
        <p:spPr>
          <a:xfrm>
            <a:off x="1049633" y="5869787"/>
            <a:ext cx="9963150" cy="646331"/>
          </a:xfrm>
          <a:prstGeom prst="rect">
            <a:avLst/>
          </a:prstGeom>
          <a:noFill/>
        </p:spPr>
        <p:txBody>
          <a:bodyPr wrap="square" rtlCol="0">
            <a:spAutoFit/>
          </a:bodyPr>
          <a:lstStyle/>
          <a:p>
            <a:pPr algn="ctr"/>
            <a:r>
              <a:rPr lang="en-US" dirty="0"/>
              <a:t>In </a:t>
            </a:r>
            <a:r>
              <a:rPr lang="en-US" i="1" dirty="0"/>
              <a:t>all samples</a:t>
            </a:r>
            <a:r>
              <a:rPr lang="en-US" dirty="0"/>
              <a:t>, providers perform better on vignettes than in SP audits.</a:t>
            </a:r>
          </a:p>
          <a:p>
            <a:pPr algn="ctr"/>
            <a:r>
              <a:rPr lang="en-US" dirty="0"/>
              <a:t>Trained providers show larger gap than untrained: upskilling appears unlikely.</a:t>
            </a:r>
          </a:p>
        </p:txBody>
      </p:sp>
    </p:spTree>
    <p:extLst>
      <p:ext uri="{BB962C8B-B14F-4D97-AF65-F5344CB8AC3E}">
        <p14:creationId xmlns:p14="http://schemas.microsoft.com/office/powerpoint/2010/main" val="196117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297D"/>
                </a:solidFill>
              </a:rPr>
              <a:t>Conditional know-do gap</a:t>
            </a:r>
          </a:p>
        </p:txBody>
      </p:sp>
      <p:sp>
        <p:nvSpPr>
          <p:cNvPr id="5" name="Content Placeholder 4">
            <a:extLst>
              <a:ext uri="{FF2B5EF4-FFF2-40B4-BE49-F238E27FC236}">
                <a16:creationId xmlns:a16="http://schemas.microsoft.com/office/drawing/2014/main" id="{5C84879B-4C3F-485F-B4AE-01BF4292FA97}"/>
              </a:ext>
            </a:extLst>
          </p:cNvPr>
          <p:cNvSpPr>
            <a:spLocks noGrp="1"/>
          </p:cNvSpPr>
          <p:nvPr>
            <p:ph idx="1"/>
          </p:nvPr>
        </p:nvSpPr>
        <p:spPr>
          <a:xfrm>
            <a:off x="549667" y="1784061"/>
            <a:ext cx="4076700" cy="4351338"/>
          </a:xfrm>
        </p:spPr>
        <p:txBody>
          <a:bodyPr>
            <a:normAutofit/>
          </a:bodyPr>
          <a:lstStyle/>
          <a:p>
            <a:r>
              <a:rPr lang="en-US" dirty="0">
                <a:solidFill>
                  <a:schemeClr val="tx1"/>
                </a:solidFill>
              </a:rPr>
              <a:t>Conditional on “knowing” the correct treatment in MP (70.6%) only 23.5% “do” the correct action with SPs</a:t>
            </a:r>
          </a:p>
          <a:p>
            <a:endParaRPr lang="en-US" dirty="0">
              <a:solidFill>
                <a:schemeClr val="tx1"/>
              </a:solidFill>
            </a:endParaRPr>
          </a:p>
          <a:p>
            <a:r>
              <a:rPr lang="en-US" dirty="0">
                <a:solidFill>
                  <a:schemeClr val="tx1"/>
                </a:solidFill>
              </a:rPr>
              <a:t>But also possibility of measurement error as 0-8% of those who don’t “know” end up providing the correct treatment for SPs</a:t>
            </a:r>
          </a:p>
        </p:txBody>
      </p:sp>
      <p:pic>
        <p:nvPicPr>
          <p:cNvPr id="3" name="Picture 2">
            <a:extLst>
              <a:ext uri="{FF2B5EF4-FFF2-40B4-BE49-F238E27FC236}">
                <a16:creationId xmlns:a16="http://schemas.microsoft.com/office/drawing/2014/main" id="{AB9F1F43-3687-4209-8BD6-D2833E1F3E5A}"/>
              </a:ext>
            </a:extLst>
          </p:cNvPr>
          <p:cNvPicPr>
            <a:picLocks noChangeAspect="1"/>
          </p:cNvPicPr>
          <p:nvPr/>
        </p:nvPicPr>
        <p:blipFill>
          <a:blip r:embed="rId3"/>
          <a:stretch>
            <a:fillRect/>
          </a:stretch>
        </p:blipFill>
        <p:spPr>
          <a:xfrm>
            <a:off x="5147095" y="1293712"/>
            <a:ext cx="6495238" cy="4628571"/>
          </a:xfrm>
          <a:prstGeom prst="rect">
            <a:avLst/>
          </a:prstGeom>
        </p:spPr>
      </p:pic>
      <p:sp>
        <p:nvSpPr>
          <p:cNvPr id="6" name="Rectangle 5">
            <a:extLst>
              <a:ext uri="{FF2B5EF4-FFF2-40B4-BE49-F238E27FC236}">
                <a16:creationId xmlns:a16="http://schemas.microsoft.com/office/drawing/2014/main" id="{9E63514C-2DDC-7A44-8668-242143E21863}"/>
              </a:ext>
            </a:extLst>
          </p:cNvPr>
          <p:cNvSpPr/>
          <p:nvPr/>
        </p:nvSpPr>
        <p:spPr>
          <a:xfrm>
            <a:off x="8158577" y="2472409"/>
            <a:ext cx="777601" cy="24308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FCEF409-B49A-2F46-9F52-E9D445C336AC}"/>
              </a:ext>
            </a:extLst>
          </p:cNvPr>
          <p:cNvSpPr/>
          <p:nvPr/>
        </p:nvSpPr>
        <p:spPr>
          <a:xfrm>
            <a:off x="8186282" y="3400665"/>
            <a:ext cx="777601" cy="24308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FD7DA96-6664-774C-A818-C11C404D39D8}"/>
              </a:ext>
            </a:extLst>
          </p:cNvPr>
          <p:cNvSpPr/>
          <p:nvPr/>
        </p:nvSpPr>
        <p:spPr>
          <a:xfrm>
            <a:off x="8186277" y="4301219"/>
            <a:ext cx="777601" cy="24308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6EFC02D-4121-E647-8960-4A47039E3C2D}"/>
              </a:ext>
            </a:extLst>
          </p:cNvPr>
          <p:cNvSpPr/>
          <p:nvPr/>
        </p:nvSpPr>
        <p:spPr>
          <a:xfrm>
            <a:off x="8172417" y="5201768"/>
            <a:ext cx="777601" cy="24308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9936069-AAC6-5640-803A-58D99A39641B}"/>
              </a:ext>
            </a:extLst>
          </p:cNvPr>
          <p:cNvSpPr/>
          <p:nvPr/>
        </p:nvSpPr>
        <p:spPr>
          <a:xfrm>
            <a:off x="8158577" y="2694083"/>
            <a:ext cx="777601" cy="243086"/>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9936069-AAC6-5640-803A-58D99A39641B}"/>
              </a:ext>
            </a:extLst>
          </p:cNvPr>
          <p:cNvSpPr/>
          <p:nvPr/>
        </p:nvSpPr>
        <p:spPr>
          <a:xfrm>
            <a:off x="8186272" y="3639379"/>
            <a:ext cx="777601" cy="243086"/>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9936069-AAC6-5640-803A-58D99A39641B}"/>
              </a:ext>
            </a:extLst>
          </p:cNvPr>
          <p:cNvSpPr/>
          <p:nvPr/>
        </p:nvSpPr>
        <p:spPr>
          <a:xfrm>
            <a:off x="8186277" y="4539931"/>
            <a:ext cx="777601" cy="243086"/>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9936069-AAC6-5640-803A-58D99A39641B}"/>
              </a:ext>
            </a:extLst>
          </p:cNvPr>
          <p:cNvSpPr/>
          <p:nvPr/>
        </p:nvSpPr>
        <p:spPr>
          <a:xfrm>
            <a:off x="8172432" y="5440482"/>
            <a:ext cx="777601" cy="243086"/>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54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5" grpId="1" uiExpand="1" build="p"/>
      <p:bldP spid="6" grpId="0" animBg="1"/>
      <p:bldP spid="7" grpId="0" animBg="1"/>
      <p:bldP spid="8" grpId="0" animBg="1"/>
      <p:bldP spid="9" grpId="0" animBg="1"/>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297D"/>
                </a:solidFill>
              </a:rPr>
              <a:t>Conditional know-do gap</a:t>
            </a:r>
          </a:p>
        </p:txBody>
      </p:sp>
      <p:sp>
        <p:nvSpPr>
          <p:cNvPr id="3" name="Content Placeholder 2"/>
          <p:cNvSpPr>
            <a:spLocks noGrp="1"/>
          </p:cNvSpPr>
          <p:nvPr>
            <p:ph idx="1"/>
          </p:nvPr>
        </p:nvSpPr>
        <p:spPr/>
        <p:txBody>
          <a:bodyPr>
            <a:normAutofit/>
          </a:bodyPr>
          <a:lstStyle/>
          <a:p>
            <a:r>
              <a:rPr lang="en-US" dirty="0">
                <a:solidFill>
                  <a:schemeClr val="tx1"/>
                </a:solidFill>
              </a:rPr>
              <a:t>First pass is the simple OLS:</a:t>
            </a:r>
          </a:p>
          <a:p>
            <a:pPr marL="0" indent="0" algn="ctr">
              <a:buNone/>
            </a:pPr>
            <a:r>
              <a:rPr lang="en-US" dirty="0" err="1">
                <a:solidFill>
                  <a:schemeClr val="tx1"/>
                </a:solidFill>
              </a:rPr>
              <a:t>Do</a:t>
            </a:r>
            <a:r>
              <a:rPr lang="en-US" baseline="-25000" dirty="0" err="1">
                <a:solidFill>
                  <a:schemeClr val="tx1"/>
                </a:solidFill>
              </a:rPr>
              <a:t>j</a:t>
            </a:r>
            <a:r>
              <a:rPr lang="en-US" dirty="0">
                <a:solidFill>
                  <a:schemeClr val="tx1"/>
                </a:solidFill>
              </a:rPr>
              <a:t> = ⍺ + ⍬</a:t>
            </a:r>
            <a:r>
              <a:rPr lang="en-US" dirty="0" err="1">
                <a:solidFill>
                  <a:schemeClr val="tx1"/>
                </a:solidFill>
              </a:rPr>
              <a:t>Know</a:t>
            </a:r>
            <a:r>
              <a:rPr lang="en-US" baseline="-25000" dirty="0" err="1">
                <a:solidFill>
                  <a:schemeClr val="tx1"/>
                </a:solidFill>
              </a:rPr>
              <a:t>j</a:t>
            </a:r>
            <a:r>
              <a:rPr lang="en-US" dirty="0">
                <a:solidFill>
                  <a:schemeClr val="tx1"/>
                </a:solidFill>
              </a:rPr>
              <a:t> + </a:t>
            </a:r>
            <a:r>
              <a:rPr lang="el-GR" dirty="0">
                <a:solidFill>
                  <a:schemeClr val="tx1"/>
                </a:solidFill>
              </a:rPr>
              <a:t>ε</a:t>
            </a:r>
            <a:r>
              <a:rPr lang="en-US" baseline="-25000" dirty="0">
                <a:solidFill>
                  <a:schemeClr val="tx1"/>
                </a:solidFill>
              </a:rPr>
              <a:t>j</a:t>
            </a:r>
            <a:endParaRPr lang="en-US" dirty="0">
              <a:solidFill>
                <a:schemeClr val="tx1"/>
              </a:solidFill>
            </a:endParaRPr>
          </a:p>
          <a:p>
            <a:r>
              <a:rPr lang="en-US" dirty="0">
                <a:solidFill>
                  <a:schemeClr val="tx1"/>
                </a:solidFill>
              </a:rPr>
              <a:t>Here, ⍬ is attenuated due to measurement error in “Know.”</a:t>
            </a:r>
          </a:p>
          <a:p>
            <a:endParaRPr lang="en-US" dirty="0">
              <a:solidFill>
                <a:schemeClr val="tx1"/>
              </a:solidFill>
            </a:endParaRPr>
          </a:p>
          <a:p>
            <a:r>
              <a:rPr lang="en-US" dirty="0">
                <a:solidFill>
                  <a:schemeClr val="tx1"/>
                </a:solidFill>
              </a:rPr>
              <a:t>We use repeated surveys of “know” at 2 different points in time (Madhya Pradesh and </a:t>
            </a:r>
            <a:r>
              <a:rPr lang="en-US" dirty="0" err="1">
                <a:solidFill>
                  <a:schemeClr val="tx1"/>
                </a:solidFill>
              </a:rPr>
              <a:t>Birbhum</a:t>
            </a:r>
            <a:r>
              <a:rPr lang="en-US" dirty="0">
                <a:solidFill>
                  <a:schemeClr val="tx1"/>
                </a:solidFill>
              </a:rPr>
              <a:t>) to address measurement error:</a:t>
            </a:r>
          </a:p>
          <a:p>
            <a:pPr lvl="1"/>
            <a:r>
              <a:rPr lang="en-US" dirty="0"/>
              <a:t>Instrument first measurement of “know” with the second measure; this IV is biased upwards for binary variables so that between the OLS  and IV, we can estimate lower and upper bounds</a:t>
            </a:r>
          </a:p>
          <a:p>
            <a:pPr lvl="1"/>
            <a:r>
              <a:rPr lang="en-US" dirty="0"/>
              <a:t>Another option is to use GMM estimates (consistent) with a second report as instrument</a:t>
            </a:r>
          </a:p>
        </p:txBody>
      </p:sp>
    </p:spTree>
    <p:extLst>
      <p:ext uri="{BB962C8B-B14F-4D97-AF65-F5344CB8AC3E}">
        <p14:creationId xmlns:p14="http://schemas.microsoft.com/office/powerpoint/2010/main" val="212298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E6940A4-42F9-8242-8784-B6EE3C3D7E62}"/>
              </a:ext>
            </a:extLst>
          </p:cNvPr>
          <p:cNvSpPr>
            <a:spLocks noGrp="1"/>
          </p:cNvSpPr>
          <p:nvPr>
            <p:ph type="title"/>
          </p:nvPr>
        </p:nvSpPr>
        <p:spPr>
          <a:xfrm>
            <a:off x="390861" y="157124"/>
            <a:ext cx="10264178" cy="1063256"/>
          </a:xfrm>
        </p:spPr>
        <p:txBody>
          <a:bodyPr>
            <a:normAutofit/>
          </a:bodyPr>
          <a:lstStyle/>
          <a:p>
            <a:r>
              <a:rPr lang="en-US" sz="3600" dirty="0">
                <a:solidFill>
                  <a:srgbClr val="00297D"/>
                </a:solidFill>
              </a:rPr>
              <a:t>Conditional know-do gap: ME correction</a:t>
            </a:r>
          </a:p>
        </p:txBody>
      </p:sp>
      <p:pic>
        <p:nvPicPr>
          <p:cNvPr id="5" name="Picture 4">
            <a:extLst>
              <a:ext uri="{FF2B5EF4-FFF2-40B4-BE49-F238E27FC236}">
                <a16:creationId xmlns:a16="http://schemas.microsoft.com/office/drawing/2014/main" id="{7F8BBC7B-C135-454C-A2CF-AEBBDA235406}"/>
              </a:ext>
            </a:extLst>
          </p:cNvPr>
          <p:cNvPicPr>
            <a:picLocks noChangeAspect="1"/>
          </p:cNvPicPr>
          <p:nvPr/>
        </p:nvPicPr>
        <p:blipFill>
          <a:blip r:embed="rId2"/>
          <a:stretch>
            <a:fillRect/>
          </a:stretch>
        </p:blipFill>
        <p:spPr>
          <a:xfrm>
            <a:off x="2112369" y="965200"/>
            <a:ext cx="8104992" cy="5563190"/>
          </a:xfrm>
          <a:prstGeom prst="rect">
            <a:avLst/>
          </a:prstGeom>
        </p:spPr>
      </p:pic>
      <p:sp>
        <p:nvSpPr>
          <p:cNvPr id="4" name="Rectangle 3">
            <a:extLst>
              <a:ext uri="{FF2B5EF4-FFF2-40B4-BE49-F238E27FC236}">
                <a16:creationId xmlns:a16="http://schemas.microsoft.com/office/drawing/2014/main" id="{9E63514C-2DDC-7A44-8668-242143E21863}"/>
              </a:ext>
            </a:extLst>
          </p:cNvPr>
          <p:cNvSpPr/>
          <p:nvPr/>
        </p:nvSpPr>
        <p:spPr>
          <a:xfrm>
            <a:off x="4839530" y="2600995"/>
            <a:ext cx="785398" cy="44224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E63514C-2DDC-7A44-8668-242143E21863}"/>
              </a:ext>
            </a:extLst>
          </p:cNvPr>
          <p:cNvSpPr/>
          <p:nvPr/>
        </p:nvSpPr>
        <p:spPr>
          <a:xfrm>
            <a:off x="5624928" y="4667921"/>
            <a:ext cx="785398" cy="45652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479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1907C-2AC3-42E5-AB73-DCB953D31926}"/>
              </a:ext>
            </a:extLst>
          </p:cNvPr>
          <p:cNvSpPr>
            <a:spLocks noGrp="1"/>
          </p:cNvSpPr>
          <p:nvPr>
            <p:ph type="title"/>
          </p:nvPr>
        </p:nvSpPr>
        <p:spPr/>
        <p:txBody>
          <a:bodyPr>
            <a:normAutofit/>
          </a:bodyPr>
          <a:lstStyle/>
          <a:p>
            <a:r>
              <a:rPr lang="en-US" sz="3600" dirty="0">
                <a:solidFill>
                  <a:srgbClr val="00297D"/>
                </a:solidFill>
              </a:rPr>
              <a:t>Taking stock	</a:t>
            </a:r>
          </a:p>
        </p:txBody>
      </p:sp>
      <p:sp>
        <p:nvSpPr>
          <p:cNvPr id="3" name="Content Placeholder 2">
            <a:extLst>
              <a:ext uri="{FF2B5EF4-FFF2-40B4-BE49-F238E27FC236}">
                <a16:creationId xmlns:a16="http://schemas.microsoft.com/office/drawing/2014/main" id="{28A79EFE-38BD-4D0A-84D9-1F99B063B415}"/>
              </a:ext>
            </a:extLst>
          </p:cNvPr>
          <p:cNvSpPr>
            <a:spLocks noGrp="1"/>
          </p:cNvSpPr>
          <p:nvPr>
            <p:ph idx="1"/>
          </p:nvPr>
        </p:nvSpPr>
        <p:spPr/>
        <p:txBody>
          <a:bodyPr>
            <a:normAutofit/>
          </a:bodyPr>
          <a:lstStyle/>
          <a:p>
            <a:r>
              <a:rPr lang="en-US" dirty="0">
                <a:solidFill>
                  <a:schemeClr val="tx1"/>
                </a:solidFill>
              </a:rPr>
              <a:t>Primary care markets characterized by significant incorrect treatment </a:t>
            </a:r>
          </a:p>
          <a:p>
            <a:pPr lvl="1"/>
            <a:r>
              <a:rPr lang="en-US" dirty="0"/>
              <a:t>70% of all spending medically unnecessary, mostly because doctors treat them incorrectly</a:t>
            </a:r>
          </a:p>
          <a:p>
            <a:pPr marL="457200" lvl="1" indent="0">
              <a:buNone/>
            </a:pPr>
            <a:endParaRPr lang="en-US" dirty="0"/>
          </a:p>
          <a:p>
            <a:r>
              <a:rPr lang="en-US" dirty="0">
                <a:solidFill>
                  <a:schemeClr val="tx1"/>
                </a:solidFill>
              </a:rPr>
              <a:t>However, when we ask doctors how they would treat the same patients we send as SPs, correct treatment is much higher</a:t>
            </a:r>
          </a:p>
          <a:p>
            <a:pPr marL="914400" lvl="2" indent="0">
              <a:buNone/>
            </a:pPr>
            <a:endParaRPr lang="en-US" dirty="0"/>
          </a:p>
          <a:p>
            <a:r>
              <a:rPr lang="en-US" dirty="0">
                <a:solidFill>
                  <a:schemeClr val="tx1"/>
                </a:solidFill>
              </a:rPr>
              <a:t>One explanation: marginal cost of effort exceeds the marginal benefits. The (market) reward to doing more is insufficient to compensate provider for their additional effort</a:t>
            </a:r>
          </a:p>
          <a:p>
            <a:pPr lvl="1"/>
            <a:r>
              <a:rPr lang="en-US" dirty="0"/>
              <a:t>Is there reward for extra effort?</a:t>
            </a:r>
          </a:p>
        </p:txBody>
      </p:sp>
    </p:spTree>
    <p:extLst>
      <p:ext uri="{BB962C8B-B14F-4D97-AF65-F5344CB8AC3E}">
        <p14:creationId xmlns:p14="http://schemas.microsoft.com/office/powerpoint/2010/main" val="74107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F625E-4D7C-40B5-97A9-95DB98A1D9D0}"/>
              </a:ext>
            </a:extLst>
          </p:cNvPr>
          <p:cNvSpPr>
            <a:spLocks noGrp="1"/>
          </p:cNvSpPr>
          <p:nvPr>
            <p:ph type="title"/>
          </p:nvPr>
        </p:nvSpPr>
        <p:spPr/>
        <p:txBody>
          <a:bodyPr>
            <a:normAutofit/>
          </a:bodyPr>
          <a:lstStyle/>
          <a:p>
            <a:r>
              <a:rPr lang="en-US" sz="3600" dirty="0">
                <a:solidFill>
                  <a:srgbClr val="00297D"/>
                </a:solidFill>
              </a:rPr>
              <a:t>Is effort rewarded in the market?</a:t>
            </a:r>
          </a:p>
        </p:txBody>
      </p:sp>
      <p:sp>
        <p:nvSpPr>
          <p:cNvPr id="3" name="Content Placeholder 2">
            <a:extLst>
              <a:ext uri="{FF2B5EF4-FFF2-40B4-BE49-F238E27FC236}">
                <a16:creationId xmlns:a16="http://schemas.microsoft.com/office/drawing/2014/main" id="{1AE5A716-AD19-4AD4-A991-6EB0A419654E}"/>
              </a:ext>
            </a:extLst>
          </p:cNvPr>
          <p:cNvSpPr>
            <a:spLocks noGrp="1"/>
          </p:cNvSpPr>
          <p:nvPr>
            <p:ph idx="1"/>
          </p:nvPr>
        </p:nvSpPr>
        <p:spPr/>
        <p:txBody>
          <a:bodyPr>
            <a:normAutofit/>
          </a:bodyPr>
          <a:lstStyle/>
          <a:p>
            <a:r>
              <a:rPr lang="en-US" dirty="0">
                <a:solidFill>
                  <a:schemeClr val="tx1"/>
                </a:solidFill>
              </a:rPr>
              <a:t>We define three aspects of provider performance:</a:t>
            </a:r>
            <a:br>
              <a:rPr lang="en-US" dirty="0">
                <a:solidFill>
                  <a:schemeClr val="tx1"/>
                </a:solidFill>
              </a:rPr>
            </a:br>
            <a:endParaRPr lang="en-US" dirty="0">
              <a:solidFill>
                <a:schemeClr val="tx1"/>
              </a:solidFill>
            </a:endParaRPr>
          </a:p>
          <a:p>
            <a:pPr marL="914400" lvl="1" indent="-457200">
              <a:buFont typeface="+mj-lt"/>
              <a:buAutoNum type="arabicPeriod"/>
            </a:pPr>
            <a:r>
              <a:rPr lang="en-US" sz="2400" b="1" dirty="0"/>
              <a:t>Time spent </a:t>
            </a:r>
            <a:r>
              <a:rPr lang="en-US" sz="2400" dirty="0"/>
              <a:t>(physical effort)</a:t>
            </a:r>
            <a:br>
              <a:rPr lang="en-US" sz="2400" dirty="0"/>
            </a:br>
            <a:endParaRPr lang="en-US" sz="2400" dirty="0"/>
          </a:p>
          <a:p>
            <a:pPr marL="914400" lvl="1" indent="-457200">
              <a:buFont typeface="+mj-lt"/>
              <a:buAutoNum type="arabicPeriod"/>
            </a:pPr>
            <a:r>
              <a:rPr lang="en-US" sz="2400" b="1" dirty="0"/>
              <a:t>Checklist completion </a:t>
            </a:r>
            <a:r>
              <a:rPr lang="en-US" sz="2400" dirty="0"/>
              <a:t>(cognitive effort): Fraction of important history questions and examinations that the provider undertook</a:t>
            </a:r>
            <a:br>
              <a:rPr lang="en-US" sz="2400" dirty="0"/>
            </a:br>
            <a:endParaRPr lang="en-US" sz="2400" dirty="0"/>
          </a:p>
          <a:p>
            <a:pPr marL="914400" lvl="1" indent="-457200">
              <a:buFont typeface="+mj-lt"/>
              <a:buAutoNum type="arabicPeriod"/>
            </a:pPr>
            <a:r>
              <a:rPr lang="en-US" sz="2400" b="1" dirty="0"/>
              <a:t>Correct treatment</a:t>
            </a:r>
            <a:r>
              <a:rPr lang="en-US" sz="2400" dirty="0"/>
              <a:t>: Whether the provider gave a correct treatment to the SPs</a:t>
            </a:r>
          </a:p>
          <a:p>
            <a:pPr marL="457200" lvl="1" indent="0">
              <a:buNone/>
            </a:pPr>
            <a:endParaRPr lang="en-US" sz="2400" dirty="0"/>
          </a:p>
        </p:txBody>
      </p:sp>
    </p:spTree>
    <p:extLst>
      <p:ext uri="{BB962C8B-B14F-4D97-AF65-F5344CB8AC3E}">
        <p14:creationId xmlns:p14="http://schemas.microsoft.com/office/powerpoint/2010/main" val="206938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297D"/>
                </a:solidFill>
              </a:rPr>
              <a:t>Context</a:t>
            </a:r>
          </a:p>
        </p:txBody>
      </p:sp>
      <p:sp>
        <p:nvSpPr>
          <p:cNvPr id="3" name="Content Placeholder 2"/>
          <p:cNvSpPr>
            <a:spLocks noGrp="1"/>
          </p:cNvSpPr>
          <p:nvPr>
            <p:ph idx="1"/>
          </p:nvPr>
        </p:nvSpPr>
        <p:spPr>
          <a:xfrm>
            <a:off x="382773" y="964295"/>
            <a:ext cx="11490250" cy="4929410"/>
          </a:xfrm>
        </p:spPr>
        <p:txBody>
          <a:bodyPr>
            <a:normAutofit/>
          </a:bodyPr>
          <a:lstStyle/>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Most healthcare in OECD countries provided in highly regulated settings with (considerable) insurance</a:t>
            </a:r>
          </a:p>
          <a:p>
            <a:pPr marL="1028700" lvl="1" indent="-342900">
              <a:buFont typeface="Arial" panose="020B0604020202020204" pitchFamily="34" charset="0"/>
              <a:buChar char="•"/>
            </a:pPr>
            <a:r>
              <a:rPr lang="en-US" dirty="0"/>
              <a:t>When there is a market, it is highly regulated: insurance, subsidies, little fee for service that is not mediated through insurance</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In many low-income countries like India, however, healthcare markets have little de-facto regulation:</a:t>
            </a:r>
          </a:p>
          <a:p>
            <a:pPr marL="1028700" lvl="1" indent="-342900">
              <a:buFont typeface="Arial" panose="020B0604020202020204" pitchFamily="34" charset="0"/>
              <a:buChar char="•"/>
            </a:pPr>
            <a:r>
              <a:rPr lang="en-US" dirty="0"/>
              <a:t>Multiple providers in each “market”</a:t>
            </a:r>
          </a:p>
          <a:p>
            <a:pPr marL="1028700" lvl="1" indent="-342900">
              <a:buFont typeface="Arial" panose="020B0604020202020204" pitchFamily="34" charset="0"/>
              <a:buChar char="•"/>
            </a:pPr>
            <a:r>
              <a:rPr lang="en-US" dirty="0"/>
              <a:t>Primarily private providers</a:t>
            </a:r>
          </a:p>
          <a:p>
            <a:pPr marL="1028700" lvl="1" indent="-342900">
              <a:buFont typeface="Arial" panose="020B0604020202020204" pitchFamily="34" charset="0"/>
              <a:buChar char="•"/>
            </a:pPr>
            <a:r>
              <a:rPr lang="en-US" dirty="0"/>
              <a:t>Little insurance for primary care</a:t>
            </a:r>
          </a:p>
          <a:p>
            <a:pPr marL="1028700" lvl="1" indent="-342900">
              <a:buFont typeface="Arial" panose="020B0604020202020204" pitchFamily="34" charset="0"/>
              <a:buChar char="•"/>
            </a:pPr>
            <a:r>
              <a:rPr lang="en-US" dirty="0"/>
              <a:t>Prices, quality and quantity set in equilibrium</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82169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D19CB-157A-4E4A-800E-3378BA44A47C}"/>
              </a:ext>
            </a:extLst>
          </p:cNvPr>
          <p:cNvSpPr>
            <a:spLocks noGrp="1"/>
          </p:cNvSpPr>
          <p:nvPr>
            <p:ph type="title"/>
          </p:nvPr>
        </p:nvSpPr>
        <p:spPr>
          <a:xfrm>
            <a:off x="382773" y="2716692"/>
            <a:ext cx="11490250" cy="712308"/>
          </a:xfrm>
        </p:spPr>
        <p:txBody>
          <a:bodyPr/>
          <a:lstStyle/>
          <a:p>
            <a:pPr algn="ctr"/>
            <a:r>
              <a:rPr lang="en-US" dirty="0">
                <a:solidFill>
                  <a:srgbClr val="00297D"/>
                </a:solidFill>
              </a:rPr>
              <a:t>The puzzle</a:t>
            </a:r>
          </a:p>
        </p:txBody>
      </p:sp>
    </p:spTree>
    <p:extLst>
      <p:ext uri="{BB962C8B-B14F-4D97-AF65-F5344CB8AC3E}">
        <p14:creationId xmlns:p14="http://schemas.microsoft.com/office/powerpoint/2010/main" val="3342763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60CCB54-8A1B-4BD0-804D-7FC753B39C6D}"/>
              </a:ext>
            </a:extLst>
          </p:cNvPr>
          <p:cNvSpPr>
            <a:spLocks noGrp="1"/>
          </p:cNvSpPr>
          <p:nvPr>
            <p:ph type="title"/>
          </p:nvPr>
        </p:nvSpPr>
        <p:spPr>
          <a:xfrm>
            <a:off x="221680" y="4746745"/>
            <a:ext cx="11665927" cy="930447"/>
          </a:xfrm>
        </p:spPr>
        <p:txBody>
          <a:bodyPr vert="horz" lIns="91440" tIns="45720" rIns="91440" bIns="45720" rtlCol="0" anchor="b">
            <a:noAutofit/>
          </a:bodyPr>
          <a:lstStyle/>
          <a:p>
            <a:pPr algn="ctr"/>
            <a:r>
              <a:rPr lang="en-US" sz="2200" dirty="0">
                <a:solidFill>
                  <a:srgbClr val="FFFFFF"/>
                </a:solidFill>
              </a:rPr>
              <a:t>Fact #1: Providers who spend more time complete more checklist items.</a:t>
            </a:r>
            <a:br>
              <a:rPr lang="en-US" sz="2200" dirty="0">
                <a:solidFill>
                  <a:srgbClr val="FFFFFF"/>
                </a:solidFill>
              </a:rPr>
            </a:br>
            <a:r>
              <a:rPr lang="en-US" sz="2200" dirty="0">
                <a:solidFill>
                  <a:srgbClr val="FFFFFF"/>
                </a:solidFill>
              </a:rPr>
              <a:t>Providers who complete more checklist items are more likely to treat correctly.</a:t>
            </a:r>
          </a:p>
        </p:txBody>
      </p:sp>
      <p:pic>
        <p:nvPicPr>
          <p:cNvPr id="8" name="Content Placeholder 7">
            <a:extLst>
              <a:ext uri="{FF2B5EF4-FFF2-40B4-BE49-F238E27FC236}">
                <a16:creationId xmlns:a16="http://schemas.microsoft.com/office/drawing/2014/main" id="{427EEE8C-7F29-4F01-9D14-EB4308CB2B9F}"/>
              </a:ext>
            </a:extLst>
          </p:cNvPr>
          <p:cNvPicPr>
            <a:picLocks noGrp="1" noChangeAspect="1"/>
          </p:cNvPicPr>
          <p:nvPr>
            <p:ph sz="half" idx="1"/>
          </p:nvPr>
        </p:nvPicPr>
        <p:blipFill>
          <a:blip r:embed="rId3"/>
          <a:stretch>
            <a:fillRect/>
          </a:stretch>
        </p:blipFill>
        <p:spPr>
          <a:xfrm>
            <a:off x="320040" y="349669"/>
            <a:ext cx="5455917" cy="3969179"/>
          </a:xfrm>
          <a:prstGeom prst="rect">
            <a:avLst/>
          </a:prstGeom>
        </p:spPr>
      </p:pic>
      <p:pic>
        <p:nvPicPr>
          <p:cNvPr id="5" name="Content Placeholder 17">
            <a:extLst>
              <a:ext uri="{FF2B5EF4-FFF2-40B4-BE49-F238E27FC236}">
                <a16:creationId xmlns:a16="http://schemas.microsoft.com/office/drawing/2014/main" id="{038B3166-3FDF-42CD-A5E9-C5C8884B5D08}"/>
              </a:ext>
            </a:extLst>
          </p:cNvPr>
          <p:cNvPicPr>
            <a:picLocks noChangeAspect="1"/>
          </p:cNvPicPr>
          <p:nvPr/>
        </p:nvPicPr>
        <p:blipFill>
          <a:blip r:embed="rId4"/>
          <a:stretch>
            <a:fillRect/>
          </a:stretch>
        </p:blipFill>
        <p:spPr>
          <a:xfrm>
            <a:off x="6416043" y="349669"/>
            <a:ext cx="5455917" cy="3969179"/>
          </a:xfrm>
          <a:prstGeom prst="rect">
            <a:avLst/>
          </a:prstGeom>
        </p:spPr>
      </p:pic>
      <p:cxnSp>
        <p:nvCxnSpPr>
          <p:cNvPr id="17" name="Straight Connector 1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37106DF-D2E6-0249-8297-87858AE539C9}"/>
              </a:ext>
            </a:extLst>
          </p:cNvPr>
          <p:cNvSpPr txBox="1"/>
          <p:nvPr/>
        </p:nvSpPr>
        <p:spPr>
          <a:xfrm>
            <a:off x="1870364" y="606829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5038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60CCB54-8A1B-4BD0-804D-7FC753B39C6D}"/>
              </a:ext>
            </a:extLst>
          </p:cNvPr>
          <p:cNvSpPr>
            <a:spLocks noGrp="1"/>
          </p:cNvSpPr>
          <p:nvPr>
            <p:ph type="title"/>
          </p:nvPr>
        </p:nvSpPr>
        <p:spPr>
          <a:xfrm>
            <a:off x="526073" y="4666159"/>
            <a:ext cx="11139854" cy="930447"/>
          </a:xfrm>
        </p:spPr>
        <p:txBody>
          <a:bodyPr vert="horz" lIns="91440" tIns="45720" rIns="91440" bIns="45720" rtlCol="0" anchor="b">
            <a:normAutofit/>
          </a:bodyPr>
          <a:lstStyle/>
          <a:p>
            <a:pPr algn="ctr"/>
            <a:r>
              <a:rPr lang="en-US" sz="2200" dirty="0">
                <a:solidFill>
                  <a:srgbClr val="FFFFFF"/>
                </a:solidFill>
              </a:rPr>
              <a:t>Fact #2: Providers who spend more time or complete more checklist items </a:t>
            </a:r>
            <a:br>
              <a:rPr lang="en-US" sz="2200" dirty="0">
                <a:solidFill>
                  <a:srgbClr val="FFFFFF"/>
                </a:solidFill>
              </a:rPr>
            </a:br>
            <a:r>
              <a:rPr lang="en-US" sz="2200" dirty="0">
                <a:solidFill>
                  <a:srgbClr val="FFFFFF"/>
                </a:solidFill>
              </a:rPr>
              <a:t>earn more money (positive return to effort).</a:t>
            </a:r>
          </a:p>
        </p:txBody>
      </p:sp>
      <p:pic>
        <p:nvPicPr>
          <p:cNvPr id="20" name="Content Placeholder 19">
            <a:extLst>
              <a:ext uri="{FF2B5EF4-FFF2-40B4-BE49-F238E27FC236}">
                <a16:creationId xmlns:a16="http://schemas.microsoft.com/office/drawing/2014/main" id="{E53E8DB7-B237-445B-A844-A954C19B8145}"/>
              </a:ext>
            </a:extLst>
          </p:cNvPr>
          <p:cNvPicPr>
            <a:picLocks noGrp="1" noChangeAspect="1"/>
          </p:cNvPicPr>
          <p:nvPr>
            <p:ph sz="half" idx="2"/>
          </p:nvPr>
        </p:nvPicPr>
        <p:blipFill>
          <a:blip r:embed="rId2"/>
          <a:stretch>
            <a:fillRect/>
          </a:stretch>
        </p:blipFill>
        <p:spPr>
          <a:xfrm>
            <a:off x="6358016" y="391234"/>
            <a:ext cx="5455917" cy="3969179"/>
          </a:xfrm>
          <a:prstGeom prst="rect">
            <a:avLst/>
          </a:prstGeom>
        </p:spPr>
      </p:pic>
      <p:pic>
        <p:nvPicPr>
          <p:cNvPr id="6" name="Content Placeholder 9">
            <a:extLst>
              <a:ext uri="{FF2B5EF4-FFF2-40B4-BE49-F238E27FC236}">
                <a16:creationId xmlns:a16="http://schemas.microsoft.com/office/drawing/2014/main" id="{9A8E77BF-AAE0-459A-A9EA-2845BD259884}"/>
              </a:ext>
            </a:extLst>
          </p:cNvPr>
          <p:cNvPicPr>
            <a:picLocks noChangeAspect="1"/>
          </p:cNvPicPr>
          <p:nvPr/>
        </p:nvPicPr>
        <p:blipFill>
          <a:blip r:embed="rId3"/>
          <a:stretch>
            <a:fillRect/>
          </a:stretch>
        </p:blipFill>
        <p:spPr>
          <a:xfrm>
            <a:off x="378068" y="380198"/>
            <a:ext cx="5455917" cy="3969179"/>
          </a:xfrm>
          <a:prstGeom prst="rect">
            <a:avLst/>
          </a:prstGeom>
        </p:spPr>
      </p:pic>
      <p:cxnSp>
        <p:nvCxnSpPr>
          <p:cNvPr id="29" name="Straight Connector 2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66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60CCB54-8A1B-4BD0-804D-7FC753B39C6D}"/>
              </a:ext>
            </a:extLst>
          </p:cNvPr>
          <p:cNvSpPr>
            <a:spLocks noGrp="1"/>
          </p:cNvSpPr>
          <p:nvPr>
            <p:ph type="title"/>
          </p:nvPr>
        </p:nvSpPr>
        <p:spPr>
          <a:xfrm>
            <a:off x="526073" y="5005014"/>
            <a:ext cx="11139854" cy="930447"/>
          </a:xfrm>
        </p:spPr>
        <p:txBody>
          <a:bodyPr vert="horz" lIns="91440" tIns="45720" rIns="91440" bIns="45720" rtlCol="0" anchor="b">
            <a:normAutofit fontScale="90000"/>
          </a:bodyPr>
          <a:lstStyle/>
          <a:p>
            <a:pPr algn="ctr"/>
            <a:r>
              <a:rPr lang="en-US" sz="2400" dirty="0">
                <a:solidFill>
                  <a:srgbClr val="FFFFFF"/>
                </a:solidFill>
              </a:rPr>
              <a:t>Fact #3: Among those who “know” the correct treatment, wide variation in “do.”</a:t>
            </a:r>
            <a:br>
              <a:rPr lang="en-US" sz="2400" dirty="0">
                <a:solidFill>
                  <a:srgbClr val="FFFFFF"/>
                </a:solidFill>
              </a:rPr>
            </a:br>
            <a:r>
              <a:rPr lang="en-US" sz="2400" dirty="0">
                <a:solidFill>
                  <a:srgbClr val="FFFFFF"/>
                </a:solidFill>
              </a:rPr>
              <a:t>Among those who know, the more they “do”, the more likely they treat correctly.</a:t>
            </a:r>
            <a:br>
              <a:rPr lang="en-US" sz="2800" dirty="0">
                <a:solidFill>
                  <a:srgbClr val="FFFFFF"/>
                </a:solidFill>
              </a:rPr>
            </a:br>
            <a:endParaRPr lang="en-US" sz="2800" dirty="0">
              <a:solidFill>
                <a:srgbClr val="FFFFFF"/>
              </a:solidFill>
            </a:endParaRPr>
          </a:p>
        </p:txBody>
      </p:sp>
      <p:cxnSp>
        <p:nvCxnSpPr>
          <p:cNvPr id="29" name="Straight Connector 2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Picture 7" descr="A close up of a map&#10;&#10;Description generated with very high confidence">
            <a:extLst>
              <a:ext uri="{FF2B5EF4-FFF2-40B4-BE49-F238E27FC236}">
                <a16:creationId xmlns:a16="http://schemas.microsoft.com/office/drawing/2014/main" id="{53454180-4870-6F4D-8127-4CE75E7114FC}"/>
              </a:ext>
            </a:extLst>
          </p:cNvPr>
          <p:cNvPicPr>
            <a:picLocks noChangeAspect="1"/>
          </p:cNvPicPr>
          <p:nvPr/>
        </p:nvPicPr>
        <p:blipFill>
          <a:blip r:embed="rId3"/>
          <a:stretch>
            <a:fillRect/>
          </a:stretch>
        </p:blipFill>
        <p:spPr>
          <a:xfrm>
            <a:off x="378067" y="380197"/>
            <a:ext cx="5471086" cy="3980215"/>
          </a:xfrm>
          <a:prstGeom prst="rect">
            <a:avLst/>
          </a:prstGeom>
        </p:spPr>
      </p:pic>
      <p:pic>
        <p:nvPicPr>
          <p:cNvPr id="11" name="Picture 10">
            <a:extLst>
              <a:ext uri="{FF2B5EF4-FFF2-40B4-BE49-F238E27FC236}">
                <a16:creationId xmlns:a16="http://schemas.microsoft.com/office/drawing/2014/main" id="{B3B227C7-9D32-0E42-874D-2FACC4D1B7EB}"/>
              </a:ext>
            </a:extLst>
          </p:cNvPr>
          <p:cNvPicPr>
            <a:picLocks noChangeAspect="1"/>
          </p:cNvPicPr>
          <p:nvPr/>
        </p:nvPicPr>
        <p:blipFill>
          <a:blip r:embed="rId4"/>
          <a:stretch>
            <a:fillRect/>
          </a:stretch>
        </p:blipFill>
        <p:spPr>
          <a:xfrm>
            <a:off x="6419047" y="405069"/>
            <a:ext cx="5309032" cy="3862321"/>
          </a:xfrm>
          <a:prstGeom prst="rect">
            <a:avLst/>
          </a:prstGeom>
        </p:spPr>
      </p:pic>
    </p:spTree>
    <p:extLst>
      <p:ext uri="{BB962C8B-B14F-4D97-AF65-F5344CB8AC3E}">
        <p14:creationId xmlns:p14="http://schemas.microsoft.com/office/powerpoint/2010/main" val="308403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60CCB54-8A1B-4BD0-804D-7FC753B39C6D}"/>
              </a:ext>
            </a:extLst>
          </p:cNvPr>
          <p:cNvSpPr>
            <a:spLocks noGrp="1"/>
          </p:cNvSpPr>
          <p:nvPr>
            <p:ph type="title"/>
          </p:nvPr>
        </p:nvSpPr>
        <p:spPr>
          <a:xfrm>
            <a:off x="526073" y="4666159"/>
            <a:ext cx="11139854" cy="930447"/>
          </a:xfrm>
        </p:spPr>
        <p:txBody>
          <a:bodyPr vert="horz" lIns="91440" tIns="45720" rIns="91440" bIns="45720" rtlCol="0" anchor="b">
            <a:normAutofit/>
          </a:bodyPr>
          <a:lstStyle/>
          <a:p>
            <a:pPr algn="ctr"/>
            <a:r>
              <a:rPr lang="en-US" sz="2200" dirty="0">
                <a:solidFill>
                  <a:srgbClr val="FFFFFF"/>
                </a:solidFill>
              </a:rPr>
              <a:t>Fact #4: Those who do more charge patients more.</a:t>
            </a:r>
          </a:p>
        </p:txBody>
      </p:sp>
      <p:cxnSp>
        <p:nvCxnSpPr>
          <p:cNvPr id="29" name="Straight Connector 2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Picture 7" descr="A close up of a map&#10;&#10;Description generated with very high confidence">
            <a:extLst>
              <a:ext uri="{FF2B5EF4-FFF2-40B4-BE49-F238E27FC236}">
                <a16:creationId xmlns:a16="http://schemas.microsoft.com/office/drawing/2014/main" id="{060DCE36-78BD-F740-AFC0-23E5698A4FF1}"/>
              </a:ext>
            </a:extLst>
          </p:cNvPr>
          <p:cNvPicPr>
            <a:picLocks noChangeAspect="1"/>
          </p:cNvPicPr>
          <p:nvPr/>
        </p:nvPicPr>
        <p:blipFill>
          <a:blip r:embed="rId3"/>
          <a:stretch>
            <a:fillRect/>
          </a:stretch>
        </p:blipFill>
        <p:spPr>
          <a:xfrm>
            <a:off x="603663" y="478231"/>
            <a:ext cx="5336331" cy="3882181"/>
          </a:xfrm>
          <a:prstGeom prst="rect">
            <a:avLst/>
          </a:prstGeom>
        </p:spPr>
      </p:pic>
      <p:pic>
        <p:nvPicPr>
          <p:cNvPr id="11" name="Picture 10" descr="A close up of a map&#10;&#10;Description generated with very high confidence">
            <a:extLst>
              <a:ext uri="{FF2B5EF4-FFF2-40B4-BE49-F238E27FC236}">
                <a16:creationId xmlns:a16="http://schemas.microsoft.com/office/drawing/2014/main" id="{DED9EDA5-D9D2-9243-A55A-07CB6DBDF546}"/>
              </a:ext>
            </a:extLst>
          </p:cNvPr>
          <p:cNvPicPr>
            <a:picLocks noChangeAspect="1"/>
          </p:cNvPicPr>
          <p:nvPr/>
        </p:nvPicPr>
        <p:blipFill>
          <a:blip r:embed="rId4"/>
          <a:stretch>
            <a:fillRect/>
          </a:stretch>
        </p:blipFill>
        <p:spPr>
          <a:xfrm>
            <a:off x="6319469" y="500024"/>
            <a:ext cx="5336323" cy="3882175"/>
          </a:xfrm>
          <a:prstGeom prst="rect">
            <a:avLst/>
          </a:prstGeom>
        </p:spPr>
      </p:pic>
    </p:spTree>
    <p:extLst>
      <p:ext uri="{BB962C8B-B14F-4D97-AF65-F5344CB8AC3E}">
        <p14:creationId xmlns:p14="http://schemas.microsoft.com/office/powerpoint/2010/main" val="84543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7FA94-923D-452E-91A2-A736584B4F7B}"/>
              </a:ext>
            </a:extLst>
          </p:cNvPr>
          <p:cNvSpPr>
            <a:spLocks noGrp="1"/>
          </p:cNvSpPr>
          <p:nvPr>
            <p:ph type="title"/>
          </p:nvPr>
        </p:nvSpPr>
        <p:spPr/>
        <p:txBody>
          <a:bodyPr>
            <a:normAutofit/>
          </a:bodyPr>
          <a:lstStyle/>
          <a:p>
            <a:r>
              <a:rPr lang="en-US" sz="3600" dirty="0">
                <a:solidFill>
                  <a:srgbClr val="00297D"/>
                </a:solidFill>
              </a:rPr>
              <a:t>Hedonic price regression with SPs</a:t>
            </a:r>
          </a:p>
        </p:txBody>
      </p:sp>
      <p:pic>
        <p:nvPicPr>
          <p:cNvPr id="3" name="Picture 2">
            <a:extLst>
              <a:ext uri="{FF2B5EF4-FFF2-40B4-BE49-F238E27FC236}">
                <a16:creationId xmlns:a16="http://schemas.microsoft.com/office/drawing/2014/main" id="{B09CFAD4-A6C9-4BD9-B096-A6E4B82F360C}"/>
              </a:ext>
            </a:extLst>
          </p:cNvPr>
          <p:cNvPicPr>
            <a:picLocks noChangeAspect="1"/>
          </p:cNvPicPr>
          <p:nvPr/>
        </p:nvPicPr>
        <p:blipFill>
          <a:blip r:embed="rId2"/>
          <a:stretch>
            <a:fillRect/>
          </a:stretch>
        </p:blipFill>
        <p:spPr>
          <a:xfrm>
            <a:off x="274701" y="1077434"/>
            <a:ext cx="11642598" cy="4411454"/>
          </a:xfrm>
          <a:prstGeom prst="rect">
            <a:avLst/>
          </a:prstGeom>
        </p:spPr>
      </p:pic>
      <p:sp>
        <p:nvSpPr>
          <p:cNvPr id="4" name="TextBox 3">
            <a:extLst>
              <a:ext uri="{FF2B5EF4-FFF2-40B4-BE49-F238E27FC236}">
                <a16:creationId xmlns:a16="http://schemas.microsoft.com/office/drawing/2014/main" id="{D11E52BA-6D92-463E-84CA-8F3F85746B56}"/>
              </a:ext>
            </a:extLst>
          </p:cNvPr>
          <p:cNvSpPr txBox="1"/>
          <p:nvPr/>
        </p:nvSpPr>
        <p:spPr>
          <a:xfrm>
            <a:off x="163629" y="5662587"/>
            <a:ext cx="11709394" cy="1015663"/>
          </a:xfrm>
          <a:prstGeom prst="rect">
            <a:avLst/>
          </a:prstGeom>
          <a:noFill/>
        </p:spPr>
        <p:txBody>
          <a:bodyPr wrap="square" rtlCol="0">
            <a:spAutoFit/>
          </a:bodyPr>
          <a:lstStyle/>
          <a:p>
            <a:pPr algn="ctr"/>
            <a:r>
              <a:rPr lang="en-US" sz="2000" dirty="0"/>
              <a:t>Fees higher for providers who </a:t>
            </a:r>
          </a:p>
          <a:p>
            <a:pPr algn="ctr"/>
            <a:r>
              <a:rPr lang="en-US" sz="2000" dirty="0"/>
              <a:t>spend more time, complete more checklist items, correctly treat more often</a:t>
            </a:r>
          </a:p>
          <a:p>
            <a:endParaRPr lang="en-US" sz="2000" dirty="0"/>
          </a:p>
        </p:txBody>
      </p:sp>
      <p:sp>
        <p:nvSpPr>
          <p:cNvPr id="5" name="Rectangle 4">
            <a:extLst>
              <a:ext uri="{FF2B5EF4-FFF2-40B4-BE49-F238E27FC236}">
                <a16:creationId xmlns:a16="http://schemas.microsoft.com/office/drawing/2014/main" id="{4BE9D9E5-C18A-41BB-8674-7D5DB5C513DF}"/>
              </a:ext>
            </a:extLst>
          </p:cNvPr>
          <p:cNvSpPr/>
          <p:nvPr/>
        </p:nvSpPr>
        <p:spPr>
          <a:xfrm>
            <a:off x="274701" y="2159306"/>
            <a:ext cx="11642598" cy="1387458"/>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010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72E79-330A-451D-98A9-3F41A31BE567}"/>
              </a:ext>
            </a:extLst>
          </p:cNvPr>
          <p:cNvSpPr>
            <a:spLocks noGrp="1"/>
          </p:cNvSpPr>
          <p:nvPr>
            <p:ph type="title"/>
          </p:nvPr>
        </p:nvSpPr>
        <p:spPr/>
        <p:txBody>
          <a:bodyPr>
            <a:normAutofit/>
          </a:bodyPr>
          <a:lstStyle/>
          <a:p>
            <a:r>
              <a:rPr lang="en-US" sz="3600" dirty="0">
                <a:solidFill>
                  <a:srgbClr val="00297D"/>
                </a:solidFill>
              </a:rPr>
              <a:t>Hedonic price regressions with real patients</a:t>
            </a:r>
          </a:p>
        </p:txBody>
      </p:sp>
      <p:sp>
        <p:nvSpPr>
          <p:cNvPr id="3" name="Content Placeholder 2">
            <a:extLst>
              <a:ext uri="{FF2B5EF4-FFF2-40B4-BE49-F238E27FC236}">
                <a16:creationId xmlns:a16="http://schemas.microsoft.com/office/drawing/2014/main" id="{A132E92C-D0B5-48F2-A13E-8C81000C5E42}"/>
              </a:ext>
            </a:extLst>
          </p:cNvPr>
          <p:cNvSpPr>
            <a:spLocks noGrp="1"/>
          </p:cNvSpPr>
          <p:nvPr>
            <p:ph idx="1"/>
          </p:nvPr>
        </p:nvSpPr>
        <p:spPr/>
        <p:txBody>
          <a:bodyPr/>
          <a:lstStyle/>
          <a:p>
            <a:pPr>
              <a:lnSpc>
                <a:spcPct val="100000"/>
              </a:lnSpc>
              <a:spcBef>
                <a:spcPts val="0"/>
              </a:spcBef>
            </a:pPr>
            <a:endParaRPr lang="en-US" dirty="0">
              <a:solidFill>
                <a:schemeClr val="tx1"/>
              </a:solidFill>
            </a:endParaRPr>
          </a:p>
          <a:p>
            <a:pPr>
              <a:lnSpc>
                <a:spcPct val="100000"/>
              </a:lnSpc>
              <a:spcBef>
                <a:spcPts val="0"/>
              </a:spcBef>
            </a:pPr>
            <a:r>
              <a:rPr lang="en-US" dirty="0">
                <a:solidFill>
                  <a:schemeClr val="tx1"/>
                </a:solidFill>
              </a:rPr>
              <a:t>The cross-sectional estimate may be subject to identification issues:</a:t>
            </a:r>
          </a:p>
          <a:p>
            <a:pPr lvl="1">
              <a:lnSpc>
                <a:spcPct val="100000"/>
              </a:lnSpc>
              <a:spcBef>
                <a:spcPts val="0"/>
              </a:spcBef>
            </a:pPr>
            <a:r>
              <a:rPr lang="en-US" dirty="0"/>
              <a:t>More knowledgeable practitioners “do” more (know-do gap is not zero)</a:t>
            </a:r>
          </a:p>
          <a:p>
            <a:pPr lvl="1">
              <a:lnSpc>
                <a:spcPct val="100000"/>
              </a:lnSpc>
              <a:spcBef>
                <a:spcPts val="0"/>
              </a:spcBef>
            </a:pPr>
            <a:r>
              <a:rPr lang="en-US" dirty="0"/>
              <a:t>More knowledgeable providers also treat better and price higher</a:t>
            </a:r>
          </a:p>
          <a:p>
            <a:pPr lvl="1">
              <a:lnSpc>
                <a:spcPct val="100000"/>
              </a:lnSpc>
              <a:spcBef>
                <a:spcPts val="0"/>
              </a:spcBef>
            </a:pPr>
            <a:endParaRPr lang="en-US" dirty="0"/>
          </a:p>
          <a:p>
            <a:pPr>
              <a:lnSpc>
                <a:spcPct val="100000"/>
              </a:lnSpc>
              <a:spcBef>
                <a:spcPts val="0"/>
              </a:spcBef>
            </a:pPr>
            <a:r>
              <a:rPr lang="en-US" dirty="0">
                <a:solidFill>
                  <a:schemeClr val="tx1"/>
                </a:solidFill>
              </a:rPr>
              <a:t>With real patients, we can also include provider </a:t>
            </a:r>
            <a:r>
              <a:rPr lang="en-US" i="1" dirty="0">
                <a:solidFill>
                  <a:schemeClr val="tx1"/>
                </a:solidFill>
              </a:rPr>
              <a:t>fixed-effects</a:t>
            </a:r>
            <a:r>
              <a:rPr lang="en-US" dirty="0">
                <a:solidFill>
                  <a:schemeClr val="tx1"/>
                </a:solidFill>
              </a:rPr>
              <a:t> as half the variation in time spent and actions completed is within provider, half is across</a:t>
            </a:r>
          </a:p>
        </p:txBody>
      </p:sp>
    </p:spTree>
    <p:extLst>
      <p:ext uri="{BB962C8B-B14F-4D97-AF65-F5344CB8AC3E}">
        <p14:creationId xmlns:p14="http://schemas.microsoft.com/office/powerpoint/2010/main" val="183534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28A63-BA72-4657-8C9C-75E712648308}"/>
              </a:ext>
            </a:extLst>
          </p:cNvPr>
          <p:cNvSpPr>
            <a:spLocks noGrp="1"/>
          </p:cNvSpPr>
          <p:nvPr>
            <p:ph type="title"/>
          </p:nvPr>
        </p:nvSpPr>
        <p:spPr>
          <a:xfrm>
            <a:off x="382663" y="531381"/>
            <a:ext cx="11490250" cy="712308"/>
          </a:xfrm>
        </p:spPr>
        <p:txBody>
          <a:bodyPr>
            <a:normAutofit fontScale="90000"/>
          </a:bodyPr>
          <a:lstStyle/>
          <a:p>
            <a:r>
              <a:rPr lang="en-US" dirty="0">
                <a:solidFill>
                  <a:srgbClr val="00297D"/>
                </a:solidFill>
              </a:rPr>
              <a:t>Hedonic price regression with real patients </a:t>
            </a:r>
            <a:br>
              <a:rPr lang="en-US" dirty="0">
                <a:solidFill>
                  <a:srgbClr val="00297D"/>
                </a:solidFill>
              </a:rPr>
            </a:br>
            <a:r>
              <a:rPr lang="en-US" dirty="0">
                <a:solidFill>
                  <a:srgbClr val="00297D"/>
                </a:solidFill>
              </a:rPr>
              <a:t>and provider fixed-effects</a:t>
            </a:r>
          </a:p>
        </p:txBody>
      </p:sp>
      <p:pic>
        <p:nvPicPr>
          <p:cNvPr id="8" name="Content Placeholder 7">
            <a:extLst>
              <a:ext uri="{FF2B5EF4-FFF2-40B4-BE49-F238E27FC236}">
                <a16:creationId xmlns:a16="http://schemas.microsoft.com/office/drawing/2014/main" id="{2499E3E6-7FE0-4BF8-86B9-191DFDB15D21}"/>
              </a:ext>
            </a:extLst>
          </p:cNvPr>
          <p:cNvPicPr>
            <a:picLocks noGrp="1" noChangeAspect="1"/>
          </p:cNvPicPr>
          <p:nvPr>
            <p:ph sz="half" idx="1"/>
          </p:nvPr>
        </p:nvPicPr>
        <p:blipFill>
          <a:blip r:embed="rId2"/>
          <a:stretch>
            <a:fillRect/>
          </a:stretch>
        </p:blipFill>
        <p:spPr>
          <a:xfrm>
            <a:off x="382588" y="1818998"/>
            <a:ext cx="5637212" cy="4101071"/>
          </a:xfrm>
        </p:spPr>
      </p:pic>
      <p:pic>
        <p:nvPicPr>
          <p:cNvPr id="10" name="Content Placeholder 9">
            <a:extLst>
              <a:ext uri="{FF2B5EF4-FFF2-40B4-BE49-F238E27FC236}">
                <a16:creationId xmlns:a16="http://schemas.microsoft.com/office/drawing/2014/main" id="{8E32C1DA-2BA6-44D2-AC3B-F67749F630AF}"/>
              </a:ext>
            </a:extLst>
          </p:cNvPr>
          <p:cNvPicPr>
            <a:picLocks noGrp="1" noChangeAspect="1"/>
          </p:cNvPicPr>
          <p:nvPr>
            <p:ph sz="half" idx="2"/>
          </p:nvPr>
        </p:nvPicPr>
        <p:blipFill>
          <a:blip r:embed="rId3"/>
          <a:stretch>
            <a:fillRect/>
          </a:stretch>
        </p:blipFill>
        <p:spPr>
          <a:xfrm>
            <a:off x="6172200" y="1795899"/>
            <a:ext cx="5700713" cy="4147268"/>
          </a:xfrm>
        </p:spPr>
      </p:pic>
    </p:spTree>
    <p:extLst>
      <p:ext uri="{BB962C8B-B14F-4D97-AF65-F5344CB8AC3E}">
        <p14:creationId xmlns:p14="http://schemas.microsoft.com/office/powerpoint/2010/main" val="193977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93C5D-EE4E-46BE-A146-0B20AE878485}"/>
              </a:ext>
            </a:extLst>
          </p:cNvPr>
          <p:cNvSpPr>
            <a:spLocks noGrp="1"/>
          </p:cNvSpPr>
          <p:nvPr>
            <p:ph type="title"/>
          </p:nvPr>
        </p:nvSpPr>
        <p:spPr>
          <a:xfrm>
            <a:off x="350875" y="246166"/>
            <a:ext cx="11490250" cy="712308"/>
          </a:xfrm>
        </p:spPr>
        <p:txBody>
          <a:bodyPr>
            <a:normAutofit/>
          </a:bodyPr>
          <a:lstStyle/>
          <a:p>
            <a:r>
              <a:rPr lang="en-US" sz="3600" dirty="0">
                <a:solidFill>
                  <a:srgbClr val="00297D"/>
                </a:solidFill>
              </a:rPr>
              <a:t>Hedonic price regression with real patients</a:t>
            </a:r>
          </a:p>
        </p:txBody>
      </p:sp>
      <p:sp>
        <p:nvSpPr>
          <p:cNvPr id="4" name="TextBox 3">
            <a:extLst>
              <a:ext uri="{FF2B5EF4-FFF2-40B4-BE49-F238E27FC236}">
                <a16:creationId xmlns:a16="http://schemas.microsoft.com/office/drawing/2014/main" id="{90982A82-90E6-4432-9C6C-D3CB9009B3D0}"/>
              </a:ext>
            </a:extLst>
          </p:cNvPr>
          <p:cNvSpPr txBox="1"/>
          <p:nvPr/>
        </p:nvSpPr>
        <p:spPr>
          <a:xfrm>
            <a:off x="9038122" y="1260909"/>
            <a:ext cx="2834901" cy="4801314"/>
          </a:xfrm>
          <a:prstGeom prst="rect">
            <a:avLst/>
          </a:prstGeom>
          <a:noFill/>
        </p:spPr>
        <p:txBody>
          <a:bodyPr wrap="square" rtlCol="0">
            <a:spAutoFit/>
          </a:bodyPr>
          <a:lstStyle/>
          <a:p>
            <a:r>
              <a:rPr lang="en-US" dirty="0"/>
              <a:t>Even with real patients, providers who spend more time and complete more actions (number of questions and exams) earn significantly more per patient</a:t>
            </a:r>
          </a:p>
          <a:p>
            <a:endParaRPr lang="en-US" dirty="0"/>
          </a:p>
          <a:p>
            <a:r>
              <a:rPr lang="en-US" dirty="0"/>
              <a:t>These coefficients remain very similar when we look within provider </a:t>
            </a:r>
            <a:br>
              <a:rPr lang="en-US" dirty="0"/>
            </a:br>
            <a:r>
              <a:rPr lang="en-US" dirty="0"/>
              <a:t>(Columns 5-8)</a:t>
            </a:r>
          </a:p>
          <a:p>
            <a:endParaRPr lang="en-US" dirty="0"/>
          </a:p>
          <a:p>
            <a:r>
              <a:rPr lang="en-US" dirty="0"/>
              <a:t>Coefficients do not change when we include Patient’s ADL Score (a measure of health status) and assets</a:t>
            </a:r>
          </a:p>
        </p:txBody>
      </p:sp>
      <p:pic>
        <p:nvPicPr>
          <p:cNvPr id="5" name="Picture 4">
            <a:extLst>
              <a:ext uri="{FF2B5EF4-FFF2-40B4-BE49-F238E27FC236}">
                <a16:creationId xmlns:a16="http://schemas.microsoft.com/office/drawing/2014/main" id="{F062ACA0-4342-42DA-9046-1E2E67EDBDE2}"/>
              </a:ext>
            </a:extLst>
          </p:cNvPr>
          <p:cNvPicPr>
            <a:picLocks noChangeAspect="1"/>
          </p:cNvPicPr>
          <p:nvPr/>
        </p:nvPicPr>
        <p:blipFill>
          <a:blip r:embed="rId2"/>
          <a:stretch>
            <a:fillRect/>
          </a:stretch>
        </p:blipFill>
        <p:spPr>
          <a:xfrm>
            <a:off x="477664" y="1002421"/>
            <a:ext cx="8347159" cy="5754760"/>
          </a:xfrm>
          <a:prstGeom prst="rect">
            <a:avLst/>
          </a:prstGeom>
        </p:spPr>
      </p:pic>
      <p:sp>
        <p:nvSpPr>
          <p:cNvPr id="6" name="Rectangle 5">
            <a:extLst>
              <a:ext uri="{FF2B5EF4-FFF2-40B4-BE49-F238E27FC236}">
                <a16:creationId xmlns:a16="http://schemas.microsoft.com/office/drawing/2014/main" id="{BF90D8F2-E7B0-CC45-850E-A7440EF077E0}"/>
              </a:ext>
            </a:extLst>
          </p:cNvPr>
          <p:cNvSpPr/>
          <p:nvPr/>
        </p:nvSpPr>
        <p:spPr>
          <a:xfrm>
            <a:off x="2762941" y="2319600"/>
            <a:ext cx="6040617" cy="895622"/>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123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64DC7A-B064-AA45-B8DD-852DE92C525F}"/>
              </a:ext>
            </a:extLst>
          </p:cNvPr>
          <p:cNvSpPr>
            <a:spLocks noGrp="1"/>
          </p:cNvSpPr>
          <p:nvPr>
            <p:ph idx="1"/>
          </p:nvPr>
        </p:nvSpPr>
        <p:spPr/>
        <p:txBody>
          <a:bodyPr/>
          <a:lstStyle/>
          <a:p>
            <a:pPr algn="ctr"/>
            <a:endParaRPr lang="en-US" dirty="0"/>
          </a:p>
          <a:p>
            <a:pPr algn="ctr"/>
            <a:endParaRPr lang="en-US" dirty="0"/>
          </a:p>
          <a:p>
            <a:pPr algn="ctr"/>
            <a:endParaRPr lang="en-US" dirty="0"/>
          </a:p>
          <a:p>
            <a:pPr algn="ctr"/>
            <a:r>
              <a:rPr lang="en-US" sz="3000" dirty="0">
                <a:solidFill>
                  <a:srgbClr val="00297D"/>
                </a:solidFill>
              </a:rPr>
              <a:t>Perhaps providers are simply time constrained</a:t>
            </a:r>
            <a:r>
              <a:rPr lang="en-US" sz="3000" dirty="0"/>
              <a:t>: </a:t>
            </a:r>
            <a:r>
              <a:rPr lang="en-US" sz="3000" dirty="0">
                <a:solidFill>
                  <a:schemeClr val="tx1"/>
                </a:solidFill>
              </a:rPr>
              <a:t>they are too busy to ask more questions and reap the financial returns.</a:t>
            </a:r>
          </a:p>
        </p:txBody>
      </p:sp>
    </p:spTree>
    <p:extLst>
      <p:ext uri="{BB962C8B-B14F-4D97-AF65-F5344CB8AC3E}">
        <p14:creationId xmlns:p14="http://schemas.microsoft.com/office/powerpoint/2010/main" val="293957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083BA-20AA-4029-A6F5-469EEB38CAA8}"/>
              </a:ext>
            </a:extLst>
          </p:cNvPr>
          <p:cNvSpPr>
            <a:spLocks noGrp="1"/>
          </p:cNvSpPr>
          <p:nvPr>
            <p:ph type="title"/>
          </p:nvPr>
        </p:nvSpPr>
        <p:spPr/>
        <p:txBody>
          <a:bodyPr>
            <a:normAutofit/>
          </a:bodyPr>
          <a:lstStyle/>
          <a:p>
            <a:r>
              <a:rPr lang="en-US" sz="3600" dirty="0">
                <a:solidFill>
                  <a:srgbClr val="00297D"/>
                </a:solidFill>
              </a:rPr>
              <a:t>What we do in this paper</a:t>
            </a:r>
          </a:p>
        </p:txBody>
      </p:sp>
      <p:sp>
        <p:nvSpPr>
          <p:cNvPr id="3" name="Content Placeholder 2">
            <a:extLst>
              <a:ext uri="{FF2B5EF4-FFF2-40B4-BE49-F238E27FC236}">
                <a16:creationId xmlns:a16="http://schemas.microsoft.com/office/drawing/2014/main" id="{501C4CB3-1F5E-439C-B3E1-6E2329CE4057}"/>
              </a:ext>
            </a:extLst>
          </p:cNvPr>
          <p:cNvSpPr>
            <a:spLocks noGrp="1"/>
          </p:cNvSpPr>
          <p:nvPr>
            <p:ph idx="1"/>
          </p:nvPr>
        </p:nvSpPr>
        <p:spPr/>
        <p:txBody>
          <a:bodyPr>
            <a:normAutofit/>
          </a:bodyPr>
          <a:lstStyle/>
          <a:p>
            <a:pPr marL="342900" indent="-342900">
              <a:buFont typeface="Arial" panose="020B0604020202020204" pitchFamily="34" charset="0"/>
              <a:buChar char="•"/>
            </a:pPr>
            <a:endParaRPr lang="en-US" dirty="0">
              <a:solidFill>
                <a:schemeClr val="tx1"/>
              </a:solidFill>
            </a:endParaRPr>
          </a:p>
          <a:p>
            <a:pPr marL="457200" indent="-457200">
              <a:buFont typeface="+mj-lt"/>
              <a:buAutoNum type="arabicPeriod"/>
            </a:pPr>
            <a:r>
              <a:rPr lang="en-US" dirty="0">
                <a:solidFill>
                  <a:schemeClr val="tx1"/>
                </a:solidFill>
              </a:rPr>
              <a:t>Provide a detailed description of these markets based on a unique database of 5000+ </a:t>
            </a:r>
            <a:r>
              <a:rPr lang="en-US" i="1" dirty="0">
                <a:solidFill>
                  <a:schemeClr val="tx1"/>
                </a:solidFill>
              </a:rPr>
              <a:t>standardized patients (SPs)</a:t>
            </a:r>
            <a:r>
              <a:rPr lang="en-US" dirty="0">
                <a:solidFill>
                  <a:schemeClr val="tx1"/>
                </a:solidFill>
              </a:rPr>
              <a:t> to measure quality and prices in India (mostly) with additional data from China and Kenya</a:t>
            </a:r>
          </a:p>
          <a:p>
            <a:pPr marL="457200" indent="-457200">
              <a:buFont typeface="+mj-lt"/>
              <a:buAutoNum type="arabicPeriod"/>
            </a:pPr>
            <a:r>
              <a:rPr lang="en-US" dirty="0">
                <a:solidFill>
                  <a:schemeClr val="tx1"/>
                </a:solidFill>
              </a:rPr>
              <a:t>Set up a puzzle in the market for healthcare in low-income countries</a:t>
            </a:r>
          </a:p>
          <a:p>
            <a:pPr marL="457200" indent="-457200">
              <a:buFont typeface="+mj-lt"/>
              <a:buAutoNum type="arabicPeriod"/>
            </a:pPr>
            <a:r>
              <a:rPr lang="en-US" dirty="0">
                <a:solidFill>
                  <a:schemeClr val="tx1"/>
                </a:solidFill>
              </a:rPr>
              <a:t>Propose a conceptual framework for why the puzzle might exist</a:t>
            </a:r>
          </a:p>
          <a:p>
            <a:pPr marL="457200" indent="-457200">
              <a:buFont typeface="+mj-lt"/>
              <a:buAutoNum type="arabicPeriod"/>
            </a:pPr>
            <a:r>
              <a:rPr lang="en-US" dirty="0">
                <a:solidFill>
                  <a:schemeClr val="tx1"/>
                </a:solidFill>
              </a:rPr>
              <a:t>Employ a field experiment in West Bengal to test its theoretical predictions</a:t>
            </a:r>
          </a:p>
          <a:p>
            <a:pPr marL="342900" indent="-342900">
              <a:buFont typeface="Arial" panose="020B0604020202020204" pitchFamily="34" charset="0"/>
              <a:buChar char="•"/>
            </a:pP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97430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C52622-AE38-4807-B734-993E7070532E}"/>
              </a:ext>
            </a:extLst>
          </p:cNvPr>
          <p:cNvSpPr>
            <a:spLocks noGrp="1"/>
          </p:cNvSpPr>
          <p:nvPr>
            <p:ph type="title"/>
          </p:nvPr>
        </p:nvSpPr>
        <p:spPr>
          <a:xfrm>
            <a:off x="526073" y="4756638"/>
            <a:ext cx="11139854" cy="930447"/>
          </a:xfrm>
        </p:spPr>
        <p:txBody>
          <a:bodyPr vert="horz" lIns="91440" tIns="45720" rIns="91440" bIns="45720" rtlCol="0" anchor="b">
            <a:normAutofit/>
          </a:bodyPr>
          <a:lstStyle/>
          <a:p>
            <a:pPr algn="ctr"/>
            <a:r>
              <a:rPr lang="en-US" sz="2800" kern="1200" dirty="0">
                <a:solidFill>
                  <a:srgbClr val="FFFFFF"/>
                </a:solidFill>
                <a:latin typeface="+mj-lt"/>
                <a:ea typeface="+mj-ea"/>
                <a:cs typeface="+mj-cs"/>
              </a:rPr>
              <a:t>Fact #5: These patterns arise despite </a:t>
            </a:r>
            <a:br>
              <a:rPr lang="en-US" sz="2800" kern="1200" dirty="0">
                <a:solidFill>
                  <a:srgbClr val="FFFFFF"/>
                </a:solidFill>
                <a:latin typeface="+mj-lt"/>
                <a:ea typeface="+mj-ea"/>
                <a:cs typeface="+mj-cs"/>
              </a:rPr>
            </a:br>
            <a:r>
              <a:rPr lang="en-US" sz="2800" kern="1200" dirty="0">
                <a:solidFill>
                  <a:srgbClr val="FFFFFF"/>
                </a:solidFill>
                <a:latin typeface="+mj-lt"/>
                <a:ea typeface="+mj-ea"/>
                <a:cs typeface="+mj-cs"/>
              </a:rPr>
              <a:t>enormous excess capacity in providers’ clinics</a:t>
            </a:r>
          </a:p>
        </p:txBody>
      </p:sp>
      <p:pic>
        <p:nvPicPr>
          <p:cNvPr id="5" name="Picture 4" descr="A close up of a map&#10;&#10;Description generated with high confidence">
            <a:extLst>
              <a:ext uri="{FF2B5EF4-FFF2-40B4-BE49-F238E27FC236}">
                <a16:creationId xmlns:a16="http://schemas.microsoft.com/office/drawing/2014/main" id="{696218A4-56C6-40C8-95BE-41B4D1A3C0AD}"/>
              </a:ext>
            </a:extLst>
          </p:cNvPr>
          <p:cNvPicPr>
            <a:picLocks noChangeAspect="1"/>
          </p:cNvPicPr>
          <p:nvPr/>
        </p:nvPicPr>
        <p:blipFill>
          <a:blip r:embed="rId2"/>
          <a:stretch>
            <a:fillRect/>
          </a:stretch>
        </p:blipFill>
        <p:spPr>
          <a:xfrm>
            <a:off x="378068" y="175362"/>
            <a:ext cx="6057151" cy="4406578"/>
          </a:xfrm>
          <a:prstGeom prst="rect">
            <a:avLst/>
          </a:prstGeom>
        </p:spPr>
      </p:pic>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2AA4D92-1CCB-4AA5-B83D-D24418497456}"/>
              </a:ext>
            </a:extLst>
          </p:cNvPr>
          <p:cNvSpPr txBox="1"/>
          <p:nvPr/>
        </p:nvSpPr>
        <p:spPr>
          <a:xfrm>
            <a:off x="6532176" y="1419009"/>
            <a:ext cx="4869456" cy="1200329"/>
          </a:xfrm>
          <a:prstGeom prst="rect">
            <a:avLst/>
          </a:prstGeom>
          <a:noFill/>
        </p:spPr>
        <p:txBody>
          <a:bodyPr wrap="square" rtlCol="0">
            <a:spAutoFit/>
          </a:bodyPr>
          <a:lstStyle/>
          <a:p>
            <a:r>
              <a:rPr lang="en-US" dirty="0"/>
              <a:t>Data based on spending a full day in the doctors clinic and noting down the time of entry and time of departure for each patient. </a:t>
            </a:r>
          </a:p>
          <a:p>
            <a:endParaRPr lang="en-US" dirty="0"/>
          </a:p>
        </p:txBody>
      </p:sp>
    </p:spTree>
    <p:extLst>
      <p:ext uri="{BB962C8B-B14F-4D97-AF65-F5344CB8AC3E}">
        <p14:creationId xmlns:p14="http://schemas.microsoft.com/office/powerpoint/2010/main" val="114048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0A2BB-40DC-4BE6-B798-853653523E95}"/>
              </a:ext>
            </a:extLst>
          </p:cNvPr>
          <p:cNvSpPr>
            <a:spLocks noGrp="1"/>
          </p:cNvSpPr>
          <p:nvPr>
            <p:ph type="title"/>
          </p:nvPr>
        </p:nvSpPr>
        <p:spPr/>
        <p:txBody>
          <a:bodyPr>
            <a:normAutofit/>
          </a:bodyPr>
          <a:lstStyle/>
          <a:p>
            <a:r>
              <a:rPr lang="en-US" sz="3600" dirty="0">
                <a:solidFill>
                  <a:srgbClr val="00297D"/>
                </a:solidFill>
              </a:rPr>
              <a:t>How to understand provider behavior</a:t>
            </a:r>
          </a:p>
        </p:txBody>
      </p:sp>
      <p:sp>
        <p:nvSpPr>
          <p:cNvPr id="3" name="Content Placeholder 2">
            <a:extLst>
              <a:ext uri="{FF2B5EF4-FFF2-40B4-BE49-F238E27FC236}">
                <a16:creationId xmlns:a16="http://schemas.microsoft.com/office/drawing/2014/main" id="{10B2AE42-7033-4CAE-96FE-4FCFE24D24A0}"/>
              </a:ext>
            </a:extLst>
          </p:cNvPr>
          <p:cNvSpPr>
            <a:spLocks noGrp="1"/>
          </p:cNvSpPr>
          <p:nvPr>
            <p:ph idx="1"/>
          </p:nvPr>
        </p:nvSpPr>
        <p:spPr/>
        <p:txBody>
          <a:bodyPr>
            <a:normAutofit/>
          </a:bodyPr>
          <a:lstStyle/>
          <a:p>
            <a:pPr marL="457200" lvl="1" indent="0">
              <a:buNone/>
            </a:pPr>
            <a:r>
              <a:rPr lang="en-US" sz="2400" dirty="0"/>
              <a:t>	</a:t>
            </a:r>
          </a:p>
          <a:p>
            <a:r>
              <a:rPr lang="en-US" dirty="0">
                <a:solidFill>
                  <a:schemeClr val="tx1"/>
                </a:solidFill>
              </a:rPr>
              <a:t>The providers </a:t>
            </a:r>
            <a:r>
              <a:rPr lang="en-US" b="1" dirty="0">
                <a:solidFill>
                  <a:schemeClr val="tx1"/>
                </a:solidFill>
              </a:rPr>
              <a:t>are not time constrained.</a:t>
            </a:r>
          </a:p>
          <a:p>
            <a:endParaRPr lang="en-US" dirty="0">
              <a:solidFill>
                <a:schemeClr val="tx1"/>
              </a:solidFill>
            </a:endParaRPr>
          </a:p>
          <a:p>
            <a:r>
              <a:rPr lang="en-US" dirty="0">
                <a:solidFill>
                  <a:schemeClr val="tx1"/>
                </a:solidFill>
              </a:rPr>
              <a:t>For MP and Birbhum, we use regression estimates to calibrate </a:t>
            </a:r>
            <a:r>
              <a:rPr lang="en-US" b="1" dirty="0">
                <a:solidFill>
                  <a:schemeClr val="tx1"/>
                </a:solidFill>
              </a:rPr>
              <a:t>additional revenue from additional time</a:t>
            </a:r>
            <a:r>
              <a:rPr lang="en-US" dirty="0">
                <a:solidFill>
                  <a:schemeClr val="tx1"/>
                </a:solidFill>
              </a:rPr>
              <a:t> using the regression coefficients</a:t>
            </a:r>
          </a:p>
          <a:p>
            <a:pPr lvl="1"/>
            <a:r>
              <a:rPr lang="en-US" sz="2400" dirty="0"/>
              <a:t>These calibrations suggest that the extra earnings per minute is 10 cents </a:t>
            </a:r>
            <a:br>
              <a:rPr lang="en-US" sz="2400" dirty="0"/>
            </a:br>
            <a:r>
              <a:rPr lang="en-US" sz="2400" dirty="0"/>
              <a:t>or </a:t>
            </a:r>
            <a:r>
              <a:rPr lang="en-US" sz="2400" b="1" dirty="0"/>
              <a:t>$1 per 10 minutes </a:t>
            </a:r>
          </a:p>
          <a:p>
            <a:endParaRPr lang="en-US" dirty="0">
              <a:solidFill>
                <a:schemeClr val="tx1"/>
              </a:solidFill>
            </a:endParaRPr>
          </a:p>
          <a:p>
            <a:r>
              <a:rPr lang="en-US" dirty="0">
                <a:solidFill>
                  <a:schemeClr val="tx1"/>
                </a:solidFill>
              </a:rPr>
              <a:t>This implies an implicit wage rate of </a:t>
            </a:r>
            <a:r>
              <a:rPr lang="en-US" b="1" dirty="0">
                <a:solidFill>
                  <a:srgbClr val="00297D"/>
                </a:solidFill>
              </a:rPr>
              <a:t>$6 per hour </a:t>
            </a:r>
            <a:r>
              <a:rPr lang="en-US" dirty="0">
                <a:solidFill>
                  <a:schemeClr val="tx1"/>
                </a:solidFill>
              </a:rPr>
              <a:t>in 2011/2014, which compares to the maximum NREGA minimum wage of </a:t>
            </a:r>
            <a:r>
              <a:rPr lang="en-US" dirty="0">
                <a:solidFill>
                  <a:srgbClr val="00297D"/>
                </a:solidFill>
              </a:rPr>
              <a:t>$3 per </a:t>
            </a:r>
            <a:r>
              <a:rPr lang="en-US" i="1" dirty="0">
                <a:solidFill>
                  <a:srgbClr val="00297D"/>
                </a:solidFill>
              </a:rPr>
              <a:t>day</a:t>
            </a:r>
            <a:r>
              <a:rPr lang="en-US" dirty="0">
                <a:solidFill>
                  <a:srgbClr val="00297D"/>
                </a:solidFill>
              </a:rPr>
              <a:t> </a:t>
            </a:r>
            <a:r>
              <a:rPr lang="en-US" dirty="0">
                <a:solidFill>
                  <a:schemeClr val="tx1"/>
                </a:solidFill>
              </a:rPr>
              <a:t>in 2018 (less than </a:t>
            </a:r>
            <a:r>
              <a:rPr lang="en-US" dirty="0">
                <a:solidFill>
                  <a:srgbClr val="00297D"/>
                </a:solidFill>
              </a:rPr>
              <a:t>40 cents per hour</a:t>
            </a:r>
            <a:r>
              <a:rPr lang="en-US" dirty="0"/>
              <a:t>)</a:t>
            </a:r>
          </a:p>
        </p:txBody>
      </p:sp>
    </p:spTree>
    <p:extLst>
      <p:ext uri="{BB962C8B-B14F-4D97-AF65-F5344CB8AC3E}">
        <p14:creationId xmlns:p14="http://schemas.microsoft.com/office/powerpoint/2010/main" val="162921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D19CB-157A-4E4A-800E-3378BA44A47C}"/>
              </a:ext>
            </a:extLst>
          </p:cNvPr>
          <p:cNvSpPr>
            <a:spLocks noGrp="1"/>
          </p:cNvSpPr>
          <p:nvPr>
            <p:ph type="title"/>
          </p:nvPr>
        </p:nvSpPr>
        <p:spPr>
          <a:xfrm>
            <a:off x="382773" y="2716692"/>
            <a:ext cx="11490250" cy="712308"/>
          </a:xfrm>
        </p:spPr>
        <p:txBody>
          <a:bodyPr/>
          <a:lstStyle/>
          <a:p>
            <a:pPr algn="ctr"/>
            <a:r>
              <a:rPr lang="en-US" dirty="0">
                <a:solidFill>
                  <a:srgbClr val="00297D"/>
                </a:solidFill>
              </a:rPr>
              <a:t>Turning to the anthropologist</a:t>
            </a:r>
          </a:p>
        </p:txBody>
      </p:sp>
    </p:spTree>
    <p:extLst>
      <p:ext uri="{BB962C8B-B14F-4D97-AF65-F5344CB8AC3E}">
        <p14:creationId xmlns:p14="http://schemas.microsoft.com/office/powerpoint/2010/main" val="1829811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53AC9-643A-734E-A612-4D5BA7B171F4}"/>
              </a:ext>
            </a:extLst>
          </p:cNvPr>
          <p:cNvSpPr>
            <a:spLocks noGrp="1"/>
          </p:cNvSpPr>
          <p:nvPr>
            <p:ph type="title"/>
          </p:nvPr>
        </p:nvSpPr>
        <p:spPr/>
        <p:txBody>
          <a:bodyPr>
            <a:normAutofit/>
          </a:bodyPr>
          <a:lstStyle/>
          <a:p>
            <a:r>
              <a:rPr lang="en-US" sz="3600" i="1" dirty="0">
                <a:solidFill>
                  <a:srgbClr val="00297D"/>
                </a:solidFill>
              </a:rPr>
              <a:t>The Fallen Idol</a:t>
            </a:r>
            <a:r>
              <a:rPr lang="en-US" sz="3600" dirty="0">
                <a:solidFill>
                  <a:srgbClr val="00297D"/>
                </a:solidFill>
              </a:rPr>
              <a:t>, Saria 2017</a:t>
            </a:r>
          </a:p>
        </p:txBody>
      </p:sp>
      <p:sp>
        <p:nvSpPr>
          <p:cNvPr id="3" name="Content Placeholder 2">
            <a:extLst>
              <a:ext uri="{FF2B5EF4-FFF2-40B4-BE49-F238E27FC236}">
                <a16:creationId xmlns:a16="http://schemas.microsoft.com/office/drawing/2014/main" id="{5489809B-729F-F74D-AD04-87309CABE1A1}"/>
              </a:ext>
            </a:extLst>
          </p:cNvPr>
          <p:cNvSpPr>
            <a:spLocks noGrp="1"/>
          </p:cNvSpPr>
          <p:nvPr>
            <p:ph idx="1"/>
          </p:nvPr>
        </p:nvSpPr>
        <p:spPr/>
        <p:txBody>
          <a:bodyPr/>
          <a:lstStyle/>
          <a:p>
            <a:pPr algn="ctr"/>
            <a:endParaRPr lang="en-US" i="1" dirty="0"/>
          </a:p>
          <a:p>
            <a:pPr algn="ctr"/>
            <a:r>
              <a:rPr lang="en-US" i="1" dirty="0"/>
              <a:t>Corruption in the health sector in Patna was perceived by patients as the prescribing of diagnostic tests and medicines that resulted in “cuts” (commissions) for the doctors from the owners of the diagnostic centers and pharmaceutical companies (Jain, </a:t>
            </a:r>
            <a:r>
              <a:rPr lang="en-US" i="1" dirty="0" err="1"/>
              <a:t>Nundy</a:t>
            </a:r>
            <a:r>
              <a:rPr lang="en-US" i="1" dirty="0"/>
              <a:t>, and Abbasi 2014). To counter this charge, </a:t>
            </a:r>
            <a:r>
              <a:rPr lang="en-US" b="1" i="1" dirty="0">
                <a:solidFill>
                  <a:srgbClr val="00297D"/>
                </a:solidFill>
              </a:rPr>
              <a:t>a lot of doctors like Dr. Anil send their patients for investigation only in the second visit if the complaints of the patient have remained persistent</a:t>
            </a:r>
            <a:r>
              <a:rPr lang="en-US" i="1" dirty="0">
                <a:solidFill>
                  <a:srgbClr val="00297D"/>
                </a:solidFill>
              </a:rPr>
              <a:t>. …</a:t>
            </a:r>
            <a:r>
              <a:rPr lang="en-US" b="1" i="1" dirty="0">
                <a:solidFill>
                  <a:srgbClr val="00297D"/>
                </a:solidFill>
              </a:rPr>
              <a:t>“If I tell the patient straightaway that they have to go get tests that cost 10,000 rupees, he will run away and not come back.” </a:t>
            </a:r>
          </a:p>
        </p:txBody>
      </p:sp>
    </p:spTree>
    <p:extLst>
      <p:ext uri="{BB962C8B-B14F-4D97-AF65-F5344CB8AC3E}">
        <p14:creationId xmlns:p14="http://schemas.microsoft.com/office/powerpoint/2010/main" val="310269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BFE71A-CE68-9B4D-A7A5-8D58D68E8CAA}"/>
              </a:ext>
            </a:extLst>
          </p:cNvPr>
          <p:cNvSpPr>
            <a:spLocks noGrp="1"/>
          </p:cNvSpPr>
          <p:nvPr>
            <p:ph idx="1"/>
          </p:nvPr>
        </p:nvSpPr>
        <p:spPr>
          <a:xfrm>
            <a:off x="382773" y="1332613"/>
            <a:ext cx="11490250" cy="4929410"/>
          </a:xfrm>
        </p:spPr>
        <p:txBody>
          <a:bodyPr>
            <a:normAutofit/>
          </a:bodyPr>
          <a:lstStyle/>
          <a:p>
            <a:pPr algn="ctr"/>
            <a:endParaRPr lang="en-US" i="1" dirty="0"/>
          </a:p>
          <a:p>
            <a:pPr algn="ctr"/>
            <a:r>
              <a:rPr lang="en-US" i="1" dirty="0"/>
              <a:t>The poor patients who came to the many clinics in the densely medical landscape of Patna with cough and fever were never tested for TB but were given medicines that would alleviate the symptoms associated with smoking and breathing the heavily polluted air. </a:t>
            </a:r>
            <a:r>
              <a:rPr lang="en-US" b="1" i="1" dirty="0">
                <a:solidFill>
                  <a:srgbClr val="00297D"/>
                </a:solidFill>
              </a:rPr>
              <a:t>This was not because doctors did not understand the severity of the epidemic, which they knew about only too well. They hesitated in initiating investigation because immediate investigation and treatment would, as we have seen, raise suspicions in the minds of patients</a:t>
            </a:r>
            <a:r>
              <a:rPr lang="en-US" i="1" dirty="0"/>
              <a:t> and make them vulnerable to defaulting on their medication or worse. It would prolong their suffering in their hunt for a doctor </a:t>
            </a:r>
            <a:r>
              <a:rPr lang="en-US" b="1" i="1" dirty="0">
                <a:solidFill>
                  <a:srgbClr val="00297D"/>
                </a:solidFill>
              </a:rPr>
              <a:t>who they felt was not corrupt</a:t>
            </a:r>
            <a:r>
              <a:rPr lang="en-US" i="1" dirty="0"/>
              <a:t>. </a:t>
            </a:r>
          </a:p>
        </p:txBody>
      </p:sp>
      <p:sp>
        <p:nvSpPr>
          <p:cNvPr id="4" name="Title 1">
            <a:extLst>
              <a:ext uri="{FF2B5EF4-FFF2-40B4-BE49-F238E27FC236}">
                <a16:creationId xmlns:a16="http://schemas.microsoft.com/office/drawing/2014/main" id="{405E5AFB-2E1F-334D-A5BA-227EB0C1BF3A}"/>
              </a:ext>
            </a:extLst>
          </p:cNvPr>
          <p:cNvSpPr>
            <a:spLocks noGrp="1"/>
          </p:cNvSpPr>
          <p:nvPr>
            <p:ph type="title"/>
          </p:nvPr>
        </p:nvSpPr>
        <p:spPr/>
        <p:txBody>
          <a:bodyPr>
            <a:normAutofit/>
          </a:bodyPr>
          <a:lstStyle/>
          <a:p>
            <a:r>
              <a:rPr lang="en-US" sz="3600" i="1" dirty="0">
                <a:solidFill>
                  <a:srgbClr val="00297D"/>
                </a:solidFill>
              </a:rPr>
              <a:t>The Fallen Idol</a:t>
            </a:r>
            <a:r>
              <a:rPr lang="en-US" sz="3600" dirty="0">
                <a:solidFill>
                  <a:srgbClr val="00297D"/>
                </a:solidFill>
              </a:rPr>
              <a:t>, Saria 2017</a:t>
            </a:r>
          </a:p>
        </p:txBody>
      </p:sp>
    </p:spTree>
    <p:extLst>
      <p:ext uri="{BB962C8B-B14F-4D97-AF65-F5344CB8AC3E}">
        <p14:creationId xmlns:p14="http://schemas.microsoft.com/office/powerpoint/2010/main" val="3470216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546A3F-9492-5E47-B20C-3F7EBA098F6C}"/>
              </a:ext>
            </a:extLst>
          </p:cNvPr>
          <p:cNvSpPr>
            <a:spLocks noGrp="1"/>
          </p:cNvSpPr>
          <p:nvPr>
            <p:ph idx="1"/>
          </p:nvPr>
        </p:nvSpPr>
        <p:spPr/>
        <p:txBody>
          <a:bodyPr/>
          <a:lstStyle/>
          <a:p>
            <a:pPr algn="ctr"/>
            <a:endParaRPr lang="en-US" i="1" dirty="0"/>
          </a:p>
          <a:p>
            <a:pPr algn="ctr"/>
            <a:r>
              <a:rPr lang="en-US" b="1" i="1" dirty="0">
                <a:solidFill>
                  <a:srgbClr val="00297D"/>
                </a:solidFill>
              </a:rPr>
              <a:t>The clinical encounter was not just an exhibition of power on the part of the doctor and of resistance on the part of the patient; rather corruption made them both vulnerable in different ways</a:t>
            </a:r>
            <a:r>
              <a:rPr lang="en-US" i="1" dirty="0"/>
              <a:t>. If perceptions of corruption made the patient became vulnerable to illness, disease, death and delayed treatment, then the doctors too were not immune. </a:t>
            </a:r>
          </a:p>
          <a:p>
            <a:pPr algn="ctr"/>
            <a:endParaRPr lang="en-US" i="1" dirty="0"/>
          </a:p>
          <a:p>
            <a:pPr algn="ctr"/>
            <a:r>
              <a:rPr lang="en-US" b="1" i="1" dirty="0">
                <a:solidFill>
                  <a:srgbClr val="00297D"/>
                </a:solidFill>
              </a:rPr>
              <a:t>Trust</a:t>
            </a:r>
            <a:r>
              <a:rPr lang="en-US" i="1" dirty="0">
                <a:solidFill>
                  <a:srgbClr val="00297D"/>
                </a:solidFill>
              </a:rPr>
              <a:t> </a:t>
            </a:r>
            <a:r>
              <a:rPr lang="en-US" b="1" i="1" dirty="0">
                <a:solidFill>
                  <a:srgbClr val="00297D"/>
                </a:solidFill>
              </a:rPr>
              <a:t>enabled patients to bear symptoms or side-effects within </a:t>
            </a:r>
            <a:br>
              <a:rPr lang="en-US" b="1" i="1" dirty="0">
                <a:solidFill>
                  <a:srgbClr val="00297D"/>
                </a:solidFill>
              </a:rPr>
            </a:br>
            <a:r>
              <a:rPr lang="en-US" b="1" i="1" dirty="0">
                <a:solidFill>
                  <a:srgbClr val="00297D"/>
                </a:solidFill>
              </a:rPr>
              <a:t>a narrative of healing rather than a narrative of corruption.</a:t>
            </a:r>
          </a:p>
        </p:txBody>
      </p:sp>
      <p:sp>
        <p:nvSpPr>
          <p:cNvPr id="4" name="Title 1">
            <a:extLst>
              <a:ext uri="{FF2B5EF4-FFF2-40B4-BE49-F238E27FC236}">
                <a16:creationId xmlns:a16="http://schemas.microsoft.com/office/drawing/2014/main" id="{DF724959-7535-A949-A69F-96D598A840B0}"/>
              </a:ext>
            </a:extLst>
          </p:cNvPr>
          <p:cNvSpPr>
            <a:spLocks noGrp="1"/>
          </p:cNvSpPr>
          <p:nvPr>
            <p:ph type="title"/>
          </p:nvPr>
        </p:nvSpPr>
        <p:spPr/>
        <p:txBody>
          <a:bodyPr>
            <a:normAutofit/>
          </a:bodyPr>
          <a:lstStyle/>
          <a:p>
            <a:r>
              <a:rPr lang="en-US" sz="3600" i="1" dirty="0">
                <a:solidFill>
                  <a:srgbClr val="00297D"/>
                </a:solidFill>
              </a:rPr>
              <a:t>The Fallen Idol</a:t>
            </a:r>
            <a:r>
              <a:rPr lang="en-US" sz="3600" dirty="0">
                <a:solidFill>
                  <a:srgbClr val="00297D"/>
                </a:solidFill>
              </a:rPr>
              <a:t>, Saria 2017</a:t>
            </a:r>
          </a:p>
        </p:txBody>
      </p:sp>
    </p:spTree>
    <p:extLst>
      <p:ext uri="{BB962C8B-B14F-4D97-AF65-F5344CB8AC3E}">
        <p14:creationId xmlns:p14="http://schemas.microsoft.com/office/powerpoint/2010/main" val="158437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875" y="1077434"/>
            <a:ext cx="11490250" cy="4929410"/>
          </a:xfrm>
        </p:spPr>
        <p:txBody>
          <a:bodyPr>
            <a:normAutofit/>
          </a:bodyPr>
          <a:lstStyle/>
          <a:p>
            <a:endParaRPr lang="en-US" dirty="0">
              <a:solidFill>
                <a:schemeClr val="tx1"/>
              </a:solidFill>
            </a:endParaRPr>
          </a:p>
          <a:p>
            <a:r>
              <a:rPr lang="en-US" dirty="0">
                <a:solidFill>
                  <a:schemeClr val="tx1"/>
                </a:solidFill>
              </a:rPr>
              <a:t>The provider-patient relationship</a:t>
            </a:r>
            <a:r>
              <a:rPr lang="en-US" dirty="0"/>
              <a:t>: </a:t>
            </a:r>
            <a:r>
              <a:rPr lang="en-US" dirty="0">
                <a:solidFill>
                  <a:srgbClr val="00297D"/>
                </a:solidFill>
              </a:rPr>
              <a:t>healthcare provision is determined </a:t>
            </a:r>
            <a:r>
              <a:rPr lang="en-US" i="1" dirty="0">
                <a:solidFill>
                  <a:srgbClr val="00297D"/>
                </a:solidFill>
              </a:rPr>
              <a:t>bilaterally.</a:t>
            </a:r>
          </a:p>
          <a:p>
            <a:endParaRPr lang="en-US" dirty="0"/>
          </a:p>
          <a:p>
            <a:r>
              <a:rPr lang="en-US" dirty="0">
                <a:solidFill>
                  <a:schemeClr val="tx1"/>
                </a:solidFill>
              </a:rPr>
              <a:t>Positive shock to </a:t>
            </a:r>
            <a:r>
              <a:rPr lang="en-US" i="1" dirty="0">
                <a:solidFill>
                  <a:schemeClr val="tx1"/>
                </a:solidFill>
              </a:rPr>
              <a:t>patient beliefs of provider quality </a:t>
            </a:r>
            <a:r>
              <a:rPr lang="en-US" dirty="0">
                <a:solidFill>
                  <a:schemeClr val="tx1"/>
                </a:solidFill>
              </a:rPr>
              <a:t>should enable high quality providers to close their know-do gap.</a:t>
            </a:r>
          </a:p>
          <a:p>
            <a:endParaRPr lang="en-US" dirty="0">
              <a:solidFill>
                <a:schemeClr val="tx1"/>
              </a:solidFill>
            </a:endParaRPr>
          </a:p>
          <a:p>
            <a:endParaRPr lang="en-US" dirty="0"/>
          </a:p>
        </p:txBody>
      </p:sp>
      <p:sp>
        <p:nvSpPr>
          <p:cNvPr id="6" name="Title 1">
            <a:extLst>
              <a:ext uri="{FF2B5EF4-FFF2-40B4-BE49-F238E27FC236}">
                <a16:creationId xmlns:a16="http://schemas.microsoft.com/office/drawing/2014/main" id="{07C071FA-1DB5-1B4D-9820-A8888E935EAE}"/>
              </a:ext>
            </a:extLst>
          </p:cNvPr>
          <p:cNvSpPr txBox="1">
            <a:spLocks/>
          </p:cNvSpPr>
          <p:nvPr/>
        </p:nvSpPr>
        <p:spPr>
          <a:xfrm>
            <a:off x="350875" y="365126"/>
            <a:ext cx="11490250" cy="7123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accent5">
                    <a:lumMod val="50000"/>
                  </a:schemeClr>
                </a:solidFill>
                <a:latin typeface="+mj-lt"/>
                <a:ea typeface="+mj-ea"/>
                <a:cs typeface="+mj-cs"/>
              </a:defRPr>
            </a:lvl1pPr>
          </a:lstStyle>
          <a:p>
            <a:r>
              <a:rPr lang="en-US" sz="3600" dirty="0">
                <a:solidFill>
                  <a:srgbClr val="00297D"/>
                </a:solidFill>
              </a:rPr>
              <a:t>The missing link: provider response to mistrust</a:t>
            </a:r>
          </a:p>
        </p:txBody>
      </p:sp>
    </p:spTree>
    <p:extLst>
      <p:ext uri="{BB962C8B-B14F-4D97-AF65-F5344CB8AC3E}">
        <p14:creationId xmlns:p14="http://schemas.microsoft.com/office/powerpoint/2010/main" val="325795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94D7D-C1A2-194A-83C1-58900762492E}"/>
              </a:ext>
            </a:extLst>
          </p:cNvPr>
          <p:cNvSpPr>
            <a:spLocks noGrp="1"/>
          </p:cNvSpPr>
          <p:nvPr>
            <p:ph type="title"/>
          </p:nvPr>
        </p:nvSpPr>
        <p:spPr/>
        <p:txBody>
          <a:bodyPr>
            <a:normAutofit/>
          </a:bodyPr>
          <a:lstStyle/>
          <a:p>
            <a:r>
              <a:rPr lang="en-US" sz="3600" dirty="0">
                <a:solidFill>
                  <a:srgbClr val="00297D"/>
                </a:solidFill>
              </a:rPr>
              <a:t>Conceptual framework</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197FBE8-ED0B-B540-B83A-6D48272B84F5}"/>
                  </a:ext>
                </a:extLst>
              </p:cNvPr>
              <p:cNvSpPr>
                <a:spLocks noGrp="1"/>
              </p:cNvSpPr>
              <p:nvPr>
                <p:ph idx="1"/>
              </p:nvPr>
            </p:nvSpPr>
            <p:spPr/>
            <p:txBody>
              <a:bodyPr>
                <a:normAutofit lnSpcReduction="10000"/>
              </a:bodyPr>
              <a:lstStyle/>
              <a:p>
                <a:r>
                  <a:rPr lang="en-US" b="1" dirty="0"/>
                  <a:t>Demand side: </a:t>
                </a:r>
              </a:p>
              <a:p>
                <a:pPr marL="342900" indent="-342900">
                  <a:buFont typeface="Arial" panose="020B0604020202020204" pitchFamily="34" charset="0"/>
                  <a:buChar char="•"/>
                </a:pPr>
                <a:r>
                  <a:rPr lang="en-US" dirty="0"/>
                  <a:t>Patient can have a serious condition </a:t>
                </a:r>
                <a:r>
                  <a:rPr lang="en-US" b="1" dirty="0"/>
                  <a:t>S</a:t>
                </a:r>
                <a:r>
                  <a:rPr lang="en-US" dirty="0"/>
                  <a:t> (pneumonia, heart attack) with probability </a:t>
                </a:r>
                <a:r>
                  <a:rPr lang="en-US" b="1" dirty="0"/>
                  <a:t>p</a:t>
                </a:r>
                <a:r>
                  <a:rPr lang="en-US" dirty="0"/>
                  <a:t> or a mild condition </a:t>
                </a:r>
                <a:r>
                  <a:rPr lang="en-US" b="1" dirty="0"/>
                  <a:t>M</a:t>
                </a:r>
                <a:r>
                  <a:rPr lang="en-US" dirty="0"/>
                  <a:t> (cold, flu) with probability </a:t>
                </a:r>
                <a:r>
                  <a:rPr lang="en-US" b="1" dirty="0"/>
                  <a:t>1-p</a:t>
                </a:r>
                <a:r>
                  <a:rPr lang="en-US" dirty="0"/>
                  <a:t>. If not cured, patient bears a cost </a:t>
                </a:r>
                <a:r>
                  <a:rPr lang="en-US" b="1" dirty="0"/>
                  <a:t>C</a:t>
                </a:r>
                <a:r>
                  <a:rPr lang="en-US" b="1" baseline="-25000" dirty="0"/>
                  <a:t>s</a:t>
                </a:r>
                <a:r>
                  <a:rPr lang="en-US" b="1" dirty="0"/>
                  <a:t> &gt; C</a:t>
                </a:r>
                <a:r>
                  <a:rPr lang="en-US" b="1" baseline="-25000" dirty="0"/>
                  <a:t>m</a:t>
                </a:r>
                <a:endParaRPr lang="en-US" b="1" dirty="0"/>
              </a:p>
              <a:p>
                <a:pPr marL="342900" indent="-342900">
                  <a:buFont typeface="Arial" panose="020B0604020202020204" pitchFamily="34" charset="0"/>
                  <a:buChar char="•"/>
                </a:pPr>
                <a:r>
                  <a:rPr lang="en-US" dirty="0"/>
                  <a:t>Patient chooses between doctors, with the prior </a:t>
                </a:r>
                <a14:m>
                  <m:oMath xmlns:m="http://schemas.openxmlformats.org/officeDocument/2006/math">
                    <m:r>
                      <a:rPr lang="en-US" b="1" i="1" smtClean="0">
                        <a:latin typeface="Cambria Math" panose="02040503050406030204" pitchFamily="18" charset="0"/>
                        <a:ea typeface="Cambria Math" panose="02040503050406030204" pitchFamily="18" charset="0"/>
                      </a:rPr>
                      <m:t>𝝅</m:t>
                    </m:r>
                  </m:oMath>
                </a14:m>
                <a:r>
                  <a:rPr lang="en-US" dirty="0"/>
                  <a:t> that a doctor is of high quality.</a:t>
                </a:r>
              </a:p>
              <a:p>
                <a:pPr algn="ctr"/>
                <a:r>
                  <a:rPr lang="en-US" i="1" dirty="0">
                    <a:solidFill>
                      <a:srgbClr val="00297D"/>
                    </a:solidFill>
                  </a:rPr>
                  <a:t>Asymmetric information on doctor quality</a:t>
                </a:r>
              </a:p>
              <a:p>
                <a:endParaRPr lang="en-US" dirty="0"/>
              </a:p>
              <a:p>
                <a:r>
                  <a:rPr lang="en-US" b="1" dirty="0"/>
                  <a:t>Supply side:</a:t>
                </a:r>
              </a:p>
              <a:p>
                <a:pPr marL="342900" indent="-342900">
                  <a:buFont typeface="Arial" panose="020B0604020202020204" pitchFamily="34" charset="0"/>
                  <a:buChar char="•"/>
                </a:pPr>
                <a:r>
                  <a:rPr lang="en-US" dirty="0"/>
                  <a:t>Doctors can be of quality </a:t>
                </a:r>
                <a:r>
                  <a:rPr lang="en-US" b="1" dirty="0"/>
                  <a:t>H</a:t>
                </a:r>
                <a:r>
                  <a:rPr lang="en-US" dirty="0"/>
                  <a:t> or </a:t>
                </a:r>
                <a:r>
                  <a:rPr lang="en-US" b="1" dirty="0"/>
                  <a:t>L</a:t>
                </a:r>
              </a:p>
              <a:p>
                <a:pPr marL="342900" indent="-342900">
                  <a:buFont typeface="Arial" panose="020B0604020202020204" pitchFamily="34" charset="0"/>
                  <a:buChar char="•"/>
                </a:pPr>
                <a:r>
                  <a:rPr lang="en-US" dirty="0"/>
                  <a:t>Every doctor can choose to invest effort </a:t>
                </a:r>
                <a:r>
                  <a:rPr lang="en-US" b="1" dirty="0" err="1"/>
                  <a:t>e</a:t>
                </a:r>
                <a:r>
                  <a:rPr lang="en-US" b="1" baseline="-25000" dirty="0" err="1"/>
                  <a:t>much</a:t>
                </a:r>
                <a:r>
                  <a:rPr lang="en-US" baseline="-25000" dirty="0"/>
                  <a:t> </a:t>
                </a:r>
                <a:r>
                  <a:rPr lang="en-US" dirty="0"/>
                  <a:t>or </a:t>
                </a:r>
                <a:r>
                  <a:rPr lang="en-US" b="1" dirty="0" err="1"/>
                  <a:t>e</a:t>
                </a:r>
                <a:r>
                  <a:rPr lang="en-US" b="1" baseline="-25000" dirty="0" err="1"/>
                  <a:t>little</a:t>
                </a:r>
                <a:r>
                  <a:rPr lang="en-US" dirty="0"/>
                  <a:t>, with corresponding probability of curing both serious and mild, or only mild (a function of doctor type and illness type) </a:t>
                </a:r>
              </a:p>
              <a:p>
                <a:pPr algn="ctr"/>
                <a:r>
                  <a:rPr lang="en-US" i="1" dirty="0">
                    <a:solidFill>
                      <a:srgbClr val="00297D"/>
                    </a:solidFill>
                  </a:rPr>
                  <a:t>Cost of effort does not vary by doctor type, only usefulness of effort</a:t>
                </a:r>
                <a:br>
                  <a:rPr lang="en-US" i="1" dirty="0">
                    <a:solidFill>
                      <a:srgbClr val="00297D"/>
                    </a:solidFill>
                  </a:rPr>
                </a:br>
                <a:r>
                  <a:rPr lang="en-US" i="1" dirty="0">
                    <a:solidFill>
                      <a:srgbClr val="00297D"/>
                    </a:solidFill>
                  </a:rPr>
                  <a:t>(</a:t>
                </a:r>
                <a:r>
                  <a:rPr lang="en-US" b="1" i="1" dirty="0">
                    <a:solidFill>
                      <a:srgbClr val="00297D"/>
                    </a:solidFill>
                  </a:rPr>
                  <a:t>L</a:t>
                </a:r>
                <a:r>
                  <a:rPr lang="en-US" i="1" dirty="0">
                    <a:solidFill>
                      <a:srgbClr val="00297D"/>
                    </a:solidFill>
                  </a:rPr>
                  <a:t> types can mimic </a:t>
                </a:r>
                <a:r>
                  <a:rPr lang="en-US" b="1" i="1" dirty="0">
                    <a:solidFill>
                      <a:srgbClr val="00297D"/>
                    </a:solidFill>
                  </a:rPr>
                  <a:t>H</a:t>
                </a:r>
                <a:r>
                  <a:rPr lang="en-US" i="1" dirty="0">
                    <a:solidFill>
                      <a:srgbClr val="00297D"/>
                    </a:solidFill>
                  </a:rPr>
                  <a:t> types)</a:t>
                </a:r>
              </a:p>
              <a:p>
                <a:endParaRPr lang="en-US" i="1" dirty="0">
                  <a:solidFill>
                    <a:srgbClr val="0F4E9C"/>
                  </a:solidFill>
                </a:endParaRPr>
              </a:p>
              <a:p>
                <a:endParaRPr lang="en-US" dirty="0">
                  <a:solidFill>
                    <a:srgbClr val="0F4E9C"/>
                  </a:solidFill>
                </a:endParaRPr>
              </a:p>
              <a:p>
                <a:endParaRPr lang="en-US" dirty="0"/>
              </a:p>
            </p:txBody>
          </p:sp>
        </mc:Choice>
        <mc:Fallback>
          <p:sp>
            <p:nvSpPr>
              <p:cNvPr id="3" name="Content Placeholder 2">
                <a:extLst>
                  <a:ext uri="{FF2B5EF4-FFF2-40B4-BE49-F238E27FC236}">
                    <a16:creationId xmlns:a16="http://schemas.microsoft.com/office/drawing/2014/main" id="{C197FBE8-ED0B-B540-B83A-6D48272B84F5}"/>
                  </a:ext>
                </a:extLst>
              </p:cNvPr>
              <p:cNvSpPr>
                <a:spLocks noGrp="1" noRot="1" noChangeAspect="1" noMove="1" noResize="1" noEditPoints="1" noAdjustHandles="1" noChangeArrowheads="1" noChangeShapeType="1" noTextEdit="1"/>
              </p:cNvSpPr>
              <p:nvPr>
                <p:ph idx="1"/>
              </p:nvPr>
            </p:nvSpPr>
            <p:spPr>
              <a:blipFill>
                <a:blip r:embed="rId2"/>
                <a:stretch>
                  <a:fillRect l="-883" t="-2314"/>
                </a:stretch>
              </a:blipFill>
            </p:spPr>
            <p:txBody>
              <a:bodyPr/>
              <a:lstStyle/>
              <a:p>
                <a:r>
                  <a:rPr lang="en-US">
                    <a:noFill/>
                  </a:rPr>
                  <a:t> </a:t>
                </a:r>
              </a:p>
            </p:txBody>
          </p:sp>
        </mc:Fallback>
      </mc:AlternateContent>
    </p:spTree>
    <p:extLst>
      <p:ext uri="{BB962C8B-B14F-4D97-AF65-F5344CB8AC3E}">
        <p14:creationId xmlns:p14="http://schemas.microsoft.com/office/powerpoint/2010/main" val="12541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94D7D-C1A2-194A-83C1-58900762492E}"/>
              </a:ext>
            </a:extLst>
          </p:cNvPr>
          <p:cNvSpPr>
            <a:spLocks noGrp="1"/>
          </p:cNvSpPr>
          <p:nvPr>
            <p:ph type="title"/>
          </p:nvPr>
        </p:nvSpPr>
        <p:spPr/>
        <p:txBody>
          <a:bodyPr>
            <a:normAutofit/>
          </a:bodyPr>
          <a:lstStyle/>
          <a:p>
            <a:r>
              <a:rPr lang="en-US" sz="3600" dirty="0">
                <a:solidFill>
                  <a:srgbClr val="00297D"/>
                </a:solidFill>
              </a:rPr>
              <a:t>Conceptual framework</a:t>
            </a:r>
          </a:p>
        </p:txBody>
      </p:sp>
      <p:sp>
        <p:nvSpPr>
          <p:cNvPr id="3" name="Content Placeholder 2">
            <a:extLst>
              <a:ext uri="{FF2B5EF4-FFF2-40B4-BE49-F238E27FC236}">
                <a16:creationId xmlns:a16="http://schemas.microsoft.com/office/drawing/2014/main" id="{C197FBE8-ED0B-B540-B83A-6D48272B84F5}"/>
              </a:ext>
            </a:extLst>
          </p:cNvPr>
          <p:cNvSpPr>
            <a:spLocks noGrp="1"/>
          </p:cNvSpPr>
          <p:nvPr>
            <p:ph idx="1"/>
          </p:nvPr>
        </p:nvSpPr>
        <p:spPr/>
        <p:txBody>
          <a:bodyPr>
            <a:normAutofit/>
          </a:bodyPr>
          <a:lstStyle/>
          <a:p>
            <a:r>
              <a:rPr lang="en-US" b="1" dirty="0"/>
              <a:t>Contracting:</a:t>
            </a:r>
          </a:p>
          <a:p>
            <a:pPr marL="342900" indent="-342900">
              <a:buFont typeface="Arial" panose="020B0604020202020204" pitchFamily="34" charset="0"/>
              <a:buChar char="•"/>
            </a:pPr>
            <a:r>
              <a:rPr lang="en-US" dirty="0"/>
              <a:t>Doctor and patient contract over the amount of effort invested and the fee charged/paid. </a:t>
            </a:r>
          </a:p>
          <a:p>
            <a:pPr algn="ctr"/>
            <a:r>
              <a:rPr lang="en-US" i="1" dirty="0">
                <a:solidFill>
                  <a:srgbClr val="00297D"/>
                </a:solidFill>
              </a:rPr>
              <a:t>Cannot contract over the outcome of the treatment (cure or not)</a:t>
            </a:r>
          </a:p>
          <a:p>
            <a:endParaRPr lang="en-US" dirty="0">
              <a:solidFill>
                <a:srgbClr val="0F4E9C"/>
              </a:solidFill>
            </a:endParaRPr>
          </a:p>
          <a:p>
            <a:r>
              <a:rPr lang="en-US" b="1" dirty="0">
                <a:solidFill>
                  <a:schemeClr val="tx1"/>
                </a:solidFill>
              </a:rPr>
              <a:t>Incentives for quality:</a:t>
            </a:r>
          </a:p>
          <a:p>
            <a:pPr marL="342900" indent="-342900">
              <a:buFont typeface="Arial" panose="020B0604020202020204" pitchFamily="34" charset="0"/>
              <a:buChar char="•"/>
            </a:pPr>
            <a:r>
              <a:rPr lang="en-US" dirty="0">
                <a:solidFill>
                  <a:schemeClr val="tx1"/>
                </a:solidFill>
              </a:rPr>
              <a:t>The patient can decide not to come back if she is not cured.</a:t>
            </a:r>
          </a:p>
          <a:p>
            <a:endParaRPr lang="en-US" dirty="0">
              <a:solidFill>
                <a:srgbClr val="0F4E9C"/>
              </a:solidFill>
            </a:endParaRPr>
          </a:p>
          <a:p>
            <a:endParaRPr lang="en-US" dirty="0"/>
          </a:p>
        </p:txBody>
      </p:sp>
    </p:spTree>
    <p:extLst>
      <p:ext uri="{BB962C8B-B14F-4D97-AF65-F5344CB8AC3E}">
        <p14:creationId xmlns:p14="http://schemas.microsoft.com/office/powerpoint/2010/main" val="267352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94D7D-C1A2-194A-83C1-58900762492E}"/>
              </a:ext>
            </a:extLst>
          </p:cNvPr>
          <p:cNvSpPr>
            <a:spLocks noGrp="1"/>
          </p:cNvSpPr>
          <p:nvPr>
            <p:ph type="title"/>
          </p:nvPr>
        </p:nvSpPr>
        <p:spPr/>
        <p:txBody>
          <a:bodyPr>
            <a:normAutofit/>
          </a:bodyPr>
          <a:lstStyle/>
          <a:p>
            <a:r>
              <a:rPr lang="en-US" sz="3600" dirty="0">
                <a:solidFill>
                  <a:srgbClr val="00297D"/>
                </a:solidFill>
              </a:rPr>
              <a:t>Conceptual framework</a:t>
            </a:r>
          </a:p>
        </p:txBody>
      </p:sp>
      <p:sp>
        <p:nvSpPr>
          <p:cNvPr id="3" name="Content Placeholder 2">
            <a:extLst>
              <a:ext uri="{FF2B5EF4-FFF2-40B4-BE49-F238E27FC236}">
                <a16:creationId xmlns:a16="http://schemas.microsoft.com/office/drawing/2014/main" id="{C197FBE8-ED0B-B540-B83A-6D48272B84F5}"/>
              </a:ext>
            </a:extLst>
          </p:cNvPr>
          <p:cNvSpPr>
            <a:spLocks noGrp="1"/>
          </p:cNvSpPr>
          <p:nvPr>
            <p:ph idx="1"/>
          </p:nvPr>
        </p:nvSpPr>
        <p:spPr/>
        <p:txBody>
          <a:bodyPr>
            <a:normAutofit lnSpcReduction="10000"/>
          </a:bodyPr>
          <a:lstStyle/>
          <a:p>
            <a:r>
              <a:rPr lang="en-US" dirty="0"/>
              <a:t>Two period model:</a:t>
            </a:r>
          </a:p>
          <a:p>
            <a:endParaRPr lang="en-US" b="1" dirty="0"/>
          </a:p>
          <a:p>
            <a:r>
              <a:rPr lang="en-US" b="1" dirty="0"/>
              <a:t>Second period: </a:t>
            </a:r>
          </a:p>
          <a:p>
            <a:pPr marL="342900" indent="-342900">
              <a:buFont typeface="Arial" panose="020B0604020202020204" pitchFamily="34" charset="0"/>
              <a:buChar char="•"/>
            </a:pPr>
            <a:r>
              <a:rPr lang="en-US" dirty="0"/>
              <a:t>Because patients cannot contract on outcome, </a:t>
            </a:r>
            <a:r>
              <a:rPr lang="en-US" b="1" dirty="0"/>
              <a:t>L</a:t>
            </a:r>
            <a:r>
              <a:rPr lang="en-US" dirty="0"/>
              <a:t> types always have an incentive to pretend to be </a:t>
            </a:r>
            <a:r>
              <a:rPr lang="en-US" b="1" dirty="0"/>
              <a:t>H</a:t>
            </a:r>
            <a:r>
              <a:rPr lang="en-US" dirty="0"/>
              <a:t> types. No separating equilibrium.</a:t>
            </a:r>
            <a:endParaRPr lang="en-US" b="1" dirty="0"/>
          </a:p>
          <a:p>
            <a:endParaRPr lang="en-US" dirty="0"/>
          </a:p>
          <a:p>
            <a:r>
              <a:rPr lang="en-US" b="1" dirty="0"/>
              <a:t>First period: </a:t>
            </a:r>
          </a:p>
          <a:p>
            <a:pPr marL="342900" indent="-342900">
              <a:buFont typeface="Arial" panose="020B0604020202020204" pitchFamily="34" charset="0"/>
              <a:buChar char="•"/>
            </a:pPr>
            <a:r>
              <a:rPr lang="en-US" dirty="0"/>
              <a:t>Consider a separating equilibrium. If providers are truthful about type, then patients will no longer return based on cure, but directly on type.</a:t>
            </a:r>
          </a:p>
          <a:p>
            <a:pPr marL="342900" indent="-342900">
              <a:buFont typeface="Arial" panose="020B0604020202020204" pitchFamily="34" charset="0"/>
              <a:buChar char="•"/>
            </a:pPr>
            <a:r>
              <a:rPr lang="en-US" dirty="0"/>
              <a:t>Then </a:t>
            </a:r>
            <a:r>
              <a:rPr lang="en-US" b="1" dirty="0"/>
              <a:t>L</a:t>
            </a:r>
            <a:r>
              <a:rPr lang="en-US" dirty="0"/>
              <a:t> types always have an incentive to deviate, since outcome is irrelevant. </a:t>
            </a:r>
          </a:p>
          <a:p>
            <a:endParaRPr lang="en-US" i="1" dirty="0">
              <a:solidFill>
                <a:srgbClr val="00297D"/>
              </a:solidFill>
            </a:endParaRPr>
          </a:p>
          <a:p>
            <a:pPr algn="ctr"/>
            <a:r>
              <a:rPr lang="en-US" i="1" dirty="0">
                <a:solidFill>
                  <a:srgbClr val="00297D"/>
                </a:solidFill>
              </a:rPr>
              <a:t>Pure separation is unstable: no way to impose a cost on </a:t>
            </a:r>
            <a:r>
              <a:rPr lang="en-US" b="1" i="1" dirty="0">
                <a:solidFill>
                  <a:srgbClr val="00297D"/>
                </a:solidFill>
              </a:rPr>
              <a:t>L</a:t>
            </a:r>
            <a:r>
              <a:rPr lang="en-US" i="1" dirty="0">
                <a:solidFill>
                  <a:srgbClr val="00297D"/>
                </a:solidFill>
              </a:rPr>
              <a:t> for deviating.</a:t>
            </a:r>
          </a:p>
          <a:p>
            <a:pPr marL="342900" indent="-342900">
              <a:buFont typeface="Arial" panose="020B0604020202020204" pitchFamily="34" charset="0"/>
              <a:buChar char="•"/>
            </a:pPr>
            <a:endParaRPr lang="en-US" dirty="0">
              <a:solidFill>
                <a:srgbClr val="0F4E9C"/>
              </a:solidFill>
            </a:endParaRPr>
          </a:p>
          <a:p>
            <a:endParaRPr lang="en-US" dirty="0"/>
          </a:p>
        </p:txBody>
      </p:sp>
    </p:spTree>
    <p:extLst>
      <p:ext uri="{BB962C8B-B14F-4D97-AF65-F5344CB8AC3E}">
        <p14:creationId xmlns:p14="http://schemas.microsoft.com/office/powerpoint/2010/main" val="50685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E72B-F384-0348-9F94-D714E1038D48}"/>
              </a:ext>
            </a:extLst>
          </p:cNvPr>
          <p:cNvSpPr>
            <a:spLocks noGrp="1"/>
          </p:cNvSpPr>
          <p:nvPr>
            <p:ph type="title"/>
          </p:nvPr>
        </p:nvSpPr>
        <p:spPr/>
        <p:txBody>
          <a:bodyPr>
            <a:normAutofit/>
          </a:bodyPr>
          <a:lstStyle/>
          <a:p>
            <a:r>
              <a:rPr lang="en-US" sz="3600" dirty="0">
                <a:solidFill>
                  <a:srgbClr val="00297D"/>
                </a:solidFill>
              </a:rPr>
              <a:t>Literature</a:t>
            </a:r>
          </a:p>
        </p:txBody>
      </p:sp>
      <p:sp>
        <p:nvSpPr>
          <p:cNvPr id="3" name="Content Placeholder 2">
            <a:extLst>
              <a:ext uri="{FF2B5EF4-FFF2-40B4-BE49-F238E27FC236}">
                <a16:creationId xmlns:a16="http://schemas.microsoft.com/office/drawing/2014/main" id="{27B44730-9548-7845-867F-2DAD79C31F7E}"/>
              </a:ext>
            </a:extLst>
          </p:cNvPr>
          <p:cNvSpPr>
            <a:spLocks noGrp="1"/>
          </p:cNvSpPr>
          <p:nvPr>
            <p:ph idx="1"/>
          </p:nvPr>
        </p:nvSpPr>
        <p:spPr>
          <a:xfrm>
            <a:off x="382773" y="1201271"/>
            <a:ext cx="11490250" cy="5142747"/>
          </a:xfrm>
        </p:spPr>
        <p:txBody>
          <a:bodyPr>
            <a:normAutofit/>
          </a:bodyPr>
          <a:lstStyle/>
          <a:p>
            <a:r>
              <a:rPr lang="en-US" dirty="0">
                <a:solidFill>
                  <a:schemeClr val="tx1"/>
                </a:solidFill>
              </a:rPr>
              <a:t>Three broad categories of work on quality of care:</a:t>
            </a:r>
            <a:br>
              <a:rPr lang="en-US" dirty="0">
                <a:solidFill>
                  <a:schemeClr val="tx1"/>
                </a:solidFill>
              </a:rPr>
            </a:br>
            <a:endParaRPr lang="en-US" dirty="0">
              <a:solidFill>
                <a:schemeClr val="tx1"/>
              </a:solidFill>
            </a:endParaRPr>
          </a:p>
          <a:p>
            <a:pPr marL="457200" indent="-457200">
              <a:buFont typeface="+mj-lt"/>
              <a:buAutoNum type="arabicPeriod"/>
            </a:pPr>
            <a:r>
              <a:rPr lang="en-US" dirty="0">
                <a:solidFill>
                  <a:schemeClr val="tx1"/>
                </a:solidFill>
              </a:rPr>
              <a:t>Large literature in low-income countries on quality of care (and use of SPs)</a:t>
            </a:r>
          </a:p>
          <a:p>
            <a:pPr marL="1143000" lvl="1" indent="-457200"/>
            <a:r>
              <a:rPr lang="en-US" dirty="0"/>
              <a:t>Das, Hammer and Leonard (2007) and Das and Hammer (2014)</a:t>
            </a:r>
          </a:p>
          <a:p>
            <a:pPr marL="1143000" lvl="1" indent="-457200"/>
            <a:endParaRPr lang="en-US" dirty="0"/>
          </a:p>
          <a:p>
            <a:pPr marL="457200" indent="-457200">
              <a:buFont typeface="+mj-lt"/>
              <a:buAutoNum type="arabicPeriod"/>
            </a:pPr>
            <a:r>
              <a:rPr lang="en-US" dirty="0">
                <a:solidFill>
                  <a:schemeClr val="tx1"/>
                </a:solidFill>
              </a:rPr>
              <a:t>Provider provision of care</a:t>
            </a:r>
          </a:p>
          <a:p>
            <a:pPr marL="1143000" lvl="1" indent="-457200">
              <a:buFont typeface="+mj-lt"/>
              <a:buAutoNum type="arabicPeriod"/>
            </a:pPr>
            <a:r>
              <a:rPr lang="en-US" dirty="0"/>
              <a:t>O</a:t>
            </a:r>
            <a:r>
              <a:rPr lang="en-US" dirty="0">
                <a:solidFill>
                  <a:schemeClr val="tx1"/>
                </a:solidFill>
              </a:rPr>
              <a:t>vertreatment</a:t>
            </a:r>
            <a:r>
              <a:rPr lang="en-US" dirty="0"/>
              <a:t> - Pauly and McGuire (1991), </a:t>
            </a:r>
            <a:r>
              <a:rPr lang="en-US" dirty="0" err="1"/>
              <a:t>Dulleck</a:t>
            </a:r>
            <a:r>
              <a:rPr lang="en-US" dirty="0"/>
              <a:t> and </a:t>
            </a:r>
            <a:r>
              <a:rPr lang="en-US" dirty="0" err="1"/>
              <a:t>Kerschbamer</a:t>
            </a:r>
            <a:r>
              <a:rPr lang="en-US" dirty="0"/>
              <a:t> (2006)</a:t>
            </a:r>
          </a:p>
          <a:p>
            <a:pPr marL="1143000" lvl="1" indent="-457200">
              <a:buFont typeface="+mj-lt"/>
              <a:buAutoNum type="arabicPeriod"/>
            </a:pPr>
            <a:r>
              <a:rPr lang="en-US" dirty="0"/>
              <a:t>Undertreatment – Mullainathan and Obermeyer (2019), Currie, Li and Schnell (2023) </a:t>
            </a:r>
            <a:br>
              <a:rPr lang="en-US" dirty="0"/>
            </a:br>
            <a:endParaRPr lang="en-US" dirty="0"/>
          </a:p>
          <a:p>
            <a:pPr marL="457200" indent="-457200">
              <a:buFont typeface="+mj-lt"/>
              <a:buAutoNum type="arabicPeriod"/>
            </a:pPr>
            <a:r>
              <a:rPr lang="en-US" dirty="0">
                <a:solidFill>
                  <a:schemeClr val="tx1"/>
                </a:solidFill>
              </a:rPr>
              <a:t>Low patient demand in low trust settings</a:t>
            </a:r>
          </a:p>
          <a:p>
            <a:pPr marL="1143000" lvl="1" indent="-457200"/>
            <a:r>
              <a:rPr lang="en-US" dirty="0"/>
              <a:t>Lowes and Montero (2018), Aslan (2018), Martinez-Bravo and Stegmann (2019)</a:t>
            </a:r>
            <a:br>
              <a:rPr lang="en-US" dirty="0"/>
            </a:br>
            <a:endParaRPr lang="en-US" b="1" dirty="0">
              <a:solidFill>
                <a:schemeClr val="tx1"/>
              </a:solidFill>
            </a:endParaRPr>
          </a:p>
          <a:p>
            <a:pPr algn="ctr"/>
            <a:r>
              <a:rPr lang="en-US" b="1" dirty="0">
                <a:solidFill>
                  <a:schemeClr val="tx1"/>
                </a:solidFill>
              </a:rPr>
              <a:t>Missing link</a:t>
            </a:r>
            <a:r>
              <a:rPr lang="en-US" dirty="0">
                <a:solidFill>
                  <a:schemeClr val="tx1"/>
                </a:solidFill>
              </a:rPr>
              <a:t>: how does patient demand in low-trust settings affect the</a:t>
            </a:r>
            <a:br>
              <a:rPr lang="en-US" dirty="0">
                <a:solidFill>
                  <a:schemeClr val="tx1"/>
                </a:solidFill>
              </a:rPr>
            </a:br>
            <a:r>
              <a:rPr lang="en-US" dirty="0">
                <a:solidFill>
                  <a:schemeClr val="tx1"/>
                </a:solidFill>
              </a:rPr>
              <a:t>supply of health care by providers?</a:t>
            </a:r>
          </a:p>
          <a:p>
            <a:endParaRPr lang="en-US" b="1" dirty="0">
              <a:solidFill>
                <a:schemeClr val="tx1"/>
              </a:solidFill>
            </a:endParaRPr>
          </a:p>
        </p:txBody>
      </p:sp>
      <p:sp>
        <p:nvSpPr>
          <p:cNvPr id="4" name="TextBox 3">
            <a:extLst>
              <a:ext uri="{FF2B5EF4-FFF2-40B4-BE49-F238E27FC236}">
                <a16:creationId xmlns:a16="http://schemas.microsoft.com/office/drawing/2014/main" id="{28295698-9E91-E14F-AF11-736D5755C6C6}"/>
              </a:ext>
            </a:extLst>
          </p:cNvPr>
          <p:cNvSpPr txBox="1"/>
          <p:nvPr/>
        </p:nvSpPr>
        <p:spPr>
          <a:xfrm>
            <a:off x="81643" y="36576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66320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38D4A-289A-5A44-B9D8-50C3C613301F}"/>
              </a:ext>
            </a:extLst>
          </p:cNvPr>
          <p:cNvSpPr>
            <a:spLocks noGrp="1"/>
          </p:cNvSpPr>
          <p:nvPr>
            <p:ph type="title"/>
          </p:nvPr>
        </p:nvSpPr>
        <p:spPr/>
        <p:txBody>
          <a:bodyPr>
            <a:normAutofit/>
          </a:bodyPr>
          <a:lstStyle/>
          <a:p>
            <a:r>
              <a:rPr lang="en-US" sz="3600" dirty="0">
                <a:solidFill>
                  <a:srgbClr val="00297D"/>
                </a:solidFill>
              </a:rPr>
              <a:t>Implications</a:t>
            </a:r>
          </a:p>
        </p:txBody>
      </p:sp>
      <p:sp>
        <p:nvSpPr>
          <p:cNvPr id="3" name="Content Placeholder 2">
            <a:extLst>
              <a:ext uri="{FF2B5EF4-FFF2-40B4-BE49-F238E27FC236}">
                <a16:creationId xmlns:a16="http://schemas.microsoft.com/office/drawing/2014/main" id="{1A4D63EC-364C-E343-89C0-7CFB0AD16EBD}"/>
              </a:ext>
            </a:extLst>
          </p:cNvPr>
          <p:cNvSpPr>
            <a:spLocks noGrp="1"/>
          </p:cNvSpPr>
          <p:nvPr>
            <p:ph idx="1"/>
          </p:nvPr>
        </p:nvSpPr>
        <p:spPr>
          <a:xfrm>
            <a:off x="382773" y="1410863"/>
            <a:ext cx="11490250" cy="4929410"/>
          </a:xfrm>
        </p:spPr>
        <p:txBody>
          <a:bodyPr>
            <a:normAutofit/>
          </a:bodyPr>
          <a:lstStyle/>
          <a:p>
            <a:pPr marL="457200" indent="-457200">
              <a:buFont typeface="Wingdings" panose="05000000000000000000" pitchFamily="2" charset="2"/>
              <a:buAutoNum type="arabicPeriod"/>
            </a:pPr>
            <a:r>
              <a:rPr lang="en-US" dirty="0">
                <a:solidFill>
                  <a:schemeClr val="tx1"/>
                </a:solidFill>
              </a:rPr>
              <a:t>Because effort is contractible, fees and effort are positively correlated</a:t>
            </a:r>
            <a:br>
              <a:rPr lang="en-US" dirty="0">
                <a:solidFill>
                  <a:schemeClr val="tx1"/>
                </a:solidFill>
              </a:rPr>
            </a:br>
            <a:endParaRPr lang="en-US" dirty="0">
              <a:solidFill>
                <a:schemeClr val="tx1"/>
              </a:solidFill>
            </a:endParaRPr>
          </a:p>
          <a:p>
            <a:pPr marL="457200" indent="-457200">
              <a:buAutoNum type="arabicPeriod"/>
            </a:pPr>
            <a:r>
              <a:rPr lang="en-US" dirty="0">
                <a:solidFill>
                  <a:schemeClr val="tx1"/>
                </a:solidFill>
              </a:rPr>
              <a:t>A know-do gap will exist across the majority of provider-patient interactions, which fall into pooling or partially separating equilibria</a:t>
            </a:r>
            <a:br>
              <a:rPr lang="en-US" dirty="0">
                <a:solidFill>
                  <a:schemeClr val="tx1"/>
                </a:solidFill>
              </a:rPr>
            </a:br>
            <a:endParaRPr lang="en-US" dirty="0">
              <a:solidFill>
                <a:schemeClr val="tx1"/>
              </a:solidFill>
            </a:endParaRPr>
          </a:p>
          <a:p>
            <a:pPr marL="457200" indent="-457200">
              <a:buFont typeface="+mj-lt"/>
              <a:buAutoNum type="arabicPeriod"/>
            </a:pPr>
            <a:r>
              <a:rPr lang="en-US" dirty="0">
                <a:solidFill>
                  <a:srgbClr val="00297D"/>
                </a:solidFill>
              </a:rPr>
              <a:t>Consider an intervention that positively shifts beliefs about the abilities of a provider. </a:t>
            </a:r>
          </a:p>
          <a:p>
            <a:pPr marL="1143000" lvl="1" indent="-457200">
              <a:buFont typeface="+mj-lt"/>
              <a:buAutoNum type="arabicPeriod"/>
            </a:pPr>
            <a:r>
              <a:rPr lang="en-US" dirty="0">
                <a:solidFill>
                  <a:srgbClr val="00297D"/>
                </a:solidFill>
              </a:rPr>
              <a:t>A new pooling equilibrium emerges, where both H and L put in high effort (tradeoff: potentially inefficient to the extent that L is putting in high effort and charging high fees)</a:t>
            </a:r>
          </a:p>
          <a:p>
            <a:pPr marL="1143000" lvl="1" indent="-457200">
              <a:buFont typeface="+mj-lt"/>
              <a:buAutoNum type="arabicPeriod"/>
            </a:pPr>
            <a:r>
              <a:rPr lang="en-US" dirty="0">
                <a:solidFill>
                  <a:srgbClr val="00297D"/>
                </a:solidFill>
              </a:rPr>
              <a:t>Greater separation emerges, with a greater fraction of H enabled to invest in high effort </a:t>
            </a:r>
            <a:br>
              <a:rPr lang="en-US" dirty="0">
                <a:solidFill>
                  <a:srgbClr val="00297D"/>
                </a:solidFill>
              </a:rPr>
            </a:br>
            <a:endParaRPr lang="en-US" dirty="0">
              <a:solidFill>
                <a:srgbClr val="00297D"/>
              </a:solidFill>
            </a:endParaRPr>
          </a:p>
          <a:p>
            <a:pPr marL="457200" indent="-457200">
              <a:buFont typeface="+mj-lt"/>
              <a:buAutoNum type="arabicPeriod"/>
            </a:pPr>
            <a:r>
              <a:rPr lang="en-US" dirty="0">
                <a:solidFill>
                  <a:srgbClr val="00297D"/>
                </a:solidFill>
              </a:rPr>
              <a:t>A change in </a:t>
            </a:r>
            <a:r>
              <a:rPr lang="en-US" i="1" dirty="0">
                <a:solidFill>
                  <a:srgbClr val="00297D"/>
                </a:solidFill>
              </a:rPr>
              <a:t>beliefs</a:t>
            </a:r>
            <a:r>
              <a:rPr lang="en-US" dirty="0">
                <a:solidFill>
                  <a:srgbClr val="00297D"/>
                </a:solidFill>
              </a:rPr>
              <a:t> implies that the provider will move </a:t>
            </a:r>
            <a:r>
              <a:rPr lang="en-US" i="1" dirty="0">
                <a:solidFill>
                  <a:srgbClr val="00297D"/>
                </a:solidFill>
              </a:rPr>
              <a:t>along</a:t>
            </a:r>
            <a:r>
              <a:rPr lang="en-US" dirty="0">
                <a:solidFill>
                  <a:srgbClr val="00297D"/>
                </a:solidFill>
              </a:rPr>
              <a:t> their production function relating effort to quality, rather than a shift of the function itself</a:t>
            </a:r>
          </a:p>
        </p:txBody>
      </p:sp>
    </p:spTree>
    <p:extLst>
      <p:ext uri="{BB962C8B-B14F-4D97-AF65-F5344CB8AC3E}">
        <p14:creationId xmlns:p14="http://schemas.microsoft.com/office/powerpoint/2010/main" val="380802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297D"/>
                </a:solidFill>
              </a:rPr>
              <a:t>Case study from an experiment in West Bengal</a:t>
            </a:r>
          </a:p>
        </p:txBody>
      </p:sp>
      <p:sp>
        <p:nvSpPr>
          <p:cNvPr id="3" name="Content Placeholder 2"/>
          <p:cNvSpPr>
            <a:spLocks noGrp="1"/>
          </p:cNvSpPr>
          <p:nvPr>
            <p:ph idx="1"/>
          </p:nvPr>
        </p:nvSpPr>
        <p:spPr/>
        <p:txBody>
          <a:bodyPr>
            <a:normAutofit/>
          </a:bodyPr>
          <a:lstStyle/>
          <a:p>
            <a:pPr marL="342900" indent="-342900">
              <a:buFont typeface="Wingdings" pitchFamily="2" charset="2"/>
              <a:buChar char="q"/>
            </a:pPr>
            <a:endParaRPr lang="en-US" dirty="0">
              <a:solidFill>
                <a:schemeClr val="tx1"/>
              </a:solidFill>
            </a:endParaRPr>
          </a:p>
          <a:p>
            <a:pPr marL="342900" indent="-342900">
              <a:buFont typeface="Wingdings" pitchFamily="2" charset="2"/>
              <a:buChar char="q"/>
            </a:pPr>
            <a:r>
              <a:rPr lang="en-US" dirty="0">
                <a:solidFill>
                  <a:schemeClr val="tx1"/>
                </a:solidFill>
              </a:rPr>
              <a:t>Experiment from Birbhum district, West Bengal described in Das et al. 2016</a:t>
            </a:r>
          </a:p>
          <a:p>
            <a:pPr marL="342900" indent="-342900">
              <a:buFont typeface="Wingdings" pitchFamily="2" charset="2"/>
              <a:buChar char="q"/>
            </a:pPr>
            <a:r>
              <a:rPr lang="en-US" dirty="0">
                <a:solidFill>
                  <a:schemeClr val="tx1"/>
                </a:solidFill>
              </a:rPr>
              <a:t>Randomly chosen informal providers were given 9 months of training</a:t>
            </a:r>
          </a:p>
          <a:p>
            <a:pPr lvl="1"/>
            <a:r>
              <a:rPr lang="en-US" sz="2400" dirty="0"/>
              <a:t>Training for 4 hours per session over 52 training sessions</a:t>
            </a:r>
          </a:p>
          <a:p>
            <a:pPr lvl="1"/>
            <a:r>
              <a:rPr lang="en-US" sz="2400" dirty="0"/>
              <a:t>Average attendance of 54%</a:t>
            </a:r>
          </a:p>
          <a:p>
            <a:pPr lvl="1"/>
            <a:r>
              <a:rPr lang="en-US" sz="2400" b="1" dirty="0"/>
              <a:t>Credible signal of quality</a:t>
            </a:r>
            <a:r>
              <a:rPr lang="en-US" sz="2400" dirty="0"/>
              <a:t>: </a:t>
            </a:r>
          </a:p>
          <a:p>
            <a:pPr lvl="2"/>
            <a:r>
              <a:rPr lang="en-US" sz="2400" dirty="0"/>
              <a:t>reputable program</a:t>
            </a:r>
          </a:p>
          <a:p>
            <a:pPr lvl="2"/>
            <a:r>
              <a:rPr lang="en-US" sz="2400" dirty="0"/>
              <a:t>providers closed clinics and patients appeared to know why</a:t>
            </a:r>
          </a:p>
          <a:p>
            <a:pPr lvl="2"/>
            <a:r>
              <a:rPr lang="en-US" sz="2400" dirty="0"/>
              <a:t>costly in time, transport, and lost income</a:t>
            </a:r>
          </a:p>
          <a:p>
            <a:pPr marL="457200" lvl="1" indent="0">
              <a:buNone/>
            </a:pPr>
            <a:endParaRPr lang="en-US" sz="2400" dirty="0"/>
          </a:p>
        </p:txBody>
      </p:sp>
    </p:spTree>
    <p:extLst>
      <p:ext uri="{BB962C8B-B14F-4D97-AF65-F5344CB8AC3E}">
        <p14:creationId xmlns:p14="http://schemas.microsoft.com/office/powerpoint/2010/main" val="195126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CBD5B-ED2C-49D4-B131-F269B6BB8E9B}"/>
              </a:ext>
            </a:extLst>
          </p:cNvPr>
          <p:cNvSpPr>
            <a:spLocks noGrp="1"/>
          </p:cNvSpPr>
          <p:nvPr>
            <p:ph type="title"/>
          </p:nvPr>
        </p:nvSpPr>
        <p:spPr/>
        <p:txBody>
          <a:bodyPr>
            <a:normAutofit fontScale="90000"/>
          </a:bodyPr>
          <a:lstStyle/>
          <a:p>
            <a:r>
              <a:rPr lang="en-US" sz="3600" dirty="0">
                <a:solidFill>
                  <a:srgbClr val="00297D"/>
                </a:solidFill>
              </a:rPr>
              <a:t>Significant impacts on performance with SPs</a:t>
            </a:r>
            <a:br>
              <a:rPr lang="en-US" sz="3600" dirty="0">
                <a:solidFill>
                  <a:srgbClr val="00297D"/>
                </a:solidFill>
              </a:rPr>
            </a:br>
            <a:r>
              <a:rPr lang="en-US" sz="2400" dirty="0">
                <a:solidFill>
                  <a:srgbClr val="00297D"/>
                </a:solidFill>
              </a:rPr>
              <a:t>(</a:t>
            </a:r>
            <a:r>
              <a:rPr lang="en-US" sz="2400" i="1" dirty="0">
                <a:solidFill>
                  <a:srgbClr val="00297D"/>
                </a:solidFill>
              </a:rPr>
              <a:t>Science - </a:t>
            </a:r>
            <a:r>
              <a:rPr lang="en-US" sz="2400" dirty="0">
                <a:solidFill>
                  <a:srgbClr val="00297D"/>
                </a:solidFill>
              </a:rPr>
              <a:t>Das, Banerjee, Chowdhury, and Hussam 2016)</a:t>
            </a:r>
          </a:p>
        </p:txBody>
      </p:sp>
      <p:pic>
        <p:nvPicPr>
          <p:cNvPr id="4" name="Picture 3" descr="Table&#10;&#10;Description automatically generated">
            <a:extLst>
              <a:ext uri="{FF2B5EF4-FFF2-40B4-BE49-F238E27FC236}">
                <a16:creationId xmlns:a16="http://schemas.microsoft.com/office/drawing/2014/main" id="{D80CA193-75F3-0743-9292-1F090EB433EC}"/>
              </a:ext>
            </a:extLst>
          </p:cNvPr>
          <p:cNvPicPr>
            <a:picLocks noChangeAspect="1"/>
          </p:cNvPicPr>
          <p:nvPr/>
        </p:nvPicPr>
        <p:blipFill>
          <a:blip r:embed="rId3"/>
          <a:stretch>
            <a:fillRect/>
          </a:stretch>
        </p:blipFill>
        <p:spPr>
          <a:xfrm>
            <a:off x="743140" y="1358898"/>
            <a:ext cx="10769516" cy="4637863"/>
          </a:xfrm>
          <a:prstGeom prst="rect">
            <a:avLst/>
          </a:prstGeom>
        </p:spPr>
      </p:pic>
      <p:sp>
        <p:nvSpPr>
          <p:cNvPr id="5" name="Rectangle 4">
            <a:extLst>
              <a:ext uri="{FF2B5EF4-FFF2-40B4-BE49-F238E27FC236}">
                <a16:creationId xmlns:a16="http://schemas.microsoft.com/office/drawing/2014/main" id="{93286FD9-3C8A-5443-AB7C-C86D68F6F684}"/>
              </a:ext>
            </a:extLst>
          </p:cNvPr>
          <p:cNvSpPr/>
          <p:nvPr/>
        </p:nvSpPr>
        <p:spPr>
          <a:xfrm>
            <a:off x="7991817" y="3741625"/>
            <a:ext cx="3355056" cy="664120"/>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62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C9943E-E997-43FA-ADEF-B4485B50964D}"/>
              </a:ext>
            </a:extLst>
          </p:cNvPr>
          <p:cNvSpPr>
            <a:spLocks noGrp="1"/>
          </p:cNvSpPr>
          <p:nvPr>
            <p:ph type="title"/>
          </p:nvPr>
        </p:nvSpPr>
        <p:spPr/>
        <p:txBody>
          <a:bodyPr>
            <a:normAutofit/>
          </a:bodyPr>
          <a:lstStyle/>
          <a:p>
            <a:r>
              <a:rPr lang="en-US" sz="3600" dirty="0">
                <a:solidFill>
                  <a:srgbClr val="00297D"/>
                </a:solidFill>
              </a:rPr>
              <a:t>But training has no impact on knowledge</a:t>
            </a:r>
          </a:p>
        </p:txBody>
      </p:sp>
      <p:sp>
        <p:nvSpPr>
          <p:cNvPr id="6" name="Content Placeholder 5">
            <a:extLst>
              <a:ext uri="{FF2B5EF4-FFF2-40B4-BE49-F238E27FC236}">
                <a16:creationId xmlns:a16="http://schemas.microsoft.com/office/drawing/2014/main" id="{7EBF9695-FDBE-4A42-8179-16F7A83CB055}"/>
              </a:ext>
            </a:extLst>
          </p:cNvPr>
          <p:cNvSpPr>
            <a:spLocks noGrp="1"/>
          </p:cNvSpPr>
          <p:nvPr>
            <p:ph idx="1"/>
          </p:nvPr>
        </p:nvSpPr>
        <p:spPr>
          <a:xfrm>
            <a:off x="382773" y="5347063"/>
            <a:ext cx="11490250" cy="1442307"/>
          </a:xfrm>
        </p:spPr>
        <p:txBody>
          <a:bodyPr/>
          <a:lstStyle/>
          <a:p>
            <a:pPr algn="ctr"/>
            <a:r>
              <a:rPr lang="en-US" dirty="0">
                <a:solidFill>
                  <a:schemeClr val="tx1"/>
                </a:solidFill>
              </a:rPr>
              <a:t>Small positive effects on checklist completion and </a:t>
            </a:r>
            <a:br>
              <a:rPr lang="en-US" dirty="0">
                <a:solidFill>
                  <a:schemeClr val="tx1"/>
                </a:solidFill>
              </a:rPr>
            </a:br>
            <a:r>
              <a:rPr lang="en-US" dirty="0">
                <a:solidFill>
                  <a:srgbClr val="0F4E9C"/>
                </a:solidFill>
              </a:rPr>
              <a:t>no impact on correct treatment </a:t>
            </a:r>
            <a:r>
              <a:rPr lang="en-US" dirty="0">
                <a:solidFill>
                  <a:schemeClr val="tx1"/>
                </a:solidFill>
              </a:rPr>
              <a:t>in medical vignettes</a:t>
            </a:r>
          </a:p>
          <a:p>
            <a:pPr lvl="1"/>
            <a:endParaRPr lang="en-US" dirty="0"/>
          </a:p>
        </p:txBody>
      </p:sp>
      <p:pic>
        <p:nvPicPr>
          <p:cNvPr id="4" name="Picture 3" descr="Table&#10;&#10;Description automatically generated">
            <a:extLst>
              <a:ext uri="{FF2B5EF4-FFF2-40B4-BE49-F238E27FC236}">
                <a16:creationId xmlns:a16="http://schemas.microsoft.com/office/drawing/2014/main" id="{35CFA9AA-0D7E-FA42-AD08-2AE17F8E6421}"/>
              </a:ext>
            </a:extLst>
          </p:cNvPr>
          <p:cNvPicPr>
            <a:picLocks noChangeAspect="1"/>
          </p:cNvPicPr>
          <p:nvPr/>
        </p:nvPicPr>
        <p:blipFill>
          <a:blip r:embed="rId3"/>
          <a:stretch>
            <a:fillRect/>
          </a:stretch>
        </p:blipFill>
        <p:spPr>
          <a:xfrm>
            <a:off x="1974390" y="1164425"/>
            <a:ext cx="7912100" cy="4102100"/>
          </a:xfrm>
          <a:prstGeom prst="rect">
            <a:avLst/>
          </a:prstGeom>
        </p:spPr>
      </p:pic>
      <p:sp>
        <p:nvSpPr>
          <p:cNvPr id="7" name="Rectangle 6">
            <a:extLst>
              <a:ext uri="{FF2B5EF4-FFF2-40B4-BE49-F238E27FC236}">
                <a16:creationId xmlns:a16="http://schemas.microsoft.com/office/drawing/2014/main" id="{93286FD9-3C8A-5443-AB7C-C86D68F6F684}"/>
              </a:ext>
            </a:extLst>
          </p:cNvPr>
          <p:cNvSpPr/>
          <p:nvPr/>
        </p:nvSpPr>
        <p:spPr>
          <a:xfrm>
            <a:off x="7867126" y="3035045"/>
            <a:ext cx="1678656" cy="539430"/>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280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C9943E-E997-43FA-ADEF-B4485B50964D}"/>
              </a:ext>
            </a:extLst>
          </p:cNvPr>
          <p:cNvSpPr>
            <a:spLocks noGrp="1"/>
          </p:cNvSpPr>
          <p:nvPr>
            <p:ph type="title"/>
          </p:nvPr>
        </p:nvSpPr>
        <p:spPr/>
        <p:txBody>
          <a:bodyPr>
            <a:normAutofit/>
          </a:bodyPr>
          <a:lstStyle/>
          <a:p>
            <a:r>
              <a:rPr lang="en-US" sz="3600" dirty="0">
                <a:solidFill>
                  <a:srgbClr val="00297D"/>
                </a:solidFill>
              </a:rPr>
              <a:t>…nor differentially by baseline knowledge</a:t>
            </a:r>
          </a:p>
        </p:txBody>
      </p:sp>
      <p:sp>
        <p:nvSpPr>
          <p:cNvPr id="6" name="Content Placeholder 5">
            <a:extLst>
              <a:ext uri="{FF2B5EF4-FFF2-40B4-BE49-F238E27FC236}">
                <a16:creationId xmlns:a16="http://schemas.microsoft.com/office/drawing/2014/main" id="{7EBF9695-FDBE-4A42-8179-16F7A83CB055}"/>
              </a:ext>
            </a:extLst>
          </p:cNvPr>
          <p:cNvSpPr>
            <a:spLocks noGrp="1"/>
          </p:cNvSpPr>
          <p:nvPr>
            <p:ph idx="1"/>
          </p:nvPr>
        </p:nvSpPr>
        <p:spPr>
          <a:xfrm>
            <a:off x="382773" y="5977358"/>
            <a:ext cx="11490250" cy="1442307"/>
          </a:xfrm>
        </p:spPr>
        <p:txBody>
          <a:bodyPr/>
          <a:lstStyle/>
          <a:p>
            <a:pPr algn="ctr"/>
            <a:r>
              <a:rPr lang="en-US" dirty="0">
                <a:solidFill>
                  <a:schemeClr val="tx1"/>
                </a:solidFill>
              </a:rPr>
              <a:t>Providers who are higher ability at baseline do not see </a:t>
            </a:r>
            <a:br>
              <a:rPr lang="en-US" dirty="0">
                <a:solidFill>
                  <a:schemeClr val="tx1"/>
                </a:solidFill>
              </a:rPr>
            </a:br>
            <a:r>
              <a:rPr lang="en-US" dirty="0">
                <a:solidFill>
                  <a:schemeClr val="tx1"/>
                </a:solidFill>
              </a:rPr>
              <a:t>differentially greater improvements in knowledge due to the treatment.</a:t>
            </a:r>
          </a:p>
          <a:p>
            <a:pPr lvl="1" algn="ctr"/>
            <a:endParaRPr lang="en-US" dirty="0"/>
          </a:p>
        </p:txBody>
      </p:sp>
      <p:pic>
        <p:nvPicPr>
          <p:cNvPr id="3" name="Picture 2" descr="Table&#10;&#10;Description automatically generated">
            <a:extLst>
              <a:ext uri="{FF2B5EF4-FFF2-40B4-BE49-F238E27FC236}">
                <a16:creationId xmlns:a16="http://schemas.microsoft.com/office/drawing/2014/main" id="{07839C17-06CB-414D-A278-2C05701531A2}"/>
              </a:ext>
            </a:extLst>
          </p:cNvPr>
          <p:cNvPicPr>
            <a:picLocks noChangeAspect="1"/>
          </p:cNvPicPr>
          <p:nvPr/>
        </p:nvPicPr>
        <p:blipFill>
          <a:blip r:embed="rId3"/>
          <a:stretch>
            <a:fillRect/>
          </a:stretch>
        </p:blipFill>
        <p:spPr>
          <a:xfrm>
            <a:off x="2150448" y="1126551"/>
            <a:ext cx="7793712" cy="4850807"/>
          </a:xfrm>
          <a:prstGeom prst="rect">
            <a:avLst/>
          </a:prstGeom>
        </p:spPr>
      </p:pic>
      <p:sp>
        <p:nvSpPr>
          <p:cNvPr id="7" name="Rectangle 6">
            <a:extLst>
              <a:ext uri="{FF2B5EF4-FFF2-40B4-BE49-F238E27FC236}">
                <a16:creationId xmlns:a16="http://schemas.microsoft.com/office/drawing/2014/main" id="{D7EB080A-75BC-B54F-B473-76001F52C80C}"/>
              </a:ext>
            </a:extLst>
          </p:cNvPr>
          <p:cNvSpPr/>
          <p:nvPr/>
        </p:nvSpPr>
        <p:spPr>
          <a:xfrm>
            <a:off x="5715238" y="3253476"/>
            <a:ext cx="3877261" cy="533574"/>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515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AC188-EBAA-4A7F-B61E-1D05E6D26C8C}"/>
              </a:ext>
            </a:extLst>
          </p:cNvPr>
          <p:cNvSpPr>
            <a:spLocks noGrp="1"/>
          </p:cNvSpPr>
          <p:nvPr>
            <p:ph type="title"/>
          </p:nvPr>
        </p:nvSpPr>
        <p:spPr/>
        <p:txBody>
          <a:bodyPr>
            <a:normAutofit/>
          </a:bodyPr>
          <a:lstStyle/>
          <a:p>
            <a:r>
              <a:rPr lang="en-US" sz="3600" dirty="0">
                <a:solidFill>
                  <a:srgbClr val="0F4E9C"/>
                </a:solidFill>
              </a:rPr>
              <a:t>Shift of curve or movement along the curve?</a:t>
            </a:r>
          </a:p>
        </p:txBody>
      </p:sp>
      <p:sp>
        <p:nvSpPr>
          <p:cNvPr id="3" name="Content Placeholder 2">
            <a:extLst>
              <a:ext uri="{FF2B5EF4-FFF2-40B4-BE49-F238E27FC236}">
                <a16:creationId xmlns:a16="http://schemas.microsoft.com/office/drawing/2014/main" id="{98E9E572-996A-457D-8C43-927489EA56E8}"/>
              </a:ext>
            </a:extLst>
          </p:cNvPr>
          <p:cNvSpPr>
            <a:spLocks noGrp="1"/>
          </p:cNvSpPr>
          <p:nvPr>
            <p:ph idx="1"/>
          </p:nvPr>
        </p:nvSpPr>
        <p:spPr/>
        <p:txBody>
          <a:bodyPr/>
          <a:lstStyle/>
          <a:p>
            <a:endParaRPr lang="en-US" dirty="0"/>
          </a:p>
          <a:p>
            <a:r>
              <a:rPr lang="en-US" dirty="0">
                <a:solidFill>
                  <a:schemeClr val="tx1"/>
                </a:solidFill>
              </a:rPr>
              <a:t>Higher treatment rates and prices could be due to:</a:t>
            </a:r>
          </a:p>
          <a:p>
            <a:pPr marL="1143000" lvl="1" indent="-457200">
              <a:buFont typeface="+mj-lt"/>
              <a:buAutoNum type="arabicPeriod"/>
            </a:pPr>
            <a:r>
              <a:rPr lang="en-US" sz="2400" dirty="0"/>
              <a:t>Shift onto new effort-price production function (training makes providers more productive in ways beyond direct effect on knowledge)</a:t>
            </a:r>
          </a:p>
          <a:p>
            <a:pPr marL="1143000" lvl="1" indent="-457200">
              <a:buFont typeface="+mj-lt"/>
              <a:buAutoNum type="arabicPeriod"/>
            </a:pPr>
            <a:r>
              <a:rPr lang="en-US" sz="2400" dirty="0"/>
              <a:t>Movement along the same effort-price production function (no change in productivity but a shift in demand)</a:t>
            </a:r>
          </a:p>
          <a:p>
            <a:endParaRPr lang="en-US" sz="2000" dirty="0">
              <a:solidFill>
                <a:schemeClr val="tx1"/>
              </a:solidFill>
            </a:endParaRPr>
          </a:p>
          <a:p>
            <a:r>
              <a:rPr lang="en-US" dirty="0">
                <a:solidFill>
                  <a:schemeClr val="tx1"/>
                </a:solidFill>
              </a:rPr>
              <a:t>This suggests a further test: </a:t>
            </a:r>
          </a:p>
          <a:p>
            <a:pPr marL="342900" indent="-342900">
              <a:buFont typeface="Arial" panose="020B0604020202020204" pitchFamily="34" charset="0"/>
              <a:buChar char="•"/>
            </a:pPr>
            <a:r>
              <a:rPr lang="en-US" dirty="0">
                <a:solidFill>
                  <a:schemeClr val="tx1"/>
                </a:solidFill>
              </a:rPr>
              <a:t>If the intervention </a:t>
            </a:r>
            <a:r>
              <a:rPr lang="en-US" dirty="0">
                <a:solidFill>
                  <a:srgbClr val="00297D"/>
                </a:solidFill>
              </a:rPr>
              <a:t>only changed patient beliefs about quality (and not underlying quality)</a:t>
            </a:r>
            <a:r>
              <a:rPr lang="en-US" dirty="0"/>
              <a:t>, </a:t>
            </a:r>
            <a:r>
              <a:rPr lang="en-US" dirty="0">
                <a:solidFill>
                  <a:schemeClr val="tx1"/>
                </a:solidFill>
              </a:rPr>
              <a:t>we should find that the production function (from effort to correct treatment to price) </a:t>
            </a:r>
            <a:r>
              <a:rPr lang="en-US" dirty="0">
                <a:solidFill>
                  <a:srgbClr val="00297D"/>
                </a:solidFill>
              </a:rPr>
              <a:t>remain the same in control and treatment</a:t>
            </a:r>
          </a:p>
          <a:p>
            <a:endParaRPr lang="en-US" sz="2000" dirty="0"/>
          </a:p>
        </p:txBody>
      </p:sp>
    </p:spTree>
    <p:extLst>
      <p:ext uri="{BB962C8B-B14F-4D97-AF65-F5344CB8AC3E}">
        <p14:creationId xmlns:p14="http://schemas.microsoft.com/office/powerpoint/2010/main" val="39762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AC188-EBAA-4A7F-B61E-1D05E6D26C8C}"/>
              </a:ext>
            </a:extLst>
          </p:cNvPr>
          <p:cNvSpPr>
            <a:spLocks noGrp="1"/>
          </p:cNvSpPr>
          <p:nvPr>
            <p:ph type="title"/>
          </p:nvPr>
        </p:nvSpPr>
        <p:spPr>
          <a:xfrm>
            <a:off x="382773" y="365126"/>
            <a:ext cx="11490250" cy="712308"/>
          </a:xfrm>
        </p:spPr>
        <p:txBody>
          <a:bodyPr>
            <a:normAutofit/>
          </a:bodyPr>
          <a:lstStyle/>
          <a:p>
            <a:r>
              <a:rPr lang="en-US" sz="3600" dirty="0">
                <a:solidFill>
                  <a:srgbClr val="00297D"/>
                </a:solidFill>
              </a:rPr>
              <a:t>No shift in the curve</a:t>
            </a:r>
          </a:p>
        </p:txBody>
      </p:sp>
      <p:pic>
        <p:nvPicPr>
          <p:cNvPr id="6" name="Picture 5">
            <a:extLst>
              <a:ext uri="{FF2B5EF4-FFF2-40B4-BE49-F238E27FC236}">
                <a16:creationId xmlns:a16="http://schemas.microsoft.com/office/drawing/2014/main" id="{70F5A2B6-21F2-EB48-817F-FD81BED7AFD5}"/>
              </a:ext>
            </a:extLst>
          </p:cNvPr>
          <p:cNvPicPr>
            <a:picLocks noChangeAspect="1"/>
          </p:cNvPicPr>
          <p:nvPr/>
        </p:nvPicPr>
        <p:blipFill>
          <a:blip r:embed="rId2"/>
          <a:stretch>
            <a:fillRect/>
          </a:stretch>
        </p:blipFill>
        <p:spPr>
          <a:xfrm>
            <a:off x="2183220" y="933894"/>
            <a:ext cx="7889356" cy="5735563"/>
          </a:xfrm>
          <a:prstGeom prst="rect">
            <a:avLst/>
          </a:prstGeom>
        </p:spPr>
      </p:pic>
    </p:spTree>
    <p:extLst>
      <p:ext uri="{BB962C8B-B14F-4D97-AF65-F5344CB8AC3E}">
        <p14:creationId xmlns:p14="http://schemas.microsoft.com/office/powerpoint/2010/main" val="198207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86AA0D9-D218-6745-AA27-17B22388F671}"/>
              </a:ext>
            </a:extLst>
          </p:cNvPr>
          <p:cNvSpPr>
            <a:spLocks noGrp="1"/>
          </p:cNvSpPr>
          <p:nvPr>
            <p:ph type="title"/>
          </p:nvPr>
        </p:nvSpPr>
        <p:spPr/>
        <p:txBody>
          <a:bodyPr>
            <a:normAutofit/>
          </a:bodyPr>
          <a:lstStyle/>
          <a:p>
            <a:r>
              <a:rPr lang="en-US" sz="3600" dirty="0">
                <a:solidFill>
                  <a:srgbClr val="00297D"/>
                </a:solidFill>
              </a:rPr>
              <a:t>No shift in the curve</a:t>
            </a:r>
          </a:p>
        </p:txBody>
      </p:sp>
      <p:pic>
        <p:nvPicPr>
          <p:cNvPr id="5" name="Content Placeholder 4">
            <a:extLst>
              <a:ext uri="{FF2B5EF4-FFF2-40B4-BE49-F238E27FC236}">
                <a16:creationId xmlns:a16="http://schemas.microsoft.com/office/drawing/2014/main" id="{F1E0D6E9-1DC9-1441-A09F-2E367C8039B6}"/>
              </a:ext>
            </a:extLst>
          </p:cNvPr>
          <p:cNvPicPr>
            <a:picLocks noGrp="1" noChangeAspect="1"/>
          </p:cNvPicPr>
          <p:nvPr>
            <p:ph idx="1"/>
          </p:nvPr>
        </p:nvPicPr>
        <p:blipFill>
          <a:blip r:embed="rId2"/>
          <a:stretch>
            <a:fillRect/>
          </a:stretch>
        </p:blipFill>
        <p:spPr>
          <a:xfrm>
            <a:off x="2105634" y="949683"/>
            <a:ext cx="7980732" cy="5801992"/>
          </a:xfrm>
          <a:prstGeom prst="rect">
            <a:avLst/>
          </a:prstGeom>
        </p:spPr>
      </p:pic>
    </p:spTree>
    <p:extLst>
      <p:ext uri="{BB962C8B-B14F-4D97-AF65-F5344CB8AC3E}">
        <p14:creationId xmlns:p14="http://schemas.microsoft.com/office/powerpoint/2010/main" val="165124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47C45-B92A-4360-8B34-322D90B60B2A}"/>
              </a:ext>
            </a:extLst>
          </p:cNvPr>
          <p:cNvSpPr>
            <a:spLocks noGrp="1"/>
          </p:cNvSpPr>
          <p:nvPr>
            <p:ph type="title"/>
          </p:nvPr>
        </p:nvSpPr>
        <p:spPr/>
        <p:txBody>
          <a:bodyPr>
            <a:normAutofit/>
          </a:bodyPr>
          <a:lstStyle/>
          <a:p>
            <a:r>
              <a:rPr lang="en-US" sz="3600" dirty="0">
                <a:solidFill>
                  <a:srgbClr val="00297D"/>
                </a:solidFill>
              </a:rPr>
              <a:t>What did the intervention do?</a:t>
            </a:r>
          </a:p>
        </p:txBody>
      </p:sp>
      <p:sp>
        <p:nvSpPr>
          <p:cNvPr id="6" name="Content Placeholder 5">
            <a:extLst>
              <a:ext uri="{FF2B5EF4-FFF2-40B4-BE49-F238E27FC236}">
                <a16:creationId xmlns:a16="http://schemas.microsoft.com/office/drawing/2014/main" id="{7E79C618-4EE9-44D7-AB46-B260FE9EC67A}"/>
              </a:ext>
            </a:extLst>
          </p:cNvPr>
          <p:cNvSpPr>
            <a:spLocks noGrp="1"/>
          </p:cNvSpPr>
          <p:nvPr>
            <p:ph idx="1"/>
          </p:nvPr>
        </p:nvSpPr>
        <p:spPr>
          <a:xfrm>
            <a:off x="479755" y="5625588"/>
            <a:ext cx="11490250" cy="942491"/>
          </a:xfrm>
        </p:spPr>
        <p:txBody>
          <a:bodyPr>
            <a:normAutofit fontScale="92500" lnSpcReduction="20000"/>
          </a:bodyPr>
          <a:lstStyle/>
          <a:p>
            <a:pPr algn="ctr"/>
            <a:r>
              <a:rPr lang="en-US" dirty="0"/>
              <a:t>Treatment </a:t>
            </a:r>
            <a:r>
              <a:rPr lang="en-US" b="1" dirty="0">
                <a:solidFill>
                  <a:srgbClr val="00297D"/>
                </a:solidFill>
              </a:rPr>
              <a:t>enabled</a:t>
            </a:r>
            <a:r>
              <a:rPr lang="en-US" dirty="0">
                <a:solidFill>
                  <a:srgbClr val="00297D"/>
                </a:solidFill>
              </a:rPr>
              <a:t> </a:t>
            </a:r>
            <a:r>
              <a:rPr lang="en-US" b="1" dirty="0">
                <a:solidFill>
                  <a:srgbClr val="00297D"/>
                </a:solidFill>
              </a:rPr>
              <a:t>high ability providers to</a:t>
            </a:r>
            <a:r>
              <a:rPr lang="en-US" dirty="0">
                <a:solidFill>
                  <a:srgbClr val="00297D"/>
                </a:solidFill>
              </a:rPr>
              <a:t> </a:t>
            </a:r>
            <a:r>
              <a:rPr lang="en-US" b="1" dirty="0">
                <a:solidFill>
                  <a:srgbClr val="00297D"/>
                </a:solidFill>
              </a:rPr>
              <a:t>translate knowledge into action</a:t>
            </a:r>
            <a:r>
              <a:rPr lang="en-US" dirty="0"/>
              <a:t>: </a:t>
            </a:r>
            <a:br>
              <a:rPr lang="en-US" dirty="0"/>
            </a:br>
            <a:r>
              <a:rPr lang="en-US" dirty="0"/>
              <a:t>correlation between performance in vignettes and performance among SPs increases</a:t>
            </a:r>
          </a:p>
          <a:p>
            <a:pPr algn="ctr"/>
            <a:r>
              <a:rPr lang="en-US" b="1" dirty="0">
                <a:solidFill>
                  <a:srgbClr val="00297D"/>
                </a:solidFill>
              </a:rPr>
              <a:t>Greater separation </a:t>
            </a:r>
            <a:r>
              <a:rPr lang="en-US" dirty="0">
                <a:solidFill>
                  <a:srgbClr val="00297D"/>
                </a:solidFill>
              </a:rPr>
              <a:t>between H and L types. </a:t>
            </a:r>
          </a:p>
        </p:txBody>
      </p:sp>
      <p:pic>
        <p:nvPicPr>
          <p:cNvPr id="4" name="Picture 3">
            <a:extLst>
              <a:ext uri="{FF2B5EF4-FFF2-40B4-BE49-F238E27FC236}">
                <a16:creationId xmlns:a16="http://schemas.microsoft.com/office/drawing/2014/main" id="{CF8C2D93-64C5-4370-8145-25A00BB0915D}"/>
              </a:ext>
            </a:extLst>
          </p:cNvPr>
          <p:cNvPicPr>
            <a:picLocks noChangeAspect="1"/>
          </p:cNvPicPr>
          <p:nvPr/>
        </p:nvPicPr>
        <p:blipFill>
          <a:blip r:embed="rId3"/>
          <a:stretch>
            <a:fillRect/>
          </a:stretch>
        </p:blipFill>
        <p:spPr>
          <a:xfrm>
            <a:off x="3142737" y="1077434"/>
            <a:ext cx="5657143" cy="4428571"/>
          </a:xfrm>
          <a:prstGeom prst="rect">
            <a:avLst/>
          </a:prstGeom>
        </p:spPr>
      </p:pic>
      <p:sp>
        <p:nvSpPr>
          <p:cNvPr id="5" name="Rectangle 4">
            <a:extLst>
              <a:ext uri="{FF2B5EF4-FFF2-40B4-BE49-F238E27FC236}">
                <a16:creationId xmlns:a16="http://schemas.microsoft.com/office/drawing/2014/main" id="{4C7BB539-98A8-F24D-B818-B40980391481}"/>
              </a:ext>
            </a:extLst>
          </p:cNvPr>
          <p:cNvSpPr/>
          <p:nvPr/>
        </p:nvSpPr>
        <p:spPr>
          <a:xfrm>
            <a:off x="3142736" y="2780932"/>
            <a:ext cx="5657143" cy="284091"/>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334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CBD5B-ED2C-49D4-B131-F269B6BB8E9B}"/>
              </a:ext>
            </a:extLst>
          </p:cNvPr>
          <p:cNvSpPr>
            <a:spLocks noGrp="1"/>
          </p:cNvSpPr>
          <p:nvPr>
            <p:ph type="title"/>
          </p:nvPr>
        </p:nvSpPr>
        <p:spPr/>
        <p:txBody>
          <a:bodyPr>
            <a:normAutofit/>
          </a:bodyPr>
          <a:lstStyle/>
          <a:p>
            <a:r>
              <a:rPr lang="en-US" sz="3600" dirty="0">
                <a:solidFill>
                  <a:srgbClr val="00297D"/>
                </a:solidFill>
              </a:rPr>
              <a:t>Movement along the curve: mediation analysis</a:t>
            </a:r>
            <a:endParaRPr lang="en-US" sz="2400" dirty="0">
              <a:solidFill>
                <a:srgbClr val="00297D"/>
              </a:solidFill>
            </a:endParaRPr>
          </a:p>
        </p:txBody>
      </p:sp>
      <p:pic>
        <p:nvPicPr>
          <p:cNvPr id="4" name="Picture 3" descr="Table&#10;&#10;Description automatically generated">
            <a:extLst>
              <a:ext uri="{FF2B5EF4-FFF2-40B4-BE49-F238E27FC236}">
                <a16:creationId xmlns:a16="http://schemas.microsoft.com/office/drawing/2014/main" id="{E42AA8C6-D367-B64A-9662-18F3EE812C9A}"/>
              </a:ext>
            </a:extLst>
          </p:cNvPr>
          <p:cNvPicPr>
            <a:picLocks noChangeAspect="1"/>
          </p:cNvPicPr>
          <p:nvPr/>
        </p:nvPicPr>
        <p:blipFill>
          <a:blip r:embed="rId3"/>
          <a:stretch>
            <a:fillRect/>
          </a:stretch>
        </p:blipFill>
        <p:spPr>
          <a:xfrm>
            <a:off x="2231951" y="1330841"/>
            <a:ext cx="8191500" cy="4965700"/>
          </a:xfrm>
          <a:prstGeom prst="rect">
            <a:avLst/>
          </a:prstGeom>
        </p:spPr>
      </p:pic>
      <p:sp>
        <p:nvSpPr>
          <p:cNvPr id="8" name="Rectangle 7">
            <a:extLst>
              <a:ext uri="{FF2B5EF4-FFF2-40B4-BE49-F238E27FC236}">
                <a16:creationId xmlns:a16="http://schemas.microsoft.com/office/drawing/2014/main" id="{E3E49429-F2FB-8A45-91F2-3BC5D204046F}"/>
              </a:ext>
            </a:extLst>
          </p:cNvPr>
          <p:cNvSpPr/>
          <p:nvPr/>
        </p:nvSpPr>
        <p:spPr>
          <a:xfrm>
            <a:off x="5767751" y="2545454"/>
            <a:ext cx="4585360" cy="476378"/>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C434CA6-6F9B-004F-B7CF-4F9AFCE1DFB2}"/>
              </a:ext>
            </a:extLst>
          </p:cNvPr>
          <p:cNvSpPr/>
          <p:nvPr/>
        </p:nvSpPr>
        <p:spPr>
          <a:xfrm>
            <a:off x="5767752" y="3888698"/>
            <a:ext cx="4585360" cy="476378"/>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7E79C618-4EE9-44D7-AB46-B260FE9EC67A}"/>
              </a:ext>
            </a:extLst>
          </p:cNvPr>
          <p:cNvSpPr>
            <a:spLocks noGrp="1"/>
          </p:cNvSpPr>
          <p:nvPr>
            <p:ph idx="1"/>
          </p:nvPr>
        </p:nvSpPr>
        <p:spPr>
          <a:xfrm>
            <a:off x="582576" y="6296541"/>
            <a:ext cx="11490250" cy="942491"/>
          </a:xfrm>
        </p:spPr>
        <p:txBody>
          <a:bodyPr>
            <a:normAutofit/>
          </a:bodyPr>
          <a:lstStyle/>
          <a:p>
            <a:pPr algn="ctr"/>
            <a:r>
              <a:rPr lang="en-US" dirty="0">
                <a:solidFill>
                  <a:srgbClr val="00297D"/>
                </a:solidFill>
              </a:rPr>
              <a:t>With improvements in treatment mediated by higher effort invested.</a:t>
            </a:r>
          </a:p>
        </p:txBody>
      </p:sp>
    </p:spTree>
    <p:extLst>
      <p:ext uri="{BB962C8B-B14F-4D97-AF65-F5344CB8AC3E}">
        <p14:creationId xmlns:p14="http://schemas.microsoft.com/office/powerpoint/2010/main" val="50197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2773" y="258801"/>
            <a:ext cx="11490250" cy="712308"/>
          </a:xfrm>
        </p:spPr>
        <p:txBody>
          <a:bodyPr>
            <a:normAutofit/>
          </a:bodyPr>
          <a:lstStyle/>
          <a:p>
            <a:r>
              <a:rPr lang="en-US" sz="3600" b="1" dirty="0">
                <a:solidFill>
                  <a:srgbClr val="00297D"/>
                </a:solidFill>
              </a:rPr>
              <a:t>Markets for primary care: India</a:t>
            </a:r>
          </a:p>
        </p:txBody>
      </p:sp>
      <p:sp>
        <p:nvSpPr>
          <p:cNvPr id="3" name="Content Placeholder 2"/>
          <p:cNvSpPr>
            <a:spLocks noGrp="1"/>
          </p:cNvSpPr>
          <p:nvPr>
            <p:ph idx="1"/>
          </p:nvPr>
        </p:nvSpPr>
        <p:spPr>
          <a:xfrm>
            <a:off x="382773" y="1462193"/>
            <a:ext cx="6125603" cy="4954396"/>
          </a:xfrm>
        </p:spPr>
        <p:txBody>
          <a:bodyPr>
            <a:noAutofit/>
          </a:bodyPr>
          <a:lstStyle/>
          <a:p>
            <a:pPr marL="320040" indent="-320040">
              <a:buFont typeface="Wingdings"/>
              <a:buChar char=""/>
              <a:defRPr/>
            </a:pPr>
            <a:r>
              <a:rPr lang="en-US" sz="2000" dirty="0">
                <a:solidFill>
                  <a:schemeClr val="tx1"/>
                </a:solidFill>
              </a:rPr>
              <a:t>80% of first-contacts (primary care) in India are with fee-for-service private sector</a:t>
            </a:r>
          </a:p>
          <a:p>
            <a:pPr marL="320040" indent="-320040">
              <a:buFont typeface="Wingdings"/>
              <a:buChar char=""/>
              <a:defRPr/>
            </a:pPr>
            <a:r>
              <a:rPr lang="en-US" sz="2000" dirty="0">
                <a:solidFill>
                  <a:schemeClr val="tx1"/>
                </a:solidFill>
              </a:rPr>
              <a:t>77% of private providers in rural areas have no medical degree and 4% have an MBBS (MD)</a:t>
            </a:r>
          </a:p>
          <a:p>
            <a:pPr marL="320040" indent="-320040">
              <a:buFont typeface="Wingdings"/>
              <a:buChar char=""/>
              <a:defRPr/>
            </a:pPr>
            <a:r>
              <a:rPr lang="en-US" sz="2000" dirty="0">
                <a:solidFill>
                  <a:schemeClr val="tx1"/>
                </a:solidFill>
              </a:rPr>
              <a:t>Average village: 3.36 providers with no degree</a:t>
            </a:r>
          </a:p>
          <a:p>
            <a:pPr marL="320040" indent="-320040">
              <a:buFont typeface="Wingdings"/>
              <a:buChar char=""/>
              <a:defRPr/>
            </a:pPr>
            <a:r>
              <a:rPr lang="en-US" sz="2000" dirty="0">
                <a:solidFill>
                  <a:schemeClr val="tx1"/>
                </a:solidFill>
              </a:rPr>
              <a:t>Public providers more qualified, and offer `free’ services, but have ~20% market share (35% in villages with a public PHC)</a:t>
            </a:r>
          </a:p>
        </p:txBody>
      </p:sp>
      <p:pic>
        <p:nvPicPr>
          <p:cNvPr id="4" name="Picture 3" descr="PC_Graph4.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2592" y="1462193"/>
            <a:ext cx="5190431" cy="377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897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155B4-370C-4C4B-9E7D-1530A01F6F19}"/>
              </a:ext>
            </a:extLst>
          </p:cNvPr>
          <p:cNvSpPr>
            <a:spLocks noGrp="1"/>
          </p:cNvSpPr>
          <p:nvPr>
            <p:ph type="title"/>
          </p:nvPr>
        </p:nvSpPr>
        <p:spPr>
          <a:xfrm>
            <a:off x="350875" y="421701"/>
            <a:ext cx="11490250" cy="904179"/>
          </a:xfrm>
        </p:spPr>
        <p:txBody>
          <a:bodyPr>
            <a:noAutofit/>
          </a:bodyPr>
          <a:lstStyle/>
          <a:p>
            <a:r>
              <a:rPr lang="en-US" sz="3600" dirty="0">
                <a:solidFill>
                  <a:srgbClr val="00297D"/>
                </a:solidFill>
              </a:rPr>
              <a:t>Impact on unnecessary medical expenditures</a:t>
            </a:r>
          </a:p>
        </p:txBody>
      </p:sp>
      <p:sp>
        <p:nvSpPr>
          <p:cNvPr id="3" name="Content Placeholder 2">
            <a:extLst>
              <a:ext uri="{FF2B5EF4-FFF2-40B4-BE49-F238E27FC236}">
                <a16:creationId xmlns:a16="http://schemas.microsoft.com/office/drawing/2014/main" id="{A5FE8263-92A1-4FE8-A135-7D80BE8F5D14}"/>
              </a:ext>
            </a:extLst>
          </p:cNvPr>
          <p:cNvSpPr>
            <a:spLocks noGrp="1"/>
          </p:cNvSpPr>
          <p:nvPr>
            <p:ph idx="1"/>
          </p:nvPr>
        </p:nvSpPr>
        <p:spPr>
          <a:xfrm>
            <a:off x="265815" y="1454002"/>
            <a:ext cx="4465672" cy="3075408"/>
          </a:xfrm>
        </p:spPr>
        <p:txBody>
          <a:bodyPr>
            <a:noAutofit/>
          </a:bodyPr>
          <a:lstStyle/>
          <a:p>
            <a:r>
              <a:rPr lang="en-US" sz="2200" dirty="0">
                <a:solidFill>
                  <a:schemeClr val="tx1"/>
                </a:solidFill>
              </a:rPr>
              <a:t>In control group, SPs spent a total of $273</a:t>
            </a:r>
          </a:p>
          <a:p>
            <a:r>
              <a:rPr lang="en-US" sz="2200" dirty="0">
                <a:solidFill>
                  <a:schemeClr val="tx1"/>
                </a:solidFill>
              </a:rPr>
              <a:t>In treatment group, SPs spent a total of $298</a:t>
            </a:r>
          </a:p>
          <a:p>
            <a:pPr lvl="1"/>
            <a:r>
              <a:rPr lang="en-US" sz="2200" dirty="0"/>
              <a:t>This implies an ITT estimate of a 9 percent increase in revenue, or a </a:t>
            </a:r>
            <a:r>
              <a:rPr lang="en-US" sz="2200" b="1" dirty="0"/>
              <a:t>LATE estimate of 18 percent increase in revenue</a:t>
            </a:r>
          </a:p>
          <a:p>
            <a:pPr lvl="1"/>
            <a:r>
              <a:rPr lang="en-US" sz="2200" dirty="0"/>
              <a:t>Similar effects based on provider diaries of patients</a:t>
            </a:r>
          </a:p>
          <a:p>
            <a:pPr lvl="1"/>
            <a:endParaRPr lang="en-US" sz="2200" dirty="0"/>
          </a:p>
        </p:txBody>
      </p:sp>
      <p:pic>
        <p:nvPicPr>
          <p:cNvPr id="6" name="Picture 5" descr="Table&#10;&#10;Description automatically generated">
            <a:extLst>
              <a:ext uri="{FF2B5EF4-FFF2-40B4-BE49-F238E27FC236}">
                <a16:creationId xmlns:a16="http://schemas.microsoft.com/office/drawing/2014/main" id="{2B4AABEB-E009-0B40-9507-C1857C0EDBFA}"/>
              </a:ext>
            </a:extLst>
          </p:cNvPr>
          <p:cNvPicPr>
            <a:picLocks noChangeAspect="1"/>
          </p:cNvPicPr>
          <p:nvPr/>
        </p:nvPicPr>
        <p:blipFill>
          <a:blip r:embed="rId2"/>
          <a:stretch>
            <a:fillRect/>
          </a:stretch>
        </p:blipFill>
        <p:spPr>
          <a:xfrm>
            <a:off x="4733850" y="1670906"/>
            <a:ext cx="7366145" cy="2858504"/>
          </a:xfrm>
          <a:prstGeom prst="rect">
            <a:avLst/>
          </a:prstGeom>
        </p:spPr>
      </p:pic>
      <p:sp>
        <p:nvSpPr>
          <p:cNvPr id="7" name="TextBox 6">
            <a:extLst>
              <a:ext uri="{FF2B5EF4-FFF2-40B4-BE49-F238E27FC236}">
                <a16:creationId xmlns:a16="http://schemas.microsoft.com/office/drawing/2014/main" id="{53AC4E62-745D-6244-8304-8CCF67D4E87A}"/>
              </a:ext>
            </a:extLst>
          </p:cNvPr>
          <p:cNvSpPr txBox="1"/>
          <p:nvPr/>
        </p:nvSpPr>
        <p:spPr>
          <a:xfrm>
            <a:off x="320166" y="5031208"/>
            <a:ext cx="11041322" cy="1446550"/>
          </a:xfrm>
          <a:prstGeom prst="rect">
            <a:avLst/>
          </a:prstGeom>
          <a:noFill/>
        </p:spPr>
        <p:txBody>
          <a:bodyPr wrap="square" rtlCol="0">
            <a:spAutoFit/>
          </a:bodyPr>
          <a:lstStyle/>
          <a:p>
            <a:r>
              <a:rPr lang="en-US" sz="2200" dirty="0"/>
              <a:t>In treatment group, the </a:t>
            </a:r>
            <a:r>
              <a:rPr lang="en-US" sz="2200" b="1" dirty="0"/>
              <a:t>fraction of spending </a:t>
            </a:r>
            <a:r>
              <a:rPr lang="en-US" sz="2200" dirty="0"/>
              <a:t>on the “worst case” scenario of </a:t>
            </a:r>
            <a:r>
              <a:rPr lang="en-US" sz="2200" b="1" dirty="0">
                <a:solidFill>
                  <a:srgbClr val="00297D"/>
                </a:solidFill>
              </a:rPr>
              <a:t>incorrect treatment and no referral decreased by 8 percentage points </a:t>
            </a:r>
            <a:r>
              <a:rPr lang="en-US" sz="2200" dirty="0">
                <a:solidFill>
                  <a:srgbClr val="00297D"/>
                </a:solidFill>
              </a:rPr>
              <a:t>(ITT) and spending on correct treatment increased by 5 percentage points </a:t>
            </a:r>
            <a:r>
              <a:rPr lang="en-US" sz="2200" dirty="0"/>
              <a:t>with correspondingly higher IV effects </a:t>
            </a:r>
          </a:p>
          <a:p>
            <a:endParaRPr lang="en-US" sz="2200" dirty="0"/>
          </a:p>
        </p:txBody>
      </p:sp>
    </p:spTree>
    <p:extLst>
      <p:ext uri="{BB962C8B-B14F-4D97-AF65-F5344CB8AC3E}">
        <p14:creationId xmlns:p14="http://schemas.microsoft.com/office/powerpoint/2010/main" val="72189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46EEE-4E99-433B-A119-0B45648F3FF7}"/>
              </a:ext>
            </a:extLst>
          </p:cNvPr>
          <p:cNvSpPr>
            <a:spLocks noGrp="1"/>
          </p:cNvSpPr>
          <p:nvPr>
            <p:ph type="title"/>
          </p:nvPr>
        </p:nvSpPr>
        <p:spPr/>
        <p:txBody>
          <a:bodyPr>
            <a:normAutofit/>
          </a:bodyPr>
          <a:lstStyle/>
          <a:p>
            <a:r>
              <a:rPr lang="en-US" sz="3600" dirty="0">
                <a:solidFill>
                  <a:srgbClr val="00297D"/>
                </a:solidFill>
              </a:rPr>
              <a:t>Key takeaways</a:t>
            </a:r>
          </a:p>
        </p:txBody>
      </p:sp>
      <p:sp>
        <p:nvSpPr>
          <p:cNvPr id="3" name="Content Placeholder 2">
            <a:extLst>
              <a:ext uri="{FF2B5EF4-FFF2-40B4-BE49-F238E27FC236}">
                <a16:creationId xmlns:a16="http://schemas.microsoft.com/office/drawing/2014/main" id="{4D6800FE-05FD-4D36-BD79-C5EB563BA4A8}"/>
              </a:ext>
            </a:extLst>
          </p:cNvPr>
          <p:cNvSpPr>
            <a:spLocks noGrp="1"/>
          </p:cNvSpPr>
          <p:nvPr>
            <p:ph idx="1"/>
          </p:nvPr>
        </p:nvSpPr>
        <p:spPr/>
        <p:txBody>
          <a:bodyPr>
            <a:noAutofit/>
          </a:bodyPr>
          <a:lstStyle/>
          <a:p>
            <a:r>
              <a:rPr lang="en-US" sz="2000" dirty="0">
                <a:solidFill>
                  <a:schemeClr val="tx1"/>
                </a:solidFill>
              </a:rPr>
              <a:t>Market for primary care characterized by significant incorrect treatment: 70-90% of out-of-pocket payments patients are “medically unnecessary”</a:t>
            </a:r>
          </a:p>
          <a:p>
            <a:pPr lvl="1"/>
            <a:r>
              <a:rPr lang="en-US" sz="2000" b="1" dirty="0"/>
              <a:t>Incorrect treatment </a:t>
            </a:r>
            <a:r>
              <a:rPr lang="en-US" sz="2000" dirty="0"/>
              <a:t>(rather than over-treatment) accounts for 50-78% of “medically unnecessary” expenditures</a:t>
            </a:r>
          </a:p>
          <a:p>
            <a:pPr lvl="1"/>
            <a:endParaRPr lang="en-US" sz="2000" dirty="0"/>
          </a:p>
          <a:p>
            <a:r>
              <a:rPr lang="en-US" sz="2000" dirty="0">
                <a:solidFill>
                  <a:schemeClr val="tx1"/>
                </a:solidFill>
              </a:rPr>
              <a:t>In clinical interactions, providers </a:t>
            </a:r>
            <a:r>
              <a:rPr lang="en-US" sz="2000" b="1" dirty="0">
                <a:solidFill>
                  <a:schemeClr val="tx1"/>
                </a:solidFill>
              </a:rPr>
              <a:t>don’t do </a:t>
            </a:r>
            <a:r>
              <a:rPr lang="en-US" sz="2000" dirty="0">
                <a:solidFill>
                  <a:schemeClr val="tx1"/>
                </a:solidFill>
              </a:rPr>
              <a:t>what they tell us they would do if a patient comes to them with the same condition (know-do gap)</a:t>
            </a:r>
          </a:p>
          <a:p>
            <a:pPr lvl="1"/>
            <a:r>
              <a:rPr lang="en-US" dirty="0"/>
              <a:t>E</a:t>
            </a:r>
            <a:r>
              <a:rPr lang="en-US" sz="2000" dirty="0"/>
              <a:t>ffort costs would have to be extraordinarily high to explain this gap with low incentives</a:t>
            </a:r>
          </a:p>
          <a:p>
            <a:pPr lvl="1"/>
            <a:endParaRPr lang="en-US" sz="2000" dirty="0"/>
          </a:p>
          <a:p>
            <a:r>
              <a:rPr lang="en-US" sz="2000" dirty="0">
                <a:solidFill>
                  <a:schemeClr val="tx1"/>
                </a:solidFill>
              </a:rPr>
              <a:t>A theory that explains these patterns relies on the </a:t>
            </a:r>
            <a:r>
              <a:rPr lang="en-US" sz="2000" b="1" dirty="0">
                <a:solidFill>
                  <a:schemeClr val="tx1"/>
                </a:solidFill>
              </a:rPr>
              <a:t>bilateral interaction between providers and patients</a:t>
            </a:r>
            <a:r>
              <a:rPr lang="en-US" sz="2000" dirty="0">
                <a:solidFill>
                  <a:schemeClr val="tx1"/>
                </a:solidFill>
              </a:rPr>
              <a:t>:</a:t>
            </a:r>
          </a:p>
          <a:p>
            <a:pPr lvl="1"/>
            <a:r>
              <a:rPr lang="en-US" sz="2000" dirty="0"/>
              <a:t>Without patient buy-in, providers can’t do much (even if they know) because patients will think they are trying to make more money</a:t>
            </a:r>
          </a:p>
          <a:p>
            <a:pPr lvl="1"/>
            <a:r>
              <a:rPr lang="en-US" sz="2000" dirty="0"/>
              <a:t>An experimental case-study from West Bengal presents evidence consistent with this theory</a:t>
            </a:r>
          </a:p>
          <a:p>
            <a:pPr lvl="1"/>
            <a:endParaRPr lang="en-US" sz="2000" dirty="0"/>
          </a:p>
          <a:p>
            <a:pPr lvl="1"/>
            <a:endParaRPr lang="en-US" sz="2000" dirty="0"/>
          </a:p>
          <a:p>
            <a:pPr lvl="1"/>
            <a:endParaRPr lang="en-US" sz="2000" dirty="0"/>
          </a:p>
        </p:txBody>
      </p:sp>
    </p:spTree>
    <p:extLst>
      <p:ext uri="{BB962C8B-B14F-4D97-AF65-F5344CB8AC3E}">
        <p14:creationId xmlns:p14="http://schemas.microsoft.com/office/powerpoint/2010/main" val="369911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EB755-8AB9-4FAE-8736-4FB4C5FB7481}"/>
              </a:ext>
            </a:extLst>
          </p:cNvPr>
          <p:cNvSpPr>
            <a:spLocks noGrp="1"/>
          </p:cNvSpPr>
          <p:nvPr>
            <p:ph type="title"/>
          </p:nvPr>
        </p:nvSpPr>
        <p:spPr/>
        <p:txBody>
          <a:bodyPr>
            <a:normAutofit/>
          </a:bodyPr>
          <a:lstStyle/>
          <a:p>
            <a:r>
              <a:rPr lang="en-US" sz="3600" dirty="0">
                <a:solidFill>
                  <a:srgbClr val="00297D"/>
                </a:solidFill>
              </a:rPr>
              <a:t>Implications</a:t>
            </a:r>
          </a:p>
        </p:txBody>
      </p:sp>
      <p:sp>
        <p:nvSpPr>
          <p:cNvPr id="3" name="Content Placeholder 2">
            <a:extLst>
              <a:ext uri="{FF2B5EF4-FFF2-40B4-BE49-F238E27FC236}">
                <a16:creationId xmlns:a16="http://schemas.microsoft.com/office/drawing/2014/main" id="{72C20514-0835-4CA5-BE01-9C6EB4D12849}"/>
              </a:ext>
            </a:extLst>
          </p:cNvPr>
          <p:cNvSpPr>
            <a:spLocks noGrp="1"/>
          </p:cNvSpPr>
          <p:nvPr>
            <p:ph idx="1"/>
          </p:nvPr>
        </p:nvSpPr>
        <p:spPr>
          <a:xfrm>
            <a:off x="382773" y="1275262"/>
            <a:ext cx="11490250" cy="4929410"/>
          </a:xfrm>
        </p:spPr>
        <p:txBody>
          <a:bodyPr/>
          <a:lstStyle/>
          <a:p>
            <a:endParaRPr lang="en-US" dirty="0"/>
          </a:p>
          <a:p>
            <a:r>
              <a:rPr lang="en-US" dirty="0"/>
              <a:t>The bilateral consequences of low trust highlighted by Arrow (1963) may be central to healthcare. In environments of `mistrust’, providers may distort how they care for their patients.</a:t>
            </a:r>
          </a:p>
          <a:p>
            <a:endParaRPr lang="en-US" dirty="0"/>
          </a:p>
          <a:p>
            <a:r>
              <a:rPr lang="en-US" b="1" dirty="0"/>
              <a:t>These distortions in the healthcare market appear to be large</a:t>
            </a:r>
            <a:r>
              <a:rPr lang="en-US" dirty="0"/>
              <a:t>: the experimental results from Birbhum suggest a decline of 15 percentage points (LATE) in avoidable medical expenditures due to better treatment.</a:t>
            </a:r>
          </a:p>
          <a:p>
            <a:pPr marL="0" indent="0">
              <a:buNone/>
            </a:pPr>
            <a:endParaRPr lang="en-US" dirty="0"/>
          </a:p>
        </p:txBody>
      </p:sp>
    </p:spTree>
    <p:extLst>
      <p:ext uri="{BB962C8B-B14F-4D97-AF65-F5344CB8AC3E}">
        <p14:creationId xmlns:p14="http://schemas.microsoft.com/office/powerpoint/2010/main" val="342539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000" dirty="0">
                <a:solidFill>
                  <a:srgbClr val="00297D"/>
                </a:solidFill>
              </a:rPr>
              <a:t>Thank you</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669098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r>
              <a:rPr lang="en-US" dirty="0"/>
              <a:t>Markets for primary care: Kenya example</a:t>
            </a:r>
          </a:p>
        </p:txBody>
      </p:sp>
      <p:sp>
        <p:nvSpPr>
          <p:cNvPr id="3" name="Content Placeholder 2"/>
          <p:cNvSpPr>
            <a:spLocks noGrp="1"/>
          </p:cNvSpPr>
          <p:nvPr>
            <p:ph idx="1"/>
          </p:nvPr>
        </p:nvSpPr>
        <p:spPr/>
        <p:txBody>
          <a:bodyPr>
            <a:normAutofit/>
          </a:bodyPr>
          <a:lstStyle/>
          <a:p>
            <a:pPr marL="320040" indent="-320040">
              <a:buFont typeface="Wingdings"/>
              <a:buChar char=""/>
              <a:defRPr/>
            </a:pPr>
            <a:r>
              <a:rPr lang="en-US" sz="2000" dirty="0"/>
              <a:t>In 2013, 9,000 health facilities in the official registry (fairly accurate in field visits)</a:t>
            </a:r>
          </a:p>
          <a:p>
            <a:pPr marL="320040" indent="-320040">
              <a:buFont typeface="Wingdings"/>
              <a:buChar char=""/>
              <a:defRPr/>
            </a:pPr>
            <a:r>
              <a:rPr lang="en-US" sz="2000" dirty="0"/>
              <a:t>Just over 50% of these facilities private</a:t>
            </a:r>
          </a:p>
          <a:p>
            <a:pPr marL="320040" indent="-320040">
              <a:buFont typeface="Wingdings"/>
              <a:buChar char=""/>
              <a:defRPr/>
            </a:pPr>
            <a:r>
              <a:rPr lang="en-US" sz="2000" dirty="0"/>
              <a:t>Unlike India, few informal providers with most private facilities in rural areas operated by nurses</a:t>
            </a:r>
          </a:p>
        </p:txBody>
      </p:sp>
      <p:grpSp>
        <p:nvGrpSpPr>
          <p:cNvPr id="6" name="Group 5">
            <a:extLst>
              <a:ext uri="{FF2B5EF4-FFF2-40B4-BE49-F238E27FC236}">
                <a16:creationId xmlns:a16="http://schemas.microsoft.com/office/drawing/2014/main" id="{8F862F32-631D-477D-8550-36930E66B592}"/>
              </a:ext>
            </a:extLst>
          </p:cNvPr>
          <p:cNvGrpSpPr>
            <a:grpSpLocks noChangeAspect="1"/>
          </p:cNvGrpSpPr>
          <p:nvPr/>
        </p:nvGrpSpPr>
        <p:grpSpPr>
          <a:xfrm>
            <a:off x="894522" y="3031791"/>
            <a:ext cx="3672253" cy="3883926"/>
            <a:chOff x="609600" y="1143000"/>
            <a:chExt cx="4419600" cy="5127625"/>
          </a:xfrm>
        </p:grpSpPr>
        <p:pic>
          <p:nvPicPr>
            <p:cNvPr id="7" name="Picture 3">
              <a:extLst>
                <a:ext uri="{FF2B5EF4-FFF2-40B4-BE49-F238E27FC236}">
                  <a16:creationId xmlns:a16="http://schemas.microsoft.com/office/drawing/2014/main" id="{9FB7A0D9-7998-4A77-ACD9-52AB12D5CF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43000"/>
              <a:ext cx="4343400" cy="512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97F76B4A-51B1-4AAF-B3DB-F0C4889E41EC}"/>
                </a:ext>
              </a:extLst>
            </p:cNvPr>
            <p:cNvSpPr/>
            <p:nvPr/>
          </p:nvSpPr>
          <p:spPr>
            <a:xfrm>
              <a:off x="609600" y="1219200"/>
              <a:ext cx="762000" cy="2483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9" name="Picture 3" descr="MarketDistroPri.pdf">
            <a:extLst>
              <a:ext uri="{FF2B5EF4-FFF2-40B4-BE49-F238E27FC236}">
                <a16:creationId xmlns:a16="http://schemas.microsoft.com/office/drawing/2014/main" id="{701EA435-16A7-4FCD-BF20-0454FAEF34E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66775" y="3031791"/>
            <a:ext cx="5079381" cy="3694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E36718E0-F085-43DD-B8EA-B2C04635D14B}"/>
              </a:ext>
            </a:extLst>
          </p:cNvPr>
          <p:cNvSpPr txBox="1"/>
          <p:nvPr/>
        </p:nvSpPr>
        <p:spPr>
          <a:xfrm>
            <a:off x="9785839" y="3031791"/>
            <a:ext cx="2092570" cy="3693319"/>
          </a:xfrm>
          <a:prstGeom prst="rect">
            <a:avLst/>
          </a:prstGeom>
          <a:noFill/>
        </p:spPr>
        <p:txBody>
          <a:bodyPr wrap="square" rtlCol="0">
            <a:spAutoFit/>
          </a:bodyPr>
          <a:lstStyle/>
          <a:p>
            <a:r>
              <a:rPr lang="en-US" dirty="0"/>
              <a:t>Of 1812 identifiable clusters in the country, 700 have a single provider—usually public providers in remote areas; the remainder have 2 or more, and the bulk of the population accesses providers in markets with multiple providers</a:t>
            </a:r>
          </a:p>
        </p:txBody>
      </p:sp>
    </p:spTree>
    <p:extLst>
      <p:ext uri="{BB962C8B-B14F-4D97-AF65-F5344CB8AC3E}">
        <p14:creationId xmlns:p14="http://schemas.microsoft.com/office/powerpoint/2010/main" val="20605602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0EF66-6641-444D-8EC3-0D8BAE1AB36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EC42B45-D56C-4849-B9CA-1A518E414F10}"/>
              </a:ext>
            </a:extLst>
          </p:cNvPr>
          <p:cNvSpPr>
            <a:spLocks noGrp="1"/>
          </p:cNvSpPr>
          <p:nvPr>
            <p:ph idx="1"/>
          </p:nvPr>
        </p:nvSpPr>
        <p:spPr/>
        <p:txBody>
          <a:bodyPr/>
          <a:lstStyle/>
          <a:p>
            <a:endParaRPr lang="en-US"/>
          </a:p>
        </p:txBody>
      </p:sp>
      <p:graphicFrame>
        <p:nvGraphicFramePr>
          <p:cNvPr id="4" name="Table 3">
            <a:extLst>
              <a:ext uri="{FF2B5EF4-FFF2-40B4-BE49-F238E27FC236}">
                <a16:creationId xmlns:a16="http://schemas.microsoft.com/office/drawing/2014/main" id="{2F006E26-D8B2-1F42-9599-352960A7EAC2}"/>
              </a:ext>
            </a:extLst>
          </p:cNvPr>
          <p:cNvGraphicFramePr>
            <a:graphicFrameLocks noGrp="1"/>
          </p:cNvGraphicFramePr>
          <p:nvPr>
            <p:extLst>
              <p:ext uri="{D42A27DB-BD31-4B8C-83A1-F6EECF244321}">
                <p14:modId xmlns:p14="http://schemas.microsoft.com/office/powerpoint/2010/main" val="2402868557"/>
              </p:ext>
            </p:extLst>
          </p:nvPr>
        </p:nvGraphicFramePr>
        <p:xfrm>
          <a:off x="498766" y="83127"/>
          <a:ext cx="11042070" cy="6705597"/>
        </p:xfrm>
        <a:graphic>
          <a:graphicData uri="http://schemas.openxmlformats.org/drawingml/2006/table">
            <a:tbl>
              <a:tblPr>
                <a:tableStyleId>{5C22544A-7EE6-4342-B048-85BDC9FD1C3A}</a:tableStyleId>
              </a:tblPr>
              <a:tblGrid>
                <a:gridCol w="767614">
                  <a:extLst>
                    <a:ext uri="{9D8B030D-6E8A-4147-A177-3AD203B41FA5}">
                      <a16:colId xmlns:a16="http://schemas.microsoft.com/office/drawing/2014/main" val="2249656211"/>
                    </a:ext>
                  </a:extLst>
                </a:gridCol>
                <a:gridCol w="1284307">
                  <a:extLst>
                    <a:ext uri="{9D8B030D-6E8A-4147-A177-3AD203B41FA5}">
                      <a16:colId xmlns:a16="http://schemas.microsoft.com/office/drawing/2014/main" val="996219285"/>
                    </a:ext>
                  </a:extLst>
                </a:gridCol>
                <a:gridCol w="1284307">
                  <a:extLst>
                    <a:ext uri="{9D8B030D-6E8A-4147-A177-3AD203B41FA5}">
                      <a16:colId xmlns:a16="http://schemas.microsoft.com/office/drawing/2014/main" val="423433906"/>
                    </a:ext>
                  </a:extLst>
                </a:gridCol>
                <a:gridCol w="1284307">
                  <a:extLst>
                    <a:ext uri="{9D8B030D-6E8A-4147-A177-3AD203B41FA5}">
                      <a16:colId xmlns:a16="http://schemas.microsoft.com/office/drawing/2014/main" val="2585906195"/>
                    </a:ext>
                  </a:extLst>
                </a:gridCol>
                <a:gridCol w="1284307">
                  <a:extLst>
                    <a:ext uri="{9D8B030D-6E8A-4147-A177-3AD203B41FA5}">
                      <a16:colId xmlns:a16="http://schemas.microsoft.com/office/drawing/2014/main" val="3527338303"/>
                    </a:ext>
                  </a:extLst>
                </a:gridCol>
                <a:gridCol w="1284307">
                  <a:extLst>
                    <a:ext uri="{9D8B030D-6E8A-4147-A177-3AD203B41FA5}">
                      <a16:colId xmlns:a16="http://schemas.microsoft.com/office/drawing/2014/main" val="4191263959"/>
                    </a:ext>
                  </a:extLst>
                </a:gridCol>
                <a:gridCol w="1284307">
                  <a:extLst>
                    <a:ext uri="{9D8B030D-6E8A-4147-A177-3AD203B41FA5}">
                      <a16:colId xmlns:a16="http://schemas.microsoft.com/office/drawing/2014/main" val="202716251"/>
                    </a:ext>
                  </a:extLst>
                </a:gridCol>
                <a:gridCol w="1284307">
                  <a:extLst>
                    <a:ext uri="{9D8B030D-6E8A-4147-A177-3AD203B41FA5}">
                      <a16:colId xmlns:a16="http://schemas.microsoft.com/office/drawing/2014/main" val="1168060507"/>
                    </a:ext>
                  </a:extLst>
                </a:gridCol>
                <a:gridCol w="1284307">
                  <a:extLst>
                    <a:ext uri="{9D8B030D-6E8A-4147-A177-3AD203B41FA5}">
                      <a16:colId xmlns:a16="http://schemas.microsoft.com/office/drawing/2014/main" val="124365527"/>
                    </a:ext>
                  </a:extLst>
                </a:gridCol>
              </a:tblGrid>
              <a:tr h="121402">
                <a:tc gridSpan="9">
                  <a:txBody>
                    <a:bodyPr/>
                    <a:lstStyle/>
                    <a:p>
                      <a:pPr algn="ctr" fontAlgn="b"/>
                      <a:r>
                        <a:rPr lang="en-US" sz="500" u="none" strike="noStrike">
                          <a:effectLst/>
                        </a:rPr>
                        <a:t>Table A4: Case Characteristics</a:t>
                      </a:r>
                      <a:endParaRPr lang="en-US" sz="500" b="0" i="0" u="none" strike="noStrike">
                        <a:solidFill>
                          <a:srgbClr val="000000"/>
                        </a:solidFill>
                        <a:effectLst/>
                        <a:latin typeface="Garamond" panose="02020404030301010803" pitchFamily="18" charset="0"/>
                      </a:endParaRPr>
                    </a:p>
                  </a:txBody>
                  <a:tcPr marL="4183" marR="4183" marT="418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9744842"/>
                  </a:ext>
                </a:extLst>
              </a:tr>
              <a:tr h="121402">
                <a:tc>
                  <a:txBody>
                    <a:bodyPr/>
                    <a:lstStyle/>
                    <a:p>
                      <a:pPr algn="l" fontAlgn="b"/>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b"/>
                </a:tc>
                <a:tc>
                  <a:txBody>
                    <a:bodyPr/>
                    <a:lstStyle/>
                    <a:p>
                      <a:pPr algn="ctr" fontAlgn="ctr"/>
                      <a:r>
                        <a:rPr lang="en-US" sz="500" u="none" strike="noStrike">
                          <a:effectLst/>
                        </a:rPr>
                        <a:t>(1)</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(2)</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(3)</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(4)</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(5)</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(6)</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(7)</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(8)</a:t>
                      </a:r>
                      <a:endParaRPr lang="en-US" sz="500" b="0" i="0" u="none" strike="noStrike">
                        <a:solidFill>
                          <a:srgbClr val="000000"/>
                        </a:solidFill>
                        <a:effectLst/>
                        <a:latin typeface="Garamond" panose="02020404030301010803" pitchFamily="18" charset="0"/>
                      </a:endParaRPr>
                    </a:p>
                  </a:txBody>
                  <a:tcPr marL="4183" marR="4183" marT="4183" marB="0" anchor="ctr"/>
                </a:tc>
                <a:extLst>
                  <a:ext uri="{0D108BD9-81ED-4DB2-BD59-A6C34878D82A}">
                    <a16:rowId xmlns:a16="http://schemas.microsoft.com/office/drawing/2014/main" val="631123364"/>
                  </a:ext>
                </a:extLst>
              </a:tr>
              <a:tr h="364208">
                <a:tc>
                  <a:txBody>
                    <a:bodyPr/>
                    <a:lstStyle/>
                    <a:p>
                      <a:pPr algn="l" fontAlgn="ctr"/>
                      <a:r>
                        <a:rPr lang="en-US" sz="500" b="1" u="none" strike="noStrike" dirty="0">
                          <a:solidFill>
                            <a:srgbClr val="0F4E9C"/>
                          </a:solidFill>
                          <a:effectLst/>
                        </a:rPr>
                        <a:t>Cases</a:t>
                      </a:r>
                      <a:endParaRPr lang="en-US" sz="500" b="1" i="0" u="none" strike="noStrike" dirty="0">
                        <a:solidFill>
                          <a:srgbClr val="0F4E9C"/>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Asthma</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Diarrhea</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Angina</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TB1 (naïve)</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TB2 (naïve+)</a:t>
                      </a:r>
                      <a:br>
                        <a:rPr lang="en-US" sz="500" u="none" strike="noStrike">
                          <a:effectLst/>
                        </a:rPr>
                      </a:br>
                      <a:br>
                        <a:rPr lang="en-US" sz="500" u="none" strike="noStrike">
                          <a:effectLst/>
                        </a:rPr>
                      </a:br>
                      <a:r>
                        <a:rPr lang="en-US" sz="500" u="none" strike="noStrike">
                          <a:effectLst/>
                        </a:rPr>
                        <a:t>SP brings a chest x-ray</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TB3 (AFB +ve)</a:t>
                      </a:r>
                      <a:br>
                        <a:rPr lang="en-US" sz="500" u="none" strike="noStrike">
                          <a:effectLst/>
                        </a:rPr>
                      </a:br>
                      <a:br>
                        <a:rPr lang="en-US" sz="500" u="none" strike="noStrike">
                          <a:effectLst/>
                        </a:rPr>
                      </a:br>
                      <a:r>
                        <a:rPr lang="en-US" sz="500" u="none" strike="noStrike">
                          <a:effectLst/>
                        </a:rPr>
                        <a:t>SP brings sputum AFB results</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TB4 (MDR)</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TB</a:t>
                      </a:r>
                      <a:endParaRPr lang="en-US" sz="500" b="0" i="0" u="none" strike="noStrike">
                        <a:solidFill>
                          <a:srgbClr val="000000"/>
                        </a:solidFill>
                        <a:effectLst/>
                        <a:latin typeface="Garamond" panose="02020404030301010803" pitchFamily="18" charset="0"/>
                      </a:endParaRPr>
                    </a:p>
                  </a:txBody>
                  <a:tcPr marL="4183" marR="4183" marT="4183" marB="0" anchor="ctr"/>
                </a:tc>
                <a:extLst>
                  <a:ext uri="{0D108BD9-81ED-4DB2-BD59-A6C34878D82A}">
                    <a16:rowId xmlns:a16="http://schemas.microsoft.com/office/drawing/2014/main" val="224620829"/>
                  </a:ext>
                </a:extLst>
              </a:tr>
              <a:tr h="242806">
                <a:tc>
                  <a:txBody>
                    <a:bodyPr/>
                    <a:lstStyle/>
                    <a:p>
                      <a:pPr algn="l" fontAlgn="ctr"/>
                      <a:r>
                        <a:rPr lang="en-US" sz="500" u="none" strike="noStrike" dirty="0">
                          <a:effectLst/>
                        </a:rPr>
                        <a:t>S</a:t>
                      </a:r>
                      <a:r>
                        <a:rPr lang="en-US" sz="500" b="1" u="none" strike="noStrike" dirty="0">
                          <a:solidFill>
                            <a:srgbClr val="0F4E9C"/>
                          </a:solidFill>
                          <a:effectLst/>
                        </a:rPr>
                        <a:t>tudy sites</a:t>
                      </a:r>
                      <a:endParaRPr lang="en-US" sz="500" b="1" i="0" u="none" strike="noStrike" dirty="0">
                        <a:solidFill>
                          <a:srgbClr val="0F4E9C"/>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Madhya Pradesh, Birbhum, Nairobi</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Madhya Pradesh, Birbhum, Nairobi</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Madhya Pradesh, Birbhum, Nairobi</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Delhi, Mumbai, Patna, Nairobi</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Delhi, Mumbai, Patna</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Delhi, Mumbai, Patna</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Delhi, Mumbai, Patna</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China</a:t>
                      </a:r>
                      <a:endParaRPr lang="en-US" sz="500" b="0" i="0" u="none" strike="noStrike">
                        <a:solidFill>
                          <a:srgbClr val="000000"/>
                        </a:solidFill>
                        <a:effectLst/>
                        <a:latin typeface="Garamond" panose="02020404030301010803" pitchFamily="18" charset="0"/>
                      </a:endParaRPr>
                    </a:p>
                  </a:txBody>
                  <a:tcPr marL="4183" marR="4183" marT="4183" marB="0" anchor="ctr"/>
                </a:tc>
                <a:extLst>
                  <a:ext uri="{0D108BD9-81ED-4DB2-BD59-A6C34878D82A}">
                    <a16:rowId xmlns:a16="http://schemas.microsoft.com/office/drawing/2014/main" val="2752101583"/>
                  </a:ext>
                </a:extLst>
              </a:tr>
              <a:tr h="121402">
                <a:tc>
                  <a:txBody>
                    <a:bodyPr/>
                    <a:lstStyle/>
                    <a:p>
                      <a:pPr algn="l" rtl="0" fontAlgn="ctr"/>
                      <a:r>
                        <a:rPr lang="en-US" sz="500" b="1" u="none" strike="noStrike" dirty="0">
                          <a:solidFill>
                            <a:srgbClr val="0F4E9C"/>
                          </a:solidFill>
                          <a:effectLst/>
                        </a:rPr>
                        <a:t>Panel A: Checklist Items</a:t>
                      </a:r>
                      <a:endParaRPr lang="en-US" sz="500" b="1" i="0" u="none" strike="noStrike" dirty="0">
                        <a:solidFill>
                          <a:srgbClr val="0F4E9C"/>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extLst>
                  <a:ext uri="{0D108BD9-81ED-4DB2-BD59-A6C34878D82A}">
                    <a16:rowId xmlns:a16="http://schemas.microsoft.com/office/drawing/2014/main" val="4185840878"/>
                  </a:ext>
                </a:extLst>
              </a:tr>
              <a:tr h="2691723">
                <a:tc>
                  <a:txBody>
                    <a:bodyPr/>
                    <a:lstStyle/>
                    <a:p>
                      <a:pPr algn="l" rtl="0" fontAlgn="ctr"/>
                      <a:r>
                        <a:rPr lang="en-US" sz="500" u="none" strike="noStrike" dirty="0">
                          <a:effectLst/>
                        </a:rPr>
                        <a:t>History questions</a:t>
                      </a:r>
                      <a:endParaRPr lang="en-US" sz="500" b="0" i="0" u="none" strike="noStrike" dirty="0">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current breathing, cough, expectoration, previous breathing problems, since when, shortness  of breath, length of episode, what triggers, fever, chest pain, weight loss, smoking status, family history</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age of child, qualities of stool, frequency, quantity of stool, urination, child active/playful, fever, abdominal pain, vomitting, source of water, what has child eaten, child taking fluids</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where is the pain, when started, severity of pain, radiation, previous similar pain, since when, shortness of breath, sweating, smoking status, family history</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cough duration, sputum, past TB, family history/TB, blood in sputum, patterns of cough, fever, fever type, family symptoms, chest, pain, appetite loss, weight loss, wheezing, difficulty breathing, smoking, alcohol, diabetes, HIV/AIDS, children exposure, age</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cough duration, sputum, previous doctor type, if medicines, duration medicines, family history, examined x-ray, blood in sputum, patterns of cough, fever, fever type, previous typhoid diagnosis, past TB, family symptions, chest pain, appetite loss, weight loss, wheezing, difficulty breathing, smoking, alcohol, past medicines, diabetes, HIV/AIDS, children exposure, age</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duration of cough, sputum, examined sputum results, past treatment for TB, blood in sputum, patterns of cough, fever, fever type, family history/TB, chest pain, loss of appetite, weight loss, wheezing, difficulty breathing, smoking, alcohol, past medicines, HIV/AIDS, children exposure, age</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cough duration, sputum, examin sputum results, medication history, if visited govt. clinics, previous TB treatment, previous sputum tests or x-rays, previous diagnosis, previous treatment, previous treatment length, reason for stopping treatment, previous treatment records, blood in sputum, patterns of cough, fever, fever type, past history, family history/TB, chest pain, appetite loss, weight loss, wheezing, difficulty breathing, smoking, alcohol, diabetes, HIV/AIDS, children exposure, age</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cough duration, sputum, past history, family history, fever, fever druation, chest pain, appetite, weight loss, breathing difficulty, wheezing, nigh sweats, family symptoms, HIV/AIDS, alcohol, smoking</a:t>
                      </a:r>
                      <a:endParaRPr lang="en-US" sz="500" b="0" i="0" u="none" strike="noStrike">
                        <a:solidFill>
                          <a:srgbClr val="000000"/>
                        </a:solidFill>
                        <a:effectLst/>
                        <a:latin typeface="Garamond" panose="02020404030301010803" pitchFamily="18" charset="0"/>
                      </a:endParaRPr>
                    </a:p>
                  </a:txBody>
                  <a:tcPr marL="4183" marR="4183" marT="4183" marB="0" anchor="ctr"/>
                </a:tc>
                <a:extLst>
                  <a:ext uri="{0D108BD9-81ED-4DB2-BD59-A6C34878D82A}">
                    <a16:rowId xmlns:a16="http://schemas.microsoft.com/office/drawing/2014/main" val="2655534564"/>
                  </a:ext>
                </a:extLst>
              </a:tr>
              <a:tr h="485609">
                <a:tc>
                  <a:txBody>
                    <a:bodyPr/>
                    <a:lstStyle/>
                    <a:p>
                      <a:pPr algn="l" rtl="0" fontAlgn="ctr"/>
                      <a:r>
                        <a:rPr lang="en-US" sz="500" u="none" strike="noStrike" dirty="0">
                          <a:effectLst/>
                        </a:rPr>
                        <a:t>Examination questions</a:t>
                      </a:r>
                      <a:endParaRPr lang="en-US" sz="500" b="0" i="0" u="none" strike="noStrike" dirty="0">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pulse, bp, chest auscultation, temperature attempt</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pulse, bp, auscultation, temperature attempt, ecg in/outside clinic</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pulse, auscultation, temperature, throat exam, blood pressure, weight, abdomen palpitation</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pulse, auscultation, temperature, throat exam, blood pressure, weight, abdomen palpitation</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pulse, auscultation, temperature, throat exam, blood pressure, weight, abdomen palpitation</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pulse, auscultation, temperature, throat exam, blood pressure, weight, abdomen palpitation</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pulse, blood pressure, chest auscultation, chest radiograph, TST, sputum culture, sputum AFB, HIV, diabetes</a:t>
                      </a:r>
                      <a:endParaRPr lang="en-US" sz="500" b="0" i="0" u="none" strike="noStrike">
                        <a:solidFill>
                          <a:srgbClr val="000000"/>
                        </a:solidFill>
                        <a:effectLst/>
                        <a:latin typeface="Garamond" panose="02020404030301010803" pitchFamily="18" charset="0"/>
                      </a:endParaRPr>
                    </a:p>
                  </a:txBody>
                  <a:tcPr marL="4183" marR="4183" marT="4183" marB="0" anchor="ctr"/>
                </a:tc>
                <a:extLst>
                  <a:ext uri="{0D108BD9-81ED-4DB2-BD59-A6C34878D82A}">
                    <a16:rowId xmlns:a16="http://schemas.microsoft.com/office/drawing/2014/main" val="23852342"/>
                  </a:ext>
                </a:extLst>
              </a:tr>
              <a:tr h="607014">
                <a:tc>
                  <a:txBody>
                    <a:bodyPr/>
                    <a:lstStyle/>
                    <a:p>
                      <a:pPr algn="l" rtl="0" fontAlgn="ctr"/>
                      <a:r>
                        <a:rPr lang="en-US" sz="500" u="none" strike="noStrike" dirty="0">
                          <a:effectLst/>
                        </a:rPr>
                        <a:t>Referred examinations</a:t>
                      </a:r>
                      <a:endParaRPr lang="en-US" sz="500" b="0" i="0" u="none" strike="noStrike" dirty="0">
                        <a:solidFill>
                          <a:srgbClr val="000000"/>
                        </a:solidFill>
                        <a:effectLst/>
                        <a:latin typeface="Garamond" panose="02020404030301010803" pitchFamily="18" charset="0"/>
                      </a:endParaRPr>
                    </a:p>
                  </a:txBody>
                  <a:tcPr marL="4183" marR="4183" marT="4183" marB="0" anchor="ctr"/>
                </a:tc>
                <a:tc>
                  <a:txBody>
                    <a:bodyPr/>
                    <a:lstStyle/>
                    <a:p>
                      <a:pPr algn="ctr" rtl="0" fontAlgn="ct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chest x-ray, ct scan, sputum AFB, Xpert MTB/RIF, sputum culture, ESR, HIV, diabetes test, TB Gold, TB Elisa, Mantoux text</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chest x-ray, ct scan, sputum AFB, Xpert MTB/RIF, sputum culture, ESR, HIV, diabetes test, TB Gold, TB Elisa, Mantoux text</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chest x-ray, ct scan, sputum AFB, Xpert MTB/RIF, sputum culture, ESR, HIV, diabetes test, TB Gold, TB Elisa, Mantoux text</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chest x-ray, ct scan, sputum AFB, Xpert MTB/RIF, sputum culture, ESR, HIV, diabetes test, TB Gold, TB Elisa, Mantoux text</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endParaRPr lang="en-US" sz="500" b="0" i="0" u="none" strike="noStrike" dirty="0">
                        <a:solidFill>
                          <a:srgbClr val="000000"/>
                        </a:solidFill>
                        <a:effectLst/>
                        <a:latin typeface="Garamond" panose="02020404030301010803" pitchFamily="18" charset="0"/>
                      </a:endParaRPr>
                    </a:p>
                  </a:txBody>
                  <a:tcPr marL="4183" marR="4183" marT="4183" marB="0" anchor="ctr"/>
                </a:tc>
                <a:extLst>
                  <a:ext uri="{0D108BD9-81ED-4DB2-BD59-A6C34878D82A}">
                    <a16:rowId xmlns:a16="http://schemas.microsoft.com/office/drawing/2014/main" val="1115596482"/>
                  </a:ext>
                </a:extLst>
              </a:tr>
              <a:tr h="121402">
                <a:tc>
                  <a:txBody>
                    <a:bodyPr/>
                    <a:lstStyle/>
                    <a:p>
                      <a:pPr algn="l" rtl="0" fontAlgn="ctr"/>
                      <a:r>
                        <a:rPr lang="en-US" sz="500" b="1" u="none" strike="noStrike" dirty="0">
                          <a:solidFill>
                            <a:srgbClr val="0F4E9C"/>
                          </a:solidFill>
                          <a:effectLst/>
                        </a:rPr>
                        <a:t>Panel B: Diagnosis</a:t>
                      </a:r>
                      <a:endParaRPr lang="en-US" sz="500" b="1" i="0" u="none" strike="noStrike" dirty="0">
                        <a:solidFill>
                          <a:srgbClr val="0F4E9C"/>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extLst>
                  <a:ext uri="{0D108BD9-81ED-4DB2-BD59-A6C34878D82A}">
                    <a16:rowId xmlns:a16="http://schemas.microsoft.com/office/drawing/2014/main" val="2424572005"/>
                  </a:ext>
                </a:extLst>
              </a:tr>
              <a:tr h="242806">
                <a:tc>
                  <a:txBody>
                    <a:bodyPr/>
                    <a:lstStyle/>
                    <a:p>
                      <a:pPr algn="l" rtl="0" fontAlgn="ctr"/>
                      <a:r>
                        <a:rPr lang="en-US" sz="500" u="none" strike="noStrike" dirty="0">
                          <a:effectLst/>
                        </a:rPr>
                        <a:t>Correct</a:t>
                      </a:r>
                      <a:endParaRPr lang="en-US" sz="500" b="0" i="0" u="none" strike="noStrike" dirty="0">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asthma, asthma attack</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heart attack, angina, myocardial infarction, attack</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diarrhea</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tuberculosis, pulmonary Koch's disease</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tuberculosis, pulmonary Koch's disease</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tuberculosis, pulmonary Koch's disease</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tuberculosis, pulmonary Koch's disease</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tuberculosis, pulmonary Koch's disease</a:t>
                      </a:r>
                      <a:endParaRPr lang="en-US" sz="500" b="0" i="0" u="none" strike="noStrike">
                        <a:solidFill>
                          <a:srgbClr val="000000"/>
                        </a:solidFill>
                        <a:effectLst/>
                        <a:latin typeface="Garamond" panose="02020404030301010803" pitchFamily="18" charset="0"/>
                      </a:endParaRPr>
                    </a:p>
                  </a:txBody>
                  <a:tcPr marL="4183" marR="4183" marT="4183" marB="0" anchor="ctr"/>
                </a:tc>
                <a:extLst>
                  <a:ext uri="{0D108BD9-81ED-4DB2-BD59-A6C34878D82A}">
                    <a16:rowId xmlns:a16="http://schemas.microsoft.com/office/drawing/2014/main" val="1686144108"/>
                  </a:ext>
                </a:extLst>
              </a:tr>
              <a:tr h="607014">
                <a:tc>
                  <a:txBody>
                    <a:bodyPr/>
                    <a:lstStyle/>
                    <a:p>
                      <a:pPr algn="l" rtl="0" fontAlgn="ctr"/>
                      <a:r>
                        <a:rPr lang="en-US" sz="500" u="none" strike="noStrike" dirty="0">
                          <a:effectLst/>
                        </a:rPr>
                        <a:t>Incorrect</a:t>
                      </a:r>
                      <a:br>
                        <a:rPr lang="en-US" sz="500" u="none" strike="noStrike" dirty="0">
                          <a:effectLst/>
                        </a:rPr>
                      </a:br>
                      <a:r>
                        <a:rPr lang="en-US" sz="500" u="none" strike="noStrike" dirty="0">
                          <a:effectLst/>
                        </a:rPr>
                        <a:t>(common outcomes)</a:t>
                      </a:r>
                      <a:endParaRPr lang="en-US" sz="500" b="0" i="0" u="none" strike="noStrike" dirty="0">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blood pressure problem, gastrointestinal problem, heart problem, weather, cough in chest, weakness, lack of blood, allergies</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blood pressure probblem, gastrointestinal problem, muscle problem, weather, injury, swelling in chest, bad blood, chest congestion</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weather, heat in liver, acidity</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viral fever, chest infection</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viral fever, chest infection</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viral fever, chest infection</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viral fever, chest infection</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allergies, chest infection, fever</a:t>
                      </a:r>
                      <a:endParaRPr lang="en-US" sz="500" b="0" i="0" u="none" strike="noStrike">
                        <a:solidFill>
                          <a:srgbClr val="000000"/>
                        </a:solidFill>
                        <a:effectLst/>
                        <a:latin typeface="Garamond" panose="02020404030301010803" pitchFamily="18" charset="0"/>
                      </a:endParaRPr>
                    </a:p>
                  </a:txBody>
                  <a:tcPr marL="4183" marR="4183" marT="4183" marB="0" anchor="ctr"/>
                </a:tc>
                <a:extLst>
                  <a:ext uri="{0D108BD9-81ED-4DB2-BD59-A6C34878D82A}">
                    <a16:rowId xmlns:a16="http://schemas.microsoft.com/office/drawing/2014/main" val="1536232391"/>
                  </a:ext>
                </a:extLst>
              </a:tr>
              <a:tr h="121402">
                <a:tc>
                  <a:txBody>
                    <a:bodyPr/>
                    <a:lstStyle/>
                    <a:p>
                      <a:pPr algn="l" rtl="0" fontAlgn="ctr"/>
                      <a:r>
                        <a:rPr lang="en-US" sz="500" b="1" u="none" strike="noStrike" dirty="0">
                          <a:solidFill>
                            <a:srgbClr val="0F4E9C"/>
                          </a:solidFill>
                          <a:effectLst/>
                        </a:rPr>
                        <a:t>Panel C: Treatment</a:t>
                      </a:r>
                      <a:endParaRPr lang="en-US" sz="500" b="1" i="0" u="none" strike="noStrike" dirty="0">
                        <a:solidFill>
                          <a:srgbClr val="0F4E9C"/>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extLst>
                  <a:ext uri="{0D108BD9-81ED-4DB2-BD59-A6C34878D82A}">
                    <a16:rowId xmlns:a16="http://schemas.microsoft.com/office/drawing/2014/main" val="2464953626"/>
                  </a:ext>
                </a:extLst>
              </a:tr>
              <a:tr h="607014">
                <a:tc>
                  <a:txBody>
                    <a:bodyPr/>
                    <a:lstStyle/>
                    <a:p>
                      <a:pPr algn="l" rtl="0" fontAlgn="ctr"/>
                      <a:r>
                        <a:rPr lang="en-US" sz="500" u="none" strike="noStrike" dirty="0">
                          <a:effectLst/>
                        </a:rPr>
                        <a:t>Correct case management</a:t>
                      </a:r>
                      <a:endParaRPr lang="en-US" sz="500" b="0" i="0" u="none" strike="noStrike" dirty="0">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dirty="0">
                          <a:effectLst/>
                        </a:rPr>
                        <a:t>bronchodilators, theophylline, inhaled or oral corticosteroids, leukotriene inhibitors, </a:t>
                      </a:r>
                      <a:r>
                        <a:rPr lang="en-US" sz="500" u="none" strike="noStrike" dirty="0" err="1">
                          <a:effectLst/>
                        </a:rPr>
                        <a:t>cromones</a:t>
                      </a:r>
                      <a:r>
                        <a:rPr lang="en-US" sz="500" u="none" strike="noStrike" dirty="0">
                          <a:effectLst/>
                        </a:rPr>
                        <a:t>, inhaled </a:t>
                      </a:r>
                      <a:r>
                        <a:rPr lang="en-US" sz="500" u="none" strike="noStrike" dirty="0" err="1">
                          <a:effectLst/>
                        </a:rPr>
                        <a:t>anticholinergincs</a:t>
                      </a:r>
                      <a:endParaRPr lang="en-US" sz="500" b="0" i="0" u="none" strike="noStrike" dirty="0">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aspirin, clopidogrel, anti-platelet agents, ecg in/outside clinic, referral</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ORS, rehydration</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sputum testing, chest x-ray, referral to public DOTS center or  aprivate provider or specialist</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sputum testing, chest x-ray, referral to public DOTS center or  aprivate provider or specialist</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referral to public DOTS center, private provider or  specialist, initiation of treatment with standard, 4-drug, first-line anti TB theray</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DST (culture, line probe assay, or Xpert MTB/RIF) or referral to a public DOTS center or to a private provider or specialist</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Test or recommendation for CXR, sputum test for AFB, test for DST</a:t>
                      </a:r>
                      <a:endParaRPr lang="en-US" sz="500" b="0" i="0" u="none" strike="noStrike">
                        <a:solidFill>
                          <a:srgbClr val="000000"/>
                        </a:solidFill>
                        <a:effectLst/>
                        <a:latin typeface="Garamond" panose="02020404030301010803" pitchFamily="18" charset="0"/>
                      </a:endParaRPr>
                    </a:p>
                  </a:txBody>
                  <a:tcPr marL="4183" marR="4183" marT="4183" marB="0" anchor="ctr"/>
                </a:tc>
                <a:extLst>
                  <a:ext uri="{0D108BD9-81ED-4DB2-BD59-A6C34878D82A}">
                    <a16:rowId xmlns:a16="http://schemas.microsoft.com/office/drawing/2014/main" val="3776344149"/>
                  </a:ext>
                </a:extLst>
              </a:tr>
              <a:tr h="250393">
                <a:tc>
                  <a:txBody>
                    <a:bodyPr/>
                    <a:lstStyle/>
                    <a:p>
                      <a:pPr algn="l" rtl="0" fontAlgn="ctr"/>
                      <a:r>
                        <a:rPr lang="en-US" sz="500" u="none" strike="noStrike">
                          <a:effectLst/>
                        </a:rPr>
                        <a:t>Incorrect case management</a:t>
                      </a:r>
                      <a:br>
                        <a:rPr lang="en-US" sz="500" u="none" strike="noStrike">
                          <a:effectLst/>
                        </a:rPr>
                      </a:br>
                      <a:r>
                        <a:rPr lang="en-US" sz="500" u="none" strike="noStrike">
                          <a:effectLst/>
                        </a:rPr>
                        <a:t>(common outcomes)</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anti-allergy medication, antibiotics, pain medication</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antibiotics, steroids, ibuprofen</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antibiotics, zinc, cetrizine</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anti-TB medication alone, anti-allergy medication, antibiotics</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anti-TB medication alone, anti-allergy medication, antibiotics</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anti-allergy medication, steroids</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anti-TB medication alone, anti-allergy medication, steroids</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dirty="0">
                          <a:effectLst/>
                        </a:rPr>
                        <a:t>any other medication</a:t>
                      </a:r>
                      <a:endParaRPr lang="en-US" sz="500" b="0" i="0" u="none" strike="noStrike" dirty="0">
                        <a:solidFill>
                          <a:srgbClr val="000000"/>
                        </a:solidFill>
                        <a:effectLst/>
                        <a:latin typeface="Garamond" panose="02020404030301010803" pitchFamily="18" charset="0"/>
                      </a:endParaRPr>
                    </a:p>
                  </a:txBody>
                  <a:tcPr marL="4183" marR="4183" marT="4183" marB="0" anchor="ctr"/>
                </a:tc>
                <a:extLst>
                  <a:ext uri="{0D108BD9-81ED-4DB2-BD59-A6C34878D82A}">
                    <a16:rowId xmlns:a16="http://schemas.microsoft.com/office/drawing/2014/main" val="1827759144"/>
                  </a:ext>
                </a:extLst>
              </a:tr>
            </a:tbl>
          </a:graphicData>
        </a:graphic>
      </p:graphicFrame>
    </p:spTree>
    <p:extLst>
      <p:ext uri="{BB962C8B-B14F-4D97-AF65-F5344CB8AC3E}">
        <p14:creationId xmlns:p14="http://schemas.microsoft.com/office/powerpoint/2010/main" val="34727149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69E7B-AB76-48A0-8E25-EDEE70E8BE04}"/>
              </a:ext>
            </a:extLst>
          </p:cNvPr>
          <p:cNvSpPr>
            <a:spLocks noGrp="1"/>
          </p:cNvSpPr>
          <p:nvPr>
            <p:ph type="title"/>
          </p:nvPr>
        </p:nvSpPr>
        <p:spPr/>
        <p:txBody>
          <a:bodyPr/>
          <a:lstStyle/>
          <a:p>
            <a:r>
              <a:rPr lang="en-US" dirty="0"/>
              <a:t>Measurement (1)</a:t>
            </a:r>
          </a:p>
        </p:txBody>
      </p:sp>
      <p:sp>
        <p:nvSpPr>
          <p:cNvPr id="3" name="Content Placeholder 2">
            <a:extLst>
              <a:ext uri="{FF2B5EF4-FFF2-40B4-BE49-F238E27FC236}">
                <a16:creationId xmlns:a16="http://schemas.microsoft.com/office/drawing/2014/main" id="{2C9134AD-8AC2-46C8-AC55-45F7B4FD8CD2}"/>
              </a:ext>
            </a:extLst>
          </p:cNvPr>
          <p:cNvSpPr>
            <a:spLocks noGrp="1"/>
          </p:cNvSpPr>
          <p:nvPr>
            <p:ph idx="1"/>
          </p:nvPr>
        </p:nvSpPr>
        <p:spPr/>
        <p:txBody>
          <a:bodyPr>
            <a:normAutofit fontScale="92500"/>
          </a:bodyPr>
          <a:lstStyle/>
          <a:p>
            <a:r>
              <a:rPr lang="en-US" dirty="0"/>
              <a:t>Data rely on measurement of clinical interactions using standardized patients (do) and medical knowledge (know)</a:t>
            </a:r>
          </a:p>
          <a:p>
            <a:pPr marL="0" indent="0">
              <a:buNone/>
            </a:pPr>
            <a:endParaRPr lang="en-US" dirty="0"/>
          </a:p>
          <a:p>
            <a:r>
              <a:rPr lang="en-US" dirty="0"/>
              <a:t>To compute “do” combine 7 different audit studies from India, China and Kenya</a:t>
            </a:r>
          </a:p>
          <a:p>
            <a:pPr lvl="1"/>
            <a:r>
              <a:rPr lang="en-US" dirty="0"/>
              <a:t>Studies not directly comparable—but suggest common patterns in very different contexts</a:t>
            </a:r>
          </a:p>
          <a:p>
            <a:pPr lvl="1"/>
            <a:r>
              <a:rPr lang="en-US" dirty="0"/>
              <a:t>Private sector: 4 Indian and 1 pilot study in Kenya</a:t>
            </a:r>
          </a:p>
          <a:p>
            <a:pPr lvl="1"/>
            <a:r>
              <a:rPr lang="en-US" dirty="0"/>
              <a:t>Public Sector: 1 study each in India, Kenya and China</a:t>
            </a:r>
          </a:p>
          <a:p>
            <a:pPr marL="457200" lvl="1" indent="0">
              <a:buNone/>
            </a:pPr>
            <a:endParaRPr lang="en-US" dirty="0"/>
          </a:p>
          <a:p>
            <a:r>
              <a:rPr lang="en-US" dirty="0"/>
              <a:t> To compute “know” we test medical knowledge using “medical vignettes” for 2 studies in India</a:t>
            </a:r>
          </a:p>
          <a:p>
            <a:pPr lvl="1"/>
            <a:r>
              <a:rPr lang="en-US" dirty="0"/>
              <a:t>Medical vignettes have been shown to produce variation that is closely linked to qualifications (as one would expect). Vignettes now been used in more than 40 countries in various studies as measures of knowledge</a:t>
            </a:r>
          </a:p>
          <a:p>
            <a:pPr marL="457200" lvl="1" indent="0">
              <a:buNone/>
            </a:pPr>
            <a:endParaRPr lang="en-US" dirty="0"/>
          </a:p>
          <a:p>
            <a:r>
              <a:rPr lang="en-US" dirty="0"/>
              <a:t>Finally, to examine patterns with `real’ patients, in 2 studies, we sit in the providers clinic for 1 day and record key metrics for each patient interaction</a:t>
            </a:r>
          </a:p>
        </p:txBody>
      </p:sp>
    </p:spTree>
    <p:extLst>
      <p:ext uri="{BB962C8B-B14F-4D97-AF65-F5344CB8AC3E}">
        <p14:creationId xmlns:p14="http://schemas.microsoft.com/office/powerpoint/2010/main" val="12300736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46EEE-4E99-433B-A119-0B45648F3FF7}"/>
              </a:ext>
            </a:extLst>
          </p:cNvPr>
          <p:cNvSpPr>
            <a:spLocks noGrp="1"/>
          </p:cNvSpPr>
          <p:nvPr>
            <p:ph type="title"/>
          </p:nvPr>
        </p:nvSpPr>
        <p:spPr/>
        <p:txBody>
          <a:bodyPr/>
          <a:lstStyle/>
          <a:p>
            <a:r>
              <a:rPr lang="en-US" dirty="0"/>
              <a:t>Preview of Results</a:t>
            </a:r>
          </a:p>
        </p:txBody>
      </p:sp>
      <p:sp>
        <p:nvSpPr>
          <p:cNvPr id="3" name="Content Placeholder 2">
            <a:extLst>
              <a:ext uri="{FF2B5EF4-FFF2-40B4-BE49-F238E27FC236}">
                <a16:creationId xmlns:a16="http://schemas.microsoft.com/office/drawing/2014/main" id="{4D6800FE-05FD-4D36-BD79-C5EB563BA4A8}"/>
              </a:ext>
            </a:extLst>
          </p:cNvPr>
          <p:cNvSpPr>
            <a:spLocks noGrp="1"/>
          </p:cNvSpPr>
          <p:nvPr>
            <p:ph idx="1"/>
          </p:nvPr>
        </p:nvSpPr>
        <p:spPr/>
        <p:txBody>
          <a:bodyPr>
            <a:noAutofit/>
          </a:bodyPr>
          <a:lstStyle/>
          <a:p>
            <a:r>
              <a:rPr lang="en-US" sz="2000" dirty="0"/>
              <a:t>Market for primary care characterized by significant incorrect treatment: We compute that between 70% and 90% of out-of-pocket payments patients can be characterized as “medically unnecessary”</a:t>
            </a:r>
          </a:p>
          <a:p>
            <a:pPr lvl="1"/>
            <a:r>
              <a:rPr lang="en-US" sz="2000" dirty="0"/>
              <a:t>Incorrect treatment (rather than over-treatment) accounts for 50-78% of “medically unnecessary” expenditures</a:t>
            </a:r>
          </a:p>
          <a:p>
            <a:r>
              <a:rPr lang="en-US" sz="2000" dirty="0"/>
              <a:t>In clinical interactions, providers </a:t>
            </a:r>
            <a:r>
              <a:rPr lang="en-US" sz="2000" u="sng" dirty="0"/>
              <a:t>don’t do </a:t>
            </a:r>
            <a:r>
              <a:rPr lang="en-US" sz="2000" dirty="0"/>
              <a:t>what they tell us they would do if a patient comes to them with the same condition (know-do gap)</a:t>
            </a:r>
          </a:p>
          <a:p>
            <a:pPr lvl="1"/>
            <a:r>
              <a:rPr lang="en-US" sz="2000" dirty="0"/>
              <a:t>Gap increases with knowledge in medical tests, even after adjusting for measurement error</a:t>
            </a:r>
          </a:p>
          <a:p>
            <a:pPr lvl="1"/>
            <a:r>
              <a:rPr lang="en-US" sz="2000" dirty="0"/>
              <a:t>We compute that effort costs would have to be extraordinarily high to explain this gap with low incentives as prices increase with correct treatment in clinical interactions </a:t>
            </a:r>
          </a:p>
          <a:p>
            <a:r>
              <a:rPr lang="en-US" sz="2000" dirty="0"/>
              <a:t>A theory that explains these patterns relies on reputation in the bilateral interaction between providers and patients</a:t>
            </a:r>
          </a:p>
          <a:p>
            <a:pPr lvl="1"/>
            <a:r>
              <a:rPr lang="en-US" sz="2000" dirty="0"/>
              <a:t>Without reputation, providers can’t `do’ too much (even if they know) because patients will think they are trying to make more money</a:t>
            </a:r>
          </a:p>
          <a:p>
            <a:pPr lvl="1"/>
            <a:r>
              <a:rPr lang="en-US" sz="2000" dirty="0"/>
              <a:t>An experimental case-study from West Bengal presents evidence consistent with this theory</a:t>
            </a:r>
          </a:p>
          <a:p>
            <a:pPr lvl="1"/>
            <a:endParaRPr lang="en-US" sz="2000" dirty="0"/>
          </a:p>
          <a:p>
            <a:pPr lvl="1"/>
            <a:endParaRPr lang="en-US" sz="2000" dirty="0"/>
          </a:p>
          <a:p>
            <a:pPr lvl="1"/>
            <a:endParaRPr lang="en-US" sz="2000" dirty="0"/>
          </a:p>
        </p:txBody>
      </p:sp>
    </p:spTree>
    <p:extLst>
      <p:ext uri="{BB962C8B-B14F-4D97-AF65-F5344CB8AC3E}">
        <p14:creationId xmlns:p14="http://schemas.microsoft.com/office/powerpoint/2010/main" val="11115079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DC8E8-581B-408A-8C06-43955E15B5FB}"/>
              </a:ext>
            </a:extLst>
          </p:cNvPr>
          <p:cNvSpPr>
            <a:spLocks noGrp="1"/>
          </p:cNvSpPr>
          <p:nvPr>
            <p:ph type="title"/>
          </p:nvPr>
        </p:nvSpPr>
        <p:spPr/>
        <p:txBody>
          <a:bodyPr>
            <a:normAutofit/>
          </a:bodyPr>
          <a:lstStyle/>
          <a:p>
            <a:r>
              <a:rPr lang="en-US" dirty="0"/>
              <a:t>Addressing measurement error: Technical details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9808AFF3-5C1F-4B3C-BB93-C5E309899EC7}"/>
                  </a:ext>
                </a:extLst>
              </p:cNvPr>
              <p:cNvSpPr>
                <a:spLocks noGrp="1"/>
              </p:cNvSpPr>
              <p:nvPr>
                <p:ph idx="1"/>
              </p:nvPr>
            </p:nvSpPr>
            <p:spPr/>
            <p:txBody>
              <a:bodyPr>
                <a:normAutofit/>
              </a:bodyPr>
              <a:lstStyle/>
              <a:p>
                <a:r>
                  <a:rPr lang="en-US" sz="2200" dirty="0"/>
                  <a:t>We wish to estimate: </a:t>
                </a:r>
                <a14:m>
                  <m:oMath xmlns:m="http://schemas.openxmlformats.org/officeDocument/2006/math">
                    <m:sSubSup>
                      <m:sSubSupPr>
                        <m:ctrlPr>
                          <a:rPr lang="en-US" sz="2200" i="1">
                            <a:latin typeface="Cambria Math" panose="02040503050406030204" pitchFamily="18" charset="0"/>
                          </a:rPr>
                        </m:ctrlPr>
                      </m:sSubSupPr>
                      <m:e>
                        <m:r>
                          <a:rPr lang="en-US" sz="2200" i="1">
                            <a:latin typeface="Cambria Math" panose="02040503050406030204" pitchFamily="18" charset="0"/>
                          </a:rPr>
                          <m:t>𝑌</m:t>
                        </m:r>
                      </m:e>
                      <m:sub>
                        <m:r>
                          <a:rPr lang="en-US" sz="2200" i="1">
                            <a:latin typeface="Cambria Math" panose="02040503050406030204" pitchFamily="18" charset="0"/>
                          </a:rPr>
                          <m:t>𝑖𝑗</m:t>
                        </m:r>
                      </m:sub>
                      <m:sup>
                        <m:r>
                          <a:rPr lang="en-US" sz="2200" i="1">
                            <a:latin typeface="Cambria Math" panose="02040503050406030204" pitchFamily="18" charset="0"/>
                          </a:rPr>
                          <m:t>∗</m:t>
                        </m:r>
                      </m:sup>
                    </m:sSubSup>
                    <m:r>
                      <a:rPr lang="en-US" sz="2200" i="1">
                        <a:latin typeface="Cambria Math" panose="02040503050406030204" pitchFamily="18" charset="0"/>
                      </a:rPr>
                      <m:t>=</m:t>
                    </m:r>
                    <m:r>
                      <a:rPr lang="en-US" sz="2200" i="1">
                        <a:latin typeface="Cambria Math" panose="02040503050406030204" pitchFamily="18" charset="0"/>
                      </a:rPr>
                      <m:t>𝛿</m:t>
                    </m:r>
                    <m:r>
                      <a:rPr lang="en-US" sz="2200" i="1">
                        <a:latin typeface="Cambria Math" panose="02040503050406030204" pitchFamily="18" charset="0"/>
                      </a:rPr>
                      <m:t>+</m:t>
                    </m:r>
                    <m:r>
                      <a:rPr lang="en-US" sz="2200" i="1">
                        <a:latin typeface="Cambria Math" panose="02040503050406030204" pitchFamily="18" charset="0"/>
                      </a:rPr>
                      <m:t>𝛽</m:t>
                    </m:r>
                    <m:r>
                      <a:rPr lang="en-US" sz="2200" i="1">
                        <a:latin typeface="Cambria Math" panose="02040503050406030204" pitchFamily="18" charset="0"/>
                      </a:rPr>
                      <m:t>⋅</m:t>
                    </m:r>
                    <m:sSubSup>
                      <m:sSubSupPr>
                        <m:ctrlPr>
                          <a:rPr lang="en-US" sz="2200" i="1">
                            <a:latin typeface="Cambria Math" panose="02040503050406030204" pitchFamily="18" charset="0"/>
                          </a:rPr>
                        </m:ctrlPr>
                      </m:sSubSupPr>
                      <m:e>
                        <m:r>
                          <a:rPr lang="en-US" sz="2200" i="1">
                            <a:latin typeface="Cambria Math" panose="02040503050406030204" pitchFamily="18" charset="0"/>
                          </a:rPr>
                          <m:t>𝑇</m:t>
                        </m:r>
                      </m:e>
                      <m:sub>
                        <m:r>
                          <a:rPr lang="en-US" sz="2200" i="1">
                            <a:latin typeface="Cambria Math" panose="02040503050406030204" pitchFamily="18" charset="0"/>
                          </a:rPr>
                          <m:t>𝑖𝑗</m:t>
                        </m:r>
                      </m:sub>
                      <m:sup>
                        <m:r>
                          <a:rPr lang="en-US" sz="2200" i="1">
                            <a:latin typeface="Cambria Math" panose="02040503050406030204" pitchFamily="18" charset="0"/>
                          </a:rPr>
                          <m:t>∗</m:t>
                        </m:r>
                      </m:sup>
                    </m:sSubSup>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𝑋</m:t>
                        </m:r>
                      </m:e>
                      <m:sub>
                        <m:r>
                          <a:rPr lang="en-US" sz="2200" i="1">
                            <a:latin typeface="Cambria Math" panose="02040503050406030204" pitchFamily="18" charset="0"/>
                          </a:rPr>
                          <m:t>𝑖𝑗</m:t>
                        </m:r>
                      </m:sub>
                    </m:sSub>
                    <m:r>
                      <a:rPr lang="en-US" sz="2200" i="1">
                        <a:latin typeface="Cambria Math" panose="02040503050406030204" pitchFamily="18" charset="0"/>
                      </a:rPr>
                      <m:t>⋅</m:t>
                    </m:r>
                    <m:r>
                      <a:rPr lang="en-US" sz="2200" i="1">
                        <a:latin typeface="Cambria Math" panose="02040503050406030204" pitchFamily="18" charset="0"/>
                      </a:rPr>
                      <m:t>𝛾</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𝜖</m:t>
                        </m:r>
                      </m:e>
                      <m:sub>
                        <m:r>
                          <a:rPr lang="en-US" sz="2200" i="1">
                            <a:latin typeface="Cambria Math" panose="02040503050406030204" pitchFamily="18" charset="0"/>
                          </a:rPr>
                          <m:t>𝑖𝑗</m:t>
                        </m:r>
                      </m:sub>
                    </m:sSub>
                  </m:oMath>
                </a14:m>
                <a:r>
                  <a:rPr lang="en-US" sz="2200" dirty="0"/>
                  <a:t> but instead of observing </a:t>
                </a:r>
                <a14:m>
                  <m:oMath xmlns:m="http://schemas.openxmlformats.org/officeDocument/2006/math">
                    <m:sSup>
                      <m:sSupPr>
                        <m:ctrlPr>
                          <a:rPr lang="en-US" sz="2200" i="1">
                            <a:latin typeface="Cambria Math" panose="02040503050406030204" pitchFamily="18" charset="0"/>
                          </a:rPr>
                        </m:ctrlPr>
                      </m:sSupPr>
                      <m:e>
                        <m:r>
                          <a:rPr lang="en-US" sz="2200" i="1">
                            <a:latin typeface="Cambria Math" panose="02040503050406030204" pitchFamily="18" charset="0"/>
                          </a:rPr>
                          <m:t>𝑇</m:t>
                        </m:r>
                      </m:e>
                      <m:sup>
                        <m:r>
                          <a:rPr lang="en-US" sz="2200" i="1">
                            <a:latin typeface="Cambria Math" panose="02040503050406030204" pitchFamily="18" charset="0"/>
                          </a:rPr>
                          <m:t>∗</m:t>
                        </m:r>
                      </m:sup>
                    </m:sSup>
                  </m:oMath>
                </a14:m>
                <a:r>
                  <a:rPr lang="en-US" sz="2200" dirty="0"/>
                  <a:t>, we observe </a:t>
                </a:r>
                <a14:m>
                  <m:oMath xmlns:m="http://schemas.openxmlformats.org/officeDocument/2006/math">
                    <m:r>
                      <a:rPr lang="en-US" sz="2200" i="1">
                        <a:latin typeface="Cambria Math" panose="02040503050406030204" pitchFamily="18" charset="0"/>
                      </a:rPr>
                      <m:t>𝑇</m:t>
                    </m:r>
                    <m:r>
                      <a:rPr lang="en-US" sz="2200" i="1">
                        <a:latin typeface="Cambria Math" panose="02040503050406030204" pitchFamily="18" charset="0"/>
                      </a:rPr>
                      <m:t>=</m:t>
                    </m:r>
                    <m:sSup>
                      <m:sSupPr>
                        <m:ctrlPr>
                          <a:rPr lang="en-US" sz="2200" i="1">
                            <a:latin typeface="Cambria Math" panose="02040503050406030204" pitchFamily="18" charset="0"/>
                          </a:rPr>
                        </m:ctrlPr>
                      </m:sSupPr>
                      <m:e>
                        <m:r>
                          <a:rPr lang="en-US" sz="2200" i="1">
                            <a:latin typeface="Cambria Math" panose="02040503050406030204" pitchFamily="18" charset="0"/>
                          </a:rPr>
                          <m:t>𝑇</m:t>
                        </m:r>
                      </m:e>
                      <m:sup>
                        <m:r>
                          <a:rPr lang="en-US" sz="2200" i="1">
                            <a:latin typeface="Cambria Math" panose="02040503050406030204" pitchFamily="18" charset="0"/>
                          </a:rPr>
                          <m:t>∗</m:t>
                        </m:r>
                      </m:sup>
                    </m:sSup>
                    <m:r>
                      <a:rPr lang="en-US" sz="2200" i="1">
                        <a:latin typeface="Cambria Math" panose="02040503050406030204" pitchFamily="18" charset="0"/>
                      </a:rPr>
                      <m:t>+</m:t>
                    </m:r>
                    <m:r>
                      <a:rPr lang="en-US" sz="2200" i="1">
                        <a:latin typeface="Cambria Math" panose="02040503050406030204" pitchFamily="18" charset="0"/>
                      </a:rPr>
                      <m:t>𝜇</m:t>
                    </m:r>
                  </m:oMath>
                </a14:m>
                <a:endParaRPr lang="en-US" sz="2200" dirty="0"/>
              </a:p>
              <a:p>
                <a:r>
                  <a:rPr lang="en-US" sz="2200" dirty="0"/>
                  <a:t>Let where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𝛼</m:t>
                        </m:r>
                      </m:e>
                      <m:sub>
                        <m:r>
                          <a:rPr lang="en-US" sz="2200" i="1">
                            <a:latin typeface="Cambria Math" panose="02040503050406030204" pitchFamily="18" charset="0"/>
                          </a:rPr>
                          <m:t>0</m:t>
                        </m:r>
                      </m:sub>
                    </m:sSub>
                  </m:oMath>
                </a14:m>
                <a:r>
                  <a:rPr lang="en-US" sz="2200" dirty="0"/>
                  <a:t> be fraction of false positives,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𝛼</m:t>
                        </m:r>
                      </m:e>
                      <m:sub>
                        <m:r>
                          <a:rPr lang="en-US" sz="2200" i="1">
                            <a:latin typeface="Cambria Math" panose="02040503050406030204" pitchFamily="18" charset="0"/>
                          </a:rPr>
                          <m:t>1</m:t>
                        </m:r>
                      </m:sub>
                    </m:sSub>
                  </m:oMath>
                </a14:m>
                <a:r>
                  <a:rPr lang="en-US" sz="2200" dirty="0"/>
                  <a:t> fraction of false negatives, and </a:t>
                </a:r>
                <a14:m>
                  <m:oMath xmlns:m="http://schemas.openxmlformats.org/officeDocument/2006/math">
                    <m:sSup>
                      <m:sSupPr>
                        <m:ctrlPr>
                          <a:rPr lang="en-US" sz="2200" i="1">
                            <a:latin typeface="Cambria Math" panose="02040503050406030204" pitchFamily="18" charset="0"/>
                          </a:rPr>
                        </m:ctrlPr>
                      </m:sSupPr>
                      <m:e>
                        <m:r>
                          <a:rPr lang="en-US" sz="2200" i="1">
                            <a:latin typeface="Cambria Math" panose="02040503050406030204" pitchFamily="18" charset="0"/>
                          </a:rPr>
                          <m:t>𝑝</m:t>
                        </m:r>
                      </m:e>
                      <m:sup>
                        <m:r>
                          <a:rPr lang="en-US" sz="2200" i="1">
                            <a:latin typeface="Cambria Math" panose="02040503050406030204" pitchFamily="18" charset="0"/>
                          </a:rPr>
                          <m:t>∗</m:t>
                        </m:r>
                      </m:sup>
                    </m:sSup>
                  </m:oMath>
                </a14:m>
                <a:r>
                  <a:rPr lang="en-US" sz="2200" dirty="0"/>
                  <a:t> fraction of true positives</a:t>
                </a:r>
              </a:p>
              <a:p>
                <a:pPr lvl="1"/>
                <a:r>
                  <a:rPr lang="en-US" sz="1800" dirty="0"/>
                  <a:t>Standard attenuation with measurement error</a:t>
                </a:r>
              </a:p>
              <a:p>
                <a:r>
                  <a:rPr lang="en-US" sz="2200" dirty="0"/>
                  <a:t>OLS estimates will be biased downwards (</a:t>
                </a:r>
                <a:r>
                  <a:rPr lang="en-US" sz="2200" dirty="0" err="1"/>
                  <a:t>Aigner</a:t>
                </a:r>
                <a:r>
                  <a:rPr lang="en-US" sz="2200" dirty="0"/>
                  <a:t>, 1973; Bound, Brown and </a:t>
                </a:r>
                <a:r>
                  <a:rPr lang="en-US" sz="2200" dirty="0" err="1"/>
                  <a:t>Matheowitz</a:t>
                </a:r>
                <a:r>
                  <a:rPr lang="en-US" sz="2200" dirty="0"/>
                  <a:t>, 2001)</a:t>
                </a:r>
              </a:p>
              <a:p>
                <a:pPr lvl="1"/>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𝑝𝑙𝑖𝑚</m:t>
                        </m:r>
                        <m:r>
                          <a:rPr lang="en-US" sz="1800" i="1">
                            <a:latin typeface="Cambria Math" panose="02040503050406030204" pitchFamily="18" charset="0"/>
                          </a:rPr>
                          <m:t> </m:t>
                        </m:r>
                        <m:acc>
                          <m:accPr>
                            <m:chr m:val="̂"/>
                            <m:ctrlPr>
                              <a:rPr lang="en-US" sz="1800" i="1">
                                <a:latin typeface="Cambria Math" panose="02040503050406030204" pitchFamily="18" charset="0"/>
                              </a:rPr>
                            </m:ctrlPr>
                          </m:accPr>
                          <m:e>
                            <m:r>
                              <a:rPr lang="en-US" sz="1800" i="1">
                                <a:latin typeface="Cambria Math" panose="02040503050406030204" pitchFamily="18" charset="0"/>
                              </a:rPr>
                              <m:t>𝛽</m:t>
                            </m:r>
                          </m:e>
                        </m:acc>
                      </m:e>
                      <m:sub>
                        <m:r>
                          <a:rPr lang="en-US" sz="1800" i="1">
                            <a:latin typeface="Cambria Math" panose="02040503050406030204" pitchFamily="18" charset="0"/>
                          </a:rPr>
                          <m:t>𝑂𝐿𝑆</m:t>
                        </m:r>
                      </m:sub>
                    </m:sSub>
                    <m:r>
                      <a:rPr lang="en-US" sz="1800" i="1">
                        <a:latin typeface="Cambria Math" panose="02040503050406030204" pitchFamily="18" charset="0"/>
                      </a:rPr>
                      <m:t>=</m:t>
                    </m:r>
                    <m:r>
                      <a:rPr lang="en-US" sz="1800" i="1">
                        <a:latin typeface="Cambria Math" panose="02040503050406030204" pitchFamily="18" charset="0"/>
                      </a:rPr>
                      <m:t>𝛽</m:t>
                    </m:r>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r>
                          <a:rPr lang="en-US" sz="1800" i="1">
                            <a:latin typeface="Cambria Math" panose="02040503050406030204" pitchFamily="18" charset="0"/>
                          </a:rPr>
                          <m:t>1− </m:t>
                        </m:r>
                        <m:f>
                          <m:fPr>
                            <m:ctrlPr>
                              <a:rPr lang="en-US" sz="1800" i="1">
                                <a:latin typeface="Cambria Math" panose="02040503050406030204" pitchFamily="18" charset="0"/>
                              </a:rPr>
                            </m:ctrlPr>
                          </m:fPr>
                          <m:num>
                            <m:r>
                              <a:rPr lang="en-US" sz="1800" i="1">
                                <a:latin typeface="Cambria Math" panose="02040503050406030204" pitchFamily="18" charset="0"/>
                              </a:rPr>
                              <m:t>𝐶𝑜𝑣</m:t>
                            </m:r>
                            <m:d>
                              <m:dPr>
                                <m:ctrlPr>
                                  <a:rPr lang="en-US" sz="1800" i="1">
                                    <a:latin typeface="Cambria Math" panose="02040503050406030204" pitchFamily="18" charset="0"/>
                                  </a:rPr>
                                </m:ctrlPr>
                              </m:dPr>
                              <m:e>
                                <m:r>
                                  <a:rPr lang="en-US" sz="1800" i="1">
                                    <a:latin typeface="Cambria Math" panose="02040503050406030204" pitchFamily="18" charset="0"/>
                                  </a:rPr>
                                  <m:t>𝑇</m:t>
                                </m:r>
                                <m:r>
                                  <a:rPr lang="en-US" sz="1800" i="1">
                                    <a:latin typeface="Cambria Math" panose="02040503050406030204" pitchFamily="18" charset="0"/>
                                  </a:rPr>
                                  <m:t>,</m:t>
                                </m:r>
                                <m:r>
                                  <a:rPr lang="en-US" sz="1800" i="1">
                                    <a:latin typeface="Cambria Math" panose="02040503050406030204" pitchFamily="18" charset="0"/>
                                  </a:rPr>
                                  <m:t>𝜇</m:t>
                                </m:r>
                              </m:e>
                            </m:d>
                          </m:num>
                          <m:den>
                            <m:r>
                              <a:rPr lang="en-US" sz="1800" i="1">
                                <a:latin typeface="Cambria Math" panose="02040503050406030204" pitchFamily="18" charset="0"/>
                              </a:rPr>
                              <m:t>𝑉𝑎𝑟</m:t>
                            </m:r>
                            <m:d>
                              <m:dPr>
                                <m:ctrlPr>
                                  <a:rPr lang="en-US" sz="1800" i="1">
                                    <a:latin typeface="Cambria Math" panose="02040503050406030204" pitchFamily="18" charset="0"/>
                                  </a:rPr>
                                </m:ctrlPr>
                              </m:dPr>
                              <m:e>
                                <m:r>
                                  <a:rPr lang="en-US" sz="1800" i="1">
                                    <a:latin typeface="Cambria Math" panose="02040503050406030204" pitchFamily="18" charset="0"/>
                                  </a:rPr>
                                  <m:t>𝑇</m:t>
                                </m:r>
                              </m:e>
                            </m:d>
                          </m:den>
                        </m:f>
                      </m:e>
                    </m:d>
                  </m:oMath>
                </a14:m>
                <a:r>
                  <a:rPr lang="en-US" sz="1800" dirty="0"/>
                  <a:t> = </a:t>
                </a:r>
                <a14:m>
                  <m:oMath xmlns:m="http://schemas.openxmlformats.org/officeDocument/2006/math">
                    <m:r>
                      <a:rPr lang="en-US" sz="1800" i="1">
                        <a:latin typeface="Cambria Math" panose="02040503050406030204" pitchFamily="18" charset="0"/>
                      </a:rPr>
                      <m:t>𝛽</m:t>
                    </m:r>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r>
                          <a:rPr lang="en-US" sz="1800" i="1">
                            <a:latin typeface="Cambria Math" panose="02040503050406030204" pitchFamily="18" charset="0"/>
                          </a:rPr>
                          <m:t>1−  </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𝛼</m:t>
                                </m:r>
                              </m:e>
                              <m:sub>
                                <m:r>
                                  <a:rPr lang="en-US" sz="1800" i="1">
                                    <a:latin typeface="Cambria Math" panose="02040503050406030204" pitchFamily="18" charset="0"/>
                                  </a:rPr>
                                  <m:t>1</m:t>
                                </m:r>
                              </m:sub>
                            </m:sSub>
                            <m:r>
                              <a:rPr lang="en-US" sz="1800" i="1">
                                <a:latin typeface="Cambria Math" panose="02040503050406030204" pitchFamily="18" charset="0"/>
                              </a:rPr>
                              <m:t> </m:t>
                            </m:r>
                            <m:sSup>
                              <m:sSupPr>
                                <m:ctrlPr>
                                  <a:rPr lang="en-US" sz="1800" i="1">
                                    <a:latin typeface="Cambria Math" panose="02040503050406030204" pitchFamily="18" charset="0"/>
                                  </a:rPr>
                                </m:ctrlPr>
                              </m:sSupPr>
                              <m:e>
                                <m:r>
                                  <a:rPr lang="en-US" sz="1800" i="1">
                                    <a:latin typeface="Cambria Math" panose="02040503050406030204" pitchFamily="18" charset="0"/>
                                  </a:rPr>
                                  <m:t>𝑝</m:t>
                                </m:r>
                              </m:e>
                              <m:sup>
                                <m:r>
                                  <a:rPr lang="en-US" sz="1800" i="1">
                                    <a:latin typeface="Cambria Math" panose="02040503050406030204" pitchFamily="18" charset="0"/>
                                  </a:rPr>
                                  <m:t>∗</m:t>
                                </m:r>
                              </m:sup>
                            </m:sSup>
                            <m:r>
                              <a:rPr lang="en-US" sz="1800" i="1">
                                <a:latin typeface="Cambria Math" panose="02040503050406030204" pitchFamily="18" charset="0"/>
                              </a:rPr>
                              <m:t>  </m:t>
                            </m:r>
                          </m:num>
                          <m:den>
                            <m:sSub>
                              <m:sSubPr>
                                <m:ctrlPr>
                                  <a:rPr lang="en-US" sz="1800" i="1">
                                    <a:latin typeface="Cambria Math" panose="02040503050406030204" pitchFamily="18" charset="0"/>
                                  </a:rPr>
                                </m:ctrlPr>
                              </m:sSubPr>
                              <m:e>
                                <m:r>
                                  <a:rPr lang="en-US" sz="1800" i="1">
                                    <a:latin typeface="Cambria Math" panose="02040503050406030204" pitchFamily="18" charset="0"/>
                                  </a:rPr>
                                  <m:t>𝛼</m:t>
                                </m:r>
                              </m:e>
                              <m:sub>
                                <m:r>
                                  <a:rPr lang="en-US" sz="1800" i="1">
                                    <a:latin typeface="Cambria Math" panose="02040503050406030204" pitchFamily="18" charset="0"/>
                                  </a:rPr>
                                  <m:t>1</m:t>
                                </m:r>
                              </m:sub>
                            </m:sSub>
                            <m:sSup>
                              <m:sSupPr>
                                <m:ctrlPr>
                                  <a:rPr lang="en-US" sz="1800" i="1">
                                    <a:latin typeface="Cambria Math" panose="02040503050406030204" pitchFamily="18" charset="0"/>
                                  </a:rPr>
                                </m:ctrlPr>
                              </m:sSupPr>
                              <m:e>
                                <m:r>
                                  <a:rPr lang="en-US" sz="1800" i="1">
                                    <a:latin typeface="Cambria Math" panose="02040503050406030204" pitchFamily="18" charset="0"/>
                                  </a:rPr>
                                  <m:t>𝑝</m:t>
                                </m:r>
                              </m:e>
                              <m:sup>
                                <m:r>
                                  <a:rPr lang="en-US" sz="1800" i="1">
                                    <a:latin typeface="Cambria Math" panose="02040503050406030204" pitchFamily="18" charset="0"/>
                                  </a:rPr>
                                  <m:t>∗</m:t>
                                </m:r>
                              </m:sup>
                            </m:sSup>
                            <m:r>
                              <a:rPr lang="en-US" sz="1800" i="1">
                                <a:latin typeface="Cambria Math" panose="02040503050406030204" pitchFamily="18" charset="0"/>
                              </a:rPr>
                              <m:t>+</m:t>
                            </m:r>
                            <m:d>
                              <m:dPr>
                                <m:ctrlPr>
                                  <a:rPr lang="en-US" sz="1800" i="1">
                                    <a:latin typeface="Cambria Math" panose="02040503050406030204" pitchFamily="18" charset="0"/>
                                  </a:rPr>
                                </m:ctrlPr>
                              </m:dPr>
                              <m:e>
                                <m:r>
                                  <a:rPr lang="en-US" sz="1800" i="1">
                                    <a:latin typeface="Cambria Math" panose="02040503050406030204" pitchFamily="18" charset="0"/>
                                  </a:rPr>
                                  <m:t>1−</m:t>
                                </m:r>
                                <m:sSub>
                                  <m:sSubPr>
                                    <m:ctrlPr>
                                      <a:rPr lang="en-US" sz="1800" i="1">
                                        <a:latin typeface="Cambria Math" panose="02040503050406030204" pitchFamily="18" charset="0"/>
                                      </a:rPr>
                                    </m:ctrlPr>
                                  </m:sSubPr>
                                  <m:e>
                                    <m:r>
                                      <a:rPr lang="en-US" sz="1800" i="1">
                                        <a:latin typeface="Cambria Math" panose="02040503050406030204" pitchFamily="18" charset="0"/>
                                      </a:rPr>
                                      <m:t>𝛼</m:t>
                                    </m:r>
                                  </m:e>
                                  <m:sub>
                                    <m:r>
                                      <a:rPr lang="en-US" sz="1800" i="1">
                                        <a:latin typeface="Cambria Math" panose="02040503050406030204" pitchFamily="18" charset="0"/>
                                      </a:rPr>
                                      <m:t>0</m:t>
                                    </m:r>
                                  </m:sub>
                                </m:sSub>
                              </m:e>
                            </m:d>
                            <m:d>
                              <m:dPr>
                                <m:ctrlPr>
                                  <a:rPr lang="en-US" sz="1800" i="1">
                                    <a:latin typeface="Cambria Math" panose="02040503050406030204" pitchFamily="18" charset="0"/>
                                  </a:rPr>
                                </m:ctrlPr>
                              </m:dPr>
                              <m:e>
                                <m:r>
                                  <a:rPr lang="en-US" sz="1800" i="1">
                                    <a:latin typeface="Cambria Math" panose="02040503050406030204" pitchFamily="18" charset="0"/>
                                  </a:rPr>
                                  <m:t>1−</m:t>
                                </m:r>
                                <m:sSup>
                                  <m:sSupPr>
                                    <m:ctrlPr>
                                      <a:rPr lang="en-US" sz="1800" i="1">
                                        <a:latin typeface="Cambria Math" panose="02040503050406030204" pitchFamily="18" charset="0"/>
                                      </a:rPr>
                                    </m:ctrlPr>
                                  </m:sSupPr>
                                  <m:e>
                                    <m:r>
                                      <a:rPr lang="en-US" sz="1800" i="1">
                                        <a:latin typeface="Cambria Math" panose="02040503050406030204" pitchFamily="18" charset="0"/>
                                      </a:rPr>
                                      <m:t>𝑝</m:t>
                                    </m:r>
                                  </m:e>
                                  <m:sup>
                                    <m:r>
                                      <a:rPr lang="en-US" sz="1800" i="1">
                                        <a:latin typeface="Cambria Math" panose="02040503050406030204" pitchFamily="18" charset="0"/>
                                      </a:rPr>
                                      <m:t>∗</m:t>
                                    </m:r>
                                  </m:sup>
                                </m:sSup>
                              </m:e>
                            </m:d>
                          </m:den>
                        </m:f>
                        <m:r>
                          <a:rPr lang="en-US" sz="1800" i="1">
                            <a:latin typeface="Cambria Math" panose="02040503050406030204" pitchFamily="18" charset="0"/>
                          </a:rPr>
                          <m:t>− </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𝛼</m:t>
                                </m:r>
                              </m:e>
                              <m:sub>
                                <m:r>
                                  <a:rPr lang="en-US" sz="1800" i="1">
                                    <a:latin typeface="Cambria Math" panose="02040503050406030204" pitchFamily="18" charset="0"/>
                                  </a:rPr>
                                  <m:t>0</m:t>
                                </m:r>
                              </m:sub>
                            </m:sSub>
                            <m:d>
                              <m:dPr>
                                <m:ctrlPr>
                                  <a:rPr lang="en-US" sz="1800" i="1">
                                    <a:latin typeface="Cambria Math" panose="02040503050406030204" pitchFamily="18" charset="0"/>
                                  </a:rPr>
                                </m:ctrlPr>
                              </m:dPr>
                              <m:e>
                                <m:r>
                                  <a:rPr lang="en-US" sz="1800" i="1">
                                    <a:latin typeface="Cambria Math" panose="02040503050406030204" pitchFamily="18" charset="0"/>
                                  </a:rPr>
                                  <m:t>1−</m:t>
                                </m:r>
                                <m:sSup>
                                  <m:sSupPr>
                                    <m:ctrlPr>
                                      <a:rPr lang="en-US" sz="1800" i="1">
                                        <a:latin typeface="Cambria Math" panose="02040503050406030204" pitchFamily="18" charset="0"/>
                                      </a:rPr>
                                    </m:ctrlPr>
                                  </m:sSupPr>
                                  <m:e>
                                    <m:r>
                                      <a:rPr lang="en-US" sz="1800" i="1">
                                        <a:latin typeface="Cambria Math" panose="02040503050406030204" pitchFamily="18" charset="0"/>
                                      </a:rPr>
                                      <m:t>𝑝</m:t>
                                    </m:r>
                                  </m:e>
                                  <m:sup>
                                    <m:r>
                                      <a:rPr lang="en-US" sz="1800" i="1">
                                        <a:latin typeface="Cambria Math" panose="02040503050406030204" pitchFamily="18" charset="0"/>
                                      </a:rPr>
                                      <m:t>∗</m:t>
                                    </m:r>
                                  </m:sup>
                                </m:sSup>
                              </m:e>
                            </m:d>
                          </m:num>
                          <m:den>
                            <m:sSub>
                              <m:sSubPr>
                                <m:ctrlPr>
                                  <a:rPr lang="en-US" sz="1800" i="1">
                                    <a:latin typeface="Cambria Math" panose="02040503050406030204" pitchFamily="18" charset="0"/>
                                  </a:rPr>
                                </m:ctrlPr>
                              </m:sSubPr>
                              <m:e>
                                <m:r>
                                  <a:rPr lang="en-US" sz="1800" i="1">
                                    <a:latin typeface="Cambria Math" panose="02040503050406030204" pitchFamily="18" charset="0"/>
                                  </a:rPr>
                                  <m:t>𝛼</m:t>
                                </m:r>
                              </m:e>
                              <m:sub>
                                <m:r>
                                  <a:rPr lang="en-US" sz="1800" i="1">
                                    <a:latin typeface="Cambria Math" panose="02040503050406030204" pitchFamily="18" charset="0"/>
                                  </a:rPr>
                                  <m:t>0</m:t>
                                </m:r>
                              </m:sub>
                            </m:sSub>
                            <m:d>
                              <m:dPr>
                                <m:ctrlPr>
                                  <a:rPr lang="en-US" sz="1800" i="1">
                                    <a:latin typeface="Cambria Math" panose="02040503050406030204" pitchFamily="18" charset="0"/>
                                  </a:rPr>
                                </m:ctrlPr>
                              </m:dPr>
                              <m:e>
                                <m:r>
                                  <a:rPr lang="en-US" sz="1800" i="1">
                                    <a:latin typeface="Cambria Math" panose="02040503050406030204" pitchFamily="18" charset="0"/>
                                  </a:rPr>
                                  <m:t>1−</m:t>
                                </m:r>
                                <m:sSup>
                                  <m:sSupPr>
                                    <m:ctrlPr>
                                      <a:rPr lang="en-US" sz="1800" i="1">
                                        <a:latin typeface="Cambria Math" panose="02040503050406030204" pitchFamily="18" charset="0"/>
                                      </a:rPr>
                                    </m:ctrlPr>
                                  </m:sSupPr>
                                  <m:e>
                                    <m:r>
                                      <a:rPr lang="en-US" sz="1800" i="1">
                                        <a:latin typeface="Cambria Math" panose="02040503050406030204" pitchFamily="18" charset="0"/>
                                      </a:rPr>
                                      <m:t>𝑝</m:t>
                                    </m:r>
                                  </m:e>
                                  <m:sup>
                                    <m:r>
                                      <a:rPr lang="en-US" sz="1800" i="1">
                                        <a:latin typeface="Cambria Math" panose="02040503050406030204" pitchFamily="18" charset="0"/>
                                      </a:rPr>
                                      <m:t>∗</m:t>
                                    </m:r>
                                  </m:sup>
                                </m:sSup>
                              </m:e>
                            </m:d>
                            <m:r>
                              <a:rPr lang="en-US" sz="1800" i="1">
                                <a:latin typeface="Cambria Math" panose="02040503050406030204" pitchFamily="18" charset="0"/>
                              </a:rPr>
                              <m:t>+</m:t>
                            </m:r>
                            <m:d>
                              <m:dPr>
                                <m:ctrlPr>
                                  <a:rPr lang="en-US" sz="1800" i="1">
                                    <a:latin typeface="Cambria Math" panose="02040503050406030204" pitchFamily="18" charset="0"/>
                                  </a:rPr>
                                </m:ctrlPr>
                              </m:dPr>
                              <m:e>
                                <m:r>
                                  <a:rPr lang="en-US" sz="1800" i="1">
                                    <a:latin typeface="Cambria Math" panose="02040503050406030204" pitchFamily="18" charset="0"/>
                                  </a:rPr>
                                  <m:t>1−</m:t>
                                </m:r>
                                <m:sSub>
                                  <m:sSubPr>
                                    <m:ctrlPr>
                                      <a:rPr lang="en-US" sz="1800" i="1">
                                        <a:latin typeface="Cambria Math" panose="02040503050406030204" pitchFamily="18" charset="0"/>
                                      </a:rPr>
                                    </m:ctrlPr>
                                  </m:sSubPr>
                                  <m:e>
                                    <m:r>
                                      <a:rPr lang="en-US" sz="1800" i="1">
                                        <a:latin typeface="Cambria Math" panose="02040503050406030204" pitchFamily="18" charset="0"/>
                                      </a:rPr>
                                      <m:t>𝛼</m:t>
                                    </m:r>
                                  </m:e>
                                  <m:sub>
                                    <m:r>
                                      <a:rPr lang="en-US" sz="1800" i="1">
                                        <a:latin typeface="Cambria Math" panose="02040503050406030204" pitchFamily="18" charset="0"/>
                                      </a:rPr>
                                      <m:t>1</m:t>
                                    </m:r>
                                  </m:sub>
                                </m:sSub>
                              </m:e>
                            </m:d>
                            <m:sSup>
                              <m:sSupPr>
                                <m:ctrlPr>
                                  <a:rPr lang="en-US" sz="1800" i="1">
                                    <a:latin typeface="Cambria Math" panose="02040503050406030204" pitchFamily="18" charset="0"/>
                                  </a:rPr>
                                </m:ctrlPr>
                              </m:sSupPr>
                              <m:e>
                                <m:r>
                                  <a:rPr lang="en-US" sz="1800" i="1">
                                    <a:latin typeface="Cambria Math" panose="02040503050406030204" pitchFamily="18" charset="0"/>
                                  </a:rPr>
                                  <m:t>𝑝</m:t>
                                </m:r>
                              </m:e>
                              <m:sup>
                                <m:r>
                                  <a:rPr lang="en-US" sz="1800" i="1">
                                    <a:latin typeface="Cambria Math" panose="02040503050406030204" pitchFamily="18" charset="0"/>
                                  </a:rPr>
                                  <m:t>∗</m:t>
                                </m:r>
                              </m:sup>
                            </m:sSup>
                          </m:den>
                        </m:f>
                      </m:e>
                    </m:d>
                  </m:oMath>
                </a14:m>
                <a:r>
                  <a:rPr lang="en-US" sz="1800" dirty="0"/>
                  <a:t> and thus estimates will be biased downwards</a:t>
                </a:r>
              </a:p>
              <a:p>
                <a:r>
                  <a:rPr lang="en-US" sz="2200" dirty="0"/>
                  <a:t>OLS estimates can be improved by estimating</a:t>
                </a:r>
              </a:p>
              <a:p>
                <a:pPr lvl="1"/>
                <a14:m>
                  <m:oMath xmlns:m="http://schemas.openxmlformats.org/officeDocument/2006/math">
                    <m:r>
                      <a:rPr lang="en-US" sz="1800" i="1">
                        <a:latin typeface="Cambria Math" panose="02040503050406030204" pitchFamily="18" charset="0"/>
                      </a:rPr>
                      <m:t>𝑦</m:t>
                    </m:r>
                    <m:r>
                      <a:rPr lang="en-US" sz="1800" i="1">
                        <a:latin typeface="Cambria Math" panose="02040503050406030204" pitchFamily="18" charset="0"/>
                      </a:rPr>
                      <m:t>=</m:t>
                    </m:r>
                    <m:r>
                      <a:rPr lang="en-US" sz="1800" i="1">
                        <a:latin typeface="Cambria Math" panose="02040503050406030204" pitchFamily="18" charset="0"/>
                      </a:rPr>
                      <m:t>𝛿</m:t>
                    </m:r>
                    <m:r>
                      <a:rPr lang="en-US" sz="1800" i="1">
                        <a:latin typeface="Cambria Math" panose="02040503050406030204" pitchFamily="18" charset="0"/>
                      </a:rPr>
                      <m:t>+ </m:t>
                    </m:r>
                    <m:sSub>
                      <m:sSubPr>
                        <m:ctrlPr>
                          <a:rPr lang="en-US" sz="1800" i="1">
                            <a:latin typeface="Cambria Math" panose="02040503050406030204" pitchFamily="18" charset="0"/>
                          </a:rPr>
                        </m:ctrlPr>
                      </m:sSubPr>
                      <m:e>
                        <m:r>
                          <a:rPr lang="en-US" sz="1800" i="1">
                            <a:latin typeface="Cambria Math" panose="02040503050406030204" pitchFamily="18" charset="0"/>
                          </a:rPr>
                          <m:t>𝛽</m:t>
                        </m:r>
                      </m:e>
                      <m:sub>
                        <m:r>
                          <a:rPr lang="en-US" sz="1800" i="1">
                            <a:latin typeface="Cambria Math" panose="02040503050406030204" pitchFamily="18" charset="0"/>
                          </a:rPr>
                          <m:t>𝑎𝑣𝑔</m:t>
                        </m:r>
                      </m:sub>
                    </m:sSub>
                    <m:r>
                      <a:rPr lang="en-US" sz="1800" i="1">
                        <a:latin typeface="Cambria Math" panose="02040503050406030204" pitchFamily="18" charset="0"/>
                      </a:rPr>
                      <m:t>𝑚𝑒𝑎𝑛</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1</m:t>
                            </m:r>
                          </m:sub>
                        </m:sSub>
                        <m:r>
                          <a:rPr lang="en-US" sz="1800" i="1">
                            <a:latin typeface="Cambria Math" panose="02040503050406030204" pitchFamily="18" charset="0"/>
                          </a:rPr>
                          <m:t>, </m:t>
                        </m:r>
                        <m:sSub>
                          <m:sSubPr>
                            <m:ctrlPr>
                              <a:rPr lang="en-US"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2</m:t>
                            </m:r>
                          </m:sub>
                        </m:sSub>
                      </m:e>
                    </m:d>
                    <m:r>
                      <a:rPr lang="en-US" sz="1800" i="1">
                        <a:latin typeface="Cambria Math" panose="02040503050406030204" pitchFamily="18" charset="0"/>
                      </a:rPr>
                      <m:t>+</m:t>
                    </m:r>
                    <m:r>
                      <a:rPr lang="en-US" sz="1800" i="1">
                        <a:latin typeface="Cambria Math" panose="02040503050406030204" pitchFamily="18" charset="0"/>
                      </a:rPr>
                      <m:t>𝜖</m:t>
                    </m:r>
                  </m:oMath>
                </a14:m>
                <a:endParaRPr lang="en-US" sz="1800" dirty="0"/>
              </a:p>
              <a:p>
                <a:pPr lvl="1"/>
                <a14:m>
                  <m:oMath xmlns:m="http://schemas.openxmlformats.org/officeDocument/2006/math">
                    <m:r>
                      <a:rPr lang="en-US" sz="1800" i="1">
                        <a:latin typeface="Cambria Math" panose="02040503050406030204" pitchFamily="18" charset="0"/>
                      </a:rPr>
                      <m:t>𝑦</m:t>
                    </m:r>
                    <m:r>
                      <a:rPr lang="en-US" sz="1800" i="1">
                        <a:latin typeface="Cambria Math" panose="02040503050406030204" pitchFamily="18" charset="0"/>
                      </a:rPr>
                      <m:t>=</m:t>
                    </m:r>
                    <m:r>
                      <a:rPr lang="en-US" sz="1800" i="1">
                        <a:latin typeface="Cambria Math" panose="02040503050406030204" pitchFamily="18" charset="0"/>
                      </a:rPr>
                      <m:t>𝛿</m:t>
                    </m:r>
                    <m:r>
                      <a:rPr lang="en-US" sz="1800" i="1">
                        <a:latin typeface="Cambria Math" panose="02040503050406030204" pitchFamily="18" charset="0"/>
                      </a:rPr>
                      <m:t>+ </m:t>
                    </m:r>
                    <m:sSub>
                      <m:sSubPr>
                        <m:ctrlPr>
                          <a:rPr lang="en-US" sz="1800" i="1">
                            <a:latin typeface="Cambria Math" panose="02040503050406030204" pitchFamily="18" charset="0"/>
                          </a:rPr>
                        </m:ctrlPr>
                      </m:sSubPr>
                      <m:e>
                        <m:r>
                          <a:rPr lang="en-US" sz="1800" i="1">
                            <a:latin typeface="Cambria Math" panose="02040503050406030204" pitchFamily="18" charset="0"/>
                          </a:rPr>
                          <m:t>𝛽</m:t>
                        </m:r>
                      </m:e>
                      <m:sub>
                        <m:r>
                          <a:rPr lang="en-US" sz="1800" i="1">
                            <a:latin typeface="Cambria Math" panose="02040503050406030204" pitchFamily="18" charset="0"/>
                          </a:rPr>
                          <m:t>01</m:t>
                        </m:r>
                      </m:sub>
                    </m:sSub>
                    <m:r>
                      <a:rPr lang="en-US" sz="1800" i="1">
                        <a:latin typeface="Cambria Math" panose="02040503050406030204" pitchFamily="18" charset="0"/>
                      </a:rPr>
                      <m:t>𝐼</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1</m:t>
                            </m:r>
                          </m:sub>
                        </m:sSub>
                        <m:r>
                          <a:rPr lang="en-US" sz="1800" i="1">
                            <a:latin typeface="Cambria Math" panose="02040503050406030204" pitchFamily="18" charset="0"/>
                          </a:rPr>
                          <m:t>=0, </m:t>
                        </m:r>
                        <m:sSub>
                          <m:sSubPr>
                            <m:ctrlPr>
                              <a:rPr lang="en-US"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2</m:t>
                            </m:r>
                          </m:sub>
                        </m:sSub>
                        <m:r>
                          <a:rPr lang="en-US" sz="1800" i="1">
                            <a:latin typeface="Cambria Math" panose="02040503050406030204" pitchFamily="18" charset="0"/>
                          </a:rPr>
                          <m:t>=1</m:t>
                        </m:r>
                      </m:e>
                    </m:d>
                    <m:r>
                      <a:rPr lang="en-US" sz="1800" i="1">
                        <a:latin typeface="Cambria Math" panose="02040503050406030204" pitchFamily="18" charset="0"/>
                      </a:rPr>
                      <m:t>+ </m:t>
                    </m:r>
                    <m:sSub>
                      <m:sSubPr>
                        <m:ctrlPr>
                          <a:rPr lang="en-US" sz="1800" i="1">
                            <a:latin typeface="Cambria Math" panose="02040503050406030204" pitchFamily="18" charset="0"/>
                          </a:rPr>
                        </m:ctrlPr>
                      </m:sSubPr>
                      <m:e>
                        <m:r>
                          <a:rPr lang="en-US" sz="1800" i="1">
                            <a:latin typeface="Cambria Math" panose="02040503050406030204" pitchFamily="18" charset="0"/>
                          </a:rPr>
                          <m:t>𝛽</m:t>
                        </m:r>
                      </m:e>
                      <m:sub>
                        <m:r>
                          <a:rPr lang="en-US" sz="1800" i="1">
                            <a:latin typeface="Cambria Math" panose="02040503050406030204" pitchFamily="18" charset="0"/>
                          </a:rPr>
                          <m:t>10</m:t>
                        </m:r>
                      </m:sub>
                    </m:sSub>
                    <m:r>
                      <a:rPr lang="en-US" sz="1800" i="1">
                        <a:latin typeface="Cambria Math" panose="02040503050406030204" pitchFamily="18" charset="0"/>
                      </a:rPr>
                      <m:t>𝐼</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1</m:t>
                            </m:r>
                          </m:sub>
                        </m:sSub>
                        <m:r>
                          <a:rPr lang="en-US" sz="1800" i="1">
                            <a:latin typeface="Cambria Math" panose="02040503050406030204" pitchFamily="18" charset="0"/>
                          </a:rPr>
                          <m:t>=1, </m:t>
                        </m:r>
                        <m:sSub>
                          <m:sSubPr>
                            <m:ctrlPr>
                              <a:rPr lang="en-US"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2</m:t>
                            </m:r>
                          </m:sub>
                        </m:sSub>
                        <m:r>
                          <a:rPr lang="en-US" sz="1800" i="1">
                            <a:latin typeface="Cambria Math" panose="02040503050406030204" pitchFamily="18" charset="0"/>
                          </a:rPr>
                          <m:t>=0</m:t>
                        </m:r>
                      </m:e>
                    </m:d>
                    <m:r>
                      <a:rPr lang="en-US" sz="1800" i="1">
                        <a:latin typeface="Cambria Math" panose="02040503050406030204" pitchFamily="18" charset="0"/>
                      </a:rPr>
                      <m:t>+  </m:t>
                    </m:r>
                    <m:sSub>
                      <m:sSubPr>
                        <m:ctrlPr>
                          <a:rPr lang="en-US" sz="1800" i="1">
                            <a:latin typeface="Cambria Math" panose="02040503050406030204" pitchFamily="18" charset="0"/>
                          </a:rPr>
                        </m:ctrlPr>
                      </m:sSubPr>
                      <m:e>
                        <m:r>
                          <a:rPr lang="en-US" sz="1800" i="1">
                            <a:latin typeface="Cambria Math" panose="02040503050406030204" pitchFamily="18" charset="0"/>
                          </a:rPr>
                          <m:t>𝛽</m:t>
                        </m:r>
                      </m:e>
                      <m:sub>
                        <m:r>
                          <a:rPr lang="en-US" sz="1800" i="1">
                            <a:latin typeface="Cambria Math" panose="02040503050406030204" pitchFamily="18" charset="0"/>
                          </a:rPr>
                          <m:t>11</m:t>
                        </m:r>
                      </m:sub>
                    </m:sSub>
                    <m:r>
                      <a:rPr lang="en-US" sz="1800" i="1">
                        <a:latin typeface="Cambria Math" panose="02040503050406030204" pitchFamily="18" charset="0"/>
                      </a:rPr>
                      <m:t>𝐼</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1</m:t>
                            </m:r>
                          </m:sub>
                        </m:sSub>
                        <m:r>
                          <a:rPr lang="en-US" sz="1800" i="1">
                            <a:latin typeface="Cambria Math" panose="02040503050406030204" pitchFamily="18" charset="0"/>
                          </a:rPr>
                          <m:t>=1, </m:t>
                        </m:r>
                        <m:sSub>
                          <m:sSubPr>
                            <m:ctrlPr>
                              <a:rPr lang="en-US"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2</m:t>
                            </m:r>
                          </m:sub>
                        </m:sSub>
                        <m:r>
                          <a:rPr lang="en-US" sz="1800" i="1">
                            <a:latin typeface="Cambria Math" panose="02040503050406030204" pitchFamily="18" charset="0"/>
                          </a:rPr>
                          <m:t>=1</m:t>
                        </m:r>
                      </m:e>
                    </m:d>
                    <m:r>
                      <a:rPr lang="en-US" sz="1800" i="1">
                        <a:latin typeface="Cambria Math" panose="02040503050406030204" pitchFamily="18" charset="0"/>
                      </a:rPr>
                      <m:t>+ </m:t>
                    </m:r>
                    <m:r>
                      <a:rPr lang="en-US" sz="1800" i="1">
                        <a:latin typeface="Cambria Math" panose="02040503050406030204" pitchFamily="18" charset="0"/>
                      </a:rPr>
                      <m:t>𝜖</m:t>
                    </m:r>
                  </m:oMath>
                </a14:m>
                <a:endParaRPr lang="en-US" sz="1800" dirty="0"/>
              </a:p>
              <a:p>
                <a:endParaRPr lang="en-US" dirty="0"/>
              </a:p>
            </p:txBody>
          </p:sp>
        </mc:Choice>
        <mc:Fallback xmlns="">
          <p:sp>
            <p:nvSpPr>
              <p:cNvPr id="4" name="Content Placeholder 2">
                <a:extLst>
                  <a:ext uri="{FF2B5EF4-FFF2-40B4-BE49-F238E27FC236}">
                    <a16:creationId xmlns:a16="http://schemas.microsoft.com/office/drawing/2014/main" id="{9808AFF3-5C1F-4B3C-BB93-C5E309899EC7}"/>
                  </a:ext>
                </a:extLst>
              </p:cNvPr>
              <p:cNvSpPr>
                <a:spLocks noGrp="1" noRot="1" noChangeAspect="1" noMove="1" noResize="1" noEditPoints="1" noAdjustHandles="1" noChangeArrowheads="1" noChangeShapeType="1" noTextEdit="1"/>
              </p:cNvSpPr>
              <p:nvPr>
                <p:ph idx="1"/>
              </p:nvPr>
            </p:nvSpPr>
            <p:spPr>
              <a:xfrm>
                <a:off x="606668" y="1718823"/>
                <a:ext cx="11429999" cy="5120640"/>
              </a:xfrm>
              <a:blipFill>
                <a:blip r:embed="rId2"/>
                <a:stretch>
                  <a:fillRect l="-640" t="-1310"/>
                </a:stretch>
              </a:blipFill>
            </p:spPr>
            <p:txBody>
              <a:bodyPr/>
              <a:lstStyle/>
              <a:p>
                <a:r>
                  <a:rPr lang="en-US">
                    <a:noFill/>
                  </a:rPr>
                  <a:t> </a:t>
                </a:r>
              </a:p>
            </p:txBody>
          </p:sp>
        </mc:Fallback>
      </mc:AlternateContent>
    </p:spTree>
    <p:extLst>
      <p:ext uri="{BB962C8B-B14F-4D97-AF65-F5344CB8AC3E}">
        <p14:creationId xmlns:p14="http://schemas.microsoft.com/office/powerpoint/2010/main" val="12745740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DC8E8-581B-408A-8C06-43955E15B5FB}"/>
              </a:ext>
            </a:extLst>
          </p:cNvPr>
          <p:cNvSpPr>
            <a:spLocks noGrp="1"/>
          </p:cNvSpPr>
          <p:nvPr>
            <p:ph type="title"/>
          </p:nvPr>
        </p:nvSpPr>
        <p:spPr/>
        <p:txBody>
          <a:bodyPr>
            <a:normAutofit/>
          </a:bodyPr>
          <a:lstStyle/>
          <a:p>
            <a:r>
              <a:rPr lang="en-US" dirty="0"/>
              <a:t>Addressing measurement error: Technical details</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3F5955C1-BDC5-4491-B5B4-48F39B76E65C}"/>
                  </a:ext>
                </a:extLst>
              </p:cNvPr>
              <p:cNvSpPr>
                <a:spLocks noGrp="1"/>
              </p:cNvSpPr>
              <p:nvPr>
                <p:ph idx="1"/>
              </p:nvPr>
            </p:nvSpPr>
            <p:spPr/>
            <p:txBody>
              <a:bodyPr>
                <a:normAutofit/>
              </a:bodyPr>
              <a:lstStyle/>
              <a:p>
                <a:r>
                  <a:rPr lang="en-US" sz="2200" dirty="0"/>
                  <a:t>With binary variables, using a second report as an instrument does not yield a consistent </a:t>
                </a:r>
                <a14:m>
                  <m:oMath xmlns:m="http://schemas.openxmlformats.org/officeDocument/2006/math">
                    <m:r>
                      <a:rPr lang="en-US" sz="2200" i="1">
                        <a:latin typeface="Cambria Math" panose="02040503050406030204" pitchFamily="18" charset="0"/>
                      </a:rPr>
                      <m:t>𝛽</m:t>
                    </m:r>
                  </m:oMath>
                </a14:m>
                <a:r>
                  <a:rPr lang="en-US" sz="2200" dirty="0"/>
                  <a:t> because </a:t>
                </a:r>
                <a14:m>
                  <m:oMath xmlns:m="http://schemas.openxmlformats.org/officeDocument/2006/math">
                    <m:sSup>
                      <m:sSupPr>
                        <m:ctrlPr>
                          <a:rPr lang="en-US" sz="2200" i="1">
                            <a:latin typeface="Cambria Math" panose="02040503050406030204" pitchFamily="18" charset="0"/>
                          </a:rPr>
                        </m:ctrlPr>
                      </m:sSupPr>
                      <m:e>
                        <m:r>
                          <a:rPr lang="en-US" sz="2200" i="1">
                            <a:latin typeface="Cambria Math" panose="02040503050406030204" pitchFamily="18" charset="0"/>
                          </a:rPr>
                          <m:t>𝐶𝑜𝑣</m:t>
                        </m:r>
                        <m:r>
                          <a:rPr lang="en-US" sz="2200" i="1">
                            <a:latin typeface="Cambria Math" panose="02040503050406030204" pitchFamily="18" charset="0"/>
                          </a:rPr>
                          <m:t>(</m:t>
                        </m:r>
                        <m:r>
                          <a:rPr lang="en-US" sz="2200" i="1">
                            <a:latin typeface="Cambria Math" panose="02040503050406030204" pitchFamily="18" charset="0"/>
                          </a:rPr>
                          <m:t>𝑇</m:t>
                        </m:r>
                      </m:e>
                      <m:sup>
                        <m:r>
                          <a:rPr lang="en-US" sz="2200" i="1">
                            <a:latin typeface="Cambria Math" panose="02040503050406030204" pitchFamily="18" charset="0"/>
                          </a:rPr>
                          <m:t>∗</m:t>
                        </m:r>
                      </m:sup>
                    </m:sSup>
                    <m:r>
                      <a:rPr lang="en-US" sz="2200" i="1">
                        <a:latin typeface="Cambria Math" panose="02040503050406030204" pitchFamily="18" charset="0"/>
                      </a:rPr>
                      <m:t>, </m:t>
                    </m:r>
                    <m:r>
                      <a:rPr lang="en-US" sz="2200" i="1">
                        <a:latin typeface="Cambria Math" panose="02040503050406030204" pitchFamily="18" charset="0"/>
                      </a:rPr>
                      <m:t>𝜇</m:t>
                    </m:r>
                    <m:r>
                      <a:rPr lang="en-US" sz="2200" i="1">
                        <a:latin typeface="Cambria Math" panose="02040503050406030204" pitchFamily="18" charset="0"/>
                      </a:rPr>
                      <m:t>)≠0</m:t>
                    </m:r>
                  </m:oMath>
                </a14:m>
                <a:endParaRPr lang="en-US" sz="2200" dirty="0"/>
              </a:p>
              <a:p>
                <a:pPr lvl="1"/>
                <a:r>
                  <a:rPr lang="en-US" sz="1800" dirty="0"/>
                  <a:t>A second report as an IV does not yield consistent estimates either, letting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𝑇</m:t>
                        </m:r>
                      </m:e>
                      <m:sub>
                        <m:r>
                          <a:rPr lang="en-US" sz="1800" i="1">
                            <a:latin typeface="Cambria Math" panose="02040503050406030204" pitchFamily="18" charset="0"/>
                          </a:rPr>
                          <m:t>1</m:t>
                        </m:r>
                      </m:sub>
                    </m:sSub>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𝑇</m:t>
                        </m:r>
                      </m:e>
                      <m:sup>
                        <m:r>
                          <a:rPr lang="en-US" sz="1800" i="1">
                            <a:latin typeface="Cambria Math" panose="02040503050406030204" pitchFamily="18" charset="0"/>
                          </a:rPr>
                          <m:t>∗</m:t>
                        </m:r>
                      </m:sup>
                    </m:sSup>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𝜇</m:t>
                        </m:r>
                      </m:e>
                      <m:sub>
                        <m:r>
                          <a:rPr lang="en-US" sz="1800" i="1">
                            <a:latin typeface="Cambria Math" panose="02040503050406030204" pitchFamily="18" charset="0"/>
                          </a:rPr>
                          <m:t>1</m:t>
                        </m:r>
                      </m:sub>
                    </m:sSub>
                  </m:oMath>
                </a14:m>
                <a:r>
                  <a:rPr lang="en-US" sz="1800" dirty="0"/>
                  <a:t> and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𝑇</m:t>
                        </m:r>
                      </m:e>
                      <m:sub>
                        <m:r>
                          <a:rPr lang="en-US" sz="1600" i="1">
                            <a:latin typeface="Cambria Math" panose="02040503050406030204" pitchFamily="18" charset="0"/>
                          </a:rPr>
                          <m:t>2</m:t>
                        </m:r>
                      </m:sub>
                    </m:sSub>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𝑇</m:t>
                        </m:r>
                      </m:e>
                      <m:sup>
                        <m:r>
                          <a:rPr lang="en-US" sz="1600" i="1">
                            <a:latin typeface="Cambria Math" panose="02040503050406030204" pitchFamily="18" charset="0"/>
                          </a:rPr>
                          <m:t>∗</m:t>
                        </m:r>
                      </m:sup>
                    </m:sSup>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𝜇</m:t>
                        </m:r>
                      </m:e>
                      <m:sub>
                        <m:r>
                          <a:rPr lang="en-US" sz="1600" i="1">
                            <a:latin typeface="Cambria Math" panose="02040503050406030204" pitchFamily="18" charset="0"/>
                          </a:rPr>
                          <m:t>2</m:t>
                        </m:r>
                      </m:sub>
                    </m:sSub>
                  </m:oMath>
                </a14:m>
                <a:r>
                  <a:rPr lang="en-US" sz="1600" dirty="0"/>
                  <a:t>.</a:t>
                </a:r>
              </a:p>
              <a:p>
                <a:pPr lvl="1"/>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 </m:t>
                        </m:r>
                        <m:acc>
                          <m:accPr>
                            <m:chr m:val="̂"/>
                            <m:ctrlPr>
                              <a:rPr lang="en-US" sz="2000" i="1">
                                <a:latin typeface="Cambria Math" panose="02040503050406030204" pitchFamily="18" charset="0"/>
                              </a:rPr>
                            </m:ctrlPr>
                          </m:accPr>
                          <m:e>
                            <m:r>
                              <a:rPr lang="en-US" sz="2000" i="1">
                                <a:latin typeface="Cambria Math" panose="02040503050406030204" pitchFamily="18" charset="0"/>
                              </a:rPr>
                              <m:t>𝛽</m:t>
                            </m:r>
                          </m:e>
                        </m:acc>
                      </m:e>
                      <m:sub>
                        <m:r>
                          <a:rPr lang="en-US" sz="2000" i="1">
                            <a:latin typeface="Cambria Math" panose="02040503050406030204" pitchFamily="18" charset="0"/>
                          </a:rPr>
                          <m:t>𝐼𝑉</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𝛽</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𝑉𝑎𝑟</m:t>
                            </m:r>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𝑇</m:t>
                                    </m:r>
                                  </m:e>
                                  <m:sup>
                                    <m:r>
                                      <a:rPr lang="en-US" sz="2000" i="1">
                                        <a:latin typeface="Cambria Math" panose="02040503050406030204" pitchFamily="18" charset="0"/>
                                      </a:rPr>
                                      <m:t>∗</m:t>
                                    </m:r>
                                  </m:sup>
                                </m:sSup>
                              </m:e>
                            </m:d>
                            <m:r>
                              <a:rPr lang="en-US" sz="2000" i="1">
                                <a:latin typeface="Cambria Math" panose="02040503050406030204" pitchFamily="18" charset="0"/>
                              </a:rPr>
                              <m:t>+</m:t>
                            </m:r>
                            <m:r>
                              <a:rPr lang="en-US" sz="2000" i="1">
                                <a:latin typeface="Cambria Math" panose="02040503050406030204" pitchFamily="18" charset="0"/>
                              </a:rPr>
                              <m:t>𝐶𝑜𝑣</m:t>
                            </m:r>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𝑇</m:t>
                                    </m:r>
                                  </m:e>
                                  <m:sup>
                                    <m:r>
                                      <a:rPr lang="en-US" sz="2000" i="1">
                                        <a:latin typeface="Cambria Math" panose="02040503050406030204" pitchFamily="18" charset="0"/>
                                      </a:rPr>
                                      <m:t>∗</m:t>
                                    </m:r>
                                  </m:sup>
                                </m:sSup>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𝜇</m:t>
                                    </m:r>
                                  </m:e>
                                  <m:sub>
                                    <m:r>
                                      <a:rPr lang="en-US" sz="2000" i="1">
                                        <a:latin typeface="Cambria Math" panose="02040503050406030204" pitchFamily="18" charset="0"/>
                                      </a:rPr>
                                      <m:t>2</m:t>
                                    </m:r>
                                  </m:sub>
                                </m:sSub>
                              </m:e>
                            </m:d>
                          </m:e>
                        </m:d>
                        <m:r>
                          <a:rPr lang="en-US" sz="2000" i="1">
                            <a:latin typeface="Cambria Math" panose="02040503050406030204" pitchFamily="18" charset="0"/>
                          </a:rPr>
                          <m:t>+</m:t>
                        </m:r>
                        <m:r>
                          <a:rPr lang="en-US" sz="2000" i="1">
                            <a:latin typeface="Cambria Math" panose="02040503050406030204" pitchFamily="18" charset="0"/>
                          </a:rPr>
                          <m:t>𝐶𝑜𝑣</m:t>
                        </m:r>
                        <m:r>
                          <a:rPr lang="en-US" sz="2000" i="1">
                            <a:latin typeface="Cambria Math" panose="02040503050406030204" pitchFamily="18" charset="0"/>
                          </a:rPr>
                          <m:t>(</m:t>
                        </m:r>
                        <m:r>
                          <a:rPr lang="en-US" sz="2000" i="1">
                            <a:latin typeface="Cambria Math" panose="02040503050406030204" pitchFamily="18" charset="0"/>
                          </a:rPr>
                          <m:t>𝜖</m:t>
                        </m:r>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𝜇</m:t>
                            </m:r>
                          </m:e>
                          <m:sub>
                            <m:r>
                              <a:rPr lang="en-US" sz="2000" i="1">
                                <a:latin typeface="Cambria Math" panose="02040503050406030204" pitchFamily="18" charset="0"/>
                              </a:rPr>
                              <m:t>2</m:t>
                            </m:r>
                          </m:sub>
                        </m:sSub>
                        <m:r>
                          <a:rPr lang="en-US" sz="2000" i="1">
                            <a:latin typeface="Cambria Math" panose="02040503050406030204" pitchFamily="18" charset="0"/>
                          </a:rPr>
                          <m:t>)</m:t>
                        </m:r>
                      </m:num>
                      <m:den>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𝑉𝑎𝑟</m:t>
                            </m:r>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𝑇</m:t>
                                    </m:r>
                                  </m:e>
                                  <m:sup>
                                    <m:r>
                                      <a:rPr lang="en-US" sz="2000" i="1">
                                        <a:latin typeface="Cambria Math" panose="02040503050406030204" pitchFamily="18" charset="0"/>
                                      </a:rPr>
                                      <m:t>∗</m:t>
                                    </m:r>
                                  </m:sup>
                                </m:sSup>
                              </m:e>
                            </m:d>
                            <m:r>
                              <a:rPr lang="en-US" sz="2000" i="1">
                                <a:latin typeface="Cambria Math" panose="02040503050406030204" pitchFamily="18" charset="0"/>
                              </a:rPr>
                              <m:t>+</m:t>
                            </m:r>
                            <m:r>
                              <a:rPr lang="en-US" sz="2000" i="1">
                                <a:latin typeface="Cambria Math" panose="02040503050406030204" pitchFamily="18" charset="0"/>
                              </a:rPr>
                              <m:t>𝐶𝑜𝑣</m:t>
                            </m:r>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𝑇</m:t>
                                    </m:r>
                                  </m:e>
                                  <m:sup>
                                    <m:r>
                                      <a:rPr lang="en-US" sz="2000" i="1">
                                        <a:latin typeface="Cambria Math" panose="02040503050406030204" pitchFamily="18" charset="0"/>
                                      </a:rPr>
                                      <m:t>∗</m:t>
                                    </m:r>
                                  </m:sup>
                                </m:sSup>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𝜇</m:t>
                                    </m:r>
                                  </m:e>
                                  <m:sub>
                                    <m:r>
                                      <a:rPr lang="en-US" sz="2000" i="1">
                                        <a:latin typeface="Cambria Math" panose="02040503050406030204" pitchFamily="18" charset="0"/>
                                      </a:rPr>
                                      <m:t>2</m:t>
                                    </m:r>
                                  </m:sub>
                                </m:sSub>
                              </m:e>
                            </m:d>
                          </m:e>
                        </m:d>
                        <m:r>
                          <a:rPr lang="en-US" sz="2000" i="1">
                            <a:latin typeface="Cambria Math" panose="02040503050406030204" pitchFamily="18" charset="0"/>
                          </a:rPr>
                          <m:t>+</m:t>
                        </m:r>
                        <m:r>
                          <a:rPr lang="en-US" sz="2000" i="1">
                            <a:latin typeface="Cambria Math" panose="02040503050406030204" pitchFamily="18" charset="0"/>
                          </a:rPr>
                          <m:t>𝐶𝑜𝑣</m:t>
                        </m:r>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𝑇</m:t>
                                </m:r>
                              </m:e>
                              <m:sup>
                                <m:r>
                                  <a:rPr lang="en-US" sz="2000" i="1">
                                    <a:latin typeface="Cambria Math" panose="02040503050406030204" pitchFamily="18" charset="0"/>
                                  </a:rPr>
                                  <m:t>∗</m:t>
                                </m:r>
                              </m:sup>
                            </m:sSup>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𝜇</m:t>
                                </m:r>
                              </m:e>
                              <m:sub>
                                <m:r>
                                  <a:rPr lang="en-US" sz="2000" i="1">
                                    <a:latin typeface="Cambria Math" panose="02040503050406030204" pitchFamily="18" charset="0"/>
                                  </a:rPr>
                                  <m:t>2</m:t>
                                </m:r>
                              </m:sub>
                            </m:sSub>
                          </m:e>
                        </m:d>
                        <m:r>
                          <a:rPr lang="en-US" sz="2000" i="1">
                            <a:latin typeface="Cambria Math" panose="02040503050406030204" pitchFamily="18" charset="0"/>
                          </a:rPr>
                          <m:t>+ </m:t>
                        </m:r>
                        <m:r>
                          <a:rPr lang="en-US" sz="2000" i="1">
                            <a:latin typeface="Cambria Math" panose="02040503050406030204" pitchFamily="18" charset="0"/>
                          </a:rPr>
                          <m:t>𝐶𝑜𝑣</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𝜇</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𝜇</m:t>
                            </m:r>
                          </m:e>
                          <m:sub>
                            <m:r>
                              <a:rPr lang="en-US" sz="2000" i="1">
                                <a:latin typeface="Cambria Math" panose="02040503050406030204" pitchFamily="18" charset="0"/>
                              </a:rPr>
                              <m:t>2</m:t>
                            </m:r>
                          </m:sub>
                        </m:sSub>
                        <m:r>
                          <a:rPr lang="en-US" sz="2000" i="1">
                            <a:latin typeface="Cambria Math" panose="02040503050406030204" pitchFamily="18" charset="0"/>
                          </a:rPr>
                          <m:t>)</m:t>
                        </m:r>
                      </m:den>
                    </m:f>
                  </m:oMath>
                </a14:m>
                <a:r>
                  <a:rPr lang="en-US" sz="2000" dirty="0"/>
                  <a:t> </a:t>
                </a:r>
                <a14:m>
                  <m:oMath xmlns:m="http://schemas.openxmlformats.org/officeDocument/2006/math">
                    <m:r>
                      <a:rPr lang="en-US" sz="2000" i="1">
                        <a:latin typeface="Cambria Math" panose="02040503050406030204" pitchFamily="18" charset="0"/>
                      </a:rPr>
                      <m:t>=</m:t>
                    </m:r>
                    <m:r>
                      <a:rPr lang="en-US" sz="2000" i="1">
                        <a:latin typeface="Cambria Math" panose="02040503050406030204" pitchFamily="18" charset="0"/>
                      </a:rPr>
                      <m:t>𝛽</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 </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1− </m:t>
                            </m:r>
                            <m:sSub>
                              <m:sSubPr>
                                <m:ctrlPr>
                                  <a:rPr lang="en-US" sz="2000" i="1">
                                    <a:latin typeface="Cambria Math" panose="02040503050406030204" pitchFamily="18" charset="0"/>
                                  </a:rPr>
                                </m:ctrlPr>
                              </m:sSubPr>
                              <m:e>
                                <m:r>
                                  <a:rPr lang="en-US" sz="2000" i="1">
                                    <a:latin typeface="Cambria Math" panose="02040503050406030204" pitchFamily="18" charset="0"/>
                                  </a:rPr>
                                  <m:t>𝛼</m:t>
                                </m:r>
                              </m:e>
                              <m:sub>
                                <m:r>
                                  <a:rPr lang="en-US" sz="2000" i="1">
                                    <a:latin typeface="Cambria Math" panose="02040503050406030204" pitchFamily="18" charset="0"/>
                                  </a:rPr>
                                  <m:t>0</m:t>
                                </m:r>
                              </m:sub>
                            </m:sSub>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𝛼</m:t>
                                </m:r>
                              </m:e>
                              <m:sub>
                                <m:r>
                                  <a:rPr lang="en-US" sz="2000" i="1">
                                    <a:latin typeface="Cambria Math" panose="02040503050406030204" pitchFamily="18" charset="0"/>
                                  </a:rPr>
                                  <m:t>1</m:t>
                                </m:r>
                              </m:sub>
                            </m:sSub>
                          </m:den>
                        </m:f>
                      </m:e>
                    </m:d>
                  </m:oMath>
                </a14:m>
                <a:endParaRPr lang="en-US" sz="2000" dirty="0"/>
              </a:p>
              <a:p>
                <a:endParaRPr lang="en-US" sz="2200" dirty="0"/>
              </a:p>
              <a:p>
                <a:r>
                  <a:rPr lang="en-US" sz="2200" dirty="0"/>
                  <a:t>GMM techniques can yield consistent estimates with a second report as instrument (Black, Berger and Scott, 1999 and Kane, Rouse and </a:t>
                </a:r>
                <a:r>
                  <a:rPr lang="en-US" sz="2200" dirty="0" err="1"/>
                  <a:t>Staiger</a:t>
                </a:r>
                <a:r>
                  <a:rPr lang="en-US" sz="2200" dirty="0"/>
                  <a:t> 2001) and with another instrument (</a:t>
                </a:r>
                <a:r>
                  <a:rPr lang="en-US" sz="2200" dirty="0" err="1"/>
                  <a:t>Frazis</a:t>
                </a:r>
                <a:r>
                  <a:rPr lang="en-US" sz="2200" dirty="0"/>
                  <a:t> and Loewenstein, 2003)</a:t>
                </a:r>
              </a:p>
              <a:p>
                <a:pPr lvl="1"/>
                <a:r>
                  <a:rPr lang="en-US" sz="1600" dirty="0"/>
                  <a:t>Estimate fraction of false positives (negatives) at the lower (upper) tail of the knowledge distribution and incorporate these in the estimates</a:t>
                </a:r>
              </a:p>
              <a:p>
                <a:pPr lvl="1"/>
                <a:r>
                  <a:rPr lang="en-US" sz="1600" dirty="0"/>
                  <a:t>Use an instrument and set of covariates to generate the knowledge distribution</a:t>
                </a:r>
              </a:p>
              <a:p>
                <a:pPr lvl="2"/>
                <a:r>
                  <a:rPr lang="en-US" sz="1600" dirty="0"/>
                  <a:t>Instruments: Percentage checklist in vignettes and the second report</a:t>
                </a:r>
              </a:p>
              <a:p>
                <a:pPr lvl="2"/>
                <a:r>
                  <a:rPr lang="en-US" sz="1600" dirty="0"/>
                  <a:t>Covariates: provider qualifications, case fixed effects</a:t>
                </a:r>
              </a:p>
              <a:p>
                <a:endParaRPr lang="en-US" dirty="0"/>
              </a:p>
            </p:txBody>
          </p:sp>
        </mc:Choice>
        <mc:Fallback xmlns="">
          <p:sp>
            <p:nvSpPr>
              <p:cNvPr id="6" name="Content Placeholder 2">
                <a:extLst>
                  <a:ext uri="{FF2B5EF4-FFF2-40B4-BE49-F238E27FC236}">
                    <a16:creationId xmlns:a16="http://schemas.microsoft.com/office/drawing/2014/main" id="{3F5955C1-BDC5-4491-B5B4-48F39B76E65C}"/>
                  </a:ext>
                </a:extLst>
              </p:cNvPr>
              <p:cNvSpPr>
                <a:spLocks noGrp="1" noRot="1" noChangeAspect="1" noMove="1" noResize="1" noEditPoints="1" noAdjustHandles="1" noChangeArrowheads="1" noChangeShapeType="1" noTextEdit="1"/>
              </p:cNvSpPr>
              <p:nvPr>
                <p:ph idx="1"/>
              </p:nvPr>
            </p:nvSpPr>
            <p:spPr>
              <a:blipFill>
                <a:blip r:embed="rId2"/>
                <a:stretch>
                  <a:fillRect t="-1485" r="-1114"/>
                </a:stretch>
              </a:blipFill>
            </p:spPr>
            <p:txBody>
              <a:bodyPr/>
              <a:lstStyle/>
              <a:p>
                <a:r>
                  <a:rPr lang="en-US">
                    <a:noFill/>
                  </a:rPr>
                  <a:t> </a:t>
                </a:r>
              </a:p>
            </p:txBody>
          </p:sp>
        </mc:Fallback>
      </mc:AlternateContent>
    </p:spTree>
    <p:extLst>
      <p:ext uri="{BB962C8B-B14F-4D97-AF65-F5344CB8AC3E}">
        <p14:creationId xmlns:p14="http://schemas.microsoft.com/office/powerpoint/2010/main" val="616141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59904-E26C-4339-B8A8-1AEFFD069EC8}"/>
              </a:ext>
            </a:extLst>
          </p:cNvPr>
          <p:cNvSpPr>
            <a:spLocks noGrp="1"/>
          </p:cNvSpPr>
          <p:nvPr>
            <p:ph type="title"/>
          </p:nvPr>
        </p:nvSpPr>
        <p:spPr/>
        <p:txBody>
          <a:bodyPr>
            <a:normAutofit/>
          </a:bodyPr>
          <a:lstStyle/>
          <a:p>
            <a:r>
              <a:rPr lang="en-US" sz="3600" dirty="0">
                <a:solidFill>
                  <a:srgbClr val="00297D"/>
                </a:solidFill>
              </a:rPr>
              <a:t>Our data: quality of care and knowledge of care</a:t>
            </a:r>
          </a:p>
        </p:txBody>
      </p:sp>
      <p:sp>
        <p:nvSpPr>
          <p:cNvPr id="3" name="Content Placeholder 2">
            <a:extLst>
              <a:ext uri="{FF2B5EF4-FFF2-40B4-BE49-F238E27FC236}">
                <a16:creationId xmlns:a16="http://schemas.microsoft.com/office/drawing/2014/main" id="{867ECCE6-D7DE-4C87-B63F-E69224DFB51B}"/>
              </a:ext>
            </a:extLst>
          </p:cNvPr>
          <p:cNvSpPr>
            <a:spLocks noGrp="1"/>
          </p:cNvSpPr>
          <p:nvPr>
            <p:ph idx="1"/>
          </p:nvPr>
        </p:nvSpPr>
        <p:spPr>
          <a:xfrm>
            <a:off x="382773" y="1247553"/>
            <a:ext cx="11490250" cy="5323576"/>
          </a:xfrm>
        </p:spPr>
        <p:txBody>
          <a:bodyPr>
            <a:noAutofit/>
          </a:bodyPr>
          <a:lstStyle/>
          <a:p>
            <a:r>
              <a:rPr lang="en-US" sz="1800" b="1" dirty="0">
                <a:solidFill>
                  <a:schemeClr val="tx1"/>
                </a:solidFill>
              </a:rPr>
              <a:t>Month 1</a:t>
            </a:r>
            <a:r>
              <a:rPr lang="en-US" sz="1800" dirty="0">
                <a:solidFill>
                  <a:schemeClr val="tx1"/>
                </a:solidFill>
              </a:rPr>
              <a:t>: Standardized Patient (SP) visits healthcare provider and says (in one case): “</a:t>
            </a:r>
            <a:r>
              <a:rPr lang="en-US" sz="1800" i="1" dirty="0">
                <a:solidFill>
                  <a:schemeClr val="tx1"/>
                </a:solidFill>
              </a:rPr>
              <a:t>Dr., I woke up this morning with crushing chest pain and I was feeling very anxious</a:t>
            </a:r>
            <a:r>
              <a:rPr lang="en-US" sz="1800" dirty="0">
                <a:solidFill>
                  <a:schemeClr val="tx1"/>
                </a:solidFill>
              </a:rPr>
              <a:t>”</a:t>
            </a:r>
          </a:p>
          <a:p>
            <a:pPr lvl="1"/>
            <a:r>
              <a:rPr lang="en-US" sz="1800" dirty="0"/>
              <a:t>Answers questions, completes basic exams and provider recommends a treatment</a:t>
            </a:r>
          </a:p>
          <a:p>
            <a:pPr lvl="1"/>
            <a:r>
              <a:rPr lang="en-US" sz="1800" dirty="0"/>
              <a:t>Previous studies demonstrate low detection rates and show that provider behavior is consistent with their believing the SP</a:t>
            </a:r>
          </a:p>
          <a:p>
            <a:pPr lvl="2"/>
            <a:r>
              <a:rPr lang="en-US" sz="1800" dirty="0"/>
              <a:t>That is, providers do not come to the conclusion that the SP is “faking it”—in fact, the more they do with the patient, the more they are convinced that the SP has the condition that they are presenting with</a:t>
            </a:r>
          </a:p>
          <a:p>
            <a:pPr lvl="1"/>
            <a:r>
              <a:rPr lang="en-US" sz="1800" dirty="0"/>
              <a:t>Data capture all aspects of the interaction and the price charged at the end (validations with audio recordings confirm validity of data)</a:t>
            </a:r>
          </a:p>
          <a:p>
            <a:r>
              <a:rPr lang="en-US" sz="1800" b="1" dirty="0">
                <a:solidFill>
                  <a:schemeClr val="tx1"/>
                </a:solidFill>
              </a:rPr>
              <a:t>Months 3-6 </a:t>
            </a:r>
            <a:r>
              <a:rPr lang="en-US" sz="1800" dirty="0">
                <a:solidFill>
                  <a:schemeClr val="tx1"/>
                </a:solidFill>
              </a:rPr>
              <a:t>(after completion of all SP cases): 2 surveyors visit the same provider and complete a test of knowledge using medical vignettes</a:t>
            </a:r>
          </a:p>
          <a:p>
            <a:pPr lvl="1"/>
            <a:r>
              <a:rPr lang="en-US" sz="1800" dirty="0"/>
              <a:t>Surveyor 1: Surveyor 2 will act as a patient who has come to you. You should try and behave exactly as you would with a real patient.</a:t>
            </a:r>
          </a:p>
          <a:p>
            <a:pPr lvl="1"/>
            <a:r>
              <a:rPr lang="en-US" sz="1800" dirty="0"/>
              <a:t>Surveyor 2:  “</a:t>
            </a:r>
            <a:r>
              <a:rPr lang="en-US" sz="1800" i="1" dirty="0"/>
              <a:t>Dr., I woke up this morning with crushing chest pain and I was feeling very anxious</a:t>
            </a:r>
            <a:r>
              <a:rPr lang="en-US" sz="1800" dirty="0"/>
              <a:t>”</a:t>
            </a:r>
          </a:p>
          <a:p>
            <a:pPr lvl="1"/>
            <a:r>
              <a:rPr lang="en-US" sz="1800" dirty="0"/>
              <a:t>Provider asks questions, completes basic exams and recommends a treatment. Answers given by the hypothetical patient are identical across SPs and medical vignettes</a:t>
            </a:r>
          </a:p>
          <a:p>
            <a:r>
              <a:rPr lang="en-US" sz="1800" b="1" dirty="0">
                <a:solidFill>
                  <a:schemeClr val="tx1"/>
                </a:solidFill>
              </a:rPr>
              <a:t>Compare</a:t>
            </a:r>
            <a:r>
              <a:rPr lang="en-US" sz="1800" dirty="0">
                <a:solidFill>
                  <a:schemeClr val="tx1"/>
                </a:solidFill>
              </a:rPr>
              <a:t> performance in clinical interactions with performance in medical vignettes for the same case</a:t>
            </a:r>
          </a:p>
        </p:txBody>
      </p:sp>
    </p:spTree>
    <p:extLst>
      <p:ext uri="{BB962C8B-B14F-4D97-AF65-F5344CB8AC3E}">
        <p14:creationId xmlns:p14="http://schemas.microsoft.com/office/powerpoint/2010/main" val="391090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85B12E-12F5-4140-AB90-B279869C79C7}"/>
              </a:ext>
            </a:extLst>
          </p:cNvPr>
          <p:cNvSpPr>
            <a:spLocks noGrp="1"/>
          </p:cNvSpPr>
          <p:nvPr>
            <p:ph idx="1"/>
          </p:nvPr>
        </p:nvSpPr>
        <p:spPr/>
        <p:txBody>
          <a:bodyPr/>
          <a:lstStyle/>
          <a:p>
            <a:pPr marL="342900" indent="-342900">
              <a:buFont typeface="Arial" panose="020B0604020202020204" pitchFamily="34" charset="0"/>
              <a:buChar char="•"/>
            </a:pPr>
            <a:r>
              <a:rPr lang="en-US" b="1" dirty="0">
                <a:solidFill>
                  <a:schemeClr val="tx1"/>
                </a:solidFill>
              </a:rPr>
              <a:t>Part 1 -</a:t>
            </a:r>
            <a:r>
              <a:rPr lang="en-US" dirty="0">
                <a:solidFill>
                  <a:schemeClr val="tx1"/>
                </a:solidFill>
              </a:rPr>
              <a:t> Characterizes market for primary care and poses a critical puzzle</a:t>
            </a:r>
          </a:p>
          <a:p>
            <a:pPr lvl="1"/>
            <a:r>
              <a:rPr lang="en-US" dirty="0"/>
              <a:t>Quality of care given to SPs is low and highly variable although the knowledge of how to treat the same conditions is much higher</a:t>
            </a:r>
          </a:p>
          <a:p>
            <a:pPr lvl="1"/>
            <a:r>
              <a:rPr lang="en-US" dirty="0"/>
              <a:t>There are large returns to better quality care and providers are not capacity constrained</a:t>
            </a:r>
            <a:br>
              <a:rPr lang="en-US" dirty="0"/>
            </a:br>
            <a:endParaRPr lang="en-US" dirty="0"/>
          </a:p>
          <a:p>
            <a:pPr marL="342900" indent="-342900">
              <a:buFont typeface="Arial" panose="020B0604020202020204" pitchFamily="34" charset="0"/>
              <a:buChar char="•"/>
            </a:pPr>
            <a:r>
              <a:rPr lang="en-US" b="1" dirty="0">
                <a:solidFill>
                  <a:schemeClr val="tx1"/>
                </a:solidFill>
              </a:rPr>
              <a:t>Puzzle</a:t>
            </a:r>
            <a:r>
              <a:rPr lang="en-US" dirty="0">
                <a:solidFill>
                  <a:schemeClr val="tx1"/>
                </a:solidFill>
              </a:rPr>
              <a:t>: If providers know how to treat a condition and would earn substantially more by doing so in a context of excess capacity, why do they choose not to do so?</a:t>
            </a:r>
            <a:br>
              <a:rPr lang="en-US" dirty="0">
                <a:solidFill>
                  <a:schemeClr val="tx1"/>
                </a:solidFill>
              </a:rPr>
            </a:br>
            <a:endParaRPr lang="en-US" dirty="0">
              <a:solidFill>
                <a:schemeClr val="tx1"/>
              </a:solidFill>
            </a:endParaRPr>
          </a:p>
          <a:p>
            <a:pPr marL="342900" indent="-342900">
              <a:buFont typeface="Arial" panose="020B0604020202020204" pitchFamily="34" charset="0"/>
              <a:buChar char="•"/>
            </a:pPr>
            <a:r>
              <a:rPr lang="en-US" b="1" dirty="0">
                <a:solidFill>
                  <a:schemeClr val="tx1"/>
                </a:solidFill>
              </a:rPr>
              <a:t>Part 2 -</a:t>
            </a:r>
            <a:r>
              <a:rPr lang="en-US" dirty="0">
                <a:solidFill>
                  <a:schemeClr val="tx1"/>
                </a:solidFill>
              </a:rPr>
              <a:t> Seeks to resolve this puzzle: Bilateral relationship between the patient and provider and the role of trust, not only in healthcare demand, but also supply</a:t>
            </a:r>
          </a:p>
          <a:p>
            <a:pPr marL="1028700" lvl="1" indent="-342900">
              <a:buFont typeface="Arial" panose="020B0604020202020204" pitchFamily="34" charset="0"/>
              <a:buChar char="•"/>
            </a:pPr>
            <a:r>
              <a:rPr lang="en-US" dirty="0"/>
              <a:t>Patients are not sure if the providers advice is self-serving. Providers know this and adjust their behavior accordingly</a:t>
            </a:r>
          </a:p>
          <a:p>
            <a:endParaRPr lang="en-US" dirty="0">
              <a:solidFill>
                <a:schemeClr val="tx1"/>
              </a:solidFill>
            </a:endParaRPr>
          </a:p>
        </p:txBody>
      </p:sp>
      <p:sp>
        <p:nvSpPr>
          <p:cNvPr id="4" name="Title 1">
            <a:extLst>
              <a:ext uri="{FF2B5EF4-FFF2-40B4-BE49-F238E27FC236}">
                <a16:creationId xmlns:a16="http://schemas.microsoft.com/office/drawing/2014/main" id="{208D6B81-A83E-BB45-AB5C-8C402CFC7CEE}"/>
              </a:ext>
            </a:extLst>
          </p:cNvPr>
          <p:cNvSpPr txBox="1">
            <a:spLocks/>
          </p:cNvSpPr>
          <p:nvPr/>
        </p:nvSpPr>
        <p:spPr>
          <a:xfrm>
            <a:off x="382773" y="365126"/>
            <a:ext cx="11490250" cy="7123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accent5">
                    <a:lumMod val="50000"/>
                  </a:schemeClr>
                </a:solidFill>
                <a:latin typeface="+mj-lt"/>
                <a:ea typeface="+mj-ea"/>
                <a:cs typeface="+mj-cs"/>
              </a:defRPr>
            </a:lvl1pPr>
          </a:lstStyle>
          <a:p>
            <a:endParaRPr lang="en-US" sz="3600" dirty="0">
              <a:solidFill>
                <a:srgbClr val="0F4E9C"/>
              </a:solidFill>
            </a:endParaRPr>
          </a:p>
        </p:txBody>
      </p:sp>
    </p:spTree>
    <p:extLst>
      <p:ext uri="{BB962C8B-B14F-4D97-AF65-F5344CB8AC3E}">
        <p14:creationId xmlns:p14="http://schemas.microsoft.com/office/powerpoint/2010/main" val="2162744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297D"/>
                </a:solidFill>
              </a:rPr>
              <a:t>Study samples: conditions covered and types of studies</a:t>
            </a:r>
          </a:p>
        </p:txBody>
      </p:sp>
      <p:pic>
        <p:nvPicPr>
          <p:cNvPr id="6" name="Picture 5">
            <a:extLst>
              <a:ext uri="{FF2B5EF4-FFF2-40B4-BE49-F238E27FC236}">
                <a16:creationId xmlns:a16="http://schemas.microsoft.com/office/drawing/2014/main" id="{BC268BC4-A452-4E39-B06A-2C41D2DC711C}"/>
              </a:ext>
            </a:extLst>
          </p:cNvPr>
          <p:cNvPicPr>
            <a:picLocks noChangeAspect="1"/>
          </p:cNvPicPr>
          <p:nvPr/>
        </p:nvPicPr>
        <p:blipFill>
          <a:blip r:embed="rId3"/>
          <a:stretch>
            <a:fillRect/>
          </a:stretch>
        </p:blipFill>
        <p:spPr>
          <a:xfrm>
            <a:off x="1512286" y="1077434"/>
            <a:ext cx="9167428" cy="5285395"/>
          </a:xfrm>
          <a:prstGeom prst="rect">
            <a:avLst/>
          </a:prstGeom>
        </p:spPr>
      </p:pic>
    </p:spTree>
    <p:extLst>
      <p:ext uri="{BB962C8B-B14F-4D97-AF65-F5344CB8AC3E}">
        <p14:creationId xmlns:p14="http://schemas.microsoft.com/office/powerpoint/2010/main" val="1710084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297D"/>
                </a:solidFill>
              </a:rPr>
              <a:t>Characterizing incorrect and over-treatment</a:t>
            </a:r>
          </a:p>
        </p:txBody>
      </p:sp>
      <p:sp>
        <p:nvSpPr>
          <p:cNvPr id="5" name="Content Placeholder 4">
            <a:extLst>
              <a:ext uri="{FF2B5EF4-FFF2-40B4-BE49-F238E27FC236}">
                <a16:creationId xmlns:a16="http://schemas.microsoft.com/office/drawing/2014/main" id="{DBEE68B3-E04C-4ADF-A8A8-23D67CDEF373}"/>
              </a:ext>
            </a:extLst>
          </p:cNvPr>
          <p:cNvSpPr>
            <a:spLocks noGrp="1"/>
          </p:cNvSpPr>
          <p:nvPr>
            <p:ph idx="1"/>
          </p:nvPr>
        </p:nvSpPr>
        <p:spPr/>
        <p:txBody>
          <a:bodyPr>
            <a:normAutofit/>
          </a:bodyPr>
          <a:lstStyle/>
          <a:p>
            <a:r>
              <a:rPr lang="en-US" dirty="0">
                <a:solidFill>
                  <a:schemeClr val="tx1"/>
                </a:solidFill>
              </a:rPr>
              <a:t>Call the correct treatment vector </a:t>
            </a:r>
            <a:r>
              <a:rPr lang="en-US" b="1" dirty="0">
                <a:solidFill>
                  <a:schemeClr val="tx1"/>
                </a:solidFill>
              </a:rPr>
              <a:t>A</a:t>
            </a:r>
            <a:r>
              <a:rPr lang="en-US" dirty="0">
                <a:solidFill>
                  <a:schemeClr val="tx1"/>
                </a:solidFill>
              </a:rPr>
              <a:t> (example for angina, “take aspirin, get an ECG”)</a:t>
            </a:r>
          </a:p>
          <a:p>
            <a:endParaRPr lang="en-US" dirty="0">
              <a:solidFill>
                <a:schemeClr val="tx1"/>
              </a:solidFill>
            </a:endParaRPr>
          </a:p>
          <a:p>
            <a:r>
              <a:rPr lang="en-US" dirty="0">
                <a:solidFill>
                  <a:schemeClr val="tx1"/>
                </a:solidFill>
              </a:rPr>
              <a:t>Define:</a:t>
            </a:r>
          </a:p>
          <a:p>
            <a:pPr lvl="1"/>
            <a:r>
              <a:rPr lang="en-US" b="1" dirty="0"/>
              <a:t>Correct Treatment</a:t>
            </a:r>
            <a:r>
              <a:rPr lang="en-US" dirty="0"/>
              <a:t>: Patient receives (at least one element of) </a:t>
            </a:r>
            <a:r>
              <a:rPr lang="en-US" b="1" dirty="0"/>
              <a:t>A</a:t>
            </a:r>
            <a:r>
              <a:rPr lang="en-US" dirty="0"/>
              <a:t> and nothing else; example: “Get an ECG” </a:t>
            </a:r>
          </a:p>
          <a:p>
            <a:pPr lvl="1"/>
            <a:r>
              <a:rPr lang="en-US" b="1" dirty="0"/>
              <a:t>Over treatment</a:t>
            </a:r>
            <a:r>
              <a:rPr lang="en-US" dirty="0"/>
              <a:t>: Patient receives </a:t>
            </a:r>
            <a:r>
              <a:rPr lang="en-US" b="1" dirty="0"/>
              <a:t>A </a:t>
            </a:r>
            <a:r>
              <a:rPr lang="en-US" dirty="0"/>
              <a:t>and </a:t>
            </a:r>
            <a:r>
              <a:rPr lang="en-US" b="1" dirty="0"/>
              <a:t>B</a:t>
            </a:r>
            <a:r>
              <a:rPr lang="en-US" dirty="0"/>
              <a:t>; example: “Get an ECG and buy some antibiotics”</a:t>
            </a:r>
          </a:p>
          <a:p>
            <a:pPr lvl="1"/>
            <a:r>
              <a:rPr lang="en-US" b="1" dirty="0"/>
              <a:t>Incorrect Treatment</a:t>
            </a:r>
            <a:r>
              <a:rPr lang="en-US" dirty="0"/>
              <a:t>: Patient does not receive </a:t>
            </a:r>
            <a:r>
              <a:rPr lang="en-US" b="1" dirty="0"/>
              <a:t>A</a:t>
            </a:r>
            <a:r>
              <a:rPr lang="en-US" dirty="0"/>
              <a:t>; she could still receive </a:t>
            </a:r>
            <a:r>
              <a:rPr lang="en-US" b="1" dirty="0"/>
              <a:t>B</a:t>
            </a:r>
            <a:r>
              <a:rPr lang="en-US" dirty="0"/>
              <a:t>.</a:t>
            </a:r>
            <a:endParaRPr lang="en-US" b="1" dirty="0"/>
          </a:p>
          <a:p>
            <a:pPr lvl="2"/>
            <a:r>
              <a:rPr lang="en-US" dirty="0"/>
              <a:t>Set that can range from: “You need a knee X-ray and here are some antibiotics” to “Buy some pain medication” </a:t>
            </a:r>
          </a:p>
        </p:txBody>
      </p:sp>
    </p:spTree>
    <p:extLst>
      <p:ext uri="{BB962C8B-B14F-4D97-AF65-F5344CB8AC3E}">
        <p14:creationId xmlns:p14="http://schemas.microsoft.com/office/powerpoint/2010/main" val="50802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297D"/>
                </a:solidFill>
              </a:rPr>
              <a:t>Characterizing incorrect and over-treatment: extent</a:t>
            </a:r>
          </a:p>
        </p:txBody>
      </p:sp>
      <p:sp>
        <p:nvSpPr>
          <p:cNvPr id="3" name="Content Placeholder 2"/>
          <p:cNvSpPr>
            <a:spLocks noGrp="1"/>
          </p:cNvSpPr>
          <p:nvPr>
            <p:ph idx="1"/>
          </p:nvPr>
        </p:nvSpPr>
        <p:spPr>
          <a:xfrm>
            <a:off x="461223" y="1267698"/>
            <a:ext cx="10515600" cy="530713"/>
          </a:xfrm>
        </p:spPr>
        <p:txBody>
          <a:bodyPr/>
          <a:lstStyle/>
          <a:p>
            <a:r>
              <a:rPr lang="en-US" dirty="0"/>
              <a:t>Across all study sites, SPs incorrectly treated in majority of visits:</a:t>
            </a:r>
          </a:p>
        </p:txBody>
      </p:sp>
      <p:pic>
        <p:nvPicPr>
          <p:cNvPr id="4" name="Picture 3">
            <a:extLst>
              <a:ext uri="{FF2B5EF4-FFF2-40B4-BE49-F238E27FC236}">
                <a16:creationId xmlns:a16="http://schemas.microsoft.com/office/drawing/2014/main" id="{07661B20-1533-43F4-A602-8B26206BC0AE}"/>
              </a:ext>
            </a:extLst>
          </p:cNvPr>
          <p:cNvPicPr>
            <a:picLocks noChangeAspect="1"/>
          </p:cNvPicPr>
          <p:nvPr/>
        </p:nvPicPr>
        <p:blipFill>
          <a:blip r:embed="rId3"/>
          <a:stretch>
            <a:fillRect/>
          </a:stretch>
        </p:blipFill>
        <p:spPr>
          <a:xfrm>
            <a:off x="1131098" y="1973794"/>
            <a:ext cx="9845725" cy="4381286"/>
          </a:xfrm>
          <a:prstGeom prst="rect">
            <a:avLst/>
          </a:prstGeom>
        </p:spPr>
      </p:pic>
      <p:sp>
        <p:nvSpPr>
          <p:cNvPr id="5" name="Rectangle 4">
            <a:extLst>
              <a:ext uri="{FF2B5EF4-FFF2-40B4-BE49-F238E27FC236}">
                <a16:creationId xmlns:a16="http://schemas.microsoft.com/office/drawing/2014/main" id="{095CF066-1ABB-4CA8-836A-BF9BAFDF4777}"/>
              </a:ext>
            </a:extLst>
          </p:cNvPr>
          <p:cNvSpPr/>
          <p:nvPr/>
        </p:nvSpPr>
        <p:spPr>
          <a:xfrm>
            <a:off x="5719292" y="2324559"/>
            <a:ext cx="1167788" cy="3481330"/>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13CFF51-2C45-EE4F-8D64-4A5CF73ABE35}"/>
              </a:ext>
            </a:extLst>
          </p:cNvPr>
          <p:cNvSpPr/>
          <p:nvPr/>
        </p:nvSpPr>
        <p:spPr>
          <a:xfrm>
            <a:off x="4849585" y="2324559"/>
            <a:ext cx="869437" cy="3481330"/>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706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75651</TotalTime>
  <Words>5507</Words>
  <Application>Microsoft Macintosh PowerPoint</Application>
  <PresentationFormat>Widescreen</PresentationFormat>
  <Paragraphs>454</Paragraphs>
  <Slides>60</Slides>
  <Notes>20</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60</vt:i4>
      </vt:variant>
    </vt:vector>
  </HeadingPairs>
  <TitlesOfParts>
    <vt:vector size="68" baseType="lpstr">
      <vt:lpstr>Arial</vt:lpstr>
      <vt:lpstr>Calibri</vt:lpstr>
      <vt:lpstr>Calibri Light</vt:lpstr>
      <vt:lpstr>Cambria Math</vt:lpstr>
      <vt:lpstr>Garamond</vt:lpstr>
      <vt:lpstr>Wingdings</vt:lpstr>
      <vt:lpstr>Office Theme</vt:lpstr>
      <vt:lpstr>1_Office Theme</vt:lpstr>
      <vt:lpstr>The Market for Healthcare in  Low Income Countries</vt:lpstr>
      <vt:lpstr>Context</vt:lpstr>
      <vt:lpstr>What we do in this paper</vt:lpstr>
      <vt:lpstr>Literature</vt:lpstr>
      <vt:lpstr>Markets for primary care: India</vt:lpstr>
      <vt:lpstr>Our data: quality of care and knowledge of care</vt:lpstr>
      <vt:lpstr>Study samples: conditions covered and types of studies</vt:lpstr>
      <vt:lpstr>Characterizing incorrect and over-treatment</vt:lpstr>
      <vt:lpstr>Characterizing incorrect and over-treatment: extent</vt:lpstr>
      <vt:lpstr>Financial implications</vt:lpstr>
      <vt:lpstr>Characterizing incorrect and over-treatment: Financial implications</vt:lpstr>
      <vt:lpstr>Characterizing incorrect and over-treatment: extent</vt:lpstr>
      <vt:lpstr>Incorrect treatment due to lack of knowledge?</vt:lpstr>
      <vt:lpstr>Absolute “know-do” gap</vt:lpstr>
      <vt:lpstr>Conditional know-do gap</vt:lpstr>
      <vt:lpstr>Conditional know-do gap</vt:lpstr>
      <vt:lpstr>Conditional know-do gap: ME correction</vt:lpstr>
      <vt:lpstr>Taking stock </vt:lpstr>
      <vt:lpstr>Is effort rewarded in the market?</vt:lpstr>
      <vt:lpstr>The puzzle</vt:lpstr>
      <vt:lpstr>Fact #1: Providers who spend more time complete more checklist items. Providers who complete more checklist items are more likely to treat correctly.</vt:lpstr>
      <vt:lpstr>Fact #2: Providers who spend more time or complete more checklist items  earn more money (positive return to effort).</vt:lpstr>
      <vt:lpstr>Fact #3: Among those who “know” the correct treatment, wide variation in “do.” Among those who know, the more they “do”, the more likely they treat correctly. </vt:lpstr>
      <vt:lpstr>Fact #4: Those who do more charge patients more.</vt:lpstr>
      <vt:lpstr>Hedonic price regression with SPs</vt:lpstr>
      <vt:lpstr>Hedonic price regressions with real patients</vt:lpstr>
      <vt:lpstr>Hedonic price regression with real patients  and provider fixed-effects</vt:lpstr>
      <vt:lpstr>Hedonic price regression with real patients</vt:lpstr>
      <vt:lpstr>PowerPoint Presentation</vt:lpstr>
      <vt:lpstr>Fact #5: These patterns arise despite  enormous excess capacity in providers’ clinics</vt:lpstr>
      <vt:lpstr>How to understand provider behavior</vt:lpstr>
      <vt:lpstr>Turning to the anthropologist</vt:lpstr>
      <vt:lpstr>The Fallen Idol, Saria 2017</vt:lpstr>
      <vt:lpstr>The Fallen Idol, Saria 2017</vt:lpstr>
      <vt:lpstr>The Fallen Idol, Saria 2017</vt:lpstr>
      <vt:lpstr>PowerPoint Presentation</vt:lpstr>
      <vt:lpstr>Conceptual framework</vt:lpstr>
      <vt:lpstr>Conceptual framework</vt:lpstr>
      <vt:lpstr>Conceptual framework</vt:lpstr>
      <vt:lpstr>Implications</vt:lpstr>
      <vt:lpstr>Case study from an experiment in West Bengal</vt:lpstr>
      <vt:lpstr>Significant impacts on performance with SPs (Science - Das, Banerjee, Chowdhury, and Hussam 2016)</vt:lpstr>
      <vt:lpstr>But training has no impact on knowledge</vt:lpstr>
      <vt:lpstr>…nor differentially by baseline knowledge</vt:lpstr>
      <vt:lpstr>Shift of curve or movement along the curve?</vt:lpstr>
      <vt:lpstr>No shift in the curve</vt:lpstr>
      <vt:lpstr>No shift in the curve</vt:lpstr>
      <vt:lpstr>What did the intervention do?</vt:lpstr>
      <vt:lpstr>Movement along the curve: mediation analysis</vt:lpstr>
      <vt:lpstr>Impact on unnecessary medical expenditures</vt:lpstr>
      <vt:lpstr>Key takeaways</vt:lpstr>
      <vt:lpstr>Implications</vt:lpstr>
      <vt:lpstr>Thank you</vt:lpstr>
      <vt:lpstr>Markets for primary care: Kenya example</vt:lpstr>
      <vt:lpstr>PowerPoint Presentation</vt:lpstr>
      <vt:lpstr>Measurement (1)</vt:lpstr>
      <vt:lpstr>Preview of Results</vt:lpstr>
      <vt:lpstr>Addressing measurement error: Technical details</vt:lpstr>
      <vt:lpstr>Addressing measurement error: Technical details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market for healthcare at the bottom of the pyramid</dc:title>
  <dc:creator>Microsoft Office User</dc:creator>
  <cp:lastModifiedBy>Hussam, Reshmaan (Reshma)</cp:lastModifiedBy>
  <cp:revision>239</cp:revision>
  <dcterms:created xsi:type="dcterms:W3CDTF">2018-09-20T16:18:11Z</dcterms:created>
  <dcterms:modified xsi:type="dcterms:W3CDTF">2023-07-26T20:51:28Z</dcterms:modified>
</cp:coreProperties>
</file>