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slideLayouts/slideLayout2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4"/>
    <p:sldMasterId id="2147483705" r:id="rId5"/>
    <p:sldMasterId id="2147483670" r:id="rId6"/>
    <p:sldMasterId id="2147483698" r:id="rId7"/>
    <p:sldMasterId id="2147483696" r:id="rId8"/>
  </p:sldMasterIdLst>
  <p:notesMasterIdLst>
    <p:notesMasterId r:id="rId39"/>
  </p:notesMasterIdLst>
  <p:handoutMasterIdLst>
    <p:handoutMasterId r:id="rId40"/>
  </p:handoutMasterIdLst>
  <p:sldIdLst>
    <p:sldId id="260" r:id="rId9"/>
    <p:sldId id="293" r:id="rId10"/>
    <p:sldId id="261" r:id="rId11"/>
    <p:sldId id="262" r:id="rId12"/>
    <p:sldId id="264" r:id="rId13"/>
    <p:sldId id="295" r:id="rId14"/>
    <p:sldId id="265" r:id="rId15"/>
    <p:sldId id="291" r:id="rId16"/>
    <p:sldId id="268" r:id="rId17"/>
    <p:sldId id="269" r:id="rId18"/>
    <p:sldId id="292" r:id="rId19"/>
    <p:sldId id="271" r:id="rId20"/>
    <p:sldId id="272" r:id="rId21"/>
    <p:sldId id="276" r:id="rId22"/>
    <p:sldId id="274" r:id="rId23"/>
    <p:sldId id="275" r:id="rId24"/>
    <p:sldId id="277" r:id="rId25"/>
    <p:sldId id="279" r:id="rId26"/>
    <p:sldId id="281" r:id="rId27"/>
    <p:sldId id="280" r:id="rId28"/>
    <p:sldId id="296" r:id="rId29"/>
    <p:sldId id="283" r:id="rId30"/>
    <p:sldId id="285" r:id="rId31"/>
    <p:sldId id="284" r:id="rId32"/>
    <p:sldId id="286" r:id="rId33"/>
    <p:sldId id="297" r:id="rId34"/>
    <p:sldId id="300" r:id="rId35"/>
    <p:sldId id="298" r:id="rId36"/>
    <p:sldId id="288" r:id="rId37"/>
    <p:sldId id="259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4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7FEE7-3BE6-4832-A865-E2FCFDD91415}" v="8" dt="2024-03-05T19:01:52.429"/>
    <p1510:client id="{5524DE80-5B21-431A-B64C-ADFF7E22CB8D}" v="77" dt="2024-03-06T20:45:53.391"/>
    <p1510:client id="{717A249A-FE67-4081-AF34-78C003581CC4}" v="130" dt="2024-03-06T16:23:50.427"/>
    <p1510:client id="{85DB3CFF-EA5D-7AAC-C823-B959B61C0405}" v="6" dt="2024-03-07T13:55:56.705"/>
    <p1510:client id="{C59C927C-1F3D-AF19-AF67-44E3B0F373B5}" v="9" dt="2024-03-07T13:29:25.476"/>
    <p1510:client id="{F1D7135B-ABB8-BACC-3B4F-8A3EBEF1F7B4}" v="46" dt="2024-03-07T13:39:27.5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handoutMaster" Target="handoutMasters/handoutMaster1.xml"/><Relationship Id="rId45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theme" Target="theme/theme1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20" Type="http://schemas.openxmlformats.org/officeDocument/2006/relationships/slide" Target="slides/slide12.xml"/><Relationship Id="rId41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_114_A4309D79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filer5\cifs.homedir\ERPD_Work\CRIW_Conference\Final_CRIW_Tables_for_Presentation_7.5.2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Population Proportion of Hispanic</a:t>
            </a:r>
            <a:r>
              <a:rPr lang="en-US" sz="2000" b="1" baseline="0"/>
              <a:t> and SOR</a:t>
            </a:r>
            <a:endParaRPr lang="en-US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Hispanic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'Slide 17 (plot)'!$A$2:$A$17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'Slide 17 (plot)'!$B$2:$B$17</c:f>
              <c:numCache>
                <c:formatCode>0.0%</c:formatCode>
                <c:ptCount val="16"/>
                <c:pt idx="0">
                  <c:v>0.1353498413411002</c:v>
                </c:pt>
                <c:pt idx="1">
                  <c:v>0.13747711362662701</c:v>
                </c:pt>
                <c:pt idx="2">
                  <c:v>0.13948621509109377</c:v>
                </c:pt>
                <c:pt idx="3">
                  <c:v>0.14175130039049474</c:v>
                </c:pt>
                <c:pt idx="4">
                  <c:v>0.14371915115943773</c:v>
                </c:pt>
                <c:pt idx="5">
                  <c:v>0.1510938418117122</c:v>
                </c:pt>
                <c:pt idx="6">
                  <c:v>0.15270840618288423</c:v>
                </c:pt>
                <c:pt idx="7">
                  <c:v>0.15487293817735509</c:v>
                </c:pt>
                <c:pt idx="8">
                  <c:v>0.15796399384819915</c:v>
                </c:pt>
                <c:pt idx="9">
                  <c:v>0.16051531077844006</c:v>
                </c:pt>
                <c:pt idx="10">
                  <c:v>0.16219024407555283</c:v>
                </c:pt>
                <c:pt idx="11">
                  <c:v>0.16576909330526535</c:v>
                </c:pt>
                <c:pt idx="12">
                  <c:v>0.167865711035908</c:v>
                </c:pt>
                <c:pt idx="13">
                  <c:v>0.1697177810824301</c:v>
                </c:pt>
                <c:pt idx="14">
                  <c:v>0.17174672706891075</c:v>
                </c:pt>
                <c:pt idx="15">
                  <c:v>0.1749080849709109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025-48F2-8B7F-8A0B0ABD1A5B}"/>
            </c:ext>
          </c:extLst>
        </c:ser>
        <c:ser>
          <c:idx val="1"/>
          <c:order val="1"/>
          <c:tx>
            <c:v>SOR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'Slide 17 (plot)'!$C$2:$C$17</c:f>
              <c:numCache>
                <c:formatCode>0.0%</c:formatCode>
                <c:ptCount val="16"/>
                <c:pt idx="0">
                  <c:v>5.3623050093135768E-2</c:v>
                </c:pt>
                <c:pt idx="1">
                  <c:v>5.4923773355801564E-2</c:v>
                </c:pt>
                <c:pt idx="2">
                  <c:v>5.6113577428631031E-2</c:v>
                </c:pt>
                <c:pt idx="3">
                  <c:v>5.6469979677750561E-2</c:v>
                </c:pt>
                <c:pt idx="4">
                  <c:v>5.4815718525868314E-2</c:v>
                </c:pt>
                <c:pt idx="5">
                  <c:v>5.0613912932347321E-2</c:v>
                </c:pt>
                <c:pt idx="6">
                  <c:v>4.7821302129237672E-2</c:v>
                </c:pt>
                <c:pt idx="7">
                  <c:v>4.8836340104478362E-2</c:v>
                </c:pt>
                <c:pt idx="8">
                  <c:v>4.6226256805164366E-2</c:v>
                </c:pt>
                <c:pt idx="9">
                  <c:v>5.1641616288233223E-2</c:v>
                </c:pt>
                <c:pt idx="10">
                  <c:v>5.1718563519950772E-2</c:v>
                </c:pt>
                <c:pt idx="11">
                  <c:v>5.5319485962805968E-2</c:v>
                </c:pt>
                <c:pt idx="12">
                  <c:v>5.724300000133431E-2</c:v>
                </c:pt>
                <c:pt idx="13">
                  <c:v>5.8279802937527374E-2</c:v>
                </c:pt>
                <c:pt idx="14">
                  <c:v>5.9273270176032546E-2</c:v>
                </c:pt>
                <c:pt idx="15">
                  <c:v>5.9902768374559462E-2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025-48F2-8B7F-8A0B0ABD1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25540608"/>
        <c:axId val="1625546368"/>
      </c:lineChart>
      <c:catAx>
        <c:axId val="1625540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5546368"/>
        <c:crosses val="autoZero"/>
        <c:auto val="1"/>
        <c:lblAlgn val="ctr"/>
        <c:lblOffset val="100"/>
        <c:noMultiLvlLbl val="0"/>
      </c:catAx>
      <c:valAx>
        <c:axId val="1625546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5540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Percent</a:t>
            </a:r>
            <a:r>
              <a:rPr lang="en-US" sz="1800" b="1" baseline="0"/>
              <a:t> of Hispanics who are SOR and Percent of SOR in the Hispanic Sub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% of Hispanics who are SOR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'Slide 18 (plot)'!$A$2:$A$16</c:f>
              <c:numCache>
                <c:formatCode>General</c:formatCode>
                <c:ptCount val="15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</c:numCache>
            </c:numRef>
          </c:cat>
          <c:val>
            <c:numRef>
              <c:f>'Slide 18 (plot)'!$B$2:$B$17</c:f>
              <c:numCache>
                <c:formatCode>0.0%</c:formatCode>
                <c:ptCount val="16"/>
                <c:pt idx="0">
                  <c:v>0.34502786360396986</c:v>
                </c:pt>
                <c:pt idx="1">
                  <c:v>0.34915553640790553</c:v>
                </c:pt>
                <c:pt idx="2">
                  <c:v>0.35380466281488365</c:v>
                </c:pt>
                <c:pt idx="3">
                  <c:v>0.3463127518917169</c:v>
                </c:pt>
                <c:pt idx="4">
                  <c:v>0.32914163930364909</c:v>
                </c:pt>
                <c:pt idx="5">
                  <c:v>0.28879468858828283</c:v>
                </c:pt>
                <c:pt idx="6">
                  <c:v>0.26826188834140358</c:v>
                </c:pt>
                <c:pt idx="7">
                  <c:v>0.27082641133330582</c:v>
                </c:pt>
                <c:pt idx="8">
                  <c:v>0.25393357176400805</c:v>
                </c:pt>
                <c:pt idx="9">
                  <c:v>0.27772256849771515</c:v>
                </c:pt>
                <c:pt idx="10">
                  <c:v>0.27155384647525033</c:v>
                </c:pt>
                <c:pt idx="11">
                  <c:v>0.28324077134141579</c:v>
                </c:pt>
                <c:pt idx="12">
                  <c:v>0.29254449684470701</c:v>
                </c:pt>
                <c:pt idx="13">
                  <c:v>0.29718810668065726</c:v>
                </c:pt>
                <c:pt idx="14">
                  <c:v>0.29750591752205352</c:v>
                </c:pt>
                <c:pt idx="15">
                  <c:v>0.29458296092242653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321-4070-B427-976147590443}"/>
            </c:ext>
          </c:extLst>
        </c:ser>
        <c:ser>
          <c:idx val="1"/>
          <c:order val="1"/>
          <c:tx>
            <c:v>% SOR in Hispanic Subgroup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'Slide 18 (plot)'!$C$2:$C$17</c:f>
              <c:numCache>
                <c:formatCode>0.0%</c:formatCode>
                <c:ptCount val="16"/>
                <c:pt idx="0">
                  <c:v>0.85376175411678723</c:v>
                </c:pt>
                <c:pt idx="1">
                  <c:v>0.8735176593280094</c:v>
                </c:pt>
                <c:pt idx="2">
                  <c:v>0.87796174769150559</c:v>
                </c:pt>
                <c:pt idx="3">
                  <c:v>0.86770324839657453</c:v>
                </c:pt>
                <c:pt idx="4">
                  <c:v>0.86029007105735267</c:v>
                </c:pt>
                <c:pt idx="5">
                  <c:v>0.85234756440295267</c:v>
                </c:pt>
                <c:pt idx="6">
                  <c:v>0.84448950690700031</c:v>
                </c:pt>
                <c:pt idx="7">
                  <c:v>0.84495794412087444</c:v>
                </c:pt>
                <c:pt idx="8">
                  <c:v>0.84354371918188442</c:v>
                </c:pt>
                <c:pt idx="9">
                  <c:v>0.84319506743822048</c:v>
                </c:pt>
                <c:pt idx="10">
                  <c:v>0.83314107808955806</c:v>
                </c:pt>
                <c:pt idx="11">
                  <c:v>0.82804625184838387</c:v>
                </c:pt>
                <c:pt idx="12">
                  <c:v>0.83672950696761395</c:v>
                </c:pt>
                <c:pt idx="13">
                  <c:v>0.84365815955020873</c:v>
                </c:pt>
                <c:pt idx="14">
                  <c:v>0.84268251868036936</c:v>
                </c:pt>
                <c:pt idx="15">
                  <c:v>0.83438911327356613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21-4070-B427-9761475904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85778976"/>
        <c:axId val="1685776096"/>
      </c:lineChart>
      <c:catAx>
        <c:axId val="168577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5776096"/>
        <c:crosses val="autoZero"/>
        <c:auto val="1"/>
        <c:lblAlgn val="ctr"/>
        <c:lblOffset val="100"/>
        <c:noMultiLvlLbl val="0"/>
      </c:catAx>
      <c:valAx>
        <c:axId val="1685776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577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3D39A-FB07-40D8-B455-E5E7D563DE76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58EA67-873D-465F-B78C-7C9FBF3A9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04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FC57A-74EF-4D2B-8398-94FF5F014718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53351-54C6-4E10-9628-081805BCC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860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53351-54C6-4E10-9628-081805BCC82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131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53351-54C6-4E10-9628-081805BCC82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98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Use Julie’s –Add “We suggest….”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53351-54C6-4E10-9628-081805BCC82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13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53351-54C6-4E10-9628-081805BCC82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3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53351-54C6-4E10-9628-081805BCC82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28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53351-54C6-4E10-9628-081805BCC8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64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53351-54C6-4E10-9628-081805BCC82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98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53351-54C6-4E10-9628-081805BCC82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Keep this 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53351-54C6-4E10-9628-081805BCC82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895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53351-54C6-4E10-9628-081805BCC82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611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53351-54C6-4E10-9628-081805BCC82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29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4294967295"/>
          </p:nvPr>
        </p:nvSpPr>
        <p:spPr>
          <a:xfrm>
            <a:off x="495300" y="1970532"/>
            <a:ext cx="11201400" cy="1175005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spcBef>
                <a:spcPts val="600"/>
              </a:spcBef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95300" y="443483"/>
            <a:ext cx="11201400" cy="1527048"/>
          </a:xfrm>
          <a:prstGeom prst="rect">
            <a:avLst/>
          </a:prstGeom>
        </p:spPr>
        <p:txBody>
          <a:bodyPr/>
          <a:lstStyle>
            <a:lvl1pPr>
              <a:lnSpc>
                <a:spcPts val="5700"/>
              </a:lnSpc>
              <a:spcBef>
                <a:spcPts val="600"/>
              </a:spcBef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Click,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60416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093F8-6C62-4DB8-B2CE-550B37E5B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2D530-D4D2-4006-9E5B-E3ADB775D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ADC2C6-0977-4D4C-9CDC-027D39255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71D53F-6479-4FAA-8CE6-1EB939F6F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999E-ECC2-474A-91E1-EAF644D51B35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4CC48A-7F8D-4F39-A127-C5EDF8755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7E87A-8CAC-4D28-AF51-E5805067D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1F91-E025-4FF2-9437-3500CE3F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92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2F6A0-E387-4D5B-8F53-8C1DD60D7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505FB7-9921-4642-9670-C069EAEBC2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2E7400-36FE-4D7F-8330-6FF14391B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BE0569-852C-4EE8-9A0B-2BDB11987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999E-ECC2-474A-91E1-EAF644D51B35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221AD-DB9D-4F0A-8C4E-CBA7CC294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F3A40-1495-436C-AB60-DF4492353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1F91-E025-4FF2-9437-3500CE3F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80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7CE54-6019-4A95-A1BE-54E1BE0BF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EB925-7B27-4AF4-B1A9-94CB8634C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68C0D-F282-433A-90C0-B00742D43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999E-ECC2-474A-91E1-EAF644D51B35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D82BB-06CF-49E0-BC4A-9A2F16D18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25F75-91A4-4F6D-AA8C-00282AA34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1F91-E025-4FF2-9437-3500CE3F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501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BDE882-8B24-4A97-AFA7-23DE0C1941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BC8C6F-933C-4F98-97A9-E50D0C991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C5163-2009-42ED-A1CB-E8C20D5F9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999E-ECC2-474A-91E1-EAF644D51B35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3D53D-85BF-4F09-9B87-2A919DB33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6D5FF-068B-4959-AA58-415BFDD36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1F91-E025-4FF2-9437-3500CE3F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25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91757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11201400" cy="804672"/>
          </a:xfrm>
        </p:spPr>
        <p:txBody>
          <a:bodyPr/>
          <a:lstStyle>
            <a:lvl1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722438"/>
            <a:ext cx="11201400" cy="3992563"/>
          </a:xfrm>
        </p:spPr>
        <p:txBody>
          <a:bodyPr/>
          <a:lstStyle>
            <a:lvl1pPr>
              <a:defRPr baseline="0"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Clr>
                <a:srgbClr val="CE1126"/>
              </a:buClr>
              <a:buNone/>
              <a:defRPr>
                <a:solidFill>
                  <a:srgbClr val="000000"/>
                </a:solidFill>
              </a:defRPr>
            </a:lvl5pPr>
            <a:lvl9pPr marL="3657600" indent="0">
              <a:buNone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 (not recommended)</a:t>
            </a:r>
          </a:p>
        </p:txBody>
      </p:sp>
    </p:spTree>
    <p:extLst>
      <p:ext uri="{BB962C8B-B14F-4D97-AF65-F5344CB8AC3E}">
        <p14:creationId xmlns:p14="http://schemas.microsoft.com/office/powerpoint/2010/main" val="450941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88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89635" y="1641021"/>
            <a:ext cx="5314950" cy="4401004"/>
          </a:xfrm>
        </p:spPr>
        <p:txBody>
          <a:bodyPr/>
          <a:lstStyle>
            <a:lvl1pPr>
              <a:buSzPct val="90000"/>
              <a:defRPr/>
            </a:lvl1pPr>
            <a:lvl2pPr>
              <a:buSzPct val="90000"/>
              <a:defRPr/>
            </a:lvl2pPr>
            <a:lvl3pPr>
              <a:buSzPct val="90000"/>
              <a:defRPr/>
            </a:lvl3pPr>
            <a:lvl4pPr>
              <a:buSzPct val="90000"/>
              <a:defRPr/>
            </a:lvl4pPr>
            <a:lvl5pPr>
              <a:buSzPct val="9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6381750" y="1641021"/>
            <a:ext cx="5314950" cy="4401004"/>
          </a:xfrm>
        </p:spPr>
        <p:txBody>
          <a:bodyPr/>
          <a:lstStyle>
            <a:lvl1pPr>
              <a:buSzPct val="90000"/>
              <a:defRPr/>
            </a:lvl1pPr>
            <a:lvl2pPr>
              <a:buSzPct val="90000"/>
              <a:defRPr/>
            </a:lvl2pPr>
            <a:lvl3pPr>
              <a:buSzPct val="90000"/>
              <a:defRPr/>
            </a:lvl3pPr>
            <a:lvl4pPr>
              <a:buSzPct val="90000"/>
              <a:defRPr/>
            </a:lvl4pPr>
            <a:lvl5pPr>
              <a:buSzPct val="9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48254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5962" y="1958975"/>
            <a:ext cx="5314950" cy="4083050"/>
          </a:xfrm>
        </p:spPr>
        <p:txBody>
          <a:bodyPr/>
          <a:lstStyle>
            <a:lvl1pPr>
              <a:buSzPct val="90000"/>
              <a:defRPr/>
            </a:lvl1pPr>
            <a:lvl2pPr>
              <a:buSzPct val="90000"/>
              <a:defRPr/>
            </a:lvl2pPr>
            <a:lvl3pPr>
              <a:buSzPct val="90000"/>
              <a:defRPr/>
            </a:lvl3pPr>
            <a:lvl4pPr>
              <a:buSzPct val="90000"/>
              <a:defRPr/>
            </a:lvl4pPr>
            <a:lvl5pPr>
              <a:buSzPct val="9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6381750" y="1958975"/>
            <a:ext cx="5314950" cy="4083050"/>
          </a:xfrm>
        </p:spPr>
        <p:txBody>
          <a:bodyPr/>
          <a:lstStyle>
            <a:lvl1pPr>
              <a:buSzPct val="90000"/>
              <a:defRPr/>
            </a:lvl1pPr>
            <a:lvl2pPr>
              <a:buSzPct val="90000"/>
              <a:defRPr/>
            </a:lvl2pPr>
            <a:lvl3pPr>
              <a:buSzPct val="90000"/>
              <a:defRPr/>
            </a:lvl3pPr>
            <a:lvl4pPr>
              <a:buSzPct val="90000"/>
              <a:defRPr/>
            </a:lvl4pPr>
            <a:lvl5pPr>
              <a:buSzPct val="9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05967" y="1493838"/>
            <a:ext cx="5314950" cy="3587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381750" y="1493837"/>
            <a:ext cx="5314950" cy="3587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046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0" y="2552471"/>
            <a:ext cx="11201400" cy="182358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section style</a:t>
            </a:r>
          </a:p>
        </p:txBody>
      </p:sp>
    </p:spTree>
    <p:extLst>
      <p:ext uri="{BB962C8B-B14F-4D97-AF65-F5344CB8AC3E}">
        <p14:creationId xmlns:p14="http://schemas.microsoft.com/office/powerpoint/2010/main" val="30288217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758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5174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955721" y="555625"/>
            <a:ext cx="6702879" cy="54213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15925" y="555172"/>
            <a:ext cx="4522788" cy="800100"/>
          </a:xfrm>
        </p:spPr>
        <p:txBody>
          <a:bodyPr/>
          <a:lstStyle>
            <a:lvl1pPr marL="0" indent="0">
              <a:buNone/>
              <a:defRPr/>
            </a:lvl1pPr>
            <a:lvl2pPr marL="457200" indent="0" algn="l">
              <a:buNone/>
              <a:defRPr sz="2400">
                <a:solidFill>
                  <a:schemeClr val="tx1"/>
                </a:solidFill>
              </a:defRPr>
            </a:lvl2pPr>
          </a:lstStyle>
          <a:p>
            <a:pPr lvl="0"/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15925" y="1355725"/>
            <a:ext cx="4522788" cy="4621213"/>
          </a:xfrm>
        </p:spPr>
        <p:txBody>
          <a:bodyPr/>
          <a:lstStyle>
            <a:lvl1pPr>
              <a:buSzPct val="90000"/>
              <a:defRPr/>
            </a:lvl1pPr>
            <a:lvl2pPr>
              <a:buSzPct val="90000"/>
              <a:defRPr/>
            </a:lvl2pPr>
            <a:lvl3pPr>
              <a:buSzPct val="90000"/>
              <a:defRPr/>
            </a:lvl3pPr>
            <a:lvl4pPr>
              <a:buSzPct val="90000"/>
              <a:defRPr/>
            </a:lvl4pPr>
            <a:lvl5pPr marL="1828800" indent="0">
              <a:buSzPct val="90000"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180549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0" y="2552471"/>
            <a:ext cx="11201400" cy="182358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section style</a:t>
            </a:r>
          </a:p>
        </p:txBody>
      </p:sp>
    </p:spTree>
    <p:extLst>
      <p:ext uri="{BB962C8B-B14F-4D97-AF65-F5344CB8AC3E}">
        <p14:creationId xmlns:p14="http://schemas.microsoft.com/office/powerpoint/2010/main" val="1974864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21421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7B581-83E7-25B6-B92F-F5C0C4193D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F3F210-7FE0-43ED-D633-7E9032418B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1059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7FA9A-8EAD-42BE-8016-2CA5046CD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06C00A-7765-452B-8D04-68BA156D5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2A458-7F9F-46FC-9582-A41083DC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999E-ECC2-474A-91E1-EAF644D51B35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C343D-9C36-4D64-B810-205A37068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015C8-3D1C-4080-AA99-44F423C35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1F91-E025-4FF2-9437-3500CE3F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19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B965B-C3B2-4B40-AD2A-76AA9A5C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E20C1-FE85-473B-8DE4-38C8FEA1D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0455B-CC64-4AC4-A219-BFA72A47B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999E-ECC2-474A-91E1-EAF644D51B35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05775-977B-42DD-903E-35FD8256C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AB678-5EE9-4FE6-8BB7-3C5B0F0EE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1F91-E025-4FF2-9437-3500CE3F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2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8989C-A726-4377-978F-333F528EC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459F93-9C80-45F8-AA83-29B9CA877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6B99E-8603-4A99-9EBC-72C48390F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999E-ECC2-474A-91E1-EAF644D51B35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CD790-75BB-4940-A7D5-B9DC17BEB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58823-AEEB-4B7F-A168-F311D1F2C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1F91-E025-4FF2-9437-3500CE3F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68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46757-E24D-4C96-88E2-F6CDB4182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F18FD-CD27-4D40-A19C-C2B9BA01C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39D494-433D-4423-A0F7-DA6CC527E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34B9EF-8263-4881-8D3B-8A425BCC5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999E-ECC2-474A-91E1-EAF644D51B35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5FDEF4-087C-4A90-9436-99F3E7C5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3D9B7A-17EB-46D4-BDFC-F6B7D17A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1F91-E025-4FF2-9437-3500CE3F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46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49AF1-A77C-4662-B5FF-D32F7A35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E1E452-F29E-4216-A44E-0DB9236F3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C64161-C7D1-42CB-B2BC-9AB78BA4C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A6DE7C-F7E8-4814-9FF3-FD0F0B1DBF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04A11B-34F9-4F82-95A7-F64F12A577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977C05-B874-4180-8002-A694DE938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999E-ECC2-474A-91E1-EAF644D51B35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9F44F3-3137-4C38-BD82-66887D698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F5730B-A395-4D67-8156-8BAA15F2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1F91-E025-4FF2-9437-3500CE3F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452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D2BB4-A2BC-486C-B952-6A6E08FA3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97F90B-687D-4C87-9624-478BD44C6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999E-ECC2-474A-91E1-EAF644D51B35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8047FA-AF55-4EE5-827C-5F311610E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77DFFA-3322-402C-843E-CD9B97504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1F91-E025-4FF2-9437-3500CE3F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2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6E50B8-9E29-4309-BB1B-F60ED6CAF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999E-ECC2-474A-91E1-EAF644D51B35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3F5D37-7F50-4B37-A282-090270A6B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7CEC54-11A4-46A6-9E0A-186F56439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81F91-E025-4FF2-9437-3500CE3F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9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33" r="4623"/>
          <a:stretch/>
        </p:blipFill>
        <p:spPr>
          <a:xfrm>
            <a:off x="-233988" y="0"/>
            <a:ext cx="1242598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11201400" cy="1368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Presentation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825625"/>
            <a:ext cx="11201400" cy="1056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Subtitle</a:t>
            </a:r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495300" y="6335377"/>
            <a:ext cx="7754833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>
                <a:defRPr/>
              </a:pPr>
              <a:t>‹#›</a:t>
            </a:fld>
            <a:r>
              <a:rPr lang="en-US" sz="1600" spc="45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>
                <a:solidFill>
                  <a:schemeClr val="bg1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>
                <a:solidFill>
                  <a:schemeClr val="bg1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>
                <a:solidFill>
                  <a:schemeClr val="bg1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>
                <a:solidFill>
                  <a:schemeClr val="bg1"/>
                </a:solidFill>
                <a:latin typeface="Century Gothic" panose="020B0502020202020204" pitchFamily="34" charset="0"/>
              </a:rPr>
              <a:t>bls.gov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7569" y="6176385"/>
            <a:ext cx="1065034" cy="63743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26" y="5828258"/>
            <a:ext cx="11178308" cy="101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25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7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" userDrawn="1">
          <p15:clr>
            <a:srgbClr val="F26B43"/>
          </p15:clr>
        </p15:guide>
        <p15:guide id="2" pos="7368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144151-6F84-4DFB-A98D-824867DB1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68E6EB-F13E-4FE2-9104-36E008A0E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19E72-BE8E-42D2-8076-EF95F2C7D4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1999E-ECC2-474A-91E1-EAF644D51B35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450CE-A149-4BAE-89DE-7F7A82FAF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CE25D-5C84-42D5-84A8-A052B47E47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81F91-E025-4FF2-9437-3500CE3F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08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 userDrawn="1">
            <p:ph type="title"/>
          </p:nvPr>
        </p:nvSpPr>
        <p:spPr bwMode="auto">
          <a:xfrm>
            <a:off x="495300" y="274638"/>
            <a:ext cx="11201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headline</a:t>
            </a:r>
          </a:p>
        </p:txBody>
      </p:sp>
      <p:sp>
        <p:nvSpPr>
          <p:cNvPr id="1027" name="Text Placeholder 2"/>
          <p:cNvSpPr>
            <a:spLocks noGrp="1"/>
          </p:cNvSpPr>
          <p:nvPr userDrawn="1">
            <p:ph type="body" idx="1"/>
          </p:nvPr>
        </p:nvSpPr>
        <p:spPr bwMode="auto">
          <a:xfrm>
            <a:off x="495300" y="1752601"/>
            <a:ext cx="11201400" cy="396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Bulleted text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 (not recommended)</a:t>
            </a:r>
          </a:p>
          <a:p>
            <a:pPr lvl="4"/>
            <a:endParaRPr lang="en-US"/>
          </a:p>
          <a:p>
            <a:pPr lvl="3"/>
            <a:endParaRPr lang="en-US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88043" y="6335377"/>
            <a:ext cx="774939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>
                <a:defRPr/>
              </a:pPr>
              <a:t>‹#›</a:t>
            </a:fld>
            <a:r>
              <a:rPr lang="en-US" sz="1600" spc="45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>
                <a:solidFill>
                  <a:srgbClr val="002060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>
                <a:solidFill>
                  <a:srgbClr val="002060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>
                <a:solidFill>
                  <a:srgbClr val="002060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>
                <a:solidFill>
                  <a:srgbClr val="002060"/>
                </a:solidFill>
                <a:latin typeface="Century Gothic" panose="020B0502020202020204" pitchFamily="34" charset="0"/>
              </a:rPr>
              <a:t>bls.gov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6550" y="6172200"/>
            <a:ext cx="1098497" cy="65746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41" y="5829624"/>
            <a:ext cx="11212286" cy="102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485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1" r:id="rId2"/>
    <p:sldLayoutId id="2147483690" r:id="rId3"/>
    <p:sldLayoutId id="2147483692" r:id="rId4"/>
    <p:sldLayoutId id="2147483693" r:id="rId5"/>
    <p:sldLayoutId id="2147483694" r:id="rId6"/>
    <p:sldLayoutId id="2147483695" r:id="rId7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19216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90000"/>
        <a:buFont typeface="Wingdings" pitchFamily="2" charset="2"/>
        <a:buChar char=""/>
        <a:defRPr sz="32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90000"/>
        <a:buFont typeface="Wingdings 3" pitchFamily="18" charset="2"/>
        <a:buChar char=""/>
        <a:defRPr sz="28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90000"/>
        <a:buFont typeface="Calibri" pitchFamily="34" charset="0"/>
        <a:buChar char="–"/>
        <a:defRPr sz="24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90000"/>
        <a:buFont typeface="Arial" charset="0"/>
        <a:buChar char="•"/>
        <a:defRPr sz="20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000" kern="12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" userDrawn="1">
          <p15:clr>
            <a:srgbClr val="F26B43"/>
          </p15:clr>
        </p15:guide>
        <p15:guide id="2" pos="7368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 userDrawn="1">
            <p:ph type="title"/>
          </p:nvPr>
        </p:nvSpPr>
        <p:spPr bwMode="auto">
          <a:xfrm>
            <a:off x="495300" y="274638"/>
            <a:ext cx="11201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headline</a:t>
            </a:r>
          </a:p>
        </p:txBody>
      </p:sp>
      <p:sp>
        <p:nvSpPr>
          <p:cNvPr id="1027" name="Text Placeholder 2"/>
          <p:cNvSpPr>
            <a:spLocks noGrp="1"/>
          </p:cNvSpPr>
          <p:nvPr userDrawn="1">
            <p:ph type="body" idx="1"/>
          </p:nvPr>
        </p:nvSpPr>
        <p:spPr bwMode="auto">
          <a:xfrm>
            <a:off x="495300" y="1752601"/>
            <a:ext cx="11201400" cy="396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Paragraph</a:t>
            </a:r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88043" y="6335377"/>
            <a:ext cx="774939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>
                <a:defRPr/>
              </a:pPr>
              <a:t>‹#›</a:t>
            </a:fld>
            <a:r>
              <a:rPr lang="en-US" sz="1600" spc="45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>
                <a:solidFill>
                  <a:srgbClr val="002060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>
                <a:solidFill>
                  <a:srgbClr val="002060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>
                <a:solidFill>
                  <a:srgbClr val="002060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>
                <a:solidFill>
                  <a:srgbClr val="002060"/>
                </a:solidFill>
                <a:latin typeface="Century Gothic" panose="020B0502020202020204" pitchFamily="34" charset="0"/>
              </a:rPr>
              <a:t>bls.gov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6550" y="6172200"/>
            <a:ext cx="1098497" cy="65746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41" y="5829624"/>
            <a:ext cx="11212286" cy="102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200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19216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90000"/>
        <a:buFont typeface="Wingdings" pitchFamily="2" charset="2"/>
        <a:buNone/>
        <a:defRPr sz="32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90000"/>
        <a:buFont typeface="Wingdings 3" pitchFamily="18" charset="2"/>
        <a:buChar char=""/>
        <a:defRPr sz="28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90000"/>
        <a:buFont typeface="Calibri" pitchFamily="34" charset="0"/>
        <a:buChar char="–"/>
        <a:defRPr sz="24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90000"/>
        <a:buFont typeface="Arial" charset="0"/>
        <a:buChar char="•"/>
        <a:defRPr sz="20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000" kern="12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" userDrawn="1">
          <p15:clr>
            <a:srgbClr val="F26B43"/>
          </p15:clr>
        </p15:guide>
        <p15:guide id="2" pos="7368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719447A-1C9F-4CE3-94A4-1A2622BF96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4" r="9955"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95A0D6-4ED2-40D2-BE94-72C58FB15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Contact Information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39F43E-E38B-45E3-8E09-4557388A75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26" y="5837494"/>
            <a:ext cx="11178308" cy="1019776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8A5CE3C-4A08-4093-A5A6-2C9CC021B968}"/>
              </a:ext>
            </a:extLst>
          </p:cNvPr>
          <p:cNvSpPr txBox="1">
            <a:spLocks/>
          </p:cNvSpPr>
          <p:nvPr userDrawn="1"/>
        </p:nvSpPr>
        <p:spPr>
          <a:xfrm>
            <a:off x="495300" y="6335377"/>
            <a:ext cx="7754833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>
                <a:defRPr/>
              </a:pPr>
              <a:t>‹#›</a:t>
            </a:fld>
            <a:r>
              <a:rPr lang="en-US" sz="1600" spc="45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>
                <a:solidFill>
                  <a:schemeClr val="bg1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>
                <a:solidFill>
                  <a:schemeClr val="bg1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>
                <a:solidFill>
                  <a:schemeClr val="bg1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>
                <a:solidFill>
                  <a:schemeClr val="bg1"/>
                </a:solidFill>
                <a:latin typeface="Century Gothic" panose="020B0502020202020204" pitchFamily="34" charset="0"/>
              </a:rPr>
              <a:t>bls.gov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C9704B4-F60F-49AB-BD20-4B0D5FAE6CE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7569" y="6176385"/>
            <a:ext cx="1065034" cy="637436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DB168B16-CF34-4552-8FC6-C900B6C8A4AC}"/>
              </a:ext>
            </a:extLst>
          </p:cNvPr>
          <p:cNvSpPr txBox="1">
            <a:spLocks/>
          </p:cNvSpPr>
          <p:nvPr userDrawn="1"/>
        </p:nvSpPr>
        <p:spPr>
          <a:xfrm>
            <a:off x="495300" y="1884218"/>
            <a:ext cx="11201400" cy="375596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700"/>
              </a:lnSpc>
            </a:pPr>
            <a:r>
              <a:rPr lang="en-US" sz="3600"/>
              <a:t>Author’s name</a:t>
            </a:r>
          </a:p>
          <a:p>
            <a:pPr>
              <a:lnSpc>
                <a:spcPts val="3700"/>
              </a:lnSpc>
            </a:pPr>
            <a:r>
              <a:rPr lang="en-US" sz="3600" b="0"/>
              <a:t>Title</a:t>
            </a:r>
          </a:p>
          <a:p>
            <a:pPr>
              <a:lnSpc>
                <a:spcPts val="3700"/>
              </a:lnSpc>
            </a:pPr>
            <a:r>
              <a:rPr lang="en-US" sz="3600" b="0"/>
              <a:t>Division/Office name</a:t>
            </a:r>
          </a:p>
          <a:p>
            <a:pPr>
              <a:lnSpc>
                <a:spcPts val="3700"/>
              </a:lnSpc>
            </a:pPr>
            <a:r>
              <a:rPr lang="en-US" sz="3600" b="0"/>
              <a:t>www.bls.gov/xxx</a:t>
            </a:r>
          </a:p>
          <a:p>
            <a:pPr>
              <a:lnSpc>
                <a:spcPts val="3700"/>
              </a:lnSpc>
            </a:pPr>
            <a:r>
              <a:rPr lang="en-US" sz="3600" b="0"/>
              <a:t>202-691-XXXX</a:t>
            </a:r>
          </a:p>
          <a:p>
            <a:pPr>
              <a:lnSpc>
                <a:spcPts val="3700"/>
              </a:lnSpc>
            </a:pPr>
            <a:r>
              <a:rPr lang="en-US" sz="3600" b="0"/>
              <a:t>lastname.firstname@bls.gov</a:t>
            </a:r>
          </a:p>
        </p:txBody>
      </p:sp>
    </p:spTree>
    <p:extLst>
      <p:ext uri="{BB962C8B-B14F-4D97-AF65-F5344CB8AC3E}">
        <p14:creationId xmlns:p14="http://schemas.microsoft.com/office/powerpoint/2010/main" val="134497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Excel_Worksheet_A4F9B712.xlsx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package" Target="../embeddings/Microsoft_Excel_Worksheet_723CA04E.xlsx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D9A16B20.xlsx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0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package" Target="../embeddings/Microsoft_Excel_Worksheet_AFD8A9D4.xlsx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lastname.firstname@bls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443483"/>
            <a:ext cx="11201400" cy="1382142"/>
          </a:xfrm>
        </p:spPr>
        <p:txBody>
          <a:bodyPr>
            <a:normAutofit fontScale="90000"/>
          </a:bodyPr>
          <a:lstStyle/>
          <a:p>
            <a:r>
              <a:rPr lang="en-US"/>
              <a:t>Measuring Potential Effects of the Proposed Race and Ethnicity Question in the CPS</a:t>
            </a:r>
          </a:p>
        </p:txBody>
      </p:sp>
      <p:sp>
        <p:nvSpPr>
          <p:cNvPr id="4" name="Subtitle 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1981200" y="3011304"/>
            <a:ext cx="8229600" cy="308653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300"/>
              </a:lnSpc>
            </a:pPr>
            <a:r>
              <a:rPr lang="en-US"/>
              <a:t>Mark Loewenstein</a:t>
            </a:r>
          </a:p>
          <a:p>
            <a:pPr>
              <a:lnSpc>
                <a:spcPts val="3300"/>
              </a:lnSpc>
            </a:pPr>
            <a:r>
              <a:rPr lang="en-US"/>
              <a:t>David Piccone</a:t>
            </a:r>
            <a:endParaRPr lang="en-US">
              <a:cs typeface="Calibri"/>
            </a:endParaRPr>
          </a:p>
          <a:p>
            <a:pPr>
              <a:lnSpc>
                <a:spcPts val="3300"/>
              </a:lnSpc>
            </a:pPr>
            <a:r>
              <a:rPr lang="en-US"/>
              <a:t>Anne Polivka</a:t>
            </a:r>
            <a:endParaRPr lang="en-US">
              <a:cs typeface="Calibri"/>
            </a:endParaRPr>
          </a:p>
          <a:p>
            <a:pPr>
              <a:lnSpc>
                <a:spcPts val="3300"/>
              </a:lnSpc>
            </a:pPr>
            <a:endParaRPr lang="en-US" sz="800"/>
          </a:p>
          <a:p>
            <a:pPr>
              <a:lnSpc>
                <a:spcPts val="3300"/>
              </a:lnSpc>
            </a:pPr>
            <a:r>
              <a:rPr lang="en-US"/>
              <a:t>NBER-CRIW </a:t>
            </a:r>
            <a:r>
              <a:rPr lang="en-US">
                <a:solidFill>
                  <a:srgbClr val="FFFFFF"/>
                </a:solidFill>
              </a:rPr>
              <a:t>Conference</a:t>
            </a:r>
            <a:endParaRPr lang="en-US" sz="1050"/>
          </a:p>
          <a:p>
            <a:pPr>
              <a:lnSpc>
                <a:spcPts val="3300"/>
              </a:lnSpc>
            </a:pPr>
            <a:r>
              <a:rPr lang="en-US"/>
              <a:t>March 14, 2024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6251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8C5D86D4-BC38-42F3-A594-ABEE03F264D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457200"/>
            <a:ext cx="11201400" cy="804672"/>
          </a:xfrm>
        </p:spPr>
        <p:txBody>
          <a:bodyPr wrap="square" anchor="t">
            <a:normAutofit/>
          </a:bodyPr>
          <a:lstStyle/>
          <a:p>
            <a:r>
              <a:rPr lang="en-US"/>
              <a:t>Current CPS Race question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3774C85F-5981-CC90-D173-BF60E43FB098}"/>
              </a:ext>
            </a:extLst>
          </p:cNvPr>
          <p:cNvSpPr txBox="1">
            <a:spLocks/>
          </p:cNvSpPr>
          <p:nvPr/>
        </p:nvSpPr>
        <p:spPr>
          <a:xfrm>
            <a:off x="730192" y="1487115"/>
            <a:ext cx="10544612" cy="481175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" pitchFamily="2" charset="2"/>
              <a:buChar char=""/>
              <a:defRPr sz="32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 3" pitchFamily="18" charset="2"/>
              <a:buChar char=""/>
              <a:defRPr sz="28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Calibri" pitchFamily="34" charset="0"/>
              <a:buChar char="–"/>
              <a:defRPr sz="24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Arial" charset="0"/>
              <a:buChar char="•"/>
              <a:defRPr sz="20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000" kern="120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marR="0" indent="-4619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600" kern="1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Two variants of the question- one for in-person interviews, one for telephone interviews  </a:t>
            </a:r>
          </a:p>
          <a:p>
            <a:pPr marL="461963" marR="0" indent="-4619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endParaRPr lang="en-US" sz="1100" kern="1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1963" marR="0" indent="-4619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600" kern="1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People only asked Race and Ethnicity the first-time data is collected for them.  Information verified thereafter</a:t>
            </a:r>
          </a:p>
          <a:p>
            <a:pPr marL="461963" marR="0" indent="-4619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endParaRPr lang="en-US" sz="1100" kern="1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1963" marR="0" indent="-4619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600" kern="1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Telephone version of question on next slide</a:t>
            </a:r>
            <a:endParaRPr lang="en-US" sz="3600" kern="1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b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764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8C5D86D4-BC38-42F3-A594-ABEE03F264D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352425"/>
            <a:ext cx="11201400" cy="804672"/>
          </a:xfrm>
        </p:spPr>
        <p:txBody>
          <a:bodyPr wrap="square" anchor="t">
            <a:normAutofit/>
          </a:bodyPr>
          <a:lstStyle/>
          <a:p>
            <a:r>
              <a:rPr lang="en-US"/>
              <a:t>Current CPS Race question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6C98C9F-9DED-E067-4C19-290B84116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362" y="1247430"/>
            <a:ext cx="8421275" cy="493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07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D56BD-2F35-C38C-6737-B34DBDEFE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93914"/>
            <a:ext cx="11201400" cy="804672"/>
          </a:xfrm>
        </p:spPr>
        <p:txBody>
          <a:bodyPr/>
          <a:lstStyle/>
          <a:p>
            <a:r>
              <a:rPr lang="en-US"/>
              <a:t>Some Other Race Category (SOR)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6C30E-CAF1-DE8C-730B-856368273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57" y="1005795"/>
            <a:ext cx="11201400" cy="5235347"/>
          </a:xfrm>
        </p:spPr>
        <p:txBody>
          <a:bodyPr/>
          <a:lstStyle/>
          <a:p>
            <a:pPr marL="461645" indent="-46164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Respondents not choosing one of the five race categories are put in the Some Other Race (SOR) category.</a:t>
            </a:r>
            <a:r>
              <a:rPr lang="en-US" kern="100">
                <a:latin typeface="Calibri"/>
                <a:ea typeface="Calibri" panose="020F0502020204030204" pitchFamily="34" charset="0"/>
                <a:cs typeface="Times New Roman"/>
              </a:rPr>
              <a:t>  </a:t>
            </a:r>
            <a:endParaRPr lang="en-US"/>
          </a:p>
          <a:p>
            <a:pPr marL="461645" marR="0" indent="-46164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An imputation is made to place SOR respondents in one of the five allowable race categories for the published estimates.</a:t>
            </a:r>
          </a:p>
          <a:p>
            <a:pPr marL="861695" lvl="1" indent="-46164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anose="05000000000000000000" pitchFamily="2" charset="2"/>
              <a:buChar char="•"/>
            </a:pPr>
            <a:r>
              <a:rPr lang="en-US" sz="2600" kern="100">
                <a:solidFill>
                  <a:schemeClr val="tx1"/>
                </a:solidFill>
                <a:latin typeface="Calibri"/>
                <a:cs typeface="Times New Roman"/>
              </a:rPr>
              <a:t>First, check for any previous race information provided by respondent</a:t>
            </a:r>
            <a:endParaRPr lang="en-US" sz="2600" kern="100">
              <a:solidFill>
                <a:schemeClr val="tx1"/>
              </a:solidFill>
              <a:cs typeface="Times New Roman"/>
            </a:endParaRPr>
          </a:p>
          <a:p>
            <a:pPr marL="861695" lvl="1" indent="-46164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anose="05000000000000000000" pitchFamily="2" charset="2"/>
              <a:buChar char="•"/>
            </a:pPr>
            <a:r>
              <a:rPr lang="en-US" sz="2600" kern="100">
                <a:solidFill>
                  <a:schemeClr val="tx1"/>
                </a:solidFill>
                <a:latin typeface="Calibri"/>
                <a:cs typeface="Times New Roman"/>
              </a:rPr>
              <a:t>Then, base imputed race on relative within the same household, putting preference on the respondent's mother's race</a:t>
            </a:r>
            <a:endParaRPr lang="en-US" sz="2600" kern="100">
              <a:solidFill>
                <a:schemeClr val="tx1"/>
              </a:solidFill>
              <a:cs typeface="Times New Roman"/>
            </a:endParaRPr>
          </a:p>
          <a:p>
            <a:pPr marL="861695" lvl="1" indent="-46164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anose="05000000000000000000" pitchFamily="2" charset="2"/>
              <a:buChar char="•"/>
            </a:pPr>
            <a:r>
              <a:rPr lang="en-US" sz="2600" kern="100">
                <a:solidFill>
                  <a:schemeClr val="tx1"/>
                </a:solidFill>
                <a:latin typeface="Calibri"/>
                <a:cs typeface="Times New Roman"/>
              </a:rPr>
              <a:t>Lastly, use a hot deck imputation</a:t>
            </a:r>
          </a:p>
          <a:p>
            <a:pPr marL="861695" lvl="1" indent="-46164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anose="05000000000000000000" pitchFamily="2" charset="2"/>
              <a:buChar char="•"/>
            </a:pPr>
            <a:r>
              <a:rPr lang="en-US" sz="2600" kern="100">
                <a:solidFill>
                  <a:schemeClr val="tx1"/>
                </a:solidFill>
                <a:latin typeface="Calibri"/>
                <a:cs typeface="Times New Roman"/>
              </a:rPr>
              <a:t>If donor is multi-racial than the respondent will have a multi-racial imputation</a:t>
            </a:r>
            <a:endParaRPr lang="en-US" sz="2600" kern="100">
              <a:solidFill>
                <a:schemeClr val="tx1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11390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96698-2F93-E485-99CC-AC742BA89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SOR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6F199-ECA0-64BC-376F-D0E5CF522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261872"/>
            <a:ext cx="11201400" cy="5138928"/>
          </a:xfrm>
        </p:spPr>
        <p:txBody>
          <a:bodyPr/>
          <a:lstStyle/>
          <a:p>
            <a:pPr marL="461645" indent="-46164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Times New Roman"/>
              </a:rPr>
              <a:t>In addition,</a:t>
            </a:r>
            <a:r>
              <a:rPr lang="en-US" sz="2800" kern="100">
                <a:latin typeface="Calibri"/>
                <a:ea typeface="Calibri" panose="020F0502020204030204" pitchFamily="34" charset="0"/>
                <a:cs typeface="Times New Roman"/>
              </a:rPr>
              <a:t> those </a:t>
            </a:r>
            <a:r>
              <a:rPr lang="en-US" sz="2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recorded as SOR are asked a follow up question</a:t>
            </a:r>
            <a:r>
              <a:rPr lang="en-US" sz="2800" kern="1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en-US" sz="2800">
              <a:ea typeface="Calibri" panose="020F0502020204030204" pitchFamily="34" charset="0"/>
            </a:endParaRPr>
          </a:p>
          <a:p>
            <a:pPr marL="461645" indent="-46164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SOR follow-up question has 40 response categories.</a:t>
            </a:r>
            <a:r>
              <a:rPr lang="en-US" sz="2800" kern="1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r>
              <a:rPr lang="en-US" sz="2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 We have identified 8 of these as Hispanic</a:t>
            </a:r>
            <a:r>
              <a:rPr lang="en-US" sz="24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:</a:t>
            </a:r>
            <a:endParaRPr lang="en-US">
              <a:effectLst/>
              <a:ea typeface="Calibri" panose="020F0502020204030204" pitchFamily="34" charset="0"/>
            </a:endParaRPr>
          </a:p>
          <a:p>
            <a:pPr marL="9144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1) Hispanic</a:t>
            </a:r>
            <a:r>
              <a:rPr lang="en-US" sz="1800" kern="1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en-US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2) Chicano</a:t>
            </a:r>
            <a:r>
              <a:rPr lang="en-US" sz="1800" kern="1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en-US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3) Cuban or Cuban American</a:t>
            </a:r>
            <a:r>
              <a:rPr lang="en-US" sz="1800" kern="1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en-US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4) Latin America</a:t>
            </a:r>
            <a:r>
              <a:rPr lang="en-US" sz="1800" kern="1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en-US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5) Latino</a:t>
            </a:r>
            <a:r>
              <a:rPr lang="en-US" sz="1800" kern="1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en-US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6) Mexican or Mexican American</a:t>
            </a:r>
            <a:r>
              <a:rPr lang="en-US" sz="1800" kern="1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en-US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7) Puerto Rican</a:t>
            </a:r>
            <a:r>
              <a:rPr lang="en-US" sz="1800" kern="1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en-US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8) Spanish</a:t>
            </a:r>
            <a:r>
              <a:rPr lang="en-US" sz="1800" kern="1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en-US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140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DE297884-AF0B-D4CF-A917-4C004D8B7C3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5925" y="452847"/>
            <a:ext cx="4522788" cy="5524092"/>
          </a:xfrm>
        </p:spPr>
        <p:txBody>
          <a:bodyPr/>
          <a:lstStyle/>
          <a:p>
            <a:pPr marL="461963" marR="0" indent="-4619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percentage of respondents who are Hispanic has increased steadily from 13.5% in 2007 to 17.5% in 2022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endParaRPr lang="en-US" sz="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1963" marR="0" indent="-4619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in SOR race category has increased somewhat between 2007 and 2022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603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trend has not been completely monotonic </a:t>
            </a:r>
          </a:p>
          <a:p>
            <a:pPr marL="4000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9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4075" lvl="1" indent="-4000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increase in SOR has primarily been due to the increase in Hispanics </a:t>
            </a:r>
          </a:p>
          <a:p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9E018B5-A092-7C7E-B09F-02467E8E34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0289690"/>
              </p:ext>
            </p:extLst>
          </p:nvPr>
        </p:nvGraphicFramePr>
        <p:xfrm>
          <a:off x="4955721" y="555625"/>
          <a:ext cx="6702879" cy="542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4649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51939-E7B7-FE89-FB57-CFB102A88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latin typeface="Calibri"/>
                <a:cs typeface="Calibri"/>
              </a:rPr>
              <a:t>Our estimates of Hispanic Alone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43539-32C6-1C45-9EC0-AF72391FC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238069"/>
            <a:ext cx="11201400" cy="5093789"/>
          </a:xfrm>
        </p:spPr>
        <p:txBody>
          <a:bodyPr/>
          <a:lstStyle/>
          <a:p>
            <a:pPr marL="461645" indent="-46164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b="1" kern="100">
                <a:latin typeface="Calibri"/>
                <a:ea typeface="Calibri" panose="020F0502020204030204" pitchFamily="34" charset="0"/>
                <a:cs typeface="Times New Roman"/>
              </a:rPr>
              <a:t>L</a:t>
            </a:r>
            <a:r>
              <a:rPr lang="en-US" sz="2800" b="1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ower bound estimate: </a:t>
            </a:r>
            <a:r>
              <a:rPr lang="en-US" sz="2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those identified as Hispanic whose race was </a:t>
            </a:r>
            <a:r>
              <a:rPr lang="en-US" sz="2800" b="1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only</a:t>
            </a:r>
            <a:r>
              <a:rPr lang="en-US" sz="2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 coded as “Some Other Race” and who then selected a Hispanic category as a proxy for people who will only choose Hispanic using the 2023 combined question OMB standard</a:t>
            </a:r>
            <a:r>
              <a:rPr lang="en-US" sz="2800" kern="1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en-US" sz="2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0" lvl="1" indent="-39497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People who choose SOR and a Hispanic category in combination with one of the pre-specified race categories we assume would be classified as multi-racial/multi-ethnic</a:t>
            </a:r>
          </a:p>
          <a:p>
            <a:pPr marL="8572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1645" marR="0" indent="-46164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b="1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Upper bound estimate: </a:t>
            </a:r>
            <a:r>
              <a:rPr lang="en-US" sz="2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those who identified as Hispanic using the current CPS direct questions as a proxy for people who will only choose Hispanic using the 2023 combined question OMB standard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3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16A0A-7263-3EF6-D86B-59BC7680C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26274"/>
            <a:ext cx="11201400" cy="804672"/>
          </a:xfrm>
        </p:spPr>
        <p:txBody>
          <a:bodyPr/>
          <a:lstStyle/>
          <a:p>
            <a:r>
              <a:rPr lang="en-US"/>
              <a:t>Our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8FCBD-954A-4DF9-A53A-CAFAB5F88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789867"/>
            <a:ext cx="11201400" cy="5278265"/>
          </a:xfrm>
        </p:spPr>
        <p:txBody>
          <a:bodyPr/>
          <a:lstStyle/>
          <a:p>
            <a:pPr marL="11430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kern="1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With this background, let’s dig into the CPS data.</a:t>
            </a:r>
            <a:endParaRPr lang="en-US" sz="1050" kern="1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7388" marR="0" indent="-452438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kern="1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 estimates are annual averages generated using the monthly CPS data </a:t>
            </a:r>
            <a:endParaRPr lang="en-US" sz="900" kern="1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7388" marR="0" indent="-4619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kern="1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15 years of data from 2007 to 2022</a:t>
            </a:r>
          </a:p>
          <a:p>
            <a:pPr marL="12573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kern="1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 significant change to the Race and Ethnicity questions was implemented in the CPS in 2003</a:t>
            </a:r>
          </a:p>
          <a:p>
            <a:pPr marL="12573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SOR estimates before and after 2007 do not appear to be comparable</a:t>
            </a:r>
            <a:endParaRPr lang="en-US" sz="1050" kern="1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7388" marR="0" indent="-461963"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Population and Labor Force </a:t>
            </a:r>
            <a:r>
              <a:rPr lang="en-US" sz="2800">
                <a:latin typeface="+mn-lt"/>
                <a:ea typeface="Calibri" panose="020F0502020204030204" pitchFamily="34" charset="0"/>
              </a:rPr>
              <a:t>e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stimates are generated using composite weights</a:t>
            </a:r>
          </a:p>
          <a:p>
            <a:pPr marL="687388" indent="-461963"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>
                <a:latin typeface="+mn-lt"/>
                <a:ea typeface="Calibri" panose="020F0502020204030204" pitchFamily="34" charset="0"/>
              </a:rPr>
              <a:t>Earning estimates</a:t>
            </a:r>
            <a:r>
              <a:rPr lang="en-US" sz="2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use</a:t>
            </a:r>
            <a:r>
              <a:rPr lang="en-US" sz="2000" kern="1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outgoing rotation weights</a:t>
            </a:r>
            <a:endParaRPr lang="en-US" sz="2000" kern="1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10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5D06E60-D2F2-B990-5296-8C26F2836A1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5033" y="513443"/>
            <a:ext cx="5094738" cy="5737225"/>
          </a:xfrm>
        </p:spPr>
        <p:txBody>
          <a:bodyPr/>
          <a:lstStyle/>
          <a:p>
            <a:pPr marL="461963" marR="0" indent="-4619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proportion of Hispanics who are SOR has ranged between 26.3% and 35.7% </a:t>
            </a:r>
            <a:endParaRPr lang="en-US" sz="9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4000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 in 2012 the language explicitly saying Hispanic was not a race was added.  It seems to have had some effect </a:t>
            </a:r>
            <a:endParaRPr lang="en-US" sz="9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4000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Not shown on the graph, but proportion of Non-Hispanics who are SOR is quite small ranging between 0.8% and 1.0%.  </a:t>
            </a:r>
            <a:endParaRPr lang="en-US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proportion of SOR that are a Hispanic subgroup has ranged between 84.9% and 87.9%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28D734E-4376-65E8-23FA-38426730F0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5533781"/>
              </p:ext>
            </p:extLst>
          </p:nvPr>
        </p:nvGraphicFramePr>
        <p:xfrm>
          <a:off x="5600700" y="409575"/>
          <a:ext cx="6096000" cy="563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73748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8FCBD-954A-4DF9-A53A-CAFAB5F88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32" y="251678"/>
            <a:ext cx="11201400" cy="1341992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Turning to how the OMB Proposed Race and Ethnicity standard may affect CPS labor force estimates and earnings  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kern="10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labor force and earnings estimates vary across race and ethnicity?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8BB4F1E-001F-1190-AE21-E3D8CB9864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110511"/>
              </p:ext>
            </p:extLst>
          </p:nvPr>
        </p:nvGraphicFramePr>
        <p:xfrm>
          <a:off x="4563293" y="2020123"/>
          <a:ext cx="5965371" cy="3876337"/>
        </p:xfrm>
        <a:graphic>
          <a:graphicData uri="http://schemas.openxmlformats.org/drawingml/2006/table">
            <a:tbl>
              <a:tblPr/>
              <a:tblGrid>
                <a:gridCol w="836023">
                  <a:extLst>
                    <a:ext uri="{9D8B030D-6E8A-4147-A177-3AD203B41FA5}">
                      <a16:colId xmlns:a16="http://schemas.microsoft.com/office/drawing/2014/main" val="1784644994"/>
                    </a:ext>
                  </a:extLst>
                </a:gridCol>
                <a:gridCol w="1184365">
                  <a:extLst>
                    <a:ext uri="{9D8B030D-6E8A-4147-A177-3AD203B41FA5}">
                      <a16:colId xmlns:a16="http://schemas.microsoft.com/office/drawing/2014/main" val="3575967211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42702081"/>
                    </a:ext>
                  </a:extLst>
                </a:gridCol>
                <a:gridCol w="905692">
                  <a:extLst>
                    <a:ext uri="{9D8B030D-6E8A-4147-A177-3AD203B41FA5}">
                      <a16:colId xmlns:a16="http://schemas.microsoft.com/office/drawing/2014/main" val="2511615797"/>
                    </a:ext>
                  </a:extLst>
                </a:gridCol>
                <a:gridCol w="1053737">
                  <a:extLst>
                    <a:ext uri="{9D8B030D-6E8A-4147-A177-3AD203B41FA5}">
                      <a16:colId xmlns:a16="http://schemas.microsoft.com/office/drawing/2014/main" val="653517325"/>
                    </a:ext>
                  </a:extLst>
                </a:gridCol>
                <a:gridCol w="1114697">
                  <a:extLst>
                    <a:ext uri="{9D8B030D-6E8A-4147-A177-3AD203B41FA5}">
                      <a16:colId xmlns:a16="http://schemas.microsoft.com/office/drawing/2014/main" val="1879869863"/>
                    </a:ext>
                  </a:extLst>
                </a:gridCol>
              </a:tblGrid>
              <a:tr h="7138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Year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Race Category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Sample Size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Unemploy-ment rate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Median Hourly Wage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3449464"/>
                  </a:ext>
                </a:extLst>
              </a:tr>
              <a:tr h="246615">
                <a:tc rowSpan="12"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2022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White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675,976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$25.77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108268"/>
                  </a:ext>
                </a:extLst>
              </a:tr>
              <a:tr h="2466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90,075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$19.89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587104"/>
                  </a:ext>
                </a:extLst>
              </a:tr>
              <a:tr h="2466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Black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96,346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$20.06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7532805"/>
                  </a:ext>
                </a:extLst>
              </a:tr>
              <a:tr h="2466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3,045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$20.01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798082"/>
                  </a:ext>
                </a:extLst>
              </a:tr>
              <a:tr h="2466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American Indian/Alaskian Native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9,839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$15.46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883964"/>
                  </a:ext>
                </a:extLst>
              </a:tr>
              <a:tr h="2381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1,588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$15.00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4631905"/>
                  </a:ext>
                </a:extLst>
              </a:tr>
              <a:tr h="2466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Asian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55,910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$18.89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6648981"/>
                  </a:ext>
                </a:extLst>
              </a:tr>
              <a:tr h="2466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$19.71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0340142"/>
                  </a:ext>
                </a:extLst>
              </a:tr>
              <a:tr h="2466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Hawaiian Native/Pacific Islander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4,586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$16.22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097899"/>
                  </a:ext>
                </a:extLst>
              </a:tr>
              <a:tr h="3575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$16.50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970017"/>
                  </a:ext>
                </a:extLst>
              </a:tr>
              <a:tr h="2466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Some Other Race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7,165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$23.91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24806"/>
                  </a:ext>
                </a:extLst>
              </a:tr>
              <a:tr h="2466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39,963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$18.97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953065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CCB90D2-A97F-50D0-FBB7-FBA75726D1F1}"/>
              </a:ext>
            </a:extLst>
          </p:cNvPr>
          <p:cNvSpPr txBox="1">
            <a:spLocks/>
          </p:cNvSpPr>
          <p:nvPr/>
        </p:nvSpPr>
        <p:spPr>
          <a:xfrm>
            <a:off x="120832" y="2112690"/>
            <a:ext cx="4222793" cy="428289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" pitchFamily="2" charset="2"/>
              <a:buChar char=""/>
              <a:defRPr sz="32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 3" pitchFamily="18" charset="2"/>
              <a:buChar char=""/>
              <a:defRPr sz="28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Calibri" pitchFamily="34" charset="0"/>
              <a:buChar char="–"/>
              <a:defRPr sz="24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Arial" charset="0"/>
              <a:buChar char="•"/>
              <a:defRPr sz="20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000" kern="120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0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Hispanic Whites have a higher unemployment rate (4%) than non-Hispanic Whites (3%).  Hispanic Whites have a lower median hourly wage ($19.89)  than non-Hispanic Whites ($25.77).</a:t>
            </a: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Hispanic Blacks have a higher unemployment rate (7.2%) than non-Hispanic Blacks (6.1%).  However, there are only 3,045 Hispanic Blacks in the sample.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3296069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96C36-0801-A29F-800E-F84ED586C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381319"/>
            <a:ext cx="11201400" cy="985928"/>
          </a:xfrm>
        </p:spPr>
        <p:txBody>
          <a:bodyPr/>
          <a:lstStyle/>
          <a:p>
            <a:pPr marL="0" indent="0">
              <a:buNone/>
            </a:pPr>
            <a:r>
              <a:rPr lang="en-US" sz="2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Unemployment rate differences are generally greater in a year with higher overall unemployment.</a:t>
            </a:r>
          </a:p>
          <a:p>
            <a:endParaRPr lang="en-US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68911DF-1436-0A98-6C19-171F894607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387675"/>
              </p:ext>
            </p:extLst>
          </p:nvPr>
        </p:nvGraphicFramePr>
        <p:xfrm>
          <a:off x="3120123" y="1367247"/>
          <a:ext cx="5960816" cy="476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086616" imgH="4124394" progId="Excel.Sheet.12">
                  <p:embed/>
                </p:oleObj>
              </mc:Choice>
              <mc:Fallback>
                <p:oleObj name="Worksheet" r:id="rId2" imgW="5086616" imgH="4124394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68911DF-1436-0A98-6C19-171F894607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120123" y="1367247"/>
                        <a:ext cx="5960816" cy="4760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0852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22A2A-7FDF-AB65-E02C-9351EF6B4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14526-6FD3-39BC-0C3D-AF0B8F5A3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>
                <a:latin typeface="+mn-lt"/>
                <a:cs typeface="Times New Roman" pitchFamily="18" charset="0"/>
              </a:rPr>
              <a:t>Views expressed in this presentation are those of the presenter and do not necessarily reflect the views or policies of the Bureau of Labor Statistics</a:t>
            </a:r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98206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A166D56-AF35-F88A-9BCA-0429773D76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585881"/>
              </p:ext>
            </p:extLst>
          </p:nvPr>
        </p:nvGraphicFramePr>
        <p:xfrm>
          <a:off x="2051641" y="1428206"/>
          <a:ext cx="8080375" cy="261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029708" imgH="2619187" progId="Excel.Sheet.12">
                  <p:embed/>
                </p:oleObj>
              </mc:Choice>
              <mc:Fallback>
                <p:oleObj name="Worksheet" r:id="rId2" imgW="8029708" imgH="2619187" progId="Excel.Sheet.12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A166D56-AF35-F88A-9BCA-0429773D76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51641" y="1428206"/>
                        <a:ext cx="8080375" cy="2619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F268A1-46AA-C9BE-7846-49249542D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4156438"/>
            <a:ext cx="11201400" cy="2131150"/>
          </a:xfrm>
        </p:spPr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Hispanics Not SOR have a lower unemployment rate (4.1%) than Hispanics SOR (4.6%), and higher earnings ($19.91 vs. $18.97)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Non-Hispanics Not SOR have a lower unemployment rate (3.5%) than Non-Hispanics SOR (4.5%), and higher earnings ($25.00 vs. $23.91)</a:t>
            </a:r>
            <a:endParaRPr lang="en-US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507CFD7-125A-2F59-DF28-48508FBFED72}"/>
              </a:ext>
            </a:extLst>
          </p:cNvPr>
          <p:cNvSpPr txBox="1">
            <a:spLocks/>
          </p:cNvSpPr>
          <p:nvPr/>
        </p:nvSpPr>
        <p:spPr bwMode="auto">
          <a:xfrm>
            <a:off x="495300" y="491164"/>
            <a:ext cx="11528334" cy="1094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" pitchFamily="2" charset="2"/>
              <a:buChar char=""/>
              <a:defRPr sz="3200" kern="1200" baseline="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 3" pitchFamily="18" charset="2"/>
              <a:buChar char=""/>
              <a:defRPr sz="28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Calibri" pitchFamily="34" charset="0"/>
              <a:buChar char="–"/>
              <a:defRPr sz="24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Arial" charset="0"/>
              <a:buChar char="•"/>
              <a:defRPr sz="20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Font typeface="Wingdings" pitchFamily="2" charset="2"/>
              <a:buNone/>
              <a:defRPr sz="2000" kern="120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kern="100">
                <a:ea typeface="Calibri" panose="020F0502020204030204" pitchFamily="34" charset="0"/>
                <a:cs typeface="Times New Roman" panose="02020603050405020304" pitchFamily="18" charset="0"/>
              </a:rPr>
              <a:t>How do the Not-SOR vs. SOR Hispanics/Non-Hispanics compare? </a:t>
            </a:r>
          </a:p>
        </p:txBody>
      </p:sp>
    </p:spTree>
    <p:extLst>
      <p:ext uri="{BB962C8B-B14F-4D97-AF65-F5344CB8AC3E}">
        <p14:creationId xmlns:p14="http://schemas.microsoft.com/office/powerpoint/2010/main" val="6056293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D5D81C3-DB87-0B75-514B-7F85F0A0AB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963433"/>
              </p:ext>
            </p:extLst>
          </p:nvPr>
        </p:nvGraphicFramePr>
        <p:xfrm>
          <a:off x="589642" y="399142"/>
          <a:ext cx="11085759" cy="547957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94610">
                  <a:extLst>
                    <a:ext uri="{9D8B030D-6E8A-4147-A177-3AD203B41FA5}">
                      <a16:colId xmlns:a16="http://schemas.microsoft.com/office/drawing/2014/main" val="180879198"/>
                    </a:ext>
                  </a:extLst>
                </a:gridCol>
                <a:gridCol w="1657684">
                  <a:extLst>
                    <a:ext uri="{9D8B030D-6E8A-4147-A177-3AD203B41FA5}">
                      <a16:colId xmlns:a16="http://schemas.microsoft.com/office/drawing/2014/main" val="1595249157"/>
                    </a:ext>
                  </a:extLst>
                </a:gridCol>
                <a:gridCol w="1409032">
                  <a:extLst>
                    <a:ext uri="{9D8B030D-6E8A-4147-A177-3AD203B41FA5}">
                      <a16:colId xmlns:a16="http://schemas.microsoft.com/office/drawing/2014/main" val="2888600191"/>
                    </a:ext>
                  </a:extLst>
                </a:gridCol>
                <a:gridCol w="1056773">
                  <a:extLst>
                    <a:ext uri="{9D8B030D-6E8A-4147-A177-3AD203B41FA5}">
                      <a16:colId xmlns:a16="http://schemas.microsoft.com/office/drawing/2014/main" val="1200589343"/>
                    </a:ext>
                  </a:extLst>
                </a:gridCol>
                <a:gridCol w="1305425">
                  <a:extLst>
                    <a:ext uri="{9D8B030D-6E8A-4147-A177-3AD203B41FA5}">
                      <a16:colId xmlns:a16="http://schemas.microsoft.com/office/drawing/2014/main" val="2701710012"/>
                    </a:ext>
                  </a:extLst>
                </a:gridCol>
                <a:gridCol w="808121">
                  <a:extLst>
                    <a:ext uri="{9D8B030D-6E8A-4147-A177-3AD203B41FA5}">
                      <a16:colId xmlns:a16="http://schemas.microsoft.com/office/drawing/2014/main" val="1945992653"/>
                    </a:ext>
                  </a:extLst>
                </a:gridCol>
                <a:gridCol w="808121">
                  <a:extLst>
                    <a:ext uri="{9D8B030D-6E8A-4147-A177-3AD203B41FA5}">
                      <a16:colId xmlns:a16="http://schemas.microsoft.com/office/drawing/2014/main" val="235887301"/>
                    </a:ext>
                  </a:extLst>
                </a:gridCol>
                <a:gridCol w="808121">
                  <a:extLst>
                    <a:ext uri="{9D8B030D-6E8A-4147-A177-3AD203B41FA5}">
                      <a16:colId xmlns:a16="http://schemas.microsoft.com/office/drawing/2014/main" val="1839711978"/>
                    </a:ext>
                  </a:extLst>
                </a:gridCol>
                <a:gridCol w="1077494">
                  <a:extLst>
                    <a:ext uri="{9D8B030D-6E8A-4147-A177-3AD203B41FA5}">
                      <a16:colId xmlns:a16="http://schemas.microsoft.com/office/drawing/2014/main" val="1940490932"/>
                    </a:ext>
                  </a:extLst>
                </a:gridCol>
                <a:gridCol w="1160378">
                  <a:extLst>
                    <a:ext uri="{9D8B030D-6E8A-4147-A177-3AD203B41FA5}">
                      <a16:colId xmlns:a16="http://schemas.microsoft.com/office/drawing/2014/main" val="793544097"/>
                    </a:ext>
                  </a:extLst>
                </a:gridCol>
              </a:tblGrid>
              <a:tr h="113827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Year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Race Category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SOR Category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Sample Units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Population</a:t>
                      </a: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Estimate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Urate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EP Ratio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LFPR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Median Hourly Wage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Median Weekly Earnings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4700392"/>
                  </a:ext>
                </a:extLst>
              </a:tr>
              <a:tr h="344128">
                <a:tc rowSpan="6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2010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White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Not-SOR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1,247,773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180,479,295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8.4%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59.4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64.9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$23.03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$914.72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7708473"/>
                  </a:ext>
                </a:extLst>
              </a:tr>
              <a:tr h="3441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74,524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11,595,689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12.8%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59.9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68.8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$16.41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$648.09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748479"/>
                  </a:ext>
                </a:extLst>
              </a:tr>
              <a:tr h="3441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Black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Not-SOR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165,173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27,740,302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16.0%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52.1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$18.73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$731.38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208575"/>
                  </a:ext>
                </a:extLst>
              </a:tr>
              <a:tr h="3441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5,864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967,972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14.2%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57.6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67.2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$17.09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$655.79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368336"/>
                  </a:ext>
                </a:extLst>
              </a:tr>
              <a:tr h="3441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Asian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Not-SOR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69,877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10,871,337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7.5%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59.9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64.7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$26.04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$1,039.01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606814"/>
                  </a:ext>
                </a:extLst>
              </a:tr>
              <a:tr h="3441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2,100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327,858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8.7%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58.2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63.8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$19.60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$762.72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4669135"/>
                  </a:ext>
                </a:extLst>
              </a:tr>
              <a:tr h="379423">
                <a:tc rowSpan="6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2022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White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Not-SOR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920,098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190,570,520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3.1%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59.8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61.7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$24.86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$995.29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0558074"/>
                  </a:ext>
                </a:extLst>
              </a:tr>
              <a:tr h="3794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51,104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12,643,622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4.5%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63.5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66.5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$18.97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$737.93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1105131"/>
                  </a:ext>
                </a:extLst>
              </a:tr>
              <a:tr h="3794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Black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Not-SOR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123,776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32,669,358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58.2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$20.02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$802.88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8230040"/>
                  </a:ext>
                </a:extLst>
              </a:tr>
              <a:tr h="3794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4,679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1,462,009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66.6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$19.49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$778.93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843824"/>
                  </a:ext>
                </a:extLst>
              </a:tr>
              <a:tr h="3794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Asian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Not-SOR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67,580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16,267,941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62.8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64.6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$31.25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$1,257.51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2035057"/>
                  </a:ext>
                </a:extLst>
              </a:tr>
              <a:tr h="3794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2,487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664,896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3.3%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62.6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$24.01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$960.00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0298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8554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F542DE-64C4-55AB-D049-372F18E148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1813984"/>
              </p:ext>
            </p:extLst>
          </p:nvPr>
        </p:nvGraphicFramePr>
        <p:xfrm>
          <a:off x="4338886" y="1438015"/>
          <a:ext cx="7345680" cy="3485665"/>
        </p:xfrm>
        <a:graphic>
          <a:graphicData uri="http://schemas.openxmlformats.org/drawingml/2006/table">
            <a:tbl>
              <a:tblPr/>
              <a:tblGrid>
                <a:gridCol w="863140">
                  <a:extLst>
                    <a:ext uri="{9D8B030D-6E8A-4147-A177-3AD203B41FA5}">
                      <a16:colId xmlns:a16="http://schemas.microsoft.com/office/drawing/2014/main" val="3686065480"/>
                    </a:ext>
                  </a:extLst>
                </a:gridCol>
                <a:gridCol w="2955568">
                  <a:extLst>
                    <a:ext uri="{9D8B030D-6E8A-4147-A177-3AD203B41FA5}">
                      <a16:colId xmlns:a16="http://schemas.microsoft.com/office/drawing/2014/main" val="496906455"/>
                    </a:ext>
                  </a:extLst>
                </a:gridCol>
                <a:gridCol w="1225266">
                  <a:extLst>
                    <a:ext uri="{9D8B030D-6E8A-4147-A177-3AD203B41FA5}">
                      <a16:colId xmlns:a16="http://schemas.microsoft.com/office/drawing/2014/main" val="646144210"/>
                    </a:ext>
                  </a:extLst>
                </a:gridCol>
                <a:gridCol w="1150853">
                  <a:extLst>
                    <a:ext uri="{9D8B030D-6E8A-4147-A177-3AD203B41FA5}">
                      <a16:colId xmlns:a16="http://schemas.microsoft.com/office/drawing/2014/main" val="2076430740"/>
                    </a:ext>
                  </a:extLst>
                </a:gridCol>
                <a:gridCol w="1150853">
                  <a:extLst>
                    <a:ext uri="{9D8B030D-6E8A-4147-A177-3AD203B41FA5}">
                      <a16:colId xmlns:a16="http://schemas.microsoft.com/office/drawing/2014/main" val="3888296964"/>
                    </a:ext>
                  </a:extLst>
                </a:gridCol>
              </a:tblGrid>
              <a:tr h="26853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Percent of Population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309581"/>
                  </a:ext>
                </a:extLst>
              </a:tr>
              <a:tr h="12147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Year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Race/Ethnicity Category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Current Race/ Ethnicity Questions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New Race/ Ethnicity Question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Lower Bound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New Race/ Ethnicity Question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Upper Bound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060805"/>
                  </a:ext>
                </a:extLst>
              </a:tr>
              <a:tr h="255745">
                <a:tc rowSpan="7"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2022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White Only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77.0%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72.8%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61.5%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270117"/>
                  </a:ext>
                </a:extLst>
              </a:tr>
              <a:tr h="2557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Black Only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12.9%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12.6%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12.1%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7496556"/>
                  </a:ext>
                </a:extLst>
              </a:tr>
              <a:tr h="2557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American Indian/Alaskan Native Only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3169583"/>
                  </a:ext>
                </a:extLst>
              </a:tr>
              <a:tr h="2557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Asian Only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006237"/>
                  </a:ext>
                </a:extLst>
              </a:tr>
              <a:tr h="2557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Hawaiian/Pacific Islander Only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924141"/>
                  </a:ext>
                </a:extLst>
              </a:tr>
              <a:tr h="2557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Hispanic Only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--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6645146"/>
                  </a:ext>
                </a:extLst>
              </a:tr>
              <a:tr h="2557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Other/Multiple Race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568274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EB9EE9C6-1210-A8D9-C9FB-802894BF5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176" y="734557"/>
            <a:ext cx="11201400" cy="804672"/>
          </a:xfrm>
        </p:spPr>
        <p:txBody>
          <a:bodyPr/>
          <a:lstStyle/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 Percentages for 2022</a:t>
            </a:r>
            <a:br>
              <a:rPr lang="en-US" sz="4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4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ECA6A8-CBA2-88CE-B461-783A78387C23}"/>
              </a:ext>
            </a:extLst>
          </p:cNvPr>
          <p:cNvSpPr txBox="1"/>
          <p:nvPr/>
        </p:nvSpPr>
        <p:spPr>
          <a:xfrm>
            <a:off x="165463" y="1438015"/>
            <a:ext cx="4023359" cy="3749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Most Hispanics who are reclassified are originally in the White racial group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b="1" kern="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Most affected</a:t>
            </a:r>
            <a:r>
              <a:rPr lang="en-US" kern="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</a:t>
            </a:r>
            <a:r>
              <a:rPr lang="en-US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opulation estimate for Whites 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Non-trivial effects: </a:t>
            </a:r>
            <a:r>
              <a:rPr lang="en-US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 estimates of other races</a:t>
            </a:r>
            <a:endParaRPr lang="en-US" sz="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1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Hispanic populations </a:t>
            </a:r>
            <a:r>
              <a:rPr lang="en-US" sz="1800" i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could decrease </a:t>
            </a:r>
            <a:r>
              <a:rPr lang="en-US" sz="1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the new standard</a:t>
            </a:r>
            <a:endParaRPr lang="en-US" kern="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kern="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Depending on what categories Hispanics pick</a:t>
            </a:r>
            <a:endParaRPr lang="en-US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3DACAF-F529-E584-6B7C-203167C7178C}"/>
              </a:ext>
            </a:extLst>
          </p:cNvPr>
          <p:cNvSpPr txBox="1"/>
          <p:nvPr/>
        </p:nvSpPr>
        <p:spPr>
          <a:xfrm>
            <a:off x="165463" y="5359285"/>
            <a:ext cx="10354491" cy="96827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Huge range between the lower and upper bounds.</a:t>
            </a:r>
            <a:r>
              <a:rPr lang="en-US" kern="100">
                <a:latin typeface="Calibri"/>
                <a:ea typeface="Calibri" panose="020F0502020204030204" pitchFamily="34" charset="0"/>
                <a:cs typeface="Times New Roman"/>
              </a:rPr>
              <a:t>  2015 National Content Test of multiracial/multiethnicity question suggests upper bound more likely. Almost 70% of those identifying as Hispanic were Hispanic Alone </a:t>
            </a:r>
            <a:r>
              <a:rPr lang="en-US" sz="600" kern="1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en-US" sz="600" kern="100">
              <a:effectLst/>
              <a:latin typeface="Calibri"/>
              <a:ea typeface="Calibri" panose="020F0502020204030204" pitchFamily="34" charset="0"/>
              <a:cs typeface="Times New Roman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2FBB57-600A-4F12-C892-6699D3EA0F7E}"/>
              </a:ext>
            </a:extLst>
          </p:cNvPr>
          <p:cNvSpPr txBox="1">
            <a:spLocks/>
          </p:cNvSpPr>
          <p:nvPr/>
        </p:nvSpPr>
        <p:spPr bwMode="auto">
          <a:xfrm>
            <a:off x="393443" y="94162"/>
            <a:ext cx="11405113" cy="63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192168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0" kern="100">
                <a:ea typeface="Calibri" panose="020F0502020204030204" pitchFamily="34" charset="0"/>
                <a:cs typeface="Times New Roman" panose="02020603050405020304" pitchFamily="18" charset="0"/>
              </a:rPr>
              <a:t>How might the proposed standard affect Population estimates?</a:t>
            </a:r>
            <a:br>
              <a:rPr lang="en-US" kern="10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kern="10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kern="10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30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C1E88-FC85-7ABE-10C5-9878C61D8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11481"/>
            <a:ext cx="11201400" cy="523521"/>
          </a:xfrm>
        </p:spPr>
        <p:txBody>
          <a:bodyPr/>
          <a:lstStyle/>
          <a:p>
            <a:pPr algn="l"/>
            <a:r>
              <a:rPr lang="en-US" sz="3200" b="0" kern="100">
                <a:ea typeface="Calibri" panose="020F0502020204030204" pitchFamily="34" charset="0"/>
                <a:cs typeface="Times New Roman" panose="02020603050405020304" pitchFamily="18" charset="0"/>
              </a:rPr>
              <a:t>How might the proposed standard affect Labor Force estimates?</a:t>
            </a:r>
            <a:endParaRPr lang="en-US" sz="3200" b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6FD7F84-722B-8948-EAEA-EB0F142868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436945"/>
              </p:ext>
            </p:extLst>
          </p:nvPr>
        </p:nvGraphicFramePr>
        <p:xfrm>
          <a:off x="5386388" y="1143000"/>
          <a:ext cx="6613525" cy="524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829300" imgH="4609962" progId="Excel.Sheet.12">
                  <p:embed/>
                </p:oleObj>
              </mc:Choice>
              <mc:Fallback>
                <p:oleObj name="Worksheet" r:id="rId3" imgW="5829300" imgH="4609962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6FD7F84-722B-8948-EAEA-EB0F142868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86388" y="1143000"/>
                        <a:ext cx="6613525" cy="5241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9AC714E-FFEB-3651-0C92-387E1074B4C9}"/>
              </a:ext>
            </a:extLst>
          </p:cNvPr>
          <p:cNvSpPr txBox="1"/>
          <p:nvPr/>
        </p:nvSpPr>
        <p:spPr>
          <a:xfrm>
            <a:off x="130629" y="943704"/>
            <a:ext cx="5477691" cy="48551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marR="0" indent="-285750" fontAlgn="base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1800" b="1">
                <a:effectLst/>
                <a:latin typeface="Calibri"/>
                <a:ea typeface="Times New Roman" panose="02020603050405020304" pitchFamily="18" charset="0"/>
                <a:cs typeface="Calibri"/>
              </a:rPr>
              <a:t>Most notable effect: </a:t>
            </a:r>
            <a:r>
              <a:rPr lang="en-US" sz="1800">
                <a:effectLst/>
                <a:latin typeface="Calibri"/>
                <a:ea typeface="Times New Roman" panose="02020603050405020304" pitchFamily="18" charset="0"/>
                <a:cs typeface="Calibri"/>
              </a:rPr>
              <a:t>a decline in the white unemployment rate (UR), </a:t>
            </a:r>
            <a:r>
              <a:rPr lang="en-US" sz="1800" i="1">
                <a:effectLst/>
                <a:latin typeface="Calibri"/>
                <a:ea typeface="Times New Roman" panose="02020603050405020304" pitchFamily="18" charset="0"/>
                <a:cs typeface="Calibri"/>
              </a:rPr>
              <a:t>especially</a:t>
            </a:r>
            <a:r>
              <a:rPr lang="en-US" sz="1800">
                <a:effectLst/>
                <a:latin typeface="Calibri"/>
                <a:ea typeface="Times New Roman" panose="02020603050405020304" pitchFamily="18" charset="0"/>
                <a:cs typeface="Calibri"/>
              </a:rPr>
              <a:t> when unemployment is higher</a:t>
            </a:r>
            <a:r>
              <a:rPr lang="en-US" sz="1100">
                <a:effectLst/>
                <a:latin typeface="Calibri"/>
                <a:ea typeface="Times New Roman" panose="02020603050405020304" pitchFamily="18" charset="0"/>
                <a:cs typeface="Calibri"/>
              </a:rPr>
              <a:t>. </a:t>
            </a:r>
            <a:endParaRPr lang="en-US" sz="105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endParaRPr lang="en-US" sz="105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fontAlgn="base"/>
            <a:r>
              <a:rPr lang="en-US" sz="1800" u="sng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2010</a:t>
            </a:r>
            <a:endParaRPr lang="en-US" sz="105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285750" marR="0" indent="-285750" fontAlgn="base"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180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White UR falls from 8.7% to 8.5% (lower bound Hispanics estimate) or 8% (upper bound </a:t>
            </a:r>
            <a:r>
              <a:rPr lang="en-US" sz="1800" err="1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Hisp</a:t>
            </a:r>
            <a:r>
              <a:rPr lang="en-US" sz="180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. Estimate).</a:t>
            </a:r>
          </a:p>
          <a:p>
            <a:pPr marL="742950" lvl="1" indent="-285750" fontAlgn="base"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Reflects the fact that Hispanic Whites have a higher UR than non-Hispanic Whites.</a:t>
            </a:r>
          </a:p>
          <a:p>
            <a:pPr marL="285750" marR="0" indent="-285750" fontAlgn="base">
              <a:buClr>
                <a:schemeClr val="accent3"/>
              </a:buClr>
              <a:buFont typeface="Wingdings" panose="05000000000000000000" pitchFamily="2" charset="2"/>
              <a:buChar char="§"/>
            </a:pPr>
            <a:endParaRPr lang="en-US" sz="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indent="-342900" fontAlgn="base"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180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Hispanic UR is 13.4% or 12.5%</a:t>
            </a:r>
          </a:p>
          <a:p>
            <a:pPr marL="800100" lvl="1" indent="-342900" fontAlgn="base"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>
                <a:latin typeface="Calibri"/>
                <a:ea typeface="Times New Roman" panose="02020603050405020304" pitchFamily="18" charset="0"/>
                <a:cs typeface="Times New Roman"/>
              </a:rPr>
              <a:t>Reflects</a:t>
            </a:r>
            <a:r>
              <a:rPr lang="en-US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</a:t>
            </a:r>
            <a:r>
              <a:rPr lang="en-US">
                <a:latin typeface="Calibri"/>
                <a:ea typeface="Times New Roman" panose="02020603050405020304" pitchFamily="18" charset="0"/>
                <a:cs typeface="Times New Roman"/>
              </a:rPr>
              <a:t>Hispanic SOR having a higher UR than Hispanic Non-SOR.</a:t>
            </a:r>
            <a:endParaRPr lang="en-US" sz="105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0" marR="0"/>
            <a:endParaRPr lang="en-US" sz="105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 u="sng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2022</a:t>
            </a:r>
            <a:endParaRPr lang="en-US" sz="105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285750" marR="0" indent="-285750" fontAlgn="base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180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White UR falls from 3.2% to 3.1% or 3%</a:t>
            </a:r>
          </a:p>
          <a:p>
            <a:pPr marL="285750" marR="0" indent="-285750" fontAlgn="base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180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Hispanic UR is 4.6% or 4.4%</a:t>
            </a:r>
            <a:endParaRPr lang="en-US" sz="105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05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497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C1E88-FC85-7ABE-10C5-9878C61D8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61904"/>
            <a:ext cx="11201400" cy="804672"/>
          </a:xfrm>
        </p:spPr>
        <p:txBody>
          <a:bodyPr/>
          <a:lstStyle/>
          <a:p>
            <a:pPr algn="l"/>
            <a:r>
              <a:rPr lang="en-US" sz="2800" b="0"/>
              <a:t>Labor Force Statistics – Selected Years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F252C9C-C69E-D4BC-BFA6-CB1D50A0E9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692516"/>
              </p:ext>
            </p:extLst>
          </p:nvPr>
        </p:nvGraphicFramePr>
        <p:xfrm>
          <a:off x="189186" y="616416"/>
          <a:ext cx="11056880" cy="5486400"/>
        </p:xfrm>
        <a:graphic>
          <a:graphicData uri="http://schemas.openxmlformats.org/drawingml/2006/table">
            <a:tbl>
              <a:tblPr/>
              <a:tblGrid>
                <a:gridCol w="850871">
                  <a:extLst>
                    <a:ext uri="{9D8B030D-6E8A-4147-A177-3AD203B41FA5}">
                      <a16:colId xmlns:a16="http://schemas.microsoft.com/office/drawing/2014/main" val="1769818958"/>
                    </a:ext>
                  </a:extLst>
                </a:gridCol>
                <a:gridCol w="3017929">
                  <a:extLst>
                    <a:ext uri="{9D8B030D-6E8A-4147-A177-3AD203B41FA5}">
                      <a16:colId xmlns:a16="http://schemas.microsoft.com/office/drawing/2014/main" val="3040194689"/>
                    </a:ext>
                  </a:extLst>
                </a:gridCol>
                <a:gridCol w="1156652">
                  <a:extLst>
                    <a:ext uri="{9D8B030D-6E8A-4147-A177-3AD203B41FA5}">
                      <a16:colId xmlns:a16="http://schemas.microsoft.com/office/drawing/2014/main" val="469218384"/>
                    </a:ext>
                  </a:extLst>
                </a:gridCol>
                <a:gridCol w="1169946">
                  <a:extLst>
                    <a:ext uri="{9D8B030D-6E8A-4147-A177-3AD203B41FA5}">
                      <a16:colId xmlns:a16="http://schemas.microsoft.com/office/drawing/2014/main" val="2901075334"/>
                    </a:ext>
                  </a:extLst>
                </a:gridCol>
                <a:gridCol w="1169946">
                  <a:extLst>
                    <a:ext uri="{9D8B030D-6E8A-4147-A177-3AD203B41FA5}">
                      <a16:colId xmlns:a16="http://schemas.microsoft.com/office/drawing/2014/main" val="580847961"/>
                    </a:ext>
                  </a:extLst>
                </a:gridCol>
                <a:gridCol w="194992">
                  <a:extLst>
                    <a:ext uri="{9D8B030D-6E8A-4147-A177-3AD203B41FA5}">
                      <a16:colId xmlns:a16="http://schemas.microsoft.com/office/drawing/2014/main" val="2307263180"/>
                    </a:ext>
                  </a:extLst>
                </a:gridCol>
                <a:gridCol w="1156652">
                  <a:extLst>
                    <a:ext uri="{9D8B030D-6E8A-4147-A177-3AD203B41FA5}">
                      <a16:colId xmlns:a16="http://schemas.microsoft.com/office/drawing/2014/main" val="89073634"/>
                    </a:ext>
                  </a:extLst>
                </a:gridCol>
                <a:gridCol w="1169946">
                  <a:extLst>
                    <a:ext uri="{9D8B030D-6E8A-4147-A177-3AD203B41FA5}">
                      <a16:colId xmlns:a16="http://schemas.microsoft.com/office/drawing/2014/main" val="2403521020"/>
                    </a:ext>
                  </a:extLst>
                </a:gridCol>
                <a:gridCol w="1169946">
                  <a:extLst>
                    <a:ext uri="{9D8B030D-6E8A-4147-A177-3AD203B41FA5}">
                      <a16:colId xmlns:a16="http://schemas.microsoft.com/office/drawing/2014/main" val="1713755085"/>
                    </a:ext>
                  </a:extLst>
                </a:gridCol>
              </a:tblGrid>
              <a:tr h="246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E/P Ratio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LFPR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223529"/>
                  </a:ext>
                </a:extLst>
              </a:tr>
              <a:tr h="1164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Year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Race/Ethnicity Category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Current Race/ Ethnicity Questions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New Race/ Ethnicity Question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Lower Bound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New Race/ Ethnicity Question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Upper Bound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Current Race/ Ethnicity Questions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New Race/ Ethnicity Question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Lower Bound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New Race/ Ethnicity Question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Upper Bound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3606900"/>
                  </a:ext>
                </a:extLst>
              </a:tr>
              <a:tr h="235171">
                <a:tc rowSpan="7"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2022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White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60.0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62.0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61.7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60.9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14754"/>
                  </a:ext>
                </a:extLst>
              </a:tr>
              <a:tr h="2351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Black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58.4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58.3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58.3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62.2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62.1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62.1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4970405"/>
                  </a:ext>
                </a:extLst>
              </a:tr>
              <a:tr h="2351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American Indian/Alaskan Native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56.0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54.7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52.8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58.6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56.6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552917"/>
                  </a:ext>
                </a:extLst>
              </a:tr>
              <a:tr h="2351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Asian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62.6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64.5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64.4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64.4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7050604"/>
                  </a:ext>
                </a:extLst>
              </a:tr>
              <a:tr h="2351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Hawaiian/Pacific Islander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63.9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63.6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62.5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66.6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66.2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65.3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431508"/>
                  </a:ext>
                </a:extLst>
              </a:tr>
              <a:tr h="2351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Hispanic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-- 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63.8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63.5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-- 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66.9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66.3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9500446"/>
                  </a:ext>
                </a:extLst>
              </a:tr>
              <a:tr h="2351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Other/Multiple Race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61.7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61.5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61.3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65.3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65.2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65.0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3527436"/>
                  </a:ext>
                </a:extLst>
              </a:tr>
              <a:tr h="235171">
                <a:tc rowSpan="7"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White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65.1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64.9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64.6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4401293"/>
                  </a:ext>
                </a:extLst>
              </a:tr>
              <a:tr h="2351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Black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52.3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52.2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52.3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62.2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62.1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62.2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4702712"/>
                  </a:ext>
                </a:extLst>
              </a:tr>
              <a:tr h="2351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American Indian/Alaskan Native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49.0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48.5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48.2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57.7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56.8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56.1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221146"/>
                  </a:ext>
                </a:extLst>
              </a:tr>
              <a:tr h="2351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Asian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64.7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64.7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64.7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1802255"/>
                  </a:ext>
                </a:extLst>
              </a:tr>
              <a:tr h="2351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Hawaiian/Pacific Islander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60.1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68.4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68.0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67.8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707327"/>
                  </a:ext>
                </a:extLst>
              </a:tr>
              <a:tr h="2351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Hispanic Only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-- 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59.0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-- 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68.9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67.5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275466"/>
                  </a:ext>
                </a:extLst>
              </a:tr>
              <a:tr h="2351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Other/Multiple Race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56.5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55.9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55.3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65.4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64.7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63.9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0604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7611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E74612C-C469-3D27-92A9-EEE314E86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63773"/>
            <a:ext cx="11201400" cy="804863"/>
          </a:xfrm>
        </p:spPr>
        <p:txBody>
          <a:bodyPr/>
          <a:lstStyle/>
          <a:p>
            <a:pPr algn="l"/>
            <a:r>
              <a:rPr lang="en-US" sz="2800" b="0"/>
              <a:t>Earnings Estimates – 2022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3314636-2FBE-2885-F232-86C079002D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975840"/>
              </p:ext>
            </p:extLst>
          </p:nvPr>
        </p:nvGraphicFramePr>
        <p:xfrm>
          <a:off x="778478" y="799555"/>
          <a:ext cx="9639300" cy="324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9639477" imgH="3248134" progId="Excel.Sheet.12">
                  <p:embed/>
                </p:oleObj>
              </mc:Choice>
              <mc:Fallback>
                <p:oleObj name="Worksheet" r:id="rId2" imgW="9639477" imgH="3248134" progId="Excel.Sheet.12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3314636-2FBE-2885-F232-86C079002D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8478" y="799555"/>
                        <a:ext cx="9639300" cy="3248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7135EE0-A1A8-E7AC-48F0-93E7EB920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30" y="4047580"/>
            <a:ext cx="11201400" cy="2351314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White median hourly earnings estimate increases from $24.22 to $24.86 or $25.84.  Reflects the fact that Hispanic Whites have lower wages than non-Hispanic Whites.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Hispanic median hourly earnings are $18.89 or $19.58.  Reflects the fact that SOR Hispanics earn less than non-SOR Hispanics.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White median weekly earnings estimate increases from $974.18 to $995.30 or $1,044.37.  Hispanic median hourly earnings are $729.58 or $767.93.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347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42574-4841-15C0-68AF-E804B452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943" y="457200"/>
            <a:ext cx="11373757" cy="804672"/>
          </a:xfrm>
        </p:spPr>
        <p:txBody>
          <a:bodyPr/>
          <a:lstStyle/>
          <a:p>
            <a:r>
              <a:rPr lang="en-US" sz="4000">
                <a:latin typeface="Calibri"/>
                <a:cs typeface="Calibri"/>
              </a:rPr>
              <a:t>Closer Look at Individuals Who Identify as Hispanic</a:t>
            </a: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1554E-BBC1-BD41-1AE0-1F5E269A7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5369151"/>
            <a:ext cx="11201400" cy="617992"/>
          </a:xfrm>
        </p:spPr>
        <p:txBody>
          <a:bodyPr/>
          <a:lstStyle/>
          <a:p>
            <a:pPr marL="0" indent="0">
              <a:buNone/>
            </a:pPr>
            <a:r>
              <a:rPr lang="en-US" sz="2800">
                <a:latin typeface="Calibri"/>
                <a:cs typeface="Calibri"/>
              </a:rPr>
              <a:t>How does the tendency to identify as Hispanic vary among these groups?</a:t>
            </a:r>
            <a:endParaRPr lang="en-US" sz="2800"/>
          </a:p>
          <a:p>
            <a:pPr marL="0" indent="0">
              <a:buNone/>
            </a:pPr>
            <a:r>
              <a:rPr lang="en-US">
                <a:latin typeface="Calibri"/>
                <a:cs typeface="Calibri"/>
              </a:rPr>
              <a:t>    </a:t>
            </a:r>
            <a:endParaRPr lang="en-US"/>
          </a:p>
          <a:p>
            <a:pPr marL="0" indent="0">
              <a:buNone/>
            </a:pPr>
            <a:endParaRPr lang="en-US">
              <a:latin typeface="Calibri"/>
              <a:cs typeface="Calibri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39E4183-6017-B9CE-2906-97CA8F5E91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605279"/>
              </p:ext>
            </p:extLst>
          </p:nvPr>
        </p:nvGraphicFramePr>
        <p:xfrm>
          <a:off x="1025070" y="1070428"/>
          <a:ext cx="10143693" cy="412154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238215">
                  <a:extLst>
                    <a:ext uri="{9D8B030D-6E8A-4147-A177-3AD203B41FA5}">
                      <a16:colId xmlns:a16="http://schemas.microsoft.com/office/drawing/2014/main" val="1318911630"/>
                    </a:ext>
                  </a:extLst>
                </a:gridCol>
                <a:gridCol w="1452739">
                  <a:extLst>
                    <a:ext uri="{9D8B030D-6E8A-4147-A177-3AD203B41FA5}">
                      <a16:colId xmlns:a16="http://schemas.microsoft.com/office/drawing/2014/main" val="3745760308"/>
                    </a:ext>
                  </a:extLst>
                </a:gridCol>
                <a:gridCol w="1452739">
                  <a:extLst>
                    <a:ext uri="{9D8B030D-6E8A-4147-A177-3AD203B41FA5}">
                      <a16:colId xmlns:a16="http://schemas.microsoft.com/office/drawing/2014/main" val="302290009"/>
                    </a:ext>
                  </a:extLst>
                </a:gridCol>
              </a:tblGrid>
              <a:tr h="351921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Percent of Population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597626"/>
                  </a:ext>
                </a:extLst>
              </a:tr>
              <a:tr h="62437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Country of Origin Category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8085618"/>
                  </a:ext>
                </a:extLst>
              </a:tr>
              <a:tr h="6243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outside of the U.S. in a 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2854951"/>
                  </a:ext>
                </a:extLst>
              </a:tr>
              <a:tr h="6243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outside of the U.S. in a Non-Hispanic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5141177"/>
                  </a:ext>
                </a:extLst>
              </a:tr>
              <a:tr h="6243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in the U.S. with both parents born in a 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0520056"/>
                  </a:ext>
                </a:extLst>
              </a:tr>
              <a:tr h="6243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in the U.S. with only one parent born in a 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723035"/>
                  </a:ext>
                </a:extLst>
              </a:tr>
              <a:tr h="6243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in the U.S. with no parent born in a 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78.8%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74.9%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7074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5079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D2BEE-7037-F643-6536-EFA1A96A1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Calibri"/>
                <a:cs typeface="Calibri"/>
              </a:rPr>
              <a:t>Probability of Identifying as Hispanic Ethnicity by Country of Own and Parents' Birth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705F9-AD72-5EE0-B445-901A7B616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371" y="4897438"/>
            <a:ext cx="11201400" cy="1461635"/>
          </a:xfrm>
        </p:spPr>
        <p:txBody>
          <a:bodyPr/>
          <a:lstStyle/>
          <a:p>
            <a:pPr marL="0" indent="0">
              <a:buNone/>
            </a:pPr>
            <a:r>
              <a:rPr lang="en-US" sz="2700">
                <a:latin typeface="Calibri"/>
                <a:cs typeface="Calibri"/>
              </a:rPr>
              <a:t>The weaker an individual’s ties to a Hispanic country, the less likely they are to identify as being of Hispanic ethnicity and be included in our upper bound estimate.</a:t>
            </a:r>
            <a:endParaRPr lang="en-US">
              <a:latin typeface="Calibri"/>
              <a:cs typeface="Calibri"/>
            </a:endParaRP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5DC40A5-FB59-4120-AB02-E9750392E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228520"/>
              </p:ext>
            </p:extLst>
          </p:nvPr>
        </p:nvGraphicFramePr>
        <p:xfrm>
          <a:off x="1233714" y="1768928"/>
          <a:ext cx="9724570" cy="303006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939642">
                  <a:extLst>
                    <a:ext uri="{9D8B030D-6E8A-4147-A177-3AD203B41FA5}">
                      <a16:colId xmlns:a16="http://schemas.microsoft.com/office/drawing/2014/main" val="428004893"/>
                    </a:ext>
                  </a:extLst>
                </a:gridCol>
                <a:gridCol w="1614714">
                  <a:extLst>
                    <a:ext uri="{9D8B030D-6E8A-4147-A177-3AD203B41FA5}">
                      <a16:colId xmlns:a16="http://schemas.microsoft.com/office/drawing/2014/main" val="2428154421"/>
                    </a:ext>
                  </a:extLst>
                </a:gridCol>
                <a:gridCol w="1170214">
                  <a:extLst>
                    <a:ext uri="{9D8B030D-6E8A-4147-A177-3AD203B41FA5}">
                      <a16:colId xmlns:a16="http://schemas.microsoft.com/office/drawing/2014/main" val="505918924"/>
                    </a:ext>
                  </a:extLst>
                </a:gridCol>
              </a:tblGrid>
              <a:tr h="781448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Percent Hispanic Ethnicity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056075"/>
                  </a:ext>
                </a:extLst>
              </a:tr>
              <a:tr h="374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Country of Origin Category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6318494"/>
                  </a:ext>
                </a:extLst>
              </a:tr>
              <a:tr h="3746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outside of the U.S. in a 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478810"/>
                  </a:ext>
                </a:extLst>
              </a:tr>
              <a:tr h="3746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outside of the U.S. in a Non-Hispanic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20101"/>
                  </a:ext>
                </a:extLst>
              </a:tr>
              <a:tr h="3746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in the U.S. with both parents born in a 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4467938"/>
                  </a:ext>
                </a:extLst>
              </a:tr>
              <a:tr h="3746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in the U.S. with only one parent born in a 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84.8%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87.8%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8667938"/>
                  </a:ext>
                </a:extLst>
              </a:tr>
              <a:tr h="3746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in the U.S. with no parent born in a 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6792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47130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D952-D35B-7209-4A8C-857AFEE42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57843"/>
            <a:ext cx="11591471" cy="1421529"/>
          </a:xfrm>
        </p:spPr>
        <p:txBody>
          <a:bodyPr/>
          <a:lstStyle/>
          <a:p>
            <a:r>
              <a:rPr lang="en-US">
                <a:latin typeface="Calibri"/>
                <a:cs typeface="Calibri"/>
              </a:rPr>
              <a:t>Probability of Indicating Hispanic SOR by Country of Own and Parents' Birth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E890A-DAFB-385C-4D72-73C3C0CAE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5577795"/>
            <a:ext cx="11201400" cy="899206"/>
          </a:xfrm>
        </p:spPr>
        <p:txBody>
          <a:bodyPr/>
          <a:lstStyle/>
          <a:p>
            <a:pPr marL="0" indent="0">
              <a:buNone/>
            </a:pPr>
            <a:r>
              <a:rPr lang="en-US" sz="2400">
                <a:latin typeface="Calibri"/>
                <a:cs typeface="Calibri"/>
              </a:rPr>
              <a:t>The weaker an individual’s ties to a Hispanic country, the less likely they are to be identified as SOR-Hispanic and be included in our lower bound estimate.</a:t>
            </a: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4396427-D7BA-7DDF-C88A-36A806E4F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953683"/>
              </p:ext>
            </p:extLst>
          </p:nvPr>
        </p:nvGraphicFramePr>
        <p:xfrm>
          <a:off x="1578428" y="1478642"/>
          <a:ext cx="9162306" cy="408903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666669">
                  <a:extLst>
                    <a:ext uri="{9D8B030D-6E8A-4147-A177-3AD203B41FA5}">
                      <a16:colId xmlns:a16="http://schemas.microsoft.com/office/drawing/2014/main" val="3543309717"/>
                    </a:ext>
                  </a:extLst>
                </a:gridCol>
                <a:gridCol w="1905759">
                  <a:extLst>
                    <a:ext uri="{9D8B030D-6E8A-4147-A177-3AD203B41FA5}">
                      <a16:colId xmlns:a16="http://schemas.microsoft.com/office/drawing/2014/main" val="591248766"/>
                    </a:ext>
                  </a:extLst>
                </a:gridCol>
                <a:gridCol w="1294939">
                  <a:extLst>
                    <a:ext uri="{9D8B030D-6E8A-4147-A177-3AD203B41FA5}">
                      <a16:colId xmlns:a16="http://schemas.microsoft.com/office/drawing/2014/main" val="1794179650"/>
                    </a:ext>
                  </a:extLst>
                </a:gridCol>
                <a:gridCol w="1294939">
                  <a:extLst>
                    <a:ext uri="{9D8B030D-6E8A-4147-A177-3AD203B41FA5}">
                      <a16:colId xmlns:a16="http://schemas.microsoft.com/office/drawing/2014/main" val="472307224"/>
                    </a:ext>
                  </a:extLst>
                </a:gridCol>
              </a:tblGrid>
              <a:tr h="592086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Percent in SOR-Hispanic Subgroup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502155"/>
                  </a:ext>
                </a:extLst>
              </a:tr>
              <a:tr h="57015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Country of Origin Category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Hispanic Ethnicity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830664"/>
                  </a:ext>
                </a:extLst>
              </a:tr>
              <a:tr h="28507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outside of the U.S. in a 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Non-Hispanic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848761"/>
                  </a:ext>
                </a:extLst>
              </a:tr>
              <a:tr h="2850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0389884"/>
                  </a:ext>
                </a:extLst>
              </a:tr>
              <a:tr h="28507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outside of the U.S. in a Non-Hispanic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Non-Hispanic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1404957"/>
                  </a:ext>
                </a:extLst>
              </a:tr>
              <a:tr h="2850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4270533"/>
                  </a:ext>
                </a:extLst>
              </a:tr>
              <a:tr h="28507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in the U.S. with both parents born in a 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Non-Hispanic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650327"/>
                  </a:ext>
                </a:extLst>
              </a:tr>
              <a:tr h="2850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94698"/>
                  </a:ext>
                </a:extLst>
              </a:tr>
              <a:tr h="28507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in the U.S. with only one parent born in a 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Non-Hispanic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7113506"/>
                  </a:ext>
                </a:extLst>
              </a:tr>
              <a:tr h="2850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865856"/>
                  </a:ext>
                </a:extLst>
              </a:tr>
              <a:tr h="28507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Born in the U.S. with no parent born in a Hispanic Country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Non-Hispanic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192714"/>
                  </a:ext>
                </a:extLst>
              </a:tr>
              <a:tr h="2850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7381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2703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6BAA2-784F-BC8B-59AB-2FE9523A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338327"/>
            <a:ext cx="11201400" cy="804672"/>
          </a:xfrm>
        </p:spPr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38722-B449-B5ED-F142-A34BD5A50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142999"/>
            <a:ext cx="11201400" cy="4584033"/>
          </a:xfrm>
        </p:spPr>
        <p:txBody>
          <a:bodyPr/>
          <a:lstStyle/>
          <a:p>
            <a:pPr marL="45720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6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suggest when CPS adopts updated standard to ask everyone in the month of implementation the new questions </a:t>
            </a:r>
          </a:p>
          <a:p>
            <a:pPr marL="914400" lvl="1" indent="-452438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Given the CPS rotation pattern if this is done ¾’s of respondents will have question asked new and current way.  </a:t>
            </a:r>
          </a:p>
          <a:p>
            <a:pPr marL="1376363" lvl="2" indent="-4619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Asking everyone will assist in analysis of effects and generating bridge estimates </a:t>
            </a:r>
          </a:p>
          <a:p>
            <a:pPr marL="1376363" lvl="2" indent="-4619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Asking everyone will facilitate publication of estimates</a:t>
            </a:r>
            <a:endParaRPr lang="en-US" sz="2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71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3754" y="982678"/>
            <a:ext cx="11201400" cy="5312334"/>
          </a:xfrm>
        </p:spPr>
        <p:txBody>
          <a:bodyPr/>
          <a:lstStyle/>
          <a:p>
            <a:pPr marL="461645" marR="0" indent="-460375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latin typeface="Calibri"/>
                <a:ea typeface="Calibri" panose="020F0502020204030204" pitchFamily="34" charset="0"/>
                <a:cs typeface="Times New Roman"/>
              </a:rPr>
              <a:t>OMB mandated 5 race groups in 1997</a:t>
            </a:r>
            <a:endParaRPr lang="en-US">
              <a:latin typeface="Calibri"/>
              <a:cs typeface="Times New Roman"/>
            </a:endParaRPr>
          </a:p>
          <a:p>
            <a:pPr marL="861695" lvl="1" indent="-46037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latin typeface="Calibri"/>
                <a:cs typeface="Times New Roman"/>
              </a:rPr>
              <a:t>White</a:t>
            </a:r>
          </a:p>
          <a:p>
            <a:pPr marL="861695" lvl="1" indent="-46037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latin typeface="Calibri"/>
                <a:cs typeface="Times New Roman"/>
              </a:rPr>
              <a:t>Black or African American</a:t>
            </a:r>
          </a:p>
          <a:p>
            <a:pPr marL="861695" lvl="1" indent="-46037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latin typeface="Calibri"/>
                <a:cs typeface="Times New Roman"/>
              </a:rPr>
              <a:t>American Indian or Alaskan Native</a:t>
            </a:r>
          </a:p>
          <a:p>
            <a:pPr marL="861695" lvl="1" indent="-46037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latin typeface="Calibri"/>
                <a:cs typeface="Times New Roman"/>
              </a:rPr>
              <a:t>Asian</a:t>
            </a:r>
          </a:p>
          <a:p>
            <a:pPr marL="861695" lvl="1" indent="-46037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latin typeface="Calibri"/>
                <a:cs typeface="Times New Roman"/>
              </a:rPr>
              <a:t>Native Hawaiian or Pacific Islander</a:t>
            </a:r>
            <a:endParaRPr lang="en-US" kern="100">
              <a:effectLst/>
              <a:latin typeface="Calibri"/>
              <a:ea typeface="Calibri" panose="020F0502020204030204" pitchFamily="34" charset="0"/>
              <a:cs typeface="Times New Roman"/>
            </a:endParaRPr>
          </a:p>
          <a:p>
            <a:pPr marL="401320" lvl="1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en-US" sz="600" kern="100">
              <a:latin typeface="Calibri"/>
              <a:cs typeface="Times New Roman"/>
            </a:endParaRPr>
          </a:p>
          <a:p>
            <a:pPr>
              <a:buChar char="§"/>
            </a:pPr>
            <a:r>
              <a:rPr lang="en-US" kern="100">
                <a:solidFill>
                  <a:schemeClr val="tx1"/>
                </a:solidFill>
                <a:latin typeface="Calibri"/>
                <a:cs typeface="Calibri"/>
              </a:rPr>
              <a:t>Hispanic identified separately as an ethnicity not a race</a:t>
            </a:r>
            <a:endParaRPr lang="en-US">
              <a:solidFill>
                <a:schemeClr val="tx1"/>
              </a:solidFill>
              <a:latin typeface="Calibri"/>
            </a:endParaRPr>
          </a:p>
          <a:p>
            <a:pPr>
              <a:buChar char="§"/>
            </a:pPr>
            <a:endParaRPr lang="en-US" sz="800" kern="10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buChar char="§"/>
            </a:pPr>
            <a:r>
              <a:rPr lang="en-US" kern="100">
                <a:solidFill>
                  <a:schemeClr val="tx1"/>
                </a:solidFill>
                <a:latin typeface="Calibri"/>
                <a:cs typeface="Calibri"/>
              </a:rPr>
              <a:t>Efforts to allow people to identify as Hispanic in response to questions about a person’s race since the late 1970’s</a:t>
            </a:r>
            <a:endParaRPr lang="en-US">
              <a:solidFill>
                <a:schemeClr val="tx1"/>
              </a:solidFill>
              <a:latin typeface="Calibri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15">
            <a:extLst>
              <a:ext uri="{FF2B5EF4-FFF2-40B4-BE49-F238E27FC236}">
                <a16:creationId xmlns:a16="http://schemas.microsoft.com/office/drawing/2014/main" id="{263699E5-F6E1-8673-BEA7-C35CF0594B7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 bwMode="auto">
          <a:xfrm>
            <a:off x="495300" y="141830"/>
            <a:ext cx="11149854" cy="1036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192168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r>
              <a:rPr lang="en-US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42024687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82EEDA-A994-42A4-B4FC-8939FCA10D79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Contact Information</a:t>
            </a: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495300" y="1828800"/>
            <a:ext cx="11201400" cy="381138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700"/>
              </a:lnSpc>
            </a:pPr>
            <a:r>
              <a:rPr lang="en-US" sz="3600"/>
              <a:t>Mark Loewenstein</a:t>
            </a:r>
          </a:p>
          <a:p>
            <a:pPr>
              <a:lnSpc>
                <a:spcPts val="3700"/>
              </a:lnSpc>
            </a:pPr>
            <a:r>
              <a:rPr lang="en-US" sz="3600" b="0"/>
              <a:t>Senior Research Economist</a:t>
            </a:r>
          </a:p>
          <a:p>
            <a:pPr>
              <a:lnSpc>
                <a:spcPts val="3700"/>
              </a:lnSpc>
            </a:pPr>
            <a:r>
              <a:rPr lang="en-US" sz="3600" b="0"/>
              <a:t>Bureau of Labor Statistics</a:t>
            </a:r>
          </a:p>
          <a:p>
            <a:pPr>
              <a:lnSpc>
                <a:spcPts val="3700"/>
              </a:lnSpc>
            </a:pPr>
            <a:r>
              <a:rPr lang="en-US" sz="3600" b="0"/>
              <a:t>202-691-7385</a:t>
            </a:r>
          </a:p>
          <a:p>
            <a:pPr>
              <a:lnSpc>
                <a:spcPts val="3700"/>
              </a:lnSpc>
            </a:pPr>
            <a:r>
              <a:rPr lang="en-US" sz="3600" b="0">
                <a:hlinkClick r:id="rId2"/>
              </a:rPr>
              <a:t>loewenstein.mark@bls.gov</a:t>
            </a:r>
            <a:endParaRPr lang="en-US" sz="3600" b="0"/>
          </a:p>
          <a:p>
            <a:pPr>
              <a:lnSpc>
                <a:spcPts val="3700"/>
              </a:lnSpc>
            </a:pPr>
            <a:endParaRPr lang="en-US" sz="3600" b="0"/>
          </a:p>
        </p:txBody>
      </p:sp>
    </p:spTree>
    <p:extLst>
      <p:ext uri="{BB962C8B-B14F-4D97-AF65-F5344CB8AC3E}">
        <p14:creationId xmlns:p14="http://schemas.microsoft.com/office/powerpoint/2010/main" val="1535218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8C5D86D4-BC38-42F3-A594-ABEE03F264D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21073" y="72754"/>
            <a:ext cx="11149854" cy="1036374"/>
          </a:xfrm>
        </p:spPr>
        <p:txBody>
          <a:bodyPr anchor="ctr"/>
          <a:lstStyle/>
          <a:p>
            <a:r>
              <a:rPr lang="en-US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Times New Roman"/>
              </a:rPr>
              <a:t>New Standard </a:t>
            </a:r>
            <a:r>
              <a:rPr lang="en-US" kern="100">
                <a:latin typeface="Calibri"/>
                <a:ea typeface="Calibri" panose="020F0502020204030204" pitchFamily="34" charset="0"/>
                <a:cs typeface="Times New Roman"/>
              </a:rPr>
              <a:t>Partially</a:t>
            </a:r>
            <a:r>
              <a:rPr lang="en-US" sz="44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 motivated by</a:t>
            </a:r>
            <a:r>
              <a:rPr lang="en-US" kern="100">
                <a:latin typeface="Calibri"/>
                <a:ea typeface="Calibri" panose="020F0502020204030204" pitchFamily="34" charset="0"/>
                <a:cs typeface="Times New Roman"/>
              </a:rPr>
              <a:t> ...</a:t>
            </a:r>
            <a:endParaRPr lang="en-US">
              <a:latin typeface="Calibri"/>
              <a:cs typeface="Times New Roman"/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3BAE9D56-CE0C-2777-CC11-FB5F226A3686}"/>
              </a:ext>
            </a:extLst>
          </p:cNvPr>
          <p:cNvSpPr txBox="1">
            <a:spLocks/>
          </p:cNvSpPr>
          <p:nvPr/>
        </p:nvSpPr>
        <p:spPr>
          <a:xfrm>
            <a:off x="750382" y="956372"/>
            <a:ext cx="10695614" cy="54014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" pitchFamily="2" charset="2"/>
              <a:buChar char=""/>
              <a:defRPr sz="32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 3" pitchFamily="18" charset="2"/>
              <a:buChar char=""/>
              <a:defRPr sz="28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Calibri" pitchFamily="34" charset="0"/>
              <a:buChar char="–"/>
              <a:defRPr sz="24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Arial" charset="0"/>
              <a:buChar char="•"/>
              <a:defRPr sz="20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000" kern="120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400" kern="100">
                <a:latin typeface="Calibri"/>
                <a:ea typeface="Calibri" panose="020F0502020204030204" pitchFamily="34" charset="0"/>
                <a:cs typeface="Calibri"/>
              </a:rPr>
              <a:t>Increase in the proportion of the population identifying as Hispanic</a:t>
            </a:r>
            <a:endParaRPr lang="en-US" kern="100"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Large proportion Hispanics </a:t>
            </a:r>
            <a:r>
              <a:rPr lang="en-US" kern="100">
                <a:latin typeface="Calibri"/>
                <a:cs typeface="Times New Roman"/>
              </a:rPr>
              <a:t>who are selecting “Some Other Race” rather than one of the 5 OMB race categories </a:t>
            </a:r>
            <a:endParaRPr lang="en-US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,Sans-Serif" panose="05000000000000000000" pitchFamily="2" charset="2"/>
              <a:buChar char="•"/>
            </a:pPr>
            <a:r>
              <a:rPr lang="en-US" kern="100">
                <a:solidFill>
                  <a:schemeClr val="tx1"/>
                </a:solidFill>
                <a:latin typeface="Calibri"/>
                <a:cs typeface="Calibri"/>
              </a:rPr>
              <a:t>In 2020 Decennial Census 8.4% of population was Some Other Race Alone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,Sans-Serif" panose="05000000000000000000" pitchFamily="2" charset="2"/>
              <a:buChar char="•"/>
            </a:pPr>
            <a:r>
              <a:rPr lang="en-US" kern="100">
                <a:solidFill>
                  <a:schemeClr val="tx1"/>
                </a:solidFill>
                <a:latin typeface="Calibri"/>
                <a:cs typeface="Calibri"/>
              </a:rPr>
              <a:t>Fourth largest race category behind White Alone, Black Alone, and More than One Race</a:t>
            </a:r>
            <a:endParaRPr lang="en-US">
              <a:solidFill>
                <a:schemeClr val="tx1"/>
              </a:solidFill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,Sans-Serif" panose="05000000000000000000" pitchFamily="2" charset="2"/>
              <a:buChar char="•"/>
            </a:pPr>
            <a:r>
              <a:rPr lang="en-US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Calibri"/>
              </a:rPr>
              <a:t>Vast majority of Some Other Race in Decennial Census were Hispanic</a:t>
            </a:r>
            <a:endParaRPr lang="en-US" sz="3400" kern="100">
              <a:solidFill>
                <a:schemeClr val="tx1"/>
              </a:solidFill>
              <a:ea typeface="Calibri" panose="020F0502020204030204" pitchFamily="34" charset="0"/>
              <a:cs typeface="Calibri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,Sans-Serif" panose="05000000000000000000" pitchFamily="2" charset="2"/>
              <a:buChar char="•"/>
            </a:pPr>
            <a:br>
              <a:rPr lang="en-US" kern="100">
                <a:latin typeface="Calibri"/>
                <a:ea typeface="Calibri" panose="020F0502020204030204" pitchFamily="34" charset="0"/>
                <a:cs typeface="Calibri"/>
              </a:rPr>
            </a:br>
            <a:endParaRPr lang="en-US" sz="3400" kern="100">
              <a:solidFill>
                <a:srgbClr val="000000"/>
              </a:solidFill>
              <a:ea typeface="Calibri" panose="020F0502020204030204" pitchFamily="34" charset="0"/>
              <a:cs typeface="Calibri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Char char="§"/>
            </a:pPr>
            <a:endParaRPr lang="en-US" kern="1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664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8C5D86D4-BC38-42F3-A594-ABEE03F264D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17513" y="108857"/>
            <a:ext cx="11720621" cy="1036374"/>
          </a:xfrm>
        </p:spPr>
        <p:txBody>
          <a:bodyPr anchor="ctr"/>
          <a:lstStyle/>
          <a:p>
            <a:r>
              <a:rPr lang="en-US" sz="4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Proposed 2023 OMB Race and Ethnicity Standard</a:t>
            </a:r>
            <a:endParaRPr lang="en-US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3BAE9D56-CE0C-2777-CC11-FB5F226A3686}"/>
              </a:ext>
            </a:extLst>
          </p:cNvPr>
          <p:cNvSpPr txBox="1">
            <a:spLocks/>
          </p:cNvSpPr>
          <p:nvPr/>
        </p:nvSpPr>
        <p:spPr>
          <a:xfrm>
            <a:off x="317152" y="1211718"/>
            <a:ext cx="11134258" cy="5147399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" pitchFamily="2" charset="2"/>
              <a:buChar char=""/>
              <a:defRPr sz="32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 3" pitchFamily="18" charset="2"/>
              <a:buChar char=""/>
              <a:defRPr sz="28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Calibri" pitchFamily="34" charset="0"/>
              <a:buChar char="–"/>
              <a:defRPr sz="24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Arial" charset="0"/>
              <a:buChar char="•"/>
              <a:defRPr sz="20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000" kern="120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7063" indent="-45561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combined race and ethnicity question with the following categories</a:t>
            </a:r>
            <a:endParaRPr lang="en-US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144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White </a:t>
            </a:r>
          </a:p>
          <a:p>
            <a:pPr marL="13144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Hispanic or Latino </a:t>
            </a:r>
          </a:p>
          <a:p>
            <a:pPr marL="13144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Black or African America </a:t>
            </a:r>
          </a:p>
          <a:p>
            <a:pPr marL="13144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Asian </a:t>
            </a:r>
          </a:p>
          <a:p>
            <a:pPr marL="13144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American Indian or Alaskan Native </a:t>
            </a:r>
          </a:p>
          <a:p>
            <a:pPr marL="13144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Middle Eastern or North African</a:t>
            </a:r>
          </a:p>
          <a:p>
            <a:pPr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kern="100">
                <a:cs typeface="Times New Roman" panose="02020603050405020304" pitchFamily="18" charset="0"/>
              </a:rPr>
              <a:t>Can select more than one categories (be multi-racial</a:t>
            </a:r>
            <a:r>
              <a:rPr lang="en-US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ethnicity)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b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403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41A07-D999-218F-AE39-CDE26D950998}"/>
              </a:ext>
            </a:extLst>
          </p:cNvPr>
          <p:cNvSpPr txBox="1">
            <a:spLocks/>
          </p:cNvSpPr>
          <p:nvPr/>
        </p:nvSpPr>
        <p:spPr>
          <a:xfrm>
            <a:off x="696125" y="954914"/>
            <a:ext cx="10544612" cy="557512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" pitchFamily="2" charset="2"/>
              <a:buChar char=""/>
              <a:defRPr sz="32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 3" pitchFamily="18" charset="2"/>
              <a:buChar char=""/>
              <a:defRPr sz="28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Calibri" pitchFamily="34" charset="0"/>
              <a:buChar char="–"/>
              <a:defRPr sz="24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Arial" charset="0"/>
              <a:buChar char="•"/>
              <a:defRPr sz="20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000" kern="120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Times New Roman"/>
              </a:rPr>
              <a:t>Race estimates currently include Hispanics and non-Hispanics </a:t>
            </a:r>
            <a:r>
              <a:rPr lang="en-US" sz="2800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Times New Roman"/>
              </a:rPr>
              <a:t>(i.e., CPS monthly)</a:t>
            </a:r>
            <a:endParaRPr lang="en-US" kern="10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itchFamily="2" charset="2"/>
              <a:buChar char="•"/>
            </a:pPr>
            <a:r>
              <a:rPr lang="en-US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Calibri"/>
              </a:rPr>
              <a:t>Population in current race categories decreases since Hispanic</a:t>
            </a:r>
            <a:r>
              <a:rPr lang="en-US" sz="2800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Calibri"/>
              </a:rPr>
              <a:t> Alone </a:t>
            </a:r>
            <a:r>
              <a:rPr lang="en-US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Calibri"/>
              </a:rPr>
              <a:t>are </a:t>
            </a:r>
            <a:r>
              <a:rPr lang="en-US" sz="2800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Calibri"/>
              </a:rPr>
              <a:t>removed from them </a:t>
            </a:r>
            <a:endParaRPr lang="en-US" sz="2600" kern="10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Times New Roman"/>
              </a:rPr>
              <a:t>Race estimates disaggregated by Hispanic </a:t>
            </a:r>
            <a:r>
              <a:rPr lang="en-US" sz="2800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Times New Roman"/>
              </a:rPr>
              <a:t>(i.e., ASEC)</a:t>
            </a:r>
            <a:endParaRPr lang="en-US" sz="3000" kern="10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anose="05000000000000000000" pitchFamily="2" charset="2"/>
              <a:buChar char="•"/>
            </a:pPr>
            <a:r>
              <a:rPr lang="en-US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Times New Roman"/>
              </a:rPr>
              <a:t>Current race categories by Non-Hispanic likely minimally impacted</a:t>
            </a:r>
            <a:endParaRPr lang="en-US" kern="100">
              <a:solidFill>
                <a:schemeClr val="tx1"/>
              </a:solidFill>
              <a:ea typeface="Calibri" panose="020F0502020204030204" pitchFamily="34" charset="0"/>
              <a:cs typeface="Times New Roman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anose="05000000000000000000" pitchFamily="2" charset="2"/>
              <a:buChar char="•"/>
            </a:pPr>
            <a:r>
              <a:rPr lang="en-US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Times New Roman"/>
              </a:rPr>
              <a:t>Will be Race Alone Categories </a:t>
            </a:r>
            <a:endParaRPr lang="en-US" sz="3000" kern="100">
              <a:solidFill>
                <a:schemeClr val="tx1"/>
              </a:solidFill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,Sans-Serif" pitchFamily="18" charset="2"/>
              <a:buChar char="§"/>
            </a:pPr>
            <a:r>
              <a:rPr lang="en-US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Times New Roman"/>
              </a:rPr>
              <a:t>Current race categories by Hispanic substantially impacted</a:t>
            </a:r>
            <a:endParaRPr lang="en-US" kern="100">
              <a:solidFill>
                <a:schemeClr val="tx1"/>
              </a:solidFill>
              <a:ea typeface="Calibri" panose="020F0502020204030204" pitchFamily="34" charset="0"/>
              <a:cs typeface="Times New Roman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itchFamily="18" charset="2"/>
              <a:buChar char="•"/>
            </a:pPr>
            <a:r>
              <a:rPr lang="en-US" kern="100">
                <a:solidFill>
                  <a:schemeClr val="tx1"/>
                </a:solidFill>
                <a:latin typeface="Calibri"/>
                <a:ea typeface="Calibri" panose="020F0502020204030204" pitchFamily="34" charset="0"/>
                <a:cs typeface="Times New Roman"/>
              </a:rPr>
              <a:t>Hispanic Alone has no race associated with it </a:t>
            </a:r>
            <a:endParaRPr lang="en-US" sz="2400" kern="100">
              <a:solidFill>
                <a:schemeClr val="tx1"/>
              </a:solidFill>
              <a:ea typeface="Calibri" panose="020F0502020204030204" pitchFamily="34" charset="0"/>
              <a:cs typeface="Times New Roman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b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itle 15">
            <a:extLst>
              <a:ext uri="{FF2B5EF4-FFF2-40B4-BE49-F238E27FC236}">
                <a16:creationId xmlns:a16="http://schemas.microsoft.com/office/drawing/2014/main" id="{1F0B97AA-87DF-BEC0-294E-8A696A33414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 bwMode="auto">
          <a:xfrm>
            <a:off x="521073" y="81826"/>
            <a:ext cx="11149854" cy="1036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192168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r>
              <a:rPr lang="en-US" kern="100">
                <a:solidFill>
                  <a:schemeClr val="tx1"/>
                </a:solidFill>
                <a:latin typeface="Calibri"/>
                <a:cs typeface="Times New Roman"/>
              </a:rPr>
              <a:t>Effects on estimates </a:t>
            </a:r>
            <a:endParaRPr lang="en-US" kern="100">
              <a:solidFill>
                <a:schemeClr val="tx1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66038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41A07-D999-218F-AE39-CDE26D950998}"/>
              </a:ext>
            </a:extLst>
          </p:cNvPr>
          <p:cNvSpPr txBox="1">
            <a:spLocks/>
          </p:cNvSpPr>
          <p:nvPr/>
        </p:nvSpPr>
        <p:spPr>
          <a:xfrm>
            <a:off x="523769" y="1263343"/>
            <a:ext cx="10544612" cy="512155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" pitchFamily="2" charset="2"/>
              <a:buChar char=""/>
              <a:defRPr sz="32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 3" pitchFamily="18" charset="2"/>
              <a:buChar char=""/>
              <a:defRPr sz="28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Calibri" pitchFamily="34" charset="0"/>
              <a:buChar char="–"/>
              <a:defRPr sz="24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Arial" charset="0"/>
              <a:buChar char="•"/>
              <a:defRPr sz="20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000" kern="120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100000"/>
              <a:buChar char="§"/>
            </a:pPr>
            <a:r>
              <a:rPr lang="en-US" sz="2800" kern="100">
                <a:solidFill>
                  <a:schemeClr val="tx1"/>
                </a:solidFill>
                <a:latin typeface="Calibri"/>
                <a:cs typeface="Calibri"/>
              </a:rPr>
              <a:t>How </a:t>
            </a:r>
            <a:r>
              <a:rPr lang="en-US" sz="2800" kern="100">
                <a:solidFill>
                  <a:schemeClr val="tx2"/>
                </a:solidFill>
                <a:latin typeface="Calibri"/>
                <a:cs typeface="Calibri"/>
              </a:rPr>
              <a:t>having a </a:t>
            </a:r>
            <a:r>
              <a:rPr lang="en-US" sz="2800" kern="100">
                <a:solidFill>
                  <a:schemeClr val="tx1"/>
                </a:solidFill>
                <a:latin typeface="Calibri"/>
                <a:cs typeface="Calibri"/>
              </a:rPr>
              <a:t>Hispanic or Latino Alone </a:t>
            </a:r>
            <a:r>
              <a:rPr lang="en-US" sz="2800" kern="100">
                <a:solidFill>
                  <a:schemeClr val="tx2"/>
                </a:solidFill>
                <a:latin typeface="Calibri"/>
                <a:cs typeface="Calibri"/>
              </a:rPr>
              <a:t>category </a:t>
            </a:r>
            <a:r>
              <a:rPr lang="en-US" sz="2800" kern="100">
                <a:solidFill>
                  <a:schemeClr val="tx1"/>
                </a:solidFill>
                <a:latin typeface="Calibri"/>
                <a:cs typeface="Calibri"/>
              </a:rPr>
              <a:t>may affect racial/ethnicity distributions </a:t>
            </a:r>
            <a:endParaRPr lang="en-US" sz="1100" strike="sngStrike" kern="100">
              <a:solidFill>
                <a:schemeClr val="tx1"/>
              </a:solidFill>
              <a:latin typeface="Calibri"/>
              <a:cs typeface="Times New Roman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1100" kern="100">
              <a:solidFill>
                <a:schemeClr val="tx1"/>
              </a:solidFill>
              <a:latin typeface="Wingdings"/>
              <a:cs typeface="Times New Roman"/>
              <a:sym typeface="Wingdings"/>
            </a:endParaRPr>
          </a:p>
          <a:p>
            <a:pPr>
              <a:buSzPct val="100000"/>
              <a:buChar char="§"/>
            </a:pPr>
            <a:r>
              <a:rPr lang="en-US" sz="2800" kern="100">
                <a:solidFill>
                  <a:schemeClr val="tx1"/>
                </a:solidFill>
                <a:latin typeface="Calibri"/>
                <a:cs typeface="Calibri"/>
              </a:rPr>
              <a:t>How </a:t>
            </a:r>
            <a:r>
              <a:rPr lang="en-US" sz="2800" kern="100">
                <a:solidFill>
                  <a:schemeClr val="tx2"/>
                </a:solidFill>
                <a:latin typeface="Calibri"/>
                <a:cs typeface="Calibri"/>
              </a:rPr>
              <a:t>having a </a:t>
            </a:r>
            <a:r>
              <a:rPr lang="en-US" sz="2800" kern="100">
                <a:solidFill>
                  <a:schemeClr val="tx1"/>
                </a:solidFill>
                <a:latin typeface="Calibri"/>
                <a:cs typeface="Calibri"/>
              </a:rPr>
              <a:t>Hispanic or Latino Alone </a:t>
            </a:r>
            <a:r>
              <a:rPr lang="en-US" sz="2800" kern="100">
                <a:solidFill>
                  <a:schemeClr val="tx2"/>
                </a:solidFill>
                <a:latin typeface="Calibri"/>
                <a:cs typeface="Calibri"/>
              </a:rPr>
              <a:t>category</a:t>
            </a:r>
            <a:r>
              <a:rPr lang="en-US" sz="2800" kern="100">
                <a:solidFill>
                  <a:schemeClr val="tx1"/>
                </a:solidFill>
                <a:latin typeface="Calibri"/>
                <a:cs typeface="Calibri"/>
              </a:rPr>
              <a:t> may affect key labor force estimates from the Current Population Survey (CPS) for various race and ethnicity groups. E.g</a:t>
            </a:r>
            <a:r>
              <a:rPr lang="en-US" sz="2000" kern="100">
                <a:solidFill>
                  <a:schemeClr val="tx1"/>
                </a:solidFill>
                <a:latin typeface="Calibri"/>
                <a:cs typeface="Calibri"/>
              </a:rPr>
              <a:t>. </a:t>
            </a:r>
            <a:endParaRPr lang="en-US">
              <a:solidFill>
                <a:schemeClr val="tx1"/>
              </a:solidFill>
            </a:endParaRPr>
          </a:p>
          <a:p>
            <a:pPr algn="just">
              <a:buSzPct val="100000"/>
            </a:pPr>
            <a:endParaRPr lang="en-US" sz="1100" kern="100">
              <a:solidFill>
                <a:schemeClr val="accent3"/>
              </a:solidFill>
              <a:latin typeface="Wingdings"/>
              <a:ea typeface="Calibri" panose="020F0502020204030204" pitchFamily="34" charset="0"/>
              <a:cs typeface="Calibri"/>
              <a:sym typeface="Wingdings"/>
            </a:endParaRPr>
          </a:p>
          <a:p>
            <a:pPr marL="854075" lvl="1" indent="-4000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00">
                <a:solidFill>
                  <a:schemeClr val="tx1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Unemployment rate</a:t>
            </a:r>
          </a:p>
          <a:p>
            <a:pPr marL="854075" lvl="1" indent="-4000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00">
                <a:solidFill>
                  <a:schemeClr val="tx1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Employment-to-population ratio</a:t>
            </a:r>
          </a:p>
          <a:p>
            <a:pPr marL="854075" lvl="1" indent="-4000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00">
                <a:solidFill>
                  <a:schemeClr val="tx1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Labor Force Participation rates</a:t>
            </a:r>
          </a:p>
          <a:p>
            <a:pPr marL="854075" lvl="1" indent="-4000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00">
                <a:solidFill>
                  <a:schemeClr val="tx1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Earnings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b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kern="100">
                <a:effectLst/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itle 15">
            <a:extLst>
              <a:ext uri="{FF2B5EF4-FFF2-40B4-BE49-F238E27FC236}">
                <a16:creationId xmlns:a16="http://schemas.microsoft.com/office/drawing/2014/main" id="{1F0B97AA-87DF-BEC0-294E-8A696A33414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 bwMode="auto">
          <a:xfrm>
            <a:off x="521073" y="190683"/>
            <a:ext cx="11149854" cy="1036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192168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r>
              <a:rPr lang="en-US" kern="100">
                <a:ea typeface="Calibri" panose="020F0502020204030204" pitchFamily="34" charset="0"/>
                <a:cs typeface="Times New Roman" panose="02020603050405020304" pitchFamily="18" charset="0"/>
              </a:rPr>
              <a:t>Purpose of paper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9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8C5D86D4-BC38-42F3-A594-ABEE03F264D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21073" y="73237"/>
            <a:ext cx="11149854" cy="1036374"/>
          </a:xfrm>
        </p:spPr>
        <p:txBody>
          <a:bodyPr anchor="ctr"/>
          <a:lstStyle/>
          <a:p>
            <a:r>
              <a:rPr lang="en-US"/>
              <a:t>What currently happens in CPS…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3BAE9D56-CE0C-2777-CC11-FB5F226A3686}"/>
              </a:ext>
            </a:extLst>
          </p:cNvPr>
          <p:cNvSpPr txBox="1">
            <a:spLocks/>
          </p:cNvSpPr>
          <p:nvPr/>
        </p:nvSpPr>
        <p:spPr>
          <a:xfrm>
            <a:off x="721803" y="1227057"/>
            <a:ext cx="10544612" cy="4811757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" pitchFamily="2" charset="2"/>
              <a:buChar char=""/>
              <a:defRPr sz="32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Wingdings 3" pitchFamily="18" charset="2"/>
              <a:buChar char=""/>
              <a:defRPr sz="28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Calibri" pitchFamily="34" charset="0"/>
              <a:buChar char="–"/>
              <a:defRPr sz="24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90000"/>
              <a:buFont typeface="Arial" charset="0"/>
              <a:buChar char="•"/>
              <a:defRPr sz="2000" kern="1200">
                <a:solidFill>
                  <a:srgbClr val="192168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000" kern="120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effectLst/>
                <a:latin typeface="+mn-lt"/>
                <a:ea typeface="Calibri" panose="020F0502020204030204" pitchFamily="34" charset="0"/>
                <a:cs typeface="Times New Roman"/>
              </a:rPr>
              <a:t>Interviewer administered</a:t>
            </a:r>
            <a:r>
              <a:rPr lang="en-US" kern="100">
                <a:latin typeface="+mn-lt"/>
                <a:ea typeface="Calibri" panose="020F0502020204030204" pitchFamily="34" charset="0"/>
                <a:cs typeface="Times New Roman"/>
              </a:rPr>
              <a:t> </a:t>
            </a:r>
            <a:endParaRPr lang="en-US" sz="3600" kern="1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endParaRPr lang="en-US" sz="1000" kern="1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kern="1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Following current 1997 OMB two question standard:</a:t>
            </a:r>
          </a:p>
          <a:p>
            <a:pPr marL="457200" marR="0" indent="-4572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</a:pPr>
            <a:endParaRPr lang="en-US" sz="800" kern="1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212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kern="1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People are first asked if they are Hispanic </a:t>
            </a:r>
          </a:p>
          <a:p>
            <a:pPr marL="857250" lvl="1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000" kern="10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212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kern="1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People are then asked their race	</a:t>
            </a:r>
          </a:p>
          <a:p>
            <a:pPr marL="1314450" lvl="2" indent="-45212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Can say they are more than one race</a:t>
            </a:r>
            <a:endParaRPr lang="en-US" sz="2800" kern="1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b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398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8C5D86D4-BC38-42F3-A594-ABEE03F264D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21073" y="73237"/>
            <a:ext cx="11149854" cy="1036374"/>
          </a:xfrm>
        </p:spPr>
        <p:txBody>
          <a:bodyPr anchor="ctr"/>
          <a:lstStyle/>
          <a:p>
            <a:r>
              <a:rPr lang="en-US"/>
              <a:t>Current CPS Hispanic Ethnicity question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AC9328-95A6-B7CA-E448-C1E2BF4D1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334" y="1454828"/>
            <a:ext cx="8040222" cy="234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76117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branded Slide Presentation" id="{5907DB6B-D4AA-4091-9327-43FB45482D68}" vid="{BB1DD2F0-5C1F-42F2-98E4-A032B0025AEF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branded Slide Presentation" id="{5907DB6B-D4AA-4091-9327-43FB45482D68}" vid="{4CAA9794-77F4-44FD-8EE7-C01032C7CFFF}"/>
    </a:ext>
  </a:extLst>
</a:theme>
</file>

<file path=ppt/theme/theme3.xml><?xml version="1.0" encoding="utf-8"?>
<a:theme xmlns:a="http://schemas.openxmlformats.org/drawingml/2006/main" name="BLS Trendline Content Slide">
  <a:themeElements>
    <a:clrScheme name="Custom 1">
      <a:dk1>
        <a:srgbClr val="002060"/>
      </a:dk1>
      <a:lt1>
        <a:sysClr val="window" lastClr="FFFFFF"/>
      </a:lt1>
      <a:dk2>
        <a:srgbClr val="002060"/>
      </a:dk2>
      <a:lt2>
        <a:srgbClr val="FFFFFF"/>
      </a:lt2>
      <a:accent1>
        <a:srgbClr val="3E3F67"/>
      </a:accent1>
      <a:accent2>
        <a:srgbClr val="FFC000"/>
      </a:accent2>
      <a:accent3>
        <a:srgbClr val="C00000"/>
      </a:accent3>
      <a:accent4>
        <a:srgbClr val="00B0F0"/>
      </a:accent4>
      <a:accent5>
        <a:srgbClr val="92D050"/>
      </a:accent5>
      <a:accent6>
        <a:srgbClr val="244448"/>
      </a:accent6>
      <a:hlink>
        <a:srgbClr val="00B0F0"/>
      </a:hlink>
      <a:folHlink>
        <a:srgbClr val="00B0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square" lIns="91440" tIns="45720" rIns="91440" bIns="45720" rtlCol="0" anchor="t">
        <a:norm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kern="1200" cap="none" spc="0" normalizeH="0" baseline="0" noProof="0" dirty="0" smtClean="0">
            <a:ln>
              <a:noFill/>
            </a:ln>
            <a:solidFill>
              <a:srgbClr val="464A6E"/>
            </a:solidFill>
            <a:effectLst/>
            <a:uLnTx/>
            <a:uFillTx/>
            <a:ea typeface="+mj-ea"/>
            <a:cs typeface="Tahoma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Sbranded Slide Presentation" id="{5907DB6B-D4AA-4091-9327-43FB45482D68}" vid="{A4E13657-DB1C-4F3E-ABDB-370171EF1EAD}"/>
    </a:ext>
  </a:extLst>
</a:theme>
</file>

<file path=ppt/theme/theme4.xml><?xml version="1.0" encoding="utf-8"?>
<a:theme xmlns:a="http://schemas.openxmlformats.org/drawingml/2006/main" name="1_BLS Trendline Paragraph Slide">
  <a:themeElements>
    <a:clrScheme name="Custom 1">
      <a:dk1>
        <a:srgbClr val="002060"/>
      </a:dk1>
      <a:lt1>
        <a:sysClr val="window" lastClr="FFFFFF"/>
      </a:lt1>
      <a:dk2>
        <a:srgbClr val="002060"/>
      </a:dk2>
      <a:lt2>
        <a:srgbClr val="FFFFFF"/>
      </a:lt2>
      <a:accent1>
        <a:srgbClr val="3E3F67"/>
      </a:accent1>
      <a:accent2>
        <a:srgbClr val="FFC000"/>
      </a:accent2>
      <a:accent3>
        <a:srgbClr val="C00000"/>
      </a:accent3>
      <a:accent4>
        <a:srgbClr val="00B0F0"/>
      </a:accent4>
      <a:accent5>
        <a:srgbClr val="92D050"/>
      </a:accent5>
      <a:accent6>
        <a:srgbClr val="244448"/>
      </a:accent6>
      <a:hlink>
        <a:srgbClr val="00B0F0"/>
      </a:hlink>
      <a:folHlink>
        <a:srgbClr val="00B0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 marL="0" marR="0" indent="0" algn="ctr" defTabSz="914400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Tahoma" pitchFamily="34" charset="0"/>
            <a:ea typeface="+mj-ea"/>
            <a:cs typeface="Tahoma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Sbranded Slide Presentation" id="{5907DB6B-D4AA-4091-9327-43FB45482D68}" vid="{760DEEFC-374C-4B27-AD4A-D02241B455A2}"/>
    </a:ext>
  </a:extLst>
</a:theme>
</file>

<file path=ppt/theme/theme5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branded Slide Presentation" id="{5907DB6B-D4AA-4091-9327-43FB45482D68}" vid="{17B03AE5-E6D1-4A56-9D4C-29E5EA94E6CD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8FAC1508B62D4AA5146A863E74B7E4" ma:contentTypeVersion="6" ma:contentTypeDescription="Create a new document." ma:contentTypeScope="" ma:versionID="645f26f29993ed934609d87066e630ef">
  <xsd:schema xmlns:xsd="http://www.w3.org/2001/XMLSchema" xmlns:xs="http://www.w3.org/2001/XMLSchema" xmlns:p="http://schemas.microsoft.com/office/2006/metadata/properties" xmlns:ns2="fcb6004c-0545-4942-8511-2960ddc6842d" xmlns:ns3="97a23d09-443d-4bc5-9a17-8ade777a5c83" targetNamespace="http://schemas.microsoft.com/office/2006/metadata/properties" ma:root="true" ma:fieldsID="4af242253c6588956e825f49a36415fc" ns2:_="" ns3:_="">
    <xsd:import namespace="fcb6004c-0545-4942-8511-2960ddc6842d"/>
    <xsd:import namespace="97a23d09-443d-4bc5-9a17-8ade777a5c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b6004c-0545-4942-8511-2960ddc684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a23d09-443d-4bc5-9a17-8ade777a5c8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442D76-E1BE-47B6-95A6-00039155FA82}">
  <ds:schemaRefs>
    <ds:schemaRef ds:uri="97a23d09-443d-4bc5-9a17-8ade777a5c83"/>
    <ds:schemaRef ds:uri="fcb6004c-0545-4942-8511-2960ddc6842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47A7B0C-0821-433A-8EA6-FE22DFCAEA69}">
  <ds:schemaRefs>
    <ds:schemaRef ds:uri="69485dbe-23fa-4de6-bbfd-2b6f05902e21"/>
    <ds:schemaRef ds:uri="feda39b2-3ec0-49f2-8444-808ca86adee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5D57739-CFE2-489B-80E7-1402192F264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bls-branded-slide-presentation</Template>
  <Application>Microsoft Office PowerPoint</Application>
  <PresentationFormat>Widescreen</PresentationFormat>
  <Slides>30</Slides>
  <Notes>11</Notes>
  <HiddenSlides>0</HiddenSlide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Custom Design</vt:lpstr>
      <vt:lpstr>2_Custom Design</vt:lpstr>
      <vt:lpstr>BLS Trendline Content Slide</vt:lpstr>
      <vt:lpstr>1_BLS Trendline Paragraph Slide</vt:lpstr>
      <vt:lpstr>1_Custom Design</vt:lpstr>
      <vt:lpstr>Measuring Potential Effects of the Proposed Race and Ethnicity Question in the CPS</vt:lpstr>
      <vt:lpstr>Disclaimer</vt:lpstr>
      <vt:lpstr>PowerPoint Presentation</vt:lpstr>
      <vt:lpstr>New Standard Partially motivated by ...</vt:lpstr>
      <vt:lpstr>Proposed 2023 OMB Race and Ethnicity Standard</vt:lpstr>
      <vt:lpstr>PowerPoint Presentation</vt:lpstr>
      <vt:lpstr>PowerPoint Presentation</vt:lpstr>
      <vt:lpstr>What currently happens in CPS…</vt:lpstr>
      <vt:lpstr>Current CPS Hispanic Ethnicity question</vt:lpstr>
      <vt:lpstr>Current CPS Race question</vt:lpstr>
      <vt:lpstr>Current CPS Race question</vt:lpstr>
      <vt:lpstr>Some Other Race Category (SOR)</vt:lpstr>
      <vt:lpstr>SOR (Continued)</vt:lpstr>
      <vt:lpstr>PowerPoint Presentation</vt:lpstr>
      <vt:lpstr>Our estimates of Hispanic Alone</vt:lpstr>
      <vt:lpstr>Our Analysis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Population Percentages for 2022   </vt:lpstr>
      <vt:lpstr>How might the proposed standard affect Labor Force estimates?</vt:lpstr>
      <vt:lpstr>Labor Force Statistics – Selected Years</vt:lpstr>
      <vt:lpstr>Earnings Estimates – 2022</vt:lpstr>
      <vt:lpstr>Closer Look at Individuals Who Identify as Hispanic</vt:lpstr>
      <vt:lpstr>Probability of Identifying as Hispanic Ethnicity by Country of Own and Parents' Birth</vt:lpstr>
      <vt:lpstr>Probability of Indicating Hispanic SOR by Country of Own and Parents' Birth</vt:lpstr>
      <vt:lpstr>Conclusion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Piccone, David - BLS</dc:creator>
  <cp:revision>3</cp:revision>
  <dcterms:created xsi:type="dcterms:W3CDTF">2023-07-05T16:53:21Z</dcterms:created>
  <dcterms:modified xsi:type="dcterms:W3CDTF">2024-03-07T14:10:13Z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0x010100318FAC1508B62D4AA5146A863E74B7E4</vt:lpwstr>
  </property>
</Properties>
</file>