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4" r:id="rId9"/>
    <p:sldId id="265" r:id="rId10"/>
    <p:sldId id="269" r:id="rId11"/>
    <p:sldId id="285" r:id="rId12"/>
    <p:sldId id="286" r:id="rId13"/>
    <p:sldId id="275" r:id="rId14"/>
    <p:sldId id="276" r:id="rId15"/>
    <p:sldId id="277" r:id="rId16"/>
    <p:sldId id="278" r:id="rId17"/>
    <p:sldId id="280" r:id="rId18"/>
    <p:sldId id="281" r:id="rId19"/>
    <p:sldId id="282" r:id="rId20"/>
    <p:sldId id="279" r:id="rId21"/>
    <p:sldId id="266" r:id="rId22"/>
    <p:sldId id="267" r:id="rId23"/>
    <p:sldId id="268" r:id="rId24"/>
    <p:sldId id="284" r:id="rId25"/>
    <p:sldId id="270" r:id="rId26"/>
    <p:sldId id="271" r:id="rId27"/>
    <p:sldId id="272" r:id="rId28"/>
    <p:sldId id="273" r:id="rId29"/>
    <p:sldId id="274"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Helvetica Neue" panose="02000503000000020004" pitchFamily="2" charset="0"/>
      <p:regular r:id="rId36"/>
      <p:bold r:id="rId37"/>
      <p:italic r:id="rId38"/>
      <p:boldItalic r:id="rId39"/>
    </p:embeddedFont>
    <p:embeddedFont>
      <p:font typeface="Helvetica Neue Light" panose="02000403000000020004"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iblGgEyf9FHC2i+NnfTPs9rLBG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6C92E3-DA42-4A26-BC66-C40321D989B1}">
  <a:tblStyle styleId="{046C92E3-DA42-4A26-BC66-C40321D989B1}" styleName="Table_0">
    <a:wholeTbl>
      <a:tcTxStyle b="off" i="off">
        <a:font>
          <a:latin typeface="Helvetica Neue Light"/>
          <a:ea typeface="Helvetica Neue Light"/>
          <a:cs typeface="Helvetica Neue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CED"/>
          </a:solidFill>
        </a:fill>
      </a:tcStyle>
    </a:wholeTbl>
    <a:band1H>
      <a:tcTxStyle/>
      <a:tcStyle>
        <a:tcBdr/>
        <a:fill>
          <a:solidFill>
            <a:srgbClr val="D0D7D9"/>
          </a:solidFill>
        </a:fill>
      </a:tcStyle>
    </a:band1H>
    <a:band2H>
      <a:tcTxStyle/>
      <a:tcStyle>
        <a:tcBdr/>
      </a:tcStyle>
    </a:band2H>
    <a:band1V>
      <a:tcTxStyle/>
      <a:tcStyle>
        <a:tcBdr/>
        <a:fill>
          <a:solidFill>
            <a:srgbClr val="D0D7D9"/>
          </a:solidFill>
        </a:fill>
      </a:tcStyle>
    </a:band1V>
    <a:band2V>
      <a:tcTxStyle/>
      <a:tcStyle>
        <a:tcBdr/>
      </a:tcStyle>
    </a:band2V>
    <a:lastCol>
      <a:tcTxStyle b="on" i="off">
        <a:font>
          <a:latin typeface="Helvetica Neue Light"/>
          <a:ea typeface="Helvetica Neue Light"/>
          <a:cs typeface="Helvetica Neue Light"/>
        </a:font>
        <a:schemeClr val="lt1"/>
      </a:tcTxStyle>
      <a:tcStyle>
        <a:tcBdr/>
        <a:fill>
          <a:solidFill>
            <a:schemeClr val="accent1"/>
          </a:solidFill>
        </a:fill>
      </a:tcStyle>
    </a:lastCol>
    <a:firstCol>
      <a:tcTxStyle b="on" i="off">
        <a:font>
          <a:latin typeface="Helvetica Neue Light"/>
          <a:ea typeface="Helvetica Neue Light"/>
          <a:cs typeface="Helvetica Neue Light"/>
        </a:font>
        <a:schemeClr val="lt1"/>
      </a:tcTxStyle>
      <a:tcStyle>
        <a:tcBdr/>
        <a:fill>
          <a:solidFill>
            <a:schemeClr val="accent1"/>
          </a:solidFill>
        </a:fill>
      </a:tcStyle>
    </a:firstCol>
    <a:lastRow>
      <a:tcTxStyle b="on" i="off">
        <a:font>
          <a:latin typeface="Helvetica Neue Light"/>
          <a:ea typeface="Helvetica Neue Light"/>
          <a:cs typeface="Helvetica Neue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Helvetica Neue Light"/>
          <a:ea typeface="Helvetica Neue Light"/>
          <a:cs typeface="Helvetica Neue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510"/>
  </p:normalViewPr>
  <p:slideViewPr>
    <p:cSldViewPr snapToGrid="0">
      <p:cViewPr varScale="1">
        <p:scale>
          <a:sx n="95" d="100"/>
          <a:sy n="95" d="100"/>
        </p:scale>
        <p:origin x="176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2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I’d like to thank the organizers for the opportunity to share </a:t>
            </a:r>
            <a:r>
              <a:rPr lang="en-US"/>
              <a:t>this presentation </a:t>
            </a:r>
            <a:endParaRPr dirty="0"/>
          </a:p>
        </p:txBody>
      </p:sp>
      <p:sp>
        <p:nvSpPr>
          <p:cNvPr id="70" name="Google Shape;7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11</a:t>
            </a:fld>
            <a:endParaRPr/>
          </a:p>
        </p:txBody>
      </p:sp>
    </p:spTree>
    <p:extLst>
      <p:ext uri="{BB962C8B-B14F-4D97-AF65-F5344CB8AC3E}">
        <p14:creationId xmlns:p14="http://schemas.microsoft.com/office/powerpoint/2010/main" val="341113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12</a:t>
            </a:fld>
            <a:endParaRPr/>
          </a:p>
        </p:txBody>
      </p:sp>
    </p:spTree>
    <p:extLst>
      <p:ext uri="{BB962C8B-B14F-4D97-AF65-F5344CB8AC3E}">
        <p14:creationId xmlns:p14="http://schemas.microsoft.com/office/powerpoint/2010/main" val="3938950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342900" algn="l" rtl="0">
              <a:lnSpc>
                <a:spcPct val="200000"/>
              </a:lnSpc>
              <a:spcBef>
                <a:spcPts val="0"/>
              </a:spcBef>
              <a:spcAft>
                <a:spcPts val="0"/>
              </a:spcAft>
              <a:buNone/>
            </a:pPr>
            <a:r>
              <a:rPr lang="en-US" sz="1800">
                <a:latin typeface="Times New Roman"/>
                <a:ea typeface="Times New Roman"/>
                <a:cs typeface="Times New Roman"/>
                <a:sym typeface="Times New Roman"/>
              </a:rPr>
              <a:t>Du et al. (2023) conduct a study using Chinese industrial enterprise data from 1998 to 2007 and find that government subsidies have a positive direct effect on subsidized firms' productivity but a negative indirect effect on non-subsidized firms operating within the same cluster, and the negative indirect effect tends to dominate. These findings indicate an uncomfortable result of industrial policy: what benefits one industry or firm may harm another, and while the government may be aware of who benefits, those who are harmed may go unnoticed.</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248" name="Google Shape;24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the “LPs” of the fund.</a:t>
            </a:r>
            <a:endParaRPr/>
          </a:p>
        </p:txBody>
      </p:sp>
      <p:sp>
        <p:nvSpPr>
          <p:cNvPr id="273" name="Google Shape;27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4" name="Google Shape;30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Times New Roman"/>
                <a:ea typeface="Times New Roman"/>
                <a:cs typeface="Times New Roman"/>
                <a:sym typeface="Times New Roman"/>
              </a:rPr>
              <a:t>For instance, in August 8, 2010, the Ministry of Industry and Information Technology released a list of 2,087 underperforming companies in 18 industrial sectors that must eliminate their outdated production capacity by the end of September that year. </a:t>
            </a:r>
            <a:endParaRPr/>
          </a:p>
        </p:txBody>
      </p:sp>
      <p:sp>
        <p:nvSpPr>
          <p:cNvPr id="187" name="Google Shape;1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24</a:t>
            </a:fld>
            <a:endParaRPr/>
          </a:p>
        </p:txBody>
      </p:sp>
    </p:spTree>
    <p:extLst>
      <p:ext uri="{BB962C8B-B14F-4D97-AF65-F5344CB8AC3E}">
        <p14:creationId xmlns:p14="http://schemas.microsoft.com/office/powerpoint/2010/main" val="2469439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Times New Roman"/>
                <a:ea typeface="Times New Roman"/>
                <a:cs typeface="Times New Roman"/>
                <a:sym typeface="Times New Roman"/>
              </a:rPr>
              <a:t>One notable example is the support for electronic vehicle (EV) development during the early years, when the Chinese government gave priority to EVs in public procurement to stimulate growth in the EV market.</a:t>
            </a:r>
            <a:r>
              <a:rPr lang="en-US"/>
              <a:t> </a:t>
            </a:r>
            <a:endParaRPr/>
          </a:p>
        </p:txBody>
      </p:sp>
      <p:sp>
        <p:nvSpPr>
          <p:cNvPr id="218" name="Google Shape;21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433868e8c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2433868e8c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4358429e8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major point of emphasis in the paper, is that there was a major turning point </a:t>
            </a:r>
            <a:endParaRPr dirty="0"/>
          </a:p>
        </p:txBody>
      </p:sp>
      <p:sp>
        <p:nvSpPr>
          <p:cNvPr id="157" name="Google Shape;157;g24358429e8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mp; Subtitle" type="title">
  <p:cSld name="TITLE">
    <p:spTree>
      <p:nvGrpSpPr>
        <p:cNvPr id="1" name="Shape 14"/>
        <p:cNvGrpSpPr/>
        <p:nvPr/>
      </p:nvGrpSpPr>
      <p:grpSpPr>
        <a:xfrm>
          <a:off x="0" y="0"/>
          <a:ext cx="0" cy="0"/>
          <a:chOff x="0" y="0"/>
          <a:chExt cx="0" cy="0"/>
        </a:xfrm>
      </p:grpSpPr>
      <p:cxnSp>
        <p:nvCxnSpPr>
          <p:cNvPr id="15" name="Google Shape;15;p27"/>
          <p:cNvCxnSpPr/>
          <p:nvPr/>
        </p:nvCxnSpPr>
        <p:spPr>
          <a:xfrm>
            <a:off x="535781" y="3339703"/>
            <a:ext cx="11126338" cy="91"/>
          </a:xfrm>
          <a:prstGeom prst="straightConnector1">
            <a:avLst/>
          </a:prstGeom>
          <a:noFill/>
          <a:ln w="12700" cap="flat" cmpd="sng">
            <a:solidFill>
              <a:srgbClr val="9A9A9A"/>
            </a:solidFill>
            <a:prstDash val="solid"/>
            <a:miter lim="400000"/>
            <a:headEnd type="none" w="sm" len="sm"/>
            <a:tailEnd type="none" w="sm" len="sm"/>
          </a:ln>
        </p:spPr>
      </p:cxnSp>
      <p:sp>
        <p:nvSpPr>
          <p:cNvPr id="16" name="Google Shape;16;p27"/>
          <p:cNvSpPr txBox="1">
            <a:spLocks noGrp="1"/>
          </p:cNvSpPr>
          <p:nvPr>
            <p:ph type="title"/>
          </p:nvPr>
        </p:nvSpPr>
        <p:spPr>
          <a:xfrm>
            <a:off x="535781" y="928687"/>
            <a:ext cx="11120438" cy="2232422"/>
          </a:xfrm>
          <a:prstGeom prst="rect">
            <a:avLst/>
          </a:prstGeom>
          <a:noFill/>
          <a:ln>
            <a:noFill/>
          </a:ln>
        </p:spPr>
        <p:txBody>
          <a:bodyPr spcFirstLastPara="1" wrap="square" lIns="50800" tIns="50800" rIns="50800" bIns="50800" anchor="b"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 name="Google Shape;17;p27"/>
          <p:cNvSpPr txBox="1">
            <a:spLocks noGrp="1"/>
          </p:cNvSpPr>
          <p:nvPr>
            <p:ph type="body" idx="1"/>
          </p:nvPr>
        </p:nvSpPr>
        <p:spPr>
          <a:xfrm>
            <a:off x="535781" y="3527227"/>
            <a:ext cx="11120438" cy="714375"/>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2pPr>
            <a:lvl3pPr marL="1371600" lvl="2"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3pPr>
            <a:lvl4pPr marL="1828800" lvl="3"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4pPr>
            <a:lvl5pPr marL="2286000" lvl="4"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5pPr>
            <a:lvl6pPr marL="2743200" lvl="5" indent="-314325" algn="l">
              <a:lnSpc>
                <a:spcPct val="100000"/>
              </a:lnSpc>
              <a:spcBef>
                <a:spcPts val="2953"/>
              </a:spcBef>
              <a:spcAft>
                <a:spcPts val="0"/>
              </a:spcAft>
              <a:buClr>
                <a:srgbClr val="747474"/>
              </a:buClr>
              <a:buSzPts val="1350"/>
              <a:buChar char="•"/>
              <a:defRPr/>
            </a:lvl6pPr>
            <a:lvl7pPr marL="3200400" lvl="6" indent="-314325" algn="l">
              <a:lnSpc>
                <a:spcPct val="100000"/>
              </a:lnSpc>
              <a:spcBef>
                <a:spcPts val="2953"/>
              </a:spcBef>
              <a:spcAft>
                <a:spcPts val="0"/>
              </a:spcAft>
              <a:buClr>
                <a:srgbClr val="747474"/>
              </a:buClr>
              <a:buSzPts val="1350"/>
              <a:buChar char="•"/>
              <a:defRPr/>
            </a:lvl7pPr>
            <a:lvl8pPr marL="3657600" lvl="7" indent="-314325" algn="l">
              <a:lnSpc>
                <a:spcPct val="100000"/>
              </a:lnSpc>
              <a:spcBef>
                <a:spcPts val="2953"/>
              </a:spcBef>
              <a:spcAft>
                <a:spcPts val="0"/>
              </a:spcAft>
              <a:buClr>
                <a:srgbClr val="747474"/>
              </a:buClr>
              <a:buSzPts val="1350"/>
              <a:buChar char="•"/>
              <a:defRPr/>
            </a:lvl8pPr>
            <a:lvl9pPr marL="4114800" lvl="8" indent="-314325" algn="l">
              <a:lnSpc>
                <a:spcPct val="100000"/>
              </a:lnSpc>
              <a:spcBef>
                <a:spcPts val="2953"/>
              </a:spcBef>
              <a:spcAft>
                <a:spcPts val="0"/>
              </a:spcAft>
              <a:buClr>
                <a:srgbClr val="747474"/>
              </a:buClr>
              <a:buSzPts val="1350"/>
              <a:buChar char="•"/>
              <a:defRPr/>
            </a:lvl9pPr>
          </a:lstStyle>
          <a:p>
            <a:endParaRPr/>
          </a:p>
        </p:txBody>
      </p:sp>
      <p:sp>
        <p:nvSpPr>
          <p:cNvPr id="18" name="Google Shape;18;p27"/>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000000"/>
              </a:buClr>
              <a:buSzPts val="900"/>
              <a:buFont typeface="Helvetica Neue"/>
              <a:buNone/>
              <a:defRPr/>
            </a:lvl1pPr>
            <a:lvl2pPr marL="0" lvl="1" indent="0" algn="r">
              <a:lnSpc>
                <a:spcPct val="100000"/>
              </a:lnSpc>
              <a:spcBef>
                <a:spcPts val="0"/>
              </a:spcBef>
              <a:spcAft>
                <a:spcPts val="0"/>
              </a:spcAft>
              <a:buClr>
                <a:srgbClr val="000000"/>
              </a:buClr>
              <a:buSzPts val="900"/>
              <a:buFont typeface="Helvetica Neue"/>
              <a:buNone/>
              <a:defRPr/>
            </a:lvl2pPr>
            <a:lvl3pPr marL="0" lvl="2" indent="0" algn="r">
              <a:lnSpc>
                <a:spcPct val="100000"/>
              </a:lnSpc>
              <a:spcBef>
                <a:spcPts val="0"/>
              </a:spcBef>
              <a:spcAft>
                <a:spcPts val="0"/>
              </a:spcAft>
              <a:buClr>
                <a:srgbClr val="000000"/>
              </a:buClr>
              <a:buSzPts val="900"/>
              <a:buFont typeface="Helvetica Neue"/>
              <a:buNone/>
              <a:defRPr/>
            </a:lvl3pPr>
            <a:lvl4pPr marL="0" lvl="3" indent="0" algn="r">
              <a:lnSpc>
                <a:spcPct val="100000"/>
              </a:lnSpc>
              <a:spcBef>
                <a:spcPts val="0"/>
              </a:spcBef>
              <a:spcAft>
                <a:spcPts val="0"/>
              </a:spcAft>
              <a:buClr>
                <a:srgbClr val="000000"/>
              </a:buClr>
              <a:buSzPts val="900"/>
              <a:buFont typeface="Helvetica Neue"/>
              <a:buNone/>
              <a:defRPr/>
            </a:lvl4pPr>
            <a:lvl5pPr marL="0" lvl="4" indent="0" algn="r">
              <a:lnSpc>
                <a:spcPct val="100000"/>
              </a:lnSpc>
              <a:spcBef>
                <a:spcPts val="0"/>
              </a:spcBef>
              <a:spcAft>
                <a:spcPts val="0"/>
              </a:spcAft>
              <a:buClr>
                <a:srgbClr val="000000"/>
              </a:buClr>
              <a:buSzPts val="900"/>
              <a:buFont typeface="Helvetica Neue"/>
              <a:buNone/>
              <a:defRPr/>
            </a:lvl5pPr>
            <a:lvl6pPr marL="0" lvl="5" indent="0" algn="r">
              <a:lnSpc>
                <a:spcPct val="100000"/>
              </a:lnSpc>
              <a:spcBef>
                <a:spcPts val="0"/>
              </a:spcBef>
              <a:spcAft>
                <a:spcPts val="0"/>
              </a:spcAft>
              <a:buClr>
                <a:srgbClr val="000000"/>
              </a:buClr>
              <a:buSzPts val="900"/>
              <a:buFont typeface="Helvetica Neue"/>
              <a:buNone/>
              <a:defRPr/>
            </a:lvl6pPr>
            <a:lvl7pPr marL="0" lvl="6" indent="0" algn="r">
              <a:lnSpc>
                <a:spcPct val="100000"/>
              </a:lnSpc>
              <a:spcBef>
                <a:spcPts val="0"/>
              </a:spcBef>
              <a:spcAft>
                <a:spcPts val="0"/>
              </a:spcAft>
              <a:buClr>
                <a:srgbClr val="000000"/>
              </a:buClr>
              <a:buSzPts val="900"/>
              <a:buFont typeface="Helvetica Neue"/>
              <a:buNone/>
              <a:defRPr/>
            </a:lvl7pPr>
            <a:lvl8pPr marL="0" lvl="7" indent="0" algn="r">
              <a:lnSpc>
                <a:spcPct val="100000"/>
              </a:lnSpc>
              <a:spcBef>
                <a:spcPts val="0"/>
              </a:spcBef>
              <a:spcAft>
                <a:spcPts val="0"/>
              </a:spcAft>
              <a:buClr>
                <a:srgbClr val="000000"/>
              </a:buClr>
              <a:buSzPts val="900"/>
              <a:buFont typeface="Helvetica Neue"/>
              <a:buNone/>
              <a:defRPr/>
            </a:lvl8pPr>
            <a:lvl9pPr marL="0" lvl="8" indent="0" algn="r">
              <a:lnSpc>
                <a:spcPct val="100000"/>
              </a:lnSpc>
              <a:spcBef>
                <a:spcPts val="0"/>
              </a:spcBef>
              <a:spcAft>
                <a:spcPts val="0"/>
              </a:spcAft>
              <a:buClr>
                <a:srgbClr val="000000"/>
              </a:buClr>
              <a:buSzPts val="900"/>
              <a:buFont typeface="Helvetica Neue"/>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hoto - 3 Up">
  <p:cSld name="Photo - 3 Up">
    <p:spTree>
      <p:nvGrpSpPr>
        <p:cNvPr id="1" name="Shape 52"/>
        <p:cNvGrpSpPr/>
        <p:nvPr/>
      </p:nvGrpSpPr>
      <p:grpSpPr>
        <a:xfrm>
          <a:off x="0" y="0"/>
          <a:ext cx="0" cy="0"/>
          <a:chOff x="0" y="0"/>
          <a:chExt cx="0" cy="0"/>
        </a:xfrm>
      </p:grpSpPr>
      <p:cxnSp>
        <p:nvCxnSpPr>
          <p:cNvPr id="53" name="Google Shape;53;p36"/>
          <p:cNvCxnSpPr/>
          <p:nvPr/>
        </p:nvCxnSpPr>
        <p:spPr>
          <a:xfrm flipH="1">
            <a:off x="8489154" y="357188"/>
            <a:ext cx="120" cy="5607866"/>
          </a:xfrm>
          <a:prstGeom prst="straightConnector1">
            <a:avLst/>
          </a:prstGeom>
          <a:noFill/>
          <a:ln w="12700" cap="flat" cmpd="sng">
            <a:solidFill>
              <a:srgbClr val="9A9A9A"/>
            </a:solidFill>
            <a:prstDash val="solid"/>
            <a:miter lim="400000"/>
            <a:headEnd type="none" w="sm" len="sm"/>
            <a:tailEnd type="none" w="sm" len="sm"/>
          </a:ln>
        </p:spPr>
      </p:cxnSp>
      <p:cxnSp>
        <p:nvCxnSpPr>
          <p:cNvPr id="54" name="Google Shape;54;p36"/>
          <p:cNvCxnSpPr/>
          <p:nvPr/>
        </p:nvCxnSpPr>
        <p:spPr>
          <a:xfrm>
            <a:off x="8489153" y="3138786"/>
            <a:ext cx="3232972" cy="41"/>
          </a:xfrm>
          <a:prstGeom prst="straightConnector1">
            <a:avLst/>
          </a:prstGeom>
          <a:noFill/>
          <a:ln w="12700" cap="flat" cmpd="sng">
            <a:solidFill>
              <a:srgbClr val="9A9A9A"/>
            </a:solidFill>
            <a:prstDash val="solid"/>
            <a:miter lim="400000"/>
            <a:headEnd type="none" w="sm" len="sm"/>
            <a:tailEnd type="none" w="sm" len="sm"/>
          </a:ln>
        </p:spPr>
      </p:cxnSp>
      <p:sp>
        <p:nvSpPr>
          <p:cNvPr id="55" name="Google Shape;55;p36"/>
          <p:cNvSpPr>
            <a:spLocks noGrp="1"/>
          </p:cNvSpPr>
          <p:nvPr>
            <p:ph type="pic" idx="2"/>
          </p:nvPr>
        </p:nvSpPr>
        <p:spPr>
          <a:xfrm>
            <a:off x="8643937" y="3250406"/>
            <a:ext cx="3071813" cy="2714625"/>
          </a:xfrm>
          <a:prstGeom prst="rect">
            <a:avLst/>
          </a:prstGeom>
          <a:noFill/>
          <a:ln>
            <a:noFill/>
          </a:ln>
        </p:spPr>
      </p:sp>
      <p:sp>
        <p:nvSpPr>
          <p:cNvPr id="56" name="Google Shape;56;p36"/>
          <p:cNvSpPr>
            <a:spLocks noGrp="1"/>
          </p:cNvSpPr>
          <p:nvPr>
            <p:ph type="pic" idx="3"/>
          </p:nvPr>
        </p:nvSpPr>
        <p:spPr>
          <a:xfrm>
            <a:off x="8643937" y="357187"/>
            <a:ext cx="3071813" cy="2669977"/>
          </a:xfrm>
          <a:prstGeom prst="rect">
            <a:avLst/>
          </a:prstGeom>
          <a:noFill/>
          <a:ln>
            <a:noFill/>
          </a:ln>
        </p:spPr>
      </p:sp>
      <p:sp>
        <p:nvSpPr>
          <p:cNvPr id="57" name="Google Shape;57;p36"/>
          <p:cNvSpPr>
            <a:spLocks noGrp="1"/>
          </p:cNvSpPr>
          <p:nvPr>
            <p:ph type="pic" idx="4"/>
          </p:nvPr>
        </p:nvSpPr>
        <p:spPr>
          <a:xfrm>
            <a:off x="488156" y="357187"/>
            <a:ext cx="7846219" cy="5607844"/>
          </a:xfrm>
          <a:prstGeom prst="rect">
            <a:avLst/>
          </a:prstGeom>
          <a:noFill/>
          <a:ln>
            <a:noFill/>
          </a:ln>
        </p:spPr>
      </p:sp>
      <p:sp>
        <p:nvSpPr>
          <p:cNvPr id="58" name="Google Shape;58;p36"/>
          <p:cNvSpPr txBox="1">
            <a:spLocks noGrp="1"/>
          </p:cNvSpPr>
          <p:nvPr>
            <p:ph type="body" idx="1"/>
          </p:nvPr>
        </p:nvSpPr>
        <p:spPr>
          <a:xfrm>
            <a:off x="488156" y="6090047"/>
            <a:ext cx="7846219" cy="660797"/>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2pPr>
            <a:lvl3pPr marL="1371600" lvl="2"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3pPr>
            <a:lvl4pPr marL="1828800" lvl="3"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4pPr>
            <a:lvl5pPr marL="2286000" lvl="4"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5pPr>
            <a:lvl6pPr marL="2743200" lvl="5" indent="-314325" algn="l">
              <a:lnSpc>
                <a:spcPct val="100000"/>
              </a:lnSpc>
              <a:spcBef>
                <a:spcPts val="2953"/>
              </a:spcBef>
              <a:spcAft>
                <a:spcPts val="0"/>
              </a:spcAft>
              <a:buClr>
                <a:srgbClr val="747474"/>
              </a:buClr>
              <a:buSzPts val="1350"/>
              <a:buChar char="•"/>
              <a:defRPr/>
            </a:lvl6pPr>
            <a:lvl7pPr marL="3200400" lvl="6" indent="-314325" algn="l">
              <a:lnSpc>
                <a:spcPct val="100000"/>
              </a:lnSpc>
              <a:spcBef>
                <a:spcPts val="2953"/>
              </a:spcBef>
              <a:spcAft>
                <a:spcPts val="0"/>
              </a:spcAft>
              <a:buClr>
                <a:srgbClr val="747474"/>
              </a:buClr>
              <a:buSzPts val="1350"/>
              <a:buChar char="•"/>
              <a:defRPr/>
            </a:lvl7pPr>
            <a:lvl8pPr marL="3657600" lvl="7" indent="-314325" algn="l">
              <a:lnSpc>
                <a:spcPct val="100000"/>
              </a:lnSpc>
              <a:spcBef>
                <a:spcPts val="2953"/>
              </a:spcBef>
              <a:spcAft>
                <a:spcPts val="0"/>
              </a:spcAft>
              <a:buClr>
                <a:srgbClr val="747474"/>
              </a:buClr>
              <a:buSzPts val="1350"/>
              <a:buChar char="•"/>
              <a:defRPr/>
            </a:lvl8pPr>
            <a:lvl9pPr marL="4114800" lvl="8" indent="-314325" algn="l">
              <a:lnSpc>
                <a:spcPct val="100000"/>
              </a:lnSpc>
              <a:spcBef>
                <a:spcPts val="2953"/>
              </a:spcBef>
              <a:spcAft>
                <a:spcPts val="0"/>
              </a:spcAft>
              <a:buClr>
                <a:srgbClr val="747474"/>
              </a:buClr>
              <a:buSzPts val="1350"/>
              <a:buChar char="•"/>
              <a:defRPr/>
            </a:lvl9pPr>
          </a:lstStyle>
          <a:p>
            <a:endParaRPr/>
          </a:p>
        </p:txBody>
      </p:sp>
      <p:sp>
        <p:nvSpPr>
          <p:cNvPr id="59" name="Google Shape;59;p36"/>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000000"/>
              </a:buClr>
              <a:buSzPts val="900"/>
              <a:buFont typeface="Helvetica Neue"/>
              <a:buNone/>
              <a:defRPr/>
            </a:lvl1pPr>
            <a:lvl2pPr marL="0" lvl="1" indent="0" algn="r">
              <a:lnSpc>
                <a:spcPct val="100000"/>
              </a:lnSpc>
              <a:spcBef>
                <a:spcPts val="0"/>
              </a:spcBef>
              <a:spcAft>
                <a:spcPts val="0"/>
              </a:spcAft>
              <a:buClr>
                <a:srgbClr val="000000"/>
              </a:buClr>
              <a:buSzPts val="900"/>
              <a:buFont typeface="Helvetica Neue"/>
              <a:buNone/>
              <a:defRPr/>
            </a:lvl2pPr>
            <a:lvl3pPr marL="0" lvl="2" indent="0" algn="r">
              <a:lnSpc>
                <a:spcPct val="100000"/>
              </a:lnSpc>
              <a:spcBef>
                <a:spcPts val="0"/>
              </a:spcBef>
              <a:spcAft>
                <a:spcPts val="0"/>
              </a:spcAft>
              <a:buClr>
                <a:srgbClr val="000000"/>
              </a:buClr>
              <a:buSzPts val="900"/>
              <a:buFont typeface="Helvetica Neue"/>
              <a:buNone/>
              <a:defRPr/>
            </a:lvl3pPr>
            <a:lvl4pPr marL="0" lvl="3" indent="0" algn="r">
              <a:lnSpc>
                <a:spcPct val="100000"/>
              </a:lnSpc>
              <a:spcBef>
                <a:spcPts val="0"/>
              </a:spcBef>
              <a:spcAft>
                <a:spcPts val="0"/>
              </a:spcAft>
              <a:buClr>
                <a:srgbClr val="000000"/>
              </a:buClr>
              <a:buSzPts val="900"/>
              <a:buFont typeface="Helvetica Neue"/>
              <a:buNone/>
              <a:defRPr/>
            </a:lvl4pPr>
            <a:lvl5pPr marL="0" lvl="4" indent="0" algn="r">
              <a:lnSpc>
                <a:spcPct val="100000"/>
              </a:lnSpc>
              <a:spcBef>
                <a:spcPts val="0"/>
              </a:spcBef>
              <a:spcAft>
                <a:spcPts val="0"/>
              </a:spcAft>
              <a:buClr>
                <a:srgbClr val="000000"/>
              </a:buClr>
              <a:buSzPts val="900"/>
              <a:buFont typeface="Helvetica Neue"/>
              <a:buNone/>
              <a:defRPr/>
            </a:lvl5pPr>
            <a:lvl6pPr marL="0" lvl="5" indent="0" algn="r">
              <a:lnSpc>
                <a:spcPct val="100000"/>
              </a:lnSpc>
              <a:spcBef>
                <a:spcPts val="0"/>
              </a:spcBef>
              <a:spcAft>
                <a:spcPts val="0"/>
              </a:spcAft>
              <a:buClr>
                <a:srgbClr val="000000"/>
              </a:buClr>
              <a:buSzPts val="900"/>
              <a:buFont typeface="Helvetica Neue"/>
              <a:buNone/>
              <a:defRPr/>
            </a:lvl6pPr>
            <a:lvl7pPr marL="0" lvl="6" indent="0" algn="r">
              <a:lnSpc>
                <a:spcPct val="100000"/>
              </a:lnSpc>
              <a:spcBef>
                <a:spcPts val="0"/>
              </a:spcBef>
              <a:spcAft>
                <a:spcPts val="0"/>
              </a:spcAft>
              <a:buClr>
                <a:srgbClr val="000000"/>
              </a:buClr>
              <a:buSzPts val="900"/>
              <a:buFont typeface="Helvetica Neue"/>
              <a:buNone/>
              <a:defRPr/>
            </a:lvl7pPr>
            <a:lvl8pPr marL="0" lvl="7" indent="0" algn="r">
              <a:lnSpc>
                <a:spcPct val="100000"/>
              </a:lnSpc>
              <a:spcBef>
                <a:spcPts val="0"/>
              </a:spcBef>
              <a:spcAft>
                <a:spcPts val="0"/>
              </a:spcAft>
              <a:buClr>
                <a:srgbClr val="000000"/>
              </a:buClr>
              <a:buSzPts val="900"/>
              <a:buFont typeface="Helvetica Neue"/>
              <a:buNone/>
              <a:defRPr/>
            </a:lvl8pPr>
            <a:lvl9pPr marL="0" lvl="8" indent="0" algn="r">
              <a:lnSpc>
                <a:spcPct val="100000"/>
              </a:lnSpc>
              <a:spcBef>
                <a:spcPts val="0"/>
              </a:spcBef>
              <a:spcAft>
                <a:spcPts val="0"/>
              </a:spcAft>
              <a:buClr>
                <a:srgbClr val="000000"/>
              </a:buClr>
              <a:buSzPts val="900"/>
              <a:buFont typeface="Helvetica Neue"/>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60"/>
        <p:cNvGrpSpPr/>
        <p:nvPr/>
      </p:nvGrpSpPr>
      <p:grpSpPr>
        <a:xfrm>
          <a:off x="0" y="0"/>
          <a:ext cx="0" cy="0"/>
          <a:chOff x="0" y="0"/>
          <a:chExt cx="0" cy="0"/>
        </a:xfrm>
      </p:grpSpPr>
      <p:sp>
        <p:nvSpPr>
          <p:cNvPr id="61" name="Google Shape;61;p37"/>
          <p:cNvSpPr txBox="1">
            <a:spLocks noGrp="1"/>
          </p:cNvSpPr>
          <p:nvPr>
            <p:ph type="body" idx="1"/>
          </p:nvPr>
        </p:nvSpPr>
        <p:spPr>
          <a:xfrm>
            <a:off x="1190625" y="4473773"/>
            <a:ext cx="9810750" cy="383888"/>
          </a:xfrm>
          <a:prstGeom prst="rect">
            <a:avLst/>
          </a:prstGeom>
          <a:noFill/>
          <a:ln>
            <a:noFill/>
          </a:ln>
        </p:spPr>
        <p:txBody>
          <a:bodyPr spcFirstLastPara="1" wrap="square" lIns="50800" tIns="50800" rIns="50800" bIns="50800" anchor="t" anchorCtr="0">
            <a:spAutoFit/>
          </a:bodyPr>
          <a:lstStyle>
            <a:lvl1pPr marL="457200" lvl="0" indent="-228600" algn="ctr">
              <a:lnSpc>
                <a:spcPct val="100000"/>
              </a:lnSpc>
              <a:spcBef>
                <a:spcPts val="0"/>
              </a:spcBef>
              <a:spcAft>
                <a:spcPts val="0"/>
              </a:spcAft>
              <a:buClr>
                <a:srgbClr val="000000"/>
              </a:buClr>
              <a:buSzPts val="1828"/>
              <a:buFont typeface="Helvetica Neue"/>
              <a:buNone/>
              <a:defRPr sz="1828">
                <a:solidFill>
                  <a:srgbClr val="000000"/>
                </a:solidFill>
                <a:latin typeface="Helvetica Neue"/>
                <a:ea typeface="Helvetica Neue"/>
                <a:cs typeface="Helvetica Neue"/>
                <a:sym typeface="Helvetica Neue"/>
              </a:defRPr>
            </a:lvl1pPr>
            <a:lvl2pPr marL="914400" lvl="1" indent="-314325" algn="l">
              <a:lnSpc>
                <a:spcPct val="100000"/>
              </a:lnSpc>
              <a:spcBef>
                <a:spcPts val="2953"/>
              </a:spcBef>
              <a:spcAft>
                <a:spcPts val="0"/>
              </a:spcAft>
              <a:buClr>
                <a:srgbClr val="747474"/>
              </a:buClr>
              <a:buSzPts val="1350"/>
              <a:buChar char="•"/>
              <a:defRPr/>
            </a:lvl2pPr>
            <a:lvl3pPr marL="1371600" lvl="2" indent="-314325" algn="l">
              <a:lnSpc>
                <a:spcPct val="100000"/>
              </a:lnSpc>
              <a:spcBef>
                <a:spcPts val="2953"/>
              </a:spcBef>
              <a:spcAft>
                <a:spcPts val="0"/>
              </a:spcAft>
              <a:buClr>
                <a:srgbClr val="747474"/>
              </a:buClr>
              <a:buSzPts val="1350"/>
              <a:buChar char="•"/>
              <a:defRPr/>
            </a:lvl3pPr>
            <a:lvl4pPr marL="1828800" lvl="3" indent="-314325" algn="l">
              <a:lnSpc>
                <a:spcPct val="100000"/>
              </a:lnSpc>
              <a:spcBef>
                <a:spcPts val="2953"/>
              </a:spcBef>
              <a:spcAft>
                <a:spcPts val="0"/>
              </a:spcAft>
              <a:buClr>
                <a:srgbClr val="747474"/>
              </a:buClr>
              <a:buSzPts val="1350"/>
              <a:buChar char="•"/>
              <a:defRPr/>
            </a:lvl4pPr>
            <a:lvl5pPr marL="2286000" lvl="4" indent="-314325" algn="l">
              <a:lnSpc>
                <a:spcPct val="100000"/>
              </a:lnSpc>
              <a:spcBef>
                <a:spcPts val="2953"/>
              </a:spcBef>
              <a:spcAft>
                <a:spcPts val="0"/>
              </a:spcAft>
              <a:buClr>
                <a:srgbClr val="747474"/>
              </a:buClr>
              <a:buSzPts val="1350"/>
              <a:buChar char="•"/>
              <a:defRPr/>
            </a:lvl5pPr>
            <a:lvl6pPr marL="2743200" lvl="5" indent="-314325" algn="l">
              <a:lnSpc>
                <a:spcPct val="100000"/>
              </a:lnSpc>
              <a:spcBef>
                <a:spcPts val="2953"/>
              </a:spcBef>
              <a:spcAft>
                <a:spcPts val="0"/>
              </a:spcAft>
              <a:buClr>
                <a:srgbClr val="747474"/>
              </a:buClr>
              <a:buSzPts val="1350"/>
              <a:buChar char="•"/>
              <a:defRPr/>
            </a:lvl6pPr>
            <a:lvl7pPr marL="3200400" lvl="6" indent="-314325" algn="l">
              <a:lnSpc>
                <a:spcPct val="100000"/>
              </a:lnSpc>
              <a:spcBef>
                <a:spcPts val="2953"/>
              </a:spcBef>
              <a:spcAft>
                <a:spcPts val="0"/>
              </a:spcAft>
              <a:buClr>
                <a:srgbClr val="747474"/>
              </a:buClr>
              <a:buSzPts val="1350"/>
              <a:buChar char="•"/>
              <a:defRPr/>
            </a:lvl7pPr>
            <a:lvl8pPr marL="3657600" lvl="7" indent="-314325" algn="l">
              <a:lnSpc>
                <a:spcPct val="100000"/>
              </a:lnSpc>
              <a:spcBef>
                <a:spcPts val="2953"/>
              </a:spcBef>
              <a:spcAft>
                <a:spcPts val="0"/>
              </a:spcAft>
              <a:buClr>
                <a:srgbClr val="747474"/>
              </a:buClr>
              <a:buSzPts val="1350"/>
              <a:buChar char="•"/>
              <a:defRPr/>
            </a:lvl8pPr>
            <a:lvl9pPr marL="4114800" lvl="8" indent="-314325" algn="l">
              <a:lnSpc>
                <a:spcPct val="100000"/>
              </a:lnSpc>
              <a:spcBef>
                <a:spcPts val="2953"/>
              </a:spcBef>
              <a:spcAft>
                <a:spcPts val="0"/>
              </a:spcAft>
              <a:buClr>
                <a:srgbClr val="747474"/>
              </a:buClr>
              <a:buSzPts val="1350"/>
              <a:buChar char="•"/>
              <a:defRPr/>
            </a:lvl9pPr>
          </a:lstStyle>
          <a:p>
            <a:endParaRPr/>
          </a:p>
        </p:txBody>
      </p:sp>
      <p:sp>
        <p:nvSpPr>
          <p:cNvPr id="62" name="Google Shape;62;p37"/>
          <p:cNvSpPr txBox="1">
            <a:spLocks noGrp="1"/>
          </p:cNvSpPr>
          <p:nvPr>
            <p:ph type="body" idx="2"/>
          </p:nvPr>
        </p:nvSpPr>
        <p:spPr>
          <a:xfrm>
            <a:off x="1190625" y="3000596"/>
            <a:ext cx="9810750" cy="535339"/>
          </a:xfrm>
          <a:prstGeom prst="rect">
            <a:avLst/>
          </a:prstGeom>
          <a:noFill/>
          <a:ln>
            <a:noFill/>
          </a:ln>
        </p:spPr>
        <p:txBody>
          <a:bodyPr spcFirstLastPara="1" wrap="square" lIns="50800" tIns="50800" rIns="50800" bIns="50800" anchor="ctr" anchorCtr="0">
            <a:spAutoFit/>
          </a:bodyPr>
          <a:lstStyle>
            <a:lvl1pPr marL="457200" lvl="0" indent="-228600" algn="ctr">
              <a:lnSpc>
                <a:spcPct val="100000"/>
              </a:lnSpc>
              <a:spcBef>
                <a:spcPts val="1687"/>
              </a:spcBef>
              <a:spcAft>
                <a:spcPts val="0"/>
              </a:spcAft>
              <a:buClr>
                <a:srgbClr val="747474"/>
              </a:buClr>
              <a:buSzPts val="2812"/>
              <a:buFont typeface="Helvetica Neue Light"/>
              <a:buNone/>
              <a:defRPr sz="2812"/>
            </a:lvl1pPr>
            <a:lvl2pPr marL="914400" lvl="1" indent="-314325" algn="l">
              <a:lnSpc>
                <a:spcPct val="100000"/>
              </a:lnSpc>
              <a:spcBef>
                <a:spcPts val="2953"/>
              </a:spcBef>
              <a:spcAft>
                <a:spcPts val="0"/>
              </a:spcAft>
              <a:buClr>
                <a:srgbClr val="747474"/>
              </a:buClr>
              <a:buSzPts val="1350"/>
              <a:buChar char="•"/>
              <a:defRPr/>
            </a:lvl2pPr>
            <a:lvl3pPr marL="1371600" lvl="2" indent="-314325" algn="l">
              <a:lnSpc>
                <a:spcPct val="100000"/>
              </a:lnSpc>
              <a:spcBef>
                <a:spcPts val="2953"/>
              </a:spcBef>
              <a:spcAft>
                <a:spcPts val="0"/>
              </a:spcAft>
              <a:buClr>
                <a:srgbClr val="747474"/>
              </a:buClr>
              <a:buSzPts val="1350"/>
              <a:buChar char="•"/>
              <a:defRPr/>
            </a:lvl3pPr>
            <a:lvl4pPr marL="1828800" lvl="3" indent="-314325" algn="l">
              <a:lnSpc>
                <a:spcPct val="100000"/>
              </a:lnSpc>
              <a:spcBef>
                <a:spcPts val="2953"/>
              </a:spcBef>
              <a:spcAft>
                <a:spcPts val="0"/>
              </a:spcAft>
              <a:buClr>
                <a:srgbClr val="747474"/>
              </a:buClr>
              <a:buSzPts val="1350"/>
              <a:buChar char="•"/>
              <a:defRPr/>
            </a:lvl4pPr>
            <a:lvl5pPr marL="2286000" lvl="4" indent="-314325" algn="l">
              <a:lnSpc>
                <a:spcPct val="100000"/>
              </a:lnSpc>
              <a:spcBef>
                <a:spcPts val="2953"/>
              </a:spcBef>
              <a:spcAft>
                <a:spcPts val="0"/>
              </a:spcAft>
              <a:buClr>
                <a:srgbClr val="747474"/>
              </a:buClr>
              <a:buSzPts val="1350"/>
              <a:buChar char="•"/>
              <a:defRPr/>
            </a:lvl5pPr>
            <a:lvl6pPr marL="2743200" lvl="5" indent="-314325" algn="l">
              <a:lnSpc>
                <a:spcPct val="100000"/>
              </a:lnSpc>
              <a:spcBef>
                <a:spcPts val="2953"/>
              </a:spcBef>
              <a:spcAft>
                <a:spcPts val="0"/>
              </a:spcAft>
              <a:buClr>
                <a:srgbClr val="747474"/>
              </a:buClr>
              <a:buSzPts val="1350"/>
              <a:buChar char="•"/>
              <a:defRPr/>
            </a:lvl6pPr>
            <a:lvl7pPr marL="3200400" lvl="6" indent="-314325" algn="l">
              <a:lnSpc>
                <a:spcPct val="100000"/>
              </a:lnSpc>
              <a:spcBef>
                <a:spcPts val="2953"/>
              </a:spcBef>
              <a:spcAft>
                <a:spcPts val="0"/>
              </a:spcAft>
              <a:buClr>
                <a:srgbClr val="747474"/>
              </a:buClr>
              <a:buSzPts val="1350"/>
              <a:buChar char="•"/>
              <a:defRPr/>
            </a:lvl7pPr>
            <a:lvl8pPr marL="3657600" lvl="7" indent="-314325" algn="l">
              <a:lnSpc>
                <a:spcPct val="100000"/>
              </a:lnSpc>
              <a:spcBef>
                <a:spcPts val="2953"/>
              </a:spcBef>
              <a:spcAft>
                <a:spcPts val="0"/>
              </a:spcAft>
              <a:buClr>
                <a:srgbClr val="747474"/>
              </a:buClr>
              <a:buSzPts val="1350"/>
              <a:buChar char="•"/>
              <a:defRPr/>
            </a:lvl8pPr>
            <a:lvl9pPr marL="4114800" lvl="8" indent="-314325" algn="l">
              <a:lnSpc>
                <a:spcPct val="100000"/>
              </a:lnSpc>
              <a:spcBef>
                <a:spcPts val="2953"/>
              </a:spcBef>
              <a:spcAft>
                <a:spcPts val="0"/>
              </a:spcAft>
              <a:buClr>
                <a:srgbClr val="747474"/>
              </a:buClr>
              <a:buSzPts val="1350"/>
              <a:buChar char="•"/>
              <a:defRPr/>
            </a:lvl9pPr>
          </a:lstStyle>
          <a:p>
            <a:endParaRPr/>
          </a:p>
        </p:txBody>
      </p:sp>
      <p:sp>
        <p:nvSpPr>
          <p:cNvPr id="63" name="Google Shape;63;p37"/>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000000"/>
              </a:buClr>
              <a:buSzPts val="900"/>
              <a:buFont typeface="Helvetica Neue"/>
              <a:buNone/>
              <a:defRPr/>
            </a:lvl1pPr>
            <a:lvl2pPr marL="0" lvl="1" indent="0" algn="r">
              <a:lnSpc>
                <a:spcPct val="100000"/>
              </a:lnSpc>
              <a:spcBef>
                <a:spcPts val="0"/>
              </a:spcBef>
              <a:spcAft>
                <a:spcPts val="0"/>
              </a:spcAft>
              <a:buClr>
                <a:srgbClr val="000000"/>
              </a:buClr>
              <a:buSzPts val="900"/>
              <a:buFont typeface="Helvetica Neue"/>
              <a:buNone/>
              <a:defRPr/>
            </a:lvl2pPr>
            <a:lvl3pPr marL="0" lvl="2" indent="0" algn="r">
              <a:lnSpc>
                <a:spcPct val="100000"/>
              </a:lnSpc>
              <a:spcBef>
                <a:spcPts val="0"/>
              </a:spcBef>
              <a:spcAft>
                <a:spcPts val="0"/>
              </a:spcAft>
              <a:buClr>
                <a:srgbClr val="000000"/>
              </a:buClr>
              <a:buSzPts val="900"/>
              <a:buFont typeface="Helvetica Neue"/>
              <a:buNone/>
              <a:defRPr/>
            </a:lvl3pPr>
            <a:lvl4pPr marL="0" lvl="3" indent="0" algn="r">
              <a:lnSpc>
                <a:spcPct val="100000"/>
              </a:lnSpc>
              <a:spcBef>
                <a:spcPts val="0"/>
              </a:spcBef>
              <a:spcAft>
                <a:spcPts val="0"/>
              </a:spcAft>
              <a:buClr>
                <a:srgbClr val="000000"/>
              </a:buClr>
              <a:buSzPts val="900"/>
              <a:buFont typeface="Helvetica Neue"/>
              <a:buNone/>
              <a:defRPr/>
            </a:lvl4pPr>
            <a:lvl5pPr marL="0" lvl="4" indent="0" algn="r">
              <a:lnSpc>
                <a:spcPct val="100000"/>
              </a:lnSpc>
              <a:spcBef>
                <a:spcPts val="0"/>
              </a:spcBef>
              <a:spcAft>
                <a:spcPts val="0"/>
              </a:spcAft>
              <a:buClr>
                <a:srgbClr val="000000"/>
              </a:buClr>
              <a:buSzPts val="900"/>
              <a:buFont typeface="Helvetica Neue"/>
              <a:buNone/>
              <a:defRPr/>
            </a:lvl5pPr>
            <a:lvl6pPr marL="0" lvl="5" indent="0" algn="r">
              <a:lnSpc>
                <a:spcPct val="100000"/>
              </a:lnSpc>
              <a:spcBef>
                <a:spcPts val="0"/>
              </a:spcBef>
              <a:spcAft>
                <a:spcPts val="0"/>
              </a:spcAft>
              <a:buClr>
                <a:srgbClr val="000000"/>
              </a:buClr>
              <a:buSzPts val="900"/>
              <a:buFont typeface="Helvetica Neue"/>
              <a:buNone/>
              <a:defRPr/>
            </a:lvl6pPr>
            <a:lvl7pPr marL="0" lvl="6" indent="0" algn="r">
              <a:lnSpc>
                <a:spcPct val="100000"/>
              </a:lnSpc>
              <a:spcBef>
                <a:spcPts val="0"/>
              </a:spcBef>
              <a:spcAft>
                <a:spcPts val="0"/>
              </a:spcAft>
              <a:buClr>
                <a:srgbClr val="000000"/>
              </a:buClr>
              <a:buSzPts val="900"/>
              <a:buFont typeface="Helvetica Neue"/>
              <a:buNone/>
              <a:defRPr/>
            </a:lvl7pPr>
            <a:lvl8pPr marL="0" lvl="7" indent="0" algn="r">
              <a:lnSpc>
                <a:spcPct val="100000"/>
              </a:lnSpc>
              <a:spcBef>
                <a:spcPts val="0"/>
              </a:spcBef>
              <a:spcAft>
                <a:spcPts val="0"/>
              </a:spcAft>
              <a:buClr>
                <a:srgbClr val="000000"/>
              </a:buClr>
              <a:buSzPts val="900"/>
              <a:buFont typeface="Helvetica Neue"/>
              <a:buNone/>
              <a:defRPr/>
            </a:lvl8pPr>
            <a:lvl9pPr marL="0" lvl="8" indent="0" algn="r">
              <a:lnSpc>
                <a:spcPct val="100000"/>
              </a:lnSpc>
              <a:spcBef>
                <a:spcPts val="0"/>
              </a:spcBef>
              <a:spcAft>
                <a:spcPts val="0"/>
              </a:spcAft>
              <a:buClr>
                <a:srgbClr val="000000"/>
              </a:buClr>
              <a:buSzPts val="900"/>
              <a:buFont typeface="Helvetica Neue"/>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64"/>
        <p:cNvGrpSpPr/>
        <p:nvPr/>
      </p:nvGrpSpPr>
      <p:grpSpPr>
        <a:xfrm>
          <a:off x="0" y="0"/>
          <a:ext cx="0" cy="0"/>
          <a:chOff x="0" y="0"/>
          <a:chExt cx="0" cy="0"/>
        </a:xfrm>
      </p:grpSpPr>
      <p:sp>
        <p:nvSpPr>
          <p:cNvPr id="65" name="Google Shape;65;p38"/>
          <p:cNvSpPr>
            <a:spLocks noGrp="1"/>
          </p:cNvSpPr>
          <p:nvPr>
            <p:ph type="pic" idx="2"/>
          </p:nvPr>
        </p:nvSpPr>
        <p:spPr>
          <a:xfrm>
            <a:off x="0" y="0"/>
            <a:ext cx="12192000" cy="6858000"/>
          </a:xfrm>
          <a:prstGeom prst="rect">
            <a:avLst/>
          </a:prstGeom>
          <a:noFill/>
          <a:ln>
            <a:noFill/>
          </a:ln>
        </p:spPr>
      </p:sp>
      <p:sp>
        <p:nvSpPr>
          <p:cNvPr id="66" name="Google Shape;66;p38"/>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000000"/>
              </a:buClr>
              <a:buSzPts val="900"/>
              <a:buFont typeface="Helvetica Neue"/>
              <a:buNone/>
              <a:defRPr/>
            </a:lvl1pPr>
            <a:lvl2pPr marL="0" lvl="1" indent="0" algn="r">
              <a:lnSpc>
                <a:spcPct val="100000"/>
              </a:lnSpc>
              <a:spcBef>
                <a:spcPts val="0"/>
              </a:spcBef>
              <a:spcAft>
                <a:spcPts val="0"/>
              </a:spcAft>
              <a:buClr>
                <a:srgbClr val="000000"/>
              </a:buClr>
              <a:buSzPts val="900"/>
              <a:buFont typeface="Helvetica Neue"/>
              <a:buNone/>
              <a:defRPr/>
            </a:lvl2pPr>
            <a:lvl3pPr marL="0" lvl="2" indent="0" algn="r">
              <a:lnSpc>
                <a:spcPct val="100000"/>
              </a:lnSpc>
              <a:spcBef>
                <a:spcPts val="0"/>
              </a:spcBef>
              <a:spcAft>
                <a:spcPts val="0"/>
              </a:spcAft>
              <a:buClr>
                <a:srgbClr val="000000"/>
              </a:buClr>
              <a:buSzPts val="900"/>
              <a:buFont typeface="Helvetica Neue"/>
              <a:buNone/>
              <a:defRPr/>
            </a:lvl3pPr>
            <a:lvl4pPr marL="0" lvl="3" indent="0" algn="r">
              <a:lnSpc>
                <a:spcPct val="100000"/>
              </a:lnSpc>
              <a:spcBef>
                <a:spcPts val="0"/>
              </a:spcBef>
              <a:spcAft>
                <a:spcPts val="0"/>
              </a:spcAft>
              <a:buClr>
                <a:srgbClr val="000000"/>
              </a:buClr>
              <a:buSzPts val="900"/>
              <a:buFont typeface="Helvetica Neue"/>
              <a:buNone/>
              <a:defRPr/>
            </a:lvl4pPr>
            <a:lvl5pPr marL="0" lvl="4" indent="0" algn="r">
              <a:lnSpc>
                <a:spcPct val="100000"/>
              </a:lnSpc>
              <a:spcBef>
                <a:spcPts val="0"/>
              </a:spcBef>
              <a:spcAft>
                <a:spcPts val="0"/>
              </a:spcAft>
              <a:buClr>
                <a:srgbClr val="000000"/>
              </a:buClr>
              <a:buSzPts val="900"/>
              <a:buFont typeface="Helvetica Neue"/>
              <a:buNone/>
              <a:defRPr/>
            </a:lvl5pPr>
            <a:lvl6pPr marL="0" lvl="5" indent="0" algn="r">
              <a:lnSpc>
                <a:spcPct val="100000"/>
              </a:lnSpc>
              <a:spcBef>
                <a:spcPts val="0"/>
              </a:spcBef>
              <a:spcAft>
                <a:spcPts val="0"/>
              </a:spcAft>
              <a:buClr>
                <a:srgbClr val="000000"/>
              </a:buClr>
              <a:buSzPts val="900"/>
              <a:buFont typeface="Helvetica Neue"/>
              <a:buNone/>
              <a:defRPr/>
            </a:lvl6pPr>
            <a:lvl7pPr marL="0" lvl="6" indent="0" algn="r">
              <a:lnSpc>
                <a:spcPct val="100000"/>
              </a:lnSpc>
              <a:spcBef>
                <a:spcPts val="0"/>
              </a:spcBef>
              <a:spcAft>
                <a:spcPts val="0"/>
              </a:spcAft>
              <a:buClr>
                <a:srgbClr val="000000"/>
              </a:buClr>
              <a:buSzPts val="900"/>
              <a:buFont typeface="Helvetica Neue"/>
              <a:buNone/>
              <a:defRPr/>
            </a:lvl7pPr>
            <a:lvl8pPr marL="0" lvl="7" indent="0" algn="r">
              <a:lnSpc>
                <a:spcPct val="100000"/>
              </a:lnSpc>
              <a:spcBef>
                <a:spcPts val="0"/>
              </a:spcBef>
              <a:spcAft>
                <a:spcPts val="0"/>
              </a:spcAft>
              <a:buClr>
                <a:srgbClr val="000000"/>
              </a:buClr>
              <a:buSzPts val="900"/>
              <a:buFont typeface="Helvetica Neue"/>
              <a:buNone/>
              <a:defRPr/>
            </a:lvl8pPr>
            <a:lvl9pPr marL="0" lvl="8" indent="0" algn="r">
              <a:lnSpc>
                <a:spcPct val="100000"/>
              </a:lnSpc>
              <a:spcBef>
                <a:spcPts val="0"/>
              </a:spcBef>
              <a:spcAft>
                <a:spcPts val="0"/>
              </a:spcAft>
              <a:buClr>
                <a:srgbClr val="000000"/>
              </a:buClr>
              <a:buSzPts val="900"/>
              <a:buFont typeface="Helvetica Neue"/>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op" type="tx">
  <p:cSld name="TITLE_AND_BODY">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1" name="Google Shape;21;p28"/>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000000"/>
              </a:buClr>
              <a:buSzPts val="900"/>
              <a:buFont typeface="Helvetica Neue"/>
              <a:buNone/>
              <a:defRPr/>
            </a:lvl1pPr>
            <a:lvl2pPr marL="0" lvl="1" indent="0" algn="r">
              <a:lnSpc>
                <a:spcPct val="100000"/>
              </a:lnSpc>
              <a:spcBef>
                <a:spcPts val="0"/>
              </a:spcBef>
              <a:spcAft>
                <a:spcPts val="0"/>
              </a:spcAft>
              <a:buClr>
                <a:srgbClr val="000000"/>
              </a:buClr>
              <a:buSzPts val="900"/>
              <a:buFont typeface="Helvetica Neue"/>
              <a:buNone/>
              <a:defRPr/>
            </a:lvl2pPr>
            <a:lvl3pPr marL="0" lvl="2" indent="0" algn="r">
              <a:lnSpc>
                <a:spcPct val="100000"/>
              </a:lnSpc>
              <a:spcBef>
                <a:spcPts val="0"/>
              </a:spcBef>
              <a:spcAft>
                <a:spcPts val="0"/>
              </a:spcAft>
              <a:buClr>
                <a:srgbClr val="000000"/>
              </a:buClr>
              <a:buSzPts val="900"/>
              <a:buFont typeface="Helvetica Neue"/>
              <a:buNone/>
              <a:defRPr/>
            </a:lvl3pPr>
            <a:lvl4pPr marL="0" lvl="3" indent="0" algn="r">
              <a:lnSpc>
                <a:spcPct val="100000"/>
              </a:lnSpc>
              <a:spcBef>
                <a:spcPts val="0"/>
              </a:spcBef>
              <a:spcAft>
                <a:spcPts val="0"/>
              </a:spcAft>
              <a:buClr>
                <a:srgbClr val="000000"/>
              </a:buClr>
              <a:buSzPts val="900"/>
              <a:buFont typeface="Helvetica Neue"/>
              <a:buNone/>
              <a:defRPr/>
            </a:lvl4pPr>
            <a:lvl5pPr marL="0" lvl="4" indent="0" algn="r">
              <a:lnSpc>
                <a:spcPct val="100000"/>
              </a:lnSpc>
              <a:spcBef>
                <a:spcPts val="0"/>
              </a:spcBef>
              <a:spcAft>
                <a:spcPts val="0"/>
              </a:spcAft>
              <a:buClr>
                <a:srgbClr val="000000"/>
              </a:buClr>
              <a:buSzPts val="900"/>
              <a:buFont typeface="Helvetica Neue"/>
              <a:buNone/>
              <a:defRPr/>
            </a:lvl5pPr>
            <a:lvl6pPr marL="0" lvl="5" indent="0" algn="r">
              <a:lnSpc>
                <a:spcPct val="100000"/>
              </a:lnSpc>
              <a:spcBef>
                <a:spcPts val="0"/>
              </a:spcBef>
              <a:spcAft>
                <a:spcPts val="0"/>
              </a:spcAft>
              <a:buClr>
                <a:srgbClr val="000000"/>
              </a:buClr>
              <a:buSzPts val="900"/>
              <a:buFont typeface="Helvetica Neue"/>
              <a:buNone/>
              <a:defRPr/>
            </a:lvl6pPr>
            <a:lvl7pPr marL="0" lvl="6" indent="0" algn="r">
              <a:lnSpc>
                <a:spcPct val="100000"/>
              </a:lnSpc>
              <a:spcBef>
                <a:spcPts val="0"/>
              </a:spcBef>
              <a:spcAft>
                <a:spcPts val="0"/>
              </a:spcAft>
              <a:buClr>
                <a:srgbClr val="000000"/>
              </a:buClr>
              <a:buSzPts val="900"/>
              <a:buFont typeface="Helvetica Neue"/>
              <a:buNone/>
              <a:defRPr/>
            </a:lvl7pPr>
            <a:lvl8pPr marL="0" lvl="7" indent="0" algn="r">
              <a:lnSpc>
                <a:spcPct val="100000"/>
              </a:lnSpc>
              <a:spcBef>
                <a:spcPts val="0"/>
              </a:spcBef>
              <a:spcAft>
                <a:spcPts val="0"/>
              </a:spcAft>
              <a:buClr>
                <a:srgbClr val="000000"/>
              </a:buClr>
              <a:buSzPts val="900"/>
              <a:buFont typeface="Helvetica Neue"/>
              <a:buNone/>
              <a:defRPr/>
            </a:lvl8pPr>
            <a:lvl9pPr marL="0" lvl="8" indent="0" algn="r">
              <a:lnSpc>
                <a:spcPct val="100000"/>
              </a:lnSpc>
              <a:spcBef>
                <a:spcPts val="0"/>
              </a:spcBef>
              <a:spcAft>
                <a:spcPts val="0"/>
              </a:spcAft>
              <a:buClr>
                <a:srgbClr val="000000"/>
              </a:buClr>
              <a:buSzPts val="900"/>
              <a:buFont typeface="Helvetica Neue"/>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2"/>
        <p:cNvGrpSpPr/>
        <p:nvPr/>
      </p:nvGrpSpPr>
      <p:grpSpPr>
        <a:xfrm>
          <a:off x="0" y="0"/>
          <a:ext cx="0" cy="0"/>
          <a:chOff x="0" y="0"/>
          <a:chExt cx="0" cy="0"/>
        </a:xfrm>
      </p:grpSpPr>
      <p:sp>
        <p:nvSpPr>
          <p:cNvPr id="23" name="Google Shape;23;p29"/>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4" name="Google Shape;24;p29"/>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a:bodyPr>
          <a:lstStyle>
            <a:lvl1pPr marL="457200" lvl="0" indent="-314325" algn="l">
              <a:lnSpc>
                <a:spcPct val="100000"/>
              </a:lnSpc>
              <a:spcBef>
                <a:spcPts val="2953"/>
              </a:spcBef>
              <a:spcAft>
                <a:spcPts val="0"/>
              </a:spcAft>
              <a:buClr>
                <a:srgbClr val="747474"/>
              </a:buClr>
              <a:buSzPts val="1350"/>
              <a:buChar char="•"/>
              <a:defRPr/>
            </a:lvl1pPr>
            <a:lvl2pPr marL="914400" lvl="1" indent="-314325" algn="l">
              <a:lnSpc>
                <a:spcPct val="100000"/>
              </a:lnSpc>
              <a:spcBef>
                <a:spcPts val="2953"/>
              </a:spcBef>
              <a:spcAft>
                <a:spcPts val="0"/>
              </a:spcAft>
              <a:buClr>
                <a:srgbClr val="747474"/>
              </a:buClr>
              <a:buSzPts val="1350"/>
              <a:buChar char="•"/>
              <a:defRPr/>
            </a:lvl2pPr>
            <a:lvl3pPr marL="1371600" lvl="2" indent="-314325" algn="l">
              <a:lnSpc>
                <a:spcPct val="100000"/>
              </a:lnSpc>
              <a:spcBef>
                <a:spcPts val="2953"/>
              </a:spcBef>
              <a:spcAft>
                <a:spcPts val="0"/>
              </a:spcAft>
              <a:buClr>
                <a:srgbClr val="747474"/>
              </a:buClr>
              <a:buSzPts val="1350"/>
              <a:buChar char="•"/>
              <a:defRPr/>
            </a:lvl3pPr>
            <a:lvl4pPr marL="1828800" lvl="3" indent="-314325" algn="l">
              <a:lnSpc>
                <a:spcPct val="100000"/>
              </a:lnSpc>
              <a:spcBef>
                <a:spcPts val="2953"/>
              </a:spcBef>
              <a:spcAft>
                <a:spcPts val="0"/>
              </a:spcAft>
              <a:buClr>
                <a:srgbClr val="747474"/>
              </a:buClr>
              <a:buSzPts val="1350"/>
              <a:buChar char="•"/>
              <a:defRPr/>
            </a:lvl4pPr>
            <a:lvl5pPr marL="2286000" lvl="4" indent="-314325" algn="l">
              <a:lnSpc>
                <a:spcPct val="100000"/>
              </a:lnSpc>
              <a:spcBef>
                <a:spcPts val="2953"/>
              </a:spcBef>
              <a:spcAft>
                <a:spcPts val="0"/>
              </a:spcAft>
              <a:buClr>
                <a:srgbClr val="747474"/>
              </a:buClr>
              <a:buSzPts val="1350"/>
              <a:buChar char="•"/>
              <a:defRPr/>
            </a:lvl5pPr>
            <a:lvl6pPr marL="2743200" lvl="5" indent="-314325" algn="l">
              <a:lnSpc>
                <a:spcPct val="100000"/>
              </a:lnSpc>
              <a:spcBef>
                <a:spcPts val="2953"/>
              </a:spcBef>
              <a:spcAft>
                <a:spcPts val="0"/>
              </a:spcAft>
              <a:buClr>
                <a:srgbClr val="747474"/>
              </a:buClr>
              <a:buSzPts val="1350"/>
              <a:buChar char="•"/>
              <a:defRPr/>
            </a:lvl6pPr>
            <a:lvl7pPr marL="3200400" lvl="6" indent="-314325" algn="l">
              <a:lnSpc>
                <a:spcPct val="100000"/>
              </a:lnSpc>
              <a:spcBef>
                <a:spcPts val="2953"/>
              </a:spcBef>
              <a:spcAft>
                <a:spcPts val="0"/>
              </a:spcAft>
              <a:buClr>
                <a:srgbClr val="747474"/>
              </a:buClr>
              <a:buSzPts val="1350"/>
              <a:buChar char="•"/>
              <a:defRPr/>
            </a:lvl7pPr>
            <a:lvl8pPr marL="3657600" lvl="7" indent="-314325" algn="l">
              <a:lnSpc>
                <a:spcPct val="100000"/>
              </a:lnSpc>
              <a:spcBef>
                <a:spcPts val="2953"/>
              </a:spcBef>
              <a:spcAft>
                <a:spcPts val="0"/>
              </a:spcAft>
              <a:buClr>
                <a:srgbClr val="747474"/>
              </a:buClr>
              <a:buSzPts val="1350"/>
              <a:buChar char="•"/>
              <a:defRPr/>
            </a:lvl8pPr>
            <a:lvl9pPr marL="4114800" lvl="8" indent="-314325" algn="l">
              <a:lnSpc>
                <a:spcPct val="100000"/>
              </a:lnSpc>
              <a:spcBef>
                <a:spcPts val="2953"/>
              </a:spcBef>
              <a:spcAft>
                <a:spcPts val="0"/>
              </a:spcAft>
              <a:buClr>
                <a:srgbClr val="747474"/>
              </a:buClr>
              <a:buSzPts val="1350"/>
              <a:buChar char="•"/>
              <a:defRPr/>
            </a:lvl9pPr>
          </a:lstStyle>
          <a:p>
            <a:endParaRPr/>
          </a:p>
        </p:txBody>
      </p:sp>
      <p:sp>
        <p:nvSpPr>
          <p:cNvPr id="25" name="Google Shape;25;p29"/>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000000"/>
              </a:buClr>
              <a:buSzPts val="900"/>
              <a:buFont typeface="Helvetica Neue"/>
              <a:buNone/>
              <a:defRPr/>
            </a:lvl1pPr>
            <a:lvl2pPr marL="0" lvl="1" indent="0" algn="r">
              <a:lnSpc>
                <a:spcPct val="100000"/>
              </a:lnSpc>
              <a:spcBef>
                <a:spcPts val="0"/>
              </a:spcBef>
              <a:spcAft>
                <a:spcPts val="0"/>
              </a:spcAft>
              <a:buClr>
                <a:srgbClr val="000000"/>
              </a:buClr>
              <a:buSzPts val="900"/>
              <a:buFont typeface="Helvetica Neue"/>
              <a:buNone/>
              <a:defRPr/>
            </a:lvl2pPr>
            <a:lvl3pPr marL="0" lvl="2" indent="0" algn="r">
              <a:lnSpc>
                <a:spcPct val="100000"/>
              </a:lnSpc>
              <a:spcBef>
                <a:spcPts val="0"/>
              </a:spcBef>
              <a:spcAft>
                <a:spcPts val="0"/>
              </a:spcAft>
              <a:buClr>
                <a:srgbClr val="000000"/>
              </a:buClr>
              <a:buSzPts val="900"/>
              <a:buFont typeface="Helvetica Neue"/>
              <a:buNone/>
              <a:defRPr/>
            </a:lvl3pPr>
            <a:lvl4pPr marL="0" lvl="3" indent="0" algn="r">
              <a:lnSpc>
                <a:spcPct val="100000"/>
              </a:lnSpc>
              <a:spcBef>
                <a:spcPts val="0"/>
              </a:spcBef>
              <a:spcAft>
                <a:spcPts val="0"/>
              </a:spcAft>
              <a:buClr>
                <a:srgbClr val="000000"/>
              </a:buClr>
              <a:buSzPts val="900"/>
              <a:buFont typeface="Helvetica Neue"/>
              <a:buNone/>
              <a:defRPr/>
            </a:lvl4pPr>
            <a:lvl5pPr marL="0" lvl="4" indent="0" algn="r">
              <a:lnSpc>
                <a:spcPct val="100000"/>
              </a:lnSpc>
              <a:spcBef>
                <a:spcPts val="0"/>
              </a:spcBef>
              <a:spcAft>
                <a:spcPts val="0"/>
              </a:spcAft>
              <a:buClr>
                <a:srgbClr val="000000"/>
              </a:buClr>
              <a:buSzPts val="900"/>
              <a:buFont typeface="Helvetica Neue"/>
              <a:buNone/>
              <a:defRPr/>
            </a:lvl5pPr>
            <a:lvl6pPr marL="0" lvl="5" indent="0" algn="r">
              <a:lnSpc>
                <a:spcPct val="100000"/>
              </a:lnSpc>
              <a:spcBef>
                <a:spcPts val="0"/>
              </a:spcBef>
              <a:spcAft>
                <a:spcPts val="0"/>
              </a:spcAft>
              <a:buClr>
                <a:srgbClr val="000000"/>
              </a:buClr>
              <a:buSzPts val="900"/>
              <a:buFont typeface="Helvetica Neue"/>
              <a:buNone/>
              <a:defRPr/>
            </a:lvl6pPr>
            <a:lvl7pPr marL="0" lvl="6" indent="0" algn="r">
              <a:lnSpc>
                <a:spcPct val="100000"/>
              </a:lnSpc>
              <a:spcBef>
                <a:spcPts val="0"/>
              </a:spcBef>
              <a:spcAft>
                <a:spcPts val="0"/>
              </a:spcAft>
              <a:buClr>
                <a:srgbClr val="000000"/>
              </a:buClr>
              <a:buSzPts val="900"/>
              <a:buFont typeface="Helvetica Neue"/>
              <a:buNone/>
              <a:defRPr/>
            </a:lvl7pPr>
            <a:lvl8pPr marL="0" lvl="7" indent="0" algn="r">
              <a:lnSpc>
                <a:spcPct val="100000"/>
              </a:lnSpc>
              <a:spcBef>
                <a:spcPts val="0"/>
              </a:spcBef>
              <a:spcAft>
                <a:spcPts val="0"/>
              </a:spcAft>
              <a:buClr>
                <a:srgbClr val="000000"/>
              </a:buClr>
              <a:buSzPts val="900"/>
              <a:buFont typeface="Helvetica Neue"/>
              <a:buNone/>
              <a:defRPr/>
            </a:lvl8pPr>
            <a:lvl9pPr marL="0" lvl="8" indent="0" algn="r">
              <a:lnSpc>
                <a:spcPct val="100000"/>
              </a:lnSpc>
              <a:spcBef>
                <a:spcPts val="0"/>
              </a:spcBef>
              <a:spcAft>
                <a:spcPts val="0"/>
              </a:spcAft>
              <a:buClr>
                <a:srgbClr val="000000"/>
              </a:buClr>
              <a:buSzPts val="900"/>
              <a:buFont typeface="Helvetica Neue"/>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6"/>
        <p:cNvGrpSpPr/>
        <p:nvPr/>
      </p:nvGrpSpPr>
      <p:grpSpPr>
        <a:xfrm>
          <a:off x="0" y="0"/>
          <a:ext cx="0" cy="0"/>
          <a:chOff x="0" y="0"/>
          <a:chExt cx="0" cy="0"/>
        </a:xfrm>
      </p:grpSpPr>
      <p:sp>
        <p:nvSpPr>
          <p:cNvPr id="27" name="Google Shape;27;p30"/>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000000"/>
              </a:buClr>
              <a:buSzPts val="900"/>
              <a:buFont typeface="Helvetica Neue"/>
              <a:buNone/>
              <a:defRPr/>
            </a:lvl1pPr>
            <a:lvl2pPr marL="0" lvl="1" indent="0" algn="r">
              <a:lnSpc>
                <a:spcPct val="100000"/>
              </a:lnSpc>
              <a:spcBef>
                <a:spcPts val="0"/>
              </a:spcBef>
              <a:spcAft>
                <a:spcPts val="0"/>
              </a:spcAft>
              <a:buClr>
                <a:srgbClr val="000000"/>
              </a:buClr>
              <a:buSzPts val="900"/>
              <a:buFont typeface="Helvetica Neue"/>
              <a:buNone/>
              <a:defRPr/>
            </a:lvl2pPr>
            <a:lvl3pPr marL="0" lvl="2" indent="0" algn="r">
              <a:lnSpc>
                <a:spcPct val="100000"/>
              </a:lnSpc>
              <a:spcBef>
                <a:spcPts val="0"/>
              </a:spcBef>
              <a:spcAft>
                <a:spcPts val="0"/>
              </a:spcAft>
              <a:buClr>
                <a:srgbClr val="000000"/>
              </a:buClr>
              <a:buSzPts val="900"/>
              <a:buFont typeface="Helvetica Neue"/>
              <a:buNone/>
              <a:defRPr/>
            </a:lvl3pPr>
            <a:lvl4pPr marL="0" lvl="3" indent="0" algn="r">
              <a:lnSpc>
                <a:spcPct val="100000"/>
              </a:lnSpc>
              <a:spcBef>
                <a:spcPts val="0"/>
              </a:spcBef>
              <a:spcAft>
                <a:spcPts val="0"/>
              </a:spcAft>
              <a:buClr>
                <a:srgbClr val="000000"/>
              </a:buClr>
              <a:buSzPts val="900"/>
              <a:buFont typeface="Helvetica Neue"/>
              <a:buNone/>
              <a:defRPr/>
            </a:lvl4pPr>
            <a:lvl5pPr marL="0" lvl="4" indent="0" algn="r">
              <a:lnSpc>
                <a:spcPct val="100000"/>
              </a:lnSpc>
              <a:spcBef>
                <a:spcPts val="0"/>
              </a:spcBef>
              <a:spcAft>
                <a:spcPts val="0"/>
              </a:spcAft>
              <a:buClr>
                <a:srgbClr val="000000"/>
              </a:buClr>
              <a:buSzPts val="900"/>
              <a:buFont typeface="Helvetica Neue"/>
              <a:buNone/>
              <a:defRPr/>
            </a:lvl5pPr>
            <a:lvl6pPr marL="0" lvl="5" indent="0" algn="r">
              <a:lnSpc>
                <a:spcPct val="100000"/>
              </a:lnSpc>
              <a:spcBef>
                <a:spcPts val="0"/>
              </a:spcBef>
              <a:spcAft>
                <a:spcPts val="0"/>
              </a:spcAft>
              <a:buClr>
                <a:srgbClr val="000000"/>
              </a:buClr>
              <a:buSzPts val="900"/>
              <a:buFont typeface="Helvetica Neue"/>
              <a:buNone/>
              <a:defRPr/>
            </a:lvl6pPr>
            <a:lvl7pPr marL="0" lvl="6" indent="0" algn="r">
              <a:lnSpc>
                <a:spcPct val="100000"/>
              </a:lnSpc>
              <a:spcBef>
                <a:spcPts val="0"/>
              </a:spcBef>
              <a:spcAft>
                <a:spcPts val="0"/>
              </a:spcAft>
              <a:buClr>
                <a:srgbClr val="000000"/>
              </a:buClr>
              <a:buSzPts val="900"/>
              <a:buFont typeface="Helvetica Neue"/>
              <a:buNone/>
              <a:defRPr/>
            </a:lvl7pPr>
            <a:lvl8pPr marL="0" lvl="7" indent="0" algn="r">
              <a:lnSpc>
                <a:spcPct val="100000"/>
              </a:lnSpc>
              <a:spcBef>
                <a:spcPts val="0"/>
              </a:spcBef>
              <a:spcAft>
                <a:spcPts val="0"/>
              </a:spcAft>
              <a:buClr>
                <a:srgbClr val="000000"/>
              </a:buClr>
              <a:buSzPts val="900"/>
              <a:buFont typeface="Helvetica Neue"/>
              <a:buNone/>
              <a:defRPr/>
            </a:lvl8pPr>
            <a:lvl9pPr marL="0" lvl="8" indent="0" algn="r">
              <a:lnSpc>
                <a:spcPct val="100000"/>
              </a:lnSpc>
              <a:spcBef>
                <a:spcPts val="0"/>
              </a:spcBef>
              <a:spcAft>
                <a:spcPts val="0"/>
              </a:spcAft>
              <a:buClr>
                <a:srgbClr val="000000"/>
              </a:buClr>
              <a:buSzPts val="900"/>
              <a:buFont typeface="Helvetica Neue"/>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hoto - Horizontal">
  <p:cSld name="Photo - Horizontal">
    <p:spTree>
      <p:nvGrpSpPr>
        <p:cNvPr id="1" name="Shape 28"/>
        <p:cNvGrpSpPr/>
        <p:nvPr/>
      </p:nvGrpSpPr>
      <p:grpSpPr>
        <a:xfrm>
          <a:off x="0" y="0"/>
          <a:ext cx="0" cy="0"/>
          <a:chOff x="0" y="0"/>
          <a:chExt cx="0" cy="0"/>
        </a:xfrm>
      </p:grpSpPr>
      <p:cxnSp>
        <p:nvCxnSpPr>
          <p:cNvPr id="29" name="Google Shape;29;p31"/>
          <p:cNvCxnSpPr/>
          <p:nvPr/>
        </p:nvCxnSpPr>
        <p:spPr>
          <a:xfrm>
            <a:off x="7072313" y="5607843"/>
            <a:ext cx="1" cy="1000216"/>
          </a:xfrm>
          <a:prstGeom prst="straightConnector1">
            <a:avLst/>
          </a:prstGeom>
          <a:noFill/>
          <a:ln w="12700" cap="flat" cmpd="sng">
            <a:solidFill>
              <a:srgbClr val="9A9A9A"/>
            </a:solidFill>
            <a:prstDash val="solid"/>
            <a:miter lim="400000"/>
            <a:headEnd type="none" w="sm" len="sm"/>
            <a:tailEnd type="none" w="sm" len="sm"/>
          </a:ln>
        </p:spPr>
      </p:cxnSp>
      <p:sp>
        <p:nvSpPr>
          <p:cNvPr id="30" name="Google Shape;30;p31"/>
          <p:cNvSpPr>
            <a:spLocks noGrp="1"/>
          </p:cNvSpPr>
          <p:nvPr>
            <p:ph type="pic" idx="2"/>
          </p:nvPr>
        </p:nvSpPr>
        <p:spPr>
          <a:xfrm>
            <a:off x="0" y="0"/>
            <a:ext cx="12192000" cy="5339953"/>
          </a:xfrm>
          <a:prstGeom prst="rect">
            <a:avLst/>
          </a:prstGeom>
          <a:noFill/>
          <a:ln>
            <a:noFill/>
          </a:ln>
        </p:spPr>
      </p:sp>
      <p:sp>
        <p:nvSpPr>
          <p:cNvPr id="31" name="Google Shape;31;p31"/>
          <p:cNvSpPr txBox="1">
            <a:spLocks noGrp="1"/>
          </p:cNvSpPr>
          <p:nvPr>
            <p:ph type="title"/>
          </p:nvPr>
        </p:nvSpPr>
        <p:spPr>
          <a:xfrm>
            <a:off x="1321594" y="5473899"/>
            <a:ext cx="5429250" cy="1196578"/>
          </a:xfrm>
          <a:prstGeom prst="rect">
            <a:avLst/>
          </a:prstGeom>
          <a:noFill/>
          <a:ln>
            <a:noFill/>
          </a:ln>
        </p:spPr>
        <p:txBody>
          <a:bodyPr spcFirstLastPara="1" wrap="square" lIns="50800" tIns="50800" rIns="50800" bIns="50800" anchor="ctr" anchorCtr="0">
            <a:normAutofit/>
          </a:bodyPr>
          <a:lstStyle>
            <a:lvl1pPr lvl="0" algn="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 name="Google Shape;32;p31"/>
          <p:cNvSpPr txBox="1">
            <a:spLocks noGrp="1"/>
          </p:cNvSpPr>
          <p:nvPr>
            <p:ph type="body" idx="1"/>
          </p:nvPr>
        </p:nvSpPr>
        <p:spPr>
          <a:xfrm>
            <a:off x="7358062" y="5956101"/>
            <a:ext cx="4643438" cy="357188"/>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2pPr>
            <a:lvl3pPr marL="1371600" lvl="2"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3pPr>
            <a:lvl4pPr marL="1828800" lvl="3"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4pPr>
            <a:lvl5pPr marL="2286000" lvl="4"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5pPr>
            <a:lvl6pPr marL="2743200" lvl="5" indent="-314325" algn="l">
              <a:lnSpc>
                <a:spcPct val="100000"/>
              </a:lnSpc>
              <a:spcBef>
                <a:spcPts val="2953"/>
              </a:spcBef>
              <a:spcAft>
                <a:spcPts val="0"/>
              </a:spcAft>
              <a:buClr>
                <a:srgbClr val="747474"/>
              </a:buClr>
              <a:buSzPts val="1350"/>
              <a:buChar char="•"/>
              <a:defRPr/>
            </a:lvl6pPr>
            <a:lvl7pPr marL="3200400" lvl="6" indent="-314325" algn="l">
              <a:lnSpc>
                <a:spcPct val="100000"/>
              </a:lnSpc>
              <a:spcBef>
                <a:spcPts val="2953"/>
              </a:spcBef>
              <a:spcAft>
                <a:spcPts val="0"/>
              </a:spcAft>
              <a:buClr>
                <a:srgbClr val="747474"/>
              </a:buClr>
              <a:buSzPts val="1350"/>
              <a:buChar char="•"/>
              <a:defRPr/>
            </a:lvl7pPr>
            <a:lvl8pPr marL="3657600" lvl="7" indent="-314325" algn="l">
              <a:lnSpc>
                <a:spcPct val="100000"/>
              </a:lnSpc>
              <a:spcBef>
                <a:spcPts val="2953"/>
              </a:spcBef>
              <a:spcAft>
                <a:spcPts val="0"/>
              </a:spcAft>
              <a:buClr>
                <a:srgbClr val="747474"/>
              </a:buClr>
              <a:buSzPts val="1350"/>
              <a:buChar char="•"/>
              <a:defRPr/>
            </a:lvl8pPr>
            <a:lvl9pPr marL="4114800" lvl="8" indent="-314325" algn="l">
              <a:lnSpc>
                <a:spcPct val="100000"/>
              </a:lnSpc>
              <a:spcBef>
                <a:spcPts val="2953"/>
              </a:spcBef>
              <a:spcAft>
                <a:spcPts val="0"/>
              </a:spcAft>
              <a:buClr>
                <a:srgbClr val="747474"/>
              </a:buClr>
              <a:buSzPts val="1350"/>
              <a:buChar char="•"/>
              <a:defRPr/>
            </a:lvl9pPr>
          </a:lstStyle>
          <a:p>
            <a:endParaRPr/>
          </a:p>
        </p:txBody>
      </p:sp>
      <p:sp>
        <p:nvSpPr>
          <p:cNvPr id="33" name="Google Shape;33;p31"/>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000000"/>
              </a:buClr>
              <a:buSzPts val="900"/>
              <a:buFont typeface="Helvetica Neue"/>
              <a:buNone/>
              <a:defRPr/>
            </a:lvl1pPr>
            <a:lvl2pPr marL="0" lvl="1" indent="0" algn="r">
              <a:lnSpc>
                <a:spcPct val="100000"/>
              </a:lnSpc>
              <a:spcBef>
                <a:spcPts val="0"/>
              </a:spcBef>
              <a:spcAft>
                <a:spcPts val="0"/>
              </a:spcAft>
              <a:buClr>
                <a:srgbClr val="000000"/>
              </a:buClr>
              <a:buSzPts val="900"/>
              <a:buFont typeface="Helvetica Neue"/>
              <a:buNone/>
              <a:defRPr/>
            </a:lvl2pPr>
            <a:lvl3pPr marL="0" lvl="2" indent="0" algn="r">
              <a:lnSpc>
                <a:spcPct val="100000"/>
              </a:lnSpc>
              <a:spcBef>
                <a:spcPts val="0"/>
              </a:spcBef>
              <a:spcAft>
                <a:spcPts val="0"/>
              </a:spcAft>
              <a:buClr>
                <a:srgbClr val="000000"/>
              </a:buClr>
              <a:buSzPts val="900"/>
              <a:buFont typeface="Helvetica Neue"/>
              <a:buNone/>
              <a:defRPr/>
            </a:lvl3pPr>
            <a:lvl4pPr marL="0" lvl="3" indent="0" algn="r">
              <a:lnSpc>
                <a:spcPct val="100000"/>
              </a:lnSpc>
              <a:spcBef>
                <a:spcPts val="0"/>
              </a:spcBef>
              <a:spcAft>
                <a:spcPts val="0"/>
              </a:spcAft>
              <a:buClr>
                <a:srgbClr val="000000"/>
              </a:buClr>
              <a:buSzPts val="900"/>
              <a:buFont typeface="Helvetica Neue"/>
              <a:buNone/>
              <a:defRPr/>
            </a:lvl4pPr>
            <a:lvl5pPr marL="0" lvl="4" indent="0" algn="r">
              <a:lnSpc>
                <a:spcPct val="100000"/>
              </a:lnSpc>
              <a:spcBef>
                <a:spcPts val="0"/>
              </a:spcBef>
              <a:spcAft>
                <a:spcPts val="0"/>
              </a:spcAft>
              <a:buClr>
                <a:srgbClr val="000000"/>
              </a:buClr>
              <a:buSzPts val="900"/>
              <a:buFont typeface="Helvetica Neue"/>
              <a:buNone/>
              <a:defRPr/>
            </a:lvl5pPr>
            <a:lvl6pPr marL="0" lvl="5" indent="0" algn="r">
              <a:lnSpc>
                <a:spcPct val="100000"/>
              </a:lnSpc>
              <a:spcBef>
                <a:spcPts val="0"/>
              </a:spcBef>
              <a:spcAft>
                <a:spcPts val="0"/>
              </a:spcAft>
              <a:buClr>
                <a:srgbClr val="000000"/>
              </a:buClr>
              <a:buSzPts val="900"/>
              <a:buFont typeface="Helvetica Neue"/>
              <a:buNone/>
              <a:defRPr/>
            </a:lvl6pPr>
            <a:lvl7pPr marL="0" lvl="6" indent="0" algn="r">
              <a:lnSpc>
                <a:spcPct val="100000"/>
              </a:lnSpc>
              <a:spcBef>
                <a:spcPts val="0"/>
              </a:spcBef>
              <a:spcAft>
                <a:spcPts val="0"/>
              </a:spcAft>
              <a:buClr>
                <a:srgbClr val="000000"/>
              </a:buClr>
              <a:buSzPts val="900"/>
              <a:buFont typeface="Helvetica Neue"/>
              <a:buNone/>
              <a:defRPr/>
            </a:lvl7pPr>
            <a:lvl8pPr marL="0" lvl="7" indent="0" algn="r">
              <a:lnSpc>
                <a:spcPct val="100000"/>
              </a:lnSpc>
              <a:spcBef>
                <a:spcPts val="0"/>
              </a:spcBef>
              <a:spcAft>
                <a:spcPts val="0"/>
              </a:spcAft>
              <a:buClr>
                <a:srgbClr val="000000"/>
              </a:buClr>
              <a:buSzPts val="900"/>
              <a:buFont typeface="Helvetica Neue"/>
              <a:buNone/>
              <a:defRPr/>
            </a:lvl8pPr>
            <a:lvl9pPr marL="0" lvl="8" indent="0" algn="r">
              <a:lnSpc>
                <a:spcPct val="100000"/>
              </a:lnSpc>
              <a:spcBef>
                <a:spcPts val="0"/>
              </a:spcBef>
              <a:spcAft>
                <a:spcPts val="0"/>
              </a:spcAft>
              <a:buClr>
                <a:srgbClr val="000000"/>
              </a:buClr>
              <a:buSzPts val="900"/>
              <a:buFont typeface="Helvetica Neue"/>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 Center">
  <p:cSld name="Title - Center">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535781" y="2312789"/>
            <a:ext cx="11120438" cy="2232422"/>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6" name="Google Shape;36;p32"/>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000000"/>
              </a:buClr>
              <a:buSzPts val="900"/>
              <a:buFont typeface="Helvetica Neue"/>
              <a:buNone/>
              <a:defRPr/>
            </a:lvl1pPr>
            <a:lvl2pPr marL="0" lvl="1" indent="0" algn="r">
              <a:lnSpc>
                <a:spcPct val="100000"/>
              </a:lnSpc>
              <a:spcBef>
                <a:spcPts val="0"/>
              </a:spcBef>
              <a:spcAft>
                <a:spcPts val="0"/>
              </a:spcAft>
              <a:buClr>
                <a:srgbClr val="000000"/>
              </a:buClr>
              <a:buSzPts val="900"/>
              <a:buFont typeface="Helvetica Neue"/>
              <a:buNone/>
              <a:defRPr/>
            </a:lvl2pPr>
            <a:lvl3pPr marL="0" lvl="2" indent="0" algn="r">
              <a:lnSpc>
                <a:spcPct val="100000"/>
              </a:lnSpc>
              <a:spcBef>
                <a:spcPts val="0"/>
              </a:spcBef>
              <a:spcAft>
                <a:spcPts val="0"/>
              </a:spcAft>
              <a:buClr>
                <a:srgbClr val="000000"/>
              </a:buClr>
              <a:buSzPts val="900"/>
              <a:buFont typeface="Helvetica Neue"/>
              <a:buNone/>
              <a:defRPr/>
            </a:lvl3pPr>
            <a:lvl4pPr marL="0" lvl="3" indent="0" algn="r">
              <a:lnSpc>
                <a:spcPct val="100000"/>
              </a:lnSpc>
              <a:spcBef>
                <a:spcPts val="0"/>
              </a:spcBef>
              <a:spcAft>
                <a:spcPts val="0"/>
              </a:spcAft>
              <a:buClr>
                <a:srgbClr val="000000"/>
              </a:buClr>
              <a:buSzPts val="900"/>
              <a:buFont typeface="Helvetica Neue"/>
              <a:buNone/>
              <a:defRPr/>
            </a:lvl4pPr>
            <a:lvl5pPr marL="0" lvl="4" indent="0" algn="r">
              <a:lnSpc>
                <a:spcPct val="100000"/>
              </a:lnSpc>
              <a:spcBef>
                <a:spcPts val="0"/>
              </a:spcBef>
              <a:spcAft>
                <a:spcPts val="0"/>
              </a:spcAft>
              <a:buClr>
                <a:srgbClr val="000000"/>
              </a:buClr>
              <a:buSzPts val="900"/>
              <a:buFont typeface="Helvetica Neue"/>
              <a:buNone/>
              <a:defRPr/>
            </a:lvl5pPr>
            <a:lvl6pPr marL="0" lvl="5" indent="0" algn="r">
              <a:lnSpc>
                <a:spcPct val="100000"/>
              </a:lnSpc>
              <a:spcBef>
                <a:spcPts val="0"/>
              </a:spcBef>
              <a:spcAft>
                <a:spcPts val="0"/>
              </a:spcAft>
              <a:buClr>
                <a:srgbClr val="000000"/>
              </a:buClr>
              <a:buSzPts val="900"/>
              <a:buFont typeface="Helvetica Neue"/>
              <a:buNone/>
              <a:defRPr/>
            </a:lvl6pPr>
            <a:lvl7pPr marL="0" lvl="6" indent="0" algn="r">
              <a:lnSpc>
                <a:spcPct val="100000"/>
              </a:lnSpc>
              <a:spcBef>
                <a:spcPts val="0"/>
              </a:spcBef>
              <a:spcAft>
                <a:spcPts val="0"/>
              </a:spcAft>
              <a:buClr>
                <a:srgbClr val="000000"/>
              </a:buClr>
              <a:buSzPts val="900"/>
              <a:buFont typeface="Helvetica Neue"/>
              <a:buNone/>
              <a:defRPr/>
            </a:lvl7pPr>
            <a:lvl8pPr marL="0" lvl="7" indent="0" algn="r">
              <a:lnSpc>
                <a:spcPct val="100000"/>
              </a:lnSpc>
              <a:spcBef>
                <a:spcPts val="0"/>
              </a:spcBef>
              <a:spcAft>
                <a:spcPts val="0"/>
              </a:spcAft>
              <a:buClr>
                <a:srgbClr val="000000"/>
              </a:buClr>
              <a:buSzPts val="900"/>
              <a:buFont typeface="Helvetica Neue"/>
              <a:buNone/>
              <a:defRPr/>
            </a:lvl8pPr>
            <a:lvl9pPr marL="0" lvl="8" indent="0" algn="r">
              <a:lnSpc>
                <a:spcPct val="100000"/>
              </a:lnSpc>
              <a:spcBef>
                <a:spcPts val="0"/>
              </a:spcBef>
              <a:spcAft>
                <a:spcPts val="0"/>
              </a:spcAft>
              <a:buClr>
                <a:srgbClr val="000000"/>
              </a:buClr>
              <a:buSzPts val="900"/>
              <a:buFont typeface="Helvetica Neue"/>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hoto - Vertical">
  <p:cSld name="Photo - Vertical">
    <p:spTree>
      <p:nvGrpSpPr>
        <p:cNvPr id="1" name="Shape 37"/>
        <p:cNvGrpSpPr/>
        <p:nvPr/>
      </p:nvGrpSpPr>
      <p:grpSpPr>
        <a:xfrm>
          <a:off x="0" y="0"/>
          <a:ext cx="0" cy="0"/>
          <a:chOff x="0" y="0"/>
          <a:chExt cx="0" cy="0"/>
        </a:xfrm>
      </p:grpSpPr>
      <p:cxnSp>
        <p:nvCxnSpPr>
          <p:cNvPr id="38" name="Google Shape;38;p33"/>
          <p:cNvCxnSpPr/>
          <p:nvPr/>
        </p:nvCxnSpPr>
        <p:spPr>
          <a:xfrm>
            <a:off x="535781" y="3420070"/>
            <a:ext cx="5001071" cy="41"/>
          </a:xfrm>
          <a:prstGeom prst="straightConnector1">
            <a:avLst/>
          </a:prstGeom>
          <a:noFill/>
          <a:ln w="12700" cap="flat" cmpd="sng">
            <a:solidFill>
              <a:srgbClr val="9A9A9A"/>
            </a:solidFill>
            <a:prstDash val="solid"/>
            <a:miter lim="400000"/>
            <a:headEnd type="none" w="sm" len="sm"/>
            <a:tailEnd type="none" w="sm" len="sm"/>
          </a:ln>
        </p:spPr>
      </p:cxnSp>
      <p:sp>
        <p:nvSpPr>
          <p:cNvPr id="39" name="Google Shape;39;p33"/>
          <p:cNvSpPr>
            <a:spLocks noGrp="1"/>
          </p:cNvSpPr>
          <p:nvPr>
            <p:ph type="pic" idx="2"/>
          </p:nvPr>
        </p:nvSpPr>
        <p:spPr>
          <a:xfrm>
            <a:off x="6096000" y="0"/>
            <a:ext cx="6096000" cy="6858000"/>
          </a:xfrm>
          <a:prstGeom prst="rect">
            <a:avLst/>
          </a:prstGeom>
          <a:noFill/>
          <a:ln>
            <a:noFill/>
          </a:ln>
        </p:spPr>
      </p:sp>
      <p:sp>
        <p:nvSpPr>
          <p:cNvPr id="40" name="Google Shape;40;p33"/>
          <p:cNvSpPr txBox="1">
            <a:spLocks noGrp="1"/>
          </p:cNvSpPr>
          <p:nvPr>
            <p:ph type="title"/>
          </p:nvPr>
        </p:nvSpPr>
        <p:spPr>
          <a:xfrm>
            <a:off x="535781" y="1009055"/>
            <a:ext cx="5000625" cy="2232422"/>
          </a:xfrm>
          <a:prstGeom prst="rect">
            <a:avLst/>
          </a:prstGeom>
          <a:noFill/>
          <a:ln>
            <a:noFill/>
          </a:ln>
        </p:spPr>
        <p:txBody>
          <a:bodyPr spcFirstLastPara="1" wrap="square" lIns="50800" tIns="50800" rIns="50800" bIns="50800" anchor="b"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1" name="Google Shape;41;p33"/>
          <p:cNvSpPr txBox="1">
            <a:spLocks noGrp="1"/>
          </p:cNvSpPr>
          <p:nvPr>
            <p:ph type="body" idx="1"/>
          </p:nvPr>
        </p:nvSpPr>
        <p:spPr>
          <a:xfrm>
            <a:off x="535781" y="3607594"/>
            <a:ext cx="5000625" cy="223242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2pPr>
            <a:lvl3pPr marL="1371600" lvl="2"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3pPr>
            <a:lvl4pPr marL="1828800" lvl="3"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4pPr>
            <a:lvl5pPr marL="2286000" lvl="4" indent="-228600" algn="l">
              <a:lnSpc>
                <a:spcPct val="100000"/>
              </a:lnSpc>
              <a:spcBef>
                <a:spcPts val="0"/>
              </a:spcBef>
              <a:spcAft>
                <a:spcPts val="0"/>
              </a:spcAft>
              <a:buClr>
                <a:srgbClr val="747474"/>
              </a:buClr>
              <a:buSzPts val="1828"/>
              <a:buFont typeface="Helvetica Neue"/>
              <a:buNone/>
              <a:defRPr sz="1828">
                <a:latin typeface="Helvetica Neue"/>
                <a:ea typeface="Helvetica Neue"/>
                <a:cs typeface="Helvetica Neue"/>
                <a:sym typeface="Helvetica Neue"/>
              </a:defRPr>
            </a:lvl5pPr>
            <a:lvl6pPr marL="2743200" lvl="5" indent="-314325" algn="l">
              <a:lnSpc>
                <a:spcPct val="100000"/>
              </a:lnSpc>
              <a:spcBef>
                <a:spcPts val="2953"/>
              </a:spcBef>
              <a:spcAft>
                <a:spcPts val="0"/>
              </a:spcAft>
              <a:buClr>
                <a:srgbClr val="747474"/>
              </a:buClr>
              <a:buSzPts val="1350"/>
              <a:buChar char="•"/>
              <a:defRPr/>
            </a:lvl6pPr>
            <a:lvl7pPr marL="3200400" lvl="6" indent="-314325" algn="l">
              <a:lnSpc>
                <a:spcPct val="100000"/>
              </a:lnSpc>
              <a:spcBef>
                <a:spcPts val="2953"/>
              </a:spcBef>
              <a:spcAft>
                <a:spcPts val="0"/>
              </a:spcAft>
              <a:buClr>
                <a:srgbClr val="747474"/>
              </a:buClr>
              <a:buSzPts val="1350"/>
              <a:buChar char="•"/>
              <a:defRPr/>
            </a:lvl7pPr>
            <a:lvl8pPr marL="3657600" lvl="7" indent="-314325" algn="l">
              <a:lnSpc>
                <a:spcPct val="100000"/>
              </a:lnSpc>
              <a:spcBef>
                <a:spcPts val="2953"/>
              </a:spcBef>
              <a:spcAft>
                <a:spcPts val="0"/>
              </a:spcAft>
              <a:buClr>
                <a:srgbClr val="747474"/>
              </a:buClr>
              <a:buSzPts val="1350"/>
              <a:buChar char="•"/>
              <a:defRPr/>
            </a:lvl8pPr>
            <a:lvl9pPr marL="4114800" lvl="8" indent="-314325" algn="l">
              <a:lnSpc>
                <a:spcPct val="100000"/>
              </a:lnSpc>
              <a:spcBef>
                <a:spcPts val="2953"/>
              </a:spcBef>
              <a:spcAft>
                <a:spcPts val="0"/>
              </a:spcAft>
              <a:buClr>
                <a:srgbClr val="747474"/>
              </a:buClr>
              <a:buSzPts val="1350"/>
              <a:buChar char="•"/>
              <a:defRPr/>
            </a:lvl9pPr>
          </a:lstStyle>
          <a:p>
            <a:endParaRPr/>
          </a:p>
        </p:txBody>
      </p:sp>
      <p:sp>
        <p:nvSpPr>
          <p:cNvPr id="42" name="Google Shape;42;p33"/>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000000"/>
              </a:buClr>
              <a:buSzPts val="900"/>
              <a:buFont typeface="Helvetica Neue"/>
              <a:buNone/>
              <a:defRPr/>
            </a:lvl1pPr>
            <a:lvl2pPr marL="0" lvl="1" indent="0" algn="r">
              <a:lnSpc>
                <a:spcPct val="100000"/>
              </a:lnSpc>
              <a:spcBef>
                <a:spcPts val="0"/>
              </a:spcBef>
              <a:spcAft>
                <a:spcPts val="0"/>
              </a:spcAft>
              <a:buClr>
                <a:srgbClr val="000000"/>
              </a:buClr>
              <a:buSzPts val="900"/>
              <a:buFont typeface="Helvetica Neue"/>
              <a:buNone/>
              <a:defRPr/>
            </a:lvl2pPr>
            <a:lvl3pPr marL="0" lvl="2" indent="0" algn="r">
              <a:lnSpc>
                <a:spcPct val="100000"/>
              </a:lnSpc>
              <a:spcBef>
                <a:spcPts val="0"/>
              </a:spcBef>
              <a:spcAft>
                <a:spcPts val="0"/>
              </a:spcAft>
              <a:buClr>
                <a:srgbClr val="000000"/>
              </a:buClr>
              <a:buSzPts val="900"/>
              <a:buFont typeface="Helvetica Neue"/>
              <a:buNone/>
              <a:defRPr/>
            </a:lvl3pPr>
            <a:lvl4pPr marL="0" lvl="3" indent="0" algn="r">
              <a:lnSpc>
                <a:spcPct val="100000"/>
              </a:lnSpc>
              <a:spcBef>
                <a:spcPts val="0"/>
              </a:spcBef>
              <a:spcAft>
                <a:spcPts val="0"/>
              </a:spcAft>
              <a:buClr>
                <a:srgbClr val="000000"/>
              </a:buClr>
              <a:buSzPts val="900"/>
              <a:buFont typeface="Helvetica Neue"/>
              <a:buNone/>
              <a:defRPr/>
            </a:lvl4pPr>
            <a:lvl5pPr marL="0" lvl="4" indent="0" algn="r">
              <a:lnSpc>
                <a:spcPct val="100000"/>
              </a:lnSpc>
              <a:spcBef>
                <a:spcPts val="0"/>
              </a:spcBef>
              <a:spcAft>
                <a:spcPts val="0"/>
              </a:spcAft>
              <a:buClr>
                <a:srgbClr val="000000"/>
              </a:buClr>
              <a:buSzPts val="900"/>
              <a:buFont typeface="Helvetica Neue"/>
              <a:buNone/>
              <a:defRPr/>
            </a:lvl5pPr>
            <a:lvl6pPr marL="0" lvl="5" indent="0" algn="r">
              <a:lnSpc>
                <a:spcPct val="100000"/>
              </a:lnSpc>
              <a:spcBef>
                <a:spcPts val="0"/>
              </a:spcBef>
              <a:spcAft>
                <a:spcPts val="0"/>
              </a:spcAft>
              <a:buClr>
                <a:srgbClr val="000000"/>
              </a:buClr>
              <a:buSzPts val="900"/>
              <a:buFont typeface="Helvetica Neue"/>
              <a:buNone/>
              <a:defRPr/>
            </a:lvl6pPr>
            <a:lvl7pPr marL="0" lvl="6" indent="0" algn="r">
              <a:lnSpc>
                <a:spcPct val="100000"/>
              </a:lnSpc>
              <a:spcBef>
                <a:spcPts val="0"/>
              </a:spcBef>
              <a:spcAft>
                <a:spcPts val="0"/>
              </a:spcAft>
              <a:buClr>
                <a:srgbClr val="000000"/>
              </a:buClr>
              <a:buSzPts val="900"/>
              <a:buFont typeface="Helvetica Neue"/>
              <a:buNone/>
              <a:defRPr/>
            </a:lvl7pPr>
            <a:lvl8pPr marL="0" lvl="7" indent="0" algn="r">
              <a:lnSpc>
                <a:spcPct val="100000"/>
              </a:lnSpc>
              <a:spcBef>
                <a:spcPts val="0"/>
              </a:spcBef>
              <a:spcAft>
                <a:spcPts val="0"/>
              </a:spcAft>
              <a:buClr>
                <a:srgbClr val="000000"/>
              </a:buClr>
              <a:buSzPts val="900"/>
              <a:buFont typeface="Helvetica Neue"/>
              <a:buNone/>
              <a:defRPr/>
            </a:lvl8pPr>
            <a:lvl9pPr marL="0" lvl="8" indent="0" algn="r">
              <a:lnSpc>
                <a:spcPct val="100000"/>
              </a:lnSpc>
              <a:spcBef>
                <a:spcPts val="0"/>
              </a:spcBef>
              <a:spcAft>
                <a:spcPts val="0"/>
              </a:spcAft>
              <a:buClr>
                <a:srgbClr val="000000"/>
              </a:buClr>
              <a:buSzPts val="900"/>
              <a:buFont typeface="Helvetica Neue"/>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Bullets &amp; Photo">
  <p:cSld name="Title, Bullets &amp; Photo">
    <p:spTree>
      <p:nvGrpSpPr>
        <p:cNvPr id="1" name="Shape 43"/>
        <p:cNvGrpSpPr/>
        <p:nvPr/>
      </p:nvGrpSpPr>
      <p:grpSpPr>
        <a:xfrm>
          <a:off x="0" y="0"/>
          <a:ext cx="0" cy="0"/>
          <a:chOff x="0" y="0"/>
          <a:chExt cx="0" cy="0"/>
        </a:xfrm>
      </p:grpSpPr>
      <p:cxnSp>
        <p:nvCxnSpPr>
          <p:cNvPr id="44" name="Google Shape;44;p34"/>
          <p:cNvCxnSpPr/>
          <p:nvPr/>
        </p:nvCxnSpPr>
        <p:spPr>
          <a:xfrm>
            <a:off x="535781" y="1384102"/>
            <a:ext cx="4756307" cy="94"/>
          </a:xfrm>
          <a:prstGeom prst="straightConnector1">
            <a:avLst/>
          </a:prstGeom>
          <a:noFill/>
          <a:ln w="12700" cap="flat" cmpd="sng">
            <a:solidFill>
              <a:srgbClr val="9A9A9A"/>
            </a:solidFill>
            <a:prstDash val="solid"/>
            <a:miter lim="400000"/>
            <a:headEnd type="none" w="sm" len="sm"/>
            <a:tailEnd type="none" w="sm" len="sm"/>
          </a:ln>
        </p:spPr>
      </p:cxnSp>
      <p:sp>
        <p:nvSpPr>
          <p:cNvPr id="45" name="Google Shape;45;p34"/>
          <p:cNvSpPr>
            <a:spLocks noGrp="1"/>
          </p:cNvSpPr>
          <p:nvPr>
            <p:ph type="pic" idx="2"/>
          </p:nvPr>
        </p:nvSpPr>
        <p:spPr>
          <a:xfrm>
            <a:off x="6096000" y="0"/>
            <a:ext cx="6096000" cy="6858000"/>
          </a:xfrm>
          <a:prstGeom prst="rect">
            <a:avLst/>
          </a:prstGeom>
          <a:noFill/>
          <a:ln>
            <a:noFill/>
          </a:ln>
        </p:spPr>
      </p:sp>
      <p:sp>
        <p:nvSpPr>
          <p:cNvPr id="46" name="Google Shape;46;p34"/>
          <p:cNvSpPr txBox="1">
            <a:spLocks noGrp="1"/>
          </p:cNvSpPr>
          <p:nvPr>
            <p:ph type="title"/>
          </p:nvPr>
        </p:nvSpPr>
        <p:spPr>
          <a:xfrm>
            <a:off x="535781" y="232172"/>
            <a:ext cx="4762500" cy="982266"/>
          </a:xfrm>
          <a:prstGeom prst="rect">
            <a:avLst/>
          </a:prstGeom>
          <a:noFill/>
          <a:ln>
            <a:noFill/>
          </a:ln>
        </p:spPr>
        <p:txBody>
          <a:bodyPr spcFirstLastPara="1" wrap="square" lIns="50800" tIns="50800" rIns="50800" bIns="50800" anchor="b"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7" name="Google Shape;47;p34"/>
          <p:cNvSpPr txBox="1">
            <a:spLocks noGrp="1"/>
          </p:cNvSpPr>
          <p:nvPr>
            <p:ph type="body" idx="1"/>
          </p:nvPr>
        </p:nvSpPr>
        <p:spPr>
          <a:xfrm>
            <a:off x="535781" y="1562695"/>
            <a:ext cx="4762500" cy="4688086"/>
          </a:xfrm>
          <a:prstGeom prst="rect">
            <a:avLst/>
          </a:prstGeom>
          <a:noFill/>
          <a:ln>
            <a:noFill/>
          </a:ln>
        </p:spPr>
        <p:txBody>
          <a:bodyPr spcFirstLastPara="1" wrap="square" lIns="50800" tIns="50800" rIns="50800" bIns="50800" anchor="t" anchorCtr="0">
            <a:normAutofit/>
          </a:bodyPr>
          <a:lstStyle>
            <a:lvl1pPr marL="457200" lvl="0" indent="-315658" algn="l">
              <a:lnSpc>
                <a:spcPct val="100000"/>
              </a:lnSpc>
              <a:spcBef>
                <a:spcPts val="2109"/>
              </a:spcBef>
              <a:spcAft>
                <a:spcPts val="0"/>
              </a:spcAft>
              <a:buClr>
                <a:srgbClr val="747474"/>
              </a:buClr>
              <a:buSzPts val="1371"/>
              <a:buChar char="•"/>
              <a:defRPr sz="1828">
                <a:latin typeface="Helvetica Neue"/>
                <a:ea typeface="Helvetica Neue"/>
                <a:cs typeface="Helvetica Neue"/>
                <a:sym typeface="Helvetica Neue"/>
              </a:defRPr>
            </a:lvl1pPr>
            <a:lvl2pPr marL="914400" lvl="1" indent="-315658" algn="l">
              <a:lnSpc>
                <a:spcPct val="100000"/>
              </a:lnSpc>
              <a:spcBef>
                <a:spcPts val="2109"/>
              </a:spcBef>
              <a:spcAft>
                <a:spcPts val="0"/>
              </a:spcAft>
              <a:buClr>
                <a:srgbClr val="747474"/>
              </a:buClr>
              <a:buSzPts val="1371"/>
              <a:buChar char="•"/>
              <a:defRPr sz="1828">
                <a:latin typeface="Helvetica Neue"/>
                <a:ea typeface="Helvetica Neue"/>
                <a:cs typeface="Helvetica Neue"/>
                <a:sym typeface="Helvetica Neue"/>
              </a:defRPr>
            </a:lvl2pPr>
            <a:lvl3pPr marL="1371600" lvl="2" indent="-315658" algn="l">
              <a:lnSpc>
                <a:spcPct val="100000"/>
              </a:lnSpc>
              <a:spcBef>
                <a:spcPts val="2109"/>
              </a:spcBef>
              <a:spcAft>
                <a:spcPts val="0"/>
              </a:spcAft>
              <a:buClr>
                <a:srgbClr val="747474"/>
              </a:buClr>
              <a:buSzPts val="1371"/>
              <a:buChar char="•"/>
              <a:defRPr sz="1828">
                <a:latin typeface="Helvetica Neue"/>
                <a:ea typeface="Helvetica Neue"/>
                <a:cs typeface="Helvetica Neue"/>
                <a:sym typeface="Helvetica Neue"/>
              </a:defRPr>
            </a:lvl3pPr>
            <a:lvl4pPr marL="1828800" lvl="3" indent="-315658" algn="l">
              <a:lnSpc>
                <a:spcPct val="100000"/>
              </a:lnSpc>
              <a:spcBef>
                <a:spcPts val="2109"/>
              </a:spcBef>
              <a:spcAft>
                <a:spcPts val="0"/>
              </a:spcAft>
              <a:buClr>
                <a:srgbClr val="747474"/>
              </a:buClr>
              <a:buSzPts val="1371"/>
              <a:buChar char="•"/>
              <a:defRPr sz="1828">
                <a:latin typeface="Helvetica Neue"/>
                <a:ea typeface="Helvetica Neue"/>
                <a:cs typeface="Helvetica Neue"/>
                <a:sym typeface="Helvetica Neue"/>
              </a:defRPr>
            </a:lvl4pPr>
            <a:lvl5pPr marL="2286000" lvl="4" indent="-315658" algn="l">
              <a:lnSpc>
                <a:spcPct val="100000"/>
              </a:lnSpc>
              <a:spcBef>
                <a:spcPts val="2109"/>
              </a:spcBef>
              <a:spcAft>
                <a:spcPts val="0"/>
              </a:spcAft>
              <a:buClr>
                <a:srgbClr val="747474"/>
              </a:buClr>
              <a:buSzPts val="1371"/>
              <a:buChar char="•"/>
              <a:defRPr sz="1828">
                <a:latin typeface="Helvetica Neue"/>
                <a:ea typeface="Helvetica Neue"/>
                <a:cs typeface="Helvetica Neue"/>
                <a:sym typeface="Helvetica Neue"/>
              </a:defRPr>
            </a:lvl5pPr>
            <a:lvl6pPr marL="2743200" lvl="5" indent="-314325" algn="l">
              <a:lnSpc>
                <a:spcPct val="100000"/>
              </a:lnSpc>
              <a:spcBef>
                <a:spcPts val="2953"/>
              </a:spcBef>
              <a:spcAft>
                <a:spcPts val="0"/>
              </a:spcAft>
              <a:buClr>
                <a:srgbClr val="747474"/>
              </a:buClr>
              <a:buSzPts val="1350"/>
              <a:buChar char="•"/>
              <a:defRPr/>
            </a:lvl6pPr>
            <a:lvl7pPr marL="3200400" lvl="6" indent="-314325" algn="l">
              <a:lnSpc>
                <a:spcPct val="100000"/>
              </a:lnSpc>
              <a:spcBef>
                <a:spcPts val="2953"/>
              </a:spcBef>
              <a:spcAft>
                <a:spcPts val="0"/>
              </a:spcAft>
              <a:buClr>
                <a:srgbClr val="747474"/>
              </a:buClr>
              <a:buSzPts val="1350"/>
              <a:buChar char="•"/>
              <a:defRPr/>
            </a:lvl7pPr>
            <a:lvl8pPr marL="3657600" lvl="7" indent="-314325" algn="l">
              <a:lnSpc>
                <a:spcPct val="100000"/>
              </a:lnSpc>
              <a:spcBef>
                <a:spcPts val="2953"/>
              </a:spcBef>
              <a:spcAft>
                <a:spcPts val="0"/>
              </a:spcAft>
              <a:buClr>
                <a:srgbClr val="747474"/>
              </a:buClr>
              <a:buSzPts val="1350"/>
              <a:buChar char="•"/>
              <a:defRPr/>
            </a:lvl8pPr>
            <a:lvl9pPr marL="4114800" lvl="8" indent="-314325" algn="l">
              <a:lnSpc>
                <a:spcPct val="100000"/>
              </a:lnSpc>
              <a:spcBef>
                <a:spcPts val="2953"/>
              </a:spcBef>
              <a:spcAft>
                <a:spcPts val="0"/>
              </a:spcAft>
              <a:buClr>
                <a:srgbClr val="747474"/>
              </a:buClr>
              <a:buSzPts val="1350"/>
              <a:buChar char="•"/>
              <a:defRPr/>
            </a:lvl9pPr>
          </a:lstStyle>
          <a:p>
            <a:endParaRPr/>
          </a:p>
        </p:txBody>
      </p:sp>
      <p:sp>
        <p:nvSpPr>
          <p:cNvPr id="48" name="Google Shape;48;p34"/>
          <p:cNvSpPr txBox="1">
            <a:spLocks noGrp="1"/>
          </p:cNvSpPr>
          <p:nvPr>
            <p:ph type="sldNum" idx="12"/>
          </p:nvPr>
        </p:nvSpPr>
        <p:spPr>
          <a:xfrm>
            <a:off x="478822" y="6425362"/>
            <a:ext cx="237244" cy="254044"/>
          </a:xfrm>
          <a:prstGeom prst="rect">
            <a:avLst/>
          </a:prstGeom>
          <a:noFill/>
          <a:ln>
            <a:noFill/>
          </a:ln>
        </p:spPr>
        <p:txBody>
          <a:bodyPr spcFirstLastPara="1" wrap="square" lIns="50800" tIns="50800" rIns="50800" bIns="50800" anchor="b" anchorCtr="0">
            <a:spAutoFit/>
          </a:bodyPr>
          <a:lstStyle>
            <a:lvl1pPr marL="0" lvl="0" indent="0" algn="l">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1pPr>
            <a:lvl2pPr marL="0" lvl="1" indent="0" algn="l">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2pPr>
            <a:lvl3pPr marL="0" lvl="2" indent="0" algn="l">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3pPr>
            <a:lvl4pPr marL="0" lvl="3" indent="0" algn="l">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4pPr>
            <a:lvl5pPr marL="0" lvl="4" indent="0" algn="l">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5pPr>
            <a:lvl6pPr marL="0" lvl="5" indent="0" algn="l">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6pPr>
            <a:lvl7pPr marL="0" lvl="6" indent="0" algn="l">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7pPr>
            <a:lvl8pPr marL="0" lvl="7" indent="0" algn="l">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8pPr>
            <a:lvl9pPr marL="0" lvl="8" indent="0" algn="l">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ullets">
  <p:cSld name="Bullets">
    <p:spTree>
      <p:nvGrpSpPr>
        <p:cNvPr id="1" name="Shape 49"/>
        <p:cNvGrpSpPr/>
        <p:nvPr/>
      </p:nvGrpSpPr>
      <p:grpSpPr>
        <a:xfrm>
          <a:off x="0" y="0"/>
          <a:ext cx="0" cy="0"/>
          <a:chOff x="0" y="0"/>
          <a:chExt cx="0" cy="0"/>
        </a:xfrm>
      </p:grpSpPr>
      <p:sp>
        <p:nvSpPr>
          <p:cNvPr id="50" name="Google Shape;50;p35"/>
          <p:cNvSpPr txBox="1">
            <a:spLocks noGrp="1"/>
          </p:cNvSpPr>
          <p:nvPr>
            <p:ph type="body" idx="1"/>
          </p:nvPr>
        </p:nvSpPr>
        <p:spPr>
          <a:xfrm>
            <a:off x="833437" y="625078"/>
            <a:ext cx="10513219" cy="5598914"/>
          </a:xfrm>
          <a:prstGeom prst="rect">
            <a:avLst/>
          </a:prstGeom>
          <a:noFill/>
          <a:ln>
            <a:noFill/>
          </a:ln>
        </p:spPr>
        <p:txBody>
          <a:bodyPr spcFirstLastPara="1" wrap="square" lIns="50800" tIns="50800" rIns="50800" bIns="50800" anchor="t" anchorCtr="0">
            <a:normAutofit/>
          </a:bodyPr>
          <a:lstStyle>
            <a:lvl1pPr marL="457200" lvl="0" indent="-314325" algn="l">
              <a:lnSpc>
                <a:spcPct val="100000"/>
              </a:lnSpc>
              <a:spcBef>
                <a:spcPts val="2953"/>
              </a:spcBef>
              <a:spcAft>
                <a:spcPts val="0"/>
              </a:spcAft>
              <a:buClr>
                <a:srgbClr val="747474"/>
              </a:buClr>
              <a:buSzPts val="1350"/>
              <a:buChar char="•"/>
              <a:defRPr/>
            </a:lvl1pPr>
            <a:lvl2pPr marL="914400" lvl="1" indent="-314325" algn="l">
              <a:lnSpc>
                <a:spcPct val="100000"/>
              </a:lnSpc>
              <a:spcBef>
                <a:spcPts val="2953"/>
              </a:spcBef>
              <a:spcAft>
                <a:spcPts val="0"/>
              </a:spcAft>
              <a:buClr>
                <a:srgbClr val="747474"/>
              </a:buClr>
              <a:buSzPts val="1350"/>
              <a:buChar char="•"/>
              <a:defRPr/>
            </a:lvl2pPr>
            <a:lvl3pPr marL="1371600" lvl="2" indent="-314325" algn="l">
              <a:lnSpc>
                <a:spcPct val="100000"/>
              </a:lnSpc>
              <a:spcBef>
                <a:spcPts val="2953"/>
              </a:spcBef>
              <a:spcAft>
                <a:spcPts val="0"/>
              </a:spcAft>
              <a:buClr>
                <a:srgbClr val="747474"/>
              </a:buClr>
              <a:buSzPts val="1350"/>
              <a:buChar char="•"/>
              <a:defRPr/>
            </a:lvl3pPr>
            <a:lvl4pPr marL="1828800" lvl="3" indent="-314325" algn="l">
              <a:lnSpc>
                <a:spcPct val="100000"/>
              </a:lnSpc>
              <a:spcBef>
                <a:spcPts val="2953"/>
              </a:spcBef>
              <a:spcAft>
                <a:spcPts val="0"/>
              </a:spcAft>
              <a:buClr>
                <a:srgbClr val="747474"/>
              </a:buClr>
              <a:buSzPts val="1350"/>
              <a:buChar char="•"/>
              <a:defRPr/>
            </a:lvl4pPr>
            <a:lvl5pPr marL="2286000" lvl="4" indent="-314325" algn="l">
              <a:lnSpc>
                <a:spcPct val="100000"/>
              </a:lnSpc>
              <a:spcBef>
                <a:spcPts val="2953"/>
              </a:spcBef>
              <a:spcAft>
                <a:spcPts val="0"/>
              </a:spcAft>
              <a:buClr>
                <a:srgbClr val="747474"/>
              </a:buClr>
              <a:buSzPts val="1350"/>
              <a:buChar char="•"/>
              <a:defRPr/>
            </a:lvl5pPr>
            <a:lvl6pPr marL="2743200" lvl="5" indent="-314325" algn="l">
              <a:lnSpc>
                <a:spcPct val="100000"/>
              </a:lnSpc>
              <a:spcBef>
                <a:spcPts val="2953"/>
              </a:spcBef>
              <a:spcAft>
                <a:spcPts val="0"/>
              </a:spcAft>
              <a:buClr>
                <a:srgbClr val="747474"/>
              </a:buClr>
              <a:buSzPts val="1350"/>
              <a:buChar char="•"/>
              <a:defRPr/>
            </a:lvl6pPr>
            <a:lvl7pPr marL="3200400" lvl="6" indent="-314325" algn="l">
              <a:lnSpc>
                <a:spcPct val="100000"/>
              </a:lnSpc>
              <a:spcBef>
                <a:spcPts val="2953"/>
              </a:spcBef>
              <a:spcAft>
                <a:spcPts val="0"/>
              </a:spcAft>
              <a:buClr>
                <a:srgbClr val="747474"/>
              </a:buClr>
              <a:buSzPts val="1350"/>
              <a:buChar char="•"/>
              <a:defRPr/>
            </a:lvl7pPr>
            <a:lvl8pPr marL="3657600" lvl="7" indent="-314325" algn="l">
              <a:lnSpc>
                <a:spcPct val="100000"/>
              </a:lnSpc>
              <a:spcBef>
                <a:spcPts val="2953"/>
              </a:spcBef>
              <a:spcAft>
                <a:spcPts val="0"/>
              </a:spcAft>
              <a:buClr>
                <a:srgbClr val="747474"/>
              </a:buClr>
              <a:buSzPts val="1350"/>
              <a:buChar char="•"/>
              <a:defRPr/>
            </a:lvl8pPr>
            <a:lvl9pPr marL="4114800" lvl="8" indent="-314325" algn="l">
              <a:lnSpc>
                <a:spcPct val="100000"/>
              </a:lnSpc>
              <a:spcBef>
                <a:spcPts val="2953"/>
              </a:spcBef>
              <a:spcAft>
                <a:spcPts val="0"/>
              </a:spcAft>
              <a:buClr>
                <a:srgbClr val="747474"/>
              </a:buClr>
              <a:buSzPts val="1350"/>
              <a:buChar char="•"/>
              <a:defRPr/>
            </a:lvl9pPr>
          </a:lstStyle>
          <a:p>
            <a:endParaRPr/>
          </a:p>
        </p:txBody>
      </p:sp>
      <p:sp>
        <p:nvSpPr>
          <p:cNvPr id="51" name="Google Shape;51;p35"/>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000000"/>
              </a:buClr>
              <a:buSzPts val="900"/>
              <a:buFont typeface="Helvetica Neue"/>
              <a:buNone/>
              <a:defRPr/>
            </a:lvl1pPr>
            <a:lvl2pPr marL="0" lvl="1" indent="0" algn="r">
              <a:lnSpc>
                <a:spcPct val="100000"/>
              </a:lnSpc>
              <a:spcBef>
                <a:spcPts val="0"/>
              </a:spcBef>
              <a:spcAft>
                <a:spcPts val="0"/>
              </a:spcAft>
              <a:buClr>
                <a:srgbClr val="000000"/>
              </a:buClr>
              <a:buSzPts val="900"/>
              <a:buFont typeface="Helvetica Neue"/>
              <a:buNone/>
              <a:defRPr/>
            </a:lvl2pPr>
            <a:lvl3pPr marL="0" lvl="2" indent="0" algn="r">
              <a:lnSpc>
                <a:spcPct val="100000"/>
              </a:lnSpc>
              <a:spcBef>
                <a:spcPts val="0"/>
              </a:spcBef>
              <a:spcAft>
                <a:spcPts val="0"/>
              </a:spcAft>
              <a:buClr>
                <a:srgbClr val="000000"/>
              </a:buClr>
              <a:buSzPts val="900"/>
              <a:buFont typeface="Helvetica Neue"/>
              <a:buNone/>
              <a:defRPr/>
            </a:lvl3pPr>
            <a:lvl4pPr marL="0" lvl="3" indent="0" algn="r">
              <a:lnSpc>
                <a:spcPct val="100000"/>
              </a:lnSpc>
              <a:spcBef>
                <a:spcPts val="0"/>
              </a:spcBef>
              <a:spcAft>
                <a:spcPts val="0"/>
              </a:spcAft>
              <a:buClr>
                <a:srgbClr val="000000"/>
              </a:buClr>
              <a:buSzPts val="900"/>
              <a:buFont typeface="Helvetica Neue"/>
              <a:buNone/>
              <a:defRPr/>
            </a:lvl4pPr>
            <a:lvl5pPr marL="0" lvl="4" indent="0" algn="r">
              <a:lnSpc>
                <a:spcPct val="100000"/>
              </a:lnSpc>
              <a:spcBef>
                <a:spcPts val="0"/>
              </a:spcBef>
              <a:spcAft>
                <a:spcPts val="0"/>
              </a:spcAft>
              <a:buClr>
                <a:srgbClr val="000000"/>
              </a:buClr>
              <a:buSzPts val="900"/>
              <a:buFont typeface="Helvetica Neue"/>
              <a:buNone/>
              <a:defRPr/>
            </a:lvl5pPr>
            <a:lvl6pPr marL="0" lvl="5" indent="0" algn="r">
              <a:lnSpc>
                <a:spcPct val="100000"/>
              </a:lnSpc>
              <a:spcBef>
                <a:spcPts val="0"/>
              </a:spcBef>
              <a:spcAft>
                <a:spcPts val="0"/>
              </a:spcAft>
              <a:buClr>
                <a:srgbClr val="000000"/>
              </a:buClr>
              <a:buSzPts val="900"/>
              <a:buFont typeface="Helvetica Neue"/>
              <a:buNone/>
              <a:defRPr/>
            </a:lvl6pPr>
            <a:lvl7pPr marL="0" lvl="6" indent="0" algn="r">
              <a:lnSpc>
                <a:spcPct val="100000"/>
              </a:lnSpc>
              <a:spcBef>
                <a:spcPts val="0"/>
              </a:spcBef>
              <a:spcAft>
                <a:spcPts val="0"/>
              </a:spcAft>
              <a:buClr>
                <a:srgbClr val="000000"/>
              </a:buClr>
              <a:buSzPts val="900"/>
              <a:buFont typeface="Helvetica Neue"/>
              <a:buNone/>
              <a:defRPr/>
            </a:lvl7pPr>
            <a:lvl8pPr marL="0" lvl="7" indent="0" algn="r">
              <a:lnSpc>
                <a:spcPct val="100000"/>
              </a:lnSpc>
              <a:spcBef>
                <a:spcPts val="0"/>
              </a:spcBef>
              <a:spcAft>
                <a:spcPts val="0"/>
              </a:spcAft>
              <a:buClr>
                <a:srgbClr val="000000"/>
              </a:buClr>
              <a:buSzPts val="900"/>
              <a:buFont typeface="Helvetica Neue"/>
              <a:buNone/>
              <a:defRPr/>
            </a:lvl8pPr>
            <a:lvl9pPr marL="0" lvl="8" indent="0" algn="r">
              <a:lnSpc>
                <a:spcPct val="100000"/>
              </a:lnSpc>
              <a:spcBef>
                <a:spcPts val="0"/>
              </a:spcBef>
              <a:spcAft>
                <a:spcPts val="0"/>
              </a:spcAft>
              <a:buClr>
                <a:srgbClr val="000000"/>
              </a:buClr>
              <a:buSzPts val="900"/>
              <a:buFont typeface="Helvetica Neue"/>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cxnSp>
        <p:nvCxnSpPr>
          <p:cNvPr id="10" name="Google Shape;10;p26"/>
          <p:cNvCxnSpPr/>
          <p:nvPr/>
        </p:nvCxnSpPr>
        <p:spPr>
          <a:xfrm>
            <a:off x="535781" y="1384102"/>
            <a:ext cx="11126349" cy="91"/>
          </a:xfrm>
          <a:prstGeom prst="straightConnector1">
            <a:avLst/>
          </a:prstGeom>
          <a:noFill/>
          <a:ln w="12700" cap="flat" cmpd="sng">
            <a:solidFill>
              <a:srgbClr val="9A9A9A"/>
            </a:solidFill>
            <a:prstDash val="solid"/>
            <a:miter lim="400000"/>
            <a:headEnd type="none" w="sm" len="sm"/>
            <a:tailEnd type="none" w="sm" len="sm"/>
          </a:ln>
        </p:spPr>
      </p:cxnSp>
      <p:sp>
        <p:nvSpPr>
          <p:cNvPr id="11" name="Google Shape;11;p26"/>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lvl1pPr marR="0" lvl="0" algn="l" rtl="0">
              <a:lnSpc>
                <a:spcPct val="100000"/>
              </a:lnSpc>
              <a:spcBef>
                <a:spcPts val="0"/>
              </a:spcBef>
              <a:spcAft>
                <a:spcPts val="0"/>
              </a:spcAft>
              <a:buClr>
                <a:srgbClr val="000000"/>
              </a:buClr>
              <a:buSzPts val="2953"/>
              <a:buFont typeface="Helvetica Neue Light"/>
              <a:buNone/>
              <a:defRPr sz="2953"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2953"/>
              <a:buFont typeface="Helvetica Neue Light"/>
              <a:buNone/>
              <a:defRPr sz="2953"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2953"/>
              <a:buFont typeface="Helvetica Neue Light"/>
              <a:buNone/>
              <a:defRPr sz="2953"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2953"/>
              <a:buFont typeface="Helvetica Neue Light"/>
              <a:buNone/>
              <a:defRPr sz="2953"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2953"/>
              <a:buFont typeface="Helvetica Neue Light"/>
              <a:buNone/>
              <a:defRPr sz="2953"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2953"/>
              <a:buFont typeface="Helvetica Neue Light"/>
              <a:buNone/>
              <a:defRPr sz="2953"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2953"/>
              <a:buFont typeface="Helvetica Neue Light"/>
              <a:buNone/>
              <a:defRPr sz="2953"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2953"/>
              <a:buFont typeface="Helvetica Neue Light"/>
              <a:buNone/>
              <a:defRPr sz="2953"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2953"/>
              <a:buFont typeface="Helvetica Neue Light"/>
              <a:buNone/>
              <a:defRPr sz="2953"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2" name="Google Shape;12;p26"/>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a:bodyPr>
          <a:lstStyle>
            <a:lvl1pPr marL="457200" marR="0" lvl="0" indent="-349138" algn="l" rtl="0">
              <a:lnSpc>
                <a:spcPct val="100000"/>
              </a:lnSpc>
              <a:spcBef>
                <a:spcPts val="2953"/>
              </a:spcBef>
              <a:spcAft>
                <a:spcPts val="0"/>
              </a:spcAft>
              <a:buClr>
                <a:srgbClr val="747474"/>
              </a:buClr>
              <a:buSzPts val="1898"/>
              <a:buFont typeface="Helvetica Neue"/>
              <a:buChar char="•"/>
              <a:defRPr sz="2531" b="0" i="0" u="none" strike="noStrike" cap="none">
                <a:solidFill>
                  <a:srgbClr val="747474"/>
                </a:solidFill>
                <a:latin typeface="Helvetica Neue Light"/>
                <a:ea typeface="Helvetica Neue Light"/>
                <a:cs typeface="Helvetica Neue Light"/>
                <a:sym typeface="Helvetica Neue Light"/>
              </a:defRPr>
            </a:lvl1pPr>
            <a:lvl2pPr marL="914400" marR="0" lvl="1" indent="-349138" algn="l" rtl="0">
              <a:lnSpc>
                <a:spcPct val="100000"/>
              </a:lnSpc>
              <a:spcBef>
                <a:spcPts val="2953"/>
              </a:spcBef>
              <a:spcAft>
                <a:spcPts val="0"/>
              </a:spcAft>
              <a:buClr>
                <a:srgbClr val="747474"/>
              </a:buClr>
              <a:buSzPts val="1898"/>
              <a:buFont typeface="Helvetica Neue"/>
              <a:buChar char="•"/>
              <a:defRPr sz="2531" b="0" i="0" u="none" strike="noStrike" cap="none">
                <a:solidFill>
                  <a:srgbClr val="747474"/>
                </a:solidFill>
                <a:latin typeface="Helvetica Neue Light"/>
                <a:ea typeface="Helvetica Neue Light"/>
                <a:cs typeface="Helvetica Neue Light"/>
                <a:sym typeface="Helvetica Neue Light"/>
              </a:defRPr>
            </a:lvl2pPr>
            <a:lvl3pPr marL="1371600" marR="0" lvl="2" indent="-349138" algn="l" rtl="0">
              <a:lnSpc>
                <a:spcPct val="100000"/>
              </a:lnSpc>
              <a:spcBef>
                <a:spcPts val="2953"/>
              </a:spcBef>
              <a:spcAft>
                <a:spcPts val="0"/>
              </a:spcAft>
              <a:buClr>
                <a:srgbClr val="747474"/>
              </a:buClr>
              <a:buSzPts val="1898"/>
              <a:buFont typeface="Helvetica Neue"/>
              <a:buChar char="•"/>
              <a:defRPr sz="2531" b="0" i="0" u="none" strike="noStrike" cap="none">
                <a:solidFill>
                  <a:srgbClr val="747474"/>
                </a:solidFill>
                <a:latin typeface="Helvetica Neue Light"/>
                <a:ea typeface="Helvetica Neue Light"/>
                <a:cs typeface="Helvetica Neue Light"/>
                <a:sym typeface="Helvetica Neue Light"/>
              </a:defRPr>
            </a:lvl3pPr>
            <a:lvl4pPr marL="1828800" marR="0" lvl="3" indent="-349138" algn="l" rtl="0">
              <a:lnSpc>
                <a:spcPct val="100000"/>
              </a:lnSpc>
              <a:spcBef>
                <a:spcPts val="2953"/>
              </a:spcBef>
              <a:spcAft>
                <a:spcPts val="0"/>
              </a:spcAft>
              <a:buClr>
                <a:srgbClr val="747474"/>
              </a:buClr>
              <a:buSzPts val="1898"/>
              <a:buFont typeface="Helvetica Neue"/>
              <a:buChar char="•"/>
              <a:defRPr sz="2531" b="0" i="0" u="none" strike="noStrike" cap="none">
                <a:solidFill>
                  <a:srgbClr val="747474"/>
                </a:solidFill>
                <a:latin typeface="Helvetica Neue Light"/>
                <a:ea typeface="Helvetica Neue Light"/>
                <a:cs typeface="Helvetica Neue Light"/>
                <a:sym typeface="Helvetica Neue Light"/>
              </a:defRPr>
            </a:lvl4pPr>
            <a:lvl5pPr marL="2286000" marR="0" lvl="4" indent="-349138" algn="l" rtl="0">
              <a:lnSpc>
                <a:spcPct val="100000"/>
              </a:lnSpc>
              <a:spcBef>
                <a:spcPts val="2953"/>
              </a:spcBef>
              <a:spcAft>
                <a:spcPts val="0"/>
              </a:spcAft>
              <a:buClr>
                <a:srgbClr val="747474"/>
              </a:buClr>
              <a:buSzPts val="1898"/>
              <a:buFont typeface="Helvetica Neue"/>
              <a:buChar char="•"/>
              <a:defRPr sz="2531" b="0" i="0" u="none" strike="noStrike" cap="none">
                <a:solidFill>
                  <a:srgbClr val="747474"/>
                </a:solidFill>
                <a:latin typeface="Helvetica Neue Light"/>
                <a:ea typeface="Helvetica Neue Light"/>
                <a:cs typeface="Helvetica Neue Light"/>
                <a:sym typeface="Helvetica Neue Light"/>
              </a:defRPr>
            </a:lvl5pPr>
            <a:lvl6pPr marL="2743200" marR="0" lvl="5" indent="-349138" algn="l" rtl="0">
              <a:lnSpc>
                <a:spcPct val="100000"/>
              </a:lnSpc>
              <a:spcBef>
                <a:spcPts val="2953"/>
              </a:spcBef>
              <a:spcAft>
                <a:spcPts val="0"/>
              </a:spcAft>
              <a:buClr>
                <a:srgbClr val="747474"/>
              </a:buClr>
              <a:buSzPts val="1898"/>
              <a:buFont typeface="Helvetica Neue"/>
              <a:buChar char="•"/>
              <a:defRPr sz="2531" b="0" i="0" u="none" strike="noStrike" cap="none">
                <a:solidFill>
                  <a:srgbClr val="747474"/>
                </a:solidFill>
                <a:latin typeface="Helvetica Neue Light"/>
                <a:ea typeface="Helvetica Neue Light"/>
                <a:cs typeface="Helvetica Neue Light"/>
                <a:sym typeface="Helvetica Neue Light"/>
              </a:defRPr>
            </a:lvl6pPr>
            <a:lvl7pPr marL="3200400" marR="0" lvl="6" indent="-349138" algn="l" rtl="0">
              <a:lnSpc>
                <a:spcPct val="100000"/>
              </a:lnSpc>
              <a:spcBef>
                <a:spcPts val="2953"/>
              </a:spcBef>
              <a:spcAft>
                <a:spcPts val="0"/>
              </a:spcAft>
              <a:buClr>
                <a:srgbClr val="747474"/>
              </a:buClr>
              <a:buSzPts val="1898"/>
              <a:buFont typeface="Helvetica Neue"/>
              <a:buChar char="•"/>
              <a:defRPr sz="2531" b="0" i="0" u="none" strike="noStrike" cap="none">
                <a:solidFill>
                  <a:srgbClr val="747474"/>
                </a:solidFill>
                <a:latin typeface="Helvetica Neue Light"/>
                <a:ea typeface="Helvetica Neue Light"/>
                <a:cs typeface="Helvetica Neue Light"/>
                <a:sym typeface="Helvetica Neue Light"/>
              </a:defRPr>
            </a:lvl7pPr>
            <a:lvl8pPr marL="3657600" marR="0" lvl="7" indent="-349138" algn="l" rtl="0">
              <a:lnSpc>
                <a:spcPct val="100000"/>
              </a:lnSpc>
              <a:spcBef>
                <a:spcPts val="2953"/>
              </a:spcBef>
              <a:spcAft>
                <a:spcPts val="0"/>
              </a:spcAft>
              <a:buClr>
                <a:srgbClr val="747474"/>
              </a:buClr>
              <a:buSzPts val="1898"/>
              <a:buFont typeface="Helvetica Neue"/>
              <a:buChar char="•"/>
              <a:defRPr sz="2531" b="0" i="0" u="none" strike="noStrike" cap="none">
                <a:solidFill>
                  <a:srgbClr val="747474"/>
                </a:solidFill>
                <a:latin typeface="Helvetica Neue Light"/>
                <a:ea typeface="Helvetica Neue Light"/>
                <a:cs typeface="Helvetica Neue Light"/>
                <a:sym typeface="Helvetica Neue Light"/>
              </a:defRPr>
            </a:lvl8pPr>
            <a:lvl9pPr marL="4114800" marR="0" lvl="8" indent="-349138" algn="l" rtl="0">
              <a:lnSpc>
                <a:spcPct val="100000"/>
              </a:lnSpc>
              <a:spcBef>
                <a:spcPts val="2953"/>
              </a:spcBef>
              <a:spcAft>
                <a:spcPts val="0"/>
              </a:spcAft>
              <a:buClr>
                <a:srgbClr val="747474"/>
              </a:buClr>
              <a:buSzPts val="1898"/>
              <a:buFont typeface="Helvetica Neue"/>
              <a:buChar char="•"/>
              <a:defRPr sz="2531" b="0" i="0" u="none" strike="noStrike" cap="none">
                <a:solidFill>
                  <a:srgbClr val="747474"/>
                </a:solidFill>
                <a:latin typeface="Helvetica Neue Light"/>
                <a:ea typeface="Helvetica Neue Light"/>
                <a:cs typeface="Helvetica Neue Light"/>
                <a:sym typeface="Helvetica Neue Light"/>
              </a:defRPr>
            </a:lvl9pPr>
          </a:lstStyle>
          <a:p>
            <a:endParaRPr/>
          </a:p>
        </p:txBody>
      </p:sp>
      <p:sp>
        <p:nvSpPr>
          <p:cNvPr id="13" name="Google Shape;13;p26"/>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lvl1pPr marL="0" marR="0" lvl="0" indent="0" algn="r" rtl="0">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84"/>
              <a:buFont typeface="Helvetica Neue"/>
              <a:buNone/>
              <a:defRPr sz="984"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title"/>
          </p:nvPr>
        </p:nvSpPr>
        <p:spPr>
          <a:xfrm>
            <a:off x="535781" y="1157287"/>
            <a:ext cx="11120400" cy="2232300"/>
          </a:xfrm>
          <a:prstGeom prst="rect">
            <a:avLst/>
          </a:prstGeom>
          <a:noFill/>
          <a:ln>
            <a:noFill/>
          </a:ln>
        </p:spPr>
        <p:txBody>
          <a:bodyPr spcFirstLastPara="1" wrap="square" lIns="50800" tIns="50800" rIns="50800" bIns="50800" anchor="b" anchorCtr="0">
            <a:normAutofit/>
          </a:bodyPr>
          <a:lstStyle/>
          <a:p>
            <a:pPr marL="0" lvl="0" indent="0" algn="ctr" rtl="0">
              <a:lnSpc>
                <a:spcPct val="100000"/>
              </a:lnSpc>
              <a:spcBef>
                <a:spcPts val="0"/>
              </a:spcBef>
              <a:spcAft>
                <a:spcPts val="0"/>
              </a:spcAft>
              <a:buClr>
                <a:srgbClr val="000000"/>
              </a:buClr>
              <a:buSzPts val="2900"/>
              <a:buFont typeface="Helvetica Neue"/>
              <a:buNone/>
            </a:pPr>
            <a:r>
              <a:rPr lang="en-US">
                <a:latin typeface="Helvetica Neue"/>
                <a:ea typeface="Helvetica Neue"/>
                <a:cs typeface="Helvetica Neue"/>
                <a:sym typeface="Helvetica Neue"/>
              </a:rPr>
              <a:t>Picking Winners or Propping Up Losers? The Challenges of Chinese Industrial Policy</a:t>
            </a:r>
            <a:br>
              <a:rPr lang="en-US">
                <a:latin typeface="Helvetica Neue"/>
                <a:ea typeface="Helvetica Neue"/>
                <a:cs typeface="Helvetica Neue"/>
                <a:sym typeface="Helvetica Neue"/>
              </a:rPr>
            </a:br>
            <a:endParaRPr>
              <a:latin typeface="Helvetica Neue"/>
              <a:ea typeface="Helvetica Neue"/>
              <a:cs typeface="Helvetica Neue"/>
              <a:sym typeface="Helvetica Neue"/>
            </a:endParaRPr>
          </a:p>
        </p:txBody>
      </p:sp>
      <p:sp>
        <p:nvSpPr>
          <p:cNvPr id="73" name="Google Shape;73;p1"/>
          <p:cNvSpPr txBox="1">
            <a:spLocks noGrp="1"/>
          </p:cNvSpPr>
          <p:nvPr>
            <p:ph type="body" idx="1"/>
          </p:nvPr>
        </p:nvSpPr>
        <p:spPr>
          <a:xfrm>
            <a:off x="535781" y="3755827"/>
            <a:ext cx="11120400" cy="1138500"/>
          </a:xfrm>
          <a:prstGeom prst="rect">
            <a:avLst/>
          </a:prstGeom>
          <a:noFill/>
          <a:ln>
            <a:noFill/>
          </a:ln>
        </p:spPr>
        <p:txBody>
          <a:bodyPr spcFirstLastPara="1" wrap="square" lIns="50800" tIns="50800" rIns="50800" bIns="50800" anchor="t" anchorCtr="0">
            <a:normAutofit/>
          </a:bodyPr>
          <a:lstStyle/>
          <a:p>
            <a:pPr marL="0" lvl="0" indent="0" algn="ctr" rtl="0">
              <a:lnSpc>
                <a:spcPct val="100000"/>
              </a:lnSpc>
              <a:spcBef>
                <a:spcPts val="0"/>
              </a:spcBef>
              <a:spcAft>
                <a:spcPts val="0"/>
              </a:spcAft>
              <a:buClr>
                <a:schemeClr val="dk1"/>
              </a:buClr>
              <a:buSzPts val="1800"/>
              <a:buNone/>
            </a:pPr>
            <a:r>
              <a:rPr lang="en-US">
                <a:solidFill>
                  <a:schemeClr val="dk1"/>
                </a:solidFill>
                <a:latin typeface="Helvetica Neue Light"/>
                <a:ea typeface="Helvetica Neue Light"/>
                <a:cs typeface="Helvetica Neue Light"/>
                <a:sym typeface="Helvetica Neue Light"/>
              </a:rPr>
              <a:t>Lee Branstetter, CMU, NBER, PIIE</a:t>
            </a:r>
            <a:endParaRPr/>
          </a:p>
          <a:p>
            <a:pPr marL="0" lvl="0" indent="0" algn="ctr" rtl="0">
              <a:lnSpc>
                <a:spcPct val="100000"/>
              </a:lnSpc>
              <a:spcBef>
                <a:spcPts val="0"/>
              </a:spcBef>
              <a:spcAft>
                <a:spcPts val="0"/>
              </a:spcAft>
              <a:buClr>
                <a:schemeClr val="dk1"/>
              </a:buClr>
              <a:buSzPts val="1800"/>
              <a:buNone/>
            </a:pPr>
            <a:r>
              <a:rPr lang="en-US">
                <a:solidFill>
                  <a:schemeClr val="dk1"/>
                </a:solidFill>
                <a:latin typeface="Helvetica Neue Light"/>
                <a:ea typeface="Helvetica Neue Light"/>
                <a:cs typeface="Helvetica Neue Light"/>
                <a:sym typeface="Helvetica Neue Light"/>
              </a:rPr>
              <a:t>Guangwei Li, ShanghaiTech University, School of Entrepreneurship and Management</a:t>
            </a:r>
            <a:endParaRPr/>
          </a:p>
          <a:p>
            <a:pPr marL="0" lvl="0" indent="0" algn="ctr" rtl="0">
              <a:lnSpc>
                <a:spcPct val="100000"/>
              </a:lnSpc>
              <a:spcBef>
                <a:spcPts val="0"/>
              </a:spcBef>
              <a:spcAft>
                <a:spcPts val="0"/>
              </a:spcAft>
              <a:buClr>
                <a:srgbClr val="747474"/>
              </a:buClr>
              <a:buSzPts val="1828"/>
              <a:buNone/>
            </a:pPr>
            <a:endParaRPr/>
          </a:p>
        </p:txBody>
      </p:sp>
      <p:sp>
        <p:nvSpPr>
          <p:cNvPr id="74" name="Google Shape;74;p1"/>
          <p:cNvSpPr txBox="1"/>
          <p:nvPr/>
        </p:nvSpPr>
        <p:spPr>
          <a:xfrm>
            <a:off x="4058660" y="4886848"/>
            <a:ext cx="4088878" cy="964367"/>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dk1"/>
              </a:buClr>
              <a:buSzPts val="1400"/>
              <a:buFont typeface="Helvetica Neue Light"/>
              <a:buNone/>
            </a:pPr>
            <a:r>
              <a:rPr lang="en-US" sz="1400" b="0" i="0" u="none" strike="noStrike" cap="none">
                <a:solidFill>
                  <a:schemeClr val="dk1"/>
                </a:solidFill>
                <a:latin typeface="Helvetica Neue Light"/>
                <a:ea typeface="Helvetica Neue Light"/>
                <a:cs typeface="Helvetica Neue Light"/>
                <a:sym typeface="Helvetica Neue Light"/>
              </a:rPr>
              <a:t>NBER Entrepreneurship and Innovation Policy</a:t>
            </a:r>
            <a:endParaRPr/>
          </a:p>
          <a:p>
            <a:pPr marL="0" marR="0" lvl="0" indent="0" algn="ctr" rtl="0">
              <a:lnSpc>
                <a:spcPct val="100000"/>
              </a:lnSpc>
              <a:spcBef>
                <a:spcPts val="0"/>
              </a:spcBef>
              <a:spcAft>
                <a:spcPts val="0"/>
              </a:spcAft>
              <a:buClr>
                <a:schemeClr val="dk1"/>
              </a:buClr>
              <a:buSzPts val="1400"/>
              <a:buFont typeface="Helvetica Neue Light"/>
              <a:buNone/>
            </a:pPr>
            <a:r>
              <a:rPr lang="en-US" sz="1400" b="0" i="0" u="none" strike="noStrike" cap="none">
                <a:solidFill>
                  <a:schemeClr val="dk1"/>
                </a:solidFill>
                <a:latin typeface="Helvetica Neue Light"/>
                <a:ea typeface="Helvetica Neue Light"/>
                <a:cs typeface="Helvetica Neue Light"/>
                <a:sym typeface="Helvetica Neue Light"/>
              </a:rPr>
              <a:t> and the Economy Conference</a:t>
            </a:r>
            <a:endParaRPr sz="1400" b="0" i="0" u="none" strike="noStrike" cap="none">
              <a:solidFill>
                <a:srgbClr val="0070C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chemeClr val="dk1"/>
              </a:buClr>
              <a:buSzPts val="1400"/>
              <a:buFont typeface="Helvetica Neue Light"/>
              <a:buNone/>
            </a:pPr>
            <a:r>
              <a:rPr lang="en-US" sz="1400" b="0" i="0" u="none" strike="noStrike" cap="none">
                <a:solidFill>
                  <a:schemeClr val="dk1"/>
                </a:solidFill>
                <a:latin typeface="Helvetica Neue Light"/>
                <a:ea typeface="Helvetica Neue Light"/>
                <a:cs typeface="Helvetica Neue Light"/>
                <a:sym typeface="Helvetica Neue Light"/>
              </a:rPr>
              <a:t>May 18, 2023</a:t>
            </a:r>
            <a:endParaRPr/>
          </a:p>
          <a:p>
            <a:pPr marL="0" marR="0" lvl="0" indent="0" algn="ctr" rtl="0">
              <a:lnSpc>
                <a:spcPct val="100000"/>
              </a:lnSpc>
              <a:spcBef>
                <a:spcPts val="0"/>
              </a:spcBef>
              <a:spcAft>
                <a:spcPts val="0"/>
              </a:spcAft>
              <a:buClr>
                <a:schemeClr val="dk1"/>
              </a:buClr>
              <a:buSzPts val="1400"/>
              <a:buFont typeface="Helvetica Neue Light"/>
              <a:buNone/>
            </a:pPr>
            <a:r>
              <a:rPr lang="en-US" sz="1400" b="0" i="0" u="none" strike="noStrike" cap="none">
                <a:solidFill>
                  <a:schemeClr val="dk1"/>
                </a:solidFill>
                <a:latin typeface="Helvetica Neue Light"/>
                <a:ea typeface="Helvetica Neue Light"/>
                <a:cs typeface="Helvetica Neue Light"/>
                <a:sym typeface="Helvetica Neue Light"/>
              </a:rPr>
              <a:t>Washington, DC</a:t>
            </a:r>
            <a:endParaRPr/>
          </a:p>
        </p:txBody>
      </p:sp>
      <p:pic>
        <p:nvPicPr>
          <p:cNvPr id="75" name="Google Shape;75;p1"/>
          <p:cNvPicPr preferRelativeResize="0"/>
          <p:nvPr/>
        </p:nvPicPr>
        <p:blipFill>
          <a:blip r:embed="rId3">
            <a:alphaModFix/>
          </a:blip>
          <a:stretch>
            <a:fillRect/>
          </a:stretch>
        </p:blipFill>
        <p:spPr>
          <a:xfrm>
            <a:off x="0" y="-47625"/>
            <a:ext cx="12192000" cy="1619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dirty="0"/>
              <a:t>The China’s complex industrial policy paradigm </a:t>
            </a:r>
            <a:endParaRPr dirty="0"/>
          </a:p>
        </p:txBody>
      </p:sp>
      <p:sp>
        <p:nvSpPr>
          <p:cNvPr id="205" name="Google Shape;205;p12"/>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10</a:t>
            </a:fld>
            <a:endParaRPr/>
          </a:p>
        </p:txBody>
      </p:sp>
      <p:sp>
        <p:nvSpPr>
          <p:cNvPr id="4" name="Triangle 3">
            <a:extLst>
              <a:ext uri="{FF2B5EF4-FFF2-40B4-BE49-F238E27FC236}">
                <a16:creationId xmlns:a16="http://schemas.microsoft.com/office/drawing/2014/main" id="{E025C041-469D-F443-0890-1C041542C250}"/>
              </a:ext>
            </a:extLst>
          </p:cNvPr>
          <p:cNvSpPr/>
          <p:nvPr/>
        </p:nvSpPr>
        <p:spPr>
          <a:xfrm>
            <a:off x="5574082" y="1816274"/>
            <a:ext cx="1060704" cy="9144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DD9E97D-C6D3-9EF2-5C35-D7D6DE0AEEE6}"/>
              </a:ext>
            </a:extLst>
          </p:cNvPr>
          <p:cNvSpPr txBox="1"/>
          <p:nvPr/>
        </p:nvSpPr>
        <p:spPr>
          <a:xfrm>
            <a:off x="6713951" y="2079321"/>
            <a:ext cx="1250663" cy="307777"/>
          </a:xfrm>
          <a:prstGeom prst="rect">
            <a:avLst/>
          </a:prstGeom>
          <a:noFill/>
        </p:spPr>
        <p:txBody>
          <a:bodyPr wrap="none" rtlCol="0">
            <a:spAutoFit/>
          </a:bodyPr>
          <a:lstStyle/>
          <a:p>
            <a:r>
              <a:rPr lang="en-US" dirty="0"/>
              <a:t>State Council</a:t>
            </a:r>
          </a:p>
        </p:txBody>
      </p:sp>
      <p:sp>
        <p:nvSpPr>
          <p:cNvPr id="6" name="Right Brace 5">
            <a:extLst>
              <a:ext uri="{FF2B5EF4-FFF2-40B4-BE49-F238E27FC236}">
                <a16:creationId xmlns:a16="http://schemas.microsoft.com/office/drawing/2014/main" id="{9D4085E7-C9DD-C0F1-B093-C3F05B2684B7}"/>
              </a:ext>
            </a:extLst>
          </p:cNvPr>
          <p:cNvSpPr/>
          <p:nvPr/>
        </p:nvSpPr>
        <p:spPr>
          <a:xfrm rot="16200000">
            <a:off x="5887221" y="789713"/>
            <a:ext cx="450961" cy="46346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6DCA69C4-A43E-D12D-F454-CF370B88B7F9}"/>
              </a:ext>
            </a:extLst>
          </p:cNvPr>
          <p:cNvSpPr/>
          <p:nvPr/>
        </p:nvSpPr>
        <p:spPr>
          <a:xfrm>
            <a:off x="3338185" y="3525491"/>
            <a:ext cx="914400" cy="450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D46DF30-7F0F-4E09-DDFE-230231EC26F4}"/>
              </a:ext>
            </a:extLst>
          </p:cNvPr>
          <p:cNvSpPr/>
          <p:nvPr/>
        </p:nvSpPr>
        <p:spPr>
          <a:xfrm>
            <a:off x="4530243" y="3527579"/>
            <a:ext cx="914400" cy="450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18BD071-0703-AA7D-B80A-A757DEC33BA5}"/>
              </a:ext>
            </a:extLst>
          </p:cNvPr>
          <p:cNvSpPr/>
          <p:nvPr/>
        </p:nvSpPr>
        <p:spPr>
          <a:xfrm>
            <a:off x="5732739" y="3540105"/>
            <a:ext cx="914400" cy="450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189B965-D402-EC6E-C9A3-97B2751056CF}"/>
              </a:ext>
            </a:extLst>
          </p:cNvPr>
          <p:cNvSpPr txBox="1"/>
          <p:nvPr/>
        </p:nvSpPr>
        <p:spPr>
          <a:xfrm>
            <a:off x="7016663" y="3572003"/>
            <a:ext cx="2661306" cy="307777"/>
          </a:xfrm>
          <a:prstGeom prst="rect">
            <a:avLst/>
          </a:prstGeom>
          <a:noFill/>
        </p:spPr>
        <p:txBody>
          <a:bodyPr wrap="none" rtlCol="0">
            <a:spAutoFit/>
          </a:bodyPr>
          <a:lstStyle/>
          <a:p>
            <a:r>
              <a:rPr lang="en-US" dirty="0"/>
              <a:t>Central Government Ministries</a:t>
            </a:r>
          </a:p>
        </p:txBody>
      </p:sp>
      <p:sp>
        <p:nvSpPr>
          <p:cNvPr id="11" name="Down Arrow 10">
            <a:extLst>
              <a:ext uri="{FF2B5EF4-FFF2-40B4-BE49-F238E27FC236}">
                <a16:creationId xmlns:a16="http://schemas.microsoft.com/office/drawing/2014/main" id="{5E8800D9-28CE-1255-8577-C0EB35A9C6AA}"/>
              </a:ext>
            </a:extLst>
          </p:cNvPr>
          <p:cNvSpPr/>
          <p:nvPr/>
        </p:nvSpPr>
        <p:spPr>
          <a:xfrm>
            <a:off x="5950114" y="4123506"/>
            <a:ext cx="484632" cy="45096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10B5A47-D8DF-33A8-E940-20F8F64D90C1}"/>
              </a:ext>
            </a:extLst>
          </p:cNvPr>
          <p:cNvSpPr/>
          <p:nvPr/>
        </p:nvSpPr>
        <p:spPr>
          <a:xfrm>
            <a:off x="4703523" y="4734838"/>
            <a:ext cx="707721" cy="6593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90A3CAF-D269-F166-F3CD-5BFE494B08FC}"/>
              </a:ext>
            </a:extLst>
          </p:cNvPr>
          <p:cNvSpPr/>
          <p:nvPr/>
        </p:nvSpPr>
        <p:spPr>
          <a:xfrm>
            <a:off x="5945681" y="4729308"/>
            <a:ext cx="651903" cy="6593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061476D-CD65-2E62-6F79-778F707EFBCA}"/>
              </a:ext>
            </a:extLst>
          </p:cNvPr>
          <p:cNvSpPr/>
          <p:nvPr/>
        </p:nvSpPr>
        <p:spPr>
          <a:xfrm>
            <a:off x="7162791" y="4731396"/>
            <a:ext cx="651903" cy="6593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A646033-D860-1311-7D09-45FD96810379}"/>
              </a:ext>
            </a:extLst>
          </p:cNvPr>
          <p:cNvSpPr txBox="1"/>
          <p:nvPr/>
        </p:nvSpPr>
        <p:spPr>
          <a:xfrm>
            <a:off x="7883045" y="4876795"/>
            <a:ext cx="2991525" cy="307777"/>
          </a:xfrm>
          <a:prstGeom prst="rect">
            <a:avLst/>
          </a:prstGeom>
          <a:noFill/>
        </p:spPr>
        <p:txBody>
          <a:bodyPr wrap="none" rtlCol="0">
            <a:spAutoFit/>
          </a:bodyPr>
          <a:lstStyle/>
          <a:p>
            <a:r>
              <a:rPr lang="en-US" dirty="0"/>
              <a:t>Provincial / Municipal Governments</a:t>
            </a:r>
          </a:p>
        </p:txBody>
      </p:sp>
      <p:cxnSp>
        <p:nvCxnSpPr>
          <p:cNvPr id="17" name="Straight Arrow Connector 16">
            <a:extLst>
              <a:ext uri="{FF2B5EF4-FFF2-40B4-BE49-F238E27FC236}">
                <a16:creationId xmlns:a16="http://schemas.microsoft.com/office/drawing/2014/main" id="{64FE70EA-98C6-F91E-3073-78EE845BCA20}"/>
              </a:ext>
            </a:extLst>
          </p:cNvPr>
          <p:cNvCxnSpPr/>
          <p:nvPr/>
        </p:nvCxnSpPr>
        <p:spPr>
          <a:xfrm>
            <a:off x="6258838" y="5611660"/>
            <a:ext cx="0" cy="53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58E0AD71-5C58-FFB7-7618-FDB463538D6E}"/>
              </a:ext>
            </a:extLst>
          </p:cNvPr>
          <p:cNvSpPr/>
          <p:nvPr/>
        </p:nvSpPr>
        <p:spPr>
          <a:xfrm rot="16200000">
            <a:off x="6187860" y="5849655"/>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5-Point Star 18">
            <a:extLst>
              <a:ext uri="{FF2B5EF4-FFF2-40B4-BE49-F238E27FC236}">
                <a16:creationId xmlns:a16="http://schemas.microsoft.com/office/drawing/2014/main" id="{2F55E6BD-659D-0643-68DA-9E45FDD005D5}"/>
              </a:ext>
            </a:extLst>
          </p:cNvPr>
          <p:cNvSpPr/>
          <p:nvPr/>
        </p:nvSpPr>
        <p:spPr>
          <a:xfrm>
            <a:off x="5235879" y="6363198"/>
            <a:ext cx="396654" cy="4509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a:extLst>
              <a:ext uri="{FF2B5EF4-FFF2-40B4-BE49-F238E27FC236}">
                <a16:creationId xmlns:a16="http://schemas.microsoft.com/office/drawing/2014/main" id="{9C5C95A5-5A92-8E2D-2482-5BD8B312083A}"/>
              </a:ext>
            </a:extLst>
          </p:cNvPr>
          <p:cNvSpPr/>
          <p:nvPr/>
        </p:nvSpPr>
        <p:spPr>
          <a:xfrm>
            <a:off x="6089735" y="6365286"/>
            <a:ext cx="396654" cy="4509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a:extLst>
              <a:ext uri="{FF2B5EF4-FFF2-40B4-BE49-F238E27FC236}">
                <a16:creationId xmlns:a16="http://schemas.microsoft.com/office/drawing/2014/main" id="{607DEB93-DDBE-C8C2-6B13-F4A8F4B523EA}"/>
              </a:ext>
            </a:extLst>
          </p:cNvPr>
          <p:cNvSpPr/>
          <p:nvPr/>
        </p:nvSpPr>
        <p:spPr>
          <a:xfrm>
            <a:off x="6755701" y="6379900"/>
            <a:ext cx="396654" cy="4509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CA2D941-34D2-5451-4199-08B8CF2A86F0}"/>
              </a:ext>
            </a:extLst>
          </p:cNvPr>
          <p:cNvSpPr txBox="1"/>
          <p:nvPr/>
        </p:nvSpPr>
        <p:spPr>
          <a:xfrm>
            <a:off x="7246307" y="6344425"/>
            <a:ext cx="1438214" cy="307777"/>
          </a:xfrm>
          <a:prstGeom prst="rect">
            <a:avLst/>
          </a:prstGeom>
          <a:noFill/>
        </p:spPr>
        <p:txBody>
          <a:bodyPr wrap="none" rtlCol="0">
            <a:spAutoFit/>
          </a:bodyPr>
          <a:lstStyle/>
          <a:p>
            <a:r>
              <a:rPr lang="en-US" dirty="0"/>
              <a:t>Individual Firms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p:bldP spid="11" grpId="0" animBg="1"/>
      <p:bldP spid="12" grpId="0" animBg="1"/>
      <p:bldP spid="13" grpId="0" animBg="1"/>
      <p:bldP spid="14" grpId="0" animBg="1"/>
      <p:bldP spid="15" grpId="0"/>
      <p:bldP spid="18" grpId="0" animBg="1"/>
      <p:bldP spid="19" grpId="0" animBg="1"/>
      <p:bldP spid="20" grpId="0" animBg="1"/>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dirty="0"/>
              <a:t>The Chinese industrial policy toolkit (1)</a:t>
            </a:r>
            <a:endParaRPr dirty="0"/>
          </a:p>
        </p:txBody>
      </p:sp>
      <p:sp>
        <p:nvSpPr>
          <p:cNvPr id="204" name="Google Shape;204;p12"/>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a:bodyPr>
          <a:lstStyle/>
          <a:p>
            <a:pPr marL="321457" lvl="0" indent="-321480" algn="l" rtl="0">
              <a:lnSpc>
                <a:spcPct val="100000"/>
              </a:lnSpc>
              <a:spcBef>
                <a:spcPts val="0"/>
              </a:spcBef>
              <a:spcAft>
                <a:spcPts val="0"/>
              </a:spcAft>
              <a:buClr>
                <a:schemeClr val="dk1"/>
              </a:buClr>
              <a:buSzPct val="74081"/>
              <a:buChar char="•"/>
            </a:pPr>
            <a:r>
              <a:rPr lang="en-US" dirty="0">
                <a:solidFill>
                  <a:schemeClr val="dk1"/>
                </a:solidFill>
              </a:rPr>
              <a:t>Guidance catalogs designating industries for expansion or contraction; control over commercial land allocations</a:t>
            </a:r>
          </a:p>
          <a:p>
            <a:pPr marL="321457" lvl="0" indent="-321480" algn="l" rtl="0">
              <a:lnSpc>
                <a:spcPct val="100000"/>
              </a:lnSpc>
              <a:spcBef>
                <a:spcPts val="2953"/>
              </a:spcBef>
              <a:spcAft>
                <a:spcPts val="0"/>
              </a:spcAft>
              <a:buClr>
                <a:schemeClr val="dk1"/>
              </a:buClr>
              <a:buSzPct val="74081"/>
              <a:buChar char="•"/>
            </a:pPr>
            <a:r>
              <a:rPr lang="en-US" dirty="0">
                <a:solidFill>
                  <a:schemeClr val="dk1"/>
                </a:solidFill>
              </a:rPr>
              <a:t>Elimination of excess capacity (Horstman and </a:t>
            </a:r>
            <a:r>
              <a:rPr lang="en-US" dirty="0" err="1">
                <a:solidFill>
                  <a:schemeClr val="dk1"/>
                </a:solidFill>
              </a:rPr>
              <a:t>Markusen</a:t>
            </a:r>
            <a:r>
              <a:rPr lang="en-US" dirty="0">
                <a:solidFill>
                  <a:schemeClr val="dk1"/>
                </a:solidFill>
              </a:rPr>
              <a:t>, 1985; Eaton and Grossman, 1986)</a:t>
            </a:r>
            <a:endParaRPr dirty="0"/>
          </a:p>
          <a:p>
            <a:pPr marL="321457" lvl="0" indent="-321480" algn="l" rtl="0">
              <a:lnSpc>
                <a:spcPct val="100000"/>
              </a:lnSpc>
              <a:spcBef>
                <a:spcPts val="2953"/>
              </a:spcBef>
              <a:spcAft>
                <a:spcPts val="0"/>
              </a:spcAft>
              <a:buClr>
                <a:schemeClr val="dk1"/>
              </a:buClr>
              <a:buSzPct val="74081"/>
              <a:buChar char="•"/>
            </a:pPr>
            <a:r>
              <a:rPr lang="en-US" dirty="0">
                <a:solidFill>
                  <a:schemeClr val="dk1"/>
                </a:solidFill>
              </a:rPr>
              <a:t>Direct subsidies</a:t>
            </a:r>
            <a:endParaRPr dirty="0"/>
          </a:p>
          <a:p>
            <a:pPr marL="321457" lvl="0" indent="-321480" algn="l" rtl="0">
              <a:lnSpc>
                <a:spcPct val="100000"/>
              </a:lnSpc>
              <a:spcBef>
                <a:spcPts val="2953"/>
              </a:spcBef>
              <a:spcAft>
                <a:spcPts val="0"/>
              </a:spcAft>
              <a:buClr>
                <a:schemeClr val="dk1"/>
              </a:buClr>
              <a:buSzPct val="74081"/>
              <a:buChar char="•"/>
            </a:pPr>
            <a:r>
              <a:rPr lang="en-US" dirty="0">
                <a:solidFill>
                  <a:schemeClr val="dk1"/>
                </a:solidFill>
                <a:latin typeface="Helvetica Neue Light"/>
                <a:ea typeface="Helvetica Neue Light"/>
                <a:cs typeface="Helvetica Neue Light"/>
                <a:sym typeface="Helvetica Neue Light"/>
              </a:rPr>
              <a:t>Tax incentives</a:t>
            </a:r>
            <a:endParaRPr dirty="0"/>
          </a:p>
          <a:p>
            <a:pPr marL="321457" lvl="0" indent="-321480" algn="l" rtl="0">
              <a:lnSpc>
                <a:spcPct val="100000"/>
              </a:lnSpc>
              <a:spcBef>
                <a:spcPts val="2953"/>
              </a:spcBef>
              <a:spcAft>
                <a:spcPts val="0"/>
              </a:spcAft>
              <a:buClr>
                <a:schemeClr val="dk1"/>
              </a:buClr>
              <a:buSzPct val="74081"/>
              <a:buChar char="•"/>
            </a:pPr>
            <a:r>
              <a:rPr lang="en-US" dirty="0">
                <a:solidFill>
                  <a:schemeClr val="dk1"/>
                </a:solidFill>
              </a:rPr>
              <a:t>Policy loans</a:t>
            </a:r>
          </a:p>
          <a:p>
            <a:pPr marL="321457" lvl="0" indent="-321480" algn="l" rtl="0">
              <a:lnSpc>
                <a:spcPct val="100000"/>
              </a:lnSpc>
              <a:spcBef>
                <a:spcPts val="2953"/>
              </a:spcBef>
              <a:spcAft>
                <a:spcPts val="0"/>
              </a:spcAft>
              <a:buClr>
                <a:schemeClr val="dk1"/>
              </a:buClr>
              <a:buSzPct val="74081"/>
              <a:buChar char="•"/>
            </a:pPr>
            <a:endParaRPr dirty="0"/>
          </a:p>
        </p:txBody>
      </p:sp>
      <p:sp>
        <p:nvSpPr>
          <p:cNvPr id="205" name="Google Shape;205;p12"/>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11</a:t>
            </a:fld>
            <a:endParaRPr/>
          </a:p>
        </p:txBody>
      </p:sp>
    </p:spTree>
    <p:extLst>
      <p:ext uri="{BB962C8B-B14F-4D97-AF65-F5344CB8AC3E}">
        <p14:creationId xmlns:p14="http://schemas.microsoft.com/office/powerpoint/2010/main" val="241772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 calcmode="lin" valueType="num">
                                      <p:cBhvr additive="base">
                                        <p:cTn id="7" dur="500" fill="hold"/>
                                        <p:tgtEl>
                                          <p:spTgt spid="2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
                                            <p:txEl>
                                              <p:pRg st="1" end="1"/>
                                            </p:txEl>
                                          </p:spTgt>
                                        </p:tgtEl>
                                        <p:attrNameLst>
                                          <p:attrName>style.visibility</p:attrName>
                                        </p:attrNameLst>
                                      </p:cBhvr>
                                      <p:to>
                                        <p:strVal val="visible"/>
                                      </p:to>
                                    </p:set>
                                    <p:anim calcmode="lin" valueType="num">
                                      <p:cBhvr additive="base">
                                        <p:cTn id="13" dur="500" fill="hold"/>
                                        <p:tgtEl>
                                          <p:spTgt spid="2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
                                            <p:txEl>
                                              <p:pRg st="2" end="2"/>
                                            </p:txEl>
                                          </p:spTgt>
                                        </p:tgtEl>
                                        <p:attrNameLst>
                                          <p:attrName>style.visibility</p:attrName>
                                        </p:attrNameLst>
                                      </p:cBhvr>
                                      <p:to>
                                        <p:strVal val="visible"/>
                                      </p:to>
                                    </p:set>
                                    <p:anim calcmode="lin" valueType="num">
                                      <p:cBhvr additive="base">
                                        <p:cTn id="19" dur="500" fill="hold"/>
                                        <p:tgtEl>
                                          <p:spTgt spid="2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
                                            <p:txEl>
                                              <p:pRg st="3" end="3"/>
                                            </p:txEl>
                                          </p:spTgt>
                                        </p:tgtEl>
                                        <p:attrNameLst>
                                          <p:attrName>style.visibility</p:attrName>
                                        </p:attrNameLst>
                                      </p:cBhvr>
                                      <p:to>
                                        <p:strVal val="visible"/>
                                      </p:to>
                                    </p:set>
                                    <p:anim calcmode="lin" valueType="num">
                                      <p:cBhvr additive="base">
                                        <p:cTn id="25" dur="500" fill="hold"/>
                                        <p:tgtEl>
                                          <p:spTgt spid="2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
                                            <p:txEl>
                                              <p:pRg st="4" end="4"/>
                                            </p:txEl>
                                          </p:spTgt>
                                        </p:tgtEl>
                                        <p:attrNameLst>
                                          <p:attrName>style.visibility</p:attrName>
                                        </p:attrNameLst>
                                      </p:cBhvr>
                                      <p:to>
                                        <p:strVal val="visible"/>
                                      </p:to>
                                    </p:set>
                                    <p:anim calcmode="lin" valueType="num">
                                      <p:cBhvr additive="base">
                                        <p:cTn id="31" dur="500" fill="hold"/>
                                        <p:tgtEl>
                                          <p:spTgt spid="20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dirty="0"/>
              <a:t>The Chinese industrial policy toolkit (2)</a:t>
            </a:r>
            <a:endParaRPr dirty="0"/>
          </a:p>
        </p:txBody>
      </p:sp>
      <p:sp>
        <p:nvSpPr>
          <p:cNvPr id="204" name="Google Shape;204;p12"/>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a:bodyPr>
          <a:lstStyle/>
          <a:p>
            <a:pPr marL="321457" lvl="0" indent="-321480" algn="l" rtl="0">
              <a:lnSpc>
                <a:spcPct val="100000"/>
              </a:lnSpc>
              <a:spcBef>
                <a:spcPts val="2953"/>
              </a:spcBef>
              <a:spcAft>
                <a:spcPts val="0"/>
              </a:spcAft>
              <a:buClr>
                <a:schemeClr val="dk1"/>
              </a:buClr>
              <a:buSzPct val="74081"/>
              <a:buChar char="•"/>
            </a:pPr>
            <a:r>
              <a:rPr lang="en-US" dirty="0"/>
              <a:t>Government/SOE procurement</a:t>
            </a:r>
          </a:p>
          <a:p>
            <a:pPr marL="321457" lvl="0" indent="-321480" algn="l" rtl="0">
              <a:lnSpc>
                <a:spcPct val="100000"/>
              </a:lnSpc>
              <a:spcBef>
                <a:spcPts val="2953"/>
              </a:spcBef>
              <a:spcAft>
                <a:spcPts val="0"/>
              </a:spcAft>
              <a:buClr>
                <a:schemeClr val="dk1"/>
              </a:buClr>
              <a:buSzPct val="74081"/>
              <a:buChar char="•"/>
            </a:pPr>
            <a:r>
              <a:rPr lang="en-US" dirty="0"/>
              <a:t>Talent policy </a:t>
            </a:r>
          </a:p>
          <a:p>
            <a:pPr marL="321457" lvl="0" indent="-321480" algn="l" rtl="0">
              <a:lnSpc>
                <a:spcPct val="100000"/>
              </a:lnSpc>
              <a:spcBef>
                <a:spcPts val="2953"/>
              </a:spcBef>
              <a:spcAft>
                <a:spcPts val="0"/>
              </a:spcAft>
              <a:buClr>
                <a:schemeClr val="dk1"/>
              </a:buClr>
              <a:buSzPct val="74081"/>
              <a:buChar char="•"/>
            </a:pPr>
            <a:r>
              <a:rPr lang="en-US" dirty="0"/>
              <a:t>Government guidance funds</a:t>
            </a:r>
            <a:endParaRPr dirty="0"/>
          </a:p>
        </p:txBody>
      </p:sp>
      <p:sp>
        <p:nvSpPr>
          <p:cNvPr id="205" name="Google Shape;205;p12"/>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12</a:t>
            </a:fld>
            <a:endParaRPr/>
          </a:p>
        </p:txBody>
      </p:sp>
    </p:spTree>
    <p:extLst>
      <p:ext uri="{BB962C8B-B14F-4D97-AF65-F5344CB8AC3E}">
        <p14:creationId xmlns:p14="http://schemas.microsoft.com/office/powerpoint/2010/main" val="223414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 calcmode="lin" valueType="num">
                                      <p:cBhvr additive="base">
                                        <p:cTn id="7" dur="500" fill="hold"/>
                                        <p:tgtEl>
                                          <p:spTgt spid="2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
                                            <p:txEl>
                                              <p:pRg st="1" end="1"/>
                                            </p:txEl>
                                          </p:spTgt>
                                        </p:tgtEl>
                                        <p:attrNameLst>
                                          <p:attrName>style.visibility</p:attrName>
                                        </p:attrNameLst>
                                      </p:cBhvr>
                                      <p:to>
                                        <p:strVal val="visible"/>
                                      </p:to>
                                    </p:set>
                                    <p:anim calcmode="lin" valueType="num">
                                      <p:cBhvr additive="base">
                                        <p:cTn id="13" dur="500" fill="hold"/>
                                        <p:tgtEl>
                                          <p:spTgt spid="2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
                                            <p:txEl>
                                              <p:pRg st="2" end="2"/>
                                            </p:txEl>
                                          </p:spTgt>
                                        </p:tgtEl>
                                        <p:attrNameLst>
                                          <p:attrName>style.visibility</p:attrName>
                                        </p:attrNameLst>
                                      </p:cBhvr>
                                      <p:to>
                                        <p:strVal val="visible"/>
                                      </p:to>
                                    </p:set>
                                    <p:anim calcmode="lin" valueType="num">
                                      <p:cBhvr additive="base">
                                        <p:cTn id="19" dur="500" fill="hold"/>
                                        <p:tgtEl>
                                          <p:spTgt spid="2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dirty="0"/>
              <a:t>Does China’s new industrial policy work? </a:t>
            </a:r>
            <a:endParaRPr dirty="0"/>
          </a:p>
        </p:txBody>
      </p:sp>
      <p:sp>
        <p:nvSpPr>
          <p:cNvPr id="251" name="Google Shape;251;p18"/>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fontScale="85000" lnSpcReduction="20000"/>
          </a:bodyPr>
          <a:lstStyle/>
          <a:p>
            <a:pPr marL="321457" lvl="0" indent="-321457" algn="l" rtl="0">
              <a:lnSpc>
                <a:spcPct val="100000"/>
              </a:lnSpc>
              <a:spcBef>
                <a:spcPts val="0"/>
              </a:spcBef>
              <a:spcAft>
                <a:spcPts val="0"/>
              </a:spcAft>
              <a:buClr>
                <a:schemeClr val="dk1"/>
              </a:buClr>
              <a:buSzPts val="1875"/>
              <a:buChar char="•"/>
            </a:pPr>
            <a:r>
              <a:rPr lang="en-US" dirty="0">
                <a:solidFill>
                  <a:schemeClr val="dk1"/>
                </a:solidFill>
                <a:latin typeface="Helvetica Neue Light"/>
                <a:ea typeface="Helvetica Neue Light"/>
                <a:cs typeface="Helvetica Neue Light"/>
                <a:sym typeface="Helvetica Neue Light"/>
              </a:rPr>
              <a:t>Creating winning industries through industrial policy seems to be challenging (</a:t>
            </a:r>
            <a:r>
              <a:rPr lang="en-US" dirty="0">
                <a:solidFill>
                  <a:schemeClr val="dk1"/>
                </a:solidFill>
              </a:rPr>
              <a:t>Wu et al., 2019;</a:t>
            </a:r>
            <a:r>
              <a:rPr lang="en-US" dirty="0">
                <a:solidFill>
                  <a:schemeClr val="dk1"/>
                </a:solidFill>
                <a:latin typeface="Helvetica Neue Light"/>
                <a:ea typeface="Helvetica Neue Light"/>
                <a:cs typeface="Helvetica Neue Light"/>
                <a:sym typeface="Helvetica Neue Light"/>
              </a:rPr>
              <a:t> </a:t>
            </a:r>
            <a:r>
              <a:rPr lang="en-US" dirty="0" err="1">
                <a:solidFill>
                  <a:schemeClr val="dk1"/>
                </a:solidFill>
                <a:latin typeface="Helvetica Neue Light"/>
                <a:ea typeface="Helvetica Neue Light"/>
                <a:cs typeface="Helvetica Neue Light"/>
                <a:sym typeface="Helvetica Neue Light"/>
              </a:rPr>
              <a:t>Branstetter</a:t>
            </a:r>
            <a:r>
              <a:rPr lang="en-US" dirty="0">
                <a:solidFill>
                  <a:schemeClr val="dk1"/>
                </a:solidFill>
                <a:latin typeface="Helvetica Neue Light"/>
                <a:ea typeface="Helvetica Neue Light"/>
                <a:cs typeface="Helvetica Neue Light"/>
                <a:sym typeface="Helvetica Neue Light"/>
              </a:rPr>
              <a:t> and Li, 2022; Barwick et al., 2019; Barwick et al., 2021; Bai et al., 2020).</a:t>
            </a:r>
            <a:endParaRPr dirty="0"/>
          </a:p>
          <a:p>
            <a:pPr marL="321457" lvl="0" indent="-321457" algn="l" rtl="0">
              <a:lnSpc>
                <a:spcPct val="100000"/>
              </a:lnSpc>
              <a:spcBef>
                <a:spcPts val="2953"/>
              </a:spcBef>
              <a:spcAft>
                <a:spcPts val="0"/>
              </a:spcAft>
              <a:buClr>
                <a:schemeClr val="dk1"/>
              </a:buClr>
              <a:buSzPts val="1875"/>
              <a:buChar char="•"/>
            </a:pPr>
            <a:r>
              <a:rPr lang="en-US" dirty="0">
                <a:solidFill>
                  <a:schemeClr val="dk1"/>
                </a:solidFill>
                <a:latin typeface="Helvetica Neue Light"/>
                <a:ea typeface="Helvetica Neue Light"/>
                <a:cs typeface="Helvetica Neue Light"/>
                <a:sym typeface="Helvetica Neue Light"/>
              </a:rPr>
              <a:t>The overall impact of industrial policy on firm productivity is limited  (e.g., </a:t>
            </a:r>
            <a:r>
              <a:rPr lang="en-US" dirty="0" err="1">
                <a:solidFill>
                  <a:schemeClr val="dk1"/>
                </a:solidFill>
                <a:latin typeface="Helvetica Neue Light"/>
                <a:ea typeface="Helvetica Neue Light"/>
                <a:cs typeface="Helvetica Neue Light"/>
                <a:sym typeface="Helvetica Neue Light"/>
              </a:rPr>
              <a:t>Branstetter</a:t>
            </a:r>
            <a:r>
              <a:rPr lang="en-US" dirty="0">
                <a:solidFill>
                  <a:schemeClr val="dk1"/>
                </a:solidFill>
                <a:latin typeface="Helvetica Neue Light"/>
                <a:ea typeface="Helvetica Neue Light"/>
                <a:cs typeface="Helvetica Neue Light"/>
                <a:sym typeface="Helvetica Neue Light"/>
              </a:rPr>
              <a:t> et al. 2022; Howell, 2017; Cheng et al., 2019).</a:t>
            </a:r>
            <a:endParaRPr dirty="0"/>
          </a:p>
          <a:p>
            <a:pPr marL="321457" lvl="0" indent="-321457" algn="l" rtl="0">
              <a:lnSpc>
                <a:spcPct val="100000"/>
              </a:lnSpc>
              <a:spcBef>
                <a:spcPts val="2953"/>
              </a:spcBef>
              <a:spcAft>
                <a:spcPts val="0"/>
              </a:spcAft>
              <a:buClr>
                <a:schemeClr val="dk1"/>
              </a:buClr>
              <a:buSzPts val="1875"/>
              <a:buChar char="•"/>
            </a:pPr>
            <a:r>
              <a:rPr lang="en-US" dirty="0">
                <a:solidFill>
                  <a:schemeClr val="dk1"/>
                </a:solidFill>
              </a:rPr>
              <a:t>Th</a:t>
            </a:r>
            <a:r>
              <a:rPr lang="en-US" dirty="0">
                <a:solidFill>
                  <a:schemeClr val="dk1"/>
                </a:solidFill>
                <a:latin typeface="Helvetica Neue Light"/>
                <a:ea typeface="Helvetica Neue Light"/>
                <a:cs typeface="Helvetica Neue Light"/>
                <a:sym typeface="Helvetica Neue Light"/>
              </a:rPr>
              <a:t>e literature also suggests the heterogeneity of policy effects. (e.g., Du et al. 2023).</a:t>
            </a:r>
            <a:endParaRPr dirty="0"/>
          </a:p>
          <a:p>
            <a:pPr marL="321457" lvl="0" indent="-321457" algn="l" rtl="0">
              <a:lnSpc>
                <a:spcPct val="100000"/>
              </a:lnSpc>
              <a:spcBef>
                <a:spcPts val="2953"/>
              </a:spcBef>
              <a:spcAft>
                <a:spcPts val="0"/>
              </a:spcAft>
              <a:buClr>
                <a:schemeClr val="dk1"/>
              </a:buClr>
              <a:buSzPts val="1875"/>
              <a:buChar char="•"/>
            </a:pPr>
            <a:r>
              <a:rPr lang="en-US" dirty="0">
                <a:solidFill>
                  <a:schemeClr val="dk1"/>
                </a:solidFill>
                <a:latin typeface="Helvetica Neue Light"/>
                <a:ea typeface="Helvetica Neue Light"/>
                <a:cs typeface="Helvetica Neue Light"/>
                <a:sym typeface="Helvetica Neue Light"/>
              </a:rPr>
              <a:t>Industrial policy has heterogeneous effects on innovation</a:t>
            </a:r>
            <a:r>
              <a:rPr lang="en-US" dirty="0">
                <a:solidFill>
                  <a:schemeClr val="dk1"/>
                </a:solidFill>
              </a:rPr>
              <a:t>;</a:t>
            </a:r>
            <a:r>
              <a:rPr lang="en-US" dirty="0">
                <a:solidFill>
                  <a:schemeClr val="dk1"/>
                </a:solidFill>
                <a:latin typeface="Helvetica Neue Light"/>
                <a:ea typeface="Helvetica Neue Light"/>
                <a:cs typeface="Helvetica Neue Light"/>
                <a:sym typeface="Helvetica Neue Light"/>
              </a:rPr>
              <a:t> corruption and firms’ gaming behaviors hamper the efficacy of industrial policy (e.g., Fang et al. 2022; Chen et al. 2021; Stuart and Wang 2016; Wei et al., 2021).</a:t>
            </a:r>
          </a:p>
          <a:p>
            <a:pPr marL="321457" lvl="0" indent="-321457" algn="l" rtl="0">
              <a:lnSpc>
                <a:spcPct val="100000"/>
              </a:lnSpc>
              <a:spcBef>
                <a:spcPts val="2953"/>
              </a:spcBef>
              <a:spcAft>
                <a:spcPts val="0"/>
              </a:spcAft>
              <a:buClr>
                <a:schemeClr val="dk1"/>
              </a:buClr>
              <a:buSzPts val="1875"/>
              <a:buChar char="•"/>
            </a:pPr>
            <a:r>
              <a:rPr lang="en-US" dirty="0">
                <a:solidFill>
                  <a:schemeClr val="dk1"/>
                </a:solidFill>
              </a:rPr>
              <a:t>These results reflect the findings of research on industrial policy in other contexts, including Japan, South Korea, and the United States.</a:t>
            </a:r>
            <a:endParaRPr dirty="0"/>
          </a:p>
        </p:txBody>
      </p:sp>
      <p:sp>
        <p:nvSpPr>
          <p:cNvPr id="252" name="Google Shape;252;p18"/>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9"/>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Good intentions can lead to bad results</a:t>
            </a:r>
            <a:endParaRPr/>
          </a:p>
        </p:txBody>
      </p:sp>
      <p:sp>
        <p:nvSpPr>
          <p:cNvPr id="259" name="Google Shape;259;p19"/>
          <p:cNvSpPr txBox="1">
            <a:spLocks noGrp="1"/>
          </p:cNvSpPr>
          <p:nvPr>
            <p:ph type="body" idx="1"/>
          </p:nvPr>
        </p:nvSpPr>
        <p:spPr>
          <a:xfrm>
            <a:off x="535781" y="1562695"/>
            <a:ext cx="11120438" cy="2545071"/>
          </a:xfrm>
          <a:prstGeom prst="rect">
            <a:avLst/>
          </a:prstGeom>
          <a:noFill/>
          <a:ln>
            <a:noFill/>
          </a:ln>
        </p:spPr>
        <p:txBody>
          <a:bodyPr spcFirstLastPara="1" wrap="square" lIns="50800" tIns="50800" rIns="50800" bIns="50800" anchor="t" anchorCtr="0">
            <a:normAutofit fontScale="92500" lnSpcReduction="10000"/>
          </a:bodyPr>
          <a:lstStyle/>
          <a:p>
            <a:pPr marL="321457" lvl="0" indent="-321457" algn="l" rtl="0">
              <a:lnSpc>
                <a:spcPct val="100000"/>
              </a:lnSpc>
              <a:spcBef>
                <a:spcPts val="0"/>
              </a:spcBef>
              <a:spcAft>
                <a:spcPts val="0"/>
              </a:spcAft>
              <a:buClr>
                <a:schemeClr val="dk1"/>
              </a:buClr>
              <a:buSzPct val="75000"/>
              <a:buChar char="•"/>
            </a:pPr>
            <a:r>
              <a:rPr lang="en-US" sz="2800">
                <a:solidFill>
                  <a:schemeClr val="dk1"/>
                </a:solidFill>
                <a:latin typeface="Helvetica Neue Light"/>
                <a:ea typeface="Helvetica Neue Light"/>
                <a:cs typeface="Helvetica Neue Light"/>
                <a:sym typeface="Helvetica Neue Light"/>
              </a:rPr>
              <a:t>Cao et al. (2022) </a:t>
            </a:r>
            <a:r>
              <a:rPr lang="en-US">
                <a:solidFill>
                  <a:schemeClr val="dk1"/>
                </a:solidFill>
                <a:latin typeface="Helvetica Neue Light"/>
                <a:ea typeface="Helvetica Neue Light"/>
                <a:cs typeface="Helvetica Neue Light"/>
                <a:sym typeface="Helvetica Neue Light"/>
              </a:rPr>
              <a:t>decomposes quantity-based subsidies’ aggregate impact into quantity and quality channels and calibrate the model to Chinese firm-level data in the early 2010s.</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The quantitative analysis shows that the quality channel effects are negative and dominant, and quantity-based subsidies in that period </a:t>
            </a:r>
            <a:r>
              <a:rPr lang="en-US" b="1" i="1">
                <a:solidFill>
                  <a:srgbClr val="FF0000"/>
                </a:solidFill>
                <a:latin typeface="Helvetica Neue Light"/>
                <a:ea typeface="Helvetica Neue Light"/>
                <a:cs typeface="Helvetica Neue Light"/>
                <a:sym typeface="Helvetica Neue Light"/>
              </a:rPr>
              <a:t>reduce</a:t>
            </a:r>
            <a:r>
              <a:rPr lang="en-US">
                <a:solidFill>
                  <a:schemeClr val="dk1"/>
                </a:solidFill>
                <a:latin typeface="Helvetica Neue Light"/>
                <a:ea typeface="Helvetica Neue Light"/>
                <a:cs typeface="Helvetica Neue Light"/>
                <a:sym typeface="Helvetica Neue Light"/>
              </a:rPr>
              <a:t> the TFP growth rate and welfare by 0.19 percentage points and 3.31%, respectively. </a:t>
            </a:r>
            <a:endParaRPr/>
          </a:p>
        </p:txBody>
      </p:sp>
      <p:pic>
        <p:nvPicPr>
          <p:cNvPr id="260" name="Google Shape;260;p19"/>
          <p:cNvPicPr preferRelativeResize="0"/>
          <p:nvPr/>
        </p:nvPicPr>
        <p:blipFill rotWithShape="1">
          <a:blip r:embed="rId3">
            <a:alphaModFix/>
          </a:blip>
          <a:srcRect/>
          <a:stretch/>
        </p:blipFill>
        <p:spPr>
          <a:xfrm>
            <a:off x="2596661" y="4235514"/>
            <a:ext cx="7712864" cy="1363385"/>
          </a:xfrm>
          <a:prstGeom prst="rect">
            <a:avLst/>
          </a:prstGeom>
          <a:noFill/>
          <a:ln>
            <a:noFill/>
          </a:ln>
        </p:spPr>
      </p:pic>
      <p:sp>
        <p:nvSpPr>
          <p:cNvPr id="261" name="Google Shape;261;p19"/>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0"/>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dirty="0"/>
              <a:t>Shipbuilding industry: subsidies and distorted markets</a:t>
            </a:r>
            <a:endParaRPr dirty="0"/>
          </a:p>
        </p:txBody>
      </p:sp>
      <p:sp>
        <p:nvSpPr>
          <p:cNvPr id="268" name="Google Shape;268;p20"/>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fontScale="92500" lnSpcReduction="10000"/>
          </a:bodyPr>
          <a:lstStyle/>
          <a:p>
            <a:pPr marL="321457" lvl="0" indent="-321480" algn="l" rtl="0">
              <a:lnSpc>
                <a:spcPct val="100000"/>
              </a:lnSpc>
              <a:spcBef>
                <a:spcPts val="0"/>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Kalouptsidi’s (2018) theory-based approach points to a total subsidies of RMB 550 billion, or nearly $80 billion. These massive subsidies induced increases in investment and entry of 270% and 200%, respectively.</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Barwick et al. (2019) show the extent to which the potential welfare benefits of this industrial expansion were dissipated, first by a vast wave of inefficient entry (needlessly exacerbated by extensive subsidies explicitly designed to encourage the entry of new shipyards) and then by a wave of government-led consolidation that forced shipyards out of business but favored relatively inefficient state-owned entities over the efficient ones. </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The profits earned by the surviving incumbents were not sufficiently large to offset the enormous sums expended by the inefficient waves of entry and exit.</a:t>
            </a:r>
            <a:endParaRPr/>
          </a:p>
        </p:txBody>
      </p:sp>
      <p:sp>
        <p:nvSpPr>
          <p:cNvPr id="269" name="Google Shape;269;p20"/>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1"/>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fontScale="90000"/>
          </a:bodyPr>
          <a:lstStyle/>
          <a:p>
            <a:pPr marL="0" lvl="0" indent="0" algn="l" rtl="0">
              <a:lnSpc>
                <a:spcPct val="100000"/>
              </a:lnSpc>
              <a:spcBef>
                <a:spcPts val="0"/>
              </a:spcBef>
              <a:spcAft>
                <a:spcPts val="0"/>
              </a:spcAft>
              <a:buClr>
                <a:srgbClr val="000000"/>
              </a:buClr>
              <a:buSzPts val="2900"/>
              <a:buFont typeface="Helvetica Neue Light"/>
              <a:buNone/>
            </a:pPr>
            <a:r>
              <a:rPr lang="en-US" dirty="0"/>
              <a:t>The “big fund” and the semiconductor industry: corruption and counter-measures</a:t>
            </a:r>
            <a:endParaRPr dirty="0"/>
          </a:p>
        </p:txBody>
      </p:sp>
      <p:sp>
        <p:nvSpPr>
          <p:cNvPr id="276" name="Google Shape;276;p21"/>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fontScale="92500" lnSpcReduction="20000"/>
          </a:bodyPr>
          <a:lstStyle/>
          <a:p>
            <a:pPr marL="321457" lvl="0" indent="-321480" algn="l" rtl="0">
              <a:lnSpc>
                <a:spcPct val="100000"/>
              </a:lnSpc>
              <a:spcBef>
                <a:spcPts val="0"/>
              </a:spcBef>
              <a:spcAft>
                <a:spcPts val="0"/>
              </a:spcAft>
              <a:buClr>
                <a:schemeClr val="dk1"/>
              </a:buClr>
              <a:buSzPct val="74081"/>
              <a:buChar char="•"/>
            </a:pPr>
            <a:r>
              <a:rPr lang="en-US" sz="2000" dirty="0">
                <a:solidFill>
                  <a:schemeClr val="dk1"/>
                </a:solidFill>
                <a:latin typeface="Helvetica Neue Light"/>
                <a:ea typeface="Helvetica Neue Light"/>
                <a:cs typeface="Helvetica Neue Light"/>
                <a:sym typeface="Helvetica Neue Light"/>
              </a:rPr>
              <a:t>The National Integrated Circuit Industry Investment Fund (NICIF), known as the “Big Fund,” was established in September 2014. </a:t>
            </a:r>
            <a:endParaRPr sz="2000" dirty="0"/>
          </a:p>
          <a:p>
            <a:pPr marL="321457" lvl="0" indent="-321480" algn="l" rtl="0">
              <a:lnSpc>
                <a:spcPct val="100000"/>
              </a:lnSpc>
              <a:spcBef>
                <a:spcPts val="2953"/>
              </a:spcBef>
              <a:spcAft>
                <a:spcPts val="0"/>
              </a:spcAft>
              <a:buClr>
                <a:schemeClr val="dk1"/>
              </a:buClr>
              <a:buSzPct val="74081"/>
              <a:buChar char="•"/>
            </a:pPr>
            <a:r>
              <a:rPr lang="en-US" sz="2000" dirty="0">
                <a:solidFill>
                  <a:schemeClr val="dk1"/>
                </a:solidFill>
                <a:latin typeface="Helvetica Neue Light"/>
                <a:ea typeface="Helvetica Neue Light"/>
                <a:cs typeface="Helvetica Neue Light"/>
                <a:sym typeface="Helvetica Neue Light"/>
              </a:rPr>
              <a:t>During its first round of fundraising, the Big Fund raised RMB 138.72 billion (US$20.03 billion) from government agencies and </a:t>
            </a:r>
            <a:r>
              <a:rPr lang="en-US" sz="2000" dirty="0">
                <a:solidFill>
                  <a:schemeClr val="dk1"/>
                </a:solidFill>
              </a:rPr>
              <a:t>SOEs and was managed by </a:t>
            </a:r>
            <a:r>
              <a:rPr lang="en-US" sz="2000" dirty="0">
                <a:solidFill>
                  <a:schemeClr val="dk1"/>
                </a:solidFill>
                <a:latin typeface="Helvetica Neue Light"/>
                <a:ea typeface="Helvetica Neue Light"/>
                <a:cs typeface="Helvetica Neue Light"/>
                <a:sym typeface="Helvetica Neue Light"/>
              </a:rPr>
              <a:t>Sino IC Capital, a subsidiary of China Development Bank.</a:t>
            </a:r>
          </a:p>
          <a:p>
            <a:pPr marL="321457" lvl="0" indent="-321480" algn="l" rtl="0">
              <a:lnSpc>
                <a:spcPct val="100000"/>
              </a:lnSpc>
              <a:spcBef>
                <a:spcPts val="2953"/>
              </a:spcBef>
              <a:spcAft>
                <a:spcPts val="0"/>
              </a:spcAft>
              <a:buClr>
                <a:schemeClr val="dk1"/>
              </a:buClr>
              <a:buSzPct val="74081"/>
              <a:buChar char="•"/>
            </a:pPr>
            <a:r>
              <a:rPr lang="en-US" sz="2000" dirty="0">
                <a:solidFill>
                  <a:schemeClr val="dk1"/>
                </a:solidFill>
              </a:rPr>
              <a:t>Rising global demand and a strong China-based customer base allowed invested firms to expand rapidly, leading to high returns and apparent success for the Big Fund.  </a:t>
            </a:r>
          </a:p>
          <a:p>
            <a:pPr marL="321457" lvl="0" indent="-321480" algn="l" rtl="0">
              <a:lnSpc>
                <a:spcPct val="100000"/>
              </a:lnSpc>
              <a:spcBef>
                <a:spcPts val="2953"/>
              </a:spcBef>
              <a:spcAft>
                <a:spcPts val="0"/>
              </a:spcAft>
              <a:buClr>
                <a:schemeClr val="dk1"/>
              </a:buClr>
              <a:buSzPct val="74081"/>
              <a:buChar char="•"/>
            </a:pPr>
            <a:r>
              <a:rPr lang="en-US" sz="2000" dirty="0">
                <a:solidFill>
                  <a:schemeClr val="dk1"/>
                </a:solidFill>
              </a:rPr>
              <a:t>But a series of corruption scandals have undermined the Big Fund’s reputation for savvy management…</a:t>
            </a:r>
          </a:p>
          <a:p>
            <a:pPr marL="321457" lvl="0" indent="-321480" algn="l" rtl="0">
              <a:lnSpc>
                <a:spcPct val="100000"/>
              </a:lnSpc>
              <a:spcBef>
                <a:spcPts val="2953"/>
              </a:spcBef>
              <a:spcAft>
                <a:spcPts val="0"/>
              </a:spcAft>
              <a:buClr>
                <a:schemeClr val="dk1"/>
              </a:buClr>
              <a:buSzPct val="74081"/>
              <a:buChar char="•"/>
            </a:pPr>
            <a:r>
              <a:rPr lang="en-US" sz="2000" dirty="0">
                <a:solidFill>
                  <a:schemeClr val="dk1"/>
                </a:solidFill>
              </a:rPr>
              <a:t>And the technology restrictions imposed by the Biden Administration, among other factors, have led </a:t>
            </a:r>
            <a:r>
              <a:rPr lang="en-US" sz="2000" i="1" dirty="0">
                <a:solidFill>
                  <a:schemeClr val="dk1"/>
                </a:solidFill>
              </a:rPr>
              <a:t>thousands</a:t>
            </a:r>
            <a:r>
              <a:rPr lang="en-US" sz="2000" dirty="0">
                <a:solidFill>
                  <a:schemeClr val="dk1"/>
                </a:solidFill>
              </a:rPr>
              <a:t> of chip firms to close in recent months.  Future progress seems especially difficult at/near the semiconductor technology frontier.</a:t>
            </a:r>
            <a:endParaRPr sz="2000" dirty="0"/>
          </a:p>
          <a:p>
            <a:pPr marL="321457" lvl="0" indent="-209966" algn="l" rtl="0">
              <a:lnSpc>
                <a:spcPct val="100000"/>
              </a:lnSpc>
              <a:spcBef>
                <a:spcPts val="2953"/>
              </a:spcBef>
              <a:spcAft>
                <a:spcPts val="0"/>
              </a:spcAft>
              <a:buClr>
                <a:srgbClr val="747474"/>
              </a:buClr>
              <a:buSzPct val="75000"/>
              <a:buNone/>
            </a:pPr>
            <a:endParaRPr dirty="0">
              <a:solidFill>
                <a:schemeClr val="dk1"/>
              </a:solidFill>
              <a:latin typeface="Helvetica Neue Light"/>
              <a:ea typeface="Helvetica Neue Light"/>
              <a:cs typeface="Helvetica Neue Light"/>
              <a:sym typeface="Helvetica Neue Light"/>
            </a:endParaRPr>
          </a:p>
        </p:txBody>
      </p:sp>
      <p:sp>
        <p:nvSpPr>
          <p:cNvPr id="277" name="Google Shape;277;p21"/>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3"/>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A recent series of corruption scandals </a:t>
            </a:r>
            <a:endParaRPr/>
          </a:p>
        </p:txBody>
      </p:sp>
      <p:sp>
        <p:nvSpPr>
          <p:cNvPr id="291" name="Google Shape;291;p23"/>
          <p:cNvSpPr txBox="1">
            <a:spLocks noGrp="1"/>
          </p:cNvSpPr>
          <p:nvPr>
            <p:ph type="body" idx="1"/>
          </p:nvPr>
        </p:nvSpPr>
        <p:spPr>
          <a:xfrm>
            <a:off x="535781" y="1562694"/>
            <a:ext cx="11120438" cy="4950647"/>
          </a:xfrm>
          <a:prstGeom prst="rect">
            <a:avLst/>
          </a:prstGeom>
          <a:noFill/>
          <a:ln>
            <a:noFill/>
          </a:ln>
        </p:spPr>
        <p:txBody>
          <a:bodyPr spcFirstLastPara="1" wrap="square" lIns="50800" tIns="50800" rIns="50800" bIns="50800" anchor="t" anchorCtr="0">
            <a:normAutofit fontScale="55000" lnSpcReduction="20000"/>
          </a:bodyPr>
          <a:lstStyle/>
          <a:p>
            <a:pPr marL="321457" lvl="0" indent="-321480" algn="l" rtl="0">
              <a:lnSpc>
                <a:spcPct val="100000"/>
              </a:lnSpc>
              <a:spcBef>
                <a:spcPts val="0"/>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The NICIF had been regarded as a success (Wei, Ang, and Jia 2022), but a recent series of corruption scandals has cast doubt on its ability to allocate resources.</a:t>
            </a:r>
            <a:endParaRPr/>
          </a:p>
          <a:p>
            <a:pPr marL="642915" lvl="1"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 In November 2021, Gao Songtao, the former vice president of Sino IC Capital was arrested for corruption.</a:t>
            </a:r>
            <a:endParaRPr/>
          </a:p>
          <a:p>
            <a:pPr marL="642915" lvl="1"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 In July of 2022, a new round of arrests began with the investigation into Lu Jun, the former president of Sino IC Capital.</a:t>
            </a:r>
            <a:endParaRPr/>
          </a:p>
          <a:p>
            <a:pPr marL="642915" lvl="1"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 In mid-July, Zhao Weiguo, the former chairperson of Tsinghua Unigroup, was taken away by police from his home in Beijing. </a:t>
            </a:r>
            <a:endParaRPr/>
          </a:p>
          <a:p>
            <a:pPr marL="642915" lvl="1"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Then Ding Wenwu, the former president of the Big Fund, was also detained by police. </a:t>
            </a:r>
            <a:endParaRPr/>
          </a:p>
          <a:p>
            <a:pPr marL="642915" lvl="1"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During the year of 2022, a dozen chip executives, fund managers and government officials related to the Big Fund were detained or arrested.</a:t>
            </a:r>
            <a:endParaRPr/>
          </a:p>
          <a:p>
            <a:pPr marL="321457" lvl="1" indent="-321480" algn="l" rtl="0">
              <a:lnSpc>
                <a:spcPct val="100000"/>
              </a:lnSpc>
              <a:spcBef>
                <a:spcPts val="2953"/>
              </a:spcBef>
              <a:spcAft>
                <a:spcPts val="0"/>
              </a:spcAft>
              <a:buClr>
                <a:schemeClr val="dk1"/>
              </a:buClr>
              <a:buSzPct val="75000"/>
              <a:buChar char="•"/>
            </a:pPr>
            <a:r>
              <a:rPr lang="en-US" sz="2500">
                <a:solidFill>
                  <a:schemeClr val="dk1"/>
                </a:solidFill>
                <a:latin typeface="Helvetica Neue Light"/>
                <a:ea typeface="Helvetica Neue Light"/>
                <a:cs typeface="Helvetica Neue Light"/>
                <a:sym typeface="Helvetica Neue Light"/>
              </a:rPr>
              <a:t>Although there hasn't been any official explanation for the link between the detentions of Gao, Lu, and Zhao, speculation has arisen due to the Big Fund's significant investments in Tsinghua Unigroup. In the first phase of the Big Fund, Tsinghua Unigroup was one of the biggest investees of the fund, receiving at least RMB 28.4 billion from the Big Fund. Tsinghua Unigroup, known as China’s "microchip aircraft carrier," has been in trouble since July 2021, </a:t>
            </a:r>
            <a:endParaRPr/>
          </a:p>
        </p:txBody>
      </p:sp>
      <p:sp>
        <p:nvSpPr>
          <p:cNvPr id="292" name="Google Shape;292;p23"/>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4"/>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fontScale="90000"/>
          </a:bodyPr>
          <a:lstStyle/>
          <a:p>
            <a:pPr marL="0" lvl="0" indent="0" algn="l" rtl="0">
              <a:lnSpc>
                <a:spcPct val="100000"/>
              </a:lnSpc>
              <a:spcBef>
                <a:spcPts val="0"/>
              </a:spcBef>
              <a:spcAft>
                <a:spcPts val="0"/>
              </a:spcAft>
              <a:buClr>
                <a:srgbClr val="000000"/>
              </a:buClr>
              <a:buSzPct val="98205"/>
              <a:buFont typeface="Helvetica Neue Light"/>
              <a:buNone/>
            </a:pPr>
            <a:r>
              <a:rPr lang="en-US" dirty="0"/>
              <a:t>Chinese electric vehicle (EV) industry: Working better (so far) because </a:t>
            </a:r>
            <a:r>
              <a:rPr lang="en-US" b="1" i="1" u="sng" dirty="0"/>
              <a:t>consumers</a:t>
            </a:r>
            <a:r>
              <a:rPr lang="en-US" dirty="0"/>
              <a:t> pick the winners, not bureaucrats</a:t>
            </a:r>
            <a:endParaRPr dirty="0"/>
          </a:p>
        </p:txBody>
      </p:sp>
      <p:pic>
        <p:nvPicPr>
          <p:cNvPr id="298" name="Google Shape;298;p24"/>
          <p:cNvPicPr preferRelativeResize="0"/>
          <p:nvPr/>
        </p:nvPicPr>
        <p:blipFill rotWithShape="1">
          <a:blip r:embed="rId3">
            <a:alphaModFix/>
          </a:blip>
          <a:srcRect/>
          <a:stretch/>
        </p:blipFill>
        <p:spPr>
          <a:xfrm>
            <a:off x="267285" y="1607791"/>
            <a:ext cx="5127381" cy="4687306"/>
          </a:xfrm>
          <a:prstGeom prst="rect">
            <a:avLst/>
          </a:prstGeom>
          <a:noFill/>
          <a:ln>
            <a:noFill/>
          </a:ln>
        </p:spPr>
      </p:pic>
      <p:pic>
        <p:nvPicPr>
          <p:cNvPr id="299" name="Google Shape;299;p24"/>
          <p:cNvPicPr preferRelativeResize="0"/>
          <p:nvPr/>
        </p:nvPicPr>
        <p:blipFill rotWithShape="1">
          <a:blip r:embed="rId4">
            <a:alphaModFix/>
          </a:blip>
          <a:srcRect/>
          <a:stretch/>
        </p:blipFill>
        <p:spPr>
          <a:xfrm>
            <a:off x="5565764" y="1758559"/>
            <a:ext cx="6358951" cy="4346819"/>
          </a:xfrm>
          <a:prstGeom prst="rect">
            <a:avLst/>
          </a:prstGeom>
          <a:noFill/>
          <a:ln>
            <a:noFill/>
          </a:ln>
        </p:spPr>
      </p:pic>
      <p:sp>
        <p:nvSpPr>
          <p:cNvPr id="300" name="Google Shape;300;p24"/>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5"/>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Conclusion </a:t>
            </a:r>
            <a:endParaRPr/>
          </a:p>
        </p:txBody>
      </p:sp>
      <p:sp>
        <p:nvSpPr>
          <p:cNvPr id="307" name="Google Shape;307;p25"/>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fontScale="92500"/>
          </a:bodyPr>
          <a:lstStyle/>
          <a:p>
            <a:pPr marL="321457" lvl="0" indent="-321480" algn="l" rtl="0">
              <a:lnSpc>
                <a:spcPct val="100000"/>
              </a:lnSpc>
              <a:spcBef>
                <a:spcPts val="0"/>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Sometimes, policymakers seem to get industrial policy “right.” Often, they get it wrong. This is not because Chinese policymakers are especially bad – it is because industrial policy is hard. </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The evidentiary picture of China’s success that emerges from the extant empirical literature is, at best, mixed. </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Our assessment is that industrial policy is going to get harder as China’s economy continues to mature and the long-lasting boost to economic growth generated by earlier waves of economic liberalization and demographic dividends continue to fade. </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Finally, the opportunity cost of policy errors is likely to grow.</a:t>
            </a:r>
            <a:endParaRPr/>
          </a:p>
        </p:txBody>
      </p:sp>
      <p:sp>
        <p:nvSpPr>
          <p:cNvPr id="308" name="Google Shape;308;p25"/>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fontScale="90000"/>
          </a:bodyPr>
          <a:lstStyle/>
          <a:p>
            <a:pPr marL="0" lvl="0" indent="0" algn="l" rtl="0">
              <a:lnSpc>
                <a:spcPct val="100000"/>
              </a:lnSpc>
              <a:spcBef>
                <a:spcPts val="0"/>
              </a:spcBef>
              <a:spcAft>
                <a:spcPts val="0"/>
              </a:spcAft>
              <a:buClr>
                <a:srgbClr val="000000"/>
              </a:buClr>
              <a:buSzPct val="98205"/>
              <a:buFont typeface="Helvetica Neue Light"/>
              <a:buNone/>
            </a:pPr>
            <a:r>
              <a:rPr lang="en-US"/>
              <a:t>Chinese industrial policy has come to be regarded as a major political issue and policy challenge by China’s Western trading partners</a:t>
            </a:r>
            <a:endParaRPr/>
          </a:p>
        </p:txBody>
      </p:sp>
      <p:pic>
        <p:nvPicPr>
          <p:cNvPr id="82" name="Google Shape;82;p2"/>
          <p:cNvPicPr preferRelativeResize="0"/>
          <p:nvPr/>
        </p:nvPicPr>
        <p:blipFill rotWithShape="1">
          <a:blip r:embed="rId3">
            <a:alphaModFix/>
          </a:blip>
          <a:srcRect/>
          <a:stretch/>
        </p:blipFill>
        <p:spPr>
          <a:xfrm>
            <a:off x="101200" y="1990201"/>
            <a:ext cx="5945475" cy="3618225"/>
          </a:xfrm>
          <a:prstGeom prst="rect">
            <a:avLst/>
          </a:prstGeom>
          <a:noFill/>
          <a:ln>
            <a:noFill/>
          </a:ln>
        </p:spPr>
      </p:pic>
      <p:pic>
        <p:nvPicPr>
          <p:cNvPr id="83" name="Google Shape;83;p2"/>
          <p:cNvPicPr preferRelativeResize="0"/>
          <p:nvPr/>
        </p:nvPicPr>
        <p:blipFill rotWithShape="1">
          <a:blip r:embed="rId4">
            <a:alphaModFix/>
          </a:blip>
          <a:srcRect/>
          <a:stretch/>
        </p:blipFill>
        <p:spPr>
          <a:xfrm>
            <a:off x="6560324" y="1582624"/>
            <a:ext cx="4996373" cy="2149951"/>
          </a:xfrm>
          <a:prstGeom prst="rect">
            <a:avLst/>
          </a:prstGeom>
          <a:noFill/>
          <a:ln>
            <a:noFill/>
          </a:ln>
        </p:spPr>
      </p:pic>
      <p:pic>
        <p:nvPicPr>
          <p:cNvPr id="84" name="Google Shape;84;p2"/>
          <p:cNvPicPr preferRelativeResize="0"/>
          <p:nvPr/>
        </p:nvPicPr>
        <p:blipFill rotWithShape="1">
          <a:blip r:embed="rId5">
            <a:alphaModFix/>
          </a:blip>
          <a:srcRect/>
          <a:stretch/>
        </p:blipFill>
        <p:spPr>
          <a:xfrm>
            <a:off x="7212652" y="3962400"/>
            <a:ext cx="4443572" cy="2462950"/>
          </a:xfrm>
          <a:prstGeom prst="rect">
            <a:avLst/>
          </a:prstGeom>
          <a:noFill/>
          <a:ln>
            <a:noFill/>
          </a:ln>
        </p:spPr>
      </p:pic>
      <p:sp>
        <p:nvSpPr>
          <p:cNvPr id="85" name="Google Shape;85;p2"/>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81"/>
        <p:cNvGrpSpPr/>
        <p:nvPr/>
      </p:nvGrpSpPr>
      <p:grpSpPr>
        <a:xfrm>
          <a:off x="0" y="0"/>
          <a:ext cx="0" cy="0"/>
          <a:chOff x="0" y="0"/>
          <a:chExt cx="0" cy="0"/>
        </a:xfrm>
      </p:grpSpPr>
      <p:sp>
        <p:nvSpPr>
          <p:cNvPr id="282" name="Google Shape;282;p22"/>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The NICIF’s chipmaking investments </a:t>
            </a:r>
            <a:endParaRPr/>
          </a:p>
        </p:txBody>
      </p:sp>
      <p:graphicFrame>
        <p:nvGraphicFramePr>
          <p:cNvPr id="283" name="Google Shape;283;p22"/>
          <p:cNvGraphicFramePr/>
          <p:nvPr/>
        </p:nvGraphicFramePr>
        <p:xfrm>
          <a:off x="1146809" y="1753687"/>
          <a:ext cx="8770900" cy="4070300"/>
        </p:xfrm>
        <a:graphic>
          <a:graphicData uri="http://schemas.openxmlformats.org/drawingml/2006/table">
            <a:tbl>
              <a:tblPr bandRow="1">
                <a:noFill/>
                <a:tableStyleId>{046C92E3-DA42-4A26-BC66-C40321D989B1}</a:tableStyleId>
              </a:tblPr>
              <a:tblGrid>
                <a:gridCol w="5668600">
                  <a:extLst>
                    <a:ext uri="{9D8B030D-6E8A-4147-A177-3AD203B41FA5}">
                      <a16:colId xmlns:a16="http://schemas.microsoft.com/office/drawing/2014/main" val="20000"/>
                    </a:ext>
                  </a:extLst>
                </a:gridCol>
                <a:gridCol w="3102300">
                  <a:extLst>
                    <a:ext uri="{9D8B030D-6E8A-4147-A177-3AD203B41FA5}">
                      <a16:colId xmlns:a16="http://schemas.microsoft.com/office/drawing/2014/main" val="20001"/>
                    </a:ext>
                  </a:extLst>
                </a:gridCol>
              </a:tblGrid>
              <a:tr h="313100">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Company </a:t>
                      </a:r>
                      <a:endParaRPr sz="12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The Big Fund’s stake (%) </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626200">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Semiconductor Manufacturing International North China (Beijing) Corp </a:t>
                      </a:r>
                      <a:endParaRPr sz="12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32 </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313100">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Hua Hong Semiconductor (Wuxi) Ltd </a:t>
                      </a:r>
                      <a:endParaRPr sz="12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 29 </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313100">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Yangtze Memory Technology Holdings Co Ltd </a:t>
                      </a:r>
                      <a:endParaRPr sz="12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 24.1 </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313100">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Unisoc (Shanghai) Technologies Co Ltd </a:t>
                      </a:r>
                      <a:endParaRPr sz="12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 14 </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313100">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Empyrean Technology Co Ltd </a:t>
                      </a:r>
                      <a:endParaRPr sz="12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 8.9 </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313100">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Beijing BDStar Navigation Co Ltd </a:t>
                      </a:r>
                      <a:endParaRPr sz="12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 8.6 </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313100">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NAURA Technology Group Co Ltd </a:t>
                      </a:r>
                      <a:endParaRPr sz="12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7.5 </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626200">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Advanced Micro-Fabrication Equipment Inc China </a:t>
                      </a:r>
                      <a:endParaRPr sz="12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4 </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8"/>
                  </a:ext>
                </a:extLst>
              </a:tr>
              <a:tr h="313100">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Goodix Technology Inc </a:t>
                      </a:r>
                      <a:endParaRPr sz="12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 3.6 </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9"/>
                  </a:ext>
                </a:extLst>
              </a:tr>
              <a:tr h="313100">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National Silicon Industry Group Co Ltd </a:t>
                      </a:r>
                      <a:endParaRPr sz="1200" u="none" strike="noStrike" cap="none">
                        <a:latin typeface="Calibri"/>
                        <a:ea typeface="Calibri"/>
                        <a:cs typeface="Calibri"/>
                        <a:sym typeface="Calibri"/>
                      </a:endParaRPr>
                    </a:p>
                  </a:txBody>
                  <a:tcPr marL="68575" marR="68575" marT="0" marB="0"/>
                </a:tc>
                <a:tc>
                  <a:txBody>
                    <a:bodyPr/>
                    <a:lstStyle/>
                    <a:p>
                      <a:pPr marL="0" marR="0" lvl="0" indent="0" algn="r" rtl="0">
                        <a:lnSpc>
                          <a:spcPct val="100000"/>
                        </a:lnSpc>
                        <a:spcBef>
                          <a:spcPts val="0"/>
                        </a:spcBef>
                        <a:spcAft>
                          <a:spcPts val="0"/>
                        </a:spcAft>
                        <a:buClr>
                          <a:schemeClr val="dk1"/>
                        </a:buClr>
                        <a:buSzPts val="1200"/>
                        <a:buFont typeface="Helvetica Neue Light"/>
                        <a:buNone/>
                      </a:pPr>
                      <a:r>
                        <a:rPr lang="en-US" sz="1200" u="none" strike="noStrike" cap="none"/>
                        <a:t> 2.7</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10"/>
                  </a:ext>
                </a:extLst>
              </a:tr>
            </a:tbl>
          </a:graphicData>
        </a:graphic>
      </p:graphicFrame>
      <p:sp>
        <p:nvSpPr>
          <p:cNvPr id="284" name="Google Shape;284;p22"/>
          <p:cNvSpPr txBox="1"/>
          <p:nvPr/>
        </p:nvSpPr>
        <p:spPr>
          <a:xfrm>
            <a:off x="-2344" y="5945988"/>
            <a:ext cx="609834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Helvetica Neue Light"/>
              <a:buNone/>
            </a:pPr>
            <a:r>
              <a:rPr lang="en-US" sz="1400" b="0" i="0" u="none" strike="noStrike" cap="none">
                <a:solidFill>
                  <a:srgbClr val="000000"/>
                </a:solidFill>
                <a:latin typeface="Helvetica Neue Light"/>
                <a:ea typeface="Helvetica Neue Light"/>
                <a:cs typeface="Helvetica Neue Light"/>
                <a:sym typeface="Helvetica Neue Light"/>
              </a:rPr>
              <a:t>Source: Recreated from White and Liu (2022).</a:t>
            </a:r>
            <a:endParaRPr/>
          </a:p>
        </p:txBody>
      </p:sp>
      <p:sp>
        <p:nvSpPr>
          <p:cNvPr id="285" name="Google Shape;285;p22"/>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fontScale="90000"/>
          </a:bodyPr>
          <a:lstStyle/>
          <a:p>
            <a:pPr marL="0" lvl="0" indent="0" algn="l" rtl="0">
              <a:lnSpc>
                <a:spcPct val="100000"/>
              </a:lnSpc>
              <a:spcBef>
                <a:spcPts val="0"/>
              </a:spcBef>
              <a:spcAft>
                <a:spcPts val="0"/>
              </a:spcAft>
              <a:buClr>
                <a:srgbClr val="000000"/>
              </a:buClr>
              <a:buSzPct val="98205"/>
              <a:buFont typeface="Helvetica Neue Light"/>
              <a:buNone/>
            </a:pPr>
            <a:r>
              <a:rPr lang="en-US"/>
              <a:t>Compulsory elimination or shutdown of “excess production capacity” </a:t>
            </a:r>
            <a:endParaRPr/>
          </a:p>
        </p:txBody>
      </p:sp>
      <p:sp>
        <p:nvSpPr>
          <p:cNvPr id="182" name="Google Shape;182;p9"/>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fontScale="92500" lnSpcReduction="10000"/>
          </a:bodyPr>
          <a:lstStyle/>
          <a:p>
            <a:pPr marL="321457" lvl="0" indent="-321480" algn="l" rtl="0">
              <a:lnSpc>
                <a:spcPct val="100000"/>
              </a:lnSpc>
              <a:spcBef>
                <a:spcPts val="0"/>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To promote the structural adjustment of industries suffering from overcapacity, the Chinese government frequently mandates the elimination of excess capacity, often through designation of an industry as “restricted” and “prohibited” in the guidance catalogs. </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In theory, this policy goal should be achieved through market mechanisms that eliminate the inefficient producers and leave the most productive in place. However, in reality, the government often forces a designated group of firms to reduce capacity or exit altogether, regardless of whether they are the high-cost producers.</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In recent years, state-owned enterprises have been increasingly favored in these adjustment episodes, even though they are usually less productive than private sector competitors.  </a:t>
            </a:r>
            <a:endParaRPr/>
          </a:p>
        </p:txBody>
      </p:sp>
      <p:sp>
        <p:nvSpPr>
          <p:cNvPr id="183" name="Google Shape;183;p9"/>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88"/>
        <p:cNvGrpSpPr/>
        <p:nvPr/>
      </p:nvGrpSpPr>
      <p:grpSpPr>
        <a:xfrm>
          <a:off x="0" y="0"/>
          <a:ext cx="0" cy="0"/>
          <a:chOff x="0" y="0"/>
          <a:chExt cx="0" cy="0"/>
        </a:xfrm>
      </p:grpSpPr>
      <p:pic>
        <p:nvPicPr>
          <p:cNvPr id="189" name="Google Shape;189;p10"/>
          <p:cNvPicPr preferRelativeResize="0"/>
          <p:nvPr/>
        </p:nvPicPr>
        <p:blipFill rotWithShape="1">
          <a:blip r:embed="rId3">
            <a:alphaModFix/>
          </a:blip>
          <a:srcRect/>
          <a:stretch/>
        </p:blipFill>
        <p:spPr>
          <a:xfrm>
            <a:off x="2209800" y="326308"/>
            <a:ext cx="7772400" cy="6205384"/>
          </a:xfrm>
          <a:prstGeom prst="rect">
            <a:avLst/>
          </a:prstGeom>
          <a:noFill/>
          <a:ln>
            <a:noFill/>
          </a:ln>
        </p:spPr>
      </p:pic>
      <p:sp>
        <p:nvSpPr>
          <p:cNvPr id="190" name="Google Shape;190;p10"/>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94"/>
        <p:cNvGrpSpPr/>
        <p:nvPr/>
      </p:nvGrpSpPr>
      <p:grpSpPr>
        <a:xfrm>
          <a:off x="0" y="0"/>
          <a:ext cx="0" cy="0"/>
          <a:chOff x="0" y="0"/>
          <a:chExt cx="0" cy="0"/>
        </a:xfrm>
      </p:grpSpPr>
      <p:sp>
        <p:nvSpPr>
          <p:cNvPr id="195" name="Google Shape;195;p11"/>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Direct subsidies</a:t>
            </a:r>
            <a:endParaRPr/>
          </a:p>
        </p:txBody>
      </p:sp>
      <p:sp>
        <p:nvSpPr>
          <p:cNvPr id="196" name="Google Shape;196;p11"/>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fontScale="92500" lnSpcReduction="10000"/>
          </a:bodyPr>
          <a:lstStyle/>
          <a:p>
            <a:pPr marL="321457" lvl="0" indent="-321480" algn="l" rtl="0">
              <a:lnSpc>
                <a:spcPct val="100000"/>
              </a:lnSpc>
              <a:spcBef>
                <a:spcPts val="0"/>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Subsidies are widely used by the government to encourage specific behaviors of firms for a wide range of objectives including expanding business, increasing research and development investments, and supporting technology upgrades and environmental protection.</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Supply-side subsidies provided to firms and demand-side subsidies provided to consumers are both widely used in China to encourage development of targeted industries. </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Subsidies in China are provided by both the central government and local governments. Branstetter, Ren and Li (2022) finds that the subsidy providers involve all hierarchical levels of the Chinese governments, including central, provincial, prefecture, county, township and even village governments.</a:t>
            </a:r>
            <a:endParaRPr/>
          </a:p>
          <a:p>
            <a:pPr marL="321457" lvl="0" indent="-209966" algn="l" rtl="0">
              <a:lnSpc>
                <a:spcPct val="100000"/>
              </a:lnSpc>
              <a:spcBef>
                <a:spcPts val="2953"/>
              </a:spcBef>
              <a:spcAft>
                <a:spcPts val="0"/>
              </a:spcAft>
              <a:buClr>
                <a:srgbClr val="747474"/>
              </a:buClr>
              <a:buSzPct val="75000"/>
              <a:buNone/>
            </a:pPr>
            <a:endParaRPr>
              <a:solidFill>
                <a:schemeClr val="dk1"/>
              </a:solidFill>
            </a:endParaRPr>
          </a:p>
        </p:txBody>
      </p:sp>
      <p:sp>
        <p:nvSpPr>
          <p:cNvPr id="197" name="Google Shape;197;p11"/>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02"/>
        <p:cNvGrpSpPr/>
        <p:nvPr/>
      </p:nvGrpSpPr>
      <p:grpSpPr>
        <a:xfrm>
          <a:off x="0" y="0"/>
          <a:ext cx="0" cy="0"/>
          <a:chOff x="0" y="0"/>
          <a:chExt cx="0" cy="0"/>
        </a:xfrm>
      </p:grpSpPr>
      <p:sp>
        <p:nvSpPr>
          <p:cNvPr id="203" name="Google Shape;203;p12"/>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Tax incentives </a:t>
            </a:r>
            <a:endParaRPr/>
          </a:p>
        </p:txBody>
      </p:sp>
      <p:sp>
        <p:nvSpPr>
          <p:cNvPr id="204" name="Google Shape;204;p12"/>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fontScale="92500" lnSpcReduction="20000"/>
          </a:bodyPr>
          <a:lstStyle/>
          <a:p>
            <a:pPr marL="321457" lvl="0" indent="-321480" algn="l" rtl="0">
              <a:lnSpc>
                <a:spcPct val="100000"/>
              </a:lnSpc>
              <a:spcBef>
                <a:spcPts val="0"/>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Tax incentives for investment in encouraged industries; </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Tax incentives for encouraging enterprise technology upgrading investment and adoption of advanced equipment; </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Tax incentives for encouraging exports, such as export tax rebate policies for export enterprises; </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Tax incentives for encouraging investment in environmental protection equipment and technology; </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Tax incentives for encouraging R&amp;D; </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Tax incentives for small and micro enterprises.</a:t>
            </a:r>
            <a:endParaRPr/>
          </a:p>
        </p:txBody>
      </p:sp>
      <p:sp>
        <p:nvSpPr>
          <p:cNvPr id="205" name="Google Shape;205;p12"/>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24</a:t>
            </a:fld>
            <a:endParaRPr/>
          </a:p>
        </p:txBody>
      </p:sp>
    </p:spTree>
    <p:extLst>
      <p:ext uri="{BB962C8B-B14F-4D97-AF65-F5344CB8AC3E}">
        <p14:creationId xmlns:p14="http://schemas.microsoft.com/office/powerpoint/2010/main" val="4074512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09"/>
        <p:cNvGrpSpPr/>
        <p:nvPr/>
      </p:nvGrpSpPr>
      <p:grpSpPr>
        <a:xfrm>
          <a:off x="0" y="0"/>
          <a:ext cx="0" cy="0"/>
          <a:chOff x="0" y="0"/>
          <a:chExt cx="0" cy="0"/>
        </a:xfrm>
      </p:grpSpPr>
      <p:sp>
        <p:nvSpPr>
          <p:cNvPr id="210" name="Google Shape;210;p13"/>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Policy loans</a:t>
            </a:r>
            <a:endParaRPr/>
          </a:p>
        </p:txBody>
      </p:sp>
      <p:sp>
        <p:nvSpPr>
          <p:cNvPr id="211" name="Google Shape;211;p13"/>
          <p:cNvSpPr txBox="1">
            <a:spLocks noGrp="1"/>
          </p:cNvSpPr>
          <p:nvPr>
            <p:ph type="body" idx="1"/>
          </p:nvPr>
        </p:nvSpPr>
        <p:spPr>
          <a:xfrm>
            <a:off x="535781" y="1562695"/>
            <a:ext cx="11120438" cy="2579856"/>
          </a:xfrm>
          <a:prstGeom prst="rect">
            <a:avLst/>
          </a:prstGeom>
          <a:noFill/>
          <a:ln>
            <a:noFill/>
          </a:ln>
        </p:spPr>
        <p:txBody>
          <a:bodyPr spcFirstLastPara="1" wrap="square" lIns="50800" tIns="50800" rIns="50800" bIns="50800" anchor="t" anchorCtr="0">
            <a:normAutofit fontScale="77500" lnSpcReduction="20000"/>
          </a:bodyPr>
          <a:lstStyle/>
          <a:p>
            <a:pPr marL="321457" lvl="0" indent="-321480" algn="l" rtl="0">
              <a:lnSpc>
                <a:spcPct val="100000"/>
              </a:lnSpc>
              <a:spcBef>
                <a:spcPts val="0"/>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Policy loans provide credit support for business operations in encouraged industries. </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China has three official policy banks : the China Development Bank, the Export-Import Bank of China, and the Agricultural Development Bank of China. </a:t>
            </a:r>
            <a:endParaRPr/>
          </a:p>
          <a:p>
            <a:pPr marL="321457" lvl="0" indent="-321480"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n addition to policy banks, the four major state-owned commercial banks, the Industrial and Commercial Bank of China, the China Construction Bank, the Agricultural Bank of China, and the Bank of China, are also required to provide credit support for targeted industries and enterprises in accordance with industrial policies.</a:t>
            </a:r>
            <a:endParaRPr/>
          </a:p>
        </p:txBody>
      </p:sp>
      <p:pic>
        <p:nvPicPr>
          <p:cNvPr id="212" name="Google Shape;212;p13"/>
          <p:cNvPicPr preferRelativeResize="0"/>
          <p:nvPr/>
        </p:nvPicPr>
        <p:blipFill rotWithShape="1">
          <a:blip r:embed="rId3">
            <a:alphaModFix/>
          </a:blip>
          <a:srcRect/>
          <a:stretch/>
        </p:blipFill>
        <p:spPr>
          <a:xfrm>
            <a:off x="760864" y="4838104"/>
            <a:ext cx="3911600" cy="914400"/>
          </a:xfrm>
          <a:prstGeom prst="rect">
            <a:avLst/>
          </a:prstGeom>
          <a:noFill/>
          <a:ln>
            <a:noFill/>
          </a:ln>
        </p:spPr>
      </p:pic>
      <p:pic>
        <p:nvPicPr>
          <p:cNvPr id="213" name="Google Shape;213;p13"/>
          <p:cNvPicPr preferRelativeResize="0"/>
          <p:nvPr/>
        </p:nvPicPr>
        <p:blipFill rotWithShape="1">
          <a:blip r:embed="rId4">
            <a:alphaModFix/>
          </a:blip>
          <a:srcRect/>
          <a:stretch/>
        </p:blipFill>
        <p:spPr>
          <a:xfrm>
            <a:off x="5303484" y="4142551"/>
            <a:ext cx="4988169" cy="2305507"/>
          </a:xfrm>
          <a:prstGeom prst="rect">
            <a:avLst/>
          </a:prstGeom>
          <a:noFill/>
          <a:ln>
            <a:noFill/>
          </a:ln>
        </p:spPr>
      </p:pic>
      <p:sp>
        <p:nvSpPr>
          <p:cNvPr id="214" name="Google Shape;214;p13"/>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220" name="Google Shape;220;p14"/>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Government and SOE Procurement</a:t>
            </a:r>
            <a:endParaRPr/>
          </a:p>
        </p:txBody>
      </p:sp>
      <p:sp>
        <p:nvSpPr>
          <p:cNvPr id="221" name="Google Shape;221;p14"/>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lnSpcReduction="10000"/>
          </a:bodyPr>
          <a:lstStyle/>
          <a:p>
            <a:pPr marL="321457" lvl="0" indent="-321457" algn="l" rtl="0">
              <a:lnSpc>
                <a:spcPct val="100000"/>
              </a:lnSpc>
              <a:spcBef>
                <a:spcPts val="0"/>
              </a:spcBef>
              <a:spcAft>
                <a:spcPts val="0"/>
              </a:spcAft>
              <a:buClr>
                <a:schemeClr val="dk1"/>
              </a:buClr>
              <a:buSzPts val="1875"/>
              <a:buChar char="•"/>
            </a:pPr>
            <a:r>
              <a:rPr lang="en-US">
                <a:solidFill>
                  <a:schemeClr val="dk1"/>
                </a:solidFill>
                <a:latin typeface="Helvetica Neue Light"/>
                <a:ea typeface="Helvetica Neue Light"/>
                <a:cs typeface="Helvetica Neue Light"/>
                <a:sym typeface="Helvetica Neue Light"/>
              </a:rPr>
              <a:t>China's decision to not accede to the Government Procurement Agreement (GPA) has allowed it to utilize government procurement as a significant tool for industrial policy. </a:t>
            </a:r>
            <a:endParaRPr/>
          </a:p>
          <a:p>
            <a:pPr marL="642915" lvl="1" indent="-321457" algn="l" rtl="0">
              <a:lnSpc>
                <a:spcPct val="100000"/>
              </a:lnSpc>
              <a:spcBef>
                <a:spcPts val="2953"/>
              </a:spcBef>
              <a:spcAft>
                <a:spcPts val="0"/>
              </a:spcAft>
              <a:buClr>
                <a:schemeClr val="dk1"/>
              </a:buClr>
              <a:buSzPts val="1875"/>
              <a:buFont typeface="Noto Sans Symbols"/>
              <a:buChar char="▪"/>
            </a:pPr>
            <a:r>
              <a:rPr lang="en-US">
                <a:solidFill>
                  <a:schemeClr val="dk1"/>
                </a:solidFill>
                <a:latin typeface="Helvetica Neue Light"/>
                <a:ea typeface="Helvetica Neue Light"/>
                <a:cs typeface="Helvetica Neue Light"/>
                <a:sym typeface="Helvetica Neue Light"/>
              </a:rPr>
              <a:t>Electric buses and passenger vehicles procured through public channels accounted for approximately 65% of total sales between 2012 and 2015, and around 50% of total EV sales in 2018</a:t>
            </a:r>
            <a:endParaRPr/>
          </a:p>
          <a:p>
            <a:pPr marL="321457" lvl="0" indent="-321457" algn="l" rtl="0">
              <a:lnSpc>
                <a:spcPct val="100000"/>
              </a:lnSpc>
              <a:spcBef>
                <a:spcPts val="2953"/>
              </a:spcBef>
              <a:spcAft>
                <a:spcPts val="0"/>
              </a:spcAft>
              <a:buClr>
                <a:schemeClr val="dk1"/>
              </a:buClr>
              <a:buSzPts val="1875"/>
              <a:buChar char="•"/>
            </a:pPr>
            <a:r>
              <a:rPr lang="en-US">
                <a:solidFill>
                  <a:schemeClr val="dk1"/>
                </a:solidFill>
                <a:latin typeface="Helvetica Neue Light"/>
                <a:ea typeface="Helvetica Neue Light"/>
                <a:cs typeface="Helvetica Neue Light"/>
                <a:sym typeface="Helvetica Neue Light"/>
              </a:rPr>
              <a:t>The extensive role of state-owned enterprises in critical sectors of the Chinese economy and the extensive control exercised over SOEs by the Chinese state and the CCP enable the effective use of SOE purchasing as an instrument of state policy.</a:t>
            </a:r>
            <a:endParaRPr/>
          </a:p>
          <a:p>
            <a:pPr marL="321457" lvl="0" indent="-200918" algn="l" rtl="0">
              <a:lnSpc>
                <a:spcPct val="100000"/>
              </a:lnSpc>
              <a:spcBef>
                <a:spcPts val="2953"/>
              </a:spcBef>
              <a:spcAft>
                <a:spcPts val="0"/>
              </a:spcAft>
              <a:buClr>
                <a:srgbClr val="747474"/>
              </a:buClr>
              <a:buSzPts val="1898"/>
              <a:buNone/>
            </a:pPr>
            <a:endParaRPr>
              <a:solidFill>
                <a:schemeClr val="dk1"/>
              </a:solidFill>
              <a:latin typeface="Helvetica Neue Light"/>
              <a:ea typeface="Helvetica Neue Light"/>
              <a:cs typeface="Helvetica Neue Light"/>
              <a:sym typeface="Helvetica Neue Light"/>
            </a:endParaRPr>
          </a:p>
        </p:txBody>
      </p:sp>
      <p:sp>
        <p:nvSpPr>
          <p:cNvPr id="222" name="Google Shape;222;p14"/>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26"/>
        <p:cNvGrpSpPr/>
        <p:nvPr/>
      </p:nvGrpSpPr>
      <p:grpSpPr>
        <a:xfrm>
          <a:off x="0" y="0"/>
          <a:ext cx="0" cy="0"/>
          <a:chOff x="0" y="0"/>
          <a:chExt cx="0" cy="0"/>
        </a:xfrm>
      </p:grpSpPr>
      <p:sp>
        <p:nvSpPr>
          <p:cNvPr id="227" name="Google Shape;227;p15"/>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Talent Policy</a:t>
            </a:r>
            <a:endParaRPr/>
          </a:p>
        </p:txBody>
      </p:sp>
      <p:sp>
        <p:nvSpPr>
          <p:cNvPr id="228" name="Google Shape;228;p15"/>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a:bodyPr>
          <a:lstStyle/>
          <a:p>
            <a:pPr marL="321457" lvl="0" indent="-321457" algn="l" rtl="0">
              <a:lnSpc>
                <a:spcPct val="100000"/>
              </a:lnSpc>
              <a:spcBef>
                <a:spcPts val="0"/>
              </a:spcBef>
              <a:spcAft>
                <a:spcPts val="0"/>
              </a:spcAft>
              <a:buClr>
                <a:schemeClr val="dk1"/>
              </a:buClr>
              <a:buSzPts val="1875"/>
              <a:buChar char="•"/>
            </a:pPr>
            <a:r>
              <a:rPr lang="en-US">
                <a:solidFill>
                  <a:schemeClr val="dk1"/>
                </a:solidFill>
                <a:latin typeface="Helvetica Neue Light"/>
                <a:ea typeface="Helvetica Neue Light"/>
                <a:cs typeface="Helvetica Neue Light"/>
                <a:sym typeface="Helvetica Neue Light"/>
              </a:rPr>
              <a:t>China’s talent drive received the backing of its most prominent leaders, including the Central Committee of CCP;</a:t>
            </a:r>
            <a:endParaRPr/>
          </a:p>
          <a:p>
            <a:pPr marL="321457" lvl="0" indent="-321457" algn="l" rtl="0">
              <a:lnSpc>
                <a:spcPct val="100000"/>
              </a:lnSpc>
              <a:spcBef>
                <a:spcPts val="2953"/>
              </a:spcBef>
              <a:spcAft>
                <a:spcPts val="0"/>
              </a:spcAft>
              <a:buClr>
                <a:schemeClr val="dk1"/>
              </a:buClr>
              <a:buSzPts val="1875"/>
              <a:buChar char="•"/>
            </a:pPr>
            <a:r>
              <a:rPr lang="en-US">
                <a:solidFill>
                  <a:schemeClr val="dk1"/>
                </a:solidFill>
                <a:latin typeface="Helvetica Neue Light"/>
                <a:ea typeface="Helvetica Neue Light"/>
                <a:cs typeface="Helvetica Neue Light"/>
                <a:sym typeface="Helvetica Neue Light"/>
              </a:rPr>
              <a:t>The 2016 “National Innovation-Driven Development Strategy” states that “the essence of being innovation-driven is being talent-driven.” </a:t>
            </a:r>
            <a:endParaRPr/>
          </a:p>
          <a:p>
            <a:pPr marL="321457" lvl="0" indent="-321457" algn="l" rtl="0">
              <a:lnSpc>
                <a:spcPct val="100000"/>
              </a:lnSpc>
              <a:spcBef>
                <a:spcPts val="2953"/>
              </a:spcBef>
              <a:spcAft>
                <a:spcPts val="0"/>
              </a:spcAft>
              <a:buClr>
                <a:schemeClr val="dk1"/>
              </a:buClr>
              <a:buSzPts val="1875"/>
              <a:buChar char="•"/>
            </a:pPr>
            <a:r>
              <a:rPr lang="en-US">
                <a:solidFill>
                  <a:schemeClr val="dk1"/>
                </a:solidFill>
                <a:latin typeface="Helvetica Neue Light"/>
                <a:ea typeface="Helvetica Neue Light"/>
                <a:cs typeface="Helvetica Neue Light"/>
                <a:sym typeface="Helvetica Neue Light"/>
              </a:rPr>
              <a:t>To build up its talent pool, China is pursuing a multi-pronged approach. In addition to enhancing domestic education, the Chinese government also seeks to attract overseas Chinese talent and draw in foreign talent in keeping with its industrial policy priorities</a:t>
            </a:r>
            <a:endParaRPr/>
          </a:p>
        </p:txBody>
      </p:sp>
      <p:sp>
        <p:nvSpPr>
          <p:cNvPr id="229" name="Google Shape;229;p15"/>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34"/>
        <p:cNvGrpSpPr/>
        <p:nvPr/>
      </p:nvGrpSpPr>
      <p:grpSpPr>
        <a:xfrm>
          <a:off x="0" y="0"/>
          <a:ext cx="0" cy="0"/>
          <a:chOff x="0" y="0"/>
          <a:chExt cx="0" cy="0"/>
        </a:xfrm>
      </p:grpSpPr>
      <p:sp>
        <p:nvSpPr>
          <p:cNvPr id="235" name="Google Shape;235;p16"/>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Government Guidance Funds</a:t>
            </a:r>
            <a:endParaRPr/>
          </a:p>
        </p:txBody>
      </p:sp>
      <p:sp>
        <p:nvSpPr>
          <p:cNvPr id="236" name="Google Shape;236;p16"/>
          <p:cNvSpPr txBox="1">
            <a:spLocks noGrp="1"/>
          </p:cNvSpPr>
          <p:nvPr>
            <p:ph type="body" idx="1"/>
          </p:nvPr>
        </p:nvSpPr>
        <p:spPr>
          <a:xfrm>
            <a:off x="535781" y="1562694"/>
            <a:ext cx="11120438" cy="5063133"/>
          </a:xfrm>
          <a:prstGeom prst="rect">
            <a:avLst/>
          </a:prstGeom>
          <a:noFill/>
          <a:ln>
            <a:noFill/>
          </a:ln>
        </p:spPr>
        <p:txBody>
          <a:bodyPr spcFirstLastPara="1" wrap="square" lIns="50800" tIns="50800" rIns="50800" bIns="50800" anchor="t" anchorCtr="0">
            <a:normAutofit fontScale="85000" lnSpcReduction="20000"/>
          </a:bodyPr>
          <a:lstStyle/>
          <a:p>
            <a:pPr marL="321457" lvl="0" indent="-321457" algn="l" rtl="0">
              <a:lnSpc>
                <a:spcPct val="100000"/>
              </a:lnSpc>
              <a:spcBef>
                <a:spcPts val="0"/>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The Chinese government has employed government guidance funds to direct investments into strategic industries and accelerate the development of China's technological leadership on a global scale. </a:t>
            </a:r>
            <a:endParaRPr/>
          </a:p>
          <a:p>
            <a:pPr marL="321457" lvl="0" indent="-321457"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Since the turn of the 21st century, government guidance funds have emerged as a crucial mechanism for China to implement its industrial policies.</a:t>
            </a:r>
            <a:endParaRPr/>
          </a:p>
          <a:p>
            <a:pPr marL="321457" lvl="0" indent="-321457"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These funds are venture-capital-like public-private investment vehicles that operate according to the state's industrial policy objectives, aiming to generate financial returns while also supporting specific government priorities, such as promoting emerging technologies or attracting industry to particular regions.</a:t>
            </a:r>
            <a:endParaRPr/>
          </a:p>
          <a:p>
            <a:pPr marL="321457" lvl="0" indent="-321457" algn="l" rtl="0">
              <a:lnSpc>
                <a:spcPct val="100000"/>
              </a:lnSpc>
              <a:spcBef>
                <a:spcPts val="2953"/>
              </a:spcBef>
              <a:spcAft>
                <a:spcPts val="0"/>
              </a:spcAft>
              <a:buClr>
                <a:schemeClr val="dk1"/>
              </a:buClr>
              <a:buSzPct val="74081"/>
              <a:buChar char="•"/>
            </a:pPr>
            <a:r>
              <a:rPr lang="en-US">
                <a:solidFill>
                  <a:schemeClr val="dk1"/>
                </a:solidFill>
                <a:latin typeface="Helvetica Neue Light"/>
                <a:ea typeface="Helvetica Neue Light"/>
                <a:cs typeface="Helvetica Neue Light"/>
                <a:sym typeface="Helvetica Neue Light"/>
              </a:rPr>
              <a:t>Public and private sources contribute to these funds, with limited partners (LPs) investing capital and receiving returns while general partners (GPs) make investment decisions and oversee operations. While private investment is encouraged, these funds are predominantly financed by the government, state-owned enterprises, and state-influenced financial institutions.</a:t>
            </a:r>
            <a:endParaRPr/>
          </a:p>
        </p:txBody>
      </p:sp>
      <p:sp>
        <p:nvSpPr>
          <p:cNvPr id="237" name="Google Shape;237;p16"/>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41"/>
        <p:cNvGrpSpPr/>
        <p:nvPr/>
      </p:nvGrpSpPr>
      <p:grpSpPr>
        <a:xfrm>
          <a:off x="0" y="0"/>
          <a:ext cx="0" cy="0"/>
          <a:chOff x="0" y="0"/>
          <a:chExt cx="0" cy="0"/>
        </a:xfrm>
      </p:grpSpPr>
      <p:sp>
        <p:nvSpPr>
          <p:cNvPr id="242" name="Google Shape;242;p17"/>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Does China’s New Industrial Policy Work? </a:t>
            </a:r>
            <a:endParaRPr/>
          </a:p>
        </p:txBody>
      </p:sp>
      <p:sp>
        <p:nvSpPr>
          <p:cNvPr id="243" name="Google Shape;243;p17"/>
          <p:cNvSpPr txBox="1">
            <a:spLocks noGrp="1"/>
          </p:cNvSpPr>
          <p:nvPr>
            <p:ph type="body" idx="1"/>
          </p:nvPr>
        </p:nvSpPr>
        <p:spPr>
          <a:xfrm>
            <a:off x="535781" y="1562695"/>
            <a:ext cx="11120438" cy="4688086"/>
          </a:xfrm>
          <a:prstGeom prst="rect">
            <a:avLst/>
          </a:prstGeom>
          <a:noFill/>
          <a:ln>
            <a:noFill/>
          </a:ln>
        </p:spPr>
        <p:txBody>
          <a:bodyPr spcFirstLastPara="1" wrap="square" lIns="50800" tIns="50800" rIns="50800" bIns="50800" anchor="t" anchorCtr="0">
            <a:normAutofit/>
          </a:bodyPr>
          <a:lstStyle/>
          <a:p>
            <a:pPr marL="321457" lvl="0" indent="-321457" algn="l" rtl="0">
              <a:lnSpc>
                <a:spcPct val="100000"/>
              </a:lnSpc>
              <a:spcBef>
                <a:spcPts val="0"/>
              </a:spcBef>
              <a:spcAft>
                <a:spcPts val="0"/>
              </a:spcAft>
              <a:buClr>
                <a:schemeClr val="dk1"/>
              </a:buClr>
              <a:buSzPts val="1875"/>
              <a:buChar char="•"/>
            </a:pPr>
            <a:r>
              <a:rPr lang="en-US">
                <a:solidFill>
                  <a:schemeClr val="dk1"/>
                </a:solidFill>
                <a:latin typeface="Helvetica Neue Light"/>
                <a:ea typeface="Helvetica Neue Light"/>
                <a:cs typeface="Helvetica Neue Light"/>
                <a:sym typeface="Helvetica Neue Light"/>
              </a:rPr>
              <a:t>China's initial adoption of a Japanese-style industrial policy from Soviet-style economic management represents a positive step towards a more market-oriented economy during the early stages of reform and opening-up. However, as market mechanisms have become increasingly fundamental to the economy, the once-successful industrial policy is now experiencing diminishing returns. </a:t>
            </a:r>
            <a:endParaRPr/>
          </a:p>
          <a:p>
            <a:pPr marL="321457" lvl="0" indent="-321457" algn="l" rtl="0">
              <a:lnSpc>
                <a:spcPct val="100000"/>
              </a:lnSpc>
              <a:spcBef>
                <a:spcPts val="2953"/>
              </a:spcBef>
              <a:spcAft>
                <a:spcPts val="0"/>
              </a:spcAft>
              <a:buClr>
                <a:schemeClr val="dk1"/>
              </a:buClr>
              <a:buSzPts val="1875"/>
              <a:buChar char="•"/>
            </a:pPr>
            <a:r>
              <a:rPr lang="en-US">
                <a:solidFill>
                  <a:schemeClr val="dk1"/>
                </a:solidFill>
                <a:latin typeface="Helvetica Neue Light"/>
                <a:ea typeface="Helvetica Neue Light"/>
                <a:cs typeface="Helvetica Neue Light"/>
                <a:sym typeface="Helvetica Neue Light"/>
              </a:rPr>
              <a:t>Moreover, while government intervention may be effective during the catch-up phase, its effectiveness in driving innovation-based growth is often limited by the high degree of technology and market uncertainty surrounding the technology frontier.</a:t>
            </a:r>
            <a:endParaRPr/>
          </a:p>
          <a:p>
            <a:pPr marL="321457" lvl="0" indent="-200918" algn="l" rtl="0">
              <a:lnSpc>
                <a:spcPct val="100000"/>
              </a:lnSpc>
              <a:spcBef>
                <a:spcPts val="2953"/>
              </a:spcBef>
              <a:spcAft>
                <a:spcPts val="0"/>
              </a:spcAft>
              <a:buClr>
                <a:srgbClr val="747474"/>
              </a:buClr>
              <a:buSzPts val="1898"/>
              <a:buNone/>
            </a:pPr>
            <a:endParaRPr>
              <a:solidFill>
                <a:schemeClr val="dk1"/>
              </a:solidFill>
              <a:latin typeface="Helvetica Neue Light"/>
              <a:ea typeface="Helvetica Neue Light"/>
              <a:cs typeface="Helvetica Neue Light"/>
              <a:sym typeface="Helvetica Neue Light"/>
            </a:endParaRPr>
          </a:p>
        </p:txBody>
      </p:sp>
      <p:sp>
        <p:nvSpPr>
          <p:cNvPr id="244" name="Google Shape;244;p17"/>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title"/>
          </p:nvPr>
        </p:nvSpPr>
        <p:spPr>
          <a:xfrm>
            <a:off x="535775" y="155975"/>
            <a:ext cx="11572800" cy="982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Clr>
                <a:srgbClr val="000000"/>
              </a:buClr>
              <a:buSzPts val="2610"/>
              <a:buFont typeface="Helvetica Neue Light"/>
              <a:buNone/>
            </a:pPr>
            <a:r>
              <a:rPr lang="en-US" sz="2957"/>
              <a:t>The issues raised by Chinese industrial policy are </a:t>
            </a:r>
            <a:r>
              <a:rPr lang="en-US" sz="2957" b="1" i="1" u="sng">
                <a:latin typeface="Helvetica Neue"/>
                <a:ea typeface="Helvetica Neue"/>
                <a:cs typeface="Helvetica Neue"/>
                <a:sym typeface="Helvetica Neue"/>
              </a:rPr>
              <a:t>not</a:t>
            </a:r>
            <a:r>
              <a:rPr lang="en-US" sz="2957"/>
              <a:t> completely new</a:t>
            </a:r>
            <a:endParaRPr sz="2957"/>
          </a:p>
        </p:txBody>
      </p:sp>
      <p:sp>
        <p:nvSpPr>
          <p:cNvPr id="91" name="Google Shape;91;p3"/>
          <p:cNvSpPr txBox="1">
            <a:spLocks noGrp="1"/>
          </p:cNvSpPr>
          <p:nvPr>
            <p:ph type="body" idx="1"/>
          </p:nvPr>
        </p:nvSpPr>
        <p:spPr>
          <a:xfrm>
            <a:off x="535775" y="1562700"/>
            <a:ext cx="11656200" cy="5295300"/>
          </a:xfrm>
          <a:prstGeom prst="rect">
            <a:avLst/>
          </a:prstGeom>
          <a:noFill/>
          <a:ln>
            <a:noFill/>
          </a:ln>
        </p:spPr>
        <p:txBody>
          <a:bodyPr spcFirstLastPara="1" wrap="square" lIns="50800" tIns="50800" rIns="50800" bIns="50800" anchor="t" anchorCtr="0">
            <a:normAutofit/>
          </a:bodyPr>
          <a:lstStyle/>
          <a:p>
            <a:pPr marL="440457"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231" dirty="0">
                <a:solidFill>
                  <a:schemeClr val="dk1"/>
                </a:solidFill>
              </a:rPr>
              <a:t>Remember the intense policy debate concerning the appropriate response to </a:t>
            </a:r>
            <a:r>
              <a:rPr lang="en-US" sz="2231" b="1" i="1" dirty="0">
                <a:solidFill>
                  <a:schemeClr val="dk1"/>
                </a:solidFill>
              </a:rPr>
              <a:t>Japanese </a:t>
            </a:r>
            <a:r>
              <a:rPr lang="en-US" sz="2231" dirty="0">
                <a:solidFill>
                  <a:schemeClr val="dk1"/>
                </a:solidFill>
              </a:rPr>
              <a:t>industrial policy?</a:t>
            </a:r>
          </a:p>
          <a:p>
            <a:pPr marL="440457" lvl="0" indent="-342900" algn="l" rtl="0">
              <a:lnSpc>
                <a:spcPct val="100000"/>
              </a:lnSpc>
              <a:spcBef>
                <a:spcPts val="0"/>
              </a:spcBef>
              <a:spcAft>
                <a:spcPts val="0"/>
              </a:spcAft>
              <a:buClr>
                <a:schemeClr val="dk1"/>
              </a:buClr>
              <a:buSzPct val="100000"/>
              <a:buFont typeface="Arial" panose="020B0604020202020204" pitchFamily="34" charset="0"/>
              <a:buChar char="•"/>
            </a:pPr>
            <a:endParaRPr lang="en-US" sz="2231" dirty="0">
              <a:solidFill>
                <a:schemeClr val="dk1"/>
              </a:solidFill>
            </a:endParaRPr>
          </a:p>
          <a:p>
            <a:pPr marL="440457"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231" dirty="0">
                <a:solidFill>
                  <a:schemeClr val="dk1"/>
                </a:solidFill>
              </a:rPr>
              <a:t>The strategic trade literature of the 1980s and the growth-and-trade literature of the early 1990s were inspired, in part, by Japanese industrial policy.</a:t>
            </a:r>
          </a:p>
          <a:p>
            <a:pPr marL="440457" lvl="0" indent="-342900" algn="l" rtl="0">
              <a:lnSpc>
                <a:spcPct val="100000"/>
              </a:lnSpc>
              <a:spcBef>
                <a:spcPts val="0"/>
              </a:spcBef>
              <a:spcAft>
                <a:spcPts val="0"/>
              </a:spcAft>
              <a:buClr>
                <a:schemeClr val="dk1"/>
              </a:buClr>
              <a:buSzPct val="100000"/>
              <a:buFont typeface="Arial" panose="020B0604020202020204" pitchFamily="34" charset="0"/>
              <a:buChar char="•"/>
            </a:pPr>
            <a:endParaRPr lang="en-US" sz="2231" dirty="0">
              <a:solidFill>
                <a:schemeClr val="dk1"/>
              </a:solidFill>
            </a:endParaRPr>
          </a:p>
          <a:p>
            <a:pPr marL="440457"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231" dirty="0">
                <a:solidFill>
                  <a:schemeClr val="dk1"/>
                </a:solidFill>
              </a:rPr>
              <a:t>That literature rigorously considered the circumstances under which industrial policy might work – and might not work.  Some of those lessons turn out to be relevant for Chinese industrial policies apparent successes and failures.  </a:t>
            </a:r>
          </a:p>
          <a:p>
            <a:pPr marL="440457" lvl="0" indent="-342900" algn="l" rtl="0">
              <a:lnSpc>
                <a:spcPct val="100000"/>
              </a:lnSpc>
              <a:spcBef>
                <a:spcPts val="0"/>
              </a:spcBef>
              <a:spcAft>
                <a:spcPts val="0"/>
              </a:spcAft>
              <a:buClr>
                <a:schemeClr val="dk1"/>
              </a:buClr>
              <a:buSzPct val="100000"/>
              <a:buFont typeface="Arial" panose="020B0604020202020204" pitchFamily="34" charset="0"/>
              <a:buChar char="•"/>
            </a:pPr>
            <a:endParaRPr lang="en-US" sz="2231" dirty="0">
              <a:solidFill>
                <a:schemeClr val="dk1"/>
              </a:solidFill>
            </a:endParaRPr>
          </a:p>
          <a:p>
            <a:pPr marL="440457"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231" dirty="0">
                <a:solidFill>
                  <a:schemeClr val="dk1"/>
                </a:solidFill>
              </a:rPr>
              <a:t>An empirical literature has examined the long-run impact of industrial policy in Japan and other formerly fast-growing Asian nations; that literature can also provide useful lessons.</a:t>
            </a:r>
          </a:p>
          <a:p>
            <a:pPr marL="440457" lvl="0" indent="-342900" algn="l" rtl="0">
              <a:lnSpc>
                <a:spcPct val="100000"/>
              </a:lnSpc>
              <a:spcBef>
                <a:spcPts val="0"/>
              </a:spcBef>
              <a:spcAft>
                <a:spcPts val="0"/>
              </a:spcAft>
              <a:buClr>
                <a:schemeClr val="dk1"/>
              </a:buClr>
              <a:buSzPct val="100000"/>
              <a:buFont typeface="Arial" panose="020B0604020202020204" pitchFamily="34" charset="0"/>
              <a:buChar char="•"/>
            </a:pPr>
            <a:endParaRPr lang="en-US" sz="2231" dirty="0">
              <a:solidFill>
                <a:schemeClr val="dk1"/>
              </a:solidFill>
            </a:endParaRPr>
          </a:p>
          <a:p>
            <a:pPr marL="440457" lvl="0" indent="-342900" algn="l" rtl="0">
              <a:lnSpc>
                <a:spcPct val="100000"/>
              </a:lnSpc>
              <a:spcBef>
                <a:spcPts val="0"/>
              </a:spcBef>
              <a:spcAft>
                <a:spcPts val="0"/>
              </a:spcAft>
              <a:buClr>
                <a:schemeClr val="dk1"/>
              </a:buClr>
              <a:buSzPct val="100000"/>
              <a:buFont typeface="Arial" panose="020B0604020202020204" pitchFamily="34" charset="0"/>
              <a:buChar char="•"/>
            </a:pPr>
            <a:r>
              <a:rPr lang="en-US" sz="2231" dirty="0">
                <a:solidFill>
                  <a:schemeClr val="dk1"/>
                </a:solidFill>
              </a:rPr>
              <a:t>A careful review of the nascent literature on Chinese industrial policy unearths interesting similarities to these earlier lines of research.</a:t>
            </a:r>
            <a:endParaRPr sz="2231" dirty="0">
              <a:solidFill>
                <a:schemeClr val="dk1"/>
              </a:solidFill>
            </a:endParaRPr>
          </a:p>
          <a:p>
            <a:pPr marL="457200" lvl="0" indent="0" algn="l" rtl="0">
              <a:lnSpc>
                <a:spcPct val="100000"/>
              </a:lnSpc>
              <a:spcBef>
                <a:spcPts val="0"/>
              </a:spcBef>
              <a:spcAft>
                <a:spcPts val="0"/>
              </a:spcAft>
              <a:buNone/>
            </a:pPr>
            <a:endParaRPr sz="2231" dirty="0">
              <a:solidFill>
                <a:schemeClr val="dk1"/>
              </a:solidFill>
            </a:endParaRPr>
          </a:p>
          <a:p>
            <a:pPr marL="0" lvl="0" indent="0" algn="l" rtl="0">
              <a:lnSpc>
                <a:spcPct val="100000"/>
              </a:lnSpc>
              <a:spcBef>
                <a:spcPts val="0"/>
              </a:spcBef>
              <a:spcAft>
                <a:spcPts val="0"/>
              </a:spcAft>
              <a:buNone/>
            </a:pPr>
            <a:endParaRPr sz="2231" dirty="0">
              <a:solidFill>
                <a:schemeClr val="dk1"/>
              </a:solidFill>
            </a:endParaRPr>
          </a:p>
          <a:p>
            <a:pPr marL="457200" lvl="0" indent="0" algn="l" rtl="0">
              <a:lnSpc>
                <a:spcPct val="100000"/>
              </a:lnSpc>
              <a:spcBef>
                <a:spcPts val="0"/>
              </a:spcBef>
              <a:spcAft>
                <a:spcPts val="0"/>
              </a:spcAft>
              <a:buNone/>
            </a:pPr>
            <a:endParaRPr sz="2231" dirty="0">
              <a:solidFill>
                <a:schemeClr val="dk1"/>
              </a:solidFill>
            </a:endParaRPr>
          </a:p>
          <a:p>
            <a:pPr marL="0" lvl="0" indent="0" algn="l" rtl="0">
              <a:lnSpc>
                <a:spcPct val="100000"/>
              </a:lnSpc>
              <a:spcBef>
                <a:spcPts val="0"/>
              </a:spcBef>
              <a:spcAft>
                <a:spcPts val="0"/>
              </a:spcAft>
              <a:buNone/>
            </a:pPr>
            <a:endParaRPr sz="2231" dirty="0">
              <a:solidFill>
                <a:schemeClr val="dk1"/>
              </a:solidFill>
            </a:endParaRPr>
          </a:p>
          <a:p>
            <a:pPr marL="0" lvl="0" indent="0" algn="l" rtl="0">
              <a:lnSpc>
                <a:spcPct val="100000"/>
              </a:lnSpc>
              <a:spcBef>
                <a:spcPts val="0"/>
              </a:spcBef>
              <a:spcAft>
                <a:spcPts val="0"/>
              </a:spcAft>
              <a:buNone/>
            </a:pPr>
            <a:endParaRPr sz="2231" dirty="0">
              <a:solidFill>
                <a:schemeClr val="dk1"/>
              </a:solidFill>
            </a:endParaRPr>
          </a:p>
        </p:txBody>
      </p:sp>
      <p:sp>
        <p:nvSpPr>
          <p:cNvPr id="92" name="Google Shape;92;p3"/>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 calcmode="lin" valueType="num">
                                      <p:cBhvr additive="base">
                                        <p:cTn id="7"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
                                            <p:txEl>
                                              <p:pRg st="2" end="2"/>
                                            </p:txEl>
                                          </p:spTgt>
                                        </p:tgtEl>
                                        <p:attrNameLst>
                                          <p:attrName>style.visibility</p:attrName>
                                        </p:attrNameLst>
                                      </p:cBhvr>
                                      <p:to>
                                        <p:strVal val="visible"/>
                                      </p:to>
                                    </p:set>
                                    <p:anim calcmode="lin" valueType="num">
                                      <p:cBhvr additive="base">
                                        <p:cTn id="13" dur="500" fill="hold"/>
                                        <p:tgtEl>
                                          <p:spTgt spid="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1">
                                            <p:txEl>
                                              <p:pRg st="4" end="4"/>
                                            </p:txEl>
                                          </p:spTgt>
                                        </p:tgtEl>
                                        <p:attrNameLst>
                                          <p:attrName>style.visibility</p:attrName>
                                        </p:attrNameLst>
                                      </p:cBhvr>
                                      <p:to>
                                        <p:strVal val="visible"/>
                                      </p:to>
                                    </p:set>
                                    <p:anim calcmode="lin" valueType="num">
                                      <p:cBhvr additive="base">
                                        <p:cTn id="19" dur="500" fill="hold"/>
                                        <p:tgtEl>
                                          <p:spTgt spid="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1">
                                            <p:txEl>
                                              <p:pRg st="6" end="6"/>
                                            </p:txEl>
                                          </p:spTgt>
                                        </p:tgtEl>
                                        <p:attrNameLst>
                                          <p:attrName>style.visibility</p:attrName>
                                        </p:attrNameLst>
                                      </p:cBhvr>
                                      <p:to>
                                        <p:strVal val="visible"/>
                                      </p:to>
                                    </p:set>
                                    <p:anim calcmode="lin" valueType="num">
                                      <p:cBhvr additive="base">
                                        <p:cTn id="25" dur="500" fill="hold"/>
                                        <p:tgtEl>
                                          <p:spTgt spid="9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1">
                                            <p:txEl>
                                              <p:pRg st="8" end="8"/>
                                            </p:txEl>
                                          </p:spTgt>
                                        </p:tgtEl>
                                        <p:attrNameLst>
                                          <p:attrName>style.visibility</p:attrName>
                                        </p:attrNameLst>
                                      </p:cBhvr>
                                      <p:to>
                                        <p:strVal val="visible"/>
                                      </p:to>
                                    </p:set>
                                    <p:anim calcmode="lin" valueType="num">
                                      <p:cBhvr additive="base">
                                        <p:cTn id="31" dur="500" fill="hold"/>
                                        <p:tgtEl>
                                          <p:spTgt spid="9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2433868e8c8_0_0"/>
          <p:cNvSpPr txBox="1">
            <a:spLocks noGrp="1"/>
          </p:cNvSpPr>
          <p:nvPr>
            <p:ph type="title"/>
          </p:nvPr>
        </p:nvSpPr>
        <p:spPr>
          <a:xfrm>
            <a:off x="535781" y="232172"/>
            <a:ext cx="11120400" cy="982200"/>
          </a:xfrm>
          <a:prstGeom prst="rect">
            <a:avLst/>
          </a:prstGeom>
          <a:noFill/>
          <a:ln>
            <a:noFill/>
          </a:ln>
        </p:spPr>
        <p:txBody>
          <a:bodyPr spcFirstLastPara="1" wrap="square" lIns="50800" tIns="50800" rIns="50800" bIns="50800" anchor="b" anchorCtr="0">
            <a:normAutofit fontScale="90000"/>
          </a:bodyPr>
          <a:lstStyle/>
          <a:p>
            <a:pPr marL="0" lvl="0" indent="0" algn="l" rtl="0">
              <a:lnSpc>
                <a:spcPct val="100000"/>
              </a:lnSpc>
              <a:spcBef>
                <a:spcPts val="0"/>
              </a:spcBef>
              <a:spcAft>
                <a:spcPts val="0"/>
              </a:spcAft>
              <a:buClr>
                <a:srgbClr val="000000"/>
              </a:buClr>
              <a:buSzPts val="2900"/>
              <a:buFont typeface="Helvetica Neue Light"/>
              <a:buNone/>
            </a:pPr>
            <a:r>
              <a:rPr lang="en-US">
                <a:latin typeface="Helvetica Neue Light"/>
                <a:ea typeface="Helvetica Neue Light"/>
                <a:cs typeface="Helvetica Neue Light"/>
                <a:sym typeface="Helvetica Neue Light"/>
              </a:rPr>
              <a:t>Five major themes regarding the evolution of Chinese industrial policy</a:t>
            </a:r>
            <a:endParaRPr/>
          </a:p>
        </p:txBody>
      </p:sp>
      <p:sp>
        <p:nvSpPr>
          <p:cNvPr id="98" name="Google Shape;98;g2433868e8c8_0_0"/>
          <p:cNvSpPr txBox="1">
            <a:spLocks noGrp="1"/>
          </p:cNvSpPr>
          <p:nvPr>
            <p:ph type="body" idx="1"/>
          </p:nvPr>
        </p:nvSpPr>
        <p:spPr>
          <a:xfrm>
            <a:off x="535781" y="1562695"/>
            <a:ext cx="11120400" cy="4688100"/>
          </a:xfrm>
          <a:prstGeom prst="rect">
            <a:avLst/>
          </a:prstGeom>
          <a:noFill/>
          <a:ln>
            <a:noFill/>
          </a:ln>
        </p:spPr>
        <p:txBody>
          <a:bodyPr spcFirstLastPara="1" wrap="square" lIns="50800" tIns="50800" rIns="50800" bIns="50800" anchor="t" anchorCtr="0">
            <a:normAutofit/>
          </a:bodyPr>
          <a:lstStyle/>
          <a:p>
            <a:pPr marL="429832" lvl="0" indent="-342900" algn="l" rtl="0">
              <a:lnSpc>
                <a:spcPct val="100000"/>
              </a:lnSpc>
              <a:spcBef>
                <a:spcPts val="0"/>
              </a:spcBef>
              <a:spcAft>
                <a:spcPts val="0"/>
              </a:spcAft>
              <a:buClr>
                <a:schemeClr val="dk1"/>
              </a:buClr>
              <a:buSzPts val="2231"/>
              <a:buFont typeface="Arial" panose="020B0604020202020204" pitchFamily="34" charset="0"/>
              <a:buChar char="•"/>
            </a:pPr>
            <a:r>
              <a:rPr lang="en-US" sz="2231" dirty="0">
                <a:solidFill>
                  <a:schemeClr val="dk1"/>
                </a:solidFill>
              </a:rPr>
              <a:t>The Chinese government has consistently maintained the goal of guiding China’s industrial evolution at the industry level.</a:t>
            </a: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endParaRPr lang="en-US" sz="2231" dirty="0">
              <a:solidFill>
                <a:schemeClr val="dk1"/>
              </a:solidFill>
              <a:latin typeface="Helvetica Neue Light"/>
              <a:ea typeface="Helvetica Neue Light"/>
              <a:cs typeface="Helvetica Neue Light"/>
              <a:sym typeface="Helvetica Neue Light"/>
            </a:endParaRP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r>
              <a:rPr lang="en-US" sz="2231" dirty="0">
                <a:solidFill>
                  <a:schemeClr val="dk1"/>
                </a:solidFill>
                <a:latin typeface="Helvetica Neue Light"/>
                <a:ea typeface="Helvetica Neue Light"/>
                <a:cs typeface="Helvetica Neue Light"/>
                <a:sym typeface="Helvetica Neue Light"/>
              </a:rPr>
              <a:t>The Chinese government</a:t>
            </a:r>
            <a:r>
              <a:rPr lang="en-US" sz="2231" dirty="0">
                <a:solidFill>
                  <a:schemeClr val="dk1"/>
                </a:solidFill>
              </a:rPr>
              <a:t>’s substantial power over the allocation of key resources gives it a greater ability to shape that industrial evolution than most rival nations.</a:t>
            </a: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endParaRPr lang="en-US" sz="2231" dirty="0">
              <a:solidFill>
                <a:schemeClr val="dk1"/>
              </a:solidFill>
            </a:endParaRP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r>
              <a:rPr lang="en-US" sz="2231" dirty="0">
                <a:solidFill>
                  <a:schemeClr val="dk1"/>
                </a:solidFill>
              </a:rPr>
              <a:t>But the usual principal-agent problems arise!</a:t>
            </a: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endParaRPr lang="en-US" sz="2231" dirty="0">
              <a:solidFill>
                <a:schemeClr val="dk1"/>
              </a:solidFill>
            </a:endParaRP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r>
              <a:rPr lang="en-US" sz="2231" dirty="0">
                <a:solidFill>
                  <a:schemeClr val="dk1"/>
                </a:solidFill>
              </a:rPr>
              <a:t>There is a growing gap between China’s industrial policy ambitions and its capabilities of realizing them.</a:t>
            </a: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endParaRPr lang="en-US" sz="2231" dirty="0">
              <a:solidFill>
                <a:schemeClr val="dk1"/>
              </a:solidFill>
            </a:endParaRP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r>
              <a:rPr lang="en-US" sz="2231" dirty="0">
                <a:solidFill>
                  <a:schemeClr val="dk1"/>
                </a:solidFill>
              </a:rPr>
              <a:t>China’s industrial policy is challenged by the “uneasy coexistence of multiple objectives.”</a:t>
            </a:r>
            <a:endParaRPr sz="2231" dirty="0">
              <a:solidFill>
                <a:schemeClr val="dk1"/>
              </a:solidFill>
            </a:endParaRPr>
          </a:p>
          <a:p>
            <a:pPr marL="457200" lvl="0" indent="0" algn="l" rtl="0">
              <a:lnSpc>
                <a:spcPct val="100000"/>
              </a:lnSpc>
              <a:spcBef>
                <a:spcPts val="0"/>
              </a:spcBef>
              <a:spcAft>
                <a:spcPts val="0"/>
              </a:spcAft>
              <a:buNone/>
            </a:pPr>
            <a:endParaRPr sz="2231" dirty="0">
              <a:solidFill>
                <a:schemeClr val="dk1"/>
              </a:solidFill>
            </a:endParaRPr>
          </a:p>
          <a:p>
            <a:pPr marL="0" lvl="0" indent="0" algn="l" rtl="0">
              <a:lnSpc>
                <a:spcPct val="100000"/>
              </a:lnSpc>
              <a:spcBef>
                <a:spcPts val="0"/>
              </a:spcBef>
              <a:spcAft>
                <a:spcPts val="0"/>
              </a:spcAft>
              <a:buNone/>
            </a:pPr>
            <a:endParaRPr sz="2231" dirty="0">
              <a:solidFill>
                <a:schemeClr val="dk1"/>
              </a:solidFill>
            </a:endParaRPr>
          </a:p>
          <a:p>
            <a:pPr marL="0" lvl="0" indent="0" algn="l" rtl="0">
              <a:lnSpc>
                <a:spcPct val="100000"/>
              </a:lnSpc>
              <a:spcBef>
                <a:spcPts val="0"/>
              </a:spcBef>
              <a:spcAft>
                <a:spcPts val="0"/>
              </a:spcAft>
              <a:buNone/>
            </a:pPr>
            <a:endParaRPr sz="2231" dirty="0">
              <a:solidFill>
                <a:schemeClr val="dk1"/>
              </a:solidFill>
            </a:endParaRPr>
          </a:p>
        </p:txBody>
      </p:sp>
      <p:sp>
        <p:nvSpPr>
          <p:cNvPr id="99" name="Google Shape;99;g2433868e8c8_0_0"/>
          <p:cNvSpPr txBox="1">
            <a:spLocks noGrp="1"/>
          </p:cNvSpPr>
          <p:nvPr>
            <p:ph type="sldNum" idx="12"/>
          </p:nvPr>
        </p:nvSpPr>
        <p:spPr>
          <a:xfrm>
            <a:off x="11556707" y="6425362"/>
            <a:ext cx="237300" cy="254100"/>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
                                            <p:txEl>
                                              <p:pRg st="2" end="2"/>
                                            </p:txEl>
                                          </p:spTgt>
                                        </p:tgtEl>
                                        <p:attrNameLst>
                                          <p:attrName>style.visibility</p:attrName>
                                        </p:attrNameLst>
                                      </p:cBhvr>
                                      <p:to>
                                        <p:strVal val="visible"/>
                                      </p:to>
                                    </p:set>
                                    <p:anim calcmode="lin" valueType="num">
                                      <p:cBhvr additive="base">
                                        <p:cTn id="13"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
                                            <p:txEl>
                                              <p:pRg st="4" end="4"/>
                                            </p:txEl>
                                          </p:spTgt>
                                        </p:tgtEl>
                                        <p:attrNameLst>
                                          <p:attrName>style.visibility</p:attrName>
                                        </p:attrNameLst>
                                      </p:cBhvr>
                                      <p:to>
                                        <p:strVal val="visible"/>
                                      </p:to>
                                    </p:set>
                                    <p:anim calcmode="lin" valueType="num">
                                      <p:cBhvr additive="base">
                                        <p:cTn id="19" dur="500" fill="hold"/>
                                        <p:tgtEl>
                                          <p:spTgt spid="9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8">
                                            <p:txEl>
                                              <p:pRg st="6" end="6"/>
                                            </p:txEl>
                                          </p:spTgt>
                                        </p:tgtEl>
                                        <p:attrNameLst>
                                          <p:attrName>style.visibility</p:attrName>
                                        </p:attrNameLst>
                                      </p:cBhvr>
                                      <p:to>
                                        <p:strVal val="visible"/>
                                      </p:to>
                                    </p:set>
                                    <p:anim calcmode="lin" valueType="num">
                                      <p:cBhvr additive="base">
                                        <p:cTn id="25" dur="500" fill="hold"/>
                                        <p:tgtEl>
                                          <p:spTgt spid="9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8">
                                            <p:txEl>
                                              <p:pRg st="8" end="8"/>
                                            </p:txEl>
                                          </p:spTgt>
                                        </p:tgtEl>
                                        <p:attrNameLst>
                                          <p:attrName>style.visibility</p:attrName>
                                        </p:attrNameLst>
                                      </p:cBhvr>
                                      <p:to>
                                        <p:strVal val="visible"/>
                                      </p:to>
                                    </p:set>
                                    <p:anim calcmode="lin" valueType="num">
                                      <p:cBhvr additive="base">
                                        <p:cTn id="31" dur="500" fill="hold"/>
                                        <p:tgtEl>
                                          <p:spTgt spid="9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dirty="0"/>
              <a:t>The origins of Chinese industrial policy</a:t>
            </a:r>
            <a:endParaRPr dirty="0"/>
          </a:p>
        </p:txBody>
      </p:sp>
      <p:pic>
        <p:nvPicPr>
          <p:cNvPr id="105" name="Google Shape;105;p5" descr="蘇聯國旗（1955－1991）"/>
          <p:cNvPicPr preferRelativeResize="0"/>
          <p:nvPr/>
        </p:nvPicPr>
        <p:blipFill rotWithShape="1">
          <a:blip r:embed="rId3">
            <a:alphaModFix/>
          </a:blip>
          <a:srcRect r="25307"/>
          <a:stretch/>
        </p:blipFill>
        <p:spPr>
          <a:xfrm>
            <a:off x="2318204" y="1557037"/>
            <a:ext cx="1664494" cy="1114230"/>
          </a:xfrm>
          <a:prstGeom prst="rect">
            <a:avLst/>
          </a:prstGeom>
          <a:noFill/>
          <a:ln>
            <a:noFill/>
          </a:ln>
          <a:effectLst>
            <a:outerShdw blurRad="50800" dist="38100" dir="2700000" algn="tl" rotWithShape="0">
              <a:srgbClr val="000000">
                <a:alpha val="40000"/>
              </a:srgbClr>
            </a:outerShdw>
          </a:effectLst>
        </p:spPr>
      </p:pic>
      <p:pic>
        <p:nvPicPr>
          <p:cNvPr id="106" name="Google Shape;106;p5"/>
          <p:cNvPicPr preferRelativeResize="0"/>
          <p:nvPr/>
        </p:nvPicPr>
        <p:blipFill rotWithShape="1">
          <a:blip r:embed="rId4">
            <a:alphaModFix/>
          </a:blip>
          <a:srcRect/>
          <a:stretch/>
        </p:blipFill>
        <p:spPr>
          <a:xfrm>
            <a:off x="2334670" y="3262939"/>
            <a:ext cx="1664494" cy="1109662"/>
          </a:xfrm>
          <a:prstGeom prst="rect">
            <a:avLst/>
          </a:prstGeom>
          <a:noFill/>
          <a:ln>
            <a:noFill/>
          </a:ln>
          <a:effectLst>
            <a:outerShdw blurRad="50800" dist="38100" dir="2700000" algn="tl" rotWithShape="0">
              <a:srgbClr val="000000">
                <a:alpha val="40000"/>
              </a:srgbClr>
            </a:outerShdw>
          </a:effectLst>
        </p:spPr>
      </p:pic>
      <p:pic>
        <p:nvPicPr>
          <p:cNvPr id="107" name="Google Shape;107;p5"/>
          <p:cNvPicPr preferRelativeResize="0"/>
          <p:nvPr/>
        </p:nvPicPr>
        <p:blipFill rotWithShape="1">
          <a:blip r:embed="rId5">
            <a:alphaModFix/>
          </a:blip>
          <a:srcRect/>
          <a:stretch/>
        </p:blipFill>
        <p:spPr>
          <a:xfrm>
            <a:off x="8106151" y="2551922"/>
            <a:ext cx="3392906" cy="2261937"/>
          </a:xfrm>
          <a:prstGeom prst="rect">
            <a:avLst/>
          </a:prstGeom>
          <a:noFill/>
          <a:ln>
            <a:noFill/>
          </a:ln>
          <a:effectLst>
            <a:outerShdw blurRad="50800" dist="38100" dir="2700000" algn="tl" rotWithShape="0">
              <a:srgbClr val="000000">
                <a:alpha val="40000"/>
              </a:srgbClr>
            </a:outerShdw>
          </a:effectLst>
        </p:spPr>
      </p:pic>
      <p:sp>
        <p:nvSpPr>
          <p:cNvPr id="108" name="Google Shape;108;p5"/>
          <p:cNvSpPr txBox="1"/>
          <p:nvPr/>
        </p:nvSpPr>
        <p:spPr>
          <a:xfrm>
            <a:off x="1647674" y="2653419"/>
            <a:ext cx="2905346" cy="71814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2000" b="0" i="0" u="none" strike="noStrike" cap="none" dirty="0">
                <a:solidFill>
                  <a:schemeClr val="dk1"/>
                </a:solidFill>
                <a:latin typeface="Helvetica Neue Light"/>
                <a:ea typeface="Helvetica Neue Light"/>
                <a:cs typeface="Helvetica Neue Light"/>
                <a:sym typeface="Helvetica Neue Light"/>
              </a:rPr>
              <a:t>Soviet-style planned economy heritage</a:t>
            </a:r>
            <a:endParaRPr dirty="0"/>
          </a:p>
        </p:txBody>
      </p:sp>
      <p:sp>
        <p:nvSpPr>
          <p:cNvPr id="109" name="Google Shape;109;p5"/>
          <p:cNvSpPr txBox="1"/>
          <p:nvPr/>
        </p:nvSpPr>
        <p:spPr>
          <a:xfrm>
            <a:off x="1805322" y="4301870"/>
            <a:ext cx="2905346" cy="71814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2000" b="0" i="0" u="none" strike="noStrike" cap="none" dirty="0">
                <a:solidFill>
                  <a:schemeClr val="dk1"/>
                </a:solidFill>
                <a:latin typeface="Helvetica Neue Light"/>
                <a:ea typeface="Helvetica Neue Light"/>
                <a:cs typeface="Helvetica Neue Light"/>
                <a:sym typeface="Helvetica Neue Light"/>
              </a:rPr>
              <a:t>Japanese industrial policy inspiration </a:t>
            </a:r>
            <a:endParaRPr dirty="0"/>
          </a:p>
        </p:txBody>
      </p:sp>
      <p:pic>
        <p:nvPicPr>
          <p:cNvPr id="110" name="Google Shape;110;p5" descr="Flag of the United States of America"/>
          <p:cNvPicPr preferRelativeResize="0"/>
          <p:nvPr/>
        </p:nvPicPr>
        <p:blipFill rotWithShape="1">
          <a:blip r:embed="rId6">
            <a:alphaModFix/>
          </a:blip>
          <a:srcRect r="21397"/>
          <a:stretch/>
        </p:blipFill>
        <p:spPr>
          <a:xfrm>
            <a:off x="2372248" y="5089129"/>
            <a:ext cx="1645554" cy="1101552"/>
          </a:xfrm>
          <a:prstGeom prst="rect">
            <a:avLst/>
          </a:prstGeom>
          <a:noFill/>
          <a:ln>
            <a:noFill/>
          </a:ln>
          <a:effectLst>
            <a:outerShdw blurRad="50800" dist="38100" dir="2700000" algn="tl" rotWithShape="0">
              <a:srgbClr val="000000">
                <a:alpha val="40000"/>
              </a:srgbClr>
            </a:outerShdw>
          </a:effectLst>
        </p:spPr>
      </p:pic>
      <p:sp>
        <p:nvSpPr>
          <p:cNvPr id="111" name="Google Shape;111;p5"/>
          <p:cNvSpPr txBox="1"/>
          <p:nvPr/>
        </p:nvSpPr>
        <p:spPr>
          <a:xfrm>
            <a:off x="1848993" y="6255217"/>
            <a:ext cx="2905346" cy="41036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chemeClr val="dk1"/>
              </a:buClr>
              <a:buSzPts val="2000"/>
              <a:buFont typeface="Helvetica Neue Light"/>
              <a:buNone/>
            </a:pPr>
            <a:r>
              <a:rPr lang="en-US" sz="2000" b="0" i="0" u="none" strike="noStrike" cap="none" dirty="0">
                <a:solidFill>
                  <a:schemeClr val="dk1"/>
                </a:solidFill>
                <a:latin typeface="Helvetica Neue Light"/>
                <a:ea typeface="Helvetica Neue Light"/>
                <a:cs typeface="Helvetica Neue Light"/>
                <a:sym typeface="Helvetica Neue Light"/>
              </a:rPr>
              <a:t>US prosperity aspiration </a:t>
            </a:r>
            <a:endParaRPr dirty="0"/>
          </a:p>
        </p:txBody>
      </p:sp>
      <p:sp>
        <p:nvSpPr>
          <p:cNvPr id="112" name="Google Shape;112;p5"/>
          <p:cNvSpPr/>
          <p:nvPr/>
        </p:nvSpPr>
        <p:spPr>
          <a:xfrm>
            <a:off x="5296092" y="3429000"/>
            <a:ext cx="1657350" cy="625846"/>
          </a:xfrm>
          <a:prstGeom prst="rightArrow">
            <a:avLst>
              <a:gd name="adj1" fmla="val 50000"/>
              <a:gd name="adj2" fmla="val 50000"/>
            </a:avLst>
          </a:prstGeom>
          <a:solidFill>
            <a:srgbClr val="00B0F0"/>
          </a:solid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FFFFFF"/>
              </a:solidFill>
              <a:latin typeface="Helvetica Neue Light"/>
              <a:ea typeface="Helvetica Neue Light"/>
              <a:cs typeface="Helvetica Neue Light"/>
              <a:sym typeface="Helvetica Neue Light"/>
            </a:endParaRPr>
          </a:p>
        </p:txBody>
      </p:sp>
      <p:sp>
        <p:nvSpPr>
          <p:cNvPr id="113" name="Google Shape;113;p5"/>
          <p:cNvSpPr txBox="1"/>
          <p:nvPr/>
        </p:nvSpPr>
        <p:spPr>
          <a:xfrm>
            <a:off x="6752223" y="5054502"/>
            <a:ext cx="610076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Helvetica Neue Light"/>
              <a:buNone/>
            </a:pPr>
            <a:r>
              <a:rPr lang="en-US" sz="3200" b="0" i="0" u="none" strike="noStrike" cap="none" dirty="0">
                <a:solidFill>
                  <a:schemeClr val="dk1"/>
                </a:solidFill>
                <a:latin typeface="Helvetica Neue Light"/>
                <a:ea typeface="Helvetica Neue Light"/>
                <a:cs typeface="Helvetica Neue Light"/>
                <a:sym typeface="Helvetica Neue Light"/>
              </a:rPr>
              <a:t>Chinese industrial policy</a:t>
            </a:r>
            <a:endParaRPr dirty="0"/>
          </a:p>
        </p:txBody>
      </p:sp>
      <p:sp>
        <p:nvSpPr>
          <p:cNvPr id="114" name="Google Shape;114;p5"/>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ppt_x"/>
                                          </p:val>
                                        </p:tav>
                                        <p:tav tm="100000">
                                          <p:val>
                                            <p:strVal val="#ppt_x"/>
                                          </p:val>
                                        </p:tav>
                                      </p:tavLst>
                                    </p:anim>
                                    <p:anim calcmode="lin" valueType="num">
                                      <p:cBhvr additive="base">
                                        <p:cTn id="12"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additive="base">
                                        <p:cTn id="17" dur="500" fill="hold"/>
                                        <p:tgtEl>
                                          <p:spTgt spid="106"/>
                                        </p:tgtEl>
                                        <p:attrNameLst>
                                          <p:attrName>ppt_x</p:attrName>
                                        </p:attrNameLst>
                                      </p:cBhvr>
                                      <p:tavLst>
                                        <p:tav tm="0">
                                          <p:val>
                                            <p:strVal val="#ppt_x"/>
                                          </p:val>
                                        </p:tav>
                                        <p:tav tm="100000">
                                          <p:val>
                                            <p:strVal val="#ppt_x"/>
                                          </p:val>
                                        </p:tav>
                                      </p:tavLst>
                                    </p:anim>
                                    <p:anim calcmode="lin" valueType="num">
                                      <p:cBhvr additive="base">
                                        <p:cTn id="18" dur="500" fill="hold"/>
                                        <p:tgtEl>
                                          <p:spTgt spid="10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9"/>
                                        </p:tgtEl>
                                        <p:attrNameLst>
                                          <p:attrName>style.visibility</p:attrName>
                                        </p:attrNameLst>
                                      </p:cBhvr>
                                      <p:to>
                                        <p:strVal val="visible"/>
                                      </p:to>
                                    </p:set>
                                    <p:anim calcmode="lin" valueType="num">
                                      <p:cBhvr additive="base">
                                        <p:cTn id="21" dur="500" fill="hold"/>
                                        <p:tgtEl>
                                          <p:spTgt spid="109"/>
                                        </p:tgtEl>
                                        <p:attrNameLst>
                                          <p:attrName>ppt_x</p:attrName>
                                        </p:attrNameLst>
                                      </p:cBhvr>
                                      <p:tavLst>
                                        <p:tav tm="0">
                                          <p:val>
                                            <p:strVal val="#ppt_x"/>
                                          </p:val>
                                        </p:tav>
                                        <p:tav tm="100000">
                                          <p:val>
                                            <p:strVal val="#ppt_x"/>
                                          </p:val>
                                        </p:tav>
                                      </p:tavLst>
                                    </p:anim>
                                    <p:anim calcmode="lin" valueType="num">
                                      <p:cBhvr additive="base">
                                        <p:cTn id="22"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0"/>
                                        </p:tgtEl>
                                        <p:attrNameLst>
                                          <p:attrName>style.visibility</p:attrName>
                                        </p:attrNameLst>
                                      </p:cBhvr>
                                      <p:to>
                                        <p:strVal val="visible"/>
                                      </p:to>
                                    </p:set>
                                    <p:anim calcmode="lin" valueType="num">
                                      <p:cBhvr additive="base">
                                        <p:cTn id="27" dur="500" fill="hold"/>
                                        <p:tgtEl>
                                          <p:spTgt spid="110"/>
                                        </p:tgtEl>
                                        <p:attrNameLst>
                                          <p:attrName>ppt_x</p:attrName>
                                        </p:attrNameLst>
                                      </p:cBhvr>
                                      <p:tavLst>
                                        <p:tav tm="0">
                                          <p:val>
                                            <p:strVal val="#ppt_x"/>
                                          </p:val>
                                        </p:tav>
                                        <p:tav tm="100000">
                                          <p:val>
                                            <p:strVal val="#ppt_x"/>
                                          </p:val>
                                        </p:tav>
                                      </p:tavLst>
                                    </p:anim>
                                    <p:anim calcmode="lin" valueType="num">
                                      <p:cBhvr additive="base">
                                        <p:cTn id="28" dur="500" fill="hold"/>
                                        <p:tgtEl>
                                          <p:spTgt spid="1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additive="base">
                                        <p:cTn id="31" dur="500" fill="hold"/>
                                        <p:tgtEl>
                                          <p:spTgt spid="111"/>
                                        </p:tgtEl>
                                        <p:attrNameLst>
                                          <p:attrName>ppt_x</p:attrName>
                                        </p:attrNameLst>
                                      </p:cBhvr>
                                      <p:tavLst>
                                        <p:tav tm="0">
                                          <p:val>
                                            <p:strVal val="#ppt_x"/>
                                          </p:val>
                                        </p:tav>
                                        <p:tav tm="100000">
                                          <p:val>
                                            <p:strVal val="#ppt_x"/>
                                          </p:val>
                                        </p:tav>
                                      </p:tavLst>
                                    </p:anim>
                                    <p:anim calcmode="lin" valueType="num">
                                      <p:cBhvr additive="base">
                                        <p:cTn id="3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1" grpId="0"/>
      <p:bldP spid="112" grpId="0" animBg="1"/>
      <p:bldP spid="113" grpId="0"/>
      <p:bldP spid="1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The overall evolution of Chinese industrial policy: two U-shapes</a:t>
            </a:r>
            <a:endParaRPr/>
          </a:p>
        </p:txBody>
      </p:sp>
      <p:grpSp>
        <p:nvGrpSpPr>
          <p:cNvPr id="121" name="Google Shape;121;p6"/>
          <p:cNvGrpSpPr/>
          <p:nvPr/>
        </p:nvGrpSpPr>
        <p:grpSpPr>
          <a:xfrm>
            <a:off x="-321468" y="1600345"/>
            <a:ext cx="7879556" cy="4494905"/>
            <a:chOff x="-321468" y="1600344"/>
            <a:chExt cx="8733234" cy="4789879"/>
          </a:xfrm>
        </p:grpSpPr>
        <p:cxnSp>
          <p:nvCxnSpPr>
            <p:cNvPr id="122" name="Google Shape;122;p6"/>
            <p:cNvCxnSpPr/>
            <p:nvPr/>
          </p:nvCxnSpPr>
          <p:spPr>
            <a:xfrm>
              <a:off x="1571625" y="5500688"/>
              <a:ext cx="5572125" cy="0"/>
            </a:xfrm>
            <a:prstGeom prst="straightConnector1">
              <a:avLst/>
            </a:prstGeom>
            <a:noFill/>
            <a:ln w="12700" cap="flat" cmpd="sng">
              <a:solidFill>
                <a:srgbClr val="ABABAB"/>
              </a:solidFill>
              <a:prstDash val="solid"/>
              <a:miter lim="400000"/>
              <a:headEnd type="none" w="sm" len="sm"/>
              <a:tailEnd type="triangle" w="med" len="med"/>
            </a:ln>
          </p:spPr>
        </p:cxnSp>
        <p:cxnSp>
          <p:nvCxnSpPr>
            <p:cNvPr id="123" name="Google Shape;123;p6"/>
            <p:cNvCxnSpPr/>
            <p:nvPr/>
          </p:nvCxnSpPr>
          <p:spPr>
            <a:xfrm rot="10800000">
              <a:off x="1585913" y="1643064"/>
              <a:ext cx="0" cy="3857625"/>
            </a:xfrm>
            <a:prstGeom prst="straightConnector1">
              <a:avLst/>
            </a:prstGeom>
            <a:noFill/>
            <a:ln w="12700" cap="flat" cmpd="sng">
              <a:solidFill>
                <a:srgbClr val="ABABAB"/>
              </a:solidFill>
              <a:prstDash val="solid"/>
              <a:miter lim="400000"/>
              <a:headEnd type="none" w="sm" len="sm"/>
              <a:tailEnd type="triangle" w="med" len="med"/>
            </a:ln>
          </p:spPr>
        </p:cxnSp>
        <p:sp>
          <p:nvSpPr>
            <p:cNvPr id="124" name="Google Shape;124;p6"/>
            <p:cNvSpPr txBox="1"/>
            <p:nvPr/>
          </p:nvSpPr>
          <p:spPr>
            <a:xfrm>
              <a:off x="-321468" y="1600344"/>
              <a:ext cx="202882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Helvetica Neue Light"/>
                <a:buNone/>
              </a:pPr>
              <a:r>
                <a:rPr lang="en-US" sz="1600" b="0" i="0" u="none" strike="noStrike" cap="none">
                  <a:solidFill>
                    <a:srgbClr val="000000"/>
                  </a:solidFill>
                  <a:latin typeface="Helvetica Neue Light"/>
                  <a:ea typeface="Helvetica Neue Light"/>
                  <a:cs typeface="Helvetica Neue Light"/>
                  <a:sym typeface="Helvetica Neue Light"/>
                </a:rPr>
                <a:t>Degree of intervention</a:t>
              </a:r>
              <a:endParaRPr/>
            </a:p>
          </p:txBody>
        </p:sp>
        <p:sp>
          <p:nvSpPr>
            <p:cNvPr id="125" name="Google Shape;125;p6"/>
            <p:cNvSpPr txBox="1"/>
            <p:nvPr/>
          </p:nvSpPr>
          <p:spPr>
            <a:xfrm>
              <a:off x="5875734" y="5616726"/>
              <a:ext cx="2536032"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Helvetica Neue Light"/>
                <a:buNone/>
              </a:pPr>
              <a:r>
                <a:rPr lang="en-US" sz="1600" b="0" i="0" u="none" strike="noStrike" cap="none">
                  <a:solidFill>
                    <a:srgbClr val="000000"/>
                  </a:solidFill>
                  <a:latin typeface="Helvetica Neue Light"/>
                  <a:ea typeface="Helvetica Neue Light"/>
                  <a:cs typeface="Helvetica Neue Light"/>
                  <a:sym typeface="Helvetica Neue Light"/>
                </a:rPr>
                <a:t>Time</a:t>
              </a:r>
              <a:endParaRPr/>
            </a:p>
          </p:txBody>
        </p:sp>
        <p:sp>
          <p:nvSpPr>
            <p:cNvPr id="126" name="Google Shape;126;p6"/>
            <p:cNvSpPr/>
            <p:nvPr/>
          </p:nvSpPr>
          <p:spPr>
            <a:xfrm>
              <a:off x="1585913" y="2243138"/>
              <a:ext cx="5257800" cy="2888900"/>
            </a:xfrm>
            <a:custGeom>
              <a:avLst/>
              <a:gdLst/>
              <a:ahLst/>
              <a:cxnLst/>
              <a:rect l="l" t="t" r="r" b="b"/>
              <a:pathLst>
                <a:path w="5257800" h="2888900" extrusionOk="0">
                  <a:moveTo>
                    <a:pt x="0" y="0"/>
                  </a:moveTo>
                  <a:cubicBezTo>
                    <a:pt x="601265" y="963215"/>
                    <a:pt x="1202531" y="1926431"/>
                    <a:pt x="1800225" y="2400300"/>
                  </a:cubicBezTo>
                  <a:cubicBezTo>
                    <a:pt x="2397919" y="2874169"/>
                    <a:pt x="3009900" y="2957512"/>
                    <a:pt x="3586162" y="2843212"/>
                  </a:cubicBezTo>
                  <a:cubicBezTo>
                    <a:pt x="4162424" y="2728912"/>
                    <a:pt x="5257800" y="1714500"/>
                    <a:pt x="5257800" y="1714500"/>
                  </a:cubicBezTo>
                  <a:lnTo>
                    <a:pt x="5257800" y="1714500"/>
                  </a:lnTo>
                </a:path>
              </a:pathLst>
            </a:custGeom>
            <a:noFill/>
            <a:ln w="25400"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Helvetica Neue Light"/>
                <a:buNone/>
              </a:pPr>
              <a:endParaRPr sz="1800" b="0" i="0" u="none" strike="noStrike" cap="none">
                <a:solidFill>
                  <a:srgbClr val="000000"/>
                </a:solidFill>
                <a:latin typeface="Helvetica Neue Light"/>
                <a:ea typeface="Helvetica Neue Light"/>
                <a:cs typeface="Helvetica Neue Light"/>
                <a:sym typeface="Helvetica Neue Light"/>
              </a:endParaRPr>
            </a:p>
          </p:txBody>
        </p:sp>
        <p:sp>
          <p:nvSpPr>
            <p:cNvPr id="127" name="Google Shape;127;p6"/>
            <p:cNvSpPr txBox="1"/>
            <p:nvPr/>
          </p:nvSpPr>
          <p:spPr>
            <a:xfrm>
              <a:off x="567703" y="5592153"/>
              <a:ext cx="1846750" cy="79807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1400"/>
                <a:buFont typeface="Helvetica Neue Light"/>
                <a:buNone/>
              </a:pPr>
              <a:r>
                <a:rPr lang="en-US" sz="1400" b="0" i="0" u="none" strike="noStrike" cap="none" dirty="0">
                  <a:solidFill>
                    <a:srgbClr val="000000"/>
                  </a:solidFill>
                  <a:latin typeface="Helvetica Neue Light"/>
                  <a:ea typeface="Helvetica Neue Light"/>
                  <a:cs typeface="Helvetica Neue Light"/>
                  <a:sym typeface="Helvetica Neue Light"/>
                </a:rPr>
                <a:t>1978</a:t>
              </a:r>
              <a:endParaRPr dirty="0"/>
            </a:p>
            <a:p>
              <a:pPr marL="0" marR="0" lvl="0" indent="0" algn="ctr" rtl="0">
                <a:lnSpc>
                  <a:spcPct val="100000"/>
                </a:lnSpc>
                <a:spcBef>
                  <a:spcPts val="0"/>
                </a:spcBef>
                <a:spcAft>
                  <a:spcPts val="0"/>
                </a:spcAft>
                <a:buClr>
                  <a:srgbClr val="000000"/>
                </a:buClr>
                <a:buSzPts val="1400"/>
                <a:buFont typeface="Helvetica Neue Light"/>
                <a:buNone/>
              </a:pPr>
              <a:r>
                <a:rPr lang="en-US" sz="1400" b="0" i="0" u="none" strike="noStrike" cap="none" dirty="0">
                  <a:solidFill>
                    <a:srgbClr val="000000"/>
                  </a:solidFill>
                  <a:latin typeface="Helvetica Neue Light"/>
                  <a:ea typeface="Helvetica Neue Light"/>
                  <a:cs typeface="Helvetica Neue Light"/>
                  <a:sym typeface="Helvetica Neue Light"/>
                </a:rPr>
                <a:t>beginning of reform &amp; opening-up</a:t>
              </a:r>
              <a:endParaRPr dirty="0"/>
            </a:p>
          </p:txBody>
        </p:sp>
        <p:sp>
          <p:nvSpPr>
            <p:cNvPr id="128" name="Google Shape;128;p6"/>
            <p:cNvSpPr txBox="1"/>
            <p:nvPr/>
          </p:nvSpPr>
          <p:spPr>
            <a:xfrm>
              <a:off x="2649416" y="5616726"/>
              <a:ext cx="1430582" cy="53347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1400"/>
                <a:buFont typeface="Helvetica Neue Light"/>
                <a:buNone/>
              </a:pPr>
              <a:r>
                <a:rPr lang="en-US" sz="1400" b="0" i="0" u="none" strike="noStrike" cap="none">
                  <a:solidFill>
                    <a:srgbClr val="000000"/>
                  </a:solidFill>
                  <a:latin typeface="Helvetica Neue Light"/>
                  <a:ea typeface="Helvetica Neue Light"/>
                  <a:cs typeface="Helvetica Neue Light"/>
                  <a:sym typeface="Helvetica Neue Light"/>
                </a:rPr>
                <a:t>2001</a:t>
              </a:r>
              <a:endParaRPr/>
            </a:p>
            <a:p>
              <a:pPr marL="0" marR="0" lvl="0" indent="0" algn="ctr" rtl="0">
                <a:lnSpc>
                  <a:spcPct val="100000"/>
                </a:lnSpc>
                <a:spcBef>
                  <a:spcPts val="0"/>
                </a:spcBef>
                <a:spcAft>
                  <a:spcPts val="0"/>
                </a:spcAft>
                <a:buClr>
                  <a:srgbClr val="000000"/>
                </a:buClr>
                <a:buSzPts val="1400"/>
                <a:buFont typeface="Helvetica Neue Light"/>
                <a:buNone/>
              </a:pPr>
              <a:r>
                <a:rPr lang="en-US" sz="1400" b="0" i="0" u="none" strike="noStrike" cap="none">
                  <a:solidFill>
                    <a:srgbClr val="000000"/>
                  </a:solidFill>
                  <a:latin typeface="Helvetica Neue Light"/>
                  <a:ea typeface="Helvetica Neue Light"/>
                  <a:cs typeface="Helvetica Neue Light"/>
                  <a:sym typeface="Helvetica Neue Light"/>
                </a:rPr>
                <a:t>entry into WTO</a:t>
              </a:r>
              <a:endParaRPr/>
            </a:p>
          </p:txBody>
        </p:sp>
        <p:cxnSp>
          <p:nvCxnSpPr>
            <p:cNvPr id="129" name="Google Shape;129;p6"/>
            <p:cNvCxnSpPr>
              <a:stCxn id="126" idx="1"/>
            </p:cNvCxnSpPr>
            <p:nvPr/>
          </p:nvCxnSpPr>
          <p:spPr>
            <a:xfrm flipH="1">
              <a:off x="3364838" y="4643438"/>
              <a:ext cx="21300" cy="857400"/>
            </a:xfrm>
            <a:prstGeom prst="straightConnector1">
              <a:avLst/>
            </a:prstGeom>
            <a:noFill/>
            <a:ln w="12700" cap="flat" cmpd="sng">
              <a:solidFill>
                <a:srgbClr val="ABABAB"/>
              </a:solidFill>
              <a:prstDash val="dash"/>
              <a:miter lim="400000"/>
              <a:headEnd type="none" w="sm" len="sm"/>
              <a:tailEnd type="none" w="sm" len="sm"/>
            </a:ln>
          </p:spPr>
        </p:cxnSp>
        <p:sp>
          <p:nvSpPr>
            <p:cNvPr id="130" name="Google Shape;130;p6"/>
            <p:cNvSpPr txBox="1"/>
            <p:nvPr/>
          </p:nvSpPr>
          <p:spPr>
            <a:xfrm>
              <a:off x="4026240" y="5616726"/>
              <a:ext cx="1430582" cy="53347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1400"/>
                <a:buFont typeface="Helvetica Neue Light"/>
                <a:buNone/>
              </a:pPr>
              <a:r>
                <a:rPr lang="en-US" sz="1400" b="0" i="0" u="none" strike="noStrike" cap="none">
                  <a:solidFill>
                    <a:srgbClr val="000000"/>
                  </a:solidFill>
                  <a:latin typeface="Helvetica Neue Light"/>
                  <a:ea typeface="Helvetica Neue Light"/>
                  <a:cs typeface="Helvetica Neue Light"/>
                  <a:sym typeface="Helvetica Neue Light"/>
                </a:rPr>
                <a:t>2006</a:t>
              </a:r>
              <a:endParaRPr/>
            </a:p>
            <a:p>
              <a:pPr marL="0" marR="0" lvl="0" indent="0" algn="ctr" rtl="0">
                <a:lnSpc>
                  <a:spcPct val="100000"/>
                </a:lnSpc>
                <a:spcBef>
                  <a:spcPts val="0"/>
                </a:spcBef>
                <a:spcAft>
                  <a:spcPts val="0"/>
                </a:spcAft>
                <a:buClr>
                  <a:srgbClr val="000000"/>
                </a:buClr>
                <a:buSzPts val="1400"/>
                <a:buFont typeface="Helvetica Neue Light"/>
                <a:buNone/>
              </a:pPr>
              <a:r>
                <a:rPr lang="en-US" sz="1400" b="0" i="0" u="none" strike="noStrike" cap="none">
                  <a:solidFill>
                    <a:srgbClr val="000000"/>
                  </a:solidFill>
                  <a:latin typeface="Helvetica Neue Light"/>
                  <a:ea typeface="Helvetica Neue Light"/>
                  <a:cs typeface="Helvetica Neue Light"/>
                  <a:sym typeface="Helvetica Neue Light"/>
                </a:rPr>
                <a:t>MLP</a:t>
              </a:r>
              <a:endParaRPr sz="1400" b="0" i="0" u="none" strike="noStrike" cap="none">
                <a:solidFill>
                  <a:srgbClr val="000000"/>
                </a:solidFill>
                <a:latin typeface="Helvetica Neue Light"/>
                <a:ea typeface="Helvetica Neue Light"/>
                <a:cs typeface="Helvetica Neue Light"/>
                <a:sym typeface="Helvetica Neue Light"/>
              </a:endParaRPr>
            </a:p>
          </p:txBody>
        </p:sp>
        <p:cxnSp>
          <p:nvCxnSpPr>
            <p:cNvPr id="131" name="Google Shape;131;p6"/>
            <p:cNvCxnSpPr/>
            <p:nvPr/>
          </p:nvCxnSpPr>
          <p:spPr>
            <a:xfrm rot="10800000">
              <a:off x="4741531" y="1938753"/>
              <a:ext cx="0" cy="3561935"/>
            </a:xfrm>
            <a:prstGeom prst="straightConnector1">
              <a:avLst/>
            </a:prstGeom>
            <a:noFill/>
            <a:ln w="12700" cap="flat" cmpd="sng">
              <a:solidFill>
                <a:srgbClr val="FF0000"/>
              </a:solidFill>
              <a:prstDash val="solid"/>
              <a:miter lim="400000"/>
              <a:headEnd type="none" w="sm" len="sm"/>
              <a:tailEnd type="none" w="sm" len="sm"/>
            </a:ln>
          </p:spPr>
        </p:cxnSp>
        <p:sp>
          <p:nvSpPr>
            <p:cNvPr id="132" name="Google Shape;132;p6"/>
            <p:cNvSpPr txBox="1"/>
            <p:nvPr/>
          </p:nvSpPr>
          <p:spPr>
            <a:xfrm>
              <a:off x="2522633" y="2727323"/>
              <a:ext cx="1846800" cy="8967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1200"/>
                <a:buFont typeface="Helvetica Neue Light"/>
                <a:buNone/>
              </a:pPr>
              <a:r>
                <a:rPr lang="en-US" sz="1600" b="0" i="0" u="none" strike="noStrike" cap="none">
                  <a:solidFill>
                    <a:srgbClr val="000000"/>
                  </a:solidFill>
                  <a:latin typeface="Helvetica Neue Light"/>
                  <a:ea typeface="Helvetica Neue Light"/>
                  <a:cs typeface="Helvetica Neue Light"/>
                  <a:sym typeface="Helvetica Neue Light"/>
                </a:rPr>
                <a:t>Policy theme: </a:t>
              </a:r>
              <a:r>
                <a:rPr lang="en-US" sz="1600" b="0" i="0" u="none" strike="noStrike" cap="none">
                  <a:solidFill>
                    <a:srgbClr val="0070C0"/>
                  </a:solidFill>
                  <a:latin typeface="Helvetica Neue Light"/>
                  <a:ea typeface="Helvetica Neue Light"/>
                  <a:cs typeface="Helvetica Neue Light"/>
                  <a:sym typeface="Helvetica Neue Light"/>
                </a:rPr>
                <a:t>liberalization &amp; catch-up </a:t>
              </a:r>
              <a:endParaRPr sz="3400" b="0" i="0" u="none" strike="noStrike" cap="none">
                <a:solidFill>
                  <a:srgbClr val="0070C0"/>
                </a:solidFill>
                <a:latin typeface="Helvetica Neue Light"/>
                <a:ea typeface="Helvetica Neue Light"/>
                <a:cs typeface="Helvetica Neue Light"/>
                <a:sym typeface="Helvetica Neue Light"/>
              </a:endParaRPr>
            </a:p>
          </p:txBody>
        </p:sp>
        <p:sp>
          <p:nvSpPr>
            <p:cNvPr id="133" name="Google Shape;133;p6"/>
            <p:cNvSpPr txBox="1"/>
            <p:nvPr/>
          </p:nvSpPr>
          <p:spPr>
            <a:xfrm>
              <a:off x="5029152" y="2448764"/>
              <a:ext cx="2868300" cy="929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1200"/>
                <a:buFont typeface="Helvetica Neue Light"/>
                <a:buNone/>
              </a:pPr>
              <a:r>
                <a:rPr lang="en-US" sz="1600" b="0" i="0" u="none" strike="noStrike" cap="none">
                  <a:solidFill>
                    <a:srgbClr val="000000"/>
                  </a:solidFill>
                  <a:latin typeface="Helvetica Neue Light"/>
                  <a:ea typeface="Helvetica Neue Light"/>
                  <a:cs typeface="Helvetica Neue Light"/>
                  <a:sym typeface="Helvetica Neue Light"/>
                </a:rPr>
                <a:t>Policy theme: </a:t>
              </a:r>
              <a:endParaRPr sz="16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1200"/>
                <a:buFont typeface="Helvetica Neue Light"/>
                <a:buNone/>
              </a:pPr>
              <a:r>
                <a:rPr lang="en-US" sz="1600" b="0" i="0" u="none" strike="noStrike" cap="none">
                  <a:solidFill>
                    <a:srgbClr val="0070C0"/>
                  </a:solidFill>
                  <a:latin typeface="Helvetica Neue Light"/>
                  <a:ea typeface="Helvetica Neue Light"/>
                  <a:cs typeface="Helvetica Neue Light"/>
                  <a:sym typeface="Helvetica Neue Light"/>
                </a:rPr>
                <a:t>indigenous innovation &amp; innovation driven growth</a:t>
              </a:r>
              <a:r>
                <a:rPr lang="en-US" sz="1800" b="0" i="0" u="none" strike="noStrike" cap="none">
                  <a:solidFill>
                    <a:srgbClr val="0070C0"/>
                  </a:solidFill>
                  <a:latin typeface="Helvetica Neue Light"/>
                  <a:ea typeface="Helvetica Neue Light"/>
                  <a:cs typeface="Helvetica Neue Light"/>
                  <a:sym typeface="Helvetica Neue Light"/>
                </a:rPr>
                <a:t> </a:t>
              </a:r>
              <a:endParaRPr sz="3600" b="0" i="0" u="none" strike="noStrike" cap="none">
                <a:solidFill>
                  <a:srgbClr val="0070C0"/>
                </a:solidFill>
                <a:latin typeface="Helvetica Neue Light"/>
                <a:ea typeface="Helvetica Neue Light"/>
                <a:cs typeface="Helvetica Neue Light"/>
                <a:sym typeface="Helvetica Neue Light"/>
              </a:endParaRPr>
            </a:p>
          </p:txBody>
        </p:sp>
      </p:grpSp>
      <p:sp>
        <p:nvSpPr>
          <p:cNvPr id="134" name="Google Shape;134;p6"/>
          <p:cNvSpPr txBox="1"/>
          <p:nvPr/>
        </p:nvSpPr>
        <p:spPr>
          <a:xfrm>
            <a:off x="7775708" y="1723454"/>
            <a:ext cx="4175905"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Helvetica Neue Light"/>
              <a:buNone/>
            </a:pPr>
            <a:r>
              <a:rPr lang="en-US" sz="1600" b="0" i="0" u="none" strike="noStrike" cap="none">
                <a:solidFill>
                  <a:srgbClr val="000000"/>
                </a:solidFill>
                <a:latin typeface="Helvetica Neue Light"/>
                <a:ea typeface="Helvetica Neue Light"/>
                <a:cs typeface="Helvetica Neue Light"/>
                <a:sym typeface="Helvetica Neue Light"/>
              </a:rPr>
              <a:t>China’s GDP per capita growth (annual %)</a:t>
            </a:r>
            <a:endParaRPr/>
          </a:p>
        </p:txBody>
      </p:sp>
      <p:grpSp>
        <p:nvGrpSpPr>
          <p:cNvPr id="135" name="Google Shape;135;p6"/>
          <p:cNvGrpSpPr/>
          <p:nvPr/>
        </p:nvGrpSpPr>
        <p:grpSpPr>
          <a:xfrm>
            <a:off x="7093774" y="2257679"/>
            <a:ext cx="5013235" cy="3121205"/>
            <a:chOff x="7093774" y="2257679"/>
            <a:chExt cx="5013235" cy="3121205"/>
          </a:xfrm>
        </p:grpSpPr>
        <p:pic>
          <p:nvPicPr>
            <p:cNvPr id="136" name="Google Shape;136;p6"/>
            <p:cNvPicPr preferRelativeResize="0"/>
            <p:nvPr/>
          </p:nvPicPr>
          <p:blipFill rotWithShape="1">
            <a:blip r:embed="rId3">
              <a:alphaModFix/>
            </a:blip>
            <a:srcRect/>
            <a:stretch/>
          </p:blipFill>
          <p:spPr>
            <a:xfrm>
              <a:off x="7093774" y="2257679"/>
              <a:ext cx="5013235" cy="3121205"/>
            </a:xfrm>
            <a:prstGeom prst="rect">
              <a:avLst/>
            </a:prstGeom>
            <a:noFill/>
            <a:ln>
              <a:noFill/>
            </a:ln>
          </p:spPr>
        </p:pic>
        <p:cxnSp>
          <p:nvCxnSpPr>
            <p:cNvPr id="137" name="Google Shape;137;p6"/>
            <p:cNvCxnSpPr/>
            <p:nvPr/>
          </p:nvCxnSpPr>
          <p:spPr>
            <a:xfrm>
              <a:off x="9058275" y="2528888"/>
              <a:ext cx="0" cy="2385659"/>
            </a:xfrm>
            <a:prstGeom prst="straightConnector1">
              <a:avLst/>
            </a:prstGeom>
            <a:noFill/>
            <a:ln w="12700" cap="flat" cmpd="sng">
              <a:solidFill>
                <a:srgbClr val="FF0000"/>
              </a:solidFill>
              <a:prstDash val="solid"/>
              <a:miter lim="400000"/>
              <a:headEnd type="none" w="sm" len="sm"/>
              <a:tailEnd type="none" w="sm" len="sm"/>
            </a:ln>
          </p:spPr>
        </p:cxnSp>
      </p:grpSp>
      <p:sp>
        <p:nvSpPr>
          <p:cNvPr id="138" name="Google Shape;138;p6"/>
          <p:cNvSpPr txBox="1"/>
          <p:nvPr/>
        </p:nvSpPr>
        <p:spPr>
          <a:xfrm>
            <a:off x="8691526" y="5137050"/>
            <a:ext cx="769500" cy="3180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1400"/>
              <a:buFont typeface="Helvetica Neue Light"/>
              <a:buNone/>
            </a:pPr>
            <a:r>
              <a:rPr lang="en-US" sz="1400" b="0" i="0" u="none" strike="noStrike" cap="none">
                <a:solidFill>
                  <a:srgbClr val="000000"/>
                </a:solidFill>
                <a:latin typeface="Helvetica Neue Light"/>
                <a:ea typeface="Helvetica Neue Light"/>
                <a:cs typeface="Helvetica Neue Light"/>
                <a:sym typeface="Helvetica Neue Light"/>
              </a:rPr>
              <a:t>2007</a:t>
            </a:r>
            <a:endParaRPr/>
          </a:p>
        </p:txBody>
      </p:sp>
      <p:sp>
        <p:nvSpPr>
          <p:cNvPr id="139" name="Google Shape;139;p6"/>
          <p:cNvSpPr txBox="1"/>
          <p:nvPr/>
        </p:nvSpPr>
        <p:spPr>
          <a:xfrm>
            <a:off x="9944558" y="5445293"/>
            <a:ext cx="2162451" cy="348813"/>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1600"/>
              <a:buFont typeface="Helvetica Neue Light"/>
              <a:buNone/>
            </a:pPr>
            <a:r>
              <a:rPr lang="en-US" sz="1600" b="0" i="0" u="none" strike="noStrike" cap="none">
                <a:solidFill>
                  <a:srgbClr val="000000"/>
                </a:solidFill>
                <a:latin typeface="Helvetica Neue Light"/>
                <a:ea typeface="Helvetica Neue Light"/>
                <a:cs typeface="Helvetica Neue Light"/>
                <a:sym typeface="Helvetica Neue Light"/>
              </a:rPr>
              <a:t>Source: the </a:t>
            </a:r>
            <a:r>
              <a:rPr lang="en-US" sz="1600">
                <a:latin typeface="Helvetica Neue Light"/>
                <a:ea typeface="Helvetica Neue Light"/>
                <a:cs typeface="Helvetica Neue Light"/>
                <a:sym typeface="Helvetica Neue Light"/>
              </a:rPr>
              <a:t>W</a:t>
            </a:r>
            <a:r>
              <a:rPr lang="en-US" sz="1600" b="0" i="0" u="none" strike="noStrike" cap="none">
                <a:solidFill>
                  <a:srgbClr val="000000"/>
                </a:solidFill>
                <a:latin typeface="Helvetica Neue Light"/>
                <a:ea typeface="Helvetica Neue Light"/>
                <a:cs typeface="Helvetica Neue Light"/>
                <a:sym typeface="Helvetica Neue Light"/>
              </a:rPr>
              <a:t>orld </a:t>
            </a:r>
            <a:r>
              <a:rPr lang="en-US" sz="1600">
                <a:latin typeface="Helvetica Neue Light"/>
                <a:ea typeface="Helvetica Neue Light"/>
                <a:cs typeface="Helvetica Neue Light"/>
                <a:sym typeface="Helvetica Neue Light"/>
              </a:rPr>
              <a:t>B</a:t>
            </a:r>
            <a:r>
              <a:rPr lang="en-US" sz="1600" b="0" i="0" u="none" strike="noStrike" cap="none">
                <a:solidFill>
                  <a:srgbClr val="000000"/>
                </a:solidFill>
                <a:latin typeface="Helvetica Neue Light"/>
                <a:ea typeface="Helvetica Neue Light"/>
                <a:cs typeface="Helvetica Neue Light"/>
                <a:sym typeface="Helvetica Neue Light"/>
              </a:rPr>
              <a:t>ank</a:t>
            </a:r>
            <a:endParaRPr/>
          </a:p>
        </p:txBody>
      </p:sp>
      <p:sp>
        <p:nvSpPr>
          <p:cNvPr id="140" name="Google Shape;140;p6"/>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 calcmode="lin" valueType="num">
                                      <p:cBhvr additive="base">
                                        <p:cTn id="13" dur="500" fill="hold"/>
                                        <p:tgtEl>
                                          <p:spTgt spid="134"/>
                                        </p:tgtEl>
                                        <p:attrNameLst>
                                          <p:attrName>ppt_x</p:attrName>
                                        </p:attrNameLst>
                                      </p:cBhvr>
                                      <p:tavLst>
                                        <p:tav tm="0">
                                          <p:val>
                                            <p:strVal val="#ppt_x"/>
                                          </p:val>
                                        </p:tav>
                                        <p:tav tm="100000">
                                          <p:val>
                                            <p:strVal val="#ppt_x"/>
                                          </p:val>
                                        </p:tav>
                                      </p:tavLst>
                                    </p:anim>
                                    <p:anim calcmode="lin" valueType="num">
                                      <p:cBhvr additive="base">
                                        <p:cTn id="14" dur="500" fill="hold"/>
                                        <p:tgtEl>
                                          <p:spTgt spid="13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5"/>
                                        </p:tgtEl>
                                        <p:attrNameLst>
                                          <p:attrName>style.visibility</p:attrName>
                                        </p:attrNameLst>
                                      </p:cBhvr>
                                      <p:to>
                                        <p:strVal val="visible"/>
                                      </p:to>
                                    </p:set>
                                    <p:anim calcmode="lin" valueType="num">
                                      <p:cBhvr additive="base">
                                        <p:cTn id="17" dur="500" fill="hold"/>
                                        <p:tgtEl>
                                          <p:spTgt spid="135"/>
                                        </p:tgtEl>
                                        <p:attrNameLst>
                                          <p:attrName>ppt_x</p:attrName>
                                        </p:attrNameLst>
                                      </p:cBhvr>
                                      <p:tavLst>
                                        <p:tav tm="0">
                                          <p:val>
                                            <p:strVal val="#ppt_x"/>
                                          </p:val>
                                        </p:tav>
                                        <p:tav tm="100000">
                                          <p:val>
                                            <p:strVal val="#ppt_x"/>
                                          </p:val>
                                        </p:tav>
                                      </p:tavLst>
                                    </p:anim>
                                    <p:anim calcmode="lin" valueType="num">
                                      <p:cBhvr additive="base">
                                        <p:cTn id="18" dur="500" fill="hold"/>
                                        <p:tgtEl>
                                          <p:spTgt spid="1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ppt_x"/>
                                          </p:val>
                                        </p:tav>
                                        <p:tav tm="100000">
                                          <p:val>
                                            <p:strVal val="#ppt_x"/>
                                          </p:val>
                                        </p:tav>
                                      </p:tavLst>
                                    </p:anim>
                                    <p:anim calcmode="lin" valueType="num">
                                      <p:cBhvr additive="base">
                                        <p:cTn id="22" dur="500" fill="hold"/>
                                        <p:tgtEl>
                                          <p:spTgt spid="13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9"/>
                                        </p:tgtEl>
                                        <p:attrNameLst>
                                          <p:attrName>style.visibility</p:attrName>
                                        </p:attrNameLst>
                                      </p:cBhvr>
                                      <p:to>
                                        <p:strVal val="visible"/>
                                      </p:to>
                                    </p:set>
                                    <p:anim calcmode="lin" valueType="num">
                                      <p:cBhvr additive="base">
                                        <p:cTn id="25" dur="500" fill="hold"/>
                                        <p:tgtEl>
                                          <p:spTgt spid="139"/>
                                        </p:tgtEl>
                                        <p:attrNameLst>
                                          <p:attrName>ppt_x</p:attrName>
                                        </p:attrNameLst>
                                      </p:cBhvr>
                                      <p:tavLst>
                                        <p:tav tm="0">
                                          <p:val>
                                            <p:strVal val="#ppt_x"/>
                                          </p:val>
                                        </p:tav>
                                        <p:tav tm="100000">
                                          <p:val>
                                            <p:strVal val="#ppt_x"/>
                                          </p:val>
                                        </p:tav>
                                      </p:tavLst>
                                    </p:anim>
                                    <p:anim calcmode="lin" valueType="num">
                                      <p:cBhvr additive="base">
                                        <p:cTn id="26"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8" grpId="0"/>
      <p:bldP spid="139"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The Targets set in MLP and Their Fulfillment</a:t>
            </a:r>
            <a:endParaRPr/>
          </a:p>
        </p:txBody>
      </p:sp>
      <p:pic>
        <p:nvPicPr>
          <p:cNvPr id="146" name="Google Shape;146;p7"/>
          <p:cNvPicPr preferRelativeResize="0"/>
          <p:nvPr/>
        </p:nvPicPr>
        <p:blipFill rotWithShape="1">
          <a:blip r:embed="rId3">
            <a:alphaModFix/>
          </a:blip>
          <a:srcRect/>
          <a:stretch/>
        </p:blipFill>
        <p:spPr>
          <a:xfrm>
            <a:off x="535781" y="1616074"/>
            <a:ext cx="10187072" cy="4398963"/>
          </a:xfrm>
          <a:prstGeom prst="rect">
            <a:avLst/>
          </a:prstGeom>
          <a:noFill/>
          <a:ln>
            <a:noFill/>
          </a:ln>
        </p:spPr>
      </p:pic>
      <p:sp>
        <p:nvSpPr>
          <p:cNvPr id="147" name="Google Shape;147;p7"/>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4358429e82_0_0"/>
          <p:cNvSpPr txBox="1">
            <a:spLocks noGrp="1"/>
          </p:cNvSpPr>
          <p:nvPr>
            <p:ph type="title"/>
          </p:nvPr>
        </p:nvSpPr>
        <p:spPr>
          <a:xfrm>
            <a:off x="535775" y="199000"/>
            <a:ext cx="11404500" cy="1015500"/>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dirty="0"/>
              <a:t>The mid-2000s shift in Chinese industrial policy - promotion of indigenous innovation</a:t>
            </a:r>
            <a:endParaRPr dirty="0"/>
          </a:p>
        </p:txBody>
      </p:sp>
      <p:sp>
        <p:nvSpPr>
          <p:cNvPr id="160" name="Google Shape;160;g24358429e82_0_0"/>
          <p:cNvSpPr txBox="1">
            <a:spLocks noGrp="1"/>
          </p:cNvSpPr>
          <p:nvPr>
            <p:ph type="sldNum" idx="12"/>
          </p:nvPr>
        </p:nvSpPr>
        <p:spPr>
          <a:xfrm>
            <a:off x="11556707" y="6425362"/>
            <a:ext cx="237300" cy="254100"/>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8</a:t>
            </a:fld>
            <a:endParaRPr/>
          </a:p>
        </p:txBody>
      </p:sp>
      <p:sp>
        <p:nvSpPr>
          <p:cNvPr id="10" name="Google Shape;98;g2433868e8c8_0_0">
            <a:extLst>
              <a:ext uri="{FF2B5EF4-FFF2-40B4-BE49-F238E27FC236}">
                <a16:creationId xmlns:a16="http://schemas.microsoft.com/office/drawing/2014/main" id="{F7C524CF-8E6A-F6E0-6DFF-6065260E7103}"/>
              </a:ext>
            </a:extLst>
          </p:cNvPr>
          <p:cNvSpPr txBox="1">
            <a:spLocks noGrp="1"/>
          </p:cNvSpPr>
          <p:nvPr>
            <p:ph type="body" idx="1"/>
          </p:nvPr>
        </p:nvSpPr>
        <p:spPr>
          <a:xfrm>
            <a:off x="554957" y="1737262"/>
            <a:ext cx="11120400" cy="4688100"/>
          </a:xfrm>
          <a:prstGeom prst="rect">
            <a:avLst/>
          </a:prstGeom>
          <a:noFill/>
          <a:ln>
            <a:noFill/>
          </a:ln>
        </p:spPr>
        <p:txBody>
          <a:bodyPr spcFirstLastPara="1" wrap="square" lIns="50800" tIns="50800" rIns="50800" bIns="50800" anchor="t" anchorCtr="0">
            <a:normAutofit fontScale="92500" lnSpcReduction="10000"/>
          </a:bodyPr>
          <a:lstStyle/>
          <a:p>
            <a:pPr marL="429832" lvl="0" indent="-342900" algn="l" rtl="0">
              <a:lnSpc>
                <a:spcPct val="100000"/>
              </a:lnSpc>
              <a:spcBef>
                <a:spcPts val="0"/>
              </a:spcBef>
              <a:spcAft>
                <a:spcPts val="0"/>
              </a:spcAft>
              <a:buClr>
                <a:schemeClr val="dk1"/>
              </a:buClr>
              <a:buSzPts val="2231"/>
              <a:buFont typeface="Arial" panose="020B0604020202020204" pitchFamily="34" charset="0"/>
              <a:buChar char="•"/>
            </a:pPr>
            <a:r>
              <a:rPr lang="en-US" sz="2231" dirty="0">
                <a:solidFill>
                  <a:schemeClr val="dk1"/>
                </a:solidFill>
              </a:rPr>
              <a:t>Since 2006, major policy documents have articulated the centrality of productivity growth through indigenous innovation.</a:t>
            </a: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endParaRPr lang="en-US" sz="2231" dirty="0">
              <a:solidFill>
                <a:schemeClr val="dk1"/>
              </a:solidFill>
              <a:latin typeface="Helvetica Neue Light"/>
              <a:ea typeface="Helvetica Neue Light"/>
              <a:cs typeface="Helvetica Neue Light"/>
              <a:sym typeface="Helvetica Neue Light"/>
            </a:endParaRP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r>
              <a:rPr lang="en-US" sz="2231" dirty="0">
                <a:solidFill>
                  <a:schemeClr val="dk1"/>
                </a:solidFill>
              </a:rPr>
              <a:t>China’s labor market is shrinking, returns to capital investment are falling, and productivity growth has slowed substantially.  To sustain growth, China needs to become more productive.</a:t>
            </a: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endParaRPr lang="en-US" sz="2231" dirty="0">
              <a:solidFill>
                <a:schemeClr val="dk1"/>
              </a:solidFill>
            </a:endParaRP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r>
              <a:rPr lang="en-US" sz="2231" dirty="0">
                <a:solidFill>
                  <a:schemeClr val="dk1"/>
                </a:solidFill>
              </a:rPr>
              <a:t>China’s industrial policy documents emphasize government support to supplant Western technology leaders with Chinese national champions.</a:t>
            </a: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endParaRPr lang="en-US" sz="2231" dirty="0">
              <a:solidFill>
                <a:schemeClr val="dk1"/>
              </a:solidFill>
            </a:endParaRP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r>
              <a:rPr lang="en-US" sz="2231" dirty="0">
                <a:solidFill>
                  <a:schemeClr val="dk1"/>
                </a:solidFill>
              </a:rPr>
              <a:t>”Western” trading partners increasingly see China’s subsidies as trade-distorting, and (expensive and risky) countermeasures are already being deployed to limit or reverse their impact.</a:t>
            </a: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endParaRPr lang="en-US" sz="2231" dirty="0">
              <a:solidFill>
                <a:schemeClr val="dk1"/>
              </a:solidFill>
            </a:endParaRPr>
          </a:p>
          <a:p>
            <a:pPr marL="429832" lvl="0" indent="-342900" algn="l" rtl="0">
              <a:lnSpc>
                <a:spcPct val="100000"/>
              </a:lnSpc>
              <a:spcBef>
                <a:spcPts val="0"/>
              </a:spcBef>
              <a:spcAft>
                <a:spcPts val="0"/>
              </a:spcAft>
              <a:buClr>
                <a:schemeClr val="dk1"/>
              </a:buClr>
              <a:buSzPts val="2231"/>
              <a:buFont typeface="Arial" panose="020B0604020202020204" pitchFamily="34" charset="0"/>
              <a:buChar char="•"/>
            </a:pPr>
            <a:r>
              <a:rPr lang="en-US" sz="2231" dirty="0">
                <a:solidFill>
                  <a:schemeClr val="dk1"/>
                </a:solidFill>
              </a:rPr>
              <a:t>But are China’s policies actually working?</a:t>
            </a:r>
            <a:endParaRPr sz="2231" dirty="0">
              <a:solidFill>
                <a:schemeClr val="dk1"/>
              </a:solidFill>
            </a:endParaRPr>
          </a:p>
        </p:txBody>
      </p:sp>
      <p:sp>
        <p:nvSpPr>
          <p:cNvPr id="12" name="Google Shape;106;p4">
            <a:extLst>
              <a:ext uri="{FF2B5EF4-FFF2-40B4-BE49-F238E27FC236}">
                <a16:creationId xmlns:a16="http://schemas.microsoft.com/office/drawing/2014/main" id="{50667A1A-AE9B-B82D-9279-F262FFEF603E}"/>
              </a:ext>
            </a:extLst>
          </p:cNvPr>
          <p:cNvSpPr txBox="1"/>
          <p:nvPr/>
        </p:nvSpPr>
        <p:spPr>
          <a:xfrm>
            <a:off x="-672178" y="8421472"/>
            <a:ext cx="20904199" cy="7673896"/>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3600"/>
              <a:buFont typeface="Times New Roman"/>
              <a:buNone/>
            </a:pPr>
            <a:r>
              <a:rPr lang="en-US" sz="3600" b="0" i="0" u="none" strike="noStrike" cap="none" dirty="0">
                <a:solidFill>
                  <a:srgbClr val="000000"/>
                </a:solidFill>
                <a:latin typeface="Times New Roman"/>
                <a:ea typeface="Times New Roman"/>
                <a:cs typeface="Times New Roman"/>
                <a:sym typeface="Times New Roman"/>
              </a:rPr>
              <a:t>2006, The “National Medium and Long-Term Plan for the Development of Science and Technology  (2006–2020)” (MLP) (</a:t>
            </a:r>
            <a:r>
              <a:rPr lang="en-US" sz="3600" b="0" i="0" u="none" strike="noStrike" cap="none" dirty="0" err="1">
                <a:solidFill>
                  <a:srgbClr val="000000"/>
                </a:solidFill>
                <a:latin typeface="Times New Roman"/>
                <a:ea typeface="Times New Roman"/>
                <a:cs typeface="Times New Roman"/>
                <a:sym typeface="Times New Roman"/>
              </a:rPr>
              <a:t>国家中长期科学规划</a:t>
            </a:r>
            <a:r>
              <a:rPr lang="en-US" sz="3600" b="0" i="0" u="none" strike="noStrike" cap="none" dirty="0">
                <a:solidFill>
                  <a:srgbClr val="000000"/>
                </a:solidFill>
                <a:latin typeface="Times New Roman"/>
                <a:ea typeface="Times New Roman"/>
                <a:cs typeface="Times New Roman"/>
                <a:sym typeface="Times New Roman"/>
              </a:rPr>
              <a:t>)</a:t>
            </a:r>
            <a:r>
              <a:rPr lang="en-US" sz="3600" b="0" i="0" u="none" strike="noStrike" cap="none" dirty="0">
                <a:solidFill>
                  <a:srgbClr val="000000"/>
                </a:solidFill>
                <a:latin typeface="Helvetica Neue Light"/>
                <a:ea typeface="Helvetica Neue Light"/>
                <a:cs typeface="Helvetica Neue Light"/>
                <a:sym typeface="Helvetica Neue Light"/>
              </a:rPr>
              <a:t> </a:t>
            </a:r>
            <a:endParaRPr dirty="0"/>
          </a:p>
          <a:p>
            <a:pPr marL="0" marR="0" lvl="0" indent="0" algn="l" rtl="0">
              <a:lnSpc>
                <a:spcPct val="100000"/>
              </a:lnSpc>
              <a:spcBef>
                <a:spcPts val="0"/>
              </a:spcBef>
              <a:spcAft>
                <a:spcPts val="0"/>
              </a:spcAft>
              <a:buClr>
                <a:srgbClr val="000000"/>
              </a:buClr>
              <a:buSzPts val="3600"/>
              <a:buFont typeface="Helvetica Neue Light"/>
              <a:buNone/>
            </a:pPr>
            <a:endParaRPr sz="3600" b="0" i="0" u="none" strike="noStrike" cap="none" dirty="0">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3600"/>
              <a:buFont typeface="Times New Roman"/>
              <a:buNone/>
            </a:pPr>
            <a:r>
              <a:rPr lang="en-US" sz="3600" b="0" i="0" u="none" strike="noStrike" cap="none" dirty="0">
                <a:solidFill>
                  <a:srgbClr val="000000"/>
                </a:solidFill>
                <a:latin typeface="Times New Roman"/>
                <a:ea typeface="Times New Roman"/>
                <a:cs typeface="Times New Roman"/>
                <a:sym typeface="Times New Roman"/>
              </a:rPr>
              <a:t>2010, "Decision of the State Council on Accelerating the Cultivation and Development of Strategic Emerging Industries" (</a:t>
            </a:r>
            <a:r>
              <a:rPr lang="en-US" sz="3600" b="0" i="0" u="none" strike="noStrike" cap="none" dirty="0" err="1">
                <a:solidFill>
                  <a:srgbClr val="000000"/>
                </a:solidFill>
                <a:latin typeface="Times New Roman"/>
                <a:ea typeface="Times New Roman"/>
                <a:cs typeface="Times New Roman"/>
                <a:sym typeface="Times New Roman"/>
              </a:rPr>
              <a:t>国务院关于加快培育和发展战略新兴产业的决定</a:t>
            </a:r>
            <a:r>
              <a:rPr lang="en-US" sz="3600" b="0" i="0" u="none" strike="noStrike" cap="none" dirty="0">
                <a:solidFill>
                  <a:srgbClr val="000000"/>
                </a:solidFill>
                <a:latin typeface="Times New Roman"/>
                <a:ea typeface="Times New Roman"/>
                <a:cs typeface="Times New Roman"/>
                <a:sym typeface="Times New Roman"/>
              </a:rPr>
              <a:t>). </a:t>
            </a:r>
            <a:endParaRPr dirty="0"/>
          </a:p>
          <a:p>
            <a:pPr marL="0" marR="0" lvl="0" indent="0" algn="l" rtl="0">
              <a:lnSpc>
                <a:spcPct val="100000"/>
              </a:lnSpc>
              <a:spcBef>
                <a:spcPts val="0"/>
              </a:spcBef>
              <a:spcAft>
                <a:spcPts val="0"/>
              </a:spcAft>
              <a:buClr>
                <a:srgbClr val="000000"/>
              </a:buClr>
              <a:buSzPts val="3600"/>
              <a:buFont typeface="Helvetica Neue Light"/>
              <a:buNone/>
            </a:pPr>
            <a:endParaRPr sz="36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600"/>
              <a:buFont typeface="Times New Roman"/>
              <a:buNone/>
            </a:pPr>
            <a:r>
              <a:rPr lang="en-US" sz="3600" b="0" i="0" u="none" strike="noStrike" cap="none" dirty="0">
                <a:solidFill>
                  <a:srgbClr val="000000"/>
                </a:solidFill>
                <a:latin typeface="Times New Roman"/>
                <a:ea typeface="Times New Roman"/>
                <a:cs typeface="Times New Roman"/>
                <a:sym typeface="Times New Roman"/>
              </a:rPr>
              <a:t>2012, "12th Five-Year Plan for the Development of Strategic Emerging Industries"(“</a:t>
            </a:r>
            <a:r>
              <a:rPr lang="en-US" sz="3600" b="0" i="0" u="none" strike="noStrike" cap="none" dirty="0" err="1">
                <a:solidFill>
                  <a:srgbClr val="000000"/>
                </a:solidFill>
                <a:latin typeface="Times New Roman"/>
                <a:ea typeface="Times New Roman"/>
                <a:cs typeface="Times New Roman"/>
                <a:sym typeface="Times New Roman"/>
              </a:rPr>
              <a:t>十二五”国家战略性新兴产业发展规划</a:t>
            </a:r>
            <a:r>
              <a:rPr lang="en-US" sz="3600" b="0" i="0" u="none" strike="noStrike" cap="none" dirty="0">
                <a:solidFill>
                  <a:srgbClr val="000000"/>
                </a:solidFill>
                <a:latin typeface="Times New Roman"/>
                <a:ea typeface="Times New Roman"/>
                <a:cs typeface="Times New Roman"/>
                <a:sym typeface="Times New Roman"/>
              </a:rPr>
              <a:t>)</a:t>
            </a:r>
            <a:r>
              <a:rPr lang="en-US" sz="3600" b="0" i="0" u="none" strike="noStrike" cap="none" dirty="0">
                <a:solidFill>
                  <a:srgbClr val="000000"/>
                </a:solidFill>
                <a:latin typeface="Helvetica Neue Light"/>
                <a:ea typeface="Helvetica Neue Light"/>
                <a:cs typeface="Helvetica Neue Light"/>
                <a:sym typeface="Helvetica Neue Light"/>
              </a:rPr>
              <a:t> </a:t>
            </a:r>
            <a:endParaRPr dirty="0"/>
          </a:p>
          <a:p>
            <a:pPr marL="0" marR="0" lvl="0" indent="0" algn="l" rtl="0">
              <a:lnSpc>
                <a:spcPct val="100000"/>
              </a:lnSpc>
              <a:spcBef>
                <a:spcPts val="0"/>
              </a:spcBef>
              <a:spcAft>
                <a:spcPts val="0"/>
              </a:spcAft>
              <a:buClr>
                <a:srgbClr val="000000"/>
              </a:buClr>
              <a:buSzPts val="3600"/>
              <a:buFont typeface="Helvetica Neue Light"/>
              <a:buNone/>
            </a:pPr>
            <a:endParaRPr sz="3600" b="0" i="0" u="none" strike="noStrike" cap="none" dirty="0">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3600"/>
              <a:buFont typeface="Times New Roman"/>
              <a:buNone/>
            </a:pPr>
            <a:r>
              <a:rPr lang="en-US" sz="3600" b="0" i="0" u="none" strike="noStrike" cap="none" dirty="0">
                <a:solidFill>
                  <a:srgbClr val="000000"/>
                </a:solidFill>
                <a:latin typeface="Times New Roman"/>
                <a:ea typeface="Times New Roman"/>
                <a:cs typeface="Times New Roman"/>
                <a:sym typeface="Times New Roman"/>
              </a:rPr>
              <a:t>2016, "Outline of the National Strategy of Innovation-Driven Development" (IDDS) (</a:t>
            </a:r>
            <a:r>
              <a:rPr lang="en-US" sz="3600" b="0" i="0" u="none" strike="noStrike" cap="none" dirty="0" err="1">
                <a:solidFill>
                  <a:srgbClr val="000000"/>
                </a:solidFill>
                <a:latin typeface="Times New Roman"/>
                <a:ea typeface="Times New Roman"/>
                <a:cs typeface="Times New Roman"/>
                <a:sym typeface="Times New Roman"/>
              </a:rPr>
              <a:t>国家创新驱动发展战略纲要</a:t>
            </a:r>
            <a:r>
              <a:rPr lang="en-US" sz="3600" b="0" i="0" u="none" strike="noStrike" cap="none" dirty="0">
                <a:solidFill>
                  <a:srgbClr val="000000"/>
                </a:solidFill>
                <a:latin typeface="Helvetica Neue Light"/>
                <a:ea typeface="Helvetica Neue Light"/>
                <a:cs typeface="Helvetica Neue Light"/>
                <a:sym typeface="Helvetica Neue Light"/>
              </a:rPr>
              <a:t>)</a:t>
            </a:r>
            <a:endParaRPr sz="3600" b="0" i="0" u="none" strike="noStrike" cap="none" dirty="0">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2400"/>
              <a:buFont typeface="Helvetica Neue Light"/>
              <a:buNone/>
            </a:pPr>
            <a:endParaRPr sz="2400" b="0" i="0" u="none" strike="noStrike" cap="none" dirty="0">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dirty="0">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dirty="0">
              <a:solidFill>
                <a:srgbClr val="000000"/>
              </a:solidFill>
              <a:latin typeface="Helvetica Neue Light"/>
              <a:ea typeface="Helvetica Neue Light"/>
              <a:cs typeface="Helvetica Neue Light"/>
              <a:sym typeface="Helvetica Neue Light"/>
            </a:endParaRPr>
          </a:p>
        </p:txBody>
      </p:sp>
      <p:sp>
        <p:nvSpPr>
          <p:cNvPr id="13" name="TextBox 12">
            <a:extLst>
              <a:ext uri="{FF2B5EF4-FFF2-40B4-BE49-F238E27FC236}">
                <a16:creationId xmlns:a16="http://schemas.microsoft.com/office/drawing/2014/main" id="{CB53E490-E2BB-2284-8837-B82FF6D3377D}"/>
              </a:ext>
            </a:extLst>
          </p:cNvPr>
          <p:cNvSpPr txBox="1"/>
          <p:nvPr/>
        </p:nvSpPr>
        <p:spPr>
          <a:xfrm>
            <a:off x="743674" y="2400311"/>
            <a:ext cx="10704651" cy="2839239"/>
          </a:xfrm>
          <a:prstGeom prst="rect">
            <a:avLst/>
          </a:prstGeom>
          <a:noFill/>
        </p:spPr>
        <p:txBody>
          <a:bodyPr wrap="square" rtlCol="0">
            <a:spAutoFit/>
          </a:bodyPr>
          <a:lstStyle/>
          <a:p>
            <a:pPr marL="0" marR="0" lvl="0" indent="0" algn="l" rtl="0">
              <a:lnSpc>
                <a:spcPct val="100000"/>
              </a:lnSpc>
              <a:spcBef>
                <a:spcPts val="0"/>
              </a:spcBef>
              <a:spcAft>
                <a:spcPts val="0"/>
              </a:spcAft>
              <a:buClr>
                <a:srgbClr val="000000"/>
              </a:buClr>
              <a:buSzPts val="3600"/>
              <a:buFont typeface="Times New Roman"/>
              <a:buNone/>
            </a:pPr>
            <a:r>
              <a:rPr lang="en-US" sz="1400" b="0" i="0" u="none" strike="noStrike" cap="none" dirty="0">
                <a:solidFill>
                  <a:srgbClr val="000000"/>
                </a:solidFill>
                <a:latin typeface="Times New Roman"/>
                <a:ea typeface="Times New Roman"/>
                <a:cs typeface="Times New Roman"/>
                <a:sym typeface="Times New Roman"/>
              </a:rPr>
              <a:t>2006, The “National Medium and Long-Term Plan for the Development of Science and Technology  (2006–2020)” (MLP) (</a:t>
            </a:r>
            <a:r>
              <a:rPr lang="ja-JP" altLang="en-US" sz="1400" b="0" i="0" u="none" strike="noStrike" cap="none">
                <a:solidFill>
                  <a:srgbClr val="000000"/>
                </a:solidFill>
                <a:latin typeface="Times New Roman"/>
                <a:ea typeface="Times New Roman"/>
                <a:cs typeface="Times New Roman"/>
                <a:sym typeface="Times New Roman"/>
              </a:rPr>
              <a:t>国家中长期科学规划</a:t>
            </a:r>
            <a:r>
              <a:rPr lang="en-US" altLang="ja-JP" sz="1400" b="0" i="0" u="none" strike="noStrike" cap="none" dirty="0">
                <a:solidFill>
                  <a:srgbClr val="000000"/>
                </a:solidFill>
                <a:latin typeface="Times New Roman"/>
                <a:ea typeface="Times New Roman"/>
                <a:cs typeface="Times New Roman"/>
                <a:sym typeface="Times New Roman"/>
              </a:rPr>
              <a:t>)</a:t>
            </a:r>
            <a:r>
              <a:rPr lang="ja-JP" altLang="en-US" sz="1400" b="0" i="0" u="none" strike="noStrike" cap="none">
                <a:solidFill>
                  <a:srgbClr val="000000"/>
                </a:solidFill>
                <a:latin typeface="Helvetica Neue Light"/>
                <a:ea typeface="Helvetica Neue Light"/>
                <a:cs typeface="Helvetica Neue Light"/>
                <a:sym typeface="Helvetica Neue Light"/>
              </a:rPr>
              <a:t> </a:t>
            </a:r>
            <a:endParaRPr lang="ja-JP" altLang="en-US"/>
          </a:p>
          <a:p>
            <a:pPr marL="0" marR="0" lvl="0" indent="0" algn="l" rtl="0">
              <a:lnSpc>
                <a:spcPct val="100000"/>
              </a:lnSpc>
              <a:spcBef>
                <a:spcPts val="0"/>
              </a:spcBef>
              <a:spcAft>
                <a:spcPts val="0"/>
              </a:spcAft>
              <a:buClr>
                <a:srgbClr val="000000"/>
              </a:buClr>
              <a:buSzPts val="3600"/>
              <a:buFont typeface="Helvetica Neue Light"/>
              <a:buNone/>
            </a:pPr>
            <a:endParaRPr lang="ja-JP" altLang="en-US" sz="14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3600"/>
              <a:buFont typeface="Times New Roman"/>
              <a:buNone/>
            </a:pPr>
            <a:r>
              <a:rPr lang="en-US" altLang="ja-JP" sz="1400" b="0" i="0" u="none" strike="noStrike" cap="none" dirty="0">
                <a:solidFill>
                  <a:srgbClr val="000000"/>
                </a:solidFill>
                <a:latin typeface="Times New Roman"/>
                <a:ea typeface="Times New Roman"/>
                <a:cs typeface="Times New Roman"/>
                <a:sym typeface="Times New Roman"/>
              </a:rPr>
              <a:t>2010, "</a:t>
            </a:r>
            <a:r>
              <a:rPr lang="en-US" sz="1400" b="0" i="0" u="none" strike="noStrike" cap="none" dirty="0">
                <a:solidFill>
                  <a:srgbClr val="000000"/>
                </a:solidFill>
                <a:latin typeface="Times New Roman"/>
                <a:ea typeface="Times New Roman"/>
                <a:cs typeface="Times New Roman"/>
                <a:sym typeface="Times New Roman"/>
              </a:rPr>
              <a:t>Decision of the State Council on Accelerating the Cultivation and Development of Strategic Emerging Industries”</a:t>
            </a:r>
          </a:p>
          <a:p>
            <a:pPr marL="0" marR="0" lvl="0" indent="0" algn="l" rtl="0">
              <a:lnSpc>
                <a:spcPct val="100000"/>
              </a:lnSpc>
              <a:spcBef>
                <a:spcPts val="0"/>
              </a:spcBef>
              <a:spcAft>
                <a:spcPts val="0"/>
              </a:spcAft>
              <a:buClr>
                <a:srgbClr val="000000"/>
              </a:buClr>
              <a:buSzPts val="3600"/>
              <a:buFont typeface="Times New Roman"/>
              <a:buNone/>
            </a:pPr>
            <a:r>
              <a:rPr lang="en-US" sz="1400" b="0" i="0" u="none" strike="noStrike" cap="none" dirty="0">
                <a:solidFill>
                  <a:srgbClr val="000000"/>
                </a:solidFill>
                <a:latin typeface="Times New Roman"/>
                <a:ea typeface="Times New Roman"/>
                <a:cs typeface="Times New Roman"/>
                <a:sym typeface="Times New Roman"/>
              </a:rPr>
              <a:t> (</a:t>
            </a:r>
            <a:r>
              <a:rPr lang="ja-JP" altLang="en-US" sz="1400" b="0" i="0" u="none" strike="noStrike" cap="none">
                <a:solidFill>
                  <a:srgbClr val="000000"/>
                </a:solidFill>
                <a:latin typeface="Times New Roman"/>
                <a:ea typeface="Times New Roman"/>
                <a:cs typeface="Times New Roman"/>
                <a:sym typeface="Times New Roman"/>
              </a:rPr>
              <a:t>国务院关于加快培育和发展战略新兴产业的决定</a:t>
            </a:r>
            <a:r>
              <a:rPr lang="en-US" altLang="ja-JP" sz="1400" b="0" i="0" u="none" strike="noStrike" cap="none" dirty="0">
                <a:solidFill>
                  <a:srgbClr val="000000"/>
                </a:solidFill>
                <a:latin typeface="Times New Roman"/>
                <a:ea typeface="Times New Roman"/>
                <a:cs typeface="Times New Roman"/>
                <a:sym typeface="Times New Roman"/>
              </a:rPr>
              <a:t>). </a:t>
            </a:r>
            <a:endParaRPr lang="ja-JP" altLang="en-US"/>
          </a:p>
          <a:p>
            <a:pPr marL="0" marR="0" lvl="0" indent="0" algn="l" rtl="0">
              <a:lnSpc>
                <a:spcPct val="100000"/>
              </a:lnSpc>
              <a:spcBef>
                <a:spcPts val="0"/>
              </a:spcBef>
              <a:spcAft>
                <a:spcPts val="0"/>
              </a:spcAft>
              <a:buClr>
                <a:srgbClr val="000000"/>
              </a:buClr>
              <a:buSzPts val="3600"/>
              <a:buFont typeface="Helvetica Neue Light"/>
              <a:buNone/>
            </a:pPr>
            <a:endParaRPr lang="ja-JP" altLang="en-US"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600"/>
              <a:buFont typeface="Times New Roman"/>
              <a:buNone/>
            </a:pPr>
            <a:r>
              <a:rPr lang="en-US" altLang="ja-JP" sz="1400" b="0" i="0" u="none" strike="noStrike" cap="none" dirty="0">
                <a:solidFill>
                  <a:srgbClr val="000000"/>
                </a:solidFill>
                <a:latin typeface="Times New Roman"/>
                <a:ea typeface="Times New Roman"/>
                <a:cs typeface="Times New Roman"/>
                <a:sym typeface="Times New Roman"/>
              </a:rPr>
              <a:t>2012, "12</a:t>
            </a:r>
            <a:r>
              <a:rPr lang="en-US" sz="1400" b="0" i="0" u="none" strike="noStrike" cap="none" dirty="0">
                <a:solidFill>
                  <a:srgbClr val="000000"/>
                </a:solidFill>
                <a:latin typeface="Times New Roman"/>
                <a:ea typeface="Times New Roman"/>
                <a:cs typeface="Times New Roman"/>
                <a:sym typeface="Times New Roman"/>
              </a:rPr>
              <a:t>th Five-Year Plan for the Development of Strategic Emerging Industries"(“</a:t>
            </a:r>
            <a:r>
              <a:rPr lang="ja-JP" altLang="en-US" sz="1400" b="0" i="0" u="none" strike="noStrike" cap="none">
                <a:solidFill>
                  <a:srgbClr val="000000"/>
                </a:solidFill>
                <a:latin typeface="Times New Roman"/>
                <a:ea typeface="Times New Roman"/>
                <a:cs typeface="Times New Roman"/>
                <a:sym typeface="Times New Roman"/>
              </a:rPr>
              <a:t>十二五”国家战略性新兴产业发展规划</a:t>
            </a:r>
            <a:r>
              <a:rPr lang="en-US" altLang="ja-JP" sz="1400" b="0" i="0" u="none" strike="noStrike" cap="none" dirty="0">
                <a:solidFill>
                  <a:srgbClr val="000000"/>
                </a:solidFill>
                <a:latin typeface="Times New Roman"/>
                <a:ea typeface="Times New Roman"/>
                <a:cs typeface="Times New Roman"/>
                <a:sym typeface="Times New Roman"/>
              </a:rPr>
              <a:t>)</a:t>
            </a:r>
            <a:r>
              <a:rPr lang="ja-JP" altLang="en-US" sz="1400" b="0" i="0" u="none" strike="noStrike" cap="none">
                <a:solidFill>
                  <a:srgbClr val="000000"/>
                </a:solidFill>
                <a:latin typeface="Helvetica Neue Light"/>
                <a:ea typeface="Helvetica Neue Light"/>
                <a:cs typeface="Helvetica Neue Light"/>
                <a:sym typeface="Helvetica Neue Light"/>
              </a:rPr>
              <a:t> </a:t>
            </a:r>
            <a:endParaRPr lang="en-US" altLang="ja-JP" sz="1400" b="0" i="0" u="none" strike="noStrike" cap="none" dirty="0">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3600"/>
              <a:buFont typeface="Times New Roman"/>
              <a:buNone/>
            </a:pPr>
            <a:endParaRPr lang="en-US" altLang="ja-JP" dirty="0">
              <a:latin typeface="Times New Roman" panose="02020603050405020304" pitchFamily="18" charset="0"/>
              <a:ea typeface="Helvetica Neue Light"/>
              <a:cs typeface="Times New Roman" panose="02020603050405020304" pitchFamily="18" charset="0"/>
              <a:sym typeface="Helvetica Neue Light"/>
            </a:endParaRPr>
          </a:p>
          <a:p>
            <a:pPr lvl="0">
              <a:buSzPts val="3600"/>
            </a:pPr>
            <a:r>
              <a:rPr lang="en-US" altLang="ja-JP" dirty="0">
                <a:latin typeface="Times New Roman" panose="02020603050405020304" pitchFamily="18" charset="0"/>
                <a:ea typeface="Helvetica Neue Light"/>
                <a:cs typeface="Times New Roman" panose="02020603050405020304" pitchFamily="18" charset="0"/>
                <a:sym typeface="Helvetica Neue Light"/>
              </a:rPr>
              <a:t>2015, “Made in China 2025 Initiative” </a:t>
            </a:r>
            <a:r>
              <a:rPr lang="en-US" dirty="0"/>
              <a:t>(</a:t>
            </a:r>
            <a:r>
              <a:rPr lang="zh-CN" altLang="en-US" dirty="0"/>
              <a:t>中国制造</a:t>
            </a:r>
            <a:r>
              <a:rPr lang="en-US" dirty="0"/>
              <a:t>2025) </a:t>
            </a:r>
            <a:endParaRPr lang="ja-JP" altLang="en-US">
              <a:latin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3600"/>
              <a:buFont typeface="Helvetica Neue Light"/>
              <a:buNone/>
            </a:pPr>
            <a:endParaRPr lang="ja-JP" altLang="en-US" sz="14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3600"/>
              <a:buFont typeface="Times New Roman"/>
              <a:buNone/>
            </a:pPr>
            <a:r>
              <a:rPr lang="en-US" altLang="ja-JP" sz="1400" b="0" i="0" u="none" strike="noStrike" cap="none" dirty="0">
                <a:solidFill>
                  <a:srgbClr val="000000"/>
                </a:solidFill>
                <a:latin typeface="Times New Roman"/>
                <a:ea typeface="Times New Roman"/>
                <a:cs typeface="Times New Roman"/>
                <a:sym typeface="Times New Roman"/>
              </a:rPr>
              <a:t>2016, "</a:t>
            </a:r>
            <a:r>
              <a:rPr lang="en-US" sz="1400" b="0" i="0" u="none" strike="noStrike" cap="none" dirty="0">
                <a:solidFill>
                  <a:srgbClr val="000000"/>
                </a:solidFill>
                <a:latin typeface="Times New Roman"/>
                <a:ea typeface="Times New Roman"/>
                <a:cs typeface="Times New Roman"/>
                <a:sym typeface="Times New Roman"/>
              </a:rPr>
              <a:t>Outline of the National Strategy of Innovation-Driven Development" (IDDS) (</a:t>
            </a:r>
            <a:r>
              <a:rPr lang="ja-JP" altLang="en-US" sz="1400" b="0" i="0" u="none" strike="noStrike" cap="none">
                <a:solidFill>
                  <a:srgbClr val="000000"/>
                </a:solidFill>
                <a:latin typeface="Times New Roman"/>
                <a:ea typeface="Times New Roman"/>
                <a:cs typeface="Times New Roman"/>
                <a:sym typeface="Times New Roman"/>
              </a:rPr>
              <a:t>国家创新驱动发展战略纲要</a:t>
            </a:r>
            <a:r>
              <a:rPr lang="en-US" altLang="ja-JP" sz="1400" b="0" i="0" u="none" strike="noStrike" cap="none" dirty="0">
                <a:solidFill>
                  <a:srgbClr val="000000"/>
                </a:solidFill>
                <a:latin typeface="Helvetica Neue Light"/>
                <a:ea typeface="Helvetica Neue Light"/>
                <a:cs typeface="Helvetica Neue Light"/>
                <a:sym typeface="Helvetica Neue Light"/>
              </a:rPr>
              <a:t>)</a:t>
            </a:r>
            <a:endParaRPr lang="ja-JP" altLang="en-US" sz="14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2400"/>
              <a:buFont typeface="Helvetica Neue Light"/>
              <a:buNone/>
            </a:pPr>
            <a:endParaRPr lang="ja-JP" altLang="en-US" sz="105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3600"/>
              <a:buFont typeface="Helvetica Neue Light"/>
              <a:buNone/>
            </a:pPr>
            <a:endParaRPr lang="ja-JP" altLang="en-US" sz="1400" b="0" i="0" u="none" strike="noStrike" cap="none">
              <a:solidFill>
                <a:srgbClr val="000000"/>
              </a:solidFill>
              <a:latin typeface="Helvetica Neue Light"/>
              <a:ea typeface="Helvetica Neue Light"/>
              <a:cs typeface="Helvetica Neue Light"/>
              <a:sym typeface="Helvetica Neue Light"/>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grpId="1" nodeType="clickEffect">
                                  <p:stCondLst>
                                    <p:cond delay="0"/>
                                  </p:stCondLst>
                                  <p:childTnLst>
                                    <p:animEffect transition="out" filter="fade">
                                      <p:cBhvr>
                                        <p:cTn id="18" dur="1000"/>
                                        <p:tgtEl>
                                          <p:spTgt spid="13"/>
                                        </p:tgtEl>
                                      </p:cBhvr>
                                    </p:animEffect>
                                    <p:anim calcmode="lin" valueType="num">
                                      <p:cBhvr>
                                        <p:cTn id="19" dur="1000"/>
                                        <p:tgtEl>
                                          <p:spTgt spid="13"/>
                                        </p:tgtEl>
                                        <p:attrNameLst>
                                          <p:attrName>ppt_x</p:attrName>
                                        </p:attrNameLst>
                                      </p:cBhvr>
                                      <p:tavLst>
                                        <p:tav tm="0">
                                          <p:val>
                                            <p:strVal val="ppt_x"/>
                                          </p:val>
                                        </p:tav>
                                        <p:tav tm="100000">
                                          <p:val>
                                            <p:strVal val="ppt_x"/>
                                          </p:val>
                                        </p:tav>
                                      </p:tavLst>
                                    </p:anim>
                                    <p:anim calcmode="lin" valueType="num">
                                      <p:cBhvr>
                                        <p:cTn id="20" dur="100" decel="100000"/>
                                        <p:tgtEl>
                                          <p:spTgt spid="13"/>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13"/>
                                        </p:tgtEl>
                                        <p:attrNameLst>
                                          <p:attrName>ppt_y</p:attrName>
                                        </p:attrNameLst>
                                      </p:cBhvr>
                                      <p:tavLst>
                                        <p:tav tm="0">
                                          <p:val>
                                            <p:strVal val="ppt_y"/>
                                          </p:val>
                                        </p:tav>
                                        <p:tav tm="100000">
                                          <p:val>
                                            <p:strVal val="ppt_y+1"/>
                                          </p:val>
                                        </p:tav>
                                      </p:tavLst>
                                    </p:anim>
                                    <p:set>
                                      <p:cBhvr>
                                        <p:cTn id="22" dur="1" fill="hold">
                                          <p:stCondLst>
                                            <p:cond delay="9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 calcmode="lin" valueType="num">
                                      <p:cBhvr additive="base">
                                        <p:cTn id="3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anim calcmode="lin" valueType="num">
                                      <p:cBhvr additive="base">
                                        <p:cTn id="3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xEl>
                                              <p:pRg st="8" end="8"/>
                                            </p:txEl>
                                          </p:spTgt>
                                        </p:tgtEl>
                                        <p:attrNameLst>
                                          <p:attrName>style.visibility</p:attrName>
                                        </p:attrNameLst>
                                      </p:cBhvr>
                                      <p:to>
                                        <p:strVal val="visible"/>
                                      </p:to>
                                    </p:set>
                                    <p:anim calcmode="lin" valueType="num">
                                      <p:cBhvr additive="base">
                                        <p:cTn id="45"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grpSp>
        <p:nvGrpSpPr>
          <p:cNvPr id="167" name="Google Shape;167;p8"/>
          <p:cNvGrpSpPr/>
          <p:nvPr/>
        </p:nvGrpSpPr>
        <p:grpSpPr>
          <a:xfrm>
            <a:off x="1618797" y="3148911"/>
            <a:ext cx="8954405" cy="3678424"/>
            <a:chOff x="1582297" y="2947404"/>
            <a:chExt cx="9046524" cy="3871062"/>
          </a:xfrm>
        </p:grpSpPr>
        <p:pic>
          <p:nvPicPr>
            <p:cNvPr id="168" name="Google Shape;168;p8"/>
            <p:cNvPicPr preferRelativeResize="0"/>
            <p:nvPr/>
          </p:nvPicPr>
          <p:blipFill rotWithShape="1">
            <a:blip r:embed="rId3">
              <a:alphaModFix/>
            </a:blip>
            <a:srcRect/>
            <a:stretch/>
          </p:blipFill>
          <p:spPr>
            <a:xfrm>
              <a:off x="7903270" y="2947404"/>
              <a:ext cx="2725551" cy="3861198"/>
            </a:xfrm>
            <a:prstGeom prst="rect">
              <a:avLst/>
            </a:prstGeom>
            <a:noFill/>
            <a:ln>
              <a:noFill/>
            </a:ln>
            <a:effectLst>
              <a:outerShdw blurRad="50800" dist="38100" dir="2700000" algn="tl" rotWithShape="0">
                <a:srgbClr val="000000">
                  <a:alpha val="40000"/>
                </a:srgbClr>
              </a:outerShdw>
            </a:effectLst>
          </p:spPr>
        </p:pic>
        <p:pic>
          <p:nvPicPr>
            <p:cNvPr id="169" name="Google Shape;169;p8"/>
            <p:cNvPicPr preferRelativeResize="0"/>
            <p:nvPr/>
          </p:nvPicPr>
          <p:blipFill rotWithShape="1">
            <a:blip r:embed="rId4">
              <a:alphaModFix/>
            </a:blip>
            <a:srcRect/>
            <a:stretch/>
          </p:blipFill>
          <p:spPr>
            <a:xfrm>
              <a:off x="1582297" y="2947404"/>
              <a:ext cx="2716876" cy="3839765"/>
            </a:xfrm>
            <a:prstGeom prst="rect">
              <a:avLst/>
            </a:prstGeom>
            <a:noFill/>
            <a:ln>
              <a:noFill/>
            </a:ln>
            <a:effectLst>
              <a:outerShdw blurRad="50800" dist="38100" dir="2700000" algn="tl" rotWithShape="0">
                <a:srgbClr val="000000">
                  <a:alpha val="40000"/>
                </a:srgbClr>
              </a:outerShdw>
            </a:effectLst>
          </p:spPr>
        </p:pic>
        <p:pic>
          <p:nvPicPr>
            <p:cNvPr id="170" name="Google Shape;170;p8"/>
            <p:cNvPicPr preferRelativeResize="0"/>
            <p:nvPr/>
          </p:nvPicPr>
          <p:blipFill rotWithShape="1">
            <a:blip r:embed="rId5">
              <a:alphaModFix/>
            </a:blip>
            <a:srcRect/>
            <a:stretch/>
          </p:blipFill>
          <p:spPr>
            <a:xfrm>
              <a:off x="4742783" y="2947404"/>
              <a:ext cx="2716876" cy="3871062"/>
            </a:xfrm>
            <a:prstGeom prst="rect">
              <a:avLst/>
            </a:prstGeom>
            <a:noFill/>
            <a:ln>
              <a:noFill/>
            </a:ln>
            <a:effectLst>
              <a:outerShdw blurRad="50800" dist="38100" dir="2700000" algn="tl" rotWithShape="0">
                <a:srgbClr val="000000">
                  <a:alpha val="40000"/>
                </a:srgbClr>
              </a:outerShdw>
            </a:effectLst>
          </p:spPr>
        </p:pic>
      </p:grpSp>
      <p:sp>
        <p:nvSpPr>
          <p:cNvPr id="171" name="Google Shape;171;p8"/>
          <p:cNvSpPr txBox="1">
            <a:spLocks noGrp="1"/>
          </p:cNvSpPr>
          <p:nvPr>
            <p:ph type="title"/>
          </p:nvPr>
        </p:nvSpPr>
        <p:spPr>
          <a:xfrm>
            <a:off x="535781" y="232172"/>
            <a:ext cx="11120438" cy="982266"/>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0000"/>
              </a:buClr>
              <a:buSzPts val="2900"/>
              <a:buFont typeface="Helvetica Neue Light"/>
              <a:buNone/>
            </a:pPr>
            <a:r>
              <a:rPr lang="en-US"/>
              <a:t>Policies Related to Guidance Catalogs </a:t>
            </a:r>
            <a:endParaRPr/>
          </a:p>
        </p:txBody>
      </p:sp>
      <p:sp>
        <p:nvSpPr>
          <p:cNvPr id="172" name="Google Shape;172;p8"/>
          <p:cNvSpPr txBox="1">
            <a:spLocks noGrp="1"/>
          </p:cNvSpPr>
          <p:nvPr>
            <p:ph type="body" idx="1"/>
          </p:nvPr>
        </p:nvSpPr>
        <p:spPr>
          <a:xfrm>
            <a:off x="535781" y="1562695"/>
            <a:ext cx="11120438" cy="1637705"/>
          </a:xfrm>
          <a:prstGeom prst="rect">
            <a:avLst/>
          </a:prstGeom>
          <a:noFill/>
          <a:ln>
            <a:noFill/>
          </a:ln>
        </p:spPr>
        <p:txBody>
          <a:bodyPr spcFirstLastPara="1" wrap="square" lIns="50800" tIns="50800" rIns="50800" bIns="50800" anchor="t" anchorCtr="0">
            <a:normAutofit fontScale="77500" lnSpcReduction="20000"/>
          </a:bodyPr>
          <a:lstStyle/>
          <a:p>
            <a:pPr marL="321457" lvl="0" indent="-321457" algn="l" rtl="0">
              <a:lnSpc>
                <a:spcPct val="100000"/>
              </a:lnSpc>
              <a:spcBef>
                <a:spcPts val="0"/>
              </a:spcBef>
              <a:spcAft>
                <a:spcPts val="0"/>
              </a:spcAft>
              <a:buClr>
                <a:schemeClr val="dk1"/>
              </a:buClr>
              <a:buSzPct val="75000"/>
              <a:buChar char="•"/>
            </a:pPr>
            <a:r>
              <a:rPr lang="en-US" sz="1800">
                <a:solidFill>
                  <a:schemeClr val="dk1"/>
                </a:solidFill>
                <a:latin typeface="Helvetica Neue Light"/>
                <a:ea typeface="Helvetica Neue Light"/>
                <a:cs typeface="Helvetica Neue Light"/>
                <a:sym typeface="Helvetica Neue Light"/>
              </a:rPr>
              <a:t>The catalogs are used as a reference book for project approval or confirmation, credit acquisition, tax incentives, and land use policies.</a:t>
            </a:r>
            <a:endParaRPr/>
          </a:p>
          <a:p>
            <a:pPr marL="321457" lvl="0" indent="-321457" algn="l" rtl="0">
              <a:lnSpc>
                <a:spcPct val="100000"/>
              </a:lnSpc>
              <a:spcBef>
                <a:spcPts val="2953"/>
              </a:spcBef>
              <a:spcAft>
                <a:spcPts val="0"/>
              </a:spcAft>
              <a:buClr>
                <a:schemeClr val="dk1"/>
              </a:buClr>
              <a:buSzPct val="75000"/>
              <a:buChar char="•"/>
            </a:pPr>
            <a:r>
              <a:rPr lang="en-US" sz="1800">
                <a:solidFill>
                  <a:schemeClr val="dk1"/>
                </a:solidFill>
                <a:latin typeface="Helvetica Neue Light"/>
                <a:ea typeface="Helvetica Neue Light"/>
                <a:cs typeface="Helvetica Neue Light"/>
                <a:sym typeface="Helvetica Neue Light"/>
              </a:rPr>
              <a:t>Explicitly designate industries into three categories: encouraged, restricted, and prohibited.</a:t>
            </a:r>
            <a:endParaRPr/>
          </a:p>
          <a:p>
            <a:pPr marL="321457" lvl="0" indent="-321457" algn="l" rtl="0">
              <a:lnSpc>
                <a:spcPct val="100000"/>
              </a:lnSpc>
              <a:spcBef>
                <a:spcPts val="2953"/>
              </a:spcBef>
              <a:spcAft>
                <a:spcPts val="0"/>
              </a:spcAft>
              <a:buClr>
                <a:schemeClr val="dk1"/>
              </a:buClr>
              <a:buSzPct val="75000"/>
              <a:buChar char="•"/>
            </a:pPr>
            <a:r>
              <a:rPr lang="en-US" sz="1800">
                <a:solidFill>
                  <a:schemeClr val="dk1"/>
                </a:solidFill>
                <a:latin typeface="Helvetica Neue Light"/>
                <a:ea typeface="Helvetica Neue Light"/>
                <a:cs typeface="Helvetica Neue Light"/>
                <a:sym typeface="Helvetica Neue Light"/>
              </a:rPr>
              <a:t>The current in force version of as “Catalogs for Guiding Industry Restructuring” convers 48 industrials, total 1477 items, with 821 encouraged, 215 restricted, and 441 prohibited.</a:t>
            </a:r>
            <a:endParaRPr sz="1800">
              <a:solidFill>
                <a:schemeClr val="dk1"/>
              </a:solidFill>
              <a:latin typeface="Helvetica Neue Light"/>
              <a:ea typeface="Helvetica Neue Light"/>
              <a:cs typeface="Helvetica Neue Light"/>
              <a:sym typeface="Helvetica Neue Light"/>
            </a:endParaRPr>
          </a:p>
          <a:p>
            <a:pPr marL="321457" lvl="0" indent="-219015" algn="l" rtl="0">
              <a:lnSpc>
                <a:spcPct val="100000"/>
              </a:lnSpc>
              <a:spcBef>
                <a:spcPts val="2953"/>
              </a:spcBef>
              <a:spcAft>
                <a:spcPts val="0"/>
              </a:spcAft>
              <a:buClr>
                <a:srgbClr val="747474"/>
              </a:buClr>
              <a:buSzPct val="75000"/>
              <a:buNone/>
            </a:pPr>
            <a:endParaRPr>
              <a:solidFill>
                <a:schemeClr val="dk1"/>
              </a:solidFill>
              <a:latin typeface="Helvetica Neue Light"/>
              <a:ea typeface="Helvetica Neue Light"/>
              <a:cs typeface="Helvetica Neue Light"/>
              <a:sym typeface="Helvetica Neue Light"/>
            </a:endParaRPr>
          </a:p>
        </p:txBody>
      </p:sp>
      <p:sp>
        <p:nvSpPr>
          <p:cNvPr id="173" name="Google Shape;173;p8"/>
          <p:cNvSpPr/>
          <p:nvPr/>
        </p:nvSpPr>
        <p:spPr>
          <a:xfrm>
            <a:off x="2588455" y="4079631"/>
            <a:ext cx="689317" cy="168812"/>
          </a:xfrm>
          <a:prstGeom prst="rect">
            <a:avLst/>
          </a:prstGeom>
          <a:noFill/>
          <a:ln w="12700" cap="flat" cmpd="sng">
            <a:solidFill>
              <a:srgbClr val="FF0000"/>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FFFFFF"/>
              </a:solidFill>
              <a:latin typeface="Helvetica Neue Light"/>
              <a:ea typeface="Helvetica Neue Light"/>
              <a:cs typeface="Helvetica Neue Light"/>
              <a:sym typeface="Helvetica Neue Light"/>
            </a:endParaRPr>
          </a:p>
        </p:txBody>
      </p:sp>
      <p:sp>
        <p:nvSpPr>
          <p:cNvPr id="174" name="Google Shape;174;p8"/>
          <p:cNvSpPr/>
          <p:nvPr/>
        </p:nvSpPr>
        <p:spPr>
          <a:xfrm>
            <a:off x="5747046" y="5751341"/>
            <a:ext cx="689317" cy="168812"/>
          </a:xfrm>
          <a:prstGeom prst="rect">
            <a:avLst/>
          </a:prstGeom>
          <a:noFill/>
          <a:ln w="12700" cap="flat" cmpd="sng">
            <a:solidFill>
              <a:srgbClr val="FF0000"/>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FFFFFF"/>
              </a:solidFill>
              <a:latin typeface="Helvetica Neue Light"/>
              <a:ea typeface="Helvetica Neue Light"/>
              <a:cs typeface="Helvetica Neue Light"/>
              <a:sym typeface="Helvetica Neue Light"/>
            </a:endParaRPr>
          </a:p>
        </p:txBody>
      </p:sp>
      <p:sp>
        <p:nvSpPr>
          <p:cNvPr id="175" name="Google Shape;175;p8"/>
          <p:cNvSpPr/>
          <p:nvPr/>
        </p:nvSpPr>
        <p:spPr>
          <a:xfrm>
            <a:off x="8879644" y="5107736"/>
            <a:ext cx="689317" cy="168812"/>
          </a:xfrm>
          <a:prstGeom prst="rect">
            <a:avLst/>
          </a:prstGeom>
          <a:noFill/>
          <a:ln w="12700" cap="flat" cmpd="sng">
            <a:solidFill>
              <a:srgbClr val="FF0000"/>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FFFFFF"/>
              </a:solidFill>
              <a:latin typeface="Helvetica Neue Light"/>
              <a:ea typeface="Helvetica Neue Light"/>
              <a:cs typeface="Helvetica Neue Light"/>
              <a:sym typeface="Helvetica Neue Light"/>
            </a:endParaRPr>
          </a:p>
        </p:txBody>
      </p:sp>
      <p:sp>
        <p:nvSpPr>
          <p:cNvPr id="176" name="Google Shape;176;p8"/>
          <p:cNvSpPr txBox="1">
            <a:spLocks noGrp="1"/>
          </p:cNvSpPr>
          <p:nvPr>
            <p:ph type="sldNum" idx="12"/>
          </p:nvPr>
        </p:nvSpPr>
        <p:spPr>
          <a:xfrm>
            <a:off x="11556707" y="6425362"/>
            <a:ext cx="237244" cy="254044"/>
          </a:xfrm>
          <a:prstGeom prst="rect">
            <a:avLst/>
          </a:prstGeom>
          <a:noFill/>
          <a:ln>
            <a:noFill/>
          </a:ln>
        </p:spPr>
        <p:txBody>
          <a:bodyPr spcFirstLastPara="1" wrap="square" lIns="50800" tIns="50800" rIns="50800" bIns="50800" anchor="b" anchorCtr="0">
            <a:spAutoFit/>
          </a:bodyPr>
          <a:lstStyle/>
          <a:p>
            <a:pPr marL="0" lvl="0" indent="0" algn="r" rtl="0">
              <a:lnSpc>
                <a:spcPct val="100000"/>
              </a:lnSpc>
              <a:spcBef>
                <a:spcPts val="0"/>
              </a:spcBef>
              <a:spcAft>
                <a:spcPts val="0"/>
              </a:spcAft>
              <a:buClr>
                <a:srgbClr val="000000"/>
              </a:buClr>
              <a:buSzPts val="900"/>
              <a:buFont typeface="Helvetica Neue"/>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3013</Words>
  <Application>Microsoft Macintosh PowerPoint</Application>
  <PresentationFormat>Widescreen</PresentationFormat>
  <Paragraphs>243</Paragraphs>
  <Slides>29</Slides>
  <Notes>29</Notes>
  <HiddenSlides>12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Helvetica Neue</vt:lpstr>
      <vt:lpstr>Calibri</vt:lpstr>
      <vt:lpstr>Helvetica Neue Light</vt:lpstr>
      <vt:lpstr>Noto Sans Symbols</vt:lpstr>
      <vt:lpstr>Arial</vt:lpstr>
      <vt:lpstr>Times New Roman</vt:lpstr>
      <vt:lpstr>ModernPortfolio</vt:lpstr>
      <vt:lpstr>Picking Winners or Propping Up Losers? The Challenges of Chinese Industrial Policy </vt:lpstr>
      <vt:lpstr>Chinese industrial policy has come to be regarded as a major political issue and policy challenge by China’s Western trading partners</vt:lpstr>
      <vt:lpstr>The issues raised by Chinese industrial policy are not completely new</vt:lpstr>
      <vt:lpstr>Five major themes regarding the evolution of Chinese industrial policy</vt:lpstr>
      <vt:lpstr>The origins of Chinese industrial policy</vt:lpstr>
      <vt:lpstr>The overall evolution of Chinese industrial policy: two U-shapes</vt:lpstr>
      <vt:lpstr>The Targets set in MLP and Their Fulfillment</vt:lpstr>
      <vt:lpstr>The mid-2000s shift in Chinese industrial policy - promotion of indigenous innovation</vt:lpstr>
      <vt:lpstr>Policies Related to Guidance Catalogs </vt:lpstr>
      <vt:lpstr>The China’s complex industrial policy paradigm </vt:lpstr>
      <vt:lpstr>The Chinese industrial policy toolkit (1)</vt:lpstr>
      <vt:lpstr>The Chinese industrial policy toolkit (2)</vt:lpstr>
      <vt:lpstr>Does China’s new industrial policy work? </vt:lpstr>
      <vt:lpstr>Good intentions can lead to bad results</vt:lpstr>
      <vt:lpstr>Shipbuilding industry: subsidies and distorted markets</vt:lpstr>
      <vt:lpstr>The “big fund” and the semiconductor industry: corruption and counter-measures</vt:lpstr>
      <vt:lpstr>A recent series of corruption scandals </vt:lpstr>
      <vt:lpstr>Chinese electric vehicle (EV) industry: Working better (so far) because consumers pick the winners, not bureaucrats</vt:lpstr>
      <vt:lpstr>Conclusion </vt:lpstr>
      <vt:lpstr>The NICIF’s chipmaking investments </vt:lpstr>
      <vt:lpstr>Compulsory elimination or shutdown of “excess production capacity” </vt:lpstr>
      <vt:lpstr>PowerPoint Presentation</vt:lpstr>
      <vt:lpstr>Direct subsidies</vt:lpstr>
      <vt:lpstr>Tax incentives </vt:lpstr>
      <vt:lpstr>Policy loans</vt:lpstr>
      <vt:lpstr>Government and SOE Procurement</vt:lpstr>
      <vt:lpstr>Talent Policy</vt:lpstr>
      <vt:lpstr>Government Guidance Funds</vt:lpstr>
      <vt:lpstr>Does China’s New Industrial Policy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Picking Winners or Propping Up Losers? The Challenges of Chinese Industrial Policy </dc:title>
  <dc:creator>Guangwei Li</dc:creator>
  <cp:lastModifiedBy>Lee G Branstetter</cp:lastModifiedBy>
  <cp:revision>11</cp:revision>
  <dcterms:created xsi:type="dcterms:W3CDTF">2023-05-11T08:17:55Z</dcterms:created>
  <dcterms:modified xsi:type="dcterms:W3CDTF">2023-05-17T13:03:47Z</dcterms:modified>
</cp:coreProperties>
</file>