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8" r:id="rId1"/>
  </p:sldMasterIdLst>
  <p:notesMasterIdLst>
    <p:notesMasterId r:id="rId36"/>
  </p:notesMasterIdLst>
  <p:handoutMasterIdLst>
    <p:handoutMasterId r:id="rId37"/>
  </p:handoutMasterIdLst>
  <p:sldIdLst>
    <p:sldId id="256" r:id="rId2"/>
    <p:sldId id="278" r:id="rId3"/>
    <p:sldId id="279" r:id="rId4"/>
    <p:sldId id="280" r:id="rId5"/>
    <p:sldId id="281" r:id="rId6"/>
    <p:sldId id="282" r:id="rId7"/>
    <p:sldId id="283" r:id="rId8"/>
    <p:sldId id="284" r:id="rId9"/>
    <p:sldId id="286" r:id="rId10"/>
    <p:sldId id="288" r:id="rId11"/>
    <p:sldId id="271" r:id="rId12"/>
    <p:sldId id="263" r:id="rId13"/>
    <p:sldId id="287" r:id="rId14"/>
    <p:sldId id="290" r:id="rId15"/>
    <p:sldId id="291" r:id="rId16"/>
    <p:sldId id="299" r:id="rId17"/>
    <p:sldId id="300" r:id="rId18"/>
    <p:sldId id="293" r:id="rId19"/>
    <p:sldId id="296" r:id="rId20"/>
    <p:sldId id="303" r:id="rId21"/>
    <p:sldId id="292" r:id="rId22"/>
    <p:sldId id="305" r:id="rId23"/>
    <p:sldId id="304" r:id="rId24"/>
    <p:sldId id="294" r:id="rId25"/>
    <p:sldId id="295" r:id="rId26"/>
    <p:sldId id="306" r:id="rId27"/>
    <p:sldId id="307" r:id="rId28"/>
    <p:sldId id="308" r:id="rId29"/>
    <p:sldId id="301" r:id="rId30"/>
    <p:sldId id="297" r:id="rId31"/>
    <p:sldId id="298" r:id="rId32"/>
    <p:sldId id="302" r:id="rId33"/>
    <p:sldId id="309" r:id="rId34"/>
    <p:sldId id="310" r:id="rId35"/>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Helvetica"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Helvetica"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Helvetica"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Helvetica"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Helvetica" pitchFamily="2"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Helvetica" pitchFamily="2"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Helvetica" pitchFamily="2"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Helvetica" pitchFamily="2"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Helvetica"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Nolan Gneiting Pope" initials="" lastIdx="6" clrIdx="5"/>
  <p:cmAuthor id="1" name="Adriana Lleras-Muney" initials="AL" lastIdx="8" clrIdx="6"/>
  <p:cmAuthor id="2" name="Adriana Lleras-Muney" initials="" lastIdx="1" clrIdx="0"/>
  <p:cmAuthor id="3" name="Unknown User1" initials="Unknown User1" lastIdx="1" clrIdx="1"/>
  <p:cmAuthor id="4" name="Unknown User2" initials="Unknown User2" lastIdx="1" clrIdx="2"/>
  <p:cmAuthor id="5" name="Unknown User3" initials="Unknown User3" lastIdx="1" clrIdx="3"/>
  <p:cmAuthor id="6" name="Unknown User4" initials="Unknown User4" lastIdx="1" clrIdx="4"/>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96054" autoAdjust="0"/>
  </p:normalViewPr>
  <p:slideViewPr>
    <p:cSldViewPr>
      <p:cViewPr varScale="1">
        <p:scale>
          <a:sx n="104" d="100"/>
          <a:sy n="104" d="100"/>
        </p:scale>
        <p:origin x="216" y="6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0"/>
    </p:cViewPr>
  </p:sorterViewPr>
  <p:notesViewPr>
    <p:cSldViewPr>
      <p:cViewPr varScale="1">
        <p:scale>
          <a:sx n="52" d="100"/>
          <a:sy n="52" d="100"/>
        </p:scale>
        <p:origin x="-189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a:extLst>
              <a:ext uri="{FF2B5EF4-FFF2-40B4-BE49-F238E27FC236}">
                <a16:creationId xmlns:a16="http://schemas.microsoft.com/office/drawing/2014/main" id="{67EFEEFB-FD26-2B48-951B-3157F6BEB0E0}"/>
              </a:ext>
            </a:extLst>
          </p:cNvPr>
          <p:cNvSpPr>
            <a:spLocks noGrp="1" noChangeArrowheads="1"/>
          </p:cNvSpPr>
          <p:nvPr>
            <p:ph type="hdr" sz="quarter"/>
          </p:nvPr>
        </p:nvSpPr>
        <p:spPr bwMode="auto">
          <a:xfrm>
            <a:off x="0" y="0"/>
            <a:ext cx="3038475" cy="46513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defRPr>
            </a:lvl1pPr>
          </a:lstStyle>
          <a:p>
            <a:pPr>
              <a:defRPr/>
            </a:pPr>
            <a:endParaRPr lang="en-US"/>
          </a:p>
        </p:txBody>
      </p:sp>
      <p:sp>
        <p:nvSpPr>
          <p:cNvPr id="411651" name="Rectangle 3">
            <a:extLst>
              <a:ext uri="{FF2B5EF4-FFF2-40B4-BE49-F238E27FC236}">
                <a16:creationId xmlns:a16="http://schemas.microsoft.com/office/drawing/2014/main" id="{AA040544-17FC-B247-825B-5D7BB903AA9F}"/>
              </a:ext>
            </a:extLst>
          </p:cNvPr>
          <p:cNvSpPr>
            <a:spLocks noGrp="1" noChangeArrowheads="1"/>
          </p:cNvSpPr>
          <p:nvPr>
            <p:ph type="dt" sz="quarter" idx="1"/>
          </p:nvPr>
        </p:nvSpPr>
        <p:spPr bwMode="auto">
          <a:xfrm>
            <a:off x="3970338" y="0"/>
            <a:ext cx="3038475" cy="46513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defRPr>
            </a:lvl1pPr>
          </a:lstStyle>
          <a:p>
            <a:pPr>
              <a:defRPr/>
            </a:pPr>
            <a:endParaRPr lang="en-US"/>
          </a:p>
        </p:txBody>
      </p:sp>
      <p:sp>
        <p:nvSpPr>
          <p:cNvPr id="411652" name="Rectangle 4">
            <a:extLst>
              <a:ext uri="{FF2B5EF4-FFF2-40B4-BE49-F238E27FC236}">
                <a16:creationId xmlns:a16="http://schemas.microsoft.com/office/drawing/2014/main" id="{E02E4C01-54BD-1346-9601-657931FB3417}"/>
              </a:ext>
            </a:extLst>
          </p:cNvPr>
          <p:cNvSpPr>
            <a:spLocks noGrp="1" noChangeArrowheads="1"/>
          </p:cNvSpPr>
          <p:nvPr>
            <p:ph type="ftr" sz="quarter" idx="2"/>
          </p:nvPr>
        </p:nvSpPr>
        <p:spPr bwMode="auto">
          <a:xfrm>
            <a:off x="0" y="8829675"/>
            <a:ext cx="3038475" cy="465138"/>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defRPr>
            </a:lvl1pPr>
          </a:lstStyle>
          <a:p>
            <a:pPr>
              <a:defRPr/>
            </a:pPr>
            <a:endParaRPr lang="en-US"/>
          </a:p>
        </p:txBody>
      </p:sp>
      <p:sp>
        <p:nvSpPr>
          <p:cNvPr id="411653" name="Rectangle 5">
            <a:extLst>
              <a:ext uri="{FF2B5EF4-FFF2-40B4-BE49-F238E27FC236}">
                <a16:creationId xmlns:a16="http://schemas.microsoft.com/office/drawing/2014/main" id="{56F49202-79A6-614A-BF38-8372A5BF3E6A}"/>
              </a:ext>
            </a:extLst>
          </p:cNvPr>
          <p:cNvSpPr>
            <a:spLocks noGrp="1" noChangeArrowheads="1"/>
          </p:cNvSpPr>
          <p:nvPr>
            <p:ph type="sldNum" sz="quarter" idx="3"/>
          </p:nvPr>
        </p:nvSpPr>
        <p:spPr bwMode="auto">
          <a:xfrm>
            <a:off x="3970338" y="8829675"/>
            <a:ext cx="3038475" cy="46513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497CB1D2-E708-C84D-820A-B0BE5A6CDCA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53E55AB0-0A62-964D-B573-0B7714B0F1C0}"/>
              </a:ext>
            </a:extLst>
          </p:cNvPr>
          <p:cNvSpPr>
            <a:spLocks noGrp="1" noChangeArrowheads="1"/>
          </p:cNvSpPr>
          <p:nvPr>
            <p:ph type="hdr" sz="quarter"/>
          </p:nvPr>
        </p:nvSpPr>
        <p:spPr bwMode="auto">
          <a:xfrm>
            <a:off x="0" y="0"/>
            <a:ext cx="3038475" cy="465138"/>
          </a:xfrm>
          <a:prstGeom prst="rect">
            <a:avLst/>
          </a:prstGeom>
          <a:noFill/>
          <a:ln>
            <a:noFill/>
          </a:ln>
          <a:effectLst/>
        </p:spPr>
        <p:txBody>
          <a:bodyPr vert="horz" wrap="square" lIns="92738" tIns="46369" rIns="92738" bIns="46369" numCol="1" anchor="t" anchorCtr="0" compatLnSpc="1">
            <a:prstTxWarp prst="textNoShape">
              <a:avLst/>
            </a:prstTxWarp>
          </a:bodyPr>
          <a:lstStyle>
            <a:lvl1pPr defTabSz="927100" eaLnBrk="1" hangingPunct="1">
              <a:defRPr sz="1200">
                <a:latin typeface="Arial" charset="0"/>
                <a:ea typeface="ＭＳ Ｐゴシック" charset="0"/>
              </a:defRPr>
            </a:lvl1pPr>
          </a:lstStyle>
          <a:p>
            <a:pPr>
              <a:defRPr/>
            </a:pPr>
            <a:endParaRPr lang="en-US"/>
          </a:p>
        </p:txBody>
      </p:sp>
      <p:sp>
        <p:nvSpPr>
          <p:cNvPr id="121859" name="Rectangle 3">
            <a:extLst>
              <a:ext uri="{FF2B5EF4-FFF2-40B4-BE49-F238E27FC236}">
                <a16:creationId xmlns:a16="http://schemas.microsoft.com/office/drawing/2014/main" id="{2A9B113F-6D91-EA45-8498-5456A31678E8}"/>
              </a:ext>
            </a:extLst>
          </p:cNvPr>
          <p:cNvSpPr>
            <a:spLocks noGrp="1" noChangeArrowheads="1"/>
          </p:cNvSpPr>
          <p:nvPr>
            <p:ph type="dt" idx="1"/>
          </p:nvPr>
        </p:nvSpPr>
        <p:spPr bwMode="auto">
          <a:xfrm>
            <a:off x="3970338" y="0"/>
            <a:ext cx="3038475" cy="465138"/>
          </a:xfrm>
          <a:prstGeom prst="rect">
            <a:avLst/>
          </a:prstGeom>
          <a:noFill/>
          <a:ln>
            <a:noFill/>
          </a:ln>
          <a:effectLst/>
        </p:spPr>
        <p:txBody>
          <a:bodyPr vert="horz" wrap="square" lIns="92738" tIns="46369" rIns="92738" bIns="46369" numCol="1" anchor="t" anchorCtr="0" compatLnSpc="1">
            <a:prstTxWarp prst="textNoShape">
              <a:avLst/>
            </a:prstTxWarp>
          </a:bodyPr>
          <a:lstStyle>
            <a:lvl1pPr algn="r" defTabSz="927100" eaLnBrk="1" hangingPunct="1">
              <a:defRPr sz="1200">
                <a:latin typeface="Arial" charset="0"/>
                <a:ea typeface="ＭＳ Ｐゴシック" charset="0"/>
              </a:defRPr>
            </a:lvl1pPr>
          </a:lstStyle>
          <a:p>
            <a:pPr>
              <a:defRPr/>
            </a:pPr>
            <a:endParaRPr lang="en-US"/>
          </a:p>
        </p:txBody>
      </p:sp>
      <p:sp>
        <p:nvSpPr>
          <p:cNvPr id="13316" name="Rectangle 4">
            <a:extLst>
              <a:ext uri="{FF2B5EF4-FFF2-40B4-BE49-F238E27FC236}">
                <a16:creationId xmlns:a16="http://schemas.microsoft.com/office/drawing/2014/main" id="{5B156289-0015-7340-85F2-709A851C6B3C}"/>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1" name="Rectangle 5">
            <a:extLst>
              <a:ext uri="{FF2B5EF4-FFF2-40B4-BE49-F238E27FC236}">
                <a16:creationId xmlns:a16="http://schemas.microsoft.com/office/drawing/2014/main" id="{EB441292-39F1-9447-B505-0083951EB11E}"/>
              </a:ext>
            </a:extLst>
          </p:cNvPr>
          <p:cNvSpPr>
            <a:spLocks noGrp="1" noChangeArrowheads="1"/>
          </p:cNvSpPr>
          <p:nvPr>
            <p:ph type="body" sz="quarter" idx="3"/>
          </p:nvPr>
        </p:nvSpPr>
        <p:spPr bwMode="auto">
          <a:xfrm>
            <a:off x="701675" y="4414838"/>
            <a:ext cx="5607050" cy="4184650"/>
          </a:xfrm>
          <a:prstGeom prst="rect">
            <a:avLst/>
          </a:prstGeom>
          <a:noFill/>
          <a:ln>
            <a:noFill/>
          </a:ln>
          <a:effectLst/>
        </p:spPr>
        <p:txBody>
          <a:bodyPr vert="horz" wrap="square" lIns="92738" tIns="46369" rIns="92738" bIns="4636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a:extLst>
              <a:ext uri="{FF2B5EF4-FFF2-40B4-BE49-F238E27FC236}">
                <a16:creationId xmlns:a16="http://schemas.microsoft.com/office/drawing/2014/main" id="{8DE32CF2-55A6-DB47-9E10-95CF0CBEF12D}"/>
              </a:ext>
            </a:extLst>
          </p:cNvPr>
          <p:cNvSpPr>
            <a:spLocks noGrp="1" noChangeArrowheads="1"/>
          </p:cNvSpPr>
          <p:nvPr>
            <p:ph type="ftr" sz="quarter" idx="4"/>
          </p:nvPr>
        </p:nvSpPr>
        <p:spPr bwMode="auto">
          <a:xfrm>
            <a:off x="0" y="8829675"/>
            <a:ext cx="3038475" cy="465138"/>
          </a:xfrm>
          <a:prstGeom prst="rect">
            <a:avLst/>
          </a:prstGeom>
          <a:noFill/>
          <a:ln>
            <a:noFill/>
          </a:ln>
          <a:effectLst/>
        </p:spPr>
        <p:txBody>
          <a:bodyPr vert="horz" wrap="square" lIns="92738" tIns="46369" rIns="92738" bIns="46369" numCol="1" anchor="b" anchorCtr="0" compatLnSpc="1">
            <a:prstTxWarp prst="textNoShape">
              <a:avLst/>
            </a:prstTxWarp>
          </a:bodyPr>
          <a:lstStyle>
            <a:lvl1pPr defTabSz="927100" eaLnBrk="1" hangingPunct="1">
              <a:defRPr sz="1200">
                <a:latin typeface="Arial" charset="0"/>
                <a:ea typeface="ＭＳ Ｐゴシック" charset="0"/>
              </a:defRPr>
            </a:lvl1pPr>
          </a:lstStyle>
          <a:p>
            <a:pPr>
              <a:defRPr/>
            </a:pPr>
            <a:endParaRPr lang="en-US"/>
          </a:p>
        </p:txBody>
      </p:sp>
      <p:sp>
        <p:nvSpPr>
          <p:cNvPr id="121863" name="Rectangle 7">
            <a:extLst>
              <a:ext uri="{FF2B5EF4-FFF2-40B4-BE49-F238E27FC236}">
                <a16:creationId xmlns:a16="http://schemas.microsoft.com/office/drawing/2014/main" id="{9EEFF7BD-6223-D947-B615-B22292C523A2}"/>
              </a:ext>
            </a:extLst>
          </p:cNvPr>
          <p:cNvSpPr>
            <a:spLocks noGrp="1" noChangeArrowheads="1"/>
          </p:cNvSpPr>
          <p:nvPr>
            <p:ph type="sldNum" sz="quarter" idx="5"/>
          </p:nvPr>
        </p:nvSpPr>
        <p:spPr bwMode="auto">
          <a:xfrm>
            <a:off x="3970338" y="8829675"/>
            <a:ext cx="3038475" cy="465138"/>
          </a:xfrm>
          <a:prstGeom prst="rect">
            <a:avLst/>
          </a:prstGeom>
          <a:noFill/>
          <a:ln>
            <a:noFill/>
          </a:ln>
          <a:effectLst/>
        </p:spPr>
        <p:txBody>
          <a:bodyPr vert="horz" wrap="square" lIns="92738" tIns="46369" rIns="92738" bIns="46369" numCol="1" anchor="b" anchorCtr="0" compatLnSpc="1">
            <a:prstTxWarp prst="textNoShape">
              <a:avLst/>
            </a:prstTxWarp>
          </a:bodyPr>
          <a:lstStyle>
            <a:lvl1pPr algn="r" defTabSz="927100" eaLnBrk="1" hangingPunct="1">
              <a:defRPr sz="1200">
                <a:latin typeface="Arial" panose="020B0604020202020204" pitchFamily="34" charset="0"/>
              </a:defRPr>
            </a:lvl1pPr>
          </a:lstStyle>
          <a:p>
            <a:pPr>
              <a:defRPr/>
            </a:pPr>
            <a:fld id="{8BFA94EB-8DB6-6841-A496-77A948F5BDF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8DEB6635-9E53-C549-81F2-736D8190395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Helvetica" pitchFamily="2" charset="0"/>
                <a:ea typeface="ＭＳ Ｐゴシック" panose="020B0600070205080204" pitchFamily="34" charset="-128"/>
              </a:defRPr>
            </a:lvl1pPr>
            <a:lvl2pPr marL="742950" indent="-285750" defTabSz="927100">
              <a:defRPr sz="2400">
                <a:solidFill>
                  <a:schemeClr val="tx1"/>
                </a:solidFill>
                <a:latin typeface="Helvetica" pitchFamily="2" charset="0"/>
                <a:ea typeface="ＭＳ Ｐゴシック" panose="020B0600070205080204" pitchFamily="34" charset="-128"/>
              </a:defRPr>
            </a:lvl2pPr>
            <a:lvl3pPr marL="1143000" indent="-228600" defTabSz="927100">
              <a:defRPr sz="2400">
                <a:solidFill>
                  <a:schemeClr val="tx1"/>
                </a:solidFill>
                <a:latin typeface="Helvetica" pitchFamily="2" charset="0"/>
                <a:ea typeface="ＭＳ Ｐゴシック" panose="020B0600070205080204" pitchFamily="34" charset="-128"/>
              </a:defRPr>
            </a:lvl3pPr>
            <a:lvl4pPr marL="1600200" indent="-228600" defTabSz="927100">
              <a:defRPr sz="2400">
                <a:solidFill>
                  <a:schemeClr val="tx1"/>
                </a:solidFill>
                <a:latin typeface="Helvetica" pitchFamily="2" charset="0"/>
                <a:ea typeface="ＭＳ Ｐゴシック" panose="020B0600070205080204" pitchFamily="34" charset="-128"/>
              </a:defRPr>
            </a:lvl4pPr>
            <a:lvl5pPr marL="2057400" indent="-228600" defTabSz="927100">
              <a:defRPr sz="2400">
                <a:solidFill>
                  <a:schemeClr val="tx1"/>
                </a:solidFill>
                <a:latin typeface="Helvetica" pitchFamily="2" charset="0"/>
                <a:ea typeface="ＭＳ Ｐゴシック" panose="020B0600070205080204" pitchFamily="34" charset="-128"/>
              </a:defRPr>
            </a:lvl5pPr>
            <a:lvl6pPr marL="2514600" indent="-228600" defTabSz="927100"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6pPr>
            <a:lvl7pPr marL="2971800" indent="-228600" defTabSz="927100"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7pPr>
            <a:lvl8pPr marL="3429000" indent="-228600" defTabSz="927100"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8pPr>
            <a:lvl9pPr marL="3886200" indent="-228600" defTabSz="927100"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9pPr>
          </a:lstStyle>
          <a:p>
            <a:fld id="{B8424401-83C4-BE4A-AE11-5371E13426D1}" type="slidenum">
              <a:rPr lang="en-US" altLang="en-US" sz="1200" smtClean="0">
                <a:latin typeface="Arial" panose="020B0604020202020204" pitchFamily="34" charset="0"/>
              </a:rPr>
              <a:pPr/>
              <a:t>1</a:t>
            </a:fld>
            <a:endParaRPr lang="en-US" altLang="en-US" sz="1200">
              <a:latin typeface="Arial" panose="020B0604020202020204" pitchFamily="34" charset="0"/>
            </a:endParaRPr>
          </a:p>
        </p:txBody>
      </p:sp>
      <p:sp>
        <p:nvSpPr>
          <p:cNvPr id="16386" name="Rectangle 2">
            <a:extLst>
              <a:ext uri="{FF2B5EF4-FFF2-40B4-BE49-F238E27FC236}">
                <a16:creationId xmlns:a16="http://schemas.microsoft.com/office/drawing/2014/main" id="{C40C21A8-A219-164C-B901-C9B240F2020E}"/>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DEFE5800-F255-1E4A-8F95-1133D214D99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452b56cfd9_0_1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452b56cfd9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6112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452b56cfd9_0_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452b56cfd9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7497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68281A6-96FF-2147-A10B-133E017E06A9}"/>
              </a:ext>
            </a:extLst>
          </p:cNvPr>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3BE09558-C577-4A47-92F9-E1D01B8CFA1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7CC3C5B-223A-BA4B-80FA-FB1F8560E4C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50D6550-034B-0D4A-88A8-8F4B070960F0}"/>
              </a:ext>
            </a:extLst>
          </p:cNvPr>
          <p:cNvSpPr>
            <a:spLocks noGrp="1"/>
          </p:cNvSpPr>
          <p:nvPr>
            <p:ph type="sldNum" sz="quarter" idx="12"/>
          </p:nvPr>
        </p:nvSpPr>
        <p:spPr/>
        <p:txBody>
          <a:bodyPr/>
          <a:lstStyle>
            <a:lvl1pPr>
              <a:defRPr/>
            </a:lvl1pPr>
          </a:lstStyle>
          <a:p>
            <a:pPr>
              <a:defRPr/>
            </a:pPr>
            <a:fld id="{186D18AC-4523-5D4C-99FB-1BF9C6E3D7C1}" type="slidenum">
              <a:rPr lang="en-US" altLang="en-US"/>
              <a:pPr>
                <a:defRPr/>
              </a:pPr>
              <a:t>‹#›</a:t>
            </a:fld>
            <a:endParaRPr lang="en-US" altLang="en-US"/>
          </a:p>
        </p:txBody>
      </p:sp>
    </p:spTree>
    <p:extLst>
      <p:ext uri="{BB962C8B-B14F-4D97-AF65-F5344CB8AC3E}">
        <p14:creationId xmlns:p14="http://schemas.microsoft.com/office/powerpoint/2010/main" val="2276345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9AD109-8E6A-B14F-AE3A-99C207FDA59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E106F4E-AD88-8443-B65D-306F367AC8F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14349B9-1536-FA4B-85A2-A9A99EDF8C23}"/>
              </a:ext>
            </a:extLst>
          </p:cNvPr>
          <p:cNvSpPr>
            <a:spLocks noGrp="1"/>
          </p:cNvSpPr>
          <p:nvPr>
            <p:ph type="sldNum" sz="quarter" idx="12"/>
          </p:nvPr>
        </p:nvSpPr>
        <p:spPr/>
        <p:txBody>
          <a:bodyPr/>
          <a:lstStyle>
            <a:lvl1pPr>
              <a:defRPr/>
            </a:lvl1pPr>
          </a:lstStyle>
          <a:p>
            <a:pPr>
              <a:defRPr/>
            </a:pPr>
            <a:fld id="{3BB952AE-2AE6-6F4E-8DFB-E7E7B7F9FD9C}" type="slidenum">
              <a:rPr lang="en-US" altLang="en-US"/>
              <a:pPr>
                <a:defRPr/>
              </a:pPr>
              <a:t>‹#›</a:t>
            </a:fld>
            <a:endParaRPr lang="en-US" altLang="en-US"/>
          </a:p>
        </p:txBody>
      </p:sp>
    </p:spTree>
    <p:extLst>
      <p:ext uri="{BB962C8B-B14F-4D97-AF65-F5344CB8AC3E}">
        <p14:creationId xmlns:p14="http://schemas.microsoft.com/office/powerpoint/2010/main" val="2548608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3767958-D47B-DD40-9AC0-9C67FF9E29A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BDDD7B3-026F-D949-93EC-87A591C1B3B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76450F7-08E3-C84B-AE25-BCD5A0A17E5C}"/>
              </a:ext>
            </a:extLst>
          </p:cNvPr>
          <p:cNvSpPr>
            <a:spLocks noGrp="1"/>
          </p:cNvSpPr>
          <p:nvPr>
            <p:ph type="sldNum" sz="quarter" idx="12"/>
          </p:nvPr>
        </p:nvSpPr>
        <p:spPr/>
        <p:txBody>
          <a:bodyPr/>
          <a:lstStyle>
            <a:lvl1pPr>
              <a:defRPr/>
            </a:lvl1pPr>
          </a:lstStyle>
          <a:p>
            <a:pPr>
              <a:defRPr/>
            </a:pPr>
            <a:fld id="{6F0663C2-DA12-7F44-A9B4-42DE582BB809}" type="slidenum">
              <a:rPr lang="en-US" altLang="en-US"/>
              <a:pPr>
                <a:defRPr/>
              </a:pPr>
              <a:t>‹#›</a:t>
            </a:fld>
            <a:endParaRPr lang="en-US" altLang="en-US"/>
          </a:p>
        </p:txBody>
      </p:sp>
    </p:spTree>
    <p:extLst>
      <p:ext uri="{BB962C8B-B14F-4D97-AF65-F5344CB8AC3E}">
        <p14:creationId xmlns:p14="http://schemas.microsoft.com/office/powerpoint/2010/main" val="1356177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morg.org" type="tx">
  <p:cSld name="tmorg.org">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9250">
              <a:spcBef>
                <a:spcPts val="0"/>
              </a:spcBef>
              <a:spcAft>
                <a:spcPts val="0"/>
              </a:spcAft>
              <a:buSzPts val="1900"/>
              <a:buChar char="●"/>
              <a:defRPr/>
            </a:lvl1pPr>
            <a:lvl2pPr marL="914400" lvl="1" indent="-323850">
              <a:spcBef>
                <a:spcPts val="0"/>
              </a:spcBef>
              <a:spcAft>
                <a:spcPts val="0"/>
              </a:spcAft>
              <a:buSzPts val="15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spcBef>
                <a:spcPts val="0"/>
              </a:spcBef>
              <a:spcAft>
                <a:spcPts val="0"/>
              </a:spcAft>
            </a:pPr>
            <a:fld id="{00000000-1234-1234-1234-123412341234}" type="slidenum">
              <a:rPr lang="en" smtClean="0"/>
              <a:pPr algn="r">
                <a:spcBef>
                  <a:spcPts val="0"/>
                </a:spcBef>
                <a:spcAft>
                  <a:spcPts val="0"/>
                </a:spcAft>
              </a:pPr>
              <a:t>‹#›</a:t>
            </a:fld>
            <a:endParaRPr lang="en"/>
          </a:p>
        </p:txBody>
      </p:sp>
    </p:spTree>
    <p:extLst>
      <p:ext uri="{BB962C8B-B14F-4D97-AF65-F5344CB8AC3E}">
        <p14:creationId xmlns:p14="http://schemas.microsoft.com/office/powerpoint/2010/main" val="3027887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0A103B-95A4-5F4D-810A-4F09EA5312D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7402502-19B3-3247-AC55-38A29EB271F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A84C7F-039E-F841-A906-930DBAEA0CFA}"/>
              </a:ext>
            </a:extLst>
          </p:cNvPr>
          <p:cNvSpPr>
            <a:spLocks noGrp="1"/>
          </p:cNvSpPr>
          <p:nvPr>
            <p:ph type="sldNum" sz="quarter" idx="12"/>
          </p:nvPr>
        </p:nvSpPr>
        <p:spPr/>
        <p:txBody>
          <a:bodyPr/>
          <a:lstStyle>
            <a:lvl1pPr>
              <a:defRPr/>
            </a:lvl1pPr>
          </a:lstStyle>
          <a:p>
            <a:pPr>
              <a:defRPr/>
            </a:pPr>
            <a:fld id="{33ED23EA-A557-5748-B5AA-4F522EF0ADB0}" type="slidenum">
              <a:rPr lang="en-US" altLang="en-US"/>
              <a:pPr>
                <a:defRPr/>
              </a:pPr>
              <a:t>‹#›</a:t>
            </a:fld>
            <a:endParaRPr lang="en-US" altLang="en-US"/>
          </a:p>
        </p:txBody>
      </p:sp>
    </p:spTree>
    <p:extLst>
      <p:ext uri="{BB962C8B-B14F-4D97-AF65-F5344CB8AC3E}">
        <p14:creationId xmlns:p14="http://schemas.microsoft.com/office/powerpoint/2010/main" val="152692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CD9782C-034E-664A-8B35-AD9A0F349F28}"/>
              </a:ext>
            </a:extLst>
          </p:cNvPr>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702FA7E4-DD77-2B4E-AC37-7289D17F0E0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42B8023-AD46-B746-82DD-7263F8FCA89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FFBBFE6-BFB5-DE4F-B16F-4D98DAAA960D}"/>
              </a:ext>
            </a:extLst>
          </p:cNvPr>
          <p:cNvSpPr>
            <a:spLocks noGrp="1"/>
          </p:cNvSpPr>
          <p:nvPr>
            <p:ph type="sldNum" sz="quarter" idx="12"/>
          </p:nvPr>
        </p:nvSpPr>
        <p:spPr/>
        <p:txBody>
          <a:bodyPr/>
          <a:lstStyle>
            <a:lvl1pPr>
              <a:defRPr/>
            </a:lvl1pPr>
          </a:lstStyle>
          <a:p>
            <a:pPr>
              <a:defRPr/>
            </a:pPr>
            <a:fld id="{AE36E9D6-9437-DF4C-B218-ED6B5D768DD9}" type="slidenum">
              <a:rPr lang="en-US" altLang="en-US"/>
              <a:pPr>
                <a:defRPr/>
              </a:pPr>
              <a:t>‹#›</a:t>
            </a:fld>
            <a:endParaRPr lang="en-US" altLang="en-US"/>
          </a:p>
        </p:txBody>
      </p:sp>
    </p:spTree>
    <p:extLst>
      <p:ext uri="{BB962C8B-B14F-4D97-AF65-F5344CB8AC3E}">
        <p14:creationId xmlns:p14="http://schemas.microsoft.com/office/powerpoint/2010/main" val="157701995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9D336973-9105-A046-8241-BDB4C4B061A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E262AFB-AED6-0847-8878-B70F2D7578B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4E4E8F4-7BA9-1549-9E7C-34C20885AA3A}"/>
              </a:ext>
            </a:extLst>
          </p:cNvPr>
          <p:cNvSpPr>
            <a:spLocks noGrp="1"/>
          </p:cNvSpPr>
          <p:nvPr>
            <p:ph type="sldNum" sz="quarter" idx="12"/>
          </p:nvPr>
        </p:nvSpPr>
        <p:spPr/>
        <p:txBody>
          <a:bodyPr/>
          <a:lstStyle>
            <a:lvl1pPr>
              <a:defRPr/>
            </a:lvl1pPr>
          </a:lstStyle>
          <a:p>
            <a:pPr>
              <a:defRPr/>
            </a:pPr>
            <a:fld id="{2C76DC97-9FC8-D84D-AA50-4C6150DB8CE6}" type="slidenum">
              <a:rPr lang="en-US" altLang="en-US"/>
              <a:pPr>
                <a:defRPr/>
              </a:pPr>
              <a:t>‹#›</a:t>
            </a:fld>
            <a:endParaRPr lang="en-US" altLang="en-US"/>
          </a:p>
        </p:txBody>
      </p:sp>
    </p:spTree>
    <p:extLst>
      <p:ext uri="{BB962C8B-B14F-4D97-AF65-F5344CB8AC3E}">
        <p14:creationId xmlns:p14="http://schemas.microsoft.com/office/powerpoint/2010/main" val="47047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E0B8528-59B6-F445-BFF4-23255FA3517C}"/>
              </a:ext>
            </a:extLst>
          </p:cNvPr>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C2FE658D-E7E0-F14F-A616-A133E0C3B66C}"/>
              </a:ext>
            </a:extLst>
          </p:cNvPr>
          <p:cNvSpPr>
            <a:spLocks noGrp="1"/>
          </p:cNvSpPr>
          <p:nvPr>
            <p:ph type="dt" sz="half" idx="10"/>
          </p:nvPr>
        </p:nvSpPr>
        <p:spPr/>
        <p:txBody>
          <a:bodyPr/>
          <a:lstStyle>
            <a:lvl1pPr>
              <a:defRPr/>
            </a:lvl1pPr>
          </a:lstStyle>
          <a:p>
            <a:pPr>
              <a:defRPr/>
            </a:pPr>
            <a:endParaRPr lang="en-US"/>
          </a:p>
        </p:txBody>
      </p:sp>
      <p:sp>
        <p:nvSpPr>
          <p:cNvPr id="9" name="Footer Placeholder 7">
            <a:extLst>
              <a:ext uri="{FF2B5EF4-FFF2-40B4-BE49-F238E27FC236}">
                <a16:creationId xmlns:a16="http://schemas.microsoft.com/office/drawing/2014/main" id="{150C943D-45E0-4443-A10A-04283DAA0342}"/>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F77C3ED1-E5C2-5F4D-ADBA-2A63142DBBD7}"/>
              </a:ext>
            </a:extLst>
          </p:cNvPr>
          <p:cNvSpPr>
            <a:spLocks noGrp="1"/>
          </p:cNvSpPr>
          <p:nvPr>
            <p:ph type="sldNum" sz="quarter" idx="12"/>
          </p:nvPr>
        </p:nvSpPr>
        <p:spPr/>
        <p:txBody>
          <a:bodyPr/>
          <a:lstStyle>
            <a:lvl1pPr>
              <a:defRPr/>
            </a:lvl1pPr>
          </a:lstStyle>
          <a:p>
            <a:pPr>
              <a:defRPr/>
            </a:pPr>
            <a:fld id="{788876D7-62A8-6947-95EE-EAFD5DA5CCB2}" type="slidenum">
              <a:rPr lang="en-US" altLang="en-US"/>
              <a:pPr>
                <a:defRPr/>
              </a:pPr>
              <a:t>‹#›</a:t>
            </a:fld>
            <a:endParaRPr lang="en-US" altLang="en-US"/>
          </a:p>
        </p:txBody>
      </p:sp>
    </p:spTree>
    <p:extLst>
      <p:ext uri="{BB962C8B-B14F-4D97-AF65-F5344CB8AC3E}">
        <p14:creationId xmlns:p14="http://schemas.microsoft.com/office/powerpoint/2010/main" val="129898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F624FF7-948C-1F4E-BE65-97E039FB76FE}"/>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67D0BF5B-7271-9048-A096-D79CAA96DDB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C8BDBD3-D8BB-EE41-8BBD-E14B6A3F6D9F}"/>
              </a:ext>
            </a:extLst>
          </p:cNvPr>
          <p:cNvSpPr>
            <a:spLocks noGrp="1"/>
          </p:cNvSpPr>
          <p:nvPr>
            <p:ph type="sldNum" sz="quarter" idx="12"/>
          </p:nvPr>
        </p:nvSpPr>
        <p:spPr/>
        <p:txBody>
          <a:bodyPr/>
          <a:lstStyle>
            <a:lvl1pPr>
              <a:defRPr/>
            </a:lvl1pPr>
          </a:lstStyle>
          <a:p>
            <a:pPr>
              <a:defRPr/>
            </a:pPr>
            <a:fld id="{EF812722-3621-0445-A8CF-CD976D3ADD5F}" type="slidenum">
              <a:rPr lang="en-US" altLang="en-US"/>
              <a:pPr>
                <a:defRPr/>
              </a:pPr>
              <a:t>‹#›</a:t>
            </a:fld>
            <a:endParaRPr lang="en-US" altLang="en-US"/>
          </a:p>
        </p:txBody>
      </p:sp>
    </p:spTree>
    <p:extLst>
      <p:ext uri="{BB962C8B-B14F-4D97-AF65-F5344CB8AC3E}">
        <p14:creationId xmlns:p14="http://schemas.microsoft.com/office/powerpoint/2010/main" val="3517793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B4C05AF-8F7C-AC47-866E-E06136B81EC2}"/>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E686C8F6-B941-C842-87B7-A88FBD9BA85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70CDE91-4933-E949-B993-8EBA4940572E}"/>
              </a:ext>
            </a:extLst>
          </p:cNvPr>
          <p:cNvSpPr>
            <a:spLocks noGrp="1"/>
          </p:cNvSpPr>
          <p:nvPr>
            <p:ph type="sldNum" sz="quarter" idx="12"/>
          </p:nvPr>
        </p:nvSpPr>
        <p:spPr/>
        <p:txBody>
          <a:bodyPr/>
          <a:lstStyle>
            <a:lvl1pPr>
              <a:defRPr/>
            </a:lvl1pPr>
          </a:lstStyle>
          <a:p>
            <a:pPr>
              <a:defRPr/>
            </a:pPr>
            <a:fld id="{A1E7699B-2FA4-FF4F-8005-5FD1E39C6A95}" type="slidenum">
              <a:rPr lang="en-US" altLang="en-US"/>
              <a:pPr>
                <a:defRPr/>
              </a:pPr>
              <a:t>‹#›</a:t>
            </a:fld>
            <a:endParaRPr lang="en-US" altLang="en-US"/>
          </a:p>
        </p:txBody>
      </p:sp>
    </p:spTree>
    <p:extLst>
      <p:ext uri="{BB962C8B-B14F-4D97-AF65-F5344CB8AC3E}">
        <p14:creationId xmlns:p14="http://schemas.microsoft.com/office/powerpoint/2010/main" val="3939495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E7FC6A4-727C-0946-9B91-808556B6517A}"/>
              </a:ext>
            </a:extLst>
          </p:cNvPr>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905CBBAA-3374-4948-BD59-C5AF8A1BAD57}"/>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1E51B46B-C0EC-4C4A-AAA7-E02AF02E16B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256731D3-455B-E84F-AF62-28455C642881}"/>
              </a:ext>
            </a:extLst>
          </p:cNvPr>
          <p:cNvSpPr>
            <a:spLocks noGrp="1"/>
          </p:cNvSpPr>
          <p:nvPr>
            <p:ph type="sldNum" sz="quarter" idx="12"/>
          </p:nvPr>
        </p:nvSpPr>
        <p:spPr/>
        <p:txBody>
          <a:bodyPr/>
          <a:lstStyle>
            <a:lvl1pPr>
              <a:defRPr/>
            </a:lvl1pPr>
          </a:lstStyle>
          <a:p>
            <a:pPr>
              <a:defRPr/>
            </a:pPr>
            <a:fld id="{B6D712D6-84A5-2441-9B6E-DB73666AF88B}" type="slidenum">
              <a:rPr lang="en-US" altLang="en-US"/>
              <a:pPr>
                <a:defRPr/>
              </a:pPr>
              <a:t>‹#›</a:t>
            </a:fld>
            <a:endParaRPr lang="en-US" altLang="en-US"/>
          </a:p>
        </p:txBody>
      </p:sp>
    </p:spTree>
    <p:extLst>
      <p:ext uri="{BB962C8B-B14F-4D97-AF65-F5344CB8AC3E}">
        <p14:creationId xmlns:p14="http://schemas.microsoft.com/office/powerpoint/2010/main" val="1711581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661B701-ED6B-8C4A-9325-B8DB929DCC3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AFDB44F-CB51-0D4A-994D-0E05D1117F9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9A52AD1-5B0C-9647-99FA-4282F45BAFE5}"/>
              </a:ext>
            </a:extLst>
          </p:cNvPr>
          <p:cNvSpPr>
            <a:spLocks noGrp="1"/>
          </p:cNvSpPr>
          <p:nvPr>
            <p:ph type="sldNum" sz="quarter" idx="12"/>
          </p:nvPr>
        </p:nvSpPr>
        <p:spPr/>
        <p:txBody>
          <a:bodyPr/>
          <a:lstStyle>
            <a:lvl1pPr>
              <a:defRPr/>
            </a:lvl1pPr>
          </a:lstStyle>
          <a:p>
            <a:pPr>
              <a:defRPr/>
            </a:pPr>
            <a:fld id="{EB880FE8-CE03-E841-B939-F93EB25A49C9}" type="slidenum">
              <a:rPr lang="en-US" altLang="en-US"/>
              <a:pPr>
                <a:defRPr/>
              </a:pPr>
              <a:t>‹#›</a:t>
            </a:fld>
            <a:endParaRPr lang="en-US" altLang="en-US"/>
          </a:p>
        </p:txBody>
      </p:sp>
    </p:spTree>
    <p:extLst>
      <p:ext uri="{BB962C8B-B14F-4D97-AF65-F5344CB8AC3E}">
        <p14:creationId xmlns:p14="http://schemas.microsoft.com/office/powerpoint/2010/main" val="3325212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53CC55-662C-DC45-9DF6-F88D79F029A9}"/>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a:extLst>
              <a:ext uri="{FF2B5EF4-FFF2-40B4-BE49-F238E27FC236}">
                <a16:creationId xmlns:a16="http://schemas.microsoft.com/office/drawing/2014/main" id="{F54D301C-F3E7-0143-AAF5-E6BF217076F2}"/>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5AD3BE40-710A-8349-A69C-9C8D0566559B}"/>
              </a:ext>
            </a:extLst>
          </p:cNvPr>
          <p:cNvSpPr>
            <a:spLocks noGrp="1" noChangeArrowheads="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18FEEA0D-9E21-A147-AC64-243FBF5A90D0}"/>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Date Placeholder 3">
            <a:extLst>
              <a:ext uri="{FF2B5EF4-FFF2-40B4-BE49-F238E27FC236}">
                <a16:creationId xmlns:a16="http://schemas.microsoft.com/office/drawing/2014/main" id="{C93A9B92-1FA8-534B-8D8E-5703DBD23721}"/>
              </a:ext>
            </a:extLst>
          </p:cNvPr>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eaLnBrk="1" hangingPunct="1">
              <a:defRPr sz="1200">
                <a:solidFill>
                  <a:srgbClr val="FFFFFF"/>
                </a:solidFill>
                <a:latin typeface="Helvetica" charset="0"/>
                <a:ea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3E28B153-BD78-B743-BB4F-39927CE0B129}"/>
              </a:ext>
            </a:extLst>
          </p:cNvPr>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eaLnBrk="1" hangingPunct="1">
              <a:defRPr sz="1200">
                <a:solidFill>
                  <a:srgbClr val="FFFFFF"/>
                </a:solidFill>
                <a:latin typeface="Helvetica" charset="0"/>
                <a:ea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9F6FA4AD-9363-2A47-8219-87CC3DD645A5}"/>
              </a:ext>
            </a:extLst>
          </p:cNvPr>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a:solidFill>
                  <a:srgbClr val="FFFFFF"/>
                </a:solidFill>
              </a:defRPr>
            </a:lvl1pPr>
          </a:lstStyle>
          <a:p>
            <a:pPr>
              <a:defRPr/>
            </a:pPr>
            <a:fld id="{128D7DF4-95BB-1C45-B07D-A40220AF468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91" r:id="rId1"/>
    <p:sldLayoutId id="2147483984" r:id="rId2"/>
    <p:sldLayoutId id="2147483992" r:id="rId3"/>
    <p:sldLayoutId id="2147483985" r:id="rId4"/>
    <p:sldLayoutId id="2147483993" r:id="rId5"/>
    <p:sldLayoutId id="2147483986" r:id="rId6"/>
    <p:sldLayoutId id="2147483987" r:id="rId7"/>
    <p:sldLayoutId id="2147483994" r:id="rId8"/>
    <p:sldLayoutId id="2147483988" r:id="rId9"/>
    <p:sldLayoutId id="2147483989" r:id="rId10"/>
    <p:sldLayoutId id="2147483990" r:id="rId11"/>
    <p:sldLayoutId id="2147483995" r:id="rId12"/>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anose="020B0604020202020204" pitchFamily="34" charset="0"/>
        </a:defRPr>
      </a:lvl2pPr>
      <a:lvl3pPr algn="l" rtl="0" eaLnBrk="0" fontAlgn="base" hangingPunct="0">
        <a:spcBef>
          <a:spcPct val="0"/>
        </a:spcBef>
        <a:spcAft>
          <a:spcPct val="0"/>
        </a:spcAft>
        <a:defRPr sz="4000">
          <a:solidFill>
            <a:schemeClr val="tx2"/>
          </a:solidFill>
          <a:latin typeface="Arial" panose="020B0604020202020204" pitchFamily="34" charset="0"/>
        </a:defRPr>
      </a:lvl3pPr>
      <a:lvl4pPr algn="l" rtl="0" eaLnBrk="0" fontAlgn="base" hangingPunct="0">
        <a:spcBef>
          <a:spcPct val="0"/>
        </a:spcBef>
        <a:spcAft>
          <a:spcPct val="0"/>
        </a:spcAft>
        <a:defRPr sz="4000">
          <a:solidFill>
            <a:schemeClr val="tx2"/>
          </a:solidFill>
          <a:latin typeface="Arial" panose="020B0604020202020204" pitchFamily="34" charset="0"/>
        </a:defRPr>
      </a:lvl4pPr>
      <a:lvl5pPr algn="l" rtl="0" eaLnBrk="0" fontAlgn="base" hangingPunct="0">
        <a:spcBef>
          <a:spcPct val="0"/>
        </a:spcBef>
        <a:spcAft>
          <a:spcPct val="0"/>
        </a:spcAft>
        <a:defRPr sz="4000">
          <a:solidFill>
            <a:schemeClr val="tx2"/>
          </a:solidFill>
          <a:latin typeface="Arial" panose="020B0604020202020204" pitchFamily="34" charset="0"/>
        </a:defRPr>
      </a:lvl5pPr>
      <a:lvl6pPr marL="457200" algn="l" rtl="0" fontAlgn="base">
        <a:spcBef>
          <a:spcPct val="0"/>
        </a:spcBef>
        <a:spcAft>
          <a:spcPct val="0"/>
        </a:spcAft>
        <a:defRPr sz="4000">
          <a:solidFill>
            <a:schemeClr val="tx2"/>
          </a:solidFill>
          <a:latin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04C4BCC3-F4A0-A247-9E5E-0EE595315579}"/>
              </a:ext>
            </a:extLst>
          </p:cNvPr>
          <p:cNvSpPr>
            <a:spLocks noGrp="1" noChangeArrowheads="1"/>
          </p:cNvSpPr>
          <p:nvPr>
            <p:ph type="ctrTitle"/>
          </p:nvPr>
        </p:nvSpPr>
        <p:spPr>
          <a:xfrm>
            <a:off x="228600" y="1066800"/>
            <a:ext cx="8991600" cy="1524000"/>
          </a:xfrm>
        </p:spPr>
        <p:txBody>
          <a:bodyPr>
            <a:noAutofit/>
          </a:bodyPr>
          <a:lstStyle/>
          <a:p>
            <a:pPr algn="ctr" eaLnBrk="1" fontAlgn="auto" hangingPunct="1">
              <a:spcAft>
                <a:spcPts val="0"/>
              </a:spcAft>
              <a:defRPr/>
            </a:pPr>
            <a:r>
              <a:rPr lang="en" sz="3600" dirty="0"/>
              <a:t>The Effect of WWII on the Lifespan of the Black Population</a:t>
            </a:r>
            <a:endParaRPr lang="en-US" sz="3600" dirty="0">
              <a:latin typeface="Times New Roman"/>
              <a:cs typeface="Times New Roman"/>
            </a:endParaRPr>
          </a:p>
        </p:txBody>
      </p:sp>
      <p:sp>
        <p:nvSpPr>
          <p:cNvPr id="89091" name="Rectangle 3">
            <a:extLst>
              <a:ext uri="{FF2B5EF4-FFF2-40B4-BE49-F238E27FC236}">
                <a16:creationId xmlns:a16="http://schemas.microsoft.com/office/drawing/2014/main" id="{547EB087-F349-6F46-A3BA-1CC2E248FB04}"/>
              </a:ext>
            </a:extLst>
          </p:cNvPr>
          <p:cNvSpPr>
            <a:spLocks noGrp="1" noChangeArrowheads="1"/>
          </p:cNvSpPr>
          <p:nvPr>
            <p:ph type="subTitle" idx="1"/>
          </p:nvPr>
        </p:nvSpPr>
        <p:spPr>
          <a:xfrm>
            <a:off x="1600200" y="4114800"/>
            <a:ext cx="6248400" cy="2438400"/>
          </a:xfrm>
        </p:spPr>
        <p:txBody>
          <a:bodyPr rtlCol="0">
            <a:normAutofit/>
          </a:bodyPr>
          <a:lstStyle/>
          <a:p>
            <a:pPr algn="ctr" eaLnBrk="1" fontAlgn="auto" hangingPunct="1">
              <a:lnSpc>
                <a:spcPct val="80000"/>
              </a:lnSpc>
              <a:spcAft>
                <a:spcPts val="0"/>
              </a:spcAft>
              <a:defRPr/>
            </a:pPr>
            <a:r>
              <a:rPr lang="en-US" sz="1700" dirty="0">
                <a:latin typeface="Times New Roman" charset="0"/>
              </a:rPr>
              <a:t>Adriana </a:t>
            </a:r>
            <a:r>
              <a:rPr lang="en-US" sz="1700" dirty="0" err="1">
                <a:latin typeface="Times New Roman" charset="0"/>
              </a:rPr>
              <a:t>Lleras-Muney</a:t>
            </a:r>
            <a:r>
              <a:rPr lang="en-US" sz="1700" dirty="0">
                <a:latin typeface="Times New Roman" charset="0"/>
              </a:rPr>
              <a:t> (UCLA)</a:t>
            </a:r>
          </a:p>
          <a:p>
            <a:pPr algn="ctr" eaLnBrk="1" fontAlgn="auto" hangingPunct="1">
              <a:lnSpc>
                <a:spcPct val="80000"/>
              </a:lnSpc>
              <a:spcAft>
                <a:spcPts val="0"/>
              </a:spcAft>
              <a:defRPr/>
            </a:pPr>
            <a:r>
              <a:rPr lang="en-US" sz="1700" dirty="0">
                <a:latin typeface="Times New Roman" charset="0"/>
              </a:rPr>
              <a:t>Tommy Morgan (BYU)</a:t>
            </a:r>
          </a:p>
          <a:p>
            <a:pPr algn="ctr" eaLnBrk="1" fontAlgn="auto" hangingPunct="1">
              <a:lnSpc>
                <a:spcPct val="80000"/>
              </a:lnSpc>
              <a:spcAft>
                <a:spcPts val="0"/>
              </a:spcAft>
              <a:defRPr/>
            </a:pPr>
            <a:r>
              <a:rPr lang="en-US" sz="1700" dirty="0">
                <a:latin typeface="Times New Roman" charset="0"/>
              </a:rPr>
              <a:t>Joseph Price (BYU)</a:t>
            </a:r>
          </a:p>
          <a:p>
            <a:pPr algn="ctr" eaLnBrk="1" fontAlgn="auto" hangingPunct="1">
              <a:lnSpc>
                <a:spcPct val="80000"/>
              </a:lnSpc>
              <a:spcAft>
                <a:spcPts val="0"/>
              </a:spcAft>
              <a:defRPr/>
            </a:pPr>
            <a:r>
              <a:rPr lang="en-US" sz="1700" dirty="0">
                <a:latin typeface="Times New Roman" charset="0"/>
              </a:rPr>
              <a:t>William </a:t>
            </a:r>
            <a:r>
              <a:rPr lang="en-US" sz="1700" dirty="0" err="1">
                <a:latin typeface="Times New Roman" charset="0"/>
              </a:rPr>
              <a:t>Wygal</a:t>
            </a:r>
            <a:r>
              <a:rPr lang="en-US" sz="1700" dirty="0">
                <a:latin typeface="Times New Roman" charset="0"/>
              </a:rPr>
              <a:t> (UCLA)</a:t>
            </a:r>
          </a:p>
          <a:p>
            <a:pPr algn="ctr" eaLnBrk="1" fontAlgn="auto" hangingPunct="1">
              <a:lnSpc>
                <a:spcPct val="80000"/>
              </a:lnSpc>
              <a:spcAft>
                <a:spcPts val="0"/>
              </a:spcAft>
              <a:defRPr/>
            </a:pPr>
            <a:endParaRPr lang="en-US" sz="1700" dirty="0">
              <a:latin typeface="Times New Roman" charset="0"/>
            </a:endParaRPr>
          </a:p>
          <a:p>
            <a:pPr algn="ctr" eaLnBrk="1" fontAlgn="auto" hangingPunct="1">
              <a:lnSpc>
                <a:spcPct val="80000"/>
              </a:lnSpc>
              <a:spcAft>
                <a:spcPts val="0"/>
              </a:spcAft>
              <a:defRPr/>
            </a:pPr>
            <a:r>
              <a:rPr lang="en-US" sz="1700" dirty="0">
                <a:latin typeface="Times New Roman" charset="0"/>
              </a:rPr>
              <a:t>April 2024</a:t>
            </a:r>
            <a:endParaRPr lang="en-US" sz="1800" dirty="0">
              <a:latin typeface="Times New Roman" charset="0"/>
            </a:endParaRPr>
          </a:p>
          <a:p>
            <a:pPr eaLnBrk="1" fontAlgn="auto" hangingPunct="1">
              <a:lnSpc>
                <a:spcPct val="80000"/>
              </a:lnSpc>
              <a:spcAft>
                <a:spcPts val="0"/>
              </a:spcAft>
              <a:defRPr/>
            </a:pPr>
            <a:endParaRPr lang="en-US" sz="900" b="1" dirty="0">
              <a:solidFill>
                <a:srgbClr val="003366"/>
              </a:solidFill>
              <a:latin typeface="Verdana-BoldItalic"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1A54DD-55DA-942C-2C40-096F666FFC3F}"/>
              </a:ext>
            </a:extLst>
          </p:cNvPr>
          <p:cNvSpPr>
            <a:spLocks noGrp="1"/>
          </p:cNvSpPr>
          <p:nvPr>
            <p:ph type="title"/>
          </p:nvPr>
        </p:nvSpPr>
        <p:spPr/>
        <p:txBody>
          <a:bodyPr/>
          <a:lstStyle/>
          <a:p>
            <a:r>
              <a:rPr lang="en-US" dirty="0"/>
              <a:t>Intuition for empirical approach</a:t>
            </a:r>
          </a:p>
        </p:txBody>
      </p:sp>
      <p:sp>
        <p:nvSpPr>
          <p:cNvPr id="5" name="Content Placeholder 4">
            <a:extLst>
              <a:ext uri="{FF2B5EF4-FFF2-40B4-BE49-F238E27FC236}">
                <a16:creationId xmlns:a16="http://schemas.microsoft.com/office/drawing/2014/main" id="{9E938C76-3DC7-7E8B-A91A-DFB7564541F5}"/>
              </a:ext>
            </a:extLst>
          </p:cNvPr>
          <p:cNvSpPr>
            <a:spLocks noGrp="1"/>
          </p:cNvSpPr>
          <p:nvPr>
            <p:ph idx="1"/>
          </p:nvPr>
        </p:nvSpPr>
        <p:spPr/>
        <p:txBody>
          <a:bodyPr/>
          <a:lstStyle/>
          <a:p>
            <a:r>
              <a:rPr lang="en-US" dirty="0"/>
              <a:t>Follow </a:t>
            </a:r>
            <a:r>
              <a:rPr lang="en-US" dirty="0" err="1"/>
              <a:t>Aizer</a:t>
            </a:r>
            <a:r>
              <a:rPr lang="en-US" dirty="0"/>
              <a:t> et al. (2020): Compare living individuals in cities receiving large v small contracts, conditional on manufacturing base &amp; draft rates</a:t>
            </a:r>
          </a:p>
          <a:p>
            <a:pPr lvl="1"/>
            <a:r>
              <a:rPr lang="en-US" dirty="0"/>
              <a:t>Allocation based on existing manufacturing capacity</a:t>
            </a:r>
          </a:p>
          <a:p>
            <a:pPr marL="914400" lvl="1" indent="-323850" algn="l" rtl="0">
              <a:spcBef>
                <a:spcPts val="0"/>
              </a:spcBef>
              <a:spcAft>
                <a:spcPts val="0"/>
              </a:spcAft>
              <a:buSzPts val="1500"/>
              <a:buChar char="○"/>
            </a:pPr>
            <a:r>
              <a:rPr lang="en-US" dirty="0"/>
              <a:t>Not political considerations (Rhode, Snyder &amp; </a:t>
            </a:r>
            <a:r>
              <a:rPr lang="en-US" dirty="0" err="1"/>
              <a:t>Strumpf</a:t>
            </a:r>
            <a:r>
              <a:rPr lang="en-US" dirty="0"/>
              <a:t> 2018), government employment, labor availability (Brunet 2018), or demographics (</a:t>
            </a:r>
            <a:r>
              <a:rPr lang="en-US" dirty="0" err="1"/>
              <a:t>Aizer</a:t>
            </a:r>
            <a:r>
              <a:rPr lang="en-US" dirty="0"/>
              <a:t> et al. 2022)</a:t>
            </a:r>
            <a:endParaRPr lang="en-US" dirty="0">
              <a:solidFill>
                <a:schemeClr val="lt1"/>
              </a:solidFill>
            </a:endParaRPr>
          </a:p>
          <a:p>
            <a:pPr lvl="1"/>
            <a:r>
              <a:rPr lang="en-US" dirty="0"/>
              <a:t>WWII contracts and draft rate negatively related</a:t>
            </a:r>
          </a:p>
          <a:p>
            <a:pPr lvl="1"/>
            <a:endParaRPr lang="en-US" dirty="0"/>
          </a:p>
          <a:p>
            <a:r>
              <a:rPr lang="en-US" dirty="0"/>
              <a:t>Use Whites as comparison</a:t>
            </a:r>
          </a:p>
          <a:p>
            <a:pPr lvl="1"/>
            <a:r>
              <a:rPr lang="en-US" dirty="0"/>
              <a:t>Except where plants were built, contracts did not improve economic conditions for Whites (Fishback &amp; Cullen 2013; Li &amp; </a:t>
            </a:r>
            <a:r>
              <a:rPr lang="en-US" dirty="0" err="1"/>
              <a:t>Koustas</a:t>
            </a:r>
            <a:r>
              <a:rPr lang="en-US" dirty="0"/>
              <a:t> 2019; Brunet 2018; </a:t>
            </a:r>
            <a:r>
              <a:rPr lang="en-US" dirty="0" err="1"/>
              <a:t>Jaworksi</a:t>
            </a:r>
            <a:r>
              <a:rPr lang="en-US" dirty="0"/>
              <a:t> 2017, </a:t>
            </a:r>
            <a:r>
              <a:rPr lang="en-US" dirty="0" err="1"/>
              <a:t>Aizer</a:t>
            </a:r>
            <a:r>
              <a:rPr lang="en-US" dirty="0"/>
              <a:t> et al. 2020)</a:t>
            </a:r>
          </a:p>
          <a:p>
            <a:endParaRPr lang="en-US" dirty="0"/>
          </a:p>
        </p:txBody>
      </p:sp>
    </p:spTree>
    <p:extLst>
      <p:ext uri="{BB962C8B-B14F-4D97-AF65-F5344CB8AC3E}">
        <p14:creationId xmlns:p14="http://schemas.microsoft.com/office/powerpoint/2010/main" val="2052445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311700" y="760599"/>
            <a:ext cx="8520600" cy="572700"/>
          </a:xfrm>
          <a:prstGeom prst="rect">
            <a:avLst/>
          </a:prstGeom>
        </p:spPr>
        <p:txBody>
          <a:bodyPr spcFirstLastPara="1" vert="horz" wrap="square" lIns="91425" tIns="91425" rIns="91425" bIns="91425" rtlCol="0" anchor="t" anchorCtr="0">
            <a:normAutofit fontScale="90000"/>
          </a:bodyPr>
          <a:lstStyle/>
          <a:p>
            <a:r>
              <a:rPr lang="en" dirty="0"/>
              <a:t>Map of WWII Expenditures across metro areas</a:t>
            </a:r>
            <a:endParaRPr dirty="0"/>
          </a:p>
        </p:txBody>
      </p:sp>
      <p:pic>
        <p:nvPicPr>
          <p:cNvPr id="147" name="Google Shape;147;p28"/>
          <p:cNvPicPr preferRelativeResize="0"/>
          <p:nvPr/>
        </p:nvPicPr>
        <p:blipFill>
          <a:blip r:embed="rId3">
            <a:alphaModFix/>
          </a:blip>
          <a:stretch>
            <a:fillRect/>
          </a:stretch>
        </p:blipFill>
        <p:spPr>
          <a:xfrm>
            <a:off x="1446813" y="2151028"/>
            <a:ext cx="6250373" cy="3936076"/>
          </a:xfrm>
          <a:prstGeom prst="rect">
            <a:avLst/>
          </a:prstGeom>
          <a:noFill/>
          <a:ln>
            <a:noFill/>
          </a:ln>
        </p:spPr>
      </p:pic>
      <p:sp>
        <p:nvSpPr>
          <p:cNvPr id="2" name="TextBox 1">
            <a:extLst>
              <a:ext uri="{FF2B5EF4-FFF2-40B4-BE49-F238E27FC236}">
                <a16:creationId xmlns:a16="http://schemas.microsoft.com/office/drawing/2014/main" id="{642912DB-94C7-2B16-6B4E-AE1224FE89E3}"/>
              </a:ext>
            </a:extLst>
          </p:cNvPr>
          <p:cNvSpPr txBox="1"/>
          <p:nvPr/>
        </p:nvSpPr>
        <p:spPr>
          <a:xfrm>
            <a:off x="609600" y="6324600"/>
            <a:ext cx="7163564" cy="461665"/>
          </a:xfrm>
          <a:prstGeom prst="rect">
            <a:avLst/>
          </a:prstGeom>
          <a:noFill/>
        </p:spPr>
        <p:txBody>
          <a:bodyPr wrap="none" rtlCol="0">
            <a:spAutoFit/>
          </a:bodyPr>
          <a:lstStyle/>
          <a:p>
            <a:r>
              <a:rPr lang="en-US" dirty="0"/>
              <a:t>Mean expenditure more than twice pc GDP in 1940</a:t>
            </a:r>
          </a:p>
        </p:txBody>
      </p:sp>
    </p:spTree>
    <p:extLst>
      <p:ext uri="{BB962C8B-B14F-4D97-AF65-F5344CB8AC3E}">
        <p14:creationId xmlns:p14="http://schemas.microsoft.com/office/powerpoint/2010/main" val="3412882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prstGeom prst="rect">
            <a:avLst/>
          </a:prstGeom>
        </p:spPr>
        <p:txBody>
          <a:bodyPr spcFirstLastPara="1" vert="horz" wrap="square" lIns="91425" tIns="91425" rIns="91425" bIns="91425" rtlCol="0" anchor="t" anchorCtr="0">
            <a:normAutofit/>
          </a:bodyPr>
          <a:lstStyle/>
          <a:p>
            <a:r>
              <a:rPr lang="en" dirty="0"/>
              <a:t>Data</a:t>
            </a:r>
            <a:endParaRPr dirty="0"/>
          </a:p>
        </p:txBody>
      </p:sp>
      <p:sp>
        <p:nvSpPr>
          <p:cNvPr id="97" name="Google Shape;97;p20"/>
          <p:cNvSpPr txBox="1">
            <a:spLocks noGrp="1"/>
          </p:cNvSpPr>
          <p:nvPr>
            <p:ph idx="1"/>
          </p:nvPr>
        </p:nvSpPr>
        <p:spPr>
          <a:prstGeom prst="rect">
            <a:avLst/>
          </a:prstGeom>
        </p:spPr>
        <p:txBody>
          <a:bodyPr spcFirstLastPara="1" vert="horz" wrap="square" lIns="91425" tIns="91425" rIns="91425" bIns="91425" numCol="1" anchor="t" anchorCtr="0" compatLnSpc="1">
            <a:prstTxWarp prst="textNoShape">
              <a:avLst/>
            </a:prstTxWarp>
            <a:normAutofit fontScale="92500" lnSpcReduction="20000"/>
          </a:bodyPr>
          <a:lstStyle/>
          <a:p>
            <a:r>
              <a:rPr lang="en" b="1" dirty="0"/>
              <a:t>NEW</a:t>
            </a:r>
            <a:r>
              <a:rPr lang="en" dirty="0"/>
              <a:t> 1940 Census matched to death dates from </a:t>
            </a:r>
            <a:r>
              <a:rPr lang="en" dirty="0" err="1"/>
              <a:t>FamilySearch.org</a:t>
            </a:r>
            <a:endParaRPr dirty="0"/>
          </a:p>
          <a:p>
            <a:pPr lvl="1"/>
            <a:r>
              <a:rPr lang="en" sz="2400" dirty="0"/>
              <a:t>Many sources of death info</a:t>
            </a:r>
            <a:endParaRPr sz="2400" dirty="0"/>
          </a:p>
          <a:p>
            <a:pPr lvl="1"/>
            <a:r>
              <a:rPr lang="en" sz="2400" dirty="0"/>
              <a:t>Matched by hand and by algorithms</a:t>
            </a:r>
            <a:endParaRPr sz="2400" dirty="0">
              <a:solidFill>
                <a:schemeClr val="lt1"/>
              </a:solidFill>
            </a:endParaRPr>
          </a:p>
          <a:p>
            <a:pPr lvl="1">
              <a:buClr>
                <a:schemeClr val="lt1"/>
              </a:buClr>
            </a:pPr>
            <a:r>
              <a:rPr lang="en" sz="2400" dirty="0">
                <a:solidFill>
                  <a:schemeClr val="lt1"/>
                </a:solidFill>
              </a:rPr>
              <a:t>a</a:t>
            </a:r>
            <a:endParaRPr sz="2400" dirty="0">
              <a:solidFill>
                <a:schemeClr val="lt1"/>
              </a:solidFill>
            </a:endParaRPr>
          </a:p>
          <a:p>
            <a:r>
              <a:rPr lang="en" dirty="0"/>
              <a:t>ICPSR WWII Expenditures</a:t>
            </a:r>
            <a:endParaRPr dirty="0"/>
          </a:p>
          <a:p>
            <a:pPr lvl="1"/>
            <a:r>
              <a:rPr lang="en" sz="2400" dirty="0"/>
              <a:t>Total $ across all war years at MSA level</a:t>
            </a:r>
            <a:endParaRPr sz="2400" dirty="0"/>
          </a:p>
          <a:p>
            <a:pPr lvl="1">
              <a:buClr>
                <a:schemeClr val="lt1"/>
              </a:buClr>
            </a:pPr>
            <a:r>
              <a:rPr lang="en" sz="2400" dirty="0">
                <a:solidFill>
                  <a:schemeClr val="lt1"/>
                </a:solidFill>
              </a:rPr>
              <a:t>a</a:t>
            </a:r>
            <a:endParaRPr sz="2400" dirty="0">
              <a:solidFill>
                <a:schemeClr val="lt1"/>
              </a:solidFill>
            </a:endParaRPr>
          </a:p>
          <a:p>
            <a:r>
              <a:rPr lang="en" b="1" dirty="0"/>
              <a:t>Sample</a:t>
            </a:r>
            <a:r>
              <a:rPr lang="en" dirty="0"/>
              <a:t>: All death-linked Black &amp; White people ages 20-50 in 1940 Census living in 152 cities receiving WWII$</a:t>
            </a:r>
          </a:p>
          <a:p>
            <a:pPr marL="525463" indent="-342900"/>
            <a:r>
              <a:rPr lang="en-US" dirty="0"/>
              <a:t>Match rates LOW: 4.2% of Black men and 2.7% of women (v. 35% and 28% for Whites)</a:t>
            </a:r>
          </a:p>
          <a:p>
            <a:pPr marL="525463" indent="-342900"/>
            <a:r>
              <a:rPr lang="en-US" dirty="0">
                <a:hlinkClick r:id="rId3" action="ppaction://hlinksldjump"/>
              </a:rPr>
              <a:t>Sample</a:t>
            </a:r>
            <a:r>
              <a:rPr lang="en-US" dirty="0"/>
              <a:t> is more educated, has higher wages than average in the population, and more likely to be married and have kids. </a:t>
            </a:r>
          </a:p>
          <a:p>
            <a:endParaRPr dirty="0"/>
          </a:p>
        </p:txBody>
      </p:sp>
    </p:spTree>
    <p:extLst>
      <p:ext uri="{BB962C8B-B14F-4D97-AF65-F5344CB8AC3E}">
        <p14:creationId xmlns:p14="http://schemas.microsoft.com/office/powerpoint/2010/main" val="2942556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7AD0D-1076-F245-264D-D2E5FE2A0F8B}"/>
              </a:ext>
            </a:extLst>
          </p:cNvPr>
          <p:cNvSpPr>
            <a:spLocks noGrp="1"/>
          </p:cNvSpPr>
          <p:nvPr>
            <p:ph type="title"/>
          </p:nvPr>
        </p:nvSpPr>
        <p:spPr/>
        <p:txBody>
          <a:bodyPr/>
          <a:lstStyle/>
          <a:p>
            <a:r>
              <a:rPr lang="en-US" dirty="0"/>
              <a:t>Empirical approach</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D94B9FB-9B98-A067-B471-B1E8B2E2BB7E}"/>
                  </a:ext>
                </a:extLst>
              </p:cNvPr>
              <p:cNvSpPr>
                <a:spLocks noGrp="1"/>
              </p:cNvSpPr>
              <p:nvPr>
                <p:ph idx="1"/>
              </p:nvPr>
            </p:nvSpPr>
            <p:spPr>
              <a:xfrm>
                <a:off x="457200" y="1447800"/>
                <a:ext cx="8229600" cy="5029200"/>
              </a:xfrm>
            </p:spPr>
            <p:txBody>
              <a:bodyPr/>
              <a:lstStyle/>
              <a:p>
                <a:pPr marL="0" indent="0">
                  <a:buNone/>
                </a:pPr>
                <a:r>
                  <a:rPr lang="en-US" dirty="0"/>
                  <a:t>Estimate:</a:t>
                </a:r>
              </a:p>
              <a:p>
                <a:pPr marL="0" indent="0">
                  <a:buNone/>
                </a:pPr>
                <a:endParaRPr lang="en-US" dirty="0"/>
              </a:p>
              <a:p>
                <a:pPr marL="0" indent="0">
                  <a:spcBef>
                    <a:spcPts val="1200"/>
                  </a:spcBef>
                  <a:buNone/>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𝐴𝑔𝑒𝐷𝑒𝑎𝑡</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𝑖𝑐</m:t>
                          </m:r>
                        </m:sub>
                      </m:sSub>
                      <m:r>
                        <a:rPr lang="en-US" i="1" dirty="0" smtClean="0">
                          <a:latin typeface="Cambria Math" panose="02040503050406030204" pitchFamily="18" charset="0"/>
                        </a:rPr>
                        <m:t>= </m:t>
                      </m:r>
                      <m:r>
                        <a:rPr lang="en-US" i="1" dirty="0" smtClean="0">
                          <a:latin typeface="Cambria Math" panose="02040503050406030204" pitchFamily="18" charset="0"/>
                        </a:rPr>
                        <m:t>𝑐</m:t>
                      </m:r>
                      <m:r>
                        <a:rPr lang="en-US" i="1" dirty="0" smtClean="0">
                          <a:latin typeface="Cambria Math" panose="02040503050406030204" pitchFamily="18" charset="0"/>
                        </a:rPr>
                        <m:t>+</m:t>
                      </m:r>
                      <m:r>
                        <a:rPr lang="en-US" i="1" dirty="0" smtClean="0">
                          <a:latin typeface="Cambria Math" panose="02040503050406030204" pitchFamily="18" charset="0"/>
                        </a:rPr>
                        <m:t>𝑏</m:t>
                      </m:r>
                      <m:r>
                        <a:rPr lang="en-US" i="1" dirty="0" smtClean="0">
                          <a:latin typeface="Cambria Math" panose="02040503050406030204" pitchFamily="18" charset="0"/>
                        </a:rPr>
                        <m:t>∗</m:t>
                      </m:r>
                      <m:r>
                        <a:rPr lang="en-US" i="1" dirty="0" err="1" smtClean="0">
                          <a:latin typeface="Cambria Math" panose="02040503050406030204" pitchFamily="18" charset="0"/>
                        </a:rPr>
                        <m:t>𝑊𝑊𝐼𝐼</m:t>
                      </m:r>
                      <m:r>
                        <a:rPr lang="en-US" i="1" dirty="0" err="1" smtClean="0">
                          <a:latin typeface="Cambria Math" panose="02040503050406030204" pitchFamily="18" charset="0"/>
                        </a:rPr>
                        <m:t>$</m:t>
                      </m:r>
                      <m:r>
                        <a:rPr lang="en-US" i="1" baseline="-25000" dirty="0" err="1" smtClean="0">
                          <a:latin typeface="Cambria Math" panose="02040503050406030204" pitchFamily="18" charset="0"/>
                        </a:rPr>
                        <m:t>𝑐</m:t>
                      </m:r>
                      <m:r>
                        <a:rPr lang="en-US" i="1" dirty="0" smtClean="0">
                          <a:latin typeface="Cambria Math" panose="02040503050406030204" pitchFamily="18" charset="0"/>
                        </a:rPr>
                        <m:t>+</m:t>
                      </m:r>
                      <m:r>
                        <a:rPr lang="el-GR" i="1" dirty="0" smtClean="0">
                          <a:latin typeface="Cambria Math" panose="02040503050406030204" pitchFamily="18" charset="0"/>
                        </a:rPr>
                        <m:t>𝜇</m:t>
                      </m:r>
                      <m:r>
                        <a:rPr lang="en-US" b="0" i="1" dirty="0" smtClean="0">
                          <a:latin typeface="Cambria Math" panose="02040503050406030204" pitchFamily="18" charset="0"/>
                        </a:rPr>
                        <m:t>∗</m:t>
                      </m:r>
                      <m:r>
                        <a:rPr lang="en-US" i="1" dirty="0" err="1" smtClean="0">
                          <a:latin typeface="Cambria Math" panose="02040503050406030204" pitchFamily="18" charset="0"/>
                        </a:rPr>
                        <m:t>𝑋</m:t>
                      </m:r>
                      <m:r>
                        <a:rPr lang="en-US" i="1" baseline="-25000" dirty="0" err="1" smtClean="0">
                          <a:latin typeface="Cambria Math" panose="02040503050406030204" pitchFamily="18" charset="0"/>
                        </a:rPr>
                        <m:t>𝑐</m:t>
                      </m:r>
                      <m:r>
                        <a:rPr lang="en-US" i="1" dirty="0" smtClean="0">
                          <a:latin typeface="Cambria Math" panose="02040503050406030204" pitchFamily="18" charset="0"/>
                        </a:rPr>
                        <m:t>+</m:t>
                      </m:r>
                      <m:r>
                        <a:rPr lang="el-GR" i="1" dirty="0" smtClean="0">
                          <a:latin typeface="Cambria Math" panose="02040503050406030204" pitchFamily="18" charset="0"/>
                        </a:rPr>
                        <m:t>𝜃</m:t>
                      </m:r>
                      <m:r>
                        <a:rPr lang="el-GR" i="1" dirty="0" smtClean="0">
                          <a:latin typeface="Cambria Math" panose="02040503050406030204" pitchFamily="18" charset="0"/>
                        </a:rPr>
                        <m:t>∗</m:t>
                      </m:r>
                      <m:r>
                        <a:rPr lang="en-US" i="1" dirty="0" smtClean="0">
                          <a:latin typeface="Cambria Math" panose="02040503050406030204" pitchFamily="18" charset="0"/>
                        </a:rPr>
                        <m:t>𝑋</m:t>
                      </m:r>
                      <m:r>
                        <a:rPr lang="en-US" i="1" baseline="-25000" dirty="0" smtClean="0">
                          <a:latin typeface="Cambria Math" panose="02040503050406030204" pitchFamily="18" charset="0"/>
                        </a:rPr>
                        <m:t>𝑖</m:t>
                      </m:r>
                      <m:r>
                        <a:rPr lang="en-US" i="1" dirty="0" smtClean="0">
                          <a:latin typeface="Cambria Math" panose="02040503050406030204" pitchFamily="18" charset="0"/>
                        </a:rPr>
                        <m:t>+</m:t>
                      </m:r>
                      <m:r>
                        <a:rPr lang="en-US" i="1" dirty="0" err="1" smtClean="0">
                          <a:latin typeface="Cambria Math" panose="02040503050406030204" pitchFamily="18" charset="0"/>
                        </a:rPr>
                        <m:t>𝑒</m:t>
                      </m:r>
                      <m:r>
                        <a:rPr lang="en-US" i="1" baseline="-25000" dirty="0" err="1" smtClean="0">
                          <a:latin typeface="Cambria Math" panose="02040503050406030204" pitchFamily="18" charset="0"/>
                        </a:rPr>
                        <m:t>𝑖</m:t>
                      </m:r>
                      <m:r>
                        <a:rPr lang="en-US" b="0" i="1" baseline="-25000" dirty="0" smtClean="0">
                          <a:latin typeface="Cambria Math" panose="02040503050406030204" pitchFamily="18" charset="0"/>
                        </a:rPr>
                        <m:t>𝑐</m:t>
                      </m:r>
                    </m:oMath>
                  </m:oMathPara>
                </a14:m>
                <a:endParaRPr lang="en-US" baseline="-25000" dirty="0"/>
              </a:p>
              <a:p>
                <a:pPr marL="0" indent="0">
                  <a:spcBef>
                    <a:spcPts val="1200"/>
                  </a:spcBef>
                  <a:buNone/>
                </a:pPr>
                <a:r>
                  <a:rPr lang="en-US" sz="300" dirty="0">
                    <a:solidFill>
                      <a:schemeClr val="lt1"/>
                    </a:solidFill>
                  </a:rPr>
                  <a:t>a</a:t>
                </a:r>
              </a:p>
              <a:p>
                <a:pPr>
                  <a:spcBef>
                    <a:spcPts val="1200"/>
                  </a:spcBef>
                </a:pPr>
                <a:r>
                  <a:rPr lang="en-US" dirty="0"/>
                  <a:t>Always controlling for manufacturing &amp; draft rates levels</a:t>
                </a:r>
              </a:p>
              <a:p>
                <a:pPr lvl="1"/>
                <a:r>
                  <a:rPr lang="en-US" dirty="0"/>
                  <a:t>Test if other city-level controls matter</a:t>
                </a:r>
              </a:p>
              <a:p>
                <a:pPr lvl="1"/>
                <a:r>
                  <a:rPr lang="en-US" dirty="0"/>
                  <a:t>Test if other individual controls matter</a:t>
                </a:r>
              </a:p>
              <a:p>
                <a:r>
                  <a:rPr lang="en-US" dirty="0"/>
                  <a:t>Cluster standard errors at the city level</a:t>
                </a:r>
              </a:p>
              <a:p>
                <a:r>
                  <a:rPr lang="en-US" dirty="0"/>
                  <a:t>Estimate separately by gender</a:t>
                </a:r>
              </a:p>
              <a:p>
                <a:r>
                  <a:rPr lang="en-US" dirty="0"/>
                  <a:t>Compare to Whites, where no effect is expected</a:t>
                </a:r>
              </a:p>
              <a:p>
                <a:r>
                  <a:rPr lang="en-US" dirty="0"/>
                  <a:t>Use IPW to make sample representative</a:t>
                </a:r>
              </a:p>
              <a:p>
                <a:pPr lvl="1"/>
                <a:r>
                  <a:rPr lang="en-US" dirty="0"/>
                  <a:t>Note: WWII$ do not predict </a:t>
                </a:r>
                <a:r>
                  <a:rPr lang="en-US" dirty="0">
                    <a:hlinkClick r:id="rId2" action="ppaction://hlinksldjump"/>
                  </a:rPr>
                  <a:t>match rates</a:t>
                </a:r>
                <a:endParaRPr lang="en-US" dirty="0"/>
              </a:p>
              <a:p>
                <a:r>
                  <a:rPr lang="en-US" dirty="0"/>
                  <a:t>Estimate in levels and logs</a:t>
                </a:r>
              </a:p>
              <a:p>
                <a:endParaRPr lang="en-US" dirty="0"/>
              </a:p>
            </p:txBody>
          </p:sp>
        </mc:Choice>
        <mc:Fallback>
          <p:sp>
            <p:nvSpPr>
              <p:cNvPr id="3" name="Content Placeholder 2">
                <a:extLst>
                  <a:ext uri="{FF2B5EF4-FFF2-40B4-BE49-F238E27FC236}">
                    <a16:creationId xmlns:a16="http://schemas.microsoft.com/office/drawing/2014/main" id="{9D94B9FB-9B98-A067-B471-B1E8B2E2BB7E}"/>
                  </a:ext>
                </a:extLst>
              </p:cNvPr>
              <p:cNvSpPr>
                <a:spLocks noGrp="1" noRot="1" noChangeAspect="1" noMove="1" noResize="1" noEditPoints="1" noAdjustHandles="1" noChangeArrowheads="1" noChangeShapeType="1" noTextEdit="1"/>
              </p:cNvSpPr>
              <p:nvPr>
                <p:ph idx="1"/>
              </p:nvPr>
            </p:nvSpPr>
            <p:spPr>
              <a:xfrm>
                <a:off x="457200" y="1447800"/>
                <a:ext cx="8229600" cy="5029200"/>
              </a:xfrm>
              <a:blipFill>
                <a:blip r:embed="rId3"/>
                <a:stretch>
                  <a:fillRect l="-1235" t="-1259" b="-7305"/>
                </a:stretch>
              </a:blipFill>
            </p:spPr>
            <p:txBody>
              <a:bodyPr/>
              <a:lstStyle/>
              <a:p>
                <a:r>
                  <a:rPr lang="en-US">
                    <a:noFill/>
                  </a:rPr>
                  <a:t> </a:t>
                </a:r>
              </a:p>
            </p:txBody>
          </p:sp>
        </mc:Fallback>
      </mc:AlternateContent>
    </p:spTree>
    <p:extLst>
      <p:ext uri="{BB962C8B-B14F-4D97-AF65-F5344CB8AC3E}">
        <p14:creationId xmlns:p14="http://schemas.microsoft.com/office/powerpoint/2010/main" val="3224839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F432-D402-635F-1797-B7D054A2C76A}"/>
              </a:ext>
            </a:extLst>
          </p:cNvPr>
          <p:cNvSpPr>
            <a:spLocks noGrp="1"/>
          </p:cNvSpPr>
          <p:nvPr>
            <p:ph type="title"/>
          </p:nvPr>
        </p:nvSpPr>
        <p:spPr/>
        <p:txBody>
          <a:bodyPr>
            <a:normAutofit fontScale="90000"/>
          </a:bodyPr>
          <a:lstStyle/>
          <a:p>
            <a:r>
              <a:rPr lang="en-US" dirty="0"/>
              <a:t>Preliminary evidence: contracts increased lifespan</a:t>
            </a:r>
          </a:p>
        </p:txBody>
      </p:sp>
      <p:pic>
        <p:nvPicPr>
          <p:cNvPr id="4" name="Content Placeholder 3">
            <a:extLst>
              <a:ext uri="{FF2B5EF4-FFF2-40B4-BE49-F238E27FC236}">
                <a16:creationId xmlns:a16="http://schemas.microsoft.com/office/drawing/2014/main" id="{3912C26A-B852-5B77-9505-B59D4049724F}"/>
              </a:ext>
            </a:extLst>
          </p:cNvPr>
          <p:cNvPicPr>
            <a:picLocks noGrp="1" noChangeAspect="1"/>
          </p:cNvPicPr>
          <p:nvPr>
            <p:ph idx="1"/>
          </p:nvPr>
        </p:nvPicPr>
        <p:blipFill>
          <a:blip r:embed="rId2"/>
          <a:stretch>
            <a:fillRect/>
          </a:stretch>
        </p:blipFill>
        <p:spPr>
          <a:xfrm>
            <a:off x="723900" y="1682166"/>
            <a:ext cx="7696200" cy="4617720"/>
          </a:xfrm>
          <a:prstGeom prst="rect">
            <a:avLst/>
          </a:prstGeom>
        </p:spPr>
      </p:pic>
    </p:spTree>
    <p:extLst>
      <p:ext uri="{BB962C8B-B14F-4D97-AF65-F5344CB8AC3E}">
        <p14:creationId xmlns:p14="http://schemas.microsoft.com/office/powerpoint/2010/main" val="1718430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9AEC0C-0DA9-AD24-D393-797FB6F53C32}"/>
              </a:ext>
            </a:extLst>
          </p:cNvPr>
          <p:cNvSpPr>
            <a:spLocks noGrp="1"/>
          </p:cNvSpPr>
          <p:nvPr>
            <p:ph type="title"/>
          </p:nvPr>
        </p:nvSpPr>
        <p:spPr/>
        <p:txBody>
          <a:bodyPr/>
          <a:lstStyle/>
          <a:p>
            <a:r>
              <a:rPr lang="en-US" dirty="0"/>
              <a:t>More contracts higher lifespan</a:t>
            </a:r>
          </a:p>
        </p:txBody>
      </p:sp>
      <p:pic>
        <p:nvPicPr>
          <p:cNvPr id="7" name="Content Placeholder 6">
            <a:extLst>
              <a:ext uri="{FF2B5EF4-FFF2-40B4-BE49-F238E27FC236}">
                <a16:creationId xmlns:a16="http://schemas.microsoft.com/office/drawing/2014/main" id="{D5FA322E-8A28-CEF4-97B0-A8D89540934D}"/>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764578"/>
            <a:ext cx="4038600" cy="2535343"/>
          </a:xfrm>
          <a:prstGeom prst="rect">
            <a:avLst/>
          </a:prstGeom>
        </p:spPr>
      </p:pic>
      <p:pic>
        <p:nvPicPr>
          <p:cNvPr id="8" name="Content Placeholder 7">
            <a:extLst>
              <a:ext uri="{FF2B5EF4-FFF2-40B4-BE49-F238E27FC236}">
                <a16:creationId xmlns:a16="http://schemas.microsoft.com/office/drawing/2014/main" id="{7A6762D7-1A5E-C6CC-AFB0-907DEB197696}"/>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761047"/>
            <a:ext cx="4038600" cy="2542405"/>
          </a:xfrm>
          <a:prstGeom prst="rect">
            <a:avLst/>
          </a:prstGeom>
        </p:spPr>
      </p:pic>
      <p:sp>
        <p:nvSpPr>
          <p:cNvPr id="9" name="TextBox 8">
            <a:extLst>
              <a:ext uri="{FF2B5EF4-FFF2-40B4-BE49-F238E27FC236}">
                <a16:creationId xmlns:a16="http://schemas.microsoft.com/office/drawing/2014/main" id="{F815B38E-ED93-8496-EED1-5F0F7106AC45}"/>
              </a:ext>
            </a:extLst>
          </p:cNvPr>
          <p:cNvSpPr txBox="1"/>
          <p:nvPr/>
        </p:nvSpPr>
        <p:spPr>
          <a:xfrm>
            <a:off x="1828800" y="2209800"/>
            <a:ext cx="784189" cy="461665"/>
          </a:xfrm>
          <a:prstGeom prst="rect">
            <a:avLst/>
          </a:prstGeom>
          <a:noFill/>
        </p:spPr>
        <p:txBody>
          <a:bodyPr wrap="none" rtlCol="0">
            <a:spAutoFit/>
          </a:bodyPr>
          <a:lstStyle/>
          <a:p>
            <a:r>
              <a:rPr lang="en-US" dirty="0"/>
              <a:t>Men</a:t>
            </a:r>
          </a:p>
        </p:txBody>
      </p:sp>
      <p:sp>
        <p:nvSpPr>
          <p:cNvPr id="10" name="TextBox 9">
            <a:extLst>
              <a:ext uri="{FF2B5EF4-FFF2-40B4-BE49-F238E27FC236}">
                <a16:creationId xmlns:a16="http://schemas.microsoft.com/office/drawing/2014/main" id="{1BEE7BAF-A7C3-A91F-851C-FF012F52CA28}"/>
              </a:ext>
            </a:extLst>
          </p:cNvPr>
          <p:cNvSpPr txBox="1"/>
          <p:nvPr/>
        </p:nvSpPr>
        <p:spPr>
          <a:xfrm>
            <a:off x="6705600" y="2362200"/>
            <a:ext cx="1240468" cy="461665"/>
          </a:xfrm>
          <a:prstGeom prst="rect">
            <a:avLst/>
          </a:prstGeom>
          <a:noFill/>
        </p:spPr>
        <p:txBody>
          <a:bodyPr wrap="none" rtlCol="0">
            <a:spAutoFit/>
          </a:bodyPr>
          <a:lstStyle/>
          <a:p>
            <a:r>
              <a:rPr lang="en-US" dirty="0"/>
              <a:t>Women</a:t>
            </a:r>
          </a:p>
        </p:txBody>
      </p:sp>
      <p:sp>
        <p:nvSpPr>
          <p:cNvPr id="11" name="TextBox 10">
            <a:extLst>
              <a:ext uri="{FF2B5EF4-FFF2-40B4-BE49-F238E27FC236}">
                <a16:creationId xmlns:a16="http://schemas.microsoft.com/office/drawing/2014/main" id="{70961A76-188C-6177-1483-A6389E10DD78}"/>
              </a:ext>
            </a:extLst>
          </p:cNvPr>
          <p:cNvSpPr txBox="1"/>
          <p:nvPr/>
        </p:nvSpPr>
        <p:spPr>
          <a:xfrm>
            <a:off x="914400" y="5943600"/>
            <a:ext cx="4580100" cy="461665"/>
          </a:xfrm>
          <a:prstGeom prst="rect">
            <a:avLst/>
          </a:prstGeom>
          <a:noFill/>
        </p:spPr>
        <p:txBody>
          <a:bodyPr wrap="none" rtlCol="0">
            <a:spAutoFit/>
          </a:bodyPr>
          <a:lstStyle/>
          <a:p>
            <a:r>
              <a:rPr lang="en-US" dirty="0"/>
              <a:t>But seems also true of Whites…</a:t>
            </a:r>
          </a:p>
        </p:txBody>
      </p:sp>
    </p:spTree>
    <p:extLst>
      <p:ext uri="{BB962C8B-B14F-4D97-AF65-F5344CB8AC3E}">
        <p14:creationId xmlns:p14="http://schemas.microsoft.com/office/powerpoint/2010/main" val="2649919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F96B41E-EA07-2C9D-4457-6358EE036075}"/>
              </a:ext>
            </a:extLst>
          </p:cNvPr>
          <p:cNvGraphicFramePr>
            <a:graphicFrameLocks noGrp="1"/>
          </p:cNvGraphicFramePr>
          <p:nvPr>
            <p:extLst>
              <p:ext uri="{D42A27DB-BD31-4B8C-83A1-F6EECF244321}">
                <p14:modId xmlns:p14="http://schemas.microsoft.com/office/powerpoint/2010/main" val="2147665983"/>
              </p:ext>
            </p:extLst>
          </p:nvPr>
        </p:nvGraphicFramePr>
        <p:xfrm>
          <a:off x="533400" y="838200"/>
          <a:ext cx="8077200" cy="4011930"/>
        </p:xfrm>
        <a:graphic>
          <a:graphicData uri="http://schemas.openxmlformats.org/drawingml/2006/table">
            <a:tbl>
              <a:tblPr/>
              <a:tblGrid>
                <a:gridCol w="4294070">
                  <a:extLst>
                    <a:ext uri="{9D8B030D-6E8A-4147-A177-3AD203B41FA5}">
                      <a16:colId xmlns:a16="http://schemas.microsoft.com/office/drawing/2014/main" val="1298155363"/>
                    </a:ext>
                  </a:extLst>
                </a:gridCol>
                <a:gridCol w="902298">
                  <a:extLst>
                    <a:ext uri="{9D8B030D-6E8A-4147-A177-3AD203B41FA5}">
                      <a16:colId xmlns:a16="http://schemas.microsoft.com/office/drawing/2014/main" val="3491227071"/>
                    </a:ext>
                  </a:extLst>
                </a:gridCol>
                <a:gridCol w="956654">
                  <a:extLst>
                    <a:ext uri="{9D8B030D-6E8A-4147-A177-3AD203B41FA5}">
                      <a16:colId xmlns:a16="http://schemas.microsoft.com/office/drawing/2014/main" val="2230702649"/>
                    </a:ext>
                  </a:extLst>
                </a:gridCol>
                <a:gridCol w="130453">
                  <a:extLst>
                    <a:ext uri="{9D8B030D-6E8A-4147-A177-3AD203B41FA5}">
                      <a16:colId xmlns:a16="http://schemas.microsoft.com/office/drawing/2014/main" val="923352067"/>
                    </a:ext>
                  </a:extLst>
                </a:gridCol>
                <a:gridCol w="913169">
                  <a:extLst>
                    <a:ext uri="{9D8B030D-6E8A-4147-A177-3AD203B41FA5}">
                      <a16:colId xmlns:a16="http://schemas.microsoft.com/office/drawing/2014/main" val="3900919970"/>
                    </a:ext>
                  </a:extLst>
                </a:gridCol>
                <a:gridCol w="880556">
                  <a:extLst>
                    <a:ext uri="{9D8B030D-6E8A-4147-A177-3AD203B41FA5}">
                      <a16:colId xmlns:a16="http://schemas.microsoft.com/office/drawing/2014/main" val="1550413757"/>
                    </a:ext>
                  </a:extLst>
                </a:gridCol>
              </a:tblGrid>
              <a:tr h="198120">
                <a:tc>
                  <a:txBody>
                    <a:bodyPr/>
                    <a:lstStyle/>
                    <a:p>
                      <a:pPr algn="l" fontAlgn="b"/>
                      <a:r>
                        <a:rPr lang="en-US" sz="1400" b="0" i="0" u="none" strike="noStrike" dirty="0">
                          <a:solidFill>
                            <a:srgbClr val="000000"/>
                          </a:solidFill>
                          <a:effectLst/>
                          <a:latin typeface="Calibri" panose="020F0502020204030204" pitchFamily="34" charset="0"/>
                        </a:rPr>
                        <a:t>Dependent variable:</a:t>
                      </a:r>
                    </a:p>
                  </a:txBody>
                  <a:tcPr marL="9525" marR="9525" marT="9525" marB="0" anchor="b">
                    <a:lnL>
                      <a:noFill/>
                    </a:lnL>
                    <a:lnR>
                      <a:noFill/>
                    </a:lnR>
                    <a:lnT>
                      <a:noFill/>
                    </a:lnT>
                    <a:lnB>
                      <a:noFill/>
                    </a:lnB>
                    <a:noFill/>
                  </a:tcPr>
                </a:tc>
                <a:tc gridSpan="5">
                  <a:txBody>
                    <a:bodyPr/>
                    <a:lstStyle/>
                    <a:p>
                      <a:pPr algn="ctr" fontAlgn="b"/>
                      <a:r>
                        <a:rPr lang="en-US" sz="1400" b="0" i="0" u="none" strike="noStrike">
                          <a:solidFill>
                            <a:srgbClr val="000000"/>
                          </a:solidFill>
                          <a:effectLst/>
                          <a:latin typeface="Calibri" panose="020F0502020204030204" pitchFamily="34" charset="0"/>
                        </a:rPr>
                        <a:t>Age at death</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3689205"/>
                  </a:ext>
                </a:extLst>
              </a:tr>
              <a:tr h="198120">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gridSpan="2">
                  <a:txBody>
                    <a:bodyPr/>
                    <a:lstStyle/>
                    <a:p>
                      <a:pPr algn="ctr" fontAlgn="b"/>
                      <a:r>
                        <a:rPr lang="en-US" sz="1400" b="0" i="0" u="none" strike="noStrike">
                          <a:solidFill>
                            <a:srgbClr val="000000"/>
                          </a:solidFill>
                          <a:effectLst/>
                          <a:latin typeface="Calibri" panose="020F0502020204030204" pitchFamily="34" charset="0"/>
                        </a:rPr>
                        <a:t>Men</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gridSpan="2">
                  <a:txBody>
                    <a:bodyPr/>
                    <a:lstStyle/>
                    <a:p>
                      <a:pPr algn="ctr" fontAlgn="b"/>
                      <a:r>
                        <a:rPr lang="en-US" sz="1400" b="0" i="0" u="none" strike="noStrike">
                          <a:solidFill>
                            <a:srgbClr val="000000"/>
                          </a:solidFill>
                          <a:effectLst/>
                          <a:latin typeface="Calibri" panose="020F0502020204030204" pitchFamily="34" charset="0"/>
                        </a:rPr>
                        <a:t>Women</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319506384"/>
                  </a:ext>
                </a:extLst>
              </a:tr>
              <a:tr h="198120">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Calibri" panose="020F0502020204030204" pitchFamily="34" charset="0"/>
                        </a:rPr>
                        <a:t>Black</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White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Black</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White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7626058"/>
                  </a:ext>
                </a:extLst>
              </a:tr>
              <a:tr h="198120">
                <a:tc gridSpan="2">
                  <a:txBody>
                    <a:bodyPr/>
                    <a:lstStyle/>
                    <a:p>
                      <a:pPr algn="l" fontAlgn="b"/>
                      <a:r>
                        <a:rPr lang="en-US" sz="1400" b="1" i="0" u="none" strike="noStrike" dirty="0">
                          <a:solidFill>
                            <a:srgbClr val="000000"/>
                          </a:solidFill>
                          <a:effectLst/>
                          <a:latin typeface="Calibri" panose="020F0502020204030204" pitchFamily="34" charset="0"/>
                        </a:rPr>
                        <a:t>Panel A: only control for manufacturing, draft rates &amp; cohort dummies</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lnL w="12700" cmpd="sng">
                      <a:noFill/>
                      <a:prstDash val="solid"/>
                    </a:lnL>
                    <a:lnT w="6350" cap="flat" cmpd="sng" algn="ctr">
                      <a:solidFill>
                        <a:srgbClr val="000000"/>
                      </a:solidFill>
                      <a:prstDash val="solid"/>
                      <a:round/>
                      <a:headEnd type="none" w="med" len="med"/>
                      <a:tailEnd type="none" w="med" len="med"/>
                    </a:lnT>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532448977"/>
                  </a:ext>
                </a:extLst>
              </a:tr>
              <a:tr h="198120">
                <a:tc>
                  <a:txBody>
                    <a:bodyPr/>
                    <a:lstStyle/>
                    <a:p>
                      <a:pPr algn="l" fontAlgn="b"/>
                      <a:r>
                        <a:rPr lang="en-US" sz="1400" b="0" i="0" u="none" strike="noStrike" dirty="0">
                          <a:solidFill>
                            <a:srgbClr val="000000"/>
                          </a:solidFill>
                          <a:effectLst/>
                          <a:latin typeface="Calibri" panose="020F0502020204030204" pitchFamily="34" charset="0"/>
                        </a:rPr>
                        <a:t>WWII spending per capita</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Aptos Narrow" panose="020B0004020202020204" pitchFamily="34" charset="0"/>
                        </a:rPr>
                        <a:t>0.515***</a:t>
                      </a:r>
                    </a:p>
                  </a:txBody>
                  <a:tcPr marL="9525" marR="9525" marT="9525" marB="0" anchor="b">
                    <a:lnL>
                      <a:noFill/>
                    </a:lnL>
                    <a:lnR>
                      <a:noFill/>
                    </a:lnR>
                    <a:lnT w="12700" cmpd="sng">
                      <a:noFill/>
                      <a:prstDash val="solid"/>
                    </a:lnT>
                    <a:lnB>
                      <a:noFill/>
                    </a:lnB>
                    <a:noFill/>
                  </a:tcPr>
                </a:tc>
                <a:tc>
                  <a:txBody>
                    <a:bodyPr/>
                    <a:lstStyle/>
                    <a:p>
                      <a:pPr algn="ctr" fontAlgn="b"/>
                      <a:r>
                        <a:rPr lang="en-US" sz="1400" b="0" i="0" u="none" strike="noStrike" dirty="0">
                          <a:solidFill>
                            <a:srgbClr val="000000"/>
                          </a:solidFill>
                          <a:effectLst/>
                          <a:latin typeface="Aptos Narrow" panose="020B0004020202020204" pitchFamily="34" charset="0"/>
                        </a:rPr>
                        <a:t>0.002</a:t>
                      </a:r>
                    </a:p>
                  </a:txBody>
                  <a:tcPr marL="9525" marR="9525" marT="9525" marB="0" anchor="b">
                    <a:lnL>
                      <a:noFill/>
                    </a:lnL>
                    <a:lnR>
                      <a:noFill/>
                    </a:lnR>
                    <a:lnT>
                      <a:noFill/>
                    </a:lnT>
                    <a:lnB>
                      <a:noFill/>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Aptos Narrow" panose="020B0004020202020204" pitchFamily="34" charset="0"/>
                        </a:rPr>
                        <a:t>0.596***</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Aptos Narrow" panose="020B0004020202020204" pitchFamily="34" charset="0"/>
                        </a:rPr>
                        <a:t>-0.054</a:t>
                      </a:r>
                    </a:p>
                  </a:txBody>
                  <a:tcPr marL="9525" marR="9525" marT="9525" marB="0" anchor="b">
                    <a:lnL>
                      <a:noFill/>
                    </a:lnL>
                    <a:lnR>
                      <a:noFill/>
                    </a:lnR>
                    <a:lnT>
                      <a:noFill/>
                    </a:lnT>
                    <a:lnB>
                      <a:noFill/>
                    </a:lnB>
                    <a:noFill/>
                  </a:tcPr>
                </a:tc>
                <a:extLst>
                  <a:ext uri="{0D108BD9-81ED-4DB2-BD59-A6C34878D82A}">
                    <a16:rowId xmlns:a16="http://schemas.microsoft.com/office/drawing/2014/main" val="3285734882"/>
                  </a:ext>
                </a:extLst>
              </a:tr>
              <a:tr h="198120">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Aptos Narrow" panose="020B0004020202020204" pitchFamily="34" charset="0"/>
                        </a:rPr>
                        <a:t>[0.135]</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Aptos Narrow" panose="020B0004020202020204" pitchFamily="34" charset="0"/>
                        </a:rPr>
                        <a:t>[0.049]</a:t>
                      </a:r>
                    </a:p>
                  </a:txBody>
                  <a:tcPr marL="9525" marR="9525" marT="9525" marB="0" anchor="b">
                    <a:lnL>
                      <a:noFill/>
                    </a:lnL>
                    <a:lnR>
                      <a:noFill/>
                    </a:lnR>
                    <a:lnT>
                      <a:noFill/>
                    </a:lnT>
                    <a:lnB>
                      <a:noFill/>
                    </a:lnB>
                    <a:no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Aptos Narrow" panose="020B0004020202020204" pitchFamily="34" charset="0"/>
                        </a:rPr>
                        <a:t>[0.174]</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Aptos Narrow" panose="020B0004020202020204" pitchFamily="34" charset="0"/>
                        </a:rPr>
                        <a:t>[0.050]</a:t>
                      </a:r>
                    </a:p>
                  </a:txBody>
                  <a:tcPr marL="9525" marR="9525" marT="9525" marB="0" anchor="b">
                    <a:lnL>
                      <a:noFill/>
                    </a:lnL>
                    <a:lnR>
                      <a:noFill/>
                    </a:lnR>
                    <a:lnT>
                      <a:noFill/>
                    </a:lnT>
                    <a:lnB>
                      <a:noFill/>
                    </a:lnB>
                    <a:noFill/>
                  </a:tcPr>
                </a:tc>
                <a:extLst>
                  <a:ext uri="{0D108BD9-81ED-4DB2-BD59-A6C34878D82A}">
                    <a16:rowId xmlns:a16="http://schemas.microsoft.com/office/drawing/2014/main" val="1051161506"/>
                  </a:ext>
                </a:extLst>
              </a:tr>
              <a:tr h="198120">
                <a:tc>
                  <a:txBody>
                    <a:bodyPr/>
                    <a:lstStyle/>
                    <a:p>
                      <a:pPr algn="l" fontAlgn="b"/>
                      <a:r>
                        <a:rPr lang="en-US" sz="1400" b="1" i="0" u="none" strike="noStrike" dirty="0">
                          <a:solidFill>
                            <a:srgbClr val="000000"/>
                          </a:solidFill>
                          <a:effectLst/>
                          <a:latin typeface="Calibri" panose="020F0502020204030204" pitchFamily="34" charset="0"/>
                        </a:rPr>
                        <a:t>Panel B: city-level controls</a:t>
                      </a:r>
                    </a:p>
                  </a:txBody>
                  <a:tcPr marL="9525" marR="9525" marT="9525" marB="0" anchor="b">
                    <a:lnL>
                      <a:noFill/>
                    </a:lnL>
                    <a:lnR>
                      <a:noFill/>
                    </a:lnR>
                    <a:lnT>
                      <a:noFill/>
                    </a:lnT>
                    <a:lnB>
                      <a:noFill/>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3442494027"/>
                  </a:ext>
                </a:extLst>
              </a:tr>
              <a:tr h="198120">
                <a:tc>
                  <a:txBody>
                    <a:bodyPr/>
                    <a:lstStyle/>
                    <a:p>
                      <a:pPr algn="l" fontAlgn="b"/>
                      <a:r>
                        <a:rPr lang="en-US" sz="1400" b="0" i="0" u="none" strike="noStrike" dirty="0">
                          <a:solidFill>
                            <a:srgbClr val="000000"/>
                          </a:solidFill>
                          <a:effectLst/>
                          <a:latin typeface="Calibri" panose="020F0502020204030204" pitchFamily="34" charset="0"/>
                        </a:rPr>
                        <a:t>WWII spending per capita</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Aptos Narrow" panose="020B0004020202020204" pitchFamily="34" charset="0"/>
                        </a:rPr>
                        <a:t>0.203**</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Aptos Narrow" panose="020B0004020202020204" pitchFamily="34" charset="0"/>
                        </a:rPr>
                        <a:t>0.021</a:t>
                      </a:r>
                    </a:p>
                  </a:txBody>
                  <a:tcPr marL="9525" marR="9525" marT="9525" marB="0" anchor="b">
                    <a:lnL>
                      <a:noFill/>
                    </a:lnL>
                    <a:lnR>
                      <a:noFill/>
                    </a:lnR>
                    <a:lnT>
                      <a:noFill/>
                    </a:lnT>
                    <a:lnB>
                      <a:noFill/>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Aptos Narrow" panose="020B0004020202020204" pitchFamily="34" charset="0"/>
                        </a:rPr>
                        <a:t>0.209*</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Aptos Narrow" panose="020B0004020202020204" pitchFamily="34" charset="0"/>
                        </a:rPr>
                        <a:t>-0.019</a:t>
                      </a:r>
                    </a:p>
                  </a:txBody>
                  <a:tcPr marL="9525" marR="9525" marT="9525" marB="0" anchor="b">
                    <a:lnL>
                      <a:noFill/>
                    </a:lnL>
                    <a:lnR>
                      <a:noFill/>
                    </a:lnR>
                    <a:lnT>
                      <a:noFill/>
                    </a:lnT>
                    <a:lnB>
                      <a:noFill/>
                    </a:lnB>
                    <a:noFill/>
                  </a:tcPr>
                </a:tc>
                <a:extLst>
                  <a:ext uri="{0D108BD9-81ED-4DB2-BD59-A6C34878D82A}">
                    <a16:rowId xmlns:a16="http://schemas.microsoft.com/office/drawing/2014/main" val="2481773456"/>
                  </a:ext>
                </a:extLst>
              </a:tr>
              <a:tr h="198120">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Aptos Narrow" panose="020B0004020202020204" pitchFamily="34" charset="0"/>
                        </a:rPr>
                        <a:t>[0.086]</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Aptos Narrow" panose="020B0004020202020204" pitchFamily="34" charset="0"/>
                        </a:rPr>
                        <a:t>[0.030]</a:t>
                      </a:r>
                    </a:p>
                  </a:txBody>
                  <a:tcPr marL="9525" marR="9525" marT="9525" marB="0" anchor="b">
                    <a:lnL>
                      <a:noFill/>
                    </a:lnL>
                    <a:lnR>
                      <a:noFill/>
                    </a:lnR>
                    <a:lnT>
                      <a:noFill/>
                    </a:lnT>
                    <a:lnB>
                      <a:noFill/>
                    </a:lnB>
                    <a:no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Aptos Narrow" panose="020B0004020202020204" pitchFamily="34" charset="0"/>
                        </a:rPr>
                        <a:t>[0.111]</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Aptos Narrow" panose="020B0004020202020204" pitchFamily="34" charset="0"/>
                        </a:rPr>
                        <a:t>[0.034]</a:t>
                      </a:r>
                    </a:p>
                  </a:txBody>
                  <a:tcPr marL="9525" marR="9525" marT="9525" marB="0" anchor="b">
                    <a:lnL>
                      <a:noFill/>
                    </a:lnL>
                    <a:lnR>
                      <a:noFill/>
                    </a:lnR>
                    <a:lnT>
                      <a:noFill/>
                    </a:lnT>
                    <a:lnB>
                      <a:noFill/>
                    </a:lnB>
                    <a:noFill/>
                  </a:tcPr>
                </a:tc>
                <a:extLst>
                  <a:ext uri="{0D108BD9-81ED-4DB2-BD59-A6C34878D82A}">
                    <a16:rowId xmlns:a16="http://schemas.microsoft.com/office/drawing/2014/main" val="1238155124"/>
                  </a:ext>
                </a:extLst>
              </a:tr>
              <a:tr h="198120">
                <a:tc>
                  <a:txBody>
                    <a:bodyPr/>
                    <a:lstStyle/>
                    <a:p>
                      <a:pPr algn="l" fontAlgn="b"/>
                      <a:r>
                        <a:rPr lang="en-US" sz="1400" b="1" i="0" u="none" strike="noStrike" dirty="0">
                          <a:solidFill>
                            <a:srgbClr val="000000"/>
                          </a:solidFill>
                          <a:effectLst/>
                          <a:latin typeface="Calibri" panose="020F0502020204030204" pitchFamily="34" charset="0"/>
                        </a:rPr>
                        <a:t>Panel C: Individual + city level controls</a:t>
                      </a:r>
                    </a:p>
                  </a:txBody>
                  <a:tcPr marL="9525" marR="9525" marT="9525" marB="0" anchor="b">
                    <a:lnL>
                      <a:noFill/>
                    </a:lnL>
                    <a:lnR>
                      <a:noFill/>
                    </a:lnR>
                    <a:lnT>
                      <a:noFill/>
                    </a:lnT>
                    <a:lnB>
                      <a:noFill/>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2396852122"/>
                  </a:ext>
                </a:extLst>
              </a:tr>
              <a:tr h="198120">
                <a:tc>
                  <a:txBody>
                    <a:bodyPr/>
                    <a:lstStyle/>
                    <a:p>
                      <a:pPr algn="l" fontAlgn="b"/>
                      <a:r>
                        <a:rPr lang="en-US" sz="1400" b="0" i="0" u="none" strike="noStrike" dirty="0">
                          <a:solidFill>
                            <a:srgbClr val="000000"/>
                          </a:solidFill>
                          <a:effectLst/>
                          <a:latin typeface="Calibri" panose="020F0502020204030204" pitchFamily="34" charset="0"/>
                        </a:rPr>
                        <a:t>WWII spending per capita</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Aptos Narrow" panose="020B0004020202020204" pitchFamily="34" charset="0"/>
                        </a:rPr>
                        <a:t>0.338**</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Aptos Narrow" panose="020B0004020202020204" pitchFamily="34" charset="0"/>
                        </a:rPr>
                        <a:t>0.006</a:t>
                      </a:r>
                    </a:p>
                  </a:txBody>
                  <a:tcPr marL="9525" marR="9525" marT="9525" marB="0" anchor="b">
                    <a:lnL>
                      <a:noFill/>
                    </a:lnL>
                    <a:lnR>
                      <a:noFill/>
                    </a:lnR>
                    <a:lnT>
                      <a:noFill/>
                    </a:lnT>
                    <a:lnB>
                      <a:noFill/>
                    </a:lnB>
                    <a:no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Aptos Narrow" panose="020B0004020202020204" pitchFamily="34" charset="0"/>
                        </a:rPr>
                        <a:t>0.452**</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Aptos Narrow" panose="020B0004020202020204" pitchFamily="34" charset="0"/>
                        </a:rPr>
                        <a:t>-0.009</a:t>
                      </a:r>
                    </a:p>
                  </a:txBody>
                  <a:tcPr marL="9525" marR="9525" marT="9525" marB="0" anchor="b">
                    <a:lnL>
                      <a:noFill/>
                    </a:lnL>
                    <a:lnR>
                      <a:noFill/>
                    </a:lnR>
                    <a:lnT>
                      <a:noFill/>
                    </a:lnT>
                    <a:lnB>
                      <a:noFill/>
                    </a:lnB>
                    <a:noFill/>
                  </a:tcPr>
                </a:tc>
                <a:extLst>
                  <a:ext uri="{0D108BD9-81ED-4DB2-BD59-A6C34878D82A}">
                    <a16:rowId xmlns:a16="http://schemas.microsoft.com/office/drawing/2014/main" val="1004986816"/>
                  </a:ext>
                </a:extLst>
              </a:tr>
              <a:tr h="198120">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Aptos Narrow" panose="020B0004020202020204" pitchFamily="34" charset="0"/>
                        </a:rPr>
                        <a:t>[0.117]</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Aptos Narrow" panose="020B0004020202020204" pitchFamily="34" charset="0"/>
                        </a:rPr>
                        <a:t>[0.027]</a:t>
                      </a:r>
                    </a:p>
                  </a:txBody>
                  <a:tcPr marL="9525" marR="9525" marT="9525" marB="0" anchor="b">
                    <a:lnL>
                      <a:noFill/>
                    </a:lnL>
                    <a:lnR>
                      <a:noFill/>
                    </a:lnR>
                    <a:lnT>
                      <a:noFill/>
                    </a:lnT>
                    <a:lnB>
                      <a:noFill/>
                    </a:lnB>
                    <a:no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Aptos Narrow" panose="020B0004020202020204" pitchFamily="34" charset="0"/>
                        </a:rPr>
                        <a:t>[0.137]</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Aptos Narrow" panose="020B0004020202020204" pitchFamily="34" charset="0"/>
                        </a:rPr>
                        <a:t>[0.034]</a:t>
                      </a:r>
                    </a:p>
                  </a:txBody>
                  <a:tcPr marL="9525" marR="9525" marT="9525" marB="0" anchor="b">
                    <a:lnL>
                      <a:noFill/>
                    </a:lnL>
                    <a:lnR>
                      <a:noFill/>
                    </a:lnR>
                    <a:lnT>
                      <a:noFill/>
                    </a:lnT>
                    <a:lnB>
                      <a:noFill/>
                    </a:lnB>
                    <a:noFill/>
                  </a:tcPr>
                </a:tc>
                <a:extLst>
                  <a:ext uri="{0D108BD9-81ED-4DB2-BD59-A6C34878D82A}">
                    <a16:rowId xmlns:a16="http://schemas.microsoft.com/office/drawing/2014/main" val="4225228459"/>
                  </a:ext>
                </a:extLst>
              </a:tr>
              <a:tr h="198120">
                <a:tc>
                  <a:txBody>
                    <a:bodyPr/>
                    <a:lstStyle/>
                    <a:p>
                      <a:pPr algn="l" fontAlgn="b"/>
                      <a:r>
                        <a:rPr lang="en-US" sz="1400" b="1" i="0" u="none" strike="noStrike" dirty="0">
                          <a:solidFill>
                            <a:srgbClr val="000000"/>
                          </a:solidFill>
                          <a:effectLst/>
                          <a:latin typeface="Calibri" panose="020F0502020204030204" pitchFamily="34" charset="0"/>
                        </a:rPr>
                        <a:t>Panel D: ALL controls and IPW</a:t>
                      </a:r>
                    </a:p>
                  </a:txBody>
                  <a:tcPr marL="9525" marR="9525" marT="9525" marB="0" anchor="b">
                    <a:lnL>
                      <a:noFill/>
                    </a:lnL>
                    <a:lnR>
                      <a:noFill/>
                    </a:lnR>
                    <a:lnT>
                      <a:noFill/>
                    </a:lnT>
                    <a:lnB>
                      <a:noFill/>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1424372995"/>
                  </a:ext>
                </a:extLst>
              </a:tr>
              <a:tr h="198120">
                <a:tc>
                  <a:txBody>
                    <a:bodyPr/>
                    <a:lstStyle/>
                    <a:p>
                      <a:pPr algn="l" fontAlgn="b"/>
                      <a:r>
                        <a:rPr lang="en-US" sz="1400" b="0" i="0" u="none" strike="noStrike">
                          <a:solidFill>
                            <a:srgbClr val="000000"/>
                          </a:solidFill>
                          <a:effectLst/>
                          <a:latin typeface="Calibri" panose="020F0502020204030204" pitchFamily="34" charset="0"/>
                        </a:rPr>
                        <a:t>WWII spending per capita</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Aptos Narrow" panose="020B0004020202020204" pitchFamily="34" charset="0"/>
                        </a:rPr>
                        <a:t>0.362**</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Aptos Narrow" panose="020B0004020202020204" pitchFamily="34" charset="0"/>
                        </a:rPr>
                        <a:t>0.020</a:t>
                      </a:r>
                    </a:p>
                  </a:txBody>
                  <a:tcPr marL="9525" marR="9525" marT="9525" marB="0" anchor="b">
                    <a:lnL>
                      <a:noFill/>
                    </a:lnL>
                    <a:lnR>
                      <a:noFill/>
                    </a:lnR>
                    <a:lnT>
                      <a:noFill/>
                    </a:lnT>
                    <a:lnB>
                      <a:noFill/>
                    </a:lnB>
                    <a:no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Aptos Narrow" panose="020B0004020202020204" pitchFamily="34" charset="0"/>
                        </a:rPr>
                        <a:t>0.189</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Aptos Narrow" panose="020B0004020202020204" pitchFamily="34" charset="0"/>
                        </a:rPr>
                        <a:t>-0.005</a:t>
                      </a:r>
                    </a:p>
                  </a:txBody>
                  <a:tcPr marL="9525" marR="9525" marT="9525" marB="0" anchor="b">
                    <a:lnL>
                      <a:noFill/>
                    </a:lnL>
                    <a:lnR>
                      <a:noFill/>
                    </a:lnR>
                    <a:lnT>
                      <a:noFill/>
                    </a:lnT>
                    <a:lnB>
                      <a:noFill/>
                    </a:lnB>
                    <a:noFill/>
                  </a:tcPr>
                </a:tc>
                <a:extLst>
                  <a:ext uri="{0D108BD9-81ED-4DB2-BD59-A6C34878D82A}">
                    <a16:rowId xmlns:a16="http://schemas.microsoft.com/office/drawing/2014/main" val="426219836"/>
                  </a:ext>
                </a:extLst>
              </a:tr>
              <a:tr h="198120">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Aptos Narrow" panose="020B0004020202020204" pitchFamily="34" charset="0"/>
                        </a:rPr>
                        <a:t>[0.128]</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Aptos Narrow" panose="020B0004020202020204" pitchFamily="34" charset="0"/>
                        </a:rPr>
                        <a:t>[0.034]</a:t>
                      </a:r>
                    </a:p>
                  </a:txBody>
                  <a:tcPr marL="9525" marR="9525" marT="9525" marB="0" anchor="b">
                    <a:lnL>
                      <a:noFill/>
                    </a:lnL>
                    <a:lnR>
                      <a:noFill/>
                    </a:lnR>
                    <a:lnT>
                      <a:noFill/>
                    </a:lnT>
                    <a:lnB>
                      <a:noFill/>
                    </a:lnB>
                    <a:no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Aptos Narrow" panose="020B0004020202020204" pitchFamily="34" charset="0"/>
                        </a:rPr>
                        <a:t>[0.178]</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Aptos Narrow" panose="020B0004020202020204" pitchFamily="34" charset="0"/>
                        </a:rPr>
                        <a:t>[0.045]</a:t>
                      </a:r>
                    </a:p>
                  </a:txBody>
                  <a:tcPr marL="9525" marR="9525" marT="9525" marB="0" anchor="b">
                    <a:lnL>
                      <a:noFill/>
                    </a:lnL>
                    <a:lnR>
                      <a:noFill/>
                    </a:lnR>
                    <a:lnT>
                      <a:noFill/>
                    </a:lnT>
                    <a:lnB>
                      <a:noFill/>
                    </a:lnB>
                    <a:noFill/>
                  </a:tcPr>
                </a:tc>
                <a:extLst>
                  <a:ext uri="{0D108BD9-81ED-4DB2-BD59-A6C34878D82A}">
                    <a16:rowId xmlns:a16="http://schemas.microsoft.com/office/drawing/2014/main" val="2495270572"/>
                  </a:ext>
                </a:extLst>
              </a:tr>
              <a:tr h="198120">
                <a:tc>
                  <a:txBody>
                    <a:bodyPr/>
                    <a:lstStyle/>
                    <a:p>
                      <a:pPr algn="l" fontAlgn="b"/>
                      <a:r>
                        <a:rPr lang="en-US" sz="1400" b="1" i="0" u="none" strike="noStrike" dirty="0">
                          <a:solidFill>
                            <a:srgbClr val="000000"/>
                          </a:solidFill>
                          <a:effectLst/>
                          <a:latin typeface="Calibri" panose="020F0502020204030204" pitchFamily="34" charset="0"/>
                        </a:rPr>
                        <a:t>Panel E: Panel D + Dropping age at death outliers</a:t>
                      </a:r>
                    </a:p>
                  </a:txBody>
                  <a:tcPr marL="9525" marR="9525" marT="9525" marB="0" anchor="b">
                    <a:lnL>
                      <a:noFill/>
                    </a:lnL>
                    <a:lnR>
                      <a:noFill/>
                    </a:lnR>
                    <a:lnT>
                      <a:noFill/>
                    </a:lnT>
                    <a:lnB>
                      <a:noFill/>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172387923"/>
                  </a:ext>
                </a:extLst>
              </a:tr>
              <a:tr h="198120">
                <a:tc>
                  <a:txBody>
                    <a:bodyPr/>
                    <a:lstStyle/>
                    <a:p>
                      <a:pPr algn="l" fontAlgn="b"/>
                      <a:r>
                        <a:rPr lang="en-US" sz="1400" b="0" i="0" u="none" strike="noStrike" dirty="0">
                          <a:solidFill>
                            <a:srgbClr val="000000"/>
                          </a:solidFill>
                          <a:effectLst/>
                          <a:latin typeface="Calibri" panose="020F0502020204030204" pitchFamily="34" charset="0"/>
                        </a:rPr>
                        <a:t>WWII spending per capita</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Aptos Narrow" panose="020B0004020202020204" pitchFamily="34" charset="0"/>
                        </a:rPr>
                        <a:t>0.337**</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Aptos Narrow" panose="020B0004020202020204" pitchFamily="34" charset="0"/>
                        </a:rPr>
                        <a:t>0.017</a:t>
                      </a:r>
                    </a:p>
                  </a:txBody>
                  <a:tcPr marL="9525" marR="9525" marT="9525" marB="0" anchor="b">
                    <a:lnL>
                      <a:noFill/>
                    </a:lnL>
                    <a:lnR>
                      <a:noFill/>
                    </a:lnR>
                    <a:lnT>
                      <a:noFill/>
                    </a:lnT>
                    <a:lnB>
                      <a:noFill/>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Aptos Narrow" panose="020B0004020202020204" pitchFamily="34" charset="0"/>
                        </a:rPr>
                        <a:t>0.179</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Aptos Narrow" panose="020B0004020202020204" pitchFamily="34" charset="0"/>
                        </a:rPr>
                        <a:t>-0.006</a:t>
                      </a:r>
                    </a:p>
                  </a:txBody>
                  <a:tcPr marL="9525" marR="9525" marT="9525" marB="0" anchor="b">
                    <a:lnL>
                      <a:noFill/>
                    </a:lnL>
                    <a:lnR>
                      <a:noFill/>
                    </a:lnR>
                    <a:lnT>
                      <a:noFill/>
                    </a:lnT>
                    <a:lnB>
                      <a:noFill/>
                    </a:lnB>
                    <a:noFill/>
                  </a:tcPr>
                </a:tc>
                <a:extLst>
                  <a:ext uri="{0D108BD9-81ED-4DB2-BD59-A6C34878D82A}">
                    <a16:rowId xmlns:a16="http://schemas.microsoft.com/office/drawing/2014/main" val="3832322894"/>
                  </a:ext>
                </a:extLst>
              </a:tr>
              <a:tr h="198120">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ptos Narrow" panose="020B0004020202020204" pitchFamily="34" charset="0"/>
                        </a:rPr>
                        <a:t>[0.130]</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ptos Narrow" panose="020B0004020202020204" pitchFamily="34" charset="0"/>
                        </a:rPr>
                        <a:t>[0.035]</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ptos Narrow" panose="020B0004020202020204" pitchFamily="34" charset="0"/>
                        </a:rPr>
                        <a:t>[0.172]</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ptos Narrow" panose="020B0004020202020204" pitchFamily="34" charset="0"/>
                        </a:rPr>
                        <a:t>[0.045]</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4976735"/>
                  </a:ext>
                </a:extLst>
              </a:tr>
            </a:tbl>
          </a:graphicData>
        </a:graphic>
      </p:graphicFrame>
      <p:sp>
        <p:nvSpPr>
          <p:cNvPr id="6" name="TextBox 5">
            <a:extLst>
              <a:ext uri="{FF2B5EF4-FFF2-40B4-BE49-F238E27FC236}">
                <a16:creationId xmlns:a16="http://schemas.microsoft.com/office/drawing/2014/main" id="{466CA38E-BE4F-5D42-0CFE-9E760D5AAC3E}"/>
              </a:ext>
            </a:extLst>
          </p:cNvPr>
          <p:cNvSpPr txBox="1"/>
          <p:nvPr/>
        </p:nvSpPr>
        <p:spPr>
          <a:xfrm>
            <a:off x="533400" y="5257800"/>
            <a:ext cx="8153400"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t>No effects for Whites</a:t>
            </a:r>
          </a:p>
          <a:p>
            <a:pPr marL="342900" indent="-342900">
              <a:buFont typeface="Arial" panose="020B0604020202020204" pitchFamily="34" charset="0"/>
              <a:buChar char="•"/>
            </a:pPr>
            <a:r>
              <a:rPr lang="en-US" sz="2000" dirty="0"/>
              <a:t>1 </a:t>
            </a:r>
            <a:r>
              <a:rPr lang="en-US" sz="2000" dirty="0" err="1"/>
              <a:t>s.d</a:t>
            </a:r>
            <a:r>
              <a:rPr lang="en-US" sz="2000" dirty="0"/>
              <a:t> in $ (1.3) Increase age at death by 0.4 and 0.6 for Black men and women, though results for women sensitive (panel C)</a:t>
            </a:r>
          </a:p>
          <a:p>
            <a:pPr marL="342900" indent="-342900">
              <a:buFont typeface="Arial" panose="020B0604020202020204" pitchFamily="34" charset="0"/>
              <a:buChar char="•"/>
            </a:pPr>
            <a:r>
              <a:rPr lang="en-US" sz="2000" dirty="0"/>
              <a:t>Closes male Black-White gap in lifespan by ½. </a:t>
            </a:r>
          </a:p>
        </p:txBody>
      </p:sp>
    </p:spTree>
    <p:extLst>
      <p:ext uri="{BB962C8B-B14F-4D97-AF65-F5344CB8AC3E}">
        <p14:creationId xmlns:p14="http://schemas.microsoft.com/office/powerpoint/2010/main" val="1719365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0DC65-41A0-63F6-A05E-D603F13DDA23}"/>
              </a:ext>
            </a:extLst>
          </p:cNvPr>
          <p:cNvSpPr>
            <a:spLocks noGrp="1"/>
          </p:cNvSpPr>
          <p:nvPr>
            <p:ph type="title"/>
          </p:nvPr>
        </p:nvSpPr>
        <p:spPr/>
        <p:txBody>
          <a:bodyPr/>
          <a:lstStyle/>
          <a:p>
            <a:r>
              <a:rPr lang="en-US" dirty="0"/>
              <a:t>Other results</a:t>
            </a:r>
          </a:p>
        </p:txBody>
      </p:sp>
      <p:sp>
        <p:nvSpPr>
          <p:cNvPr id="3" name="Content Placeholder 2">
            <a:extLst>
              <a:ext uri="{FF2B5EF4-FFF2-40B4-BE49-F238E27FC236}">
                <a16:creationId xmlns:a16="http://schemas.microsoft.com/office/drawing/2014/main" id="{64027B38-0C0C-EFCF-BB33-951E7E93DDAC}"/>
              </a:ext>
            </a:extLst>
          </p:cNvPr>
          <p:cNvSpPr>
            <a:spLocks noGrp="1"/>
          </p:cNvSpPr>
          <p:nvPr>
            <p:ph idx="1"/>
          </p:nvPr>
        </p:nvSpPr>
        <p:spPr/>
        <p:txBody>
          <a:bodyPr/>
          <a:lstStyle/>
          <a:p>
            <a:r>
              <a:rPr lang="en-US" dirty="0"/>
              <a:t>Effects greater for those living in the South</a:t>
            </a:r>
          </a:p>
          <a:p>
            <a:pPr lvl="1"/>
            <a:r>
              <a:rPr lang="en-US" dirty="0"/>
              <a:t>Suggest greater incomes </a:t>
            </a:r>
            <a:r>
              <a:rPr lang="en-US"/>
              <a:t>main mechanism. </a:t>
            </a:r>
            <a:endParaRPr lang="en-US" dirty="0"/>
          </a:p>
          <a:p>
            <a:r>
              <a:rPr lang="en-US" dirty="0"/>
              <a:t>Larger for those </a:t>
            </a:r>
            <a:r>
              <a:rPr lang="en-US" i="1" dirty="0"/>
              <a:t>not</a:t>
            </a:r>
            <a:r>
              <a:rPr lang="en-US" dirty="0"/>
              <a:t> in defense industries in 1940</a:t>
            </a:r>
          </a:p>
          <a:p>
            <a:r>
              <a:rPr lang="en-US" dirty="0"/>
              <a:t>Similar if drop largest cities, or look at cities with a large share Black. </a:t>
            </a:r>
          </a:p>
          <a:p>
            <a:r>
              <a:rPr lang="en-US" dirty="0"/>
              <a:t>Largest effects for men ages 30-34 and women ages 25-29</a:t>
            </a:r>
          </a:p>
        </p:txBody>
      </p:sp>
    </p:spTree>
    <p:extLst>
      <p:ext uri="{BB962C8B-B14F-4D97-AF65-F5344CB8AC3E}">
        <p14:creationId xmlns:p14="http://schemas.microsoft.com/office/powerpoint/2010/main" val="3544582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4B8A-4E93-9656-9EB7-22612ECCCB49}"/>
              </a:ext>
            </a:extLst>
          </p:cNvPr>
          <p:cNvSpPr>
            <a:spLocks noGrp="1"/>
          </p:cNvSpPr>
          <p:nvPr>
            <p:ph type="title"/>
          </p:nvPr>
        </p:nvSpPr>
        <p:spPr/>
        <p:txBody>
          <a:bodyPr/>
          <a:lstStyle/>
          <a:p>
            <a:r>
              <a:rPr lang="en-US" dirty="0"/>
              <a:t>The effect of serving in WWII on lifespan</a:t>
            </a:r>
          </a:p>
        </p:txBody>
      </p:sp>
      <p:sp>
        <p:nvSpPr>
          <p:cNvPr id="3" name="Text Placeholder 2">
            <a:extLst>
              <a:ext uri="{FF2B5EF4-FFF2-40B4-BE49-F238E27FC236}">
                <a16:creationId xmlns:a16="http://schemas.microsoft.com/office/drawing/2014/main" id="{99AB0C5C-DDBB-8409-0420-D1AAE9C2F3B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43256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ED1A-A098-38D8-A201-FABC2ABC2ADE}"/>
              </a:ext>
            </a:extLst>
          </p:cNvPr>
          <p:cNvSpPr>
            <a:spLocks noGrp="1"/>
          </p:cNvSpPr>
          <p:nvPr>
            <p:ph type="title"/>
          </p:nvPr>
        </p:nvSpPr>
        <p:spPr/>
        <p:txBody>
          <a:bodyPr/>
          <a:lstStyle/>
          <a:p>
            <a:r>
              <a:rPr lang="en-US" dirty="0"/>
              <a:t>Data</a:t>
            </a:r>
          </a:p>
        </p:txBody>
      </p:sp>
      <p:sp>
        <p:nvSpPr>
          <p:cNvPr id="3" name="Content Placeholder 2">
            <a:extLst>
              <a:ext uri="{FF2B5EF4-FFF2-40B4-BE49-F238E27FC236}">
                <a16:creationId xmlns:a16="http://schemas.microsoft.com/office/drawing/2014/main" id="{442E9C40-4DFC-8439-E9A8-557B5A4D9034}"/>
              </a:ext>
            </a:extLst>
          </p:cNvPr>
          <p:cNvSpPr>
            <a:spLocks noGrp="1"/>
          </p:cNvSpPr>
          <p:nvPr>
            <p:ph idx="1"/>
          </p:nvPr>
        </p:nvSpPr>
        <p:spPr/>
        <p:txBody>
          <a:bodyPr/>
          <a:lstStyle/>
          <a:p>
            <a:r>
              <a:rPr lang="en-US" b="1" dirty="0"/>
              <a:t>NEW: </a:t>
            </a:r>
            <a:r>
              <a:rPr lang="en-US" dirty="0"/>
              <a:t>WWII enlistment records matched to death dates from </a:t>
            </a:r>
            <a:r>
              <a:rPr lang="en-US" dirty="0" err="1"/>
              <a:t>FamilySearch.org</a:t>
            </a:r>
            <a:r>
              <a:rPr lang="en-US" dirty="0"/>
              <a:t> &amp; to 1940 census records</a:t>
            </a:r>
          </a:p>
          <a:p>
            <a:pPr lvl="1"/>
            <a:r>
              <a:rPr lang="en-US" dirty="0"/>
              <a:t>Only 9 (out of 16M) records survive</a:t>
            </a:r>
          </a:p>
          <a:p>
            <a:endParaRPr lang="en-US" dirty="0"/>
          </a:p>
          <a:p>
            <a:r>
              <a:rPr lang="en-US" i="1" dirty="0"/>
              <a:t>Presumed</a:t>
            </a:r>
            <a:r>
              <a:rPr lang="en-US" dirty="0"/>
              <a:t> civilian sample: 1940 Census matched to death dates from </a:t>
            </a:r>
            <a:r>
              <a:rPr lang="en-US" dirty="0" err="1"/>
              <a:t>FamilySearch.org</a:t>
            </a:r>
            <a:r>
              <a:rPr lang="en-US" dirty="0"/>
              <a:t>, removing enlisted men.</a:t>
            </a:r>
          </a:p>
          <a:p>
            <a:pPr lvl="1"/>
            <a:r>
              <a:rPr lang="en-US" dirty="0"/>
              <a:t>Many civilians are likely misclassified. </a:t>
            </a:r>
          </a:p>
          <a:p>
            <a:endParaRPr lang="en-US" dirty="0"/>
          </a:p>
          <a:p>
            <a:r>
              <a:rPr lang="en-US" dirty="0"/>
              <a:t>Sample: men born 1910 to 1930</a:t>
            </a:r>
          </a:p>
          <a:p>
            <a:pPr marL="617537" lvl="1" indent="-342900"/>
            <a:r>
              <a:rPr lang="en-US" dirty="0">
                <a:hlinkClick r:id="rId2" action="ppaction://hlinksldjump"/>
              </a:rPr>
              <a:t>Match rate </a:t>
            </a:r>
            <a:r>
              <a:rPr lang="en-US" dirty="0"/>
              <a:t>for Blacks (~7.6%) (v. 41% for Whites)</a:t>
            </a:r>
          </a:p>
          <a:p>
            <a:pPr marL="617537" lvl="1" indent="-342900"/>
            <a:r>
              <a:rPr lang="en-US" dirty="0"/>
              <a:t>Sample with deaths less selected </a:t>
            </a:r>
          </a:p>
          <a:p>
            <a:endParaRPr lang="en-US" dirty="0"/>
          </a:p>
        </p:txBody>
      </p:sp>
    </p:spTree>
    <p:extLst>
      <p:ext uri="{BB962C8B-B14F-4D97-AF65-F5344CB8AC3E}">
        <p14:creationId xmlns:p14="http://schemas.microsoft.com/office/powerpoint/2010/main" val="303443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FF56E-7F83-A818-7E28-E46C943AD93F}"/>
              </a:ext>
            </a:extLst>
          </p:cNvPr>
          <p:cNvSpPr>
            <a:spLocks noGrp="1"/>
          </p:cNvSpPr>
          <p:nvPr>
            <p:ph type="title"/>
          </p:nvPr>
        </p:nvSpPr>
        <p:spPr/>
        <p:txBody>
          <a:bodyPr>
            <a:normAutofit fontScale="90000"/>
          </a:bodyPr>
          <a:lstStyle/>
          <a:p>
            <a:r>
              <a:rPr lang="en" dirty="0">
                <a:latin typeface="Inter" panose="020B0604020202020204" charset="0"/>
                <a:ea typeface="Inter" panose="020B0604020202020204" charset="0"/>
              </a:rPr>
              <a:t>1940s: Decade of greatest improvement in welfare for Black Americans</a:t>
            </a:r>
            <a:endParaRPr lang="en-US" dirty="0"/>
          </a:p>
        </p:txBody>
      </p:sp>
      <p:sp>
        <p:nvSpPr>
          <p:cNvPr id="3" name="Content Placeholder 2">
            <a:extLst>
              <a:ext uri="{FF2B5EF4-FFF2-40B4-BE49-F238E27FC236}">
                <a16:creationId xmlns:a16="http://schemas.microsoft.com/office/drawing/2014/main" id="{827EC8F6-138B-CC37-63BC-E50381C9CE17}"/>
              </a:ext>
            </a:extLst>
          </p:cNvPr>
          <p:cNvSpPr>
            <a:spLocks noGrp="1"/>
          </p:cNvSpPr>
          <p:nvPr>
            <p:ph idx="1"/>
          </p:nvPr>
        </p:nvSpPr>
        <p:spPr>
          <a:xfrm>
            <a:off x="457200" y="1752600"/>
            <a:ext cx="8229600" cy="4724400"/>
          </a:xfrm>
        </p:spPr>
        <p:txBody>
          <a:bodyPr/>
          <a:lstStyle/>
          <a:p>
            <a:r>
              <a:rPr lang="en-US" dirty="0"/>
              <a:t>Largest increases in wages &amp; decreases in mortality 1940-2020</a:t>
            </a:r>
            <a:endParaRPr lang="en-US" dirty="0">
              <a:solidFill>
                <a:schemeClr val="lt1"/>
              </a:solidFill>
            </a:endParaRPr>
          </a:p>
          <a:p>
            <a:pPr lvl="1"/>
            <a:r>
              <a:rPr lang="en-US" dirty="0"/>
              <a:t>Black/White ratios/gaps in labor market outcomes fell (</a:t>
            </a:r>
            <a:r>
              <a:rPr lang="en-US" dirty="0" err="1"/>
              <a:t>Brouillette</a:t>
            </a:r>
            <a:r>
              <a:rPr lang="en-US" dirty="0"/>
              <a:t> et al. 2021)</a:t>
            </a:r>
          </a:p>
          <a:p>
            <a:pPr lvl="1"/>
            <a:r>
              <a:rPr lang="en-US" kern="0" dirty="0">
                <a:solidFill>
                  <a:srgbClr val="000000"/>
                </a:solidFill>
                <a:effectLst/>
                <a:ea typeface="Times New Roman" panose="02020603050405020304" pitchFamily="18" charset="0"/>
              </a:rPr>
              <a:t>LE grew by 8 years, about ½ of gains up to 1980 (Preston et al. 2003)</a:t>
            </a:r>
            <a:r>
              <a:rPr lang="en-US" dirty="0">
                <a:effectLst/>
              </a:rPr>
              <a:t> </a:t>
            </a:r>
            <a:endParaRPr lang="en-US" dirty="0">
              <a:solidFill>
                <a:schemeClr val="lt1"/>
              </a:solidFill>
            </a:endParaRPr>
          </a:p>
          <a:p>
            <a:pPr>
              <a:buClr>
                <a:schemeClr val="lt1"/>
              </a:buClr>
            </a:pPr>
            <a:r>
              <a:rPr lang="en-US" dirty="0">
                <a:solidFill>
                  <a:schemeClr val="lt1"/>
                </a:solidFill>
              </a:rPr>
              <a:t>a</a:t>
            </a:r>
          </a:p>
          <a:p>
            <a:endParaRPr lang="en-US" dirty="0"/>
          </a:p>
        </p:txBody>
      </p:sp>
    </p:spTree>
    <p:extLst>
      <p:ext uri="{BB962C8B-B14F-4D97-AF65-F5344CB8AC3E}">
        <p14:creationId xmlns:p14="http://schemas.microsoft.com/office/powerpoint/2010/main" val="2160838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77EFC-286F-2487-7105-50ED4F18EFEC}"/>
              </a:ext>
            </a:extLst>
          </p:cNvPr>
          <p:cNvSpPr>
            <a:spLocks noGrp="1"/>
          </p:cNvSpPr>
          <p:nvPr>
            <p:ph type="title"/>
          </p:nvPr>
        </p:nvSpPr>
        <p:spPr/>
        <p:txBody>
          <a:bodyPr/>
          <a:lstStyle/>
          <a:p>
            <a:r>
              <a:rPr lang="en-US" dirty="0"/>
              <a:t>Empirical approach</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0685635-5E97-7FD2-8B43-2FEA25395436}"/>
                  </a:ext>
                </a:extLst>
              </p:cNvPr>
              <p:cNvSpPr>
                <a:spLocks noGrp="1"/>
              </p:cNvSpPr>
              <p:nvPr>
                <p:ph idx="1"/>
              </p:nvPr>
            </p:nvSpPr>
            <p:spPr/>
            <p:txBody>
              <a:bodyPr/>
              <a:lstStyle/>
              <a:p>
                <a:r>
                  <a:rPr lang="en-US" dirty="0"/>
                  <a:t>OLS:</a:t>
                </a:r>
              </a:p>
              <a:p>
                <a:endParaRPr lang="en-US" dirty="0"/>
              </a:p>
              <a:p>
                <a:pPr marL="0" indent="0">
                  <a:buNone/>
                </a:pPr>
                <a14:m>
                  <m:oMathPara xmlns:m="http://schemas.openxmlformats.org/officeDocument/2006/math">
                    <m:oMathParaPr>
                      <m:jc m:val="centerGroup"/>
                    </m:oMathParaPr>
                    <m:oMath xmlns:m="http://schemas.openxmlformats.org/officeDocument/2006/math">
                      <m:r>
                        <a:rPr lang="en-US" i="1" smtClean="0">
                          <a:effectLst/>
                          <a:latin typeface="Cambria Math" panose="02040503050406030204" pitchFamily="18" charset="0"/>
                          <a:ea typeface="Times New Roman" panose="02020603050405020304" pitchFamily="18" charset="0"/>
                        </a:rPr>
                        <m:t>𝐴𝑔</m:t>
                      </m:r>
                      <m:sSub>
                        <m:sSubPr>
                          <m:ctrlPr>
                            <a:rPr lang="en-US" i="1">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rPr>
                            <m:t>𝑒𝐷𝑒𝑎𝑡h</m:t>
                          </m:r>
                        </m:e>
                        <m:sub>
                          <m:r>
                            <a:rPr lang="en-US" i="1">
                              <a:effectLst/>
                              <a:latin typeface="Cambria Math" panose="02040503050406030204" pitchFamily="18" charset="0"/>
                              <a:ea typeface="Times New Roman" panose="02020603050405020304" pitchFamily="18" charset="0"/>
                            </a:rPr>
                            <m:t>𝑖</m:t>
                          </m:r>
                        </m:sub>
                      </m:sSub>
                      <m:r>
                        <a:rPr lang="en-US" i="1">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𝑐</m:t>
                      </m:r>
                      <m:r>
                        <a:rPr lang="en-US" i="1">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𝛽</m:t>
                      </m:r>
                      <m:r>
                        <a:rPr lang="en-US" b="0" i="1" smtClean="0">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𝐼</m:t>
                      </m:r>
                      <m:sSub>
                        <m:sSubPr>
                          <m:ctrlPr>
                            <a:rPr lang="en-US" i="1">
                              <a:effectLst/>
                              <a:latin typeface="Cambria Math" panose="02040503050406030204" pitchFamily="18" charset="0"/>
                              <a:ea typeface="Times New Roman" panose="02020603050405020304" pitchFamily="18" charset="0"/>
                            </a:rPr>
                          </m:ctrlPr>
                        </m:sSubPr>
                        <m:e>
                          <m:d>
                            <m:dPr>
                              <m:ctrlPr>
                                <a:rPr lang="en-US" i="1">
                                  <a:effectLst/>
                                  <a:latin typeface="Cambria Math" panose="02040503050406030204" pitchFamily="18" charset="0"/>
                                  <a:ea typeface="Times New Roman" panose="02020603050405020304" pitchFamily="18" charset="0"/>
                                </a:rPr>
                              </m:ctrlPr>
                            </m:dPr>
                            <m:e>
                              <m:r>
                                <a:rPr lang="en-US" i="1">
                                  <a:effectLst/>
                                  <a:latin typeface="Cambria Math" panose="02040503050406030204" pitchFamily="18" charset="0"/>
                                  <a:ea typeface="Times New Roman" panose="02020603050405020304" pitchFamily="18" charset="0"/>
                                </a:rPr>
                                <m:t>=1 </m:t>
                              </m:r>
                              <m:r>
                                <a:rPr lang="en-US" i="1">
                                  <a:effectLst/>
                                  <a:latin typeface="Cambria Math" panose="02040503050406030204" pitchFamily="18" charset="0"/>
                                  <a:ea typeface="Times New Roman" panose="02020603050405020304" pitchFamily="18" charset="0"/>
                                </a:rPr>
                                <m:t>𝑖𝑓</m:t>
                              </m:r>
                              <m:r>
                                <a:rPr lang="en-US" i="1">
                                  <a:effectLst/>
                                  <a:latin typeface="Cambria Math" panose="02040503050406030204" pitchFamily="18" charset="0"/>
                                  <a:ea typeface="Times New Roman" panose="02020603050405020304" pitchFamily="18" charset="0"/>
                                </a:rPr>
                                <m:t> </m:t>
                              </m:r>
                              <m:r>
                                <a:rPr lang="en-US" i="1">
                                  <a:effectLst/>
                                  <a:latin typeface="Cambria Math" panose="02040503050406030204" pitchFamily="18" charset="0"/>
                                  <a:ea typeface="Times New Roman" panose="02020603050405020304" pitchFamily="18" charset="0"/>
                                </a:rPr>
                                <m:t>𝑠𝑒𝑟𝑣𝑒𝑑</m:t>
                              </m:r>
                              <m:r>
                                <a:rPr lang="en-US" i="1">
                                  <a:effectLst/>
                                  <a:latin typeface="Cambria Math" panose="02040503050406030204" pitchFamily="18" charset="0"/>
                                  <a:ea typeface="Times New Roman" panose="02020603050405020304" pitchFamily="18" charset="0"/>
                                </a:rPr>
                                <m:t> </m:t>
                              </m:r>
                              <m:r>
                                <a:rPr lang="en-US" i="1">
                                  <a:effectLst/>
                                  <a:latin typeface="Cambria Math" panose="02040503050406030204" pitchFamily="18" charset="0"/>
                                  <a:ea typeface="Times New Roman" panose="02020603050405020304" pitchFamily="18" charset="0"/>
                                </a:rPr>
                                <m:t>𝑖𝑛</m:t>
                              </m:r>
                              <m:r>
                                <a:rPr lang="en-US" i="1">
                                  <a:effectLst/>
                                  <a:latin typeface="Cambria Math" panose="02040503050406030204" pitchFamily="18" charset="0"/>
                                  <a:ea typeface="Times New Roman" panose="02020603050405020304" pitchFamily="18" charset="0"/>
                                </a:rPr>
                                <m:t> </m:t>
                              </m:r>
                              <m:r>
                                <a:rPr lang="en-US" i="1">
                                  <a:effectLst/>
                                  <a:latin typeface="Cambria Math" panose="02040503050406030204" pitchFamily="18" charset="0"/>
                                  <a:ea typeface="Times New Roman" panose="02020603050405020304" pitchFamily="18" charset="0"/>
                                </a:rPr>
                                <m:t>𝑊𝑊𝐼𝐼</m:t>
                              </m:r>
                            </m:e>
                          </m:d>
                        </m:e>
                        <m:sub>
                          <m:r>
                            <a:rPr lang="en-US" i="1">
                              <a:effectLst/>
                              <a:latin typeface="Cambria Math" panose="02040503050406030204" pitchFamily="18" charset="0"/>
                              <a:ea typeface="Times New Roman" panose="02020603050405020304" pitchFamily="18" charset="0"/>
                            </a:rPr>
                            <m:t>𝑖</m:t>
                          </m:r>
                        </m:sub>
                      </m:sSub>
                      <m:r>
                        <a:rPr lang="en-US" b="0" i="1" smtClean="0">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𝜃</m:t>
                      </m:r>
                      <m:sSub>
                        <m:sSubPr>
                          <m:ctrlPr>
                            <a:rPr lang="en-US" i="1">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rPr>
                            <m:t>𝑋</m:t>
                          </m:r>
                        </m:e>
                        <m:sub>
                          <m:r>
                            <a:rPr lang="en-US" i="1" baseline="-25000">
                              <a:effectLst/>
                              <a:latin typeface="Cambria Math" panose="02040503050406030204" pitchFamily="18" charset="0"/>
                              <a:ea typeface="Times New Roman" panose="02020603050405020304" pitchFamily="18" charset="0"/>
                            </a:rPr>
                            <m:t>𝑖</m:t>
                          </m:r>
                        </m:sub>
                      </m:sSub>
                      <m:r>
                        <a:rPr lang="en-US" i="1">
                          <a:effectLst/>
                          <a:latin typeface="Cambria Math" panose="02040503050406030204" pitchFamily="18" charset="0"/>
                          <a:ea typeface="Times New Roman" panose="02020603050405020304" pitchFamily="18" charset="0"/>
                        </a:rPr>
                        <m:t>+</m:t>
                      </m:r>
                      <m:sSub>
                        <m:sSubPr>
                          <m:ctrlPr>
                            <a:rPr lang="en-US" i="1">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rPr>
                            <m:t>𝑒</m:t>
                          </m:r>
                        </m:e>
                        <m:sub>
                          <m:r>
                            <a:rPr lang="en-US" i="1" baseline="-25000">
                              <a:effectLst/>
                              <a:latin typeface="Cambria Math" panose="02040503050406030204" pitchFamily="18" charset="0"/>
                              <a:ea typeface="Times New Roman" panose="02020603050405020304" pitchFamily="18" charset="0"/>
                            </a:rPr>
                            <m:t>𝑖</m:t>
                          </m:r>
                        </m:sub>
                      </m:sSub>
                      <m:r>
                        <a:rPr lang="en-US" i="1" baseline="-25000">
                          <a:effectLst/>
                          <a:latin typeface="Cambria Math" panose="02040503050406030204" pitchFamily="18" charset="0"/>
                          <a:ea typeface="Times New Roman" panose="02020603050405020304" pitchFamily="18" charset="0"/>
                        </a:rPr>
                        <m:t> </m:t>
                      </m:r>
                    </m:oMath>
                  </m:oMathPara>
                </a14:m>
                <a:endParaRPr lang="en-US" dirty="0">
                  <a:effectLst/>
                  <a:latin typeface="Times New Roman" panose="02020603050405020304" pitchFamily="18" charset="0"/>
                  <a:ea typeface="Times New Roman" panose="02020603050405020304" pitchFamily="18" charset="0"/>
                </a:endParaRPr>
              </a:p>
              <a:p>
                <a:endParaRPr lang="en-US" dirty="0"/>
              </a:p>
              <a:p>
                <a:r>
                  <a:rPr lang="en-US" dirty="0"/>
                  <a:t>Estimate without and with controls. Expect controls to significantly affect </a:t>
                </a:r>
                <a14:m>
                  <m:oMath xmlns:m="http://schemas.openxmlformats.org/officeDocument/2006/math">
                    <m:r>
                      <a:rPr lang="en-US" i="1" smtClean="0">
                        <a:effectLst/>
                        <a:latin typeface="Cambria Math" panose="02040503050406030204" pitchFamily="18" charset="0"/>
                        <a:ea typeface="Times New Roman" panose="02020603050405020304" pitchFamily="18" charset="0"/>
                      </a:rPr>
                      <m:t>𝛽</m:t>
                    </m:r>
                  </m:oMath>
                </a14:m>
                <a:r>
                  <a:rPr lang="en-US" dirty="0"/>
                  <a:t>, more so for Black men. Also expect downward bias due to misclassification. </a:t>
                </a:r>
              </a:p>
              <a:p>
                <a:endParaRPr lang="en-US" dirty="0"/>
              </a:p>
              <a:p>
                <a:r>
                  <a:rPr lang="en-US" dirty="0"/>
                  <a:t>IV: instrument for service using 3 instruments</a:t>
                </a:r>
              </a:p>
              <a:p>
                <a:pPr lvl="1"/>
                <a:r>
                  <a:rPr lang="en-US" dirty="0"/>
                  <a:t>Turn 18 after V-day (Bound and Turner 2003)</a:t>
                </a:r>
              </a:p>
              <a:p>
                <a:pPr lvl="1"/>
                <a:r>
                  <a:rPr lang="en-US" dirty="0"/>
                  <a:t>Share served in state-of-birth and cohort ()</a:t>
                </a:r>
              </a:p>
              <a:p>
                <a:pPr lvl="1"/>
                <a:r>
                  <a:rPr lang="en-US" dirty="0"/>
                  <a:t>Share served in WWI in county of residence. </a:t>
                </a:r>
              </a:p>
            </p:txBody>
          </p:sp>
        </mc:Choice>
        <mc:Fallback>
          <p:sp>
            <p:nvSpPr>
              <p:cNvPr id="3" name="Content Placeholder 2">
                <a:extLst>
                  <a:ext uri="{FF2B5EF4-FFF2-40B4-BE49-F238E27FC236}">
                    <a16:creationId xmlns:a16="http://schemas.microsoft.com/office/drawing/2014/main" id="{B0685635-5E97-7FD2-8B43-2FEA25395436}"/>
                  </a:ext>
                </a:extLst>
              </p:cNvPr>
              <p:cNvSpPr>
                <a:spLocks noGrp="1" noRot="1" noChangeAspect="1" noMove="1" noResize="1" noEditPoints="1" noAdjustHandles="1" noChangeArrowheads="1" noChangeShapeType="1" noTextEdit="1"/>
              </p:cNvSpPr>
              <p:nvPr>
                <p:ph idx="1"/>
              </p:nvPr>
            </p:nvSpPr>
            <p:spPr>
              <a:blipFill>
                <a:blip r:embed="rId2"/>
                <a:stretch>
                  <a:fillRect l="-772" t="-1299" b="-1558"/>
                </a:stretch>
              </a:blipFill>
            </p:spPr>
            <p:txBody>
              <a:bodyPr/>
              <a:lstStyle/>
              <a:p>
                <a:r>
                  <a:rPr lang="en-US">
                    <a:noFill/>
                  </a:rPr>
                  <a:t> </a:t>
                </a:r>
              </a:p>
            </p:txBody>
          </p:sp>
        </mc:Fallback>
      </mc:AlternateContent>
    </p:spTree>
    <p:extLst>
      <p:ext uri="{BB962C8B-B14F-4D97-AF65-F5344CB8AC3E}">
        <p14:creationId xmlns:p14="http://schemas.microsoft.com/office/powerpoint/2010/main" val="2453929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CCF073-E689-0C68-6316-1682C3DEA673}"/>
              </a:ext>
            </a:extLst>
          </p:cNvPr>
          <p:cNvSpPr>
            <a:spLocks noGrp="1"/>
          </p:cNvSpPr>
          <p:nvPr>
            <p:ph type="title"/>
          </p:nvPr>
        </p:nvSpPr>
        <p:spPr/>
        <p:txBody>
          <a:bodyPr/>
          <a:lstStyle/>
          <a:p>
            <a:r>
              <a:rPr lang="en-US" dirty="0"/>
              <a:t>Effect of serving on lifespan</a:t>
            </a:r>
          </a:p>
        </p:txBody>
      </p:sp>
      <p:pic>
        <p:nvPicPr>
          <p:cNvPr id="7" name="Content Placeholder 6" descr="A graph of age and death&#10;&#10;Description automatically generated">
            <a:extLst>
              <a:ext uri="{FF2B5EF4-FFF2-40B4-BE49-F238E27FC236}">
                <a16:creationId xmlns:a16="http://schemas.microsoft.com/office/drawing/2014/main" id="{6BF740BB-97B3-41B7-16A2-30B47E540A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714143"/>
            <a:ext cx="7315200" cy="4375447"/>
          </a:xfrm>
          <a:prstGeom prst="rect">
            <a:avLst/>
          </a:prstGeom>
        </p:spPr>
      </p:pic>
      <p:sp>
        <p:nvSpPr>
          <p:cNvPr id="2" name="TextBox 1">
            <a:extLst>
              <a:ext uri="{FF2B5EF4-FFF2-40B4-BE49-F238E27FC236}">
                <a16:creationId xmlns:a16="http://schemas.microsoft.com/office/drawing/2014/main" id="{FC968A14-179F-49B8-65D8-2FEA3E02AE14}"/>
              </a:ext>
            </a:extLst>
          </p:cNvPr>
          <p:cNvSpPr txBox="1"/>
          <p:nvPr/>
        </p:nvSpPr>
        <p:spPr>
          <a:xfrm>
            <a:off x="914400" y="5947373"/>
            <a:ext cx="7979236" cy="830997"/>
          </a:xfrm>
          <a:prstGeom prst="rect">
            <a:avLst/>
          </a:prstGeom>
          <a:noFill/>
        </p:spPr>
        <p:txBody>
          <a:bodyPr wrap="none" rtlCol="0">
            <a:spAutoFit/>
          </a:bodyPr>
          <a:lstStyle/>
          <a:p>
            <a:pPr marL="342900" indent="-342900">
              <a:buFont typeface="Arial" panose="020B0604020202020204" pitchFamily="34" charset="0"/>
              <a:buChar char="•"/>
            </a:pPr>
            <a:r>
              <a:rPr lang="en-US" dirty="0"/>
              <a:t>Black enlisted men lived longer, safer during war years</a:t>
            </a:r>
          </a:p>
          <a:p>
            <a:pPr marL="342900" indent="-342900">
              <a:buFont typeface="Arial" panose="020B0604020202020204" pitchFamily="34" charset="0"/>
              <a:buChar char="•"/>
            </a:pPr>
            <a:r>
              <a:rPr lang="en-US" dirty="0"/>
              <a:t>Not true of White men. Evidence of misclassification.</a:t>
            </a:r>
          </a:p>
        </p:txBody>
      </p:sp>
    </p:spTree>
    <p:extLst>
      <p:ext uri="{BB962C8B-B14F-4D97-AF65-F5344CB8AC3E}">
        <p14:creationId xmlns:p14="http://schemas.microsoft.com/office/powerpoint/2010/main" val="545240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EEA1E14-2C7B-E680-60CE-54DB5E499433}"/>
              </a:ext>
            </a:extLst>
          </p:cNvPr>
          <p:cNvGraphicFramePr>
            <a:graphicFrameLocks noGrp="1"/>
          </p:cNvGraphicFramePr>
          <p:nvPr>
            <p:extLst>
              <p:ext uri="{D42A27DB-BD31-4B8C-83A1-F6EECF244321}">
                <p14:modId xmlns:p14="http://schemas.microsoft.com/office/powerpoint/2010/main" val="2252559882"/>
              </p:ext>
            </p:extLst>
          </p:nvPr>
        </p:nvGraphicFramePr>
        <p:xfrm>
          <a:off x="533400" y="990600"/>
          <a:ext cx="8153400" cy="3124200"/>
        </p:xfrm>
        <a:graphic>
          <a:graphicData uri="http://schemas.openxmlformats.org/drawingml/2006/table">
            <a:tbl>
              <a:tblPr/>
              <a:tblGrid>
                <a:gridCol w="3202114">
                  <a:extLst>
                    <a:ext uri="{9D8B030D-6E8A-4147-A177-3AD203B41FA5}">
                      <a16:colId xmlns:a16="http://schemas.microsoft.com/office/drawing/2014/main" val="4001613379"/>
                    </a:ext>
                  </a:extLst>
                </a:gridCol>
                <a:gridCol w="1227242">
                  <a:extLst>
                    <a:ext uri="{9D8B030D-6E8A-4147-A177-3AD203B41FA5}">
                      <a16:colId xmlns:a16="http://schemas.microsoft.com/office/drawing/2014/main" val="2513985703"/>
                    </a:ext>
                  </a:extLst>
                </a:gridCol>
                <a:gridCol w="1241348">
                  <a:extLst>
                    <a:ext uri="{9D8B030D-6E8A-4147-A177-3AD203B41FA5}">
                      <a16:colId xmlns:a16="http://schemas.microsoft.com/office/drawing/2014/main" val="1653488162"/>
                    </a:ext>
                  </a:extLst>
                </a:gridCol>
                <a:gridCol w="112850">
                  <a:extLst>
                    <a:ext uri="{9D8B030D-6E8A-4147-A177-3AD203B41FA5}">
                      <a16:colId xmlns:a16="http://schemas.microsoft.com/office/drawing/2014/main" val="3398910515"/>
                    </a:ext>
                  </a:extLst>
                </a:gridCol>
                <a:gridCol w="1128498">
                  <a:extLst>
                    <a:ext uri="{9D8B030D-6E8A-4147-A177-3AD203B41FA5}">
                      <a16:colId xmlns:a16="http://schemas.microsoft.com/office/drawing/2014/main" val="786698987"/>
                    </a:ext>
                  </a:extLst>
                </a:gridCol>
                <a:gridCol w="1241348">
                  <a:extLst>
                    <a:ext uri="{9D8B030D-6E8A-4147-A177-3AD203B41FA5}">
                      <a16:colId xmlns:a16="http://schemas.microsoft.com/office/drawing/2014/main" val="4031640562"/>
                    </a:ext>
                  </a:extLst>
                </a:gridCol>
              </a:tblGrid>
              <a:tr h="327848">
                <a:tc>
                  <a:txBody>
                    <a:bodyPr/>
                    <a:lstStyle/>
                    <a:p>
                      <a:pPr algn="l" fontAlgn="b"/>
                      <a:r>
                        <a:rPr lang="en-US" sz="1600" b="0" i="0" u="none" strike="noStrike" dirty="0">
                          <a:solidFill>
                            <a:srgbClr val="000000"/>
                          </a:solidFill>
                          <a:effectLst/>
                          <a:latin typeface="Calibri" panose="020F0502020204030204" pitchFamily="34" charset="0"/>
                        </a:rPr>
                        <a:t>Dependent variable:</a:t>
                      </a:r>
                    </a:p>
                  </a:txBody>
                  <a:tcPr marL="9525" marR="9525" marT="9525" marB="0" anchor="b">
                    <a:lnL>
                      <a:noFill/>
                    </a:lnL>
                    <a:lnR>
                      <a:noFill/>
                    </a:lnR>
                    <a:lnT>
                      <a:noFill/>
                    </a:lnT>
                    <a:lnB>
                      <a:noFill/>
                    </a:lnB>
                  </a:tcPr>
                </a:tc>
                <a:tc gridSpan="5">
                  <a:txBody>
                    <a:bodyPr/>
                    <a:lstStyle/>
                    <a:p>
                      <a:pPr algn="ctr" fontAlgn="b"/>
                      <a:r>
                        <a:rPr lang="en-US" sz="1600" b="0" i="0" u="none" strike="noStrike" dirty="0">
                          <a:solidFill>
                            <a:srgbClr val="000000"/>
                          </a:solidFill>
                          <a:effectLst/>
                          <a:latin typeface="Calibri" panose="020F0502020204030204" pitchFamily="34" charset="0"/>
                        </a:rPr>
                        <a:t>Age at death</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79514520"/>
                  </a:ext>
                </a:extLst>
              </a:tr>
              <a:tr h="308563">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2">
                  <a:txBody>
                    <a:bodyPr/>
                    <a:lstStyle/>
                    <a:p>
                      <a:pPr algn="ctr" fontAlgn="b"/>
                      <a:r>
                        <a:rPr lang="en-US" sz="1600" b="0" i="0" u="none" strike="noStrike">
                          <a:solidFill>
                            <a:srgbClr val="000000"/>
                          </a:solidFill>
                          <a:effectLst/>
                          <a:latin typeface="Calibri" panose="020F0502020204030204" pitchFamily="34" charset="0"/>
                        </a:rPr>
                        <a:t>Black men</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US" sz="1600" b="0" i="0" u="none" strike="noStrike">
                          <a:solidFill>
                            <a:srgbClr val="000000"/>
                          </a:solidFill>
                          <a:effectLst/>
                          <a:latin typeface="Calibri" panose="020F0502020204030204" pitchFamily="34" charset="0"/>
                        </a:rPr>
                        <a:t>White men</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610644678"/>
                  </a:ext>
                </a:extLst>
              </a:tr>
              <a:tr h="327848">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OLS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OLS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OLS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OLS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2608030"/>
                  </a:ext>
                </a:extLst>
              </a:tr>
              <a:tr h="308563">
                <a:tc>
                  <a:txBody>
                    <a:bodyPr/>
                    <a:lstStyle/>
                    <a:p>
                      <a:pPr algn="l" fontAlgn="b"/>
                      <a:endParaRPr lang="en-US" sz="16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04598949"/>
                  </a:ext>
                </a:extLst>
              </a:tr>
              <a:tr h="308563">
                <a:tc>
                  <a:txBody>
                    <a:bodyPr/>
                    <a:lstStyle/>
                    <a:p>
                      <a:pPr algn="l" fontAlgn="b"/>
                      <a:r>
                        <a:rPr lang="en-US" sz="1600" b="0" i="0" u="none" strike="noStrike" dirty="0">
                          <a:solidFill>
                            <a:srgbClr val="000000"/>
                          </a:solidFill>
                          <a:effectLst/>
                          <a:latin typeface="Calibri" panose="020F0502020204030204" pitchFamily="34" charset="0"/>
                        </a:rPr>
                        <a:t>Enlisted=1</a:t>
                      </a:r>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1.1761***</a:t>
                      </a:r>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0.7378***</a:t>
                      </a:r>
                    </a:p>
                  </a:txBody>
                  <a:tcPr marL="9525" marR="9525" marT="9525"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0.1639***</a:t>
                      </a:r>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0.0293</a:t>
                      </a:r>
                    </a:p>
                  </a:txBody>
                  <a:tcPr marL="9525" marR="9525" marT="9525" marB="0" anchor="b">
                    <a:lnL>
                      <a:noFill/>
                    </a:lnL>
                    <a:lnR>
                      <a:noFill/>
                    </a:lnR>
                    <a:lnT>
                      <a:noFill/>
                    </a:lnT>
                    <a:lnB>
                      <a:noFill/>
                    </a:lnB>
                  </a:tcPr>
                </a:tc>
                <a:extLst>
                  <a:ext uri="{0D108BD9-81ED-4DB2-BD59-A6C34878D82A}">
                    <a16:rowId xmlns:a16="http://schemas.microsoft.com/office/drawing/2014/main" val="1265814124"/>
                  </a:ext>
                </a:extLst>
              </a:tr>
              <a:tr h="308563">
                <a:tc>
                  <a:txBody>
                    <a:bodyPr/>
                    <a:lstStyle/>
                    <a:p>
                      <a:pPr algn="l" fontAlgn="b"/>
                      <a:endParaRPr lang="en-US" sz="16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(0.0961)</a:t>
                      </a:r>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(0.1134)</a:t>
                      </a:r>
                    </a:p>
                  </a:txBody>
                  <a:tcPr marL="9525" marR="9525" marT="9525"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(0.0149)</a:t>
                      </a:r>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(0.0188)</a:t>
                      </a:r>
                    </a:p>
                  </a:txBody>
                  <a:tcPr marL="9525" marR="9525" marT="9525" marB="0" anchor="b">
                    <a:lnL>
                      <a:noFill/>
                    </a:lnL>
                    <a:lnR>
                      <a:noFill/>
                    </a:lnR>
                    <a:lnT>
                      <a:noFill/>
                    </a:lnT>
                    <a:lnB>
                      <a:noFill/>
                    </a:lnB>
                  </a:tcPr>
                </a:tc>
                <a:extLst>
                  <a:ext uri="{0D108BD9-81ED-4DB2-BD59-A6C34878D82A}">
                    <a16:rowId xmlns:a16="http://schemas.microsoft.com/office/drawing/2014/main" val="3151156541"/>
                  </a:ext>
                </a:extLst>
              </a:tr>
              <a:tr h="308563">
                <a:tc>
                  <a:txBody>
                    <a:bodyPr/>
                    <a:lstStyle/>
                    <a:p>
                      <a:pPr algn="l" fontAlgn="b"/>
                      <a:r>
                        <a:rPr lang="en-US" sz="1600" b="0" i="0" u="none" strike="noStrike" dirty="0">
                          <a:solidFill>
                            <a:srgbClr val="000000"/>
                          </a:solidFill>
                          <a:effectLst/>
                          <a:latin typeface="Calibri" panose="020F0502020204030204" pitchFamily="34" charset="0"/>
                        </a:rPr>
                        <a:t>County of residence in 1940 FE?</a:t>
                      </a: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No</a:t>
                      </a: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Yes</a:t>
                      </a:r>
                    </a:p>
                  </a:txBody>
                  <a:tcPr marL="9525" marR="9525" marT="9525"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No</a:t>
                      </a:r>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Yes</a:t>
                      </a:r>
                    </a:p>
                  </a:txBody>
                  <a:tcPr marL="9525" marR="9525" marT="9525" marB="0" anchor="b">
                    <a:lnL>
                      <a:noFill/>
                    </a:lnL>
                    <a:lnR>
                      <a:noFill/>
                    </a:lnR>
                    <a:lnT>
                      <a:noFill/>
                    </a:lnT>
                    <a:lnB>
                      <a:noFill/>
                    </a:lnB>
                  </a:tcPr>
                </a:tc>
                <a:extLst>
                  <a:ext uri="{0D108BD9-81ED-4DB2-BD59-A6C34878D82A}">
                    <a16:rowId xmlns:a16="http://schemas.microsoft.com/office/drawing/2014/main" val="374841313"/>
                  </a:ext>
                </a:extLst>
              </a:tr>
              <a:tr h="308563">
                <a:tc>
                  <a:txBody>
                    <a:bodyPr/>
                    <a:lstStyle/>
                    <a:p>
                      <a:pPr algn="l" fontAlgn="b"/>
                      <a:r>
                        <a:rPr lang="en-US" sz="1600" b="0" i="0" u="none" strike="noStrike" dirty="0">
                          <a:solidFill>
                            <a:srgbClr val="000000"/>
                          </a:solidFill>
                          <a:effectLst/>
                          <a:latin typeface="Calibri" panose="020F0502020204030204" pitchFamily="34" charset="0"/>
                        </a:rPr>
                        <a:t>Cohort FE and other controls?</a:t>
                      </a:r>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No</a:t>
                      </a: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Yes</a:t>
                      </a:r>
                    </a:p>
                  </a:txBody>
                  <a:tcPr marL="9525" marR="9525" marT="9525"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No</a:t>
                      </a:r>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Yes</a:t>
                      </a:r>
                    </a:p>
                  </a:txBody>
                  <a:tcPr marL="9525" marR="9525" marT="9525" marB="0" anchor="b">
                    <a:lnL>
                      <a:noFill/>
                    </a:lnL>
                    <a:lnR>
                      <a:noFill/>
                    </a:lnR>
                    <a:lnT>
                      <a:noFill/>
                    </a:lnT>
                    <a:lnB>
                      <a:noFill/>
                    </a:lnB>
                  </a:tcPr>
                </a:tc>
                <a:extLst>
                  <a:ext uri="{0D108BD9-81ED-4DB2-BD59-A6C34878D82A}">
                    <a16:rowId xmlns:a16="http://schemas.microsoft.com/office/drawing/2014/main" val="3957838507"/>
                  </a:ext>
                </a:extLst>
              </a:tr>
              <a:tr h="308563">
                <a:tc>
                  <a:txBody>
                    <a:bodyPr/>
                    <a:lstStyle/>
                    <a:p>
                      <a:pPr algn="l" fontAlgn="b"/>
                      <a:r>
                        <a:rPr lang="en-US" sz="1600" b="0" i="0" u="none" strike="noStrike">
                          <a:solidFill>
                            <a:srgbClr val="000000"/>
                          </a:solidFill>
                          <a:effectLst/>
                          <a:latin typeface="Calibri" panose="020F0502020204030204" pitchFamily="34" charset="0"/>
                        </a:rPr>
                        <a:t>N observations</a:t>
                      </a:r>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187,205</a:t>
                      </a: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187,205</a:t>
                      </a:r>
                    </a:p>
                  </a:txBody>
                  <a:tcPr marL="9525" marR="9525" marT="9525" marB="0" anchor="b">
                    <a:lnL>
                      <a:noFill/>
                    </a:lnL>
                    <a:lnR>
                      <a:noFill/>
                    </a:lnR>
                    <a:lnT>
                      <a:noFill/>
                    </a:lnT>
                    <a:lnB>
                      <a:noFill/>
                    </a:lnB>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8,980,066</a:t>
                      </a:r>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8,980,066</a:t>
                      </a:r>
                    </a:p>
                  </a:txBody>
                  <a:tcPr marL="9525" marR="9525" marT="9525" marB="0" anchor="b">
                    <a:lnL>
                      <a:noFill/>
                    </a:lnL>
                    <a:lnR>
                      <a:noFill/>
                    </a:lnR>
                    <a:lnT>
                      <a:noFill/>
                    </a:lnT>
                    <a:lnB>
                      <a:noFill/>
                    </a:lnB>
                  </a:tcPr>
                </a:tc>
                <a:extLst>
                  <a:ext uri="{0D108BD9-81ED-4DB2-BD59-A6C34878D82A}">
                    <a16:rowId xmlns:a16="http://schemas.microsoft.com/office/drawing/2014/main" val="2155876604"/>
                  </a:ext>
                </a:extLst>
              </a:tr>
              <a:tr h="308563">
                <a:tc>
                  <a:txBody>
                    <a:bodyPr/>
                    <a:lstStyle/>
                    <a:p>
                      <a:pPr algn="l" fontAlgn="b"/>
                      <a:r>
                        <a:rPr lang="en-US" sz="16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9539081"/>
                  </a:ext>
                </a:extLst>
              </a:tr>
            </a:tbl>
          </a:graphicData>
        </a:graphic>
      </p:graphicFrame>
      <p:sp>
        <p:nvSpPr>
          <p:cNvPr id="6" name="TextBox 5">
            <a:extLst>
              <a:ext uri="{FF2B5EF4-FFF2-40B4-BE49-F238E27FC236}">
                <a16:creationId xmlns:a16="http://schemas.microsoft.com/office/drawing/2014/main" id="{E3B66F1E-8E0B-F26E-8A83-DA64ACC3F952}"/>
              </a:ext>
            </a:extLst>
          </p:cNvPr>
          <p:cNvSpPr txBox="1"/>
          <p:nvPr/>
        </p:nvSpPr>
        <p:spPr>
          <a:xfrm>
            <a:off x="533400" y="4495800"/>
            <a:ext cx="5902000" cy="1569660"/>
          </a:xfrm>
          <a:prstGeom prst="rect">
            <a:avLst/>
          </a:prstGeom>
          <a:noFill/>
        </p:spPr>
        <p:txBody>
          <a:bodyPr wrap="none" rtlCol="0">
            <a:spAutoFit/>
          </a:bodyPr>
          <a:lstStyle/>
          <a:p>
            <a:pPr marL="342900" indent="-342900">
              <a:buFont typeface="Arial" panose="020B0604020202020204" pitchFamily="34" charset="0"/>
              <a:buChar char="•"/>
            </a:pPr>
            <a:r>
              <a:rPr lang="en-US" dirty="0"/>
              <a:t>Veterans live longer</a:t>
            </a:r>
          </a:p>
          <a:p>
            <a:pPr marL="342900" indent="-342900">
              <a:buFont typeface="Arial" panose="020B0604020202020204" pitchFamily="34" charset="0"/>
              <a:buChar char="•"/>
            </a:pPr>
            <a:r>
              <a:rPr lang="en-US" dirty="0"/>
              <a:t>Controls lower coefficients substantially</a:t>
            </a:r>
          </a:p>
          <a:p>
            <a:pPr marL="342900" indent="-342900">
              <a:buFont typeface="Arial" panose="020B0604020202020204" pitchFamily="34" charset="0"/>
              <a:buChar char="•"/>
            </a:pPr>
            <a:r>
              <a:rPr lang="en-US" dirty="0"/>
              <a:t>Effect still positive for Black males</a:t>
            </a:r>
          </a:p>
          <a:p>
            <a:endParaRPr lang="en-US" dirty="0"/>
          </a:p>
        </p:txBody>
      </p:sp>
    </p:spTree>
    <p:extLst>
      <p:ext uri="{BB962C8B-B14F-4D97-AF65-F5344CB8AC3E}">
        <p14:creationId xmlns:p14="http://schemas.microsoft.com/office/powerpoint/2010/main" val="1770723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B3B64-88D6-E19F-ECED-5092A2990225}"/>
              </a:ext>
            </a:extLst>
          </p:cNvPr>
          <p:cNvSpPr>
            <a:spLocks noGrp="1"/>
          </p:cNvSpPr>
          <p:nvPr>
            <p:ph type="title"/>
          </p:nvPr>
        </p:nvSpPr>
        <p:spPr/>
        <p:txBody>
          <a:bodyPr>
            <a:normAutofit fontScale="90000"/>
          </a:bodyPr>
          <a:lstStyle/>
          <a:p>
            <a:r>
              <a:rPr lang="en-US" dirty="0"/>
              <a:t>Preferred approach: RD around V-day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1183C6F-564A-74EA-5419-D28709908F31}"/>
                  </a:ext>
                </a:extLst>
              </p:cNvPr>
              <p:cNvSpPr>
                <a:spLocks noGrp="1"/>
              </p:cNvSpPr>
              <p:nvPr>
                <p:ph idx="1"/>
              </p:nvPr>
            </p:nvSpPr>
            <p:spPr/>
            <p:txBody>
              <a:bodyPr/>
              <a:lstStyle/>
              <a:p>
                <a:r>
                  <a:rPr lang="en-US" dirty="0"/>
                  <a:t>Leverage exact date of birth, estimate 2 RDs</a:t>
                </a:r>
              </a:p>
              <a:p>
                <a:endParaRPr lang="en-US" sz="2000" i="1" dirty="0">
                  <a:effectLst/>
                  <a:latin typeface="Cambria Math" panose="02040503050406030204" pitchFamily="18" charset="0"/>
                  <a:ea typeface="Times New Roman" panose="02020603050405020304" pitchFamily="18" charset="0"/>
                </a:endParaRPr>
              </a:p>
              <a:p>
                <a:pPr marL="0" marR="0" indent="0" algn="ctr">
                  <a:lnSpc>
                    <a:spcPct val="150000"/>
                  </a:lnSpc>
                  <a:spcBef>
                    <a:spcPts val="0"/>
                  </a:spcBef>
                  <a:spcAft>
                    <a:spcPts val="0"/>
                  </a:spcAft>
                  <a:buNone/>
                </a:pPr>
                <a14:m>
                  <m:oMathPara xmlns:m="http://schemas.openxmlformats.org/officeDocument/2006/math">
                    <m:oMathParaPr>
                      <m:jc m:val="left"/>
                    </m:oMathParaPr>
                    <m:oMath xmlns:m="http://schemas.openxmlformats.org/officeDocument/2006/math">
                      <m:r>
                        <a:rPr lang="en-US" sz="2000" i="1">
                          <a:effectLst/>
                          <a:latin typeface="Cambria Math" panose="02040503050406030204" pitchFamily="18" charset="0"/>
                          <a:ea typeface="Times New Roman" panose="02020603050405020304" pitchFamily="18" charset="0"/>
                        </a:rPr>
                        <m:t>𝐴𝑔</m:t>
                      </m:r>
                      <m:sSub>
                        <m:sSubPr>
                          <m:ctrlPr>
                            <a:rPr lang="en-US" sz="2000" i="1">
                              <a:effectLst/>
                              <a:latin typeface="Cambria Math" panose="02040503050406030204" pitchFamily="18" charset="0"/>
                              <a:ea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rPr>
                            <m:t>𝑒</m:t>
                          </m:r>
                          <m:r>
                            <a:rPr lang="en-US" sz="2000" b="0" i="1" smtClean="0">
                              <a:effectLst/>
                              <a:latin typeface="Cambria Math" panose="02040503050406030204" pitchFamily="18" charset="0"/>
                              <a:ea typeface="Times New Roman" panose="02020603050405020304" pitchFamily="18" charset="0"/>
                            </a:rPr>
                            <m:t>𝐷</m:t>
                          </m:r>
                          <m:r>
                            <a:rPr lang="en-US" sz="2000" i="1">
                              <a:effectLst/>
                              <a:latin typeface="Cambria Math" panose="02040503050406030204" pitchFamily="18" charset="0"/>
                              <a:ea typeface="Times New Roman" panose="02020603050405020304" pitchFamily="18" charset="0"/>
                            </a:rPr>
                            <m:t>𝑒𝑎𝑡h</m:t>
                          </m:r>
                        </m:e>
                        <m:sub>
                          <m:r>
                            <a:rPr lang="en-US" sz="2000" i="1">
                              <a:effectLst/>
                              <a:latin typeface="Cambria Math" panose="02040503050406030204" pitchFamily="18" charset="0"/>
                              <a:ea typeface="Times New Roman" panose="02020603050405020304" pitchFamily="18" charset="0"/>
                            </a:rPr>
                            <m:t>𝑖𝑐</m:t>
                          </m:r>
                        </m:sub>
                      </m:sSub>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𝑐</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𝛾</m:t>
                      </m:r>
                      <m:r>
                        <a:rPr lang="en-US" sz="2000" i="1">
                          <a:effectLst/>
                          <a:latin typeface="Cambria Math" panose="02040503050406030204" pitchFamily="18" charset="0"/>
                          <a:ea typeface="Times New Roman" panose="02020603050405020304" pitchFamily="18" charset="0"/>
                        </a:rPr>
                        <m:t>∗ </m:t>
                      </m:r>
                      <m:r>
                        <a:rPr lang="en-US" sz="2000" i="1">
                          <a:effectLst/>
                          <a:latin typeface="Cambria Math" panose="02040503050406030204" pitchFamily="18" charset="0"/>
                          <a:ea typeface="Times New Roman" panose="02020603050405020304" pitchFamily="18" charset="0"/>
                        </a:rPr>
                        <m:t>𝐼</m:t>
                      </m:r>
                      <m:sSub>
                        <m:sSubPr>
                          <m:ctrlPr>
                            <a:rPr lang="en-US" sz="2000" i="1">
                              <a:effectLst/>
                              <a:latin typeface="Cambria Math" panose="02040503050406030204" pitchFamily="18" charset="0"/>
                              <a:ea typeface="Times New Roman" panose="02020603050405020304" pitchFamily="18" charset="0"/>
                            </a:rPr>
                          </m:ctrlPr>
                        </m:sSubPr>
                        <m:e>
                          <m:d>
                            <m:dPr>
                              <m:ctrlPr>
                                <a:rPr lang="en-US" sz="2000" i="1">
                                  <a:effectLst/>
                                  <a:latin typeface="Cambria Math" panose="02040503050406030204" pitchFamily="18" charset="0"/>
                                  <a:ea typeface="Times New Roman" panose="02020603050405020304" pitchFamily="18" charset="0"/>
                                </a:rPr>
                              </m:ctrlPr>
                            </m:dPr>
                            <m:e>
                              <m:r>
                                <a:rPr lang="en-US" sz="2000" i="1">
                                  <a:effectLst/>
                                  <a:latin typeface="Cambria Math" panose="02040503050406030204" pitchFamily="18" charset="0"/>
                                  <a:ea typeface="Times New Roman" panose="02020603050405020304" pitchFamily="18" charset="0"/>
                                </a:rPr>
                                <m:t>=1 </m:t>
                              </m:r>
                              <m:r>
                                <a:rPr lang="en-US" sz="2000" i="1">
                                  <a:effectLst/>
                                  <a:latin typeface="Cambria Math" panose="02040503050406030204" pitchFamily="18" charset="0"/>
                                  <a:ea typeface="Times New Roman" panose="02020603050405020304" pitchFamily="18" charset="0"/>
                                </a:rPr>
                                <m:t>𝑖𝑓</m:t>
                              </m:r>
                              <m:r>
                                <a:rPr lang="en-US" sz="2000" i="1">
                                  <a:effectLst/>
                                  <a:latin typeface="Cambria Math" panose="02040503050406030204" pitchFamily="18" charset="0"/>
                                  <a:ea typeface="Times New Roman" panose="02020603050405020304" pitchFamily="18" charset="0"/>
                                </a:rPr>
                                <m:t> </m:t>
                              </m:r>
                              <m:r>
                                <a:rPr lang="en-US" sz="2000" b="0" i="1" smtClean="0">
                                  <a:effectLst/>
                                  <a:latin typeface="Cambria Math" panose="02040503050406030204" pitchFamily="18" charset="0"/>
                                  <a:ea typeface="Times New Roman" panose="02020603050405020304" pitchFamily="18" charset="0"/>
                                </a:rPr>
                                <m:t>𝑡𝑢𝑟𝑛</m:t>
                              </m:r>
                              <m:r>
                                <a:rPr lang="en-US" sz="2000" b="0" i="1" smtClean="0">
                                  <a:effectLst/>
                                  <a:latin typeface="Cambria Math" panose="02040503050406030204" pitchFamily="18" charset="0"/>
                                  <a:ea typeface="Times New Roman" panose="02020603050405020304" pitchFamily="18" charset="0"/>
                                </a:rPr>
                                <m:t> 18 </m:t>
                              </m:r>
                              <m:r>
                                <a:rPr lang="en-US" sz="2000" i="1">
                                  <a:effectLst/>
                                  <a:latin typeface="Cambria Math" panose="02040503050406030204" pitchFamily="18" charset="0"/>
                                  <a:ea typeface="Times New Roman" panose="02020603050405020304" pitchFamily="18" charset="0"/>
                                </a:rPr>
                                <m:t>𝑎𝑓𝑡𝑒𝑟</m:t>
                              </m:r>
                              <m:r>
                                <a:rPr lang="en-US" sz="2000" i="1">
                                  <a:effectLst/>
                                  <a:latin typeface="Cambria Math" panose="02040503050406030204" pitchFamily="18" charset="0"/>
                                  <a:ea typeface="Times New Roman" panose="02020603050405020304" pitchFamily="18" charset="0"/>
                                </a:rPr>
                                <m:t> </m:t>
                              </m:r>
                              <m:r>
                                <a:rPr lang="en-US" sz="2000" i="1">
                                  <a:effectLst/>
                                  <a:latin typeface="Cambria Math" panose="02040503050406030204" pitchFamily="18" charset="0"/>
                                  <a:ea typeface="Times New Roman" panose="02020603050405020304" pitchFamily="18" charset="0"/>
                                </a:rPr>
                                <m:t>𝑉𝑑𝑎𝑦</m:t>
                              </m:r>
                            </m:e>
                          </m:d>
                        </m:e>
                        <m:sub>
                          <m:r>
                            <a:rPr lang="en-US" sz="2000" i="1">
                              <a:effectLst/>
                              <a:latin typeface="Cambria Math" panose="02040503050406030204" pitchFamily="18" charset="0"/>
                              <a:ea typeface="Times New Roman" panose="02020603050405020304" pitchFamily="18" charset="0"/>
                            </a:rPr>
                            <m:t>𝑖</m:t>
                          </m:r>
                        </m:sub>
                      </m:sSub>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𝑔</m:t>
                      </m:r>
                      <m:d>
                        <m:dPr>
                          <m:ctrlPr>
                            <a:rPr lang="en-US" sz="2000" i="1">
                              <a:effectLst/>
                              <a:latin typeface="Cambria Math" panose="02040503050406030204" pitchFamily="18" charset="0"/>
                              <a:ea typeface="Times New Roman" panose="02020603050405020304" pitchFamily="18" charset="0"/>
                            </a:rPr>
                          </m:ctrlPr>
                        </m:dPr>
                        <m:e>
                          <m:r>
                            <a:rPr lang="en-US" sz="2000" i="1">
                              <a:effectLst/>
                              <a:latin typeface="Cambria Math" panose="02040503050406030204" pitchFamily="18" charset="0"/>
                              <a:ea typeface="Times New Roman" panose="02020603050405020304" pitchFamily="18" charset="0"/>
                            </a:rPr>
                            <m:t>𝑎𝑔𝑒</m:t>
                          </m:r>
                        </m:e>
                      </m:d>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𝜃</m:t>
                      </m:r>
                      <m:sSub>
                        <m:sSubPr>
                          <m:ctrlPr>
                            <a:rPr lang="en-US" sz="2000" i="1">
                              <a:effectLst/>
                              <a:latin typeface="Cambria Math" panose="02040503050406030204" pitchFamily="18" charset="0"/>
                              <a:ea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rPr>
                            <m:t>𝑋</m:t>
                          </m:r>
                        </m:e>
                        <m:sub>
                          <m:r>
                            <a:rPr lang="en-US" sz="2000" i="1" baseline="-25000">
                              <a:effectLst/>
                              <a:latin typeface="Cambria Math" panose="02040503050406030204" pitchFamily="18" charset="0"/>
                              <a:ea typeface="Times New Roman" panose="02020603050405020304" pitchFamily="18" charset="0"/>
                            </a:rPr>
                            <m:t>𝑖</m:t>
                          </m:r>
                        </m:sub>
                      </m:sSub>
                      <m:r>
                        <a:rPr lang="en-US" sz="2000" i="1">
                          <a:effectLst/>
                          <a:latin typeface="Cambria Math" panose="02040503050406030204" pitchFamily="18" charset="0"/>
                          <a:ea typeface="Times New Roman" panose="02020603050405020304" pitchFamily="18" charset="0"/>
                        </a:rPr>
                        <m:t>+ </m:t>
                      </m:r>
                      <m:sSub>
                        <m:sSubPr>
                          <m:ctrlPr>
                            <a:rPr lang="en-US" sz="2000" i="1">
                              <a:effectLst/>
                              <a:latin typeface="Cambria Math" panose="02040503050406030204" pitchFamily="18" charset="0"/>
                              <a:ea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rPr>
                            <m:t>𝜀</m:t>
                          </m:r>
                        </m:e>
                        <m:sub>
                          <m:r>
                            <a:rPr lang="en-US" sz="2000" i="1" baseline="-25000">
                              <a:effectLst/>
                              <a:latin typeface="Cambria Math" panose="02040503050406030204" pitchFamily="18" charset="0"/>
                              <a:ea typeface="Times New Roman" panose="02020603050405020304" pitchFamily="18" charset="0"/>
                            </a:rPr>
                            <m:t>𝑖</m:t>
                          </m:r>
                        </m:sub>
                      </m:sSub>
                      <m:r>
                        <a:rPr lang="en-US" sz="2000" i="1" baseline="-25000">
                          <a:effectLst/>
                          <a:latin typeface="Cambria Math" panose="02040503050406030204" pitchFamily="18" charset="0"/>
                          <a:ea typeface="Times New Roman" panose="02020603050405020304" pitchFamily="18" charset="0"/>
                        </a:rPr>
                        <m:t> </m:t>
                      </m:r>
                      <m:r>
                        <a:rPr lang="en-US" sz="2000" i="1">
                          <a:effectLst/>
                          <a:latin typeface="Cambria Math" panose="02040503050406030204" pitchFamily="18" charset="0"/>
                          <a:ea typeface="Times New Roman" panose="02020603050405020304" pitchFamily="18" charset="0"/>
                        </a:rPr>
                        <m:t>   </m:t>
                      </m:r>
                    </m:oMath>
                  </m:oMathPara>
                </a14:m>
                <a:endParaRPr lang="en-US" sz="2000" i="1" dirty="0">
                  <a:effectLst/>
                  <a:latin typeface="Cambria Math" panose="02040503050406030204" pitchFamily="18" charset="0"/>
                  <a:ea typeface="Times New Roman" panose="02020603050405020304" pitchFamily="18" charset="0"/>
                </a:endParaRPr>
              </a:p>
              <a:p>
                <a:pPr marL="0" marR="0" indent="0" algn="ctr">
                  <a:lnSpc>
                    <a:spcPct val="150000"/>
                  </a:lnSpc>
                  <a:spcBef>
                    <a:spcPts val="0"/>
                  </a:spcBef>
                  <a:spcAft>
                    <a:spcPts val="0"/>
                  </a:spcAft>
                  <a:buNone/>
                </a:pPr>
                <a:endParaRPr lang="en-US" sz="2000" b="0" i="1" dirty="0">
                  <a:effectLst/>
                  <a:latin typeface="Cambria Math" panose="02040503050406030204" pitchFamily="18" charset="0"/>
                  <a:ea typeface="Times New Roman" panose="02020603050405020304" pitchFamily="18" charset="0"/>
                </a:endParaRPr>
              </a:p>
              <a:p>
                <a:pPr marL="0" marR="0" indent="0" algn="ctr">
                  <a:lnSpc>
                    <a:spcPct val="150000"/>
                  </a:lnSpc>
                  <a:spcBef>
                    <a:spcPts val="0"/>
                  </a:spcBef>
                  <a:spcAft>
                    <a:spcPts val="0"/>
                  </a:spcAft>
                  <a:buNone/>
                </a:pPr>
                <a14:m>
                  <m:oMathPara xmlns:m="http://schemas.openxmlformats.org/officeDocument/2006/math">
                    <m:oMathParaPr>
                      <m:jc m:val="left"/>
                    </m:oMathParaPr>
                    <m:oMath xmlns:m="http://schemas.openxmlformats.org/officeDocument/2006/math">
                      <m:r>
                        <a:rPr lang="en-US" sz="2000" b="0" i="1" smtClean="0">
                          <a:effectLst/>
                          <a:latin typeface="Cambria Math" panose="02040503050406030204" pitchFamily="18" charset="0"/>
                          <a:ea typeface="Times New Roman" panose="02020603050405020304" pitchFamily="18" charset="0"/>
                        </a:rPr>
                        <m:t>𝐼</m:t>
                      </m:r>
                      <m:r>
                        <a:rPr lang="en-US" sz="2000" b="0" i="1" smtClean="0">
                          <a:effectLst/>
                          <a:latin typeface="Cambria Math" panose="02040503050406030204" pitchFamily="18" charset="0"/>
                          <a:ea typeface="Times New Roman" panose="02020603050405020304" pitchFamily="18" charset="0"/>
                        </a:rPr>
                        <m:t>(=1 </m:t>
                      </m:r>
                      <m:r>
                        <a:rPr lang="en-US" sz="2000" b="0" i="1" smtClean="0">
                          <a:effectLst/>
                          <a:latin typeface="Cambria Math" panose="02040503050406030204" pitchFamily="18" charset="0"/>
                          <a:ea typeface="Times New Roman" panose="02020603050405020304" pitchFamily="18" charset="0"/>
                        </a:rPr>
                        <m:t>𝑖𝑓</m:t>
                      </m:r>
                      <m:r>
                        <a:rPr lang="en-US" sz="2000" b="0" i="1" smtClean="0">
                          <a:effectLst/>
                          <a:latin typeface="Cambria Math" panose="02040503050406030204" pitchFamily="18" charset="0"/>
                          <a:ea typeface="Times New Roman" panose="02020603050405020304" pitchFamily="18" charset="0"/>
                        </a:rPr>
                        <m:t> </m:t>
                      </m:r>
                      <m:r>
                        <a:rPr lang="en-US" sz="2000" b="0" i="1" smtClean="0">
                          <a:effectLst/>
                          <a:latin typeface="Cambria Math" panose="02040503050406030204" pitchFamily="18" charset="0"/>
                          <a:ea typeface="Times New Roman" panose="02020603050405020304" pitchFamily="18" charset="0"/>
                        </a:rPr>
                        <m:t>𝑡𝑢𝑟𝑛</m:t>
                      </m:r>
                      <m:r>
                        <a:rPr lang="en-US" sz="2000" b="0" i="1" smtClean="0">
                          <a:effectLst/>
                          <a:latin typeface="Cambria Math" panose="02040503050406030204" pitchFamily="18" charset="0"/>
                          <a:ea typeface="Times New Roman" panose="02020603050405020304" pitchFamily="18" charset="0"/>
                        </a:rPr>
                        <m:t> 18 </m:t>
                      </m:r>
                      <m:r>
                        <a:rPr lang="en-US" sz="2000" b="0" i="1" smtClean="0">
                          <a:effectLst/>
                          <a:latin typeface="Cambria Math" panose="02040503050406030204" pitchFamily="18" charset="0"/>
                          <a:ea typeface="Times New Roman" panose="02020603050405020304" pitchFamily="18" charset="0"/>
                        </a:rPr>
                        <m:t>𝑎𝑓𝑡𝑒𝑟</m:t>
                      </m:r>
                      <m:r>
                        <a:rPr lang="en-US" sz="2000" b="0" i="1" smtClean="0">
                          <a:effectLst/>
                          <a:latin typeface="Cambria Math" panose="02040503050406030204" pitchFamily="18" charset="0"/>
                          <a:ea typeface="Times New Roman" panose="02020603050405020304" pitchFamily="18" charset="0"/>
                        </a:rPr>
                        <m:t> </m:t>
                      </m:r>
                      <m:r>
                        <a:rPr lang="en-US" sz="2000" b="0" i="1" smtClean="0">
                          <a:effectLst/>
                          <a:latin typeface="Cambria Math" panose="02040503050406030204" pitchFamily="18" charset="0"/>
                          <a:ea typeface="Times New Roman" panose="02020603050405020304" pitchFamily="18" charset="0"/>
                        </a:rPr>
                        <m:t>𝑉𝑑𝑎𝑦</m:t>
                      </m:r>
                      <m:r>
                        <a:rPr lang="en-US" sz="2000" b="0" i="1" smtClean="0">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𝑐</m:t>
                      </m:r>
                      <m:r>
                        <a:rPr lang="en-US" sz="2000" b="0" i="1" smtClean="0">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𝛿</m:t>
                      </m:r>
                      <m:r>
                        <a:rPr lang="en-US" sz="2000" i="1">
                          <a:effectLst/>
                          <a:latin typeface="Cambria Math" panose="02040503050406030204" pitchFamily="18" charset="0"/>
                          <a:ea typeface="Times New Roman" panose="02020603050405020304" pitchFamily="18" charset="0"/>
                        </a:rPr>
                        <m:t>∗ </m:t>
                      </m:r>
                      <m:r>
                        <a:rPr lang="en-US" sz="2000" i="1">
                          <a:effectLst/>
                          <a:latin typeface="Cambria Math" panose="02040503050406030204" pitchFamily="18" charset="0"/>
                          <a:ea typeface="Times New Roman" panose="02020603050405020304" pitchFamily="18" charset="0"/>
                        </a:rPr>
                        <m:t>𝐼</m:t>
                      </m:r>
                      <m:sSub>
                        <m:sSubPr>
                          <m:ctrlPr>
                            <a:rPr lang="en-US" sz="2000" i="1">
                              <a:effectLst/>
                              <a:latin typeface="Cambria Math" panose="02040503050406030204" pitchFamily="18" charset="0"/>
                              <a:ea typeface="Times New Roman" panose="02020603050405020304" pitchFamily="18" charset="0"/>
                            </a:rPr>
                          </m:ctrlPr>
                        </m:sSubPr>
                        <m:e>
                          <m:d>
                            <m:dPr>
                              <m:ctrlPr>
                                <a:rPr lang="en-US" sz="2000" i="1">
                                  <a:effectLst/>
                                  <a:latin typeface="Cambria Math" panose="02040503050406030204" pitchFamily="18" charset="0"/>
                                  <a:ea typeface="Times New Roman" panose="02020603050405020304" pitchFamily="18" charset="0"/>
                                </a:rPr>
                              </m:ctrlPr>
                            </m:dPr>
                            <m:e>
                              <m:r>
                                <a:rPr lang="en-US" sz="2000" i="1">
                                  <a:effectLst/>
                                  <a:latin typeface="Cambria Math" panose="02040503050406030204" pitchFamily="18" charset="0"/>
                                  <a:ea typeface="Times New Roman" panose="02020603050405020304" pitchFamily="18" charset="0"/>
                                </a:rPr>
                                <m:t>=1 </m:t>
                              </m:r>
                              <m:r>
                                <a:rPr lang="en-US" sz="2000" i="1">
                                  <a:effectLst/>
                                  <a:latin typeface="Cambria Math" panose="02040503050406030204" pitchFamily="18" charset="0"/>
                                  <a:ea typeface="Times New Roman" panose="02020603050405020304" pitchFamily="18" charset="0"/>
                                </a:rPr>
                                <m:t>𝑖𝑓</m:t>
                              </m:r>
                              <m:r>
                                <a:rPr lang="en-US" sz="2000" i="1">
                                  <a:effectLst/>
                                  <a:latin typeface="Cambria Math" panose="02040503050406030204" pitchFamily="18" charset="0"/>
                                  <a:ea typeface="Times New Roman" panose="02020603050405020304" pitchFamily="18" charset="0"/>
                                </a:rPr>
                                <m:t> </m:t>
                              </m:r>
                              <m:r>
                                <a:rPr lang="en-US" sz="2000" b="0" i="1" smtClean="0">
                                  <a:effectLst/>
                                  <a:latin typeface="Cambria Math" panose="02040503050406030204" pitchFamily="18" charset="0"/>
                                  <a:ea typeface="Times New Roman" panose="02020603050405020304" pitchFamily="18" charset="0"/>
                                </a:rPr>
                                <m:t>𝑡𝑢𝑟𝑛</m:t>
                              </m:r>
                              <m:r>
                                <a:rPr lang="en-US" sz="2000" b="0" i="1" smtClean="0">
                                  <a:effectLst/>
                                  <a:latin typeface="Cambria Math" panose="02040503050406030204" pitchFamily="18" charset="0"/>
                                  <a:ea typeface="Times New Roman" panose="02020603050405020304" pitchFamily="18" charset="0"/>
                                </a:rPr>
                                <m:t> 18 </m:t>
                              </m:r>
                              <m:r>
                                <a:rPr lang="en-US" sz="2000" i="1">
                                  <a:effectLst/>
                                  <a:latin typeface="Cambria Math" panose="02040503050406030204" pitchFamily="18" charset="0"/>
                                  <a:ea typeface="Times New Roman" panose="02020603050405020304" pitchFamily="18" charset="0"/>
                                </a:rPr>
                                <m:t>𝑎𝑓𝑡𝑒𝑟</m:t>
                              </m:r>
                              <m:r>
                                <a:rPr lang="en-US" sz="2000" i="1">
                                  <a:effectLst/>
                                  <a:latin typeface="Cambria Math" panose="02040503050406030204" pitchFamily="18" charset="0"/>
                                  <a:ea typeface="Times New Roman" panose="02020603050405020304" pitchFamily="18" charset="0"/>
                                </a:rPr>
                                <m:t> </m:t>
                              </m:r>
                              <m:r>
                                <a:rPr lang="en-US" sz="2000" i="1">
                                  <a:effectLst/>
                                  <a:latin typeface="Cambria Math" panose="02040503050406030204" pitchFamily="18" charset="0"/>
                                  <a:ea typeface="Times New Roman" panose="02020603050405020304" pitchFamily="18" charset="0"/>
                                </a:rPr>
                                <m:t>𝑉𝑑𝑎𝑦</m:t>
                              </m:r>
                            </m:e>
                          </m:d>
                        </m:e>
                        <m:sub>
                          <m:r>
                            <a:rPr lang="en-US" sz="2000" i="1">
                              <a:effectLst/>
                              <a:latin typeface="Cambria Math" panose="02040503050406030204" pitchFamily="18" charset="0"/>
                              <a:ea typeface="Times New Roman" panose="02020603050405020304" pitchFamily="18" charset="0"/>
                            </a:rPr>
                            <m:t>𝑖</m:t>
                          </m:r>
                        </m:sub>
                      </m:sSub>
                      <m:r>
                        <a:rPr lang="en-US" sz="2000" b="0" i="1" smtClean="0">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𝑓</m:t>
                      </m:r>
                      <m:d>
                        <m:dPr>
                          <m:ctrlPr>
                            <a:rPr lang="en-US" sz="2000" i="1">
                              <a:effectLst/>
                              <a:latin typeface="Cambria Math" panose="02040503050406030204" pitchFamily="18" charset="0"/>
                              <a:ea typeface="Times New Roman" panose="02020603050405020304" pitchFamily="18" charset="0"/>
                            </a:rPr>
                          </m:ctrlPr>
                        </m:dPr>
                        <m:e>
                          <m:r>
                            <a:rPr lang="en-US" sz="2000" i="1">
                              <a:effectLst/>
                              <a:latin typeface="Cambria Math" panose="02040503050406030204" pitchFamily="18" charset="0"/>
                              <a:ea typeface="Times New Roman" panose="02020603050405020304" pitchFamily="18" charset="0"/>
                            </a:rPr>
                            <m:t>𝑎𝑔𝑒</m:t>
                          </m:r>
                        </m:e>
                      </m:d>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𝜂</m:t>
                      </m:r>
                      <m:sSub>
                        <m:sSubPr>
                          <m:ctrlPr>
                            <a:rPr lang="en-US" sz="2000" i="1">
                              <a:effectLst/>
                              <a:latin typeface="Cambria Math" panose="02040503050406030204" pitchFamily="18" charset="0"/>
                              <a:ea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rPr>
                            <m:t>𝑋</m:t>
                          </m:r>
                        </m:e>
                        <m:sub>
                          <m:r>
                            <a:rPr lang="en-US" sz="2000" i="1" baseline="-25000">
                              <a:effectLst/>
                              <a:latin typeface="Cambria Math" panose="02040503050406030204" pitchFamily="18" charset="0"/>
                              <a:ea typeface="Times New Roman" panose="02020603050405020304" pitchFamily="18" charset="0"/>
                            </a:rPr>
                            <m:t>𝑖</m:t>
                          </m:r>
                        </m:sub>
                      </m:sSub>
                      <m:r>
                        <a:rPr lang="en-US" sz="2000" i="1">
                          <a:effectLst/>
                          <a:latin typeface="Cambria Math" panose="02040503050406030204" pitchFamily="18" charset="0"/>
                          <a:ea typeface="Times New Roman" panose="02020603050405020304" pitchFamily="18" charset="0"/>
                        </a:rPr>
                        <m:t>+</m:t>
                      </m:r>
                      <m:sSub>
                        <m:sSubPr>
                          <m:ctrlPr>
                            <a:rPr lang="en-US" sz="2000" i="1">
                              <a:effectLst/>
                              <a:latin typeface="Cambria Math" panose="02040503050406030204" pitchFamily="18" charset="0"/>
                              <a:ea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rPr>
                            <m:t>𝜖</m:t>
                          </m:r>
                        </m:e>
                        <m:sub>
                          <m:r>
                            <a:rPr lang="en-US" sz="2000" i="1" baseline="-25000">
                              <a:effectLst/>
                              <a:latin typeface="Cambria Math" panose="02040503050406030204" pitchFamily="18" charset="0"/>
                              <a:ea typeface="Times New Roman" panose="02020603050405020304" pitchFamily="18" charset="0"/>
                            </a:rPr>
                            <m:t>𝑖</m:t>
                          </m:r>
                        </m:sub>
                      </m:sSub>
                      <m:r>
                        <a:rPr lang="en-US" sz="2000" i="1" baseline="-25000">
                          <a:effectLst/>
                          <a:latin typeface="Cambria Math" panose="02040503050406030204" pitchFamily="18" charset="0"/>
                          <a:ea typeface="Times New Roman" panose="02020603050405020304" pitchFamily="18" charset="0"/>
                        </a:rPr>
                        <m:t> </m:t>
                      </m:r>
                      <m:r>
                        <a:rPr lang="en-US" sz="2000" i="1">
                          <a:effectLst/>
                          <a:latin typeface="Cambria Math" panose="02040503050406030204" pitchFamily="18" charset="0"/>
                          <a:ea typeface="Times New Roman" panose="02020603050405020304" pitchFamily="18" charset="0"/>
                        </a:rPr>
                        <m:t>   </m:t>
                      </m:r>
                    </m:oMath>
                  </m:oMathPara>
                </a14:m>
                <a:endParaRPr lang="en-US" sz="2000" dirty="0">
                  <a:effectLst/>
                  <a:latin typeface="Times New Roman" panose="02020603050405020304" pitchFamily="18" charset="0"/>
                  <a:ea typeface="Times New Roman" panose="02020603050405020304" pitchFamily="18" charset="0"/>
                </a:endParaRPr>
              </a:p>
              <a:p>
                <a:endParaRPr lang="en-US" dirty="0"/>
              </a:p>
              <a:p>
                <a:r>
                  <a:rPr lang="en-US" dirty="0"/>
                  <a:t>Control for age in weeks. Cluster </a:t>
                </a:r>
                <a:r>
                  <a:rPr lang="en-US" dirty="0" err="1"/>
                  <a:t>s.e.</a:t>
                </a:r>
                <a:r>
                  <a:rPr lang="en-US" dirty="0"/>
                  <a:t> at age level. </a:t>
                </a:r>
              </a:p>
              <a:p>
                <a:r>
                  <a:rPr lang="en-US" dirty="0"/>
                  <a:t>Check that controls don’t matter</a:t>
                </a:r>
              </a:p>
              <a:p>
                <a14:m>
                  <m:oMath xmlns:m="http://schemas.openxmlformats.org/officeDocument/2006/math">
                    <m:r>
                      <a:rPr lang="en-US" sz="1800" i="1" kern="0" smtClean="0">
                        <a:effectLst/>
                        <a:latin typeface="Cambria Math" panose="02040503050406030204" pitchFamily="18" charset="0"/>
                        <a:ea typeface="Cambria Math" panose="02040503050406030204" pitchFamily="18" charset="0"/>
                        <a:cs typeface="Times New Roman" panose="02020603050405020304" pitchFamily="18" charset="0"/>
                      </a:rPr>
                      <m:t>𝛿</m:t>
                    </m:r>
                    <m:r>
                      <a:rPr lang="en-US" sz="1800" i="1" kern="0">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kern="0" smtClean="0">
                        <a:effectLst/>
                        <a:latin typeface="Cambria Math" panose="02040503050406030204" pitchFamily="18" charset="0"/>
                        <a:ea typeface="Cambria Math" panose="02040503050406030204" pitchFamily="18" charset="0"/>
                        <a:cs typeface="Times New Roman" panose="02020603050405020304" pitchFamily="18" charset="0"/>
                      </a:rPr>
                      <m:t>𝛾</m:t>
                    </m:r>
                  </m:oMath>
                </a14:m>
                <a:r>
                  <a:rPr lang="en-US" dirty="0">
                    <a:effectLst/>
                  </a:rPr>
                  <a:t> is the IV estimate of the effect of serving</a:t>
                </a:r>
                <a:endParaRPr lang="en-US" dirty="0"/>
              </a:p>
              <a:p>
                <a:endParaRPr lang="en-US" dirty="0"/>
              </a:p>
              <a:p>
                <a:endParaRPr lang="en-US" dirty="0"/>
              </a:p>
            </p:txBody>
          </p:sp>
        </mc:Choice>
        <mc:Fallback>
          <p:sp>
            <p:nvSpPr>
              <p:cNvPr id="3" name="Content Placeholder 2">
                <a:extLst>
                  <a:ext uri="{FF2B5EF4-FFF2-40B4-BE49-F238E27FC236}">
                    <a16:creationId xmlns:a16="http://schemas.microsoft.com/office/drawing/2014/main" id="{81183C6F-564A-74EA-5419-D28709908F31}"/>
                  </a:ext>
                </a:extLst>
              </p:cNvPr>
              <p:cNvSpPr>
                <a:spLocks noGrp="1" noRot="1" noChangeAspect="1" noMove="1" noResize="1" noEditPoints="1" noAdjustHandles="1" noChangeArrowheads="1" noChangeShapeType="1" noTextEdit="1"/>
              </p:cNvSpPr>
              <p:nvPr>
                <p:ph idx="1"/>
              </p:nvPr>
            </p:nvSpPr>
            <p:spPr>
              <a:blipFill>
                <a:blip r:embed="rId2"/>
                <a:stretch>
                  <a:fillRect l="-772" t="-1299" b="-2078"/>
                </a:stretch>
              </a:blipFill>
            </p:spPr>
            <p:txBody>
              <a:bodyPr/>
              <a:lstStyle/>
              <a:p>
                <a:r>
                  <a:rPr lang="en-US">
                    <a:noFill/>
                  </a:rPr>
                  <a:t> </a:t>
                </a:r>
              </a:p>
            </p:txBody>
          </p:sp>
        </mc:Fallback>
      </mc:AlternateContent>
    </p:spTree>
    <p:extLst>
      <p:ext uri="{BB962C8B-B14F-4D97-AF65-F5344CB8AC3E}">
        <p14:creationId xmlns:p14="http://schemas.microsoft.com/office/powerpoint/2010/main" val="934697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4332E-0923-1375-6F9F-FE250F7F598F}"/>
              </a:ext>
            </a:extLst>
          </p:cNvPr>
          <p:cNvSpPr>
            <a:spLocks noGrp="1"/>
          </p:cNvSpPr>
          <p:nvPr>
            <p:ph type="title"/>
          </p:nvPr>
        </p:nvSpPr>
        <p:spPr/>
        <p:txBody>
          <a:bodyPr/>
          <a:lstStyle/>
          <a:p>
            <a:r>
              <a:rPr lang="en-US" dirty="0"/>
              <a:t>Probability of serving fell after V-day</a:t>
            </a:r>
          </a:p>
        </p:txBody>
      </p:sp>
      <p:pic>
        <p:nvPicPr>
          <p:cNvPr id="4" name="Content Placeholder 3" descr="A graph of a graph of a graph of a graph of a graph of a graph of a graph of a graph of a graph of a graph of a graph of a graph of a graph of&#10;&#10;Description automatically generated">
            <a:extLst>
              <a:ext uri="{FF2B5EF4-FFF2-40B4-BE49-F238E27FC236}">
                <a16:creationId xmlns:a16="http://schemas.microsoft.com/office/drawing/2014/main" id="{78641650-C4D4-1C1B-3163-50DE2E4EE2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981200"/>
            <a:ext cx="6858000" cy="4114800"/>
          </a:xfrm>
          <a:prstGeom prst="rect">
            <a:avLst/>
          </a:prstGeom>
        </p:spPr>
      </p:pic>
      <p:sp>
        <p:nvSpPr>
          <p:cNvPr id="3" name="TextBox 2">
            <a:extLst>
              <a:ext uri="{FF2B5EF4-FFF2-40B4-BE49-F238E27FC236}">
                <a16:creationId xmlns:a16="http://schemas.microsoft.com/office/drawing/2014/main" id="{67EA4D9F-C81C-18CA-53AE-CEBF5D1CF472}"/>
              </a:ext>
            </a:extLst>
          </p:cNvPr>
          <p:cNvSpPr txBox="1"/>
          <p:nvPr/>
        </p:nvSpPr>
        <p:spPr>
          <a:xfrm>
            <a:off x="762000" y="6096000"/>
            <a:ext cx="7476727" cy="461665"/>
          </a:xfrm>
          <a:prstGeom prst="rect">
            <a:avLst/>
          </a:prstGeom>
          <a:noFill/>
        </p:spPr>
        <p:txBody>
          <a:bodyPr wrap="none" rtlCol="0">
            <a:spAutoFit/>
          </a:bodyPr>
          <a:lstStyle/>
          <a:p>
            <a:r>
              <a:rPr lang="en-US" dirty="0"/>
              <a:t>But 1-data noisy for Blacks and 2-exhibits seasonality</a:t>
            </a:r>
          </a:p>
        </p:txBody>
      </p:sp>
    </p:spTree>
    <p:extLst>
      <p:ext uri="{BB962C8B-B14F-4D97-AF65-F5344CB8AC3E}">
        <p14:creationId xmlns:p14="http://schemas.microsoft.com/office/powerpoint/2010/main" val="1694438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B19D5-2C36-D25E-359E-822E3C0E5DB2}"/>
              </a:ext>
            </a:extLst>
          </p:cNvPr>
          <p:cNvSpPr>
            <a:spLocks noGrp="1"/>
          </p:cNvSpPr>
          <p:nvPr>
            <p:ph type="title"/>
          </p:nvPr>
        </p:nvSpPr>
        <p:spPr/>
        <p:txBody>
          <a:bodyPr/>
          <a:lstStyle/>
          <a:p>
            <a:r>
              <a:rPr lang="en-US" dirty="0"/>
              <a:t>Lifespan falls after V-day</a:t>
            </a:r>
          </a:p>
        </p:txBody>
      </p:sp>
      <p:pic>
        <p:nvPicPr>
          <p:cNvPr id="4" name="Content Placeholder 3" descr="A graph of a number of black and white lines&#10;&#10;Description automatically generated with medium confidence">
            <a:extLst>
              <a:ext uri="{FF2B5EF4-FFF2-40B4-BE49-F238E27FC236}">
                <a16:creationId xmlns:a16="http://schemas.microsoft.com/office/drawing/2014/main" id="{3258865C-300C-C785-E120-B7B0EA18BD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552832"/>
            <a:ext cx="7366000" cy="4419600"/>
          </a:xfrm>
          <a:prstGeom prst="rect">
            <a:avLst/>
          </a:prstGeom>
        </p:spPr>
      </p:pic>
      <p:sp>
        <p:nvSpPr>
          <p:cNvPr id="3" name="TextBox 2">
            <a:extLst>
              <a:ext uri="{FF2B5EF4-FFF2-40B4-BE49-F238E27FC236}">
                <a16:creationId xmlns:a16="http://schemas.microsoft.com/office/drawing/2014/main" id="{94934689-6FA5-3643-D647-BA90235C0A8E}"/>
              </a:ext>
            </a:extLst>
          </p:cNvPr>
          <p:cNvSpPr txBox="1"/>
          <p:nvPr/>
        </p:nvSpPr>
        <p:spPr>
          <a:xfrm>
            <a:off x="762000" y="6096000"/>
            <a:ext cx="7476727" cy="461665"/>
          </a:xfrm>
          <a:prstGeom prst="rect">
            <a:avLst/>
          </a:prstGeom>
          <a:noFill/>
        </p:spPr>
        <p:txBody>
          <a:bodyPr wrap="none" rtlCol="0">
            <a:spAutoFit/>
          </a:bodyPr>
          <a:lstStyle/>
          <a:p>
            <a:r>
              <a:rPr lang="en-US" dirty="0"/>
              <a:t>But 1-data noisy for Blacks and 2-exhibits seasonality</a:t>
            </a:r>
          </a:p>
        </p:txBody>
      </p:sp>
    </p:spTree>
    <p:extLst>
      <p:ext uri="{BB962C8B-B14F-4D97-AF65-F5344CB8AC3E}">
        <p14:creationId xmlns:p14="http://schemas.microsoft.com/office/powerpoint/2010/main" val="2114470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C91E0F9-D3BE-0AF5-AB78-C19C0F0B70B2}"/>
              </a:ext>
            </a:extLst>
          </p:cNvPr>
          <p:cNvGraphicFramePr>
            <a:graphicFrameLocks noGrp="1"/>
          </p:cNvGraphicFramePr>
          <p:nvPr>
            <p:extLst>
              <p:ext uri="{D42A27DB-BD31-4B8C-83A1-F6EECF244321}">
                <p14:modId xmlns:p14="http://schemas.microsoft.com/office/powerpoint/2010/main" val="3775669805"/>
              </p:ext>
            </p:extLst>
          </p:nvPr>
        </p:nvGraphicFramePr>
        <p:xfrm>
          <a:off x="457200" y="838200"/>
          <a:ext cx="8229599" cy="4433773"/>
        </p:xfrm>
        <a:graphic>
          <a:graphicData uri="http://schemas.openxmlformats.org/drawingml/2006/table">
            <a:tbl>
              <a:tblPr/>
              <a:tblGrid>
                <a:gridCol w="1625455">
                  <a:extLst>
                    <a:ext uri="{9D8B030D-6E8A-4147-A177-3AD203B41FA5}">
                      <a16:colId xmlns:a16="http://schemas.microsoft.com/office/drawing/2014/main" val="3965717930"/>
                    </a:ext>
                  </a:extLst>
                </a:gridCol>
                <a:gridCol w="771799">
                  <a:extLst>
                    <a:ext uri="{9D8B030D-6E8A-4147-A177-3AD203B41FA5}">
                      <a16:colId xmlns:a16="http://schemas.microsoft.com/office/drawing/2014/main" val="794662798"/>
                    </a:ext>
                  </a:extLst>
                </a:gridCol>
                <a:gridCol w="149098">
                  <a:extLst>
                    <a:ext uri="{9D8B030D-6E8A-4147-A177-3AD203B41FA5}">
                      <a16:colId xmlns:a16="http://schemas.microsoft.com/office/drawing/2014/main" val="2641003667"/>
                    </a:ext>
                  </a:extLst>
                </a:gridCol>
                <a:gridCol w="771799">
                  <a:extLst>
                    <a:ext uri="{9D8B030D-6E8A-4147-A177-3AD203B41FA5}">
                      <a16:colId xmlns:a16="http://schemas.microsoft.com/office/drawing/2014/main" val="2713597234"/>
                    </a:ext>
                  </a:extLst>
                </a:gridCol>
                <a:gridCol w="771799">
                  <a:extLst>
                    <a:ext uri="{9D8B030D-6E8A-4147-A177-3AD203B41FA5}">
                      <a16:colId xmlns:a16="http://schemas.microsoft.com/office/drawing/2014/main" val="79313433"/>
                    </a:ext>
                  </a:extLst>
                </a:gridCol>
                <a:gridCol w="771799">
                  <a:extLst>
                    <a:ext uri="{9D8B030D-6E8A-4147-A177-3AD203B41FA5}">
                      <a16:colId xmlns:a16="http://schemas.microsoft.com/office/drawing/2014/main" val="3562311460"/>
                    </a:ext>
                  </a:extLst>
                </a:gridCol>
                <a:gridCol w="140327">
                  <a:extLst>
                    <a:ext uri="{9D8B030D-6E8A-4147-A177-3AD203B41FA5}">
                      <a16:colId xmlns:a16="http://schemas.microsoft.com/office/drawing/2014/main" val="4148983007"/>
                    </a:ext>
                  </a:extLst>
                </a:gridCol>
                <a:gridCol w="771799">
                  <a:extLst>
                    <a:ext uri="{9D8B030D-6E8A-4147-A177-3AD203B41FA5}">
                      <a16:colId xmlns:a16="http://schemas.microsoft.com/office/drawing/2014/main" val="1773628309"/>
                    </a:ext>
                  </a:extLst>
                </a:gridCol>
                <a:gridCol w="140327">
                  <a:extLst>
                    <a:ext uri="{9D8B030D-6E8A-4147-A177-3AD203B41FA5}">
                      <a16:colId xmlns:a16="http://schemas.microsoft.com/office/drawing/2014/main" val="1658576797"/>
                    </a:ext>
                  </a:extLst>
                </a:gridCol>
                <a:gridCol w="771799">
                  <a:extLst>
                    <a:ext uri="{9D8B030D-6E8A-4147-A177-3AD203B41FA5}">
                      <a16:colId xmlns:a16="http://schemas.microsoft.com/office/drawing/2014/main" val="327650037"/>
                    </a:ext>
                  </a:extLst>
                </a:gridCol>
                <a:gridCol w="771799">
                  <a:extLst>
                    <a:ext uri="{9D8B030D-6E8A-4147-A177-3AD203B41FA5}">
                      <a16:colId xmlns:a16="http://schemas.microsoft.com/office/drawing/2014/main" val="3579491130"/>
                    </a:ext>
                  </a:extLst>
                </a:gridCol>
                <a:gridCol w="771799">
                  <a:extLst>
                    <a:ext uri="{9D8B030D-6E8A-4147-A177-3AD203B41FA5}">
                      <a16:colId xmlns:a16="http://schemas.microsoft.com/office/drawing/2014/main" val="2234413815"/>
                    </a:ext>
                  </a:extLst>
                </a:gridCol>
              </a:tblGrid>
              <a:tr h="187036">
                <a:tc>
                  <a:txBody>
                    <a:bodyPr/>
                    <a:lstStyle/>
                    <a:p>
                      <a:pPr algn="l" fontAlgn="b"/>
                      <a:r>
                        <a:rPr lang="en-US" sz="1400" b="0" i="0" u="none" strike="noStrike" dirty="0">
                          <a:solidFill>
                            <a:srgbClr val="000000"/>
                          </a:solidFill>
                          <a:effectLst/>
                          <a:latin typeface="Calibri" panose="020F0502020204030204" pitchFamily="34" charset="0"/>
                        </a:rPr>
                        <a:t> </a:t>
                      </a:r>
                    </a:p>
                  </a:txBody>
                  <a:tcPr marL="8767" marR="8767" marT="8767" marB="0" anchor="b">
                    <a:lnL>
                      <a:noFill/>
                    </a:lnL>
                    <a:lnR>
                      <a:noFill/>
                    </a:lnR>
                    <a:lnT w="6350" cap="flat" cmpd="sng" algn="ctr">
                      <a:solidFill>
                        <a:srgbClr val="000000"/>
                      </a:solidFill>
                      <a:prstDash val="solid"/>
                      <a:round/>
                      <a:headEnd type="none" w="med" len="med"/>
                      <a:tailEnd type="none" w="med" len="med"/>
                    </a:lnT>
                    <a:lnB>
                      <a:noFill/>
                    </a:lnB>
                  </a:tcPr>
                </a:tc>
                <a:tc gridSpan="5">
                  <a:txBody>
                    <a:bodyPr/>
                    <a:lstStyle/>
                    <a:p>
                      <a:pPr algn="ctr" fontAlgn="b"/>
                      <a:r>
                        <a:rPr lang="en-US" sz="1400" b="0" i="0" u="none" strike="noStrike">
                          <a:solidFill>
                            <a:srgbClr val="000000"/>
                          </a:solidFill>
                          <a:effectLst/>
                          <a:latin typeface="Calibri" panose="020F0502020204030204" pitchFamily="34" charset="0"/>
                        </a:rPr>
                        <a:t>Blacks</a:t>
                      </a:r>
                    </a:p>
                  </a:txBody>
                  <a:tcPr marL="8767" marR="8767" marT="87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400" b="0" i="0" u="none" strike="noStrike">
                          <a:solidFill>
                            <a:srgbClr val="000000"/>
                          </a:solidFill>
                          <a:effectLst/>
                          <a:latin typeface="Calibri" panose="020F0502020204030204" pitchFamily="34" charset="0"/>
                        </a:rPr>
                        <a:t> </a:t>
                      </a:r>
                    </a:p>
                  </a:txBody>
                  <a:tcPr marL="8767" marR="8767" marT="8767" marB="0" anchor="b">
                    <a:lnL>
                      <a:noFill/>
                    </a:lnL>
                    <a:lnR>
                      <a:noFill/>
                    </a:lnR>
                    <a:lnT w="6350" cap="flat" cmpd="sng" algn="ctr">
                      <a:solidFill>
                        <a:srgbClr val="000000"/>
                      </a:solidFill>
                      <a:prstDash val="solid"/>
                      <a:round/>
                      <a:headEnd type="none" w="med" len="med"/>
                      <a:tailEnd type="none" w="med" len="med"/>
                    </a:lnT>
                    <a:lnB>
                      <a:noFill/>
                    </a:lnB>
                  </a:tcPr>
                </a:tc>
                <a:tc gridSpan="5">
                  <a:txBody>
                    <a:bodyPr/>
                    <a:lstStyle/>
                    <a:p>
                      <a:pPr algn="ctr" fontAlgn="b"/>
                      <a:r>
                        <a:rPr lang="en-US" sz="1400" b="0" i="0" u="none" strike="noStrike">
                          <a:solidFill>
                            <a:srgbClr val="000000"/>
                          </a:solidFill>
                          <a:effectLst/>
                          <a:latin typeface="Calibri" panose="020F0502020204030204" pitchFamily="34" charset="0"/>
                        </a:rPr>
                        <a:t>Whites</a:t>
                      </a:r>
                    </a:p>
                  </a:txBody>
                  <a:tcPr marL="8767" marR="8767" marT="87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0614049"/>
                  </a:ext>
                </a:extLst>
              </a:tr>
              <a:tr h="187036">
                <a:tc>
                  <a:txBody>
                    <a:bodyPr/>
                    <a:lstStyle/>
                    <a:p>
                      <a:pPr algn="l" fontAlgn="b"/>
                      <a:r>
                        <a:rPr lang="en-US" sz="1400" b="0" i="0" u="none" strike="noStrike" dirty="0">
                          <a:solidFill>
                            <a:srgbClr val="000000"/>
                          </a:solidFill>
                          <a:effectLst/>
                          <a:latin typeface="Calibri" panose="020F0502020204030204" pitchFamily="34" charset="0"/>
                        </a:rPr>
                        <a:t>Dependent variable:</a:t>
                      </a:r>
                    </a:p>
                  </a:txBody>
                  <a:tcPr marL="8767" marR="8767" marT="876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Enlisted</a:t>
                      </a:r>
                    </a:p>
                  </a:txBody>
                  <a:tcPr marL="8767" marR="8767" marT="87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fontAlgn="b"/>
                      <a:r>
                        <a:rPr lang="en-US" sz="1400" b="0" i="0" u="none" strike="noStrike">
                          <a:solidFill>
                            <a:srgbClr val="000000"/>
                          </a:solidFill>
                          <a:effectLst/>
                          <a:latin typeface="Calibri" panose="020F0502020204030204" pitchFamily="34" charset="0"/>
                        </a:rPr>
                        <a:t>age at death</a:t>
                      </a:r>
                    </a:p>
                  </a:txBody>
                  <a:tcPr marL="8767" marR="8767" marT="87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Enlisted</a:t>
                      </a:r>
                    </a:p>
                  </a:txBody>
                  <a:tcPr marL="8767" marR="8767" marT="87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fontAlgn="b"/>
                      <a:r>
                        <a:rPr lang="en-US" sz="1400" b="0" i="0" u="none" strike="noStrike">
                          <a:solidFill>
                            <a:srgbClr val="000000"/>
                          </a:solidFill>
                          <a:effectLst/>
                          <a:latin typeface="Calibri" panose="020F0502020204030204" pitchFamily="34" charset="0"/>
                        </a:rPr>
                        <a:t>age at death</a:t>
                      </a:r>
                    </a:p>
                  </a:txBody>
                  <a:tcPr marL="8767" marR="8767" marT="87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3834329"/>
                  </a:ext>
                </a:extLst>
              </a:tr>
              <a:tr h="187036">
                <a:tc>
                  <a:txBody>
                    <a:bodyPr/>
                    <a:lstStyle/>
                    <a:p>
                      <a:pPr algn="l" fontAlgn="b"/>
                      <a:endParaRPr lang="en-US" sz="1400" b="0" i="0" u="none" strike="noStrike" dirty="0">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FS</a:t>
                      </a:r>
                    </a:p>
                  </a:txBody>
                  <a:tcPr marL="8767" marR="8767" marT="87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RF</a:t>
                      </a:r>
                    </a:p>
                  </a:txBody>
                  <a:tcPr marL="8767" marR="8767" marT="87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OLS</a:t>
                      </a:r>
                    </a:p>
                  </a:txBody>
                  <a:tcPr marL="8767" marR="8767" marT="87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IV</a:t>
                      </a:r>
                    </a:p>
                  </a:txBody>
                  <a:tcPr marL="8767" marR="8767" marT="87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FS</a:t>
                      </a:r>
                    </a:p>
                  </a:txBody>
                  <a:tcPr marL="8767" marR="8767" marT="87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RF</a:t>
                      </a:r>
                    </a:p>
                  </a:txBody>
                  <a:tcPr marL="8767" marR="8767" marT="87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OLS</a:t>
                      </a:r>
                    </a:p>
                  </a:txBody>
                  <a:tcPr marL="8767" marR="8767" marT="87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IV</a:t>
                      </a:r>
                    </a:p>
                  </a:txBody>
                  <a:tcPr marL="8767" marR="8767" marT="8767"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37379733"/>
                  </a:ext>
                </a:extLst>
              </a:tr>
              <a:tr h="187036">
                <a:tc>
                  <a:txBody>
                    <a:bodyPr/>
                    <a:lstStyle/>
                    <a:p>
                      <a:pPr algn="l" fontAlgn="b"/>
                      <a:r>
                        <a:rPr lang="en-US" sz="1400" b="1" i="0" u="none" strike="noStrike">
                          <a:solidFill>
                            <a:srgbClr val="000000"/>
                          </a:solidFill>
                          <a:effectLst/>
                          <a:latin typeface="Calibri" panose="020F0502020204030204" pitchFamily="34" charset="0"/>
                        </a:rPr>
                        <a:t>Panel A: just age in weeks</a:t>
                      </a:r>
                    </a:p>
                  </a:txBody>
                  <a:tcPr marL="8767" marR="8767" marT="8767"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extLst>
                  <a:ext uri="{0D108BD9-81ED-4DB2-BD59-A6C34878D82A}">
                    <a16:rowId xmlns:a16="http://schemas.microsoft.com/office/drawing/2014/main" val="1987353001"/>
                  </a:ext>
                </a:extLst>
              </a:tr>
              <a:tr h="187036">
                <a:tc>
                  <a:txBody>
                    <a:bodyPr/>
                    <a:lstStyle/>
                    <a:p>
                      <a:pPr algn="l" fontAlgn="b"/>
                      <a:r>
                        <a:rPr lang="en-US" sz="1400" b="0" i="0" u="none" strike="noStrike">
                          <a:solidFill>
                            <a:srgbClr val="000000"/>
                          </a:solidFill>
                          <a:effectLst/>
                          <a:latin typeface="Calibri" panose="020F0502020204030204" pitchFamily="34" charset="0"/>
                        </a:rPr>
                        <a:t>I(turn 18 after V-day)</a:t>
                      </a:r>
                    </a:p>
                  </a:txBody>
                  <a:tcPr marL="8767" marR="8767" marT="8767"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-0.0189*</a:t>
                      </a: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-1.0131*</a:t>
                      </a: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-0.0234**</a:t>
                      </a: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-0.4679**</a:t>
                      </a: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extLst>
                  <a:ext uri="{0D108BD9-81ED-4DB2-BD59-A6C34878D82A}">
                    <a16:rowId xmlns:a16="http://schemas.microsoft.com/office/drawing/2014/main" val="2433542779"/>
                  </a:ext>
                </a:extLst>
              </a:tr>
              <a:tr h="187036">
                <a:tc>
                  <a:txBody>
                    <a:bodyPr/>
                    <a:lstStyle/>
                    <a:p>
                      <a:pPr algn="l"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(0.0104)</a:t>
                      </a:r>
                    </a:p>
                  </a:txBody>
                  <a:tcPr marL="8767" marR="8767" marT="8767"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(0.5694)</a:t>
                      </a: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(0.0050)</a:t>
                      </a: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(0.0815)</a:t>
                      </a: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extLst>
                  <a:ext uri="{0D108BD9-81ED-4DB2-BD59-A6C34878D82A}">
                    <a16:rowId xmlns:a16="http://schemas.microsoft.com/office/drawing/2014/main" val="3421856514"/>
                  </a:ext>
                </a:extLst>
              </a:tr>
              <a:tr h="187036">
                <a:tc>
                  <a:txBody>
                    <a:bodyPr/>
                    <a:lstStyle/>
                    <a:p>
                      <a:pPr algn="l" fontAlgn="b"/>
                      <a:r>
                        <a:rPr lang="en-US" sz="1400" b="0" i="0" u="none" strike="noStrike">
                          <a:solidFill>
                            <a:srgbClr val="000000"/>
                          </a:solidFill>
                          <a:effectLst/>
                          <a:latin typeface="Calibri" panose="020F0502020204030204" pitchFamily="34" charset="0"/>
                        </a:rPr>
                        <a:t>Enlisted </a:t>
                      </a: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0.6377*</a:t>
                      </a:r>
                    </a:p>
                  </a:txBody>
                  <a:tcPr marL="8767" marR="8767" marT="876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53.4761</a:t>
                      </a: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0.8958**</a:t>
                      </a:r>
                    </a:p>
                  </a:txBody>
                  <a:tcPr marL="8767" marR="8767" marT="8767"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20.02**</a:t>
                      </a:r>
                    </a:p>
                  </a:txBody>
                  <a:tcPr marL="8767" marR="8767" marT="8767" marB="0" anchor="b">
                    <a:lnL>
                      <a:noFill/>
                    </a:lnL>
                    <a:lnR>
                      <a:noFill/>
                    </a:lnR>
                    <a:lnT>
                      <a:noFill/>
                    </a:lnT>
                    <a:lnB>
                      <a:noFill/>
                    </a:lnB>
                  </a:tcPr>
                </a:tc>
                <a:extLst>
                  <a:ext uri="{0D108BD9-81ED-4DB2-BD59-A6C34878D82A}">
                    <a16:rowId xmlns:a16="http://schemas.microsoft.com/office/drawing/2014/main" val="1403108358"/>
                  </a:ext>
                </a:extLst>
              </a:tr>
              <a:tr h="187036">
                <a:tc>
                  <a:txBody>
                    <a:bodyPr/>
                    <a:lstStyle/>
                    <a:p>
                      <a:pPr algn="l"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(0.3724)</a:t>
                      </a:r>
                    </a:p>
                  </a:txBody>
                  <a:tcPr marL="8767" marR="8767" marT="876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(41.3105)</a:t>
                      </a: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(0.0637)</a:t>
                      </a:r>
                    </a:p>
                  </a:txBody>
                  <a:tcPr marL="8767" marR="8767" marT="876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(3.7993)</a:t>
                      </a:r>
                    </a:p>
                  </a:txBody>
                  <a:tcPr marL="8767" marR="8767" marT="8767" marB="0" anchor="b">
                    <a:lnL>
                      <a:noFill/>
                    </a:lnL>
                    <a:lnR>
                      <a:noFill/>
                    </a:lnR>
                    <a:lnT>
                      <a:noFill/>
                    </a:lnT>
                    <a:lnB>
                      <a:noFill/>
                    </a:lnB>
                  </a:tcPr>
                </a:tc>
                <a:extLst>
                  <a:ext uri="{0D108BD9-81ED-4DB2-BD59-A6C34878D82A}">
                    <a16:rowId xmlns:a16="http://schemas.microsoft.com/office/drawing/2014/main" val="226867200"/>
                  </a:ext>
                </a:extLst>
              </a:tr>
              <a:tr h="187036">
                <a:tc>
                  <a:txBody>
                    <a:bodyPr/>
                    <a:lstStyle/>
                    <a:p>
                      <a:pPr algn="l" fontAlgn="b"/>
                      <a:r>
                        <a:rPr lang="en-US" sz="1400" b="0" i="0" u="none" strike="noStrike">
                          <a:solidFill>
                            <a:srgbClr val="000000"/>
                          </a:solidFill>
                          <a:effectLst/>
                          <a:latin typeface="Calibri" panose="020F0502020204030204" pitchFamily="34" charset="0"/>
                        </a:rPr>
                        <a:t>Cragg-Donald F-stat</a:t>
                      </a:r>
                    </a:p>
                  </a:txBody>
                  <a:tcPr marL="8767" marR="8767" marT="8767"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3.32</a:t>
                      </a: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211.95</a:t>
                      </a:r>
                    </a:p>
                  </a:txBody>
                  <a:tcPr marL="8767" marR="8767" marT="8767" marB="0" anchor="b">
                    <a:lnL>
                      <a:noFill/>
                    </a:lnL>
                    <a:lnR>
                      <a:noFill/>
                    </a:lnR>
                    <a:lnT>
                      <a:noFill/>
                    </a:lnT>
                    <a:lnB>
                      <a:noFill/>
                    </a:lnB>
                  </a:tcPr>
                </a:tc>
                <a:extLst>
                  <a:ext uri="{0D108BD9-81ED-4DB2-BD59-A6C34878D82A}">
                    <a16:rowId xmlns:a16="http://schemas.microsoft.com/office/drawing/2014/main" val="55294232"/>
                  </a:ext>
                </a:extLst>
              </a:tr>
              <a:tr h="187036">
                <a:tc>
                  <a:txBody>
                    <a:bodyPr/>
                    <a:lstStyle/>
                    <a:p>
                      <a:pPr algn="l" fontAlgn="b"/>
                      <a:r>
                        <a:rPr lang="en-US" sz="1400" b="0" i="0" u="none" strike="noStrike">
                          <a:solidFill>
                            <a:srgbClr val="000000"/>
                          </a:solidFill>
                          <a:effectLst/>
                          <a:latin typeface="Calibri" panose="020F0502020204030204" pitchFamily="34" charset="0"/>
                        </a:rPr>
                        <a:t>N</a:t>
                      </a:r>
                    </a:p>
                  </a:txBody>
                  <a:tcPr marL="8767" marR="8767" marT="8767" marB="0" anchor="b">
                    <a:lnL>
                      <a:noFill/>
                    </a:lnL>
                    <a:lnR>
                      <a:noFill/>
                    </a:lnR>
                    <a:lnT>
                      <a:noFill/>
                    </a:lnT>
                    <a:lnB>
                      <a:noFill/>
                    </a:lnB>
                  </a:tcPr>
                </a:tc>
                <a:tc gridSpan="5">
                  <a:txBody>
                    <a:bodyPr/>
                    <a:lstStyle/>
                    <a:p>
                      <a:pPr algn="ctr" fontAlgn="b"/>
                      <a:r>
                        <a:rPr lang="en-US" sz="1400" b="0" i="0" u="none" strike="noStrike" dirty="0">
                          <a:solidFill>
                            <a:srgbClr val="000000"/>
                          </a:solidFill>
                          <a:effectLst/>
                          <a:latin typeface="Calibri" panose="020F0502020204030204" pitchFamily="34" charset="0"/>
                        </a:rPr>
                        <a:t>15,188</a:t>
                      </a:r>
                    </a:p>
                  </a:txBody>
                  <a:tcPr marL="8767" marR="8767" marT="876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gridSpan="5">
                  <a:txBody>
                    <a:bodyPr/>
                    <a:lstStyle/>
                    <a:p>
                      <a:pPr algn="ctr" fontAlgn="b"/>
                      <a:r>
                        <a:rPr lang="en-US" sz="1400" b="0" i="0" u="none" strike="noStrike">
                          <a:solidFill>
                            <a:srgbClr val="000000"/>
                          </a:solidFill>
                          <a:effectLst/>
                          <a:latin typeface="Calibri" panose="020F0502020204030204" pitchFamily="34" charset="0"/>
                        </a:rPr>
                        <a:t>729,714</a:t>
                      </a:r>
                    </a:p>
                  </a:txBody>
                  <a:tcPr marL="8767" marR="8767" marT="876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70182048"/>
                  </a:ext>
                </a:extLst>
              </a:tr>
              <a:tr h="177100">
                <a:tc>
                  <a:txBody>
                    <a:bodyPr/>
                    <a:lstStyle/>
                    <a:p>
                      <a:pPr algn="l"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extLst>
                  <a:ext uri="{0D108BD9-81ED-4DB2-BD59-A6C34878D82A}">
                    <a16:rowId xmlns:a16="http://schemas.microsoft.com/office/drawing/2014/main" val="734266514"/>
                  </a:ext>
                </a:extLst>
              </a:tr>
              <a:tr h="187036">
                <a:tc>
                  <a:txBody>
                    <a:bodyPr/>
                    <a:lstStyle/>
                    <a:p>
                      <a:pPr algn="l" fontAlgn="b"/>
                      <a:r>
                        <a:rPr lang="en-US" sz="1400" b="1" i="0" u="none" strike="noStrike">
                          <a:solidFill>
                            <a:srgbClr val="000000"/>
                          </a:solidFill>
                          <a:effectLst/>
                          <a:latin typeface="Calibri" panose="020F0502020204030204" pitchFamily="34" charset="0"/>
                        </a:rPr>
                        <a:t>Panel C: All controls</a:t>
                      </a: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extLst>
                  <a:ext uri="{0D108BD9-81ED-4DB2-BD59-A6C34878D82A}">
                    <a16:rowId xmlns:a16="http://schemas.microsoft.com/office/drawing/2014/main" val="1520661653"/>
                  </a:ext>
                </a:extLst>
              </a:tr>
              <a:tr h="187036">
                <a:tc>
                  <a:txBody>
                    <a:bodyPr/>
                    <a:lstStyle/>
                    <a:p>
                      <a:pPr algn="l" fontAlgn="b"/>
                      <a:r>
                        <a:rPr lang="en-US" sz="1400" b="0" i="0" u="none" strike="noStrike">
                          <a:solidFill>
                            <a:srgbClr val="000000"/>
                          </a:solidFill>
                          <a:effectLst/>
                          <a:latin typeface="Calibri" panose="020F0502020204030204" pitchFamily="34" charset="0"/>
                        </a:rPr>
                        <a:t>I(turn 18 after V-day)</a:t>
                      </a:r>
                    </a:p>
                  </a:txBody>
                  <a:tcPr marL="8767" marR="8767" marT="876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-0.0120</a:t>
                      </a: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-0.9595**</a:t>
                      </a: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-0.0237**</a:t>
                      </a: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-0.5187**</a:t>
                      </a: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extLst>
                  <a:ext uri="{0D108BD9-81ED-4DB2-BD59-A6C34878D82A}">
                    <a16:rowId xmlns:a16="http://schemas.microsoft.com/office/drawing/2014/main" val="1579524495"/>
                  </a:ext>
                </a:extLst>
              </a:tr>
              <a:tr h="187036">
                <a:tc>
                  <a:txBody>
                    <a:bodyPr/>
                    <a:lstStyle/>
                    <a:p>
                      <a:pPr algn="l"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(0.0111)</a:t>
                      </a: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(0.4869)</a:t>
                      </a: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(0.0016)</a:t>
                      </a: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(0.0711)</a:t>
                      </a: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extLst>
                  <a:ext uri="{0D108BD9-81ED-4DB2-BD59-A6C34878D82A}">
                    <a16:rowId xmlns:a16="http://schemas.microsoft.com/office/drawing/2014/main" val="4252851883"/>
                  </a:ext>
                </a:extLst>
              </a:tr>
              <a:tr h="187036">
                <a:tc>
                  <a:txBody>
                    <a:bodyPr/>
                    <a:lstStyle/>
                    <a:p>
                      <a:pPr algn="l" fontAlgn="b"/>
                      <a:r>
                        <a:rPr lang="en-US" sz="1400" b="0" i="0" u="none" strike="noStrike">
                          <a:solidFill>
                            <a:srgbClr val="000000"/>
                          </a:solidFill>
                          <a:effectLst/>
                          <a:latin typeface="Calibri" panose="020F0502020204030204" pitchFamily="34" charset="0"/>
                        </a:rPr>
                        <a:t>Enlisted </a:t>
                      </a: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0.4463</a:t>
                      </a:r>
                    </a:p>
                  </a:txBody>
                  <a:tcPr marL="8767" marR="8767" marT="876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79.6864</a:t>
                      </a: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0.7625**</a:t>
                      </a:r>
                    </a:p>
                  </a:txBody>
                  <a:tcPr marL="8767" marR="8767" marT="8767"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21.854**</a:t>
                      </a:r>
                    </a:p>
                  </a:txBody>
                  <a:tcPr marL="8767" marR="8767" marT="8767" marB="0" anchor="b">
                    <a:lnL>
                      <a:noFill/>
                    </a:lnL>
                    <a:lnR>
                      <a:noFill/>
                    </a:lnR>
                    <a:lnT>
                      <a:noFill/>
                    </a:lnT>
                    <a:lnB>
                      <a:noFill/>
                    </a:lnB>
                  </a:tcPr>
                </a:tc>
                <a:extLst>
                  <a:ext uri="{0D108BD9-81ED-4DB2-BD59-A6C34878D82A}">
                    <a16:rowId xmlns:a16="http://schemas.microsoft.com/office/drawing/2014/main" val="2345562901"/>
                  </a:ext>
                </a:extLst>
              </a:tr>
              <a:tr h="187036">
                <a:tc>
                  <a:txBody>
                    <a:bodyPr/>
                    <a:lstStyle/>
                    <a:p>
                      <a:pPr algn="l"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(0.3782)</a:t>
                      </a:r>
                    </a:p>
                  </a:txBody>
                  <a:tcPr marL="8767" marR="8767" marT="876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(79.4736)</a:t>
                      </a: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(0.0510)</a:t>
                      </a:r>
                    </a:p>
                  </a:txBody>
                  <a:tcPr marL="8767" marR="8767" marT="876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(3.9256)</a:t>
                      </a:r>
                    </a:p>
                  </a:txBody>
                  <a:tcPr marL="8767" marR="8767" marT="8767" marB="0" anchor="b">
                    <a:lnL>
                      <a:noFill/>
                    </a:lnL>
                    <a:lnR>
                      <a:noFill/>
                    </a:lnR>
                    <a:lnT>
                      <a:noFill/>
                    </a:lnT>
                    <a:lnB>
                      <a:noFill/>
                    </a:lnB>
                  </a:tcPr>
                </a:tc>
                <a:extLst>
                  <a:ext uri="{0D108BD9-81ED-4DB2-BD59-A6C34878D82A}">
                    <a16:rowId xmlns:a16="http://schemas.microsoft.com/office/drawing/2014/main" val="3807019015"/>
                  </a:ext>
                </a:extLst>
              </a:tr>
              <a:tr h="187036">
                <a:tc>
                  <a:txBody>
                    <a:bodyPr/>
                    <a:lstStyle/>
                    <a:p>
                      <a:pPr algn="l" fontAlgn="b"/>
                      <a:r>
                        <a:rPr lang="en-US" sz="1400" b="0" i="0" u="none" strike="noStrike">
                          <a:solidFill>
                            <a:srgbClr val="000000"/>
                          </a:solidFill>
                          <a:effectLst/>
                          <a:latin typeface="Calibri" panose="020F0502020204030204" pitchFamily="34" charset="0"/>
                        </a:rPr>
                        <a:t>Cragg-Donald F-stat</a:t>
                      </a:r>
                    </a:p>
                  </a:txBody>
                  <a:tcPr marL="8767" marR="8767" marT="8767"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1.26</a:t>
                      </a: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222.95</a:t>
                      </a:r>
                    </a:p>
                  </a:txBody>
                  <a:tcPr marL="8767" marR="8767" marT="8767" marB="0" anchor="b">
                    <a:lnL>
                      <a:noFill/>
                    </a:lnL>
                    <a:lnR>
                      <a:noFill/>
                    </a:lnR>
                    <a:lnT>
                      <a:noFill/>
                    </a:lnT>
                    <a:lnB>
                      <a:noFill/>
                    </a:lnB>
                  </a:tcPr>
                </a:tc>
                <a:extLst>
                  <a:ext uri="{0D108BD9-81ED-4DB2-BD59-A6C34878D82A}">
                    <a16:rowId xmlns:a16="http://schemas.microsoft.com/office/drawing/2014/main" val="2723515729"/>
                  </a:ext>
                </a:extLst>
              </a:tr>
              <a:tr h="187036">
                <a:tc>
                  <a:txBody>
                    <a:bodyPr/>
                    <a:lstStyle/>
                    <a:p>
                      <a:pPr algn="l" fontAlgn="b"/>
                      <a:r>
                        <a:rPr lang="en-US" sz="1400" b="0" i="0" u="none" strike="noStrike">
                          <a:solidFill>
                            <a:srgbClr val="000000"/>
                          </a:solidFill>
                          <a:effectLst/>
                          <a:latin typeface="Calibri" panose="020F0502020204030204" pitchFamily="34" charset="0"/>
                        </a:rPr>
                        <a:t>N</a:t>
                      </a:r>
                    </a:p>
                  </a:txBody>
                  <a:tcPr marL="8767" marR="8767" marT="8767" marB="0" anchor="b">
                    <a:lnL>
                      <a:noFill/>
                    </a:lnL>
                    <a:lnR>
                      <a:noFill/>
                    </a:lnR>
                    <a:lnT>
                      <a:noFill/>
                    </a:lnT>
                    <a:lnB>
                      <a:noFill/>
                    </a:lnB>
                  </a:tcPr>
                </a:tc>
                <a:tc gridSpan="5">
                  <a:txBody>
                    <a:bodyPr/>
                    <a:lstStyle/>
                    <a:p>
                      <a:pPr algn="ctr" fontAlgn="b"/>
                      <a:r>
                        <a:rPr lang="en-US" sz="1400" b="0" i="0" u="none" strike="noStrike">
                          <a:solidFill>
                            <a:srgbClr val="000000"/>
                          </a:solidFill>
                          <a:effectLst/>
                          <a:latin typeface="Calibri" panose="020F0502020204030204" pitchFamily="34" charset="0"/>
                        </a:rPr>
                        <a:t>15,188</a:t>
                      </a:r>
                    </a:p>
                  </a:txBody>
                  <a:tcPr marL="8767" marR="8767" marT="876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767" marR="8767" marT="8767" marB="0" anchor="b">
                    <a:lnL>
                      <a:noFill/>
                    </a:lnL>
                    <a:lnR>
                      <a:noFill/>
                    </a:lnR>
                    <a:lnT>
                      <a:noFill/>
                    </a:lnT>
                    <a:lnB>
                      <a:noFill/>
                    </a:lnB>
                  </a:tcPr>
                </a:tc>
                <a:tc gridSpan="5">
                  <a:txBody>
                    <a:bodyPr/>
                    <a:lstStyle/>
                    <a:p>
                      <a:pPr algn="ctr" fontAlgn="b"/>
                      <a:r>
                        <a:rPr lang="en-US" sz="1400" b="0" i="0" u="none" strike="noStrike" dirty="0">
                          <a:solidFill>
                            <a:srgbClr val="000000"/>
                          </a:solidFill>
                          <a:effectLst/>
                          <a:latin typeface="Calibri" panose="020F0502020204030204" pitchFamily="34" charset="0"/>
                        </a:rPr>
                        <a:t>729,714</a:t>
                      </a:r>
                    </a:p>
                  </a:txBody>
                  <a:tcPr marL="8767" marR="8767" marT="876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9816377"/>
                  </a:ext>
                </a:extLst>
              </a:tr>
              <a:tr h="187036">
                <a:tc>
                  <a:txBody>
                    <a:bodyPr/>
                    <a:lstStyle/>
                    <a:p>
                      <a:pPr algn="l" fontAlgn="b"/>
                      <a:r>
                        <a:rPr lang="en-US" sz="1400" b="0" i="0" u="none" strike="noStrike">
                          <a:solidFill>
                            <a:srgbClr val="000000"/>
                          </a:solidFill>
                          <a:effectLst/>
                          <a:latin typeface="Calibri" panose="020F0502020204030204" pitchFamily="34" charset="0"/>
                        </a:rPr>
                        <a:t> </a:t>
                      </a:r>
                    </a:p>
                  </a:txBody>
                  <a:tcPr marL="8767" marR="8767" marT="87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8767" marR="8767" marT="87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8767" marR="8767" marT="87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8767" marR="8767" marT="87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8767" marR="8767" marT="87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8767" marR="8767" marT="87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8767" marR="8767" marT="87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8767" marR="8767" marT="87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8767" marR="8767" marT="87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8767" marR="8767" marT="87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767" marR="8767" marT="87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767" marR="8767" marT="876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0823553"/>
                  </a:ext>
                </a:extLst>
              </a:tr>
            </a:tbl>
          </a:graphicData>
        </a:graphic>
      </p:graphicFrame>
      <p:sp>
        <p:nvSpPr>
          <p:cNvPr id="7" name="TextBox 6">
            <a:extLst>
              <a:ext uri="{FF2B5EF4-FFF2-40B4-BE49-F238E27FC236}">
                <a16:creationId xmlns:a16="http://schemas.microsoft.com/office/drawing/2014/main" id="{4E2582A6-EA07-1FEC-546C-16853BB38176}"/>
              </a:ext>
            </a:extLst>
          </p:cNvPr>
          <p:cNvSpPr txBox="1"/>
          <p:nvPr/>
        </p:nvSpPr>
        <p:spPr>
          <a:xfrm>
            <a:off x="685800" y="5419635"/>
            <a:ext cx="7107395" cy="1200329"/>
          </a:xfrm>
          <a:prstGeom prst="rect">
            <a:avLst/>
          </a:prstGeom>
          <a:noFill/>
        </p:spPr>
        <p:txBody>
          <a:bodyPr wrap="none" rtlCol="0">
            <a:spAutoFit/>
          </a:bodyPr>
          <a:lstStyle/>
          <a:p>
            <a:pPr marL="342900" indent="-342900">
              <a:buFont typeface="Arial" panose="020B0604020202020204" pitchFamily="34" charset="0"/>
              <a:buChar char="•"/>
            </a:pPr>
            <a:r>
              <a:rPr lang="en-US" dirty="0"/>
              <a:t>Results insignificant for Blacks</a:t>
            </a:r>
          </a:p>
          <a:p>
            <a:pPr marL="342900" indent="-342900">
              <a:buFont typeface="Arial" panose="020B0604020202020204" pitchFamily="34" charset="0"/>
              <a:buChar char="•"/>
            </a:pPr>
            <a:r>
              <a:rPr lang="en-US" dirty="0"/>
              <a:t>Magnitudes implausible. Truncation also a worry.</a:t>
            </a:r>
          </a:p>
          <a:p>
            <a:pPr marL="342900" indent="-342900">
              <a:buFont typeface="Arial" panose="020B0604020202020204" pitchFamily="34" charset="0"/>
              <a:buChar char="•"/>
            </a:pPr>
            <a:r>
              <a:rPr lang="en-US" dirty="0"/>
              <a:t>RD-DD next?</a:t>
            </a:r>
          </a:p>
        </p:txBody>
      </p:sp>
      <p:sp>
        <p:nvSpPr>
          <p:cNvPr id="8" name="TextBox 7">
            <a:extLst>
              <a:ext uri="{FF2B5EF4-FFF2-40B4-BE49-F238E27FC236}">
                <a16:creationId xmlns:a16="http://schemas.microsoft.com/office/drawing/2014/main" id="{45D879B1-DA9B-822B-7997-F44A0A63DBD1}"/>
              </a:ext>
            </a:extLst>
          </p:cNvPr>
          <p:cNvSpPr txBox="1"/>
          <p:nvPr/>
        </p:nvSpPr>
        <p:spPr>
          <a:xfrm>
            <a:off x="228600" y="349762"/>
            <a:ext cx="10377728" cy="461665"/>
          </a:xfrm>
          <a:prstGeom prst="rect">
            <a:avLst/>
          </a:prstGeom>
          <a:noFill/>
        </p:spPr>
        <p:txBody>
          <a:bodyPr wrap="square" rtlCol="0">
            <a:spAutoFit/>
          </a:bodyPr>
          <a:lstStyle/>
          <a:p>
            <a:r>
              <a:rPr lang="en-US" dirty="0"/>
              <a:t>cohorts turning 18 +/-1 year after V-day with exact age of birth</a:t>
            </a:r>
          </a:p>
        </p:txBody>
      </p:sp>
    </p:spTree>
    <p:extLst>
      <p:ext uri="{BB962C8B-B14F-4D97-AF65-F5344CB8AC3E}">
        <p14:creationId xmlns:p14="http://schemas.microsoft.com/office/powerpoint/2010/main" val="3645771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56B30-D06F-42B3-8B59-E445E6955158}"/>
              </a:ext>
            </a:extLst>
          </p:cNvPr>
          <p:cNvSpPr>
            <a:spLocks noGrp="1"/>
          </p:cNvSpPr>
          <p:nvPr>
            <p:ph type="title"/>
          </p:nvPr>
        </p:nvSpPr>
        <p:spPr/>
        <p:txBody>
          <a:bodyPr/>
          <a:lstStyle/>
          <a:p>
            <a:r>
              <a:rPr lang="en-US" dirty="0"/>
              <a:t>Other results</a:t>
            </a:r>
          </a:p>
        </p:txBody>
      </p:sp>
      <p:sp>
        <p:nvSpPr>
          <p:cNvPr id="3" name="Content Placeholder 2">
            <a:extLst>
              <a:ext uri="{FF2B5EF4-FFF2-40B4-BE49-F238E27FC236}">
                <a16:creationId xmlns:a16="http://schemas.microsoft.com/office/drawing/2014/main" id="{309A446E-F721-27A1-05E4-B5F3BC695B18}"/>
              </a:ext>
            </a:extLst>
          </p:cNvPr>
          <p:cNvSpPr>
            <a:spLocks noGrp="1"/>
          </p:cNvSpPr>
          <p:nvPr>
            <p:ph idx="1"/>
          </p:nvPr>
        </p:nvSpPr>
        <p:spPr/>
        <p:txBody>
          <a:bodyPr/>
          <a:lstStyle/>
          <a:p>
            <a:r>
              <a:rPr lang="en-US" dirty="0"/>
              <a:t>Other </a:t>
            </a:r>
            <a:r>
              <a:rPr lang="en-US" dirty="0">
                <a:hlinkClick r:id="rId2" action="ppaction://hlinksldjump"/>
              </a:rPr>
              <a:t>IV strategies</a:t>
            </a:r>
            <a:r>
              <a:rPr lang="en-US" dirty="0"/>
              <a:t> yield similarly inconclusive results</a:t>
            </a:r>
          </a:p>
          <a:p>
            <a:pPr lvl="1"/>
            <a:r>
              <a:rPr lang="en-US" dirty="0"/>
              <a:t>FS is significant</a:t>
            </a:r>
          </a:p>
          <a:p>
            <a:pPr lvl="1"/>
            <a:r>
              <a:rPr lang="en-US" dirty="0"/>
              <a:t>RF and IV are not significant for Blacks or Whites though IV estimates are </a:t>
            </a:r>
            <a:r>
              <a:rPr lang="en-US" i="1" dirty="0"/>
              <a:t>negative </a:t>
            </a:r>
            <a:r>
              <a:rPr lang="en-US" dirty="0"/>
              <a:t>(rather than positive)</a:t>
            </a:r>
          </a:p>
          <a:p>
            <a:pPr lvl="1"/>
            <a:endParaRPr lang="en-US" dirty="0"/>
          </a:p>
          <a:p>
            <a:r>
              <a:rPr lang="en-US" dirty="0"/>
              <a:t>Also estimated a regression-kink model: nothing is statistically significant regardless of choice.</a:t>
            </a:r>
          </a:p>
          <a:p>
            <a:endParaRPr lang="en-US" dirty="0"/>
          </a:p>
          <a:p>
            <a:r>
              <a:rPr lang="en-US" dirty="0"/>
              <a:t>Despite having the largest data ever assembled to study Black WWII veteran outcomes, results on the effects of WWII service on mortality unclear. </a:t>
            </a:r>
          </a:p>
          <a:p>
            <a:endParaRPr lang="en-US" dirty="0"/>
          </a:p>
          <a:p>
            <a:endParaRPr lang="en-US" dirty="0"/>
          </a:p>
        </p:txBody>
      </p:sp>
    </p:spTree>
    <p:extLst>
      <p:ext uri="{BB962C8B-B14F-4D97-AF65-F5344CB8AC3E}">
        <p14:creationId xmlns:p14="http://schemas.microsoft.com/office/powerpoint/2010/main" val="3916296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D9428-7F0C-6068-8D79-D1E7CCC042E3}"/>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0BFD6A58-D95C-2DF9-4799-8AB88918DB94}"/>
              </a:ext>
            </a:extLst>
          </p:cNvPr>
          <p:cNvSpPr>
            <a:spLocks noGrp="1"/>
          </p:cNvSpPr>
          <p:nvPr>
            <p:ph idx="1"/>
          </p:nvPr>
        </p:nvSpPr>
        <p:spPr/>
        <p:txBody>
          <a:bodyPr/>
          <a:lstStyle/>
          <a:p>
            <a:r>
              <a:rPr lang="en-US" dirty="0"/>
              <a:t>WWII production efforts improved the economic conditions of Black men and their families</a:t>
            </a:r>
          </a:p>
          <a:p>
            <a:r>
              <a:rPr lang="en-US" dirty="0"/>
              <a:t>They ultimately increased their longevity and lowered racial gaps in lifespan</a:t>
            </a:r>
          </a:p>
          <a:p>
            <a:r>
              <a:rPr lang="en-US" dirty="0"/>
              <a:t>Effects of WWII military service unclear</a:t>
            </a:r>
          </a:p>
          <a:p>
            <a:pPr lvl="1"/>
            <a:r>
              <a:rPr lang="en-US" dirty="0"/>
              <a:t>Evidence of significant selection</a:t>
            </a:r>
          </a:p>
          <a:p>
            <a:pPr lvl="1"/>
            <a:endParaRPr lang="en-US" dirty="0"/>
          </a:p>
          <a:p>
            <a:r>
              <a:rPr lang="en-US" dirty="0"/>
              <a:t>Limitations</a:t>
            </a:r>
          </a:p>
          <a:p>
            <a:pPr lvl="1"/>
            <a:r>
              <a:rPr lang="en-US" dirty="0"/>
              <a:t>Although our samples are large compared to those used in the literature, match rates for Blacks are very low</a:t>
            </a:r>
          </a:p>
          <a:p>
            <a:pPr lvl="1"/>
            <a:r>
              <a:rPr lang="en-US" dirty="0"/>
              <a:t>Cannot study effects of WWII$ on migrants.</a:t>
            </a:r>
          </a:p>
          <a:p>
            <a:pPr lvl="1"/>
            <a:endParaRPr lang="en-US" dirty="0"/>
          </a:p>
        </p:txBody>
      </p:sp>
    </p:spTree>
    <p:extLst>
      <p:ext uri="{BB962C8B-B14F-4D97-AF65-F5344CB8AC3E}">
        <p14:creationId xmlns:p14="http://schemas.microsoft.com/office/powerpoint/2010/main" val="1553611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7ED21-844E-1FBF-7092-EB5BD4D13769}"/>
              </a:ext>
            </a:extLst>
          </p:cNvPr>
          <p:cNvSpPr>
            <a:spLocks noGrp="1"/>
          </p:cNvSpPr>
          <p:nvPr>
            <p:ph type="title"/>
          </p:nvPr>
        </p:nvSpPr>
        <p:spPr/>
        <p:txBody>
          <a:bodyPr/>
          <a:lstStyle/>
          <a:p>
            <a:r>
              <a:rPr lang="en-US" dirty="0"/>
              <a:t>Appendix</a:t>
            </a:r>
          </a:p>
        </p:txBody>
      </p:sp>
      <p:sp>
        <p:nvSpPr>
          <p:cNvPr id="3" name="Text Placeholder 2">
            <a:extLst>
              <a:ext uri="{FF2B5EF4-FFF2-40B4-BE49-F238E27FC236}">
                <a16:creationId xmlns:a16="http://schemas.microsoft.com/office/drawing/2014/main" id="{E9AA4980-DAF4-92AB-C8E0-D776F957EAB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58372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8B13B-5E98-75C9-A62D-D4BCA17B9661}"/>
              </a:ext>
            </a:extLst>
          </p:cNvPr>
          <p:cNvSpPr>
            <a:spLocks noGrp="1"/>
          </p:cNvSpPr>
          <p:nvPr>
            <p:ph type="title"/>
          </p:nvPr>
        </p:nvSpPr>
        <p:spPr/>
        <p:txBody>
          <a:bodyPr/>
          <a:lstStyle/>
          <a:p>
            <a:r>
              <a:rPr lang="en" dirty="0">
                <a:latin typeface="Inter" panose="020B0604020202020204" charset="0"/>
                <a:ea typeface="Inter" panose="020B0604020202020204" charset="0"/>
              </a:rPr>
              <a:t>What happened during WWII?</a:t>
            </a:r>
            <a:endParaRPr lang="en-US" dirty="0"/>
          </a:p>
        </p:txBody>
      </p:sp>
      <p:sp>
        <p:nvSpPr>
          <p:cNvPr id="3" name="Content Placeholder 2">
            <a:extLst>
              <a:ext uri="{FF2B5EF4-FFF2-40B4-BE49-F238E27FC236}">
                <a16:creationId xmlns:a16="http://schemas.microsoft.com/office/drawing/2014/main" id="{0B2BEAAE-64A3-7C7D-F21B-FAF5D7BE4F9A}"/>
              </a:ext>
            </a:extLst>
          </p:cNvPr>
          <p:cNvSpPr>
            <a:spLocks noGrp="1"/>
          </p:cNvSpPr>
          <p:nvPr>
            <p:ph idx="1"/>
          </p:nvPr>
        </p:nvSpPr>
        <p:spPr/>
        <p:txBody>
          <a:bodyPr/>
          <a:lstStyle/>
          <a:p>
            <a:pPr marL="0" indent="0">
              <a:spcBef>
                <a:spcPts val="1200"/>
              </a:spcBef>
              <a:buNone/>
            </a:pPr>
            <a:r>
              <a:rPr lang="en-US" b="1" dirty="0"/>
              <a:t>WIII production:</a:t>
            </a:r>
            <a:r>
              <a:rPr lang="en-US" dirty="0"/>
              <a:t> $3.1T in gov’t expenditure in war contracts tied to </a:t>
            </a:r>
            <a:r>
              <a:rPr lang="en-US" b="1" dirty="0"/>
              <a:t>Anti-Discrimination Order</a:t>
            </a:r>
            <a:r>
              <a:rPr lang="en-US" dirty="0"/>
              <a:t> in hiring for contract recipients, </a:t>
            </a:r>
            <a:r>
              <a:rPr lang="en-US" b="1" dirty="0"/>
              <a:t>Executive Order 8802 (1941)</a:t>
            </a:r>
          </a:p>
          <a:p>
            <a:pPr lvl="1" indent="0">
              <a:spcBef>
                <a:spcPts val="1200"/>
              </a:spcBef>
              <a:buNone/>
            </a:pPr>
            <a:r>
              <a:rPr lang="en-US" sz="1600" dirty="0"/>
              <a:t>“As a prerequisite to the successful conduct of our national defense production effort, I do hereby reaffirm the policy of the United States that there shall be no discrimination in the employment of workers in defense industries or government because of race, creed, color, or national origin.”​</a:t>
            </a:r>
          </a:p>
          <a:p>
            <a:pPr lvl="1" indent="0">
              <a:spcBef>
                <a:spcPts val="1200"/>
              </a:spcBef>
              <a:spcAft>
                <a:spcPts val="1200"/>
              </a:spcAft>
              <a:buNone/>
            </a:pPr>
            <a:r>
              <a:rPr lang="en-US" sz="1600" dirty="0"/>
              <a:t>“All contracting agencies of the government of the United States shall include in all defense contracts hereafter negotiated by them a provision obligating the contractor not to discriminate against any worker.”​</a:t>
            </a:r>
          </a:p>
          <a:p>
            <a:pPr marL="0" indent="0">
              <a:buNone/>
            </a:pPr>
            <a:endParaRPr lang="en-US" b="1" dirty="0"/>
          </a:p>
          <a:p>
            <a:pPr marL="0" indent="0">
              <a:buNone/>
            </a:pPr>
            <a:r>
              <a:rPr lang="en-US" b="1" dirty="0"/>
              <a:t>WWII Draft:</a:t>
            </a:r>
            <a:r>
              <a:rPr lang="en-US" dirty="0"/>
              <a:t> 16M men served in WWII (⅓ of population), ~450,000 died.</a:t>
            </a:r>
          </a:p>
          <a:p>
            <a:pPr marL="0" indent="0">
              <a:spcBef>
                <a:spcPts val="1200"/>
              </a:spcBef>
              <a:buNone/>
            </a:pPr>
            <a:endParaRPr lang="en-US" b="1" dirty="0"/>
          </a:p>
          <a:p>
            <a:pPr marL="0" indent="0">
              <a:buNone/>
            </a:pPr>
            <a:endParaRPr lang="en-US" dirty="0"/>
          </a:p>
        </p:txBody>
      </p:sp>
    </p:spTree>
    <p:extLst>
      <p:ext uri="{BB962C8B-B14F-4D97-AF65-F5344CB8AC3E}">
        <p14:creationId xmlns:p14="http://schemas.microsoft.com/office/powerpoint/2010/main" val="549279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1E40FDA-4199-E4AC-2581-8D609DEA7B66}"/>
              </a:ext>
            </a:extLst>
          </p:cNvPr>
          <p:cNvGraphicFramePr>
            <a:graphicFrameLocks noGrp="1"/>
          </p:cNvGraphicFramePr>
          <p:nvPr/>
        </p:nvGraphicFramePr>
        <p:xfrm>
          <a:off x="685800" y="609600"/>
          <a:ext cx="7619999" cy="4646620"/>
        </p:xfrm>
        <a:graphic>
          <a:graphicData uri="http://schemas.openxmlformats.org/drawingml/2006/table">
            <a:tbl>
              <a:tblPr/>
              <a:tblGrid>
                <a:gridCol w="2551189">
                  <a:extLst>
                    <a:ext uri="{9D8B030D-6E8A-4147-A177-3AD203B41FA5}">
                      <a16:colId xmlns:a16="http://schemas.microsoft.com/office/drawing/2014/main" val="720896557"/>
                    </a:ext>
                  </a:extLst>
                </a:gridCol>
                <a:gridCol w="626608">
                  <a:extLst>
                    <a:ext uri="{9D8B030D-6E8A-4147-A177-3AD203B41FA5}">
                      <a16:colId xmlns:a16="http://schemas.microsoft.com/office/drawing/2014/main" val="3597942637"/>
                    </a:ext>
                  </a:extLst>
                </a:gridCol>
                <a:gridCol w="570661">
                  <a:extLst>
                    <a:ext uri="{9D8B030D-6E8A-4147-A177-3AD203B41FA5}">
                      <a16:colId xmlns:a16="http://schemas.microsoft.com/office/drawing/2014/main" val="434688346"/>
                    </a:ext>
                  </a:extLst>
                </a:gridCol>
                <a:gridCol w="100705">
                  <a:extLst>
                    <a:ext uri="{9D8B030D-6E8A-4147-A177-3AD203B41FA5}">
                      <a16:colId xmlns:a16="http://schemas.microsoft.com/office/drawing/2014/main" val="2117278199"/>
                    </a:ext>
                  </a:extLst>
                </a:gridCol>
                <a:gridCol w="615418">
                  <a:extLst>
                    <a:ext uri="{9D8B030D-6E8A-4147-A177-3AD203B41FA5}">
                      <a16:colId xmlns:a16="http://schemas.microsoft.com/office/drawing/2014/main" val="1151012489"/>
                    </a:ext>
                  </a:extLst>
                </a:gridCol>
                <a:gridCol w="570661">
                  <a:extLst>
                    <a:ext uri="{9D8B030D-6E8A-4147-A177-3AD203B41FA5}">
                      <a16:colId xmlns:a16="http://schemas.microsoft.com/office/drawing/2014/main" val="2106805717"/>
                    </a:ext>
                  </a:extLst>
                </a:gridCol>
                <a:gridCol w="100705">
                  <a:extLst>
                    <a:ext uri="{9D8B030D-6E8A-4147-A177-3AD203B41FA5}">
                      <a16:colId xmlns:a16="http://schemas.microsoft.com/office/drawing/2014/main" val="4281500022"/>
                    </a:ext>
                  </a:extLst>
                </a:gridCol>
                <a:gridCol w="581850">
                  <a:extLst>
                    <a:ext uri="{9D8B030D-6E8A-4147-A177-3AD203B41FA5}">
                      <a16:colId xmlns:a16="http://schemas.microsoft.com/office/drawing/2014/main" val="2699686393"/>
                    </a:ext>
                  </a:extLst>
                </a:gridCol>
                <a:gridCol w="615418">
                  <a:extLst>
                    <a:ext uri="{9D8B030D-6E8A-4147-A177-3AD203B41FA5}">
                      <a16:colId xmlns:a16="http://schemas.microsoft.com/office/drawing/2014/main" val="1695645686"/>
                    </a:ext>
                  </a:extLst>
                </a:gridCol>
                <a:gridCol w="78326">
                  <a:extLst>
                    <a:ext uri="{9D8B030D-6E8A-4147-A177-3AD203B41FA5}">
                      <a16:colId xmlns:a16="http://schemas.microsoft.com/office/drawing/2014/main" val="864374530"/>
                    </a:ext>
                  </a:extLst>
                </a:gridCol>
                <a:gridCol w="615418">
                  <a:extLst>
                    <a:ext uri="{9D8B030D-6E8A-4147-A177-3AD203B41FA5}">
                      <a16:colId xmlns:a16="http://schemas.microsoft.com/office/drawing/2014/main" val="2204169175"/>
                    </a:ext>
                  </a:extLst>
                </a:gridCol>
                <a:gridCol w="593040">
                  <a:extLst>
                    <a:ext uri="{9D8B030D-6E8A-4147-A177-3AD203B41FA5}">
                      <a16:colId xmlns:a16="http://schemas.microsoft.com/office/drawing/2014/main" val="2869742339"/>
                    </a:ext>
                  </a:extLst>
                </a:gridCol>
              </a:tblGrid>
              <a:tr h="230173">
                <a:tc gridSpan="12">
                  <a:txBody>
                    <a:bodyPr/>
                    <a:lstStyle/>
                    <a:p>
                      <a:pPr algn="ctr" fontAlgn="b"/>
                      <a:r>
                        <a:rPr lang="en-US" sz="1400" b="0" i="0" u="none" strike="noStrike" dirty="0">
                          <a:solidFill>
                            <a:srgbClr val="000000"/>
                          </a:solidFill>
                          <a:effectLst/>
                          <a:latin typeface="Calibri" panose="020F0502020204030204" pitchFamily="34" charset="0"/>
                        </a:rPr>
                        <a:t>Table 1A: Summary statistics for the Black population ages 20-50 living in 152 cities in 1940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9338458"/>
                  </a:ext>
                </a:extLst>
              </a:tr>
              <a:tr h="230173">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gridSpan="2">
                  <a:txBody>
                    <a:bodyPr/>
                    <a:lstStyle/>
                    <a:p>
                      <a:pPr algn="ctr" fontAlgn="b"/>
                      <a:r>
                        <a:rPr lang="en-US" sz="1400" b="0" i="0" u="none" strike="noStrike">
                          <a:solidFill>
                            <a:srgbClr val="000000"/>
                          </a:solidFill>
                          <a:effectLst/>
                          <a:latin typeface="Calibri" panose="020F0502020204030204" pitchFamily="34" charset="0"/>
                        </a:rPr>
                        <a:t>Black Men</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gridSpan="2">
                  <a:txBody>
                    <a:bodyPr/>
                    <a:lstStyle/>
                    <a:p>
                      <a:pPr algn="ctr" fontAlgn="b"/>
                      <a:r>
                        <a:rPr lang="en-US" sz="1400" b="0" i="0" u="none" strike="noStrike">
                          <a:solidFill>
                            <a:srgbClr val="000000"/>
                          </a:solidFill>
                          <a:effectLst/>
                          <a:latin typeface="Calibri" panose="020F0502020204030204" pitchFamily="34" charset="0"/>
                        </a:rPr>
                        <a:t>Black Women</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gridSpan="2">
                  <a:txBody>
                    <a:bodyPr/>
                    <a:lstStyle/>
                    <a:p>
                      <a:pPr algn="ctr" fontAlgn="b"/>
                      <a:r>
                        <a:rPr lang="en-US" sz="1400" b="0" i="0" u="none" strike="noStrike">
                          <a:solidFill>
                            <a:srgbClr val="000000"/>
                          </a:solidFill>
                          <a:effectLst/>
                          <a:latin typeface="Calibri" panose="020F0502020204030204" pitchFamily="34" charset="0"/>
                        </a:rPr>
                        <a:t>White Men</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gridSpan="2">
                  <a:txBody>
                    <a:bodyPr/>
                    <a:lstStyle/>
                    <a:p>
                      <a:pPr algn="ctr" fontAlgn="b"/>
                      <a:r>
                        <a:rPr lang="en-US" sz="1400" b="0" i="0" u="none" strike="noStrike">
                          <a:solidFill>
                            <a:srgbClr val="000000"/>
                          </a:solidFill>
                          <a:effectLst/>
                          <a:latin typeface="Calibri" panose="020F0502020204030204" pitchFamily="34" charset="0"/>
                        </a:rPr>
                        <a:t>White Women</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312473539"/>
                  </a:ext>
                </a:extLst>
              </a:tr>
              <a:tr h="733679">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1940 census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RLL</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1940 census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RLL</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1940 census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RLL</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1940 census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RLL</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9114146"/>
                  </a:ext>
                </a:extLst>
              </a:tr>
              <a:tr h="230173">
                <a:tc>
                  <a:txBody>
                    <a:bodyPr/>
                    <a:lstStyle/>
                    <a:p>
                      <a:pPr algn="l" fontAlgn="b"/>
                      <a:r>
                        <a:rPr lang="en-US" sz="1400" b="0" i="0" u="none" strike="noStrike" dirty="0">
                          <a:solidFill>
                            <a:srgbClr val="000000"/>
                          </a:solidFill>
                          <a:effectLst/>
                          <a:latin typeface="Calibri" panose="020F0502020204030204" pitchFamily="34" charset="0"/>
                        </a:rPr>
                        <a:t>Age at death </a:t>
                      </a:r>
                    </a:p>
                  </a:txBody>
                  <a:tcPr marL="9525" marR="9525" marT="9525" marB="0" anchor="b">
                    <a:lnL>
                      <a:noFill/>
                    </a:lnL>
                    <a:lnR>
                      <a:noFill/>
                    </a:lnR>
                    <a:lnT>
                      <a:noFill/>
                    </a:lnT>
                    <a:lnB>
                      <a:noFill/>
                    </a:lnB>
                    <a:noFill/>
                  </a:tcPr>
                </a:tc>
                <a:tc>
                  <a:txBody>
                    <a:bodyPr/>
                    <a:lstStyle/>
                    <a:p>
                      <a:pPr algn="ctr" fontAlgn="ctr"/>
                      <a:endParaRPr lang="en-US" sz="1400" b="0" i="0" u="none" strike="noStrike">
                        <a:solidFill>
                          <a:srgbClr val="000000"/>
                        </a:solidFill>
                        <a:effectLst/>
                        <a:latin typeface="Aptos Narrow" panose="020B00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71.37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endParaRPr lang="en-US" sz="1400" b="0" i="0" u="none" strike="noStrike" dirty="0">
                        <a:solidFill>
                          <a:srgbClr val="000000"/>
                        </a:solidFill>
                        <a:effectLst/>
                        <a:latin typeface="Aptos Narrow" panose="020B00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400" b="0" i="0" u="none" strike="noStrike" dirty="0">
                          <a:solidFill>
                            <a:srgbClr val="000000"/>
                          </a:solidFill>
                          <a:effectLst/>
                          <a:latin typeface="Aptos Narrow" panose="020B0004020202020204" pitchFamily="34" charset="0"/>
                        </a:rPr>
                        <a:t>75.34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Aptos Narrow" panose="020B00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72.28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Aptos Narrow" panose="020B00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400" b="0" i="0" u="none" strike="noStrike" dirty="0">
                          <a:solidFill>
                            <a:srgbClr val="000000"/>
                          </a:solidFill>
                          <a:effectLst/>
                          <a:latin typeface="Aptos Narrow" panose="020B0004020202020204" pitchFamily="34" charset="0"/>
                        </a:rPr>
                        <a:t>78.51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128874907"/>
                  </a:ext>
                </a:extLst>
              </a:tr>
              <a:tr h="230173">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ctr"/>
                      <a:endParaRPr lang="en-US" sz="1400" b="0" i="0" u="none" strike="noStrike">
                        <a:solidFill>
                          <a:srgbClr val="000000"/>
                        </a:solidFill>
                        <a:effectLst/>
                        <a:latin typeface="Aptos Narrow" panose="020B000402020202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[14.35]</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Aptos Narrow" panose="020B000402020202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[15.43]</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Aptos Narrow" panose="020B000402020202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[13.75]</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Aptos Narrow" panose="020B000402020202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[13.60]</a:t>
                      </a:r>
                    </a:p>
                  </a:txBody>
                  <a:tcPr marL="9525" marR="9525" marT="9525" marB="0" anchor="ctr">
                    <a:lnL>
                      <a:noFill/>
                    </a:lnL>
                    <a:lnR>
                      <a:noFill/>
                    </a:lnR>
                    <a:lnT>
                      <a:noFill/>
                    </a:lnT>
                    <a:lnB>
                      <a:noFill/>
                    </a:lnB>
                    <a:noFill/>
                  </a:tcPr>
                </a:tc>
                <a:extLst>
                  <a:ext uri="{0D108BD9-81ED-4DB2-BD59-A6C34878D82A}">
                    <a16:rowId xmlns:a16="http://schemas.microsoft.com/office/drawing/2014/main" val="2074143448"/>
                  </a:ext>
                </a:extLst>
              </a:tr>
              <a:tr h="230173">
                <a:tc>
                  <a:txBody>
                    <a:bodyPr/>
                    <a:lstStyle/>
                    <a:p>
                      <a:pPr algn="l" fontAlgn="b"/>
                      <a:r>
                        <a:rPr lang="en-US" sz="1400" b="0" i="0" u="none" strike="noStrike">
                          <a:solidFill>
                            <a:srgbClr val="000000"/>
                          </a:solidFill>
                          <a:effectLst/>
                          <a:latin typeface="Calibri" panose="020F0502020204030204" pitchFamily="34" charset="0"/>
                        </a:rPr>
                        <a:t>Age in 1940</a:t>
                      </a:r>
                    </a:p>
                  </a:txBody>
                  <a:tcPr marL="9525" marR="9525" marT="9525" marB="0" anchor="b">
                    <a:lnL>
                      <a:noFill/>
                    </a:lnL>
                    <a:lnR>
                      <a:noFill/>
                    </a:lnR>
                    <a:lnT>
                      <a:noFill/>
                    </a:lnT>
                    <a:lnB>
                      <a:noFill/>
                    </a:lnB>
                    <a:noFill/>
                  </a:tcPr>
                </a:tc>
                <a:tc>
                  <a:txBody>
                    <a:bodyPr/>
                    <a:lstStyle/>
                    <a:p>
                      <a:pPr algn="ctr" fontAlgn="ctr"/>
                      <a:r>
                        <a:rPr lang="en-US" sz="1400" b="0" i="0" u="none" strike="noStrike" dirty="0">
                          <a:solidFill>
                            <a:srgbClr val="000000"/>
                          </a:solidFill>
                          <a:effectLst/>
                          <a:latin typeface="Aptos Narrow" panose="020B0004020202020204" pitchFamily="34" charset="0"/>
                        </a:rPr>
                        <a:t>34.51</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33.54</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33.59</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32.45</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34.37</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34.41</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34.06</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34.15</a:t>
                      </a:r>
                    </a:p>
                  </a:txBody>
                  <a:tcPr marL="9525" marR="9525" marT="9525" marB="0" anchor="ctr">
                    <a:lnL>
                      <a:noFill/>
                    </a:lnL>
                    <a:lnR>
                      <a:noFill/>
                    </a:lnR>
                    <a:lnT>
                      <a:noFill/>
                    </a:lnT>
                    <a:lnB>
                      <a:noFill/>
                    </a:lnB>
                    <a:noFill/>
                  </a:tcPr>
                </a:tc>
                <a:extLst>
                  <a:ext uri="{0D108BD9-81ED-4DB2-BD59-A6C34878D82A}">
                    <a16:rowId xmlns:a16="http://schemas.microsoft.com/office/drawing/2014/main" val="3952969091"/>
                  </a:ext>
                </a:extLst>
              </a:tr>
              <a:tr h="230173">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ctr"/>
                      <a:r>
                        <a:rPr lang="en-US" sz="1400" b="0" i="0" u="none" strike="noStrike" dirty="0">
                          <a:solidFill>
                            <a:srgbClr val="000000"/>
                          </a:solidFill>
                          <a:effectLst/>
                          <a:latin typeface="Aptos Narrow" panose="020B0004020202020204" pitchFamily="34" charset="0"/>
                        </a:rPr>
                        <a:t>[8.58]</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[8.91]</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[8.51]</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[8.62]</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[8.90]</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[8.88]</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[8.87]</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[8.76]</a:t>
                      </a:r>
                    </a:p>
                  </a:txBody>
                  <a:tcPr marL="9525" marR="9525" marT="9525" marB="0" anchor="ctr">
                    <a:lnL>
                      <a:noFill/>
                    </a:lnL>
                    <a:lnR>
                      <a:noFill/>
                    </a:lnR>
                    <a:lnT>
                      <a:noFill/>
                    </a:lnT>
                    <a:lnB>
                      <a:noFill/>
                    </a:lnB>
                    <a:noFill/>
                  </a:tcPr>
                </a:tc>
                <a:extLst>
                  <a:ext uri="{0D108BD9-81ED-4DB2-BD59-A6C34878D82A}">
                    <a16:rowId xmlns:a16="http://schemas.microsoft.com/office/drawing/2014/main" val="3901445040"/>
                  </a:ext>
                </a:extLst>
              </a:tr>
              <a:tr h="230173">
                <a:tc>
                  <a:txBody>
                    <a:bodyPr/>
                    <a:lstStyle/>
                    <a:p>
                      <a:pPr algn="l" fontAlgn="b"/>
                      <a:r>
                        <a:rPr lang="en-US" sz="1400" b="0" i="0" u="none" strike="noStrike">
                          <a:solidFill>
                            <a:srgbClr val="000000"/>
                          </a:solidFill>
                          <a:effectLst/>
                          <a:latin typeface="Calibri" panose="020F0502020204030204" pitchFamily="34" charset="0"/>
                        </a:rPr>
                        <a:t>Years of education</a:t>
                      </a:r>
                    </a:p>
                  </a:txBody>
                  <a:tcPr marL="9525" marR="9525" marT="9525" marB="0" anchor="b">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7.87</a:t>
                      </a:r>
                    </a:p>
                  </a:txBody>
                  <a:tcPr marL="9525" marR="9525" marT="9525" marB="0" anchor="ctr">
                    <a:lnL>
                      <a:noFill/>
                    </a:lnL>
                    <a:lnR>
                      <a:noFill/>
                    </a:lnR>
                    <a:lnT>
                      <a:noFill/>
                    </a:lnT>
                    <a:lnB>
                      <a:noFill/>
                    </a:lnB>
                    <a:noFill/>
                  </a:tcPr>
                </a:tc>
                <a:tc>
                  <a:txBody>
                    <a:bodyPr/>
                    <a:lstStyle/>
                    <a:p>
                      <a:pPr algn="ctr" fontAlgn="ctr"/>
                      <a:r>
                        <a:rPr lang="en-US" sz="1400" b="0" i="0" u="none" strike="noStrike" dirty="0">
                          <a:solidFill>
                            <a:srgbClr val="000000"/>
                          </a:solidFill>
                          <a:effectLst/>
                          <a:latin typeface="Aptos Narrow" panose="020B0004020202020204" pitchFamily="34" charset="0"/>
                        </a:rPr>
                        <a:t>9.07</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8.43</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9.62</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10.76</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11.22</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10.73</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11.17</a:t>
                      </a:r>
                    </a:p>
                  </a:txBody>
                  <a:tcPr marL="9525" marR="9525" marT="9525" marB="0" anchor="ctr">
                    <a:lnL>
                      <a:noFill/>
                    </a:lnL>
                    <a:lnR>
                      <a:noFill/>
                    </a:lnR>
                    <a:lnT>
                      <a:noFill/>
                    </a:lnT>
                    <a:lnB>
                      <a:noFill/>
                    </a:lnB>
                    <a:noFill/>
                  </a:tcPr>
                </a:tc>
                <a:extLst>
                  <a:ext uri="{0D108BD9-81ED-4DB2-BD59-A6C34878D82A}">
                    <a16:rowId xmlns:a16="http://schemas.microsoft.com/office/drawing/2014/main" val="1701264824"/>
                  </a:ext>
                </a:extLst>
              </a:tr>
              <a:tr h="230173">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[3.55]</a:t>
                      </a:r>
                    </a:p>
                  </a:txBody>
                  <a:tcPr marL="9525" marR="9525" marT="9525" marB="0" anchor="ctr">
                    <a:lnL>
                      <a:noFill/>
                    </a:lnL>
                    <a:lnR>
                      <a:noFill/>
                    </a:lnR>
                    <a:lnT>
                      <a:noFill/>
                    </a:lnT>
                    <a:lnB>
                      <a:noFill/>
                    </a:lnB>
                    <a:noFill/>
                  </a:tcPr>
                </a:tc>
                <a:tc>
                  <a:txBody>
                    <a:bodyPr/>
                    <a:lstStyle/>
                    <a:p>
                      <a:pPr algn="ctr" fontAlgn="ctr"/>
                      <a:r>
                        <a:rPr lang="en-US" sz="1400" b="0" i="0" u="none" strike="noStrike" dirty="0">
                          <a:solidFill>
                            <a:srgbClr val="000000"/>
                          </a:solidFill>
                          <a:effectLst/>
                          <a:latin typeface="Aptos Narrow" panose="020B0004020202020204" pitchFamily="34" charset="0"/>
                        </a:rPr>
                        <a:t>[3.74]</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[3.43]</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[3.51]</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[3.47]</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[3.24]</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[3.28]</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[2.99]</a:t>
                      </a:r>
                    </a:p>
                  </a:txBody>
                  <a:tcPr marL="9525" marR="9525" marT="9525" marB="0" anchor="ctr">
                    <a:lnL>
                      <a:noFill/>
                    </a:lnL>
                    <a:lnR>
                      <a:noFill/>
                    </a:lnR>
                    <a:lnT>
                      <a:noFill/>
                    </a:lnT>
                    <a:lnB>
                      <a:noFill/>
                    </a:lnB>
                    <a:noFill/>
                  </a:tcPr>
                </a:tc>
                <a:extLst>
                  <a:ext uri="{0D108BD9-81ED-4DB2-BD59-A6C34878D82A}">
                    <a16:rowId xmlns:a16="http://schemas.microsoft.com/office/drawing/2014/main" val="2542945101"/>
                  </a:ext>
                </a:extLst>
              </a:tr>
              <a:tr h="230173">
                <a:tc>
                  <a:txBody>
                    <a:bodyPr/>
                    <a:lstStyle/>
                    <a:p>
                      <a:pPr algn="l" fontAlgn="b"/>
                      <a:r>
                        <a:rPr lang="en-US" sz="1400" b="0" i="0" u="none" strike="noStrike">
                          <a:solidFill>
                            <a:srgbClr val="000000"/>
                          </a:solidFill>
                          <a:effectLst/>
                          <a:latin typeface="Calibri" panose="020F0502020204030204" pitchFamily="34" charset="0"/>
                        </a:rPr>
                        <a:t>Working last year (Income)</a:t>
                      </a:r>
                    </a:p>
                  </a:txBody>
                  <a:tcPr marL="9525" marR="9525" marT="9525" marB="0" anchor="b">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0.78</a:t>
                      </a:r>
                    </a:p>
                  </a:txBody>
                  <a:tcPr marL="9525" marR="9525" marT="9525" marB="0" anchor="ctr">
                    <a:lnL>
                      <a:noFill/>
                    </a:lnL>
                    <a:lnR>
                      <a:noFill/>
                    </a:lnR>
                    <a:lnT>
                      <a:noFill/>
                    </a:lnT>
                    <a:lnB>
                      <a:noFill/>
                    </a:lnB>
                    <a:noFill/>
                  </a:tcPr>
                </a:tc>
                <a:tc>
                  <a:txBody>
                    <a:bodyPr/>
                    <a:lstStyle/>
                    <a:p>
                      <a:pPr algn="ctr" fontAlgn="ctr"/>
                      <a:r>
                        <a:rPr lang="en-US" sz="1400" b="0" i="0" u="none" strike="noStrike" dirty="0">
                          <a:solidFill>
                            <a:srgbClr val="000000"/>
                          </a:solidFill>
                          <a:effectLst/>
                          <a:latin typeface="Aptos Narrow" panose="020B0004020202020204" pitchFamily="34" charset="0"/>
                        </a:rPr>
                        <a:t>0.8</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dirty="0">
                          <a:solidFill>
                            <a:srgbClr val="000000"/>
                          </a:solidFill>
                          <a:effectLst/>
                          <a:latin typeface="Aptos Narrow" panose="020B0004020202020204" pitchFamily="34" charset="0"/>
                        </a:rPr>
                        <a:t>0.45</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0.32</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0.79</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0.81</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0.32</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0.25</a:t>
                      </a:r>
                    </a:p>
                  </a:txBody>
                  <a:tcPr marL="9525" marR="9525" marT="9525" marB="0" anchor="ctr">
                    <a:lnL>
                      <a:noFill/>
                    </a:lnL>
                    <a:lnR>
                      <a:noFill/>
                    </a:lnR>
                    <a:lnT>
                      <a:noFill/>
                    </a:lnT>
                    <a:lnB>
                      <a:noFill/>
                    </a:lnB>
                    <a:noFill/>
                  </a:tcPr>
                </a:tc>
                <a:extLst>
                  <a:ext uri="{0D108BD9-81ED-4DB2-BD59-A6C34878D82A}">
                    <a16:rowId xmlns:a16="http://schemas.microsoft.com/office/drawing/2014/main" val="3320506849"/>
                  </a:ext>
                </a:extLst>
              </a:tr>
              <a:tr h="230173">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[0.41]</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[0.40]</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dirty="0">
                          <a:solidFill>
                            <a:srgbClr val="000000"/>
                          </a:solidFill>
                          <a:effectLst/>
                          <a:latin typeface="Aptos Narrow" panose="020B0004020202020204" pitchFamily="34" charset="0"/>
                        </a:rPr>
                        <a:t>[0.50]</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[0.47]</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[0.41]</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[0.39]</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[0.47]</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[0.44]</a:t>
                      </a:r>
                    </a:p>
                  </a:txBody>
                  <a:tcPr marL="9525" marR="9525" marT="9525" marB="0" anchor="ctr">
                    <a:lnL>
                      <a:noFill/>
                    </a:lnL>
                    <a:lnR>
                      <a:noFill/>
                    </a:lnR>
                    <a:lnT>
                      <a:noFill/>
                    </a:lnT>
                    <a:lnB>
                      <a:noFill/>
                    </a:lnB>
                    <a:noFill/>
                  </a:tcPr>
                </a:tc>
                <a:extLst>
                  <a:ext uri="{0D108BD9-81ED-4DB2-BD59-A6C34878D82A}">
                    <a16:rowId xmlns:a16="http://schemas.microsoft.com/office/drawing/2014/main" val="2402795580"/>
                  </a:ext>
                </a:extLst>
              </a:tr>
              <a:tr h="230173">
                <a:tc>
                  <a:txBody>
                    <a:bodyPr/>
                    <a:lstStyle/>
                    <a:p>
                      <a:pPr algn="l" fontAlgn="b"/>
                      <a:r>
                        <a:rPr lang="en-US" sz="1400" b="0" i="0" u="none" strike="noStrike">
                          <a:solidFill>
                            <a:srgbClr val="000000"/>
                          </a:solidFill>
                          <a:effectLst/>
                          <a:latin typeface="Calibri" panose="020F0502020204030204" pitchFamily="34" charset="0"/>
                        </a:rPr>
                        <a:t>Wage and salary income in 1939</a:t>
                      </a:r>
                    </a:p>
                  </a:txBody>
                  <a:tcPr marL="9525" marR="9525" marT="9525" marB="0" anchor="b">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568</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641</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188</a:t>
                      </a:r>
                    </a:p>
                  </a:txBody>
                  <a:tcPr marL="9525" marR="9525" marT="9525" marB="0" anchor="ctr">
                    <a:lnL>
                      <a:noFill/>
                    </a:lnL>
                    <a:lnR>
                      <a:noFill/>
                    </a:lnR>
                    <a:lnT>
                      <a:noFill/>
                    </a:lnT>
                    <a:lnB>
                      <a:noFill/>
                    </a:lnB>
                    <a:noFill/>
                  </a:tcPr>
                </a:tc>
                <a:tc>
                  <a:txBody>
                    <a:bodyPr/>
                    <a:lstStyle/>
                    <a:p>
                      <a:pPr algn="ctr" fontAlgn="ctr"/>
                      <a:r>
                        <a:rPr lang="en-US" sz="1400" b="0" i="0" u="none" strike="noStrike" dirty="0">
                          <a:solidFill>
                            <a:srgbClr val="000000"/>
                          </a:solidFill>
                          <a:effectLst/>
                          <a:latin typeface="Aptos Narrow" panose="020B0004020202020204" pitchFamily="34" charset="0"/>
                        </a:rPr>
                        <a:t>142</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1143</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1222</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297</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225</a:t>
                      </a:r>
                    </a:p>
                  </a:txBody>
                  <a:tcPr marL="9525" marR="9525" marT="9525" marB="0" anchor="ctr">
                    <a:lnL>
                      <a:noFill/>
                    </a:lnL>
                    <a:lnR>
                      <a:noFill/>
                    </a:lnR>
                    <a:lnT>
                      <a:noFill/>
                    </a:lnT>
                    <a:lnB>
                      <a:noFill/>
                    </a:lnB>
                    <a:noFill/>
                  </a:tcPr>
                </a:tc>
                <a:extLst>
                  <a:ext uri="{0D108BD9-81ED-4DB2-BD59-A6C34878D82A}">
                    <a16:rowId xmlns:a16="http://schemas.microsoft.com/office/drawing/2014/main" val="4173346560"/>
                  </a:ext>
                </a:extLst>
              </a:tr>
              <a:tr h="230173">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[487]</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[589]</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[303]</a:t>
                      </a:r>
                    </a:p>
                  </a:txBody>
                  <a:tcPr marL="9525" marR="9525" marT="9525" marB="0" anchor="ctr">
                    <a:lnL>
                      <a:noFill/>
                    </a:lnL>
                    <a:lnR>
                      <a:noFill/>
                    </a:lnR>
                    <a:lnT>
                      <a:noFill/>
                    </a:lnT>
                    <a:lnB>
                      <a:noFill/>
                    </a:lnB>
                    <a:noFill/>
                  </a:tcPr>
                </a:tc>
                <a:tc>
                  <a:txBody>
                    <a:bodyPr/>
                    <a:lstStyle/>
                    <a:p>
                      <a:pPr algn="ctr" fontAlgn="ctr"/>
                      <a:r>
                        <a:rPr lang="en-US" sz="1400" b="0" i="0" u="none" strike="noStrike" dirty="0">
                          <a:solidFill>
                            <a:srgbClr val="000000"/>
                          </a:solidFill>
                          <a:effectLst/>
                          <a:latin typeface="Aptos Narrow" panose="020B0004020202020204" pitchFamily="34" charset="0"/>
                        </a:rPr>
                        <a:t>[307]</a:t>
                      </a:r>
                    </a:p>
                  </a:txBody>
                  <a:tcPr marL="9525" marR="9525" marT="9525" marB="0" anchor="ctr">
                    <a:lnL>
                      <a:noFill/>
                    </a:lnL>
                    <a:lnR>
                      <a:noFill/>
                    </a:lnR>
                    <a:lnT>
                      <a:noFill/>
                    </a:lnT>
                    <a:lnB>
                      <a:noFill/>
                    </a:lnB>
                    <a:noFill/>
                  </a:tcPr>
                </a:tc>
                <a:tc>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[1,000]</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[1,049]</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[534]</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[474]</a:t>
                      </a:r>
                    </a:p>
                  </a:txBody>
                  <a:tcPr marL="9525" marR="9525" marT="9525" marB="0" anchor="ctr">
                    <a:lnL>
                      <a:noFill/>
                    </a:lnL>
                    <a:lnR>
                      <a:noFill/>
                    </a:lnR>
                    <a:lnT>
                      <a:noFill/>
                    </a:lnT>
                    <a:lnB>
                      <a:noFill/>
                    </a:lnB>
                    <a:noFill/>
                  </a:tcPr>
                </a:tc>
                <a:extLst>
                  <a:ext uri="{0D108BD9-81ED-4DB2-BD59-A6C34878D82A}">
                    <a16:rowId xmlns:a16="http://schemas.microsoft.com/office/drawing/2014/main" val="3839216697"/>
                  </a:ext>
                </a:extLst>
              </a:tr>
              <a:tr h="230173">
                <a:tc>
                  <a:txBody>
                    <a:bodyPr/>
                    <a:lstStyle/>
                    <a:p>
                      <a:pPr algn="l" fontAlgn="b"/>
                      <a:r>
                        <a:rPr lang="en-US" sz="1400" b="0" i="0" u="none" strike="noStrike">
                          <a:solidFill>
                            <a:srgbClr val="000000"/>
                          </a:solidFill>
                          <a:effectLst/>
                          <a:latin typeface="Calibri" panose="020F0502020204030204" pitchFamily="34" charset="0"/>
                        </a:rPr>
                        <a:t>Married in 1940</a:t>
                      </a:r>
                    </a:p>
                  </a:txBody>
                  <a:tcPr marL="9525" marR="9525" marT="9525" marB="0" anchor="b">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0.69</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0.74</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0.68</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0.76</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dirty="0">
                          <a:solidFill>
                            <a:srgbClr val="000000"/>
                          </a:solidFill>
                          <a:effectLst/>
                          <a:latin typeface="Aptos Narrow" panose="020B0004020202020204" pitchFamily="34" charset="0"/>
                        </a:rPr>
                        <a:t>0.67</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0.74</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0.71</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0.79</a:t>
                      </a:r>
                    </a:p>
                  </a:txBody>
                  <a:tcPr marL="9525" marR="9525" marT="9525" marB="0" anchor="ctr">
                    <a:lnL>
                      <a:noFill/>
                    </a:lnL>
                    <a:lnR>
                      <a:noFill/>
                    </a:lnR>
                    <a:lnT>
                      <a:noFill/>
                    </a:lnT>
                    <a:lnB>
                      <a:noFill/>
                    </a:lnB>
                    <a:noFill/>
                  </a:tcPr>
                </a:tc>
                <a:extLst>
                  <a:ext uri="{0D108BD9-81ED-4DB2-BD59-A6C34878D82A}">
                    <a16:rowId xmlns:a16="http://schemas.microsoft.com/office/drawing/2014/main" val="2333989664"/>
                  </a:ext>
                </a:extLst>
              </a:tr>
              <a:tr h="230173">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[0.46]</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[0.44]</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[0.47]</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[0.43]</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[0.47]</a:t>
                      </a:r>
                    </a:p>
                  </a:txBody>
                  <a:tcPr marL="9525" marR="9525" marT="9525" marB="0" anchor="ctr">
                    <a:lnL>
                      <a:noFill/>
                    </a:lnL>
                    <a:lnR>
                      <a:noFill/>
                    </a:lnR>
                    <a:lnT>
                      <a:noFill/>
                    </a:lnT>
                    <a:lnB>
                      <a:noFill/>
                    </a:lnB>
                    <a:noFill/>
                  </a:tcPr>
                </a:tc>
                <a:tc>
                  <a:txBody>
                    <a:bodyPr/>
                    <a:lstStyle/>
                    <a:p>
                      <a:pPr algn="ctr" fontAlgn="ctr"/>
                      <a:r>
                        <a:rPr lang="en-US" sz="1400" b="0" i="0" u="none" strike="noStrike" dirty="0">
                          <a:solidFill>
                            <a:srgbClr val="000000"/>
                          </a:solidFill>
                          <a:effectLst/>
                          <a:latin typeface="Aptos Narrow" panose="020B0004020202020204" pitchFamily="34" charset="0"/>
                        </a:rPr>
                        <a:t>[0.44]</a:t>
                      </a:r>
                    </a:p>
                  </a:txBody>
                  <a:tcPr marL="9525" marR="9525" marT="9525" marB="0" anchor="ctr">
                    <a:lnL>
                      <a:noFill/>
                    </a:lnL>
                    <a:lnR>
                      <a:noFill/>
                    </a:lnR>
                    <a:lnT>
                      <a:noFill/>
                    </a:lnT>
                    <a:lnB>
                      <a:noFill/>
                    </a:lnB>
                    <a:noFill/>
                  </a:tcPr>
                </a:tc>
                <a:tc>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dirty="0">
                          <a:solidFill>
                            <a:srgbClr val="000000"/>
                          </a:solidFill>
                          <a:effectLst/>
                          <a:latin typeface="Aptos Narrow" panose="020B0004020202020204" pitchFamily="34" charset="0"/>
                        </a:rPr>
                        <a:t>[0.45]</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[0.41]</a:t>
                      </a:r>
                    </a:p>
                  </a:txBody>
                  <a:tcPr marL="9525" marR="9525" marT="9525" marB="0" anchor="ctr">
                    <a:lnL>
                      <a:noFill/>
                    </a:lnL>
                    <a:lnR>
                      <a:noFill/>
                    </a:lnR>
                    <a:lnT>
                      <a:noFill/>
                    </a:lnT>
                    <a:lnB>
                      <a:noFill/>
                    </a:lnB>
                    <a:noFill/>
                  </a:tcPr>
                </a:tc>
                <a:extLst>
                  <a:ext uri="{0D108BD9-81ED-4DB2-BD59-A6C34878D82A}">
                    <a16:rowId xmlns:a16="http://schemas.microsoft.com/office/drawing/2014/main" val="4035861745"/>
                  </a:ext>
                </a:extLst>
              </a:tr>
              <a:tr h="230173">
                <a:tc>
                  <a:txBody>
                    <a:bodyPr/>
                    <a:lstStyle/>
                    <a:p>
                      <a:pPr algn="l" fontAlgn="b"/>
                      <a:r>
                        <a:rPr lang="en-US" sz="1400" b="0" i="0" u="none" strike="noStrike">
                          <a:solidFill>
                            <a:srgbClr val="000000"/>
                          </a:solidFill>
                          <a:effectLst/>
                          <a:latin typeface="Calibri" panose="020F0502020204030204" pitchFamily="34" charset="0"/>
                        </a:rPr>
                        <a:t>Number of Children in 1940</a:t>
                      </a:r>
                    </a:p>
                  </a:txBody>
                  <a:tcPr marL="9525" marR="9525" marT="9525" marB="0" anchor="b">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0.8</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1.69</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1.02</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2.22</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0.97</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1.26</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dirty="0">
                          <a:solidFill>
                            <a:srgbClr val="000000"/>
                          </a:solidFill>
                          <a:effectLst/>
                          <a:latin typeface="Aptos Narrow" panose="020B0004020202020204" pitchFamily="34" charset="0"/>
                        </a:rPr>
                        <a:t>1.16</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1.52</a:t>
                      </a:r>
                    </a:p>
                  </a:txBody>
                  <a:tcPr marL="9525" marR="9525" marT="9525" marB="0" anchor="ctr">
                    <a:lnL>
                      <a:noFill/>
                    </a:lnL>
                    <a:lnR>
                      <a:noFill/>
                    </a:lnR>
                    <a:lnT>
                      <a:noFill/>
                    </a:lnT>
                    <a:lnB>
                      <a:noFill/>
                    </a:lnB>
                    <a:noFill/>
                  </a:tcPr>
                </a:tc>
                <a:extLst>
                  <a:ext uri="{0D108BD9-81ED-4DB2-BD59-A6C34878D82A}">
                    <a16:rowId xmlns:a16="http://schemas.microsoft.com/office/drawing/2014/main" val="254854362"/>
                  </a:ext>
                </a:extLst>
              </a:tr>
              <a:tr h="230173">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[1.57]</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[2.24]</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[1.66]</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[2.38]</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[1.42]</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Aptos Narrow" panose="020B0004020202020204" pitchFamily="34" charset="0"/>
                        </a:rPr>
                        <a:t>[1.57]</a:t>
                      </a:r>
                    </a:p>
                  </a:txBody>
                  <a:tcPr marL="9525" marR="9525" marT="9525" marB="0" anchor="ctr">
                    <a:lnL>
                      <a:noFill/>
                    </a:lnL>
                    <a:lnR>
                      <a:noFill/>
                    </a:lnR>
                    <a:lnT>
                      <a:noFill/>
                    </a:lnT>
                    <a:lnB>
                      <a:noFill/>
                    </a:lnB>
                    <a:noFil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dirty="0">
                          <a:solidFill>
                            <a:srgbClr val="000000"/>
                          </a:solidFill>
                          <a:effectLst/>
                          <a:latin typeface="Aptos Narrow" panose="020B0004020202020204" pitchFamily="34" charset="0"/>
                        </a:rPr>
                        <a:t>[1.50]</a:t>
                      </a:r>
                    </a:p>
                  </a:txBody>
                  <a:tcPr marL="9525" marR="9525" marT="9525" marB="0" anchor="ctr">
                    <a:lnL>
                      <a:noFill/>
                    </a:lnL>
                    <a:lnR>
                      <a:noFill/>
                    </a:lnR>
                    <a:lnT>
                      <a:noFill/>
                    </a:lnT>
                    <a:lnB>
                      <a:noFill/>
                    </a:lnB>
                    <a:noFill/>
                  </a:tcPr>
                </a:tc>
                <a:tc>
                  <a:txBody>
                    <a:bodyPr/>
                    <a:lstStyle/>
                    <a:p>
                      <a:pPr algn="ctr" fontAlgn="ctr"/>
                      <a:r>
                        <a:rPr lang="en-US" sz="1400" b="0" i="0" u="none" strike="noStrike" dirty="0">
                          <a:solidFill>
                            <a:srgbClr val="000000"/>
                          </a:solidFill>
                          <a:effectLst/>
                          <a:latin typeface="Aptos Narrow" panose="020B0004020202020204" pitchFamily="34" charset="0"/>
                        </a:rPr>
                        <a:t>[1.67]</a:t>
                      </a:r>
                    </a:p>
                  </a:txBody>
                  <a:tcPr marL="9525" marR="9525" marT="9525" marB="0" anchor="ctr">
                    <a:lnL>
                      <a:noFill/>
                    </a:lnL>
                    <a:lnR>
                      <a:noFill/>
                    </a:lnR>
                    <a:lnT>
                      <a:noFill/>
                    </a:lnT>
                    <a:lnB>
                      <a:noFill/>
                    </a:lnB>
                    <a:noFill/>
                  </a:tcPr>
                </a:tc>
                <a:extLst>
                  <a:ext uri="{0D108BD9-81ED-4DB2-BD59-A6C34878D82A}">
                    <a16:rowId xmlns:a16="http://schemas.microsoft.com/office/drawing/2014/main" val="2683170955"/>
                  </a:ext>
                </a:extLst>
              </a:tr>
              <a:tr h="230173">
                <a:tc>
                  <a:txBody>
                    <a:bodyPr/>
                    <a:lstStyle/>
                    <a:p>
                      <a:pPr algn="l" fontAlgn="b"/>
                      <a:r>
                        <a:rPr lang="en-US" sz="1400" b="0" i="0" u="none" strike="noStrike" dirty="0">
                          <a:solidFill>
                            <a:srgbClr val="000000"/>
                          </a:solidFill>
                          <a:effectLst/>
                          <a:latin typeface="Calibri" panose="020F0502020204030204" pitchFamily="34" charset="0"/>
                        </a:rPr>
                        <a:t>N observations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ptos Narrow" panose="020B0004020202020204" pitchFamily="34" charset="0"/>
                        </a:rPr>
                        <a:t>1.3M</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ptos Narrow" panose="020B0004020202020204" pitchFamily="34" charset="0"/>
                        </a:rPr>
                        <a:t>66,375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Calibri" panose="020F0502020204030204" pitchFamily="34"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ptos Narrow" panose="020B0004020202020204" pitchFamily="34" charset="0"/>
                        </a:rPr>
                        <a:t>1.5M</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ptos Narrow" panose="020B0004020202020204" pitchFamily="34" charset="0"/>
                        </a:rPr>
                        <a:t>50,337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Calibri" panose="020F0502020204030204" pitchFamily="34"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ptos Narrow" panose="020B0004020202020204" pitchFamily="34" charset="0"/>
                        </a:rPr>
                        <a:t>15.4M</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ptos Narrow" panose="020B0004020202020204" pitchFamily="34" charset="0"/>
                        </a:rPr>
                        <a:t>5M</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Calibri" panose="020F0502020204030204" pitchFamily="34"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ptos Narrow" panose="020B0004020202020204" pitchFamily="34" charset="0"/>
                        </a:rPr>
                        <a:t>16M</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ptos Narrow" panose="020B0004020202020204" pitchFamily="34" charset="0"/>
                        </a:rPr>
                        <a:t>4.5M</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7722282"/>
                  </a:ext>
                </a:extLst>
              </a:tr>
            </a:tbl>
          </a:graphicData>
        </a:graphic>
      </p:graphicFrame>
      <p:sp>
        <p:nvSpPr>
          <p:cNvPr id="6" name="TextBox 5">
            <a:extLst>
              <a:ext uri="{FF2B5EF4-FFF2-40B4-BE49-F238E27FC236}">
                <a16:creationId xmlns:a16="http://schemas.microsoft.com/office/drawing/2014/main" id="{F53E9AC6-4B2C-B42F-0DC3-3792A17F4C35}"/>
              </a:ext>
            </a:extLst>
          </p:cNvPr>
          <p:cNvSpPr txBox="1"/>
          <p:nvPr/>
        </p:nvSpPr>
        <p:spPr>
          <a:xfrm>
            <a:off x="8238" y="5562600"/>
            <a:ext cx="8858246" cy="1569660"/>
          </a:xfrm>
          <a:prstGeom prst="rect">
            <a:avLst/>
          </a:prstGeom>
          <a:noFill/>
        </p:spPr>
        <p:txBody>
          <a:bodyPr wrap="square" rtlCol="0">
            <a:spAutoFit/>
          </a:bodyPr>
          <a:lstStyle/>
          <a:p>
            <a:pPr marL="800100" lvl="1" indent="-342900">
              <a:buFont typeface="Arial" panose="020B0604020202020204" pitchFamily="34" charset="0"/>
              <a:buChar char="•"/>
            </a:pPr>
            <a:r>
              <a:rPr lang="en-US" sz="1800" dirty="0"/>
              <a:t>Low match rates for Blacks: about 4.2% of Black men and 2.7% of women (v. 35% and 28% for Whites)</a:t>
            </a:r>
          </a:p>
          <a:p>
            <a:pPr marL="800100" lvl="1" indent="-342900">
              <a:buFont typeface="Arial" panose="020B0604020202020204" pitchFamily="34" charset="0"/>
              <a:buChar char="•"/>
            </a:pPr>
            <a:r>
              <a:rPr lang="en-US" sz="1800" dirty="0"/>
              <a:t>Sample is more educated, has higher wages than average in the population, and more likely to be married and have kids. </a:t>
            </a:r>
          </a:p>
          <a:p>
            <a:endParaRPr lang="en-US" dirty="0"/>
          </a:p>
        </p:txBody>
      </p:sp>
      <p:sp>
        <p:nvSpPr>
          <p:cNvPr id="2" name="TextBox 1">
            <a:extLst>
              <a:ext uri="{FF2B5EF4-FFF2-40B4-BE49-F238E27FC236}">
                <a16:creationId xmlns:a16="http://schemas.microsoft.com/office/drawing/2014/main" id="{E4B54266-78AF-490D-56BD-A0134553C436}"/>
              </a:ext>
            </a:extLst>
          </p:cNvPr>
          <p:cNvSpPr txBox="1"/>
          <p:nvPr/>
        </p:nvSpPr>
        <p:spPr>
          <a:xfrm>
            <a:off x="7620000" y="6396335"/>
            <a:ext cx="954107" cy="461665"/>
          </a:xfrm>
          <a:prstGeom prst="rect">
            <a:avLst/>
          </a:prstGeom>
          <a:noFill/>
        </p:spPr>
        <p:txBody>
          <a:bodyPr wrap="none" rtlCol="0">
            <a:spAutoFit/>
          </a:bodyPr>
          <a:lstStyle/>
          <a:p>
            <a:r>
              <a:rPr lang="en-US" dirty="0">
                <a:hlinkClick r:id="rId2" action="ppaction://hlinksldjump"/>
              </a:rPr>
              <a:t>Back</a:t>
            </a:r>
            <a:r>
              <a:rPr lang="en-US" dirty="0"/>
              <a:t> </a:t>
            </a:r>
          </a:p>
        </p:txBody>
      </p:sp>
    </p:spTree>
    <p:extLst>
      <p:ext uri="{BB962C8B-B14F-4D97-AF65-F5344CB8AC3E}">
        <p14:creationId xmlns:p14="http://schemas.microsoft.com/office/powerpoint/2010/main" val="1980418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5112D34-4CB5-188C-9C6B-35AA6033EEEE}"/>
              </a:ext>
            </a:extLst>
          </p:cNvPr>
          <p:cNvGraphicFramePr>
            <a:graphicFrameLocks noGrp="1"/>
          </p:cNvGraphicFramePr>
          <p:nvPr/>
        </p:nvGraphicFramePr>
        <p:xfrm>
          <a:off x="457200" y="685800"/>
          <a:ext cx="8305799" cy="4438650"/>
        </p:xfrm>
        <a:graphic>
          <a:graphicData uri="http://schemas.openxmlformats.org/drawingml/2006/table">
            <a:tbl>
              <a:tblPr/>
              <a:tblGrid>
                <a:gridCol w="2122301">
                  <a:extLst>
                    <a:ext uri="{9D8B030D-6E8A-4147-A177-3AD203B41FA5}">
                      <a16:colId xmlns:a16="http://schemas.microsoft.com/office/drawing/2014/main" val="853741584"/>
                    </a:ext>
                  </a:extLst>
                </a:gridCol>
                <a:gridCol w="862288">
                  <a:extLst>
                    <a:ext uri="{9D8B030D-6E8A-4147-A177-3AD203B41FA5}">
                      <a16:colId xmlns:a16="http://schemas.microsoft.com/office/drawing/2014/main" val="148600473"/>
                    </a:ext>
                  </a:extLst>
                </a:gridCol>
                <a:gridCol w="775600">
                  <a:extLst>
                    <a:ext uri="{9D8B030D-6E8A-4147-A177-3AD203B41FA5}">
                      <a16:colId xmlns:a16="http://schemas.microsoft.com/office/drawing/2014/main" val="3521538557"/>
                    </a:ext>
                  </a:extLst>
                </a:gridCol>
                <a:gridCol w="680696">
                  <a:extLst>
                    <a:ext uri="{9D8B030D-6E8A-4147-A177-3AD203B41FA5}">
                      <a16:colId xmlns:a16="http://schemas.microsoft.com/office/drawing/2014/main" val="1466602609"/>
                    </a:ext>
                  </a:extLst>
                </a:gridCol>
                <a:gridCol w="746148">
                  <a:extLst>
                    <a:ext uri="{9D8B030D-6E8A-4147-A177-3AD203B41FA5}">
                      <a16:colId xmlns:a16="http://schemas.microsoft.com/office/drawing/2014/main" val="3217702190"/>
                    </a:ext>
                  </a:extLst>
                </a:gridCol>
                <a:gridCol w="147265">
                  <a:extLst>
                    <a:ext uri="{9D8B030D-6E8A-4147-A177-3AD203B41FA5}">
                      <a16:colId xmlns:a16="http://schemas.microsoft.com/office/drawing/2014/main" val="2572147255"/>
                    </a:ext>
                  </a:extLst>
                </a:gridCol>
                <a:gridCol w="785419">
                  <a:extLst>
                    <a:ext uri="{9D8B030D-6E8A-4147-A177-3AD203B41FA5}">
                      <a16:colId xmlns:a16="http://schemas.microsoft.com/office/drawing/2014/main" val="3230478469"/>
                    </a:ext>
                  </a:extLst>
                </a:gridCol>
                <a:gridCol w="719967">
                  <a:extLst>
                    <a:ext uri="{9D8B030D-6E8A-4147-A177-3AD203B41FA5}">
                      <a16:colId xmlns:a16="http://schemas.microsoft.com/office/drawing/2014/main" val="1425116441"/>
                    </a:ext>
                  </a:extLst>
                </a:gridCol>
                <a:gridCol w="719967">
                  <a:extLst>
                    <a:ext uri="{9D8B030D-6E8A-4147-A177-3AD203B41FA5}">
                      <a16:colId xmlns:a16="http://schemas.microsoft.com/office/drawing/2014/main" val="4267426226"/>
                    </a:ext>
                  </a:extLst>
                </a:gridCol>
                <a:gridCol w="746148">
                  <a:extLst>
                    <a:ext uri="{9D8B030D-6E8A-4147-A177-3AD203B41FA5}">
                      <a16:colId xmlns:a16="http://schemas.microsoft.com/office/drawing/2014/main" val="4154808977"/>
                    </a:ext>
                  </a:extLst>
                </a:gridCol>
              </a:tblGrid>
              <a:tr h="203200">
                <a:tc gridSpan="10">
                  <a:txBody>
                    <a:bodyPr/>
                    <a:lstStyle/>
                    <a:p>
                      <a:pPr algn="ctr" fontAlgn="b"/>
                      <a:r>
                        <a:rPr lang="en-US" sz="1400" b="0" i="0" u="none" strike="noStrike" dirty="0">
                          <a:solidFill>
                            <a:srgbClr val="000000"/>
                          </a:solidFill>
                          <a:effectLst/>
                          <a:latin typeface="Calibri" panose="020F0502020204030204" pitchFamily="34" charset="0"/>
                        </a:rPr>
                        <a:t>Table 1B: Summary statistics for Black men born 1910-1930 serving and not serving in WWII</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19880156"/>
                  </a:ext>
                </a:extLst>
              </a:tr>
              <a:tr h="203200">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gridSpan="4">
                  <a:txBody>
                    <a:bodyPr/>
                    <a:lstStyle/>
                    <a:p>
                      <a:pPr algn="ctr" fontAlgn="b"/>
                      <a:r>
                        <a:rPr lang="en-US" sz="1400" b="0" i="0" u="none" strike="noStrike">
                          <a:solidFill>
                            <a:srgbClr val="000000"/>
                          </a:solidFill>
                          <a:effectLst/>
                          <a:latin typeface="Calibri" panose="020F0502020204030204" pitchFamily="34" charset="0"/>
                        </a:rPr>
                        <a:t>Black men</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gridSpan="4">
                  <a:txBody>
                    <a:bodyPr/>
                    <a:lstStyle/>
                    <a:p>
                      <a:pPr algn="ctr" fontAlgn="b"/>
                      <a:r>
                        <a:rPr lang="en-US" sz="1400" b="0" i="0" u="none" strike="noStrike">
                          <a:solidFill>
                            <a:srgbClr val="000000"/>
                          </a:solidFill>
                          <a:effectLst/>
                          <a:latin typeface="Calibri" panose="020F0502020204030204" pitchFamily="34" charset="0"/>
                        </a:rPr>
                        <a:t>White men</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5500790"/>
                  </a:ext>
                </a:extLst>
              </a:tr>
              <a:tr h="469900">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ctr"/>
                      <a:r>
                        <a:rPr lang="en-US" sz="1400" b="0" i="0" u="none" strike="noStrike">
                          <a:solidFill>
                            <a:srgbClr val="000000"/>
                          </a:solidFill>
                          <a:effectLst/>
                          <a:latin typeface="Calibri" panose="020F0502020204030204" pitchFamily="34" charset="0"/>
                        </a:rPr>
                        <a:t>1940 census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has death record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Enlisted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Presumed civilians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Calibri" panose="020F0502020204030204" pitchFamily="34" charset="0"/>
                        </a:rPr>
                        <a:t>1940 census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has death record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Enlisted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Presumed civilians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8792862"/>
                  </a:ext>
                </a:extLst>
              </a:tr>
              <a:tr h="203200">
                <a:tc>
                  <a:txBody>
                    <a:bodyPr/>
                    <a:lstStyle/>
                    <a:p>
                      <a:pPr algn="l" fontAlgn="b"/>
                      <a:r>
                        <a:rPr lang="en-US" sz="1400" b="0" i="0" u="none" strike="noStrike" dirty="0">
                          <a:solidFill>
                            <a:srgbClr val="000000"/>
                          </a:solidFill>
                          <a:effectLst/>
                          <a:latin typeface="Calibri" panose="020F0502020204030204" pitchFamily="34" charset="0"/>
                        </a:rPr>
                        <a:t>Age at death </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68.20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69.23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68.04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70.69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400" b="0" i="0" u="none" strike="noStrike" dirty="0">
                          <a:solidFill>
                            <a:srgbClr val="000000"/>
                          </a:solidFill>
                          <a:effectLst/>
                          <a:latin typeface="Calibri" panose="020F0502020204030204" pitchFamily="34" charset="0"/>
                        </a:rPr>
                        <a:t>70.83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400" b="0" i="0" u="none" strike="noStrike" dirty="0">
                          <a:solidFill>
                            <a:srgbClr val="000000"/>
                          </a:solidFill>
                          <a:effectLst/>
                          <a:latin typeface="Calibri" panose="020F0502020204030204" pitchFamily="34" charset="0"/>
                        </a:rPr>
                        <a:t>70.66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41516586"/>
                  </a:ext>
                </a:extLst>
              </a:tr>
              <a:tr h="203200">
                <a:tc>
                  <a:txBody>
                    <a:bodyPr/>
                    <a:lstStyle/>
                    <a:p>
                      <a:pPr algn="l" fontAlgn="b"/>
                      <a:endParaRPr lang="en-US" sz="14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[15.30]</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[14.12]</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[15.46]</a:t>
                      </a:r>
                    </a:p>
                  </a:txBody>
                  <a:tcPr marL="9525" marR="9525" marT="9525" marB="0" anchor="b">
                    <a:lnL>
                      <a:noFill/>
                    </a:lnL>
                    <a:lnR>
                      <a:noFill/>
                    </a:lnR>
                    <a:lnT>
                      <a:noFill/>
                    </a:lnT>
                    <a:lnB>
                      <a:noFill/>
                    </a:lnB>
                    <a:no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[15.81]</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[15.84]</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[15.80]</a:t>
                      </a:r>
                    </a:p>
                  </a:txBody>
                  <a:tcPr marL="9525" marR="9525" marT="9525" marB="0" anchor="b">
                    <a:lnL>
                      <a:noFill/>
                    </a:lnL>
                    <a:lnR>
                      <a:noFill/>
                    </a:lnR>
                    <a:lnT>
                      <a:noFill/>
                    </a:lnT>
                    <a:lnB>
                      <a:noFill/>
                    </a:lnB>
                    <a:noFill/>
                  </a:tcPr>
                </a:tc>
                <a:extLst>
                  <a:ext uri="{0D108BD9-81ED-4DB2-BD59-A6C34878D82A}">
                    <a16:rowId xmlns:a16="http://schemas.microsoft.com/office/drawing/2014/main" val="3225698855"/>
                  </a:ext>
                </a:extLst>
              </a:tr>
              <a:tr h="203200">
                <a:tc>
                  <a:txBody>
                    <a:bodyPr/>
                    <a:lstStyle/>
                    <a:p>
                      <a:pPr algn="l" fontAlgn="b"/>
                      <a:r>
                        <a:rPr lang="en-US" sz="1400" b="0" i="0" u="none" strike="noStrike">
                          <a:solidFill>
                            <a:srgbClr val="000000"/>
                          </a:solidFill>
                          <a:effectLst/>
                          <a:latin typeface="Calibri" panose="020F0502020204030204" pitchFamily="34" charset="0"/>
                        </a:rPr>
                        <a:t>Age in 1940</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Calibri" panose="020F0502020204030204" pitchFamily="34" charset="0"/>
                        </a:rPr>
                        <a:t>19.56</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19.06</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18.73</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19.11</a:t>
                      </a:r>
                    </a:p>
                  </a:txBody>
                  <a:tcPr marL="9525" marR="9525" marT="9525" marB="0" anchor="b">
                    <a:lnL>
                      <a:noFill/>
                    </a:lnL>
                    <a:lnR>
                      <a:noFill/>
                    </a:lnR>
                    <a:lnT>
                      <a:noFill/>
                    </a:lnT>
                    <a:lnB>
                      <a:noFill/>
                    </a:lnB>
                    <a:no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19.81</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19.95</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19.39</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20.05</a:t>
                      </a:r>
                    </a:p>
                  </a:txBody>
                  <a:tcPr marL="9525" marR="9525" marT="9525" marB="0" anchor="b">
                    <a:lnL>
                      <a:noFill/>
                    </a:lnL>
                    <a:lnR>
                      <a:noFill/>
                    </a:lnR>
                    <a:lnT>
                      <a:noFill/>
                    </a:lnT>
                    <a:lnB>
                      <a:noFill/>
                    </a:lnB>
                    <a:noFill/>
                  </a:tcPr>
                </a:tc>
                <a:extLst>
                  <a:ext uri="{0D108BD9-81ED-4DB2-BD59-A6C34878D82A}">
                    <a16:rowId xmlns:a16="http://schemas.microsoft.com/office/drawing/2014/main" val="1943804515"/>
                  </a:ext>
                </a:extLst>
              </a:tr>
              <a:tr h="203200">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Calibri" panose="020F0502020204030204" pitchFamily="34" charset="0"/>
                        </a:rPr>
                        <a:t>[6.10]</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[5.80]</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[4.41]</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[5.98]</a:t>
                      </a:r>
                    </a:p>
                  </a:txBody>
                  <a:tcPr marL="9525" marR="9525" marT="9525" marB="0" anchor="b">
                    <a:lnL>
                      <a:noFill/>
                    </a:lnL>
                    <a:lnR>
                      <a:noFill/>
                    </a:lnR>
                    <a:lnT>
                      <a:noFill/>
                    </a:lnT>
                    <a:lnB>
                      <a:noFill/>
                    </a:lnB>
                    <a:no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[5.99]</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[5.89]</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[4.66]</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[6.07]</a:t>
                      </a:r>
                    </a:p>
                  </a:txBody>
                  <a:tcPr marL="9525" marR="9525" marT="9525" marB="0" anchor="b">
                    <a:lnL>
                      <a:noFill/>
                    </a:lnL>
                    <a:lnR>
                      <a:noFill/>
                    </a:lnR>
                    <a:lnT>
                      <a:noFill/>
                    </a:lnT>
                    <a:lnB>
                      <a:noFill/>
                    </a:lnB>
                    <a:noFill/>
                  </a:tcPr>
                </a:tc>
                <a:extLst>
                  <a:ext uri="{0D108BD9-81ED-4DB2-BD59-A6C34878D82A}">
                    <a16:rowId xmlns:a16="http://schemas.microsoft.com/office/drawing/2014/main" val="2566276508"/>
                  </a:ext>
                </a:extLst>
              </a:tr>
              <a:tr h="203200">
                <a:tc>
                  <a:txBody>
                    <a:bodyPr/>
                    <a:lstStyle/>
                    <a:p>
                      <a:pPr algn="l" fontAlgn="b"/>
                      <a:r>
                        <a:rPr lang="en-US" sz="1400" b="0" i="0" u="none" strike="noStrike">
                          <a:solidFill>
                            <a:srgbClr val="000000"/>
                          </a:solidFill>
                          <a:effectLst/>
                          <a:latin typeface="Calibri" panose="020F0502020204030204" pitchFamily="34" charset="0"/>
                        </a:rPr>
                        <a:t>Years of education</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Calibri" panose="020F0502020204030204" pitchFamily="34" charset="0"/>
                        </a:rPr>
                        <a:t>6.66</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Calibri" panose="020F0502020204030204" pitchFamily="34" charset="0"/>
                        </a:rPr>
                        <a:t>7.30</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8.29</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7.15</a:t>
                      </a:r>
                    </a:p>
                  </a:txBody>
                  <a:tcPr marL="9525" marR="9525" marT="9525" marB="0" anchor="b">
                    <a:lnL>
                      <a:noFill/>
                    </a:lnL>
                    <a:lnR>
                      <a:noFill/>
                    </a:lnR>
                    <a:lnT>
                      <a:noFill/>
                    </a:lnT>
                    <a:lnB>
                      <a:noFill/>
                    </a:lnB>
                    <a:no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9.75</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9.90</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10.33</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9.82</a:t>
                      </a:r>
                    </a:p>
                  </a:txBody>
                  <a:tcPr marL="9525" marR="9525" marT="9525" marB="0" anchor="b">
                    <a:lnL>
                      <a:noFill/>
                    </a:lnL>
                    <a:lnR>
                      <a:noFill/>
                    </a:lnR>
                    <a:lnT>
                      <a:noFill/>
                    </a:lnT>
                    <a:lnB>
                      <a:noFill/>
                    </a:lnB>
                    <a:noFill/>
                  </a:tcPr>
                </a:tc>
                <a:extLst>
                  <a:ext uri="{0D108BD9-81ED-4DB2-BD59-A6C34878D82A}">
                    <a16:rowId xmlns:a16="http://schemas.microsoft.com/office/drawing/2014/main" val="2743657916"/>
                  </a:ext>
                </a:extLst>
              </a:tr>
              <a:tr h="203200">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[3.31]</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Calibri" panose="020F0502020204030204" pitchFamily="34" charset="0"/>
                        </a:rPr>
                        <a:t>[3.40]</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[3.11]</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[3.42]</a:t>
                      </a:r>
                    </a:p>
                  </a:txBody>
                  <a:tcPr marL="9525" marR="9525" marT="9525" marB="0" anchor="b">
                    <a:lnL>
                      <a:noFill/>
                    </a:lnL>
                    <a:lnR>
                      <a:noFill/>
                    </a:lnR>
                    <a:lnT>
                      <a:noFill/>
                    </a:lnT>
                    <a:lnB>
                      <a:noFill/>
                    </a:lnB>
                    <a:no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[3.34]</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[3.26]</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[2.81]</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[3.32]</a:t>
                      </a:r>
                    </a:p>
                  </a:txBody>
                  <a:tcPr marL="9525" marR="9525" marT="9525" marB="0" anchor="b">
                    <a:lnL>
                      <a:noFill/>
                    </a:lnL>
                    <a:lnR>
                      <a:noFill/>
                    </a:lnR>
                    <a:lnT>
                      <a:noFill/>
                    </a:lnT>
                    <a:lnB>
                      <a:noFill/>
                    </a:lnB>
                    <a:noFill/>
                  </a:tcPr>
                </a:tc>
                <a:extLst>
                  <a:ext uri="{0D108BD9-81ED-4DB2-BD59-A6C34878D82A}">
                    <a16:rowId xmlns:a16="http://schemas.microsoft.com/office/drawing/2014/main" val="2937624934"/>
                  </a:ext>
                </a:extLst>
              </a:tr>
              <a:tr h="203200">
                <a:tc>
                  <a:txBody>
                    <a:bodyPr/>
                    <a:lstStyle/>
                    <a:p>
                      <a:pPr algn="l" fontAlgn="b"/>
                      <a:r>
                        <a:rPr lang="en-US" sz="1400" b="0" i="0" u="none" strike="noStrike" dirty="0">
                          <a:solidFill>
                            <a:srgbClr val="000000"/>
                          </a:solidFill>
                          <a:effectLst/>
                          <a:latin typeface="Calibri" panose="020F0502020204030204" pitchFamily="34" charset="0"/>
                        </a:rPr>
                        <a:t>Wage and salary income</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234.55</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Calibri" panose="020F0502020204030204" pitchFamily="34" charset="0"/>
                        </a:rPr>
                        <a:t>207.80</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158.85</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216.24</a:t>
                      </a:r>
                    </a:p>
                  </a:txBody>
                  <a:tcPr marL="9525" marR="9525" marT="9525" marB="0" anchor="b">
                    <a:lnL>
                      <a:noFill/>
                    </a:lnL>
                    <a:lnR>
                      <a:noFill/>
                    </a:lnR>
                    <a:lnT>
                      <a:noFill/>
                    </a:lnT>
                    <a:lnB>
                      <a:noFill/>
                    </a:lnB>
                    <a:no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488.21</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457.30</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346.65</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477.70</a:t>
                      </a:r>
                    </a:p>
                  </a:txBody>
                  <a:tcPr marL="9525" marR="9525" marT="9525" marB="0" anchor="b">
                    <a:lnL>
                      <a:noFill/>
                    </a:lnL>
                    <a:lnR>
                      <a:noFill/>
                    </a:lnR>
                    <a:lnT>
                      <a:noFill/>
                    </a:lnT>
                    <a:lnB>
                      <a:noFill/>
                    </a:lnB>
                    <a:noFill/>
                  </a:tcPr>
                </a:tc>
                <a:extLst>
                  <a:ext uri="{0D108BD9-81ED-4DB2-BD59-A6C34878D82A}">
                    <a16:rowId xmlns:a16="http://schemas.microsoft.com/office/drawing/2014/main" val="161334768"/>
                  </a:ext>
                </a:extLst>
              </a:tr>
              <a:tr h="203200">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[324.42]</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Calibri" panose="020F0502020204030204" pitchFamily="34" charset="0"/>
                        </a:rPr>
                        <a:t>[325.59]</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Calibri" panose="020F0502020204030204" pitchFamily="34" charset="0"/>
                        </a:rPr>
                        <a:t>[270.69]</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[333.42]</a:t>
                      </a:r>
                    </a:p>
                  </a:txBody>
                  <a:tcPr marL="9525" marR="9525" marT="9525" marB="0" anchor="b">
                    <a:lnL>
                      <a:noFill/>
                    </a:lnL>
                    <a:lnR>
                      <a:noFill/>
                    </a:lnR>
                    <a:lnT>
                      <a:noFill/>
                    </a:lnT>
                    <a:lnB>
                      <a:noFill/>
                    </a:lnB>
                    <a:no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[626.77]</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Calibri" panose="020F0502020204030204" pitchFamily="34" charset="0"/>
                        </a:rPr>
                        <a:t>[610.35]</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[498.26]</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[626.71]</a:t>
                      </a:r>
                    </a:p>
                  </a:txBody>
                  <a:tcPr marL="9525" marR="9525" marT="9525" marB="0" anchor="b">
                    <a:lnL>
                      <a:noFill/>
                    </a:lnL>
                    <a:lnR>
                      <a:noFill/>
                    </a:lnR>
                    <a:lnT>
                      <a:noFill/>
                    </a:lnT>
                    <a:lnB>
                      <a:noFill/>
                    </a:lnB>
                    <a:noFill/>
                  </a:tcPr>
                </a:tc>
                <a:extLst>
                  <a:ext uri="{0D108BD9-81ED-4DB2-BD59-A6C34878D82A}">
                    <a16:rowId xmlns:a16="http://schemas.microsoft.com/office/drawing/2014/main" val="118017272"/>
                  </a:ext>
                </a:extLst>
              </a:tr>
              <a:tr h="203200">
                <a:tc>
                  <a:txBody>
                    <a:bodyPr/>
                    <a:lstStyle/>
                    <a:p>
                      <a:pPr algn="l" fontAlgn="b"/>
                      <a:r>
                        <a:rPr lang="en-US" sz="1400" b="0" i="0" u="none" strike="noStrike">
                          <a:solidFill>
                            <a:srgbClr val="000000"/>
                          </a:solidFill>
                          <a:effectLst/>
                          <a:latin typeface="Calibri" panose="020F0502020204030204" pitchFamily="34" charset="0"/>
                        </a:rPr>
                        <a:t>Married in 1940</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0.28</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0.25</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Calibri" panose="020F0502020204030204" pitchFamily="34" charset="0"/>
                        </a:rPr>
                        <a:t>0.09</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Calibri" panose="020F0502020204030204" pitchFamily="34" charset="0"/>
                        </a:rPr>
                        <a:t>0.27</a:t>
                      </a:r>
                    </a:p>
                  </a:txBody>
                  <a:tcPr marL="9525" marR="9525" marT="9525" marB="0" anchor="b">
                    <a:lnL>
                      <a:noFill/>
                    </a:lnL>
                    <a:lnR>
                      <a:noFill/>
                    </a:lnR>
                    <a:lnT>
                      <a:noFill/>
                    </a:lnT>
                    <a:lnB>
                      <a:noFill/>
                    </a:lnB>
                    <a:no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0.24</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0.26</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0.11</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0.29</a:t>
                      </a:r>
                    </a:p>
                  </a:txBody>
                  <a:tcPr marL="9525" marR="9525" marT="9525" marB="0" anchor="b">
                    <a:lnL>
                      <a:noFill/>
                    </a:lnL>
                    <a:lnR>
                      <a:noFill/>
                    </a:lnR>
                    <a:lnT>
                      <a:noFill/>
                    </a:lnT>
                    <a:lnB>
                      <a:noFill/>
                    </a:lnB>
                    <a:noFill/>
                  </a:tcPr>
                </a:tc>
                <a:extLst>
                  <a:ext uri="{0D108BD9-81ED-4DB2-BD59-A6C34878D82A}">
                    <a16:rowId xmlns:a16="http://schemas.microsoft.com/office/drawing/2014/main" val="3662832873"/>
                  </a:ext>
                </a:extLst>
              </a:tr>
              <a:tr h="203200">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[0.45]</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[0.43]</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[0.29]</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Calibri" panose="020F0502020204030204" pitchFamily="34" charset="0"/>
                        </a:rPr>
                        <a:t>[0.44]</a:t>
                      </a:r>
                    </a:p>
                  </a:txBody>
                  <a:tcPr marL="9525" marR="9525" marT="9525" marB="0" anchor="b">
                    <a:lnL>
                      <a:noFill/>
                    </a:lnL>
                    <a:lnR>
                      <a:noFill/>
                    </a:lnR>
                    <a:lnT>
                      <a:noFill/>
                    </a:lnT>
                    <a:lnB>
                      <a:noFill/>
                    </a:lnB>
                    <a:no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Calibri" panose="020F0502020204030204" pitchFamily="34" charset="0"/>
                        </a:rPr>
                        <a:t>[0.43]</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[0.44]</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[0.31]</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[0.45]</a:t>
                      </a:r>
                    </a:p>
                  </a:txBody>
                  <a:tcPr marL="9525" marR="9525" marT="9525" marB="0" anchor="b">
                    <a:lnL>
                      <a:noFill/>
                    </a:lnL>
                    <a:lnR>
                      <a:noFill/>
                    </a:lnR>
                    <a:lnT>
                      <a:noFill/>
                    </a:lnT>
                    <a:lnB>
                      <a:noFill/>
                    </a:lnB>
                    <a:noFill/>
                  </a:tcPr>
                </a:tc>
                <a:extLst>
                  <a:ext uri="{0D108BD9-81ED-4DB2-BD59-A6C34878D82A}">
                    <a16:rowId xmlns:a16="http://schemas.microsoft.com/office/drawing/2014/main" val="3550560324"/>
                  </a:ext>
                </a:extLst>
              </a:tr>
              <a:tr h="203200">
                <a:tc>
                  <a:txBody>
                    <a:bodyPr/>
                    <a:lstStyle/>
                    <a:p>
                      <a:pPr algn="l" fontAlgn="b"/>
                      <a:r>
                        <a:rPr lang="en-US" sz="1400" b="0" i="0" u="none" strike="noStrike">
                          <a:solidFill>
                            <a:srgbClr val="000000"/>
                          </a:solidFill>
                          <a:effectLst/>
                          <a:latin typeface="Calibri" panose="020F0502020204030204" pitchFamily="34" charset="0"/>
                        </a:rPr>
                        <a:t>Number of Children in 1940</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0.30</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0.39</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0.08</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0.44</a:t>
                      </a:r>
                    </a:p>
                  </a:txBody>
                  <a:tcPr marL="9525" marR="9525" marT="9525" marB="0" anchor="b">
                    <a:lnL>
                      <a:noFill/>
                    </a:lnL>
                    <a:lnR>
                      <a:noFill/>
                    </a:lnR>
                    <a:lnT>
                      <a:noFill/>
                    </a:lnT>
                    <a:lnB>
                      <a:noFill/>
                    </a:lnB>
                    <a:no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Calibri" panose="020F0502020204030204" pitchFamily="34" charset="0"/>
                        </a:rPr>
                        <a:t>0.22</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Calibri" panose="020F0502020204030204" pitchFamily="34" charset="0"/>
                        </a:rPr>
                        <a:t>0.28</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0.08</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0.32</a:t>
                      </a:r>
                    </a:p>
                  </a:txBody>
                  <a:tcPr marL="9525" marR="9525" marT="9525" marB="0" anchor="b">
                    <a:lnL>
                      <a:noFill/>
                    </a:lnL>
                    <a:lnR>
                      <a:noFill/>
                    </a:lnR>
                    <a:lnT>
                      <a:noFill/>
                    </a:lnT>
                    <a:lnB>
                      <a:noFill/>
                    </a:lnB>
                    <a:noFill/>
                  </a:tcPr>
                </a:tc>
                <a:extLst>
                  <a:ext uri="{0D108BD9-81ED-4DB2-BD59-A6C34878D82A}">
                    <a16:rowId xmlns:a16="http://schemas.microsoft.com/office/drawing/2014/main" val="2362709054"/>
                  </a:ext>
                </a:extLst>
              </a:tr>
              <a:tr h="203200">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[0.88]</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[1.05]</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[0.46]</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[1.11]</a:t>
                      </a:r>
                    </a:p>
                  </a:txBody>
                  <a:tcPr marL="9525" marR="9525" marT="9525" marB="0" anchor="b">
                    <a:lnL>
                      <a:noFill/>
                    </a:lnL>
                    <a:lnR>
                      <a:noFill/>
                    </a:lnR>
                    <a:lnT>
                      <a:noFill/>
                    </a:lnT>
                    <a:lnB>
                      <a:noFill/>
                    </a:lnB>
                    <a:no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[0.65]</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Calibri" panose="020F0502020204030204" pitchFamily="34" charset="0"/>
                        </a:rPr>
                        <a:t>[0.74]</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Calibri" panose="020F0502020204030204" pitchFamily="34" charset="0"/>
                        </a:rPr>
                        <a:t>[0.38]</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[0.78]</a:t>
                      </a:r>
                    </a:p>
                  </a:txBody>
                  <a:tcPr marL="9525" marR="9525" marT="9525" marB="0" anchor="b">
                    <a:lnL>
                      <a:noFill/>
                    </a:lnL>
                    <a:lnR>
                      <a:noFill/>
                    </a:lnR>
                    <a:lnT>
                      <a:noFill/>
                    </a:lnT>
                    <a:lnB>
                      <a:noFill/>
                    </a:lnB>
                    <a:noFill/>
                  </a:tcPr>
                </a:tc>
                <a:extLst>
                  <a:ext uri="{0D108BD9-81ED-4DB2-BD59-A6C34878D82A}">
                    <a16:rowId xmlns:a16="http://schemas.microsoft.com/office/drawing/2014/main" val="6760300"/>
                  </a:ext>
                </a:extLst>
              </a:tr>
              <a:tr h="203200">
                <a:tc>
                  <a:txBody>
                    <a:bodyPr/>
                    <a:lstStyle/>
                    <a:p>
                      <a:pPr algn="l" fontAlgn="b"/>
                      <a:r>
                        <a:rPr lang="en-US" sz="1400" b="0" i="0" u="none" strike="noStrike">
                          <a:solidFill>
                            <a:srgbClr val="000000"/>
                          </a:solidFill>
                          <a:effectLst/>
                          <a:latin typeface="Calibri" panose="020F0502020204030204" pitchFamily="34" charset="0"/>
                        </a:rPr>
                        <a:t>Working last year (Income)</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0.40</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0.36</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0.35</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0.36</a:t>
                      </a:r>
                    </a:p>
                  </a:txBody>
                  <a:tcPr marL="9525" marR="9525" marT="9525" marB="0" anchor="b">
                    <a:lnL>
                      <a:noFill/>
                    </a:lnL>
                    <a:lnR>
                      <a:noFill/>
                    </a:lnR>
                    <a:lnT>
                      <a:noFill/>
                    </a:lnT>
                    <a:lnB>
                      <a:noFill/>
                    </a:lnB>
                    <a:no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0.43</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0.43</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Calibri" panose="020F0502020204030204" pitchFamily="34" charset="0"/>
                        </a:rPr>
                        <a:t>0.43</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Calibri" panose="020F0502020204030204" pitchFamily="34" charset="0"/>
                        </a:rPr>
                        <a:t>0.43</a:t>
                      </a:r>
                    </a:p>
                  </a:txBody>
                  <a:tcPr marL="9525" marR="9525" marT="9525" marB="0" anchor="b">
                    <a:lnL>
                      <a:noFill/>
                    </a:lnL>
                    <a:lnR>
                      <a:noFill/>
                    </a:lnR>
                    <a:lnT>
                      <a:noFill/>
                    </a:lnT>
                    <a:lnB>
                      <a:noFill/>
                    </a:lnB>
                    <a:noFill/>
                  </a:tcPr>
                </a:tc>
                <a:extLst>
                  <a:ext uri="{0D108BD9-81ED-4DB2-BD59-A6C34878D82A}">
                    <a16:rowId xmlns:a16="http://schemas.microsoft.com/office/drawing/2014/main" val="2701039928"/>
                  </a:ext>
                </a:extLst>
              </a:tr>
              <a:tr h="203200">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[0.49]</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[0.48]</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[0.48]</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[0.48]</a:t>
                      </a:r>
                    </a:p>
                  </a:txBody>
                  <a:tcPr marL="9525" marR="9525" marT="9525" marB="0" anchor="b">
                    <a:lnL>
                      <a:noFill/>
                    </a:lnL>
                    <a:lnR>
                      <a:noFill/>
                    </a:lnR>
                    <a:lnT>
                      <a:noFill/>
                    </a:lnT>
                    <a:lnB>
                      <a:noFill/>
                    </a:lnB>
                    <a:no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[0.50]</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[0.50]</a:t>
                      </a:r>
                    </a:p>
                  </a:txBody>
                  <a:tcPr marL="9525" marR="9525" marT="9525" marB="0" anchor="b">
                    <a:lnL>
                      <a:noFill/>
                    </a:lnL>
                    <a:lnR>
                      <a:noFill/>
                    </a:lnR>
                    <a:lnT>
                      <a:noFill/>
                    </a:lnT>
                    <a:lnB>
                      <a:noFill/>
                    </a:lnB>
                    <a:noFill/>
                  </a:tcPr>
                </a:tc>
                <a:tc>
                  <a:txBody>
                    <a:bodyPr/>
                    <a:lstStyle/>
                    <a:p>
                      <a:pPr algn="ctr" fontAlgn="b"/>
                      <a:r>
                        <a:rPr lang="en-US" sz="1400" b="0" i="0" u="none" strike="noStrike">
                          <a:solidFill>
                            <a:srgbClr val="000000"/>
                          </a:solidFill>
                          <a:effectLst/>
                          <a:latin typeface="Calibri" panose="020F0502020204030204" pitchFamily="34" charset="0"/>
                        </a:rPr>
                        <a:t>[0.49]</a:t>
                      </a:r>
                    </a:p>
                  </a:txBody>
                  <a:tcPr marL="9525" marR="9525" marT="9525" marB="0" anchor="b">
                    <a:lnL>
                      <a:noFill/>
                    </a:lnL>
                    <a:lnR>
                      <a:noFill/>
                    </a:lnR>
                    <a:lnT>
                      <a:noFill/>
                    </a:lnT>
                    <a:lnB>
                      <a:noFill/>
                    </a:lnB>
                    <a:noFill/>
                  </a:tcPr>
                </a:tc>
                <a:tc>
                  <a:txBody>
                    <a:bodyPr/>
                    <a:lstStyle/>
                    <a:p>
                      <a:pPr algn="ctr" fontAlgn="b"/>
                      <a:r>
                        <a:rPr lang="en-US" sz="1400" b="0" i="0" u="none" strike="noStrike" dirty="0">
                          <a:solidFill>
                            <a:srgbClr val="000000"/>
                          </a:solidFill>
                          <a:effectLst/>
                          <a:latin typeface="Calibri" panose="020F0502020204030204" pitchFamily="34" charset="0"/>
                        </a:rPr>
                        <a:t>[0.50]</a:t>
                      </a:r>
                    </a:p>
                  </a:txBody>
                  <a:tcPr marL="9525" marR="9525" marT="9525" marB="0" anchor="b">
                    <a:lnL>
                      <a:noFill/>
                    </a:lnL>
                    <a:lnR>
                      <a:noFill/>
                    </a:lnR>
                    <a:lnT>
                      <a:noFill/>
                    </a:lnT>
                    <a:lnB>
                      <a:noFill/>
                    </a:lnB>
                    <a:noFill/>
                  </a:tcPr>
                </a:tc>
                <a:extLst>
                  <a:ext uri="{0D108BD9-81ED-4DB2-BD59-A6C34878D82A}">
                    <a16:rowId xmlns:a16="http://schemas.microsoft.com/office/drawing/2014/main" val="2916470832"/>
                  </a:ext>
                </a:extLst>
              </a:tr>
              <a:tr h="203200">
                <a:tc>
                  <a:txBody>
                    <a:bodyPr/>
                    <a:lstStyle/>
                    <a:p>
                      <a:pPr algn="l" fontAlgn="b"/>
                      <a:r>
                        <a:rPr lang="en-US" sz="1400" b="0" i="0" u="none" strike="noStrike">
                          <a:solidFill>
                            <a:srgbClr val="000000"/>
                          </a:solidFill>
                          <a:effectLst/>
                          <a:latin typeface="Calibri" panose="020F0502020204030204" pitchFamily="34" charset="0"/>
                        </a:rPr>
                        <a:t>N observations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2,467,571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187,384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25,067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panose="020F0502020204030204" pitchFamily="34" charset="0"/>
                        </a:rPr>
                        <a:t>162,317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21M</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8.9M</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1.3M</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7.6M</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8854239"/>
                  </a:ext>
                </a:extLst>
              </a:tr>
            </a:tbl>
          </a:graphicData>
        </a:graphic>
      </p:graphicFrame>
      <p:sp>
        <p:nvSpPr>
          <p:cNvPr id="3" name="TextBox 2">
            <a:extLst>
              <a:ext uri="{FF2B5EF4-FFF2-40B4-BE49-F238E27FC236}">
                <a16:creationId xmlns:a16="http://schemas.microsoft.com/office/drawing/2014/main" id="{8FA4B4FF-B292-DC5D-E6DD-AED8CA8AA943}"/>
              </a:ext>
            </a:extLst>
          </p:cNvPr>
          <p:cNvSpPr txBox="1"/>
          <p:nvPr/>
        </p:nvSpPr>
        <p:spPr>
          <a:xfrm>
            <a:off x="685800" y="5638800"/>
            <a:ext cx="6135334" cy="1384995"/>
          </a:xfrm>
          <a:prstGeom prst="rect">
            <a:avLst/>
          </a:prstGeom>
          <a:noFill/>
        </p:spPr>
        <p:txBody>
          <a:bodyPr wrap="none" rtlCol="0">
            <a:spAutoFit/>
          </a:bodyPr>
          <a:lstStyle/>
          <a:p>
            <a:pPr marL="342900" indent="-342900">
              <a:buFont typeface="Arial" panose="020B0604020202020204" pitchFamily="34" charset="0"/>
              <a:buChar char="•"/>
            </a:pPr>
            <a:r>
              <a:rPr lang="en-US" sz="2000" dirty="0"/>
              <a:t>Match rate for Blacks (~7.6%) (v. 41% for Whites)</a:t>
            </a:r>
          </a:p>
          <a:p>
            <a:pPr marL="342900" indent="-342900">
              <a:buFont typeface="Arial" panose="020B0604020202020204" pitchFamily="34" charset="0"/>
              <a:buChar char="•"/>
            </a:pPr>
            <a:r>
              <a:rPr lang="en-US" sz="2000" dirty="0"/>
              <a:t>Sample with deaths less selected </a:t>
            </a:r>
          </a:p>
          <a:p>
            <a:pPr marL="342900" indent="-342900">
              <a:buFont typeface="Arial" panose="020B0604020202020204" pitchFamily="34" charset="0"/>
              <a:buChar char="•"/>
            </a:pPr>
            <a:r>
              <a:rPr lang="en-US" sz="2000" dirty="0"/>
              <a:t>Vets live longer, particularly Black ones</a:t>
            </a:r>
          </a:p>
          <a:p>
            <a:pPr marL="342900" indent="-34290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1B7A6430-212E-5B3A-BFC3-692544DB897E}"/>
              </a:ext>
            </a:extLst>
          </p:cNvPr>
          <p:cNvSpPr txBox="1"/>
          <p:nvPr/>
        </p:nvSpPr>
        <p:spPr>
          <a:xfrm>
            <a:off x="7543800" y="6324600"/>
            <a:ext cx="869149" cy="461665"/>
          </a:xfrm>
          <a:prstGeom prst="rect">
            <a:avLst/>
          </a:prstGeom>
          <a:noFill/>
        </p:spPr>
        <p:txBody>
          <a:bodyPr wrap="none" rtlCol="0">
            <a:spAutoFit/>
          </a:bodyPr>
          <a:lstStyle/>
          <a:p>
            <a:r>
              <a:rPr lang="en-US" dirty="0">
                <a:hlinkClick r:id="rId2" action="ppaction://hlinksldjump"/>
              </a:rPr>
              <a:t>Back</a:t>
            </a:r>
            <a:endParaRPr lang="en-US" dirty="0"/>
          </a:p>
        </p:txBody>
      </p:sp>
    </p:spTree>
    <p:extLst>
      <p:ext uri="{BB962C8B-B14F-4D97-AF65-F5344CB8AC3E}">
        <p14:creationId xmlns:p14="http://schemas.microsoft.com/office/powerpoint/2010/main" val="1727640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DB9B59-FFE6-C9DE-485D-037E7FBBE304}"/>
              </a:ext>
            </a:extLst>
          </p:cNvPr>
          <p:cNvSpPr>
            <a:spLocks noGrp="1"/>
          </p:cNvSpPr>
          <p:nvPr>
            <p:ph type="title"/>
          </p:nvPr>
        </p:nvSpPr>
        <p:spPr/>
        <p:txBody>
          <a:bodyPr/>
          <a:lstStyle/>
          <a:p>
            <a:r>
              <a:rPr lang="en-US" dirty="0"/>
              <a:t>WWII$ do not predict match rates</a:t>
            </a:r>
          </a:p>
        </p:txBody>
      </p:sp>
      <p:graphicFrame>
        <p:nvGraphicFramePr>
          <p:cNvPr id="6" name="Table 5">
            <a:extLst>
              <a:ext uri="{FF2B5EF4-FFF2-40B4-BE49-F238E27FC236}">
                <a16:creationId xmlns:a16="http://schemas.microsoft.com/office/drawing/2014/main" id="{8AF3297C-C636-9EB3-7769-D8AADA7357C9}"/>
              </a:ext>
            </a:extLst>
          </p:cNvPr>
          <p:cNvGraphicFramePr>
            <a:graphicFrameLocks noGrp="1"/>
          </p:cNvGraphicFramePr>
          <p:nvPr/>
        </p:nvGraphicFramePr>
        <p:xfrm>
          <a:off x="457199" y="2930298"/>
          <a:ext cx="8229603" cy="2216603"/>
        </p:xfrm>
        <a:graphic>
          <a:graphicData uri="http://schemas.openxmlformats.org/drawingml/2006/table">
            <a:tbl>
              <a:tblPr/>
              <a:tblGrid>
                <a:gridCol w="1260914">
                  <a:extLst>
                    <a:ext uri="{9D8B030D-6E8A-4147-A177-3AD203B41FA5}">
                      <a16:colId xmlns:a16="http://schemas.microsoft.com/office/drawing/2014/main" val="2419017136"/>
                    </a:ext>
                  </a:extLst>
                </a:gridCol>
                <a:gridCol w="835508">
                  <a:extLst>
                    <a:ext uri="{9D8B030D-6E8A-4147-A177-3AD203B41FA5}">
                      <a16:colId xmlns:a16="http://schemas.microsoft.com/office/drawing/2014/main" val="428842982"/>
                    </a:ext>
                  </a:extLst>
                </a:gridCol>
                <a:gridCol w="798783">
                  <a:extLst>
                    <a:ext uri="{9D8B030D-6E8A-4147-A177-3AD203B41FA5}">
                      <a16:colId xmlns:a16="http://schemas.microsoft.com/office/drawing/2014/main" val="3230040915"/>
                    </a:ext>
                  </a:extLst>
                </a:gridCol>
                <a:gridCol w="146902">
                  <a:extLst>
                    <a:ext uri="{9D8B030D-6E8A-4147-A177-3AD203B41FA5}">
                      <a16:colId xmlns:a16="http://schemas.microsoft.com/office/drawing/2014/main" val="1139004831"/>
                    </a:ext>
                  </a:extLst>
                </a:gridCol>
                <a:gridCol w="807964">
                  <a:extLst>
                    <a:ext uri="{9D8B030D-6E8A-4147-A177-3AD203B41FA5}">
                      <a16:colId xmlns:a16="http://schemas.microsoft.com/office/drawing/2014/main" val="2143390754"/>
                    </a:ext>
                  </a:extLst>
                </a:gridCol>
                <a:gridCol w="807964">
                  <a:extLst>
                    <a:ext uri="{9D8B030D-6E8A-4147-A177-3AD203B41FA5}">
                      <a16:colId xmlns:a16="http://schemas.microsoft.com/office/drawing/2014/main" val="2217444285"/>
                    </a:ext>
                  </a:extLst>
                </a:gridCol>
                <a:gridCol w="156084">
                  <a:extLst>
                    <a:ext uri="{9D8B030D-6E8A-4147-A177-3AD203B41FA5}">
                      <a16:colId xmlns:a16="http://schemas.microsoft.com/office/drawing/2014/main" val="1533403900"/>
                    </a:ext>
                  </a:extLst>
                </a:gridCol>
                <a:gridCol w="807964">
                  <a:extLst>
                    <a:ext uri="{9D8B030D-6E8A-4147-A177-3AD203B41FA5}">
                      <a16:colId xmlns:a16="http://schemas.microsoft.com/office/drawing/2014/main" val="1406768359"/>
                    </a:ext>
                  </a:extLst>
                </a:gridCol>
                <a:gridCol w="807964">
                  <a:extLst>
                    <a:ext uri="{9D8B030D-6E8A-4147-A177-3AD203B41FA5}">
                      <a16:colId xmlns:a16="http://schemas.microsoft.com/office/drawing/2014/main" val="3415793419"/>
                    </a:ext>
                  </a:extLst>
                </a:gridCol>
                <a:gridCol w="183628">
                  <a:extLst>
                    <a:ext uri="{9D8B030D-6E8A-4147-A177-3AD203B41FA5}">
                      <a16:colId xmlns:a16="http://schemas.microsoft.com/office/drawing/2014/main" val="3988591557"/>
                    </a:ext>
                  </a:extLst>
                </a:gridCol>
                <a:gridCol w="807964">
                  <a:extLst>
                    <a:ext uri="{9D8B030D-6E8A-4147-A177-3AD203B41FA5}">
                      <a16:colId xmlns:a16="http://schemas.microsoft.com/office/drawing/2014/main" val="1670606085"/>
                    </a:ext>
                  </a:extLst>
                </a:gridCol>
                <a:gridCol w="807964">
                  <a:extLst>
                    <a:ext uri="{9D8B030D-6E8A-4147-A177-3AD203B41FA5}">
                      <a16:colId xmlns:a16="http://schemas.microsoft.com/office/drawing/2014/main" val="2654497120"/>
                    </a:ext>
                  </a:extLst>
                </a:gridCol>
              </a:tblGrid>
              <a:tr h="195943">
                <a:tc gridSpan="12">
                  <a:txBody>
                    <a:bodyPr/>
                    <a:lstStyle/>
                    <a:p>
                      <a:pPr algn="ctr" fontAlgn="b"/>
                      <a:r>
                        <a:rPr lang="en-US" sz="1200" b="0" i="0" u="none" strike="noStrike">
                          <a:solidFill>
                            <a:srgbClr val="000000"/>
                          </a:solidFill>
                          <a:effectLst/>
                          <a:latin typeface="Calibri" panose="020F0502020204030204" pitchFamily="34" charset="0"/>
                        </a:rPr>
                        <a:t>Table A.1: WWII$ contracts do not predict match rates </a:t>
                      </a:r>
                    </a:p>
                  </a:txBody>
                  <a:tcPr marL="9185" marR="9185" marT="918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2336014"/>
                  </a:ext>
                </a:extLst>
              </a:tr>
              <a:tr h="208189">
                <a:tc>
                  <a:txBody>
                    <a:bodyPr/>
                    <a:lstStyle/>
                    <a:p>
                      <a:pPr algn="l" fontAlgn="b"/>
                      <a:r>
                        <a:rPr lang="en-US" sz="1200" b="0" i="0" u="none" strike="noStrike">
                          <a:solidFill>
                            <a:srgbClr val="000000"/>
                          </a:solidFill>
                          <a:effectLst/>
                          <a:latin typeface="Calibri" panose="020F0502020204030204" pitchFamily="34" charset="0"/>
                        </a:rPr>
                        <a:t> </a:t>
                      </a:r>
                    </a:p>
                  </a:txBody>
                  <a:tcPr marL="9185" marR="9185" marT="9185" marB="0" anchor="b">
                    <a:lnL>
                      <a:noFill/>
                    </a:lnL>
                    <a:lnR>
                      <a:noFill/>
                    </a:lnR>
                    <a:lnT w="6350" cap="flat" cmpd="sng" algn="ctr">
                      <a:solidFill>
                        <a:srgbClr val="000000"/>
                      </a:solidFill>
                      <a:prstDash val="solid"/>
                      <a:round/>
                      <a:headEnd type="none" w="med" len="med"/>
                      <a:tailEnd type="none" w="med" len="med"/>
                    </a:lnT>
                    <a:lnB>
                      <a:noFill/>
                    </a:lnB>
                  </a:tcPr>
                </a:tc>
                <a:tc gridSpan="5">
                  <a:txBody>
                    <a:bodyPr/>
                    <a:lstStyle/>
                    <a:p>
                      <a:pPr algn="ctr" fontAlgn="b"/>
                      <a:r>
                        <a:rPr lang="en-US" sz="1200" b="0" i="0" u="none" strike="noStrike">
                          <a:solidFill>
                            <a:srgbClr val="000000"/>
                          </a:solidFill>
                          <a:effectLst/>
                          <a:latin typeface="Calibri" panose="020F0502020204030204" pitchFamily="34" charset="0"/>
                        </a:rPr>
                        <a:t>Blacks</a:t>
                      </a:r>
                    </a:p>
                  </a:txBody>
                  <a:tcPr marL="9185" marR="9185" marT="918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9185" marR="9185" marT="9185" marB="0" anchor="b">
                    <a:lnL>
                      <a:noFill/>
                    </a:lnL>
                    <a:lnR>
                      <a:noFill/>
                    </a:lnR>
                    <a:lnT w="6350" cap="flat" cmpd="sng" algn="ctr">
                      <a:solidFill>
                        <a:srgbClr val="000000"/>
                      </a:solidFill>
                      <a:prstDash val="solid"/>
                      <a:round/>
                      <a:headEnd type="none" w="med" len="med"/>
                      <a:tailEnd type="none" w="med" len="med"/>
                    </a:lnT>
                    <a:lnB>
                      <a:noFill/>
                    </a:lnB>
                  </a:tcPr>
                </a:tc>
                <a:tc gridSpan="5">
                  <a:txBody>
                    <a:bodyPr/>
                    <a:lstStyle/>
                    <a:p>
                      <a:pPr algn="ctr" fontAlgn="b"/>
                      <a:r>
                        <a:rPr lang="en-US" sz="1200" b="0" i="0" u="none" strike="noStrike">
                          <a:solidFill>
                            <a:srgbClr val="000000"/>
                          </a:solidFill>
                          <a:effectLst/>
                          <a:latin typeface="Calibri" panose="020F0502020204030204" pitchFamily="34" charset="0"/>
                        </a:rPr>
                        <a:t>Whites</a:t>
                      </a:r>
                    </a:p>
                  </a:txBody>
                  <a:tcPr marL="9185" marR="9185" marT="918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73398182"/>
                  </a:ext>
                </a:extLst>
              </a:tr>
              <a:tr h="208189">
                <a:tc>
                  <a:txBody>
                    <a:bodyPr/>
                    <a:lstStyle/>
                    <a:p>
                      <a:pPr algn="l" fontAlgn="b"/>
                      <a:r>
                        <a:rPr lang="en-US" sz="1200" b="0" i="0" u="none" strike="noStrike">
                          <a:solidFill>
                            <a:srgbClr val="000000"/>
                          </a:solidFill>
                          <a:effectLst/>
                          <a:latin typeface="Calibri" panose="020F0502020204030204" pitchFamily="34" charset="0"/>
                        </a:rPr>
                        <a:t>VARIABLES</a:t>
                      </a:r>
                    </a:p>
                  </a:txBody>
                  <a:tcPr marL="9185" marR="9185" marT="9185" marB="0" anchor="b">
                    <a:lnL>
                      <a:noFill/>
                    </a:lnL>
                    <a:lnR>
                      <a:noFill/>
                    </a:lnR>
                    <a:lnT>
                      <a:noFill/>
                    </a:lnT>
                    <a:lnB>
                      <a:noFill/>
                    </a:lnB>
                  </a:tcPr>
                </a:tc>
                <a:tc gridSpan="2">
                  <a:txBody>
                    <a:bodyPr/>
                    <a:lstStyle/>
                    <a:p>
                      <a:pPr algn="ctr" fontAlgn="b"/>
                      <a:r>
                        <a:rPr lang="en-US" sz="1200" b="0" i="0" u="none" strike="noStrike">
                          <a:solidFill>
                            <a:srgbClr val="000000"/>
                          </a:solidFill>
                          <a:effectLst/>
                          <a:latin typeface="Calibri" panose="020F0502020204030204" pitchFamily="34" charset="0"/>
                        </a:rPr>
                        <a:t>Males</a:t>
                      </a:r>
                    </a:p>
                  </a:txBody>
                  <a:tcPr marL="9185" marR="9185" marT="918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9185" marR="9185" marT="9185"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US" sz="1200" b="0" i="0" u="none" strike="noStrike">
                          <a:solidFill>
                            <a:srgbClr val="000000"/>
                          </a:solidFill>
                          <a:effectLst/>
                          <a:latin typeface="Calibri" panose="020F0502020204030204" pitchFamily="34" charset="0"/>
                        </a:rPr>
                        <a:t>Females</a:t>
                      </a:r>
                    </a:p>
                  </a:txBody>
                  <a:tcPr marL="9185" marR="9185" marT="918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9185" marR="9185" marT="9185" marB="0" anchor="b">
                    <a:lnL>
                      <a:noFill/>
                    </a:lnL>
                    <a:lnR>
                      <a:noFill/>
                    </a:lnR>
                    <a:lnT>
                      <a:noFill/>
                    </a:lnT>
                    <a:lnB>
                      <a:noFill/>
                    </a:lnB>
                  </a:tcPr>
                </a:tc>
                <a:tc gridSpan="2">
                  <a:txBody>
                    <a:bodyPr/>
                    <a:lstStyle/>
                    <a:p>
                      <a:pPr algn="ctr" fontAlgn="b"/>
                      <a:r>
                        <a:rPr lang="en-US" sz="1200" b="0" i="0" u="none" strike="noStrike">
                          <a:solidFill>
                            <a:srgbClr val="000000"/>
                          </a:solidFill>
                          <a:effectLst/>
                          <a:latin typeface="Calibri" panose="020F0502020204030204" pitchFamily="34" charset="0"/>
                        </a:rPr>
                        <a:t>Males</a:t>
                      </a:r>
                    </a:p>
                  </a:txBody>
                  <a:tcPr marL="9185" marR="9185" marT="918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endParaRPr lang="en-US" sz="1200" b="0" i="0" u="none" strike="noStrike">
                        <a:solidFill>
                          <a:srgbClr val="000000"/>
                        </a:solidFill>
                        <a:effectLst/>
                        <a:latin typeface="Calibri" panose="020F0502020204030204" pitchFamily="34" charset="0"/>
                      </a:endParaRPr>
                    </a:p>
                  </a:txBody>
                  <a:tcPr marL="9185" marR="9185" marT="9185"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US" sz="1200" b="0" i="0" u="none" strike="noStrike">
                          <a:solidFill>
                            <a:srgbClr val="000000"/>
                          </a:solidFill>
                          <a:effectLst/>
                          <a:latin typeface="Calibri" panose="020F0502020204030204" pitchFamily="34" charset="0"/>
                        </a:rPr>
                        <a:t>Females</a:t>
                      </a:r>
                    </a:p>
                  </a:txBody>
                  <a:tcPr marL="9185" marR="9185" marT="918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033884876"/>
                  </a:ext>
                </a:extLst>
              </a:tr>
              <a:tr h="195943">
                <a:tc gridSpan="2">
                  <a:txBody>
                    <a:bodyPr/>
                    <a:lstStyle/>
                    <a:p>
                      <a:pPr algn="l" fontAlgn="b"/>
                      <a:r>
                        <a:rPr lang="en-US" sz="1200" b="1" i="0" u="none" strike="noStrike">
                          <a:solidFill>
                            <a:srgbClr val="000000"/>
                          </a:solidFill>
                          <a:effectLst/>
                          <a:latin typeface="Calibri" panose="020F0502020204030204" pitchFamily="34" charset="0"/>
                        </a:rPr>
                        <a:t>Panel A: RLL data</a:t>
                      </a:r>
                    </a:p>
                  </a:txBody>
                  <a:tcPr marL="9185" marR="9185" marT="9185"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9185" marR="9185" marT="91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185" marR="9185" marT="918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185" marR="9185" marT="91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185" marR="9185" marT="91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185" marR="9185" marT="918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185" marR="9185" marT="91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185" marR="9185" marT="91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185" marR="9185" marT="918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185" marR="9185" marT="91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185" marR="9185" marT="918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78903423"/>
                  </a:ext>
                </a:extLst>
              </a:tr>
              <a:tr h="195943">
                <a:tc>
                  <a:txBody>
                    <a:bodyPr/>
                    <a:lstStyle/>
                    <a:p>
                      <a:pPr algn="l" fontAlgn="b"/>
                      <a:r>
                        <a:rPr lang="en-US" sz="1200" b="0" i="0" u="none" strike="noStrike">
                          <a:solidFill>
                            <a:srgbClr val="000000"/>
                          </a:solidFill>
                          <a:effectLst/>
                          <a:latin typeface="Calibri" panose="020F0502020204030204" pitchFamily="34" charset="0"/>
                        </a:rPr>
                        <a:t>WW2 Spending</a:t>
                      </a:r>
                    </a:p>
                  </a:txBody>
                  <a:tcPr marL="9185" marR="9185" marT="9185" marB="0" anchor="b">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-0.0008</a:t>
                      </a:r>
                    </a:p>
                  </a:txBody>
                  <a:tcPr marL="9185" marR="9185" marT="918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-0.002408</a:t>
                      </a:r>
                    </a:p>
                  </a:txBody>
                  <a:tcPr marL="9185" marR="9185" marT="9185" marB="0" anchor="ctr">
                    <a:lnL>
                      <a:noFill/>
                    </a:lnL>
                    <a:lnR>
                      <a:noFill/>
                    </a:lnR>
                    <a:lnT>
                      <a:noFill/>
                    </a:lnT>
                    <a:lnB>
                      <a:noFill/>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9185" marR="9185" marT="918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-0.00052</a:t>
                      </a:r>
                    </a:p>
                  </a:txBody>
                  <a:tcPr marL="9185" marR="9185" marT="918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-0.001775</a:t>
                      </a:r>
                    </a:p>
                  </a:txBody>
                  <a:tcPr marL="9185" marR="9185" marT="9185" marB="0" anchor="ctr">
                    <a:lnL>
                      <a:noFill/>
                    </a:lnL>
                    <a:lnR>
                      <a:noFill/>
                    </a:lnR>
                    <a:lnT>
                      <a:noFill/>
                    </a:lnT>
                    <a:lnB>
                      <a:noFill/>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9185" marR="9185" marT="918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0.012733</a:t>
                      </a:r>
                    </a:p>
                  </a:txBody>
                  <a:tcPr marL="9185" marR="9185" marT="918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0.000483</a:t>
                      </a:r>
                    </a:p>
                  </a:txBody>
                  <a:tcPr marL="9185" marR="9185" marT="9185" marB="0" anchor="ctr">
                    <a:lnL>
                      <a:noFill/>
                    </a:lnL>
                    <a:lnR>
                      <a:noFill/>
                    </a:lnR>
                    <a:lnT>
                      <a:noFill/>
                    </a:lnT>
                    <a:lnB>
                      <a:noFill/>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9185" marR="9185" marT="918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0.010946</a:t>
                      </a:r>
                    </a:p>
                  </a:txBody>
                  <a:tcPr marL="9185" marR="9185" marT="918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0.001749</a:t>
                      </a:r>
                    </a:p>
                  </a:txBody>
                  <a:tcPr marL="9185" marR="9185" marT="9185" marB="0" anchor="ctr">
                    <a:lnL>
                      <a:noFill/>
                    </a:lnL>
                    <a:lnR>
                      <a:noFill/>
                    </a:lnR>
                    <a:lnT>
                      <a:noFill/>
                    </a:lnT>
                    <a:lnB>
                      <a:noFill/>
                    </a:lnB>
                  </a:tcPr>
                </a:tc>
                <a:extLst>
                  <a:ext uri="{0D108BD9-81ED-4DB2-BD59-A6C34878D82A}">
                    <a16:rowId xmlns:a16="http://schemas.microsoft.com/office/drawing/2014/main" val="562537875"/>
                  </a:ext>
                </a:extLst>
              </a:tr>
              <a:tr h="195943">
                <a:tc>
                  <a:txBody>
                    <a:bodyPr/>
                    <a:lstStyle/>
                    <a:p>
                      <a:pPr algn="l" fontAlgn="b"/>
                      <a:endParaRPr lang="en-US" sz="1200" b="0" i="0" u="none" strike="noStrike">
                        <a:solidFill>
                          <a:srgbClr val="000000"/>
                        </a:solidFill>
                        <a:effectLst/>
                        <a:latin typeface="Calibri" panose="020F0502020204030204" pitchFamily="34" charset="0"/>
                      </a:endParaRPr>
                    </a:p>
                  </a:txBody>
                  <a:tcPr marL="9185" marR="9185" marT="9185" marB="0" anchor="b">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[0.001819]</a:t>
                      </a:r>
                    </a:p>
                  </a:txBody>
                  <a:tcPr marL="9185" marR="9185" marT="918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[0.002451]</a:t>
                      </a:r>
                    </a:p>
                  </a:txBody>
                  <a:tcPr marL="9185" marR="9185" marT="9185" marB="0" anchor="ctr">
                    <a:lnL>
                      <a:noFill/>
                    </a:lnL>
                    <a:lnR>
                      <a:noFill/>
                    </a:lnR>
                    <a:lnT>
                      <a:noFill/>
                    </a:lnT>
                    <a:lnB>
                      <a:noFill/>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9185" marR="9185" marT="918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[0.001369]</a:t>
                      </a:r>
                    </a:p>
                  </a:txBody>
                  <a:tcPr marL="9185" marR="9185" marT="918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[0.001888]</a:t>
                      </a:r>
                    </a:p>
                  </a:txBody>
                  <a:tcPr marL="9185" marR="9185" marT="9185" marB="0" anchor="ctr">
                    <a:lnL>
                      <a:noFill/>
                    </a:lnL>
                    <a:lnR>
                      <a:noFill/>
                    </a:lnR>
                    <a:lnT>
                      <a:noFill/>
                    </a:lnT>
                    <a:lnB>
                      <a:noFill/>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9185" marR="9185" marT="918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[0.013825]</a:t>
                      </a:r>
                    </a:p>
                  </a:txBody>
                  <a:tcPr marL="9185" marR="9185" marT="918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[0.003917]</a:t>
                      </a:r>
                    </a:p>
                  </a:txBody>
                  <a:tcPr marL="9185" marR="9185" marT="9185" marB="0" anchor="ctr">
                    <a:lnL>
                      <a:noFill/>
                    </a:lnL>
                    <a:lnR>
                      <a:noFill/>
                    </a:lnR>
                    <a:lnT>
                      <a:noFill/>
                    </a:lnT>
                    <a:lnB>
                      <a:noFill/>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9185" marR="9185" marT="918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[0.012333]</a:t>
                      </a:r>
                    </a:p>
                  </a:txBody>
                  <a:tcPr marL="9185" marR="9185" marT="918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[0.003996]</a:t>
                      </a:r>
                    </a:p>
                  </a:txBody>
                  <a:tcPr marL="9185" marR="9185" marT="9185" marB="0" anchor="ctr">
                    <a:lnL>
                      <a:noFill/>
                    </a:lnL>
                    <a:lnR>
                      <a:noFill/>
                    </a:lnR>
                    <a:lnT>
                      <a:noFill/>
                    </a:lnT>
                    <a:lnB>
                      <a:noFill/>
                    </a:lnB>
                  </a:tcPr>
                </a:tc>
                <a:extLst>
                  <a:ext uri="{0D108BD9-81ED-4DB2-BD59-A6C34878D82A}">
                    <a16:rowId xmlns:a16="http://schemas.microsoft.com/office/drawing/2014/main" val="2109992034"/>
                  </a:ext>
                </a:extLst>
              </a:tr>
              <a:tr h="208189">
                <a:tc>
                  <a:txBody>
                    <a:bodyPr/>
                    <a:lstStyle/>
                    <a:p>
                      <a:pPr algn="l" fontAlgn="b"/>
                      <a:r>
                        <a:rPr lang="en-US" sz="1200" b="0" i="0" u="none" strike="noStrike">
                          <a:solidFill>
                            <a:srgbClr val="000000"/>
                          </a:solidFill>
                          <a:effectLst/>
                          <a:latin typeface="Calibri" panose="020F0502020204030204" pitchFamily="34" charset="0"/>
                        </a:rPr>
                        <a:t>Controls?</a:t>
                      </a:r>
                    </a:p>
                  </a:txBody>
                  <a:tcPr marL="9185" marR="9185" marT="9185" marB="0" anchor="b">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No</a:t>
                      </a:r>
                    </a:p>
                  </a:txBody>
                  <a:tcPr marL="9185" marR="9185" marT="918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Yes</a:t>
                      </a:r>
                    </a:p>
                  </a:txBody>
                  <a:tcPr marL="9185" marR="9185" marT="9185" marB="0" anchor="ctr">
                    <a:lnL>
                      <a:noFill/>
                    </a:lnL>
                    <a:lnR>
                      <a:noFill/>
                    </a:lnR>
                    <a:lnT>
                      <a:noFill/>
                    </a:lnT>
                    <a:lnB>
                      <a:noFill/>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9185" marR="9185" marT="918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No</a:t>
                      </a:r>
                    </a:p>
                  </a:txBody>
                  <a:tcPr marL="9185" marR="9185" marT="918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Yes</a:t>
                      </a:r>
                    </a:p>
                  </a:txBody>
                  <a:tcPr marL="9185" marR="9185" marT="9185" marB="0" anchor="ctr">
                    <a:lnL>
                      <a:noFill/>
                    </a:lnL>
                    <a:lnR>
                      <a:noFill/>
                    </a:lnR>
                    <a:lnT>
                      <a:noFill/>
                    </a:lnT>
                    <a:lnB>
                      <a:noFill/>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9185" marR="9185" marT="918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No</a:t>
                      </a:r>
                    </a:p>
                  </a:txBody>
                  <a:tcPr marL="9185" marR="9185" marT="918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Yes</a:t>
                      </a:r>
                    </a:p>
                  </a:txBody>
                  <a:tcPr marL="9185" marR="9185" marT="9185" marB="0" anchor="ctr">
                    <a:lnL>
                      <a:noFill/>
                    </a:lnL>
                    <a:lnR>
                      <a:noFill/>
                    </a:lnR>
                    <a:lnT>
                      <a:noFill/>
                    </a:lnT>
                    <a:lnB>
                      <a:noFill/>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9185" marR="9185" marT="918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No</a:t>
                      </a:r>
                    </a:p>
                  </a:txBody>
                  <a:tcPr marL="9185" marR="9185" marT="918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Yes</a:t>
                      </a:r>
                    </a:p>
                  </a:txBody>
                  <a:tcPr marL="9185" marR="9185" marT="9185" marB="0" anchor="ctr">
                    <a:lnL>
                      <a:noFill/>
                    </a:lnL>
                    <a:lnR>
                      <a:noFill/>
                    </a:lnR>
                    <a:lnT>
                      <a:noFill/>
                    </a:lnT>
                    <a:lnB>
                      <a:noFill/>
                    </a:lnB>
                  </a:tcPr>
                </a:tc>
                <a:extLst>
                  <a:ext uri="{0D108BD9-81ED-4DB2-BD59-A6C34878D82A}">
                    <a16:rowId xmlns:a16="http://schemas.microsoft.com/office/drawing/2014/main" val="2856584926"/>
                  </a:ext>
                </a:extLst>
              </a:tr>
              <a:tr h="195943">
                <a:tc>
                  <a:txBody>
                    <a:bodyPr/>
                    <a:lstStyle/>
                    <a:p>
                      <a:pPr algn="l" fontAlgn="b"/>
                      <a:endParaRPr lang="en-US" sz="1200" b="0" i="0" u="none" strike="noStrike">
                        <a:solidFill>
                          <a:srgbClr val="000000"/>
                        </a:solidFill>
                        <a:effectLst/>
                        <a:latin typeface="Calibri" panose="020F0502020204030204" pitchFamily="34" charset="0"/>
                      </a:endParaRPr>
                    </a:p>
                  </a:txBody>
                  <a:tcPr marL="9185" marR="9185" marT="9185" marB="0" anchor="b">
                    <a:lnL>
                      <a:noFill/>
                    </a:lnL>
                    <a:lnR>
                      <a:noFill/>
                    </a:lnR>
                    <a:lnT>
                      <a:noFill/>
                    </a:lnT>
                    <a:lnB>
                      <a:noFill/>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9185" marR="9185" marT="9185" marB="0" anchor="ctr">
                    <a:lnL>
                      <a:noFill/>
                    </a:lnL>
                    <a:lnR>
                      <a:noFill/>
                    </a:lnR>
                    <a:lnT>
                      <a:noFill/>
                    </a:lnT>
                    <a:lnB>
                      <a:noFill/>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9185" marR="9185" marT="9185" marB="0" anchor="ctr">
                    <a:lnL>
                      <a:noFill/>
                    </a:lnL>
                    <a:lnR>
                      <a:noFill/>
                    </a:lnR>
                    <a:lnT>
                      <a:noFill/>
                    </a:lnT>
                    <a:lnB>
                      <a:noFill/>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9185" marR="9185" marT="9185" marB="0" anchor="ctr">
                    <a:lnL>
                      <a:noFill/>
                    </a:lnL>
                    <a:lnR>
                      <a:noFill/>
                    </a:lnR>
                    <a:lnT>
                      <a:noFill/>
                    </a:lnT>
                    <a:lnB>
                      <a:noFill/>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9185" marR="9185" marT="9185" marB="0" anchor="ctr">
                    <a:lnL>
                      <a:noFill/>
                    </a:lnL>
                    <a:lnR>
                      <a:noFill/>
                    </a:lnR>
                    <a:lnT>
                      <a:noFill/>
                    </a:lnT>
                    <a:lnB>
                      <a:noFill/>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9185" marR="9185" marT="9185" marB="0" anchor="ctr">
                    <a:lnL>
                      <a:noFill/>
                    </a:lnL>
                    <a:lnR>
                      <a:noFill/>
                    </a:lnR>
                    <a:lnT>
                      <a:noFill/>
                    </a:lnT>
                    <a:lnB>
                      <a:noFill/>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9185" marR="9185" marT="9185" marB="0" anchor="ctr">
                    <a:lnL>
                      <a:noFill/>
                    </a:lnL>
                    <a:lnR>
                      <a:noFill/>
                    </a:lnR>
                    <a:lnT>
                      <a:noFill/>
                    </a:lnT>
                    <a:lnB>
                      <a:noFill/>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9185" marR="9185" marT="9185" marB="0" anchor="ctr">
                    <a:lnL>
                      <a:noFill/>
                    </a:lnL>
                    <a:lnR>
                      <a:noFill/>
                    </a:lnR>
                    <a:lnT>
                      <a:noFill/>
                    </a:lnT>
                    <a:lnB>
                      <a:noFill/>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9185" marR="9185" marT="9185" marB="0" anchor="ctr">
                    <a:lnL>
                      <a:noFill/>
                    </a:lnL>
                    <a:lnR>
                      <a:noFill/>
                    </a:lnR>
                    <a:lnT>
                      <a:noFill/>
                    </a:lnT>
                    <a:lnB>
                      <a:noFill/>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9185" marR="9185" marT="9185" marB="0" anchor="ctr">
                    <a:lnL>
                      <a:noFill/>
                    </a:lnL>
                    <a:lnR>
                      <a:noFill/>
                    </a:lnR>
                    <a:lnT>
                      <a:noFill/>
                    </a:lnT>
                    <a:lnB>
                      <a:noFill/>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9185" marR="9185" marT="9185" marB="0" anchor="ctr">
                    <a:lnL>
                      <a:noFill/>
                    </a:lnL>
                    <a:lnR>
                      <a:noFill/>
                    </a:lnR>
                    <a:lnT>
                      <a:noFill/>
                    </a:lnT>
                    <a:lnB>
                      <a:noFill/>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9185" marR="9185" marT="9185" marB="0" anchor="ctr">
                    <a:lnL>
                      <a:noFill/>
                    </a:lnL>
                    <a:lnR>
                      <a:noFill/>
                    </a:lnR>
                    <a:lnT>
                      <a:noFill/>
                    </a:lnT>
                    <a:lnB>
                      <a:noFill/>
                    </a:lnB>
                  </a:tcPr>
                </a:tc>
                <a:extLst>
                  <a:ext uri="{0D108BD9-81ED-4DB2-BD59-A6C34878D82A}">
                    <a16:rowId xmlns:a16="http://schemas.microsoft.com/office/drawing/2014/main" val="2974019386"/>
                  </a:ext>
                </a:extLst>
              </a:tr>
              <a:tr h="208189">
                <a:tc>
                  <a:txBody>
                    <a:bodyPr/>
                    <a:lstStyle/>
                    <a:p>
                      <a:pPr algn="l" fontAlgn="b"/>
                      <a:r>
                        <a:rPr lang="en-US" sz="1200" b="0" i="0" u="none" strike="noStrike">
                          <a:solidFill>
                            <a:srgbClr val="000000"/>
                          </a:solidFill>
                          <a:effectLst/>
                          <a:latin typeface="Calibri" panose="020F0502020204030204" pitchFamily="34" charset="0"/>
                        </a:rPr>
                        <a:t>Mean of Y</a:t>
                      </a:r>
                    </a:p>
                  </a:txBody>
                  <a:tcPr marL="9185" marR="9185" marT="9185" marB="0" anchor="b">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0.051</a:t>
                      </a:r>
                    </a:p>
                  </a:txBody>
                  <a:tcPr marL="9185" marR="9185" marT="918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0.051</a:t>
                      </a:r>
                    </a:p>
                  </a:txBody>
                  <a:tcPr marL="9185" marR="9185" marT="9185" marB="0" anchor="ctr">
                    <a:lnL>
                      <a:noFill/>
                    </a:lnL>
                    <a:lnR>
                      <a:noFill/>
                    </a:lnR>
                    <a:lnT>
                      <a:noFill/>
                    </a:lnT>
                    <a:lnB>
                      <a:noFill/>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9185" marR="9185" marT="918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0.034</a:t>
                      </a:r>
                    </a:p>
                  </a:txBody>
                  <a:tcPr marL="9185" marR="9185" marT="918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0.034</a:t>
                      </a:r>
                    </a:p>
                  </a:txBody>
                  <a:tcPr marL="9185" marR="9185" marT="9185" marB="0" anchor="ctr">
                    <a:lnL>
                      <a:noFill/>
                    </a:lnL>
                    <a:lnR>
                      <a:noFill/>
                    </a:lnR>
                    <a:lnT>
                      <a:noFill/>
                    </a:lnT>
                    <a:lnB>
                      <a:noFill/>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9185" marR="9185" marT="918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0.345</a:t>
                      </a:r>
                    </a:p>
                  </a:txBody>
                  <a:tcPr marL="9185" marR="9185" marT="918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0.345</a:t>
                      </a:r>
                    </a:p>
                  </a:txBody>
                  <a:tcPr marL="9185" marR="9185" marT="9185" marB="0" anchor="ctr">
                    <a:lnL>
                      <a:noFill/>
                    </a:lnL>
                    <a:lnR>
                      <a:noFill/>
                    </a:lnR>
                    <a:lnT>
                      <a:noFill/>
                    </a:lnT>
                    <a:lnB>
                      <a:noFill/>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9185" marR="9185" marT="918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0.283</a:t>
                      </a:r>
                    </a:p>
                  </a:txBody>
                  <a:tcPr marL="9185" marR="9185" marT="918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0.283</a:t>
                      </a:r>
                    </a:p>
                  </a:txBody>
                  <a:tcPr marL="9185" marR="9185" marT="9185" marB="0" anchor="ctr">
                    <a:lnL>
                      <a:noFill/>
                    </a:lnL>
                    <a:lnR>
                      <a:noFill/>
                    </a:lnR>
                    <a:lnT>
                      <a:noFill/>
                    </a:lnT>
                    <a:lnB>
                      <a:noFill/>
                    </a:lnB>
                  </a:tcPr>
                </a:tc>
                <a:extLst>
                  <a:ext uri="{0D108BD9-81ED-4DB2-BD59-A6C34878D82A}">
                    <a16:rowId xmlns:a16="http://schemas.microsoft.com/office/drawing/2014/main" val="3965519274"/>
                  </a:ext>
                </a:extLst>
              </a:tr>
              <a:tr h="208189">
                <a:tc>
                  <a:txBody>
                    <a:bodyPr/>
                    <a:lstStyle/>
                    <a:p>
                      <a:pPr algn="l" fontAlgn="b"/>
                      <a:r>
                        <a:rPr lang="en-US" sz="1200" b="0" i="0" u="none" strike="noStrike">
                          <a:solidFill>
                            <a:srgbClr val="000000"/>
                          </a:solidFill>
                          <a:effectLst/>
                          <a:latin typeface="Calibri" panose="020F0502020204030204" pitchFamily="34" charset="0"/>
                        </a:rPr>
                        <a:t>Observations</a:t>
                      </a:r>
                    </a:p>
                  </a:txBody>
                  <a:tcPr marL="9185" marR="9185" marT="9185" marB="0" anchor="b">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1301741</a:t>
                      </a:r>
                    </a:p>
                  </a:txBody>
                  <a:tcPr marL="9185" marR="9185" marT="918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1301741</a:t>
                      </a:r>
                    </a:p>
                  </a:txBody>
                  <a:tcPr marL="9185" marR="9185" marT="9185" marB="0" anchor="ctr">
                    <a:lnL>
                      <a:noFill/>
                    </a:lnL>
                    <a:lnR>
                      <a:noFill/>
                    </a:lnR>
                    <a:lnT>
                      <a:noFill/>
                    </a:lnT>
                    <a:lnB>
                      <a:noFill/>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9185" marR="9185" marT="918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1500450</a:t>
                      </a:r>
                    </a:p>
                  </a:txBody>
                  <a:tcPr marL="9185" marR="9185" marT="918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1500450</a:t>
                      </a:r>
                    </a:p>
                  </a:txBody>
                  <a:tcPr marL="9185" marR="9185" marT="9185" marB="0" anchor="ctr">
                    <a:lnL>
                      <a:noFill/>
                    </a:lnL>
                    <a:lnR>
                      <a:noFill/>
                    </a:lnR>
                    <a:lnT>
                      <a:noFill/>
                    </a:lnT>
                    <a:lnB>
                      <a:noFill/>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9185" marR="9185" marT="918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15443772</a:t>
                      </a:r>
                    </a:p>
                  </a:txBody>
                  <a:tcPr marL="9185" marR="9185" marT="918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15443772</a:t>
                      </a:r>
                    </a:p>
                  </a:txBody>
                  <a:tcPr marL="9185" marR="9185" marT="9185" marB="0" anchor="ctr">
                    <a:lnL>
                      <a:noFill/>
                    </a:lnL>
                    <a:lnR>
                      <a:noFill/>
                    </a:lnR>
                    <a:lnT>
                      <a:noFill/>
                    </a:lnT>
                    <a:lnB>
                      <a:noFill/>
                    </a:lnB>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9185" marR="9185" marT="918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15998339</a:t>
                      </a:r>
                    </a:p>
                  </a:txBody>
                  <a:tcPr marL="9185" marR="9185" marT="9185"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15998339</a:t>
                      </a:r>
                    </a:p>
                  </a:txBody>
                  <a:tcPr marL="9185" marR="9185" marT="9185" marB="0" anchor="ctr">
                    <a:lnL>
                      <a:noFill/>
                    </a:lnL>
                    <a:lnR>
                      <a:noFill/>
                    </a:lnR>
                    <a:lnT>
                      <a:noFill/>
                    </a:lnT>
                    <a:lnB>
                      <a:noFill/>
                    </a:lnB>
                  </a:tcPr>
                </a:tc>
                <a:extLst>
                  <a:ext uri="{0D108BD9-81ED-4DB2-BD59-A6C34878D82A}">
                    <a16:rowId xmlns:a16="http://schemas.microsoft.com/office/drawing/2014/main" val="2017905074"/>
                  </a:ext>
                </a:extLst>
              </a:tr>
              <a:tr h="195943">
                <a:tc>
                  <a:txBody>
                    <a:bodyPr/>
                    <a:lstStyle/>
                    <a:p>
                      <a:pPr algn="l" fontAlgn="b"/>
                      <a:r>
                        <a:rPr lang="en-US" sz="1200" b="0" i="0" u="none" strike="noStrike">
                          <a:solidFill>
                            <a:srgbClr val="000000"/>
                          </a:solidFill>
                          <a:effectLst/>
                          <a:latin typeface="Calibri" panose="020F0502020204030204" pitchFamily="34" charset="0"/>
                        </a:rPr>
                        <a:t> </a:t>
                      </a:r>
                    </a:p>
                  </a:txBody>
                  <a:tcPr marL="9185" marR="9185" marT="91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9185" marR="9185" marT="91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9185" marR="9185" marT="91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9185" marR="9185" marT="91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9185" marR="9185" marT="91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9185" marR="9185" marT="91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9185" marR="9185" marT="91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9185" marR="9185" marT="91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9185" marR="9185" marT="91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9185" marR="9185" marT="91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9185" marR="9185" marT="918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9185" marR="9185" marT="918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555024"/>
                  </a:ext>
                </a:extLst>
              </a:tr>
            </a:tbl>
          </a:graphicData>
        </a:graphic>
      </p:graphicFrame>
      <p:sp>
        <p:nvSpPr>
          <p:cNvPr id="7" name="TextBox 6">
            <a:extLst>
              <a:ext uri="{FF2B5EF4-FFF2-40B4-BE49-F238E27FC236}">
                <a16:creationId xmlns:a16="http://schemas.microsoft.com/office/drawing/2014/main" id="{43FC8C62-3CB6-51F7-8A7F-3CC8938138F0}"/>
              </a:ext>
            </a:extLst>
          </p:cNvPr>
          <p:cNvSpPr txBox="1"/>
          <p:nvPr/>
        </p:nvSpPr>
        <p:spPr>
          <a:xfrm>
            <a:off x="7696200" y="6091534"/>
            <a:ext cx="869149" cy="461665"/>
          </a:xfrm>
          <a:prstGeom prst="rect">
            <a:avLst/>
          </a:prstGeom>
          <a:noFill/>
        </p:spPr>
        <p:txBody>
          <a:bodyPr wrap="none" rtlCol="0">
            <a:spAutoFit/>
          </a:bodyPr>
          <a:lstStyle/>
          <a:p>
            <a:r>
              <a:rPr lang="en-US" dirty="0">
                <a:hlinkClick r:id="rId2" action="ppaction://hlinksldjump"/>
              </a:rPr>
              <a:t>Back</a:t>
            </a:r>
            <a:endParaRPr lang="en-US" dirty="0"/>
          </a:p>
        </p:txBody>
      </p:sp>
    </p:spTree>
    <p:extLst>
      <p:ext uri="{BB962C8B-B14F-4D97-AF65-F5344CB8AC3E}">
        <p14:creationId xmlns:p14="http://schemas.microsoft.com/office/powerpoint/2010/main" val="1912118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AB3E6-A6D0-3CD5-0A74-6C7A988EDAEF}"/>
              </a:ext>
            </a:extLst>
          </p:cNvPr>
          <p:cNvGraphicFramePr>
            <a:graphicFrameLocks noGrp="1"/>
          </p:cNvGraphicFramePr>
          <p:nvPr>
            <p:extLst>
              <p:ext uri="{D42A27DB-BD31-4B8C-83A1-F6EECF244321}">
                <p14:modId xmlns:p14="http://schemas.microsoft.com/office/powerpoint/2010/main" val="1082742"/>
              </p:ext>
            </p:extLst>
          </p:nvPr>
        </p:nvGraphicFramePr>
        <p:xfrm>
          <a:off x="304800" y="762000"/>
          <a:ext cx="8229601" cy="5086440"/>
        </p:xfrm>
        <a:graphic>
          <a:graphicData uri="http://schemas.openxmlformats.org/drawingml/2006/table">
            <a:tbl>
              <a:tblPr/>
              <a:tblGrid>
                <a:gridCol w="2465294">
                  <a:extLst>
                    <a:ext uri="{9D8B030D-6E8A-4147-A177-3AD203B41FA5}">
                      <a16:colId xmlns:a16="http://schemas.microsoft.com/office/drawing/2014/main" val="4016489851"/>
                    </a:ext>
                  </a:extLst>
                </a:gridCol>
                <a:gridCol w="690283">
                  <a:extLst>
                    <a:ext uri="{9D8B030D-6E8A-4147-A177-3AD203B41FA5}">
                      <a16:colId xmlns:a16="http://schemas.microsoft.com/office/drawing/2014/main" val="2086574926"/>
                    </a:ext>
                  </a:extLst>
                </a:gridCol>
                <a:gridCol w="71717">
                  <a:extLst>
                    <a:ext uri="{9D8B030D-6E8A-4147-A177-3AD203B41FA5}">
                      <a16:colId xmlns:a16="http://schemas.microsoft.com/office/drawing/2014/main" val="2602811010"/>
                    </a:ext>
                  </a:extLst>
                </a:gridCol>
                <a:gridCol w="654424">
                  <a:extLst>
                    <a:ext uri="{9D8B030D-6E8A-4147-A177-3AD203B41FA5}">
                      <a16:colId xmlns:a16="http://schemas.microsoft.com/office/drawing/2014/main" val="2109323356"/>
                    </a:ext>
                  </a:extLst>
                </a:gridCol>
                <a:gridCol w="690283">
                  <a:extLst>
                    <a:ext uri="{9D8B030D-6E8A-4147-A177-3AD203B41FA5}">
                      <a16:colId xmlns:a16="http://schemas.microsoft.com/office/drawing/2014/main" val="4012233153"/>
                    </a:ext>
                  </a:extLst>
                </a:gridCol>
                <a:gridCol w="654424">
                  <a:extLst>
                    <a:ext uri="{9D8B030D-6E8A-4147-A177-3AD203B41FA5}">
                      <a16:colId xmlns:a16="http://schemas.microsoft.com/office/drawing/2014/main" val="2166772191"/>
                    </a:ext>
                  </a:extLst>
                </a:gridCol>
                <a:gridCol w="143436">
                  <a:extLst>
                    <a:ext uri="{9D8B030D-6E8A-4147-A177-3AD203B41FA5}">
                      <a16:colId xmlns:a16="http://schemas.microsoft.com/office/drawing/2014/main" val="3904032576"/>
                    </a:ext>
                  </a:extLst>
                </a:gridCol>
                <a:gridCol w="726141">
                  <a:extLst>
                    <a:ext uri="{9D8B030D-6E8A-4147-A177-3AD203B41FA5}">
                      <a16:colId xmlns:a16="http://schemas.microsoft.com/office/drawing/2014/main" val="2353851071"/>
                    </a:ext>
                  </a:extLst>
                </a:gridCol>
                <a:gridCol w="71717">
                  <a:extLst>
                    <a:ext uri="{9D8B030D-6E8A-4147-A177-3AD203B41FA5}">
                      <a16:colId xmlns:a16="http://schemas.microsoft.com/office/drawing/2014/main" val="1269787777"/>
                    </a:ext>
                  </a:extLst>
                </a:gridCol>
                <a:gridCol w="672353">
                  <a:extLst>
                    <a:ext uri="{9D8B030D-6E8A-4147-A177-3AD203B41FA5}">
                      <a16:colId xmlns:a16="http://schemas.microsoft.com/office/drawing/2014/main" val="3732927085"/>
                    </a:ext>
                  </a:extLst>
                </a:gridCol>
                <a:gridCol w="753035">
                  <a:extLst>
                    <a:ext uri="{9D8B030D-6E8A-4147-A177-3AD203B41FA5}">
                      <a16:colId xmlns:a16="http://schemas.microsoft.com/office/drawing/2014/main" val="2801903517"/>
                    </a:ext>
                  </a:extLst>
                </a:gridCol>
                <a:gridCol w="636494">
                  <a:extLst>
                    <a:ext uri="{9D8B030D-6E8A-4147-A177-3AD203B41FA5}">
                      <a16:colId xmlns:a16="http://schemas.microsoft.com/office/drawing/2014/main" val="2711844666"/>
                    </a:ext>
                  </a:extLst>
                </a:gridCol>
              </a:tblGrid>
              <a:tr h="191108">
                <a:tc gridSpan="12">
                  <a:txBody>
                    <a:bodyPr/>
                    <a:lstStyle/>
                    <a:p>
                      <a:pPr algn="ctr" fontAlgn="b"/>
                      <a:r>
                        <a:rPr lang="en-US" sz="1400" b="0" i="0" u="none" strike="noStrike" dirty="0">
                          <a:solidFill>
                            <a:srgbClr val="000000"/>
                          </a:solidFill>
                          <a:effectLst/>
                          <a:latin typeface="Calibri" panose="020F0502020204030204" pitchFamily="34" charset="0"/>
                        </a:rPr>
                        <a:t>Table 7: IV estimates for cohorts born 1923-1930 with exact date of birth</a:t>
                      </a:r>
                    </a:p>
                  </a:txBody>
                  <a:tcPr marL="8958" marR="8958" marT="8958"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89224756"/>
                  </a:ext>
                </a:extLst>
              </a:tr>
              <a:tr h="191108">
                <a:tc>
                  <a:txBody>
                    <a:bodyPr/>
                    <a:lstStyle/>
                    <a:p>
                      <a:pPr algn="l" fontAlgn="b"/>
                      <a:r>
                        <a:rPr lang="en-US" sz="1400" b="0" i="0" u="none" strike="noStrike" dirty="0">
                          <a:solidFill>
                            <a:srgbClr val="000000"/>
                          </a:solidFill>
                          <a:effectLst/>
                          <a:latin typeface="Calibri" panose="020F0502020204030204" pitchFamily="34" charset="0"/>
                        </a:rPr>
                        <a:t> </a:t>
                      </a:r>
                    </a:p>
                  </a:txBody>
                  <a:tcPr marL="8958" marR="8958" marT="8958" marB="0" anchor="b">
                    <a:lnL>
                      <a:noFill/>
                    </a:lnL>
                    <a:lnR>
                      <a:noFill/>
                    </a:lnR>
                    <a:lnT w="6350" cap="flat" cmpd="sng" algn="ctr">
                      <a:solidFill>
                        <a:srgbClr val="000000"/>
                      </a:solidFill>
                      <a:prstDash val="solid"/>
                      <a:round/>
                      <a:headEnd type="none" w="med" len="med"/>
                      <a:tailEnd type="none" w="med" len="med"/>
                    </a:lnT>
                    <a:lnB>
                      <a:noFill/>
                    </a:lnB>
                  </a:tcPr>
                </a:tc>
                <a:tc gridSpan="5">
                  <a:txBody>
                    <a:bodyPr/>
                    <a:lstStyle/>
                    <a:p>
                      <a:pPr algn="ctr" fontAlgn="b"/>
                      <a:r>
                        <a:rPr lang="en-US" sz="1400" b="0" i="0" u="none" strike="noStrike">
                          <a:solidFill>
                            <a:srgbClr val="000000"/>
                          </a:solidFill>
                          <a:effectLst/>
                          <a:latin typeface="Calibri" panose="020F0502020204030204" pitchFamily="34" charset="0"/>
                        </a:rPr>
                        <a:t>Blacks</a:t>
                      </a:r>
                    </a:p>
                  </a:txBody>
                  <a:tcPr marL="8958" marR="8958" marT="89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400" b="0" i="0" u="none" strike="noStrike">
                          <a:solidFill>
                            <a:srgbClr val="000000"/>
                          </a:solidFill>
                          <a:effectLst/>
                          <a:latin typeface="Calibri" panose="020F0502020204030204" pitchFamily="34" charset="0"/>
                        </a:rPr>
                        <a:t> </a:t>
                      </a:r>
                    </a:p>
                  </a:txBody>
                  <a:tcPr marL="8958" marR="8958" marT="8958" marB="0" anchor="b">
                    <a:lnL>
                      <a:noFill/>
                    </a:lnL>
                    <a:lnR>
                      <a:noFill/>
                    </a:lnR>
                    <a:lnT w="6350" cap="flat" cmpd="sng" algn="ctr">
                      <a:solidFill>
                        <a:srgbClr val="000000"/>
                      </a:solidFill>
                      <a:prstDash val="solid"/>
                      <a:round/>
                      <a:headEnd type="none" w="med" len="med"/>
                      <a:tailEnd type="none" w="med" len="med"/>
                    </a:lnT>
                    <a:lnB>
                      <a:noFill/>
                    </a:lnB>
                  </a:tcPr>
                </a:tc>
                <a:tc gridSpan="5">
                  <a:txBody>
                    <a:bodyPr/>
                    <a:lstStyle/>
                    <a:p>
                      <a:pPr algn="ctr" fontAlgn="b"/>
                      <a:r>
                        <a:rPr lang="en-US" sz="1400" b="0" i="0" u="none" strike="noStrike">
                          <a:solidFill>
                            <a:srgbClr val="000000"/>
                          </a:solidFill>
                          <a:effectLst/>
                          <a:latin typeface="Calibri" panose="020F0502020204030204" pitchFamily="34" charset="0"/>
                        </a:rPr>
                        <a:t>Whites</a:t>
                      </a:r>
                    </a:p>
                  </a:txBody>
                  <a:tcPr marL="8958" marR="8958" marT="89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73075473"/>
                  </a:ext>
                </a:extLst>
              </a:tr>
              <a:tr h="191108">
                <a:tc>
                  <a:txBody>
                    <a:bodyPr/>
                    <a:lstStyle/>
                    <a:p>
                      <a:pPr algn="l" fontAlgn="b"/>
                      <a:r>
                        <a:rPr lang="en-US" sz="1400" b="0" i="0" u="none" strike="noStrike" dirty="0">
                          <a:solidFill>
                            <a:srgbClr val="000000"/>
                          </a:solidFill>
                          <a:effectLst/>
                          <a:latin typeface="Calibri" panose="020F0502020204030204" pitchFamily="34" charset="0"/>
                        </a:rPr>
                        <a:t>Dependent variable:</a:t>
                      </a: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Enlisted</a:t>
                      </a:r>
                    </a:p>
                  </a:txBody>
                  <a:tcPr marL="8958" marR="8958" marT="89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fontAlgn="b"/>
                      <a:r>
                        <a:rPr lang="en-US" sz="1400" b="0" i="0" u="none" strike="noStrike">
                          <a:solidFill>
                            <a:srgbClr val="000000"/>
                          </a:solidFill>
                          <a:effectLst/>
                          <a:latin typeface="Calibri" panose="020F0502020204030204" pitchFamily="34" charset="0"/>
                        </a:rPr>
                        <a:t>age at death</a:t>
                      </a:r>
                    </a:p>
                  </a:txBody>
                  <a:tcPr marL="8958" marR="8958" marT="89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Enlisted</a:t>
                      </a:r>
                    </a:p>
                  </a:txBody>
                  <a:tcPr marL="8958" marR="8958" marT="89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fontAlgn="b"/>
                      <a:r>
                        <a:rPr lang="en-US" sz="1400" b="0" i="0" u="none" strike="noStrike">
                          <a:solidFill>
                            <a:srgbClr val="000000"/>
                          </a:solidFill>
                          <a:effectLst/>
                          <a:latin typeface="Calibri" panose="020F0502020204030204" pitchFamily="34" charset="0"/>
                        </a:rPr>
                        <a:t>age at death</a:t>
                      </a:r>
                    </a:p>
                  </a:txBody>
                  <a:tcPr marL="8958" marR="8958" marT="89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50504843"/>
                  </a:ext>
                </a:extLst>
              </a:tr>
              <a:tr h="191108">
                <a:tc>
                  <a:txBody>
                    <a:bodyPr/>
                    <a:lstStyle/>
                    <a:p>
                      <a:pPr algn="l" fontAlgn="b"/>
                      <a:endParaRPr lang="en-US" sz="1400" b="0" i="0" u="none" strike="noStrike" dirty="0">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FS</a:t>
                      </a:r>
                    </a:p>
                  </a:txBody>
                  <a:tcPr marL="8958" marR="8958" marT="895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RF</a:t>
                      </a:r>
                    </a:p>
                  </a:txBody>
                  <a:tcPr marL="8958" marR="8958" marT="895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OLS</a:t>
                      </a:r>
                    </a:p>
                  </a:txBody>
                  <a:tcPr marL="8958" marR="8958" marT="895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IV</a:t>
                      </a:r>
                    </a:p>
                  </a:txBody>
                  <a:tcPr marL="8958" marR="8958" marT="895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FS</a:t>
                      </a:r>
                    </a:p>
                  </a:txBody>
                  <a:tcPr marL="8958" marR="8958" marT="895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RF</a:t>
                      </a:r>
                    </a:p>
                  </a:txBody>
                  <a:tcPr marL="8958" marR="8958" marT="895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OLS</a:t>
                      </a:r>
                    </a:p>
                  </a:txBody>
                  <a:tcPr marL="8958" marR="8958" marT="895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IV</a:t>
                      </a:r>
                    </a:p>
                  </a:txBody>
                  <a:tcPr marL="8958" marR="8958" marT="8958"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22912294"/>
                  </a:ext>
                </a:extLst>
              </a:tr>
              <a:tr h="191108">
                <a:tc>
                  <a:txBody>
                    <a:bodyPr/>
                    <a:lstStyle/>
                    <a:p>
                      <a:pPr algn="l" fontAlgn="b"/>
                      <a:r>
                        <a:rPr lang="en-US" sz="1400" b="1" i="0" u="none" strike="noStrike" dirty="0">
                          <a:solidFill>
                            <a:srgbClr val="000000"/>
                          </a:solidFill>
                          <a:effectLst/>
                          <a:latin typeface="Calibri" panose="020F0502020204030204" pitchFamily="34" charset="0"/>
                        </a:rPr>
                        <a:t>Panel A: state of birth and YOB*QOB FE</a:t>
                      </a:r>
                    </a:p>
                  </a:txBody>
                  <a:tcPr marL="8958" marR="8958" marT="8958"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extLst>
                  <a:ext uri="{0D108BD9-81ED-4DB2-BD59-A6C34878D82A}">
                    <a16:rowId xmlns:a16="http://schemas.microsoft.com/office/drawing/2014/main" val="1109948021"/>
                  </a:ext>
                </a:extLst>
              </a:tr>
              <a:tr h="191108">
                <a:tc>
                  <a:txBody>
                    <a:bodyPr/>
                    <a:lstStyle/>
                    <a:p>
                      <a:pPr algn="l" fontAlgn="b"/>
                      <a:r>
                        <a:rPr lang="en-US" sz="1400" b="0" i="0" u="none" strike="noStrike" dirty="0">
                          <a:solidFill>
                            <a:srgbClr val="000000"/>
                          </a:solidFill>
                          <a:effectLst/>
                          <a:latin typeface="Calibri" panose="020F0502020204030204" pitchFamily="34" charset="0"/>
                        </a:rPr>
                        <a:t>% serving in state of birth and YOB*QOB</a:t>
                      </a:r>
                    </a:p>
                  </a:txBody>
                  <a:tcPr marL="8958" marR="8958" marT="8958"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-1.5959</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-0.2756</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extLst>
                  <a:ext uri="{0D108BD9-81ED-4DB2-BD59-A6C34878D82A}">
                    <a16:rowId xmlns:a16="http://schemas.microsoft.com/office/drawing/2014/main" val="1753587950"/>
                  </a:ext>
                </a:extLst>
              </a:tr>
              <a:tr h="191108">
                <a:tc>
                  <a:txBody>
                    <a:bodyPr/>
                    <a:lstStyle/>
                    <a:p>
                      <a:pPr algn="l"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(1.1957)</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(0.5370)</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extLst>
                  <a:ext uri="{0D108BD9-81ED-4DB2-BD59-A6C34878D82A}">
                    <a16:rowId xmlns:a16="http://schemas.microsoft.com/office/drawing/2014/main" val="2533123017"/>
                  </a:ext>
                </a:extLst>
              </a:tr>
              <a:tr h="191108">
                <a:tc>
                  <a:txBody>
                    <a:bodyPr/>
                    <a:lstStyle/>
                    <a:p>
                      <a:pPr algn="l" fontAlgn="b"/>
                      <a:r>
                        <a:rPr lang="en-US" sz="1400" b="0" i="0" u="none" strike="noStrike">
                          <a:solidFill>
                            <a:srgbClr val="000000"/>
                          </a:solidFill>
                          <a:effectLst/>
                          <a:latin typeface="Calibri" panose="020F0502020204030204" pitchFamily="34" charset="0"/>
                        </a:rPr>
                        <a:t>Enlisted </a:t>
                      </a:r>
                    </a:p>
                  </a:txBody>
                  <a:tcPr marL="8958" marR="8958" marT="8958"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0.4067*</a:t>
                      </a: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-1.5959</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0.2313**</a:t>
                      </a: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-0.2756</a:t>
                      </a:r>
                    </a:p>
                  </a:txBody>
                  <a:tcPr marL="8958" marR="8958" marT="8958" marB="0" anchor="b">
                    <a:lnL>
                      <a:noFill/>
                    </a:lnL>
                    <a:lnR>
                      <a:noFill/>
                    </a:lnR>
                    <a:lnT>
                      <a:noFill/>
                    </a:lnT>
                    <a:lnB>
                      <a:noFill/>
                    </a:lnB>
                  </a:tcPr>
                </a:tc>
                <a:extLst>
                  <a:ext uri="{0D108BD9-81ED-4DB2-BD59-A6C34878D82A}">
                    <a16:rowId xmlns:a16="http://schemas.microsoft.com/office/drawing/2014/main" val="2512553664"/>
                  </a:ext>
                </a:extLst>
              </a:tr>
              <a:tr h="191108">
                <a:tc>
                  <a:txBody>
                    <a:bodyPr/>
                    <a:lstStyle/>
                    <a:p>
                      <a:pPr algn="l"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(0.2306)</a:t>
                      </a: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(1.1855)</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(0.0635)</a:t>
                      </a: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(0.5346)</a:t>
                      </a:r>
                    </a:p>
                  </a:txBody>
                  <a:tcPr marL="8958" marR="8958" marT="8958" marB="0" anchor="b">
                    <a:lnL>
                      <a:noFill/>
                    </a:lnL>
                    <a:lnR>
                      <a:noFill/>
                    </a:lnR>
                    <a:lnT>
                      <a:noFill/>
                    </a:lnT>
                    <a:lnB>
                      <a:noFill/>
                    </a:lnB>
                  </a:tcPr>
                </a:tc>
                <a:extLst>
                  <a:ext uri="{0D108BD9-81ED-4DB2-BD59-A6C34878D82A}">
                    <a16:rowId xmlns:a16="http://schemas.microsoft.com/office/drawing/2014/main" val="3429514139"/>
                  </a:ext>
                </a:extLst>
              </a:tr>
              <a:tr h="191108">
                <a:tc>
                  <a:txBody>
                    <a:bodyPr/>
                    <a:lstStyle/>
                    <a:p>
                      <a:pPr algn="l" fontAlgn="b"/>
                      <a:r>
                        <a:rPr lang="en-US" sz="1400" b="0" i="0" u="none" strike="noStrike">
                          <a:solidFill>
                            <a:srgbClr val="000000"/>
                          </a:solidFill>
                          <a:effectLst/>
                          <a:latin typeface="Calibri" panose="020F0502020204030204" pitchFamily="34" charset="0"/>
                        </a:rPr>
                        <a:t>Cragg-Donald F-stat</a:t>
                      </a:r>
                    </a:p>
                  </a:txBody>
                  <a:tcPr marL="8958" marR="8958" marT="8958"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extLst>
                  <a:ext uri="{0D108BD9-81ED-4DB2-BD59-A6C34878D82A}">
                    <a16:rowId xmlns:a16="http://schemas.microsoft.com/office/drawing/2014/main" val="1597451543"/>
                  </a:ext>
                </a:extLst>
              </a:tr>
              <a:tr h="191108">
                <a:tc>
                  <a:txBody>
                    <a:bodyPr/>
                    <a:lstStyle/>
                    <a:p>
                      <a:pPr algn="l" fontAlgn="b"/>
                      <a:r>
                        <a:rPr lang="en-US" sz="1400" b="0" i="0" u="none" strike="noStrike">
                          <a:solidFill>
                            <a:srgbClr val="000000"/>
                          </a:solidFill>
                          <a:effectLst/>
                          <a:latin typeface="Calibri" panose="020F0502020204030204" pitchFamily="34" charset="0"/>
                        </a:rPr>
                        <a:t>N</a:t>
                      </a:r>
                    </a:p>
                  </a:txBody>
                  <a:tcPr marL="8958" marR="8958" marT="8958" marB="0" anchor="b">
                    <a:lnL>
                      <a:noFill/>
                    </a:lnL>
                    <a:lnR>
                      <a:noFill/>
                    </a:lnR>
                    <a:lnT>
                      <a:noFill/>
                    </a:lnT>
                    <a:lnB>
                      <a:noFill/>
                    </a:lnB>
                  </a:tcPr>
                </a:tc>
                <a:tc gridSpan="5">
                  <a:txBody>
                    <a:bodyPr/>
                    <a:lstStyle/>
                    <a:p>
                      <a:pPr algn="ctr" fontAlgn="b"/>
                      <a:r>
                        <a:rPr lang="en-US" sz="1400" b="0" i="0" u="none" strike="noStrike" dirty="0">
                          <a:solidFill>
                            <a:srgbClr val="000000"/>
                          </a:solidFill>
                          <a:effectLst/>
                          <a:latin typeface="Calibri" panose="020F0502020204030204" pitchFamily="34" charset="0"/>
                        </a:rPr>
                        <a:t>56,142</a:t>
                      </a:r>
                    </a:p>
                  </a:txBody>
                  <a:tcPr marL="8958" marR="8958" marT="895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gridSpan="5">
                  <a:txBody>
                    <a:bodyPr/>
                    <a:lstStyle/>
                    <a:p>
                      <a:pPr algn="ctr" fontAlgn="b"/>
                      <a:r>
                        <a:rPr lang="en-US" sz="1400" b="0" i="0" u="none" strike="noStrike">
                          <a:solidFill>
                            <a:srgbClr val="000000"/>
                          </a:solidFill>
                          <a:effectLst/>
                          <a:latin typeface="Calibri" panose="020F0502020204030204" pitchFamily="34" charset="0"/>
                        </a:rPr>
                        <a:t>2,724,341</a:t>
                      </a:r>
                    </a:p>
                  </a:txBody>
                  <a:tcPr marL="8958" marR="8958" marT="895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39036704"/>
                  </a:ext>
                </a:extLst>
              </a:tr>
              <a:tr h="191108">
                <a:tc>
                  <a:txBody>
                    <a:bodyPr/>
                    <a:lstStyle/>
                    <a:p>
                      <a:pPr algn="l"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extLst>
                  <a:ext uri="{0D108BD9-81ED-4DB2-BD59-A6C34878D82A}">
                    <a16:rowId xmlns:a16="http://schemas.microsoft.com/office/drawing/2014/main" val="2232439803"/>
                  </a:ext>
                </a:extLst>
              </a:tr>
              <a:tr h="191108">
                <a:tc>
                  <a:txBody>
                    <a:bodyPr/>
                    <a:lstStyle/>
                    <a:p>
                      <a:pPr algn="l" fontAlgn="b"/>
                      <a:r>
                        <a:rPr lang="en-US" sz="1400" b="1" i="0" u="none" strike="noStrike">
                          <a:solidFill>
                            <a:srgbClr val="000000"/>
                          </a:solidFill>
                          <a:effectLst/>
                          <a:latin typeface="Calibri" panose="020F0502020204030204" pitchFamily="34" charset="0"/>
                        </a:rPr>
                        <a:t>Panel B: All controls</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extLst>
                  <a:ext uri="{0D108BD9-81ED-4DB2-BD59-A6C34878D82A}">
                    <a16:rowId xmlns:a16="http://schemas.microsoft.com/office/drawing/2014/main" val="2839164579"/>
                  </a:ext>
                </a:extLst>
              </a:tr>
              <a:tr h="191108">
                <a:tc>
                  <a:txBody>
                    <a:bodyPr/>
                    <a:lstStyle/>
                    <a:p>
                      <a:pPr algn="l" fontAlgn="b"/>
                      <a:r>
                        <a:rPr lang="en-US" sz="1400" b="0" i="0" u="none" strike="noStrike">
                          <a:solidFill>
                            <a:srgbClr val="000000"/>
                          </a:solidFill>
                          <a:effectLst/>
                          <a:latin typeface="Calibri" panose="020F0502020204030204" pitchFamily="34" charset="0"/>
                        </a:rPr>
                        <a:t>% serving in state of birth and YOB*QOB</a:t>
                      </a:r>
                    </a:p>
                  </a:txBody>
                  <a:tcPr marL="8958" marR="8958" marT="8958"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0.99**</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-1.5883</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1.0028**</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-0.5136</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extLst>
                  <a:ext uri="{0D108BD9-81ED-4DB2-BD59-A6C34878D82A}">
                    <a16:rowId xmlns:a16="http://schemas.microsoft.com/office/drawing/2014/main" val="345725897"/>
                  </a:ext>
                </a:extLst>
              </a:tr>
              <a:tr h="191108">
                <a:tc>
                  <a:txBody>
                    <a:bodyPr/>
                    <a:lstStyle/>
                    <a:p>
                      <a:pPr algn="l"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(0.0103)</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(1.2234)</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(0.0020)</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(0.4977)</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extLst>
                  <a:ext uri="{0D108BD9-81ED-4DB2-BD59-A6C34878D82A}">
                    <a16:rowId xmlns:a16="http://schemas.microsoft.com/office/drawing/2014/main" val="2436333552"/>
                  </a:ext>
                </a:extLst>
              </a:tr>
              <a:tr h="191108">
                <a:tc>
                  <a:txBody>
                    <a:bodyPr/>
                    <a:lstStyle/>
                    <a:p>
                      <a:pPr algn="l" fontAlgn="b"/>
                      <a:r>
                        <a:rPr lang="en-US" sz="1400" b="0" i="0" u="none" strike="noStrike">
                          <a:solidFill>
                            <a:srgbClr val="000000"/>
                          </a:solidFill>
                          <a:effectLst/>
                          <a:latin typeface="Calibri" panose="020F0502020204030204" pitchFamily="34" charset="0"/>
                        </a:rPr>
                        <a:t>Enlisted </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0.1657</a:t>
                      </a: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-1.5971</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0.1705**</a:t>
                      </a: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-0.5122</a:t>
                      </a:r>
                    </a:p>
                  </a:txBody>
                  <a:tcPr marL="8958" marR="8958" marT="8958" marB="0" anchor="b">
                    <a:lnL>
                      <a:noFill/>
                    </a:lnL>
                    <a:lnR>
                      <a:noFill/>
                    </a:lnR>
                    <a:lnT>
                      <a:noFill/>
                    </a:lnT>
                    <a:lnB>
                      <a:noFill/>
                    </a:lnB>
                  </a:tcPr>
                </a:tc>
                <a:extLst>
                  <a:ext uri="{0D108BD9-81ED-4DB2-BD59-A6C34878D82A}">
                    <a16:rowId xmlns:a16="http://schemas.microsoft.com/office/drawing/2014/main" val="1423055505"/>
                  </a:ext>
                </a:extLst>
              </a:tr>
              <a:tr h="191108">
                <a:tc>
                  <a:txBody>
                    <a:bodyPr/>
                    <a:lstStyle/>
                    <a:p>
                      <a:pPr algn="l"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(0.2078)</a:t>
                      </a: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(1.1958)</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(0.0563)</a:t>
                      </a: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(0.4938)</a:t>
                      </a:r>
                    </a:p>
                  </a:txBody>
                  <a:tcPr marL="8958" marR="8958" marT="8958" marB="0" anchor="b">
                    <a:lnL>
                      <a:noFill/>
                    </a:lnL>
                    <a:lnR>
                      <a:noFill/>
                    </a:lnR>
                    <a:lnT>
                      <a:noFill/>
                    </a:lnT>
                    <a:lnB>
                      <a:noFill/>
                    </a:lnB>
                  </a:tcPr>
                </a:tc>
                <a:extLst>
                  <a:ext uri="{0D108BD9-81ED-4DB2-BD59-A6C34878D82A}">
                    <a16:rowId xmlns:a16="http://schemas.microsoft.com/office/drawing/2014/main" val="3974818895"/>
                  </a:ext>
                </a:extLst>
              </a:tr>
              <a:tr h="191108">
                <a:tc>
                  <a:txBody>
                    <a:bodyPr/>
                    <a:lstStyle/>
                    <a:p>
                      <a:pPr algn="l" fontAlgn="b"/>
                      <a:r>
                        <a:rPr lang="en-US" sz="1400" b="0" i="0" u="none" strike="noStrike">
                          <a:solidFill>
                            <a:srgbClr val="000000"/>
                          </a:solidFill>
                          <a:effectLst/>
                          <a:latin typeface="Calibri" panose="020F0502020204030204" pitchFamily="34" charset="0"/>
                        </a:rPr>
                        <a:t>Cragg-Donald F-stat</a:t>
                      </a:r>
                    </a:p>
                  </a:txBody>
                  <a:tcPr marL="8958" marR="8958" marT="8958"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1552.26</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extLst>
                  <a:ext uri="{0D108BD9-81ED-4DB2-BD59-A6C34878D82A}">
                    <a16:rowId xmlns:a16="http://schemas.microsoft.com/office/drawing/2014/main" val="3686817160"/>
                  </a:ext>
                </a:extLst>
              </a:tr>
              <a:tr h="191108">
                <a:tc>
                  <a:txBody>
                    <a:bodyPr/>
                    <a:lstStyle/>
                    <a:p>
                      <a:pPr algn="l" fontAlgn="b"/>
                      <a:r>
                        <a:rPr lang="en-US" sz="1400" b="0" i="0" u="none" strike="noStrike">
                          <a:solidFill>
                            <a:srgbClr val="000000"/>
                          </a:solidFill>
                          <a:effectLst/>
                          <a:latin typeface="Calibri" panose="020F0502020204030204" pitchFamily="34" charset="0"/>
                        </a:rPr>
                        <a:t>N</a:t>
                      </a:r>
                    </a:p>
                  </a:txBody>
                  <a:tcPr marL="8958" marR="8958" marT="8958" marB="0" anchor="b">
                    <a:lnL>
                      <a:noFill/>
                    </a:lnL>
                    <a:lnR>
                      <a:noFill/>
                    </a:lnR>
                    <a:lnT>
                      <a:noFill/>
                    </a:lnT>
                    <a:lnB>
                      <a:noFill/>
                    </a:lnB>
                  </a:tcPr>
                </a:tc>
                <a:tc gridSpan="5">
                  <a:txBody>
                    <a:bodyPr/>
                    <a:lstStyle/>
                    <a:p>
                      <a:pPr algn="ctr" fontAlgn="b"/>
                      <a:r>
                        <a:rPr lang="en-US" sz="1400" b="0" i="0" u="none" strike="noStrike">
                          <a:solidFill>
                            <a:srgbClr val="000000"/>
                          </a:solidFill>
                          <a:effectLst/>
                          <a:latin typeface="Calibri" panose="020F0502020204030204" pitchFamily="34" charset="0"/>
                        </a:rPr>
                        <a:t>56,142</a:t>
                      </a:r>
                    </a:p>
                  </a:txBody>
                  <a:tcPr marL="8958" marR="8958" marT="895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gridSpan="5">
                  <a:txBody>
                    <a:bodyPr/>
                    <a:lstStyle/>
                    <a:p>
                      <a:pPr algn="ctr" fontAlgn="b"/>
                      <a:r>
                        <a:rPr lang="en-US" sz="1400" b="0" i="0" u="none" strike="noStrike" dirty="0">
                          <a:solidFill>
                            <a:srgbClr val="000000"/>
                          </a:solidFill>
                          <a:effectLst/>
                          <a:latin typeface="Calibri" panose="020F0502020204030204" pitchFamily="34" charset="0"/>
                        </a:rPr>
                        <a:t>2,724,341</a:t>
                      </a:r>
                    </a:p>
                  </a:txBody>
                  <a:tcPr marL="8958" marR="8958" marT="895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07653357"/>
                  </a:ext>
                </a:extLst>
              </a:tr>
              <a:tr h="191108">
                <a:tc>
                  <a:txBody>
                    <a:bodyPr/>
                    <a:lstStyle/>
                    <a:p>
                      <a:pPr algn="l" fontAlgn="b"/>
                      <a:r>
                        <a:rPr lang="en-US" sz="1400" b="0" i="0" u="none" strike="noStrike">
                          <a:solidFill>
                            <a:srgbClr val="000000"/>
                          </a:solidFill>
                          <a:effectLst/>
                          <a:latin typeface="Calibri" panose="020F0502020204030204" pitchFamily="34" charset="0"/>
                        </a:rPr>
                        <a:t> </a:t>
                      </a:r>
                    </a:p>
                  </a:txBody>
                  <a:tcPr marL="8958" marR="8958" marT="89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8958" marR="8958" marT="89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8958" marR="8958" marT="89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8958" marR="8958" marT="89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8958" marR="8958" marT="89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8958" marR="8958" marT="89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8958" marR="8958" marT="89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8958" marR="8958" marT="89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8958" marR="8958" marT="89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8958" marR="8958" marT="89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8958" marR="8958" marT="89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958" marR="8958" marT="8958"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6747630"/>
                  </a:ext>
                </a:extLst>
              </a:tr>
            </a:tbl>
          </a:graphicData>
        </a:graphic>
      </p:graphicFrame>
    </p:spTree>
    <p:extLst>
      <p:ext uri="{BB962C8B-B14F-4D97-AF65-F5344CB8AC3E}">
        <p14:creationId xmlns:p14="http://schemas.microsoft.com/office/powerpoint/2010/main" val="3696615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BEFFD64-DB51-0354-5B30-24E21BD50BDE}"/>
              </a:ext>
            </a:extLst>
          </p:cNvPr>
          <p:cNvGraphicFramePr>
            <a:graphicFrameLocks noGrp="1"/>
          </p:cNvGraphicFramePr>
          <p:nvPr>
            <p:extLst>
              <p:ext uri="{D42A27DB-BD31-4B8C-83A1-F6EECF244321}">
                <p14:modId xmlns:p14="http://schemas.microsoft.com/office/powerpoint/2010/main" val="4081251133"/>
              </p:ext>
            </p:extLst>
          </p:nvPr>
        </p:nvGraphicFramePr>
        <p:xfrm>
          <a:off x="381000" y="762000"/>
          <a:ext cx="8229598" cy="5086440"/>
        </p:xfrm>
        <a:graphic>
          <a:graphicData uri="http://schemas.openxmlformats.org/drawingml/2006/table">
            <a:tbl>
              <a:tblPr/>
              <a:tblGrid>
                <a:gridCol w="2373062">
                  <a:extLst>
                    <a:ext uri="{9D8B030D-6E8A-4147-A177-3AD203B41FA5}">
                      <a16:colId xmlns:a16="http://schemas.microsoft.com/office/drawing/2014/main" val="587884314"/>
                    </a:ext>
                  </a:extLst>
                </a:gridCol>
                <a:gridCol w="644756">
                  <a:extLst>
                    <a:ext uri="{9D8B030D-6E8A-4147-A177-3AD203B41FA5}">
                      <a16:colId xmlns:a16="http://schemas.microsoft.com/office/drawing/2014/main" val="2888584588"/>
                    </a:ext>
                  </a:extLst>
                </a:gridCol>
                <a:gridCol w="98504">
                  <a:extLst>
                    <a:ext uri="{9D8B030D-6E8A-4147-A177-3AD203B41FA5}">
                      <a16:colId xmlns:a16="http://schemas.microsoft.com/office/drawing/2014/main" val="2533584057"/>
                    </a:ext>
                  </a:extLst>
                </a:gridCol>
                <a:gridCol w="716396">
                  <a:extLst>
                    <a:ext uri="{9D8B030D-6E8A-4147-A177-3AD203B41FA5}">
                      <a16:colId xmlns:a16="http://schemas.microsoft.com/office/drawing/2014/main" val="3963446388"/>
                    </a:ext>
                  </a:extLst>
                </a:gridCol>
                <a:gridCol w="707441">
                  <a:extLst>
                    <a:ext uri="{9D8B030D-6E8A-4147-A177-3AD203B41FA5}">
                      <a16:colId xmlns:a16="http://schemas.microsoft.com/office/drawing/2014/main" val="3951643060"/>
                    </a:ext>
                  </a:extLst>
                </a:gridCol>
                <a:gridCol w="716396">
                  <a:extLst>
                    <a:ext uri="{9D8B030D-6E8A-4147-A177-3AD203B41FA5}">
                      <a16:colId xmlns:a16="http://schemas.microsoft.com/office/drawing/2014/main" val="1500660066"/>
                    </a:ext>
                  </a:extLst>
                </a:gridCol>
                <a:gridCol w="116414">
                  <a:extLst>
                    <a:ext uri="{9D8B030D-6E8A-4147-A177-3AD203B41FA5}">
                      <a16:colId xmlns:a16="http://schemas.microsoft.com/office/drawing/2014/main" val="517077450"/>
                    </a:ext>
                  </a:extLst>
                </a:gridCol>
                <a:gridCol w="599982">
                  <a:extLst>
                    <a:ext uri="{9D8B030D-6E8A-4147-A177-3AD203B41FA5}">
                      <a16:colId xmlns:a16="http://schemas.microsoft.com/office/drawing/2014/main" val="3312093143"/>
                    </a:ext>
                  </a:extLst>
                </a:gridCol>
                <a:gridCol w="98504">
                  <a:extLst>
                    <a:ext uri="{9D8B030D-6E8A-4147-A177-3AD203B41FA5}">
                      <a16:colId xmlns:a16="http://schemas.microsoft.com/office/drawing/2014/main" val="2389192511"/>
                    </a:ext>
                  </a:extLst>
                </a:gridCol>
                <a:gridCol w="707441">
                  <a:extLst>
                    <a:ext uri="{9D8B030D-6E8A-4147-A177-3AD203B41FA5}">
                      <a16:colId xmlns:a16="http://schemas.microsoft.com/office/drawing/2014/main" val="1857589287"/>
                    </a:ext>
                  </a:extLst>
                </a:gridCol>
                <a:gridCol w="725351">
                  <a:extLst>
                    <a:ext uri="{9D8B030D-6E8A-4147-A177-3AD203B41FA5}">
                      <a16:colId xmlns:a16="http://schemas.microsoft.com/office/drawing/2014/main" val="2178348179"/>
                    </a:ext>
                  </a:extLst>
                </a:gridCol>
                <a:gridCol w="725351">
                  <a:extLst>
                    <a:ext uri="{9D8B030D-6E8A-4147-A177-3AD203B41FA5}">
                      <a16:colId xmlns:a16="http://schemas.microsoft.com/office/drawing/2014/main" val="1003997817"/>
                    </a:ext>
                  </a:extLst>
                </a:gridCol>
              </a:tblGrid>
              <a:tr h="191108">
                <a:tc gridSpan="12">
                  <a:txBody>
                    <a:bodyPr/>
                    <a:lstStyle/>
                    <a:p>
                      <a:pPr algn="ctr" fontAlgn="b"/>
                      <a:r>
                        <a:rPr lang="en-US" sz="1400" b="0" i="0" u="none" strike="noStrike" dirty="0">
                          <a:solidFill>
                            <a:srgbClr val="000000"/>
                          </a:solidFill>
                          <a:effectLst/>
                          <a:latin typeface="Calibri" panose="020F0502020204030204" pitchFamily="34" charset="0"/>
                        </a:rPr>
                        <a:t>Table 8: IV estimates for cohorts born 1923-1930 </a:t>
                      </a:r>
                    </a:p>
                  </a:txBody>
                  <a:tcPr marL="8958" marR="8958" marT="8958"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34758904"/>
                  </a:ext>
                </a:extLst>
              </a:tr>
              <a:tr h="191108">
                <a:tc>
                  <a:txBody>
                    <a:bodyPr/>
                    <a:lstStyle/>
                    <a:p>
                      <a:pPr algn="l" fontAlgn="b"/>
                      <a:r>
                        <a:rPr lang="en-US" sz="1400" b="0" i="0" u="none" strike="noStrike" dirty="0">
                          <a:solidFill>
                            <a:srgbClr val="000000"/>
                          </a:solidFill>
                          <a:effectLst/>
                          <a:latin typeface="Calibri" panose="020F0502020204030204" pitchFamily="34" charset="0"/>
                        </a:rPr>
                        <a:t> </a:t>
                      </a:r>
                    </a:p>
                  </a:txBody>
                  <a:tcPr marL="8958" marR="8958" marT="8958" marB="0" anchor="b">
                    <a:lnL>
                      <a:noFill/>
                    </a:lnL>
                    <a:lnR>
                      <a:noFill/>
                    </a:lnR>
                    <a:lnT w="6350" cap="flat" cmpd="sng" algn="ctr">
                      <a:solidFill>
                        <a:srgbClr val="000000"/>
                      </a:solidFill>
                      <a:prstDash val="solid"/>
                      <a:round/>
                      <a:headEnd type="none" w="med" len="med"/>
                      <a:tailEnd type="none" w="med" len="med"/>
                    </a:lnT>
                    <a:lnB>
                      <a:noFill/>
                    </a:lnB>
                  </a:tcPr>
                </a:tc>
                <a:tc gridSpan="5">
                  <a:txBody>
                    <a:bodyPr/>
                    <a:lstStyle/>
                    <a:p>
                      <a:pPr algn="ctr" fontAlgn="b"/>
                      <a:r>
                        <a:rPr lang="en-US" sz="1400" b="0" i="0" u="none" strike="noStrike">
                          <a:solidFill>
                            <a:srgbClr val="000000"/>
                          </a:solidFill>
                          <a:effectLst/>
                          <a:latin typeface="Calibri" panose="020F0502020204030204" pitchFamily="34" charset="0"/>
                        </a:rPr>
                        <a:t>Blacks</a:t>
                      </a:r>
                    </a:p>
                  </a:txBody>
                  <a:tcPr marL="8958" marR="8958" marT="89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400" b="0" i="0" u="none" strike="noStrike">
                          <a:solidFill>
                            <a:srgbClr val="000000"/>
                          </a:solidFill>
                          <a:effectLst/>
                          <a:latin typeface="Calibri" panose="020F0502020204030204" pitchFamily="34" charset="0"/>
                        </a:rPr>
                        <a:t> </a:t>
                      </a:r>
                    </a:p>
                  </a:txBody>
                  <a:tcPr marL="8958" marR="8958" marT="8958" marB="0" anchor="b">
                    <a:lnL>
                      <a:noFill/>
                    </a:lnL>
                    <a:lnR>
                      <a:noFill/>
                    </a:lnR>
                    <a:lnT w="6350" cap="flat" cmpd="sng" algn="ctr">
                      <a:solidFill>
                        <a:srgbClr val="000000"/>
                      </a:solidFill>
                      <a:prstDash val="solid"/>
                      <a:round/>
                      <a:headEnd type="none" w="med" len="med"/>
                      <a:tailEnd type="none" w="med" len="med"/>
                    </a:lnT>
                    <a:lnB>
                      <a:noFill/>
                    </a:lnB>
                  </a:tcPr>
                </a:tc>
                <a:tc gridSpan="5">
                  <a:txBody>
                    <a:bodyPr/>
                    <a:lstStyle/>
                    <a:p>
                      <a:pPr algn="ctr" fontAlgn="b"/>
                      <a:r>
                        <a:rPr lang="en-US" sz="1400" b="0" i="0" u="none" strike="noStrike">
                          <a:solidFill>
                            <a:srgbClr val="000000"/>
                          </a:solidFill>
                          <a:effectLst/>
                          <a:latin typeface="Calibri" panose="020F0502020204030204" pitchFamily="34" charset="0"/>
                        </a:rPr>
                        <a:t>Whites</a:t>
                      </a:r>
                    </a:p>
                  </a:txBody>
                  <a:tcPr marL="8958" marR="8958" marT="89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4597920"/>
                  </a:ext>
                </a:extLst>
              </a:tr>
              <a:tr h="191108">
                <a:tc>
                  <a:txBody>
                    <a:bodyPr/>
                    <a:lstStyle/>
                    <a:p>
                      <a:pPr algn="l" fontAlgn="b"/>
                      <a:r>
                        <a:rPr lang="en-US" sz="1400" b="0" i="0" u="none" strike="noStrike" dirty="0">
                          <a:solidFill>
                            <a:srgbClr val="000000"/>
                          </a:solidFill>
                          <a:effectLst/>
                          <a:latin typeface="Calibri" panose="020F0502020204030204" pitchFamily="34" charset="0"/>
                        </a:rPr>
                        <a:t>Dependent variable:</a:t>
                      </a: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Enlisted</a:t>
                      </a:r>
                    </a:p>
                  </a:txBody>
                  <a:tcPr marL="8958" marR="8958" marT="89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fontAlgn="b"/>
                      <a:r>
                        <a:rPr lang="en-US" sz="1400" b="0" i="0" u="none" strike="noStrike">
                          <a:solidFill>
                            <a:srgbClr val="000000"/>
                          </a:solidFill>
                          <a:effectLst/>
                          <a:latin typeface="Calibri" panose="020F0502020204030204" pitchFamily="34" charset="0"/>
                        </a:rPr>
                        <a:t>age at death</a:t>
                      </a:r>
                    </a:p>
                  </a:txBody>
                  <a:tcPr marL="8958" marR="8958" marT="89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Enlisted</a:t>
                      </a:r>
                    </a:p>
                  </a:txBody>
                  <a:tcPr marL="8958" marR="8958" marT="89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fontAlgn="b"/>
                      <a:r>
                        <a:rPr lang="en-US" sz="1400" b="0" i="0" u="none" strike="noStrike">
                          <a:solidFill>
                            <a:srgbClr val="000000"/>
                          </a:solidFill>
                          <a:effectLst/>
                          <a:latin typeface="Calibri" panose="020F0502020204030204" pitchFamily="34" charset="0"/>
                        </a:rPr>
                        <a:t>age at death</a:t>
                      </a:r>
                    </a:p>
                  </a:txBody>
                  <a:tcPr marL="8958" marR="8958" marT="89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75543379"/>
                  </a:ext>
                </a:extLst>
              </a:tr>
              <a:tr h="191108">
                <a:tc>
                  <a:txBody>
                    <a:bodyPr/>
                    <a:lstStyle/>
                    <a:p>
                      <a:pPr algn="l" fontAlgn="b"/>
                      <a:endParaRPr lang="en-US" sz="1400" b="0" i="0" u="none" strike="noStrike" dirty="0">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FS</a:t>
                      </a:r>
                    </a:p>
                  </a:txBody>
                  <a:tcPr marL="8958" marR="8958" marT="89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RF</a:t>
                      </a:r>
                    </a:p>
                  </a:txBody>
                  <a:tcPr marL="8958" marR="8958" marT="89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OLS</a:t>
                      </a:r>
                    </a:p>
                  </a:txBody>
                  <a:tcPr marL="8958" marR="8958" marT="89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IV</a:t>
                      </a:r>
                    </a:p>
                  </a:txBody>
                  <a:tcPr marL="8958" marR="8958" marT="89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FS</a:t>
                      </a:r>
                    </a:p>
                  </a:txBody>
                  <a:tcPr marL="8958" marR="8958" marT="89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RF</a:t>
                      </a:r>
                    </a:p>
                  </a:txBody>
                  <a:tcPr marL="8958" marR="8958" marT="89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OLS</a:t>
                      </a:r>
                    </a:p>
                  </a:txBody>
                  <a:tcPr marL="8958" marR="8958" marT="89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IV</a:t>
                      </a:r>
                    </a:p>
                  </a:txBody>
                  <a:tcPr marL="8958" marR="8958" marT="89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903998"/>
                  </a:ext>
                </a:extLst>
              </a:tr>
              <a:tr h="191108">
                <a:tc>
                  <a:txBody>
                    <a:bodyPr/>
                    <a:lstStyle/>
                    <a:p>
                      <a:pPr algn="l" fontAlgn="b"/>
                      <a:r>
                        <a:rPr lang="en-US" sz="1400" b="1" i="0" u="none" strike="noStrike" dirty="0">
                          <a:solidFill>
                            <a:srgbClr val="000000"/>
                          </a:solidFill>
                          <a:effectLst/>
                          <a:latin typeface="Calibri" panose="020F0502020204030204" pitchFamily="34" charset="0"/>
                        </a:rPr>
                        <a:t>Panel A: State of residence and YOB FE</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77520376"/>
                  </a:ext>
                </a:extLst>
              </a:tr>
              <a:tr h="191108">
                <a:tc>
                  <a:txBody>
                    <a:bodyPr/>
                    <a:lstStyle/>
                    <a:p>
                      <a:pPr algn="l" fontAlgn="b"/>
                      <a:r>
                        <a:rPr lang="en-US" sz="1400" b="0" i="0" u="none" strike="noStrike">
                          <a:solidFill>
                            <a:srgbClr val="000000"/>
                          </a:solidFill>
                          <a:effectLst/>
                          <a:latin typeface="Calibri" panose="020F0502020204030204" pitchFamily="34" charset="0"/>
                        </a:rPr>
                        <a:t>% served in WWI in county of residence</a:t>
                      </a:r>
                    </a:p>
                  </a:txBody>
                  <a:tcPr marL="8958" marR="8958" marT="8958"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1.164**</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-18.14**</a:t>
                      </a:r>
                    </a:p>
                  </a:txBody>
                  <a:tcPr marL="8958" marR="8958" marT="8958"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0.32**</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-4.65*</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extLst>
                  <a:ext uri="{0D108BD9-81ED-4DB2-BD59-A6C34878D82A}">
                    <a16:rowId xmlns:a16="http://schemas.microsoft.com/office/drawing/2014/main" val="2222465308"/>
                  </a:ext>
                </a:extLst>
              </a:tr>
              <a:tr h="191108">
                <a:tc>
                  <a:txBody>
                    <a:bodyPr/>
                    <a:lstStyle/>
                    <a:p>
                      <a:pPr algn="l"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(0.3370)</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(6.8671)</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(0.148)</a:t>
                      </a:r>
                    </a:p>
                  </a:txBody>
                  <a:tcPr marL="8958" marR="8958" marT="8958"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(2.75)</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extLst>
                  <a:ext uri="{0D108BD9-81ED-4DB2-BD59-A6C34878D82A}">
                    <a16:rowId xmlns:a16="http://schemas.microsoft.com/office/drawing/2014/main" val="484486592"/>
                  </a:ext>
                </a:extLst>
              </a:tr>
              <a:tr h="191108">
                <a:tc>
                  <a:txBody>
                    <a:bodyPr/>
                    <a:lstStyle/>
                    <a:p>
                      <a:pPr algn="l" fontAlgn="b"/>
                      <a:r>
                        <a:rPr lang="en-US" sz="1400" b="0" i="0" u="none" strike="noStrike">
                          <a:solidFill>
                            <a:srgbClr val="000000"/>
                          </a:solidFill>
                          <a:effectLst/>
                          <a:latin typeface="Calibri" panose="020F0502020204030204" pitchFamily="34" charset="0"/>
                        </a:rPr>
                        <a:t>Enlisted </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0.756**</a:t>
                      </a:r>
                    </a:p>
                  </a:txBody>
                  <a:tcPr marL="8958" marR="8958" marT="8958"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-15.59**</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0.2721**</a:t>
                      </a: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-14.4561</a:t>
                      </a:r>
                    </a:p>
                  </a:txBody>
                  <a:tcPr marL="8958" marR="8958" marT="8958" marB="0" anchor="b">
                    <a:lnL>
                      <a:noFill/>
                    </a:lnL>
                    <a:lnR>
                      <a:noFill/>
                    </a:lnR>
                    <a:lnT>
                      <a:noFill/>
                    </a:lnT>
                    <a:lnB>
                      <a:noFill/>
                    </a:lnB>
                  </a:tcPr>
                </a:tc>
                <a:extLst>
                  <a:ext uri="{0D108BD9-81ED-4DB2-BD59-A6C34878D82A}">
                    <a16:rowId xmlns:a16="http://schemas.microsoft.com/office/drawing/2014/main" val="108297369"/>
                  </a:ext>
                </a:extLst>
              </a:tr>
              <a:tr h="191108">
                <a:tc>
                  <a:txBody>
                    <a:bodyPr/>
                    <a:lstStyle/>
                    <a:p>
                      <a:pPr algn="l"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(0.1538)</a:t>
                      </a: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(7.4096)</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(0.0280)</a:t>
                      </a: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(11.4081)</a:t>
                      </a:r>
                    </a:p>
                  </a:txBody>
                  <a:tcPr marL="8958" marR="8958" marT="8958" marB="0" anchor="b">
                    <a:lnL>
                      <a:noFill/>
                    </a:lnL>
                    <a:lnR>
                      <a:noFill/>
                    </a:lnR>
                    <a:lnT>
                      <a:noFill/>
                    </a:lnT>
                    <a:lnB>
                      <a:noFill/>
                    </a:lnB>
                  </a:tcPr>
                </a:tc>
                <a:extLst>
                  <a:ext uri="{0D108BD9-81ED-4DB2-BD59-A6C34878D82A}">
                    <a16:rowId xmlns:a16="http://schemas.microsoft.com/office/drawing/2014/main" val="329477194"/>
                  </a:ext>
                </a:extLst>
              </a:tr>
              <a:tr h="191108">
                <a:tc>
                  <a:txBody>
                    <a:bodyPr/>
                    <a:lstStyle/>
                    <a:p>
                      <a:pPr algn="l" fontAlgn="b"/>
                      <a:r>
                        <a:rPr lang="en-US" sz="1400" b="0" i="0" u="none" strike="noStrike">
                          <a:solidFill>
                            <a:srgbClr val="000000"/>
                          </a:solidFill>
                          <a:effectLst/>
                          <a:latin typeface="Calibri" panose="020F0502020204030204" pitchFamily="34" charset="0"/>
                        </a:rPr>
                        <a:t>Cragg-Donald F-stat</a:t>
                      </a:r>
                    </a:p>
                  </a:txBody>
                  <a:tcPr marL="8958" marR="8958" marT="8958"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67.24</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183.07</a:t>
                      </a:r>
                    </a:p>
                  </a:txBody>
                  <a:tcPr marL="8958" marR="8958" marT="8958" marB="0" anchor="b">
                    <a:lnL>
                      <a:noFill/>
                    </a:lnL>
                    <a:lnR>
                      <a:noFill/>
                    </a:lnR>
                    <a:lnT>
                      <a:noFill/>
                    </a:lnT>
                    <a:lnB>
                      <a:noFill/>
                    </a:lnB>
                  </a:tcPr>
                </a:tc>
                <a:extLst>
                  <a:ext uri="{0D108BD9-81ED-4DB2-BD59-A6C34878D82A}">
                    <a16:rowId xmlns:a16="http://schemas.microsoft.com/office/drawing/2014/main" val="1559927313"/>
                  </a:ext>
                </a:extLst>
              </a:tr>
              <a:tr h="191108">
                <a:tc>
                  <a:txBody>
                    <a:bodyPr/>
                    <a:lstStyle/>
                    <a:p>
                      <a:pPr algn="l" fontAlgn="b"/>
                      <a:r>
                        <a:rPr lang="en-US" sz="1400" b="0" i="0" u="none" strike="noStrike">
                          <a:solidFill>
                            <a:srgbClr val="000000"/>
                          </a:solidFill>
                          <a:effectLst/>
                          <a:latin typeface="Calibri" panose="020F0502020204030204" pitchFamily="34" charset="0"/>
                        </a:rPr>
                        <a:t>N</a:t>
                      </a:r>
                    </a:p>
                  </a:txBody>
                  <a:tcPr marL="8958" marR="8958" marT="8958" marB="0" anchor="b">
                    <a:lnL>
                      <a:noFill/>
                    </a:lnL>
                    <a:lnR>
                      <a:noFill/>
                    </a:lnR>
                    <a:lnT>
                      <a:noFill/>
                    </a:lnT>
                    <a:lnB>
                      <a:noFill/>
                    </a:lnB>
                  </a:tcPr>
                </a:tc>
                <a:tc gridSpan="5">
                  <a:txBody>
                    <a:bodyPr/>
                    <a:lstStyle/>
                    <a:p>
                      <a:pPr algn="ctr" fontAlgn="b"/>
                      <a:r>
                        <a:rPr lang="en-US" sz="1400" b="0" i="0" u="none" strike="noStrike" dirty="0">
                          <a:solidFill>
                            <a:srgbClr val="000000"/>
                          </a:solidFill>
                          <a:effectLst/>
                          <a:latin typeface="Calibri" panose="020F0502020204030204" pitchFamily="34" charset="0"/>
                        </a:rPr>
                        <a:t>82,409</a:t>
                      </a:r>
                    </a:p>
                  </a:txBody>
                  <a:tcPr marL="8958" marR="8958" marT="895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gridSpan="5">
                  <a:txBody>
                    <a:bodyPr/>
                    <a:lstStyle/>
                    <a:p>
                      <a:pPr algn="ctr" fontAlgn="b"/>
                      <a:r>
                        <a:rPr lang="en-US" sz="1400" b="0" i="0" u="none" strike="noStrike">
                          <a:solidFill>
                            <a:srgbClr val="000000"/>
                          </a:solidFill>
                          <a:effectLst/>
                          <a:latin typeface="Calibri" panose="020F0502020204030204" pitchFamily="34" charset="0"/>
                        </a:rPr>
                        <a:t>3,414,314</a:t>
                      </a:r>
                    </a:p>
                  </a:txBody>
                  <a:tcPr marL="8958" marR="8958" marT="895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01564224"/>
                  </a:ext>
                </a:extLst>
              </a:tr>
              <a:tr h="191108">
                <a:tc>
                  <a:txBody>
                    <a:bodyPr/>
                    <a:lstStyle/>
                    <a:p>
                      <a:pPr algn="l"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extLst>
                  <a:ext uri="{0D108BD9-81ED-4DB2-BD59-A6C34878D82A}">
                    <a16:rowId xmlns:a16="http://schemas.microsoft.com/office/drawing/2014/main" val="2458625516"/>
                  </a:ext>
                </a:extLst>
              </a:tr>
              <a:tr h="191108">
                <a:tc>
                  <a:txBody>
                    <a:bodyPr/>
                    <a:lstStyle/>
                    <a:p>
                      <a:pPr algn="l" fontAlgn="b"/>
                      <a:r>
                        <a:rPr lang="en-US" sz="1400" b="1" i="0" u="none" strike="noStrike">
                          <a:solidFill>
                            <a:srgbClr val="000000"/>
                          </a:solidFill>
                          <a:effectLst/>
                          <a:latin typeface="Calibri" panose="020F0502020204030204" pitchFamily="34" charset="0"/>
                        </a:rPr>
                        <a:t>Panel B: All controls</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extLst>
                  <a:ext uri="{0D108BD9-81ED-4DB2-BD59-A6C34878D82A}">
                    <a16:rowId xmlns:a16="http://schemas.microsoft.com/office/drawing/2014/main" val="163786100"/>
                  </a:ext>
                </a:extLst>
              </a:tr>
              <a:tr h="191108">
                <a:tc>
                  <a:txBody>
                    <a:bodyPr/>
                    <a:lstStyle/>
                    <a:p>
                      <a:pPr algn="l" fontAlgn="b"/>
                      <a:r>
                        <a:rPr lang="en-US" sz="1400" b="0" i="0" u="none" strike="noStrike">
                          <a:solidFill>
                            <a:srgbClr val="000000"/>
                          </a:solidFill>
                          <a:effectLst/>
                          <a:latin typeface="Calibri" panose="020F0502020204030204" pitchFamily="34" charset="0"/>
                        </a:rPr>
                        <a:t>% served in WWI in county of residence</a:t>
                      </a: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0.670**</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-35.4**</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0.229</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-16.3**</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extLst>
                  <a:ext uri="{0D108BD9-81ED-4DB2-BD59-A6C34878D82A}">
                    <a16:rowId xmlns:a16="http://schemas.microsoft.com/office/drawing/2014/main" val="2121159717"/>
                  </a:ext>
                </a:extLst>
              </a:tr>
              <a:tr h="191108">
                <a:tc>
                  <a:txBody>
                    <a:bodyPr/>
                    <a:lstStyle/>
                    <a:p>
                      <a:pPr algn="l"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(0.3219)</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(7.8119)</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(0.144)</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(2.6728)</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extLst>
                  <a:ext uri="{0D108BD9-81ED-4DB2-BD59-A6C34878D82A}">
                    <a16:rowId xmlns:a16="http://schemas.microsoft.com/office/drawing/2014/main" val="1674841742"/>
                  </a:ext>
                </a:extLst>
              </a:tr>
              <a:tr h="191108">
                <a:tc>
                  <a:txBody>
                    <a:bodyPr/>
                    <a:lstStyle/>
                    <a:p>
                      <a:pPr algn="l" fontAlgn="b"/>
                      <a:r>
                        <a:rPr lang="en-US" sz="1400" b="0" i="0" u="none" strike="noStrike">
                          <a:solidFill>
                            <a:srgbClr val="000000"/>
                          </a:solidFill>
                          <a:effectLst/>
                          <a:latin typeface="Calibri" panose="020F0502020204030204" pitchFamily="34" charset="0"/>
                        </a:rPr>
                        <a:t>Enlisted </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0.5976**</a:t>
                      </a:r>
                    </a:p>
                  </a:txBody>
                  <a:tcPr marL="8958" marR="8958" marT="8958"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-52.88*</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0.2108**</a:t>
                      </a: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-71.3999</a:t>
                      </a:r>
                    </a:p>
                  </a:txBody>
                  <a:tcPr marL="8958" marR="8958" marT="8958" marB="0" anchor="b">
                    <a:lnL>
                      <a:noFill/>
                    </a:lnL>
                    <a:lnR>
                      <a:noFill/>
                    </a:lnR>
                    <a:lnT>
                      <a:noFill/>
                    </a:lnT>
                    <a:lnB>
                      <a:noFill/>
                    </a:lnB>
                  </a:tcPr>
                </a:tc>
                <a:extLst>
                  <a:ext uri="{0D108BD9-81ED-4DB2-BD59-A6C34878D82A}">
                    <a16:rowId xmlns:a16="http://schemas.microsoft.com/office/drawing/2014/main" val="2826880148"/>
                  </a:ext>
                </a:extLst>
              </a:tr>
              <a:tr h="191108">
                <a:tc>
                  <a:txBody>
                    <a:bodyPr/>
                    <a:lstStyle/>
                    <a:p>
                      <a:pPr algn="l"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(0.1537)</a:t>
                      </a: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(28.0132)</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(0.0280)</a:t>
                      </a: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(47.0757)</a:t>
                      </a:r>
                    </a:p>
                  </a:txBody>
                  <a:tcPr marL="8958" marR="8958" marT="8958" marB="0" anchor="b">
                    <a:lnL>
                      <a:noFill/>
                    </a:lnL>
                    <a:lnR>
                      <a:noFill/>
                    </a:lnR>
                    <a:lnT>
                      <a:noFill/>
                    </a:lnT>
                    <a:lnB>
                      <a:noFill/>
                    </a:lnB>
                  </a:tcPr>
                </a:tc>
                <a:extLst>
                  <a:ext uri="{0D108BD9-81ED-4DB2-BD59-A6C34878D82A}">
                    <a16:rowId xmlns:a16="http://schemas.microsoft.com/office/drawing/2014/main" val="2909536013"/>
                  </a:ext>
                </a:extLst>
              </a:tr>
              <a:tr h="191108">
                <a:tc>
                  <a:txBody>
                    <a:bodyPr/>
                    <a:lstStyle/>
                    <a:p>
                      <a:pPr algn="l" fontAlgn="b"/>
                      <a:r>
                        <a:rPr lang="en-US" sz="1400" b="0" i="0" u="none" strike="noStrike">
                          <a:solidFill>
                            <a:srgbClr val="000000"/>
                          </a:solidFill>
                          <a:effectLst/>
                          <a:latin typeface="Calibri" panose="020F0502020204030204" pitchFamily="34" charset="0"/>
                        </a:rPr>
                        <a:t>Cragg-Donald F-stat</a:t>
                      </a:r>
                    </a:p>
                  </a:txBody>
                  <a:tcPr marL="8958" marR="8958" marT="8958"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21.47</a:t>
                      </a: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90.77</a:t>
                      </a:r>
                    </a:p>
                  </a:txBody>
                  <a:tcPr marL="8958" marR="8958" marT="8958" marB="0" anchor="b">
                    <a:lnL>
                      <a:noFill/>
                    </a:lnL>
                    <a:lnR>
                      <a:noFill/>
                    </a:lnR>
                    <a:lnT>
                      <a:noFill/>
                    </a:lnT>
                    <a:lnB>
                      <a:noFill/>
                    </a:lnB>
                  </a:tcPr>
                </a:tc>
                <a:extLst>
                  <a:ext uri="{0D108BD9-81ED-4DB2-BD59-A6C34878D82A}">
                    <a16:rowId xmlns:a16="http://schemas.microsoft.com/office/drawing/2014/main" val="2836445987"/>
                  </a:ext>
                </a:extLst>
              </a:tr>
              <a:tr h="191108">
                <a:tc>
                  <a:txBody>
                    <a:bodyPr/>
                    <a:lstStyle/>
                    <a:p>
                      <a:pPr algn="l" fontAlgn="b"/>
                      <a:r>
                        <a:rPr lang="en-US" sz="1400" b="0" i="0" u="none" strike="noStrike">
                          <a:solidFill>
                            <a:srgbClr val="000000"/>
                          </a:solidFill>
                          <a:effectLst/>
                          <a:latin typeface="Calibri" panose="020F0502020204030204" pitchFamily="34" charset="0"/>
                        </a:rPr>
                        <a:t>N</a:t>
                      </a:r>
                    </a:p>
                  </a:txBody>
                  <a:tcPr marL="8958" marR="8958" marT="8958" marB="0" anchor="b">
                    <a:lnL>
                      <a:noFill/>
                    </a:lnL>
                    <a:lnR>
                      <a:noFill/>
                    </a:lnR>
                    <a:lnT>
                      <a:noFill/>
                    </a:lnT>
                    <a:lnB>
                      <a:noFill/>
                    </a:lnB>
                  </a:tcPr>
                </a:tc>
                <a:tc gridSpan="5">
                  <a:txBody>
                    <a:bodyPr/>
                    <a:lstStyle/>
                    <a:p>
                      <a:pPr algn="ctr" fontAlgn="b"/>
                      <a:r>
                        <a:rPr lang="en-US" sz="1400" b="0" i="0" u="none" strike="noStrike">
                          <a:solidFill>
                            <a:srgbClr val="000000"/>
                          </a:solidFill>
                          <a:effectLst/>
                          <a:latin typeface="Calibri" panose="020F0502020204030204" pitchFamily="34" charset="0"/>
                        </a:rPr>
                        <a:t>82,409</a:t>
                      </a:r>
                    </a:p>
                  </a:txBody>
                  <a:tcPr marL="8958" marR="8958" marT="895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8958" marR="8958" marT="8958" marB="0" anchor="b">
                    <a:lnL>
                      <a:noFill/>
                    </a:lnL>
                    <a:lnR>
                      <a:noFill/>
                    </a:lnR>
                    <a:lnT>
                      <a:noFill/>
                    </a:lnT>
                    <a:lnB>
                      <a:noFill/>
                    </a:lnB>
                  </a:tcPr>
                </a:tc>
                <a:tc gridSpan="5">
                  <a:txBody>
                    <a:bodyPr/>
                    <a:lstStyle/>
                    <a:p>
                      <a:pPr algn="ctr" fontAlgn="b"/>
                      <a:r>
                        <a:rPr lang="en-US" sz="1400" b="0" i="0" u="none" strike="noStrike" dirty="0">
                          <a:solidFill>
                            <a:srgbClr val="000000"/>
                          </a:solidFill>
                          <a:effectLst/>
                          <a:latin typeface="Calibri" panose="020F0502020204030204" pitchFamily="34" charset="0"/>
                        </a:rPr>
                        <a:t>3,414,314</a:t>
                      </a:r>
                    </a:p>
                  </a:txBody>
                  <a:tcPr marL="8958" marR="8958" marT="895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81232372"/>
                  </a:ext>
                </a:extLst>
              </a:tr>
              <a:tr h="191108">
                <a:tc>
                  <a:txBody>
                    <a:bodyPr/>
                    <a:lstStyle/>
                    <a:p>
                      <a:pPr algn="l" fontAlgn="b"/>
                      <a:r>
                        <a:rPr lang="en-US" sz="1400" b="0" i="0" u="none" strike="noStrike">
                          <a:solidFill>
                            <a:srgbClr val="000000"/>
                          </a:solidFill>
                          <a:effectLst/>
                          <a:latin typeface="Calibri" panose="020F0502020204030204" pitchFamily="34" charset="0"/>
                        </a:rPr>
                        <a:t> </a:t>
                      </a:r>
                    </a:p>
                  </a:txBody>
                  <a:tcPr marL="8958" marR="8958" marT="89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8958" marR="8958" marT="89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8958" marR="8958" marT="89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8958" marR="8958" marT="89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8958" marR="8958" marT="89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8958" marR="8958" marT="89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8958" marR="8958" marT="89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8958" marR="8958" marT="89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8958" marR="8958" marT="89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 </a:t>
                      </a:r>
                    </a:p>
                  </a:txBody>
                  <a:tcPr marL="8958" marR="8958" marT="89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958" marR="8958" marT="89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958" marR="8958" marT="8958"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1448394"/>
                  </a:ext>
                </a:extLst>
              </a:tr>
            </a:tbl>
          </a:graphicData>
        </a:graphic>
      </p:graphicFrame>
      <p:sp>
        <p:nvSpPr>
          <p:cNvPr id="3" name="TextBox 2">
            <a:extLst>
              <a:ext uri="{FF2B5EF4-FFF2-40B4-BE49-F238E27FC236}">
                <a16:creationId xmlns:a16="http://schemas.microsoft.com/office/drawing/2014/main" id="{D1FD57F1-78CC-1D75-ABB8-D01A20021E17}"/>
              </a:ext>
            </a:extLst>
          </p:cNvPr>
          <p:cNvSpPr txBox="1"/>
          <p:nvPr/>
        </p:nvSpPr>
        <p:spPr>
          <a:xfrm>
            <a:off x="7772400" y="6400800"/>
            <a:ext cx="869149" cy="461665"/>
          </a:xfrm>
          <a:prstGeom prst="rect">
            <a:avLst/>
          </a:prstGeom>
          <a:noFill/>
        </p:spPr>
        <p:txBody>
          <a:bodyPr wrap="none" rtlCol="0">
            <a:spAutoFit/>
          </a:bodyPr>
          <a:lstStyle/>
          <a:p>
            <a:r>
              <a:rPr lang="en-US" dirty="0">
                <a:hlinkClick r:id="rId2" action="ppaction://hlinksldjump"/>
              </a:rPr>
              <a:t>Back</a:t>
            </a:r>
            <a:endParaRPr lang="en-US" dirty="0"/>
          </a:p>
        </p:txBody>
      </p:sp>
    </p:spTree>
    <p:extLst>
      <p:ext uri="{BB962C8B-B14F-4D97-AF65-F5344CB8AC3E}">
        <p14:creationId xmlns:p14="http://schemas.microsoft.com/office/powerpoint/2010/main" val="3700586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FF93B-0F39-9FCE-656F-7657E40A727C}"/>
              </a:ext>
            </a:extLst>
          </p:cNvPr>
          <p:cNvSpPr>
            <a:spLocks noGrp="1"/>
          </p:cNvSpPr>
          <p:nvPr>
            <p:ph type="title"/>
          </p:nvPr>
        </p:nvSpPr>
        <p:spPr/>
        <p:txBody>
          <a:bodyPr>
            <a:normAutofit fontScale="90000"/>
          </a:bodyPr>
          <a:lstStyle/>
          <a:p>
            <a:r>
              <a:rPr lang="en" dirty="0"/>
              <a:t>This paper: were Black populations better off in the long run?</a:t>
            </a:r>
            <a:endParaRPr lang="en-US" dirty="0"/>
          </a:p>
        </p:txBody>
      </p:sp>
      <p:sp>
        <p:nvSpPr>
          <p:cNvPr id="3" name="Content Placeholder 2">
            <a:extLst>
              <a:ext uri="{FF2B5EF4-FFF2-40B4-BE49-F238E27FC236}">
                <a16:creationId xmlns:a16="http://schemas.microsoft.com/office/drawing/2014/main" id="{8C48FAB3-2A96-9AA7-DD00-D3F3394EC918}"/>
              </a:ext>
            </a:extLst>
          </p:cNvPr>
          <p:cNvSpPr>
            <a:spLocks noGrp="1"/>
          </p:cNvSpPr>
          <p:nvPr>
            <p:ph idx="1"/>
          </p:nvPr>
        </p:nvSpPr>
        <p:spPr/>
        <p:txBody>
          <a:bodyPr/>
          <a:lstStyle/>
          <a:p>
            <a:r>
              <a:rPr lang="en-US" dirty="0"/>
              <a:t>Use longevity to assess impact of these contracts on long run welfare using longevity as the outcome:</a:t>
            </a:r>
          </a:p>
          <a:p>
            <a:pPr lvl="1"/>
            <a:r>
              <a:rPr lang="en-US" dirty="0"/>
              <a:t>Comparable to income in terms of its impact on welfare (</a:t>
            </a:r>
            <a:r>
              <a:rPr lang="en-US" dirty="0" err="1"/>
              <a:t>Brouillette</a:t>
            </a:r>
            <a:r>
              <a:rPr lang="en-US" dirty="0"/>
              <a:t> et al. 2021)</a:t>
            </a:r>
          </a:p>
          <a:p>
            <a:pPr lvl="1"/>
            <a:r>
              <a:rPr lang="en-US" dirty="0"/>
              <a:t>Captures economic and non-economic shocks throughout life</a:t>
            </a:r>
            <a:endParaRPr lang="en-US" dirty="0">
              <a:solidFill>
                <a:schemeClr val="lt1"/>
              </a:solidFill>
            </a:endParaRPr>
          </a:p>
          <a:p>
            <a:pPr lvl="1">
              <a:buClr>
                <a:schemeClr val="lt1"/>
              </a:buClr>
            </a:pPr>
            <a:r>
              <a:rPr lang="en-US" dirty="0">
                <a:solidFill>
                  <a:schemeClr val="lt1"/>
                </a:solidFill>
              </a:rPr>
              <a:t>a</a:t>
            </a:r>
          </a:p>
          <a:p>
            <a:r>
              <a:rPr lang="en-US" dirty="0"/>
              <a:t>Look at </a:t>
            </a:r>
          </a:p>
          <a:p>
            <a:pPr marL="731837" lvl="1" indent="-457200">
              <a:buFont typeface="+mj-lt"/>
              <a:buAutoNum type="arabicPeriod"/>
            </a:pPr>
            <a:r>
              <a:rPr lang="en-US" dirty="0"/>
              <a:t>Effects of WWII expenditures and associated anti-discrimination policies</a:t>
            </a:r>
          </a:p>
          <a:p>
            <a:pPr marL="731837" lvl="1" indent="-457200">
              <a:buFont typeface="+mj-lt"/>
              <a:buAutoNum type="arabicPeriod"/>
            </a:pPr>
            <a:r>
              <a:rPr lang="en-US" dirty="0"/>
              <a:t>Effects of serving in WWII</a:t>
            </a:r>
          </a:p>
          <a:p>
            <a:endParaRPr lang="en-US" dirty="0"/>
          </a:p>
        </p:txBody>
      </p:sp>
    </p:spTree>
    <p:extLst>
      <p:ext uri="{BB962C8B-B14F-4D97-AF65-F5344CB8AC3E}">
        <p14:creationId xmlns:p14="http://schemas.microsoft.com/office/powerpoint/2010/main" val="1815746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CFF14-0633-B499-BE3E-6DF8315A9B76}"/>
              </a:ext>
            </a:extLst>
          </p:cNvPr>
          <p:cNvSpPr>
            <a:spLocks noGrp="1"/>
          </p:cNvSpPr>
          <p:nvPr>
            <p:ph type="title"/>
          </p:nvPr>
        </p:nvSpPr>
        <p:spPr/>
        <p:txBody>
          <a:bodyPr>
            <a:normAutofit fontScale="90000"/>
          </a:bodyPr>
          <a:lstStyle/>
          <a:p>
            <a:r>
              <a:rPr lang="en-US" dirty="0"/>
              <a:t>The effect of WWII on the economic outcomes of the Black population</a:t>
            </a:r>
          </a:p>
        </p:txBody>
      </p:sp>
      <p:sp>
        <p:nvSpPr>
          <p:cNvPr id="3" name="Content Placeholder 2">
            <a:extLst>
              <a:ext uri="{FF2B5EF4-FFF2-40B4-BE49-F238E27FC236}">
                <a16:creationId xmlns:a16="http://schemas.microsoft.com/office/drawing/2014/main" id="{3BC83576-6D2A-60DB-0EBE-CD8C4CC60F66}"/>
              </a:ext>
            </a:extLst>
          </p:cNvPr>
          <p:cNvSpPr>
            <a:spLocks noGrp="1"/>
          </p:cNvSpPr>
          <p:nvPr>
            <p:ph idx="1"/>
          </p:nvPr>
        </p:nvSpPr>
        <p:spPr/>
        <p:txBody>
          <a:bodyPr/>
          <a:lstStyle/>
          <a:p>
            <a:r>
              <a:rPr lang="en-US" dirty="0"/>
              <a:t>1940-1950 wage compression and Black-white wage convergence (Maloney, 1994, Margo 1995). Causes?</a:t>
            </a:r>
          </a:p>
          <a:p>
            <a:pPr lvl="2"/>
            <a:r>
              <a:rPr lang="en-US" kern="0" dirty="0">
                <a:solidFill>
                  <a:srgbClr val="000000"/>
                </a:solidFill>
                <a:effectLst/>
                <a:ea typeface="Times New Roman" panose="02020603050405020304" pitchFamily="18" charset="0"/>
              </a:rPr>
              <a:t>NLB wage controls</a:t>
            </a:r>
            <a:r>
              <a:rPr lang="en-US" dirty="0">
                <a:effectLst/>
              </a:rPr>
              <a:t> (</a:t>
            </a:r>
            <a:r>
              <a:rPr lang="en-US" kern="0" dirty="0">
                <a:solidFill>
                  <a:srgbClr val="000000"/>
                </a:solidFill>
                <a:effectLst/>
                <a:ea typeface="Times New Roman" panose="02020603050405020304" pitchFamily="18" charset="0"/>
              </a:rPr>
              <a:t>Vickers and </a:t>
            </a:r>
            <a:r>
              <a:rPr lang="en-US" kern="0" dirty="0" err="1">
                <a:solidFill>
                  <a:srgbClr val="000000"/>
                </a:solidFill>
                <a:effectLst/>
                <a:ea typeface="Times New Roman" panose="02020603050405020304" pitchFamily="18" charset="0"/>
              </a:rPr>
              <a:t>Ziebarth</a:t>
            </a:r>
            <a:r>
              <a:rPr lang="en-US" kern="0" dirty="0">
                <a:solidFill>
                  <a:srgbClr val="000000"/>
                </a:solidFill>
                <a:effectLst/>
                <a:ea typeface="Times New Roman" panose="02020603050405020304" pitchFamily="18" charset="0"/>
              </a:rPr>
              <a:t> 2022)</a:t>
            </a:r>
          </a:p>
          <a:p>
            <a:pPr lvl="2"/>
            <a:r>
              <a:rPr lang="en-US" kern="0" dirty="0">
                <a:solidFill>
                  <a:srgbClr val="000000"/>
                </a:solidFill>
                <a:ea typeface="Times New Roman" panose="02020603050405020304" pitchFamily="18" charset="0"/>
              </a:rPr>
              <a:t>Occupational upgrading (Margo 1995, Collins 2000, Collins and Bailey 2006) due in part to anti-discrimination efforts during war (Collins 2001)</a:t>
            </a:r>
          </a:p>
          <a:p>
            <a:r>
              <a:rPr lang="en-US" kern="0" dirty="0">
                <a:solidFill>
                  <a:srgbClr val="000000"/>
                </a:solidFill>
                <a:ea typeface="Times New Roman" panose="02020603050405020304" pitchFamily="18" charset="0"/>
              </a:rPr>
              <a:t>Role of war contracts</a:t>
            </a:r>
          </a:p>
          <a:p>
            <a:pPr lvl="1"/>
            <a:r>
              <a:rPr lang="en-US" kern="0" dirty="0">
                <a:solidFill>
                  <a:srgbClr val="000000"/>
                </a:solidFill>
                <a:ea typeface="Times New Roman" panose="02020603050405020304" pitchFamily="18" charset="0"/>
              </a:rPr>
              <a:t>WWII contracts explain a substantial part of the skill upgrading and wage increases among Black workers (</a:t>
            </a:r>
            <a:r>
              <a:rPr lang="en-US" kern="0" dirty="0" err="1">
                <a:solidFill>
                  <a:srgbClr val="000000"/>
                </a:solidFill>
                <a:ea typeface="Times New Roman" panose="02020603050405020304" pitchFamily="18" charset="0"/>
              </a:rPr>
              <a:t>Aizer</a:t>
            </a:r>
            <a:r>
              <a:rPr lang="en-US" kern="0" dirty="0">
                <a:solidFill>
                  <a:srgbClr val="000000"/>
                </a:solidFill>
                <a:ea typeface="Times New Roman" panose="02020603050405020304" pitchFamily="18" charset="0"/>
              </a:rPr>
              <a:t> et al. 2020)</a:t>
            </a:r>
          </a:p>
          <a:p>
            <a:pPr lvl="1"/>
            <a:r>
              <a:rPr lang="en-US" kern="0" dirty="0">
                <a:solidFill>
                  <a:srgbClr val="000000"/>
                </a:solidFill>
                <a:ea typeface="Times New Roman" panose="02020603050405020304" pitchFamily="18" charset="0"/>
              </a:rPr>
              <a:t>Effects persist into 1970s</a:t>
            </a:r>
          </a:p>
          <a:p>
            <a:pPr lvl="2"/>
            <a:r>
              <a:rPr lang="en-US" kern="0" dirty="0">
                <a:solidFill>
                  <a:srgbClr val="000000"/>
                </a:solidFill>
                <a:ea typeface="Times New Roman" panose="02020603050405020304" pitchFamily="18" charset="0"/>
              </a:rPr>
              <a:t>Union integration &amp; decreases in discrimination in North</a:t>
            </a:r>
          </a:p>
          <a:p>
            <a:pPr lvl="2"/>
            <a:r>
              <a:rPr lang="en-US" kern="0" dirty="0">
                <a:solidFill>
                  <a:srgbClr val="000000"/>
                </a:solidFill>
                <a:ea typeface="Times New Roman" panose="02020603050405020304" pitchFamily="18" charset="0"/>
              </a:rPr>
              <a:t>Economic changes in the South. </a:t>
            </a:r>
          </a:p>
          <a:p>
            <a:pPr lvl="1"/>
            <a:r>
              <a:rPr lang="en-US" kern="0" dirty="0">
                <a:solidFill>
                  <a:srgbClr val="000000"/>
                </a:solidFill>
                <a:ea typeface="Times New Roman" panose="02020603050405020304" pitchFamily="18" charset="0"/>
              </a:rPr>
              <a:t>Caused   schooling for children, esp. in places with new </a:t>
            </a:r>
            <a:r>
              <a:rPr lang="en-US" sz="2000" kern="0" dirty="0">
                <a:solidFill>
                  <a:srgbClr val="000000"/>
                </a:solidFill>
                <a:ea typeface="Times New Roman" panose="02020603050405020304" pitchFamily="18" charset="0"/>
              </a:rPr>
              <a:t>plants (</a:t>
            </a:r>
            <a:r>
              <a:rPr lang="en-US" sz="2000" kern="0" dirty="0" err="1">
                <a:effectLst/>
                <a:ea typeface="Times New Roman" panose="02020603050405020304" pitchFamily="18" charset="0"/>
              </a:rPr>
              <a:t>Garin</a:t>
            </a:r>
            <a:r>
              <a:rPr lang="en-US" sz="2000" kern="0" dirty="0">
                <a:effectLst/>
                <a:ea typeface="Times New Roman" panose="02020603050405020304" pitchFamily="18" charset="0"/>
              </a:rPr>
              <a:t> and </a:t>
            </a:r>
            <a:r>
              <a:rPr lang="en-US" sz="2000" kern="0" dirty="0" err="1">
                <a:effectLst/>
                <a:ea typeface="Times New Roman" panose="02020603050405020304" pitchFamily="18" charset="0"/>
              </a:rPr>
              <a:t>Rothbaum</a:t>
            </a:r>
            <a:r>
              <a:rPr lang="en-US" sz="2000" kern="0" dirty="0">
                <a:effectLst/>
                <a:ea typeface="Times New Roman" panose="02020603050405020304" pitchFamily="18" charset="0"/>
              </a:rPr>
              <a:t>, 2022</a:t>
            </a:r>
            <a:r>
              <a:rPr lang="en-US" sz="2000" kern="0" dirty="0">
                <a:solidFill>
                  <a:srgbClr val="000000"/>
                </a:solidFill>
                <a:ea typeface="Times New Roman" panose="02020603050405020304" pitchFamily="18" charset="0"/>
              </a:rPr>
              <a:t>)</a:t>
            </a:r>
          </a:p>
          <a:p>
            <a:pPr lvl="1"/>
            <a:r>
              <a:rPr lang="en-US" kern="0" dirty="0">
                <a:solidFill>
                  <a:srgbClr val="000000"/>
                </a:solidFill>
                <a:ea typeface="Times New Roman" panose="02020603050405020304" pitchFamily="18" charset="0"/>
              </a:rPr>
              <a:t>Caused large Black migration (</a:t>
            </a:r>
            <a:r>
              <a:rPr lang="en-US" kern="0" dirty="0" err="1">
                <a:solidFill>
                  <a:srgbClr val="000000"/>
                </a:solidFill>
                <a:ea typeface="Times New Roman" panose="02020603050405020304" pitchFamily="18" charset="0"/>
              </a:rPr>
              <a:t>Boustan</a:t>
            </a:r>
            <a:r>
              <a:rPr lang="en-US" kern="0" dirty="0">
                <a:solidFill>
                  <a:srgbClr val="000000"/>
                </a:solidFill>
                <a:ea typeface="Times New Roman" panose="02020603050405020304" pitchFamily="18" charset="0"/>
              </a:rPr>
              <a:t> 2009) </a:t>
            </a:r>
            <a:endParaRPr lang="en-US" sz="2000" kern="0" dirty="0">
              <a:solidFill>
                <a:srgbClr val="000000"/>
              </a:solidFill>
              <a:ea typeface="Times New Roman" panose="02020603050405020304" pitchFamily="18" charset="0"/>
            </a:endParaRPr>
          </a:p>
          <a:p>
            <a:pPr lvl="1"/>
            <a:endParaRPr lang="en-US" sz="2200" kern="0" dirty="0">
              <a:solidFill>
                <a:srgbClr val="000000"/>
              </a:solidFill>
              <a:ea typeface="Times New Roman" panose="02020603050405020304" pitchFamily="18" charset="0"/>
            </a:endParaRPr>
          </a:p>
          <a:p>
            <a:pPr lvl="2"/>
            <a:endParaRPr lang="en-US" kern="0" dirty="0">
              <a:solidFill>
                <a:srgbClr val="000000"/>
              </a:solidFill>
              <a:ea typeface="Times New Roman" panose="02020603050405020304" pitchFamily="18" charset="0"/>
            </a:endParaRPr>
          </a:p>
          <a:p>
            <a:pPr lvl="2"/>
            <a:endParaRPr lang="en-US" kern="0" dirty="0">
              <a:solidFill>
                <a:srgbClr val="000000"/>
              </a:solidFill>
              <a:effectLst/>
              <a:ea typeface="Times New Roman" panose="02020603050405020304" pitchFamily="18" charset="0"/>
            </a:endParaRPr>
          </a:p>
          <a:p>
            <a:pPr lvl="2"/>
            <a:endParaRPr lang="en-US" dirty="0">
              <a:effectLst/>
            </a:endParaRPr>
          </a:p>
          <a:p>
            <a:pPr lvl="2"/>
            <a:endParaRPr lang="en-US" dirty="0"/>
          </a:p>
        </p:txBody>
      </p:sp>
      <p:cxnSp>
        <p:nvCxnSpPr>
          <p:cNvPr id="6" name="Straight Arrow Connector 5">
            <a:extLst>
              <a:ext uri="{FF2B5EF4-FFF2-40B4-BE49-F238E27FC236}">
                <a16:creationId xmlns:a16="http://schemas.microsoft.com/office/drawing/2014/main" id="{8B802A37-016E-FD03-4346-98AFE8B2EAE2}"/>
              </a:ext>
            </a:extLst>
          </p:cNvPr>
          <p:cNvCxnSpPr>
            <a:cxnSpLocks/>
          </p:cNvCxnSpPr>
          <p:nvPr/>
        </p:nvCxnSpPr>
        <p:spPr>
          <a:xfrm flipV="1">
            <a:off x="1905000" y="5562600"/>
            <a:ext cx="0" cy="228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02221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AE7FF-D824-4EA7-6E5D-28C25C2112AD}"/>
              </a:ext>
            </a:extLst>
          </p:cNvPr>
          <p:cNvSpPr>
            <a:spLocks noGrp="1"/>
          </p:cNvSpPr>
          <p:nvPr>
            <p:ph type="title"/>
          </p:nvPr>
        </p:nvSpPr>
        <p:spPr/>
        <p:txBody>
          <a:bodyPr>
            <a:normAutofit fontScale="90000"/>
          </a:bodyPr>
          <a:lstStyle/>
          <a:p>
            <a:r>
              <a:rPr lang="en-US" dirty="0"/>
              <a:t>Predictions for the effect of WWII contracts on lifespan</a:t>
            </a:r>
          </a:p>
        </p:txBody>
      </p:sp>
      <p:sp>
        <p:nvSpPr>
          <p:cNvPr id="3" name="Content Placeholder 2">
            <a:extLst>
              <a:ext uri="{FF2B5EF4-FFF2-40B4-BE49-F238E27FC236}">
                <a16:creationId xmlns:a16="http://schemas.microsoft.com/office/drawing/2014/main" id="{1C2DA29C-76E2-7433-1E34-34D720025840}"/>
              </a:ext>
            </a:extLst>
          </p:cNvPr>
          <p:cNvSpPr>
            <a:spLocks noGrp="1"/>
          </p:cNvSpPr>
          <p:nvPr>
            <p:ph idx="1"/>
          </p:nvPr>
        </p:nvSpPr>
        <p:spPr/>
        <p:txBody>
          <a:bodyPr/>
          <a:lstStyle/>
          <a:p>
            <a:r>
              <a:rPr lang="en-US" dirty="0"/>
              <a:t>Greater incomes better health. But</a:t>
            </a:r>
          </a:p>
          <a:p>
            <a:pPr lvl="1"/>
            <a:r>
              <a:rPr lang="en-US" dirty="0"/>
              <a:t>Ambiguous effect of income on longevity (</a:t>
            </a:r>
            <a:r>
              <a:rPr lang="en-US" dirty="0" err="1"/>
              <a:t>Lleras-Muney</a:t>
            </a:r>
            <a:r>
              <a:rPr lang="en-US" dirty="0"/>
              <a:t> 2022)</a:t>
            </a:r>
          </a:p>
          <a:p>
            <a:pPr lvl="1"/>
            <a:r>
              <a:rPr lang="en-US" dirty="0"/>
              <a:t>Blacks given worst jobs </a:t>
            </a:r>
          </a:p>
          <a:p>
            <a:pPr lvl="1"/>
            <a:r>
              <a:rPr lang="en-US" dirty="0"/>
              <a:t>Post-1970 deterioration of locations for Blacks (</a:t>
            </a:r>
            <a:r>
              <a:rPr lang="en-US" dirty="0" err="1"/>
              <a:t>Derenoncourt</a:t>
            </a:r>
            <a:r>
              <a:rPr lang="en-US" dirty="0"/>
              <a:t> 2021)</a:t>
            </a:r>
          </a:p>
          <a:p>
            <a:pPr lvl="1"/>
            <a:r>
              <a:rPr lang="en-US" dirty="0"/>
              <a:t>Migration increased Black mortality (Black et al. 2015; Aaronson et al. 2021)</a:t>
            </a:r>
          </a:p>
          <a:p>
            <a:pPr lvl="1"/>
            <a:r>
              <a:rPr lang="en-US" dirty="0"/>
              <a:t>Local Black workers’ economic outcomes hurt by in-migration (</a:t>
            </a:r>
            <a:r>
              <a:rPr lang="en-US" dirty="0" err="1"/>
              <a:t>Boustan</a:t>
            </a:r>
            <a:r>
              <a:rPr lang="en-US" dirty="0"/>
              <a:t> 2016)</a:t>
            </a:r>
          </a:p>
          <a:p>
            <a:endParaRPr lang="en-US" dirty="0"/>
          </a:p>
          <a:p>
            <a:endParaRPr lang="en-US" dirty="0"/>
          </a:p>
        </p:txBody>
      </p:sp>
    </p:spTree>
    <p:extLst>
      <p:ext uri="{BB962C8B-B14F-4D97-AF65-F5344CB8AC3E}">
        <p14:creationId xmlns:p14="http://schemas.microsoft.com/office/powerpoint/2010/main" val="199966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A9155-77D4-790E-D0A0-188BB18FDA69}"/>
              </a:ext>
            </a:extLst>
          </p:cNvPr>
          <p:cNvSpPr>
            <a:spLocks noGrp="1"/>
          </p:cNvSpPr>
          <p:nvPr>
            <p:ph type="title"/>
          </p:nvPr>
        </p:nvSpPr>
        <p:spPr/>
        <p:txBody>
          <a:bodyPr/>
          <a:lstStyle/>
          <a:p>
            <a:r>
              <a:rPr lang="en-US" dirty="0"/>
              <a:t>The effect of WWII draft</a:t>
            </a:r>
          </a:p>
        </p:txBody>
      </p:sp>
      <p:sp>
        <p:nvSpPr>
          <p:cNvPr id="3" name="Content Placeholder 2">
            <a:extLst>
              <a:ext uri="{FF2B5EF4-FFF2-40B4-BE49-F238E27FC236}">
                <a16:creationId xmlns:a16="http://schemas.microsoft.com/office/drawing/2014/main" id="{1CF20DFE-338E-33B1-F8DB-3970D8DE59E3}"/>
              </a:ext>
            </a:extLst>
          </p:cNvPr>
          <p:cNvSpPr>
            <a:spLocks noGrp="1"/>
          </p:cNvSpPr>
          <p:nvPr>
            <p:ph idx="1"/>
          </p:nvPr>
        </p:nvSpPr>
        <p:spPr/>
        <p:txBody>
          <a:bodyPr/>
          <a:lstStyle/>
          <a:p>
            <a:r>
              <a:rPr lang="en-US" dirty="0"/>
              <a:t>Indirect effects: </a:t>
            </a:r>
          </a:p>
          <a:p>
            <a:pPr lvl="1"/>
            <a:r>
              <a:rPr lang="en-US" dirty="0"/>
              <a:t>Improved economic outcomes of Blacks: in places where Whites died, Black outcomes improved </a:t>
            </a:r>
            <a:r>
              <a:rPr lang="en-US" kern="0" dirty="0">
                <a:solidFill>
                  <a:srgbClr val="000000"/>
                </a:solidFill>
                <a:effectLst/>
                <a:ea typeface="Times New Roman" panose="02020603050405020304" pitchFamily="18" charset="0"/>
              </a:rPr>
              <a:t>Ferrara (2022)</a:t>
            </a:r>
          </a:p>
          <a:p>
            <a:pPr lvl="1"/>
            <a:endParaRPr lang="en-US" sz="1600" kern="0" dirty="0">
              <a:solidFill>
                <a:srgbClr val="000000"/>
              </a:solidFill>
              <a:ea typeface="Times New Roman" panose="02020603050405020304" pitchFamily="18" charset="0"/>
            </a:endParaRPr>
          </a:p>
          <a:p>
            <a:r>
              <a:rPr lang="en-US" kern="0" dirty="0">
                <a:solidFill>
                  <a:srgbClr val="000000"/>
                </a:solidFill>
                <a:effectLst/>
                <a:ea typeface="Times New Roman" panose="02020603050405020304" pitchFamily="18" charset="0"/>
              </a:rPr>
              <a:t>Direct effects: potentially positive</a:t>
            </a:r>
          </a:p>
          <a:p>
            <a:pPr lvl="1"/>
            <a:r>
              <a:rPr lang="en-US" kern="0" dirty="0">
                <a:solidFill>
                  <a:srgbClr val="000000"/>
                </a:solidFill>
                <a:ea typeface="Times New Roman" panose="02020603050405020304" pitchFamily="18" charset="0"/>
              </a:rPr>
              <a:t>ST: increased risk of dying during war for Whites but not Blacks. </a:t>
            </a:r>
            <a:r>
              <a:rPr lang="en-US" kern="0" dirty="0">
                <a:solidFill>
                  <a:srgbClr val="000000"/>
                </a:solidFill>
                <a:effectLst/>
                <a:ea typeface="Times New Roman" panose="02020603050405020304" pitchFamily="18" charset="0"/>
              </a:rPr>
              <a:t> </a:t>
            </a:r>
          </a:p>
          <a:p>
            <a:pPr lvl="2"/>
            <a:r>
              <a:rPr lang="en-US" sz="2000" kern="0" dirty="0">
                <a:solidFill>
                  <a:srgbClr val="000000"/>
                </a:solidFill>
                <a:effectLst/>
                <a:ea typeface="Times New Roman" panose="02020603050405020304" pitchFamily="18" charset="0"/>
              </a:rPr>
              <a:t>Only ~700 out of 1.2M Blacks died in combat – segregated Army did not sent Blacks to combat (Greenwald 2023).</a:t>
            </a:r>
          </a:p>
          <a:p>
            <a:pPr lvl="1"/>
            <a:r>
              <a:rPr lang="en-US" kern="0" dirty="0">
                <a:solidFill>
                  <a:srgbClr val="000000"/>
                </a:solidFill>
              </a:rPr>
              <a:t>LT: potentially beneficial effects</a:t>
            </a:r>
          </a:p>
          <a:p>
            <a:pPr lvl="2"/>
            <a:r>
              <a:rPr lang="en-US" sz="2000" dirty="0"/>
              <a:t>GI Bill increased education and labor market of Black workers (</a:t>
            </a:r>
            <a:r>
              <a:rPr lang="en-US" sz="2000" kern="0" dirty="0">
                <a:solidFill>
                  <a:srgbClr val="000000"/>
                </a:solidFill>
                <a:effectLst/>
                <a:ea typeface="Times New Roman" panose="02020603050405020304" pitchFamily="18" charset="0"/>
              </a:rPr>
              <a:t>Turner and Bound 2003, Thomas 2017) </a:t>
            </a:r>
            <a:endParaRPr lang="en-US" sz="2000" kern="0" dirty="0">
              <a:solidFill>
                <a:srgbClr val="000000"/>
              </a:solidFill>
            </a:endParaRPr>
          </a:p>
          <a:p>
            <a:pPr lvl="2"/>
            <a:r>
              <a:rPr lang="en-US" sz="2000" kern="0" dirty="0">
                <a:solidFill>
                  <a:srgbClr val="000000"/>
                </a:solidFill>
              </a:rPr>
              <a:t>WWII veterans earn more in labor market: training, prestige?</a:t>
            </a:r>
          </a:p>
          <a:p>
            <a:pPr lvl="3"/>
            <a:r>
              <a:rPr lang="en-US" sz="2000" kern="0" dirty="0">
                <a:effectLst/>
                <a:ea typeface="Times New Roman" panose="02020603050405020304" pitchFamily="18" charset="0"/>
              </a:rPr>
              <a:t>For Whites, earnings gains </a:t>
            </a:r>
            <a:r>
              <a:rPr lang="en-US" sz="2000" kern="0" dirty="0">
                <a:ea typeface="Times New Roman" panose="02020603050405020304" pitchFamily="18" charset="0"/>
              </a:rPr>
              <a:t>due to selection (</a:t>
            </a:r>
            <a:r>
              <a:rPr lang="en-US" sz="2000" kern="0" dirty="0">
                <a:effectLst/>
                <a:ea typeface="Times New Roman" panose="02020603050405020304" pitchFamily="18" charset="0"/>
              </a:rPr>
              <a:t>Angrist and Krueger 1994, Collins 2000)</a:t>
            </a:r>
            <a:r>
              <a:rPr lang="en-US" sz="2000" dirty="0">
                <a:effectLst/>
              </a:rPr>
              <a:t> </a:t>
            </a:r>
            <a:endParaRPr lang="en-US" sz="2000" kern="0" dirty="0">
              <a:solidFill>
                <a:srgbClr val="000000"/>
              </a:solidFill>
            </a:endParaRPr>
          </a:p>
        </p:txBody>
      </p:sp>
    </p:spTree>
    <p:extLst>
      <p:ext uri="{BB962C8B-B14F-4D97-AF65-F5344CB8AC3E}">
        <p14:creationId xmlns:p14="http://schemas.microsoft.com/office/powerpoint/2010/main" val="2285943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8632A-466C-5747-C7C7-5D66A464BA97}"/>
              </a:ext>
            </a:extLst>
          </p:cNvPr>
          <p:cNvSpPr>
            <a:spLocks noGrp="1"/>
          </p:cNvSpPr>
          <p:nvPr>
            <p:ph type="title"/>
          </p:nvPr>
        </p:nvSpPr>
        <p:spPr/>
        <p:txBody>
          <a:bodyPr/>
          <a:lstStyle/>
          <a:p>
            <a:r>
              <a:rPr lang="en-US" dirty="0"/>
              <a:t>Predictions for health and lifespan </a:t>
            </a:r>
          </a:p>
        </p:txBody>
      </p:sp>
      <p:sp>
        <p:nvSpPr>
          <p:cNvPr id="3" name="Content Placeholder 2">
            <a:extLst>
              <a:ext uri="{FF2B5EF4-FFF2-40B4-BE49-F238E27FC236}">
                <a16:creationId xmlns:a16="http://schemas.microsoft.com/office/drawing/2014/main" id="{ECB6EC54-46CE-3ED7-008F-0946A9CADA93}"/>
              </a:ext>
            </a:extLst>
          </p:cNvPr>
          <p:cNvSpPr>
            <a:spLocks noGrp="1"/>
          </p:cNvSpPr>
          <p:nvPr>
            <p:ph idx="1"/>
          </p:nvPr>
        </p:nvSpPr>
        <p:spPr/>
        <p:txBody>
          <a:bodyPr/>
          <a:lstStyle/>
          <a:p>
            <a:r>
              <a:rPr lang="en-US" dirty="0"/>
              <a:t>Ambiguous: better economic conditions (perhaps) but these may not translate into better health.</a:t>
            </a:r>
          </a:p>
          <a:p>
            <a:endParaRPr lang="en-US" dirty="0"/>
          </a:p>
          <a:p>
            <a:r>
              <a:rPr lang="en-US" dirty="0"/>
              <a:t>The effect of WWII service on later mortality:</a:t>
            </a:r>
          </a:p>
          <a:p>
            <a:pPr lvl="1"/>
            <a:r>
              <a:rPr lang="en-US" dirty="0"/>
              <a:t>Some find WWII vets have higher mortality (</a:t>
            </a:r>
            <a:r>
              <a:rPr lang="en-US" sz="1800" kern="0" dirty="0">
                <a:solidFill>
                  <a:srgbClr val="000000"/>
                </a:solidFill>
                <a:effectLst/>
                <a:ea typeface="Aptos" panose="020B0004020202020204" pitchFamily="34" charset="0"/>
              </a:rPr>
              <a:t>Bedard and </a:t>
            </a:r>
            <a:r>
              <a:rPr lang="en-US" sz="1800" kern="0" dirty="0" err="1">
                <a:solidFill>
                  <a:srgbClr val="000000"/>
                </a:solidFill>
                <a:effectLst/>
                <a:ea typeface="Aptos" panose="020B0004020202020204" pitchFamily="34" charset="0"/>
              </a:rPr>
              <a:t>Deschênes</a:t>
            </a:r>
            <a:r>
              <a:rPr lang="en-US" sz="1800" kern="0" dirty="0">
                <a:solidFill>
                  <a:srgbClr val="000000"/>
                </a:solidFill>
                <a:effectLst/>
                <a:ea typeface="Aptos" panose="020B0004020202020204" pitchFamily="34" charset="0"/>
              </a:rPr>
              <a:t> 2006, Elder 2009) </a:t>
            </a:r>
            <a:r>
              <a:rPr lang="en-US" dirty="0">
                <a:effectLst/>
              </a:rPr>
              <a:t> but do not study Blacks separately</a:t>
            </a:r>
          </a:p>
          <a:p>
            <a:pPr lvl="1"/>
            <a:r>
              <a:rPr lang="en-US" dirty="0"/>
              <a:t>Observational studies (</a:t>
            </a:r>
            <a:r>
              <a:rPr lang="en-US" dirty="0" err="1"/>
              <a:t>Landes</a:t>
            </a:r>
            <a:r>
              <a:rPr lang="en-US" dirty="0"/>
              <a:t> et al. 2017, Sheehan and Hayward 2019) find Black WWII vets die at lower rates</a:t>
            </a:r>
          </a:p>
          <a:p>
            <a:endParaRPr lang="en-US" dirty="0"/>
          </a:p>
          <a:p>
            <a:r>
              <a:rPr lang="en-US" dirty="0"/>
              <a:t>Selection a large concern, particularly for Blacks</a:t>
            </a:r>
          </a:p>
          <a:p>
            <a:pPr lvl="1"/>
            <a:r>
              <a:rPr lang="en-US" kern="0" dirty="0">
                <a:solidFill>
                  <a:srgbClr val="000000"/>
                </a:solidFill>
                <a:ea typeface="Times New Roman" panose="02020603050405020304" pitchFamily="18" charset="0"/>
              </a:rPr>
              <a:t>R</a:t>
            </a:r>
            <a:r>
              <a:rPr lang="en-US" kern="0" dirty="0">
                <a:solidFill>
                  <a:srgbClr val="000000"/>
                </a:solidFill>
                <a:effectLst/>
                <a:ea typeface="Times New Roman" panose="02020603050405020304" pitchFamily="18" charset="0"/>
              </a:rPr>
              <a:t>ejection rate: Blacks ~40% v. Whites ~28%. Main rejection reasons for Blacks: “illiteracy and mental deficiency” and syphilis (Goldstein 1951)</a:t>
            </a:r>
            <a:r>
              <a:rPr lang="en-US" dirty="0">
                <a:effectLst/>
              </a:rPr>
              <a:t> </a:t>
            </a:r>
            <a:endParaRPr lang="en-US" dirty="0"/>
          </a:p>
          <a:p>
            <a:pPr lvl="1"/>
            <a:endParaRPr lang="en-US" dirty="0"/>
          </a:p>
        </p:txBody>
      </p:sp>
    </p:spTree>
    <p:extLst>
      <p:ext uri="{BB962C8B-B14F-4D97-AF65-F5344CB8AC3E}">
        <p14:creationId xmlns:p14="http://schemas.microsoft.com/office/powerpoint/2010/main" val="1485300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01ED0-2261-EA18-FCCC-9B3E518E0288}"/>
              </a:ext>
            </a:extLst>
          </p:cNvPr>
          <p:cNvSpPr>
            <a:spLocks noGrp="1"/>
          </p:cNvSpPr>
          <p:nvPr>
            <p:ph type="title"/>
          </p:nvPr>
        </p:nvSpPr>
        <p:spPr/>
        <p:txBody>
          <a:bodyPr>
            <a:normAutofit fontScale="90000"/>
          </a:bodyPr>
          <a:lstStyle/>
          <a:p>
            <a:r>
              <a:rPr lang="en-US" dirty="0"/>
              <a:t>Effect of WWII contracts on lifespan</a:t>
            </a:r>
          </a:p>
        </p:txBody>
      </p:sp>
      <p:sp>
        <p:nvSpPr>
          <p:cNvPr id="3" name="Text Placeholder 2">
            <a:extLst>
              <a:ext uri="{FF2B5EF4-FFF2-40B4-BE49-F238E27FC236}">
                <a16:creationId xmlns:a16="http://schemas.microsoft.com/office/drawing/2014/main" id="{A6D80C8A-4897-07E2-04FF-04F6F6BA7AB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147684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Clarity.thmx</Template>
  <TotalTime>63870</TotalTime>
  <Words>3188</Words>
  <Application>Microsoft Macintosh PowerPoint</Application>
  <PresentationFormat>On-screen Show (4:3)</PresentationFormat>
  <Paragraphs>867</Paragraphs>
  <Slides>34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Aptos Narrow</vt:lpstr>
      <vt:lpstr>Arial</vt:lpstr>
      <vt:lpstr>Calibri</vt:lpstr>
      <vt:lpstr>Cambria Math</vt:lpstr>
      <vt:lpstr>Helvetica</vt:lpstr>
      <vt:lpstr>Inter</vt:lpstr>
      <vt:lpstr>Times New Roman</vt:lpstr>
      <vt:lpstr>Verdana-BoldItalic</vt:lpstr>
      <vt:lpstr>Clarity</vt:lpstr>
      <vt:lpstr>The Effect of WWII on the Lifespan of the Black Population</vt:lpstr>
      <vt:lpstr>1940s: Decade of greatest improvement in welfare for Black Americans</vt:lpstr>
      <vt:lpstr>What happened during WWII?</vt:lpstr>
      <vt:lpstr>This paper: were Black populations better off in the long run?</vt:lpstr>
      <vt:lpstr>The effect of WWII on the economic outcomes of the Black population</vt:lpstr>
      <vt:lpstr>Predictions for the effect of WWII contracts on lifespan</vt:lpstr>
      <vt:lpstr>The effect of WWII draft</vt:lpstr>
      <vt:lpstr>Predictions for health and lifespan </vt:lpstr>
      <vt:lpstr>Effect of WWII contracts on lifespan</vt:lpstr>
      <vt:lpstr>Intuition for empirical approach</vt:lpstr>
      <vt:lpstr>Map of WWII Expenditures across metro areas</vt:lpstr>
      <vt:lpstr>Data</vt:lpstr>
      <vt:lpstr>Empirical approach</vt:lpstr>
      <vt:lpstr>Preliminary evidence: contracts increased lifespan</vt:lpstr>
      <vt:lpstr>More contracts higher lifespan</vt:lpstr>
      <vt:lpstr>PowerPoint Presentation</vt:lpstr>
      <vt:lpstr>Other results</vt:lpstr>
      <vt:lpstr>The effect of serving in WWII on lifespan</vt:lpstr>
      <vt:lpstr>Data</vt:lpstr>
      <vt:lpstr>Empirical approach</vt:lpstr>
      <vt:lpstr>Effect of serving on lifespan</vt:lpstr>
      <vt:lpstr>PowerPoint Presentation</vt:lpstr>
      <vt:lpstr>Preferred approach: RD around V-day</vt:lpstr>
      <vt:lpstr>Probability of serving fell after V-day</vt:lpstr>
      <vt:lpstr>Lifespan falls after V-day</vt:lpstr>
      <vt:lpstr>PowerPoint Presentation</vt:lpstr>
      <vt:lpstr>Other results</vt:lpstr>
      <vt:lpstr>Conclusion</vt:lpstr>
      <vt:lpstr>Appendix</vt:lpstr>
      <vt:lpstr>PowerPoint Presentation</vt:lpstr>
      <vt:lpstr>PowerPoint Presentation</vt:lpstr>
      <vt:lpstr>WWII$ do not predict match rates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Labor Market Effects of Rising Health Insurance Costs: Evidence from the Medical Malpractice Crisis</dc:title>
  <dc:creator>Trial User</dc:creator>
  <cp:lastModifiedBy>Adriana Lleras-Muney</cp:lastModifiedBy>
  <cp:revision>1364</cp:revision>
  <cp:lastPrinted>2024-03-25T23:36:26Z</cp:lastPrinted>
  <dcterms:created xsi:type="dcterms:W3CDTF">2004-10-04T16:31:37Z</dcterms:created>
  <dcterms:modified xsi:type="dcterms:W3CDTF">2024-04-03T01:01:20Z</dcterms:modified>
</cp:coreProperties>
</file>