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5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4a5a8f6e4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g24a5a8f6e4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2a6291bf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2a6291bf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2af75323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22af75323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2a6291bf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2a6291bfd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a5aaf77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a5aaf77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huge effect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2a6291bfd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2a6291bfd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Replications please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2af75323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22af75323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blinding vs anonymization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we will focus on prestige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2a6291bfd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Wiley (2022, https://authorservices.wiley.com)</a:t>
            </a:r>
            <a:endParaRPr sz="2100">
              <a:solidFill>
                <a:schemeClr val="dk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</a:rPr>
              <a:t>62% of 1600 journals single-anon.</a:t>
            </a:r>
            <a:endParaRPr sz="2100">
              <a:solidFill>
                <a:schemeClr val="dk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</a:rPr>
              <a:t>90+% in physical sciences</a:t>
            </a:r>
            <a:endParaRPr/>
          </a:p>
        </p:txBody>
      </p:sp>
      <p:sp>
        <p:nvSpPr>
          <p:cNvPr id="52" name="Google Shape;52;g222a6291bfd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2a6291bf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2a6291bf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2a6291bf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2a6291bf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voluntary disclosure… Ban the Box… complicated literature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2a6291bfd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22a6291bfd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4fa8ddc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4fa8ddc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2af75323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2af75323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2a6291bf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2a6291bf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0" y="4989403"/>
            <a:ext cx="12192000" cy="99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0" y="3468413"/>
            <a:ext cx="12192000" cy="9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ubTitle" idx="1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9693166" y="6474372"/>
            <a:ext cx="974834" cy="24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1524000" y="6474372"/>
            <a:ext cx="7819697" cy="24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0668000" y="6474372"/>
            <a:ext cx="1135117" cy="24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ctrTitle"/>
          </p:nvPr>
        </p:nvSpPr>
        <p:spPr>
          <a:xfrm>
            <a:off x="0" y="3005958"/>
            <a:ext cx="12192000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1"/>
          </p:nvPr>
        </p:nvSpPr>
        <p:spPr>
          <a:xfrm>
            <a:off x="0" y="4989403"/>
            <a:ext cx="121920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0800" y="720890"/>
            <a:ext cx="1930400" cy="2057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3">
            <a:alphaModFix/>
          </a:blip>
          <a:srcRect t="16861" b="47967"/>
          <a:stretch/>
        </p:blipFill>
        <p:spPr>
          <a:xfrm>
            <a:off x="0" y="4445876"/>
            <a:ext cx="12192000" cy="241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0800" y="720890"/>
            <a:ext cx="1930400" cy="2057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5"/>
          <p:cNvCxnSpPr/>
          <p:nvPr/>
        </p:nvCxnSpPr>
        <p:spPr>
          <a:xfrm>
            <a:off x="0" y="4445876"/>
            <a:ext cx="121920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/>
          <p:nvPr/>
        </p:nvSpPr>
        <p:spPr>
          <a:xfrm>
            <a:off x="1524000" y="3005958"/>
            <a:ext cx="9144000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Slide 2</a:t>
            </a:r>
            <a:endParaRPr sz="4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epl@umich.edu" TargetMode="External"/><Relationship Id="rId4" Type="http://schemas.openxmlformats.org/officeDocument/2006/relationships/hyperlink" Target="mailto:innas@umich.ed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5059450" y="655550"/>
            <a:ext cx="2185200" cy="235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0" y="228608"/>
            <a:ext cx="12192000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lang="en-US"/>
              <a:t>De-biasing peer review with voluntary anonymization</a:t>
            </a:r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3">
            <a:alphaModFix/>
          </a:blip>
          <a:srcRect b="7441"/>
          <a:stretch/>
        </p:blipFill>
        <p:spPr>
          <a:xfrm>
            <a:off x="1748250" y="2167591"/>
            <a:ext cx="1242998" cy="16969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4" name="Google Shape;3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0325" y="2167592"/>
            <a:ext cx="1212105" cy="169693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4976700" y="2520625"/>
            <a:ext cx="61149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400">
                <a:solidFill>
                  <a:srgbClr val="00274C"/>
                </a:solidFill>
              </a:rPr>
              <a:t>Inna Smirnova, Daniel Romero, </a:t>
            </a:r>
            <a:r>
              <a:rPr lang="en-US" sz="2400" u="sng">
                <a:solidFill>
                  <a:srgbClr val="00274C"/>
                </a:solidFill>
              </a:rPr>
              <a:t>Misha Teplitskiy</a:t>
            </a:r>
            <a:endParaRPr sz="2300" i="1">
              <a:solidFill>
                <a:srgbClr val="00274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300">
                <a:solidFill>
                  <a:srgbClr val="00274C"/>
                </a:solidFill>
              </a:rPr>
              <a:t>University of Michigan School of Information</a:t>
            </a:r>
            <a:endParaRPr sz="2500">
              <a:solidFill>
                <a:srgbClr val="00274C"/>
              </a:solidFill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2058525" y="3890675"/>
            <a:ext cx="9681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/>
              <a:t>Inna                    Daniel</a:t>
            </a:r>
            <a:endParaRPr sz="1700" i="1"/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975" y="4927652"/>
            <a:ext cx="2185200" cy="14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1276" y="4927650"/>
            <a:ext cx="1399877" cy="14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ctrTitle"/>
          </p:nvPr>
        </p:nvSpPr>
        <p:spPr>
          <a:xfrm>
            <a:off x="909300" y="507500"/>
            <a:ext cx="11000400" cy="86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Policy improves reviews, acceptances of low-prestige authors, affects others less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700" y="2550550"/>
            <a:ext cx="5478126" cy="3988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1270150" y="1601625"/>
            <a:ext cx="5362800" cy="12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</a:t>
            </a:r>
            <a:r>
              <a:rPr lang="en-US" b="1"/>
              <a:t>            Review positivity</a:t>
            </a:r>
            <a:r>
              <a:rPr lang="en-US"/>
              <a:t>		</a:t>
            </a:r>
            <a:r>
              <a:rPr lang="en-US" sz="2200" i="1"/>
              <a:t>		</a:t>
            </a:r>
            <a:endParaRPr sz="22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i="1"/>
              <a:t>          Rates                        Change in rates</a:t>
            </a:r>
            <a:endParaRPr sz="2200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/>
          </p:nvPr>
        </p:nvSpPr>
        <p:spPr>
          <a:xfrm>
            <a:off x="909300" y="507500"/>
            <a:ext cx="11000400" cy="86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Policy improves reviews, acceptances of low-prestige authors, affects others less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700" y="2550550"/>
            <a:ext cx="5478126" cy="398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175" y="2550550"/>
            <a:ext cx="5478126" cy="39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1270150" y="1601625"/>
            <a:ext cx="5362800" cy="12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       Review positivity		</a:t>
            </a:r>
            <a:r>
              <a:rPr lang="en-US" sz="2200" i="1"/>
              <a:t>		</a:t>
            </a:r>
            <a:endParaRPr sz="22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i="1"/>
              <a:t>          Rates                        Change in rates</a:t>
            </a:r>
            <a:endParaRPr sz="2200" i="1"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1"/>
          </p:nvPr>
        </p:nvSpPr>
        <p:spPr>
          <a:xfrm>
            <a:off x="7013950" y="1601625"/>
            <a:ext cx="5362800" cy="12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            </a:t>
            </a:r>
            <a:r>
              <a:rPr lang="en-US" b="1"/>
              <a:t> Acceptance	</a:t>
            </a:r>
            <a:r>
              <a:rPr lang="en-US" sz="2200" i="1"/>
              <a:t>		</a:t>
            </a:r>
            <a:endParaRPr sz="22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i="1"/>
              <a:t>          Rates                        Change in rates</a:t>
            </a:r>
            <a:endParaRPr sz="220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Unintended consequences?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Non-significant effect on invitation acceptance rate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Non-significant effect on mean prestige (citations) of</a:t>
            </a:r>
            <a:endParaRPr dirty="0"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Submitting authors</a:t>
            </a:r>
            <a:endParaRPr dirty="0"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Reviewers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ctrTitle"/>
          </p:nvPr>
        </p:nvSpPr>
        <p:spPr>
          <a:xfrm>
            <a:off x="1036500" y="50300"/>
            <a:ext cx="10716300" cy="86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IV: effect of anonymization on compliers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l="39915" t="27470" r="9812" b="23519"/>
          <a:stretch/>
        </p:blipFill>
        <p:spPr>
          <a:xfrm>
            <a:off x="2093325" y="1542000"/>
            <a:ext cx="8498473" cy="517789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3572100" y="957900"/>
            <a:ext cx="825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Desk                  Peer review           Final decision</a:t>
            </a:r>
            <a:endParaRPr sz="22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ctrTitle"/>
          </p:nvPr>
        </p:nvSpPr>
        <p:spPr>
          <a:xfrm>
            <a:off x="1126897" y="31357"/>
            <a:ext cx="11430000" cy="86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Conclusion: voluntary anonymization works!</a:t>
            </a:r>
            <a:endParaRPr sz="4400" dirty="0"/>
          </a:p>
        </p:txBody>
      </p:sp>
      <p:sp>
        <p:nvSpPr>
          <p:cNvPr id="136" name="Google Shape;136;p20"/>
          <p:cNvSpPr txBox="1"/>
          <p:nvPr/>
        </p:nvSpPr>
        <p:spPr>
          <a:xfrm>
            <a:off x="3727775" y="2123675"/>
            <a:ext cx="86211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1"/>
          </p:nvPr>
        </p:nvSpPr>
        <p:spPr>
          <a:xfrm>
            <a:off x="1008525" y="1188375"/>
            <a:ext cx="8621100" cy="45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Double-anon option not used fully strategically</a:t>
            </a:r>
            <a:endParaRPr dirty="0"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dirty="0"/>
              <a:t>Information frictions not always bad!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AutoNum type="arabicPeriod"/>
            </a:pPr>
            <a:r>
              <a:rPr lang="en-US" dirty="0">
                <a:solidFill>
                  <a:srgbClr val="980000"/>
                </a:solidFill>
              </a:rPr>
              <a:t>⇑ success of low-cited authors</a:t>
            </a:r>
            <a:endParaRPr dirty="0">
              <a:solidFill>
                <a:srgbClr val="980000"/>
              </a:solidFill>
            </a:endParaRPr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Clr>
                <a:srgbClr val="980000"/>
              </a:buClr>
              <a:buSzPts val="2000"/>
              <a:buAutoNum type="alphaLcPeriod"/>
            </a:pPr>
            <a:r>
              <a:rPr lang="en-US" dirty="0">
                <a:solidFill>
                  <a:srgbClr val="980000"/>
                </a:solidFill>
              </a:rPr>
              <a:t>Review positivity up 2.4%, acceptance up 5.6%</a:t>
            </a:r>
            <a:endParaRPr dirty="0">
              <a:solidFill>
                <a:srgbClr val="980000"/>
              </a:solidFill>
            </a:endParaRPr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Clr>
                <a:srgbClr val="980000"/>
              </a:buClr>
              <a:buSzPts val="2000"/>
              <a:buAutoNum type="alphaLcPeriod"/>
            </a:pPr>
            <a:r>
              <a:rPr lang="en-US" dirty="0">
                <a:solidFill>
                  <a:srgbClr val="980000"/>
                </a:solidFill>
              </a:rPr>
              <a:t>IV: acceptance up 20%!!!</a:t>
            </a:r>
            <a:endParaRPr dirty="0">
              <a:solidFill>
                <a:srgbClr val="98000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Medium &amp; high cited authors less affected</a:t>
            </a:r>
            <a:endParaRPr dirty="0"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dirty="0"/>
              <a:t>Behavior changed less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No evidence of unintended consequences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Open questions: long-term? scope conditions?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b="1" dirty="0"/>
              <a:t>Cheap</a:t>
            </a:r>
            <a:r>
              <a:rPr lang="en-US" dirty="0"/>
              <a:t> way to reduce bias in science (and elsewhere?)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9781" y="1364543"/>
            <a:ext cx="1750100" cy="175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6;p9">
            <a:extLst>
              <a:ext uri="{FF2B5EF4-FFF2-40B4-BE49-F238E27FC236}">
                <a16:creationId xmlns:a16="http://schemas.microsoft.com/office/drawing/2014/main" id="{5F246F58-8B66-3418-D484-3DA625D33BD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4506" y="4613800"/>
            <a:ext cx="2020650" cy="20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1"/>
          </p:nvPr>
        </p:nvSpPr>
        <p:spPr>
          <a:xfrm>
            <a:off x="4942208" y="3799174"/>
            <a:ext cx="9144000" cy="45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Preprint →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271" y="833719"/>
            <a:ext cx="5398427" cy="593091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1008525" y="1846800"/>
            <a:ext cx="8621100" cy="45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Questions?</a:t>
            </a:r>
            <a:endParaRPr dirty="0"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Inna Smirnova,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innas@umich.edu</a:t>
            </a:r>
            <a:endParaRPr dirty="0"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Misha Teplitskiy,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tepl@umich.edu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ctrTitle"/>
          </p:nvPr>
        </p:nvSpPr>
        <p:spPr>
          <a:xfrm>
            <a:off x="1000700" y="591558"/>
            <a:ext cx="9144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 sz="4600"/>
              <a:t>Bias in scientific evaluations is reduced by double-anonymization</a:t>
            </a:r>
            <a:endParaRPr sz="4600"/>
          </a:p>
        </p:txBody>
      </p:sp>
      <p:pic>
        <p:nvPicPr>
          <p:cNvPr id="44" name="Google Shape;4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462" y="1828124"/>
            <a:ext cx="5336113" cy="15096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5" name="Google Shape;4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0597" y="1813698"/>
            <a:ext cx="5109879" cy="15096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6" name="Google Shape;4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525" y="3560025"/>
            <a:ext cx="5951339" cy="1401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7" name="Google Shape;4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3253" y="5204849"/>
            <a:ext cx="4902970" cy="1401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8" name="Google Shape;4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1827" y="3474473"/>
            <a:ext cx="3526624" cy="150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9" name="Google Shape;49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1475" y="5173025"/>
            <a:ext cx="5655624" cy="150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1249675" y="1692500"/>
            <a:ext cx="10717500" cy="45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90+% of physical sciences journals single-anon (Wiley 2022)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Why? Organizational inertia, single-anon helps spot conflicts of interest, …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Enforcing compliance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Institute of Physics Publishing: 1,878 hrs of editor labor / year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980000"/>
                </a:solidFill>
              </a:rPr>
              <a:t>Voluntary anonymization?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/>
          </p:nvPr>
        </p:nvSpPr>
        <p:spPr>
          <a:xfrm>
            <a:off x="1249675" y="684550"/>
            <a:ext cx="107175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Limited adoption of double-anonymous evaluation</a:t>
            </a: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925" y="4311150"/>
            <a:ext cx="2020650" cy="20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ctrTitle"/>
          </p:nvPr>
        </p:nvSpPr>
        <p:spPr>
          <a:xfrm>
            <a:off x="1524000" y="583708"/>
            <a:ext cx="9144000" cy="86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Voluntary double-anonymization </a:t>
            </a:r>
            <a:r>
              <a:rPr lang="en-US" i="1"/>
              <a:t>seems</a:t>
            </a:r>
            <a:r>
              <a:rPr lang="en-US"/>
              <a:t> attractive but… theory</a:t>
            </a:r>
            <a:endParaRPr/>
          </a:p>
        </p:txBody>
      </p:sp>
      <p:sp>
        <p:nvSpPr>
          <p:cNvPr id="62" name="Google Shape;62;p10"/>
          <p:cNvSpPr txBox="1"/>
          <p:nvPr/>
        </p:nvSpPr>
        <p:spPr>
          <a:xfrm>
            <a:off x="1306625" y="1999125"/>
            <a:ext cx="103587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1"/>
          </p:nvPr>
        </p:nvSpPr>
        <p:spPr>
          <a:xfrm>
            <a:off x="1524000" y="1618209"/>
            <a:ext cx="9144000" cy="45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Strategic behavior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High-prestige people will not anonymize 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“Full disclosure principle” (Frank 2008)</a:t>
            </a:r>
            <a:endParaRPr/>
          </a:p>
          <a:p>
            <a: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Most prestigious doesn’t anonymize… 2nd most prestigious doesn’t anonymize…</a:t>
            </a:r>
            <a:endParaRPr/>
          </a:p>
          <a:p>
            <a:pPr marL="1371600" lvl="2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→ No one anonymizes!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Limits to strategic behavior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Information frictions: bias hard to predict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Other motivations: framing of the choice, culture 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Unintended consequences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Harder to get reviewers? (Tomkins et al. 2017)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Harder to get prestigious authors?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 t="43979" r="42018" b="35267"/>
          <a:stretch/>
        </p:blipFill>
        <p:spPr>
          <a:xfrm>
            <a:off x="2416150" y="1634588"/>
            <a:ext cx="7887078" cy="1764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9" name="Google Shape;69;p11"/>
          <p:cNvSpPr txBox="1">
            <a:spLocks noGrp="1"/>
          </p:cNvSpPr>
          <p:nvPr>
            <p:ph type="ctrTitle"/>
          </p:nvPr>
        </p:nvSpPr>
        <p:spPr>
          <a:xfrm>
            <a:off x="1524000" y="583708"/>
            <a:ext cx="9144000" cy="86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Voluntary double-anonymization </a:t>
            </a:r>
            <a:r>
              <a:rPr lang="en-US" i="1"/>
              <a:t>seems</a:t>
            </a:r>
            <a:r>
              <a:rPr lang="en-US"/>
              <a:t> attractive but… practice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489250" y="3662104"/>
            <a:ext cx="10321800" cy="262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106,373 submissions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12% choose double-anon 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Gender: no association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Country: India, China choose double-anon more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Char char="●"/>
            </a:pPr>
            <a:r>
              <a:rPr lang="en-US">
                <a:solidFill>
                  <a:srgbClr val="980000"/>
                </a:solidFill>
              </a:rPr>
              <a:t>Prestige: less prestigious institutions choose double-anon a little more</a:t>
            </a:r>
            <a:endParaRPr>
              <a:solidFill>
                <a:srgbClr val="98000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Design, analysis non-causal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1102375" y="129383"/>
            <a:ext cx="9144000" cy="86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Setting</a:t>
            </a:r>
            <a:endParaRPr/>
          </a:p>
        </p:txBody>
      </p:sp>
      <p:pic>
        <p:nvPicPr>
          <p:cNvPr id="76" name="Google Shape;76;p12"/>
          <p:cNvPicPr preferRelativeResize="0"/>
          <p:nvPr/>
        </p:nvPicPr>
        <p:blipFill rotWithShape="1">
          <a:blip r:embed="rId3">
            <a:alphaModFix/>
          </a:blip>
          <a:srcRect t="21830" r="1263" b="53767"/>
          <a:stretch/>
        </p:blipFill>
        <p:spPr>
          <a:xfrm>
            <a:off x="1102375" y="1229525"/>
            <a:ext cx="10691098" cy="165135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7" name="Google Shape;77;p12"/>
          <p:cNvSpPr txBox="1"/>
          <p:nvPr/>
        </p:nvSpPr>
        <p:spPr>
          <a:xfrm>
            <a:off x="1376000" y="2950950"/>
            <a:ext cx="10119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Institute of Physics (UK + Ireland)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90+ journals, ~40k submissions/year</a:t>
            </a:r>
            <a:endParaRPr sz="2200"/>
          </a:p>
        </p:txBody>
      </p:sp>
      <p:pic>
        <p:nvPicPr>
          <p:cNvPr id="78" name="Google Shape;78;p12"/>
          <p:cNvPicPr preferRelativeResize="0"/>
          <p:nvPr/>
        </p:nvPicPr>
        <p:blipFill rotWithShape="1">
          <a:blip r:embed="rId4">
            <a:alphaModFix/>
          </a:blip>
          <a:srcRect t="13830" b="42221"/>
          <a:stretch/>
        </p:blipFill>
        <p:spPr>
          <a:xfrm>
            <a:off x="1851650" y="4173875"/>
            <a:ext cx="9363077" cy="25717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anonymization nudge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l="3697" t="28807" r="35989" b="19013"/>
          <a:stretch/>
        </p:blipFill>
        <p:spPr>
          <a:xfrm>
            <a:off x="1050725" y="493425"/>
            <a:ext cx="10858327" cy="58711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ctrTitle"/>
          </p:nvPr>
        </p:nvSpPr>
        <p:spPr>
          <a:xfrm>
            <a:off x="1212475" y="185883"/>
            <a:ext cx="9144000" cy="86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&amp; measures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1212475" y="1374100"/>
            <a:ext cx="9700800" cy="45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57 journals, 156,015 submissions Jan 2018-Feb 2022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390k authors, 168k invited reviewers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“Policy” = double-anon option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Staggered roll out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Effect of </a:t>
            </a:r>
            <a:r>
              <a:rPr lang="en-US" i="1" dirty="0"/>
              <a:t>policy</a:t>
            </a:r>
            <a:r>
              <a:rPr lang="en-US" dirty="0"/>
              <a:t>, not anonymization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Intention to treat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Diff in diffs</a:t>
            </a:r>
          </a:p>
          <a:p>
            <a:pPr marL="558800" lvl="1" algn="l" rtl="0">
              <a:spcBef>
                <a:spcPts val="0"/>
              </a:spcBef>
              <a:spcAft>
                <a:spcPts val="0"/>
              </a:spcAft>
              <a:buSzPts val="2000"/>
            </a:pP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Char char="●"/>
            </a:pPr>
            <a:r>
              <a:rPr lang="en-US" dirty="0">
                <a:solidFill>
                  <a:srgbClr val="980000"/>
                </a:solidFill>
              </a:rPr>
              <a:t>Prestige = first author citations up to submission year</a:t>
            </a:r>
            <a:endParaRPr dirty="0">
              <a:solidFill>
                <a:srgbClr val="98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Low = 0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Medium = 1-100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High = 100+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Review positivity = {1=Accept or R/R, 0=Reject}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Controls: gender, country, team size, journal, month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0050" y="1131800"/>
            <a:ext cx="2387974" cy="238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24000" y="126508"/>
            <a:ext cx="9144000" cy="86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chooses to anonymize?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625" y="1068062"/>
            <a:ext cx="6514338" cy="4726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3037925" y="5757000"/>
            <a:ext cx="66879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Odds ratios from a logistic regression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Reference category: Low prestige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USA-based, Male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 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 3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Widescreen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Title Slide 1</vt:lpstr>
      <vt:lpstr>Content Slide 6</vt:lpstr>
      <vt:lpstr>Title Slide 3</vt:lpstr>
      <vt:lpstr>De-biasing peer review with voluntary anonymization</vt:lpstr>
      <vt:lpstr>Bias in scientific evaluations is reduced by double-anonymization</vt:lpstr>
      <vt:lpstr>Limited adoption of double-anonymous evaluation</vt:lpstr>
      <vt:lpstr>Voluntary double-anonymization seems attractive but… theory</vt:lpstr>
      <vt:lpstr>Voluntary double-anonymization seems attractive but… practice</vt:lpstr>
      <vt:lpstr>Setting</vt:lpstr>
      <vt:lpstr>The anonymization nudge</vt:lpstr>
      <vt:lpstr>Data &amp; measures</vt:lpstr>
      <vt:lpstr>Who chooses to anonymize?</vt:lpstr>
      <vt:lpstr>Policy improves reviews, acceptances of low-prestige authors, affects others less</vt:lpstr>
      <vt:lpstr>Policy improves reviews, acceptances of low-prestige authors, affects others less</vt:lpstr>
      <vt:lpstr>Unintended consequences?</vt:lpstr>
      <vt:lpstr>IV: effect of anonymization on compliers</vt:lpstr>
      <vt:lpstr>Conclusion: voluntary anonymization works!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De-biasing peer review with voluntary anonymization</dc:title>
  <cp:lastModifiedBy>Teplitskiy, Misha</cp:lastModifiedBy>
  <cp:revision>2</cp:revision>
  <dcterms:modified xsi:type="dcterms:W3CDTF">2023-07-19T18:55:37Z</dcterms:modified>
</cp:coreProperties>
</file>