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38"/>
  </p:notesMasterIdLst>
  <p:sldIdLst>
    <p:sldId id="256" r:id="rId5"/>
    <p:sldId id="309" r:id="rId6"/>
    <p:sldId id="331" r:id="rId7"/>
    <p:sldId id="294" r:id="rId8"/>
    <p:sldId id="303" r:id="rId9"/>
    <p:sldId id="304" r:id="rId10"/>
    <p:sldId id="289" r:id="rId11"/>
    <p:sldId id="305" r:id="rId12"/>
    <p:sldId id="301" r:id="rId13"/>
    <p:sldId id="302" r:id="rId14"/>
    <p:sldId id="307" r:id="rId15"/>
    <p:sldId id="312" r:id="rId16"/>
    <p:sldId id="308" r:id="rId17"/>
    <p:sldId id="311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297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4B4"/>
    <a:srgbClr val="E0C1FF"/>
    <a:srgbClr val="0000FF"/>
    <a:srgbClr val="B79BFF"/>
    <a:srgbClr val="6555DB"/>
    <a:srgbClr val="8E77FF"/>
    <a:srgbClr val="C8C4C4"/>
    <a:srgbClr val="8381DB"/>
    <a:srgbClr val="6A67D3"/>
    <a:srgbClr val="25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E7EBD-D3BA-491D-9929-C258BB158AB7}" v="6746" dt="2023-04-30T17:41:21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4EA1-0A6F-46AC-8B76-D994ADE26DC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F234-A660-4391-A857-47768F696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07C0-664F-99D2-67D0-7DEDE7052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7962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ABBA0-3B54-8F0A-F61C-62CAA0DD4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6FBB0-4303-34D6-9C5C-536970DC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FBA6-9DC1-9EFF-223F-8AD7528D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Zeki Kazan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8011-35D6-217B-4A77-E4B84F8D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4711D-859A-40D3-AA65-2123F6BDB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3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0543-D2E7-6DD4-9DE5-39579870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0A50-5AF7-29B7-25B0-904A34F9B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DD371-9743-CEE0-EC4B-324A165C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7446-2119-F57A-A645-B8DB2018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01496-0C1A-D122-0D19-F904CD07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684711D-859A-40D3-AA65-2123F6BDB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8BD0-019C-C831-FCD2-3E9329EB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48B31-4796-B3C4-3D63-6CCC2CEA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950DD-2D79-3FF1-F0C1-EA073D3F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4CC1-7A6A-A8B7-246C-C2BEE74C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AE751-B798-8B2A-01E6-1303B694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1C36-DEA9-4CD3-BD64-F6ADA995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CC25-9671-5D6B-0607-BD301EC26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891F9-202B-C14F-39E7-BF68A848A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856E1-03C7-5054-0224-FCD033ED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FB23E-7C05-D102-D562-A61B6DDF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B2562-33F0-36BE-FA16-C3DC34A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46CF-46D4-45FC-CD53-16A7A7A3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035A5-9146-E99B-37E5-3CF192C5E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13E80-66E7-A227-D885-D8BB95ADE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08010-DFBA-2645-3EA7-13B238122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F50A9-8704-417D-C669-FD4598E00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FA590-A73A-650D-1C2E-CDEEF967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6C49A-F7E3-C0F7-04F6-281AB039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70707-5682-CC64-2ACB-57F3ED77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9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7480-7BB8-57E9-2CAC-4E2C03F5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B691C-85BD-D6D0-DF93-3C76A0C1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45619-516A-4B57-BD16-5C98E38C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93FA5-60C1-BEA8-4405-57A12048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2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E0476-01FE-D749-EFE2-D81EC291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E7E95-436F-8D83-3A96-BDF1201D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CC740-E958-F64C-16FE-FA9D665F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3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6747-A72A-8B74-01FB-49E3E595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1478-BDDE-C9A0-BDE1-0606BDDF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FE258-0ABF-3FDE-6879-B1F888B40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F1FF7-7CD6-62E2-C165-C92E968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5FE42-C653-1B13-A427-9DD11A0D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3B183-E78F-56E6-6A31-1C6287C9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1D9A-34BA-0981-C62F-C36EDABC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E4583-E8D8-9E0F-2178-BA78DC744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48C79-1443-BFD5-CFCF-780704058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01926-02A0-29F7-9378-2FD60A44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7FEB-16E4-CB6F-76D3-385AF5FC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60BC9-DBAA-6A26-8093-EE32FAA3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2761-3200-772E-A2B4-E951F1B2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424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F66FE-4BC5-1FD6-3AA3-50A78DED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050" y="1485900"/>
            <a:ext cx="981075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Test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D0B1D-9DEB-E979-3BEA-70CAE21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F20B-326A-B476-C4C1-7094313D7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  <a:blipFill dpi="0" rotWithShape="1">
            <a:blip r:embed="rId11">
              <a:alphaModFix amt="95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Zeki Kazan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B67CC-BBBD-2DD8-4945-F68533B56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5684711D-859A-40D3-AA65-2123F6BDB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0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SzPct val="12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Bell MT" panose="020205030603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70000"/>
        </a:lnSpc>
        <a:spcBef>
          <a:spcPts val="600"/>
        </a:spcBef>
        <a:buClr>
          <a:srgbClr val="0070C0"/>
        </a:buClr>
        <a:buSzPct val="12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Bell MT" panose="020205030603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SzPct val="12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Bell MT" panose="020205030603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Bell MT" panose="020205030603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Bell MT" panose="020205030603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tags" Target="../tags/tag16.xml"/><Relationship Id="rId16" Type="http://schemas.openxmlformats.org/officeDocument/2006/relationships/image" Target="../media/image8.png"/><Relationship Id="rId20" Type="http://schemas.openxmlformats.org/officeDocument/2006/relationships/image" Target="../media/image41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30.png"/><Relationship Id="rId5" Type="http://schemas.openxmlformats.org/officeDocument/2006/relationships/tags" Target="../tags/tag19.xml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tags" Target="../tags/tag18.xml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23.xml"/><Relationship Id="rId16" Type="http://schemas.openxmlformats.org/officeDocument/2006/relationships/image" Target="../media/image4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9.jpeg"/><Relationship Id="rId5" Type="http://schemas.openxmlformats.org/officeDocument/2006/relationships/tags" Target="../tags/tag26.xml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32.xml"/><Relationship Id="rId7" Type="http://schemas.openxmlformats.org/officeDocument/2006/relationships/image" Target="../media/image5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5.xml"/><Relationship Id="rId7" Type="http://schemas.openxmlformats.org/officeDocument/2006/relationships/image" Target="../media/image5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40.xml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42.xml"/><Relationship Id="rId10" Type="http://schemas.openxmlformats.org/officeDocument/2006/relationships/image" Target="../media/image62.png"/><Relationship Id="rId4" Type="http://schemas.openxmlformats.org/officeDocument/2006/relationships/tags" Target="../tags/tag41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48.xml"/><Relationship Id="rId7" Type="http://schemas.openxmlformats.org/officeDocument/2006/relationships/image" Target="../media/image8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1.xml"/><Relationship Id="rId7" Type="http://schemas.openxmlformats.org/officeDocument/2006/relationships/image" Target="../media/image87.png"/><Relationship Id="rId12" Type="http://schemas.openxmlformats.org/officeDocument/2006/relationships/image" Target="../media/image90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5" Type="http://schemas.openxmlformats.org/officeDocument/2006/relationships/tags" Target="../tags/tag53.xml"/><Relationship Id="rId10" Type="http://schemas.openxmlformats.org/officeDocument/2006/relationships/image" Target="../media/image88.png"/><Relationship Id="rId4" Type="http://schemas.openxmlformats.org/officeDocument/2006/relationships/tags" Target="../tags/tag52.xml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tags" Target="../tags/tag59.xml"/><Relationship Id="rId7" Type="http://schemas.openxmlformats.org/officeDocument/2006/relationships/image" Target="../media/image11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0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10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DAAD-5DF2-F10A-67A1-FAA04EB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606" y="643812"/>
            <a:ext cx="10102787" cy="3102430"/>
          </a:xfrm>
        </p:spPr>
        <p:txBody>
          <a:bodyPr>
            <a:normAutofit/>
          </a:bodyPr>
          <a:lstStyle/>
          <a:p>
            <a:r>
              <a:rPr lang="en-US" sz="5400" dirty="0"/>
              <a:t>Prior-</a:t>
            </a:r>
            <a:r>
              <a:rPr lang="en-US" sz="5400" dirty="0" err="1"/>
              <a:t>itizing</a:t>
            </a:r>
            <a:r>
              <a:rPr lang="en-US" sz="5400" dirty="0"/>
              <a:t> Privacy: A Bayesian Approach to Setting the Privacy Budget in Differential Privacy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49E81-E9D1-0522-F8C2-4E0A78189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892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Zeki Kazan and Jerome P. Reiter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B55B6F0-E5AD-E582-A3BD-E1F46AFE1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95" y="5081509"/>
            <a:ext cx="3018408" cy="13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&#10;&#10;Description automatically generated with medium confidence">
            <a:extLst>
              <a:ext uri="{FF2B5EF4-FFF2-40B4-BE49-F238E27FC236}">
                <a16:creationId xmlns:a16="http://schemas.microsoft.com/office/drawing/2014/main" id="{8EE252CA-5249-2EB7-FABA-9A43029B9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4" y="1464519"/>
            <a:ext cx="3200407" cy="2286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BCB45-797A-C7E2-ECF9-DBB9D85A3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19302"/>
            <a:ext cx="3200407" cy="2286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A9C75-87BA-6532-B8E6-8F9BF286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979A-7DC9-B0F4-D81C-1A8ED74D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May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4A46-EED5-A2E8-87B9-3BD3B1AB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257B-AFE8-41EF-749E-EA9E1395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018967-1F31-6339-2303-B78E95AD0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3196"/>
            <a:ext cx="1334729" cy="1521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7C78E-0940-586D-B4CC-2078EDBEFEFB}"/>
              </a:ext>
            </a:extLst>
          </p:cNvPr>
          <p:cNvSpPr txBox="1"/>
          <p:nvPr/>
        </p:nvSpPr>
        <p:spPr>
          <a:xfrm>
            <a:off x="968237" y="5904238"/>
            <a:ext cx="10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Adversary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3890B1-56B6-9358-601D-40841E13D56D}"/>
              </a:ext>
            </a:extLst>
          </p:cNvPr>
          <p:cNvGrpSpPr/>
          <p:nvPr/>
        </p:nvGrpSpPr>
        <p:grpSpPr>
          <a:xfrm flipH="1">
            <a:off x="1910266" y="3909534"/>
            <a:ext cx="599068" cy="718084"/>
            <a:chOff x="4739186" y="1964323"/>
            <a:chExt cx="613418" cy="880723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E2D281D-A8DD-D0C8-BFDA-62141B02FC0F}"/>
                </a:ext>
              </a:extLst>
            </p:cNvPr>
            <p:cNvSpPr/>
            <p:nvPr/>
          </p:nvSpPr>
          <p:spPr>
            <a:xfrm>
              <a:off x="5112295" y="2684403"/>
              <a:ext cx="202954" cy="160643"/>
            </a:xfrm>
            <a:custGeom>
              <a:avLst/>
              <a:gdLst>
                <a:gd name="connsiteX0" fmla="*/ 141994 w 202954"/>
                <a:gd name="connsiteY0" fmla="*/ 12524 h 160643"/>
                <a:gd name="connsiteX1" fmla="*/ 20074 w 202954"/>
                <a:gd name="connsiteY1" fmla="*/ 12524 h 160643"/>
                <a:gd name="connsiteX2" fmla="*/ 11365 w 202954"/>
                <a:gd name="connsiteY2" fmla="*/ 117027 h 160643"/>
                <a:gd name="connsiteX3" fmla="*/ 133285 w 202954"/>
                <a:gd name="connsiteY3" fmla="*/ 160570 h 160643"/>
                <a:gd name="connsiteX4" fmla="*/ 202954 w 202954"/>
                <a:gd name="connsiteY4" fmla="*/ 108318 h 160643"/>
                <a:gd name="connsiteX5" fmla="*/ 141994 w 202954"/>
                <a:gd name="connsiteY5" fmla="*/ 12524 h 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954" h="160643">
                  <a:moveTo>
                    <a:pt x="141994" y="12524"/>
                  </a:moveTo>
                  <a:cubicBezTo>
                    <a:pt x="111514" y="-3442"/>
                    <a:pt x="41845" y="-4893"/>
                    <a:pt x="20074" y="12524"/>
                  </a:cubicBezTo>
                  <a:cubicBezTo>
                    <a:pt x="-1698" y="29941"/>
                    <a:pt x="-7503" y="92353"/>
                    <a:pt x="11365" y="117027"/>
                  </a:cubicBezTo>
                  <a:cubicBezTo>
                    <a:pt x="30233" y="141701"/>
                    <a:pt x="101354" y="162021"/>
                    <a:pt x="133285" y="160570"/>
                  </a:cubicBezTo>
                  <a:cubicBezTo>
                    <a:pt x="165216" y="159119"/>
                    <a:pt x="202954" y="131541"/>
                    <a:pt x="202954" y="108318"/>
                  </a:cubicBezTo>
                  <a:cubicBezTo>
                    <a:pt x="202954" y="85095"/>
                    <a:pt x="172474" y="28490"/>
                    <a:pt x="141994" y="125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E37FF9C-3568-46BE-CA48-C67CF954A96D}"/>
                </a:ext>
              </a:extLst>
            </p:cNvPr>
            <p:cNvSpPr/>
            <p:nvPr/>
          </p:nvSpPr>
          <p:spPr>
            <a:xfrm>
              <a:off x="4739186" y="1964323"/>
              <a:ext cx="339283" cy="341576"/>
            </a:xfrm>
            <a:custGeom>
              <a:avLst/>
              <a:gdLst>
                <a:gd name="connsiteX0" fmla="*/ 334479 w 339283"/>
                <a:gd name="connsiteY0" fmla="*/ 137308 h 341576"/>
                <a:gd name="connsiteX1" fmla="*/ 212559 w 339283"/>
                <a:gd name="connsiteY1" fmla="*/ 6679 h 341576"/>
                <a:gd name="connsiteX2" fmla="*/ 29679 w 339283"/>
                <a:gd name="connsiteY2" fmla="*/ 41513 h 341576"/>
                <a:gd name="connsiteX3" fmla="*/ 12262 w 339283"/>
                <a:gd name="connsiteY3" fmla="*/ 233102 h 341576"/>
                <a:gd name="connsiteX4" fmla="*/ 151599 w 339283"/>
                <a:gd name="connsiteY4" fmla="*/ 337605 h 341576"/>
                <a:gd name="connsiteX5" fmla="*/ 299645 w 339283"/>
                <a:gd name="connsiteY5" fmla="*/ 302771 h 341576"/>
                <a:gd name="connsiteX6" fmla="*/ 334479 w 339283"/>
                <a:gd name="connsiteY6" fmla="*/ 137308 h 3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83" h="341576">
                  <a:moveTo>
                    <a:pt x="334479" y="137308"/>
                  </a:moveTo>
                  <a:cubicBezTo>
                    <a:pt x="319965" y="87959"/>
                    <a:pt x="263359" y="22645"/>
                    <a:pt x="212559" y="6679"/>
                  </a:cubicBezTo>
                  <a:cubicBezTo>
                    <a:pt x="161759" y="-9287"/>
                    <a:pt x="63062" y="3776"/>
                    <a:pt x="29679" y="41513"/>
                  </a:cubicBezTo>
                  <a:cubicBezTo>
                    <a:pt x="-3704" y="79250"/>
                    <a:pt x="-8058" y="183753"/>
                    <a:pt x="12262" y="233102"/>
                  </a:cubicBezTo>
                  <a:cubicBezTo>
                    <a:pt x="32582" y="282451"/>
                    <a:pt x="103702" y="325994"/>
                    <a:pt x="151599" y="337605"/>
                  </a:cubicBezTo>
                  <a:cubicBezTo>
                    <a:pt x="199496" y="349216"/>
                    <a:pt x="270617" y="334702"/>
                    <a:pt x="299645" y="302771"/>
                  </a:cubicBezTo>
                  <a:cubicBezTo>
                    <a:pt x="328673" y="270840"/>
                    <a:pt x="348993" y="186657"/>
                    <a:pt x="334479" y="13730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F360204-1BA6-AEC8-052B-969391023071}"/>
                </a:ext>
              </a:extLst>
            </p:cNvPr>
            <p:cNvSpPr/>
            <p:nvPr/>
          </p:nvSpPr>
          <p:spPr>
            <a:xfrm>
              <a:off x="5112295" y="2308395"/>
              <a:ext cx="240309" cy="256158"/>
            </a:xfrm>
            <a:custGeom>
              <a:avLst/>
              <a:gdLst>
                <a:gd name="connsiteX0" fmla="*/ 161807 w 240309"/>
                <a:gd name="connsiteY0" fmla="*/ 29697 h 256158"/>
                <a:gd name="connsiteX1" fmla="*/ 39887 w 240309"/>
                <a:gd name="connsiteY1" fmla="*/ 12279 h 256158"/>
                <a:gd name="connsiteX2" fmla="*/ 5053 w 240309"/>
                <a:gd name="connsiteY2" fmla="*/ 177742 h 256158"/>
                <a:gd name="connsiteX3" fmla="*/ 135681 w 240309"/>
                <a:gd name="connsiteY3" fmla="*/ 256119 h 256158"/>
                <a:gd name="connsiteX4" fmla="*/ 240184 w 240309"/>
                <a:gd name="connsiteY4" fmla="*/ 169034 h 256158"/>
                <a:gd name="connsiteX5" fmla="*/ 161807 w 240309"/>
                <a:gd name="connsiteY5" fmla="*/ 29697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309" h="256158">
                  <a:moveTo>
                    <a:pt x="161807" y="29697"/>
                  </a:moveTo>
                  <a:cubicBezTo>
                    <a:pt x="128424" y="3571"/>
                    <a:pt x="66013" y="-12395"/>
                    <a:pt x="39887" y="12279"/>
                  </a:cubicBezTo>
                  <a:cubicBezTo>
                    <a:pt x="13761" y="36953"/>
                    <a:pt x="-10913" y="137102"/>
                    <a:pt x="5053" y="177742"/>
                  </a:cubicBezTo>
                  <a:cubicBezTo>
                    <a:pt x="21019" y="218382"/>
                    <a:pt x="96493" y="257570"/>
                    <a:pt x="135681" y="256119"/>
                  </a:cubicBezTo>
                  <a:cubicBezTo>
                    <a:pt x="174869" y="254668"/>
                    <a:pt x="237281" y="203868"/>
                    <a:pt x="240184" y="169034"/>
                  </a:cubicBezTo>
                  <a:cubicBezTo>
                    <a:pt x="243087" y="134200"/>
                    <a:pt x="195190" y="55823"/>
                    <a:pt x="161807" y="2969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901BAF-66AF-96C1-1762-499A3E55D154}"/>
              </a:ext>
            </a:extLst>
          </p:cNvPr>
          <p:cNvSpPr/>
          <p:nvPr/>
        </p:nvSpPr>
        <p:spPr>
          <a:xfrm>
            <a:off x="690464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49A75E-E35F-423E-354E-BFB52013FFD3}"/>
              </a:ext>
            </a:extLst>
          </p:cNvPr>
          <p:cNvSpPr txBox="1"/>
          <p:nvPr/>
        </p:nvSpPr>
        <p:spPr>
          <a:xfrm>
            <a:off x="5086225" y="5885556"/>
            <a:ext cx="186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Released Statistics</a:t>
            </a:r>
          </a:p>
        </p:txBody>
      </p:sp>
      <p:pic>
        <p:nvPicPr>
          <p:cNvPr id="34" name="Picture 33" descr="\documentclass{article}&#10;\usepackage{amsmath}&#10;\usepackage{xcolor}&#10;\usepackage{enumitem}&#10;\usepackage[geometry]{ifsym}&#10;\pagestyle{empty}&#10;\definecolor{beamerblue}{rgb}{0.2,0.2,0.7}&#10;\begin{document}&#10;&#10;$$\varepsilon = 0.35$$&#10;&#10;\end{document}" title="IguanaTex Bitmap Display">
            <a:extLst>
              <a:ext uri="{FF2B5EF4-FFF2-40B4-BE49-F238E27FC236}">
                <a16:creationId xmlns:a16="http://schemas.microsoft.com/office/drawing/2014/main" id="{12560E8F-CAAE-3B51-80D9-D242779145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43" y="4351843"/>
            <a:ext cx="1062400" cy="210286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2AE7E879-8181-D0D2-4683-69CE7E0D0775}"/>
              </a:ext>
            </a:extLst>
          </p:cNvPr>
          <p:cNvSpPr/>
          <p:nvPr/>
        </p:nvSpPr>
        <p:spPr>
          <a:xfrm>
            <a:off x="2416627" y="5178490"/>
            <a:ext cx="2916886" cy="182880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BF99493-FFB8-EB8C-1E42-344707541BE1}"/>
              </a:ext>
            </a:extLst>
          </p:cNvPr>
          <p:cNvSpPr/>
          <p:nvPr/>
        </p:nvSpPr>
        <p:spPr>
          <a:xfrm>
            <a:off x="7655642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78B4A394-C282-622D-77BE-F08D417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13" y="4598707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Bent-Up 2">
            <a:extLst>
              <a:ext uri="{FF2B5EF4-FFF2-40B4-BE49-F238E27FC236}">
                <a16:creationId xmlns:a16="http://schemas.microsoft.com/office/drawing/2014/main" id="{15167E05-C3EA-CFD4-BA65-868F00B4CDE2}"/>
              </a:ext>
            </a:extLst>
          </p:cNvPr>
          <p:cNvSpPr/>
          <p:nvPr/>
        </p:nvSpPr>
        <p:spPr>
          <a:xfrm rot="5400000" flipH="1">
            <a:off x="5913026" y="2508737"/>
            <a:ext cx="1680927" cy="1675765"/>
          </a:xfrm>
          <a:prstGeom prst="bentUpArrow">
            <a:avLst>
              <a:gd name="adj1" fmla="val 5589"/>
              <a:gd name="adj2" fmla="val 6746"/>
              <a:gd name="adj3" fmla="val 8191"/>
            </a:avLst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\approx 2 $$&#10;&#10;\end{document}" title="IguanaTex Bitmap Display">
            <a:extLst>
              <a:ext uri="{FF2B5EF4-FFF2-40B4-BE49-F238E27FC236}">
                <a16:creationId xmlns:a16="http://schemas.microsoft.com/office/drawing/2014/main" id="{834474F6-8CF8-0AD5-D522-3D22B899FB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2" y="4147274"/>
            <a:ext cx="3509096" cy="5866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4690855-2AC8-CA4D-5B1F-C94E8CACFC30}"/>
              </a:ext>
            </a:extLst>
          </p:cNvPr>
          <p:cNvSpPr txBox="1"/>
          <p:nvPr/>
        </p:nvSpPr>
        <p:spPr>
          <a:xfrm>
            <a:off x="7100596" y="5177670"/>
            <a:ext cx="4253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Practically, bound may be tighter than necessary for some priors</a:t>
            </a:r>
          </a:p>
        </p:txBody>
      </p:sp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579CFC66-CDA9-360B-421E-78E81D362E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3" y="1469184"/>
            <a:ext cx="3200407" cy="2286005"/>
          </a:xfrm>
          <a:prstGeom prst="rect">
            <a:avLst/>
          </a:prstGeom>
        </p:spPr>
      </p:pic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6050A315-B681-B81C-32CC-01CCBED42A20}"/>
              </a:ext>
            </a:extLst>
          </p:cNvPr>
          <p:cNvSpPr/>
          <p:nvPr/>
        </p:nvSpPr>
        <p:spPr>
          <a:xfrm>
            <a:off x="6136375" y="2060524"/>
            <a:ext cx="1173096" cy="1157750"/>
          </a:xfrm>
          <a:prstGeom prst="mathMultiply">
            <a:avLst>
              <a:gd name="adj1" fmla="val 12691"/>
            </a:avLst>
          </a:prstGeom>
          <a:solidFill>
            <a:srgbClr val="E0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43E7-992F-D2CC-45D5-4F2EB9C6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35730-CDA8-CEEE-BAA7-15021E63D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8918"/>
                <a:ext cx="6784910" cy="46910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Idea:  For every possible adversary prior, data holder determines the maximum allowable posterior-to-prior ratio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For each prior, compute the maximal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Use the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for the release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Advantages: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Allows for the use of a tighter bound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Allows ratio to be very different for very different priors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35730-CDA8-CEEE-BAA7-15021E63D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8918"/>
                <a:ext cx="6784910" cy="4691063"/>
              </a:xfrm>
              <a:blipFill>
                <a:blip r:embed="rId2"/>
                <a:stretch>
                  <a:fillRect l="-2246" t="-3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AF0C-B6D4-6526-43ED-F8EC4F95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E4A83-64C7-3F25-8328-4E23E48C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18038-2D61-6919-09B2-6138AE4A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3849A7-588A-FE22-B507-6321A5EA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91" y="1508918"/>
            <a:ext cx="3200407" cy="2286005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D99CC6-5585-E702-C5DB-66EDF475D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91" y="3913977"/>
            <a:ext cx="3200407" cy="2286005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6797F365-C040-632A-F47C-45828A5B1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90" y="3913976"/>
            <a:ext cx="3200407" cy="22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D4E92D-2E33-CBB4-907D-A066BF47F2D3}"/>
              </a:ext>
            </a:extLst>
          </p:cNvPr>
          <p:cNvSpPr txBox="1">
            <a:spLocks/>
          </p:cNvSpPr>
          <p:nvPr/>
        </p:nvSpPr>
        <p:spPr>
          <a:xfrm>
            <a:off x="1543050" y="1892882"/>
            <a:ext cx="9810750" cy="391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Motivation and Prior Work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3834B4"/>
                </a:solidFill>
              </a:rPr>
              <a:t>Our Method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Examples and Practical Considerations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33E47-0A44-CC97-1203-527ACB0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A3A71-819E-C7AC-DA2C-E6A127A7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96CF-A573-EA40-032B-8740EEE0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B4DF-A98D-0469-1888-5AE96C6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 1 2 1">
                <a:extLst>
                  <a:ext uri="{FF2B5EF4-FFF2-40B4-BE49-F238E27FC236}">
                    <a16:creationId xmlns:a16="http://schemas.microsoft.com/office/drawing/2014/main" id="{D5493956-E15A-4D14-B797-59BAC7AB1BB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0380165"/>
                  </p:ext>
                </p:extLst>
              </p:nvPr>
            </p:nvGraphicFramePr>
            <p:xfrm>
              <a:off x="836642" y="1814171"/>
              <a:ext cx="3151188" cy="1554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0567">
                      <a:extLst>
                        <a:ext uri="{9D8B030D-6E8A-4147-A177-3AD203B41FA5}">
                          <a16:colId xmlns:a16="http://schemas.microsoft.com/office/drawing/2014/main" val="3215964214"/>
                        </a:ext>
                      </a:extLst>
                    </a:gridCol>
                    <a:gridCol w="1256030">
                      <a:extLst>
                        <a:ext uri="{9D8B030D-6E8A-4147-A177-3AD203B41FA5}">
                          <a16:colId xmlns:a16="http://schemas.microsoft.com/office/drawing/2014/main" val="3365928818"/>
                        </a:ext>
                      </a:extLst>
                    </a:gridCol>
                    <a:gridCol w="435293">
                      <a:extLst>
                        <a:ext uri="{9D8B030D-6E8A-4147-A177-3AD203B41FA5}">
                          <a16:colId xmlns:a16="http://schemas.microsoft.com/office/drawing/2014/main" val="630925501"/>
                        </a:ext>
                      </a:extLst>
                    </a:gridCol>
                    <a:gridCol w="414655">
                      <a:extLst>
                        <a:ext uri="{9D8B030D-6E8A-4147-A177-3AD203B41FA5}">
                          <a16:colId xmlns:a16="http://schemas.microsoft.com/office/drawing/2014/main" val="1551069154"/>
                        </a:ext>
                      </a:extLst>
                    </a:gridCol>
                    <a:gridCol w="314643">
                      <a:extLst>
                        <a:ext uri="{9D8B030D-6E8A-4147-A177-3AD203B41FA5}">
                          <a16:colId xmlns:a16="http://schemas.microsoft.com/office/drawing/2014/main" val="231922445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Index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Variable 1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V2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V3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932582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2413828"/>
                      </a:ext>
                    </a:extLst>
                  </a:tr>
                  <a:tr h="2567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100" b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061350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023497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100" b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292627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117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 1 2 1">
                <a:extLst>
                  <a:ext uri="{FF2B5EF4-FFF2-40B4-BE49-F238E27FC236}">
                    <a16:creationId xmlns:a16="http://schemas.microsoft.com/office/drawing/2014/main" id="{D5493956-E15A-4D14-B797-59BAC7AB1BB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0380165"/>
                  </p:ext>
                </p:extLst>
              </p:nvPr>
            </p:nvGraphicFramePr>
            <p:xfrm>
              <a:off x="836642" y="1814171"/>
              <a:ext cx="3151188" cy="1554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0567">
                      <a:extLst>
                        <a:ext uri="{9D8B030D-6E8A-4147-A177-3AD203B41FA5}">
                          <a16:colId xmlns:a16="http://schemas.microsoft.com/office/drawing/2014/main" val="3215964214"/>
                        </a:ext>
                      </a:extLst>
                    </a:gridCol>
                    <a:gridCol w="1256030">
                      <a:extLst>
                        <a:ext uri="{9D8B030D-6E8A-4147-A177-3AD203B41FA5}">
                          <a16:colId xmlns:a16="http://schemas.microsoft.com/office/drawing/2014/main" val="3365928818"/>
                        </a:ext>
                      </a:extLst>
                    </a:gridCol>
                    <a:gridCol w="435293">
                      <a:extLst>
                        <a:ext uri="{9D8B030D-6E8A-4147-A177-3AD203B41FA5}">
                          <a16:colId xmlns:a16="http://schemas.microsoft.com/office/drawing/2014/main" val="630925501"/>
                        </a:ext>
                      </a:extLst>
                    </a:gridCol>
                    <a:gridCol w="414655">
                      <a:extLst>
                        <a:ext uri="{9D8B030D-6E8A-4147-A177-3AD203B41FA5}">
                          <a16:colId xmlns:a16="http://schemas.microsoft.com/office/drawing/2014/main" val="1551069154"/>
                        </a:ext>
                      </a:extLst>
                    </a:gridCol>
                    <a:gridCol w="314643">
                      <a:extLst>
                        <a:ext uri="{9D8B030D-6E8A-4147-A177-3AD203B41FA5}">
                          <a16:colId xmlns:a16="http://schemas.microsoft.com/office/drawing/2014/main" val="2319224452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Index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Variable 1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V2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V3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93258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241382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33" t="-200000" r="-335000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06135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33" t="-300000" r="-335000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02349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33" t="-409524" r="-335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29262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1170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 1 2 1">
                <a:extLst>
                  <a:ext uri="{FF2B5EF4-FFF2-40B4-BE49-F238E27FC236}">
                    <a16:creationId xmlns:a16="http://schemas.microsoft.com/office/drawing/2014/main" id="{F002C6E4-935F-2DC8-5364-809A049C6B4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52252731"/>
                  </p:ext>
                </p:extLst>
              </p:nvPr>
            </p:nvGraphicFramePr>
            <p:xfrm>
              <a:off x="838200" y="1816803"/>
              <a:ext cx="3151188" cy="1554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0567">
                      <a:extLst>
                        <a:ext uri="{9D8B030D-6E8A-4147-A177-3AD203B41FA5}">
                          <a16:colId xmlns:a16="http://schemas.microsoft.com/office/drawing/2014/main" val="3215964214"/>
                        </a:ext>
                      </a:extLst>
                    </a:gridCol>
                    <a:gridCol w="1256030">
                      <a:extLst>
                        <a:ext uri="{9D8B030D-6E8A-4147-A177-3AD203B41FA5}">
                          <a16:colId xmlns:a16="http://schemas.microsoft.com/office/drawing/2014/main" val="3365928818"/>
                        </a:ext>
                      </a:extLst>
                    </a:gridCol>
                    <a:gridCol w="435293">
                      <a:extLst>
                        <a:ext uri="{9D8B030D-6E8A-4147-A177-3AD203B41FA5}">
                          <a16:colId xmlns:a16="http://schemas.microsoft.com/office/drawing/2014/main" val="630925501"/>
                        </a:ext>
                      </a:extLst>
                    </a:gridCol>
                    <a:gridCol w="414655">
                      <a:extLst>
                        <a:ext uri="{9D8B030D-6E8A-4147-A177-3AD203B41FA5}">
                          <a16:colId xmlns:a16="http://schemas.microsoft.com/office/drawing/2014/main" val="1551069154"/>
                        </a:ext>
                      </a:extLst>
                    </a:gridCol>
                    <a:gridCol w="314643">
                      <a:extLst>
                        <a:ext uri="{9D8B030D-6E8A-4147-A177-3AD203B41FA5}">
                          <a16:colId xmlns:a16="http://schemas.microsoft.com/office/drawing/2014/main" val="231922445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Index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Variable 1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V2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V3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932582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2413828"/>
                      </a:ext>
                    </a:extLst>
                  </a:tr>
                  <a:tr h="2567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061350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1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023497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292627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117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 1 2 1">
                <a:extLst>
                  <a:ext uri="{FF2B5EF4-FFF2-40B4-BE49-F238E27FC236}">
                    <a16:creationId xmlns:a16="http://schemas.microsoft.com/office/drawing/2014/main" id="{F002C6E4-935F-2DC8-5364-809A049C6B4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52252731"/>
                  </p:ext>
                </p:extLst>
              </p:nvPr>
            </p:nvGraphicFramePr>
            <p:xfrm>
              <a:off x="838200" y="1816803"/>
              <a:ext cx="3151188" cy="1554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0567">
                      <a:extLst>
                        <a:ext uri="{9D8B030D-6E8A-4147-A177-3AD203B41FA5}">
                          <a16:colId xmlns:a16="http://schemas.microsoft.com/office/drawing/2014/main" val="3215964214"/>
                        </a:ext>
                      </a:extLst>
                    </a:gridCol>
                    <a:gridCol w="1256030">
                      <a:extLst>
                        <a:ext uri="{9D8B030D-6E8A-4147-A177-3AD203B41FA5}">
                          <a16:colId xmlns:a16="http://schemas.microsoft.com/office/drawing/2014/main" val="3365928818"/>
                        </a:ext>
                      </a:extLst>
                    </a:gridCol>
                    <a:gridCol w="435293">
                      <a:extLst>
                        <a:ext uri="{9D8B030D-6E8A-4147-A177-3AD203B41FA5}">
                          <a16:colId xmlns:a16="http://schemas.microsoft.com/office/drawing/2014/main" val="630925501"/>
                        </a:ext>
                      </a:extLst>
                    </a:gridCol>
                    <a:gridCol w="414655">
                      <a:extLst>
                        <a:ext uri="{9D8B030D-6E8A-4147-A177-3AD203B41FA5}">
                          <a16:colId xmlns:a16="http://schemas.microsoft.com/office/drawing/2014/main" val="1551069154"/>
                        </a:ext>
                      </a:extLst>
                    </a:gridCol>
                    <a:gridCol w="314643">
                      <a:extLst>
                        <a:ext uri="{9D8B030D-6E8A-4147-A177-3AD203B41FA5}">
                          <a16:colId xmlns:a16="http://schemas.microsoft.com/office/drawing/2014/main" val="2319224452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Index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Variable 1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V2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V3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93258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241382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833" t="-202326" r="-335000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06135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833" t="-302326" r="-335000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>
                              <a:solidFill>
                                <a:sysClr val="windowText" lastClr="000000"/>
                              </a:solidFill>
                            </a:rPr>
                            <a:t>*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ysClr val="windowText" lastClr="00000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solidFill>
                          <a:srgbClr val="E0C1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02349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833" t="-411905" r="-335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29262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1170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EF69B97-0F51-226B-19C8-01DA3F76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BA8C7-4ACA-5213-20BE-028D5741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7A9F4-528C-3319-28C4-814B9BD6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D4645-19A8-F028-C661-FE63EE2C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E358CD-0F6B-A81F-E6F1-FCBE96460374}"/>
                  </a:ext>
                </a:extLst>
              </p:cNvPr>
              <p:cNvSpPr txBox="1"/>
              <p:nvPr/>
            </p:nvSpPr>
            <p:spPr>
              <a:xfrm>
                <a:off x="1401081" y="3361952"/>
                <a:ext cx="2025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Bell MT" panose="02020503060305020303" pitchFamily="18" charset="0"/>
                  </a:rPr>
                  <a:t>Confidential Data,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16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E358CD-0F6B-A81F-E6F1-FCBE96460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81" y="3361952"/>
                <a:ext cx="2025426" cy="338554"/>
              </a:xfrm>
              <a:prstGeom prst="rect">
                <a:avLst/>
              </a:prstGeom>
              <a:blipFill>
                <a:blip r:embed="rId11"/>
                <a:stretch>
                  <a:fillRect l="-1807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usepackage{xcolor}&#10;\usepackage{enumitem}&#10;\usepackage[geometry]{ifsym}&#10;\pagestyle{empty}&#10;\definecolor{beamerblue}{rgb}{0.2,0.2,0.7}&#10;\begin{document}&#10;&#10;$$ Y_i $$&#10;&#10;\end{document}" title="IguanaTex Bitmap Display">
            <a:extLst>
              <a:ext uri="{FF2B5EF4-FFF2-40B4-BE49-F238E27FC236}">
                <a16:creationId xmlns:a16="http://schemas.microsoft.com/office/drawing/2014/main" id="{F29D8521-3F82-AD0A-A4EF-CCA1BAAA2A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87" y="2640693"/>
            <a:ext cx="181029" cy="190629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53A833DF-7030-207D-78A5-4FC973EF98F4}"/>
              </a:ext>
            </a:extLst>
          </p:cNvPr>
          <p:cNvSpPr/>
          <p:nvPr/>
        </p:nvSpPr>
        <p:spPr>
          <a:xfrm rot="10800000">
            <a:off x="3989387" y="2602722"/>
            <a:ext cx="181028" cy="228600"/>
          </a:xfrm>
          <a:prstGeom prst="leftBrace">
            <a:avLst>
              <a:gd name="adj1" fmla="val 44676"/>
              <a:gd name="adj2" fmla="val 52255"/>
            </a:avLst>
          </a:prstGeom>
          <a:ln w="28575">
            <a:solidFill>
              <a:srgbClr val="E0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7 1 2 2">
                <a:extLst>
                  <a:ext uri="{FF2B5EF4-FFF2-40B4-BE49-F238E27FC236}">
                    <a16:creationId xmlns:a16="http://schemas.microsoft.com/office/drawing/2014/main" id="{FFDEAF93-2441-4365-1B1C-26FED0BE50E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2403341"/>
                  </p:ext>
                </p:extLst>
              </p:nvPr>
            </p:nvGraphicFramePr>
            <p:xfrm>
              <a:off x="838200" y="4356693"/>
              <a:ext cx="3151188" cy="1295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0567">
                      <a:extLst>
                        <a:ext uri="{9D8B030D-6E8A-4147-A177-3AD203B41FA5}">
                          <a16:colId xmlns:a16="http://schemas.microsoft.com/office/drawing/2014/main" val="3215964214"/>
                        </a:ext>
                      </a:extLst>
                    </a:gridCol>
                    <a:gridCol w="1256030">
                      <a:extLst>
                        <a:ext uri="{9D8B030D-6E8A-4147-A177-3AD203B41FA5}">
                          <a16:colId xmlns:a16="http://schemas.microsoft.com/office/drawing/2014/main" val="3365928818"/>
                        </a:ext>
                      </a:extLst>
                    </a:gridCol>
                    <a:gridCol w="435293">
                      <a:extLst>
                        <a:ext uri="{9D8B030D-6E8A-4147-A177-3AD203B41FA5}">
                          <a16:colId xmlns:a16="http://schemas.microsoft.com/office/drawing/2014/main" val="630925501"/>
                        </a:ext>
                      </a:extLst>
                    </a:gridCol>
                    <a:gridCol w="414655">
                      <a:extLst>
                        <a:ext uri="{9D8B030D-6E8A-4147-A177-3AD203B41FA5}">
                          <a16:colId xmlns:a16="http://schemas.microsoft.com/office/drawing/2014/main" val="1551069154"/>
                        </a:ext>
                      </a:extLst>
                    </a:gridCol>
                    <a:gridCol w="314643">
                      <a:extLst>
                        <a:ext uri="{9D8B030D-6E8A-4147-A177-3AD203B41FA5}">
                          <a16:colId xmlns:a16="http://schemas.microsoft.com/office/drawing/2014/main" val="231922445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Index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Variable 1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V2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V3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932582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2413828"/>
                      </a:ext>
                    </a:extLst>
                  </a:tr>
                  <a:tr h="2567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061350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1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292627"/>
                      </a:ext>
                    </a:extLst>
                  </a:tr>
                  <a:tr h="154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117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7 1 2 2">
                <a:extLst>
                  <a:ext uri="{FF2B5EF4-FFF2-40B4-BE49-F238E27FC236}">
                    <a16:creationId xmlns:a16="http://schemas.microsoft.com/office/drawing/2014/main" id="{FFDEAF93-2441-4365-1B1C-26FED0BE50E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2403341"/>
                  </p:ext>
                </p:extLst>
              </p:nvPr>
            </p:nvGraphicFramePr>
            <p:xfrm>
              <a:off x="838200" y="4356693"/>
              <a:ext cx="3151188" cy="1295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0567">
                      <a:extLst>
                        <a:ext uri="{9D8B030D-6E8A-4147-A177-3AD203B41FA5}">
                          <a16:colId xmlns:a16="http://schemas.microsoft.com/office/drawing/2014/main" val="3215964214"/>
                        </a:ext>
                      </a:extLst>
                    </a:gridCol>
                    <a:gridCol w="1256030">
                      <a:extLst>
                        <a:ext uri="{9D8B030D-6E8A-4147-A177-3AD203B41FA5}">
                          <a16:colId xmlns:a16="http://schemas.microsoft.com/office/drawing/2014/main" val="3365928818"/>
                        </a:ext>
                      </a:extLst>
                    </a:gridCol>
                    <a:gridCol w="435293">
                      <a:extLst>
                        <a:ext uri="{9D8B030D-6E8A-4147-A177-3AD203B41FA5}">
                          <a16:colId xmlns:a16="http://schemas.microsoft.com/office/drawing/2014/main" val="630925501"/>
                        </a:ext>
                      </a:extLst>
                    </a:gridCol>
                    <a:gridCol w="414655">
                      <a:extLst>
                        <a:ext uri="{9D8B030D-6E8A-4147-A177-3AD203B41FA5}">
                          <a16:colId xmlns:a16="http://schemas.microsoft.com/office/drawing/2014/main" val="1551069154"/>
                        </a:ext>
                      </a:extLst>
                    </a:gridCol>
                    <a:gridCol w="314643">
                      <a:extLst>
                        <a:ext uri="{9D8B030D-6E8A-4147-A177-3AD203B41FA5}">
                          <a16:colId xmlns:a16="http://schemas.microsoft.com/office/drawing/2014/main" val="2319224452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Index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Variable 1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V2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V3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93258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241382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833" t="-207143" r="-335000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06135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833" t="-300000" r="-335000" b="-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29262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⁞</a:t>
                          </a:r>
                        </a:p>
                      </a:txBody>
                      <a:tcPr>
                        <a:solidFill>
                          <a:srgbClr val="3834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⁞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1170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Picture 20" descr="\documentclass{article}&#10;\usepackage{amsmath}&#10;\usepackage{xcolor}&#10;\usepackage{enumitem}&#10;\usepackage[geometry]{ifsym}&#10;\pagestyle{empty}&#10;\definecolor{beamerblue}{rgb}{0.2,0.2,0.7}&#10;\begin{document}&#10;&#10;$$ I_i = 1 $$&#10;&#10;\end{document}" title="IguanaTex Bitmap Display">
            <a:extLst>
              <a:ext uri="{FF2B5EF4-FFF2-40B4-BE49-F238E27FC236}">
                <a16:creationId xmlns:a16="http://schemas.microsoft.com/office/drawing/2014/main" id="{4427FD9B-4347-238E-99DB-FF17C89C83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3" y="3714778"/>
            <a:ext cx="632381" cy="21181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usepackage{xcolor}&#10;\usepackage{enumitem}&#10;\usepackage[geometry]{ifsym}&#10;\pagestyle{empty}&#10;\definecolor{beamerblue}{rgb}{0.2,0.2,0.7}&#10;\begin{document}&#10;&#10;$$ I_i = 0 $$&#10;&#10;\end{document}" title="IguanaTex Bitmap Display">
            <a:extLst>
              <a:ext uri="{FF2B5EF4-FFF2-40B4-BE49-F238E27FC236}">
                <a16:creationId xmlns:a16="http://schemas.microsoft.com/office/drawing/2014/main" id="{7B0D4D76-80DF-86B6-3DEA-EC89B943329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3" y="5784135"/>
            <a:ext cx="643048" cy="21181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A9B6792-11A1-D49B-BAF5-97AAFBA808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4" y="4074596"/>
            <a:ext cx="1334729" cy="152104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2B2B7FD-1025-3EA7-ABA6-79C583AE4AE7}"/>
              </a:ext>
            </a:extLst>
          </p:cNvPr>
          <p:cNvGrpSpPr/>
          <p:nvPr/>
        </p:nvGrpSpPr>
        <p:grpSpPr>
          <a:xfrm flipH="1">
            <a:off x="6415898" y="3552613"/>
            <a:ext cx="599068" cy="718084"/>
            <a:chOff x="4739186" y="1964323"/>
            <a:chExt cx="613418" cy="880723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1191738-5855-1215-0D02-206F72EEC021}"/>
                </a:ext>
              </a:extLst>
            </p:cNvPr>
            <p:cNvSpPr/>
            <p:nvPr/>
          </p:nvSpPr>
          <p:spPr>
            <a:xfrm>
              <a:off x="5112295" y="2684403"/>
              <a:ext cx="202954" cy="160643"/>
            </a:xfrm>
            <a:custGeom>
              <a:avLst/>
              <a:gdLst>
                <a:gd name="connsiteX0" fmla="*/ 141994 w 202954"/>
                <a:gd name="connsiteY0" fmla="*/ 12524 h 160643"/>
                <a:gd name="connsiteX1" fmla="*/ 20074 w 202954"/>
                <a:gd name="connsiteY1" fmla="*/ 12524 h 160643"/>
                <a:gd name="connsiteX2" fmla="*/ 11365 w 202954"/>
                <a:gd name="connsiteY2" fmla="*/ 117027 h 160643"/>
                <a:gd name="connsiteX3" fmla="*/ 133285 w 202954"/>
                <a:gd name="connsiteY3" fmla="*/ 160570 h 160643"/>
                <a:gd name="connsiteX4" fmla="*/ 202954 w 202954"/>
                <a:gd name="connsiteY4" fmla="*/ 108318 h 160643"/>
                <a:gd name="connsiteX5" fmla="*/ 141994 w 202954"/>
                <a:gd name="connsiteY5" fmla="*/ 12524 h 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954" h="160643">
                  <a:moveTo>
                    <a:pt x="141994" y="12524"/>
                  </a:moveTo>
                  <a:cubicBezTo>
                    <a:pt x="111514" y="-3442"/>
                    <a:pt x="41845" y="-4893"/>
                    <a:pt x="20074" y="12524"/>
                  </a:cubicBezTo>
                  <a:cubicBezTo>
                    <a:pt x="-1698" y="29941"/>
                    <a:pt x="-7503" y="92353"/>
                    <a:pt x="11365" y="117027"/>
                  </a:cubicBezTo>
                  <a:cubicBezTo>
                    <a:pt x="30233" y="141701"/>
                    <a:pt x="101354" y="162021"/>
                    <a:pt x="133285" y="160570"/>
                  </a:cubicBezTo>
                  <a:cubicBezTo>
                    <a:pt x="165216" y="159119"/>
                    <a:pt x="202954" y="131541"/>
                    <a:pt x="202954" y="108318"/>
                  </a:cubicBezTo>
                  <a:cubicBezTo>
                    <a:pt x="202954" y="85095"/>
                    <a:pt x="172474" y="28490"/>
                    <a:pt x="141994" y="125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EE202007-9392-B8CC-A900-C5F75004A0FA}"/>
                </a:ext>
              </a:extLst>
            </p:cNvPr>
            <p:cNvSpPr/>
            <p:nvPr/>
          </p:nvSpPr>
          <p:spPr>
            <a:xfrm>
              <a:off x="4739186" y="1964323"/>
              <a:ext cx="339283" cy="341576"/>
            </a:xfrm>
            <a:custGeom>
              <a:avLst/>
              <a:gdLst>
                <a:gd name="connsiteX0" fmla="*/ 334479 w 339283"/>
                <a:gd name="connsiteY0" fmla="*/ 137308 h 341576"/>
                <a:gd name="connsiteX1" fmla="*/ 212559 w 339283"/>
                <a:gd name="connsiteY1" fmla="*/ 6679 h 341576"/>
                <a:gd name="connsiteX2" fmla="*/ 29679 w 339283"/>
                <a:gd name="connsiteY2" fmla="*/ 41513 h 341576"/>
                <a:gd name="connsiteX3" fmla="*/ 12262 w 339283"/>
                <a:gd name="connsiteY3" fmla="*/ 233102 h 341576"/>
                <a:gd name="connsiteX4" fmla="*/ 151599 w 339283"/>
                <a:gd name="connsiteY4" fmla="*/ 337605 h 341576"/>
                <a:gd name="connsiteX5" fmla="*/ 299645 w 339283"/>
                <a:gd name="connsiteY5" fmla="*/ 302771 h 341576"/>
                <a:gd name="connsiteX6" fmla="*/ 334479 w 339283"/>
                <a:gd name="connsiteY6" fmla="*/ 137308 h 3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83" h="341576">
                  <a:moveTo>
                    <a:pt x="334479" y="137308"/>
                  </a:moveTo>
                  <a:cubicBezTo>
                    <a:pt x="319965" y="87959"/>
                    <a:pt x="263359" y="22645"/>
                    <a:pt x="212559" y="6679"/>
                  </a:cubicBezTo>
                  <a:cubicBezTo>
                    <a:pt x="161759" y="-9287"/>
                    <a:pt x="63062" y="3776"/>
                    <a:pt x="29679" y="41513"/>
                  </a:cubicBezTo>
                  <a:cubicBezTo>
                    <a:pt x="-3704" y="79250"/>
                    <a:pt x="-8058" y="183753"/>
                    <a:pt x="12262" y="233102"/>
                  </a:cubicBezTo>
                  <a:cubicBezTo>
                    <a:pt x="32582" y="282451"/>
                    <a:pt x="103702" y="325994"/>
                    <a:pt x="151599" y="337605"/>
                  </a:cubicBezTo>
                  <a:cubicBezTo>
                    <a:pt x="199496" y="349216"/>
                    <a:pt x="270617" y="334702"/>
                    <a:pt x="299645" y="302771"/>
                  </a:cubicBezTo>
                  <a:cubicBezTo>
                    <a:pt x="328673" y="270840"/>
                    <a:pt x="348993" y="186657"/>
                    <a:pt x="334479" y="13730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BEDE54A0-B75C-0300-29FA-7FA713AC06FC}"/>
                </a:ext>
              </a:extLst>
            </p:cNvPr>
            <p:cNvSpPr/>
            <p:nvPr/>
          </p:nvSpPr>
          <p:spPr>
            <a:xfrm>
              <a:off x="5112295" y="2308395"/>
              <a:ext cx="240309" cy="256158"/>
            </a:xfrm>
            <a:custGeom>
              <a:avLst/>
              <a:gdLst>
                <a:gd name="connsiteX0" fmla="*/ 161807 w 240309"/>
                <a:gd name="connsiteY0" fmla="*/ 29697 h 256158"/>
                <a:gd name="connsiteX1" fmla="*/ 39887 w 240309"/>
                <a:gd name="connsiteY1" fmla="*/ 12279 h 256158"/>
                <a:gd name="connsiteX2" fmla="*/ 5053 w 240309"/>
                <a:gd name="connsiteY2" fmla="*/ 177742 h 256158"/>
                <a:gd name="connsiteX3" fmla="*/ 135681 w 240309"/>
                <a:gd name="connsiteY3" fmla="*/ 256119 h 256158"/>
                <a:gd name="connsiteX4" fmla="*/ 240184 w 240309"/>
                <a:gd name="connsiteY4" fmla="*/ 169034 h 256158"/>
                <a:gd name="connsiteX5" fmla="*/ 161807 w 240309"/>
                <a:gd name="connsiteY5" fmla="*/ 29697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309" h="256158">
                  <a:moveTo>
                    <a:pt x="161807" y="29697"/>
                  </a:moveTo>
                  <a:cubicBezTo>
                    <a:pt x="128424" y="3571"/>
                    <a:pt x="66013" y="-12395"/>
                    <a:pt x="39887" y="12279"/>
                  </a:cubicBezTo>
                  <a:cubicBezTo>
                    <a:pt x="13761" y="36953"/>
                    <a:pt x="-10913" y="137102"/>
                    <a:pt x="5053" y="177742"/>
                  </a:cubicBezTo>
                  <a:cubicBezTo>
                    <a:pt x="21019" y="218382"/>
                    <a:pt x="96493" y="257570"/>
                    <a:pt x="135681" y="256119"/>
                  </a:cubicBezTo>
                  <a:cubicBezTo>
                    <a:pt x="174869" y="254668"/>
                    <a:pt x="237281" y="203868"/>
                    <a:pt x="240184" y="169034"/>
                  </a:cubicBezTo>
                  <a:cubicBezTo>
                    <a:pt x="243087" y="134200"/>
                    <a:pt x="195190" y="55823"/>
                    <a:pt x="161807" y="2969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27CE607-E2E0-FF40-2481-DE2F3F2FD095}"/>
              </a:ext>
            </a:extLst>
          </p:cNvPr>
          <p:cNvSpPr/>
          <p:nvPr/>
        </p:nvSpPr>
        <p:spPr>
          <a:xfrm>
            <a:off x="5313651" y="1466012"/>
            <a:ext cx="6040149" cy="1931069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\documentclass{article}&#10;\usepackage{amsmath}&#10;\usepackage{xcolor}&#10;\usepackage{enumitem}&#10;\usepackage[geometry]{ifsym}&#10;\pagestyle{empty}&#10;\definecolor{beamerblue}{rgb}{0.2,0.2,0.7}&#10;\begin{document}&#10;&#10;$$ p_i = P[I_i = 1 \mid \mathcal{M}]$$&#10;&#10;\end{document}" title="IguanaTex Bitmap Display">
            <a:extLst>
              <a:ext uri="{FF2B5EF4-FFF2-40B4-BE49-F238E27FC236}">
                <a16:creationId xmlns:a16="http://schemas.microsoft.com/office/drawing/2014/main" id="{839CFB4E-0554-7AD4-6D3D-F464826A2B4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98" y="1849360"/>
            <a:ext cx="2446629" cy="3053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4119CB-EE44-94A4-3652-AFB99225E644}"/>
              </a:ext>
            </a:extLst>
          </p:cNvPr>
          <p:cNvSpPr txBox="1"/>
          <p:nvPr/>
        </p:nvSpPr>
        <p:spPr>
          <a:xfrm>
            <a:off x="5596481" y="5625312"/>
            <a:ext cx="10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Adversary</a:t>
            </a:r>
          </a:p>
        </p:txBody>
      </p:sp>
      <p:pic>
        <p:nvPicPr>
          <p:cNvPr id="41" name="Picture 40" descr="\documentclass{article}&#10;\usepackage{amsmath}&#10;\usepackage{xcolor}&#10;\usepackage{enumitem}&#10;\usepackage[geometry]{ifsym}&#10;\pagestyle{empty}&#10;\definecolor{beamerblue}{rgb}{0.2,0.2,0.7}&#10;\begin{document}&#10;&#10;Model $\mathcal{M}$&#10;&#10;\end{document}" title="IguanaTex Bitmap Display">
            <a:extLst>
              <a:ext uri="{FF2B5EF4-FFF2-40B4-BE49-F238E27FC236}">
                <a16:creationId xmlns:a16="http://schemas.microsoft.com/office/drawing/2014/main" id="{A38AC2C4-E685-DA31-00B2-A8404E782A4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13" y="6002396"/>
            <a:ext cx="942171" cy="17280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usepackage{xcolor}&#10;\usepackage{enumitem}&#10;\usepackage[geometry]{ifsym}&#10;\pagestyle{empty}&#10;\definecolor{beamerblue}{rgb}{0.2,0.2,0.7}&#10;\begin{document}&#10;&#10;$$ q_i = P[Y_i \in \mathcal{S} \mid I_i = 1, \mathcal{M}]$$&#10;&#10;\end{document}" title="IguanaTex Bitmap Display">
            <a:extLst>
              <a:ext uri="{FF2B5EF4-FFF2-40B4-BE49-F238E27FC236}">
                <a16:creationId xmlns:a16="http://schemas.microsoft.com/office/drawing/2014/main" id="{BEB49774-065B-F604-073C-D46D67ABD84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98" y="2669305"/>
            <a:ext cx="3397485" cy="30537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384A63D-E52E-50C6-7092-74CB1EF8EB80}"/>
              </a:ext>
            </a:extLst>
          </p:cNvPr>
          <p:cNvSpPr txBox="1"/>
          <p:nvPr/>
        </p:nvSpPr>
        <p:spPr>
          <a:xfrm>
            <a:off x="7240555" y="3861053"/>
            <a:ext cx="4113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    represents region in which privacy violation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Bell MT" panose="02020503060305020303" pitchFamily="18" charset="0"/>
              </a:rPr>
              <a:t>Example: </a:t>
            </a:r>
            <a:r>
              <a:rPr lang="en-US" dirty="0">
                <a:latin typeface="Bell MT" panose="02020503060305020303" pitchFamily="18" charset="0"/>
              </a:rPr>
              <a:t>Privacy violation if exact match with true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Bell MT" panose="02020503060305020303" pitchFamily="18" charset="0"/>
              </a:rPr>
              <a:t>Example: </a:t>
            </a:r>
            <a:r>
              <a:rPr lang="en-US" dirty="0">
                <a:latin typeface="Bell MT" panose="02020503060305020303" pitchFamily="18" charset="0"/>
              </a:rPr>
              <a:t>For income data in $5,000 buckets,  privacy violation if within $10,000 of true value</a:t>
            </a:r>
            <a:endParaRPr lang="en-US" i="1" dirty="0">
              <a:latin typeface="Bell MT" panose="02020503060305020303" pitchFamily="18" charset="0"/>
            </a:endParaRPr>
          </a:p>
        </p:txBody>
      </p:sp>
      <p:pic>
        <p:nvPicPr>
          <p:cNvPr id="48" name="Picture 47" descr="\documentclass{article}&#10;\usepackage{amsmath}&#10;\usepackage{xcolor}&#10;\usepackage{enumitem}&#10;\usepackage[geometry]{ifsym}&#10;\pagestyle{empty}&#10;\definecolor{beamerblue}{rgb}{0.2,0.2,0.7}&#10;\begin{document}&#10;&#10;$\mathcal{S}$&#10;&#10;\end{document}" title="IguanaTex Bitmap Display">
            <a:extLst>
              <a:ext uri="{FF2B5EF4-FFF2-40B4-BE49-F238E27FC236}">
                <a16:creationId xmlns:a16="http://schemas.microsoft.com/office/drawing/2014/main" id="{CDB6CE2F-E960-CEAE-8785-E7550E185D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77" y="3957806"/>
            <a:ext cx="160000" cy="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3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62B3-9308-58FB-AAC9-B01FD791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C1254-1E2A-0FB9-A516-7967B5B3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AB15D-9F08-5DF7-A9CD-3EEC56AD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91DA2-DA02-23BA-A544-8ED76CCB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0" name="Picture 69" descr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\Y$ &amp; Confidential data set \\&#10;    $Y_i$ &amp;  Vector of values for individual $i$ \\&#10;    $I_i$ &amp; Indicator for whether individual $i$ is included in $\Y$ \\&#10;    $\S$ &amp; Subset of the support of $Y_i$ constituting a privacy violation \\&#10;    $\M$ &amp; Adversary's model for $Y_i$\\&#10;    \multicolumn{2}{l}{$p_i = P[I_i = 1 \mid \M]$} \\&#10;    \multicolumn{2}{l}{$q_i = P[Y_i \in \S \mid I_i = 1, \M]$} \\&#10;    \end{tabular}&#10;\end{table}&#10;\end{document}" title="IguanaTex Bitmap Display">
            <a:extLst>
              <a:ext uri="{FF2B5EF4-FFF2-40B4-BE49-F238E27FC236}">
                <a16:creationId xmlns:a16="http://schemas.microsoft.com/office/drawing/2014/main" id="{8A78F1AF-749B-2A40-2E00-0F2907ECA2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15" y="1491734"/>
            <a:ext cx="5727083" cy="16505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AB0557-B602-9688-CB83-FC876F905C8A}"/>
              </a:ext>
            </a:extLst>
          </p:cNvPr>
          <p:cNvSpPr/>
          <p:nvPr/>
        </p:nvSpPr>
        <p:spPr>
          <a:xfrm>
            <a:off x="5346438" y="3242799"/>
            <a:ext cx="6007608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72918-EF12-2BF5-B222-E200208CFE6B}"/>
              </a:ext>
            </a:extLst>
          </p:cNvPr>
          <p:cNvSpPr/>
          <p:nvPr/>
        </p:nvSpPr>
        <p:spPr>
          <a:xfrm>
            <a:off x="5346439" y="1352550"/>
            <a:ext cx="73152" cy="192024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620C22-C9E2-0B04-0383-C40D274ECA4F}"/>
              </a:ext>
            </a:extLst>
          </p:cNvPr>
          <p:cNvSpPr/>
          <p:nvPr/>
        </p:nvSpPr>
        <p:spPr>
          <a:xfrm>
            <a:off x="11280648" y="1352550"/>
            <a:ext cx="73152" cy="192024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72CCF9E7-EA28-028F-5852-A516AD42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42" y="1807603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89E3871-F395-AECF-A42F-5CFFEF4FC8E7}"/>
              </a:ext>
            </a:extLst>
          </p:cNvPr>
          <p:cNvSpPr/>
          <p:nvPr/>
        </p:nvSpPr>
        <p:spPr>
          <a:xfrm>
            <a:off x="2386690" y="2094668"/>
            <a:ext cx="1746771" cy="182880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A4977FB-1E04-55E5-1437-9945025D8695}"/>
              </a:ext>
            </a:extLst>
          </p:cNvPr>
          <p:cNvSpPr/>
          <p:nvPr/>
        </p:nvSpPr>
        <p:spPr>
          <a:xfrm>
            <a:off x="2386689" y="2646579"/>
            <a:ext cx="1746771" cy="182880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CB1DC9-EAC8-3020-C015-C673E1FAB5C1}"/>
              </a:ext>
            </a:extLst>
          </p:cNvPr>
          <p:cNvSpPr txBox="1"/>
          <p:nvPr/>
        </p:nvSpPr>
        <p:spPr>
          <a:xfrm>
            <a:off x="2419971" y="1807603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Exact Statistic</a:t>
            </a:r>
          </a:p>
        </p:txBody>
      </p:sp>
      <p:pic>
        <p:nvPicPr>
          <p:cNvPr id="23" name="Picture 22" descr="\documentclass{article}&#10;\usepackage{amsmath}&#10;\usepackage{xcolor}&#10;\usepackage{enumitem}&#10;\usepackage[geometry]{ifsym}&#10;\pagestyle{empty}&#10;\definecolor{beamerblue}{rgb}{0.2,0.2,0.7}&#10;\begin{document}&#10;&#10;$$ T(\mathbf{Y}) $$&#10;&#10;\end{document}" title="IguanaTex Bitmap Display">
            <a:extLst>
              <a:ext uri="{FF2B5EF4-FFF2-40B4-BE49-F238E27FC236}">
                <a16:creationId xmlns:a16="http://schemas.microsoft.com/office/drawing/2014/main" id="{C12F6A64-3869-E778-059F-17E9C410BA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85" y="2049697"/>
            <a:ext cx="576000" cy="2544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B287C3-4C34-3544-1372-367FA902B5FE}"/>
              </a:ext>
            </a:extLst>
          </p:cNvPr>
          <p:cNvSpPr txBox="1"/>
          <p:nvPr/>
        </p:nvSpPr>
        <p:spPr>
          <a:xfrm>
            <a:off x="2560786" y="2381733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DP Statistic</a:t>
            </a:r>
          </a:p>
        </p:txBody>
      </p:sp>
      <p:pic>
        <p:nvPicPr>
          <p:cNvPr id="27" name="Picture 26" descr="\documentclass{article}&#10;\usepackage{amsmath}&#10;\usepackage{xcolor}&#10;\usepackage{enumitem}&#10;\usepackage[geometry]{ifsym}&#10;\pagestyle{empty}&#10;\definecolor{beamerblue}{rgb}{0.2,0.2,0.7}&#10;\begin{document}&#10;&#10;$$ T^*(\mathbf{Y}) $$&#10;&#10;\end{document}" title="IguanaTex Bitmap Display">
            <a:extLst>
              <a:ext uri="{FF2B5EF4-FFF2-40B4-BE49-F238E27FC236}">
                <a16:creationId xmlns:a16="http://schemas.microsoft.com/office/drawing/2014/main" id="{87A95C2E-D0B3-94B5-DB9F-5730347DC2C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84" y="2623827"/>
            <a:ext cx="693333" cy="254476"/>
          </a:xfrm>
          <a:prstGeom prst="rect">
            <a:avLst/>
          </a:prstGeom>
        </p:spPr>
      </p:pic>
      <p:pic>
        <p:nvPicPr>
          <p:cNvPr id="30" name="Picture 29" descr="\documentclass{article}&#10;\usepackage{amsmath}&#10;\usepackage{xcolor}&#10;\usepackage{enumitem}&#10;\usepackage[geometry]{ifsym}&#10;\pagestyle{empty}&#10;\definecolor{beamerblue}{rgb}{0.2,0.2,0.7}&#10;\begin{document}&#10;&#10;$$ T $$&#10;&#10;\end{document}" title="IguanaTex Bitmap Display">
            <a:extLst>
              <a:ext uri="{FF2B5EF4-FFF2-40B4-BE49-F238E27FC236}">
                <a16:creationId xmlns:a16="http://schemas.microsoft.com/office/drawing/2014/main" id="{1C4FBA49-E8DC-8A79-0D5D-4E048223D6C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39" y="2068359"/>
            <a:ext cx="173714" cy="170667"/>
          </a:xfrm>
          <a:prstGeom prst="rect">
            <a:avLst/>
          </a:prstGeom>
        </p:spPr>
      </p:pic>
      <p:pic>
        <p:nvPicPr>
          <p:cNvPr id="33" name="Picture 32" descr="\documentclass{article}&#10;\usepackage{amsmath}&#10;\usepackage{xcolor}&#10;\usepackage{enumitem}&#10;\usepackage[geometry]{ifsym}&#10;\pagestyle{empty}&#10;\definecolor{beamerblue}{rgb}{0.2,0.2,0.7}&#10;\begin{document}&#10;&#10;$$ T^* $$&#10;&#10;\end{document}" title="IguanaTex Bitmap Display">
            <a:extLst>
              <a:ext uri="{FF2B5EF4-FFF2-40B4-BE49-F238E27FC236}">
                <a16:creationId xmlns:a16="http://schemas.microsoft.com/office/drawing/2014/main" id="{D851EF09-B5E9-92D1-B82C-65B77878364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96" y="2623827"/>
            <a:ext cx="268190" cy="1874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C2EF8A-7ACC-20F4-665D-47A739A99FD0}"/>
              </a:ext>
            </a:extLst>
          </p:cNvPr>
          <p:cNvSpPr txBox="1"/>
          <p:nvPr/>
        </p:nvSpPr>
        <p:spPr>
          <a:xfrm>
            <a:off x="838200" y="3492459"/>
            <a:ext cx="41065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Bell MT" panose="02020503060305020303" pitchFamily="18" charset="0"/>
              </a:rPr>
              <a:t>Absolute Risk</a:t>
            </a:r>
            <a:r>
              <a:rPr lang="en-US" sz="2400" dirty="0">
                <a:latin typeface="Bell MT" panose="02020503060305020303" pitchFamily="18" charset="0"/>
              </a:rPr>
              <a:t>: The adversary’s posterior probability</a:t>
            </a:r>
          </a:p>
          <a:p>
            <a:endParaRPr lang="en-US" sz="24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Bell MT" panose="02020503060305020303" pitchFamily="18" charset="0"/>
              </a:rPr>
              <a:t>Relative Risk</a:t>
            </a:r>
            <a:r>
              <a:rPr lang="en-US" sz="2400" dirty="0">
                <a:latin typeface="Bell MT" panose="02020503060305020303" pitchFamily="18" charset="0"/>
              </a:rPr>
              <a:t>: The adversary’s posterior-to-prior ratio</a:t>
            </a:r>
          </a:p>
        </p:txBody>
      </p:sp>
      <p:pic>
        <p:nvPicPr>
          <p:cNvPr id="39" name="Picture 38" descr="\documentclass{article}&#10;\usepackage{amsmath}&#10;\usepackage{xcolor}&#10;\usepackage{enumitem}&#10;\usepackage[geometry]{ifsym}&#10;\pagestyle{empty}&#10;\definecolor{beamerblue}{rgb}{0.2,0.2,0.7}&#10;\def\S{{\mathcal S}}&#10;\def\M{{\mathcal M}}&#10;&#10;\begin{document}&#10;&#10;$$ r_i(p_i, q_i, t^*) = \frac{P[Y_i \in \S, I_i = 1 \mid T^* = t^*, \M]}{P[Y_i \in \S, I_i = 1 \mid \M]} $$&#10;&#10;\end{document}" title="IguanaTex Bitmap Display">
            <a:extLst>
              <a:ext uri="{FF2B5EF4-FFF2-40B4-BE49-F238E27FC236}">
                <a16:creationId xmlns:a16="http://schemas.microsoft.com/office/drawing/2014/main" id="{F78DCC55-9378-1AEC-7486-B8671BBD057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18" y="5119168"/>
            <a:ext cx="5869715" cy="718629"/>
          </a:xfrm>
          <a:prstGeom prst="rect">
            <a:avLst/>
          </a:prstGeom>
        </p:spPr>
      </p:pic>
      <p:pic>
        <p:nvPicPr>
          <p:cNvPr id="42" name="Picture 41" descr="\documentclass{article}&#10;\usepackage{amsmath}&#10;\usepackage{xcolor}&#10;\usepackage{enumitem}&#10;\usepackage[geometry]{ifsym}&#10;\pagestyle{empty}&#10;\definecolor{beamerblue}{rgb}{0.2,0.2,0.7}&#10;\def\S{{\mathcal S}}&#10;\def\M{{\mathcal M}}&#10;&#10;\begin{document}&#10;&#10;$$ a_i(p_i, q_i, t^*) = P[Y_i \in \S, I_i = 1 \mid T^* = t^*, \M] $$&#10;&#10;\end{document}" title="IguanaTex Bitmap Display">
            <a:extLst>
              <a:ext uri="{FF2B5EF4-FFF2-40B4-BE49-F238E27FC236}">
                <a16:creationId xmlns:a16="http://schemas.microsoft.com/office/drawing/2014/main" id="{4C418942-00FE-8263-4A1C-ACBE1E5EB9F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17" y="3896528"/>
            <a:ext cx="5816687" cy="305372"/>
          </a:xfrm>
          <a:prstGeom prst="rect">
            <a:avLst/>
          </a:prstGeom>
        </p:spPr>
      </p:pic>
      <p:pic>
        <p:nvPicPr>
          <p:cNvPr id="73" name="Picture 72" descr="\documentclass{article}&#10;\usepackage{amsmath}&#10;\usepackage{xcolor}&#10;\usepackage{enumitem}&#10;\usepackage[geometry]{ifsym}&#10;\pagestyle{empty}&#10;\definecolor{beamerblue}{rgb}{0.2,0.2,0.7}&#10;\def\S{{\mathcal S}}&#10;\def\M{{\mathcal M}}&#10;&#10;\begin{document}&#10;&#10;$$ r_i(p_i, q_i, t^*) = \frac{P[Y_i \in \S, I_i = 1 \mid T^* = t^*, \M]}{p_i q_i} $$&#10;&#10;\end{document}" title="IguanaTex Bitmap Display">
            <a:extLst>
              <a:ext uri="{FF2B5EF4-FFF2-40B4-BE49-F238E27FC236}">
                <a16:creationId xmlns:a16="http://schemas.microsoft.com/office/drawing/2014/main" id="{0B5B4CA7-F826-8873-5680-4876912C314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19" y="5119168"/>
            <a:ext cx="5869715" cy="7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C2C9-8AF9-DEB7-2772-2CFA4844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A8CC-BCC8-37C4-D97D-438CDC90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0782-E17B-BB07-B4CB-A229260E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36CB-B5ED-C467-0009-CE3E9C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4" name="Picture 33" descr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T^*$ &amp; Noisy estimate of $T(\Y)$, the function being released \\&#10;    \multicolumn{2}{l}{$p_i = P[I_i = 1 \mid \M]$} \\&#10;    \multicolumn{2}{l}{$q_i = P[Y_i \in \S \mid I_i = 1, \M]$} \\&#10;    \multicolumn{2}{l}{$r_i(p_i, q_i, t^*) = %\frac{P[Y_i \in \S, I_i = 1 \mid T^* = t^*, \M]}{P[Y_i \in \S, I_i = 1 \mid \M]}$} \\&#10;P[Y_i \in \S, I_i = 1 \mid T^* = t^*, \M]/(p_i q_i)$} \\&#10;    \multicolumn{2}{l}{$a_i(p_i, q_i, t^*) = P[Y_i \in \S, I_i = 1 \mid T^* = t^*, \M]$} \\&#10;    \end{tabular}&#10;\end{table}&#10;\noindent &#10;&#10;\end{document}" title="IguanaTex Bitmap Display">
            <a:extLst>
              <a:ext uri="{FF2B5EF4-FFF2-40B4-BE49-F238E27FC236}">
                <a16:creationId xmlns:a16="http://schemas.microsoft.com/office/drawing/2014/main" id="{13678F24-9137-CB09-E4B9-418052DD81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19" y="1491738"/>
            <a:ext cx="5082207" cy="117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CFDB3-DA45-5205-4914-759BE2752500}"/>
              </a:ext>
            </a:extLst>
          </p:cNvPr>
          <p:cNvSpPr/>
          <p:nvPr/>
        </p:nvSpPr>
        <p:spPr>
          <a:xfrm>
            <a:off x="5346192" y="2779591"/>
            <a:ext cx="6007608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1BE25-17C7-56B2-20C9-50CF79AFA302}"/>
              </a:ext>
            </a:extLst>
          </p:cNvPr>
          <p:cNvSpPr/>
          <p:nvPr/>
        </p:nvSpPr>
        <p:spPr>
          <a:xfrm>
            <a:off x="5346439" y="1352550"/>
            <a:ext cx="73152" cy="14447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79039-99E0-45BB-DBF1-4BBD2F9154B9}"/>
              </a:ext>
            </a:extLst>
          </p:cNvPr>
          <p:cNvSpPr/>
          <p:nvPr/>
        </p:nvSpPr>
        <p:spPr>
          <a:xfrm>
            <a:off x="11280648" y="1352550"/>
            <a:ext cx="73152" cy="14447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\documentclass{article}&#10;\usepackage{amsmath}&#10;\usepackage{xcolor}&#10;\usepackage{enumitem}&#10;\usepackage[geometry]{ifsym}&#10;\pagestyle{empty}&#10;\definecolor{beamerblue}{rgb}{0.2,0.2,0.7}&#10;\begin{document}&#10;&#10;$$r_i(p_i, q_i, t^*) \leq r^*(p_i, q_i)$$&#10;&#10;\end{document}" title="IguanaTex Bitmap Display">
            <a:extLst>
              <a:ext uri="{FF2B5EF4-FFF2-40B4-BE49-F238E27FC236}">
                <a16:creationId xmlns:a16="http://schemas.microsoft.com/office/drawing/2014/main" id="{927F5E0E-C401-7733-8EF1-7D2A88F146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13" y="2361529"/>
            <a:ext cx="2997030" cy="3053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A0D07F-AD1A-8D4D-7B93-202F06209924}"/>
              </a:ext>
            </a:extLst>
          </p:cNvPr>
          <p:cNvSpPr txBox="1"/>
          <p:nvPr/>
        </p:nvSpPr>
        <p:spPr>
          <a:xfrm>
            <a:off x="941342" y="1549888"/>
            <a:ext cx="352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Data holder’s </a:t>
            </a:r>
            <a:r>
              <a:rPr lang="en-US" sz="2000" b="1" dirty="0">
                <a:latin typeface="Bell MT" panose="02020503060305020303" pitchFamily="18" charset="0"/>
              </a:rPr>
              <a:t>risk profile: </a:t>
            </a:r>
            <a:r>
              <a:rPr lang="en-US" sz="2000" dirty="0">
                <a:latin typeface="Bell MT" panose="02020503060305020303" pitchFamily="18" charset="0"/>
              </a:rPr>
              <a:t>For all</a:t>
            </a:r>
            <a:endParaRPr lang="en-US" sz="2000" b="1" dirty="0">
              <a:latin typeface="Bell MT" panose="02020503060305020303" pitchFamily="18" charset="0"/>
            </a:endParaRPr>
          </a:p>
        </p:txBody>
      </p:sp>
      <p:pic>
        <p:nvPicPr>
          <p:cNvPr id="39" name="Picture 38" descr="\documentclass{article}&#10;\usepackage{amsmath}&#10;\usepackage{xcolor}&#10;\usepackage{enumitem}&#10;\usepackage[geometry]{ifsym}&#10;\pagestyle{empty}&#10;\definecolor{beamerblue}{rgb}{0.2,0.2,0.7}&#10;\begin{document}&#10;&#10;$$t^*, p_i, q_i$$&#10;&#10;\end{document}" title="IguanaTex Bitmap Display">
            <a:extLst>
              <a:ext uri="{FF2B5EF4-FFF2-40B4-BE49-F238E27FC236}">
                <a16:creationId xmlns:a16="http://schemas.microsoft.com/office/drawing/2014/main" id="{724F7BA5-AAB1-7188-0652-F45418C40B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32" y="1931824"/>
            <a:ext cx="813714" cy="236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962E7A-CE9B-DAB6-AD32-3DC3C6EC77D4}"/>
                  </a:ext>
                </a:extLst>
              </p:cNvPr>
              <p:cNvSpPr txBox="1"/>
              <p:nvPr/>
            </p:nvSpPr>
            <p:spPr>
              <a:xfrm>
                <a:off x="1312972" y="3260380"/>
                <a:ext cx="7063665" cy="2579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>
                    <a:latin typeface="Bell MT" panose="02020503060305020303" pitchFamily="18" charset="0"/>
                  </a:rPr>
                  <a:t>Assumptions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Bell MT" panose="02020503060305020303" pitchFamily="18" charset="0"/>
                  </a:rPr>
                  <a:t>The release mechanism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is public information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Bell MT" panose="02020503060305020303" pitchFamily="18" charset="0"/>
                  </a:rPr>
                  <a:t>The adversary is principled 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Bell MT" panose="02020503060305020303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are independent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962E7A-CE9B-DAB6-AD32-3DC3C6EC7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72" y="3260380"/>
                <a:ext cx="7063665" cy="2579296"/>
              </a:xfrm>
              <a:prstGeom prst="rect">
                <a:avLst/>
              </a:prstGeom>
              <a:blipFill>
                <a:blip r:embed="rId8"/>
                <a:stretch>
                  <a:fillRect l="-1294" t="-1891" r="-345" b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C2C9-8AF9-DEB7-2772-2CFA4844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A8CC-BCC8-37C4-D97D-438CDC90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0782-E17B-BB07-B4CB-A229260E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36CB-B5ED-C467-0009-CE3E9C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r^*(p_i, q_i)$ &amp; Data holder's Risk Profile \\&#10;    \multicolumn{2}{l}{$p_i = P[I_i = 1 \mid \M]$} \\&#10;    \multicolumn{2}{l}{$q_i = P[Y_i \in \S \mid I_i = 1, \M]$} \\&#10;    \multicolumn{2}{l}{$r_i(p_i, q_i, t^*) = %\frac{P[Y_i \in \S, I_i = 1 \mid T^* = t^*, \M]}{P[Y_i \in \S, I_i = 1 \mid \M]}$} \\&#10;P[Y_i \in \S, I_i = 1 \mid T^* = t^*, \M]/(p_i q_i)$} \\&#10;    \multicolumn{2}{l}{$a_i(p_i, q_i, t^*) = P[Y_i \in \S, I_i = 1 \mid T^* = t^*, \M]$} \\&#10;    \end{tabular}&#10;\end{table}&#10;\noindent &#10;&#10;\end{document}" title="IguanaTex Bitmap Display">
            <a:extLst>
              <a:ext uri="{FF2B5EF4-FFF2-40B4-BE49-F238E27FC236}">
                <a16:creationId xmlns:a16="http://schemas.microsoft.com/office/drawing/2014/main" id="{8DA7F9B5-D63A-E01B-1EC2-0E590B6E57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19" y="1491738"/>
            <a:ext cx="4465370" cy="117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CFDB3-DA45-5205-4914-759BE2752500}"/>
              </a:ext>
            </a:extLst>
          </p:cNvPr>
          <p:cNvSpPr/>
          <p:nvPr/>
        </p:nvSpPr>
        <p:spPr>
          <a:xfrm>
            <a:off x="5346192" y="2779591"/>
            <a:ext cx="6007608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1BE25-17C7-56B2-20C9-50CF79AFA302}"/>
              </a:ext>
            </a:extLst>
          </p:cNvPr>
          <p:cNvSpPr/>
          <p:nvPr/>
        </p:nvSpPr>
        <p:spPr>
          <a:xfrm>
            <a:off x="5346439" y="1352550"/>
            <a:ext cx="73152" cy="14447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79039-99E0-45BB-DBF1-4BBD2F9154B9}"/>
              </a:ext>
            </a:extLst>
          </p:cNvPr>
          <p:cNvSpPr/>
          <p:nvPr/>
        </p:nvSpPr>
        <p:spPr>
          <a:xfrm>
            <a:off x="11280648" y="1352550"/>
            <a:ext cx="73152" cy="14447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\documentclass{article}&#10;\usepackage{amsmath}&#10;\usepackage{xcolor}&#10;\usepackage{enumitem}&#10;\usepackage[geometry]{ifsym}&#10;\pagestyle{empty}&#10;\definecolor{beamerblue}{rgb}{0.2,0.2,0.7}&#10;\begin{document}&#10;&#10;$$ r_i(p_i, q_i, t^*) \leq \frac{1}{q_ip_i + e^{-2\varepsilon}(1-q_i)p_i + e^{-\varepsilon}(1-p_i)} $$&#10;&#10;\end{document}" title="IguanaTex Bitmap Display">
            <a:extLst>
              <a:ext uri="{FF2B5EF4-FFF2-40B4-BE49-F238E27FC236}">
                <a16:creationId xmlns:a16="http://schemas.microsoft.com/office/drawing/2014/main" id="{493C405D-B33B-CE54-F668-1D26A8D309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2" y="3229912"/>
            <a:ext cx="5379047" cy="577524"/>
          </a:xfrm>
          <a:prstGeom prst="rect">
            <a:avLst/>
          </a:prstGeom>
        </p:spPr>
      </p:pic>
      <p:pic>
        <p:nvPicPr>
          <p:cNvPr id="23" name="Picture 22" descr="\documentclass{article}&#10;\usepackage{amsmath}&#10;\usepackage{xcolor}&#10;\usepackage{enumitem}&#10;\usepackage[geometry]{ifsym}&#10;\pagestyle{empty}&#10;\definecolor{beamerblue}{rgb}{0.2,0.2,0.7}&#10;\begin{document}&#10;&#10;\begin{align*}&#10;  \varepsilon \leq &#10;        \begin{cases}&#10;        \log\left(\frac{2p_i(1-q_i)}{\sqrt{(1-p_i)^2 + 4p_i(1-q_i)\left(\frac{1}{r^*(p_i, q_i)} - p_iq_i\right)} - (1-p_i)}\right), &amp; \mbox{ if }  0 &lt; q_i &lt; 1; \\&#10;        \log\left(\frac{1-p_i}{\frac{1}{r^*(p_i,1)} - p_i} \right), &amp; \mbox{ if } q_i = 1,&#10;        \end{cases}&#10;\end{align*}&#10;&#10;\end{document}" title="IguanaTex Bitmap Display">
            <a:extLst>
              <a:ext uri="{FF2B5EF4-FFF2-40B4-BE49-F238E27FC236}">
                <a16:creationId xmlns:a16="http://schemas.microsoft.com/office/drawing/2014/main" id="{E3BE927E-F97D-94BB-A3B6-B408FFF206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43" y="4327466"/>
            <a:ext cx="7640381" cy="15207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1EC3C7-4BA7-807E-7ED9-A13F11F44908}"/>
              </a:ext>
            </a:extLst>
          </p:cNvPr>
          <p:cNvSpPr txBox="1"/>
          <p:nvPr/>
        </p:nvSpPr>
        <p:spPr>
          <a:xfrm>
            <a:off x="954440" y="3127174"/>
            <a:ext cx="3813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Under DP, the relative risk satisfies the bound:</a:t>
            </a:r>
            <a:endParaRPr lang="en-US" sz="2000" b="1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C44FDC-263F-B853-FC89-5A86248514F1}"/>
                  </a:ext>
                </a:extLst>
              </p:cNvPr>
              <p:cNvSpPr txBox="1"/>
              <p:nvPr/>
            </p:nvSpPr>
            <p:spPr>
              <a:xfrm>
                <a:off x="911290" y="4590562"/>
                <a:ext cx="2438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Bell MT" panose="02020503060305020303" pitchFamily="18" charset="0"/>
                  </a:rPr>
                  <a:t>The desired risk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 is achieved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b="1" dirty="0">
                    <a:latin typeface="Bell MT" panose="02020503060305020303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C44FDC-263F-B853-FC89-5A8624851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90" y="4590562"/>
                <a:ext cx="2438400" cy="1015663"/>
              </a:xfrm>
              <a:prstGeom prst="rect">
                <a:avLst/>
              </a:prstGeom>
              <a:blipFill>
                <a:blip r:embed="rId8"/>
                <a:stretch>
                  <a:fillRect l="-2250" t="-2994" r="-2750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560BF-BE17-384B-BEA9-0918723E0F6A}"/>
                  </a:ext>
                </a:extLst>
              </p:cNvPr>
              <p:cNvSpPr txBox="1"/>
              <p:nvPr/>
            </p:nvSpPr>
            <p:spPr>
              <a:xfrm>
                <a:off x="954440" y="1730049"/>
                <a:ext cx="36119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Bell MT" panose="02020503060305020303" pitchFamily="18" charset="0"/>
                  </a:rPr>
                  <a:t>Fix a specific adversary with priors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560BF-BE17-384B-BEA9-0918723E0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40" y="1730049"/>
                <a:ext cx="3611997" cy="707886"/>
              </a:xfrm>
              <a:prstGeom prst="rect">
                <a:avLst/>
              </a:prstGeom>
              <a:blipFill>
                <a:blip r:embed="rId9"/>
                <a:stretch>
                  <a:fillRect l="-152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9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C2C9-8AF9-DEB7-2772-2CFA4844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Recommendation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A8CC-BCC8-37C4-D97D-438CDC90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0782-E17B-BB07-B4CB-A229260E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36CB-B5ED-C467-0009-CE3E9C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r^*(p_i, q_i)$ &amp; Data holder's Risk Profile \\&#10;    \multicolumn{2}{l}{$p_i = P[I_i = 1 \mid \M]$} \\&#10;    \multicolumn{2}{l}{$q_i = P[Y_i \in \S \mid I_i = 1, \M]$} \\&#10;    \multicolumn{2}{l}{$r_i(p_i, q_i, t^*) = %\frac{P[Y_i \in \S, I_i = 1 \mid T^* = t^*, \M]}{P[Y_i \in \S, I_i = 1 \mid \M]}$} \\&#10;P[Y_i \in \S, I_i = 1 \mid T^* = t^*, \M]/(p_i q_i)$} \\&#10;    \multicolumn{2}{l}{$a_i(p_i, q_i, t^*) = P[Y_i \in \S, I_i = 1 \mid T^* = t^*, \M]$} \\&#10;    \end{tabular}&#10;\end{table}&#10;\noindent &#10;&#10;\end{document}" title="IguanaTex Bitmap Display">
            <a:extLst>
              <a:ext uri="{FF2B5EF4-FFF2-40B4-BE49-F238E27FC236}">
                <a16:creationId xmlns:a16="http://schemas.microsoft.com/office/drawing/2014/main" id="{8DA7F9B5-D63A-E01B-1EC2-0E590B6E57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19" y="1491738"/>
            <a:ext cx="4465370" cy="1175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CFDB3-DA45-5205-4914-759BE2752500}"/>
              </a:ext>
            </a:extLst>
          </p:cNvPr>
          <p:cNvSpPr/>
          <p:nvPr/>
        </p:nvSpPr>
        <p:spPr>
          <a:xfrm>
            <a:off x="5346192" y="2779591"/>
            <a:ext cx="6007608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1BE25-17C7-56B2-20C9-50CF79AFA302}"/>
              </a:ext>
            </a:extLst>
          </p:cNvPr>
          <p:cNvSpPr/>
          <p:nvPr/>
        </p:nvSpPr>
        <p:spPr>
          <a:xfrm>
            <a:off x="5346439" y="1352550"/>
            <a:ext cx="73152" cy="14447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79039-99E0-45BB-DBF1-4BBD2F9154B9}"/>
              </a:ext>
            </a:extLst>
          </p:cNvPr>
          <p:cNvSpPr/>
          <p:nvPr/>
        </p:nvSpPr>
        <p:spPr>
          <a:xfrm>
            <a:off x="11280648" y="1352550"/>
            <a:ext cx="73152" cy="14447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\documentclass{article}&#10;\usepackage{amsmath}&#10;\usepackage{xcolor}&#10;\usepackage{enumitem}&#10;\usepackage[geometry]{ifsym}&#10;\pagestyle{empty}&#10;\definecolor{beamerblue}{rgb}{0.2,0.2,0.7}&#10;\begin{document}&#10;&#10;\begin{align*}&#10;  \varepsilon = \min_{p_i,q_i \in (0,1]}&#10;        \begin{cases}&#10;        \log\left(\frac{2p_i(1-q_i)}{\sqrt{(1-p_i)^2 + 4p_i(1-q_i)\left(\frac{1}{r^*(p_i, q_i)} - p_iq_i\right)} - (1-p_i)}\right), &amp; \mbox{ if }  0 &lt; q_i &lt; 1; \\&#10;        \log\left(\frac{1-p_i}{\frac{1}{r^*(p_i,1)} - p_i} \right), &amp; \mbox{ if } q_i = 1,&#10;        \end{cases}&#10;\end{align*}&#10;&#10;\end{document}" title="IguanaTex Bitmap Display">
            <a:extLst>
              <a:ext uri="{FF2B5EF4-FFF2-40B4-BE49-F238E27FC236}">
                <a16:creationId xmlns:a16="http://schemas.microsoft.com/office/drawing/2014/main" id="{14D90DE4-5B66-464F-D1CF-1448ECDD0B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60" y="4007432"/>
            <a:ext cx="8633904" cy="1520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00B99-B77B-F76C-A0C7-AC52EE7C043C}"/>
                  </a:ext>
                </a:extLst>
              </p:cNvPr>
              <p:cNvSpPr txBox="1"/>
              <p:nvPr/>
            </p:nvSpPr>
            <p:spPr>
              <a:xfrm>
                <a:off x="922175" y="3161952"/>
                <a:ext cx="8334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Bell MT" panose="02020503060305020303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to be the solution to the following minimization problem: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00B99-B77B-F76C-A0C7-AC52EE7C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75" y="3161952"/>
                <a:ext cx="8334269" cy="461665"/>
              </a:xfrm>
              <a:prstGeom prst="rect">
                <a:avLst/>
              </a:prstGeom>
              <a:blipFill>
                <a:blip r:embed="rId6"/>
                <a:stretch>
                  <a:fillRect l="-951" t="-10667" r="-14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D4E92D-2E33-CBB4-907D-A066BF47F2D3}"/>
              </a:ext>
            </a:extLst>
          </p:cNvPr>
          <p:cNvSpPr txBox="1">
            <a:spLocks/>
          </p:cNvSpPr>
          <p:nvPr/>
        </p:nvSpPr>
        <p:spPr>
          <a:xfrm>
            <a:off x="1543050" y="1892882"/>
            <a:ext cx="9810750" cy="391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Motivation and Prior Work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Our Method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3834B4"/>
                </a:solidFill>
              </a:rPr>
              <a:t>Examples and Practical Considerations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33E47-0A44-CC97-1203-527ACB0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A3A71-819E-C7AC-DA2C-E6A127A7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96CF-A573-EA40-032B-8740EEE0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B4DF-A98D-0469-1888-5AE96C6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4FC8-B669-4418-3D29-728F69C9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4FB39-8E91-AB14-988B-BFDC111F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756488"/>
            <a:ext cx="9810750" cy="4196443"/>
          </a:xfrm>
        </p:spPr>
        <p:txBody>
          <a:bodyPr/>
          <a:lstStyle/>
          <a:p>
            <a:r>
              <a:rPr lang="en-US" dirty="0"/>
              <a:t>Dataset consisting of individuals diagnosed with COVID-19 in a particular community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Concern: Release could reveal which individuals had COVID-19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608B0-8EF3-FBC8-570E-C01DF840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C329-87E2-0BBD-1452-158CD901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B8B49-A0F7-422D-4E86-430F9983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7 1">
            <a:extLst>
              <a:ext uri="{FF2B5EF4-FFF2-40B4-BE49-F238E27FC236}">
                <a16:creationId xmlns:a16="http://schemas.microsoft.com/office/drawing/2014/main" id="{B5577398-9E07-DA11-F8D9-7D03AD402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531812"/>
              </p:ext>
            </p:extLst>
          </p:nvPr>
        </p:nvGraphicFramePr>
        <p:xfrm>
          <a:off x="1903376" y="2967416"/>
          <a:ext cx="4261118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60">
                  <a:extLst>
                    <a:ext uri="{9D8B030D-6E8A-4147-A177-3AD203B41FA5}">
                      <a16:colId xmlns:a16="http://schemas.microsoft.com/office/drawing/2014/main" val="3215964214"/>
                    </a:ext>
                  </a:extLst>
                </a:gridCol>
                <a:gridCol w="661521">
                  <a:extLst>
                    <a:ext uri="{9D8B030D-6E8A-4147-A177-3AD203B41FA5}">
                      <a16:colId xmlns:a16="http://schemas.microsoft.com/office/drawing/2014/main" val="630925501"/>
                    </a:ext>
                  </a:extLst>
                </a:gridCol>
                <a:gridCol w="737119">
                  <a:extLst>
                    <a:ext uri="{9D8B030D-6E8A-4147-A177-3AD203B41FA5}">
                      <a16:colId xmlns:a16="http://schemas.microsoft.com/office/drawing/2014/main" val="1551069154"/>
                    </a:ext>
                  </a:extLst>
                </a:gridCol>
                <a:gridCol w="681135">
                  <a:extLst>
                    <a:ext uri="{9D8B030D-6E8A-4147-A177-3AD203B41FA5}">
                      <a16:colId xmlns:a16="http://schemas.microsoft.com/office/drawing/2014/main" val="2585346817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653309499"/>
                    </a:ext>
                  </a:extLst>
                </a:gridCol>
                <a:gridCol w="475861">
                  <a:extLst>
                    <a:ext uri="{9D8B030D-6E8A-4147-A177-3AD203B41FA5}">
                      <a16:colId xmlns:a16="http://schemas.microsoft.com/office/drawing/2014/main" val="2319224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Age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Sex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Race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Blood Type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32582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3828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137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61350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138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2349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139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262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170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8D7E1D-BF72-95D9-D88D-CE526F8F4045}"/>
              </a:ext>
            </a:extLst>
          </p:cNvPr>
          <p:cNvSpPr txBox="1"/>
          <p:nvPr/>
        </p:nvSpPr>
        <p:spPr>
          <a:xfrm>
            <a:off x="8733453" y="4233395"/>
            <a:ext cx="20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Released DP Counts</a:t>
            </a:r>
          </a:p>
        </p:txBody>
      </p:sp>
      <p:pic>
        <p:nvPicPr>
          <p:cNvPr id="9" name="Picture 4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AD42CA34-C165-D1AA-F5F2-00DDB320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02" y="2967416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4314CE7-0747-D6C8-2707-A81AD4B3D095}"/>
              </a:ext>
            </a:extLst>
          </p:cNvPr>
          <p:cNvSpPr/>
          <p:nvPr/>
        </p:nvSpPr>
        <p:spPr>
          <a:xfrm>
            <a:off x="6316823" y="3788975"/>
            <a:ext cx="2416630" cy="195195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EBC4D-CBF5-D2D1-E08A-3112FF1390CA}"/>
              </a:ext>
            </a:extLst>
          </p:cNvPr>
          <p:cNvSpPr txBox="1"/>
          <p:nvPr/>
        </p:nvSpPr>
        <p:spPr>
          <a:xfrm>
            <a:off x="6448425" y="3530005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ell MT" panose="02020503060305020303" pitchFamily="18" charset="0"/>
              </a:rPr>
              <a:t>Geometric Mechanism</a:t>
            </a:r>
          </a:p>
        </p:txBody>
      </p:sp>
    </p:spTree>
    <p:extLst>
      <p:ext uri="{BB962C8B-B14F-4D97-AF65-F5344CB8AC3E}">
        <p14:creationId xmlns:p14="http://schemas.microsoft.com/office/powerpoint/2010/main" val="29045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D4E92D-2E33-CBB4-907D-A066BF47F2D3}"/>
              </a:ext>
            </a:extLst>
          </p:cNvPr>
          <p:cNvSpPr txBox="1">
            <a:spLocks/>
          </p:cNvSpPr>
          <p:nvPr/>
        </p:nvSpPr>
        <p:spPr>
          <a:xfrm>
            <a:off x="1543050" y="1892882"/>
            <a:ext cx="9810750" cy="391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3834B4"/>
                </a:solidFill>
              </a:rPr>
              <a:t>Motivation and Prior Work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Our Method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Examples and Practical Considerations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33E47-0A44-CC97-1203-527ACB0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3AB2C-CDB4-77B5-9235-AC23D3DB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892883"/>
            <a:ext cx="9810750" cy="3918955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Motivation and Prior Work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Our Method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/>
              <a:t>Examples and Practical Considerations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A3A71-819E-C7AC-DA2C-E6A127A7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96CF-A573-EA40-032B-8740EEE0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B4DF-A98D-0469-1888-5AE96C6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Inclusion is of primary concern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Key quantity: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Less important:</a:t>
                </a:r>
              </a:p>
              <a:p>
                <a:r>
                  <a:rPr lang="en-US" dirty="0"/>
                  <a:t>Focus on adversaries such that</a:t>
                </a:r>
              </a:p>
              <a:p>
                <a:r>
                  <a:rPr lang="en-US" dirty="0"/>
                  <a:t>Suppose data holder willing to accept absolute disclosure risk of 0.25 for adversaries with low priors</a:t>
                </a:r>
              </a:p>
              <a:p>
                <a:r>
                  <a:rPr lang="en-US" dirty="0"/>
                  <a:t>A reasonable risk profile might be, for some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491" t="-3771" r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\documentclass{article}&#10;\usepackage{amsmath}&#10;\usepackage{xcolor}&#10;\usepackage{enumitem}&#10;\usepackage[geometry]{ifsym}&#10;\pagestyle{empty}&#10;\definecolor{beamerblue}{rgb}{0.2,0.2,0.7}&#10;\begin{document}&#10;&#10;$$ p_i = P[I_i = 1 \mid \mathcal{M}]$$&#10;&#10;\end{document}" title="IguanaTex Bitmap Display">
            <a:extLst>
              <a:ext uri="{FF2B5EF4-FFF2-40B4-BE49-F238E27FC236}">
                <a16:creationId xmlns:a16="http://schemas.microsoft.com/office/drawing/2014/main" id="{615EB69C-96ED-3DC5-BCF6-5033319F3F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37" y="2026645"/>
            <a:ext cx="2446629" cy="305371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usepackage{enumitem}&#10;\usepackage[geometry]{ifsym}&#10;\pagestyle{empty}&#10;\definecolor{beamerblue}{rgb}{0.2,0.2,0.7}&#10;\begin{document}&#10;&#10;$$ q_i = P[Y_i \in \mathcal{S} \mid I_i = 1, \mathcal{M}]$$&#10;&#10;\end{document}" title="IguanaTex Bitmap Display">
            <a:extLst>
              <a:ext uri="{FF2B5EF4-FFF2-40B4-BE49-F238E27FC236}">
                <a16:creationId xmlns:a16="http://schemas.microsoft.com/office/drawing/2014/main" id="{5EA84A18-9E8F-1E0F-2000-960CE441E2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57" y="2427732"/>
            <a:ext cx="3397485" cy="30537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usepackage{enumitem}&#10;\usepackage[geometry]{ifsym}&#10;\pagestyle{empty}&#10;\definecolor{beamerblue}{rgb}{0.2,0.2,0.7}&#10;\begin{document}&#10;&#10;$$ q_i = 1$$&#10;&#10;\end{document}" title="IguanaTex Bitmap Display">
            <a:extLst>
              <a:ext uri="{FF2B5EF4-FFF2-40B4-BE49-F238E27FC236}">
                <a16:creationId xmlns:a16="http://schemas.microsoft.com/office/drawing/2014/main" id="{600AB790-AB9E-4154-31E8-B54EF6E7DA2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63" y="2914445"/>
            <a:ext cx="758857" cy="259657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 title="IguanaTex Bitmap Display">
            <a:extLst>
              <a:ext uri="{FF2B5EF4-FFF2-40B4-BE49-F238E27FC236}">
                <a16:creationId xmlns:a16="http://schemas.microsoft.com/office/drawing/2014/main" id="{1BDDF0D0-1946-FD9D-6C26-25BC56F6A4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4" y="5082657"/>
            <a:ext cx="4306286" cy="789333"/>
          </a:xfrm>
          <a:prstGeom prst="rect">
            <a:avLst/>
          </a:prstGeom>
        </p:spPr>
      </p:pic>
      <p:pic>
        <p:nvPicPr>
          <p:cNvPr id="23" name="Picture 22" descr="\documentclass{article}&#10;\usepackage{amsmath}&#10;\usepackage{xcolor}&#10;\usepackage{enumitem}&#10;\usepackage[geometry]{ifsym}&#10;\pagestyle{empty}&#10;\definecolor{beamerblue}{rgb}{0.2,0.2,0.7}&#10;\begin{document}&#10;&#10;$$ = &#10;\begin{cases}&#10;        \frac{0.25}{p_i}, &amp; \mbox{ if } q_i = 1 \mbox{ and } 0 &lt; p_i &lt; \frac{0.25}{\tilde{r}}; \\&#10;        \tilde{r}, &amp; \mbox{ if } q_i = 1 \mbox{ and } \frac{0.25}{\tilde{r}} \leq p_i &lt; 1; \\&#10;        \infty, &amp; \mbox{ if } q_i \neq 1.&#10;    \end{cases} $$&#10;&#10;\end{document}" title="IguanaTex Bitmap Display">
            <a:extLst>
              <a:ext uri="{FF2B5EF4-FFF2-40B4-BE49-F238E27FC236}">
                <a16:creationId xmlns:a16="http://schemas.microsoft.com/office/drawing/2014/main" id="{0ACB905B-B484-412C-A1C8-9A682D2192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10" y="4945513"/>
            <a:ext cx="4263620" cy="1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</p:spPr>
            <p:txBody>
              <a:bodyPr/>
              <a:lstStyle/>
              <a:p>
                <a:r>
                  <a:rPr lang="en-US" dirty="0"/>
                  <a:t>Agency 1: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  <a:blipFill>
                <a:blip r:embed="rId3"/>
                <a:stretch>
                  <a:fillRect l="-3000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1" name="Picture 20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 title="IguanaTex Bitmap Display">
            <a:extLst>
              <a:ext uri="{FF2B5EF4-FFF2-40B4-BE49-F238E27FC236}">
                <a16:creationId xmlns:a16="http://schemas.microsoft.com/office/drawing/2014/main" id="{1BDDF0D0-1946-FD9D-6C26-25BC56F6A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76" y="1456556"/>
            <a:ext cx="4306286" cy="7893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4662D0-8778-9836-521E-366635EF3B09}"/>
              </a:ext>
            </a:extLst>
          </p:cNvPr>
          <p:cNvSpPr/>
          <p:nvPr/>
        </p:nvSpPr>
        <p:spPr>
          <a:xfrm>
            <a:off x="6718039" y="1349124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50E89-B2CF-63CC-41C1-0A3221A71A2F}"/>
              </a:ext>
            </a:extLst>
          </p:cNvPr>
          <p:cNvSpPr/>
          <p:nvPr/>
        </p:nvSpPr>
        <p:spPr>
          <a:xfrm>
            <a:off x="11280648" y="1352550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E5A6019-5B60-3C17-3B7A-C7C48E645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039" y="3290675"/>
            <a:ext cx="4572009" cy="2286005"/>
          </a:xfrm>
          <a:prstGeom prst="rect">
            <a:avLst/>
          </a:prstGeom>
        </p:spPr>
      </p:pic>
      <p:pic>
        <p:nvPicPr>
          <p:cNvPr id="56" name="Picture 5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8029562-8102-42A1-DA52-5016AAC1E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9" y="4289423"/>
            <a:ext cx="5486411" cy="1828804"/>
          </a:xfrm>
          <a:prstGeom prst="rect">
            <a:avLst/>
          </a:prstGeom>
        </p:spPr>
      </p:pic>
      <p:pic>
        <p:nvPicPr>
          <p:cNvPr id="58" name="Picture 5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69F427A-9A44-6A91-DCF4-7ACBFF72E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0" y="2222496"/>
            <a:ext cx="5486411" cy="182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Recommendation: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≈0.51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  <a:blipFill>
                <a:blip r:embed="rId8"/>
                <a:stretch>
                  <a:fillRect l="-3129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≈2.74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  <a:blipFill>
                <a:blip r:embed="rId9"/>
                <a:stretch>
                  <a:fillRect l="-3129" t="-27184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BC88445-B0FC-E66B-DF42-C4B782B76674}"/>
              </a:ext>
            </a:extLst>
          </p:cNvPr>
          <p:cNvSpPr/>
          <p:nvPr/>
        </p:nvSpPr>
        <p:spPr>
          <a:xfrm>
            <a:off x="6718039" y="2425449"/>
            <a:ext cx="4636008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</p:spPr>
            <p:txBody>
              <a:bodyPr/>
              <a:lstStyle/>
              <a:p>
                <a:r>
                  <a:rPr lang="en-US" dirty="0"/>
                  <a:t>Agency 2: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  <a:blipFill>
                <a:blip r:embed="rId3"/>
                <a:stretch>
                  <a:fillRect l="-3000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1" name="Picture 20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 title="IguanaTex Bitmap Display">
            <a:extLst>
              <a:ext uri="{FF2B5EF4-FFF2-40B4-BE49-F238E27FC236}">
                <a16:creationId xmlns:a16="http://schemas.microsoft.com/office/drawing/2014/main" id="{1BDDF0D0-1946-FD9D-6C26-25BC56F6A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76" y="1456556"/>
            <a:ext cx="4306286" cy="789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36E3F0-7EFF-9FAE-F554-55DA471908EE}"/>
              </a:ext>
            </a:extLst>
          </p:cNvPr>
          <p:cNvSpPr/>
          <p:nvPr/>
        </p:nvSpPr>
        <p:spPr>
          <a:xfrm>
            <a:off x="6718039" y="2425449"/>
            <a:ext cx="4636008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662D0-8778-9836-521E-366635EF3B09}"/>
              </a:ext>
            </a:extLst>
          </p:cNvPr>
          <p:cNvSpPr/>
          <p:nvPr/>
        </p:nvSpPr>
        <p:spPr>
          <a:xfrm>
            <a:off x="6718039" y="1349124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50E89-B2CF-63CC-41C1-0A3221A71A2F}"/>
              </a:ext>
            </a:extLst>
          </p:cNvPr>
          <p:cNvSpPr/>
          <p:nvPr/>
        </p:nvSpPr>
        <p:spPr>
          <a:xfrm>
            <a:off x="11280648" y="1352550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E5A6019-5B60-3C17-3B7A-C7C48E645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039" y="3290675"/>
            <a:ext cx="4572009" cy="22860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8029562-8102-42A1-DA52-5016AAC1E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59" y="4289423"/>
            <a:ext cx="5486411" cy="18288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9F427A-9A44-6A91-DCF4-7ACBFF72E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60" y="2222496"/>
            <a:ext cx="5486411" cy="182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Recommendation: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≈1.30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  <a:blipFill>
                <a:blip r:embed="rId8"/>
                <a:stretch>
                  <a:fillRect l="-3129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  <a:blipFill>
                <a:blip r:embed="rId9"/>
                <a:stretch>
                  <a:fillRect l="-3129" t="-27184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0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</p:spPr>
            <p:txBody>
              <a:bodyPr/>
              <a:lstStyle/>
              <a:p>
                <a:r>
                  <a:rPr lang="en-US" dirty="0"/>
                  <a:t>Agency 3: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  <a:blipFill>
                <a:blip r:embed="rId3"/>
                <a:stretch>
                  <a:fillRect l="-3000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1" name="Picture 20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 title="IguanaTex Bitmap Display">
            <a:extLst>
              <a:ext uri="{FF2B5EF4-FFF2-40B4-BE49-F238E27FC236}">
                <a16:creationId xmlns:a16="http://schemas.microsoft.com/office/drawing/2014/main" id="{1BDDF0D0-1946-FD9D-6C26-25BC56F6A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76" y="1456556"/>
            <a:ext cx="4306286" cy="7893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4662D0-8778-9836-521E-366635EF3B09}"/>
              </a:ext>
            </a:extLst>
          </p:cNvPr>
          <p:cNvSpPr/>
          <p:nvPr/>
        </p:nvSpPr>
        <p:spPr>
          <a:xfrm>
            <a:off x="6718039" y="1349124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50E89-B2CF-63CC-41C1-0A3221A71A2F}"/>
              </a:ext>
            </a:extLst>
          </p:cNvPr>
          <p:cNvSpPr/>
          <p:nvPr/>
        </p:nvSpPr>
        <p:spPr>
          <a:xfrm>
            <a:off x="11280648" y="1352550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E5A6019-5B60-3C17-3B7A-C7C48E645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039" y="3290675"/>
            <a:ext cx="4572009" cy="22860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8029562-8102-42A1-DA52-5016AAC1E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59" y="4289423"/>
            <a:ext cx="5486411" cy="18288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9F427A-9A44-6A91-DCF4-7ACBFF72E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60" y="2222496"/>
            <a:ext cx="5486411" cy="182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Recommendation: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≈2.04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  <a:blipFill>
                <a:blip r:embed="rId8"/>
                <a:stretch>
                  <a:fillRect l="-3129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≈0.59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  <a:blipFill>
                <a:blip r:embed="rId9"/>
                <a:stretch>
                  <a:fillRect l="-3129" t="-27184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7555E8B-6E73-EA8D-E5C9-A3C91187BF8B}"/>
              </a:ext>
            </a:extLst>
          </p:cNvPr>
          <p:cNvSpPr/>
          <p:nvPr/>
        </p:nvSpPr>
        <p:spPr>
          <a:xfrm>
            <a:off x="6718039" y="2425449"/>
            <a:ext cx="4636008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7485"/>
                <a:ext cx="4220953" cy="3991169"/>
              </a:xfrm>
            </p:spPr>
            <p:txBody>
              <a:bodyPr/>
              <a:lstStyle/>
              <a:p>
                <a:r>
                  <a:rPr lang="en-US" dirty="0"/>
                  <a:t>Substantial gain over naïve risk profile,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naïve risk profile recommends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/2≈0.55</m:t>
                    </m:r>
                  </m:oMath>
                </a14:m>
                <a:r>
                  <a:rPr lang="en-US" dirty="0"/>
                  <a:t>, while tailored risk profile recommends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≈1.17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7485"/>
                <a:ext cx="4220953" cy="3991169"/>
              </a:xfrm>
              <a:blipFill>
                <a:blip r:embed="rId5"/>
                <a:stretch>
                  <a:fillRect l="-3613" t="-4427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" name="Picture 15" descr="\documentclass{article}&#10;\usepackage{amsmath}&#10;\usepackage{xcolor}&#10;\usepackage{enumitem}&#10;\usepackage[geometry]{ifsym}&#10;\pagestyle{empty}&#10;\definecolor{beamerblue}{rgb}{0.2,0.2,0.7}&#10;\begin{document}&#10;&#10;$$ r^*(p_i, q_i) = \tilde{r} $$&#10;&#10;\end{document}" title="IguanaTex Bitmap Display">
            <a:extLst>
              <a:ext uri="{FF2B5EF4-FFF2-40B4-BE49-F238E27FC236}">
                <a16:creationId xmlns:a16="http://schemas.microsoft.com/office/drawing/2014/main" id="{B9A118BE-7F35-8695-5813-FED621DCA9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22" y="2974806"/>
            <a:ext cx="1682286" cy="305371"/>
          </a:xfrm>
          <a:prstGeom prst="rect">
            <a:avLst/>
          </a:prstGeom>
        </p:spPr>
      </p:pic>
      <p:pic>
        <p:nvPicPr>
          <p:cNvPr id="27" name="Picture 26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p_i\tilde{q}}, \tilde{r} \right\}, &amp; \mbox{if } q_i = \tilde{q}; \\&#10;        \infty, &amp; \mbox{if } q_i \neq \tilde{q}.&#10;    \end{cases}$$&#10;&#10;\end{document}" title="IguanaTex Bitmap Display">
            <a:extLst>
              <a:ext uri="{FF2B5EF4-FFF2-40B4-BE49-F238E27FC236}">
                <a16:creationId xmlns:a16="http://schemas.microsoft.com/office/drawing/2014/main" id="{19F28F77-26FF-0FD1-9D1E-33C78CB81A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88" y="2642014"/>
            <a:ext cx="4220953" cy="789333"/>
          </a:xfrm>
          <a:prstGeom prst="rect">
            <a:avLst/>
          </a:prstGeom>
        </p:spPr>
      </p:pic>
      <p:pic>
        <p:nvPicPr>
          <p:cNvPr id="25" name="Picture 24" descr="\documentclass{article}&#10;\usepackage{amsmath}&#10;\usepackage{xcolor}&#10;\usepackage{enumitem}&#10;\usepackage[geometry]{ifsym}&#10;\pagestyle{empty}&#10;\def\ta{{\tilde a}}&#10;\def\tp{{\tilde p}}&#10;\def\tq{{\tilde q}}&#10;\def\tr{{\tilde r}}&#10;\definecolor{beamerblue}{rgb}{0.2,0.2,0.7}&#10;\begin{document}&#10;&#10;$$ \varepsilon = &#10;        \begin{cases}&#10;            \frac{1}{2}\log\left(\frac{1-\tq}{\frac{1}{\tr} - \tq}\right), &amp; \mbox{if } 0 &lt; \tq \leq \frac{1}{\tr + 1}; \\&#10;            \log\left(\frac{2\ta(1-\tq)}{\sqrt{(\tr\tq - \ta)^2 + 4\tq(1-\tq)\left(1 - \ta\right)} - (\tr\tq - \ta)}\right), &amp; \mbox{if } \frac{1}{\tr + 1} &lt; \tq &lt; 1; \\&#10;            \log\left(\frac{\tr - \ta}{1 - \ta}\right), &amp; \mbox{if } \tq = 1.&#10;        \end{cases}  $$&#10;&#10;\end{document}" title="IguanaTex Bitmap Display">
            <a:extLst>
              <a:ext uri="{FF2B5EF4-FFF2-40B4-BE49-F238E27FC236}">
                <a16:creationId xmlns:a16="http://schemas.microsoft.com/office/drawing/2014/main" id="{11D797FF-0C90-4C76-3272-3FD5B78234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68" y="4277553"/>
            <a:ext cx="5261409" cy="121539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C40594A5-0502-35C0-83CE-C4567E3EAE93}"/>
              </a:ext>
            </a:extLst>
          </p:cNvPr>
          <p:cNvSpPr/>
          <p:nvPr/>
        </p:nvSpPr>
        <p:spPr>
          <a:xfrm rot="5400000">
            <a:off x="7706850" y="3629401"/>
            <a:ext cx="623349" cy="520296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802F4-8B46-5D64-6B37-64E5F2C30EC8}"/>
              </a:ext>
            </a:extLst>
          </p:cNvPr>
          <p:cNvSpPr txBox="1">
            <a:spLocks/>
          </p:cNvSpPr>
          <p:nvPr/>
        </p:nvSpPr>
        <p:spPr>
          <a:xfrm>
            <a:off x="5289850" y="2017485"/>
            <a:ext cx="5777731" cy="57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Specific case of a general risk profile</a:t>
            </a:r>
          </a:p>
        </p:txBody>
      </p:sp>
    </p:spTree>
    <p:extLst>
      <p:ext uri="{BB962C8B-B14F-4D97-AF65-F5344CB8AC3E}">
        <p14:creationId xmlns:p14="http://schemas.microsoft.com/office/powerpoint/2010/main" val="31023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4FC8-B669-4418-3D29-728F69C9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4FB39-8E91-AB14-988B-BFDC111F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756488"/>
            <a:ext cx="9810750" cy="4196443"/>
          </a:xfrm>
        </p:spPr>
        <p:txBody>
          <a:bodyPr/>
          <a:lstStyle/>
          <a:p>
            <a:r>
              <a:rPr lang="en-US" dirty="0"/>
              <a:t>Survey of individuals in a particular community</a:t>
            </a:r>
          </a:p>
          <a:p>
            <a:r>
              <a:rPr lang="en-US" dirty="0"/>
              <a:t>Asked whether they have had COVID-19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Concern: Release could reveal which individuals had COVID-19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608B0-8EF3-FBC8-570E-C01DF840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C329-87E2-0BBD-1452-158CD901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B8B49-A0F7-422D-4E86-430F9983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7 1">
            <a:extLst>
              <a:ext uri="{FF2B5EF4-FFF2-40B4-BE49-F238E27FC236}">
                <a16:creationId xmlns:a16="http://schemas.microsoft.com/office/drawing/2014/main" id="{B5577398-9E07-DA11-F8D9-7D03AD402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1083"/>
              </p:ext>
            </p:extLst>
          </p:nvPr>
        </p:nvGraphicFramePr>
        <p:xfrm>
          <a:off x="1543050" y="3172690"/>
          <a:ext cx="4621445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338">
                  <a:extLst>
                    <a:ext uri="{9D8B030D-6E8A-4147-A177-3AD203B41FA5}">
                      <a16:colId xmlns:a16="http://schemas.microsoft.com/office/drawing/2014/main" val="3215964214"/>
                    </a:ext>
                  </a:extLst>
                </a:gridCol>
                <a:gridCol w="772349">
                  <a:extLst>
                    <a:ext uri="{9D8B030D-6E8A-4147-A177-3AD203B41FA5}">
                      <a16:colId xmlns:a16="http://schemas.microsoft.com/office/drawing/2014/main" val="3896384782"/>
                    </a:ext>
                  </a:extLst>
                </a:gridCol>
                <a:gridCol w="621046">
                  <a:extLst>
                    <a:ext uri="{9D8B030D-6E8A-4147-A177-3AD203B41FA5}">
                      <a16:colId xmlns:a16="http://schemas.microsoft.com/office/drawing/2014/main" val="630925501"/>
                    </a:ext>
                  </a:extLst>
                </a:gridCol>
                <a:gridCol w="692017">
                  <a:extLst>
                    <a:ext uri="{9D8B030D-6E8A-4147-A177-3AD203B41FA5}">
                      <a16:colId xmlns:a16="http://schemas.microsoft.com/office/drawing/2014/main" val="1551069154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val="2585346817"/>
                    </a:ext>
                  </a:extLst>
                </a:gridCol>
                <a:gridCol w="893490">
                  <a:extLst>
                    <a:ext uri="{9D8B030D-6E8A-4147-A177-3AD203B41FA5}">
                      <a16:colId xmlns:a16="http://schemas.microsoft.com/office/drawing/2014/main" val="3653309499"/>
                    </a:ext>
                  </a:extLst>
                </a:gridCol>
                <a:gridCol w="446745">
                  <a:extLst>
                    <a:ext uri="{9D8B030D-6E8A-4147-A177-3AD203B41FA5}">
                      <a16:colId xmlns:a16="http://schemas.microsoft.com/office/drawing/2014/main" val="2319224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COVID-19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Age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Sex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Race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Blood Type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32582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3828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137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61350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138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2349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139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262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170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8D7E1D-BF72-95D9-D88D-CE526F8F4045}"/>
              </a:ext>
            </a:extLst>
          </p:cNvPr>
          <p:cNvSpPr txBox="1"/>
          <p:nvPr/>
        </p:nvSpPr>
        <p:spPr>
          <a:xfrm>
            <a:off x="8733453" y="4438669"/>
            <a:ext cx="20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Released DP Counts</a:t>
            </a:r>
          </a:p>
        </p:txBody>
      </p:sp>
      <p:pic>
        <p:nvPicPr>
          <p:cNvPr id="9" name="Picture 4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AD42CA34-C165-D1AA-F5F2-00DDB320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02" y="3172690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4314CE7-0747-D6C8-2707-A81AD4B3D095}"/>
              </a:ext>
            </a:extLst>
          </p:cNvPr>
          <p:cNvSpPr/>
          <p:nvPr/>
        </p:nvSpPr>
        <p:spPr>
          <a:xfrm>
            <a:off x="6316823" y="3994249"/>
            <a:ext cx="2416630" cy="195195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EBC4D-CBF5-D2D1-E08A-3112FF1390CA}"/>
              </a:ext>
            </a:extLst>
          </p:cNvPr>
          <p:cNvSpPr txBox="1"/>
          <p:nvPr/>
        </p:nvSpPr>
        <p:spPr>
          <a:xfrm>
            <a:off x="6448425" y="3735279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ell MT" panose="02020503060305020303" pitchFamily="18" charset="0"/>
              </a:rPr>
              <a:t>Geometric Mechanism</a:t>
            </a:r>
          </a:p>
        </p:txBody>
      </p:sp>
    </p:spTree>
    <p:extLst>
      <p:ext uri="{BB962C8B-B14F-4D97-AF65-F5344CB8AC3E}">
        <p14:creationId xmlns:p14="http://schemas.microsoft.com/office/powerpoint/2010/main" val="4476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3050" y="1428912"/>
                <a:ext cx="9810750" cy="4691063"/>
              </a:xfrm>
            </p:spPr>
            <p:txBody>
              <a:bodyPr/>
              <a:lstStyle/>
              <a:p>
                <a:r>
                  <a:rPr lang="en-US" dirty="0"/>
                  <a:t>Values in data of primary concern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Key quantity: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Not important:</a:t>
                </a:r>
              </a:p>
              <a:p>
                <a:r>
                  <a:rPr lang="en-US" dirty="0"/>
                  <a:t>Suppose 5% of community surveyed</a:t>
                </a:r>
              </a:p>
              <a:p>
                <a:r>
                  <a:rPr lang="en-US" dirty="0"/>
                  <a:t>Focus on adversaries such that</a:t>
                </a:r>
              </a:p>
              <a:p>
                <a:r>
                  <a:rPr lang="en-US" dirty="0"/>
                  <a:t>Suppose data holder willing to accept relative disclosure risk of 3 for adversaries with high priors</a:t>
                </a:r>
              </a:p>
              <a:p>
                <a:r>
                  <a:rPr lang="en-US" dirty="0"/>
                  <a:t>A reasonable risk profile might be, for some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050" y="1428912"/>
                <a:ext cx="9810750" cy="4691063"/>
              </a:xfrm>
              <a:blipFill>
                <a:blip r:embed="rId7"/>
                <a:stretch>
                  <a:fillRect l="-1491" t="-3636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\documentclass{article}&#10;\usepackage{amsmath}&#10;\usepackage{xcolor}&#10;\usepackage{enumitem}&#10;\usepackage[geometry]{ifsym}&#10;\pagestyle{empty}&#10;\definecolor{beamerblue}{rgb}{0.2,0.2,0.7}&#10;\begin{document}&#10;&#10;$$ p_i = P[I_i = 1 \mid \mathcal{M}]$$&#10;&#10;\end{document}" title="IguanaTex Bitmap Display">
            <a:extLst>
              <a:ext uri="{FF2B5EF4-FFF2-40B4-BE49-F238E27FC236}">
                <a16:creationId xmlns:a16="http://schemas.microsoft.com/office/drawing/2014/main" id="{615EB69C-96ED-3DC5-BCF6-5033319F3F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57" y="2401952"/>
            <a:ext cx="2446629" cy="305371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usepackage{enumitem}&#10;\usepackage[geometry]{ifsym}&#10;\pagestyle{empty}&#10;\definecolor{beamerblue}{rgb}{0.2,0.2,0.7}&#10;\begin{document}&#10;&#10;$$ q_i = P[Y_i \in \mathcal{S} \mid I_i = 1, \mathcal{M}]$$&#10;&#10;\end{document}" title="IguanaTex Bitmap Display">
            <a:extLst>
              <a:ext uri="{FF2B5EF4-FFF2-40B4-BE49-F238E27FC236}">
                <a16:creationId xmlns:a16="http://schemas.microsoft.com/office/drawing/2014/main" id="{5EA84A18-9E8F-1E0F-2000-960CE441E2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1" y="1993020"/>
            <a:ext cx="3397485" cy="305371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xcolor}&#10;\usepackage{enumitem}&#10;\usepackage[geometry]{ifsym}&#10;\pagestyle{empty}&#10;\definecolor{beamerblue}{rgb}{0.2,0.2,0.7}&#10;\begin{document}&#10;&#10;$$ p_i = 0.05$$&#10;&#10;\end{document}" title="IguanaTex Bitmap Display">
            <a:extLst>
              <a:ext uri="{FF2B5EF4-FFF2-40B4-BE49-F238E27FC236}">
                <a16:creationId xmlns:a16="http://schemas.microsoft.com/office/drawing/2014/main" id="{2AA8FE3F-9E68-53AA-4F27-3A01DCD6A2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02" y="3390277"/>
            <a:ext cx="1194057" cy="26148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 title="IguanaTex Bitmap Display">
            <a:extLst>
              <a:ext uri="{FF2B5EF4-FFF2-40B4-BE49-F238E27FC236}">
                <a16:creationId xmlns:a16="http://schemas.microsoft.com/office/drawing/2014/main" id="{05BDE3C9-5E16-251B-04F0-34F9EDDB6C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1" y="5296115"/>
            <a:ext cx="4821334" cy="789333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usepackage{enumitem}&#10;\usepackage[geometry]{ifsym}&#10;\pagestyle{empty}&#10;\definecolor{beamerblue}{rgb}{0.2,0.2,0.7}&#10;\begin{document}&#10;&#10;$$ = &#10;\begin{cases}&#10;        \frac{\tilde{a}}{0.05 q_i}, &amp; \mbox{ if } p_i = 0.05 \mbox{ and } 0 &lt; q_i &lt; \frac{\tilde{a}}{.05 \times 3}; \\&#10;        3, &amp; \mbox{ if } p_i = 0.05 \mbox{ and } \frac{\tilde{a}}{.05 \times 3} \leq q_i &lt; 1; \\&#10;        \infty, &amp; \mbox{ if } p_i \neq 0.05.&#10;    \end{cases} $$&#10;&#10;\end{document}" title="IguanaTex Bitmap Display">
            <a:extLst>
              <a:ext uri="{FF2B5EF4-FFF2-40B4-BE49-F238E27FC236}">
                <a16:creationId xmlns:a16="http://schemas.microsoft.com/office/drawing/2014/main" id="{1FADB69C-E53C-959E-7560-8121B42B61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29" y="5187809"/>
            <a:ext cx="4917332" cy="1063619"/>
          </a:xfrm>
          <a:prstGeom prst="rect">
            <a:avLst/>
          </a:prstGeom>
        </p:spPr>
      </p:pic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3D57A54B-54BD-21EA-FA11-EE0ECBE59D4A}"/>
              </a:ext>
            </a:extLst>
          </p:cNvPr>
          <p:cNvSpPr/>
          <p:nvPr/>
        </p:nvSpPr>
        <p:spPr>
          <a:xfrm rot="10800000">
            <a:off x="5751314" y="1835568"/>
            <a:ext cx="2305746" cy="132254"/>
          </a:xfrm>
          <a:prstGeom prst="bentUpArrow">
            <a:avLst>
              <a:gd name="adj1" fmla="val 47821"/>
              <a:gd name="adj2" fmla="val 50000"/>
              <a:gd name="adj3" fmla="val 29483"/>
            </a:avLst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C42B5-D6B6-A7C6-8614-D7A32CECBE8C}"/>
              </a:ext>
            </a:extLst>
          </p:cNvPr>
          <p:cNvSpPr txBox="1"/>
          <p:nvPr/>
        </p:nvSpPr>
        <p:spPr>
          <a:xfrm>
            <a:off x="8115764" y="1547751"/>
            <a:ext cx="253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ll MT" panose="02020503060305020303" pitchFamily="18" charset="0"/>
              </a:rPr>
              <a:t>Set of individuals who have had COVID-19</a:t>
            </a:r>
          </a:p>
        </p:txBody>
      </p:sp>
    </p:spTree>
    <p:extLst>
      <p:ext uri="{BB962C8B-B14F-4D97-AF65-F5344CB8AC3E}">
        <p14:creationId xmlns:p14="http://schemas.microsoft.com/office/powerpoint/2010/main" val="11549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</p:spPr>
            <p:txBody>
              <a:bodyPr/>
              <a:lstStyle/>
              <a:p>
                <a:r>
                  <a:rPr lang="en-US" dirty="0"/>
                  <a:t>Agency 1: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=0.025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  <a:blipFill>
                <a:blip r:embed="rId3"/>
                <a:stretch>
                  <a:fillRect l="-3000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6E3F0-7EFF-9FAE-F554-55DA471908EE}"/>
              </a:ext>
            </a:extLst>
          </p:cNvPr>
          <p:cNvSpPr/>
          <p:nvPr/>
        </p:nvSpPr>
        <p:spPr>
          <a:xfrm>
            <a:off x="6204858" y="2433520"/>
            <a:ext cx="5148072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662D0-8778-9836-521E-366635EF3B09}"/>
              </a:ext>
            </a:extLst>
          </p:cNvPr>
          <p:cNvSpPr/>
          <p:nvPr/>
        </p:nvSpPr>
        <p:spPr>
          <a:xfrm>
            <a:off x="6204858" y="1349124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50E89-B2CF-63CC-41C1-0A3221A71A2F}"/>
              </a:ext>
            </a:extLst>
          </p:cNvPr>
          <p:cNvSpPr/>
          <p:nvPr/>
        </p:nvSpPr>
        <p:spPr>
          <a:xfrm>
            <a:off x="11280648" y="1352550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E5A6019-5B60-3C17-3B7A-C7C48E645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039" y="3290675"/>
            <a:ext cx="4572009" cy="22860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8029562-8102-42A1-DA52-5016AAC1E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59" y="4289423"/>
            <a:ext cx="5486411" cy="18288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9F427A-9A44-6A91-DCF4-7ACBFF72E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60" y="2222496"/>
            <a:ext cx="5486411" cy="182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Recommendation: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≈1.09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  <a:blipFill>
                <a:blip r:embed="rId7"/>
                <a:stretch>
                  <a:fillRect l="-3129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≈1.24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  <a:blipFill>
                <a:blip r:embed="rId8"/>
                <a:stretch>
                  <a:fillRect l="-3129" t="-27184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 title="IguanaTex Bitmap Display">
            <a:extLst>
              <a:ext uri="{FF2B5EF4-FFF2-40B4-BE49-F238E27FC236}">
                <a16:creationId xmlns:a16="http://schemas.microsoft.com/office/drawing/2014/main" id="{8C741D79-7407-0DFE-4CB6-E18C4A7A1F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08" y="1454312"/>
            <a:ext cx="4821334" cy="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</p:spPr>
            <p:txBody>
              <a:bodyPr/>
              <a:lstStyle/>
              <a:p>
                <a:r>
                  <a:rPr lang="en-US" dirty="0"/>
                  <a:t>Agency 2: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  <a:blipFill>
                <a:blip r:embed="rId3"/>
                <a:stretch>
                  <a:fillRect l="-3000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6E3F0-7EFF-9FAE-F554-55DA471908EE}"/>
              </a:ext>
            </a:extLst>
          </p:cNvPr>
          <p:cNvSpPr/>
          <p:nvPr/>
        </p:nvSpPr>
        <p:spPr>
          <a:xfrm>
            <a:off x="6204858" y="2433520"/>
            <a:ext cx="5148072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662D0-8778-9836-521E-366635EF3B09}"/>
              </a:ext>
            </a:extLst>
          </p:cNvPr>
          <p:cNvSpPr/>
          <p:nvPr/>
        </p:nvSpPr>
        <p:spPr>
          <a:xfrm>
            <a:off x="6204858" y="1349124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50E89-B2CF-63CC-41C1-0A3221A71A2F}"/>
              </a:ext>
            </a:extLst>
          </p:cNvPr>
          <p:cNvSpPr/>
          <p:nvPr/>
        </p:nvSpPr>
        <p:spPr>
          <a:xfrm>
            <a:off x="11280648" y="1352550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E5A6019-5B60-3C17-3B7A-C7C48E645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039" y="3290675"/>
            <a:ext cx="4572009" cy="22860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8029562-8102-42A1-DA52-5016AAC1E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59" y="4289423"/>
            <a:ext cx="5486411" cy="18288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9F427A-9A44-6A91-DCF4-7ACBFF72E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60" y="2222496"/>
            <a:ext cx="5486411" cy="182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Recommendation: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≈1.21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  <a:blipFill>
                <a:blip r:embed="rId7"/>
                <a:stretch>
                  <a:fillRect l="-3129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  <a:blipFill>
                <a:blip r:embed="rId8"/>
                <a:stretch>
                  <a:fillRect l="-3129" t="-27184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 title="IguanaTex Bitmap Display">
            <a:extLst>
              <a:ext uri="{FF2B5EF4-FFF2-40B4-BE49-F238E27FC236}">
                <a16:creationId xmlns:a16="http://schemas.microsoft.com/office/drawing/2014/main" id="{8C741D79-7407-0DFE-4CB6-E18C4A7A1F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08" y="1454312"/>
            <a:ext cx="4821334" cy="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</p:spPr>
            <p:txBody>
              <a:bodyPr/>
              <a:lstStyle/>
              <a:p>
                <a:r>
                  <a:rPr lang="en-US" dirty="0"/>
                  <a:t>Agency 3: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FCF88-BE09-DA53-BE2D-2BB3C9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589" y="1515932"/>
                <a:ext cx="4876411" cy="628650"/>
              </a:xfrm>
              <a:blipFill>
                <a:blip r:embed="rId3"/>
                <a:stretch>
                  <a:fillRect l="-3000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6E3F0-7EFF-9FAE-F554-55DA471908EE}"/>
              </a:ext>
            </a:extLst>
          </p:cNvPr>
          <p:cNvSpPr/>
          <p:nvPr/>
        </p:nvSpPr>
        <p:spPr>
          <a:xfrm>
            <a:off x="6204858" y="2433520"/>
            <a:ext cx="5148072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662D0-8778-9836-521E-366635EF3B09}"/>
              </a:ext>
            </a:extLst>
          </p:cNvPr>
          <p:cNvSpPr/>
          <p:nvPr/>
        </p:nvSpPr>
        <p:spPr>
          <a:xfrm>
            <a:off x="6204858" y="1349124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50E89-B2CF-63CC-41C1-0A3221A71A2F}"/>
              </a:ext>
            </a:extLst>
          </p:cNvPr>
          <p:cNvSpPr/>
          <p:nvPr/>
        </p:nvSpPr>
        <p:spPr>
          <a:xfrm>
            <a:off x="11280648" y="1352550"/>
            <a:ext cx="73152" cy="1143000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E5A6019-5B60-3C17-3B7A-C7C48E645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039" y="3290675"/>
            <a:ext cx="4572009" cy="22860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8029562-8102-42A1-DA52-5016AAC1E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59" y="4289423"/>
            <a:ext cx="5486411" cy="18288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9F427A-9A44-6A91-DCF4-7ACBFF72E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60" y="2222496"/>
            <a:ext cx="5486411" cy="182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Recommendation: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≈2.10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B0D45A96-A1DF-B77A-8069-832421A1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2662025"/>
                <a:ext cx="4876411" cy="628650"/>
              </a:xfrm>
              <a:prstGeom prst="rect">
                <a:avLst/>
              </a:prstGeom>
              <a:blipFill>
                <a:blip r:embed="rId7"/>
                <a:stretch>
                  <a:fillRect l="-3129" t="-28155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7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Bell MT" panose="020205030603050203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Standard Deviation: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≈0.56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ECD35F48-0B0F-49F5-376E-E6E9798D2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89" y="5524500"/>
                <a:ext cx="4876411" cy="628650"/>
              </a:xfrm>
              <a:prstGeom prst="rect">
                <a:avLst/>
              </a:prstGeom>
              <a:blipFill>
                <a:blip r:embed="rId8"/>
                <a:stretch>
                  <a:fillRect l="-3129" t="-27184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 title="IguanaTex Bitmap Display">
            <a:extLst>
              <a:ext uri="{FF2B5EF4-FFF2-40B4-BE49-F238E27FC236}">
                <a16:creationId xmlns:a16="http://schemas.microsoft.com/office/drawing/2014/main" id="{8C741D79-7407-0DFE-4CB6-E18C4A7A1F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08" y="1454312"/>
            <a:ext cx="4821334" cy="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0F23-6076-8505-7531-557B6F02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A9DE-8301-AC1A-F075-51C24046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D1F55-D276-4F59-DEA2-2902C83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C0B14-B325-3E32-B776-4F58C35E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Taylor &amp; Francis Group research repository - Browse">
            <a:extLst>
              <a:ext uri="{FF2B5EF4-FFF2-40B4-BE49-F238E27FC236}">
                <a16:creationId xmlns:a16="http://schemas.microsoft.com/office/drawing/2014/main" id="{34882362-39A7-5DD3-1781-AD4EB94B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32" y="1379698"/>
            <a:ext cx="1458925" cy="7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6E6C7-FE42-6C27-18ED-47750AF576EC}"/>
              </a:ext>
            </a:extLst>
          </p:cNvPr>
          <p:cNvSpPr txBox="1"/>
          <p:nvPr/>
        </p:nvSpPr>
        <p:spPr>
          <a:xfrm>
            <a:off x="687882" y="2237540"/>
            <a:ext cx="4730622" cy="110799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odern No. 20" panose="02070704070505020303" pitchFamily="18" charset="0"/>
              </a:rPr>
              <a:t>Differential Privacy for Government Agencies —Are We There Yet?</a:t>
            </a:r>
            <a:endParaRPr lang="en-US" sz="2400" b="1" dirty="0">
              <a:latin typeface="Modern No. 20" panose="020707040705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Modern No. 20" panose="02070704070505020303" pitchFamily="18" charset="0"/>
              </a:rPr>
              <a:t>Jörg Drechsler</a:t>
            </a:r>
            <a:endParaRPr lang="en-US" sz="1600" dirty="0">
              <a:latin typeface="Modern No. 20" panose="020707040705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F3BA2-4DFD-3193-CAAA-C564FF959A83}"/>
              </a:ext>
            </a:extLst>
          </p:cNvPr>
          <p:cNvSpPr txBox="1"/>
          <p:nvPr/>
        </p:nvSpPr>
        <p:spPr>
          <a:xfrm>
            <a:off x="446314" y="3532367"/>
            <a:ext cx="521377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dern No. 20" panose="02070704070505020303" pitchFamily="18" charset="0"/>
              </a:rPr>
              <a:t>“Setting the value for the privacy parameter ε is </a:t>
            </a:r>
            <a:r>
              <a:rPr lang="en-US" sz="1600" dirty="0">
                <a:solidFill>
                  <a:srgbClr val="0000FF"/>
                </a:solidFill>
                <a:latin typeface="Modern No. 20" panose="02070704070505020303" pitchFamily="18" charset="0"/>
              </a:rPr>
              <a:t>arguably the most difficult decision</a:t>
            </a:r>
            <a:r>
              <a:rPr lang="en-US" sz="1600" b="1" dirty="0">
                <a:solidFill>
                  <a:srgbClr val="B79BFF"/>
                </a:solidFill>
                <a:latin typeface="Modern No. 20" panose="02070704070505020303" pitchFamily="18" charset="0"/>
              </a:rPr>
              <a:t> </a:t>
            </a:r>
            <a:r>
              <a:rPr lang="en-US" sz="1600" dirty="0">
                <a:latin typeface="Modern No. 20" panose="02070704070505020303" pitchFamily="18" charset="0"/>
              </a:rPr>
              <a:t>in any deployment of DP in practice.”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A9ED9-D510-D946-A622-EEE7074AAFBE}"/>
              </a:ext>
            </a:extLst>
          </p:cNvPr>
          <p:cNvSpPr txBox="1"/>
          <p:nvPr/>
        </p:nvSpPr>
        <p:spPr>
          <a:xfrm>
            <a:off x="5982443" y="2148734"/>
            <a:ext cx="5652827" cy="120032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Look at the Data! How Differential Privacy Reconfigures the Practices of Data Science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Jayshree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Sarathy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Sophia Song, Audrey Haque,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Tania Schlatter, Salil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Vadhan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63EB-6636-CF01-122A-400117A40A0F}"/>
              </a:ext>
            </a:extLst>
          </p:cNvPr>
          <p:cNvSpPr txBox="1"/>
          <p:nvPr/>
        </p:nvSpPr>
        <p:spPr>
          <a:xfrm>
            <a:off x="6202816" y="3553133"/>
            <a:ext cx="521208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conduct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19 data practitioners who are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non-experts in DP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they use a DP data analysis prototype to release privacy-preserving statistics about sensitive data”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62325-65CD-3A96-22EC-62859AE77687}"/>
              </a:ext>
            </a:extLst>
          </p:cNvPr>
          <p:cNvSpPr txBox="1"/>
          <p:nvPr/>
        </p:nvSpPr>
        <p:spPr>
          <a:xfrm>
            <a:off x="6202816" y="4562038"/>
            <a:ext cx="521208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“A…participant emphasized that given his less technical background, he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trouble understanding the meaning and implications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privacy-loss parameters.”</a:t>
            </a:r>
          </a:p>
        </p:txBody>
      </p:sp>
      <p:pic>
        <p:nvPicPr>
          <p:cNvPr id="4098" name="Picture 2" descr="arXiv.org (@arxiv) / Twitter">
            <a:extLst>
              <a:ext uri="{FF2B5EF4-FFF2-40B4-BE49-F238E27FC236}">
                <a16:creationId xmlns:a16="http://schemas.microsoft.com/office/drawing/2014/main" id="{CDC4CFC6-92AA-31A1-C91D-D89B3487A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1" r="-367" b="31508"/>
          <a:stretch/>
        </p:blipFill>
        <p:spPr bwMode="auto">
          <a:xfrm>
            <a:off x="7942296" y="1548882"/>
            <a:ext cx="1336605" cy="5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52B4AE-A442-34F7-53E7-7A5368071F8E}"/>
              </a:ext>
            </a:extLst>
          </p:cNvPr>
          <p:cNvSpPr txBox="1"/>
          <p:nvPr/>
        </p:nvSpPr>
        <p:spPr>
          <a:xfrm>
            <a:off x="6224931" y="5590613"/>
            <a:ext cx="52120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“I’d want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people like me who are kind of familiar with technical concepts like this.”</a:t>
            </a:r>
          </a:p>
        </p:txBody>
      </p:sp>
      <p:pic>
        <p:nvPicPr>
          <p:cNvPr id="9" name="Picture 4" descr="Annual Review of Statistics and Its Application - Wikipedia">
            <a:extLst>
              <a:ext uri="{FF2B5EF4-FFF2-40B4-BE49-F238E27FC236}">
                <a16:creationId xmlns:a16="http://schemas.microsoft.com/office/drawing/2014/main" id="{BAE4CCF4-A668-15EB-E59B-3D9C13FE9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5" r="2024"/>
          <a:stretch/>
        </p:blipFill>
        <p:spPr bwMode="auto">
          <a:xfrm>
            <a:off x="1712558" y="4263401"/>
            <a:ext cx="2679591" cy="3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0E100D-4A69-641C-437D-5C2971882998}"/>
              </a:ext>
            </a:extLst>
          </p:cNvPr>
          <p:cNvSpPr txBox="1"/>
          <p:nvPr/>
        </p:nvSpPr>
        <p:spPr>
          <a:xfrm>
            <a:off x="517335" y="4710729"/>
            <a:ext cx="5070036" cy="61555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Times New Roman" panose="02020603050405020304" pitchFamily="18" charset="0"/>
              </a:rPr>
              <a:t>Differential Privacy and Federal Data Releases </a:t>
            </a:r>
          </a:p>
          <a:p>
            <a:pPr algn="ctr"/>
            <a:r>
              <a:rPr lang="en-US" sz="1400" dirty="0">
                <a:cs typeface="Times New Roman" panose="02020603050405020304" pitchFamily="18" charset="0"/>
              </a:rPr>
              <a:t>Jerome P. Reiter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E7F30B-5E12-FBCF-233E-DFD508AB94C5}"/>
              </a:ext>
            </a:extLst>
          </p:cNvPr>
          <p:cNvSpPr txBox="1"/>
          <p:nvPr/>
        </p:nvSpPr>
        <p:spPr>
          <a:xfrm>
            <a:off x="446314" y="5416763"/>
            <a:ext cx="521208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“Agency policy makers—who generally are </a:t>
            </a:r>
            <a:r>
              <a:rPr lang="en-US" sz="1600" b="1" dirty="0">
                <a:solidFill>
                  <a:srgbClr val="0000FF"/>
                </a:solidFill>
                <a:cs typeface="Times New Roman" panose="02020603050405020304" pitchFamily="18" charset="0"/>
              </a:rPr>
              <a:t>not experts </a:t>
            </a:r>
            <a:r>
              <a:rPr lang="en-US" sz="1600" dirty="0">
                <a:cs typeface="Times New Roman" panose="02020603050405020304" pitchFamily="18" charset="0"/>
              </a:rPr>
              <a:t>in differential privacy—</a:t>
            </a:r>
            <a:r>
              <a:rPr lang="en-US" sz="1600" b="1" dirty="0">
                <a:solidFill>
                  <a:srgbClr val="0000FF"/>
                </a:solidFill>
                <a:cs typeface="Times New Roman" panose="02020603050405020304" pitchFamily="18" charset="0"/>
              </a:rPr>
              <a:t>need to comprehend privacy budgets </a:t>
            </a:r>
            <a:r>
              <a:rPr lang="en-US" sz="1600" dirty="0">
                <a:cs typeface="Times New Roman" panose="02020603050405020304" pitchFamily="18" charset="0"/>
              </a:rPr>
              <a:t>and data quality in familiar terms”</a:t>
            </a:r>
          </a:p>
        </p:txBody>
      </p:sp>
    </p:spTree>
    <p:extLst>
      <p:ext uri="{BB962C8B-B14F-4D97-AF65-F5344CB8AC3E}">
        <p14:creationId xmlns:p14="http://schemas.microsoft.com/office/powerpoint/2010/main" val="33773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3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D124-8FEA-7E7F-F995-FCBF240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F9BFCF88-BE09-DA53-BE2D-2BB3C9BF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485"/>
            <a:ext cx="4220953" cy="3991169"/>
          </a:xfrm>
        </p:spPr>
        <p:txBody>
          <a:bodyPr/>
          <a:lstStyle/>
          <a:p>
            <a:r>
              <a:rPr lang="en-US" dirty="0"/>
              <a:t>Substantial gain over naïve risk profile,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Gain due to incorporating uncertainty from the sampling mechanism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50BC-C66F-BB04-68ED-720332E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579F-D728-7E7F-5F31-23FCC15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2871-44EB-8105-2B9C-AE257AD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6" name="Picture 25" descr="\documentclass{article}&#10;\usepackage{amsmath}&#10;\usepackage{xcolor}&#10;\usepackage{enumitem}&#10;\usepackage[geometry]{ifsym}&#10;\pagestyle{empty}&#10;\definecolor{beamerblue}{rgb}{0.2,0.2,0.7}&#10;\begin{document}&#10;&#10;$$ r^*(p_i, q_i) = 3$$&#10;&#10;\end{document}" title="IguanaTex Bitmap Display">
            <a:extLst>
              <a:ext uri="{FF2B5EF4-FFF2-40B4-BE49-F238E27FC236}">
                <a16:creationId xmlns:a16="http://schemas.microsoft.com/office/drawing/2014/main" id="{175D794E-3948-FB3C-589B-6D55D81FF2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79" y="2970502"/>
            <a:ext cx="1682285" cy="305371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usepackage{enumitem}&#10;\usepackage[geometry]{ifsym}&#10;\pagestyle{empty}&#10;\definecolor{beamerblue}{rgb}{0.2,0.2,0.7}&#10;\def\ta{{\tilde a}}&#10;\def\tp{{\tilde p}}&#10;\def\tq{{\tilde q}}&#10;\def\tr{{\tilde r}}&#10;\begin{document}&#10;&#10;$$ r^*(p_i,q_i) = &#10;    \begin{cases}&#10;        \max\left\{\frac{\ta}{\tp q_i}, \tr \right\}, &amp; \mbox{if } p_i = \tp; \\&#10;        \infty, &amp; \mbox{if } p_i \neq \tp.&#10;    \end{cases}$$&#10;&#10;\end{document}" title="IguanaTex Bitmap Display">
            <a:extLst>
              <a:ext uri="{FF2B5EF4-FFF2-40B4-BE49-F238E27FC236}">
                <a16:creationId xmlns:a16="http://schemas.microsoft.com/office/drawing/2014/main" id="{091E9BC2-2ECC-F8DF-2EFC-6CCB59122F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89" y="2642014"/>
            <a:ext cx="4236191" cy="789333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usepackage{enumitem}&#10;\usepackage[geometry]{ifsym}&#10;\pagestyle{empty}&#10;\def\ta{{\tilde a}}&#10;\def\tp{{\tilde p}}&#10;\def\tq{{\tilde q}}&#10;\def\tr{{\tilde r}}&#10;\definecolor{beamerblue}{rgb}{0.2,0.2,0.7}&#10;\begin{document}&#10;&#10;$$ \varepsilon = \begin{cases}&#10;        \log\left(\frac{2(\tp\tr-\ta)}{\sqrt{\tr^2(1-\tp)^2 + 4(\tp\tr-\ta)\left(1 - \ta\right)} - \tr(1-\tp)}\right), &amp; \mbox{ if } \frac{\ta}{\tp} &lt; \tr; \\&#10;        \log\left(\frac{\ta(1 - \tp)}{\tp(1 - \ta)} \right), &amp; \mbox{ if } \frac{\ta}{\tp} \geq \tr.&#10;    \end{cases} $$&#10;&#10;\end{document}" title="IguanaTex Bitmap Display">
            <a:extLst>
              <a:ext uri="{FF2B5EF4-FFF2-40B4-BE49-F238E27FC236}">
                <a16:creationId xmlns:a16="http://schemas.microsoft.com/office/drawing/2014/main" id="{5720229D-965A-BBEF-9368-E8CABBE8EE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36" y="4548920"/>
            <a:ext cx="4844495" cy="850895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C40594A5-0502-35C0-83CE-C4567E3EAE93}"/>
              </a:ext>
            </a:extLst>
          </p:cNvPr>
          <p:cNvSpPr/>
          <p:nvPr/>
        </p:nvSpPr>
        <p:spPr>
          <a:xfrm rot="5400000">
            <a:off x="7718108" y="3729986"/>
            <a:ext cx="623349" cy="520296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 2">
            <a:extLst>
              <a:ext uri="{FF2B5EF4-FFF2-40B4-BE49-F238E27FC236}">
                <a16:creationId xmlns:a16="http://schemas.microsoft.com/office/drawing/2014/main" id="{4E7802F4-8B46-5D64-6B37-64E5F2C30EC8}"/>
              </a:ext>
            </a:extLst>
          </p:cNvPr>
          <p:cNvSpPr txBox="1">
            <a:spLocks/>
          </p:cNvSpPr>
          <p:nvPr/>
        </p:nvSpPr>
        <p:spPr>
          <a:xfrm>
            <a:off x="5289850" y="2017485"/>
            <a:ext cx="5777731" cy="57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Specific case of a general risk profile</a:t>
            </a:r>
          </a:p>
        </p:txBody>
      </p:sp>
      <p:pic>
        <p:nvPicPr>
          <p:cNvPr id="23" name="Picture 22" descr="\documentclass{article}&#10;\usepackage{amsmath}&#10;\usepackage{xcolor}&#10;\usepackage{enumitem}&#10;\usepackage[geometry]{ifsym}&#10;\pagestyle{empty}&#10;\definecolor{beamerblue}{rgb}{0.2,0.2,0.7}&#10;\begin{document}&#10;&#10;$$ \varepsilon = \log(3)/2 \approx 0.55 $$&#10;&#10;\end{document}" title="IguanaTex Bitmap Display">
            <a:extLst>
              <a:ext uri="{FF2B5EF4-FFF2-40B4-BE49-F238E27FC236}">
                <a16:creationId xmlns:a16="http://schemas.microsoft.com/office/drawing/2014/main" id="{D0255901-F4A2-EA91-DD57-351B2AF768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16" y="3970644"/>
            <a:ext cx="2550857" cy="30537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20600D29-CA6B-D06A-F012-B0C3DF4F3340}"/>
              </a:ext>
            </a:extLst>
          </p:cNvPr>
          <p:cNvSpPr/>
          <p:nvPr/>
        </p:nvSpPr>
        <p:spPr>
          <a:xfrm rot="5400000">
            <a:off x="2294413" y="3353760"/>
            <a:ext cx="466815" cy="568833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7" grpId="0" uiExpand="1" build="p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D7FB-9DE4-7C06-15F1-63929E0D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8CF2A-B903-8B80-0BB3-C06665401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3050" y="2020935"/>
                <a:ext cx="9810750" cy="403463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Propose framework for setting privacy budget in DP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Relate the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to more interpretable quantities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Use data holder’s disclosure risk profile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Focus on a particular class of adversaries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Prove a tighter bound on the relative risk under DP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Derive closed form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under realistic risk profiles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Provide code implementing this framework: https://github.com/zekicankazan/choosing_dp_epsilon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8CF2A-B903-8B80-0BB3-C06665401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050" y="2020935"/>
                <a:ext cx="9810750" cy="4034631"/>
              </a:xfrm>
              <a:blipFill>
                <a:blip r:embed="rId2"/>
                <a:stretch>
                  <a:fillRect l="-1491" t="-3480" b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2B82-A680-0F00-FA4B-CE7406E6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8001-98A5-6EB8-2551-94472BAD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BD49-9515-F78F-5ADE-5648E5F2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3A34-D95C-1DDF-DB2F-05455288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F8E8-022D-84E4-ADD5-F40F607F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050"/>
            <a:ext cx="10515600" cy="48803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sz="2100" dirty="0"/>
              <a:t>Pranav Dandekar, Nadia Fawaz, and </a:t>
            </a:r>
            <a:r>
              <a:rPr lang="en-US" sz="2100" dirty="0" err="1"/>
              <a:t>Stratis</a:t>
            </a:r>
            <a:r>
              <a:rPr lang="en-US" sz="2100" dirty="0"/>
              <a:t> Ioannidis. Privacy auctions for recommender systems. </a:t>
            </a:r>
            <a:r>
              <a:rPr lang="en-US" sz="2100" i="1" dirty="0"/>
              <a:t>ACM Transactions on Economics and Computation (TEAC), </a:t>
            </a:r>
            <a:r>
              <a:rPr lang="en-US" sz="2100" dirty="0"/>
              <a:t>2(3):1–22, 2014</a:t>
            </a:r>
          </a:p>
          <a:p>
            <a:pPr marL="457200" indent="-457200">
              <a:buNone/>
            </a:pPr>
            <a:r>
              <a:rPr lang="en-US" sz="2000" dirty="0" err="1"/>
              <a:t>Jörg</a:t>
            </a:r>
            <a:r>
              <a:rPr lang="en-US" sz="2000" dirty="0"/>
              <a:t> Drechsler. Differential privacy for government agencies—are we there yet? </a:t>
            </a:r>
            <a:r>
              <a:rPr lang="en-US" sz="2000" i="1" dirty="0"/>
              <a:t>Journal of the American Statistical Association</a:t>
            </a:r>
            <a:r>
              <a:rPr lang="en-US" sz="2000" dirty="0"/>
              <a:t>, 118(541):761–773, 2023</a:t>
            </a:r>
          </a:p>
          <a:p>
            <a:pPr marL="457200" indent="-457200">
              <a:buNone/>
            </a:pPr>
            <a:r>
              <a:rPr lang="en-US" sz="2000" dirty="0"/>
              <a:t>Cynthia </a:t>
            </a:r>
            <a:r>
              <a:rPr lang="en-US" sz="2000" dirty="0" err="1"/>
              <a:t>Dwork</a:t>
            </a:r>
            <a:r>
              <a:rPr lang="en-US" sz="2000" dirty="0"/>
              <a:t>, Frank McSherry, </a:t>
            </a:r>
            <a:r>
              <a:rPr lang="en-US" sz="2000" dirty="0" err="1"/>
              <a:t>Kobbi</a:t>
            </a:r>
            <a:r>
              <a:rPr lang="en-US" sz="2000" dirty="0"/>
              <a:t> Nissim, and Adam Smith. Calibrating noise to sensitivity in private data analysis. In </a:t>
            </a:r>
            <a:r>
              <a:rPr lang="en-US" sz="2000" i="1" dirty="0"/>
              <a:t>Theory of cryptography conference</a:t>
            </a:r>
            <a:r>
              <a:rPr lang="en-US" sz="2000" dirty="0"/>
              <a:t>, pages 265–284. Springer, 2006.</a:t>
            </a:r>
          </a:p>
          <a:p>
            <a:pPr marL="457200" indent="-457200">
              <a:buNone/>
            </a:pPr>
            <a:r>
              <a:rPr lang="en-US" sz="2000" dirty="0"/>
              <a:t>Lisa K Fleischer and Yu-Han </a:t>
            </a:r>
            <a:r>
              <a:rPr lang="en-US" sz="2000" dirty="0" err="1"/>
              <a:t>Lyu</a:t>
            </a:r>
            <a:r>
              <a:rPr lang="en-US" sz="2000" dirty="0"/>
              <a:t>. Approximately optimal auctions for selling privacy when costs are correlated with data. In </a:t>
            </a:r>
            <a:r>
              <a:rPr lang="en-US" sz="2000" i="1" dirty="0"/>
              <a:t>Proceedings of the 13th ACM conference on electronic commerce</a:t>
            </a:r>
            <a:r>
              <a:rPr lang="en-US" sz="2000" dirty="0"/>
              <a:t>, pages 568–585, 2012</a:t>
            </a:r>
          </a:p>
          <a:p>
            <a:pPr marL="457200" indent="-457200">
              <a:buNone/>
            </a:pPr>
            <a:r>
              <a:rPr lang="en-US" sz="2000" dirty="0" err="1"/>
              <a:t>Ruobin</a:t>
            </a:r>
            <a:r>
              <a:rPr lang="en-US" sz="2000" dirty="0"/>
              <a:t> Gong and Xiao-Li Meng. Congenial differential privacy under mandated disclosure. In </a:t>
            </a:r>
            <a:r>
              <a:rPr lang="en-US" sz="2000" i="1" dirty="0"/>
              <a:t>Proceedings of the 2020 ACM-IMS on foundations of data science conference</a:t>
            </a:r>
            <a:r>
              <a:rPr lang="en-US" sz="2000" dirty="0"/>
              <a:t>, pages 59–70, 2020.</a:t>
            </a:r>
          </a:p>
          <a:p>
            <a:pPr marL="457200" indent="-457200">
              <a:buNone/>
            </a:pPr>
            <a:r>
              <a:rPr lang="en-US" sz="2100" dirty="0"/>
              <a:t>Justin Hsu, Marco </a:t>
            </a:r>
            <a:r>
              <a:rPr lang="en-US" sz="2100" dirty="0" err="1"/>
              <a:t>Gaboardi</a:t>
            </a:r>
            <a:r>
              <a:rPr lang="en-US" sz="2100" dirty="0"/>
              <a:t>, Andreas </a:t>
            </a:r>
            <a:r>
              <a:rPr lang="en-US" sz="2100" dirty="0" err="1"/>
              <a:t>Haeberlen</a:t>
            </a:r>
            <a:r>
              <a:rPr lang="en-US" sz="2100" dirty="0"/>
              <a:t>, Sanjeev Khanna, Arjun Narayan, Benjamin C Pierce, and Aaron Roth. Differential privacy: An economic method for choosing epsilon. In </a:t>
            </a:r>
            <a:r>
              <a:rPr lang="en-US" sz="2100" i="1" dirty="0"/>
              <a:t>2014 IEEE 27th Computer Security Foundations Symposium</a:t>
            </a:r>
            <a:r>
              <a:rPr lang="en-US" sz="2100" dirty="0"/>
              <a:t>, pages 398–410. IEEE, 2014.</a:t>
            </a:r>
          </a:p>
          <a:p>
            <a:pPr marL="457200" indent="-457200">
              <a:buNone/>
            </a:pPr>
            <a:r>
              <a:rPr lang="en-US" sz="2000" dirty="0" err="1"/>
              <a:t>Jaewoo</a:t>
            </a:r>
            <a:r>
              <a:rPr lang="en-US" sz="2000" dirty="0"/>
              <a:t> Lee and Chris Clifton. How much is enough? choosing ε for differential privacy. In </a:t>
            </a:r>
            <a:r>
              <a:rPr lang="en-US" sz="2000" i="1" dirty="0"/>
              <a:t>International Conference on Information Security</a:t>
            </a:r>
            <a:r>
              <a:rPr lang="en-US" sz="2000" dirty="0"/>
              <a:t>, pages 325–340. Springer, 2011.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16EB-8701-5402-8183-3700B7EE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Friday, October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6DA7D-2F22-88E7-6339-84261AA5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4D25D-0857-4CAD-7DCB-2585013C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17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3A34-D95C-1DDF-DB2F-05455288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F8E8-022D-84E4-ADD5-F40F607F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050"/>
            <a:ext cx="10515600" cy="218155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000" dirty="0"/>
              <a:t>Chao Li, Daniel Yang Li, Gerome </a:t>
            </a:r>
            <a:r>
              <a:rPr lang="en-US" sz="2000" dirty="0" err="1"/>
              <a:t>Miklau</a:t>
            </a:r>
            <a:r>
              <a:rPr lang="en-US" sz="2000" dirty="0"/>
              <a:t>, and Dan Suciu. A theory of pricing private data. </a:t>
            </a:r>
            <a:r>
              <a:rPr lang="en-US" sz="2000" i="1" dirty="0"/>
              <a:t>ACM Transactions on Database Systems (TODS)</a:t>
            </a:r>
            <a:r>
              <a:rPr lang="en-US" sz="2000" dirty="0"/>
              <a:t>, 39(4):1–28, 2014.</a:t>
            </a:r>
          </a:p>
          <a:p>
            <a:pPr marL="457200" indent="-457200">
              <a:buNone/>
            </a:pPr>
            <a:r>
              <a:rPr lang="en-US" sz="2000" dirty="0"/>
              <a:t>Jerome P Reiter. Differential privacy and federal data releases. </a:t>
            </a:r>
            <a:r>
              <a:rPr lang="en-US" sz="2000" i="1" dirty="0"/>
              <a:t>Annual review of statistics and its application</a:t>
            </a:r>
            <a:r>
              <a:rPr lang="en-US" sz="2000" dirty="0"/>
              <a:t>, 6:85–101, 2019.</a:t>
            </a:r>
          </a:p>
          <a:p>
            <a:pPr marL="457200" indent="-457200">
              <a:buNone/>
            </a:pPr>
            <a:r>
              <a:rPr lang="en-US" sz="2000" dirty="0"/>
              <a:t>Jayshree </a:t>
            </a:r>
            <a:r>
              <a:rPr lang="en-US" sz="2000" dirty="0" err="1"/>
              <a:t>Sarathy</a:t>
            </a:r>
            <a:r>
              <a:rPr lang="en-US" sz="2000" dirty="0"/>
              <a:t>, Sophia Song, Audrey Haque, Tania Schlatter, and Salil </a:t>
            </a:r>
            <a:r>
              <a:rPr lang="en-US" sz="2000" dirty="0" err="1"/>
              <a:t>Vadhan</a:t>
            </a:r>
            <a:r>
              <a:rPr lang="en-US" sz="2000" dirty="0"/>
              <a:t>. Don’t look</a:t>
            </a:r>
            <a:br>
              <a:rPr lang="en-US" sz="2000" dirty="0"/>
            </a:br>
            <a:r>
              <a:rPr lang="en-US" sz="2000" dirty="0"/>
              <a:t>at the data! how differential privacy reconfigures the practices of data science. </a:t>
            </a:r>
            <a:r>
              <a:rPr lang="en-US" sz="2000" i="1" dirty="0" err="1"/>
              <a:t>arXiv</a:t>
            </a:r>
            <a:r>
              <a:rPr lang="en-US" sz="2000" i="1" dirty="0"/>
              <a:t> preprint</a:t>
            </a:r>
            <a:r>
              <a:rPr lang="en-US" sz="2000" dirty="0"/>
              <a:t> </a:t>
            </a:r>
            <a:r>
              <a:rPr lang="en-US" sz="2000" i="1" dirty="0"/>
              <a:t>arXiv:2302.11775</a:t>
            </a:r>
            <a:r>
              <a:rPr lang="en-US" sz="2000" dirty="0"/>
              <a:t>, 2023.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216EB-8701-5402-8183-3700B7EE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Friday, October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6DA7D-2F22-88E7-6339-84261AA5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4D25D-0857-4CAD-7DCB-2585013C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452DA8-F460-F336-6F54-E7F351004DB9}"/>
              </a:ext>
            </a:extLst>
          </p:cNvPr>
          <p:cNvSpPr txBox="1">
            <a:spLocks/>
          </p:cNvSpPr>
          <p:nvPr/>
        </p:nvSpPr>
        <p:spPr>
          <a:xfrm>
            <a:off x="838200" y="3671790"/>
            <a:ext cx="10515600" cy="693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ell MT" panose="02020503060305020303" pitchFamily="18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Sources for Images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651425-177B-F3C1-D26B-17D7E422A40D}"/>
              </a:ext>
            </a:extLst>
          </p:cNvPr>
          <p:cNvSpPr txBox="1">
            <a:spLocks/>
          </p:cNvSpPr>
          <p:nvPr/>
        </p:nvSpPr>
        <p:spPr>
          <a:xfrm>
            <a:off x="838200" y="4617098"/>
            <a:ext cx="10515600" cy="172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Adversary:</a:t>
            </a:r>
            <a:r>
              <a:rPr lang="en-US" sz="2000" dirty="0"/>
              <a:t> https://www. pngitem.com/middle/</a:t>
            </a:r>
            <a:r>
              <a:rPr lang="en-US" sz="2000" dirty="0" err="1"/>
              <a:t>JRxwJ_hacker</a:t>
            </a:r>
            <a:r>
              <a:rPr lang="en-US" sz="2000" dirty="0"/>
              <a:t>-clipart-</a:t>
            </a:r>
            <a:r>
              <a:rPr lang="en-US" sz="2000" dirty="0" err="1"/>
              <a:t>hd</a:t>
            </a:r>
            <a:r>
              <a:rPr lang="en-US" sz="2000" dirty="0"/>
              <a:t>-</a:t>
            </a:r>
            <a:r>
              <a:rPr lang="en-US" sz="2000" dirty="0" err="1"/>
              <a:t>png</a:t>
            </a:r>
            <a:r>
              <a:rPr lang="en-US" sz="2000" dirty="0"/>
              <a:t>-download/</a:t>
            </a:r>
          </a:p>
          <a:p>
            <a:r>
              <a:rPr lang="en-US" sz="2000" b="1" dirty="0"/>
              <a:t>Person:</a:t>
            </a:r>
            <a:r>
              <a:rPr lang="en-US" sz="2000" dirty="0"/>
              <a:t> https://www.silhouette.pics/73284/person-icon-clipart-silhouette.php</a:t>
            </a:r>
          </a:p>
          <a:p>
            <a:r>
              <a:rPr lang="en-US" sz="2000" b="1" dirty="0"/>
              <a:t>Released Data: </a:t>
            </a:r>
            <a:r>
              <a:rPr lang="en-US" sz="2000" dirty="0"/>
              <a:t>https://www.istockphoto.com/illustrations/data-table</a:t>
            </a:r>
          </a:p>
          <a:p>
            <a:r>
              <a:rPr lang="en-US" sz="2000" b="1" dirty="0"/>
              <a:t>Thought Bubble: </a:t>
            </a:r>
            <a:r>
              <a:rPr lang="en-US" sz="2000" dirty="0"/>
              <a:t>https://www.elearningdesigner.co.uk/freebies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607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7AB8-2C0F-F835-A505-F7C8420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Prior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D5EA-0F37-BC95-BAE7-ECC251B4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A110F-ECB8-9C5E-2F72-16AE1B37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EC129-71EF-0825-5051-49F47D54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0237FD8D-FF06-59BB-7D3B-19051B0D8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23" b="4694"/>
          <a:stretch/>
        </p:blipFill>
        <p:spPr>
          <a:xfrm>
            <a:off x="2032519" y="1500551"/>
            <a:ext cx="545284" cy="613092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1315A5E-6BC9-CC17-B88F-C720B0E8F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8" r="40020" b="26588"/>
          <a:stretch/>
        </p:blipFill>
        <p:spPr>
          <a:xfrm>
            <a:off x="2663502" y="1552747"/>
            <a:ext cx="917898" cy="52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870041-4781-FAE3-7A02-021854449684}"/>
              </a:ext>
            </a:extLst>
          </p:cNvPr>
          <p:cNvSpPr txBox="1"/>
          <p:nvPr/>
        </p:nvSpPr>
        <p:spPr>
          <a:xfrm>
            <a:off x="838200" y="2253693"/>
            <a:ext cx="4213913" cy="1107996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odern No. 20" panose="02070704070505020303" pitchFamily="18" charset="0"/>
              </a:rPr>
              <a:t>How Much is Enough? Choosing ε for Differential Privacy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Modern No. 20" panose="02070704070505020303" pitchFamily="18" charset="0"/>
              </a:rPr>
              <a:t>Jaewoo</a:t>
            </a:r>
            <a:r>
              <a:rPr lang="en-US" dirty="0">
                <a:solidFill>
                  <a:schemeClr val="tx1"/>
                </a:solidFill>
                <a:latin typeface="Modern No. 20" panose="02070704070505020303" pitchFamily="18" charset="0"/>
              </a:rPr>
              <a:t> Lee and Chris Clifton</a:t>
            </a:r>
            <a:endParaRPr lang="en-US" dirty="0">
              <a:latin typeface="Modern No. 20" panose="020707040705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8646F7-1CE0-3301-DCF4-322BD97B803A}"/>
              </a:ext>
            </a:extLst>
          </p:cNvPr>
          <p:cNvSpPr txBox="1"/>
          <p:nvPr/>
        </p:nvSpPr>
        <p:spPr>
          <a:xfrm>
            <a:off x="5409163" y="1558969"/>
            <a:ext cx="2972837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Idea</a:t>
            </a:r>
            <a:endParaRPr lang="en-US" sz="2000" b="1" dirty="0">
              <a:latin typeface="Bell MT" panose="02020503060305020303" pitchFamily="18" charset="0"/>
            </a:endParaRP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Bound Bayesian disclosure risks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5B4D4-4C18-9252-B920-4F3C59DF8D66}"/>
              </a:ext>
            </a:extLst>
          </p:cNvPr>
          <p:cNvSpPr txBox="1"/>
          <p:nvPr/>
        </p:nvSpPr>
        <p:spPr>
          <a:xfrm>
            <a:off x="5409162" y="2666964"/>
            <a:ext cx="29728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DP Mechanism</a:t>
            </a:r>
            <a:endParaRPr lang="en-US" sz="2000" b="1" dirty="0">
              <a:latin typeface="Bell MT" panose="02020503060305020303" pitchFamily="18" charset="0"/>
            </a:endParaRP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Laplace Mechanism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384FA0-1459-E029-F22C-62F3464547B5}"/>
              </a:ext>
            </a:extLst>
          </p:cNvPr>
          <p:cNvSpPr txBox="1"/>
          <p:nvPr/>
        </p:nvSpPr>
        <p:spPr>
          <a:xfrm>
            <a:off x="8382000" y="1558969"/>
            <a:ext cx="2971800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Assumptions</a:t>
            </a:r>
            <a:endParaRPr lang="en-US" sz="2000" b="1" dirty="0">
              <a:latin typeface="Bell MT" panose="02020503060305020303" pitchFamily="18" charset="0"/>
            </a:endParaRPr>
          </a:p>
          <a:p>
            <a:endParaRPr lang="en-US" sz="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Population is public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Release consists of subset with a common trait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Adversary only interested in individual’s inclusion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00599-9846-95E6-5B2A-2643826F0B9C}"/>
              </a:ext>
            </a:extLst>
          </p:cNvPr>
          <p:cNvSpPr txBox="1"/>
          <p:nvPr/>
        </p:nvSpPr>
        <p:spPr>
          <a:xfrm>
            <a:off x="5409163" y="3947461"/>
            <a:ext cx="297283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Idea</a:t>
            </a:r>
            <a:endParaRPr lang="en-US" sz="2000" b="1" dirty="0">
              <a:latin typeface="Bell MT" panose="02020503060305020303" pitchFamily="18" charset="0"/>
            </a:endParaRP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Two-party model with analyst and participant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BAE1AC-555B-A2A3-7985-593BF13AA585}"/>
              </a:ext>
            </a:extLst>
          </p:cNvPr>
          <p:cNvSpPr txBox="1"/>
          <p:nvPr/>
        </p:nvSpPr>
        <p:spPr>
          <a:xfrm>
            <a:off x="5409162" y="5055456"/>
            <a:ext cx="29728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DP Mechanism</a:t>
            </a:r>
            <a:endParaRPr lang="en-US" sz="2000" b="1" dirty="0">
              <a:latin typeface="Bell MT" panose="02020503060305020303" pitchFamily="18" charset="0"/>
            </a:endParaRP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Any DP Mechanisms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A06AD-F904-F970-2B9E-137F6C2697AC}"/>
              </a:ext>
            </a:extLst>
          </p:cNvPr>
          <p:cNvSpPr txBox="1"/>
          <p:nvPr/>
        </p:nvSpPr>
        <p:spPr>
          <a:xfrm>
            <a:off x="8381999" y="3947461"/>
            <a:ext cx="3164841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Assumptions</a:t>
            </a:r>
            <a:endParaRPr lang="en-US" sz="2000" b="1" dirty="0">
              <a:latin typeface="Bell MT" panose="02020503060305020303" pitchFamily="18" charset="0"/>
            </a:endParaRPr>
          </a:p>
          <a:p>
            <a:endParaRPr lang="en-US" sz="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Data not yet collected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Individuals participate if compensation from study outweighs risk to privacy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Fixed total monetary budget</a:t>
            </a:r>
          </a:p>
        </p:txBody>
      </p:sp>
      <p:pic>
        <p:nvPicPr>
          <p:cNvPr id="5122" name="Picture 2" descr="CSF 2023 - 36th IEEE Computer Security Foundations Symposium">
            <a:extLst>
              <a:ext uri="{FF2B5EF4-FFF2-40B4-BE49-F238E27FC236}">
                <a16:creationId xmlns:a16="http://schemas.microsoft.com/office/drawing/2014/main" id="{9951DF2F-2234-A5BF-BBA9-C6878ECAA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67" y="3793426"/>
            <a:ext cx="2413467" cy="7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2A27F0-E5EE-C8CA-6992-406426E24B84}"/>
              </a:ext>
            </a:extLst>
          </p:cNvPr>
          <p:cNvSpPr txBox="1"/>
          <p:nvPr/>
        </p:nvSpPr>
        <p:spPr>
          <a:xfrm>
            <a:off x="645160" y="4532236"/>
            <a:ext cx="4599992" cy="1261884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odern No. 20" panose="02070704070505020303" pitchFamily="18" charset="0"/>
              </a:rPr>
              <a:t>Differential Privacy: An Economic Method for Choosing Epsilon </a:t>
            </a:r>
          </a:p>
          <a:p>
            <a:pPr algn="ctr"/>
            <a:r>
              <a:rPr lang="en-US" sz="1400" dirty="0">
                <a:latin typeface="Modern No. 20" panose="02070704070505020303" pitchFamily="18" charset="0"/>
              </a:rPr>
              <a:t>Justin Hsu, Marco </a:t>
            </a:r>
            <a:r>
              <a:rPr lang="en-US" sz="1400" dirty="0" err="1">
                <a:latin typeface="Modern No. 20" panose="02070704070505020303" pitchFamily="18" charset="0"/>
              </a:rPr>
              <a:t>Gaboardi</a:t>
            </a:r>
            <a:r>
              <a:rPr lang="en-US" sz="1400" dirty="0">
                <a:latin typeface="Modern No. 20" panose="02070704070505020303" pitchFamily="18" charset="0"/>
              </a:rPr>
              <a:t>, Andreas </a:t>
            </a:r>
            <a:r>
              <a:rPr lang="en-US" sz="1400" dirty="0" err="1">
                <a:latin typeface="Modern No. 20" panose="02070704070505020303" pitchFamily="18" charset="0"/>
              </a:rPr>
              <a:t>Haeberlen</a:t>
            </a:r>
            <a:r>
              <a:rPr lang="en-US" sz="1400" dirty="0">
                <a:latin typeface="Modern No. 20" panose="02070704070505020303" pitchFamily="18" charset="0"/>
              </a:rPr>
              <a:t>, Sanjeev Khanna, Arjun Narayan, Benjamin C. Pierce, Aaron Roth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390AB-4716-5A25-5B77-9C5C8C46AD6E}"/>
              </a:ext>
            </a:extLst>
          </p:cNvPr>
          <p:cNvSpPr txBox="1"/>
          <p:nvPr/>
        </p:nvSpPr>
        <p:spPr>
          <a:xfrm>
            <a:off x="717742" y="5911986"/>
            <a:ext cx="644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+ Dandekar et al. (2014), Fleischer and </a:t>
            </a:r>
            <a:r>
              <a:rPr lang="en-US" dirty="0" err="1">
                <a:latin typeface="Bell MT" panose="02020503060305020303" pitchFamily="18" charset="0"/>
              </a:rPr>
              <a:t>Lyu</a:t>
            </a:r>
            <a:r>
              <a:rPr lang="en-US" dirty="0">
                <a:latin typeface="Bell MT" panose="02020503060305020303" pitchFamily="18" charset="0"/>
              </a:rPr>
              <a:t> (2012), Li et al. (2014)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A9815-15AD-67BE-3026-C57A2C4710FF}"/>
              </a:ext>
            </a:extLst>
          </p:cNvPr>
          <p:cNvSpPr/>
          <p:nvPr/>
        </p:nvSpPr>
        <p:spPr>
          <a:xfrm>
            <a:off x="838200" y="3550981"/>
            <a:ext cx="10515600" cy="73152"/>
          </a:xfrm>
          <a:prstGeom prst="rect">
            <a:avLst/>
          </a:prstGeom>
          <a:solidFill>
            <a:srgbClr val="383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 1 1">
            <a:extLst>
              <a:ext uri="{FF2B5EF4-FFF2-40B4-BE49-F238E27FC236}">
                <a16:creationId xmlns:a16="http://schemas.microsoft.com/office/drawing/2014/main" id="{20EFB7E3-8907-70E5-6820-9FD931CE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486335"/>
              </p:ext>
            </p:extLst>
          </p:nvPr>
        </p:nvGraphicFramePr>
        <p:xfrm>
          <a:off x="4546795" y="1565487"/>
          <a:ext cx="3151188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567">
                  <a:extLst>
                    <a:ext uri="{9D8B030D-6E8A-4147-A177-3AD203B41FA5}">
                      <a16:colId xmlns:a16="http://schemas.microsoft.com/office/drawing/2014/main" val="3215964214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3365928818"/>
                    </a:ext>
                  </a:extLst>
                </a:gridCol>
                <a:gridCol w="435293">
                  <a:extLst>
                    <a:ext uri="{9D8B030D-6E8A-4147-A177-3AD203B41FA5}">
                      <a16:colId xmlns:a16="http://schemas.microsoft.com/office/drawing/2014/main" val="630925501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val="1551069154"/>
                    </a:ext>
                  </a:extLst>
                </a:gridCol>
                <a:gridCol w="314643">
                  <a:extLst>
                    <a:ext uri="{9D8B030D-6E8A-4147-A177-3AD203B41FA5}">
                      <a16:colId xmlns:a16="http://schemas.microsoft.com/office/drawing/2014/main" val="2319224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Name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Variable 1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V2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V3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32582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3828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Alice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61350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</a:rPr>
                        <a:t>Gertrude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2349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Bob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262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17092"/>
                  </a:ext>
                </a:extLst>
              </a:tr>
            </a:tbl>
          </a:graphicData>
        </a:graphic>
      </p:graphicFrame>
      <p:graphicFrame>
        <p:nvGraphicFramePr>
          <p:cNvPr id="9" name="Table 7 1 2">
            <a:extLst>
              <a:ext uri="{FF2B5EF4-FFF2-40B4-BE49-F238E27FC236}">
                <a16:creationId xmlns:a16="http://schemas.microsoft.com/office/drawing/2014/main" id="{9E4C2228-A94E-5FBE-048D-223741466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907700"/>
              </p:ext>
            </p:extLst>
          </p:nvPr>
        </p:nvGraphicFramePr>
        <p:xfrm>
          <a:off x="4546797" y="1565418"/>
          <a:ext cx="3151188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567">
                  <a:extLst>
                    <a:ext uri="{9D8B030D-6E8A-4147-A177-3AD203B41FA5}">
                      <a16:colId xmlns:a16="http://schemas.microsoft.com/office/drawing/2014/main" val="3215964214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3365928818"/>
                    </a:ext>
                  </a:extLst>
                </a:gridCol>
                <a:gridCol w="435293">
                  <a:extLst>
                    <a:ext uri="{9D8B030D-6E8A-4147-A177-3AD203B41FA5}">
                      <a16:colId xmlns:a16="http://schemas.microsoft.com/office/drawing/2014/main" val="630925501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val="1551069154"/>
                    </a:ext>
                  </a:extLst>
                </a:gridCol>
                <a:gridCol w="314643">
                  <a:extLst>
                    <a:ext uri="{9D8B030D-6E8A-4147-A177-3AD203B41FA5}">
                      <a16:colId xmlns:a16="http://schemas.microsoft.com/office/drawing/2014/main" val="2319224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Name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Variable 1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V2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V3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32582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3828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Alice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61350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Gertrude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2349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Bob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262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1709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54EE62-9C19-2FAA-8DA0-C0A6BE5A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Interpretation of DP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B949-9DF5-9A50-F01C-B41EB8FD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B3170-C408-E42F-60D6-879C4D51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FE6E1-9793-D642-CE06-DC986A2E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7C0ACD-185C-4F6C-83B2-E4A562476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3196"/>
            <a:ext cx="1334729" cy="1521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AE40EF-9952-1343-32B4-A92AD86F1950}"/>
              </a:ext>
            </a:extLst>
          </p:cNvPr>
          <p:cNvSpPr txBox="1"/>
          <p:nvPr/>
        </p:nvSpPr>
        <p:spPr>
          <a:xfrm>
            <a:off x="968237" y="5904238"/>
            <a:ext cx="10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Adversary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5D2A2-86FC-98F2-25DE-E035CCA159EE}"/>
              </a:ext>
            </a:extLst>
          </p:cNvPr>
          <p:cNvSpPr txBox="1"/>
          <p:nvPr/>
        </p:nvSpPr>
        <p:spPr>
          <a:xfrm>
            <a:off x="5086225" y="5885556"/>
            <a:ext cx="186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Released Statistics</a:t>
            </a:r>
          </a:p>
        </p:txBody>
      </p:sp>
      <p:pic>
        <p:nvPicPr>
          <p:cNvPr id="13" name="Picture 4 1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5E6294D7-6F24-3896-B6E3-846E3675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13" y="4598707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C15694E-03B0-77D6-ACDF-DBE59E00B0C4}"/>
              </a:ext>
            </a:extLst>
          </p:cNvPr>
          <p:cNvSpPr/>
          <p:nvPr/>
        </p:nvSpPr>
        <p:spPr>
          <a:xfrm>
            <a:off x="2416627" y="5178490"/>
            <a:ext cx="2916886" cy="182880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B5D5D2E-E8BD-5E5D-FBF8-591AB1463492}"/>
              </a:ext>
            </a:extLst>
          </p:cNvPr>
          <p:cNvSpPr/>
          <p:nvPr/>
        </p:nvSpPr>
        <p:spPr>
          <a:xfrm rot="5400000">
            <a:off x="5380566" y="3939872"/>
            <a:ext cx="1226305" cy="204562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amsmath}&#10;\usepackage{xcolor}&#10;\usepackage{enumitem}&#10;\usepackage[geometry]{ifsym}&#10;\pagestyle{empty}&#10;\definecolor{beamerblue}{rgb}{0.2,0.2,0.7}&#10;\begin{document}&#10;&#10;$\varepsilon$-DP&#10;&#10;\end{document}" title="IguanaTex Bitmap Display">
            <a:extLst>
              <a:ext uri="{FF2B5EF4-FFF2-40B4-BE49-F238E27FC236}">
                <a16:creationId xmlns:a16="http://schemas.microsoft.com/office/drawing/2014/main" id="{47E5C5AE-F74D-CB1D-829C-1F06C636DA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4" y="3904700"/>
            <a:ext cx="656457" cy="213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2EA2C1-1A91-1568-F35B-476A387117AC}"/>
              </a:ext>
            </a:extLst>
          </p:cNvPr>
          <p:cNvSpPr txBox="1"/>
          <p:nvPr/>
        </p:nvSpPr>
        <p:spPr>
          <a:xfrm>
            <a:off x="10021916" y="3166685"/>
            <a:ext cx="1013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Gertrude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ECBBF7B-3F7A-1E5B-0418-6D511CD7A5D7}"/>
              </a:ext>
            </a:extLst>
          </p:cNvPr>
          <p:cNvSpPr/>
          <p:nvPr/>
        </p:nvSpPr>
        <p:spPr>
          <a:xfrm flipH="1">
            <a:off x="7852541" y="2339881"/>
            <a:ext cx="1961963" cy="250786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9489D0-A8AE-6F3A-10B4-357930883C13}"/>
              </a:ext>
            </a:extLst>
          </p:cNvPr>
          <p:cNvSpPr txBox="1"/>
          <p:nvPr/>
        </p:nvSpPr>
        <p:spPr>
          <a:xfrm>
            <a:off x="8058254" y="2101921"/>
            <a:ext cx="17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Included in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73C298-1365-2077-4136-A9A1DF14F26C}"/>
              </a:ext>
            </a:extLst>
          </p:cNvPr>
          <p:cNvSpPr txBox="1"/>
          <p:nvPr/>
        </p:nvSpPr>
        <p:spPr>
          <a:xfrm>
            <a:off x="2416627" y="4861584"/>
            <a:ext cx="281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Examine Released Statistics</a:t>
            </a:r>
          </a:p>
        </p:txBody>
      </p:sp>
      <p:pic>
        <p:nvPicPr>
          <p:cNvPr id="2052" name="Picture 4 2" descr="Vector clip art of user symbol | Free SVG">
            <a:extLst>
              <a:ext uri="{FF2B5EF4-FFF2-40B4-BE49-F238E27FC236}">
                <a16:creationId xmlns:a16="http://schemas.microsoft.com/office/drawing/2014/main" id="{BFA20B21-0514-AC31-8DC4-6BE2767D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07" y="16772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64A33-3D35-668D-73DC-B5F34001093A}"/>
              </a:ext>
            </a:extLst>
          </p:cNvPr>
          <p:cNvSpPr txBox="1"/>
          <p:nvPr/>
        </p:nvSpPr>
        <p:spPr>
          <a:xfrm>
            <a:off x="5371640" y="3108860"/>
            <a:ext cx="1784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Confidential Data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5FCC9A-B544-BB8A-6899-A9E7D81D079F}"/>
              </a:ext>
            </a:extLst>
          </p:cNvPr>
          <p:cNvGrpSpPr/>
          <p:nvPr/>
        </p:nvGrpSpPr>
        <p:grpSpPr>
          <a:xfrm flipH="1">
            <a:off x="1910266" y="3909534"/>
            <a:ext cx="599068" cy="718084"/>
            <a:chOff x="4739186" y="1964323"/>
            <a:chExt cx="613418" cy="880723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DB944D1-99F5-7C06-28BD-ED1EA944F431}"/>
                </a:ext>
              </a:extLst>
            </p:cNvPr>
            <p:cNvSpPr/>
            <p:nvPr/>
          </p:nvSpPr>
          <p:spPr>
            <a:xfrm>
              <a:off x="5112295" y="2684403"/>
              <a:ext cx="202954" cy="160643"/>
            </a:xfrm>
            <a:custGeom>
              <a:avLst/>
              <a:gdLst>
                <a:gd name="connsiteX0" fmla="*/ 141994 w 202954"/>
                <a:gd name="connsiteY0" fmla="*/ 12524 h 160643"/>
                <a:gd name="connsiteX1" fmla="*/ 20074 w 202954"/>
                <a:gd name="connsiteY1" fmla="*/ 12524 h 160643"/>
                <a:gd name="connsiteX2" fmla="*/ 11365 w 202954"/>
                <a:gd name="connsiteY2" fmla="*/ 117027 h 160643"/>
                <a:gd name="connsiteX3" fmla="*/ 133285 w 202954"/>
                <a:gd name="connsiteY3" fmla="*/ 160570 h 160643"/>
                <a:gd name="connsiteX4" fmla="*/ 202954 w 202954"/>
                <a:gd name="connsiteY4" fmla="*/ 108318 h 160643"/>
                <a:gd name="connsiteX5" fmla="*/ 141994 w 202954"/>
                <a:gd name="connsiteY5" fmla="*/ 12524 h 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954" h="160643">
                  <a:moveTo>
                    <a:pt x="141994" y="12524"/>
                  </a:moveTo>
                  <a:cubicBezTo>
                    <a:pt x="111514" y="-3442"/>
                    <a:pt x="41845" y="-4893"/>
                    <a:pt x="20074" y="12524"/>
                  </a:cubicBezTo>
                  <a:cubicBezTo>
                    <a:pt x="-1698" y="29941"/>
                    <a:pt x="-7503" y="92353"/>
                    <a:pt x="11365" y="117027"/>
                  </a:cubicBezTo>
                  <a:cubicBezTo>
                    <a:pt x="30233" y="141701"/>
                    <a:pt x="101354" y="162021"/>
                    <a:pt x="133285" y="160570"/>
                  </a:cubicBezTo>
                  <a:cubicBezTo>
                    <a:pt x="165216" y="159119"/>
                    <a:pt x="202954" y="131541"/>
                    <a:pt x="202954" y="108318"/>
                  </a:cubicBezTo>
                  <a:cubicBezTo>
                    <a:pt x="202954" y="85095"/>
                    <a:pt x="172474" y="28490"/>
                    <a:pt x="141994" y="125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96A8FCF-1451-7A1E-5C22-867ADFCABD62}"/>
                </a:ext>
              </a:extLst>
            </p:cNvPr>
            <p:cNvSpPr/>
            <p:nvPr/>
          </p:nvSpPr>
          <p:spPr>
            <a:xfrm>
              <a:off x="4739186" y="1964323"/>
              <a:ext cx="339283" cy="341576"/>
            </a:xfrm>
            <a:custGeom>
              <a:avLst/>
              <a:gdLst>
                <a:gd name="connsiteX0" fmla="*/ 334479 w 339283"/>
                <a:gd name="connsiteY0" fmla="*/ 137308 h 341576"/>
                <a:gd name="connsiteX1" fmla="*/ 212559 w 339283"/>
                <a:gd name="connsiteY1" fmla="*/ 6679 h 341576"/>
                <a:gd name="connsiteX2" fmla="*/ 29679 w 339283"/>
                <a:gd name="connsiteY2" fmla="*/ 41513 h 341576"/>
                <a:gd name="connsiteX3" fmla="*/ 12262 w 339283"/>
                <a:gd name="connsiteY3" fmla="*/ 233102 h 341576"/>
                <a:gd name="connsiteX4" fmla="*/ 151599 w 339283"/>
                <a:gd name="connsiteY4" fmla="*/ 337605 h 341576"/>
                <a:gd name="connsiteX5" fmla="*/ 299645 w 339283"/>
                <a:gd name="connsiteY5" fmla="*/ 302771 h 341576"/>
                <a:gd name="connsiteX6" fmla="*/ 334479 w 339283"/>
                <a:gd name="connsiteY6" fmla="*/ 137308 h 3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83" h="341576">
                  <a:moveTo>
                    <a:pt x="334479" y="137308"/>
                  </a:moveTo>
                  <a:cubicBezTo>
                    <a:pt x="319965" y="87959"/>
                    <a:pt x="263359" y="22645"/>
                    <a:pt x="212559" y="6679"/>
                  </a:cubicBezTo>
                  <a:cubicBezTo>
                    <a:pt x="161759" y="-9287"/>
                    <a:pt x="63062" y="3776"/>
                    <a:pt x="29679" y="41513"/>
                  </a:cubicBezTo>
                  <a:cubicBezTo>
                    <a:pt x="-3704" y="79250"/>
                    <a:pt x="-8058" y="183753"/>
                    <a:pt x="12262" y="233102"/>
                  </a:cubicBezTo>
                  <a:cubicBezTo>
                    <a:pt x="32582" y="282451"/>
                    <a:pt x="103702" y="325994"/>
                    <a:pt x="151599" y="337605"/>
                  </a:cubicBezTo>
                  <a:cubicBezTo>
                    <a:pt x="199496" y="349216"/>
                    <a:pt x="270617" y="334702"/>
                    <a:pt x="299645" y="302771"/>
                  </a:cubicBezTo>
                  <a:cubicBezTo>
                    <a:pt x="328673" y="270840"/>
                    <a:pt x="348993" y="186657"/>
                    <a:pt x="334479" y="13730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81039E8-4FAD-D015-3866-E349593CD1AC}"/>
                </a:ext>
              </a:extLst>
            </p:cNvPr>
            <p:cNvSpPr/>
            <p:nvPr/>
          </p:nvSpPr>
          <p:spPr>
            <a:xfrm>
              <a:off x="5112295" y="2308395"/>
              <a:ext cx="240309" cy="256158"/>
            </a:xfrm>
            <a:custGeom>
              <a:avLst/>
              <a:gdLst>
                <a:gd name="connsiteX0" fmla="*/ 161807 w 240309"/>
                <a:gd name="connsiteY0" fmla="*/ 29697 h 256158"/>
                <a:gd name="connsiteX1" fmla="*/ 39887 w 240309"/>
                <a:gd name="connsiteY1" fmla="*/ 12279 h 256158"/>
                <a:gd name="connsiteX2" fmla="*/ 5053 w 240309"/>
                <a:gd name="connsiteY2" fmla="*/ 177742 h 256158"/>
                <a:gd name="connsiteX3" fmla="*/ 135681 w 240309"/>
                <a:gd name="connsiteY3" fmla="*/ 256119 h 256158"/>
                <a:gd name="connsiteX4" fmla="*/ 240184 w 240309"/>
                <a:gd name="connsiteY4" fmla="*/ 169034 h 256158"/>
                <a:gd name="connsiteX5" fmla="*/ 161807 w 240309"/>
                <a:gd name="connsiteY5" fmla="*/ 29697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309" h="256158">
                  <a:moveTo>
                    <a:pt x="161807" y="29697"/>
                  </a:moveTo>
                  <a:cubicBezTo>
                    <a:pt x="128424" y="3571"/>
                    <a:pt x="66013" y="-12395"/>
                    <a:pt x="39887" y="12279"/>
                  </a:cubicBezTo>
                  <a:cubicBezTo>
                    <a:pt x="13761" y="36953"/>
                    <a:pt x="-10913" y="137102"/>
                    <a:pt x="5053" y="177742"/>
                  </a:cubicBezTo>
                  <a:cubicBezTo>
                    <a:pt x="21019" y="218382"/>
                    <a:pt x="96493" y="257570"/>
                    <a:pt x="135681" y="256119"/>
                  </a:cubicBezTo>
                  <a:cubicBezTo>
                    <a:pt x="174869" y="254668"/>
                    <a:pt x="237281" y="203868"/>
                    <a:pt x="240184" y="169034"/>
                  </a:cubicBezTo>
                  <a:cubicBezTo>
                    <a:pt x="243087" y="134200"/>
                    <a:pt x="195190" y="55823"/>
                    <a:pt x="161807" y="2969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5270C0-01E4-AD86-096A-E1195B44BFE5}"/>
              </a:ext>
            </a:extLst>
          </p:cNvPr>
          <p:cNvSpPr/>
          <p:nvPr/>
        </p:nvSpPr>
        <p:spPr>
          <a:xfrm>
            <a:off x="690464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52B9FE-CE80-C8B3-BF0F-824DC029F306}"/>
              </a:ext>
            </a:extLst>
          </p:cNvPr>
          <p:cNvSpPr txBox="1"/>
          <p:nvPr/>
        </p:nvSpPr>
        <p:spPr>
          <a:xfrm>
            <a:off x="1147378" y="1743690"/>
            <a:ext cx="2827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Prior belief about the probability Gertrude is in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Prior belief about the probability distribution of Gertrude’s values</a:t>
            </a:r>
          </a:p>
        </p:txBody>
      </p:sp>
      <p:pic>
        <p:nvPicPr>
          <p:cNvPr id="40" name="Picture 39" descr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$$&#10;&#10;&#10;\end{document}" title="IguanaTex Bitmap Display">
            <a:extLst>
              <a:ext uri="{FF2B5EF4-FFF2-40B4-BE49-F238E27FC236}">
                <a16:creationId xmlns:a16="http://schemas.microsoft.com/office/drawing/2014/main" id="{7E77A7C5-9F4C-9457-AF15-516A322E04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90" y="5614915"/>
            <a:ext cx="3024110" cy="586676"/>
          </a:xfrm>
          <a:prstGeom prst="rect">
            <a:avLst/>
          </a:prstGeom>
        </p:spPr>
      </p:pic>
      <p:sp>
        <p:nvSpPr>
          <p:cNvPr id="41" name="Arrow: Right 40">
            <a:extLst>
              <a:ext uri="{FF2B5EF4-FFF2-40B4-BE49-F238E27FC236}">
                <a16:creationId xmlns:a16="http://schemas.microsoft.com/office/drawing/2014/main" id="{11AFDEE3-94B3-2702-2B5C-0F2AB8863336}"/>
              </a:ext>
            </a:extLst>
          </p:cNvPr>
          <p:cNvSpPr/>
          <p:nvPr/>
        </p:nvSpPr>
        <p:spPr>
          <a:xfrm rot="20040549">
            <a:off x="6301977" y="3944403"/>
            <a:ext cx="3821091" cy="152334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EF35EF-1397-BE4E-D4E5-ED10C569DE44}"/>
              </a:ext>
            </a:extLst>
          </p:cNvPr>
          <p:cNvSpPr txBox="1"/>
          <p:nvPr/>
        </p:nvSpPr>
        <p:spPr>
          <a:xfrm rot="20064209">
            <a:off x="6203019" y="3620731"/>
            <a:ext cx="392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Update Prior Beliefs to Form Posterior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93F3B3-BB2E-8A31-784B-562644312005}"/>
              </a:ext>
            </a:extLst>
          </p:cNvPr>
          <p:cNvSpPr txBox="1"/>
          <p:nvPr/>
        </p:nvSpPr>
        <p:spPr>
          <a:xfrm>
            <a:off x="6826175" y="4876241"/>
            <a:ext cx="282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ell MT" panose="02020503060305020303" pitchFamily="18" charset="0"/>
              </a:rPr>
              <a:t>Inclusion:</a:t>
            </a: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ell MT" panose="02020503060305020303" pitchFamily="18" charset="0"/>
              </a:rPr>
              <a:t>Values:</a:t>
            </a:r>
          </a:p>
        </p:txBody>
      </p:sp>
      <p:pic>
        <p:nvPicPr>
          <p:cNvPr id="20" name="Picture 19" descr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\varepsilon} $$&#10;&#10;&#10;\end{document}" title="IguanaTex Bitmap Display">
            <a:extLst>
              <a:ext uri="{FF2B5EF4-FFF2-40B4-BE49-F238E27FC236}">
                <a16:creationId xmlns:a16="http://schemas.microsoft.com/office/drawing/2014/main" id="{C2693146-160C-E047-C9DF-8063865B8D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15" y="4786551"/>
            <a:ext cx="2920855" cy="5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  <p:bldP spid="18" grpId="0"/>
      <p:bldP spid="19" grpId="0" animBg="1"/>
      <p:bldP spid="22" grpId="0"/>
      <p:bldP spid="24" grpId="0"/>
      <p:bldP spid="3" grpId="0"/>
      <p:bldP spid="30" grpId="0" animBg="1"/>
      <p:bldP spid="31" grpId="0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7 1 2">
            <a:extLst>
              <a:ext uri="{FF2B5EF4-FFF2-40B4-BE49-F238E27FC236}">
                <a16:creationId xmlns:a16="http://schemas.microsoft.com/office/drawing/2014/main" id="{46785E07-9C07-0127-BCEB-6017424C7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537865"/>
              </p:ext>
            </p:extLst>
          </p:nvPr>
        </p:nvGraphicFramePr>
        <p:xfrm>
          <a:off x="4546797" y="1565418"/>
          <a:ext cx="3151188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567">
                  <a:extLst>
                    <a:ext uri="{9D8B030D-6E8A-4147-A177-3AD203B41FA5}">
                      <a16:colId xmlns:a16="http://schemas.microsoft.com/office/drawing/2014/main" val="3215964214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3365928818"/>
                    </a:ext>
                  </a:extLst>
                </a:gridCol>
                <a:gridCol w="435293">
                  <a:extLst>
                    <a:ext uri="{9D8B030D-6E8A-4147-A177-3AD203B41FA5}">
                      <a16:colId xmlns:a16="http://schemas.microsoft.com/office/drawing/2014/main" val="630925501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val="1551069154"/>
                    </a:ext>
                  </a:extLst>
                </a:gridCol>
                <a:gridCol w="314643">
                  <a:extLst>
                    <a:ext uri="{9D8B030D-6E8A-4147-A177-3AD203B41FA5}">
                      <a16:colId xmlns:a16="http://schemas.microsoft.com/office/drawing/2014/main" val="2319224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Name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Variable 1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V2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V3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32582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3828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Alice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61350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Gertrude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2349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Bob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262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17092"/>
                  </a:ext>
                </a:extLst>
              </a:tr>
            </a:tbl>
          </a:graphicData>
        </a:graphic>
      </p:graphicFrame>
      <p:graphicFrame>
        <p:nvGraphicFramePr>
          <p:cNvPr id="23" name="Table 7 1">
            <a:extLst>
              <a:ext uri="{FF2B5EF4-FFF2-40B4-BE49-F238E27FC236}">
                <a16:creationId xmlns:a16="http://schemas.microsoft.com/office/drawing/2014/main" id="{1B486661-1A06-4295-05D4-AC265CB9B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244220"/>
              </p:ext>
            </p:extLst>
          </p:nvPr>
        </p:nvGraphicFramePr>
        <p:xfrm>
          <a:off x="4546789" y="1566527"/>
          <a:ext cx="3151188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567">
                  <a:extLst>
                    <a:ext uri="{9D8B030D-6E8A-4147-A177-3AD203B41FA5}">
                      <a16:colId xmlns:a16="http://schemas.microsoft.com/office/drawing/2014/main" val="3215964214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3365928818"/>
                    </a:ext>
                  </a:extLst>
                </a:gridCol>
                <a:gridCol w="435293">
                  <a:extLst>
                    <a:ext uri="{9D8B030D-6E8A-4147-A177-3AD203B41FA5}">
                      <a16:colId xmlns:a16="http://schemas.microsoft.com/office/drawing/2014/main" val="630925501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val="1551069154"/>
                    </a:ext>
                  </a:extLst>
                </a:gridCol>
                <a:gridCol w="314643">
                  <a:extLst>
                    <a:ext uri="{9D8B030D-6E8A-4147-A177-3AD203B41FA5}">
                      <a16:colId xmlns:a16="http://schemas.microsoft.com/office/drawing/2014/main" val="2319224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Name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Income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Age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Sex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32582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3828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Alice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&lt;$50,000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61350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Gertrude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&gt;$100,000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rgbClr val="E0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2349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Bob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$50,000-$100,000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2627"/>
                  </a:ext>
                </a:extLst>
              </a:tr>
              <a:tr h="154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⁞</a:t>
                      </a:r>
                    </a:p>
                  </a:txBody>
                  <a:tcPr>
                    <a:solidFill>
                      <a:srgbClr val="383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1709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54EE62-9C19-2FAA-8DA0-C0A6BE5A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B949-9DF5-9A50-F01C-B41EB8FD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B3170-C408-E42F-60D6-879C4D51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FE6E1-9793-D642-CE06-DC986A2E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7C0ACD-185C-4F6C-83B2-E4A56247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3196"/>
            <a:ext cx="1334729" cy="1521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AE40EF-9952-1343-32B4-A92AD86F1950}"/>
              </a:ext>
            </a:extLst>
          </p:cNvPr>
          <p:cNvSpPr txBox="1"/>
          <p:nvPr/>
        </p:nvSpPr>
        <p:spPr>
          <a:xfrm>
            <a:off x="968237" y="5904238"/>
            <a:ext cx="10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Adversary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5D2A2-86FC-98F2-25DE-E035CCA159EE}"/>
              </a:ext>
            </a:extLst>
          </p:cNvPr>
          <p:cNvSpPr txBox="1"/>
          <p:nvPr/>
        </p:nvSpPr>
        <p:spPr>
          <a:xfrm>
            <a:off x="5086225" y="5885556"/>
            <a:ext cx="186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Released Statistics</a:t>
            </a:r>
          </a:p>
        </p:txBody>
      </p:sp>
      <p:pic>
        <p:nvPicPr>
          <p:cNvPr id="13" name="Picture 4 1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5E6294D7-6F24-3896-B6E3-846E3675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13" y="4598707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C15694E-03B0-77D6-ACDF-DBE59E00B0C4}"/>
              </a:ext>
            </a:extLst>
          </p:cNvPr>
          <p:cNvSpPr/>
          <p:nvPr/>
        </p:nvSpPr>
        <p:spPr>
          <a:xfrm>
            <a:off x="2416627" y="5178490"/>
            <a:ext cx="2916886" cy="182880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B5D5D2E-E8BD-5E5D-FBF8-591AB1463492}"/>
              </a:ext>
            </a:extLst>
          </p:cNvPr>
          <p:cNvSpPr/>
          <p:nvPr/>
        </p:nvSpPr>
        <p:spPr>
          <a:xfrm rot="5400000">
            <a:off x="5380566" y="3939872"/>
            <a:ext cx="1226305" cy="204562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amsmath}&#10;\usepackage{xcolor}&#10;\usepackage{enumitem}&#10;\usepackage[geometry]{ifsym}&#10;\pagestyle{empty}&#10;\definecolor{beamerblue}{rgb}{0.2,0.2,0.7}&#10;\begin{document}&#10;&#10;$\varepsilon$-DP&#10;&#10;\end{document}" title="IguanaTex Bitmap Display">
            <a:extLst>
              <a:ext uri="{FF2B5EF4-FFF2-40B4-BE49-F238E27FC236}">
                <a16:creationId xmlns:a16="http://schemas.microsoft.com/office/drawing/2014/main" id="{47E5C5AE-F74D-CB1D-829C-1F06C636DA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4" y="3904700"/>
            <a:ext cx="656457" cy="213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2EA2C1-1A91-1568-F35B-476A387117AC}"/>
              </a:ext>
            </a:extLst>
          </p:cNvPr>
          <p:cNvSpPr txBox="1"/>
          <p:nvPr/>
        </p:nvSpPr>
        <p:spPr>
          <a:xfrm>
            <a:off x="10021916" y="3166685"/>
            <a:ext cx="1013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Gertrude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ECBBF7B-3F7A-1E5B-0418-6D511CD7A5D7}"/>
              </a:ext>
            </a:extLst>
          </p:cNvPr>
          <p:cNvSpPr/>
          <p:nvPr/>
        </p:nvSpPr>
        <p:spPr>
          <a:xfrm flipH="1">
            <a:off x="7852541" y="2339881"/>
            <a:ext cx="1961963" cy="250786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9489D0-A8AE-6F3A-10B4-357930883C13}"/>
              </a:ext>
            </a:extLst>
          </p:cNvPr>
          <p:cNvSpPr txBox="1"/>
          <p:nvPr/>
        </p:nvSpPr>
        <p:spPr>
          <a:xfrm>
            <a:off x="8058254" y="2101921"/>
            <a:ext cx="17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Included in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73C298-1365-2077-4136-A9A1DF14F26C}"/>
              </a:ext>
            </a:extLst>
          </p:cNvPr>
          <p:cNvSpPr txBox="1"/>
          <p:nvPr/>
        </p:nvSpPr>
        <p:spPr>
          <a:xfrm>
            <a:off x="2416627" y="4861584"/>
            <a:ext cx="281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Examine Released Statistics</a:t>
            </a:r>
          </a:p>
        </p:txBody>
      </p:sp>
      <p:pic>
        <p:nvPicPr>
          <p:cNvPr id="2052" name="Picture 4 2" descr="Vector clip art of user symbol | Free SVG">
            <a:extLst>
              <a:ext uri="{FF2B5EF4-FFF2-40B4-BE49-F238E27FC236}">
                <a16:creationId xmlns:a16="http://schemas.microsoft.com/office/drawing/2014/main" id="{BFA20B21-0514-AC31-8DC4-6BE2767D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07" y="16772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64A33-3D35-668D-73DC-B5F34001093A}"/>
              </a:ext>
            </a:extLst>
          </p:cNvPr>
          <p:cNvSpPr txBox="1"/>
          <p:nvPr/>
        </p:nvSpPr>
        <p:spPr>
          <a:xfrm>
            <a:off x="5371640" y="3108860"/>
            <a:ext cx="1784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Confidential Data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5FCC9A-B544-BB8A-6899-A9E7D81D079F}"/>
              </a:ext>
            </a:extLst>
          </p:cNvPr>
          <p:cNvGrpSpPr/>
          <p:nvPr/>
        </p:nvGrpSpPr>
        <p:grpSpPr>
          <a:xfrm flipH="1">
            <a:off x="1910266" y="3909534"/>
            <a:ext cx="599068" cy="718084"/>
            <a:chOff x="4739186" y="1964323"/>
            <a:chExt cx="613418" cy="880723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DB944D1-99F5-7C06-28BD-ED1EA944F431}"/>
                </a:ext>
              </a:extLst>
            </p:cNvPr>
            <p:cNvSpPr/>
            <p:nvPr/>
          </p:nvSpPr>
          <p:spPr>
            <a:xfrm>
              <a:off x="5112295" y="2684403"/>
              <a:ext cx="202954" cy="160643"/>
            </a:xfrm>
            <a:custGeom>
              <a:avLst/>
              <a:gdLst>
                <a:gd name="connsiteX0" fmla="*/ 141994 w 202954"/>
                <a:gd name="connsiteY0" fmla="*/ 12524 h 160643"/>
                <a:gd name="connsiteX1" fmla="*/ 20074 w 202954"/>
                <a:gd name="connsiteY1" fmla="*/ 12524 h 160643"/>
                <a:gd name="connsiteX2" fmla="*/ 11365 w 202954"/>
                <a:gd name="connsiteY2" fmla="*/ 117027 h 160643"/>
                <a:gd name="connsiteX3" fmla="*/ 133285 w 202954"/>
                <a:gd name="connsiteY3" fmla="*/ 160570 h 160643"/>
                <a:gd name="connsiteX4" fmla="*/ 202954 w 202954"/>
                <a:gd name="connsiteY4" fmla="*/ 108318 h 160643"/>
                <a:gd name="connsiteX5" fmla="*/ 141994 w 202954"/>
                <a:gd name="connsiteY5" fmla="*/ 12524 h 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954" h="160643">
                  <a:moveTo>
                    <a:pt x="141994" y="12524"/>
                  </a:moveTo>
                  <a:cubicBezTo>
                    <a:pt x="111514" y="-3442"/>
                    <a:pt x="41845" y="-4893"/>
                    <a:pt x="20074" y="12524"/>
                  </a:cubicBezTo>
                  <a:cubicBezTo>
                    <a:pt x="-1698" y="29941"/>
                    <a:pt x="-7503" y="92353"/>
                    <a:pt x="11365" y="117027"/>
                  </a:cubicBezTo>
                  <a:cubicBezTo>
                    <a:pt x="30233" y="141701"/>
                    <a:pt x="101354" y="162021"/>
                    <a:pt x="133285" y="160570"/>
                  </a:cubicBezTo>
                  <a:cubicBezTo>
                    <a:pt x="165216" y="159119"/>
                    <a:pt x="202954" y="131541"/>
                    <a:pt x="202954" y="108318"/>
                  </a:cubicBezTo>
                  <a:cubicBezTo>
                    <a:pt x="202954" y="85095"/>
                    <a:pt x="172474" y="28490"/>
                    <a:pt x="141994" y="125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96A8FCF-1451-7A1E-5C22-867ADFCABD62}"/>
                </a:ext>
              </a:extLst>
            </p:cNvPr>
            <p:cNvSpPr/>
            <p:nvPr/>
          </p:nvSpPr>
          <p:spPr>
            <a:xfrm>
              <a:off x="4739186" y="1964323"/>
              <a:ext cx="339283" cy="341576"/>
            </a:xfrm>
            <a:custGeom>
              <a:avLst/>
              <a:gdLst>
                <a:gd name="connsiteX0" fmla="*/ 334479 w 339283"/>
                <a:gd name="connsiteY0" fmla="*/ 137308 h 341576"/>
                <a:gd name="connsiteX1" fmla="*/ 212559 w 339283"/>
                <a:gd name="connsiteY1" fmla="*/ 6679 h 341576"/>
                <a:gd name="connsiteX2" fmla="*/ 29679 w 339283"/>
                <a:gd name="connsiteY2" fmla="*/ 41513 h 341576"/>
                <a:gd name="connsiteX3" fmla="*/ 12262 w 339283"/>
                <a:gd name="connsiteY3" fmla="*/ 233102 h 341576"/>
                <a:gd name="connsiteX4" fmla="*/ 151599 w 339283"/>
                <a:gd name="connsiteY4" fmla="*/ 337605 h 341576"/>
                <a:gd name="connsiteX5" fmla="*/ 299645 w 339283"/>
                <a:gd name="connsiteY5" fmla="*/ 302771 h 341576"/>
                <a:gd name="connsiteX6" fmla="*/ 334479 w 339283"/>
                <a:gd name="connsiteY6" fmla="*/ 137308 h 3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83" h="341576">
                  <a:moveTo>
                    <a:pt x="334479" y="137308"/>
                  </a:moveTo>
                  <a:cubicBezTo>
                    <a:pt x="319965" y="87959"/>
                    <a:pt x="263359" y="22645"/>
                    <a:pt x="212559" y="6679"/>
                  </a:cubicBezTo>
                  <a:cubicBezTo>
                    <a:pt x="161759" y="-9287"/>
                    <a:pt x="63062" y="3776"/>
                    <a:pt x="29679" y="41513"/>
                  </a:cubicBezTo>
                  <a:cubicBezTo>
                    <a:pt x="-3704" y="79250"/>
                    <a:pt x="-8058" y="183753"/>
                    <a:pt x="12262" y="233102"/>
                  </a:cubicBezTo>
                  <a:cubicBezTo>
                    <a:pt x="32582" y="282451"/>
                    <a:pt x="103702" y="325994"/>
                    <a:pt x="151599" y="337605"/>
                  </a:cubicBezTo>
                  <a:cubicBezTo>
                    <a:pt x="199496" y="349216"/>
                    <a:pt x="270617" y="334702"/>
                    <a:pt x="299645" y="302771"/>
                  </a:cubicBezTo>
                  <a:cubicBezTo>
                    <a:pt x="328673" y="270840"/>
                    <a:pt x="348993" y="186657"/>
                    <a:pt x="334479" y="13730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81039E8-4FAD-D015-3866-E349593CD1AC}"/>
                </a:ext>
              </a:extLst>
            </p:cNvPr>
            <p:cNvSpPr/>
            <p:nvPr/>
          </p:nvSpPr>
          <p:spPr>
            <a:xfrm>
              <a:off x="5112295" y="2308395"/>
              <a:ext cx="240309" cy="256158"/>
            </a:xfrm>
            <a:custGeom>
              <a:avLst/>
              <a:gdLst>
                <a:gd name="connsiteX0" fmla="*/ 161807 w 240309"/>
                <a:gd name="connsiteY0" fmla="*/ 29697 h 256158"/>
                <a:gd name="connsiteX1" fmla="*/ 39887 w 240309"/>
                <a:gd name="connsiteY1" fmla="*/ 12279 h 256158"/>
                <a:gd name="connsiteX2" fmla="*/ 5053 w 240309"/>
                <a:gd name="connsiteY2" fmla="*/ 177742 h 256158"/>
                <a:gd name="connsiteX3" fmla="*/ 135681 w 240309"/>
                <a:gd name="connsiteY3" fmla="*/ 256119 h 256158"/>
                <a:gd name="connsiteX4" fmla="*/ 240184 w 240309"/>
                <a:gd name="connsiteY4" fmla="*/ 169034 h 256158"/>
                <a:gd name="connsiteX5" fmla="*/ 161807 w 240309"/>
                <a:gd name="connsiteY5" fmla="*/ 29697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309" h="256158">
                  <a:moveTo>
                    <a:pt x="161807" y="29697"/>
                  </a:moveTo>
                  <a:cubicBezTo>
                    <a:pt x="128424" y="3571"/>
                    <a:pt x="66013" y="-12395"/>
                    <a:pt x="39887" y="12279"/>
                  </a:cubicBezTo>
                  <a:cubicBezTo>
                    <a:pt x="13761" y="36953"/>
                    <a:pt x="-10913" y="137102"/>
                    <a:pt x="5053" y="177742"/>
                  </a:cubicBezTo>
                  <a:cubicBezTo>
                    <a:pt x="21019" y="218382"/>
                    <a:pt x="96493" y="257570"/>
                    <a:pt x="135681" y="256119"/>
                  </a:cubicBezTo>
                  <a:cubicBezTo>
                    <a:pt x="174869" y="254668"/>
                    <a:pt x="237281" y="203868"/>
                    <a:pt x="240184" y="169034"/>
                  </a:cubicBezTo>
                  <a:cubicBezTo>
                    <a:pt x="243087" y="134200"/>
                    <a:pt x="195190" y="55823"/>
                    <a:pt x="161807" y="2969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5270C0-01E4-AD86-096A-E1195B44BFE5}"/>
              </a:ext>
            </a:extLst>
          </p:cNvPr>
          <p:cNvSpPr/>
          <p:nvPr/>
        </p:nvSpPr>
        <p:spPr>
          <a:xfrm>
            <a:off x="690464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52B9FE-CE80-C8B3-BF0F-824DC029F306}"/>
              </a:ext>
            </a:extLst>
          </p:cNvPr>
          <p:cNvSpPr txBox="1"/>
          <p:nvPr/>
        </p:nvSpPr>
        <p:spPr>
          <a:xfrm>
            <a:off x="1147378" y="1743690"/>
            <a:ext cx="2827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Prior belief about the probability Gertrude is in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Prior belief about the probability distribution of Gertrude’s values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1AFDEE3-94B3-2702-2B5C-0F2AB8863336}"/>
              </a:ext>
            </a:extLst>
          </p:cNvPr>
          <p:cNvSpPr/>
          <p:nvPr/>
        </p:nvSpPr>
        <p:spPr>
          <a:xfrm rot="20040549">
            <a:off x="6301977" y="3944403"/>
            <a:ext cx="3821091" cy="152334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EF35EF-1397-BE4E-D4E5-ED10C569DE44}"/>
              </a:ext>
            </a:extLst>
          </p:cNvPr>
          <p:cNvSpPr txBox="1"/>
          <p:nvPr/>
        </p:nvSpPr>
        <p:spPr>
          <a:xfrm rot="20064209">
            <a:off x="6203019" y="3620731"/>
            <a:ext cx="392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Update Prior Beliefs to Form Posterior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EFE65B-A4DB-E14E-5C73-18BC1468A0DC}"/>
              </a:ext>
            </a:extLst>
          </p:cNvPr>
          <p:cNvSpPr txBox="1"/>
          <p:nvPr/>
        </p:nvSpPr>
        <p:spPr>
          <a:xfrm>
            <a:off x="7474907" y="4389825"/>
            <a:ext cx="37465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u="sng" dirty="0">
                <a:latin typeface="Bell MT" panose="02020503060305020303" pitchFamily="18" charset="0"/>
              </a:rPr>
              <a:t>Income Brackets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Bell MT" panose="02020503060305020303" pitchFamily="18" charset="0"/>
              </a:rPr>
              <a:t>&lt;$50,000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Bell MT" panose="02020503060305020303" pitchFamily="18" charset="0"/>
              </a:rPr>
              <a:t>$50,000 - $100,000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Bell MT" panose="02020503060305020303" pitchFamily="18" charset="0"/>
              </a:rPr>
              <a:t>&gt;$100,000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3B0DF-590E-F276-2011-AE6B33E1731B}"/>
              </a:ext>
            </a:extLst>
          </p:cNvPr>
          <p:cNvSpPr txBox="1"/>
          <p:nvPr/>
        </p:nvSpPr>
        <p:spPr>
          <a:xfrm>
            <a:off x="7474907" y="4389825"/>
            <a:ext cx="37465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u="sng" dirty="0">
                <a:latin typeface="Bell MT" panose="02020503060305020303" pitchFamily="18" charset="0"/>
              </a:rPr>
              <a:t>Income Brackets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Bell MT" panose="02020503060305020303" pitchFamily="18" charset="0"/>
              </a:rPr>
              <a:t>&lt;$50,000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Bell MT" panose="02020503060305020303" pitchFamily="18" charset="0"/>
              </a:rPr>
              <a:t>$50,000 - $100,000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E0C1FF"/>
                </a:solidFill>
                <a:latin typeface="Bell MT" panose="02020503060305020303" pitchFamily="18" charset="0"/>
              </a:rPr>
              <a:t>&gt;$100,000</a:t>
            </a:r>
          </a:p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799AA3-E3F7-B783-942E-2E52A70B7E3B}"/>
              </a:ext>
            </a:extLst>
          </p:cNvPr>
          <p:cNvSpPr/>
          <p:nvPr/>
        </p:nvSpPr>
        <p:spPr>
          <a:xfrm>
            <a:off x="1141532" y="1677288"/>
            <a:ext cx="2827176" cy="1843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1D2B49-B543-47E9-F402-094CC1D0552E}"/>
              </a:ext>
            </a:extLst>
          </p:cNvPr>
          <p:cNvSpPr txBox="1"/>
          <p:nvPr/>
        </p:nvSpPr>
        <p:spPr>
          <a:xfrm>
            <a:off x="1141532" y="2191522"/>
            <a:ext cx="282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Prior belief about the probability Gertrude is in each income bracket</a:t>
            </a:r>
          </a:p>
        </p:txBody>
      </p:sp>
    </p:spTree>
    <p:extLst>
      <p:ext uri="{BB962C8B-B14F-4D97-AF65-F5344CB8AC3E}">
        <p14:creationId xmlns:p14="http://schemas.microsoft.com/office/powerpoint/2010/main" val="40342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34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DFE560-BC65-C553-A04A-F20047F91696}"/>
              </a:ext>
            </a:extLst>
          </p:cNvPr>
          <p:cNvSpPr txBox="1"/>
          <p:nvPr/>
        </p:nvSpPr>
        <p:spPr>
          <a:xfrm>
            <a:off x="1141532" y="2191522"/>
            <a:ext cx="282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MT" panose="02020503060305020303" pitchFamily="18" charset="0"/>
              </a:rPr>
              <a:t>Prior belief about the probability Gertrude is in each income bracket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B3490-BA5F-A3D1-6510-DEA0645035C2}"/>
              </a:ext>
            </a:extLst>
          </p:cNvPr>
          <p:cNvSpPr/>
          <p:nvPr/>
        </p:nvSpPr>
        <p:spPr>
          <a:xfrm>
            <a:off x="1141532" y="1677288"/>
            <a:ext cx="2827176" cy="1843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D5F174A-1465-7D12-F6C3-2BD117FE9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351" y="1472656"/>
            <a:ext cx="3200407" cy="22860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9CE8E9-AA89-5820-38A6-E215C4F09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351" y="1464519"/>
            <a:ext cx="3200407" cy="2286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A9C75-87BA-6532-B8E6-8F9BF286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979A-7DC9-B0F4-D81C-1A8ED74D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May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4A46-EED5-A2E8-87B9-3BD3B1AB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257B-AFE8-41EF-749E-EA9E1395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F3CC1-2827-F772-B981-2ECF85C4A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517104"/>
            <a:ext cx="3200407" cy="228600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018967-1F31-6339-2303-B78E95AD0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3196"/>
            <a:ext cx="1334729" cy="1521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7C78E-0940-586D-B4CC-2078EDBEFEFB}"/>
              </a:ext>
            </a:extLst>
          </p:cNvPr>
          <p:cNvSpPr txBox="1"/>
          <p:nvPr/>
        </p:nvSpPr>
        <p:spPr>
          <a:xfrm>
            <a:off x="968237" y="5904238"/>
            <a:ext cx="10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Adversary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3890B1-56B6-9358-601D-40841E13D56D}"/>
              </a:ext>
            </a:extLst>
          </p:cNvPr>
          <p:cNvGrpSpPr/>
          <p:nvPr/>
        </p:nvGrpSpPr>
        <p:grpSpPr>
          <a:xfrm flipH="1">
            <a:off x="1910266" y="3909534"/>
            <a:ext cx="599068" cy="718084"/>
            <a:chOff x="4739186" y="1964323"/>
            <a:chExt cx="613418" cy="880723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E2D281D-A8DD-D0C8-BFDA-62141B02FC0F}"/>
                </a:ext>
              </a:extLst>
            </p:cNvPr>
            <p:cNvSpPr/>
            <p:nvPr/>
          </p:nvSpPr>
          <p:spPr>
            <a:xfrm>
              <a:off x="5112295" y="2684403"/>
              <a:ext cx="202954" cy="160643"/>
            </a:xfrm>
            <a:custGeom>
              <a:avLst/>
              <a:gdLst>
                <a:gd name="connsiteX0" fmla="*/ 141994 w 202954"/>
                <a:gd name="connsiteY0" fmla="*/ 12524 h 160643"/>
                <a:gd name="connsiteX1" fmla="*/ 20074 w 202954"/>
                <a:gd name="connsiteY1" fmla="*/ 12524 h 160643"/>
                <a:gd name="connsiteX2" fmla="*/ 11365 w 202954"/>
                <a:gd name="connsiteY2" fmla="*/ 117027 h 160643"/>
                <a:gd name="connsiteX3" fmla="*/ 133285 w 202954"/>
                <a:gd name="connsiteY3" fmla="*/ 160570 h 160643"/>
                <a:gd name="connsiteX4" fmla="*/ 202954 w 202954"/>
                <a:gd name="connsiteY4" fmla="*/ 108318 h 160643"/>
                <a:gd name="connsiteX5" fmla="*/ 141994 w 202954"/>
                <a:gd name="connsiteY5" fmla="*/ 12524 h 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954" h="160643">
                  <a:moveTo>
                    <a:pt x="141994" y="12524"/>
                  </a:moveTo>
                  <a:cubicBezTo>
                    <a:pt x="111514" y="-3442"/>
                    <a:pt x="41845" y="-4893"/>
                    <a:pt x="20074" y="12524"/>
                  </a:cubicBezTo>
                  <a:cubicBezTo>
                    <a:pt x="-1698" y="29941"/>
                    <a:pt x="-7503" y="92353"/>
                    <a:pt x="11365" y="117027"/>
                  </a:cubicBezTo>
                  <a:cubicBezTo>
                    <a:pt x="30233" y="141701"/>
                    <a:pt x="101354" y="162021"/>
                    <a:pt x="133285" y="160570"/>
                  </a:cubicBezTo>
                  <a:cubicBezTo>
                    <a:pt x="165216" y="159119"/>
                    <a:pt x="202954" y="131541"/>
                    <a:pt x="202954" y="108318"/>
                  </a:cubicBezTo>
                  <a:cubicBezTo>
                    <a:pt x="202954" y="85095"/>
                    <a:pt x="172474" y="28490"/>
                    <a:pt x="141994" y="125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E37FF9C-3568-46BE-CA48-C67CF954A96D}"/>
                </a:ext>
              </a:extLst>
            </p:cNvPr>
            <p:cNvSpPr/>
            <p:nvPr/>
          </p:nvSpPr>
          <p:spPr>
            <a:xfrm>
              <a:off x="4739186" y="1964323"/>
              <a:ext cx="339283" cy="341576"/>
            </a:xfrm>
            <a:custGeom>
              <a:avLst/>
              <a:gdLst>
                <a:gd name="connsiteX0" fmla="*/ 334479 w 339283"/>
                <a:gd name="connsiteY0" fmla="*/ 137308 h 341576"/>
                <a:gd name="connsiteX1" fmla="*/ 212559 w 339283"/>
                <a:gd name="connsiteY1" fmla="*/ 6679 h 341576"/>
                <a:gd name="connsiteX2" fmla="*/ 29679 w 339283"/>
                <a:gd name="connsiteY2" fmla="*/ 41513 h 341576"/>
                <a:gd name="connsiteX3" fmla="*/ 12262 w 339283"/>
                <a:gd name="connsiteY3" fmla="*/ 233102 h 341576"/>
                <a:gd name="connsiteX4" fmla="*/ 151599 w 339283"/>
                <a:gd name="connsiteY4" fmla="*/ 337605 h 341576"/>
                <a:gd name="connsiteX5" fmla="*/ 299645 w 339283"/>
                <a:gd name="connsiteY5" fmla="*/ 302771 h 341576"/>
                <a:gd name="connsiteX6" fmla="*/ 334479 w 339283"/>
                <a:gd name="connsiteY6" fmla="*/ 137308 h 3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83" h="341576">
                  <a:moveTo>
                    <a:pt x="334479" y="137308"/>
                  </a:moveTo>
                  <a:cubicBezTo>
                    <a:pt x="319965" y="87959"/>
                    <a:pt x="263359" y="22645"/>
                    <a:pt x="212559" y="6679"/>
                  </a:cubicBezTo>
                  <a:cubicBezTo>
                    <a:pt x="161759" y="-9287"/>
                    <a:pt x="63062" y="3776"/>
                    <a:pt x="29679" y="41513"/>
                  </a:cubicBezTo>
                  <a:cubicBezTo>
                    <a:pt x="-3704" y="79250"/>
                    <a:pt x="-8058" y="183753"/>
                    <a:pt x="12262" y="233102"/>
                  </a:cubicBezTo>
                  <a:cubicBezTo>
                    <a:pt x="32582" y="282451"/>
                    <a:pt x="103702" y="325994"/>
                    <a:pt x="151599" y="337605"/>
                  </a:cubicBezTo>
                  <a:cubicBezTo>
                    <a:pt x="199496" y="349216"/>
                    <a:pt x="270617" y="334702"/>
                    <a:pt x="299645" y="302771"/>
                  </a:cubicBezTo>
                  <a:cubicBezTo>
                    <a:pt x="328673" y="270840"/>
                    <a:pt x="348993" y="186657"/>
                    <a:pt x="334479" y="13730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F360204-1BA6-AEC8-052B-969391023071}"/>
                </a:ext>
              </a:extLst>
            </p:cNvPr>
            <p:cNvSpPr/>
            <p:nvPr/>
          </p:nvSpPr>
          <p:spPr>
            <a:xfrm>
              <a:off x="5112295" y="2308395"/>
              <a:ext cx="240309" cy="256158"/>
            </a:xfrm>
            <a:custGeom>
              <a:avLst/>
              <a:gdLst>
                <a:gd name="connsiteX0" fmla="*/ 161807 w 240309"/>
                <a:gd name="connsiteY0" fmla="*/ 29697 h 256158"/>
                <a:gd name="connsiteX1" fmla="*/ 39887 w 240309"/>
                <a:gd name="connsiteY1" fmla="*/ 12279 h 256158"/>
                <a:gd name="connsiteX2" fmla="*/ 5053 w 240309"/>
                <a:gd name="connsiteY2" fmla="*/ 177742 h 256158"/>
                <a:gd name="connsiteX3" fmla="*/ 135681 w 240309"/>
                <a:gd name="connsiteY3" fmla="*/ 256119 h 256158"/>
                <a:gd name="connsiteX4" fmla="*/ 240184 w 240309"/>
                <a:gd name="connsiteY4" fmla="*/ 169034 h 256158"/>
                <a:gd name="connsiteX5" fmla="*/ 161807 w 240309"/>
                <a:gd name="connsiteY5" fmla="*/ 29697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309" h="256158">
                  <a:moveTo>
                    <a:pt x="161807" y="29697"/>
                  </a:moveTo>
                  <a:cubicBezTo>
                    <a:pt x="128424" y="3571"/>
                    <a:pt x="66013" y="-12395"/>
                    <a:pt x="39887" y="12279"/>
                  </a:cubicBezTo>
                  <a:cubicBezTo>
                    <a:pt x="13761" y="36953"/>
                    <a:pt x="-10913" y="137102"/>
                    <a:pt x="5053" y="177742"/>
                  </a:cubicBezTo>
                  <a:cubicBezTo>
                    <a:pt x="21019" y="218382"/>
                    <a:pt x="96493" y="257570"/>
                    <a:pt x="135681" y="256119"/>
                  </a:cubicBezTo>
                  <a:cubicBezTo>
                    <a:pt x="174869" y="254668"/>
                    <a:pt x="237281" y="203868"/>
                    <a:pt x="240184" y="169034"/>
                  </a:cubicBezTo>
                  <a:cubicBezTo>
                    <a:pt x="243087" y="134200"/>
                    <a:pt x="195190" y="55823"/>
                    <a:pt x="161807" y="2969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901BAF-66AF-96C1-1762-499A3E55D154}"/>
              </a:ext>
            </a:extLst>
          </p:cNvPr>
          <p:cNvSpPr/>
          <p:nvPr/>
        </p:nvSpPr>
        <p:spPr>
          <a:xfrm>
            <a:off x="690464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49A75E-E35F-423E-354E-BFB52013FFD3}"/>
              </a:ext>
            </a:extLst>
          </p:cNvPr>
          <p:cNvSpPr txBox="1"/>
          <p:nvPr/>
        </p:nvSpPr>
        <p:spPr>
          <a:xfrm>
            <a:off x="5086225" y="5885556"/>
            <a:ext cx="186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Released Statistics</a:t>
            </a:r>
          </a:p>
        </p:txBody>
      </p:sp>
      <p:pic>
        <p:nvPicPr>
          <p:cNvPr id="34" name="Picture 33" descr="\documentclass{article}&#10;\usepackage{amsmath}&#10;\usepackage{xcolor}&#10;\usepackage{enumitem}&#10;\usepackage[geometry]{ifsym}&#10;\pagestyle{empty}&#10;\definecolor{beamerblue}{rgb}{0.2,0.2,0.7}&#10;\begin{document}&#10;&#10;$$\varepsilon = 0.35$$&#10;&#10;\end{document}" title="IguanaTex Bitmap Display">
            <a:extLst>
              <a:ext uri="{FF2B5EF4-FFF2-40B4-BE49-F238E27FC236}">
                <a16:creationId xmlns:a16="http://schemas.microsoft.com/office/drawing/2014/main" id="{12560E8F-CAAE-3B51-80D9-D242779145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43" y="4351843"/>
            <a:ext cx="1062400" cy="210286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2AE7E879-8181-D0D2-4683-69CE7E0D0775}"/>
              </a:ext>
            </a:extLst>
          </p:cNvPr>
          <p:cNvSpPr/>
          <p:nvPr/>
        </p:nvSpPr>
        <p:spPr>
          <a:xfrm>
            <a:off x="2416627" y="5178490"/>
            <a:ext cx="2916886" cy="182880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BF99493-FFB8-EB8C-1E42-344707541BE1}"/>
              </a:ext>
            </a:extLst>
          </p:cNvPr>
          <p:cNvSpPr/>
          <p:nvPr/>
        </p:nvSpPr>
        <p:spPr>
          <a:xfrm>
            <a:off x="7655642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\approx 2 $$&#10;&#10;\end{document}" title="IguanaTex Bitmap Display">
            <a:extLst>
              <a:ext uri="{FF2B5EF4-FFF2-40B4-BE49-F238E27FC236}">
                <a16:creationId xmlns:a16="http://schemas.microsoft.com/office/drawing/2014/main" id="{F3A35A03-5AC0-C407-A8B9-A9526F1FAA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2" y="4147274"/>
            <a:ext cx="3509096" cy="586676"/>
          </a:xfrm>
          <a:prstGeom prst="rect">
            <a:avLst/>
          </a:prstGeom>
        </p:spPr>
      </p:pic>
      <p:pic>
        <p:nvPicPr>
          <p:cNvPr id="1028" name="Picture 4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78B4A394-C282-622D-77BE-F08D417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13" y="4598707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Bent-Up 2">
            <a:extLst>
              <a:ext uri="{FF2B5EF4-FFF2-40B4-BE49-F238E27FC236}">
                <a16:creationId xmlns:a16="http://schemas.microsoft.com/office/drawing/2014/main" id="{15167E05-C3EA-CFD4-BA65-868F00B4CDE2}"/>
              </a:ext>
            </a:extLst>
          </p:cNvPr>
          <p:cNvSpPr/>
          <p:nvPr/>
        </p:nvSpPr>
        <p:spPr>
          <a:xfrm rot="5400000" flipH="1">
            <a:off x="5913026" y="2508737"/>
            <a:ext cx="1680927" cy="1675765"/>
          </a:xfrm>
          <a:prstGeom prst="bentUpArrow">
            <a:avLst>
              <a:gd name="adj1" fmla="val 5589"/>
              <a:gd name="adj2" fmla="val 6746"/>
              <a:gd name="adj3" fmla="val 8191"/>
            </a:avLst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E0403218-C704-1A8E-212E-5151EEA4026A}"/>
              </a:ext>
            </a:extLst>
          </p:cNvPr>
          <p:cNvSpPr/>
          <p:nvPr/>
        </p:nvSpPr>
        <p:spPr>
          <a:xfrm>
            <a:off x="6136375" y="2060524"/>
            <a:ext cx="1173096" cy="1157750"/>
          </a:xfrm>
          <a:prstGeom prst="mathMultiply">
            <a:avLst>
              <a:gd name="adj1" fmla="val 12691"/>
            </a:avLst>
          </a:prstGeom>
          <a:solidFill>
            <a:srgbClr val="E0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3" grpId="0" animBg="1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954F-0A41-2690-8117-B657D068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EE689-8258-F068-E48D-6C67AB1F4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3050" y="1827165"/>
                <a:ext cx="9810750" cy="3098170"/>
              </a:xfrm>
            </p:spPr>
            <p:txBody>
              <a:bodyPr/>
              <a:lstStyle/>
              <a:p>
                <a:r>
                  <a:rPr lang="en-US" dirty="0"/>
                  <a:t>Naïve Idea: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such that posterior-to-prior ratio is bounded by a desired fixed value,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Generally results in small recommended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EE689-8258-F068-E48D-6C67AB1F4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050" y="1827165"/>
                <a:ext cx="9810750" cy="3098170"/>
              </a:xfrm>
              <a:blipFill>
                <a:blip r:embed="rId6"/>
                <a:stretch>
                  <a:fillRect l="-1491" t="-5709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873FF-FBB0-6FBF-3A46-222A42AA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May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4DBD-FE05-F3D5-C31D-8B1B403E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38C8-057A-3597-AA1F-C04D99E1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 descr="\documentclass{article}&#10;\usepackage{amsmath}&#10;\usepackage{xcolor}&#10;\usepackage{enumitem}&#10;\usepackage[geometry]{ifsym}&#10;\pagestyle{empty}&#10;\definecolor{beamerblue}{rgb}{0.2,0.2,0.7}&#10;\begin{document}&#10;&#10;$$ \varepsilon = \frac{1}{2}\log(r^*) $$&#10;&#10;\end{document}" title="IguanaTex Bitmap Display">
            <a:extLst>
              <a:ext uri="{FF2B5EF4-FFF2-40B4-BE49-F238E27FC236}">
                <a16:creationId xmlns:a16="http://schemas.microsoft.com/office/drawing/2014/main" id="{F67313D5-8A1B-57F6-0D66-6658DAA12E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4" y="2963257"/>
            <a:ext cx="2262552" cy="821638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usepackage{enumitem}&#10;\usepackage[geometry]{ifsym}&#10;\pagestyle{empty}&#10;\definecolor{beamerblue}{rgb}{0.2,0.2,0.7}&#10;\begin{document}&#10;&#10;$$ r^* \leq e^{2\varepsilon} $$&#10;&#10;\end{document}" title="IguanaTex Bitmap Display">
            <a:extLst>
              <a:ext uri="{FF2B5EF4-FFF2-40B4-BE49-F238E27FC236}">
                <a16:creationId xmlns:a16="http://schemas.microsoft.com/office/drawing/2014/main" id="{3EE25AF8-718A-9FAB-71FF-B4DB903357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08" y="3168057"/>
            <a:ext cx="1397029" cy="41203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005CBE0-4DB5-71B2-A3A5-450B532FF7E6}"/>
              </a:ext>
            </a:extLst>
          </p:cNvPr>
          <p:cNvSpPr/>
          <p:nvPr/>
        </p:nvSpPr>
        <p:spPr>
          <a:xfrm>
            <a:off x="5515184" y="3112637"/>
            <a:ext cx="961053" cy="522877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\documentclass{article}&#10;\usepackage{amsmath}&#10;\usepackage{xcolor}&#10;\usepackage{enumitem}&#10;\usepackage[geometry]{ifsym}&#10;\pagestyle{empty}&#10;\definecolor{beamerblue}{rgb}{0.2,0.2,0.7}&#10;\begin{document}&#10;&#10;$$ \varepsilon \approx 0.35 $$&#10;&#10;\end{document}" title="IguanaTex Bitmap Display">
            <a:extLst>
              <a:ext uri="{FF2B5EF4-FFF2-40B4-BE49-F238E27FC236}">
                <a16:creationId xmlns:a16="http://schemas.microsoft.com/office/drawing/2014/main" id="{C799B305-9A95-24E7-8142-994FA52CED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79" y="5254648"/>
            <a:ext cx="1416533" cy="280381"/>
          </a:xfrm>
          <a:prstGeom prst="rect">
            <a:avLst/>
          </a:prstGeom>
        </p:spPr>
      </p:pic>
      <p:pic>
        <p:nvPicPr>
          <p:cNvPr id="20" name="Picture 19" descr="\documentclass{article}&#10;\usepackage{amsmath}&#10;\usepackage{xcolor}&#10;\usepackage{enumitem}&#10;\usepackage[geometry]{ifsym}&#10;\pagestyle{empty}&#10;\definecolor{beamerblue}{rgb}{0.2,0.2,0.7}&#10;\begin{document}&#10;&#10;$$ r^* = 2 $$&#10;&#10;\end{document}" title="IguanaTex Bitmap Display">
            <a:extLst>
              <a:ext uri="{FF2B5EF4-FFF2-40B4-BE49-F238E27FC236}">
                <a16:creationId xmlns:a16="http://schemas.microsoft.com/office/drawing/2014/main" id="{2868EC95-C36C-66EB-62D8-96E9E48282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3" y="5230267"/>
            <a:ext cx="1092267" cy="30476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C2B4430A-647E-037C-19C6-1E515FC1B831}"/>
              </a:ext>
            </a:extLst>
          </p:cNvPr>
          <p:cNvSpPr/>
          <p:nvPr/>
        </p:nvSpPr>
        <p:spPr>
          <a:xfrm>
            <a:off x="5631579" y="5174847"/>
            <a:ext cx="961053" cy="522877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89CE8E9-AA89-5820-38A6-E215C4F09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351" y="1464519"/>
            <a:ext cx="3200407" cy="2286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A9C75-87BA-6532-B8E6-8F9BF286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979A-7DC9-B0F4-D81C-1A8ED74D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May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4A46-EED5-A2E8-87B9-3BD3B1AB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Zeki Kazan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257B-AFE8-41EF-749E-EA9E1395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711D-859A-40D3-AA65-2123F6BDB4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F3CC1-2827-F772-B981-2ECF85C4A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517104"/>
            <a:ext cx="3200407" cy="228600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018967-1F31-6339-2303-B78E95AD0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3196"/>
            <a:ext cx="1334729" cy="1521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7C78E-0940-586D-B4CC-2078EDBEFEFB}"/>
              </a:ext>
            </a:extLst>
          </p:cNvPr>
          <p:cNvSpPr txBox="1"/>
          <p:nvPr/>
        </p:nvSpPr>
        <p:spPr>
          <a:xfrm>
            <a:off x="968237" y="5904238"/>
            <a:ext cx="10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Adversary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3890B1-56B6-9358-601D-40841E13D56D}"/>
              </a:ext>
            </a:extLst>
          </p:cNvPr>
          <p:cNvGrpSpPr/>
          <p:nvPr/>
        </p:nvGrpSpPr>
        <p:grpSpPr>
          <a:xfrm flipH="1">
            <a:off x="1910266" y="3909534"/>
            <a:ext cx="599068" cy="718084"/>
            <a:chOff x="4739186" y="1964323"/>
            <a:chExt cx="613418" cy="880723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E2D281D-A8DD-D0C8-BFDA-62141B02FC0F}"/>
                </a:ext>
              </a:extLst>
            </p:cNvPr>
            <p:cNvSpPr/>
            <p:nvPr/>
          </p:nvSpPr>
          <p:spPr>
            <a:xfrm>
              <a:off x="5112295" y="2684403"/>
              <a:ext cx="202954" cy="160643"/>
            </a:xfrm>
            <a:custGeom>
              <a:avLst/>
              <a:gdLst>
                <a:gd name="connsiteX0" fmla="*/ 141994 w 202954"/>
                <a:gd name="connsiteY0" fmla="*/ 12524 h 160643"/>
                <a:gd name="connsiteX1" fmla="*/ 20074 w 202954"/>
                <a:gd name="connsiteY1" fmla="*/ 12524 h 160643"/>
                <a:gd name="connsiteX2" fmla="*/ 11365 w 202954"/>
                <a:gd name="connsiteY2" fmla="*/ 117027 h 160643"/>
                <a:gd name="connsiteX3" fmla="*/ 133285 w 202954"/>
                <a:gd name="connsiteY3" fmla="*/ 160570 h 160643"/>
                <a:gd name="connsiteX4" fmla="*/ 202954 w 202954"/>
                <a:gd name="connsiteY4" fmla="*/ 108318 h 160643"/>
                <a:gd name="connsiteX5" fmla="*/ 141994 w 202954"/>
                <a:gd name="connsiteY5" fmla="*/ 12524 h 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954" h="160643">
                  <a:moveTo>
                    <a:pt x="141994" y="12524"/>
                  </a:moveTo>
                  <a:cubicBezTo>
                    <a:pt x="111514" y="-3442"/>
                    <a:pt x="41845" y="-4893"/>
                    <a:pt x="20074" y="12524"/>
                  </a:cubicBezTo>
                  <a:cubicBezTo>
                    <a:pt x="-1698" y="29941"/>
                    <a:pt x="-7503" y="92353"/>
                    <a:pt x="11365" y="117027"/>
                  </a:cubicBezTo>
                  <a:cubicBezTo>
                    <a:pt x="30233" y="141701"/>
                    <a:pt x="101354" y="162021"/>
                    <a:pt x="133285" y="160570"/>
                  </a:cubicBezTo>
                  <a:cubicBezTo>
                    <a:pt x="165216" y="159119"/>
                    <a:pt x="202954" y="131541"/>
                    <a:pt x="202954" y="108318"/>
                  </a:cubicBezTo>
                  <a:cubicBezTo>
                    <a:pt x="202954" y="85095"/>
                    <a:pt x="172474" y="28490"/>
                    <a:pt x="141994" y="125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E37FF9C-3568-46BE-CA48-C67CF954A96D}"/>
                </a:ext>
              </a:extLst>
            </p:cNvPr>
            <p:cNvSpPr/>
            <p:nvPr/>
          </p:nvSpPr>
          <p:spPr>
            <a:xfrm>
              <a:off x="4739186" y="1964323"/>
              <a:ext cx="339283" cy="341576"/>
            </a:xfrm>
            <a:custGeom>
              <a:avLst/>
              <a:gdLst>
                <a:gd name="connsiteX0" fmla="*/ 334479 w 339283"/>
                <a:gd name="connsiteY0" fmla="*/ 137308 h 341576"/>
                <a:gd name="connsiteX1" fmla="*/ 212559 w 339283"/>
                <a:gd name="connsiteY1" fmla="*/ 6679 h 341576"/>
                <a:gd name="connsiteX2" fmla="*/ 29679 w 339283"/>
                <a:gd name="connsiteY2" fmla="*/ 41513 h 341576"/>
                <a:gd name="connsiteX3" fmla="*/ 12262 w 339283"/>
                <a:gd name="connsiteY3" fmla="*/ 233102 h 341576"/>
                <a:gd name="connsiteX4" fmla="*/ 151599 w 339283"/>
                <a:gd name="connsiteY4" fmla="*/ 337605 h 341576"/>
                <a:gd name="connsiteX5" fmla="*/ 299645 w 339283"/>
                <a:gd name="connsiteY5" fmla="*/ 302771 h 341576"/>
                <a:gd name="connsiteX6" fmla="*/ 334479 w 339283"/>
                <a:gd name="connsiteY6" fmla="*/ 137308 h 3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83" h="341576">
                  <a:moveTo>
                    <a:pt x="334479" y="137308"/>
                  </a:moveTo>
                  <a:cubicBezTo>
                    <a:pt x="319965" y="87959"/>
                    <a:pt x="263359" y="22645"/>
                    <a:pt x="212559" y="6679"/>
                  </a:cubicBezTo>
                  <a:cubicBezTo>
                    <a:pt x="161759" y="-9287"/>
                    <a:pt x="63062" y="3776"/>
                    <a:pt x="29679" y="41513"/>
                  </a:cubicBezTo>
                  <a:cubicBezTo>
                    <a:pt x="-3704" y="79250"/>
                    <a:pt x="-8058" y="183753"/>
                    <a:pt x="12262" y="233102"/>
                  </a:cubicBezTo>
                  <a:cubicBezTo>
                    <a:pt x="32582" y="282451"/>
                    <a:pt x="103702" y="325994"/>
                    <a:pt x="151599" y="337605"/>
                  </a:cubicBezTo>
                  <a:cubicBezTo>
                    <a:pt x="199496" y="349216"/>
                    <a:pt x="270617" y="334702"/>
                    <a:pt x="299645" y="302771"/>
                  </a:cubicBezTo>
                  <a:cubicBezTo>
                    <a:pt x="328673" y="270840"/>
                    <a:pt x="348993" y="186657"/>
                    <a:pt x="334479" y="13730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F360204-1BA6-AEC8-052B-969391023071}"/>
                </a:ext>
              </a:extLst>
            </p:cNvPr>
            <p:cNvSpPr/>
            <p:nvPr/>
          </p:nvSpPr>
          <p:spPr>
            <a:xfrm>
              <a:off x="5112295" y="2308395"/>
              <a:ext cx="240309" cy="256158"/>
            </a:xfrm>
            <a:custGeom>
              <a:avLst/>
              <a:gdLst>
                <a:gd name="connsiteX0" fmla="*/ 161807 w 240309"/>
                <a:gd name="connsiteY0" fmla="*/ 29697 h 256158"/>
                <a:gd name="connsiteX1" fmla="*/ 39887 w 240309"/>
                <a:gd name="connsiteY1" fmla="*/ 12279 h 256158"/>
                <a:gd name="connsiteX2" fmla="*/ 5053 w 240309"/>
                <a:gd name="connsiteY2" fmla="*/ 177742 h 256158"/>
                <a:gd name="connsiteX3" fmla="*/ 135681 w 240309"/>
                <a:gd name="connsiteY3" fmla="*/ 256119 h 256158"/>
                <a:gd name="connsiteX4" fmla="*/ 240184 w 240309"/>
                <a:gd name="connsiteY4" fmla="*/ 169034 h 256158"/>
                <a:gd name="connsiteX5" fmla="*/ 161807 w 240309"/>
                <a:gd name="connsiteY5" fmla="*/ 29697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309" h="256158">
                  <a:moveTo>
                    <a:pt x="161807" y="29697"/>
                  </a:moveTo>
                  <a:cubicBezTo>
                    <a:pt x="128424" y="3571"/>
                    <a:pt x="66013" y="-12395"/>
                    <a:pt x="39887" y="12279"/>
                  </a:cubicBezTo>
                  <a:cubicBezTo>
                    <a:pt x="13761" y="36953"/>
                    <a:pt x="-10913" y="137102"/>
                    <a:pt x="5053" y="177742"/>
                  </a:cubicBezTo>
                  <a:cubicBezTo>
                    <a:pt x="21019" y="218382"/>
                    <a:pt x="96493" y="257570"/>
                    <a:pt x="135681" y="256119"/>
                  </a:cubicBezTo>
                  <a:cubicBezTo>
                    <a:pt x="174869" y="254668"/>
                    <a:pt x="237281" y="203868"/>
                    <a:pt x="240184" y="169034"/>
                  </a:cubicBezTo>
                  <a:cubicBezTo>
                    <a:pt x="243087" y="134200"/>
                    <a:pt x="195190" y="55823"/>
                    <a:pt x="161807" y="2969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901BAF-66AF-96C1-1762-499A3E55D154}"/>
              </a:ext>
            </a:extLst>
          </p:cNvPr>
          <p:cNvSpPr/>
          <p:nvPr/>
        </p:nvSpPr>
        <p:spPr>
          <a:xfrm>
            <a:off x="690464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49A75E-E35F-423E-354E-BFB52013FFD3}"/>
              </a:ext>
            </a:extLst>
          </p:cNvPr>
          <p:cNvSpPr txBox="1"/>
          <p:nvPr/>
        </p:nvSpPr>
        <p:spPr>
          <a:xfrm>
            <a:off x="5086225" y="5885556"/>
            <a:ext cx="186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Released Statistics</a:t>
            </a:r>
          </a:p>
        </p:txBody>
      </p:sp>
      <p:pic>
        <p:nvPicPr>
          <p:cNvPr id="34" name="Picture 33" descr="\documentclass{article}&#10;\usepackage{amsmath}&#10;\usepackage{xcolor}&#10;\usepackage{enumitem}&#10;\usepackage[geometry]{ifsym}&#10;\pagestyle{empty}&#10;\definecolor{beamerblue}{rgb}{0.2,0.2,0.7}&#10;\begin{document}&#10;&#10;$$\varepsilon = 0.35$$&#10;&#10;\end{document}" title="IguanaTex Bitmap Display">
            <a:extLst>
              <a:ext uri="{FF2B5EF4-FFF2-40B4-BE49-F238E27FC236}">
                <a16:creationId xmlns:a16="http://schemas.microsoft.com/office/drawing/2014/main" id="{12560E8F-CAAE-3B51-80D9-D242779145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43" y="4351843"/>
            <a:ext cx="1062400" cy="210286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2AE7E879-8181-D0D2-4683-69CE7E0D0775}"/>
              </a:ext>
            </a:extLst>
          </p:cNvPr>
          <p:cNvSpPr/>
          <p:nvPr/>
        </p:nvSpPr>
        <p:spPr>
          <a:xfrm>
            <a:off x="2416627" y="5178490"/>
            <a:ext cx="2916886" cy="182880"/>
          </a:xfrm>
          <a:prstGeom prst="rightArrow">
            <a:avLst/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BF99493-FFB8-EB8C-1E42-344707541BE1}"/>
              </a:ext>
            </a:extLst>
          </p:cNvPr>
          <p:cNvSpPr/>
          <p:nvPr/>
        </p:nvSpPr>
        <p:spPr>
          <a:xfrm>
            <a:off x="7655642" y="1449644"/>
            <a:ext cx="3653846" cy="2352841"/>
          </a:xfrm>
          <a:prstGeom prst="roundRect">
            <a:avLst>
              <a:gd name="adj" fmla="val 373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ocument With Tables Icon Vector Sign And Symbol Isolated On White  Background Document With Tables Logo Concept Stock Illustration - Download  Image Now - iStock">
            <a:extLst>
              <a:ext uri="{FF2B5EF4-FFF2-40B4-BE49-F238E27FC236}">
                <a16:creationId xmlns:a16="http://schemas.microsoft.com/office/drawing/2014/main" id="{78B4A394-C282-622D-77BE-F08D417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13" y="4598707"/>
            <a:ext cx="1334729" cy="13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Bent-Up 2">
            <a:extLst>
              <a:ext uri="{FF2B5EF4-FFF2-40B4-BE49-F238E27FC236}">
                <a16:creationId xmlns:a16="http://schemas.microsoft.com/office/drawing/2014/main" id="{15167E05-C3EA-CFD4-BA65-868F00B4CDE2}"/>
              </a:ext>
            </a:extLst>
          </p:cNvPr>
          <p:cNvSpPr/>
          <p:nvPr/>
        </p:nvSpPr>
        <p:spPr>
          <a:xfrm rot="5400000" flipH="1">
            <a:off x="5913026" y="2508737"/>
            <a:ext cx="1680927" cy="1675765"/>
          </a:xfrm>
          <a:prstGeom prst="bentUpArrow">
            <a:avLst>
              <a:gd name="adj1" fmla="val 5589"/>
              <a:gd name="adj2" fmla="val 6746"/>
              <a:gd name="adj3" fmla="val 8191"/>
            </a:avLst>
          </a:prstGeom>
          <a:solidFill>
            <a:srgbClr val="383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BF983-9C39-E732-0CA2-9ED2B03DCFB7}"/>
              </a:ext>
            </a:extLst>
          </p:cNvPr>
          <p:cNvSpPr txBox="1"/>
          <p:nvPr/>
        </p:nvSpPr>
        <p:spPr>
          <a:xfrm>
            <a:off x="7100596" y="4885449"/>
            <a:ext cx="4253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Bound on posterior-to-prior ratio holds for </a:t>
            </a:r>
            <a:r>
              <a:rPr lang="en-US" sz="2000" i="1" dirty="0">
                <a:latin typeface="Bell MT" panose="02020503060305020303" pitchFamily="18" charset="0"/>
              </a:rPr>
              <a:t>all</a:t>
            </a:r>
            <a:r>
              <a:rPr lang="en-US" sz="2000" dirty="0">
                <a:latin typeface="Bell MT" panose="02020503060305020303" pitchFamily="18" charset="0"/>
              </a:rPr>
              <a:t> priors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May not be tight for particular prior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Can be quite loose in practice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E853EFA-764A-428A-D898-500133AA8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50" y="1464518"/>
            <a:ext cx="3200407" cy="228600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\approx 2 $$&#10;&#10;\end{document}" title="IguanaTex Bitmap Display">
            <a:extLst>
              <a:ext uri="{FF2B5EF4-FFF2-40B4-BE49-F238E27FC236}">
                <a16:creationId xmlns:a16="http://schemas.microsoft.com/office/drawing/2014/main" id="{834474F6-8CF8-0AD5-D522-3D22B899FB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2" y="4147274"/>
            <a:ext cx="3509096" cy="5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9.2164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\varepsilon$-DP&#10;&#10;\end{document}"/>
  <p:tag name="IGUANATEXSIZE" val="24"/>
  <p:tag name="IGUANATEXCURSOR" val="2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335.958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 = 2 $$&#10;&#10;\end{document}"/>
  <p:tag name="IGUANATEXSIZE" val="32"/>
  <p:tag name="IGUANATEXCURSOR" val="2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35.695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\varepsilon = 0.35$$&#10;&#10;\end{document}"/>
  <p:tag name="IGUANATEXSIZE" val="24"/>
  <p:tag name="IGUANATEXCURSOR" val="21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682.04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\approx 2 $$&#10;&#10;\end{document}"/>
  <p:tag name="IGUANATEXSIZE" val="24"/>
  <p:tag name="IGUANATEXCURSOR" val="2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35.695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\varepsilon = 0.35$$&#10;&#10;\end{document}"/>
  <p:tag name="IGUANATEXSIZE" val="24"/>
  <p:tag name="IGUANATEXCURSOR" val="21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682.04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\approx 2 $$&#10;&#10;\end{document}"/>
  <p:tag name="IGUANATEXSIZE" val="24"/>
  <p:tag name="IGUANATEXCURSOR" val="2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8.98764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Y_i $$&#10;&#10;\end{document}"/>
  <p:tag name="IGUANATEXSIZE" val="18"/>
  <p:tag name="IGUANATEXCURSOR" val="2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311.2111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I_i = 1 $$&#10;&#10;\end{document}"/>
  <p:tag name="IGUANATEXSIZE" val="20"/>
  <p:tag name="IGUANATEXCURSOR" val="2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316.460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I_i = 0 $$&#10;&#10;\end{document}"/>
  <p:tag name="IGUANATEXSIZE" val="20"/>
  <p:tag name="IGUANATEXCURSOR" val="2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3.37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p_i = P[I_i = 1 \mid \mathcal{M}]$$&#10;&#10;\end{document}"/>
  <p:tag name="IGUANATEXSIZE" val="24"/>
  <p:tag name="IGUANATEXCURSOR" val="2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515.185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Model $\mathcal{M}$&#10;&#10;\end{document}"/>
  <p:tag name="IGUANATEXSIZE" val="18"/>
  <p:tag name="IGUANATEXCURSOR" val="2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449.56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$$&#10;&#10;&#10;\end{document}"/>
  <p:tag name="IGUANATEXSIZE" val="24"/>
  <p:tag name="IGUANATEXCURSOR" val="1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93.32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q_i = P[Y_i \in \mathcal{S} \mid I_i = 1, \mathcal{M}]$$&#10;&#10;\end{document}"/>
  <p:tag name="IGUANATEXSIZE" val="24"/>
  <p:tag name="IGUANATEXCURSOR" val="23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8.7401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\mathcal{S}$&#10;&#10;\end{document}"/>
  <p:tag name="IGUANATEXSIZE" val="20"/>
  <p:tag name="IGUANATEXCURSOR" val="2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5.373"/>
  <p:tag name="ORIGINALWIDTH" val="3523.0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\Y$ &amp; Confidential data set \\&#10;    $Y_i$ &amp;  Vector of values for individual $i$ \\&#10;    $I_i$ &amp; Indicator for whether individual $i$ is included in $\Y$ \\&#10;    $\S$ &amp; Subset of the support of $Y_i$ constituting a privacy violation \\&#10;    $\M$ &amp; Adversary's model for $Y_i$\\&#10;    \multicolumn{2}{l}{$p_i = P[I_i = 1 \mid \M]$} \\&#10;    \multicolumn{2}{l}{$q_i = P[Y_i \in \S \mid I_i = 1, \M]$} \\&#10;    \end{tabular}&#10;\end{table}&#10;\end{document}"/>
  <p:tag name="IGUANATEXSIZE" val="16"/>
  <p:tag name="IGUANATEXCURSOR" val="730"/>
  <p:tag name="TRANSPARENCY" val="True"/>
  <p:tag name="LATEXENGINEID" val="0"/>
  <p:tag name="TEMPFOLDER" val="c:\temp\"/>
  <p:tag name="LATEXFORMHEIGHT" val="431.4"/>
  <p:tag name="LATEXFORMWIDTH" val="523.8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3.464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T(\mathbf{Y}) $$&#10;&#10;\end{document}"/>
  <p:tag name="IGUANATEXSIZE" val="20"/>
  <p:tag name="IGUANATEXCURSOR" val="2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1.207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T^*(\mathbf{Y}) $$&#10;&#10;\end{document}"/>
  <p:tag name="IGUANATEXSIZE" val="20"/>
  <p:tag name="IGUANATEXCURSOR" val="2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T $$&#10;&#10;\end{document}"/>
  <p:tag name="IGUANATEXSIZE" val="20"/>
  <p:tag name="IGUANATEXCURSOR" val="1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1.983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T^* $$&#10;&#10;\end{document}"/>
  <p:tag name="IGUANATEXSIZE" val="20"/>
  <p:tag name="IGUANATEXCURSOR" val="2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407.19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S{{\mathcal S}}&#10;\def\M{{\mathcal M}}&#10;&#10;\begin{document}&#10;&#10;$$ r_i(p_i, q_i, t^*) = \frac{P[Y_i \in \S, I_i = 1 \mid T^* = t^*, \M]}{P[Y_i \in \S, I_i = 1 \mid \M]} $$&#10;&#10;\end{document}"/>
  <p:tag name="IGUANATEXSIZE" val="24"/>
  <p:tag name="IGUANATEXCURSOR" val="3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5.452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S{{\mathcal S}}&#10;\def\M{{\mathcal M}}&#10;&#10;\begin{document}&#10;&#10;$$ a_i(p_i, q_i, t^*) = P[Y_i \in \S, I_i = 1 \mid T^* = t^*, \M] $$&#10;&#10;\end{document}"/>
  <p:tag name="IGUANATEXSIZE" val="24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2407.19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S{{\mathcal S}}&#10;\def\M{{\mathcal M}}&#10;&#10;\begin{document}&#10;&#10;$$ r_i(p_i, q_i, t^*) = \frac{P[Y_i \in \S, I_i = 1 \mid T^* = t^*, \M]}{p_i q_i} $$&#10;&#10;\end{document}"/>
  <p:tag name="IGUANATEXSIZE" val="24"/>
  <p:tag name="IGUANATEXCURSOR" val="3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400.07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\varepsilon} $$&#10;&#10;&#10;\end{document}"/>
  <p:tag name="IGUANATEXSIZE" val="24"/>
  <p:tag name="IGUANATEXCURSOR" val="2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2.9096"/>
  <p:tag name="ORIGINALWIDTH" val="3126.35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T^*$ &amp; Noisy estimate of $T(\Y)$, the function being released \\&#10;    \multicolumn{2}{l}{$p_i = P[I_i = 1 \mid \M]$} \\&#10;    \multicolumn{2}{l}{$q_i = P[Y_i \in \S \mid I_i = 1, \M]$} \\&#10;    \multicolumn{2}{l}{$r_i(p_i, q_i, t^*) = %\frac{P[Y_i \in \S, I_i = 1 \mid T^* = t^*, \M]}{P[Y_i \in \S, I_i = 1 \mid \M]}$} \\&#10;P[Y_i \in \S, I_i = 1 \mid T^* = t^*, \M]/(p_i q_i)$} \\&#10;    \multicolumn{2}{l}{$a_i(p_i, q_i, t^*) = P[Y_i \in \S, I_i = 1 \mid T^* = t^*, \M]$} \\&#10;    \end{tabular}&#10;\end{table}&#10;\noindent &#10;&#10;\end{document}"/>
  <p:tag name="IGUANATEXSIZE" val="16"/>
  <p:tag name="IGUANATEXCURSOR" val="689"/>
  <p:tag name="TRANSPARENCY" val="True"/>
  <p:tag name="LATEXENGINEID" val="0"/>
  <p:tag name="TEMPFOLDER" val="c:\temp\"/>
  <p:tag name="LATEXFORMHEIGHT" val="431.4"/>
  <p:tag name="LATEXFORMWIDTH" val="523.8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9.09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r_i(p_i, q_i, t^*) \leq r^*(p_i, q_i)$$&#10;&#10;\end{document}"/>
  <p:tag name="IGUANATEXSIZE" val="24"/>
  <p:tag name="IGUANATEXCURSOR" val="23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400.449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t^*, p_i, q_i$$&#10;&#10;\end{document}"/>
  <p:tag name="IGUANATEXSIZE" val="20"/>
  <p:tag name="IGUANATEXCURSOR" val="19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2.9096"/>
  <p:tag name="ORIGINALWIDTH" val="2746.90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r^*(p_i, q_i)$ &amp; Data holder's Risk Profile \\&#10;    \multicolumn{2}{l}{$p_i = P[I_i = 1 \mid \M]$} \\&#10;    \multicolumn{2}{l}{$q_i = P[Y_i \in \S \mid I_i = 1, \M]$} \\&#10;    \multicolumn{2}{l}{$r_i(p_i, q_i, t^*) = %\frac{P[Y_i \in \S, I_i = 1 \mid T^* = t^*, \M]}{P[Y_i \in \S, I_i = 1 \mid \M]}$} \\&#10;P[Y_i \in \S, I_i = 1 \mid T^* = t^*, \M]/(p_i q_i)$} \\&#10;    \multicolumn{2}{l}{$a_i(p_i, q_i, t^*) = P[Y_i \in \S, I_i = 1 \mid T^* = t^*, \M]$} \\&#10;    \end{tabular}&#10;\end{table}&#10;\noindent &#10;&#10;\end{document}"/>
  <p:tag name="IGUANATEXSIZE" val="16"/>
  <p:tag name="IGUANATEXCURSOR" val="349"/>
  <p:tag name="TRANSPARENCY" val="True"/>
  <p:tag name="LATEXENGINEID" val="0"/>
  <p:tag name="TEMPFOLDER" val="c:\temp\"/>
  <p:tag name="LATEXFORMHEIGHT" val="431.4"/>
  <p:tag name="LATEXFORMWIDTH" val="523.8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2647.16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_i(p_i, q_i, t^*) \leq \frac{1}{q_ip_i + e^{-2\varepsilon}(1-q_i)p_i + e^{-\varepsilon}(1-p_i)} $$&#10;&#10;\end{document}"/>
  <p:tag name="IGUANATEXSIZE" val="20"/>
  <p:tag name="IGUANATEXCURSOR" val="2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8.4064"/>
  <p:tag name="ORIGINALWIDTH" val="3760.0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\begin{align*}&#10;  \varepsilon \leq &#10;        \begin{cases}&#10;        \log\left(\frac{2p_i(1-q_i)}{\sqrt{(1-p_i)^2 + 4p_i(1-q_i)\left(\frac{1}{r^*(p_i, q_i)} - p_iq_i\right)} - (1-p_i)}\right), &amp; \mbox{ if }  0 &lt; q_i &lt; 1; \\&#10;        \log\left(\frac{1-p_i}{\frac{1}{r^*(p_i,1)} - p_i} \right), &amp; \mbox{ if } q_i = 1,&#10;        \end{cases}&#10;\end{align*}&#10;&#10;\end{document}"/>
  <p:tag name="IGUANATEXSIZE" val="20"/>
  <p:tag name="IGUANATEXCURSOR" val="54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2.9096"/>
  <p:tag name="ORIGINALWIDTH" val="2746.90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Y{{\mathbf Y}}&#10;\def\S{{\mathcal S}}&#10;\def\M{{\mathcal M}}&#10;&#10;\begin{document}&#10;&#10;\begin{table}[t]&#10;    \centering&#10;    \begin{tabular}{ll}&#10;    $r^*(p_i, q_i)$ &amp; Data holder's Risk Profile \\&#10;    \multicolumn{2}{l}{$p_i = P[I_i = 1 \mid \M]$} \\&#10;    \multicolumn{2}{l}{$q_i = P[Y_i \in \S \mid I_i = 1, \M]$} \\&#10;    \multicolumn{2}{l}{$r_i(p_i, q_i, t^*) = %\frac{P[Y_i \in \S, I_i = 1 \mid T^* = t^*, \M]}{P[Y_i \in \S, I_i = 1 \mid \M]}$} \\&#10;P[Y_i \in \S, I_i = 1 \mid T^* = t^*, \M]/(p_i q_i)$} \\&#10;    \multicolumn{2}{l}{$a_i(p_i, q_i, t^*) = P[Y_i \in \S, I_i = 1 \mid T^* = t^*, \M]$} \\&#10;    \end{tabular}&#10;\end{table}&#10;\noindent &#10;&#10;\end{document}"/>
  <p:tag name="IGUANATEXSIZE" val="16"/>
  <p:tag name="IGUANATEXCURSOR" val="349"/>
  <p:tag name="TRANSPARENCY" val="True"/>
  <p:tag name="LATEXENGINEID" val="0"/>
  <p:tag name="TEMPFOLDER" val="c:\temp\"/>
  <p:tag name="LATEXFORMHEIGHT" val="431.4"/>
  <p:tag name="LATEXFORMWIDTH" val="523.8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8.4064"/>
  <p:tag name="ORIGINALWIDTH" val="4248.96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\begin{align*}&#10;  \varepsilon = \min_{p_i,q_i \in (0,1]}&#10;        \begin{cases}&#10;        \log\left(\frac{2p_i(1-q_i)}{\sqrt{(1-p_i)^2 + 4p_i(1-q_i)\left(\frac{1}{r^*(p_i, q_i)} - p_iq_i\right)} - (1-p_i)}\right), &amp; \mbox{ if }  0 &lt; q_i &lt; 1; \\&#10;        \log\left(\frac{1-p_i}{\frac{1}{r^*(p_i,1)} - p_i} \right), &amp; \mbox{ if } q_i = 1,&#10;        \end{cases}&#10;\end{align*}&#10;&#10;\end{document}"/>
  <p:tag name="IGUANATEXSIZE" val="20"/>
  <p:tag name="IGUANATEXCURSOR" val="2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3.37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p_i = P[I_i = 1 \mid \mathcal{M}]$$&#10;&#10;\end{document}"/>
  <p:tag name="IGUANATEXSIZE" val="24"/>
  <p:tag name="IGUANATEXCURSOR" val="2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93.32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q_i = P[Y_i \in \mathcal{S} \mid I_i = 1, \mathcal{M}]$$&#10;&#10;\end{document}"/>
  <p:tag name="IGUANATEXSIZE" val="24"/>
  <p:tag name="IGUANATEXCURSOR" val="23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9.2164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\varepsilon$-DP&#10;&#10;\end{document}"/>
  <p:tag name="IGUANATEXSIZE" val="24"/>
  <p:tag name="IGUANATEXCURSOR" val="2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11.2111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q_i = 1$$&#10;&#10;\end{document}"/>
  <p:tag name="IGUANATEXSIZE" val="24"/>
  <p:tag name="IGUANATEXCURSOR" val="2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119.23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/>
  <p:tag name="IGUANATEXSIZE" val="20"/>
  <p:tag name="IGUANATEXCURSOR" val="3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2098.238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= &#10;\begin{cases}&#10;        \frac{0.25}{p_i}, &amp; \mbox{ if } q_i = 1 \mbox{ and } 0 &lt; p_i &lt; \frac{0.25}{\tilde{r}}; \\&#10;        \tilde{r}, &amp; \mbox{ if } q_i = 1 \mbox{ and } \frac{0.25}{\tilde{r}} \leq p_i &lt; 1; \\&#10;        \infty, &amp; \mbox{ if } q_i \neq 1.&#10;    \end{cases} $$&#10;&#10;\end{document}"/>
  <p:tag name="IGUANATEXSIZE" val="20"/>
  <p:tag name="IGUANATEXCURSOR" val="1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119.23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/>
  <p:tag name="IGUANATEXSIZE" val="20"/>
  <p:tag name="IGUANATEXCURSOR" val="3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119.23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/>
  <p:tag name="IGUANATEXSIZE" val="20"/>
  <p:tag name="IGUANATEXCURSOR" val="3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119.23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0.25}{p_i}, \tilde{r} \right\}, &amp; \mbox{if } q_i = 1; \\&#10;        \infty, &amp; \mbox{if } q_i \neq 1.&#10;    \end{cases}$$&#10;&#10;\end{document}"/>
  <p:tag name="IGUANATEXSIZE" val="20"/>
  <p:tag name="IGUANATEXCURSOR" val="3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9.9138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 q_i) = \tilde{r} $$&#10;&#10;\end{document}"/>
  <p:tag name="IGUANATEXSIZE" val="24"/>
  <p:tag name="IGUANATEXCURSOR" val="22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077.24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p_i\tilde{q}}, \tilde{r} \right\}, &amp; \mbox{if } q_i = \tilde{q}; \\&#10;        \infty, &amp; \mbox{if } q_i \neq \tilde{q}.&#10;    \end{cases}$$&#10;&#10;\end{document}"/>
  <p:tag name="IGUANATEXSIZE" val="20"/>
  <p:tag name="IGUANATEXCURSOR" val="2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3236.59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\ta{{\tilde a}}&#10;\def\tp{{\tilde p}}&#10;\def\tq{{\tilde q}}&#10;\def\tr{{\tilde r}}&#10;\definecolor{beamerblue}{rgb}{0.2,0.2,0.7}&#10;\begin{document}&#10;&#10;$$ \varepsilon = &#10;        \begin{cases}&#10;            \frac{1}{2}\log\left(\frac{1-\tq}{\frac{1}{\tr} - \tq}\right), &amp; \mbox{if } 0 &lt; \tq \leq \frac{1}{\tr + 1}; \\&#10;            \log\left(\frac{2\ta(1-\tq)}{\sqrt{(\tr\tq - \ta)^2 + 4\tq(1-\tq)\left(1 - \ta\right)} - (\tr\tq - \ta)}\right), &amp; \mbox{if } \frac{1}{\tr + 1} &lt; \tq &lt; 1; \\&#10;            \log\left(\frac{\tr - \ta}{1 - \ta}\right), &amp; \mbox{if } \tq = 1.&#10;        \end{cases}  $$&#10;&#10;\end{document}"/>
  <p:tag name="IGUANATEXSIZE" val="16"/>
  <p:tag name="IGUANATEXCURSOR" val="2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3.37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p_i = P[I_i = 1 \mid \mathcal{M}]$$&#10;&#10;\end{document}"/>
  <p:tag name="IGUANATEXSIZE" val="24"/>
  <p:tag name="IGUANATEXCURSOR" val="2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35.695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\varepsilon = 0.35$$&#10;&#10;\end{document}"/>
  <p:tag name="IGUANATEXSIZE" val="24"/>
  <p:tag name="IGUANATEXCURSOR" val="21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93.326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q_i = P[Y_i \in \mathcal{S} \mid I_i = 1, \mathcal{M}]$$&#10;&#10;\end{document}"/>
  <p:tag name="IGUANATEXSIZE" val="24"/>
  <p:tag name="IGUANATEXCURSOR" val="23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489.6888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p_i = 0.05$$&#10;&#10;\end{document}"/>
  <p:tag name="IGUANATEXSIZE" val="24"/>
  <p:tag name="IGUANATEXCURSOR" val="2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372.70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/>
  <p:tag name="IGUANATEXSIZE" val="20"/>
  <p:tag name="IGUANATEXCURSOR" val="3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2419.948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= &#10;\begin{cases}&#10;        \frac{\tilde{a}}{0.05 q_i}, &amp; \mbox{ if } p_i = 0.05 \mbox{ and } 0 &lt; q_i &lt; \frac{\tilde{a}}{.05 \times 3}; \\&#10;        3, &amp; \mbox{ if } p_i = 0.05 \mbox{ and } \frac{\tilde{a}}{.05 \times 3} \leq q_i &lt; 1; \\&#10;        \infty, &amp; \mbox{ if } p_i \neq 0.05.&#10;    \end{cases} $$&#10;&#10;\end{document}"/>
  <p:tag name="IGUANATEXSIZE" val="20"/>
  <p:tag name="IGUANATEXCURSOR" val="2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372.70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/>
  <p:tag name="IGUANATEXSIZE" val="20"/>
  <p:tag name="IGUANATEXCURSOR" val="3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372.70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/>
  <p:tag name="IGUANATEXSIZE" val="20"/>
  <p:tag name="IGUANATEXCURSOR" val="3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372.70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q_i) = &#10;    \begin{cases}&#10;        \max\left\{\frac{\tilde{a}}{0.05 q_i}, 3 \right\}, &amp; \mbox{if } p_i = 0.05; \\&#10;        \infty, &amp; \mbox{if } p_i \neq 0.05.&#10;    \end{cases}$$&#10;&#10;\end{document}"/>
  <p:tag name="IGUANATEXSIZE" val="20"/>
  <p:tag name="IGUANATEXCURSOR" val="3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9.9138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(p_i, q_i) = 3$$&#10;&#10;\end{document}"/>
  <p:tag name="IGUANATEXSIZE" val="24"/>
  <p:tag name="IGUANATEXCURSOR" val="2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8.4514"/>
  <p:tag name="ORIGINALWIDTH" val="2084.73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def\ta{{\tilde a}}&#10;\def\tp{{\tilde p}}&#10;\def\tq{{\tilde q}}&#10;\def\tr{{\tilde r}}&#10;\begin{document}&#10;&#10;$$ r^*(p_i,q_i) = &#10;    \begin{cases}&#10;        \max\left\{\frac{\ta}{\tp q_i}, \tr \right\}, &amp; \mbox{if } p_i = \tp; \\&#10;        \infty, &amp; \mbox{if } p_i \neq \tp.&#10;    \end{cases}$$&#10;&#10;\end{document}"/>
  <p:tag name="IGUANATEXSIZE" val="20"/>
  <p:tag name="IGUANATEXCURSOR" val="2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2980.127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\ta{{\tilde a}}&#10;\def\tp{{\tilde p}}&#10;\def\tq{{\tilde q}}&#10;\def\tr{{\tilde r}}&#10;\definecolor{beamerblue}{rgb}{0.2,0.2,0.7}&#10;\begin{document}&#10;&#10;$$ \varepsilon = \begin{cases}&#10;        \log\left(\frac{2(\tp\tr-\ta)}{\sqrt{\tr^2(1-\tp)^2 + 4(\tp\tr-\ta)\left(1 - \ta\right)} - \tr(1-\tp)}\right), &amp; \mbox{ if } \frac{\ta}{\tp} &lt; \tr; \\&#10;        \log\left(\frac{\ta(1 - \tp)}{\tp(1 - \ta)} \right), &amp; \mbox{ if } \frac{\ta}{\tp} \geq \tr.&#10;    \end{cases} $$&#10;&#10;\end{document}"/>
  <p:tag name="IGUANATEXSIZE" val="16"/>
  <p:tag name="IGUANATEXCURSOR" val="5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682.04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frac{\textrm{posterior probability}}{\textrm{prior probability}} \leq e^{2\varepsilon} \approx 2 $$&#10;&#10;\end{document}"/>
  <p:tag name="IGUANATEXSIZE" val="24"/>
  <p:tag name="IGUANATEXCURSOR" val="2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46.119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varepsilon = \log(3)/2 \approx 0.55 $$&#10;&#10;\end{document}"/>
  <p:tag name="IGUANATEXSIZE" val="24"/>
  <p:tag name="IGUANATEXCURSOR" val="1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695.91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varepsilon = \frac{1}{2}\log(r^*) $$&#10;&#10;\end{document}"/>
  <p:tag name="IGUANATEXSIZE" val="32"/>
  <p:tag name="IGUANATEXCURSOR" val="22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429.6963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r^* \leq e^{2\varepsilon} $$&#10;&#10;\end{document}"/>
  <p:tag name="IGUANATEXSIZE" val="32"/>
  <p:tag name="IGUANATEXCURSOR" val="2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35.6955"/>
  <p:tag name="OUTPUTTYPE" val="PNG"/>
  <p:tag name="IGUANATEXVERSION" val="160"/>
  <p:tag name="LATEXADDIN" val="\documentclass{article}&#10;\usepackage{amsmath}&#10;\usepackage{xcolor}&#10;\usepackage{enumitem}&#10;\usepackage[geometry]{ifsym}&#10;\pagestyle{empty}&#10;\definecolor{beamerblue}{rgb}{0.2,0.2,0.7}&#10;\begin{document}&#10;&#10;$$ \varepsilon \approx 0.35 $$&#10;&#10;\end{document}"/>
  <p:tag name="IGUANATEXSIZE" val="32"/>
  <p:tag name="IGUANATEXCURSOR" val="2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mer Lookalike Template" id="{4BDABBE0-29A2-48FB-B5BE-C4DD3EF0D5A8}" vid="{891DAF41-5546-44BD-B1E8-862B57D975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2D36DED5A58B498A7BF56416C79471" ma:contentTypeVersion="9" ma:contentTypeDescription="Create a new document." ma:contentTypeScope="" ma:versionID="11358087bcbfd8a0752ffd40da924369">
  <xsd:schema xmlns:xsd="http://www.w3.org/2001/XMLSchema" xmlns:xs="http://www.w3.org/2001/XMLSchema" xmlns:p="http://schemas.microsoft.com/office/2006/metadata/properties" xmlns:ns3="8bf54e8b-151d-4bc2-bbe5-82a2f3f8bf8e" targetNamespace="http://schemas.microsoft.com/office/2006/metadata/properties" ma:root="true" ma:fieldsID="6f8d794f0f3f6334aed55a39be9e5601" ns3:_="">
    <xsd:import namespace="8bf54e8b-151d-4bc2-bbe5-82a2f3f8bf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54e8b-151d-4bc2-bbe5-82a2f3f8b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D5236-5B32-4070-8C54-6B5626530B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C401B-83E9-4339-B0DE-DEFABE158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54e8b-151d-4bc2-bbe5-82a2f3f8bf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8EA6F4-BC5D-4A50-A40C-66CB5FA8C58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8bf54e8b-151d-4bc2-bbe5-82a2f3f8bf8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49917</TotalTime>
  <Words>2173</Words>
  <Application>Microsoft Office PowerPoint</Application>
  <PresentationFormat>Widescreen</PresentationFormat>
  <Paragraphs>621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Bell MT</vt:lpstr>
      <vt:lpstr>Calibri</vt:lpstr>
      <vt:lpstr>Cambria Math</vt:lpstr>
      <vt:lpstr>Modern No. 20</vt:lpstr>
      <vt:lpstr>Times New Roman</vt:lpstr>
      <vt:lpstr>Wingdings</vt:lpstr>
      <vt:lpstr>Office Theme</vt:lpstr>
      <vt:lpstr>Prior-itizing Privacy: A Bayesian Approach to Setting the Privacy Budget in Differential Privacy</vt:lpstr>
      <vt:lpstr>Outline</vt:lpstr>
      <vt:lpstr>Motivation</vt:lpstr>
      <vt:lpstr>Examples of Prior Work</vt:lpstr>
      <vt:lpstr>Bayesian Interpretation of DP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Outline</vt:lpstr>
      <vt:lpstr>Formalization</vt:lpstr>
      <vt:lpstr>Formalization</vt:lpstr>
      <vt:lpstr>Formalization</vt:lpstr>
      <vt:lpstr>Results</vt:lpstr>
      <vt:lpstr>Our Recommendation</vt:lpstr>
      <vt:lpstr>Outline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2</vt:lpstr>
      <vt:lpstr>Summary</vt:lpstr>
      <vt:lpstr>References</vt:lpstr>
      <vt:lpstr>References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Zeki Kazan</dc:creator>
  <cp:lastModifiedBy>Zeki Kazan</cp:lastModifiedBy>
  <cp:revision>68</cp:revision>
  <dcterms:created xsi:type="dcterms:W3CDTF">2022-05-24T16:11:44Z</dcterms:created>
  <dcterms:modified xsi:type="dcterms:W3CDTF">2023-05-04T01:00:54Z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0x0101004C2D36DED5A58B498A7BF56416C79471</vt:lpwstr>
  </property>
</Properties>
</file>