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480" r:id="rId4"/>
    <p:sldId id="258" r:id="rId5"/>
    <p:sldId id="272" r:id="rId6"/>
    <p:sldId id="273" r:id="rId7"/>
    <p:sldId id="481" r:id="rId8"/>
    <p:sldId id="462" r:id="rId9"/>
    <p:sldId id="461" r:id="rId10"/>
    <p:sldId id="464" r:id="rId11"/>
    <p:sldId id="478" r:id="rId12"/>
    <p:sldId id="463" r:id="rId13"/>
    <p:sldId id="274" r:id="rId14"/>
    <p:sldId id="435" r:id="rId15"/>
    <p:sldId id="302" r:id="rId16"/>
    <p:sldId id="465" r:id="rId17"/>
    <p:sldId id="483" r:id="rId18"/>
    <p:sldId id="467" r:id="rId19"/>
    <p:sldId id="469" r:id="rId20"/>
    <p:sldId id="479" r:id="rId21"/>
    <p:sldId id="470" r:id="rId22"/>
    <p:sldId id="471" r:id="rId23"/>
    <p:sldId id="451" r:id="rId24"/>
    <p:sldId id="472" r:id="rId25"/>
    <p:sldId id="264" r:id="rId26"/>
    <p:sldId id="473" r:id="rId27"/>
    <p:sldId id="265" r:id="rId28"/>
    <p:sldId id="266" r:id="rId29"/>
    <p:sldId id="267" r:id="rId30"/>
    <p:sldId id="268" r:id="rId31"/>
    <p:sldId id="455" r:id="rId32"/>
    <p:sldId id="474" r:id="rId33"/>
    <p:sldId id="456" r:id="rId34"/>
    <p:sldId id="476" r:id="rId35"/>
    <p:sldId id="475" r:id="rId36"/>
    <p:sldId id="477" r:id="rId37"/>
    <p:sldId id="48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85" autoAdjust="0"/>
    <p:restoredTop sz="93625"/>
  </p:normalViewPr>
  <p:slideViewPr>
    <p:cSldViewPr snapToGrid="0">
      <p:cViewPr varScale="1">
        <p:scale>
          <a:sx n="107" d="100"/>
          <a:sy n="107" d="100"/>
        </p:scale>
        <p:origin x="12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063D2-C148-4175-AC63-B6E00A999BB3}"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8128E9ED-6A7E-4F6C-8349-B9FBC5561F3D}">
      <dgm:prSet/>
      <dgm:spPr/>
      <dgm:t>
        <a:bodyPr/>
        <a:lstStyle/>
        <a:p>
          <a:r>
            <a:rPr lang="en-US" dirty="0"/>
            <a:t>In HML study, “unit” refers to a </a:t>
          </a:r>
          <a:r>
            <a:rPr lang="en-US" u="sng" dirty="0"/>
            <a:t>set quantity of a very specific good</a:t>
          </a:r>
          <a:r>
            <a:rPr lang="en-US" dirty="0"/>
            <a:t>.   Overall, there are 626 manufactured goods, our analysis here uses approximately 500.  </a:t>
          </a:r>
          <a:r>
            <a:rPr lang="en-US" dirty="0">
              <a:hlinkClick xmlns:r="http://schemas.openxmlformats.org/officeDocument/2006/relationships" r:id="" action="ppaction://noaction"/>
            </a:rPr>
            <a:t>Broad industry coverage, but not a representative sample</a:t>
          </a:r>
          <a:r>
            <a:rPr lang="en-US" dirty="0"/>
            <a:t>.</a:t>
          </a:r>
        </a:p>
      </dgm:t>
    </dgm:pt>
    <dgm:pt modelId="{63EF3817-D6CC-4FC7-B247-31C1786677AA}" type="parTrans" cxnId="{EE640996-820C-46EC-8F7E-F57F4B634185}">
      <dgm:prSet/>
      <dgm:spPr/>
      <dgm:t>
        <a:bodyPr/>
        <a:lstStyle/>
        <a:p>
          <a:endParaRPr lang="en-US"/>
        </a:p>
      </dgm:t>
    </dgm:pt>
    <dgm:pt modelId="{61BA3CB0-7216-4D5D-BB6C-45F12AB35E4E}" type="sibTrans" cxnId="{EE640996-820C-46EC-8F7E-F57F4B634185}">
      <dgm:prSet/>
      <dgm:spPr/>
      <dgm:t>
        <a:bodyPr/>
        <a:lstStyle/>
        <a:p>
          <a:endParaRPr lang="en-US"/>
        </a:p>
      </dgm:t>
    </dgm:pt>
    <dgm:pt modelId="{1F00C5CC-0C77-4FDA-8452-1A6EECD34E26}">
      <dgm:prSet/>
      <dgm:spPr/>
      <dgm:t>
        <a:bodyPr/>
        <a:lstStyle/>
        <a:p>
          <a:r>
            <a:rPr lang="en-US" dirty="0"/>
            <a:t>For each unit, there are two </a:t>
          </a:r>
          <a:r>
            <a:rPr lang="en-US" b="1" dirty="0"/>
            <a:t>full</a:t>
          </a:r>
          <a:r>
            <a:rPr lang="en-US" dirty="0"/>
            <a:t> descriptions of production operations, one using “hand labor” and the other “machine labor”. Based on written records, interviews, and direct observation.  Proxy for establishment.</a:t>
          </a:r>
        </a:p>
        <a:p>
          <a:endParaRPr lang="en-US" dirty="0"/>
        </a:p>
        <a:p>
          <a:endParaRPr lang="en-US" dirty="0"/>
        </a:p>
      </dgm:t>
    </dgm:pt>
    <dgm:pt modelId="{D3B1A483-D506-4F6C-86BD-FFCC412A3A0C}" type="parTrans" cxnId="{7F913405-4075-4CE1-B4B0-EE3BB0F58E40}">
      <dgm:prSet/>
      <dgm:spPr/>
      <dgm:t>
        <a:bodyPr/>
        <a:lstStyle/>
        <a:p>
          <a:endParaRPr lang="en-US"/>
        </a:p>
      </dgm:t>
    </dgm:pt>
    <dgm:pt modelId="{C12CCAA4-0303-4037-A81D-9F2105B65B8C}" type="sibTrans" cxnId="{7F913405-4075-4CE1-B4B0-EE3BB0F58E40}">
      <dgm:prSet/>
      <dgm:spPr/>
      <dgm:t>
        <a:bodyPr/>
        <a:lstStyle/>
        <a:p>
          <a:endParaRPr lang="en-US"/>
        </a:p>
      </dgm:t>
    </dgm:pt>
    <dgm:pt modelId="{14F6C289-7EEC-4E99-9CE2-2B408E692A0F}">
      <dgm:prSet/>
      <dgm:spPr/>
      <dgm:t>
        <a:bodyPr/>
        <a:lstStyle/>
        <a:p>
          <a:r>
            <a:rPr lang="en-US" dirty="0"/>
            <a:t>Operations listed from start to finish. Some intermediate inputs (primarily in machine production) tracked down and data inserted.  </a:t>
          </a:r>
        </a:p>
        <a:p>
          <a:endParaRPr lang="en-US" dirty="0"/>
        </a:p>
        <a:p>
          <a:r>
            <a:rPr lang="en-US" dirty="0"/>
            <a:t>We use operations </a:t>
          </a:r>
          <a:r>
            <a:rPr lang="en-US" b="1" dirty="0"/>
            <a:t>and</a:t>
          </a:r>
          <a:r>
            <a:rPr lang="en-US" dirty="0"/>
            <a:t> unit level data in this paper.  Our measure of wage inequality is (time-weighted) standard deviation of ln labor cost (wage per unit of time) at the unit level.</a:t>
          </a:r>
        </a:p>
      </dgm:t>
    </dgm:pt>
    <dgm:pt modelId="{9F428D16-472E-460D-8DB0-C6868B50B2DA}" type="parTrans" cxnId="{43F10B9D-7A8E-455B-9170-5C1F61A4766C}">
      <dgm:prSet/>
      <dgm:spPr/>
      <dgm:t>
        <a:bodyPr/>
        <a:lstStyle/>
        <a:p>
          <a:endParaRPr lang="en-US"/>
        </a:p>
      </dgm:t>
    </dgm:pt>
    <dgm:pt modelId="{697A6457-CC88-4C55-A88B-FC79C6D1BD95}" type="sibTrans" cxnId="{43F10B9D-7A8E-455B-9170-5C1F61A4766C}">
      <dgm:prSet/>
      <dgm:spPr/>
      <dgm:t>
        <a:bodyPr/>
        <a:lstStyle/>
        <a:p>
          <a:endParaRPr lang="en-US"/>
        </a:p>
      </dgm:t>
    </dgm:pt>
    <dgm:pt modelId="{B86D6FAF-7997-41AD-AF87-8F90013B5BFE}" type="pres">
      <dgm:prSet presAssocID="{A9B063D2-C148-4175-AC63-B6E00A999BB3}" presName="vert0" presStyleCnt="0">
        <dgm:presLayoutVars>
          <dgm:dir/>
          <dgm:animOne val="branch"/>
          <dgm:animLvl val="lvl"/>
        </dgm:presLayoutVars>
      </dgm:prSet>
      <dgm:spPr/>
    </dgm:pt>
    <dgm:pt modelId="{09C7C9AC-C201-42FE-ADD7-B7A6BD603ED8}" type="pres">
      <dgm:prSet presAssocID="{8128E9ED-6A7E-4F6C-8349-B9FBC5561F3D}" presName="thickLine" presStyleLbl="alignNode1" presStyleIdx="0" presStyleCnt="3"/>
      <dgm:spPr/>
    </dgm:pt>
    <dgm:pt modelId="{32D9D821-3C92-40E4-B1FB-EC73D09B4AD0}" type="pres">
      <dgm:prSet presAssocID="{8128E9ED-6A7E-4F6C-8349-B9FBC5561F3D}" presName="horz1" presStyleCnt="0"/>
      <dgm:spPr/>
    </dgm:pt>
    <dgm:pt modelId="{5D455D53-AF87-4FFC-B2EC-F2318735D1D3}" type="pres">
      <dgm:prSet presAssocID="{8128E9ED-6A7E-4F6C-8349-B9FBC5561F3D}" presName="tx1" presStyleLbl="revTx" presStyleIdx="0" presStyleCnt="3"/>
      <dgm:spPr/>
    </dgm:pt>
    <dgm:pt modelId="{6EF28A87-963D-4858-A3AE-2B019CC96DCB}" type="pres">
      <dgm:prSet presAssocID="{8128E9ED-6A7E-4F6C-8349-B9FBC5561F3D}" presName="vert1" presStyleCnt="0"/>
      <dgm:spPr/>
    </dgm:pt>
    <dgm:pt modelId="{A419D050-D9C8-44BA-91C1-490E46B2A0EE}" type="pres">
      <dgm:prSet presAssocID="{1F00C5CC-0C77-4FDA-8452-1A6EECD34E26}" presName="thickLine" presStyleLbl="alignNode1" presStyleIdx="1" presStyleCnt="3"/>
      <dgm:spPr/>
    </dgm:pt>
    <dgm:pt modelId="{650172D8-54E5-405E-BCFC-6604EAD9CFEC}" type="pres">
      <dgm:prSet presAssocID="{1F00C5CC-0C77-4FDA-8452-1A6EECD34E26}" presName="horz1" presStyleCnt="0"/>
      <dgm:spPr/>
    </dgm:pt>
    <dgm:pt modelId="{F386A387-86C1-4CBB-9F33-75BB6539C44E}" type="pres">
      <dgm:prSet presAssocID="{1F00C5CC-0C77-4FDA-8452-1A6EECD34E26}" presName="tx1" presStyleLbl="revTx" presStyleIdx="1" presStyleCnt="3"/>
      <dgm:spPr/>
    </dgm:pt>
    <dgm:pt modelId="{F91E2835-9107-462D-920D-137529AFE144}" type="pres">
      <dgm:prSet presAssocID="{1F00C5CC-0C77-4FDA-8452-1A6EECD34E26}" presName="vert1" presStyleCnt="0"/>
      <dgm:spPr/>
    </dgm:pt>
    <dgm:pt modelId="{7EAED7C1-42E7-4DE7-9694-03CB8F9C8EF6}" type="pres">
      <dgm:prSet presAssocID="{14F6C289-7EEC-4E99-9CE2-2B408E692A0F}" presName="thickLine" presStyleLbl="alignNode1" presStyleIdx="2" presStyleCnt="3"/>
      <dgm:spPr/>
    </dgm:pt>
    <dgm:pt modelId="{C6F5DE54-C8E3-4E3C-BB5A-4B86D0849D1F}" type="pres">
      <dgm:prSet presAssocID="{14F6C289-7EEC-4E99-9CE2-2B408E692A0F}" presName="horz1" presStyleCnt="0"/>
      <dgm:spPr/>
    </dgm:pt>
    <dgm:pt modelId="{8F77F884-26BD-497A-A744-3B1E0AB610C7}" type="pres">
      <dgm:prSet presAssocID="{14F6C289-7EEC-4E99-9CE2-2B408E692A0F}" presName="tx1" presStyleLbl="revTx" presStyleIdx="2" presStyleCnt="3"/>
      <dgm:spPr/>
    </dgm:pt>
    <dgm:pt modelId="{C3217D1D-F1C7-4AC9-B128-2CBEC178AE9A}" type="pres">
      <dgm:prSet presAssocID="{14F6C289-7EEC-4E99-9CE2-2B408E692A0F}" presName="vert1" presStyleCnt="0"/>
      <dgm:spPr/>
    </dgm:pt>
  </dgm:ptLst>
  <dgm:cxnLst>
    <dgm:cxn modelId="{7F913405-4075-4CE1-B4B0-EE3BB0F58E40}" srcId="{A9B063D2-C148-4175-AC63-B6E00A999BB3}" destId="{1F00C5CC-0C77-4FDA-8452-1A6EECD34E26}" srcOrd="1" destOrd="0" parTransId="{D3B1A483-D506-4F6C-86BD-FFCC412A3A0C}" sibTransId="{C12CCAA4-0303-4037-A81D-9F2105B65B8C}"/>
    <dgm:cxn modelId="{04D0231E-148D-439E-86A6-13E140A9C3AB}" type="presOf" srcId="{A9B063D2-C148-4175-AC63-B6E00A999BB3}" destId="{B86D6FAF-7997-41AD-AF87-8F90013B5BFE}" srcOrd="0" destOrd="0" presId="urn:microsoft.com/office/officeart/2008/layout/LinedList"/>
    <dgm:cxn modelId="{91DB5D5D-02F7-4D8E-B397-AC0EF9F83759}" type="presOf" srcId="{8128E9ED-6A7E-4F6C-8349-B9FBC5561F3D}" destId="{5D455D53-AF87-4FFC-B2EC-F2318735D1D3}" srcOrd="0" destOrd="0" presId="urn:microsoft.com/office/officeart/2008/layout/LinedList"/>
    <dgm:cxn modelId="{75B5F460-CDD7-48AB-A6CC-5D04EC093B69}" type="presOf" srcId="{14F6C289-7EEC-4E99-9CE2-2B408E692A0F}" destId="{8F77F884-26BD-497A-A744-3B1E0AB610C7}" srcOrd="0" destOrd="0" presId="urn:microsoft.com/office/officeart/2008/layout/LinedList"/>
    <dgm:cxn modelId="{40BA8784-7E75-43C6-BEAE-893117C3B415}" type="presOf" srcId="{1F00C5CC-0C77-4FDA-8452-1A6EECD34E26}" destId="{F386A387-86C1-4CBB-9F33-75BB6539C44E}" srcOrd="0" destOrd="0" presId="urn:microsoft.com/office/officeart/2008/layout/LinedList"/>
    <dgm:cxn modelId="{EE640996-820C-46EC-8F7E-F57F4B634185}" srcId="{A9B063D2-C148-4175-AC63-B6E00A999BB3}" destId="{8128E9ED-6A7E-4F6C-8349-B9FBC5561F3D}" srcOrd="0" destOrd="0" parTransId="{63EF3817-D6CC-4FC7-B247-31C1786677AA}" sibTransId="{61BA3CB0-7216-4D5D-BB6C-45F12AB35E4E}"/>
    <dgm:cxn modelId="{43F10B9D-7A8E-455B-9170-5C1F61A4766C}" srcId="{A9B063D2-C148-4175-AC63-B6E00A999BB3}" destId="{14F6C289-7EEC-4E99-9CE2-2B408E692A0F}" srcOrd="2" destOrd="0" parTransId="{9F428D16-472E-460D-8DB0-C6868B50B2DA}" sibTransId="{697A6457-CC88-4C55-A88B-FC79C6D1BD95}"/>
    <dgm:cxn modelId="{0706F4F9-FB93-423E-8C84-27DB46D53E20}" type="presParOf" srcId="{B86D6FAF-7997-41AD-AF87-8F90013B5BFE}" destId="{09C7C9AC-C201-42FE-ADD7-B7A6BD603ED8}" srcOrd="0" destOrd="0" presId="urn:microsoft.com/office/officeart/2008/layout/LinedList"/>
    <dgm:cxn modelId="{265B9686-7D41-4805-9FF1-3CD62D7C0B8C}" type="presParOf" srcId="{B86D6FAF-7997-41AD-AF87-8F90013B5BFE}" destId="{32D9D821-3C92-40E4-B1FB-EC73D09B4AD0}" srcOrd="1" destOrd="0" presId="urn:microsoft.com/office/officeart/2008/layout/LinedList"/>
    <dgm:cxn modelId="{0D60F45F-7B91-4392-B02E-CD85B92E1D18}" type="presParOf" srcId="{32D9D821-3C92-40E4-B1FB-EC73D09B4AD0}" destId="{5D455D53-AF87-4FFC-B2EC-F2318735D1D3}" srcOrd="0" destOrd="0" presId="urn:microsoft.com/office/officeart/2008/layout/LinedList"/>
    <dgm:cxn modelId="{1B7E984F-2D8F-4C8F-8FAA-745DBD439C1B}" type="presParOf" srcId="{32D9D821-3C92-40E4-B1FB-EC73D09B4AD0}" destId="{6EF28A87-963D-4858-A3AE-2B019CC96DCB}" srcOrd="1" destOrd="0" presId="urn:microsoft.com/office/officeart/2008/layout/LinedList"/>
    <dgm:cxn modelId="{10CB092F-F78A-4DE3-8E04-69AC76E9982D}" type="presParOf" srcId="{B86D6FAF-7997-41AD-AF87-8F90013B5BFE}" destId="{A419D050-D9C8-44BA-91C1-490E46B2A0EE}" srcOrd="2" destOrd="0" presId="urn:microsoft.com/office/officeart/2008/layout/LinedList"/>
    <dgm:cxn modelId="{5BE85358-2743-4EC3-8077-B7A2B7732B7D}" type="presParOf" srcId="{B86D6FAF-7997-41AD-AF87-8F90013B5BFE}" destId="{650172D8-54E5-405E-BCFC-6604EAD9CFEC}" srcOrd="3" destOrd="0" presId="urn:microsoft.com/office/officeart/2008/layout/LinedList"/>
    <dgm:cxn modelId="{B1689BE3-4836-4EF6-A7A7-677C34635312}" type="presParOf" srcId="{650172D8-54E5-405E-BCFC-6604EAD9CFEC}" destId="{F386A387-86C1-4CBB-9F33-75BB6539C44E}" srcOrd="0" destOrd="0" presId="urn:microsoft.com/office/officeart/2008/layout/LinedList"/>
    <dgm:cxn modelId="{3A7888C5-B2A9-487A-B3E1-900B0FBC8546}" type="presParOf" srcId="{650172D8-54E5-405E-BCFC-6604EAD9CFEC}" destId="{F91E2835-9107-462D-920D-137529AFE144}" srcOrd="1" destOrd="0" presId="urn:microsoft.com/office/officeart/2008/layout/LinedList"/>
    <dgm:cxn modelId="{A44AB141-5E11-43F0-98E7-AEAD83DA0A21}" type="presParOf" srcId="{B86D6FAF-7997-41AD-AF87-8F90013B5BFE}" destId="{7EAED7C1-42E7-4DE7-9694-03CB8F9C8EF6}" srcOrd="4" destOrd="0" presId="urn:microsoft.com/office/officeart/2008/layout/LinedList"/>
    <dgm:cxn modelId="{5EE54DB7-798F-4902-8538-96E15C266866}" type="presParOf" srcId="{B86D6FAF-7997-41AD-AF87-8F90013B5BFE}" destId="{C6F5DE54-C8E3-4E3C-BB5A-4B86D0849D1F}" srcOrd="5" destOrd="0" presId="urn:microsoft.com/office/officeart/2008/layout/LinedList"/>
    <dgm:cxn modelId="{85BF9848-7073-4B23-9D1E-762F4A7C96C3}" type="presParOf" srcId="{C6F5DE54-C8E3-4E3C-BB5A-4B86D0849D1F}" destId="{8F77F884-26BD-497A-A744-3B1E0AB610C7}" srcOrd="0" destOrd="0" presId="urn:microsoft.com/office/officeart/2008/layout/LinedList"/>
    <dgm:cxn modelId="{2A7C0DFD-ABFC-4053-993A-D85789D571A8}" type="presParOf" srcId="{C6F5DE54-C8E3-4E3C-BB5A-4B86D0849D1F}" destId="{C3217D1D-F1C7-4AC9-B128-2CBEC178AE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7C9AC-C201-42FE-ADD7-B7A6BD603ED8}">
      <dsp:nvSpPr>
        <dsp:cNvPr id="0" name=""/>
        <dsp:cNvSpPr/>
      </dsp:nvSpPr>
      <dsp:spPr>
        <a:xfrm>
          <a:off x="0" y="2687"/>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455D53-AF87-4FFC-B2EC-F2318735D1D3}">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In HML study, “unit” refers to a </a:t>
          </a:r>
          <a:r>
            <a:rPr lang="en-US" sz="1700" u="sng" kern="1200" dirty="0"/>
            <a:t>set quantity of a very specific good</a:t>
          </a:r>
          <a:r>
            <a:rPr lang="en-US" sz="1700" kern="1200" dirty="0"/>
            <a:t>.   Overall, there are 626 manufactured goods, our analysis here uses approximately 500.  </a:t>
          </a:r>
          <a:r>
            <a:rPr lang="en-US" sz="1700" kern="1200" dirty="0">
              <a:hlinkClick xmlns:r="http://schemas.openxmlformats.org/officeDocument/2006/relationships" r:id="" action="ppaction://noaction"/>
            </a:rPr>
            <a:t>Broad industry coverage, but not a representative sample</a:t>
          </a:r>
          <a:r>
            <a:rPr lang="en-US" sz="1700" kern="1200" dirty="0"/>
            <a:t>.</a:t>
          </a:r>
        </a:p>
      </dsp:txBody>
      <dsp:txXfrm>
        <a:off x="0" y="2687"/>
        <a:ext cx="6263640" cy="1833104"/>
      </dsp:txXfrm>
    </dsp:sp>
    <dsp:sp modelId="{A419D050-D9C8-44BA-91C1-490E46B2A0EE}">
      <dsp:nvSpPr>
        <dsp:cNvPr id="0" name=""/>
        <dsp:cNvSpPr/>
      </dsp:nvSpPr>
      <dsp:spPr>
        <a:xfrm>
          <a:off x="0" y="1835791"/>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86A387-86C1-4CBB-9F33-75BB6539C44E}">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For each unit, there are two </a:t>
          </a:r>
          <a:r>
            <a:rPr lang="en-US" sz="1700" b="1" kern="1200" dirty="0"/>
            <a:t>full</a:t>
          </a:r>
          <a:r>
            <a:rPr lang="en-US" sz="1700" kern="1200" dirty="0"/>
            <a:t> descriptions of production operations, one using “hand labor” and the other “machine labor”. Based on written records, interviews, and direct observation.  Proxy for establishment.</a:t>
          </a:r>
        </a:p>
        <a:p>
          <a:pPr marL="0" lvl="0" indent="0" algn="l" defTabSz="755650">
            <a:lnSpc>
              <a:spcPct val="90000"/>
            </a:lnSpc>
            <a:spcBef>
              <a:spcPct val="0"/>
            </a:spcBef>
            <a:spcAft>
              <a:spcPct val="35000"/>
            </a:spcAft>
            <a:buNone/>
          </a:pPr>
          <a:endParaRPr lang="en-US" sz="1700" kern="1200" dirty="0"/>
        </a:p>
        <a:p>
          <a:pPr marL="0" lvl="0" indent="0" algn="l" defTabSz="755650">
            <a:lnSpc>
              <a:spcPct val="90000"/>
            </a:lnSpc>
            <a:spcBef>
              <a:spcPct val="0"/>
            </a:spcBef>
            <a:spcAft>
              <a:spcPct val="35000"/>
            </a:spcAft>
            <a:buNone/>
          </a:pPr>
          <a:endParaRPr lang="en-US" sz="1700" kern="1200" dirty="0"/>
        </a:p>
      </dsp:txBody>
      <dsp:txXfrm>
        <a:off x="0" y="1835791"/>
        <a:ext cx="6263640" cy="1833104"/>
      </dsp:txXfrm>
    </dsp:sp>
    <dsp:sp modelId="{7EAED7C1-42E7-4DE7-9694-03CB8F9C8EF6}">
      <dsp:nvSpPr>
        <dsp:cNvPr id="0" name=""/>
        <dsp:cNvSpPr/>
      </dsp:nvSpPr>
      <dsp:spPr>
        <a:xfrm>
          <a:off x="0" y="3668896"/>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77F884-26BD-497A-A744-3B1E0AB610C7}">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Operations listed from start to finish. Some intermediate inputs (primarily in machine production) tracked down and data inserted.  </a:t>
          </a:r>
        </a:p>
        <a:p>
          <a:pPr marL="0" lvl="0" indent="0" algn="l" defTabSz="755650">
            <a:lnSpc>
              <a:spcPct val="90000"/>
            </a:lnSpc>
            <a:spcBef>
              <a:spcPct val="0"/>
            </a:spcBef>
            <a:spcAft>
              <a:spcPct val="35000"/>
            </a:spcAft>
            <a:buNone/>
          </a:pPr>
          <a:endParaRPr lang="en-US" sz="1700" kern="1200" dirty="0"/>
        </a:p>
        <a:p>
          <a:pPr marL="0" lvl="0" indent="0" algn="l" defTabSz="755650">
            <a:lnSpc>
              <a:spcPct val="90000"/>
            </a:lnSpc>
            <a:spcBef>
              <a:spcPct val="0"/>
            </a:spcBef>
            <a:spcAft>
              <a:spcPct val="35000"/>
            </a:spcAft>
            <a:buNone/>
          </a:pPr>
          <a:r>
            <a:rPr lang="en-US" sz="1700" kern="1200" dirty="0"/>
            <a:t>We use operations </a:t>
          </a:r>
          <a:r>
            <a:rPr lang="en-US" sz="1700" b="1" kern="1200" dirty="0"/>
            <a:t>and</a:t>
          </a:r>
          <a:r>
            <a:rPr lang="en-US" sz="1700" kern="1200" dirty="0"/>
            <a:t> unit level data in this paper.  Our measure of wage inequality is (time-weighted) standard deviation of ln labor cost (wage per unit of time) at the unit level.</a:t>
          </a:r>
        </a:p>
      </dsp:txBody>
      <dsp:txXfrm>
        <a:off x="0" y="3668896"/>
        <a:ext cx="6263640" cy="18331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E4C04-FF8E-4045-B7A4-51139E99021D}"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CA7F-DEBB-46FE-9F95-987B946DD38D}" type="slidenum">
              <a:rPr lang="en-US" smtClean="0"/>
              <a:t>‹#›</a:t>
            </a:fld>
            <a:endParaRPr lang="en-US"/>
          </a:p>
        </p:txBody>
      </p:sp>
    </p:spTree>
    <p:extLst>
      <p:ext uri="{BB962C8B-B14F-4D97-AF65-F5344CB8AC3E}">
        <p14:creationId xmlns:p14="http://schemas.microsoft.com/office/powerpoint/2010/main" val="103187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CA7F-DEBB-46FE-9F95-987B946DD38D}" type="slidenum">
              <a:rPr lang="en-US" smtClean="0"/>
              <a:t>5</a:t>
            </a:fld>
            <a:endParaRPr lang="en-US"/>
          </a:p>
        </p:txBody>
      </p:sp>
    </p:spTree>
    <p:extLst>
      <p:ext uri="{BB962C8B-B14F-4D97-AF65-F5344CB8AC3E}">
        <p14:creationId xmlns:p14="http://schemas.microsoft.com/office/powerpoint/2010/main" val="2858070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here is N = 496, </a:t>
            </a:r>
            <a:r>
              <a:rPr lang="en-US" sz="1800" dirty="0">
                <a:effectLst/>
                <a:latin typeface="Times New Roman" panose="02020603050405020304" pitchFamily="18" charset="0"/>
                <a:ea typeface="Calibri" panose="020F0502020204030204" pitchFamily="34" charset="0"/>
              </a:rPr>
              <a:t>We restrict attention to those units in which no inanimate power was used at any point in hand labor and where inanimate power was used in machine labor (</a:t>
            </a:r>
            <a:r>
              <a:rPr lang="en-US" sz="1800" dirty="0" err="1">
                <a:effectLst/>
                <a:latin typeface="Times New Roman" panose="02020603050405020304" pitchFamily="18" charset="0"/>
                <a:ea typeface="Calibri" panose="020F0502020204030204" pitchFamily="34" charset="0"/>
              </a:rPr>
              <a:t>i.a.</a:t>
            </a:r>
            <a:r>
              <a:rPr lang="en-US" sz="1800" dirty="0">
                <a:effectLst/>
                <a:latin typeface="Times New Roman" panose="02020603050405020304" pitchFamily="18" charset="0"/>
                <a:ea typeface="Calibri" panose="020F0502020204030204" pitchFamily="34" charset="0"/>
              </a:rPr>
              <a:t> effectively the same criteria as MTC)</a:t>
            </a:r>
            <a:r>
              <a:rPr lang="en-US" dirty="0"/>
              <a:t>.</a:t>
            </a:r>
          </a:p>
        </p:txBody>
      </p:sp>
      <p:sp>
        <p:nvSpPr>
          <p:cNvPr id="4" name="Slide Number Placeholder 3"/>
          <p:cNvSpPr>
            <a:spLocks noGrp="1"/>
          </p:cNvSpPr>
          <p:nvPr>
            <p:ph type="sldNum" sz="quarter" idx="5"/>
          </p:nvPr>
        </p:nvSpPr>
        <p:spPr/>
        <p:txBody>
          <a:bodyPr/>
          <a:lstStyle/>
          <a:p>
            <a:fld id="{CAA3CA7F-DEBB-46FE-9F95-987B946DD38D}" type="slidenum">
              <a:rPr lang="en-US" smtClean="0"/>
              <a:t>18</a:t>
            </a:fld>
            <a:endParaRPr lang="en-US"/>
          </a:p>
        </p:txBody>
      </p:sp>
    </p:spTree>
    <p:extLst>
      <p:ext uri="{BB962C8B-B14F-4D97-AF65-F5344CB8AC3E}">
        <p14:creationId xmlns:p14="http://schemas.microsoft.com/office/powerpoint/2010/main" val="341635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we will be returning to </a:t>
            </a:r>
            <a:r>
              <a:rPr lang="en-US" dirty="0" err="1"/>
              <a:t>Atack</a:t>
            </a:r>
            <a:r>
              <a:rPr lang="en-US" dirty="0"/>
              <a:t>, Margo, Rhode (2017) which has a protocol for exactly measuring the share of operations performed by the average worker, need the operation level data to compute this.  For now, I will show a robustness check, which is basically the –ln of # of operations per worker, rounded up to the nearest integer.  This is measured with error, so the coefficient will be biased towards zero, understating the importance of the DOL.  Even so, DOL is still more important than mechanization.</a:t>
            </a:r>
          </a:p>
        </p:txBody>
      </p:sp>
      <p:sp>
        <p:nvSpPr>
          <p:cNvPr id="4" name="Slide Number Placeholder 3"/>
          <p:cNvSpPr>
            <a:spLocks noGrp="1"/>
          </p:cNvSpPr>
          <p:nvPr>
            <p:ph type="sldNum" sz="quarter" idx="5"/>
          </p:nvPr>
        </p:nvSpPr>
        <p:spPr/>
        <p:txBody>
          <a:bodyPr/>
          <a:lstStyle/>
          <a:p>
            <a:fld id="{CAA3CA7F-DEBB-46FE-9F95-987B946DD38D}" type="slidenum">
              <a:rPr lang="en-US" smtClean="0"/>
              <a:t>19</a:t>
            </a:fld>
            <a:endParaRPr lang="en-US"/>
          </a:p>
        </p:txBody>
      </p:sp>
    </p:spTree>
    <p:extLst>
      <p:ext uri="{BB962C8B-B14F-4D97-AF65-F5344CB8AC3E}">
        <p14:creationId xmlns:p14="http://schemas.microsoft.com/office/powerpoint/2010/main" val="743438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Ln (DOL) is computed as follows.  For each unit we calculate the average number of operations per worker, rounding up to the nearest integer, then take the natural log of the inverse.  Higher values of ln (DOL) indicate a higher degree of division of labor (on average, fewer operations per worker), and vice versa.  </a:t>
            </a:r>
            <a:r>
              <a:rPr lang="en-US" sz="1800" dirty="0">
                <a:effectLst/>
                <a:latin typeface="Calibri" panose="020F0502020204030204" pitchFamily="34" charset="0"/>
                <a:ea typeface="Calibri" panose="020F0502020204030204" pitchFamily="34" charset="0"/>
                <a:cs typeface="Calibri" panose="020F0502020204030204" pitchFamily="34" charset="0"/>
              </a:rPr>
              <a:t>Dependent variable is the standard deviation of ln labor cost across operations; difference in mean value between machine and hand labor = 0.140.  N = 496 units.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AA3CA7F-DEBB-46FE-9F95-987B946DD38D}" type="slidenum">
              <a:rPr lang="en-US" smtClean="0"/>
              <a:t>20</a:t>
            </a:fld>
            <a:endParaRPr lang="en-US"/>
          </a:p>
        </p:txBody>
      </p:sp>
    </p:spTree>
    <p:extLst>
      <p:ext uri="{BB962C8B-B14F-4D97-AF65-F5344CB8AC3E}">
        <p14:creationId xmlns:p14="http://schemas.microsoft.com/office/powerpoint/2010/main" val="1810833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CA7F-DEBB-46FE-9F95-987B946DD38D}" type="slidenum">
              <a:rPr lang="en-US" smtClean="0"/>
              <a:t>24</a:t>
            </a:fld>
            <a:endParaRPr lang="en-US"/>
          </a:p>
        </p:txBody>
      </p:sp>
    </p:spTree>
    <p:extLst>
      <p:ext uri="{BB962C8B-B14F-4D97-AF65-F5344CB8AC3E}">
        <p14:creationId xmlns:p14="http://schemas.microsoft.com/office/powerpoint/2010/main" val="1247492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steady electrification after turn of century, picks up pace in mid-1910s, starts to level off in the 1930s.  </a:t>
            </a:r>
          </a:p>
          <a:p>
            <a:endParaRPr lang="en-US" dirty="0"/>
          </a:p>
        </p:txBody>
      </p:sp>
      <p:sp>
        <p:nvSpPr>
          <p:cNvPr id="4" name="Slide Number Placeholder 3"/>
          <p:cNvSpPr>
            <a:spLocks noGrp="1"/>
          </p:cNvSpPr>
          <p:nvPr>
            <p:ph type="sldNum" sz="quarter" idx="5"/>
          </p:nvPr>
        </p:nvSpPr>
        <p:spPr/>
        <p:txBody>
          <a:bodyPr/>
          <a:lstStyle/>
          <a:p>
            <a:fld id="{CAA3CA7F-DEBB-46FE-9F95-987B946DD38D}" type="slidenum">
              <a:rPr lang="en-US" smtClean="0"/>
              <a:t>30</a:t>
            </a:fld>
            <a:endParaRPr lang="en-US"/>
          </a:p>
        </p:txBody>
      </p:sp>
    </p:spTree>
    <p:extLst>
      <p:ext uri="{BB962C8B-B14F-4D97-AF65-F5344CB8AC3E}">
        <p14:creationId xmlns:p14="http://schemas.microsoft.com/office/powerpoint/2010/main" val="36270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CA7F-DEBB-46FE-9F95-987B946DD38D}" type="slidenum">
              <a:rPr lang="en-US" smtClean="0"/>
              <a:t>6</a:t>
            </a:fld>
            <a:endParaRPr lang="en-US"/>
          </a:p>
        </p:txBody>
      </p:sp>
    </p:spTree>
    <p:extLst>
      <p:ext uri="{BB962C8B-B14F-4D97-AF65-F5344CB8AC3E}">
        <p14:creationId xmlns:p14="http://schemas.microsoft.com/office/powerpoint/2010/main" val="376081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CA7F-DEBB-46FE-9F95-987B946DD38D}" type="slidenum">
              <a:rPr lang="en-US" smtClean="0"/>
              <a:t>8</a:t>
            </a:fld>
            <a:endParaRPr lang="en-US"/>
          </a:p>
        </p:txBody>
      </p:sp>
    </p:spTree>
    <p:extLst>
      <p:ext uri="{BB962C8B-B14F-4D97-AF65-F5344CB8AC3E}">
        <p14:creationId xmlns:p14="http://schemas.microsoft.com/office/powerpoint/2010/main" val="2501094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t>Table 1: updates sample statistics from ABM, extends backward to 1820 and forward to 1920 (Brissenden).  Rising establishment wage inequality across the nineteenth century, falls at some point after the turn of the twentieth century.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Monthly wages in 1850 and 1860 are total monthly wages divided by total labor; monthly wages in 1870 = (Annual wage bill/months of operation)/number of workers; monthly wages in 1880 = (Annual wage bill/fulltime equivalent months)/number of workers. COV: coefficient of variation of average monthly wage. {}: standard deviation of ln (average monthly wage). </a:t>
            </a:r>
            <a:endParaRPr lang="en-US" dirty="0"/>
          </a:p>
        </p:txBody>
      </p:sp>
      <p:sp>
        <p:nvSpPr>
          <p:cNvPr id="4" name="Slide Number Placeholder 3"/>
          <p:cNvSpPr>
            <a:spLocks noGrp="1"/>
          </p:cNvSpPr>
          <p:nvPr>
            <p:ph type="sldNum" sz="quarter" idx="5"/>
          </p:nvPr>
        </p:nvSpPr>
        <p:spPr/>
        <p:txBody>
          <a:bodyPr/>
          <a:lstStyle/>
          <a:p>
            <a:fld id="{CAA3CA7F-DEBB-46FE-9F95-987B946DD38D}" type="slidenum">
              <a:rPr lang="en-US" smtClean="0"/>
              <a:t>9</a:t>
            </a:fld>
            <a:endParaRPr lang="en-US"/>
          </a:p>
        </p:txBody>
      </p:sp>
    </p:spTree>
    <p:extLst>
      <p:ext uri="{BB962C8B-B14F-4D97-AF65-F5344CB8AC3E}">
        <p14:creationId xmlns:p14="http://schemas.microsoft.com/office/powerpoint/2010/main" val="1645037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Northeast, 10 percent trim: restricted to establishments in the Northeast, observations with annual establishments wages between 10</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90</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percentiles in the full distribution, among establishments reporting positive annual wage bill.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AA3CA7F-DEBB-46FE-9F95-987B946DD38D}" type="slidenum">
              <a:rPr lang="en-US" smtClean="0"/>
              <a:t>10</a:t>
            </a:fld>
            <a:endParaRPr lang="en-US"/>
          </a:p>
        </p:txBody>
      </p:sp>
    </p:spTree>
    <p:extLst>
      <p:ext uri="{BB962C8B-B14F-4D97-AF65-F5344CB8AC3E}">
        <p14:creationId xmlns:p14="http://schemas.microsoft.com/office/powerpoint/2010/main" val="126161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CA7F-DEBB-46FE-9F95-987B946DD38D}" type="slidenum">
              <a:rPr lang="en-US" smtClean="0"/>
              <a:t>14</a:t>
            </a:fld>
            <a:endParaRPr lang="en-US"/>
          </a:p>
        </p:txBody>
      </p:sp>
    </p:spTree>
    <p:extLst>
      <p:ext uri="{BB962C8B-B14F-4D97-AF65-F5344CB8AC3E}">
        <p14:creationId xmlns:p14="http://schemas.microsoft.com/office/powerpoint/2010/main" val="1993627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manufactures, no use of inanimate power in hand production (all used inanimate power in machine production).</a:t>
            </a:r>
          </a:p>
          <a:p>
            <a:endParaRPr lang="en-US" dirty="0"/>
          </a:p>
        </p:txBody>
      </p:sp>
      <p:sp>
        <p:nvSpPr>
          <p:cNvPr id="4" name="Slide Number Placeholder 3"/>
          <p:cNvSpPr>
            <a:spLocks noGrp="1"/>
          </p:cNvSpPr>
          <p:nvPr>
            <p:ph type="sldNum" sz="quarter" idx="10"/>
          </p:nvPr>
        </p:nvSpPr>
        <p:spPr/>
        <p:txBody>
          <a:bodyPr/>
          <a:lstStyle/>
          <a:p>
            <a:fld id="{F61171D5-3C30-41CE-8CC8-0DA3762940F1}" type="slidenum">
              <a:rPr lang="en-US" smtClean="0"/>
              <a:t>15</a:t>
            </a:fld>
            <a:endParaRPr lang="en-US"/>
          </a:p>
        </p:txBody>
      </p:sp>
    </p:spTree>
    <p:extLst>
      <p:ext uri="{BB962C8B-B14F-4D97-AF65-F5344CB8AC3E}">
        <p14:creationId xmlns:p14="http://schemas.microsoft.com/office/powerpoint/2010/main" val="3396504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animation…</a:t>
            </a:r>
          </a:p>
        </p:txBody>
      </p:sp>
      <p:sp>
        <p:nvSpPr>
          <p:cNvPr id="4" name="Slide Number Placeholder 3"/>
          <p:cNvSpPr>
            <a:spLocks noGrp="1"/>
          </p:cNvSpPr>
          <p:nvPr>
            <p:ph type="sldNum" sz="quarter" idx="5"/>
          </p:nvPr>
        </p:nvSpPr>
        <p:spPr/>
        <p:txBody>
          <a:bodyPr/>
          <a:lstStyle/>
          <a:p>
            <a:fld id="{CAA3CA7F-DEBB-46FE-9F95-987B946DD38D}" type="slidenum">
              <a:rPr lang="en-US" smtClean="0"/>
              <a:t>16</a:t>
            </a:fld>
            <a:endParaRPr lang="en-US"/>
          </a:p>
        </p:txBody>
      </p:sp>
    </p:spTree>
    <p:extLst>
      <p:ext uri="{BB962C8B-B14F-4D97-AF65-F5344CB8AC3E}">
        <p14:creationId xmlns:p14="http://schemas.microsoft.com/office/powerpoint/2010/main" val="2386535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animation…</a:t>
            </a:r>
          </a:p>
        </p:txBody>
      </p:sp>
      <p:sp>
        <p:nvSpPr>
          <p:cNvPr id="4" name="Slide Number Placeholder 3"/>
          <p:cNvSpPr>
            <a:spLocks noGrp="1"/>
          </p:cNvSpPr>
          <p:nvPr>
            <p:ph type="sldNum" sz="quarter" idx="5"/>
          </p:nvPr>
        </p:nvSpPr>
        <p:spPr/>
        <p:txBody>
          <a:bodyPr/>
          <a:lstStyle/>
          <a:p>
            <a:fld id="{CAA3CA7F-DEBB-46FE-9F95-987B946DD38D}" type="slidenum">
              <a:rPr lang="en-US" smtClean="0"/>
              <a:t>17</a:t>
            </a:fld>
            <a:endParaRPr lang="en-US"/>
          </a:p>
        </p:txBody>
      </p:sp>
    </p:spTree>
    <p:extLst>
      <p:ext uri="{BB962C8B-B14F-4D97-AF65-F5344CB8AC3E}">
        <p14:creationId xmlns:p14="http://schemas.microsoft.com/office/powerpoint/2010/main" val="99555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E2A9-29AF-8A4E-77E9-E4B46E7FF8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865AB1-27E9-4D6B-1995-CFF107FFAA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F4FFAE-47D9-2FD1-14EC-1FFAABD0F0B6}"/>
              </a:ext>
            </a:extLst>
          </p:cNvPr>
          <p:cNvSpPr>
            <a:spLocks noGrp="1"/>
          </p:cNvSpPr>
          <p:nvPr>
            <p:ph type="dt" sz="half" idx="10"/>
          </p:nvPr>
        </p:nvSpPr>
        <p:spPr/>
        <p:txBody>
          <a:bodyPr/>
          <a:lstStyle/>
          <a:p>
            <a:fld id="{38B68B89-FD64-4C14-A403-D5D876C2F68C}" type="datetimeFigureOut">
              <a:rPr lang="en-US" smtClean="0"/>
              <a:t>3/21/2023</a:t>
            </a:fld>
            <a:endParaRPr lang="en-US"/>
          </a:p>
        </p:txBody>
      </p:sp>
      <p:sp>
        <p:nvSpPr>
          <p:cNvPr id="5" name="Footer Placeholder 4">
            <a:extLst>
              <a:ext uri="{FF2B5EF4-FFF2-40B4-BE49-F238E27FC236}">
                <a16:creationId xmlns:a16="http://schemas.microsoft.com/office/drawing/2014/main" id="{479F8EA9-534F-E444-4B6B-D278E35AE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301D1-C14E-06AD-5052-4F7B7505C97A}"/>
              </a:ext>
            </a:extLst>
          </p:cNvPr>
          <p:cNvSpPr>
            <a:spLocks noGrp="1"/>
          </p:cNvSpPr>
          <p:nvPr>
            <p:ph type="sldNum" sz="quarter" idx="12"/>
          </p:nvPr>
        </p:nvSpPr>
        <p:spPr/>
        <p:txBody>
          <a:bodyPr/>
          <a:lstStyle/>
          <a:p>
            <a:fld id="{42817856-0826-4F11-80BD-3FE2D18A0868}" type="slidenum">
              <a:rPr lang="en-US" smtClean="0"/>
              <a:t>‹#›</a:t>
            </a:fld>
            <a:endParaRPr lang="en-US"/>
          </a:p>
        </p:txBody>
      </p:sp>
    </p:spTree>
    <p:extLst>
      <p:ext uri="{BB962C8B-B14F-4D97-AF65-F5344CB8AC3E}">
        <p14:creationId xmlns:p14="http://schemas.microsoft.com/office/powerpoint/2010/main" val="265346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6EF1-8B5C-0D08-E4EE-635A48058F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43227C-CB9A-F3B2-EE43-93299179ED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7F41C-6BF6-893E-E46B-8A26D611E0B4}"/>
              </a:ext>
            </a:extLst>
          </p:cNvPr>
          <p:cNvSpPr>
            <a:spLocks noGrp="1"/>
          </p:cNvSpPr>
          <p:nvPr>
            <p:ph type="dt" sz="half" idx="10"/>
          </p:nvPr>
        </p:nvSpPr>
        <p:spPr/>
        <p:txBody>
          <a:bodyPr/>
          <a:lstStyle/>
          <a:p>
            <a:fld id="{38B68B89-FD64-4C14-A403-D5D876C2F68C}" type="datetimeFigureOut">
              <a:rPr lang="en-US" smtClean="0"/>
              <a:t>3/21/2023</a:t>
            </a:fld>
            <a:endParaRPr lang="en-US"/>
          </a:p>
        </p:txBody>
      </p:sp>
      <p:sp>
        <p:nvSpPr>
          <p:cNvPr id="5" name="Footer Placeholder 4">
            <a:extLst>
              <a:ext uri="{FF2B5EF4-FFF2-40B4-BE49-F238E27FC236}">
                <a16:creationId xmlns:a16="http://schemas.microsoft.com/office/drawing/2014/main" id="{5D3756C3-C66E-DAEA-E341-6179F9DCE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59F6B-E26B-277D-32B5-0A8FEFF31F7E}"/>
              </a:ext>
            </a:extLst>
          </p:cNvPr>
          <p:cNvSpPr>
            <a:spLocks noGrp="1"/>
          </p:cNvSpPr>
          <p:nvPr>
            <p:ph type="sldNum" sz="quarter" idx="12"/>
          </p:nvPr>
        </p:nvSpPr>
        <p:spPr/>
        <p:txBody>
          <a:bodyPr/>
          <a:lstStyle/>
          <a:p>
            <a:fld id="{42817856-0826-4F11-80BD-3FE2D18A0868}" type="slidenum">
              <a:rPr lang="en-US" smtClean="0"/>
              <a:t>‹#›</a:t>
            </a:fld>
            <a:endParaRPr lang="en-US"/>
          </a:p>
        </p:txBody>
      </p:sp>
    </p:spTree>
    <p:extLst>
      <p:ext uri="{BB962C8B-B14F-4D97-AF65-F5344CB8AC3E}">
        <p14:creationId xmlns:p14="http://schemas.microsoft.com/office/powerpoint/2010/main" val="40062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062337-C688-9D0F-D16B-6B3924C7BC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F18C4B-C1DC-5F9D-5738-7D2B1B99F7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EAF89-3A2B-AF3C-3D44-1C2946CB81A2}"/>
              </a:ext>
            </a:extLst>
          </p:cNvPr>
          <p:cNvSpPr>
            <a:spLocks noGrp="1"/>
          </p:cNvSpPr>
          <p:nvPr>
            <p:ph type="dt" sz="half" idx="10"/>
          </p:nvPr>
        </p:nvSpPr>
        <p:spPr/>
        <p:txBody>
          <a:bodyPr/>
          <a:lstStyle/>
          <a:p>
            <a:fld id="{38B68B89-FD64-4C14-A403-D5D876C2F68C}" type="datetimeFigureOut">
              <a:rPr lang="en-US" smtClean="0"/>
              <a:t>3/21/2023</a:t>
            </a:fld>
            <a:endParaRPr lang="en-US"/>
          </a:p>
        </p:txBody>
      </p:sp>
      <p:sp>
        <p:nvSpPr>
          <p:cNvPr id="5" name="Footer Placeholder 4">
            <a:extLst>
              <a:ext uri="{FF2B5EF4-FFF2-40B4-BE49-F238E27FC236}">
                <a16:creationId xmlns:a16="http://schemas.microsoft.com/office/drawing/2014/main" id="{77161A63-7D5D-0845-31E9-4C8CB3B570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8729D-50B1-612E-360F-71F0D4145E6E}"/>
              </a:ext>
            </a:extLst>
          </p:cNvPr>
          <p:cNvSpPr>
            <a:spLocks noGrp="1"/>
          </p:cNvSpPr>
          <p:nvPr>
            <p:ph type="sldNum" sz="quarter" idx="12"/>
          </p:nvPr>
        </p:nvSpPr>
        <p:spPr/>
        <p:txBody>
          <a:bodyPr/>
          <a:lstStyle/>
          <a:p>
            <a:fld id="{42817856-0826-4F11-80BD-3FE2D18A0868}" type="slidenum">
              <a:rPr lang="en-US" smtClean="0"/>
              <a:t>‹#›</a:t>
            </a:fld>
            <a:endParaRPr lang="en-US"/>
          </a:p>
        </p:txBody>
      </p:sp>
    </p:spTree>
    <p:extLst>
      <p:ext uri="{BB962C8B-B14F-4D97-AF65-F5344CB8AC3E}">
        <p14:creationId xmlns:p14="http://schemas.microsoft.com/office/powerpoint/2010/main" val="374657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F54F-D861-B3EF-B70A-250FA581B0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027A7-AA11-5CE6-FCD9-46BA86805E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CCB78-381D-5346-000F-36D697B347E1}"/>
              </a:ext>
            </a:extLst>
          </p:cNvPr>
          <p:cNvSpPr>
            <a:spLocks noGrp="1"/>
          </p:cNvSpPr>
          <p:nvPr>
            <p:ph type="dt" sz="half" idx="10"/>
          </p:nvPr>
        </p:nvSpPr>
        <p:spPr/>
        <p:txBody>
          <a:bodyPr/>
          <a:lstStyle/>
          <a:p>
            <a:fld id="{38B68B89-FD64-4C14-A403-D5D876C2F68C}" type="datetimeFigureOut">
              <a:rPr lang="en-US" smtClean="0"/>
              <a:t>3/21/2023</a:t>
            </a:fld>
            <a:endParaRPr lang="en-US"/>
          </a:p>
        </p:txBody>
      </p:sp>
      <p:sp>
        <p:nvSpPr>
          <p:cNvPr id="5" name="Footer Placeholder 4">
            <a:extLst>
              <a:ext uri="{FF2B5EF4-FFF2-40B4-BE49-F238E27FC236}">
                <a16:creationId xmlns:a16="http://schemas.microsoft.com/office/drawing/2014/main" id="{C30C5D8D-DBAC-F479-FA86-C4126EEE9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D0F94-296E-F3CD-C8BF-F030218CC294}"/>
              </a:ext>
            </a:extLst>
          </p:cNvPr>
          <p:cNvSpPr>
            <a:spLocks noGrp="1"/>
          </p:cNvSpPr>
          <p:nvPr>
            <p:ph type="sldNum" sz="quarter" idx="12"/>
          </p:nvPr>
        </p:nvSpPr>
        <p:spPr/>
        <p:txBody>
          <a:bodyPr/>
          <a:lstStyle/>
          <a:p>
            <a:fld id="{42817856-0826-4F11-80BD-3FE2D18A0868}" type="slidenum">
              <a:rPr lang="en-US" smtClean="0"/>
              <a:t>‹#›</a:t>
            </a:fld>
            <a:endParaRPr lang="en-US"/>
          </a:p>
        </p:txBody>
      </p:sp>
    </p:spTree>
    <p:extLst>
      <p:ext uri="{BB962C8B-B14F-4D97-AF65-F5344CB8AC3E}">
        <p14:creationId xmlns:p14="http://schemas.microsoft.com/office/powerpoint/2010/main" val="384983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323F-C0B3-F780-8C45-EB2D18A847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C045BE-C65E-F997-A397-6D9B97365F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2B1509-C937-5082-1BF2-126B8E6F19E8}"/>
              </a:ext>
            </a:extLst>
          </p:cNvPr>
          <p:cNvSpPr>
            <a:spLocks noGrp="1"/>
          </p:cNvSpPr>
          <p:nvPr>
            <p:ph type="dt" sz="half" idx="10"/>
          </p:nvPr>
        </p:nvSpPr>
        <p:spPr/>
        <p:txBody>
          <a:bodyPr/>
          <a:lstStyle/>
          <a:p>
            <a:fld id="{38B68B89-FD64-4C14-A403-D5D876C2F68C}" type="datetimeFigureOut">
              <a:rPr lang="en-US" smtClean="0"/>
              <a:t>3/21/2023</a:t>
            </a:fld>
            <a:endParaRPr lang="en-US"/>
          </a:p>
        </p:txBody>
      </p:sp>
      <p:sp>
        <p:nvSpPr>
          <p:cNvPr id="5" name="Footer Placeholder 4">
            <a:extLst>
              <a:ext uri="{FF2B5EF4-FFF2-40B4-BE49-F238E27FC236}">
                <a16:creationId xmlns:a16="http://schemas.microsoft.com/office/drawing/2014/main" id="{E68762BC-33E8-8DAA-95AE-8AA4650D8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FD70F-BCDE-2F32-60AE-2BB7F7626FA4}"/>
              </a:ext>
            </a:extLst>
          </p:cNvPr>
          <p:cNvSpPr>
            <a:spLocks noGrp="1"/>
          </p:cNvSpPr>
          <p:nvPr>
            <p:ph type="sldNum" sz="quarter" idx="12"/>
          </p:nvPr>
        </p:nvSpPr>
        <p:spPr/>
        <p:txBody>
          <a:bodyPr/>
          <a:lstStyle/>
          <a:p>
            <a:fld id="{42817856-0826-4F11-80BD-3FE2D18A0868}" type="slidenum">
              <a:rPr lang="en-US" smtClean="0"/>
              <a:t>‹#›</a:t>
            </a:fld>
            <a:endParaRPr lang="en-US"/>
          </a:p>
        </p:txBody>
      </p:sp>
    </p:spTree>
    <p:extLst>
      <p:ext uri="{BB962C8B-B14F-4D97-AF65-F5344CB8AC3E}">
        <p14:creationId xmlns:p14="http://schemas.microsoft.com/office/powerpoint/2010/main" val="243139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92116-8E4A-F14E-F054-1BAFE6AA31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41B6D-36C1-83E6-0C54-11F71BB522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39F458-97AA-31B5-755C-109387D23A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60CF8C-5137-8FF4-CD49-0D3398176969}"/>
              </a:ext>
            </a:extLst>
          </p:cNvPr>
          <p:cNvSpPr>
            <a:spLocks noGrp="1"/>
          </p:cNvSpPr>
          <p:nvPr>
            <p:ph type="dt" sz="half" idx="10"/>
          </p:nvPr>
        </p:nvSpPr>
        <p:spPr/>
        <p:txBody>
          <a:bodyPr/>
          <a:lstStyle/>
          <a:p>
            <a:fld id="{38B68B89-FD64-4C14-A403-D5D876C2F68C}" type="datetimeFigureOut">
              <a:rPr lang="en-US" smtClean="0"/>
              <a:t>3/21/2023</a:t>
            </a:fld>
            <a:endParaRPr lang="en-US"/>
          </a:p>
        </p:txBody>
      </p:sp>
      <p:sp>
        <p:nvSpPr>
          <p:cNvPr id="6" name="Footer Placeholder 5">
            <a:extLst>
              <a:ext uri="{FF2B5EF4-FFF2-40B4-BE49-F238E27FC236}">
                <a16:creationId xmlns:a16="http://schemas.microsoft.com/office/drawing/2014/main" id="{74C0388F-6A8F-B08F-EF19-3CCD5A4C1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3BBBC-5F12-79A4-E2F0-6F28535DA951}"/>
              </a:ext>
            </a:extLst>
          </p:cNvPr>
          <p:cNvSpPr>
            <a:spLocks noGrp="1"/>
          </p:cNvSpPr>
          <p:nvPr>
            <p:ph type="sldNum" sz="quarter" idx="12"/>
          </p:nvPr>
        </p:nvSpPr>
        <p:spPr/>
        <p:txBody>
          <a:bodyPr/>
          <a:lstStyle/>
          <a:p>
            <a:fld id="{42817856-0826-4F11-80BD-3FE2D18A0868}" type="slidenum">
              <a:rPr lang="en-US" smtClean="0"/>
              <a:t>‹#›</a:t>
            </a:fld>
            <a:endParaRPr lang="en-US"/>
          </a:p>
        </p:txBody>
      </p:sp>
    </p:spTree>
    <p:extLst>
      <p:ext uri="{BB962C8B-B14F-4D97-AF65-F5344CB8AC3E}">
        <p14:creationId xmlns:p14="http://schemas.microsoft.com/office/powerpoint/2010/main" val="2535472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27E0-85EC-50C7-2EE1-02C9FB2A5C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CE4018-DDA5-87F0-2006-7111FDA43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0D99D3-C599-59D9-766E-769903926E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989A72-0F96-1489-D47C-C7EBC31D3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280E97-BD9C-DB6F-CDED-204772AD69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AEF5FC-6246-834E-9866-7E83F2BC09A0}"/>
              </a:ext>
            </a:extLst>
          </p:cNvPr>
          <p:cNvSpPr>
            <a:spLocks noGrp="1"/>
          </p:cNvSpPr>
          <p:nvPr>
            <p:ph type="dt" sz="half" idx="10"/>
          </p:nvPr>
        </p:nvSpPr>
        <p:spPr/>
        <p:txBody>
          <a:bodyPr/>
          <a:lstStyle/>
          <a:p>
            <a:fld id="{38B68B89-FD64-4C14-A403-D5D876C2F68C}" type="datetimeFigureOut">
              <a:rPr lang="en-US" smtClean="0"/>
              <a:t>3/21/2023</a:t>
            </a:fld>
            <a:endParaRPr lang="en-US"/>
          </a:p>
        </p:txBody>
      </p:sp>
      <p:sp>
        <p:nvSpPr>
          <p:cNvPr id="8" name="Footer Placeholder 7">
            <a:extLst>
              <a:ext uri="{FF2B5EF4-FFF2-40B4-BE49-F238E27FC236}">
                <a16:creationId xmlns:a16="http://schemas.microsoft.com/office/drawing/2014/main" id="{8D5670BB-93A4-89EC-971D-C77A6F7CEC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09A757-E302-5D4E-B31B-A0B8F83EA451}"/>
              </a:ext>
            </a:extLst>
          </p:cNvPr>
          <p:cNvSpPr>
            <a:spLocks noGrp="1"/>
          </p:cNvSpPr>
          <p:nvPr>
            <p:ph type="sldNum" sz="quarter" idx="12"/>
          </p:nvPr>
        </p:nvSpPr>
        <p:spPr/>
        <p:txBody>
          <a:bodyPr/>
          <a:lstStyle/>
          <a:p>
            <a:fld id="{42817856-0826-4F11-80BD-3FE2D18A0868}" type="slidenum">
              <a:rPr lang="en-US" smtClean="0"/>
              <a:t>‹#›</a:t>
            </a:fld>
            <a:endParaRPr lang="en-US"/>
          </a:p>
        </p:txBody>
      </p:sp>
    </p:spTree>
    <p:extLst>
      <p:ext uri="{BB962C8B-B14F-4D97-AF65-F5344CB8AC3E}">
        <p14:creationId xmlns:p14="http://schemas.microsoft.com/office/powerpoint/2010/main" val="186721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8B515-3B1D-BA1C-4751-DA209D92F1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1B6960-71B4-9387-6AB6-4BE1826C60AA}"/>
              </a:ext>
            </a:extLst>
          </p:cNvPr>
          <p:cNvSpPr>
            <a:spLocks noGrp="1"/>
          </p:cNvSpPr>
          <p:nvPr>
            <p:ph type="dt" sz="half" idx="10"/>
          </p:nvPr>
        </p:nvSpPr>
        <p:spPr/>
        <p:txBody>
          <a:bodyPr/>
          <a:lstStyle/>
          <a:p>
            <a:fld id="{38B68B89-FD64-4C14-A403-D5D876C2F68C}" type="datetimeFigureOut">
              <a:rPr lang="en-US" smtClean="0"/>
              <a:t>3/21/2023</a:t>
            </a:fld>
            <a:endParaRPr lang="en-US"/>
          </a:p>
        </p:txBody>
      </p:sp>
      <p:sp>
        <p:nvSpPr>
          <p:cNvPr id="4" name="Footer Placeholder 3">
            <a:extLst>
              <a:ext uri="{FF2B5EF4-FFF2-40B4-BE49-F238E27FC236}">
                <a16:creationId xmlns:a16="http://schemas.microsoft.com/office/drawing/2014/main" id="{F47A78B7-AD50-3765-3485-3F50B38D1A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A5CA40-BED4-D8D7-BC3C-D2D3B320B2DB}"/>
              </a:ext>
            </a:extLst>
          </p:cNvPr>
          <p:cNvSpPr>
            <a:spLocks noGrp="1"/>
          </p:cNvSpPr>
          <p:nvPr>
            <p:ph type="sldNum" sz="quarter" idx="12"/>
          </p:nvPr>
        </p:nvSpPr>
        <p:spPr/>
        <p:txBody>
          <a:bodyPr/>
          <a:lstStyle/>
          <a:p>
            <a:fld id="{42817856-0826-4F11-80BD-3FE2D18A0868}" type="slidenum">
              <a:rPr lang="en-US" smtClean="0"/>
              <a:t>‹#›</a:t>
            </a:fld>
            <a:endParaRPr lang="en-US"/>
          </a:p>
        </p:txBody>
      </p:sp>
    </p:spTree>
    <p:extLst>
      <p:ext uri="{BB962C8B-B14F-4D97-AF65-F5344CB8AC3E}">
        <p14:creationId xmlns:p14="http://schemas.microsoft.com/office/powerpoint/2010/main" val="231735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14BE73-6F77-7813-C4B8-E8EEDFFA4400}"/>
              </a:ext>
            </a:extLst>
          </p:cNvPr>
          <p:cNvSpPr>
            <a:spLocks noGrp="1"/>
          </p:cNvSpPr>
          <p:nvPr>
            <p:ph type="dt" sz="half" idx="10"/>
          </p:nvPr>
        </p:nvSpPr>
        <p:spPr/>
        <p:txBody>
          <a:bodyPr/>
          <a:lstStyle/>
          <a:p>
            <a:fld id="{38B68B89-FD64-4C14-A403-D5D876C2F68C}" type="datetimeFigureOut">
              <a:rPr lang="en-US" smtClean="0"/>
              <a:t>3/21/2023</a:t>
            </a:fld>
            <a:endParaRPr lang="en-US"/>
          </a:p>
        </p:txBody>
      </p:sp>
      <p:sp>
        <p:nvSpPr>
          <p:cNvPr id="3" name="Footer Placeholder 2">
            <a:extLst>
              <a:ext uri="{FF2B5EF4-FFF2-40B4-BE49-F238E27FC236}">
                <a16:creationId xmlns:a16="http://schemas.microsoft.com/office/drawing/2014/main" id="{FD3E61B3-830E-4EDA-2DD1-14409C7FEC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62F59C-11CB-6ED9-9722-DD25D19365B1}"/>
              </a:ext>
            </a:extLst>
          </p:cNvPr>
          <p:cNvSpPr>
            <a:spLocks noGrp="1"/>
          </p:cNvSpPr>
          <p:nvPr>
            <p:ph type="sldNum" sz="quarter" idx="12"/>
          </p:nvPr>
        </p:nvSpPr>
        <p:spPr/>
        <p:txBody>
          <a:bodyPr/>
          <a:lstStyle/>
          <a:p>
            <a:fld id="{42817856-0826-4F11-80BD-3FE2D18A0868}" type="slidenum">
              <a:rPr lang="en-US" smtClean="0"/>
              <a:t>‹#›</a:t>
            </a:fld>
            <a:endParaRPr lang="en-US"/>
          </a:p>
        </p:txBody>
      </p:sp>
    </p:spTree>
    <p:extLst>
      <p:ext uri="{BB962C8B-B14F-4D97-AF65-F5344CB8AC3E}">
        <p14:creationId xmlns:p14="http://schemas.microsoft.com/office/powerpoint/2010/main" val="97178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6DD84-B0AC-E34B-D2C6-F8C5AAC2C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4589D5-F3F0-B8EB-C8F4-90E597372A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51D687-DFB5-3B3A-D29D-866965B7F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25D1CE-D67D-A111-4D44-3E78E7AF7DB8}"/>
              </a:ext>
            </a:extLst>
          </p:cNvPr>
          <p:cNvSpPr>
            <a:spLocks noGrp="1"/>
          </p:cNvSpPr>
          <p:nvPr>
            <p:ph type="dt" sz="half" idx="10"/>
          </p:nvPr>
        </p:nvSpPr>
        <p:spPr/>
        <p:txBody>
          <a:bodyPr/>
          <a:lstStyle/>
          <a:p>
            <a:fld id="{38B68B89-FD64-4C14-A403-D5D876C2F68C}" type="datetimeFigureOut">
              <a:rPr lang="en-US" smtClean="0"/>
              <a:t>3/21/2023</a:t>
            </a:fld>
            <a:endParaRPr lang="en-US"/>
          </a:p>
        </p:txBody>
      </p:sp>
      <p:sp>
        <p:nvSpPr>
          <p:cNvPr id="6" name="Footer Placeholder 5">
            <a:extLst>
              <a:ext uri="{FF2B5EF4-FFF2-40B4-BE49-F238E27FC236}">
                <a16:creationId xmlns:a16="http://schemas.microsoft.com/office/drawing/2014/main" id="{BCF70C08-A3E2-E641-8605-72BB2CD87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64F0E6-9A30-0597-2B84-3C56083DE60C}"/>
              </a:ext>
            </a:extLst>
          </p:cNvPr>
          <p:cNvSpPr>
            <a:spLocks noGrp="1"/>
          </p:cNvSpPr>
          <p:nvPr>
            <p:ph type="sldNum" sz="quarter" idx="12"/>
          </p:nvPr>
        </p:nvSpPr>
        <p:spPr/>
        <p:txBody>
          <a:bodyPr/>
          <a:lstStyle/>
          <a:p>
            <a:fld id="{42817856-0826-4F11-80BD-3FE2D18A0868}" type="slidenum">
              <a:rPr lang="en-US" smtClean="0"/>
              <a:t>‹#›</a:t>
            </a:fld>
            <a:endParaRPr lang="en-US"/>
          </a:p>
        </p:txBody>
      </p:sp>
    </p:spTree>
    <p:extLst>
      <p:ext uri="{BB962C8B-B14F-4D97-AF65-F5344CB8AC3E}">
        <p14:creationId xmlns:p14="http://schemas.microsoft.com/office/powerpoint/2010/main" val="3726813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882D-79E6-69B0-009E-E91AABDCF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A41F9D-A630-5FD1-2F2C-77B0C190C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3FBBD3-A27B-2A22-8561-82771A49FF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D0F231-F016-9238-0EEA-F3B7519DA153}"/>
              </a:ext>
            </a:extLst>
          </p:cNvPr>
          <p:cNvSpPr>
            <a:spLocks noGrp="1"/>
          </p:cNvSpPr>
          <p:nvPr>
            <p:ph type="dt" sz="half" idx="10"/>
          </p:nvPr>
        </p:nvSpPr>
        <p:spPr/>
        <p:txBody>
          <a:bodyPr/>
          <a:lstStyle/>
          <a:p>
            <a:fld id="{38B68B89-FD64-4C14-A403-D5D876C2F68C}" type="datetimeFigureOut">
              <a:rPr lang="en-US" smtClean="0"/>
              <a:t>3/21/2023</a:t>
            </a:fld>
            <a:endParaRPr lang="en-US"/>
          </a:p>
        </p:txBody>
      </p:sp>
      <p:sp>
        <p:nvSpPr>
          <p:cNvPr id="6" name="Footer Placeholder 5">
            <a:extLst>
              <a:ext uri="{FF2B5EF4-FFF2-40B4-BE49-F238E27FC236}">
                <a16:creationId xmlns:a16="http://schemas.microsoft.com/office/drawing/2014/main" id="{9D04E312-4FBD-04E8-3413-02CB8D7EA3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CC6FE9-E0BC-77D3-B85D-F386D7B11811}"/>
              </a:ext>
            </a:extLst>
          </p:cNvPr>
          <p:cNvSpPr>
            <a:spLocks noGrp="1"/>
          </p:cNvSpPr>
          <p:nvPr>
            <p:ph type="sldNum" sz="quarter" idx="12"/>
          </p:nvPr>
        </p:nvSpPr>
        <p:spPr/>
        <p:txBody>
          <a:bodyPr/>
          <a:lstStyle/>
          <a:p>
            <a:fld id="{42817856-0826-4F11-80BD-3FE2D18A0868}" type="slidenum">
              <a:rPr lang="en-US" smtClean="0"/>
              <a:t>‹#›</a:t>
            </a:fld>
            <a:endParaRPr lang="en-US"/>
          </a:p>
        </p:txBody>
      </p:sp>
    </p:spTree>
    <p:extLst>
      <p:ext uri="{BB962C8B-B14F-4D97-AF65-F5344CB8AC3E}">
        <p14:creationId xmlns:p14="http://schemas.microsoft.com/office/powerpoint/2010/main" val="1667572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DAEA1D-8DE5-6305-21F5-9B6D1AD465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32C1F4-0C64-2CAB-83AB-4823263B79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97323-0CF1-EA00-032B-139491025D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68B89-FD64-4C14-A403-D5D876C2F68C}" type="datetimeFigureOut">
              <a:rPr lang="en-US" smtClean="0"/>
              <a:t>3/21/2023</a:t>
            </a:fld>
            <a:endParaRPr lang="en-US"/>
          </a:p>
        </p:txBody>
      </p:sp>
      <p:sp>
        <p:nvSpPr>
          <p:cNvPr id="5" name="Footer Placeholder 4">
            <a:extLst>
              <a:ext uri="{FF2B5EF4-FFF2-40B4-BE49-F238E27FC236}">
                <a16:creationId xmlns:a16="http://schemas.microsoft.com/office/drawing/2014/main" id="{54ABB375-03BD-1487-55E0-B55D5F55B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B90778-E917-3D8A-568F-44AD5040F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17856-0826-4F11-80BD-3FE2D18A0868}" type="slidenum">
              <a:rPr lang="en-US" smtClean="0"/>
              <a:t>‹#›</a:t>
            </a:fld>
            <a:endParaRPr lang="en-US"/>
          </a:p>
        </p:txBody>
      </p:sp>
    </p:spTree>
    <p:extLst>
      <p:ext uri="{BB962C8B-B14F-4D97-AF65-F5344CB8AC3E}">
        <p14:creationId xmlns:p14="http://schemas.microsoft.com/office/powerpoint/2010/main" val="1145596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6063-850E-A89F-61F0-B59DC0526000}"/>
              </a:ext>
            </a:extLst>
          </p:cNvPr>
          <p:cNvSpPr>
            <a:spLocks noGrp="1"/>
          </p:cNvSpPr>
          <p:nvPr>
            <p:ph type="ctrTitle"/>
          </p:nvPr>
        </p:nvSpPr>
        <p:spPr/>
        <p:txBody>
          <a:bodyPr>
            <a:normAutofit fontScale="90000"/>
          </a:bodyPr>
          <a:lstStyle/>
          <a:p>
            <a:r>
              <a:rPr lang="en-US" dirty="0"/>
              <a:t>Wage Inequality in US Manufacturing, 1820 – 1940: New Evidence</a:t>
            </a:r>
          </a:p>
        </p:txBody>
      </p:sp>
      <p:sp>
        <p:nvSpPr>
          <p:cNvPr id="3" name="Subtitle 2">
            <a:extLst>
              <a:ext uri="{FF2B5EF4-FFF2-40B4-BE49-F238E27FC236}">
                <a16:creationId xmlns:a16="http://schemas.microsoft.com/office/drawing/2014/main" id="{1EE72654-7B48-191B-480D-DC8BAA3A3B06}"/>
              </a:ext>
            </a:extLst>
          </p:cNvPr>
          <p:cNvSpPr>
            <a:spLocks noGrp="1"/>
          </p:cNvSpPr>
          <p:nvPr>
            <p:ph type="subTitle" idx="1"/>
          </p:nvPr>
        </p:nvSpPr>
        <p:spPr/>
        <p:txBody>
          <a:bodyPr>
            <a:normAutofit lnSpcReduction="10000"/>
          </a:bodyPr>
          <a:lstStyle/>
          <a:p>
            <a:r>
              <a:rPr lang="en-US" dirty="0"/>
              <a:t>Jeremy </a:t>
            </a:r>
            <a:r>
              <a:rPr lang="en-US" dirty="0" err="1"/>
              <a:t>Atack</a:t>
            </a:r>
            <a:r>
              <a:rPr lang="en-US" dirty="0"/>
              <a:t>, Robert Margo, and Paul Rhode</a:t>
            </a:r>
          </a:p>
          <a:p>
            <a:r>
              <a:rPr lang="en-US" dirty="0"/>
              <a:t>Conference on “Historical Inequality and Labor Markets”</a:t>
            </a:r>
          </a:p>
          <a:p>
            <a:r>
              <a:rPr lang="en-US" dirty="0"/>
              <a:t>National Bureau of Economic Research</a:t>
            </a:r>
          </a:p>
          <a:p>
            <a:r>
              <a:rPr lang="en-US" dirty="0"/>
              <a:t>April 1, 2023</a:t>
            </a:r>
          </a:p>
        </p:txBody>
      </p:sp>
    </p:spTree>
    <p:extLst>
      <p:ext uri="{BB962C8B-B14F-4D97-AF65-F5344CB8AC3E}">
        <p14:creationId xmlns:p14="http://schemas.microsoft.com/office/powerpoint/2010/main" val="4210002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A2D1-8505-48CA-DC0E-73207D5B9CA6}"/>
              </a:ext>
            </a:extLst>
          </p:cNvPr>
          <p:cNvSpPr>
            <a:spLocks noGrp="1"/>
          </p:cNvSpPr>
          <p:nvPr>
            <p:ph type="title"/>
          </p:nvPr>
        </p:nvSpPr>
        <p:spPr>
          <a:xfrm>
            <a:off x="838200" y="243773"/>
            <a:ext cx="10515600" cy="1051628"/>
          </a:xfrm>
        </p:spPr>
        <p:txBody>
          <a:bodyPr>
            <a:noAutofit/>
          </a:bodyPr>
          <a:lstStyle/>
          <a:p>
            <a:r>
              <a:rPr lang="en-US" sz="3600" u="sng" dirty="0">
                <a:effectLst/>
                <a:latin typeface="+mn-lt"/>
                <a:ea typeface="Calibri" panose="020F0502020204030204" pitchFamily="34" charset="0"/>
              </a:rPr>
              <a:t>Annual Establishment </a:t>
            </a:r>
            <a:r>
              <a:rPr lang="en-US" sz="3600" dirty="0">
                <a:effectLst/>
                <a:latin typeface="+mn-lt"/>
                <a:ea typeface="Calibri" panose="020F0502020204030204" pitchFamily="34" charset="0"/>
              </a:rPr>
              <a:t>Wage in Manufacturing, 1820, 1870-1880, and 1919: Coefficient of Variation</a:t>
            </a:r>
            <a:r>
              <a:rPr lang="en-US" sz="3600" dirty="0">
                <a:effectLst/>
                <a:latin typeface="+mn-lt"/>
              </a:rPr>
              <a:t> </a:t>
            </a:r>
            <a:endParaRPr lang="en-US" sz="3600" dirty="0">
              <a:latin typeface="+mn-lt"/>
            </a:endParaRPr>
          </a:p>
        </p:txBody>
      </p:sp>
      <p:graphicFrame>
        <p:nvGraphicFramePr>
          <p:cNvPr id="9" name="Content Placeholder 8">
            <a:extLst>
              <a:ext uri="{FF2B5EF4-FFF2-40B4-BE49-F238E27FC236}">
                <a16:creationId xmlns:a16="http://schemas.microsoft.com/office/drawing/2014/main" id="{80B11F81-F204-0FC5-7925-1BFB8ACAABCD}"/>
              </a:ext>
            </a:extLst>
          </p:cNvPr>
          <p:cNvGraphicFramePr>
            <a:graphicFrameLocks noGrp="1"/>
          </p:cNvGraphicFramePr>
          <p:nvPr>
            <p:ph idx="1"/>
            <p:extLst>
              <p:ext uri="{D42A27DB-BD31-4B8C-83A1-F6EECF244321}">
                <p14:modId xmlns:p14="http://schemas.microsoft.com/office/powerpoint/2010/main" val="1802492759"/>
              </p:ext>
            </p:extLst>
          </p:nvPr>
        </p:nvGraphicFramePr>
        <p:xfrm>
          <a:off x="1379220" y="1494566"/>
          <a:ext cx="9060180" cy="5119661"/>
        </p:xfrm>
        <a:graphic>
          <a:graphicData uri="http://schemas.openxmlformats.org/drawingml/2006/table">
            <a:tbl>
              <a:tblPr firstRow="1" firstCol="1" bandRow="1">
                <a:tableStyleId>{5C22544A-7EE6-4342-B048-85BDC9FD1C3A}</a:tableStyleId>
              </a:tblPr>
              <a:tblGrid>
                <a:gridCol w="1805940">
                  <a:extLst>
                    <a:ext uri="{9D8B030D-6E8A-4147-A177-3AD203B41FA5}">
                      <a16:colId xmlns:a16="http://schemas.microsoft.com/office/drawing/2014/main" val="2309171937"/>
                    </a:ext>
                  </a:extLst>
                </a:gridCol>
                <a:gridCol w="1813560">
                  <a:extLst>
                    <a:ext uri="{9D8B030D-6E8A-4147-A177-3AD203B41FA5}">
                      <a16:colId xmlns:a16="http://schemas.microsoft.com/office/drawing/2014/main" val="749457"/>
                    </a:ext>
                  </a:extLst>
                </a:gridCol>
                <a:gridCol w="1813560">
                  <a:extLst>
                    <a:ext uri="{9D8B030D-6E8A-4147-A177-3AD203B41FA5}">
                      <a16:colId xmlns:a16="http://schemas.microsoft.com/office/drawing/2014/main" val="774303264"/>
                    </a:ext>
                  </a:extLst>
                </a:gridCol>
                <a:gridCol w="1813560">
                  <a:extLst>
                    <a:ext uri="{9D8B030D-6E8A-4147-A177-3AD203B41FA5}">
                      <a16:colId xmlns:a16="http://schemas.microsoft.com/office/drawing/2014/main" val="3723672882"/>
                    </a:ext>
                  </a:extLst>
                </a:gridCol>
                <a:gridCol w="1813560">
                  <a:extLst>
                    <a:ext uri="{9D8B030D-6E8A-4147-A177-3AD203B41FA5}">
                      <a16:colId xmlns:a16="http://schemas.microsoft.com/office/drawing/2014/main" val="143678176"/>
                    </a:ext>
                  </a:extLst>
                </a:gridCol>
              </a:tblGrid>
              <a:tr h="828985">
                <a:tc>
                  <a:txBody>
                    <a:bodyPr/>
                    <a:lstStyle/>
                    <a:p>
                      <a:pPr marL="0" marR="0">
                        <a:lnSpc>
                          <a:spcPct val="107000"/>
                        </a:lnSpc>
                        <a:spcBef>
                          <a:spcPts val="0"/>
                        </a:spcBef>
                        <a:spcAft>
                          <a:spcPts val="0"/>
                        </a:spcAft>
                      </a:pPr>
                      <a:r>
                        <a:rPr lang="en-US" sz="1600">
                          <a:effectLst/>
                        </a:rPr>
                        <a:t>Sample Screens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Full Sample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Northeast, 10 percent trim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Urban &amp; Brissenden Industries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Urban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0498343"/>
                  </a:ext>
                </a:extLst>
              </a:tr>
              <a:tr h="268078">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4729896"/>
                  </a:ext>
                </a:extLst>
              </a:tr>
              <a:tr h="268078">
                <a:tc>
                  <a:txBody>
                    <a:bodyPr/>
                    <a:lstStyle/>
                    <a:p>
                      <a:pPr marL="0" marR="0">
                        <a:lnSpc>
                          <a:spcPct val="107000"/>
                        </a:lnSpc>
                        <a:spcBef>
                          <a:spcPts val="0"/>
                        </a:spcBef>
                        <a:spcAft>
                          <a:spcPts val="0"/>
                        </a:spcAft>
                      </a:pPr>
                      <a:r>
                        <a:rPr lang="en-US" sz="2000" dirty="0">
                          <a:effectLst/>
                        </a:rPr>
                        <a:t>1820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0.403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9161972"/>
                  </a:ext>
                </a:extLst>
              </a:tr>
              <a:tr h="548532">
                <a:tc>
                  <a:txBody>
                    <a:bodyPr/>
                    <a:lstStyle/>
                    <a:p>
                      <a:pPr marL="0" marR="0">
                        <a:lnSpc>
                          <a:spcPct val="107000"/>
                        </a:lnSpc>
                        <a:spcBef>
                          <a:spcPts val="0"/>
                        </a:spcBef>
                        <a:spcAft>
                          <a:spcPts val="0"/>
                        </a:spcAft>
                      </a:pPr>
                      <a:r>
                        <a:rPr lang="en-US" sz="1600">
                          <a:effectLst/>
                        </a:rPr>
                        <a:t>N, establishments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801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874735"/>
                  </a:ext>
                </a:extLst>
              </a:tr>
              <a:tr h="268078">
                <a:tc>
                  <a:txBody>
                    <a:bodyPr/>
                    <a:lstStyle/>
                    <a:p>
                      <a:pPr marL="0" marR="0">
                        <a:lnSpc>
                          <a:spcPct val="107000"/>
                        </a:lnSpc>
                        <a:spcBef>
                          <a:spcPts val="0"/>
                        </a:spcBef>
                        <a:spcAft>
                          <a:spcPts val="0"/>
                        </a:spcAft>
                      </a:pPr>
                      <a:r>
                        <a:rPr lang="en-US" sz="1600">
                          <a:effectLst/>
                        </a:rPr>
                        <a:t>N, workers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rPr>
                        <a:t>8,620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8297051"/>
                  </a:ext>
                </a:extLst>
              </a:tr>
              <a:tr h="268078">
                <a:tc>
                  <a:txBody>
                    <a:bodyPr/>
                    <a:lstStyle/>
                    <a:p>
                      <a:pPr marL="0" marR="0">
                        <a:lnSpc>
                          <a:spcPct val="107000"/>
                        </a:lnSpc>
                        <a:spcBef>
                          <a:spcPts val="0"/>
                        </a:spcBef>
                        <a:spcAft>
                          <a:spcPts val="0"/>
                        </a:spcAft>
                      </a:pPr>
                      <a:r>
                        <a:rPr lang="en-US" sz="2000" dirty="0">
                          <a:effectLst/>
                        </a:rPr>
                        <a:t>1870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600">
                          <a:effectLst/>
                        </a:rPr>
                        <a:t>0.521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600">
                          <a:effectLst/>
                        </a:rPr>
                        <a:t>0.406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600">
                          <a:effectLst/>
                        </a:rPr>
                        <a:t>0.435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600" dirty="0">
                          <a:effectLst/>
                        </a:rPr>
                        <a:t>0.470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83283700"/>
                  </a:ext>
                </a:extLst>
              </a:tr>
              <a:tr h="548532">
                <a:tc>
                  <a:txBody>
                    <a:bodyPr/>
                    <a:lstStyle/>
                    <a:p>
                      <a:pPr marL="0" marR="0">
                        <a:lnSpc>
                          <a:spcPct val="107000"/>
                        </a:lnSpc>
                        <a:spcBef>
                          <a:spcPts val="0"/>
                        </a:spcBef>
                        <a:spcAft>
                          <a:spcPts val="0"/>
                        </a:spcAft>
                      </a:pPr>
                      <a:r>
                        <a:rPr lang="en-US" sz="1600">
                          <a:effectLst/>
                        </a:rPr>
                        <a:t>N, establishments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1,451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9750541"/>
                  </a:ext>
                </a:extLst>
              </a:tr>
              <a:tr h="268078">
                <a:tc>
                  <a:txBody>
                    <a:bodyPr/>
                    <a:lstStyle/>
                    <a:p>
                      <a:pPr marL="0" marR="0">
                        <a:lnSpc>
                          <a:spcPct val="107000"/>
                        </a:lnSpc>
                        <a:spcBef>
                          <a:spcPts val="0"/>
                        </a:spcBef>
                        <a:spcAft>
                          <a:spcPts val="0"/>
                        </a:spcAft>
                      </a:pPr>
                      <a:r>
                        <a:rPr lang="en-US" sz="1600">
                          <a:effectLst/>
                        </a:rPr>
                        <a:t>N, workers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rPr>
                        <a:t>25,966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5435771"/>
                  </a:ext>
                </a:extLst>
              </a:tr>
              <a:tr h="268078">
                <a:tc>
                  <a:txBody>
                    <a:bodyPr/>
                    <a:lstStyle/>
                    <a:p>
                      <a:pPr marL="0" marR="0">
                        <a:lnSpc>
                          <a:spcPct val="107000"/>
                        </a:lnSpc>
                        <a:spcBef>
                          <a:spcPts val="0"/>
                        </a:spcBef>
                        <a:spcAft>
                          <a:spcPts val="0"/>
                        </a:spcAft>
                      </a:pPr>
                      <a:r>
                        <a:rPr lang="en-US" sz="2000" dirty="0">
                          <a:effectLst/>
                        </a:rPr>
                        <a:t>1880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600">
                          <a:effectLst/>
                        </a:rPr>
                        <a:t>0.596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600">
                          <a:effectLst/>
                        </a:rPr>
                        <a:t>0.516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600">
                          <a:effectLst/>
                        </a:rPr>
                        <a:t>0.570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600" dirty="0">
                          <a:effectLst/>
                        </a:rPr>
                        <a:t>0.563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2429911"/>
                  </a:ext>
                </a:extLst>
              </a:tr>
              <a:tr h="548532">
                <a:tc>
                  <a:txBody>
                    <a:bodyPr/>
                    <a:lstStyle/>
                    <a:p>
                      <a:pPr marL="0" marR="0">
                        <a:lnSpc>
                          <a:spcPct val="107000"/>
                        </a:lnSpc>
                        <a:spcBef>
                          <a:spcPts val="0"/>
                        </a:spcBef>
                        <a:spcAft>
                          <a:spcPts val="0"/>
                        </a:spcAft>
                      </a:pPr>
                      <a:r>
                        <a:rPr lang="en-US" sz="1600">
                          <a:effectLst/>
                        </a:rPr>
                        <a:t>N, establishments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2,767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4107804"/>
                  </a:ext>
                </a:extLst>
              </a:tr>
              <a:tr h="268078">
                <a:tc>
                  <a:txBody>
                    <a:bodyPr/>
                    <a:lstStyle/>
                    <a:p>
                      <a:pPr marL="0" marR="0">
                        <a:lnSpc>
                          <a:spcPct val="107000"/>
                        </a:lnSpc>
                        <a:spcBef>
                          <a:spcPts val="0"/>
                        </a:spcBef>
                        <a:spcAft>
                          <a:spcPts val="0"/>
                        </a:spcAft>
                      </a:pPr>
                      <a:r>
                        <a:rPr lang="en-US" sz="1600">
                          <a:effectLst/>
                        </a:rPr>
                        <a:t>N, workers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rPr>
                        <a:t>43,819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8921941"/>
                  </a:ext>
                </a:extLst>
              </a:tr>
              <a:tr h="548532">
                <a:tc>
                  <a:txBody>
                    <a:bodyPr/>
                    <a:lstStyle/>
                    <a:p>
                      <a:pPr marL="0" marR="0">
                        <a:lnSpc>
                          <a:spcPct val="107000"/>
                        </a:lnSpc>
                        <a:spcBef>
                          <a:spcPts val="0"/>
                        </a:spcBef>
                        <a:spcAft>
                          <a:spcPts val="0"/>
                        </a:spcAft>
                      </a:pPr>
                      <a:r>
                        <a:rPr lang="en-US" sz="2000" dirty="0">
                          <a:effectLst/>
                        </a:rPr>
                        <a:t>1919 (Brissenden)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600">
                          <a:effectLst/>
                        </a:rPr>
                        <a:t>0.335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5982142"/>
                  </a:ext>
                </a:extLst>
              </a:tr>
            </a:tbl>
          </a:graphicData>
        </a:graphic>
      </p:graphicFrame>
    </p:spTree>
    <p:extLst>
      <p:ext uri="{BB962C8B-B14F-4D97-AF65-F5344CB8AC3E}">
        <p14:creationId xmlns:p14="http://schemas.microsoft.com/office/powerpoint/2010/main" val="2816840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F171-E839-B561-D4B3-70D09020E614}"/>
              </a:ext>
            </a:extLst>
          </p:cNvPr>
          <p:cNvSpPr>
            <a:spLocks noGrp="1"/>
          </p:cNvSpPr>
          <p:nvPr>
            <p:ph type="title"/>
          </p:nvPr>
        </p:nvSpPr>
        <p:spPr/>
        <p:txBody>
          <a:bodyPr/>
          <a:lstStyle/>
          <a:p>
            <a:r>
              <a:rPr lang="en-US" dirty="0"/>
              <a:t>Takeaway</a:t>
            </a:r>
          </a:p>
        </p:txBody>
      </p:sp>
      <p:sp>
        <p:nvSpPr>
          <p:cNvPr id="3" name="Content Placeholder 2">
            <a:extLst>
              <a:ext uri="{FF2B5EF4-FFF2-40B4-BE49-F238E27FC236}">
                <a16:creationId xmlns:a16="http://schemas.microsoft.com/office/drawing/2014/main" id="{2F546736-A5D0-2F89-01B1-AC970EF9ED5B}"/>
              </a:ext>
            </a:extLst>
          </p:cNvPr>
          <p:cNvSpPr>
            <a:spLocks noGrp="1"/>
          </p:cNvSpPr>
          <p:nvPr>
            <p:ph idx="1"/>
          </p:nvPr>
        </p:nvSpPr>
        <p:spPr/>
        <p:txBody>
          <a:bodyPr/>
          <a:lstStyle/>
          <a:p>
            <a:r>
              <a:rPr lang="en-US" dirty="0"/>
              <a:t>Rising </a:t>
            </a:r>
            <a:r>
              <a:rPr lang="en-US" u="sng" dirty="0"/>
              <a:t>establishment</a:t>
            </a:r>
            <a:r>
              <a:rPr lang="en-US" dirty="0"/>
              <a:t> wage inequality across the nineteenth century based on 1820-1880 Census of Manufacturing data and </a:t>
            </a:r>
          </a:p>
          <a:p>
            <a:r>
              <a:rPr lang="en-US" dirty="0"/>
              <a:t>Inequality lower by 1919 when Brissenden has access to COM data so …</a:t>
            </a:r>
          </a:p>
          <a:p>
            <a:r>
              <a:rPr lang="en-US" dirty="0"/>
              <a:t>Inequality in establishment wage follows an inverted U but …</a:t>
            </a:r>
          </a:p>
          <a:p>
            <a:endParaRPr lang="en-US" dirty="0"/>
          </a:p>
          <a:p>
            <a:r>
              <a:rPr lang="en-US" dirty="0"/>
              <a:t>What about within establishments?</a:t>
            </a:r>
          </a:p>
          <a:p>
            <a:pPr marL="0" indent="0">
              <a:buNone/>
            </a:pPr>
            <a:endParaRPr lang="en-US" dirty="0"/>
          </a:p>
          <a:p>
            <a:endParaRPr lang="en-US" dirty="0"/>
          </a:p>
        </p:txBody>
      </p:sp>
    </p:spTree>
    <p:extLst>
      <p:ext uri="{BB962C8B-B14F-4D97-AF65-F5344CB8AC3E}">
        <p14:creationId xmlns:p14="http://schemas.microsoft.com/office/powerpoint/2010/main" val="1805929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9A8A-0FCB-789A-C31A-474B1C78934F}"/>
              </a:ext>
            </a:extLst>
          </p:cNvPr>
          <p:cNvSpPr>
            <a:spLocks noGrp="1"/>
          </p:cNvSpPr>
          <p:nvPr>
            <p:ph type="title"/>
          </p:nvPr>
        </p:nvSpPr>
        <p:spPr>
          <a:xfrm>
            <a:off x="838200" y="692785"/>
            <a:ext cx="10515600" cy="1325563"/>
          </a:xfrm>
        </p:spPr>
        <p:txBody>
          <a:bodyPr>
            <a:normAutofit fontScale="90000"/>
          </a:bodyPr>
          <a:lstStyle/>
          <a:p>
            <a:r>
              <a:rPr lang="en-US" dirty="0"/>
              <a:t>Our evidence and contribution…</a:t>
            </a:r>
            <a:br>
              <a:rPr lang="en-US" dirty="0"/>
            </a:br>
            <a:br>
              <a:rPr lang="en-US" dirty="0"/>
            </a:br>
            <a:endParaRPr lang="en-US" dirty="0"/>
          </a:p>
        </p:txBody>
      </p:sp>
      <p:sp>
        <p:nvSpPr>
          <p:cNvPr id="4" name="TextBox 3">
            <a:extLst>
              <a:ext uri="{FF2B5EF4-FFF2-40B4-BE49-F238E27FC236}">
                <a16:creationId xmlns:a16="http://schemas.microsoft.com/office/drawing/2014/main" id="{0924BAC9-FBC9-4DB9-6742-AFE4721BDEBD}"/>
              </a:ext>
            </a:extLst>
          </p:cNvPr>
          <p:cNvSpPr txBox="1"/>
          <p:nvPr/>
        </p:nvSpPr>
        <p:spPr>
          <a:xfrm>
            <a:off x="3817620" y="3244334"/>
            <a:ext cx="4944241" cy="1077218"/>
          </a:xfrm>
          <a:prstGeom prst="rect">
            <a:avLst/>
          </a:prstGeom>
          <a:noFill/>
        </p:spPr>
        <p:txBody>
          <a:bodyPr wrap="square" rtlCol="0">
            <a:spAutoFit/>
          </a:bodyPr>
          <a:lstStyle/>
          <a:p>
            <a:pPr algn="ctr"/>
            <a:r>
              <a:rPr lang="en-US" sz="3200" dirty="0"/>
              <a:t>II. </a:t>
            </a:r>
            <a:r>
              <a:rPr lang="en-US" sz="3200" i="1" dirty="0"/>
              <a:t>Hand and Machine Labor </a:t>
            </a:r>
            <a:r>
              <a:rPr lang="en-US" sz="3200" dirty="0"/>
              <a:t>Study (1899)</a:t>
            </a:r>
          </a:p>
        </p:txBody>
      </p:sp>
    </p:spTree>
    <p:extLst>
      <p:ext uri="{BB962C8B-B14F-4D97-AF65-F5344CB8AC3E}">
        <p14:creationId xmlns:p14="http://schemas.microsoft.com/office/powerpoint/2010/main" val="3595421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FBB3-F734-84BE-C5E3-8129294E85EF}"/>
              </a:ext>
            </a:extLst>
          </p:cNvPr>
          <p:cNvSpPr>
            <a:spLocks noGrp="1"/>
          </p:cNvSpPr>
          <p:nvPr>
            <p:ph type="title"/>
          </p:nvPr>
        </p:nvSpPr>
        <p:spPr/>
        <p:txBody>
          <a:bodyPr/>
          <a:lstStyle/>
          <a:p>
            <a:r>
              <a:rPr lang="en-US" dirty="0"/>
              <a:t>Hand and Machine Labor Study: Within-Establishment Wage Inequality</a:t>
            </a:r>
          </a:p>
        </p:txBody>
      </p:sp>
      <p:sp>
        <p:nvSpPr>
          <p:cNvPr id="3" name="Content Placeholder 2">
            <a:extLst>
              <a:ext uri="{FF2B5EF4-FFF2-40B4-BE49-F238E27FC236}">
                <a16:creationId xmlns:a16="http://schemas.microsoft.com/office/drawing/2014/main" id="{00812555-F86E-32D1-5598-042F65F18561}"/>
              </a:ext>
            </a:extLst>
          </p:cNvPr>
          <p:cNvSpPr>
            <a:spLocks noGrp="1"/>
          </p:cNvSpPr>
          <p:nvPr>
            <p:ph idx="1"/>
          </p:nvPr>
        </p:nvSpPr>
        <p:spPr/>
        <p:txBody>
          <a:bodyPr>
            <a:normAutofit lnSpcReduction="10000"/>
          </a:bodyPr>
          <a:lstStyle/>
          <a:p>
            <a:r>
              <a:rPr lang="en-US" dirty="0"/>
              <a:t>Wage inequality ACROSS establishments increased (above) with the transition to the mechanized factory BUT …</a:t>
            </a:r>
          </a:p>
          <a:p>
            <a:pPr marL="0" indent="0">
              <a:buNone/>
            </a:pPr>
            <a:endParaRPr lang="en-US" dirty="0"/>
          </a:p>
          <a:p>
            <a:r>
              <a:rPr lang="en-US" dirty="0"/>
              <a:t>NOT the same as wage inequality across workers.  We need to know what happened to WITHIN-establishment wage inequality.  </a:t>
            </a:r>
          </a:p>
          <a:p>
            <a:pPr lvl="1"/>
            <a:r>
              <a:rPr lang="en-US" dirty="0"/>
              <a:t>Not possible with the COM.</a:t>
            </a:r>
          </a:p>
          <a:p>
            <a:pPr marL="0" indent="0">
              <a:buNone/>
            </a:pPr>
            <a:endParaRPr lang="en-US" dirty="0"/>
          </a:p>
          <a:p>
            <a:r>
              <a:rPr lang="en-US" dirty="0"/>
              <a:t>We turn to a different source: the US Department of Labor’s 1899 </a:t>
            </a:r>
            <a:r>
              <a:rPr lang="en-US" i="1" dirty="0"/>
              <a:t>Hand and Machine Labor </a:t>
            </a:r>
            <a:r>
              <a:rPr lang="en-US" dirty="0"/>
              <a:t>study</a:t>
            </a:r>
          </a:p>
          <a:p>
            <a:pPr lvl="1"/>
            <a:r>
              <a:rPr lang="en-US" dirty="0"/>
              <a:t>Detailed data at the TASK/OPERATION level.  Allows us to calculate a proxy for within establishment wage inequality.</a:t>
            </a:r>
          </a:p>
        </p:txBody>
      </p:sp>
    </p:spTree>
    <p:extLst>
      <p:ext uri="{BB962C8B-B14F-4D97-AF65-F5344CB8AC3E}">
        <p14:creationId xmlns:p14="http://schemas.microsoft.com/office/powerpoint/2010/main" val="3792956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C903-F8E9-400E-8A0E-CB649A9D2961}"/>
              </a:ext>
            </a:extLst>
          </p:cNvPr>
          <p:cNvSpPr>
            <a:spLocks noGrp="1"/>
          </p:cNvSpPr>
          <p:nvPr>
            <p:ph type="title"/>
          </p:nvPr>
        </p:nvSpPr>
        <p:spPr/>
        <p:txBody>
          <a:bodyPr/>
          <a:lstStyle/>
          <a:p>
            <a:r>
              <a:rPr lang="en-US" dirty="0"/>
              <a:t>Focus of much of our current work</a:t>
            </a:r>
          </a:p>
        </p:txBody>
      </p:sp>
      <p:sp>
        <p:nvSpPr>
          <p:cNvPr id="3" name="Content Placeholder 2">
            <a:extLst>
              <a:ext uri="{FF2B5EF4-FFF2-40B4-BE49-F238E27FC236}">
                <a16:creationId xmlns:a16="http://schemas.microsoft.com/office/drawing/2014/main" id="{C126ECA8-3B36-4669-82A4-3B60DAF6F50A}"/>
              </a:ext>
            </a:extLst>
          </p:cNvPr>
          <p:cNvSpPr>
            <a:spLocks noGrp="1"/>
          </p:cNvSpPr>
          <p:nvPr>
            <p:ph idx="1"/>
          </p:nvPr>
        </p:nvSpPr>
        <p:spPr>
          <a:xfrm>
            <a:off x="4518660" y="1783080"/>
            <a:ext cx="7353300" cy="4838700"/>
          </a:xfrm>
        </p:spPr>
        <p:txBody>
          <a:bodyPr>
            <a:normAutofit fontScale="70000" lnSpcReduction="20000"/>
          </a:bodyPr>
          <a:lstStyle/>
          <a:p>
            <a:r>
              <a:rPr lang="en-US" sz="2600" dirty="0"/>
              <a:t>“The Division of Labor and Economies of Scale in Late Nineteenth Century American Manufacturing: New Evidence” (2017, unpublished)</a:t>
            </a:r>
          </a:p>
          <a:p>
            <a:r>
              <a:rPr lang="en-US" sz="2600" dirty="0"/>
              <a:t>“’Automation’ of Manufacturing in the Late Nineteenth Century: The Hand and Machine Labor Study” (</a:t>
            </a:r>
            <a:r>
              <a:rPr lang="en-US" sz="2600" i="1" dirty="0"/>
              <a:t>Journal of Economic Perspectives</a:t>
            </a:r>
            <a:r>
              <a:rPr lang="en-US" sz="2600" dirty="0"/>
              <a:t>, 2019)</a:t>
            </a:r>
          </a:p>
          <a:p>
            <a:r>
              <a:rPr lang="en-US" sz="2600" dirty="0"/>
              <a:t>’Mechanization Takes Command’: Powered Machinery and Production Times in Late Nineteenth-Century American Manufacturing” (</a:t>
            </a:r>
            <a:r>
              <a:rPr lang="en-US" sz="2600" i="1" dirty="0"/>
              <a:t>Journal of Economic History</a:t>
            </a:r>
            <a:r>
              <a:rPr lang="en-US" sz="2600" dirty="0"/>
              <a:t>, 2022)</a:t>
            </a:r>
          </a:p>
          <a:p>
            <a:r>
              <a:rPr lang="en-US" sz="2600" dirty="0"/>
              <a:t>“Digitizing Carrol D. Wright’s </a:t>
            </a:r>
            <a:r>
              <a:rPr lang="en-US" sz="2600" i="1" dirty="0"/>
              <a:t>Hand and Machine Labor </a:t>
            </a:r>
            <a:r>
              <a:rPr lang="en-US" sz="2600" dirty="0"/>
              <a:t>Study” (</a:t>
            </a:r>
            <a:r>
              <a:rPr lang="en-US" sz="2600" i="1" dirty="0" err="1">
                <a:solidFill>
                  <a:srgbClr val="0A0A0C"/>
                </a:solidFill>
                <a:effectLst/>
              </a:rPr>
              <a:t>Jahrbuch</a:t>
            </a:r>
            <a:r>
              <a:rPr lang="en-US" sz="2600" i="1" dirty="0">
                <a:solidFill>
                  <a:srgbClr val="0A0A0C"/>
                </a:solidFill>
                <a:effectLst/>
              </a:rPr>
              <a:t> für </a:t>
            </a:r>
            <a:r>
              <a:rPr lang="en-US" sz="2600" i="1" dirty="0" err="1">
                <a:solidFill>
                  <a:srgbClr val="0A0A0C"/>
                </a:solidFill>
                <a:effectLst/>
              </a:rPr>
              <a:t>Wirtschaftsgeschichte</a:t>
            </a:r>
            <a:r>
              <a:rPr lang="en-US" sz="2600" i="0" dirty="0">
                <a:solidFill>
                  <a:srgbClr val="0A0A0C"/>
                </a:solidFill>
                <a:effectLst/>
              </a:rPr>
              <a:t> (Economic History Yearbook), 2023</a:t>
            </a:r>
            <a:r>
              <a:rPr lang="en-US" sz="2600" dirty="0"/>
              <a:t>)</a:t>
            </a:r>
          </a:p>
          <a:p>
            <a:r>
              <a:rPr lang="en-US" sz="2600" dirty="0"/>
              <a:t>“De-Skilling: Evidence from Late Nineteenth Century US Manufacturing” (in progress)</a:t>
            </a:r>
          </a:p>
          <a:p>
            <a:r>
              <a:rPr lang="en-US" sz="3200" b="1" dirty="0"/>
              <a:t>“The Historical Evolution of Wage Inequality in US Manufacturing: New Evidence” (for NBER-DAE conference, </a:t>
            </a:r>
            <a:r>
              <a:rPr lang="en-US" sz="3200" b="1" dirty="0">
                <a:solidFill>
                  <a:schemeClr val="accent1"/>
                </a:solidFill>
              </a:rPr>
              <a:t>THIS PRESENTATION</a:t>
            </a:r>
            <a:r>
              <a:rPr lang="en-US" sz="3200" b="1" dirty="0"/>
              <a:t>)</a:t>
            </a:r>
          </a:p>
          <a:p>
            <a:r>
              <a:rPr lang="en-US" sz="2600" dirty="0"/>
              <a:t>“Tasks, Tools, and Time Use: Evidence from Late Nineteenth Century Manufacturing (in progress)</a:t>
            </a:r>
          </a:p>
          <a:p>
            <a:r>
              <a:rPr lang="en-US" sz="2600" dirty="0"/>
              <a:t>A yet-to-be-titled monograph</a:t>
            </a:r>
          </a:p>
        </p:txBody>
      </p:sp>
      <p:pic>
        <p:nvPicPr>
          <p:cNvPr id="4" name="Picture 3">
            <a:extLst>
              <a:ext uri="{FF2B5EF4-FFF2-40B4-BE49-F238E27FC236}">
                <a16:creationId xmlns:a16="http://schemas.microsoft.com/office/drawing/2014/main" id="{87439320-37B4-2FBB-6D53-7BDABE5748AE}"/>
              </a:ext>
            </a:extLst>
          </p:cNvPr>
          <p:cNvPicPr>
            <a:picLocks noChangeAspect="1"/>
          </p:cNvPicPr>
          <p:nvPr/>
        </p:nvPicPr>
        <p:blipFill>
          <a:blip r:embed="rId3"/>
          <a:stretch>
            <a:fillRect/>
          </a:stretch>
        </p:blipFill>
        <p:spPr>
          <a:xfrm>
            <a:off x="185652" y="1478423"/>
            <a:ext cx="2355743" cy="3817478"/>
          </a:xfrm>
          <a:prstGeom prst="rect">
            <a:avLst/>
          </a:prstGeom>
        </p:spPr>
      </p:pic>
      <p:pic>
        <p:nvPicPr>
          <p:cNvPr id="5" name="Picture 4">
            <a:extLst>
              <a:ext uri="{FF2B5EF4-FFF2-40B4-BE49-F238E27FC236}">
                <a16:creationId xmlns:a16="http://schemas.microsoft.com/office/drawing/2014/main" id="{6E7FD6AD-D762-29C3-4CD9-5617551C66CF}"/>
              </a:ext>
            </a:extLst>
          </p:cNvPr>
          <p:cNvPicPr>
            <a:picLocks noChangeAspect="1"/>
          </p:cNvPicPr>
          <p:nvPr/>
        </p:nvPicPr>
        <p:blipFill>
          <a:blip r:embed="rId4"/>
          <a:stretch>
            <a:fillRect/>
          </a:stretch>
        </p:blipFill>
        <p:spPr>
          <a:xfrm>
            <a:off x="1592580" y="2422029"/>
            <a:ext cx="2666507" cy="4434190"/>
          </a:xfrm>
          <a:prstGeom prst="rect">
            <a:avLst/>
          </a:prstGeom>
        </p:spPr>
      </p:pic>
    </p:spTree>
    <p:extLst>
      <p:ext uri="{BB962C8B-B14F-4D97-AF65-F5344CB8AC3E}">
        <p14:creationId xmlns:p14="http://schemas.microsoft.com/office/powerpoint/2010/main" val="2919048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9"/>
            <a:ext cx="3374136" cy="5567891"/>
          </a:xfrm>
        </p:spPr>
        <p:txBody>
          <a:bodyPr>
            <a:normAutofit/>
          </a:bodyPr>
          <a:lstStyle/>
          <a:p>
            <a:r>
              <a:rPr lang="en-US" sz="5200" i="1" dirty="0"/>
              <a:t>Hand and Machine Labor </a:t>
            </a:r>
            <a:r>
              <a:rPr lang="en-US" sz="5200" dirty="0"/>
              <a:t>Study:</a:t>
            </a:r>
            <a:br>
              <a:rPr lang="en-US" sz="5200" dirty="0"/>
            </a:br>
            <a:r>
              <a:rPr lang="en-US" sz="5200" dirty="0"/>
              <a:t>Structure of report</a:t>
            </a:r>
          </a:p>
        </p:txBody>
      </p:sp>
      <p:graphicFrame>
        <p:nvGraphicFramePr>
          <p:cNvPr id="5" name="Content Placeholder 2">
            <a:extLst>
              <a:ext uri="{FF2B5EF4-FFF2-40B4-BE49-F238E27FC236}">
                <a16:creationId xmlns:a16="http://schemas.microsoft.com/office/drawing/2014/main" id="{B1CAC484-F807-4ECB-A97C-EE294093A523}"/>
              </a:ext>
            </a:extLst>
          </p:cNvPr>
          <p:cNvGraphicFramePr>
            <a:graphicFrameLocks noGrp="1"/>
          </p:cNvGraphicFramePr>
          <p:nvPr>
            <p:ph idx="1"/>
            <p:extLst>
              <p:ext uri="{D42A27DB-BD31-4B8C-83A1-F6EECF244321}">
                <p14:modId xmlns:p14="http://schemas.microsoft.com/office/powerpoint/2010/main" val="283334814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7401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4ABE-56F9-73E7-14DB-E3CC86F58422}"/>
              </a:ext>
            </a:extLst>
          </p:cNvPr>
          <p:cNvSpPr>
            <a:spLocks noGrp="1"/>
          </p:cNvSpPr>
          <p:nvPr>
            <p:ph type="title"/>
          </p:nvPr>
        </p:nvSpPr>
        <p:spPr/>
        <p:txBody>
          <a:bodyPr/>
          <a:lstStyle/>
          <a:p>
            <a:r>
              <a:rPr lang="en-US" dirty="0"/>
              <a:t>What we mean by </a:t>
            </a:r>
            <a:r>
              <a:rPr lang="en-US" sz="5400" b="1" dirty="0"/>
              <a:t>full</a:t>
            </a:r>
            <a:r>
              <a:rPr lang="en-US" dirty="0"/>
              <a:t> description…</a:t>
            </a:r>
          </a:p>
        </p:txBody>
      </p:sp>
      <p:pic>
        <p:nvPicPr>
          <p:cNvPr id="5" name="Content Placeholder 4" descr="Table&#10;&#10;Description automatically generated">
            <a:extLst>
              <a:ext uri="{FF2B5EF4-FFF2-40B4-BE49-F238E27FC236}">
                <a16:creationId xmlns:a16="http://schemas.microsoft.com/office/drawing/2014/main" id="{CBD3F9A5-28C7-0661-95D0-E62BCAD9A9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88262"/>
            <a:ext cx="4808220" cy="5753955"/>
          </a:xfrm>
        </p:spPr>
      </p:pic>
      <p:pic>
        <p:nvPicPr>
          <p:cNvPr id="7" name="Picture 6" descr="Table&#10;&#10;Description automatically generated with medium confidence">
            <a:extLst>
              <a:ext uri="{FF2B5EF4-FFF2-40B4-BE49-F238E27FC236}">
                <a16:creationId xmlns:a16="http://schemas.microsoft.com/office/drawing/2014/main" id="{2823A669-0797-6F68-6703-DFA911627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5259" y="1516859"/>
            <a:ext cx="4808220" cy="5753954"/>
          </a:xfrm>
          <a:prstGeom prst="rect">
            <a:avLst/>
          </a:prstGeom>
        </p:spPr>
      </p:pic>
      <p:sp>
        <p:nvSpPr>
          <p:cNvPr id="8" name="Rectangle 7">
            <a:extLst>
              <a:ext uri="{FF2B5EF4-FFF2-40B4-BE49-F238E27FC236}">
                <a16:creationId xmlns:a16="http://schemas.microsoft.com/office/drawing/2014/main" id="{EAF1AF69-BDFB-F022-00FA-7DD6C8068FC0}"/>
              </a:ext>
            </a:extLst>
          </p:cNvPr>
          <p:cNvSpPr/>
          <p:nvPr/>
        </p:nvSpPr>
        <p:spPr>
          <a:xfrm>
            <a:off x="4808220" y="4708681"/>
            <a:ext cx="2209800" cy="632460"/>
          </a:xfrm>
          <a:prstGeom prst="rect">
            <a:avLst/>
          </a:prstGeom>
          <a:solidFill>
            <a:schemeClr val="accent1">
              <a:alpha val="0"/>
            </a:scheme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5733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4ABE-56F9-73E7-14DB-E3CC86F58422}"/>
              </a:ext>
            </a:extLst>
          </p:cNvPr>
          <p:cNvSpPr>
            <a:spLocks noGrp="1"/>
          </p:cNvSpPr>
          <p:nvPr>
            <p:ph type="title"/>
          </p:nvPr>
        </p:nvSpPr>
        <p:spPr/>
        <p:txBody>
          <a:bodyPr/>
          <a:lstStyle/>
          <a:p>
            <a:r>
              <a:rPr lang="en-US" dirty="0"/>
              <a:t>What we mean by </a:t>
            </a:r>
            <a:r>
              <a:rPr lang="en-US" sz="5400" b="1" dirty="0"/>
              <a:t>full</a:t>
            </a:r>
            <a:r>
              <a:rPr lang="en-US" dirty="0"/>
              <a:t> description…</a:t>
            </a:r>
          </a:p>
        </p:txBody>
      </p:sp>
      <p:pic>
        <p:nvPicPr>
          <p:cNvPr id="5" name="Content Placeholder 4" descr="Table&#10;&#10;Description automatically generated">
            <a:extLst>
              <a:ext uri="{FF2B5EF4-FFF2-40B4-BE49-F238E27FC236}">
                <a16:creationId xmlns:a16="http://schemas.microsoft.com/office/drawing/2014/main" id="{CBD3F9A5-28C7-0661-95D0-E62BCAD9A9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88262"/>
            <a:ext cx="4808220" cy="5753955"/>
          </a:xfrm>
        </p:spPr>
      </p:pic>
      <p:pic>
        <p:nvPicPr>
          <p:cNvPr id="7" name="Picture 6" descr="Table&#10;&#10;Description automatically generated with medium confidence">
            <a:extLst>
              <a:ext uri="{FF2B5EF4-FFF2-40B4-BE49-F238E27FC236}">
                <a16:creationId xmlns:a16="http://schemas.microsoft.com/office/drawing/2014/main" id="{2823A669-0797-6F68-6703-DFA911627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5259" y="1516859"/>
            <a:ext cx="4808220" cy="5753954"/>
          </a:xfrm>
          <a:prstGeom prst="rect">
            <a:avLst/>
          </a:prstGeom>
        </p:spPr>
      </p:pic>
      <p:sp>
        <p:nvSpPr>
          <p:cNvPr id="8" name="Rectangle 7">
            <a:extLst>
              <a:ext uri="{FF2B5EF4-FFF2-40B4-BE49-F238E27FC236}">
                <a16:creationId xmlns:a16="http://schemas.microsoft.com/office/drawing/2014/main" id="{EAF1AF69-BDFB-F022-00FA-7DD6C8068FC0}"/>
              </a:ext>
            </a:extLst>
          </p:cNvPr>
          <p:cNvSpPr/>
          <p:nvPr/>
        </p:nvSpPr>
        <p:spPr>
          <a:xfrm>
            <a:off x="4808220" y="4708681"/>
            <a:ext cx="2209800" cy="632460"/>
          </a:xfrm>
          <a:prstGeom prst="rect">
            <a:avLst/>
          </a:prstGeom>
          <a:solidFill>
            <a:schemeClr val="accent1">
              <a:alpha val="0"/>
            </a:scheme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hart&#10;&#10;Description automatically generated with medium confidence">
            <a:extLst>
              <a:ext uri="{FF2B5EF4-FFF2-40B4-BE49-F238E27FC236}">
                <a16:creationId xmlns:a16="http://schemas.microsoft.com/office/drawing/2014/main" id="{79FF7EBA-D153-32DE-B422-D4D28846D8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314" y="1434001"/>
            <a:ext cx="10775289" cy="2757609"/>
          </a:xfrm>
          <a:prstGeom prst="rect">
            <a:avLst/>
          </a:prstGeom>
          <a:ln w="19050">
            <a:solidFill>
              <a:srgbClr val="C00000"/>
            </a:solidFill>
          </a:ln>
        </p:spPr>
      </p:pic>
      <p:cxnSp>
        <p:nvCxnSpPr>
          <p:cNvPr id="4" name="Straight Connector 3">
            <a:extLst>
              <a:ext uri="{FF2B5EF4-FFF2-40B4-BE49-F238E27FC236}">
                <a16:creationId xmlns:a16="http://schemas.microsoft.com/office/drawing/2014/main" id="{CE656B7E-0DEC-6105-36B0-EB1A3F9000F4}"/>
              </a:ext>
            </a:extLst>
          </p:cNvPr>
          <p:cNvCxnSpPr>
            <a:cxnSpLocks/>
          </p:cNvCxnSpPr>
          <p:nvPr/>
        </p:nvCxnSpPr>
        <p:spPr>
          <a:xfrm flipV="1">
            <a:off x="7013505" y="4274468"/>
            <a:ext cx="4340295" cy="434213"/>
          </a:xfrm>
          <a:prstGeom prst="line">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3F16B96-3E2B-2E9D-2143-47194716F895}"/>
              </a:ext>
            </a:extLst>
          </p:cNvPr>
          <p:cNvCxnSpPr>
            <a:cxnSpLocks/>
          </p:cNvCxnSpPr>
          <p:nvPr/>
        </p:nvCxnSpPr>
        <p:spPr>
          <a:xfrm flipH="1" flipV="1">
            <a:off x="818069" y="4274468"/>
            <a:ext cx="3987110" cy="434213"/>
          </a:xfrm>
          <a:prstGeom prst="line">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959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D67B-412A-5D26-9BB2-43265A549D39}"/>
              </a:ext>
            </a:extLst>
          </p:cNvPr>
          <p:cNvSpPr>
            <a:spLocks noGrp="1"/>
          </p:cNvSpPr>
          <p:nvPr>
            <p:ph type="title"/>
          </p:nvPr>
        </p:nvSpPr>
        <p:spPr/>
        <p:txBody>
          <a:bodyPr/>
          <a:lstStyle/>
          <a:p>
            <a:r>
              <a:rPr lang="en-US" dirty="0"/>
              <a:t>Hand &amp; Machine Labor Sample Statistics</a:t>
            </a:r>
          </a:p>
        </p:txBody>
      </p:sp>
      <p:sp>
        <p:nvSpPr>
          <p:cNvPr id="6" name="TextBox 5">
            <a:extLst>
              <a:ext uri="{FF2B5EF4-FFF2-40B4-BE49-F238E27FC236}">
                <a16:creationId xmlns:a16="http://schemas.microsoft.com/office/drawing/2014/main" id="{5C2CE7CB-6606-B358-737D-CA2392287A92}"/>
              </a:ext>
            </a:extLst>
          </p:cNvPr>
          <p:cNvSpPr txBox="1"/>
          <p:nvPr/>
        </p:nvSpPr>
        <p:spPr>
          <a:xfrm>
            <a:off x="2575560" y="5044813"/>
            <a:ext cx="7182159" cy="1754326"/>
          </a:xfrm>
          <a:prstGeom prst="rect">
            <a:avLst/>
          </a:prstGeom>
          <a:noFill/>
        </p:spPr>
        <p:txBody>
          <a:bodyPr wrap="none" rtlCol="0">
            <a:spAutoFit/>
          </a:bodyPr>
          <a:lstStyle/>
          <a:p>
            <a:pPr marL="285750" indent="-285750">
              <a:buFont typeface="Arial" panose="020B0604020202020204" pitchFamily="34" charset="0"/>
              <a:buChar char="•"/>
            </a:pPr>
            <a:r>
              <a:rPr lang="en-US" dirty="0"/>
              <a:t>On average, wage inequality is significantly higher under machine labor.</a:t>
            </a:r>
          </a:p>
          <a:p>
            <a:pPr marL="285750" indent="-285750">
              <a:buFont typeface="Arial" panose="020B0604020202020204" pitchFamily="34" charset="0"/>
              <a:buChar char="•"/>
            </a:pPr>
            <a:r>
              <a:rPr lang="en-US" dirty="0"/>
              <a:t>On average, in machine labor units relative to hand labor: </a:t>
            </a:r>
          </a:p>
          <a:p>
            <a:pPr marL="742950" lvl="1" indent="-285750">
              <a:buFont typeface="Arial" panose="020B0604020202020204" pitchFamily="34" charset="0"/>
              <a:buChar char="•"/>
            </a:pPr>
            <a:r>
              <a:rPr lang="en-US" dirty="0"/>
              <a:t>(1) more time is devoted to tasks that are mechanized </a:t>
            </a:r>
          </a:p>
          <a:p>
            <a:pPr marL="742950" lvl="1" indent="-285750">
              <a:buFont typeface="Arial" panose="020B0604020202020204" pitchFamily="34" charset="0"/>
              <a:buChar char="•"/>
            </a:pPr>
            <a:r>
              <a:rPr lang="en-US" dirty="0"/>
              <a:t>(2) there are more workers </a:t>
            </a:r>
          </a:p>
          <a:p>
            <a:pPr marL="742950" lvl="1" indent="-285750">
              <a:buFont typeface="Arial" panose="020B0604020202020204" pitchFamily="34" charset="0"/>
              <a:buChar char="•"/>
            </a:pPr>
            <a:r>
              <a:rPr lang="en-US" dirty="0"/>
              <a:t>(3) there are more tasks </a:t>
            </a:r>
          </a:p>
          <a:p>
            <a:pPr marL="742950" lvl="1" indent="-285750">
              <a:buFont typeface="Arial" panose="020B0604020202020204" pitchFamily="34" charset="0"/>
              <a:buChar char="•"/>
            </a:pPr>
            <a:r>
              <a:rPr lang="en-US" dirty="0"/>
              <a:t>(4) fewer one-worker units</a:t>
            </a:r>
          </a:p>
        </p:txBody>
      </p:sp>
      <p:graphicFrame>
        <p:nvGraphicFramePr>
          <p:cNvPr id="7" name="Content Placeholder 6">
            <a:extLst>
              <a:ext uri="{FF2B5EF4-FFF2-40B4-BE49-F238E27FC236}">
                <a16:creationId xmlns:a16="http://schemas.microsoft.com/office/drawing/2014/main" id="{0687CA02-6C38-7176-1015-FEBCFAE74DF8}"/>
              </a:ext>
            </a:extLst>
          </p:cNvPr>
          <p:cNvGraphicFramePr>
            <a:graphicFrameLocks noGrp="1"/>
          </p:cNvGraphicFramePr>
          <p:nvPr>
            <p:ph idx="1"/>
            <p:extLst>
              <p:ext uri="{D42A27DB-BD31-4B8C-83A1-F6EECF244321}">
                <p14:modId xmlns:p14="http://schemas.microsoft.com/office/powerpoint/2010/main" val="3631441932"/>
              </p:ext>
            </p:extLst>
          </p:nvPr>
        </p:nvGraphicFramePr>
        <p:xfrm>
          <a:off x="1072662" y="1663162"/>
          <a:ext cx="10046676" cy="3075335"/>
        </p:xfrm>
        <a:graphic>
          <a:graphicData uri="http://schemas.openxmlformats.org/drawingml/2006/table">
            <a:tbl>
              <a:tblPr firstRow="1" firstCol="1" bandRow="1">
                <a:tableStyleId>{5C22544A-7EE6-4342-B048-85BDC9FD1C3A}</a:tableStyleId>
              </a:tblPr>
              <a:tblGrid>
                <a:gridCol w="1787496">
                  <a:extLst>
                    <a:ext uri="{9D8B030D-6E8A-4147-A177-3AD203B41FA5}">
                      <a16:colId xmlns:a16="http://schemas.microsoft.com/office/drawing/2014/main" val="3437170118"/>
                    </a:ext>
                  </a:extLst>
                </a:gridCol>
                <a:gridCol w="1711842">
                  <a:extLst>
                    <a:ext uri="{9D8B030D-6E8A-4147-A177-3AD203B41FA5}">
                      <a16:colId xmlns:a16="http://schemas.microsoft.com/office/drawing/2014/main" val="3566957038"/>
                    </a:ext>
                  </a:extLst>
                </a:gridCol>
                <a:gridCol w="1924493">
                  <a:extLst>
                    <a:ext uri="{9D8B030D-6E8A-4147-A177-3AD203B41FA5}">
                      <a16:colId xmlns:a16="http://schemas.microsoft.com/office/drawing/2014/main" val="3095603020"/>
                    </a:ext>
                  </a:extLst>
                </a:gridCol>
                <a:gridCol w="1764646">
                  <a:extLst>
                    <a:ext uri="{9D8B030D-6E8A-4147-A177-3AD203B41FA5}">
                      <a16:colId xmlns:a16="http://schemas.microsoft.com/office/drawing/2014/main" val="1325404073"/>
                    </a:ext>
                  </a:extLst>
                </a:gridCol>
                <a:gridCol w="1861056">
                  <a:extLst>
                    <a:ext uri="{9D8B030D-6E8A-4147-A177-3AD203B41FA5}">
                      <a16:colId xmlns:a16="http://schemas.microsoft.com/office/drawing/2014/main" val="3611571955"/>
                    </a:ext>
                  </a:extLst>
                </a:gridCol>
                <a:gridCol w="997143">
                  <a:extLst>
                    <a:ext uri="{9D8B030D-6E8A-4147-A177-3AD203B41FA5}">
                      <a16:colId xmlns:a16="http://schemas.microsoft.com/office/drawing/2014/main" val="3628832814"/>
                    </a:ext>
                  </a:extLst>
                </a:gridCol>
              </a:tblGrid>
              <a:tr h="1547521">
                <a:tc>
                  <a:txBody>
                    <a:bodyPr/>
                    <a:lstStyle/>
                    <a:p>
                      <a:pPr marL="0" marR="0">
                        <a:lnSpc>
                          <a:spcPct val="107000"/>
                        </a:lnSpc>
                        <a:spcBef>
                          <a:spcPts val="0"/>
                        </a:spcBef>
                        <a:spcAft>
                          <a:spcPts val="0"/>
                        </a:spcAft>
                      </a:pPr>
                      <a:r>
                        <a:rPr lang="en-US" sz="1800">
                          <a:effectLst/>
                        </a:rPr>
                        <a:t>Type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Standard deviation of ln (labor cost)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Fraction of time devoted to mechanized operations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Ln (# of different workers)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Ln (# of different operations)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One Worker Unit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3998215"/>
                  </a:ext>
                </a:extLst>
              </a:tr>
              <a:tr h="435064">
                <a:tc>
                  <a:txBody>
                    <a:bodyPr/>
                    <a:lstStyle/>
                    <a:p>
                      <a:pPr marL="0" marR="0">
                        <a:lnSpc>
                          <a:spcPct val="107000"/>
                        </a:lnSpc>
                        <a:spcBef>
                          <a:spcPts val="0"/>
                        </a:spcBef>
                        <a:spcAft>
                          <a:spcPts val="0"/>
                        </a:spcAft>
                      </a:pPr>
                      <a:r>
                        <a:rPr lang="en-US" sz="1800">
                          <a:effectLst/>
                        </a:rPr>
                        <a:t>Hand Labor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0.142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1.202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1.853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0.270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9438165"/>
                  </a:ext>
                </a:extLst>
              </a:tr>
              <a:tr h="435136">
                <a:tc>
                  <a:txBody>
                    <a:bodyPr/>
                    <a:lstStyle/>
                    <a:p>
                      <a:pPr marL="0" marR="0">
                        <a:lnSpc>
                          <a:spcPct val="107000"/>
                        </a:lnSpc>
                        <a:spcBef>
                          <a:spcPts val="0"/>
                        </a:spcBef>
                        <a:spcAft>
                          <a:spcPts val="0"/>
                        </a:spcAft>
                      </a:pPr>
                      <a:r>
                        <a:rPr lang="en-US" sz="1800">
                          <a:effectLst/>
                        </a:rPr>
                        <a:t>Machine Labor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0.282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0.553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2.806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2.495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0.010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5906212"/>
                  </a:ext>
                </a:extLst>
              </a:tr>
              <a:tr h="657614">
                <a:tc>
                  <a:txBody>
                    <a:bodyPr/>
                    <a:lstStyle/>
                    <a:p>
                      <a:pPr marL="0" marR="0">
                        <a:lnSpc>
                          <a:spcPct val="107000"/>
                        </a:lnSpc>
                        <a:spcBef>
                          <a:spcPts val="0"/>
                        </a:spcBef>
                        <a:spcAft>
                          <a:spcPts val="0"/>
                        </a:spcAft>
                      </a:pPr>
                      <a:r>
                        <a:rPr lang="en-US" sz="1800">
                          <a:effectLst/>
                        </a:rPr>
                        <a:t>Difference, Machine – Hand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0.140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0.553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1.604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0.642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-0.260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2389271"/>
                  </a:ext>
                </a:extLst>
              </a:tr>
            </a:tbl>
          </a:graphicData>
        </a:graphic>
      </p:graphicFrame>
    </p:spTree>
    <p:extLst>
      <p:ext uri="{BB962C8B-B14F-4D97-AF65-F5344CB8AC3E}">
        <p14:creationId xmlns:p14="http://schemas.microsoft.com/office/powerpoint/2010/main" val="3759158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0A87-A387-9F90-A73E-CE7F8BC81F60}"/>
              </a:ext>
            </a:extLst>
          </p:cNvPr>
          <p:cNvSpPr>
            <a:spLocks noGrp="1"/>
          </p:cNvSpPr>
          <p:nvPr>
            <p:ph type="title"/>
          </p:nvPr>
        </p:nvSpPr>
        <p:spPr/>
        <p:txBody>
          <a:bodyPr/>
          <a:lstStyle/>
          <a:p>
            <a:r>
              <a:rPr lang="en-US" dirty="0"/>
              <a:t>Regression &amp; Decomposition: Std. Deviation of ln(Labor Cost) </a:t>
            </a:r>
          </a:p>
        </p:txBody>
      </p:sp>
      <p:sp>
        <p:nvSpPr>
          <p:cNvPr id="5" name="TextBox 4">
            <a:extLst>
              <a:ext uri="{FF2B5EF4-FFF2-40B4-BE49-F238E27FC236}">
                <a16:creationId xmlns:a16="http://schemas.microsoft.com/office/drawing/2014/main" id="{391E923A-66BD-B1D3-DDAC-BAB4175EB3A4}"/>
              </a:ext>
            </a:extLst>
          </p:cNvPr>
          <p:cNvSpPr txBox="1"/>
          <p:nvPr/>
        </p:nvSpPr>
        <p:spPr>
          <a:xfrm>
            <a:off x="4075106" y="6393270"/>
            <a:ext cx="242374" cy="369332"/>
          </a:xfrm>
          <a:prstGeom prst="rect">
            <a:avLst/>
          </a:prstGeom>
          <a:noFill/>
        </p:spPr>
        <p:txBody>
          <a:bodyPr wrap="none" rtlCol="0">
            <a:spAutoFit/>
          </a:bodyPr>
          <a:lstStyle/>
          <a:p>
            <a:r>
              <a:rPr lang="en-US" dirty="0">
                <a:latin typeface="Times New Roman" panose="02020603050405020304" pitchFamily="18" charset="0"/>
              </a:rPr>
              <a:t> </a:t>
            </a:r>
            <a:endParaRPr lang="en-US" dirty="0"/>
          </a:p>
        </p:txBody>
      </p:sp>
      <p:graphicFrame>
        <p:nvGraphicFramePr>
          <p:cNvPr id="7" name="Content Placeholder 6">
            <a:extLst>
              <a:ext uri="{FF2B5EF4-FFF2-40B4-BE49-F238E27FC236}">
                <a16:creationId xmlns:a16="http://schemas.microsoft.com/office/drawing/2014/main" id="{B236CB66-270D-49CC-0A83-A3498A20D216}"/>
              </a:ext>
            </a:extLst>
          </p:cNvPr>
          <p:cNvGraphicFramePr>
            <a:graphicFrameLocks noGrp="1"/>
          </p:cNvGraphicFramePr>
          <p:nvPr>
            <p:ph idx="1"/>
            <p:extLst>
              <p:ext uri="{D42A27DB-BD31-4B8C-83A1-F6EECF244321}">
                <p14:modId xmlns:p14="http://schemas.microsoft.com/office/powerpoint/2010/main" val="1800497018"/>
              </p:ext>
            </p:extLst>
          </p:nvPr>
        </p:nvGraphicFramePr>
        <p:xfrm>
          <a:off x="668965" y="1680167"/>
          <a:ext cx="10854069" cy="4591982"/>
        </p:xfrm>
        <a:graphic>
          <a:graphicData uri="http://schemas.openxmlformats.org/drawingml/2006/table">
            <a:tbl>
              <a:tblPr firstRow="1" firstCol="1" bandRow="1">
                <a:tableStyleId>{5C22544A-7EE6-4342-B048-85BDC9FD1C3A}</a:tableStyleId>
              </a:tblPr>
              <a:tblGrid>
                <a:gridCol w="3253563">
                  <a:extLst>
                    <a:ext uri="{9D8B030D-6E8A-4147-A177-3AD203B41FA5}">
                      <a16:colId xmlns:a16="http://schemas.microsoft.com/office/drawing/2014/main" val="2825474187"/>
                    </a:ext>
                  </a:extLst>
                </a:gridCol>
                <a:gridCol w="1457546">
                  <a:extLst>
                    <a:ext uri="{9D8B030D-6E8A-4147-A177-3AD203B41FA5}">
                      <a16:colId xmlns:a16="http://schemas.microsoft.com/office/drawing/2014/main" val="3516526724"/>
                    </a:ext>
                  </a:extLst>
                </a:gridCol>
                <a:gridCol w="1414131">
                  <a:extLst>
                    <a:ext uri="{9D8B030D-6E8A-4147-A177-3AD203B41FA5}">
                      <a16:colId xmlns:a16="http://schemas.microsoft.com/office/drawing/2014/main" val="3018055852"/>
                    </a:ext>
                  </a:extLst>
                </a:gridCol>
                <a:gridCol w="1541721">
                  <a:extLst>
                    <a:ext uri="{9D8B030D-6E8A-4147-A177-3AD203B41FA5}">
                      <a16:colId xmlns:a16="http://schemas.microsoft.com/office/drawing/2014/main" val="13370531"/>
                    </a:ext>
                  </a:extLst>
                </a:gridCol>
                <a:gridCol w="1403497">
                  <a:extLst>
                    <a:ext uri="{9D8B030D-6E8A-4147-A177-3AD203B41FA5}">
                      <a16:colId xmlns:a16="http://schemas.microsoft.com/office/drawing/2014/main" val="1984594307"/>
                    </a:ext>
                  </a:extLst>
                </a:gridCol>
                <a:gridCol w="1783611">
                  <a:extLst>
                    <a:ext uri="{9D8B030D-6E8A-4147-A177-3AD203B41FA5}">
                      <a16:colId xmlns:a16="http://schemas.microsoft.com/office/drawing/2014/main" val="1474523960"/>
                    </a:ext>
                  </a:extLst>
                </a:gridCol>
              </a:tblGrid>
              <a:tr h="729212">
                <a:tc>
                  <a:txBody>
                    <a:bodyPr/>
                    <a:lstStyle/>
                    <a:p>
                      <a:pPr marL="0" marR="0">
                        <a:lnSpc>
                          <a:spcPct val="107000"/>
                        </a:lnSpc>
                        <a:spcBef>
                          <a:spcPts val="0"/>
                        </a:spcBef>
                        <a:spcAft>
                          <a:spcPts val="0"/>
                        </a:spcAft>
                      </a:pPr>
                      <a:r>
                        <a:rPr lang="en-US" sz="1800">
                          <a:effectLst/>
                        </a:rPr>
                        <a:t>Variable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Coefficient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Coefficient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Percent Explained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Coefficient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Percent Explained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6208162"/>
                  </a:ext>
                </a:extLst>
              </a:tr>
              <a:tr h="482513">
                <a:tc>
                  <a:txBody>
                    <a:bodyPr/>
                    <a:lstStyle/>
                    <a:p>
                      <a:pPr marL="0" marR="0">
                        <a:lnSpc>
                          <a:spcPct val="107000"/>
                        </a:lnSpc>
                        <a:spcBef>
                          <a:spcPts val="0"/>
                        </a:spcBef>
                        <a:spcAft>
                          <a:spcPts val="0"/>
                        </a:spcAft>
                      </a:pPr>
                      <a:r>
                        <a:rPr lang="en-US" sz="1800">
                          <a:effectLst/>
                        </a:rPr>
                        <a:t>Machine Labor =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0.140</a:t>
                      </a:r>
                    </a:p>
                    <a:p>
                      <a:pPr marL="0" marR="0" algn="r">
                        <a:lnSpc>
                          <a:spcPct val="107000"/>
                        </a:lnSpc>
                        <a:spcBef>
                          <a:spcPts val="0"/>
                        </a:spcBef>
                        <a:spcAft>
                          <a:spcPts val="0"/>
                        </a:spcAft>
                      </a:pPr>
                      <a:r>
                        <a:rPr lang="en-US" sz="1800">
                          <a:effectLst/>
                        </a:rPr>
                        <a:t>(0.013)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-0.0400</a:t>
                      </a:r>
                    </a:p>
                    <a:p>
                      <a:pPr marL="0" marR="0" algn="r">
                        <a:lnSpc>
                          <a:spcPct val="107000"/>
                        </a:lnSpc>
                        <a:spcBef>
                          <a:spcPts val="0"/>
                        </a:spcBef>
                        <a:spcAft>
                          <a:spcPts val="0"/>
                        </a:spcAft>
                      </a:pPr>
                      <a:r>
                        <a:rPr lang="en-US" sz="1800">
                          <a:effectLst/>
                        </a:rPr>
                        <a:t>(0.029)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-0.030</a:t>
                      </a:r>
                    </a:p>
                    <a:p>
                      <a:pPr marL="0" marR="0" algn="r">
                        <a:lnSpc>
                          <a:spcPct val="107000"/>
                        </a:lnSpc>
                        <a:spcBef>
                          <a:spcPts val="0"/>
                        </a:spcBef>
                        <a:spcAft>
                          <a:spcPts val="0"/>
                        </a:spcAft>
                      </a:pPr>
                      <a:r>
                        <a:rPr lang="en-US" sz="1800">
                          <a:effectLst/>
                        </a:rPr>
                        <a:t>(0.028)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7578657"/>
                  </a:ext>
                </a:extLst>
              </a:tr>
              <a:tr h="975912">
                <a:tc>
                  <a:txBody>
                    <a:bodyPr/>
                    <a:lstStyle/>
                    <a:p>
                      <a:pPr marL="0" marR="0">
                        <a:lnSpc>
                          <a:spcPct val="107000"/>
                        </a:lnSpc>
                        <a:spcBef>
                          <a:spcPts val="0"/>
                        </a:spcBef>
                        <a:spcAft>
                          <a:spcPts val="0"/>
                        </a:spcAft>
                      </a:pPr>
                      <a:r>
                        <a:rPr lang="en-US" sz="1800" dirty="0">
                          <a:effectLst/>
                        </a:rPr>
                        <a:t>Fraction of time devoted to mechanized operations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0.107</a:t>
                      </a:r>
                    </a:p>
                    <a:p>
                      <a:pPr marL="0" marR="0" algn="r">
                        <a:lnSpc>
                          <a:spcPct val="107000"/>
                        </a:lnSpc>
                        <a:spcBef>
                          <a:spcPts val="0"/>
                        </a:spcBef>
                        <a:spcAft>
                          <a:spcPts val="0"/>
                        </a:spcAft>
                      </a:pPr>
                      <a:r>
                        <a:rPr lang="en-US" sz="1800">
                          <a:effectLst/>
                        </a:rPr>
                        <a:t>(0.043)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42.3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0.086</a:t>
                      </a:r>
                    </a:p>
                    <a:p>
                      <a:pPr marL="0" marR="0" algn="r">
                        <a:lnSpc>
                          <a:spcPct val="107000"/>
                        </a:lnSpc>
                        <a:spcBef>
                          <a:spcPts val="0"/>
                        </a:spcBef>
                        <a:spcAft>
                          <a:spcPts val="0"/>
                        </a:spcAft>
                      </a:pPr>
                      <a:r>
                        <a:rPr lang="en-US" sz="1800">
                          <a:effectLst/>
                        </a:rPr>
                        <a:t>(0.042)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34.3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3706885"/>
                  </a:ext>
                </a:extLst>
              </a:tr>
              <a:tr h="729212">
                <a:tc>
                  <a:txBody>
                    <a:bodyPr/>
                    <a:lstStyle/>
                    <a:p>
                      <a:pPr marL="0" marR="0">
                        <a:lnSpc>
                          <a:spcPct val="107000"/>
                        </a:lnSpc>
                        <a:spcBef>
                          <a:spcPts val="0"/>
                        </a:spcBef>
                        <a:spcAft>
                          <a:spcPts val="0"/>
                        </a:spcAft>
                      </a:pPr>
                      <a:r>
                        <a:rPr lang="en-US" sz="1800" dirty="0">
                          <a:effectLst/>
                        </a:rPr>
                        <a:t>Ln (# of different workers)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0.061</a:t>
                      </a:r>
                    </a:p>
                    <a:p>
                      <a:pPr marL="0" marR="0" algn="r">
                        <a:lnSpc>
                          <a:spcPct val="107000"/>
                        </a:lnSpc>
                        <a:spcBef>
                          <a:spcPts val="0"/>
                        </a:spcBef>
                        <a:spcAft>
                          <a:spcPts val="0"/>
                        </a:spcAft>
                      </a:pPr>
                      <a:r>
                        <a:rPr lang="en-US" sz="1800">
                          <a:effectLst/>
                        </a:rPr>
                        <a:t>(0.009)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69.8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0.046</a:t>
                      </a:r>
                    </a:p>
                    <a:p>
                      <a:pPr marL="0" marR="0" algn="r">
                        <a:lnSpc>
                          <a:spcPct val="107000"/>
                        </a:lnSpc>
                        <a:spcBef>
                          <a:spcPts val="0"/>
                        </a:spcBef>
                        <a:spcAft>
                          <a:spcPts val="0"/>
                        </a:spcAft>
                      </a:pPr>
                      <a:r>
                        <a:rPr lang="en-US" sz="1800">
                          <a:effectLst/>
                        </a:rPr>
                        <a:t>(0.009)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52.7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9083364"/>
                  </a:ext>
                </a:extLst>
              </a:tr>
              <a:tr h="729212">
                <a:tc>
                  <a:txBody>
                    <a:bodyPr/>
                    <a:lstStyle/>
                    <a:p>
                      <a:pPr marL="0" marR="0">
                        <a:lnSpc>
                          <a:spcPct val="107000"/>
                        </a:lnSpc>
                        <a:spcBef>
                          <a:spcPts val="0"/>
                        </a:spcBef>
                        <a:spcAft>
                          <a:spcPts val="0"/>
                        </a:spcAft>
                      </a:pPr>
                      <a:r>
                        <a:rPr lang="en-US" sz="1800">
                          <a:effectLst/>
                        </a:rPr>
                        <a:t>Ln (# of different operations)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0.035</a:t>
                      </a:r>
                    </a:p>
                    <a:p>
                      <a:pPr marL="0" marR="0" algn="r">
                        <a:lnSpc>
                          <a:spcPct val="107000"/>
                        </a:lnSpc>
                        <a:spcBef>
                          <a:spcPts val="0"/>
                        </a:spcBef>
                        <a:spcAft>
                          <a:spcPts val="0"/>
                        </a:spcAft>
                      </a:pPr>
                      <a:r>
                        <a:rPr lang="en-US" sz="1800">
                          <a:effectLst/>
                        </a:rPr>
                        <a:t>(0.020)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16.1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0.036</a:t>
                      </a:r>
                    </a:p>
                    <a:p>
                      <a:pPr marL="0" marR="0" algn="r">
                        <a:lnSpc>
                          <a:spcPct val="107000"/>
                        </a:lnSpc>
                        <a:spcBef>
                          <a:spcPts val="0"/>
                        </a:spcBef>
                        <a:spcAft>
                          <a:spcPts val="0"/>
                        </a:spcAft>
                      </a:pPr>
                      <a:r>
                        <a:rPr lang="en-US" sz="1800">
                          <a:effectLst/>
                        </a:rPr>
                        <a:t>(0.020)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16.1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4562474"/>
                  </a:ext>
                </a:extLst>
              </a:tr>
              <a:tr h="482513">
                <a:tc>
                  <a:txBody>
                    <a:bodyPr/>
                    <a:lstStyle/>
                    <a:p>
                      <a:pPr marL="0" marR="0">
                        <a:lnSpc>
                          <a:spcPct val="107000"/>
                        </a:lnSpc>
                        <a:spcBef>
                          <a:spcPts val="0"/>
                        </a:spcBef>
                        <a:spcAft>
                          <a:spcPts val="0"/>
                        </a:spcAft>
                      </a:pPr>
                      <a:r>
                        <a:rPr lang="en-US" sz="1800">
                          <a:effectLst/>
                        </a:rPr>
                        <a:t>One worker unit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-0.100</a:t>
                      </a:r>
                    </a:p>
                    <a:p>
                      <a:pPr marL="0" marR="0" algn="r">
                        <a:lnSpc>
                          <a:spcPct val="107000"/>
                        </a:lnSpc>
                        <a:spcBef>
                          <a:spcPts val="0"/>
                        </a:spcBef>
                        <a:spcAft>
                          <a:spcPts val="0"/>
                        </a:spcAft>
                      </a:pPr>
                      <a:r>
                        <a:rPr lang="en-US" sz="1800">
                          <a:effectLst/>
                        </a:rPr>
                        <a:t>(0.025)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18.3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3872684"/>
                  </a:ext>
                </a:extLst>
              </a:tr>
              <a:tr h="235813">
                <a:tc>
                  <a:txBody>
                    <a:bodyPr/>
                    <a:lstStyle/>
                    <a:p>
                      <a:pPr marL="0" marR="0">
                        <a:lnSpc>
                          <a:spcPct val="107000"/>
                        </a:lnSpc>
                        <a:spcBef>
                          <a:spcPts val="0"/>
                        </a:spcBef>
                        <a:spcAft>
                          <a:spcPts val="0"/>
                        </a:spcAft>
                      </a:pPr>
                      <a:r>
                        <a:rPr lang="en-US" sz="1800">
                          <a:effectLst/>
                        </a:rPr>
                        <a:t>Adjusted R-2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0.296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0.448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0.474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7971855"/>
                  </a:ext>
                </a:extLst>
              </a:tr>
            </a:tbl>
          </a:graphicData>
        </a:graphic>
      </p:graphicFrame>
    </p:spTree>
    <p:extLst>
      <p:ext uri="{BB962C8B-B14F-4D97-AF65-F5344CB8AC3E}">
        <p14:creationId xmlns:p14="http://schemas.microsoft.com/office/powerpoint/2010/main" val="336391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A1F94-505F-ECE6-21F0-119CCC9C388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A44924DE-AC72-6B4A-0B14-8133A3136279}"/>
              </a:ext>
            </a:extLst>
          </p:cNvPr>
          <p:cNvSpPr>
            <a:spLocks noGrp="1"/>
          </p:cNvSpPr>
          <p:nvPr>
            <p:ph idx="1"/>
          </p:nvPr>
        </p:nvSpPr>
        <p:spPr/>
        <p:txBody>
          <a:bodyPr>
            <a:normAutofit lnSpcReduction="10000"/>
          </a:bodyPr>
          <a:lstStyle/>
          <a:p>
            <a:r>
              <a:rPr lang="en-US" dirty="0"/>
              <a:t>Topic: pre-WW2 evolution of wage inequality in US manufacturing</a:t>
            </a:r>
          </a:p>
          <a:p>
            <a:pPr lvl="1"/>
            <a:r>
              <a:rPr lang="en-US" dirty="0"/>
              <a:t>transition from artisan shop to steam-powered factory, and from the latter to electrification</a:t>
            </a:r>
          </a:p>
          <a:p>
            <a:endParaRPr lang="en-US" dirty="0"/>
          </a:p>
          <a:p>
            <a:r>
              <a:rPr lang="en-US" dirty="0"/>
              <a:t>We provide new evidence showing: </a:t>
            </a:r>
          </a:p>
          <a:p>
            <a:pPr marL="0" indent="0">
              <a:buNone/>
            </a:pPr>
            <a:endParaRPr lang="en-US" dirty="0"/>
          </a:p>
          <a:p>
            <a:pPr lvl="1"/>
            <a:r>
              <a:rPr lang="en-US" dirty="0"/>
              <a:t>(a) wage inequality across establishments follows an inverted-U from early 19</a:t>
            </a:r>
            <a:r>
              <a:rPr lang="en-US" baseline="30000" dirty="0"/>
              <a:t>th</a:t>
            </a:r>
            <a:r>
              <a:rPr lang="en-US" dirty="0"/>
              <a:t> to early 20</a:t>
            </a:r>
            <a:r>
              <a:rPr lang="en-US" baseline="30000" dirty="0"/>
              <a:t>th</a:t>
            </a:r>
            <a:r>
              <a:rPr lang="en-US" dirty="0"/>
              <a:t> century</a:t>
            </a:r>
          </a:p>
          <a:p>
            <a:pPr lvl="1"/>
            <a:r>
              <a:rPr lang="en-US" dirty="0"/>
              <a:t>(b) ↑ wage inequality within establishments through late 19</a:t>
            </a:r>
            <a:r>
              <a:rPr lang="en-US" baseline="30000" dirty="0"/>
              <a:t>th</a:t>
            </a:r>
            <a:r>
              <a:rPr lang="en-US" dirty="0"/>
              <a:t> C. </a:t>
            </a:r>
          </a:p>
          <a:p>
            <a:pPr lvl="1"/>
            <a:r>
              <a:rPr lang="en-US" dirty="0"/>
              <a:t>(c) ↓ wage inequality across workers from ca. 1890 - 1940</a:t>
            </a:r>
          </a:p>
          <a:p>
            <a:pPr lvl="1"/>
            <a:r>
              <a:rPr lang="en-US" dirty="0"/>
              <a:t>(d) Mechanization plays a role in generating the inverted-U</a:t>
            </a:r>
          </a:p>
          <a:p>
            <a:endParaRPr lang="en-US" dirty="0"/>
          </a:p>
          <a:p>
            <a:pPr marL="0" indent="0">
              <a:buNone/>
            </a:pPr>
            <a:endParaRPr lang="en-US" dirty="0"/>
          </a:p>
        </p:txBody>
      </p:sp>
    </p:spTree>
    <p:extLst>
      <p:ext uri="{BB962C8B-B14F-4D97-AF65-F5344CB8AC3E}">
        <p14:creationId xmlns:p14="http://schemas.microsoft.com/office/powerpoint/2010/main" val="3607172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9E16-4BB2-1234-4314-2D57BA73D4CE}"/>
              </a:ext>
            </a:extLst>
          </p:cNvPr>
          <p:cNvSpPr>
            <a:spLocks noGrp="1"/>
          </p:cNvSpPr>
          <p:nvPr>
            <p:ph type="title"/>
          </p:nvPr>
        </p:nvSpPr>
        <p:spPr>
          <a:xfrm>
            <a:off x="957942" y="596785"/>
            <a:ext cx="10515599" cy="932688"/>
          </a:xfrm>
        </p:spPr>
        <p:txBody>
          <a:bodyPr vert="horz" lIns="91440" tIns="45720" rIns="91440" bIns="45720" rtlCol="0" anchor="b">
            <a:normAutofit/>
          </a:bodyPr>
          <a:lstStyle/>
          <a:p>
            <a:r>
              <a:rPr lang="en-US" sz="4000" kern="1200" dirty="0">
                <a:solidFill>
                  <a:schemeClr val="tx1"/>
                </a:solidFill>
                <a:latin typeface="+mj-lt"/>
                <a:ea typeface="+mj-ea"/>
                <a:cs typeface="+mj-cs"/>
              </a:rPr>
              <a:t>Robustness Check: </a:t>
            </a:r>
            <a:r>
              <a:rPr lang="en-US" sz="4000" dirty="0"/>
              <a:t>alternative specification</a:t>
            </a:r>
            <a:endParaRPr lang="en-US" sz="4000" kern="1200" dirty="0">
              <a:solidFill>
                <a:schemeClr val="tx1"/>
              </a:solidFill>
              <a:latin typeface="+mj-lt"/>
              <a:ea typeface="+mj-ea"/>
              <a:cs typeface="+mj-cs"/>
            </a:endParaRPr>
          </a:p>
        </p:txBody>
      </p:sp>
      <p:graphicFrame>
        <p:nvGraphicFramePr>
          <p:cNvPr id="5" name="Table 4">
            <a:extLst>
              <a:ext uri="{FF2B5EF4-FFF2-40B4-BE49-F238E27FC236}">
                <a16:creationId xmlns:a16="http://schemas.microsoft.com/office/drawing/2014/main" id="{BB4B72A6-F8DB-B327-EA77-82AA4C2ECEAD}"/>
              </a:ext>
            </a:extLst>
          </p:cNvPr>
          <p:cNvGraphicFramePr>
            <a:graphicFrameLocks noGrp="1"/>
          </p:cNvGraphicFramePr>
          <p:nvPr>
            <p:extLst>
              <p:ext uri="{D42A27DB-BD31-4B8C-83A1-F6EECF244321}">
                <p14:modId xmlns:p14="http://schemas.microsoft.com/office/powerpoint/2010/main" val="3244839318"/>
              </p:ext>
            </p:extLst>
          </p:nvPr>
        </p:nvGraphicFramePr>
        <p:xfrm>
          <a:off x="838200" y="1907135"/>
          <a:ext cx="10515602" cy="4354080"/>
        </p:xfrm>
        <a:graphic>
          <a:graphicData uri="http://schemas.openxmlformats.org/drawingml/2006/table">
            <a:tbl>
              <a:tblPr firstRow="1" firstCol="1" bandRow="1">
                <a:tableStyleId>{5C22544A-7EE6-4342-B048-85BDC9FD1C3A}</a:tableStyleId>
              </a:tblPr>
              <a:tblGrid>
                <a:gridCol w="2115583">
                  <a:extLst>
                    <a:ext uri="{9D8B030D-6E8A-4147-A177-3AD203B41FA5}">
                      <a16:colId xmlns:a16="http://schemas.microsoft.com/office/drawing/2014/main" val="2865012868"/>
                    </a:ext>
                  </a:extLst>
                </a:gridCol>
                <a:gridCol w="1486346">
                  <a:extLst>
                    <a:ext uri="{9D8B030D-6E8A-4147-A177-3AD203B41FA5}">
                      <a16:colId xmlns:a16="http://schemas.microsoft.com/office/drawing/2014/main" val="2783809654"/>
                    </a:ext>
                  </a:extLst>
                </a:gridCol>
                <a:gridCol w="1862055">
                  <a:extLst>
                    <a:ext uri="{9D8B030D-6E8A-4147-A177-3AD203B41FA5}">
                      <a16:colId xmlns:a16="http://schemas.microsoft.com/office/drawing/2014/main" val="1300596718"/>
                    </a:ext>
                  </a:extLst>
                </a:gridCol>
                <a:gridCol w="1681837">
                  <a:extLst>
                    <a:ext uri="{9D8B030D-6E8A-4147-A177-3AD203B41FA5}">
                      <a16:colId xmlns:a16="http://schemas.microsoft.com/office/drawing/2014/main" val="3746460288"/>
                    </a:ext>
                  </a:extLst>
                </a:gridCol>
                <a:gridCol w="1727654">
                  <a:extLst>
                    <a:ext uri="{9D8B030D-6E8A-4147-A177-3AD203B41FA5}">
                      <a16:colId xmlns:a16="http://schemas.microsoft.com/office/drawing/2014/main" val="2751064753"/>
                    </a:ext>
                  </a:extLst>
                </a:gridCol>
                <a:gridCol w="1642127">
                  <a:extLst>
                    <a:ext uri="{9D8B030D-6E8A-4147-A177-3AD203B41FA5}">
                      <a16:colId xmlns:a16="http://schemas.microsoft.com/office/drawing/2014/main" val="3631181376"/>
                    </a:ext>
                  </a:extLst>
                </a:gridCol>
              </a:tblGrid>
              <a:tr h="1433684">
                <a:tc>
                  <a:txBody>
                    <a:bodyPr/>
                    <a:lstStyle/>
                    <a:p>
                      <a:pPr marL="0" marR="0">
                        <a:lnSpc>
                          <a:spcPct val="107000"/>
                        </a:lnSpc>
                        <a:spcBef>
                          <a:spcPts val="0"/>
                        </a:spcBef>
                        <a:spcAft>
                          <a:spcPts val="0"/>
                        </a:spcAft>
                      </a:pPr>
                      <a:r>
                        <a:rPr lang="en-US" sz="2100">
                          <a:effectLst/>
                        </a:rPr>
                        <a:t>Variable</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nSpc>
                          <a:spcPct val="107000"/>
                        </a:lnSpc>
                        <a:spcBef>
                          <a:spcPts val="0"/>
                        </a:spcBef>
                        <a:spcAft>
                          <a:spcPts val="0"/>
                        </a:spcAft>
                      </a:pPr>
                      <a:r>
                        <a:rPr lang="en-US" sz="2100">
                          <a:effectLst/>
                        </a:rPr>
                        <a:t>Sample Mean, Machine Labor</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nSpc>
                          <a:spcPct val="107000"/>
                        </a:lnSpc>
                        <a:spcBef>
                          <a:spcPts val="0"/>
                        </a:spcBef>
                        <a:spcAft>
                          <a:spcPts val="0"/>
                        </a:spcAft>
                      </a:pPr>
                      <a:r>
                        <a:rPr lang="en-US" sz="2100">
                          <a:effectLst/>
                        </a:rPr>
                        <a:t>Sample Mean, Hand Labor</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nSpc>
                          <a:spcPct val="107000"/>
                        </a:lnSpc>
                        <a:spcBef>
                          <a:spcPts val="0"/>
                        </a:spcBef>
                        <a:spcAft>
                          <a:spcPts val="0"/>
                        </a:spcAft>
                      </a:pPr>
                      <a:r>
                        <a:rPr lang="en-US" sz="2100">
                          <a:effectLst/>
                        </a:rPr>
                        <a:t>Difference</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nSpc>
                          <a:spcPct val="107000"/>
                        </a:lnSpc>
                        <a:spcBef>
                          <a:spcPts val="0"/>
                        </a:spcBef>
                        <a:spcAft>
                          <a:spcPts val="0"/>
                        </a:spcAft>
                      </a:pPr>
                      <a:r>
                        <a:rPr lang="en-US" sz="2100">
                          <a:effectLst/>
                        </a:rPr>
                        <a:t>Coefficient</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nSpc>
                          <a:spcPct val="107000"/>
                        </a:lnSpc>
                        <a:spcBef>
                          <a:spcPts val="0"/>
                        </a:spcBef>
                        <a:spcAft>
                          <a:spcPts val="0"/>
                        </a:spcAft>
                      </a:pPr>
                      <a:r>
                        <a:rPr lang="en-US" sz="2100">
                          <a:effectLst/>
                        </a:rPr>
                        <a:t>Percent Explained</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extLst>
                  <a:ext uri="{0D108BD9-81ED-4DB2-BD59-A6C34878D82A}">
                    <a16:rowId xmlns:a16="http://schemas.microsoft.com/office/drawing/2014/main" val="1942186193"/>
                  </a:ext>
                </a:extLst>
              </a:tr>
              <a:tr h="743356">
                <a:tc>
                  <a:txBody>
                    <a:bodyPr/>
                    <a:lstStyle/>
                    <a:p>
                      <a:pPr marL="0" marR="0">
                        <a:lnSpc>
                          <a:spcPct val="107000"/>
                        </a:lnSpc>
                        <a:spcBef>
                          <a:spcPts val="0"/>
                        </a:spcBef>
                        <a:spcAft>
                          <a:spcPts val="0"/>
                        </a:spcAft>
                      </a:pPr>
                      <a:r>
                        <a:rPr lang="en-US" sz="2100">
                          <a:effectLst/>
                        </a:rPr>
                        <a:t>Machine_Unit = 1</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nSpc>
                          <a:spcPct val="107000"/>
                        </a:lnSpc>
                        <a:spcBef>
                          <a:spcPts val="0"/>
                        </a:spcBef>
                        <a:spcAft>
                          <a:spcPts val="0"/>
                        </a:spcAft>
                      </a:pPr>
                      <a:r>
                        <a:rPr lang="en-US" sz="2100">
                          <a:effectLst/>
                        </a:rPr>
                        <a:t> </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nSpc>
                          <a:spcPct val="107000"/>
                        </a:lnSpc>
                        <a:spcBef>
                          <a:spcPts val="0"/>
                        </a:spcBef>
                        <a:spcAft>
                          <a:spcPts val="0"/>
                        </a:spcAft>
                      </a:pPr>
                      <a:r>
                        <a:rPr lang="en-US" sz="2100">
                          <a:effectLst/>
                        </a:rPr>
                        <a:t> </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nSpc>
                          <a:spcPct val="107000"/>
                        </a:lnSpc>
                        <a:spcBef>
                          <a:spcPts val="0"/>
                        </a:spcBef>
                        <a:spcAft>
                          <a:spcPts val="0"/>
                        </a:spcAft>
                      </a:pPr>
                      <a:r>
                        <a:rPr lang="en-US" sz="2100">
                          <a:effectLst/>
                        </a:rPr>
                        <a:t> </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gn="r">
                        <a:lnSpc>
                          <a:spcPct val="107000"/>
                        </a:lnSpc>
                        <a:spcBef>
                          <a:spcPts val="0"/>
                        </a:spcBef>
                        <a:spcAft>
                          <a:spcPts val="0"/>
                        </a:spcAft>
                      </a:pPr>
                      <a:r>
                        <a:rPr lang="en-US" sz="2100">
                          <a:effectLst/>
                        </a:rPr>
                        <a:t>0.005</a:t>
                      </a:r>
                    </a:p>
                    <a:p>
                      <a:pPr marL="0" marR="0" algn="r">
                        <a:lnSpc>
                          <a:spcPct val="107000"/>
                        </a:lnSpc>
                        <a:spcBef>
                          <a:spcPts val="0"/>
                        </a:spcBef>
                        <a:spcAft>
                          <a:spcPts val="0"/>
                        </a:spcAft>
                      </a:pPr>
                      <a:r>
                        <a:rPr lang="en-US" sz="2100">
                          <a:effectLst/>
                        </a:rPr>
                        <a:t>(0.028)</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gn="r">
                        <a:lnSpc>
                          <a:spcPct val="107000"/>
                        </a:lnSpc>
                        <a:spcBef>
                          <a:spcPts val="0"/>
                        </a:spcBef>
                        <a:spcAft>
                          <a:spcPts val="0"/>
                        </a:spcAft>
                      </a:pPr>
                      <a:r>
                        <a:rPr lang="en-US" sz="2100">
                          <a:effectLst/>
                        </a:rPr>
                        <a:t>3.6</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extLst>
                  <a:ext uri="{0D108BD9-81ED-4DB2-BD59-A6C34878D82A}">
                    <a16:rowId xmlns:a16="http://schemas.microsoft.com/office/drawing/2014/main" val="2140793376"/>
                  </a:ext>
                </a:extLst>
              </a:tr>
              <a:tr h="1433684">
                <a:tc>
                  <a:txBody>
                    <a:bodyPr/>
                    <a:lstStyle/>
                    <a:p>
                      <a:pPr marL="0" marR="0">
                        <a:lnSpc>
                          <a:spcPct val="107000"/>
                        </a:lnSpc>
                        <a:spcBef>
                          <a:spcPts val="0"/>
                        </a:spcBef>
                        <a:spcAft>
                          <a:spcPts val="0"/>
                        </a:spcAft>
                      </a:pPr>
                      <a:r>
                        <a:rPr lang="en-US" sz="2100">
                          <a:effectLst/>
                        </a:rPr>
                        <a:t>Fraction of time devoted to mechanized operations</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gn="r">
                        <a:lnSpc>
                          <a:spcPct val="107000"/>
                        </a:lnSpc>
                        <a:spcBef>
                          <a:spcPts val="0"/>
                        </a:spcBef>
                        <a:spcAft>
                          <a:spcPts val="0"/>
                        </a:spcAft>
                      </a:pPr>
                      <a:r>
                        <a:rPr lang="en-US" sz="2100">
                          <a:effectLst/>
                        </a:rPr>
                        <a:t>0.553</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gn="r">
                        <a:lnSpc>
                          <a:spcPct val="107000"/>
                        </a:lnSpc>
                        <a:spcBef>
                          <a:spcPts val="0"/>
                        </a:spcBef>
                        <a:spcAft>
                          <a:spcPts val="0"/>
                        </a:spcAft>
                      </a:pPr>
                      <a:r>
                        <a:rPr lang="en-US" sz="2100">
                          <a:effectLst/>
                        </a:rPr>
                        <a:t>0</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gn="r">
                        <a:lnSpc>
                          <a:spcPct val="107000"/>
                        </a:lnSpc>
                        <a:spcBef>
                          <a:spcPts val="0"/>
                        </a:spcBef>
                        <a:spcAft>
                          <a:spcPts val="0"/>
                        </a:spcAft>
                      </a:pPr>
                      <a:r>
                        <a:rPr lang="en-US" sz="2100">
                          <a:effectLst/>
                        </a:rPr>
                        <a:t>0.553</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gn="r">
                        <a:lnSpc>
                          <a:spcPct val="107000"/>
                        </a:lnSpc>
                        <a:spcBef>
                          <a:spcPts val="0"/>
                        </a:spcBef>
                        <a:spcAft>
                          <a:spcPts val="0"/>
                        </a:spcAft>
                      </a:pPr>
                      <a:r>
                        <a:rPr lang="en-US" sz="2100">
                          <a:effectLst/>
                        </a:rPr>
                        <a:t>0.116</a:t>
                      </a:r>
                    </a:p>
                    <a:p>
                      <a:pPr marL="0" marR="0" algn="r">
                        <a:lnSpc>
                          <a:spcPct val="107000"/>
                        </a:lnSpc>
                        <a:spcBef>
                          <a:spcPts val="0"/>
                        </a:spcBef>
                        <a:spcAft>
                          <a:spcPts val="0"/>
                        </a:spcAft>
                      </a:pPr>
                      <a:r>
                        <a:rPr lang="en-US" sz="2100">
                          <a:effectLst/>
                        </a:rPr>
                        <a:t>(0.040)</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gn="r">
                        <a:lnSpc>
                          <a:spcPct val="107000"/>
                        </a:lnSpc>
                        <a:spcBef>
                          <a:spcPts val="0"/>
                        </a:spcBef>
                        <a:spcAft>
                          <a:spcPts val="0"/>
                        </a:spcAft>
                      </a:pPr>
                      <a:r>
                        <a:rPr lang="en-US" sz="2100">
                          <a:effectLst/>
                        </a:rPr>
                        <a:t>45.7</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extLst>
                  <a:ext uri="{0D108BD9-81ED-4DB2-BD59-A6C34878D82A}">
                    <a16:rowId xmlns:a16="http://schemas.microsoft.com/office/drawing/2014/main" val="1777057964"/>
                  </a:ext>
                </a:extLst>
              </a:tr>
              <a:tr h="743356">
                <a:tc>
                  <a:txBody>
                    <a:bodyPr/>
                    <a:lstStyle/>
                    <a:p>
                      <a:pPr marL="0" marR="0">
                        <a:lnSpc>
                          <a:spcPct val="107000"/>
                        </a:lnSpc>
                        <a:spcBef>
                          <a:spcPts val="0"/>
                        </a:spcBef>
                        <a:spcAft>
                          <a:spcPts val="0"/>
                        </a:spcAft>
                      </a:pPr>
                      <a:r>
                        <a:rPr lang="en-US" sz="2100">
                          <a:effectLst/>
                        </a:rPr>
                        <a:t>Ln (DOL)</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gn="r">
                        <a:lnSpc>
                          <a:spcPct val="107000"/>
                        </a:lnSpc>
                        <a:spcBef>
                          <a:spcPts val="0"/>
                        </a:spcBef>
                        <a:spcAft>
                          <a:spcPts val="0"/>
                        </a:spcAft>
                      </a:pPr>
                      <a:r>
                        <a:rPr lang="en-US" sz="2100">
                          <a:effectLst/>
                        </a:rPr>
                        <a:t>-0.194</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gn="r">
                        <a:lnSpc>
                          <a:spcPct val="107000"/>
                        </a:lnSpc>
                        <a:spcBef>
                          <a:spcPts val="0"/>
                        </a:spcBef>
                        <a:spcAft>
                          <a:spcPts val="0"/>
                        </a:spcAft>
                      </a:pPr>
                      <a:r>
                        <a:rPr lang="en-US" sz="2100">
                          <a:effectLst/>
                        </a:rPr>
                        <a:t>-0.962</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gn="r">
                        <a:lnSpc>
                          <a:spcPct val="107000"/>
                        </a:lnSpc>
                        <a:spcBef>
                          <a:spcPts val="0"/>
                        </a:spcBef>
                        <a:spcAft>
                          <a:spcPts val="0"/>
                        </a:spcAft>
                      </a:pPr>
                      <a:r>
                        <a:rPr lang="en-US" sz="2100">
                          <a:effectLst/>
                        </a:rPr>
                        <a:t>0.768</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gn="r">
                        <a:lnSpc>
                          <a:spcPct val="107000"/>
                        </a:lnSpc>
                        <a:spcBef>
                          <a:spcPts val="0"/>
                        </a:spcBef>
                        <a:spcAft>
                          <a:spcPts val="0"/>
                        </a:spcAft>
                      </a:pPr>
                      <a:r>
                        <a:rPr lang="en-US" sz="2100">
                          <a:effectLst/>
                        </a:rPr>
                        <a:t>0.092</a:t>
                      </a:r>
                    </a:p>
                    <a:p>
                      <a:pPr marL="0" marR="0" algn="r">
                        <a:lnSpc>
                          <a:spcPct val="107000"/>
                        </a:lnSpc>
                        <a:spcBef>
                          <a:spcPts val="0"/>
                        </a:spcBef>
                        <a:spcAft>
                          <a:spcPts val="0"/>
                        </a:spcAft>
                      </a:pPr>
                      <a:r>
                        <a:rPr lang="en-US" sz="2100">
                          <a:effectLst/>
                        </a:rPr>
                        <a:t>(0.011)</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tc>
                  <a:txBody>
                    <a:bodyPr/>
                    <a:lstStyle/>
                    <a:p>
                      <a:pPr marL="0" marR="0" algn="r">
                        <a:lnSpc>
                          <a:spcPct val="107000"/>
                        </a:lnSpc>
                        <a:spcBef>
                          <a:spcPts val="0"/>
                        </a:spcBef>
                        <a:spcAft>
                          <a:spcPts val="0"/>
                        </a:spcAft>
                      </a:pPr>
                      <a:r>
                        <a:rPr lang="en-US" sz="2100" dirty="0">
                          <a:effectLst/>
                        </a:rPr>
                        <a:t>50.7</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31957" marR="131957" marT="0" marB="0"/>
                </a:tc>
                <a:extLst>
                  <a:ext uri="{0D108BD9-81ED-4DB2-BD59-A6C34878D82A}">
                    <a16:rowId xmlns:a16="http://schemas.microsoft.com/office/drawing/2014/main" val="3472886167"/>
                  </a:ext>
                </a:extLst>
              </a:tr>
            </a:tbl>
          </a:graphicData>
        </a:graphic>
      </p:graphicFrame>
    </p:spTree>
    <p:extLst>
      <p:ext uri="{BB962C8B-B14F-4D97-AF65-F5344CB8AC3E}">
        <p14:creationId xmlns:p14="http://schemas.microsoft.com/office/powerpoint/2010/main" val="3968620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B126-BA87-82A4-6456-E2787F30C507}"/>
              </a:ext>
            </a:extLst>
          </p:cNvPr>
          <p:cNvSpPr>
            <a:spLocks noGrp="1"/>
          </p:cNvSpPr>
          <p:nvPr>
            <p:ph type="title"/>
          </p:nvPr>
        </p:nvSpPr>
        <p:spPr/>
        <p:txBody>
          <a:bodyPr/>
          <a:lstStyle/>
          <a:p>
            <a:r>
              <a:rPr lang="en-US" dirty="0"/>
              <a:t>Takeaway from HML study…</a:t>
            </a:r>
          </a:p>
        </p:txBody>
      </p:sp>
      <p:sp>
        <p:nvSpPr>
          <p:cNvPr id="3" name="Content Placeholder 2">
            <a:extLst>
              <a:ext uri="{FF2B5EF4-FFF2-40B4-BE49-F238E27FC236}">
                <a16:creationId xmlns:a16="http://schemas.microsoft.com/office/drawing/2014/main" id="{6E1F6DA7-93A5-0CD7-2C18-1C987F4FC77B}"/>
              </a:ext>
            </a:extLst>
          </p:cNvPr>
          <p:cNvSpPr>
            <a:spLocks noGrp="1"/>
          </p:cNvSpPr>
          <p:nvPr>
            <p:ph idx="1"/>
          </p:nvPr>
        </p:nvSpPr>
        <p:spPr/>
        <p:txBody>
          <a:bodyPr/>
          <a:lstStyle/>
          <a:p>
            <a:r>
              <a:rPr lang="en-US" dirty="0"/>
              <a:t>Greater mechanization </a:t>
            </a:r>
            <a:r>
              <a:rPr lang="en-US" dirty="0">
                <a:sym typeface="Wingdings" pitchFamily="2" charset="2"/>
              </a:rPr>
              <a:t> </a:t>
            </a:r>
            <a:r>
              <a:rPr lang="en-US" dirty="0"/>
              <a:t>↑ wage inequality</a:t>
            </a:r>
          </a:p>
          <a:p>
            <a:pPr marL="0" indent="0">
              <a:buNone/>
            </a:pPr>
            <a:endParaRPr lang="en-US" dirty="0"/>
          </a:p>
          <a:p>
            <a:r>
              <a:rPr lang="en-US" dirty="0"/>
              <a:t>Greater division of labor (more workers or a more refined task structure) </a:t>
            </a:r>
            <a:r>
              <a:rPr lang="en-US" dirty="0">
                <a:sym typeface="Wingdings" pitchFamily="2" charset="2"/>
              </a:rPr>
              <a:t> </a:t>
            </a:r>
            <a:r>
              <a:rPr lang="en-US" dirty="0"/>
              <a:t>↑ wage inequality</a:t>
            </a:r>
          </a:p>
          <a:p>
            <a:endParaRPr lang="en-US" dirty="0"/>
          </a:p>
          <a:p>
            <a:r>
              <a:rPr lang="en-US" dirty="0"/>
              <a:t>DOL quantitatively more important than mechanization.  </a:t>
            </a:r>
          </a:p>
          <a:p>
            <a:endParaRPr lang="en-US" dirty="0"/>
          </a:p>
          <a:p>
            <a:r>
              <a:rPr lang="en-US" dirty="0"/>
              <a:t>Substantive results are unchanged if we also control separately for one-worker units.</a:t>
            </a:r>
          </a:p>
          <a:p>
            <a:endParaRPr lang="en-US" dirty="0"/>
          </a:p>
        </p:txBody>
      </p:sp>
    </p:spTree>
    <p:extLst>
      <p:ext uri="{BB962C8B-B14F-4D97-AF65-F5344CB8AC3E}">
        <p14:creationId xmlns:p14="http://schemas.microsoft.com/office/powerpoint/2010/main" val="4130554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9A8A-0FCB-789A-C31A-474B1C78934F}"/>
              </a:ext>
            </a:extLst>
          </p:cNvPr>
          <p:cNvSpPr>
            <a:spLocks noGrp="1"/>
          </p:cNvSpPr>
          <p:nvPr>
            <p:ph type="title"/>
          </p:nvPr>
        </p:nvSpPr>
        <p:spPr>
          <a:xfrm>
            <a:off x="838200" y="692785"/>
            <a:ext cx="10515600" cy="1325563"/>
          </a:xfrm>
        </p:spPr>
        <p:txBody>
          <a:bodyPr>
            <a:normAutofit fontScale="90000"/>
          </a:bodyPr>
          <a:lstStyle/>
          <a:p>
            <a:r>
              <a:rPr lang="en-US" dirty="0"/>
              <a:t>Our evidence and contribution…</a:t>
            </a:r>
            <a:br>
              <a:rPr lang="en-US" dirty="0"/>
            </a:br>
            <a:br>
              <a:rPr lang="en-US" dirty="0"/>
            </a:br>
            <a:endParaRPr lang="en-US" dirty="0"/>
          </a:p>
        </p:txBody>
      </p:sp>
      <p:sp>
        <p:nvSpPr>
          <p:cNvPr id="4" name="TextBox 3">
            <a:extLst>
              <a:ext uri="{FF2B5EF4-FFF2-40B4-BE49-F238E27FC236}">
                <a16:creationId xmlns:a16="http://schemas.microsoft.com/office/drawing/2014/main" id="{0924BAC9-FBC9-4DB9-6742-AFE4721BDEBD}"/>
              </a:ext>
            </a:extLst>
          </p:cNvPr>
          <p:cNvSpPr txBox="1"/>
          <p:nvPr/>
        </p:nvSpPr>
        <p:spPr>
          <a:xfrm>
            <a:off x="2948940" y="3114794"/>
            <a:ext cx="6826381" cy="1077218"/>
          </a:xfrm>
          <a:prstGeom prst="rect">
            <a:avLst/>
          </a:prstGeom>
          <a:noFill/>
        </p:spPr>
        <p:txBody>
          <a:bodyPr wrap="square" rtlCol="0">
            <a:spAutoFit/>
          </a:bodyPr>
          <a:lstStyle/>
          <a:p>
            <a:pPr algn="ctr"/>
            <a:r>
              <a:rPr lang="en-US" sz="3200" dirty="0"/>
              <a:t>III. Classified Wages in Massachusetts Manufacturing, 1890 - 1938</a:t>
            </a:r>
          </a:p>
        </p:txBody>
      </p:sp>
    </p:spTree>
    <p:extLst>
      <p:ext uri="{BB962C8B-B14F-4D97-AF65-F5344CB8AC3E}">
        <p14:creationId xmlns:p14="http://schemas.microsoft.com/office/powerpoint/2010/main" val="52126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8C6D-5680-F01F-57FE-46D6B40CD53B}"/>
              </a:ext>
            </a:extLst>
          </p:cNvPr>
          <p:cNvSpPr>
            <a:spLocks noGrp="1"/>
          </p:cNvSpPr>
          <p:nvPr>
            <p:ph type="title"/>
          </p:nvPr>
        </p:nvSpPr>
        <p:spPr/>
        <p:txBody>
          <a:bodyPr/>
          <a:lstStyle/>
          <a:p>
            <a:r>
              <a:rPr lang="en-US" dirty="0"/>
              <a:t>Classified Wages in Massachusetts Manufacturing, 1890 - 1938</a:t>
            </a:r>
          </a:p>
        </p:txBody>
      </p:sp>
      <p:sp>
        <p:nvSpPr>
          <p:cNvPr id="3" name="Content Placeholder 2">
            <a:extLst>
              <a:ext uri="{FF2B5EF4-FFF2-40B4-BE49-F238E27FC236}">
                <a16:creationId xmlns:a16="http://schemas.microsoft.com/office/drawing/2014/main" id="{2DC4461D-3A17-A7B0-6AAC-A17F73AAEF99}"/>
              </a:ext>
            </a:extLst>
          </p:cNvPr>
          <p:cNvSpPr>
            <a:spLocks noGrp="1"/>
          </p:cNvSpPr>
          <p:nvPr>
            <p:ph idx="1"/>
          </p:nvPr>
        </p:nvSpPr>
        <p:spPr/>
        <p:txBody>
          <a:bodyPr>
            <a:normAutofit lnSpcReduction="10000"/>
          </a:bodyPr>
          <a:lstStyle/>
          <a:p>
            <a:r>
              <a:rPr lang="en-US" dirty="0"/>
              <a:t>Newly digitized tables from the Annual Survey of Manufacturing (ASM) reports by the State of Massachusetts, 1890 – 1938.  Covers majority of production workers in the state.</a:t>
            </a:r>
          </a:p>
          <a:p>
            <a:r>
              <a:rPr lang="en-US" dirty="0"/>
              <a:t>“Classified” wages.  </a:t>
            </a:r>
          </a:p>
          <a:p>
            <a:pPr lvl="1"/>
            <a:r>
              <a:rPr lang="en-US" dirty="0"/>
              <a:t>These are “binned” distributions of wages of individual production workers in manufacturing.</a:t>
            </a:r>
          </a:p>
          <a:p>
            <a:r>
              <a:rPr lang="en-US" dirty="0"/>
              <a:t>Focus here on distributions for all workers (cf. Goldin-Katz on adult males)</a:t>
            </a:r>
          </a:p>
          <a:p>
            <a:r>
              <a:rPr lang="en-US" dirty="0"/>
              <a:t>For two years (1905 &amp; 1920), we have industry distributions for a balanced panel of 41 3-digit SIC level industries, matched to data on horsepower by type of energy (electric vs. non-electric).</a:t>
            </a:r>
          </a:p>
          <a:p>
            <a:pPr marL="0" indent="0">
              <a:buNone/>
            </a:pPr>
            <a:endParaRPr lang="en-US" dirty="0"/>
          </a:p>
        </p:txBody>
      </p:sp>
    </p:spTree>
    <p:extLst>
      <p:ext uri="{BB962C8B-B14F-4D97-AF65-F5344CB8AC3E}">
        <p14:creationId xmlns:p14="http://schemas.microsoft.com/office/powerpoint/2010/main" val="3097749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70A39-B38A-287D-1ADC-1BEB70B613F8}"/>
              </a:ext>
            </a:extLst>
          </p:cNvPr>
          <p:cNvSpPr>
            <a:spLocks noGrp="1"/>
          </p:cNvSpPr>
          <p:nvPr>
            <p:ph type="title"/>
          </p:nvPr>
        </p:nvSpPr>
        <p:spPr/>
        <p:txBody>
          <a:bodyPr/>
          <a:lstStyle/>
          <a:p>
            <a:r>
              <a:rPr lang="en-US" dirty="0"/>
              <a:t>Raw data from Massachusetts ASM</a:t>
            </a:r>
          </a:p>
        </p:txBody>
      </p:sp>
      <p:sp>
        <p:nvSpPr>
          <p:cNvPr id="6" name="TextBox 5">
            <a:extLst>
              <a:ext uri="{FF2B5EF4-FFF2-40B4-BE49-F238E27FC236}">
                <a16:creationId xmlns:a16="http://schemas.microsoft.com/office/drawing/2014/main" id="{E4790844-D82D-A4F5-33E8-44971D83853C}"/>
              </a:ext>
            </a:extLst>
          </p:cNvPr>
          <p:cNvSpPr txBox="1"/>
          <p:nvPr/>
        </p:nvSpPr>
        <p:spPr>
          <a:xfrm>
            <a:off x="8458200" y="2590027"/>
            <a:ext cx="3474720" cy="2862322"/>
          </a:xfrm>
          <a:prstGeom prst="rect">
            <a:avLst/>
          </a:prstGeom>
          <a:noFill/>
        </p:spPr>
        <p:txBody>
          <a:bodyPr wrap="square" rtlCol="0">
            <a:spAutoFit/>
          </a:bodyPr>
          <a:lstStyle/>
          <a:p>
            <a:r>
              <a:rPr lang="en-US" sz="2400" dirty="0"/>
              <a:t>Note:</a:t>
            </a:r>
          </a:p>
          <a:p>
            <a:pPr marL="285750" indent="-285750">
              <a:buFont typeface="Arial" panose="020B0604020202020204" pitchFamily="34" charset="0"/>
              <a:buChar char="•"/>
            </a:pPr>
            <a:r>
              <a:rPr lang="en-US" sz="2400" dirty="0"/>
              <a:t>Industry detail (not used here)</a:t>
            </a:r>
          </a:p>
          <a:p>
            <a:pPr marL="285750" indent="-285750">
              <a:buFont typeface="Arial" panose="020B0604020202020204" pitchFamily="34" charset="0"/>
              <a:buChar char="•"/>
            </a:pPr>
            <a:r>
              <a:rPr lang="en-US" sz="2400" dirty="0"/>
              <a:t>Two open-ended bins</a:t>
            </a:r>
          </a:p>
          <a:p>
            <a:pPr marL="742950" lvl="1" indent="-285750">
              <a:buFont typeface="Arial" panose="020B0604020202020204" pitchFamily="34" charset="0"/>
              <a:buChar char="•"/>
            </a:pPr>
            <a:r>
              <a:rPr lang="en-US" dirty="0"/>
              <a:t>Lower bounded at zero</a:t>
            </a:r>
          </a:p>
          <a:p>
            <a:pPr marL="742950" lvl="1" indent="-285750">
              <a:buFont typeface="Arial" panose="020B0604020202020204" pitchFamily="34" charset="0"/>
              <a:buChar char="•"/>
            </a:pPr>
            <a:r>
              <a:rPr lang="en-US" dirty="0"/>
              <a:t>Upper unbounded</a:t>
            </a:r>
          </a:p>
          <a:p>
            <a:pPr marL="285750" indent="-285750">
              <a:buFont typeface="Arial" panose="020B0604020202020204" pitchFamily="34" charset="0"/>
              <a:buChar char="•"/>
            </a:pPr>
            <a:r>
              <a:rPr lang="en-US" sz="2400" dirty="0"/>
              <a:t>Middle bins all closed intervals</a:t>
            </a:r>
          </a:p>
        </p:txBody>
      </p:sp>
      <p:pic>
        <p:nvPicPr>
          <p:cNvPr id="10" name="Content Placeholder 9" descr="Table&#10;&#10;Description automatically generated">
            <a:extLst>
              <a:ext uri="{FF2B5EF4-FFF2-40B4-BE49-F238E27FC236}">
                <a16:creationId xmlns:a16="http://schemas.microsoft.com/office/drawing/2014/main" id="{D6392671-69D5-D11D-768C-71F281D3FC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38785"/>
            <a:ext cx="7620000" cy="4564754"/>
          </a:xfrm>
        </p:spPr>
      </p:pic>
    </p:spTree>
    <p:extLst>
      <p:ext uri="{BB962C8B-B14F-4D97-AF65-F5344CB8AC3E}">
        <p14:creationId xmlns:p14="http://schemas.microsoft.com/office/powerpoint/2010/main" val="3659499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6F44D9-BEDD-459F-E6A2-D2A696B2410B}"/>
              </a:ext>
            </a:extLst>
          </p:cNvPr>
          <p:cNvSpPr txBox="1"/>
          <p:nvPr/>
        </p:nvSpPr>
        <p:spPr>
          <a:xfrm>
            <a:off x="1907931" y="6202810"/>
            <a:ext cx="8944052" cy="369332"/>
          </a:xfrm>
          <a:prstGeom prst="rect">
            <a:avLst/>
          </a:prstGeom>
          <a:noFill/>
        </p:spPr>
        <p:txBody>
          <a:bodyPr wrap="none" rtlCol="0">
            <a:spAutoFit/>
          </a:bodyPr>
          <a:lstStyle/>
          <a:p>
            <a:r>
              <a:rPr lang="en-US" dirty="0"/>
              <a:t>Histogram assumes the support is [$2- $50]. Bounds do not affect quantile estimates for 1907.</a:t>
            </a:r>
          </a:p>
        </p:txBody>
      </p:sp>
      <p:pic>
        <p:nvPicPr>
          <p:cNvPr id="4" name="Graphic 3">
            <a:extLst>
              <a:ext uri="{FF2B5EF4-FFF2-40B4-BE49-F238E27FC236}">
                <a16:creationId xmlns:a16="http://schemas.microsoft.com/office/drawing/2014/main" id="{885C38A2-75F0-7334-E293-633041346B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07931" y="828466"/>
            <a:ext cx="8376138" cy="5201067"/>
          </a:xfrm>
          <a:prstGeom prst="rect">
            <a:avLst/>
          </a:prstGeom>
        </p:spPr>
      </p:pic>
    </p:spTree>
    <p:extLst>
      <p:ext uri="{BB962C8B-B14F-4D97-AF65-F5344CB8AC3E}">
        <p14:creationId xmlns:p14="http://schemas.microsoft.com/office/powerpoint/2010/main" val="3598470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7D919-CCA6-4358-C3D2-C4CECE1C8CDB}"/>
              </a:ext>
            </a:extLst>
          </p:cNvPr>
          <p:cNvSpPr>
            <a:spLocks noGrp="1"/>
          </p:cNvSpPr>
          <p:nvPr>
            <p:ph type="title"/>
          </p:nvPr>
        </p:nvSpPr>
        <p:spPr/>
        <p:txBody>
          <a:bodyPr/>
          <a:lstStyle/>
          <a:p>
            <a:r>
              <a:rPr lang="en-US" dirty="0"/>
              <a:t>Binning and Inequality Measures</a:t>
            </a:r>
          </a:p>
        </p:txBody>
      </p:sp>
      <p:sp>
        <p:nvSpPr>
          <p:cNvPr id="3" name="Content Placeholder 2">
            <a:extLst>
              <a:ext uri="{FF2B5EF4-FFF2-40B4-BE49-F238E27FC236}">
                <a16:creationId xmlns:a16="http://schemas.microsoft.com/office/drawing/2014/main" id="{716EAB4B-6896-27C8-A278-4CCE7FAE895E}"/>
              </a:ext>
            </a:extLst>
          </p:cNvPr>
          <p:cNvSpPr>
            <a:spLocks noGrp="1"/>
          </p:cNvSpPr>
          <p:nvPr>
            <p:ph idx="1"/>
          </p:nvPr>
        </p:nvSpPr>
        <p:spPr/>
        <p:txBody>
          <a:bodyPr>
            <a:normAutofit lnSpcReduction="10000"/>
          </a:bodyPr>
          <a:lstStyle/>
          <a:p>
            <a:r>
              <a:rPr lang="en-US" dirty="0"/>
              <a:t>Classic problem in statistics inferring moments and quantiles from binned data.   </a:t>
            </a:r>
          </a:p>
          <a:p>
            <a:r>
              <a:rPr lang="en-US" dirty="0"/>
              <a:t>For comparability, we follow Goldin &amp; Katz who used a modified version of Blalock (1960).</a:t>
            </a:r>
          </a:p>
          <a:p>
            <a:pPr lvl="1"/>
            <a:r>
              <a:rPr lang="en-US" dirty="0"/>
              <a:t>Blalock: uniform distribution within bins, linear interpolation to estimate quantiles.  </a:t>
            </a:r>
          </a:p>
          <a:p>
            <a:pPr lvl="1"/>
            <a:r>
              <a:rPr lang="en-US" dirty="0"/>
              <a:t>Modification: impose a support on the distribution (upper and lower bound). </a:t>
            </a:r>
          </a:p>
          <a:p>
            <a:pPr lvl="2"/>
            <a:r>
              <a:rPr lang="en-US" dirty="0"/>
              <a:t>Like G &amp; K, we are conservative in imposing these bounds, probably understate inequality early in the period.</a:t>
            </a:r>
          </a:p>
          <a:p>
            <a:r>
              <a:rPr lang="en-US" dirty="0"/>
              <a:t>We graph the inequality statistics for 50-10 ratio, 90-50 ratio (note ordering for interpretative ease) and 75-25 ratio along with confidence intervals from non-parametric regression.</a:t>
            </a:r>
          </a:p>
          <a:p>
            <a:endParaRPr lang="en-US" dirty="0"/>
          </a:p>
        </p:txBody>
      </p:sp>
    </p:spTree>
    <p:extLst>
      <p:ext uri="{BB962C8B-B14F-4D97-AF65-F5344CB8AC3E}">
        <p14:creationId xmlns:p14="http://schemas.microsoft.com/office/powerpoint/2010/main" val="1744704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0BC96A9-2992-1449-6E8F-92AAFAD90ECF}"/>
              </a:ext>
            </a:extLst>
          </p:cNvPr>
          <p:cNvSpPr txBox="1"/>
          <p:nvPr/>
        </p:nvSpPr>
        <p:spPr>
          <a:xfrm>
            <a:off x="589482" y="1913008"/>
            <a:ext cx="3200400" cy="3438144"/>
          </a:xfrm>
          <a:prstGeom prst="rect">
            <a:avLst/>
          </a:prstGeom>
        </p:spPr>
        <p:txBody>
          <a:bodyPr vert="horz" lIns="91440" tIns="45720" rIns="91440" bIns="45720" rtlCol="0">
            <a:normAutofit/>
          </a:bodyPr>
          <a:lstStyle/>
          <a:p>
            <a:pPr>
              <a:lnSpc>
                <a:spcPct val="90000"/>
              </a:lnSpc>
              <a:spcAft>
                <a:spcPts val="600"/>
              </a:spcAft>
            </a:pPr>
            <a:r>
              <a:rPr lang="en-US" sz="2000" dirty="0"/>
              <a:t>Figure 2: 10-50 ratio.</a:t>
            </a:r>
          </a:p>
          <a:p>
            <a:pPr indent="-228600">
              <a:lnSpc>
                <a:spcPct val="90000"/>
              </a:lnSpc>
              <a:spcAft>
                <a:spcPts val="600"/>
              </a:spcAft>
              <a:buFont typeface="Arial" panose="020B0604020202020204" pitchFamily="34" charset="0"/>
              <a:buChar char="•"/>
            </a:pPr>
            <a:r>
              <a:rPr lang="en-US" sz="2000" dirty="0"/>
              <a:t>  Steady decline after 1900, significantly lower by 1940 than ca. 1890.  Total change from 1890-40 (20 index points) very similar to G&amp;K.  </a:t>
            </a:r>
          </a:p>
          <a:p>
            <a:pPr indent="-228600">
              <a:lnSpc>
                <a:spcPct val="90000"/>
              </a:lnSpc>
              <a:spcAft>
                <a:spcPts val="600"/>
              </a:spcAft>
              <a:buFont typeface="Arial" panose="020B0604020202020204" pitchFamily="34" charset="0"/>
              <a:buChar char="•"/>
            </a:pPr>
            <a:r>
              <a:rPr lang="en-US" sz="2000" dirty="0"/>
              <a:t>Some impacts of WWI and Great Depression throughout the distribution.</a:t>
            </a:r>
          </a:p>
        </p:txBody>
      </p:sp>
      <p:grpSp>
        <p:nvGrpSpPr>
          <p:cNvPr id="4" name="Group 3">
            <a:extLst>
              <a:ext uri="{FF2B5EF4-FFF2-40B4-BE49-F238E27FC236}">
                <a16:creationId xmlns:a16="http://schemas.microsoft.com/office/drawing/2014/main" id="{EF96EB19-0AA6-BE20-4D98-7808FF109DEA}"/>
              </a:ext>
            </a:extLst>
          </p:cNvPr>
          <p:cNvGrpSpPr>
            <a:grpSpLocks noChangeAspect="1"/>
          </p:cNvGrpSpPr>
          <p:nvPr/>
        </p:nvGrpSpPr>
        <p:grpSpPr>
          <a:xfrm>
            <a:off x="4278086" y="446314"/>
            <a:ext cx="7522028" cy="5758543"/>
            <a:chOff x="2773417" y="1286933"/>
            <a:chExt cx="7407165" cy="5571067"/>
          </a:xfrm>
        </p:grpSpPr>
        <p:pic>
          <p:nvPicPr>
            <p:cNvPr id="3" name="Picture 2">
              <a:extLst>
                <a:ext uri="{FF2B5EF4-FFF2-40B4-BE49-F238E27FC236}">
                  <a16:creationId xmlns:a16="http://schemas.microsoft.com/office/drawing/2014/main" id="{7BB6CAFF-F1C9-49AC-B411-A221A4F2DD45}"/>
                </a:ext>
              </a:extLst>
            </p:cNvPr>
            <p:cNvPicPr>
              <a:picLocks noChangeAspect="1"/>
            </p:cNvPicPr>
            <p:nvPr/>
          </p:nvPicPr>
          <p:blipFill>
            <a:blip r:embed="rId2"/>
            <a:stretch>
              <a:fillRect/>
            </a:stretch>
          </p:blipFill>
          <p:spPr>
            <a:xfrm>
              <a:off x="2773417" y="1286933"/>
              <a:ext cx="7407165" cy="5571067"/>
            </a:xfrm>
            <a:prstGeom prst="rect">
              <a:avLst/>
            </a:prstGeom>
          </p:spPr>
        </p:pic>
        <p:sp>
          <p:nvSpPr>
            <p:cNvPr id="2" name="TextBox 1">
              <a:extLst>
                <a:ext uri="{FF2B5EF4-FFF2-40B4-BE49-F238E27FC236}">
                  <a16:creationId xmlns:a16="http://schemas.microsoft.com/office/drawing/2014/main" id="{59C13703-9D36-4787-2C0F-A20BFE2BD22C}"/>
                </a:ext>
              </a:extLst>
            </p:cNvPr>
            <p:cNvSpPr txBox="1"/>
            <p:nvPr/>
          </p:nvSpPr>
          <p:spPr>
            <a:xfrm>
              <a:off x="6096000" y="1286933"/>
              <a:ext cx="1028700" cy="369332"/>
            </a:xfrm>
            <a:prstGeom prst="rect">
              <a:avLst/>
            </a:prstGeom>
            <a:solidFill>
              <a:schemeClr val="bg1"/>
            </a:solidFill>
          </p:spPr>
          <p:txBody>
            <a:bodyPr wrap="square" rtlCol="0">
              <a:spAutoFit/>
            </a:bodyPr>
            <a:lstStyle/>
            <a:p>
              <a:pPr defTabSz="660288">
                <a:spcAft>
                  <a:spcPts val="522"/>
                </a:spcAft>
              </a:pPr>
              <a:r>
                <a:rPr lang="en-US" sz="1300" kern="1200">
                  <a:solidFill>
                    <a:schemeClr val="tx1"/>
                  </a:solidFill>
                  <a:latin typeface="+mn-lt"/>
                  <a:ea typeface="+mn-ea"/>
                  <a:cs typeface="+mn-cs"/>
                </a:rPr>
                <a:t> </a:t>
              </a:r>
              <a:endParaRPr lang="en-US"/>
            </a:p>
          </p:txBody>
        </p:sp>
      </p:grpSp>
    </p:spTree>
    <p:extLst>
      <p:ext uri="{BB962C8B-B14F-4D97-AF65-F5344CB8AC3E}">
        <p14:creationId xmlns:p14="http://schemas.microsoft.com/office/powerpoint/2010/main" val="2956757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416479B-E990-36EF-220A-0FCEB0B253C5}"/>
              </a:ext>
            </a:extLst>
          </p:cNvPr>
          <p:cNvSpPr txBox="1"/>
          <p:nvPr/>
        </p:nvSpPr>
        <p:spPr>
          <a:xfrm>
            <a:off x="465123" y="1932857"/>
            <a:ext cx="3200400" cy="2456263"/>
          </a:xfrm>
          <a:prstGeom prst="rect">
            <a:avLst/>
          </a:prstGeom>
        </p:spPr>
        <p:txBody>
          <a:bodyPr vert="horz" lIns="91440" tIns="45720" rIns="91440" bIns="45720" rtlCol="0">
            <a:normAutofit/>
          </a:bodyPr>
          <a:lstStyle/>
          <a:p>
            <a:pPr>
              <a:lnSpc>
                <a:spcPct val="90000"/>
              </a:lnSpc>
              <a:spcBef>
                <a:spcPct val="0"/>
              </a:spcBef>
              <a:spcAft>
                <a:spcPts val="600"/>
              </a:spcAft>
            </a:pPr>
            <a:r>
              <a:rPr lang="en-US" sz="2000" dirty="0"/>
              <a:t>Figure 3, 50-90 ratio. </a:t>
            </a:r>
          </a:p>
          <a:p>
            <a:pPr indent="-228600">
              <a:lnSpc>
                <a:spcPct val="90000"/>
              </a:lnSpc>
              <a:spcBef>
                <a:spcPct val="0"/>
              </a:spcBef>
              <a:spcAft>
                <a:spcPts val="600"/>
              </a:spcAft>
              <a:buFont typeface="Arial" panose="020B0604020202020204" pitchFamily="34" charset="0"/>
              <a:buChar char="•"/>
            </a:pPr>
            <a:r>
              <a:rPr lang="en-US" sz="2000" dirty="0"/>
              <a:t> Largely the same pattern as 10-50 ratio, although overall long-run change is smaller.  Again, total change from 1890 to 1940 (around 8 index points) very similar to G &amp;K.</a:t>
            </a:r>
          </a:p>
          <a:p>
            <a:pPr indent="-228600">
              <a:lnSpc>
                <a:spcPct val="90000"/>
              </a:lnSpc>
              <a:spcBef>
                <a:spcPct val="0"/>
              </a:spcBef>
              <a:spcAft>
                <a:spcPts val="600"/>
              </a:spcAft>
              <a:buFont typeface="Arial" panose="020B0604020202020204" pitchFamily="34" charset="0"/>
              <a:buChar char="•"/>
            </a:pPr>
            <a:endParaRPr lang="en-US" sz="2000" dirty="0"/>
          </a:p>
        </p:txBody>
      </p:sp>
      <p:pic>
        <p:nvPicPr>
          <p:cNvPr id="7" name="Picture 6">
            <a:extLst>
              <a:ext uri="{FF2B5EF4-FFF2-40B4-BE49-F238E27FC236}">
                <a16:creationId xmlns:a16="http://schemas.microsoft.com/office/drawing/2014/main" id="{C3BBF870-6CA5-EAB9-AD87-1C1FD786CD2C}"/>
              </a:ext>
            </a:extLst>
          </p:cNvPr>
          <p:cNvPicPr>
            <a:picLocks noChangeAspect="1"/>
          </p:cNvPicPr>
          <p:nvPr/>
        </p:nvPicPr>
        <p:blipFill>
          <a:blip r:embed="rId2"/>
          <a:stretch>
            <a:fillRect/>
          </a:stretch>
        </p:blipFill>
        <p:spPr>
          <a:xfrm>
            <a:off x="4130647" y="642257"/>
            <a:ext cx="7596230" cy="5421086"/>
          </a:xfrm>
          <a:prstGeom prst="rect">
            <a:avLst/>
          </a:prstGeom>
        </p:spPr>
      </p:pic>
    </p:spTree>
    <p:extLst>
      <p:ext uri="{BB962C8B-B14F-4D97-AF65-F5344CB8AC3E}">
        <p14:creationId xmlns:p14="http://schemas.microsoft.com/office/powerpoint/2010/main" val="547477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49C37C5-36A8-FDB8-4D85-B5D5ECDD94EE}"/>
              </a:ext>
            </a:extLst>
          </p:cNvPr>
          <p:cNvSpPr txBox="1"/>
          <p:nvPr/>
        </p:nvSpPr>
        <p:spPr>
          <a:xfrm>
            <a:off x="838199" y="2686323"/>
            <a:ext cx="3200400" cy="3433583"/>
          </a:xfrm>
          <a:prstGeom prst="rect">
            <a:avLst/>
          </a:prstGeom>
        </p:spPr>
        <p:txBody>
          <a:bodyPr vert="horz" lIns="91440" tIns="45720" rIns="91440" bIns="45720" rtlCol="0">
            <a:normAutofit/>
          </a:bodyPr>
          <a:lstStyle/>
          <a:p>
            <a:pPr>
              <a:lnSpc>
                <a:spcPct val="90000"/>
              </a:lnSpc>
              <a:spcBef>
                <a:spcPct val="0"/>
              </a:spcBef>
              <a:spcAft>
                <a:spcPts val="600"/>
              </a:spcAft>
            </a:pPr>
            <a:r>
              <a:rPr lang="en-US" sz="2000" dirty="0"/>
              <a:t>Figure 4: 75-25 ratio. </a:t>
            </a:r>
          </a:p>
          <a:p>
            <a:pPr indent="-228600">
              <a:lnSpc>
                <a:spcPct val="90000"/>
              </a:lnSpc>
              <a:spcBef>
                <a:spcPct val="0"/>
              </a:spcBef>
              <a:spcAft>
                <a:spcPts val="600"/>
              </a:spcAft>
              <a:buFont typeface="Arial" panose="020B0604020202020204" pitchFamily="34" charset="0"/>
              <a:buChar char="•"/>
            </a:pPr>
            <a:r>
              <a:rPr lang="en-US" sz="2000" dirty="0"/>
              <a:t>Largely the same pattern as 90-50 ratio but with more noise beginning in 1920s.  Total change (8 index points) identical to G &amp;K.</a:t>
            </a:r>
          </a:p>
        </p:txBody>
      </p:sp>
      <p:pic>
        <p:nvPicPr>
          <p:cNvPr id="7" name="Picture 6">
            <a:extLst>
              <a:ext uri="{FF2B5EF4-FFF2-40B4-BE49-F238E27FC236}">
                <a16:creationId xmlns:a16="http://schemas.microsoft.com/office/drawing/2014/main" id="{C11463B1-CB9C-958D-5FDE-D0E74429DF5F}"/>
              </a:ext>
            </a:extLst>
          </p:cNvPr>
          <p:cNvPicPr>
            <a:picLocks noChangeAspect="1"/>
          </p:cNvPicPr>
          <p:nvPr/>
        </p:nvPicPr>
        <p:blipFill>
          <a:blip r:embed="rId2"/>
          <a:stretch>
            <a:fillRect/>
          </a:stretch>
        </p:blipFill>
        <p:spPr>
          <a:xfrm>
            <a:off x="4310742" y="685800"/>
            <a:ext cx="7434943" cy="5627913"/>
          </a:xfrm>
          <a:prstGeom prst="rect">
            <a:avLst/>
          </a:prstGeom>
        </p:spPr>
      </p:pic>
    </p:spTree>
    <p:extLst>
      <p:ext uri="{BB962C8B-B14F-4D97-AF65-F5344CB8AC3E}">
        <p14:creationId xmlns:p14="http://schemas.microsoft.com/office/powerpoint/2010/main" val="331599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9895F-4EED-08D8-0288-661F7D6AC4B8}"/>
              </a:ext>
            </a:extLst>
          </p:cNvPr>
          <p:cNvSpPr>
            <a:spLocks noGrp="1"/>
          </p:cNvSpPr>
          <p:nvPr>
            <p:ph type="title"/>
          </p:nvPr>
        </p:nvSpPr>
        <p:spPr/>
        <p:txBody>
          <a:bodyPr/>
          <a:lstStyle/>
          <a:p>
            <a:r>
              <a:rPr lang="en-US" dirty="0"/>
              <a:t>Caveats</a:t>
            </a:r>
          </a:p>
        </p:txBody>
      </p:sp>
      <p:sp>
        <p:nvSpPr>
          <p:cNvPr id="3" name="Content Placeholder 2">
            <a:extLst>
              <a:ext uri="{FF2B5EF4-FFF2-40B4-BE49-F238E27FC236}">
                <a16:creationId xmlns:a16="http://schemas.microsoft.com/office/drawing/2014/main" id="{498B01C8-ABA0-8803-52F8-5478ED853021}"/>
              </a:ext>
            </a:extLst>
          </p:cNvPr>
          <p:cNvSpPr>
            <a:spLocks noGrp="1"/>
          </p:cNvSpPr>
          <p:nvPr>
            <p:ph idx="1"/>
          </p:nvPr>
        </p:nvSpPr>
        <p:spPr/>
        <p:txBody>
          <a:bodyPr>
            <a:normAutofit fontScale="92500" lnSpcReduction="10000"/>
          </a:bodyPr>
          <a:lstStyle/>
          <a:p>
            <a:r>
              <a:rPr lang="en-US" dirty="0"/>
              <a:t>Wage inequality within manufacturing is a component of, but is NOT the same as, overall inequality.  In particular …</a:t>
            </a:r>
          </a:p>
          <a:p>
            <a:pPr marL="0" indent="0">
              <a:buNone/>
            </a:pPr>
            <a:endParaRPr lang="en-US" dirty="0"/>
          </a:p>
          <a:p>
            <a:r>
              <a:rPr lang="en-US" dirty="0"/>
              <a:t>We do NOT assess the causal impact of the American industrial revolution on overall inequality.  Important but difficult general equilibrium problem – We’ll “think about that – tomorrow!”</a:t>
            </a:r>
          </a:p>
          <a:p>
            <a:endParaRPr lang="en-US" dirty="0"/>
          </a:p>
          <a:p>
            <a:r>
              <a:rPr lang="en-US" dirty="0"/>
              <a:t>Key new evidence pertains to production workers.  In our opinion, incorporating non-production workers would reinforce the main findings.</a:t>
            </a:r>
          </a:p>
          <a:p>
            <a:endParaRPr lang="en-US" dirty="0"/>
          </a:p>
          <a:p>
            <a:r>
              <a:rPr lang="en-US" dirty="0"/>
              <a:t>So far, empirical analysis is OLS w/fixed effects.</a:t>
            </a:r>
          </a:p>
        </p:txBody>
      </p:sp>
    </p:spTree>
    <p:extLst>
      <p:ext uri="{BB962C8B-B14F-4D97-AF65-F5344CB8AC3E}">
        <p14:creationId xmlns:p14="http://schemas.microsoft.com/office/powerpoint/2010/main" val="1918058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9326C3B-B597-1436-94F2-F1593F958579}"/>
              </a:ext>
            </a:extLst>
          </p:cNvPr>
          <p:cNvSpPr txBox="1">
            <a:spLocks/>
          </p:cNvSpPr>
          <p:nvPr/>
        </p:nvSpPr>
        <p:spPr>
          <a:xfrm>
            <a:off x="838200" y="556995"/>
            <a:ext cx="10515600" cy="1133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a:solidFill>
                  <a:schemeClr val="tx1"/>
                </a:solidFill>
                <a:latin typeface="+mj-lt"/>
                <a:ea typeface="+mj-ea"/>
                <a:cs typeface="+mj-cs"/>
              </a:rPr>
              <a:t>Electrification in Massachusetts, 1885-1938</a:t>
            </a:r>
          </a:p>
        </p:txBody>
      </p:sp>
      <p:grpSp>
        <p:nvGrpSpPr>
          <p:cNvPr id="4" name="Group 3">
            <a:extLst>
              <a:ext uri="{FF2B5EF4-FFF2-40B4-BE49-F238E27FC236}">
                <a16:creationId xmlns:a16="http://schemas.microsoft.com/office/drawing/2014/main" id="{E005871F-834B-DCA5-4B62-12443331609C}"/>
              </a:ext>
            </a:extLst>
          </p:cNvPr>
          <p:cNvGrpSpPr/>
          <p:nvPr/>
        </p:nvGrpSpPr>
        <p:grpSpPr>
          <a:xfrm>
            <a:off x="3466008" y="1825625"/>
            <a:ext cx="5259983" cy="4351338"/>
            <a:chOff x="2827852" y="1222586"/>
            <a:chExt cx="6734415" cy="5571067"/>
          </a:xfrm>
        </p:grpSpPr>
        <p:pic>
          <p:nvPicPr>
            <p:cNvPr id="3" name="Picture 2">
              <a:extLst>
                <a:ext uri="{FF2B5EF4-FFF2-40B4-BE49-F238E27FC236}">
                  <a16:creationId xmlns:a16="http://schemas.microsoft.com/office/drawing/2014/main" id="{C066F4A7-BBDA-1A88-35C9-7D25C8B0246F}"/>
                </a:ext>
              </a:extLst>
            </p:cNvPr>
            <p:cNvPicPr>
              <a:picLocks noChangeAspect="1"/>
            </p:cNvPicPr>
            <p:nvPr/>
          </p:nvPicPr>
          <p:blipFill>
            <a:blip r:embed="rId3"/>
            <a:stretch>
              <a:fillRect/>
            </a:stretch>
          </p:blipFill>
          <p:spPr>
            <a:xfrm>
              <a:off x="2827852" y="1222586"/>
              <a:ext cx="6734415" cy="5571067"/>
            </a:xfrm>
            <a:prstGeom prst="rect">
              <a:avLst/>
            </a:prstGeom>
          </p:spPr>
        </p:pic>
        <p:sp>
          <p:nvSpPr>
            <p:cNvPr id="2" name="TextBox 1">
              <a:extLst>
                <a:ext uri="{FF2B5EF4-FFF2-40B4-BE49-F238E27FC236}">
                  <a16:creationId xmlns:a16="http://schemas.microsoft.com/office/drawing/2014/main" id="{21E724AF-BC94-E0A7-6561-862C89F28C94}"/>
                </a:ext>
              </a:extLst>
            </p:cNvPr>
            <p:cNvSpPr txBox="1"/>
            <p:nvPr/>
          </p:nvSpPr>
          <p:spPr>
            <a:xfrm>
              <a:off x="5829300" y="1272540"/>
              <a:ext cx="967740" cy="369332"/>
            </a:xfrm>
            <a:prstGeom prst="rect">
              <a:avLst/>
            </a:prstGeom>
            <a:solidFill>
              <a:schemeClr val="bg1"/>
            </a:solidFill>
          </p:spPr>
          <p:txBody>
            <a:bodyPr wrap="square" rtlCol="0">
              <a:spAutoFit/>
            </a:bodyPr>
            <a:lstStyle/>
            <a:p>
              <a:endParaRPr lang="en-US"/>
            </a:p>
          </p:txBody>
        </p:sp>
      </p:grpSp>
    </p:spTree>
    <p:extLst>
      <p:ext uri="{BB962C8B-B14F-4D97-AF65-F5344CB8AC3E}">
        <p14:creationId xmlns:p14="http://schemas.microsoft.com/office/powerpoint/2010/main" val="3249612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248D-134C-B8E2-CF93-A197A9FC93C5}"/>
              </a:ext>
            </a:extLst>
          </p:cNvPr>
          <p:cNvSpPr>
            <a:spLocks noGrp="1"/>
          </p:cNvSpPr>
          <p:nvPr>
            <p:ph type="title"/>
          </p:nvPr>
        </p:nvSpPr>
        <p:spPr/>
        <p:txBody>
          <a:bodyPr/>
          <a:lstStyle/>
          <a:p>
            <a:r>
              <a:rPr lang="en-US" dirty="0"/>
              <a:t>Panel Analysis</a:t>
            </a:r>
          </a:p>
        </p:txBody>
      </p:sp>
      <p:sp>
        <p:nvSpPr>
          <p:cNvPr id="3" name="Content Placeholder 2">
            <a:extLst>
              <a:ext uri="{FF2B5EF4-FFF2-40B4-BE49-F238E27FC236}">
                <a16:creationId xmlns:a16="http://schemas.microsoft.com/office/drawing/2014/main" id="{4223E0E4-69AD-02A9-57A7-7587862D1013}"/>
              </a:ext>
            </a:extLst>
          </p:cNvPr>
          <p:cNvSpPr>
            <a:spLocks noGrp="1"/>
          </p:cNvSpPr>
          <p:nvPr>
            <p:ph idx="1"/>
          </p:nvPr>
        </p:nvSpPr>
        <p:spPr/>
        <p:txBody>
          <a:bodyPr>
            <a:normAutofit fontScale="92500"/>
          </a:bodyPr>
          <a:lstStyle/>
          <a:p>
            <a:r>
              <a:rPr lang="en-US" dirty="0"/>
              <a:t>Time series of inequality statistics fill in gaps in Goldin &amp; Katz (1999)</a:t>
            </a:r>
          </a:p>
          <a:p>
            <a:pPr lvl="1"/>
            <a:r>
              <a:rPr lang="en-US" dirty="0"/>
              <a:t>Their analysis based on 10 industries, and two data points (1890 and ca. 1940, varies by industry) but …</a:t>
            </a:r>
          </a:p>
          <a:p>
            <a:r>
              <a:rPr lang="en-US" dirty="0"/>
              <a:t>Insufficient observations in our electricity time series for reliable regression</a:t>
            </a:r>
            <a:br>
              <a:rPr lang="en-US" dirty="0"/>
            </a:br>
            <a:r>
              <a:rPr lang="en-US" dirty="0">
                <a:sym typeface="Wingdings" pitchFamily="2" charset="2"/>
              </a:rPr>
              <a:t> SO, </a:t>
            </a:r>
            <a:r>
              <a:rPr lang="en-US" dirty="0"/>
              <a:t>panel approach (N = 41, two years, 3-digit SIC industries)</a:t>
            </a:r>
          </a:p>
          <a:p>
            <a:r>
              <a:rPr lang="en-US" dirty="0"/>
              <a:t>Dependent variable: ∆ ln (50-10 ratio)</a:t>
            </a:r>
          </a:p>
          <a:p>
            <a:pPr lvl="1"/>
            <a:r>
              <a:rPr lang="en-US" dirty="0"/>
              <a:t>the lower tail of the distribution compressed by electrification, according to Goldin &amp; Katz.</a:t>
            </a:r>
          </a:p>
          <a:p>
            <a:r>
              <a:rPr lang="en-US" dirty="0"/>
              <a:t>Same as a) two-way fixed effects, with year = 1920 + industry, b)electric and non-electric horsepower per worker, and c) the percent male among workers.</a:t>
            </a:r>
          </a:p>
          <a:p>
            <a:endParaRPr lang="en-US" dirty="0"/>
          </a:p>
        </p:txBody>
      </p:sp>
    </p:spTree>
    <p:extLst>
      <p:ext uri="{BB962C8B-B14F-4D97-AF65-F5344CB8AC3E}">
        <p14:creationId xmlns:p14="http://schemas.microsoft.com/office/powerpoint/2010/main" val="4650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58AA0-865F-F3F7-FF4A-25B372555161}"/>
              </a:ext>
            </a:extLst>
          </p:cNvPr>
          <p:cNvSpPr>
            <a:spLocks noGrp="1"/>
          </p:cNvSpPr>
          <p:nvPr>
            <p:ph type="title"/>
          </p:nvPr>
        </p:nvSpPr>
        <p:spPr>
          <a:xfrm>
            <a:off x="835155" y="552906"/>
            <a:ext cx="5165936" cy="1674904"/>
          </a:xfrm>
        </p:spPr>
        <p:txBody>
          <a:bodyPr vert="horz" lIns="91440" tIns="45720" rIns="91440" bIns="45720" rtlCol="0" anchor="ctr">
            <a:normAutofit/>
          </a:bodyPr>
          <a:lstStyle/>
          <a:p>
            <a:r>
              <a:rPr lang="en-US" sz="3700" kern="1200">
                <a:solidFill>
                  <a:schemeClr val="tx1"/>
                </a:solidFill>
                <a:latin typeface="+mj-lt"/>
                <a:ea typeface="+mj-ea"/>
                <a:cs typeface="+mj-cs"/>
              </a:rPr>
              <a:t>Regression Analysis of Massachusetts Industry Panel, 1895 and 1920</a:t>
            </a:r>
          </a:p>
        </p:txBody>
      </p:sp>
      <p:sp>
        <p:nvSpPr>
          <p:cNvPr id="5" name="TextBox 4">
            <a:extLst>
              <a:ext uri="{FF2B5EF4-FFF2-40B4-BE49-F238E27FC236}">
                <a16:creationId xmlns:a16="http://schemas.microsoft.com/office/drawing/2014/main" id="{FEE41649-2E23-7271-658A-D1ADDDBD2EC9}"/>
              </a:ext>
            </a:extLst>
          </p:cNvPr>
          <p:cNvSpPr txBox="1"/>
          <p:nvPr/>
        </p:nvSpPr>
        <p:spPr>
          <a:xfrm>
            <a:off x="6190909" y="552906"/>
            <a:ext cx="5159825" cy="167490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dirty="0"/>
              <a:t>Significant negative effect of electrification on 50-10 ratio (= explains about 80 percent of ↓) Consistent with Goldin &amp; Katz.</a:t>
            </a:r>
          </a:p>
          <a:p>
            <a:pPr indent="-228600">
              <a:lnSpc>
                <a:spcPct val="90000"/>
              </a:lnSpc>
              <a:spcAft>
                <a:spcPts val="600"/>
              </a:spcAft>
              <a:buFont typeface="Arial" panose="020B0604020202020204" pitchFamily="34" charset="0"/>
              <a:buChar char="•"/>
            </a:pPr>
            <a:r>
              <a:rPr lang="en-US" sz="1700" dirty="0"/>
              <a:t>Explanation: electrification eliminated many low wage jobs that were present under steam power (e.g. stoking furnace).</a:t>
            </a:r>
          </a:p>
        </p:txBody>
      </p:sp>
      <p:graphicFrame>
        <p:nvGraphicFramePr>
          <p:cNvPr id="4" name="Content Placeholder 3">
            <a:extLst>
              <a:ext uri="{FF2B5EF4-FFF2-40B4-BE49-F238E27FC236}">
                <a16:creationId xmlns:a16="http://schemas.microsoft.com/office/drawing/2014/main" id="{8D276C2F-D4C3-3881-1065-0AEF4590FCDD}"/>
              </a:ext>
            </a:extLst>
          </p:cNvPr>
          <p:cNvGraphicFramePr>
            <a:graphicFrameLocks noGrp="1"/>
          </p:cNvGraphicFramePr>
          <p:nvPr>
            <p:ph idx="1"/>
            <p:extLst>
              <p:ext uri="{D42A27DB-BD31-4B8C-83A1-F6EECF244321}">
                <p14:modId xmlns:p14="http://schemas.microsoft.com/office/powerpoint/2010/main" val="2551734820"/>
              </p:ext>
            </p:extLst>
          </p:nvPr>
        </p:nvGraphicFramePr>
        <p:xfrm>
          <a:off x="1145900" y="2405149"/>
          <a:ext cx="9894102" cy="3899399"/>
        </p:xfrm>
        <a:graphic>
          <a:graphicData uri="http://schemas.openxmlformats.org/drawingml/2006/table">
            <a:tbl>
              <a:tblPr firstRow="1" firstCol="1" bandRow="1">
                <a:tableStyleId>{5C22544A-7EE6-4342-B048-85BDC9FD1C3A}</a:tableStyleId>
              </a:tblPr>
              <a:tblGrid>
                <a:gridCol w="2238552">
                  <a:extLst>
                    <a:ext uri="{9D8B030D-6E8A-4147-A177-3AD203B41FA5}">
                      <a16:colId xmlns:a16="http://schemas.microsoft.com/office/drawing/2014/main" val="837446996"/>
                    </a:ext>
                  </a:extLst>
                </a:gridCol>
                <a:gridCol w="1480064">
                  <a:extLst>
                    <a:ext uri="{9D8B030D-6E8A-4147-A177-3AD203B41FA5}">
                      <a16:colId xmlns:a16="http://schemas.microsoft.com/office/drawing/2014/main" val="201849951"/>
                    </a:ext>
                  </a:extLst>
                </a:gridCol>
                <a:gridCol w="2058494">
                  <a:extLst>
                    <a:ext uri="{9D8B030D-6E8A-4147-A177-3AD203B41FA5}">
                      <a16:colId xmlns:a16="http://schemas.microsoft.com/office/drawing/2014/main" val="3247197145"/>
                    </a:ext>
                  </a:extLst>
                </a:gridCol>
                <a:gridCol w="2058496">
                  <a:extLst>
                    <a:ext uri="{9D8B030D-6E8A-4147-A177-3AD203B41FA5}">
                      <a16:colId xmlns:a16="http://schemas.microsoft.com/office/drawing/2014/main" val="1018040214"/>
                    </a:ext>
                  </a:extLst>
                </a:gridCol>
                <a:gridCol w="2058496">
                  <a:extLst>
                    <a:ext uri="{9D8B030D-6E8A-4147-A177-3AD203B41FA5}">
                      <a16:colId xmlns:a16="http://schemas.microsoft.com/office/drawing/2014/main" val="391414719"/>
                    </a:ext>
                  </a:extLst>
                </a:gridCol>
              </a:tblGrid>
              <a:tr h="863102">
                <a:tc>
                  <a:txBody>
                    <a:bodyPr/>
                    <a:lstStyle/>
                    <a:p>
                      <a:pPr marL="0" marR="0">
                        <a:lnSpc>
                          <a:spcPct val="107000"/>
                        </a:lnSpc>
                        <a:spcBef>
                          <a:spcPts val="0"/>
                        </a:spcBef>
                        <a:spcAft>
                          <a:spcPts val="0"/>
                        </a:spcAft>
                      </a:pPr>
                      <a:r>
                        <a:rPr lang="en-US" sz="2600">
                          <a:effectLst/>
                        </a:rPr>
                        <a:t>Variable</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Sample Means</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Coefficients</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Coefficients</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Coefficients</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extLst>
                  <a:ext uri="{0D108BD9-81ED-4DB2-BD59-A6C34878D82A}">
                    <a16:rowId xmlns:a16="http://schemas.microsoft.com/office/drawing/2014/main" val="2415838214"/>
                  </a:ext>
                </a:extLst>
              </a:tr>
              <a:tr h="863102">
                <a:tc>
                  <a:txBody>
                    <a:bodyPr/>
                    <a:lstStyle/>
                    <a:p>
                      <a:pPr marL="0" marR="0">
                        <a:lnSpc>
                          <a:spcPct val="107000"/>
                        </a:lnSpc>
                        <a:spcBef>
                          <a:spcPts val="0"/>
                        </a:spcBef>
                        <a:spcAft>
                          <a:spcPts val="0"/>
                        </a:spcAft>
                      </a:pPr>
                      <a:r>
                        <a:rPr lang="en-US" sz="2600">
                          <a:effectLst/>
                        </a:rPr>
                        <a:t>Elec</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 1.204</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-0.127*</a:t>
                      </a:r>
                    </a:p>
                    <a:p>
                      <a:pPr marL="0" marR="0" algn="r">
                        <a:lnSpc>
                          <a:spcPct val="107000"/>
                        </a:lnSpc>
                        <a:spcBef>
                          <a:spcPts val="0"/>
                        </a:spcBef>
                        <a:spcAft>
                          <a:spcPts val="0"/>
                        </a:spcAft>
                      </a:pPr>
                      <a:r>
                        <a:rPr lang="en-US" sz="2600">
                          <a:effectLst/>
                        </a:rPr>
                        <a:t>(0.034)</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-0.132*</a:t>
                      </a:r>
                    </a:p>
                    <a:p>
                      <a:pPr marL="0" marR="0" algn="r">
                        <a:lnSpc>
                          <a:spcPct val="107000"/>
                        </a:lnSpc>
                        <a:spcBef>
                          <a:spcPts val="0"/>
                        </a:spcBef>
                        <a:spcAft>
                          <a:spcPts val="0"/>
                        </a:spcAft>
                      </a:pPr>
                      <a:r>
                        <a:rPr lang="en-US" sz="2600">
                          <a:effectLst/>
                        </a:rPr>
                        <a:t>(0.036)</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-0.128*</a:t>
                      </a:r>
                    </a:p>
                    <a:p>
                      <a:pPr marL="0" marR="0" algn="r">
                        <a:lnSpc>
                          <a:spcPct val="107000"/>
                        </a:lnSpc>
                        <a:spcBef>
                          <a:spcPts val="0"/>
                        </a:spcBef>
                        <a:spcAft>
                          <a:spcPts val="0"/>
                        </a:spcAft>
                      </a:pPr>
                      <a:r>
                        <a:rPr lang="en-US" sz="2600">
                          <a:effectLst/>
                        </a:rPr>
                        <a:t>(0.038)</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extLst>
                  <a:ext uri="{0D108BD9-81ED-4DB2-BD59-A6C34878D82A}">
                    <a16:rowId xmlns:a16="http://schemas.microsoft.com/office/drawing/2014/main" val="519613792"/>
                  </a:ext>
                </a:extLst>
              </a:tr>
              <a:tr h="863102">
                <a:tc>
                  <a:txBody>
                    <a:bodyPr/>
                    <a:lstStyle/>
                    <a:p>
                      <a:pPr marL="0" marR="0">
                        <a:lnSpc>
                          <a:spcPct val="107000"/>
                        </a:lnSpc>
                        <a:spcBef>
                          <a:spcPts val="0"/>
                        </a:spcBef>
                        <a:spcAft>
                          <a:spcPts val="0"/>
                        </a:spcAft>
                      </a:pPr>
                      <a:r>
                        <a:rPr lang="en-US" sz="2600">
                          <a:effectLst/>
                        </a:rPr>
                        <a:t>Non-elec</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-0.486</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-0.019</a:t>
                      </a:r>
                    </a:p>
                    <a:p>
                      <a:pPr marL="0" marR="0" algn="r">
                        <a:lnSpc>
                          <a:spcPct val="107000"/>
                        </a:lnSpc>
                        <a:spcBef>
                          <a:spcPts val="0"/>
                        </a:spcBef>
                        <a:spcAft>
                          <a:spcPts val="0"/>
                        </a:spcAft>
                      </a:pPr>
                      <a:r>
                        <a:rPr lang="en-US" sz="2600">
                          <a:effectLst/>
                        </a:rPr>
                        <a:t>(0.032)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-0.017</a:t>
                      </a:r>
                    </a:p>
                    <a:p>
                      <a:pPr marL="0" marR="0" algn="r">
                        <a:lnSpc>
                          <a:spcPct val="107000"/>
                        </a:lnSpc>
                        <a:spcBef>
                          <a:spcPts val="0"/>
                        </a:spcBef>
                        <a:spcAft>
                          <a:spcPts val="0"/>
                        </a:spcAft>
                      </a:pPr>
                      <a:r>
                        <a:rPr lang="en-US" sz="2600">
                          <a:effectLst/>
                        </a:rPr>
                        <a:t>(0.033)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extLst>
                  <a:ext uri="{0D108BD9-81ED-4DB2-BD59-A6C34878D82A}">
                    <a16:rowId xmlns:a16="http://schemas.microsoft.com/office/drawing/2014/main" val="1715613955"/>
                  </a:ext>
                </a:extLst>
              </a:tr>
              <a:tr h="863102">
                <a:tc>
                  <a:txBody>
                    <a:bodyPr/>
                    <a:lstStyle/>
                    <a:p>
                      <a:pPr marL="0" marR="0">
                        <a:lnSpc>
                          <a:spcPct val="107000"/>
                        </a:lnSpc>
                        <a:spcBef>
                          <a:spcPts val="0"/>
                        </a:spcBef>
                        <a:spcAft>
                          <a:spcPts val="0"/>
                        </a:spcAft>
                      </a:pPr>
                      <a:r>
                        <a:rPr lang="en-US" sz="2600">
                          <a:effectLst/>
                        </a:rPr>
                        <a:t>Pctmale</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-0.028</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-0.070</a:t>
                      </a:r>
                    </a:p>
                    <a:p>
                      <a:pPr marL="0" marR="0" algn="r">
                        <a:lnSpc>
                          <a:spcPct val="107000"/>
                        </a:lnSpc>
                        <a:spcBef>
                          <a:spcPts val="0"/>
                        </a:spcBef>
                        <a:spcAft>
                          <a:spcPts val="0"/>
                        </a:spcAft>
                      </a:pPr>
                      <a:r>
                        <a:rPr lang="en-US" sz="2600">
                          <a:effectLst/>
                        </a:rPr>
                        <a:t>(0.240)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extLst>
                  <a:ext uri="{0D108BD9-81ED-4DB2-BD59-A6C34878D82A}">
                    <a16:rowId xmlns:a16="http://schemas.microsoft.com/office/drawing/2014/main" val="439593918"/>
                  </a:ext>
                </a:extLst>
              </a:tr>
              <a:tr h="446991">
                <a:tc>
                  <a:txBody>
                    <a:bodyPr/>
                    <a:lstStyle/>
                    <a:p>
                      <a:pPr marL="0" marR="0">
                        <a:lnSpc>
                          <a:spcPct val="107000"/>
                        </a:lnSpc>
                        <a:spcBef>
                          <a:spcPts val="0"/>
                        </a:spcBef>
                        <a:spcAft>
                          <a:spcPts val="0"/>
                        </a:spcAft>
                      </a:pPr>
                      <a:r>
                        <a:rPr lang="en-US" sz="2600">
                          <a:effectLst/>
                        </a:rPr>
                        <a:t>Adjusted R-2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0.242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 0.229</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tc>
                  <a:txBody>
                    <a:bodyPr/>
                    <a:lstStyle/>
                    <a:p>
                      <a:pPr marL="0" marR="0" algn="r">
                        <a:lnSpc>
                          <a:spcPct val="107000"/>
                        </a:lnSpc>
                        <a:spcBef>
                          <a:spcPts val="0"/>
                        </a:spcBef>
                        <a:spcAft>
                          <a:spcPts val="0"/>
                        </a:spcAft>
                      </a:pPr>
                      <a:r>
                        <a:rPr lang="en-US" sz="2600">
                          <a:effectLst/>
                        </a:rPr>
                        <a:t> 0.210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7230" marR="97230" marT="0" marB="0"/>
                </a:tc>
                <a:extLst>
                  <a:ext uri="{0D108BD9-81ED-4DB2-BD59-A6C34878D82A}">
                    <a16:rowId xmlns:a16="http://schemas.microsoft.com/office/drawing/2014/main" val="3314632188"/>
                  </a:ext>
                </a:extLst>
              </a:tr>
            </a:tbl>
          </a:graphicData>
        </a:graphic>
      </p:graphicFrame>
    </p:spTree>
    <p:extLst>
      <p:ext uri="{BB962C8B-B14F-4D97-AF65-F5344CB8AC3E}">
        <p14:creationId xmlns:p14="http://schemas.microsoft.com/office/powerpoint/2010/main" val="2946962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9650-B82B-E1EE-921D-D75945BC7DC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D0C42AB-D0FD-E749-1A76-7AE94B4555C7}"/>
              </a:ext>
            </a:extLst>
          </p:cNvPr>
          <p:cNvSpPr>
            <a:spLocks noGrp="1"/>
          </p:cNvSpPr>
          <p:nvPr>
            <p:ph idx="1"/>
          </p:nvPr>
        </p:nvSpPr>
        <p:spPr/>
        <p:txBody>
          <a:bodyPr>
            <a:normAutofit lnSpcReduction="10000"/>
          </a:bodyPr>
          <a:lstStyle/>
          <a:p>
            <a:r>
              <a:rPr lang="en-US" dirty="0"/>
              <a:t>Conventional wisdom: wage inequality in US manufacturing followed an inverted-U from the early C19 to ca. WW2 correct but significant gaps in the evidence underpinning the conventional wisdom.  </a:t>
            </a:r>
          </a:p>
          <a:p>
            <a:r>
              <a:rPr lang="en-US" dirty="0"/>
              <a:t>We fill in two of the gaps:  </a:t>
            </a:r>
          </a:p>
          <a:p>
            <a:pPr lvl="1"/>
            <a:r>
              <a:rPr lang="en-US" dirty="0">
                <a:solidFill>
                  <a:schemeClr val="bg1">
                    <a:lumMod val="85000"/>
                  </a:schemeClr>
                </a:solidFill>
              </a:rPr>
              <a:t>Gap #1: inequality within establishments declined with the shift from hand labor to steam-powered factories.  Wage inequality much higher in the mechanized factory, partly due to mechanization but also because of greater division of labor.</a:t>
            </a:r>
          </a:p>
          <a:p>
            <a:pPr lvl="1"/>
            <a:r>
              <a:rPr lang="en-US" dirty="0">
                <a:solidFill>
                  <a:schemeClr val="bg1">
                    <a:lumMod val="85000"/>
                  </a:schemeClr>
                </a:solidFill>
              </a:rPr>
              <a:t>Gap #2: wage inequality across production workers declined steadily after the turn of the twentieth century, more at the bottom (50-10 ratio) than at the top (90-50 ratio) of the distribution.</a:t>
            </a:r>
          </a:p>
          <a:p>
            <a:r>
              <a:rPr lang="en-US" dirty="0">
                <a:solidFill>
                  <a:schemeClr val="bg1">
                    <a:lumMod val="85000"/>
                  </a:schemeClr>
                </a:solidFill>
              </a:rPr>
              <a:t>Electrification can explain most of the decline in the 50-10 ratio.</a:t>
            </a:r>
          </a:p>
        </p:txBody>
      </p:sp>
    </p:spTree>
    <p:extLst>
      <p:ext uri="{BB962C8B-B14F-4D97-AF65-F5344CB8AC3E}">
        <p14:creationId xmlns:p14="http://schemas.microsoft.com/office/powerpoint/2010/main" val="2476311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9650-B82B-E1EE-921D-D75945BC7DC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D0C42AB-D0FD-E749-1A76-7AE94B4555C7}"/>
              </a:ext>
            </a:extLst>
          </p:cNvPr>
          <p:cNvSpPr>
            <a:spLocks noGrp="1"/>
          </p:cNvSpPr>
          <p:nvPr>
            <p:ph idx="1"/>
          </p:nvPr>
        </p:nvSpPr>
        <p:spPr/>
        <p:txBody>
          <a:bodyPr>
            <a:normAutofit lnSpcReduction="10000"/>
          </a:bodyPr>
          <a:lstStyle/>
          <a:p>
            <a:r>
              <a:rPr lang="en-US" dirty="0"/>
              <a:t>Conventional wisdom: wage inequality in US manufacturing followed an inverted-U from the early C19 to ca. WW2 correct but significant gaps in the evidence underpinning the conventional wisdom.  </a:t>
            </a:r>
          </a:p>
          <a:p>
            <a:r>
              <a:rPr lang="en-US" dirty="0"/>
              <a:t>We fill in two of the gaps:  </a:t>
            </a:r>
          </a:p>
          <a:p>
            <a:pPr lvl="1"/>
            <a:r>
              <a:rPr lang="en-US" dirty="0"/>
              <a:t>Gap #1: inequality within establishments declined with the shift from hand labor to steam-powered factories.  Wage inequality higher in the mechanized factory, partly due to mechanization but also because of greater division of labor.</a:t>
            </a:r>
          </a:p>
          <a:p>
            <a:pPr lvl="1">
              <a:lnSpc>
                <a:spcPct val="100000"/>
              </a:lnSpc>
            </a:pPr>
            <a:r>
              <a:rPr lang="en-US" dirty="0">
                <a:solidFill>
                  <a:schemeClr val="bg1">
                    <a:lumMod val="85000"/>
                  </a:schemeClr>
                </a:solidFill>
              </a:rPr>
              <a:t>Gap #2: wage inequality across production workers declined steadily after the turn of the twentieth century, more at the bottom (50-10 ratio) than at the top (90-50 ratio) of the distribution.</a:t>
            </a:r>
          </a:p>
          <a:p>
            <a:pPr>
              <a:lnSpc>
                <a:spcPct val="100000"/>
              </a:lnSpc>
            </a:pPr>
            <a:r>
              <a:rPr lang="en-US" sz="2400" dirty="0">
                <a:solidFill>
                  <a:schemeClr val="bg1">
                    <a:lumMod val="85000"/>
                  </a:schemeClr>
                </a:solidFill>
              </a:rPr>
              <a:t>Electrification can explain most of the decline in the 50-10 ratio.</a:t>
            </a:r>
          </a:p>
        </p:txBody>
      </p:sp>
    </p:spTree>
    <p:extLst>
      <p:ext uri="{BB962C8B-B14F-4D97-AF65-F5344CB8AC3E}">
        <p14:creationId xmlns:p14="http://schemas.microsoft.com/office/powerpoint/2010/main" val="4140725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9650-B82B-E1EE-921D-D75945BC7DC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D0C42AB-D0FD-E749-1A76-7AE94B4555C7}"/>
              </a:ext>
            </a:extLst>
          </p:cNvPr>
          <p:cNvSpPr>
            <a:spLocks noGrp="1"/>
          </p:cNvSpPr>
          <p:nvPr>
            <p:ph idx="1"/>
          </p:nvPr>
        </p:nvSpPr>
        <p:spPr/>
        <p:txBody>
          <a:bodyPr>
            <a:normAutofit lnSpcReduction="10000"/>
          </a:bodyPr>
          <a:lstStyle/>
          <a:p>
            <a:r>
              <a:rPr lang="en-US" dirty="0"/>
              <a:t>Conventional wisdom: wage inequality in US manufacturing followed an inverted-U from the early C19 to ca. WW2 correct but significant gaps in the evidence underpinning the conventional wisdom.  </a:t>
            </a:r>
          </a:p>
          <a:p>
            <a:r>
              <a:rPr lang="en-US" dirty="0"/>
              <a:t>We fill in two of the gaps:  </a:t>
            </a:r>
          </a:p>
          <a:p>
            <a:pPr lvl="1"/>
            <a:r>
              <a:rPr lang="en-US" dirty="0"/>
              <a:t>Gap #1: inequality within establishments declined with the shift from hand labor to steam-powered factories.  Wage inequality much higher in the mechanized factory, partly due to mechanization but also because of greater division of labor.</a:t>
            </a:r>
          </a:p>
          <a:p>
            <a:pPr lvl="1"/>
            <a:r>
              <a:rPr lang="en-US" dirty="0"/>
              <a:t>Gap #2: wage inequality across production workers declined steadily after the turn of the twentieth century, more at the bottom (50-10 ratio) than at the top (90-50 ratio) of the distribution.</a:t>
            </a:r>
          </a:p>
          <a:p>
            <a:pPr>
              <a:lnSpc>
                <a:spcPct val="110000"/>
              </a:lnSpc>
            </a:pPr>
            <a:r>
              <a:rPr lang="en-US" sz="2400" dirty="0">
                <a:solidFill>
                  <a:schemeClr val="bg1">
                    <a:lumMod val="85000"/>
                  </a:schemeClr>
                </a:solidFill>
              </a:rPr>
              <a:t>Electrification can explain most of the decline in the 50-10 ratio.</a:t>
            </a:r>
          </a:p>
        </p:txBody>
      </p:sp>
    </p:spTree>
    <p:extLst>
      <p:ext uri="{BB962C8B-B14F-4D97-AF65-F5344CB8AC3E}">
        <p14:creationId xmlns:p14="http://schemas.microsoft.com/office/powerpoint/2010/main" val="1333674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9650-B82B-E1EE-921D-D75945BC7DC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D0C42AB-D0FD-E749-1A76-7AE94B4555C7}"/>
              </a:ext>
            </a:extLst>
          </p:cNvPr>
          <p:cNvSpPr>
            <a:spLocks noGrp="1"/>
          </p:cNvSpPr>
          <p:nvPr>
            <p:ph idx="1"/>
          </p:nvPr>
        </p:nvSpPr>
        <p:spPr/>
        <p:txBody>
          <a:bodyPr>
            <a:normAutofit/>
          </a:bodyPr>
          <a:lstStyle/>
          <a:p>
            <a:r>
              <a:rPr lang="en-US" dirty="0"/>
              <a:t>Confirm the convention wisdom: wage inequality in manufacturing followed an inverted-U from 1820 to 1940  </a:t>
            </a:r>
          </a:p>
          <a:p>
            <a:r>
              <a:rPr lang="en-US" dirty="0"/>
              <a:t>We fill in two main gaps in the literature:  </a:t>
            </a:r>
          </a:p>
          <a:p>
            <a:pPr lvl="1"/>
            <a:r>
              <a:rPr lang="en-US" dirty="0"/>
              <a:t>Gap #1: inequality within establishments declined with the shift from hand labor to steam-powered factories.  Wage inequality much higher in the mechanized factory, partly due to mechanization but also because of greater division of labor.</a:t>
            </a:r>
          </a:p>
          <a:p>
            <a:pPr lvl="1"/>
            <a:r>
              <a:rPr lang="en-US" dirty="0"/>
              <a:t>Gap #2: annual/biannual data for Massachusetts manufacturing shows that wage inequality across production workers declined steadily after 1900, more at the bottom (50-10 ratio) than at the top (90-50 ratio) AND …</a:t>
            </a:r>
          </a:p>
          <a:p>
            <a:pPr lvl="1"/>
            <a:r>
              <a:rPr lang="en-US" dirty="0"/>
              <a:t>Electrification can explain most of the decline in the 50-10 ratio.</a:t>
            </a:r>
          </a:p>
        </p:txBody>
      </p:sp>
    </p:spTree>
    <p:extLst>
      <p:ext uri="{BB962C8B-B14F-4D97-AF65-F5344CB8AC3E}">
        <p14:creationId xmlns:p14="http://schemas.microsoft.com/office/powerpoint/2010/main" val="2258460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28A30-7AC4-CCC8-AA60-D410A6B318EB}"/>
              </a:ext>
            </a:extLst>
          </p:cNvPr>
          <p:cNvSpPr>
            <a:spLocks noGrp="1"/>
          </p:cNvSpPr>
          <p:nvPr>
            <p:ph type="title"/>
          </p:nvPr>
        </p:nvSpPr>
        <p:spPr/>
        <p:txBody>
          <a:bodyPr/>
          <a:lstStyle/>
          <a:p>
            <a:r>
              <a:rPr lang="en-US" dirty="0"/>
              <a:t>To Do:</a:t>
            </a:r>
          </a:p>
        </p:txBody>
      </p:sp>
      <p:sp>
        <p:nvSpPr>
          <p:cNvPr id="3" name="Content Placeholder 2">
            <a:extLst>
              <a:ext uri="{FF2B5EF4-FFF2-40B4-BE49-F238E27FC236}">
                <a16:creationId xmlns:a16="http://schemas.microsoft.com/office/drawing/2014/main" id="{4E9DFFE2-4C5E-7CB7-3D57-12D058C27150}"/>
              </a:ext>
            </a:extLst>
          </p:cNvPr>
          <p:cNvSpPr>
            <a:spLocks noGrp="1"/>
          </p:cNvSpPr>
          <p:nvPr>
            <p:ph idx="1"/>
          </p:nvPr>
        </p:nvSpPr>
        <p:spPr/>
        <p:txBody>
          <a:bodyPr/>
          <a:lstStyle/>
          <a:p>
            <a:r>
              <a:rPr lang="en-US" dirty="0"/>
              <a:t>Additional robustness checks on quantile estimates using alternative estimators for binned data.</a:t>
            </a:r>
          </a:p>
          <a:p>
            <a:endParaRPr lang="en-US" dirty="0"/>
          </a:p>
          <a:p>
            <a:r>
              <a:rPr lang="en-US" dirty="0"/>
              <a:t>Incorporate classified wage distributions for other states (not as extensive as Massachusetts but useful for robustness)</a:t>
            </a:r>
          </a:p>
        </p:txBody>
      </p:sp>
    </p:spTree>
    <p:extLst>
      <p:ext uri="{BB962C8B-B14F-4D97-AF65-F5344CB8AC3E}">
        <p14:creationId xmlns:p14="http://schemas.microsoft.com/office/powerpoint/2010/main" val="243394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658B3-4F3A-1B94-0493-0AF66C40E54B}"/>
              </a:ext>
            </a:extLst>
          </p:cNvPr>
          <p:cNvSpPr>
            <a:spLocks noGrp="1"/>
          </p:cNvSpPr>
          <p:nvPr>
            <p:ph type="title"/>
          </p:nvPr>
        </p:nvSpPr>
        <p:spPr/>
        <p:txBody>
          <a:bodyPr/>
          <a:lstStyle/>
          <a:p>
            <a:r>
              <a:rPr lang="en-US" dirty="0"/>
              <a:t>New Evidence</a:t>
            </a:r>
          </a:p>
        </p:txBody>
      </p:sp>
      <p:sp>
        <p:nvSpPr>
          <p:cNvPr id="3" name="Content Placeholder 2">
            <a:extLst>
              <a:ext uri="{FF2B5EF4-FFF2-40B4-BE49-F238E27FC236}">
                <a16:creationId xmlns:a16="http://schemas.microsoft.com/office/drawing/2014/main" id="{6B852AC7-A023-3A34-8FDB-91BDFAB9FBC2}"/>
              </a:ext>
            </a:extLst>
          </p:cNvPr>
          <p:cNvSpPr>
            <a:spLocks noGrp="1"/>
          </p:cNvSpPr>
          <p:nvPr>
            <p:ph idx="1"/>
          </p:nvPr>
        </p:nvSpPr>
        <p:spPr/>
        <p:txBody>
          <a:bodyPr>
            <a:normAutofit fontScale="92500" lnSpcReduction="20000"/>
          </a:bodyPr>
          <a:lstStyle/>
          <a:p>
            <a:r>
              <a:rPr lang="en-US" sz="3600" dirty="0"/>
              <a:t>Establishment wages and rise of big(ger) business</a:t>
            </a:r>
          </a:p>
          <a:p>
            <a:pPr lvl="1"/>
            <a:r>
              <a:rPr lang="en-US" sz="2600" dirty="0"/>
              <a:t>Additional analysis of sample data from 1820, 1850-80 censuses of manufacturing</a:t>
            </a:r>
          </a:p>
          <a:p>
            <a:r>
              <a:rPr lang="en-US" sz="3600" dirty="0"/>
              <a:t>Mechanization through transition to steam power</a:t>
            </a:r>
          </a:p>
          <a:p>
            <a:pPr lvl="1"/>
            <a:r>
              <a:rPr lang="en-US" sz="2600" dirty="0"/>
              <a:t>1899 Department of Labor Report, </a:t>
            </a:r>
            <a:r>
              <a:rPr lang="en-US" sz="2600" i="1" dirty="0"/>
              <a:t>Hand and Machine Labor Study</a:t>
            </a:r>
            <a:r>
              <a:rPr lang="en-US" sz="2600" dirty="0"/>
              <a:t>.  Regression analysis at the “unit” level.</a:t>
            </a:r>
          </a:p>
          <a:p>
            <a:r>
              <a:rPr lang="en-US" sz="3600" dirty="0"/>
              <a:t>Impact of Electrification </a:t>
            </a:r>
          </a:p>
          <a:p>
            <a:pPr lvl="1"/>
            <a:r>
              <a:rPr lang="en-US" sz="2600" dirty="0"/>
              <a:t>state-level reports from Massachusetts (</a:t>
            </a:r>
            <a:r>
              <a:rPr lang="en-US" sz="2600" i="1" dirty="0"/>
              <a:t>Annual Survey of Manufacturers</a:t>
            </a:r>
            <a:r>
              <a:rPr lang="en-US" sz="2600" dirty="0"/>
              <a:t>), ca. 1890-1938 with annual/bi-annual data on “classified” wages, time series and industry panel linked to electricity use.</a:t>
            </a:r>
          </a:p>
          <a:p>
            <a:r>
              <a:rPr lang="en-US" sz="3600" dirty="0"/>
              <a:t>Fills gaps in the previous literature </a:t>
            </a:r>
          </a:p>
          <a:p>
            <a:pPr lvl="1"/>
            <a:r>
              <a:rPr lang="en-US" sz="2600" dirty="0"/>
              <a:t>Atack, Bateman and Margo, 2004; Goldin and Katz, 1999, 2008.</a:t>
            </a:r>
          </a:p>
        </p:txBody>
      </p:sp>
    </p:spTree>
    <p:extLst>
      <p:ext uri="{BB962C8B-B14F-4D97-AF65-F5344CB8AC3E}">
        <p14:creationId xmlns:p14="http://schemas.microsoft.com/office/powerpoint/2010/main" val="435263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0E15D-A25A-C9EE-4F04-E6BB3C4C9B6D}"/>
              </a:ext>
            </a:extLst>
          </p:cNvPr>
          <p:cNvSpPr>
            <a:spLocks noGrp="1"/>
          </p:cNvSpPr>
          <p:nvPr>
            <p:ph type="title"/>
          </p:nvPr>
        </p:nvSpPr>
        <p:spPr/>
        <p:txBody>
          <a:bodyPr/>
          <a:lstStyle/>
          <a:p>
            <a:r>
              <a:rPr lang="en-US" dirty="0"/>
              <a:t>American Manufacturing Ascendancy and Wage Inequality, 1820 - 1900</a:t>
            </a:r>
          </a:p>
        </p:txBody>
      </p:sp>
      <p:sp>
        <p:nvSpPr>
          <p:cNvPr id="3" name="Content Placeholder 2">
            <a:extLst>
              <a:ext uri="{FF2B5EF4-FFF2-40B4-BE49-F238E27FC236}">
                <a16:creationId xmlns:a16="http://schemas.microsoft.com/office/drawing/2014/main" id="{B2C8869E-15AA-802F-90B6-42F39565BA04}"/>
              </a:ext>
            </a:extLst>
          </p:cNvPr>
          <p:cNvSpPr>
            <a:spLocks noGrp="1"/>
          </p:cNvSpPr>
          <p:nvPr>
            <p:ph idx="1"/>
          </p:nvPr>
        </p:nvSpPr>
        <p:spPr/>
        <p:txBody>
          <a:bodyPr>
            <a:normAutofit/>
          </a:bodyPr>
          <a:lstStyle/>
          <a:p>
            <a:r>
              <a:rPr lang="en-US" dirty="0"/>
              <a:t>American manufacturing “ascends” from ca. 1820 to 1900</a:t>
            </a:r>
          </a:p>
          <a:p>
            <a:pPr lvl="1"/>
            <a:r>
              <a:rPr lang="en-US" dirty="0"/>
              <a:t>transition from the artisan shop to the mechanized factory</a:t>
            </a:r>
          </a:p>
          <a:p>
            <a:pPr lvl="2"/>
            <a:r>
              <a:rPr lang="en-US" dirty="0"/>
              <a:t>Artisan shop: small, not much K, “hand labor”, limited division of labor (DOL)</a:t>
            </a:r>
          </a:p>
          <a:p>
            <a:pPr lvl="2"/>
            <a:r>
              <a:rPr lang="en-US" dirty="0"/>
              <a:t>Mechanized factory: bigger (much higher L), much higher K/L, use of steam power, substantial division of labor (DOL)</a:t>
            </a:r>
          </a:p>
          <a:p>
            <a:r>
              <a:rPr lang="en-US" dirty="0"/>
              <a:t>Hypothesis at issue here: shift from artisan shop to factory → wage inequality within manufacturing ↑</a:t>
            </a:r>
          </a:p>
          <a:p>
            <a:r>
              <a:rPr lang="en-US" dirty="0"/>
              <a:t>Why? </a:t>
            </a:r>
          </a:p>
          <a:p>
            <a:pPr lvl="1"/>
            <a:r>
              <a:rPr lang="en-US" dirty="0"/>
              <a:t>(a) mechanization + increase in establishment size → “hollowing out”</a:t>
            </a:r>
          </a:p>
          <a:p>
            <a:pPr lvl="1"/>
            <a:r>
              <a:rPr lang="en-US" dirty="0"/>
              <a:t>(b) DOL</a:t>
            </a:r>
          </a:p>
        </p:txBody>
      </p:sp>
    </p:spTree>
    <p:extLst>
      <p:ext uri="{BB962C8B-B14F-4D97-AF65-F5344CB8AC3E}">
        <p14:creationId xmlns:p14="http://schemas.microsoft.com/office/powerpoint/2010/main" val="369161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CC47D-58DA-F980-3807-B15265AD5801}"/>
              </a:ext>
            </a:extLst>
          </p:cNvPr>
          <p:cNvSpPr>
            <a:spLocks noGrp="1"/>
          </p:cNvSpPr>
          <p:nvPr>
            <p:ph type="title"/>
          </p:nvPr>
        </p:nvSpPr>
        <p:spPr/>
        <p:txBody>
          <a:bodyPr/>
          <a:lstStyle/>
          <a:p>
            <a:r>
              <a:rPr lang="en-US" dirty="0"/>
              <a:t>American Manufacturing and Wage Inequality, 1820 – 1900, continued</a:t>
            </a:r>
          </a:p>
        </p:txBody>
      </p:sp>
      <p:sp>
        <p:nvSpPr>
          <p:cNvPr id="3" name="Content Placeholder 2">
            <a:extLst>
              <a:ext uri="{FF2B5EF4-FFF2-40B4-BE49-F238E27FC236}">
                <a16:creationId xmlns:a16="http://schemas.microsoft.com/office/drawing/2014/main" id="{FC82B6F9-E624-ACE3-842D-C06098E48E63}"/>
              </a:ext>
            </a:extLst>
          </p:cNvPr>
          <p:cNvSpPr>
            <a:spLocks noGrp="1"/>
          </p:cNvSpPr>
          <p:nvPr>
            <p:ph idx="1"/>
          </p:nvPr>
        </p:nvSpPr>
        <p:spPr/>
        <p:txBody>
          <a:bodyPr>
            <a:normAutofit fontScale="85000" lnSpcReduction="20000"/>
          </a:bodyPr>
          <a:lstStyle/>
          <a:p>
            <a:r>
              <a:rPr lang="en-US" dirty="0"/>
              <a:t>Skill differentials in the 19</a:t>
            </a:r>
            <a:r>
              <a:rPr lang="en-US" baseline="30000" dirty="0"/>
              <a:t>th</a:t>
            </a:r>
            <a:r>
              <a:rPr lang="en-US" dirty="0"/>
              <a:t> century</a:t>
            </a:r>
          </a:p>
          <a:p>
            <a:pPr lvl="1"/>
            <a:r>
              <a:rPr lang="en-US" dirty="0"/>
              <a:t>Williamson &amp; </a:t>
            </a:r>
            <a:r>
              <a:rPr lang="en-US" dirty="0" err="1"/>
              <a:t>Lindert</a:t>
            </a:r>
            <a:r>
              <a:rPr lang="en-US" dirty="0"/>
              <a:t> (1980), Margo &amp; </a:t>
            </a:r>
            <a:r>
              <a:rPr lang="en-US" dirty="0" err="1"/>
              <a:t>Villaflor</a:t>
            </a:r>
            <a:r>
              <a:rPr lang="en-US" dirty="0"/>
              <a:t> (1987), Margo (2000), Katz &amp; Margo (2013), Autor, Goldin &amp; Katz (2020).  Current state of the art: artisan-common wage ratio is stable BUT rise in white-collar/common ratio.  </a:t>
            </a:r>
          </a:p>
          <a:p>
            <a:r>
              <a:rPr lang="en-US" dirty="0"/>
              <a:t>Atack, Bateman, Margo (ABM), JEH (2004</a:t>
            </a:r>
          </a:p>
          <a:p>
            <a:pPr lvl="1"/>
            <a:r>
              <a:rPr lang="en-US" dirty="0"/>
              <a:t>Uses establishment level data from 1850 and 1880 COM. Distribution of the “establishment wage” = average wage in the establishment. Focus on 1850 and Regression analysis &amp; decomposition of 50-10, 90-50 differentials</a:t>
            </a:r>
          </a:p>
          <a:p>
            <a:r>
              <a:rPr lang="en-US" dirty="0"/>
              <a:t>Key Finding in ABM: rise in establishment wage inequality comparing 1880 to 1850</a:t>
            </a:r>
          </a:p>
          <a:p>
            <a:pPr lvl="1"/>
            <a:r>
              <a:rPr lang="en-US" dirty="0"/>
              <a:t>Mostly due to an increase in employment of workers in below-average wage establishments, which were larger. </a:t>
            </a:r>
          </a:p>
          <a:p>
            <a:pPr lvl="1"/>
            <a:r>
              <a:rPr lang="en-US" dirty="0"/>
              <a:t>We extend time series back to 1920 and forward to 1919.</a:t>
            </a:r>
          </a:p>
          <a:p>
            <a:pPr lvl="1"/>
            <a:r>
              <a:rPr lang="en-US" dirty="0"/>
              <a:t>No direct evidence on causal factors (for example, DOL) or on wage inequality within establishments.</a:t>
            </a:r>
          </a:p>
        </p:txBody>
      </p:sp>
    </p:spTree>
    <p:extLst>
      <p:ext uri="{BB962C8B-B14F-4D97-AF65-F5344CB8AC3E}">
        <p14:creationId xmlns:p14="http://schemas.microsoft.com/office/powerpoint/2010/main" val="1903823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F2D7-787C-7A74-8E1D-5E29ED1068B9}"/>
              </a:ext>
            </a:extLst>
          </p:cNvPr>
          <p:cNvSpPr>
            <a:spLocks noGrp="1"/>
          </p:cNvSpPr>
          <p:nvPr>
            <p:ph type="title"/>
          </p:nvPr>
        </p:nvSpPr>
        <p:spPr/>
        <p:txBody>
          <a:bodyPr/>
          <a:lstStyle/>
          <a:p>
            <a:r>
              <a:rPr lang="en-US" dirty="0"/>
              <a:t>American Manufacturing and Wage Inequality, 1890 - 1940</a:t>
            </a:r>
          </a:p>
        </p:txBody>
      </p:sp>
      <p:sp>
        <p:nvSpPr>
          <p:cNvPr id="3" name="Content Placeholder 2">
            <a:extLst>
              <a:ext uri="{FF2B5EF4-FFF2-40B4-BE49-F238E27FC236}">
                <a16:creationId xmlns:a16="http://schemas.microsoft.com/office/drawing/2014/main" id="{5D69ABA5-D319-47C5-79A4-F6BB9574874B}"/>
              </a:ext>
            </a:extLst>
          </p:cNvPr>
          <p:cNvSpPr>
            <a:spLocks noGrp="1"/>
          </p:cNvSpPr>
          <p:nvPr>
            <p:ph idx="1"/>
          </p:nvPr>
        </p:nvSpPr>
        <p:spPr/>
        <p:txBody>
          <a:bodyPr>
            <a:normAutofit/>
          </a:bodyPr>
          <a:lstStyle/>
          <a:p>
            <a:r>
              <a:rPr lang="en-US" dirty="0"/>
              <a:t>Goldin and Katz (1998, 1999, 2009): emergence of capital-technology complementarity (electrification) &amp; the high school movement </a:t>
            </a:r>
          </a:p>
          <a:p>
            <a:r>
              <a:rPr lang="en-US" dirty="0"/>
              <a:t>Wages compress within manufacturing</a:t>
            </a:r>
          </a:p>
          <a:p>
            <a:pPr lvl="1"/>
            <a:r>
              <a:rPr lang="en-US" dirty="0"/>
              <a:t>electrification reduces demand for low skill labor, compressing lower tail </a:t>
            </a:r>
          </a:p>
          <a:p>
            <a:pPr lvl="1"/>
            <a:r>
              <a:rPr lang="en-US" dirty="0"/>
              <a:t>growth in relative supply of educated labor compresses the upper tail, offsetting increased demand </a:t>
            </a:r>
          </a:p>
          <a:p>
            <a:r>
              <a:rPr lang="en-US" dirty="0"/>
              <a:t>Evidence: skill differentials and wage distributions for ten matched industries for two years, 1890 (COM) and mid-1930s (BLS)</a:t>
            </a:r>
          </a:p>
          <a:p>
            <a:pPr lvl="1"/>
            <a:r>
              <a:rPr lang="en-US" dirty="0"/>
              <a:t>Timing of change in wage distributions within period not known</a:t>
            </a:r>
          </a:p>
          <a:p>
            <a:pPr lvl="1"/>
            <a:r>
              <a:rPr lang="en-US" dirty="0"/>
              <a:t>No direct evidence on the impact of electrification on wage distribution</a:t>
            </a:r>
          </a:p>
        </p:txBody>
      </p:sp>
    </p:spTree>
    <p:extLst>
      <p:ext uri="{BB962C8B-B14F-4D97-AF65-F5344CB8AC3E}">
        <p14:creationId xmlns:p14="http://schemas.microsoft.com/office/powerpoint/2010/main" val="3460362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9A8A-0FCB-789A-C31A-474B1C78934F}"/>
              </a:ext>
            </a:extLst>
          </p:cNvPr>
          <p:cNvSpPr>
            <a:spLocks noGrp="1"/>
          </p:cNvSpPr>
          <p:nvPr>
            <p:ph type="title"/>
          </p:nvPr>
        </p:nvSpPr>
        <p:spPr>
          <a:xfrm>
            <a:off x="838200" y="692785"/>
            <a:ext cx="10515600" cy="1325563"/>
          </a:xfrm>
        </p:spPr>
        <p:txBody>
          <a:bodyPr>
            <a:normAutofit fontScale="90000"/>
          </a:bodyPr>
          <a:lstStyle/>
          <a:p>
            <a:r>
              <a:rPr lang="en-US" dirty="0"/>
              <a:t>Our evidence and contribution, part one …</a:t>
            </a:r>
            <a:br>
              <a:rPr lang="en-US" dirty="0"/>
            </a:br>
            <a:br>
              <a:rPr lang="en-US" dirty="0"/>
            </a:br>
            <a:endParaRPr lang="en-US" dirty="0"/>
          </a:p>
        </p:txBody>
      </p:sp>
      <p:sp>
        <p:nvSpPr>
          <p:cNvPr id="4" name="TextBox 3">
            <a:extLst>
              <a:ext uri="{FF2B5EF4-FFF2-40B4-BE49-F238E27FC236}">
                <a16:creationId xmlns:a16="http://schemas.microsoft.com/office/drawing/2014/main" id="{0924BAC9-FBC9-4DB9-6742-AFE4721BDEBD}"/>
              </a:ext>
            </a:extLst>
          </p:cNvPr>
          <p:cNvSpPr txBox="1"/>
          <p:nvPr/>
        </p:nvSpPr>
        <p:spPr>
          <a:xfrm>
            <a:off x="3817620" y="3244334"/>
            <a:ext cx="4944241" cy="1077218"/>
          </a:xfrm>
          <a:prstGeom prst="rect">
            <a:avLst/>
          </a:prstGeom>
          <a:noFill/>
        </p:spPr>
        <p:txBody>
          <a:bodyPr wrap="square" rtlCol="0">
            <a:spAutoFit/>
          </a:bodyPr>
          <a:lstStyle/>
          <a:p>
            <a:pPr algn="ctr"/>
            <a:r>
              <a:rPr lang="en-US" sz="3200" dirty="0"/>
              <a:t>I. Census of Manufactures, 1820-1919</a:t>
            </a:r>
          </a:p>
        </p:txBody>
      </p:sp>
    </p:spTree>
    <p:extLst>
      <p:ext uri="{BB962C8B-B14F-4D97-AF65-F5344CB8AC3E}">
        <p14:creationId xmlns:p14="http://schemas.microsoft.com/office/powerpoint/2010/main" val="236573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A2D1-8505-48CA-DC0E-73207D5B9CA6}"/>
              </a:ext>
            </a:extLst>
          </p:cNvPr>
          <p:cNvSpPr>
            <a:spLocks noGrp="1"/>
          </p:cNvSpPr>
          <p:nvPr>
            <p:ph type="title"/>
          </p:nvPr>
        </p:nvSpPr>
        <p:spPr>
          <a:xfrm>
            <a:off x="838200" y="243773"/>
            <a:ext cx="10515600" cy="1051628"/>
          </a:xfrm>
        </p:spPr>
        <p:txBody>
          <a:bodyPr>
            <a:normAutofit/>
          </a:bodyPr>
          <a:lstStyle/>
          <a:p>
            <a:r>
              <a:rPr lang="en-US" sz="3600" u="sng" dirty="0"/>
              <a:t>Monthly Establishment </a:t>
            </a:r>
            <a:r>
              <a:rPr lang="en-US" sz="3600" dirty="0"/>
              <a:t>Wage Inequality: 1850-1880</a:t>
            </a:r>
          </a:p>
        </p:txBody>
      </p:sp>
      <p:graphicFrame>
        <p:nvGraphicFramePr>
          <p:cNvPr id="6" name="Content Placeholder 5">
            <a:extLst>
              <a:ext uri="{FF2B5EF4-FFF2-40B4-BE49-F238E27FC236}">
                <a16:creationId xmlns:a16="http://schemas.microsoft.com/office/drawing/2014/main" id="{21A4A071-4DC4-CC64-564C-C2C673FC87F4}"/>
              </a:ext>
            </a:extLst>
          </p:cNvPr>
          <p:cNvGraphicFramePr>
            <a:graphicFrameLocks noGrp="1"/>
          </p:cNvGraphicFramePr>
          <p:nvPr>
            <p:ph idx="1"/>
            <p:extLst>
              <p:ext uri="{D42A27DB-BD31-4B8C-83A1-F6EECF244321}">
                <p14:modId xmlns:p14="http://schemas.microsoft.com/office/powerpoint/2010/main" val="174260200"/>
              </p:ext>
            </p:extLst>
          </p:nvPr>
        </p:nvGraphicFramePr>
        <p:xfrm>
          <a:off x="838200" y="1185544"/>
          <a:ext cx="10515601" cy="5596644"/>
        </p:xfrm>
        <a:graphic>
          <a:graphicData uri="http://schemas.openxmlformats.org/drawingml/2006/table">
            <a:tbl>
              <a:tblPr firstRow="1" firstCol="1" bandRow="1">
                <a:tableStyleId>{5C22544A-7EE6-4342-B048-85BDC9FD1C3A}</a:tableStyleId>
              </a:tblPr>
              <a:tblGrid>
                <a:gridCol w="1805940">
                  <a:extLst>
                    <a:ext uri="{9D8B030D-6E8A-4147-A177-3AD203B41FA5}">
                      <a16:colId xmlns:a16="http://schemas.microsoft.com/office/drawing/2014/main" val="878076698"/>
                    </a:ext>
                  </a:extLst>
                </a:gridCol>
                <a:gridCol w="1028700">
                  <a:extLst>
                    <a:ext uri="{9D8B030D-6E8A-4147-A177-3AD203B41FA5}">
                      <a16:colId xmlns:a16="http://schemas.microsoft.com/office/drawing/2014/main" val="3924511070"/>
                    </a:ext>
                  </a:extLst>
                </a:gridCol>
                <a:gridCol w="1021080">
                  <a:extLst>
                    <a:ext uri="{9D8B030D-6E8A-4147-A177-3AD203B41FA5}">
                      <a16:colId xmlns:a16="http://schemas.microsoft.com/office/drawing/2014/main" val="2496376676"/>
                    </a:ext>
                  </a:extLst>
                </a:gridCol>
                <a:gridCol w="2179320">
                  <a:extLst>
                    <a:ext uri="{9D8B030D-6E8A-4147-A177-3AD203B41FA5}">
                      <a16:colId xmlns:a16="http://schemas.microsoft.com/office/drawing/2014/main" val="1951192944"/>
                    </a:ext>
                  </a:extLst>
                </a:gridCol>
                <a:gridCol w="2278380">
                  <a:extLst>
                    <a:ext uri="{9D8B030D-6E8A-4147-A177-3AD203B41FA5}">
                      <a16:colId xmlns:a16="http://schemas.microsoft.com/office/drawing/2014/main" val="3056607147"/>
                    </a:ext>
                  </a:extLst>
                </a:gridCol>
                <a:gridCol w="2202181">
                  <a:extLst>
                    <a:ext uri="{9D8B030D-6E8A-4147-A177-3AD203B41FA5}">
                      <a16:colId xmlns:a16="http://schemas.microsoft.com/office/drawing/2014/main" val="2392064151"/>
                    </a:ext>
                  </a:extLst>
                </a:gridCol>
              </a:tblGrid>
              <a:tr h="498311">
                <a:tc>
                  <a:txBody>
                    <a:bodyPr/>
                    <a:lstStyle/>
                    <a:p>
                      <a:pPr marL="0" marR="0">
                        <a:lnSpc>
                          <a:spcPct val="107000"/>
                        </a:lnSpc>
                        <a:spcBef>
                          <a:spcPts val="0"/>
                        </a:spcBef>
                        <a:spcAft>
                          <a:spcPts val="0"/>
                        </a:spcAft>
                      </a:pPr>
                      <a:r>
                        <a:rPr lang="en-US" sz="1400">
                          <a:effectLst/>
                        </a:rPr>
                        <a:t>Sample Screens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nSpc>
                          <a:spcPct val="107000"/>
                        </a:lnSpc>
                        <a:spcBef>
                          <a:spcPts val="0"/>
                        </a:spcBef>
                        <a:spcAft>
                          <a:spcPts val="0"/>
                        </a:spcAft>
                      </a:pPr>
                      <a:r>
                        <a:rPr lang="en-US" sz="1400">
                          <a:effectLst/>
                        </a:rPr>
                        <a:t>Full Sample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nSpc>
                          <a:spcPct val="107000"/>
                        </a:lnSpc>
                        <a:spcBef>
                          <a:spcPts val="0"/>
                        </a:spcBef>
                        <a:spcAft>
                          <a:spcPts val="0"/>
                        </a:spcAft>
                      </a:pPr>
                      <a:r>
                        <a:rPr lang="en-US" sz="1400">
                          <a:effectLst/>
                        </a:rPr>
                        <a:t>Full Sample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nSpc>
                          <a:spcPct val="107000"/>
                        </a:lnSpc>
                        <a:spcBef>
                          <a:spcPts val="0"/>
                        </a:spcBef>
                        <a:spcAft>
                          <a:spcPts val="0"/>
                        </a:spcAft>
                      </a:pPr>
                      <a:r>
                        <a:rPr lang="en-US" sz="1400">
                          <a:effectLst/>
                        </a:rPr>
                        <a:t>Full Sample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nSpc>
                          <a:spcPct val="107000"/>
                        </a:lnSpc>
                        <a:spcBef>
                          <a:spcPts val="0"/>
                        </a:spcBef>
                        <a:spcAft>
                          <a:spcPts val="0"/>
                        </a:spcAft>
                      </a:pPr>
                      <a:r>
                        <a:rPr lang="en-US" sz="1400">
                          <a:effectLst/>
                        </a:rPr>
                        <a:t>Urban &amp; Brissenden Industries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nSpc>
                          <a:spcPct val="107000"/>
                        </a:lnSpc>
                        <a:spcBef>
                          <a:spcPts val="0"/>
                        </a:spcBef>
                        <a:spcAft>
                          <a:spcPts val="0"/>
                        </a:spcAft>
                      </a:pPr>
                      <a:r>
                        <a:rPr lang="en-US" sz="1400">
                          <a:effectLst/>
                        </a:rPr>
                        <a:t>Urban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extLst>
                  <a:ext uri="{0D108BD9-81ED-4DB2-BD59-A6C34878D82A}">
                    <a16:rowId xmlns:a16="http://schemas.microsoft.com/office/drawing/2014/main" val="2476605557"/>
                  </a:ext>
                </a:extLst>
              </a:tr>
              <a:tr h="160551">
                <a:tc>
                  <a:txBody>
                    <a:bodyPr/>
                    <a:lstStyle/>
                    <a:p>
                      <a:pPr marL="0" marR="0">
                        <a:lnSpc>
                          <a:spcPct val="107000"/>
                        </a:lnSpc>
                        <a:spcBef>
                          <a:spcPts val="0"/>
                        </a:spcBef>
                        <a:spcAft>
                          <a:spcPts val="0"/>
                        </a:spcAft>
                      </a:pPr>
                      <a:r>
                        <a:rPr lang="en-US" sz="1400">
                          <a:effectLst/>
                        </a:rPr>
                        <a:t>Type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Ln (50/10)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Ln (90/50)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COEFFICIENT OF VARIATION</a:t>
                      </a:r>
                    </a:p>
                  </a:txBody>
                  <a:tcPr marL="53862" marR="53862" marT="0" marB="0"/>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COEFFICIENT OF VARIATION</a:t>
                      </a:r>
                    </a:p>
                  </a:txBody>
                  <a:tcPr marL="53862" marR="53862" marT="0" marB="0"/>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COEFFICIENT OF VARIATION</a:t>
                      </a:r>
                    </a:p>
                  </a:txBody>
                  <a:tcPr marL="53862" marR="53862" marT="0" marB="0"/>
                </a:tc>
                <a:extLst>
                  <a:ext uri="{0D108BD9-81ED-4DB2-BD59-A6C34878D82A}">
                    <a16:rowId xmlns:a16="http://schemas.microsoft.com/office/drawing/2014/main" val="2468442359"/>
                  </a:ext>
                </a:extLst>
              </a:tr>
              <a:tr h="329431">
                <a:tc>
                  <a:txBody>
                    <a:bodyPr/>
                    <a:lstStyle/>
                    <a:p>
                      <a:pPr marL="0" marR="0">
                        <a:lnSpc>
                          <a:spcPct val="107000"/>
                        </a:lnSpc>
                        <a:spcBef>
                          <a:spcPts val="0"/>
                        </a:spcBef>
                        <a:spcAft>
                          <a:spcPts val="0"/>
                        </a:spcAft>
                      </a:pPr>
                      <a:r>
                        <a:rPr lang="en-US" sz="1800" dirty="0">
                          <a:effectLst/>
                        </a:rPr>
                        <a:t>1850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0.62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0.50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dirty="0">
                          <a:effectLst/>
                        </a:rPr>
                        <a:t>0.467 </a:t>
                      </a:r>
                      <a:br>
                        <a:rPr lang="en-US" sz="1400" dirty="0">
                          <a:effectLst/>
                        </a:rPr>
                      </a:br>
                      <a:r>
                        <a:rPr lang="en-US" sz="1400" dirty="0">
                          <a:effectLst/>
                        </a:rPr>
                        <a:t>{0.45}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0.506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0.498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extLst>
                  <a:ext uri="{0D108BD9-81ED-4DB2-BD59-A6C34878D82A}">
                    <a16:rowId xmlns:a16="http://schemas.microsoft.com/office/drawing/2014/main" val="3623555748"/>
                  </a:ext>
                </a:extLst>
              </a:tr>
              <a:tr h="498311">
                <a:tc>
                  <a:txBody>
                    <a:bodyPr/>
                    <a:lstStyle/>
                    <a:p>
                      <a:pPr marL="0" marR="0">
                        <a:lnSpc>
                          <a:spcPct val="107000"/>
                        </a:lnSpc>
                        <a:spcBef>
                          <a:spcPts val="0"/>
                        </a:spcBef>
                        <a:spcAft>
                          <a:spcPts val="0"/>
                        </a:spcAft>
                      </a:pPr>
                      <a:r>
                        <a:rPr lang="en-US" sz="1400" dirty="0">
                          <a:effectLst/>
                        </a:rPr>
                        <a:t>N, establishments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5,214</a:t>
                      </a:r>
                    </a:p>
                    <a:p>
                      <a:pPr marL="0" marR="0" algn="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5,214</a:t>
                      </a:r>
                    </a:p>
                    <a:p>
                      <a:pPr marL="0" marR="0" algn="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5,214</a:t>
                      </a:r>
                    </a:p>
                    <a:p>
                      <a:pPr marL="0" marR="0" algn="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941 </a:t>
                      </a:r>
                    </a:p>
                    <a:p>
                      <a:pPr marL="0" marR="0" algn="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dirty="0">
                          <a:effectLst/>
                        </a:rPr>
                        <a:t>1,291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extLst>
                  <a:ext uri="{0D108BD9-81ED-4DB2-BD59-A6C34878D82A}">
                    <a16:rowId xmlns:a16="http://schemas.microsoft.com/office/drawing/2014/main" val="352871325"/>
                  </a:ext>
                </a:extLst>
              </a:tr>
              <a:tr h="160551">
                <a:tc>
                  <a:txBody>
                    <a:bodyPr/>
                    <a:lstStyle/>
                    <a:p>
                      <a:pPr marL="0" marR="0">
                        <a:lnSpc>
                          <a:spcPct val="107000"/>
                        </a:lnSpc>
                        <a:spcBef>
                          <a:spcPts val="0"/>
                        </a:spcBef>
                        <a:spcAft>
                          <a:spcPts val="0"/>
                        </a:spcAft>
                      </a:pPr>
                      <a:r>
                        <a:rPr lang="en-US" sz="1400" dirty="0">
                          <a:effectLst/>
                        </a:rPr>
                        <a:t>N, workers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dirty="0">
                          <a:effectLst/>
                        </a:rPr>
                        <a:t>43,093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dirty="0">
                          <a:effectLst/>
                        </a:rPr>
                        <a:t>43,093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dirty="0">
                          <a:effectLst/>
                        </a:rPr>
                        <a:t>43,093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dirty="0">
                          <a:effectLst/>
                        </a:rPr>
                        <a:t>16,145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dirty="0">
                          <a:effectLst/>
                        </a:rPr>
                        <a:t>19,105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842413"/>
                  </a:ext>
                </a:extLst>
              </a:tr>
              <a:tr h="329431">
                <a:tc>
                  <a:txBody>
                    <a:bodyPr/>
                    <a:lstStyle/>
                    <a:p>
                      <a:pPr marL="0" marR="0">
                        <a:lnSpc>
                          <a:spcPct val="107000"/>
                        </a:lnSpc>
                        <a:spcBef>
                          <a:spcPts val="0"/>
                        </a:spcBef>
                        <a:spcAft>
                          <a:spcPts val="0"/>
                        </a:spcAft>
                      </a:pPr>
                      <a:r>
                        <a:rPr lang="en-US" sz="1800" dirty="0">
                          <a:effectLst/>
                        </a:rPr>
                        <a:t>1860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400">
                          <a:effectLst/>
                        </a:rPr>
                        <a:t>0.72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400">
                          <a:effectLst/>
                        </a:rPr>
                        <a:t>0.41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400" dirty="0">
                          <a:effectLst/>
                        </a:rPr>
                        <a:t>0.481 </a:t>
                      </a:r>
                      <a:br>
                        <a:rPr lang="en-US" sz="1400" dirty="0">
                          <a:effectLst/>
                        </a:rPr>
                      </a:br>
                      <a:r>
                        <a:rPr lang="en-US" sz="1400" dirty="0">
                          <a:effectLst/>
                        </a:rPr>
                        <a:t>{0.46}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400">
                          <a:effectLst/>
                        </a:rPr>
                        <a:t>0.487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400" dirty="0">
                          <a:effectLst/>
                        </a:rPr>
                        <a:t>0.468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4909844"/>
                  </a:ext>
                </a:extLst>
              </a:tr>
              <a:tr h="498311">
                <a:tc>
                  <a:txBody>
                    <a:bodyPr/>
                    <a:lstStyle/>
                    <a:p>
                      <a:pPr marL="0" marR="0">
                        <a:lnSpc>
                          <a:spcPct val="107000"/>
                        </a:lnSpc>
                        <a:spcBef>
                          <a:spcPts val="0"/>
                        </a:spcBef>
                        <a:spcAft>
                          <a:spcPts val="0"/>
                        </a:spcAft>
                      </a:pPr>
                      <a:r>
                        <a:rPr lang="en-US" sz="1400" dirty="0">
                          <a:effectLst/>
                        </a:rPr>
                        <a:t>N, establishments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dirty="0">
                          <a:effectLst/>
                        </a:rPr>
                        <a:t>5,172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5,172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5,172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1,265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1,671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extLst>
                  <a:ext uri="{0D108BD9-81ED-4DB2-BD59-A6C34878D82A}">
                    <a16:rowId xmlns:a16="http://schemas.microsoft.com/office/drawing/2014/main" val="4289871311"/>
                  </a:ext>
                </a:extLst>
              </a:tr>
              <a:tr h="160551">
                <a:tc>
                  <a:txBody>
                    <a:bodyPr/>
                    <a:lstStyle/>
                    <a:p>
                      <a:pPr marL="0" marR="0">
                        <a:lnSpc>
                          <a:spcPct val="107000"/>
                        </a:lnSpc>
                        <a:spcBef>
                          <a:spcPts val="0"/>
                        </a:spcBef>
                        <a:spcAft>
                          <a:spcPts val="0"/>
                        </a:spcAft>
                      </a:pPr>
                      <a:r>
                        <a:rPr lang="en-US" sz="1400">
                          <a:effectLst/>
                        </a:rPr>
                        <a:t>N, workers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a:effectLst/>
                        </a:rPr>
                        <a:t>47,994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a:effectLst/>
                        </a:rPr>
                        <a:t>47,994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a:effectLst/>
                        </a:rPr>
                        <a:t>47,994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a:effectLst/>
                        </a:rPr>
                        <a:t>21,222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dirty="0">
                          <a:effectLst/>
                        </a:rPr>
                        <a:t>26,377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4764066"/>
                  </a:ext>
                </a:extLst>
              </a:tr>
              <a:tr h="329431">
                <a:tc>
                  <a:txBody>
                    <a:bodyPr/>
                    <a:lstStyle/>
                    <a:p>
                      <a:pPr marL="0" marR="0">
                        <a:lnSpc>
                          <a:spcPct val="107000"/>
                        </a:lnSpc>
                        <a:spcBef>
                          <a:spcPts val="0"/>
                        </a:spcBef>
                        <a:spcAft>
                          <a:spcPts val="0"/>
                        </a:spcAft>
                      </a:pPr>
                      <a:r>
                        <a:rPr lang="en-US" sz="1800" dirty="0">
                          <a:effectLst/>
                        </a:rPr>
                        <a:t>1870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400">
                          <a:effectLst/>
                        </a:rPr>
                        <a:t>0.70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400">
                          <a:effectLst/>
                        </a:rPr>
                        <a:t>0.58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400" dirty="0">
                          <a:effectLst/>
                        </a:rPr>
                        <a:t>0.507</a:t>
                      </a:r>
                      <a:br>
                        <a:rPr lang="en-US" sz="1400" dirty="0">
                          <a:effectLst/>
                        </a:rPr>
                      </a:br>
                      <a:r>
                        <a:rPr lang="en-US" sz="1400" dirty="0">
                          <a:effectLst/>
                        </a:rPr>
                        <a:t> {0.53}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400">
                          <a:effectLst/>
                        </a:rPr>
                        <a:t>0.451</a:t>
                      </a:r>
                    </a:p>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400">
                          <a:effectLst/>
                        </a:rPr>
                        <a:t>0.474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7626017"/>
                  </a:ext>
                </a:extLst>
              </a:tr>
              <a:tr h="498311">
                <a:tc>
                  <a:txBody>
                    <a:bodyPr/>
                    <a:lstStyle/>
                    <a:p>
                      <a:pPr marL="0" marR="0">
                        <a:lnSpc>
                          <a:spcPct val="107000"/>
                        </a:lnSpc>
                        <a:spcBef>
                          <a:spcPts val="0"/>
                        </a:spcBef>
                        <a:spcAft>
                          <a:spcPts val="0"/>
                        </a:spcAft>
                      </a:pPr>
                      <a:r>
                        <a:rPr lang="en-US" sz="1400">
                          <a:effectLst/>
                        </a:rPr>
                        <a:t>N, establishments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3,641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3,641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3,641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600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863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extLst>
                  <a:ext uri="{0D108BD9-81ED-4DB2-BD59-A6C34878D82A}">
                    <a16:rowId xmlns:a16="http://schemas.microsoft.com/office/drawing/2014/main" val="609197441"/>
                  </a:ext>
                </a:extLst>
              </a:tr>
              <a:tr h="160551">
                <a:tc>
                  <a:txBody>
                    <a:bodyPr/>
                    <a:lstStyle/>
                    <a:p>
                      <a:pPr marL="0" marR="0">
                        <a:lnSpc>
                          <a:spcPct val="107000"/>
                        </a:lnSpc>
                        <a:spcBef>
                          <a:spcPts val="0"/>
                        </a:spcBef>
                        <a:spcAft>
                          <a:spcPts val="0"/>
                        </a:spcAft>
                      </a:pPr>
                      <a:r>
                        <a:rPr lang="en-US" sz="1400">
                          <a:effectLst/>
                        </a:rPr>
                        <a:t>N, workers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a:effectLst/>
                        </a:rPr>
                        <a:t>43,467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a:effectLst/>
                        </a:rPr>
                        <a:t>43,467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a:effectLst/>
                        </a:rPr>
                        <a:t>43,467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a:effectLst/>
                        </a:rPr>
                        <a:t>13,930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dirty="0">
                          <a:effectLst/>
                        </a:rPr>
                        <a:t>20,518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0165267"/>
                  </a:ext>
                </a:extLst>
              </a:tr>
              <a:tr h="329431">
                <a:tc>
                  <a:txBody>
                    <a:bodyPr/>
                    <a:lstStyle/>
                    <a:p>
                      <a:pPr marL="0" marR="0">
                        <a:lnSpc>
                          <a:spcPct val="107000"/>
                        </a:lnSpc>
                        <a:spcBef>
                          <a:spcPts val="0"/>
                        </a:spcBef>
                        <a:spcAft>
                          <a:spcPts val="0"/>
                        </a:spcAft>
                      </a:pPr>
                      <a:r>
                        <a:rPr lang="en-US" sz="1800" dirty="0">
                          <a:effectLst/>
                        </a:rPr>
                        <a:t>1880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400">
                          <a:effectLst/>
                        </a:rPr>
                        <a:t>0.94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400">
                          <a:effectLst/>
                        </a:rPr>
                        <a:t>0.56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400" dirty="0">
                          <a:effectLst/>
                        </a:rPr>
                        <a:t>0.571 </a:t>
                      </a:r>
                      <a:br>
                        <a:rPr lang="en-US" sz="1400" dirty="0">
                          <a:effectLst/>
                        </a:rPr>
                      </a:br>
                      <a:r>
                        <a:rPr lang="en-US" sz="1400" dirty="0">
                          <a:effectLst/>
                        </a:rPr>
                        <a:t>{0.60}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400">
                          <a:effectLst/>
                        </a:rPr>
                        <a:t>0.544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400">
                          <a:effectLst/>
                        </a:rPr>
                        <a:t>0.542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01889191"/>
                  </a:ext>
                </a:extLst>
              </a:tr>
              <a:tr h="498311">
                <a:tc>
                  <a:txBody>
                    <a:bodyPr/>
                    <a:lstStyle/>
                    <a:p>
                      <a:pPr marL="0" marR="0">
                        <a:lnSpc>
                          <a:spcPct val="107000"/>
                        </a:lnSpc>
                        <a:spcBef>
                          <a:spcPts val="0"/>
                        </a:spcBef>
                        <a:spcAft>
                          <a:spcPts val="0"/>
                        </a:spcAft>
                      </a:pPr>
                      <a:r>
                        <a:rPr lang="en-US" sz="1400">
                          <a:effectLst/>
                        </a:rPr>
                        <a:t>N, establishments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6,904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6,904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6,904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2,075</a:t>
                      </a:r>
                    </a:p>
                    <a:p>
                      <a:pPr marL="0" marR="0" algn="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3,397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extLst>
                  <a:ext uri="{0D108BD9-81ED-4DB2-BD59-A6C34878D82A}">
                    <a16:rowId xmlns:a16="http://schemas.microsoft.com/office/drawing/2014/main" val="2837775009"/>
                  </a:ext>
                </a:extLst>
              </a:tr>
              <a:tr h="329431">
                <a:tc>
                  <a:txBody>
                    <a:bodyPr/>
                    <a:lstStyle/>
                    <a:p>
                      <a:pPr marL="0" marR="0">
                        <a:lnSpc>
                          <a:spcPct val="107000"/>
                        </a:lnSpc>
                        <a:spcBef>
                          <a:spcPts val="0"/>
                        </a:spcBef>
                        <a:spcAft>
                          <a:spcPts val="0"/>
                        </a:spcAft>
                      </a:pPr>
                      <a:r>
                        <a:rPr lang="en-US" sz="1400">
                          <a:effectLst/>
                        </a:rPr>
                        <a:t>N, workers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83,613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83,613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83,613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a:effectLst/>
                        </a:rPr>
                        <a:t>44,177</a:t>
                      </a:r>
                    </a:p>
                    <a:p>
                      <a:pPr marL="0" marR="0" algn="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tc>
                  <a:txBody>
                    <a:bodyPr/>
                    <a:lstStyle/>
                    <a:p>
                      <a:pPr marL="0" marR="0" algn="r">
                        <a:lnSpc>
                          <a:spcPct val="107000"/>
                        </a:lnSpc>
                        <a:spcBef>
                          <a:spcPts val="0"/>
                        </a:spcBef>
                        <a:spcAft>
                          <a:spcPts val="0"/>
                        </a:spcAft>
                      </a:pPr>
                      <a:r>
                        <a:rPr lang="en-US" sz="1400" dirty="0">
                          <a:effectLst/>
                        </a:rPr>
                        <a:t>60.585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62" marR="53862" marT="0" marB="0"/>
                </a:tc>
                <a:extLst>
                  <a:ext uri="{0D108BD9-81ED-4DB2-BD59-A6C34878D82A}">
                    <a16:rowId xmlns:a16="http://schemas.microsoft.com/office/drawing/2014/main" val="2508891996"/>
                  </a:ext>
                </a:extLst>
              </a:tr>
            </a:tbl>
          </a:graphicData>
        </a:graphic>
      </p:graphicFrame>
    </p:spTree>
    <p:extLst>
      <p:ext uri="{BB962C8B-B14F-4D97-AF65-F5344CB8AC3E}">
        <p14:creationId xmlns:p14="http://schemas.microsoft.com/office/powerpoint/2010/main" val="2069778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3471</Words>
  <Application>Microsoft Office PowerPoint</Application>
  <PresentationFormat>Widescreen</PresentationFormat>
  <Paragraphs>491</Paragraphs>
  <Slides>37</Slides>
  <Notes>14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Times New Roman</vt:lpstr>
      <vt:lpstr>Office Theme</vt:lpstr>
      <vt:lpstr>Wage Inequality in US Manufacturing, 1820 – 1940: New Evidence</vt:lpstr>
      <vt:lpstr>Overview</vt:lpstr>
      <vt:lpstr>Caveats</vt:lpstr>
      <vt:lpstr>New Evidence</vt:lpstr>
      <vt:lpstr>American Manufacturing Ascendancy and Wage Inequality, 1820 - 1900</vt:lpstr>
      <vt:lpstr>American Manufacturing and Wage Inequality, 1820 – 1900, continued</vt:lpstr>
      <vt:lpstr>American Manufacturing and Wage Inequality, 1890 - 1940</vt:lpstr>
      <vt:lpstr>Our evidence and contribution, part one …  </vt:lpstr>
      <vt:lpstr>Monthly Establishment Wage Inequality: 1850-1880</vt:lpstr>
      <vt:lpstr>Annual Establishment Wage in Manufacturing, 1820, 1870-1880, and 1919: Coefficient of Variation </vt:lpstr>
      <vt:lpstr>Takeaway</vt:lpstr>
      <vt:lpstr>Our evidence and contribution…  </vt:lpstr>
      <vt:lpstr>Hand and Machine Labor Study: Within-Establishment Wage Inequality</vt:lpstr>
      <vt:lpstr>Focus of much of our current work</vt:lpstr>
      <vt:lpstr>Hand and Machine Labor Study: Structure of report</vt:lpstr>
      <vt:lpstr>What we mean by full description…</vt:lpstr>
      <vt:lpstr>What we mean by full description…</vt:lpstr>
      <vt:lpstr>Hand &amp; Machine Labor Sample Statistics</vt:lpstr>
      <vt:lpstr>Regression &amp; Decomposition: Std. Deviation of ln(Labor Cost) </vt:lpstr>
      <vt:lpstr>Robustness Check: alternative specification</vt:lpstr>
      <vt:lpstr>Takeaway from HML study…</vt:lpstr>
      <vt:lpstr>Our evidence and contribution…  </vt:lpstr>
      <vt:lpstr>Classified Wages in Massachusetts Manufacturing, 1890 - 1938</vt:lpstr>
      <vt:lpstr>Raw data from Massachusetts ASM</vt:lpstr>
      <vt:lpstr>PowerPoint Presentation</vt:lpstr>
      <vt:lpstr>Binning and Inequality Measures</vt:lpstr>
      <vt:lpstr>PowerPoint Presentation</vt:lpstr>
      <vt:lpstr>PowerPoint Presentation</vt:lpstr>
      <vt:lpstr>PowerPoint Presentation</vt:lpstr>
      <vt:lpstr>PowerPoint Presentation</vt:lpstr>
      <vt:lpstr>Panel Analysis</vt:lpstr>
      <vt:lpstr>Regression Analysis of Massachusetts Industry Panel, 1895 and 1920</vt:lpstr>
      <vt:lpstr>Conclusion</vt:lpstr>
      <vt:lpstr>Conclusion</vt:lpstr>
      <vt:lpstr>Conclusion</vt:lpstr>
      <vt:lpstr>Conclusion</vt:lpstr>
      <vt:lpstr>To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Wage Inequality in US Manufacturing, 1820 – 1940: New Evidence</dc:title>
  <dc:creator>Margo, Robert A</dc:creator>
  <cp:lastModifiedBy>Robert Margo</cp:lastModifiedBy>
  <cp:revision>26</cp:revision>
  <dcterms:created xsi:type="dcterms:W3CDTF">2023-02-12T16:20:17Z</dcterms:created>
  <dcterms:modified xsi:type="dcterms:W3CDTF">2023-03-21T14:35:11Z</dcterms:modified>
</cp:coreProperties>
</file>