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drawings/drawing10.xml" ContentType="application/vnd.openxmlformats-officedocument.drawingml.chartshapes+xml"/>
  <Override PartName="/ppt/charts/chart13.xml" ContentType="application/vnd.openxmlformats-officedocument.drawingml.chart+xml"/>
  <Override PartName="/ppt/drawings/drawing11.xml" ContentType="application/vnd.openxmlformats-officedocument.drawingml.chartshapes+xml"/>
  <Override PartName="/ppt/charts/chart14.xml" ContentType="application/vnd.openxmlformats-officedocument.drawingml.chart+xml"/>
  <Override PartName="/ppt/drawings/drawing12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312" r:id="rId7"/>
    <p:sldId id="258" r:id="rId8"/>
    <p:sldId id="285" r:id="rId9"/>
    <p:sldId id="259" r:id="rId10"/>
    <p:sldId id="286" r:id="rId11"/>
    <p:sldId id="288" r:id="rId12"/>
    <p:sldId id="305" r:id="rId13"/>
    <p:sldId id="307" r:id="rId14"/>
    <p:sldId id="306" r:id="rId15"/>
    <p:sldId id="311" r:id="rId16"/>
    <p:sldId id="308" r:id="rId17"/>
    <p:sldId id="260" r:id="rId18"/>
    <p:sldId id="302" r:id="rId19"/>
    <p:sldId id="304" r:id="rId20"/>
    <p:sldId id="309" r:id="rId21"/>
    <p:sldId id="261" r:id="rId22"/>
    <p:sldId id="265" r:id="rId23"/>
    <p:sldId id="262" r:id="rId24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A0F00D-4E1F-FB50-1768-ECA3B671F6E1}" name="William Gale" initials="WG" userId="S::WGALE@brookings.edu::35dad7c3-eabc-48af-8583-cfe6a0673d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Swati/TCJA%20Married%20Tabs%2010.14.22_Hard%20Cod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brookingsinstitution.sharepoint.com/sites/TPCTeam/Shared%20Documents/Swati/TCJA%20Married%20Tabs%2010.14.22_Hard%20Coded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Race%20&amp;%20Taxes/Married%20People%20and%20Taxes/MP%20foundation%20version%20figures%2012.2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.sharepoint.com/sites/TPCTeam/Shared%20Documents/Race%20&amp;%20Taxes/Married%20People%20and%20Taxes/MP%20Figures%2012.2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https://brookingsinstitution.sharepoint.com/sites/TPCTeam/Shared%20Documents/Race%20&amp;%20Taxes/Married%20People%20and%20Taxes/MP%20Figures%2012.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/>
              <a:t>Likelihood of Marriage Penalty by Race and Income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'Penalty Charts'!$A$3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'Penalty Charts'!$B$2:$F$2</c:f>
              <c:strCache>
                <c:ptCount val="5"/>
                <c:pt idx="0">
                  <c:v>Less than 50</c:v>
                </c:pt>
                <c:pt idx="1">
                  <c:v>50 - 100</c:v>
                </c:pt>
                <c:pt idx="2">
                  <c:v>100 - 200</c:v>
                </c:pt>
                <c:pt idx="3">
                  <c:v>200+</c:v>
                </c:pt>
                <c:pt idx="4">
                  <c:v>Overall</c:v>
                </c:pt>
              </c:strCache>
            </c:strRef>
          </c:cat>
          <c:val>
            <c:numRef>
              <c:f>'Penalty Charts'!$B$3:$F$3</c:f>
              <c:numCache>
                <c:formatCode>0</c:formatCode>
                <c:ptCount val="5"/>
                <c:pt idx="0">
                  <c:v>18.855633125889145</c:v>
                </c:pt>
                <c:pt idx="1">
                  <c:v>59.228963675114819</c:v>
                </c:pt>
                <c:pt idx="2">
                  <c:v>68.113144786067153</c:v>
                </c:pt>
                <c:pt idx="3">
                  <c:v>63.787321472063155</c:v>
                </c:pt>
                <c:pt idx="4">
                  <c:v>46.408084619759251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E8-46C8-9F70-BC055610DDC3}"/>
            </c:ext>
          </c:extLst>
        </c:ser>
        <c:ser>
          <c:idx val="1"/>
          <c:order val="1"/>
          <c:tx>
            <c:strRef>
              <c:f>'Penalty Charts'!$A$4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'Penalty Charts'!$B$2:$F$2</c:f>
              <c:strCache>
                <c:ptCount val="5"/>
                <c:pt idx="0">
                  <c:v>Less than 50</c:v>
                </c:pt>
                <c:pt idx="1">
                  <c:v>50 - 100</c:v>
                </c:pt>
                <c:pt idx="2">
                  <c:v>100 - 200</c:v>
                </c:pt>
                <c:pt idx="3">
                  <c:v>200+</c:v>
                </c:pt>
                <c:pt idx="4">
                  <c:v>Overall</c:v>
                </c:pt>
              </c:strCache>
            </c:strRef>
          </c:cat>
          <c:val>
            <c:numRef>
              <c:f>'Penalty Charts'!$B$4:$F$4</c:f>
              <c:numCache>
                <c:formatCode>0</c:formatCode>
                <c:ptCount val="5"/>
                <c:pt idx="0">
                  <c:v>18.035829693804871</c:v>
                </c:pt>
                <c:pt idx="1">
                  <c:v>50.632442890237868</c:v>
                </c:pt>
                <c:pt idx="2">
                  <c:v>56.770657295091986</c:v>
                </c:pt>
                <c:pt idx="3">
                  <c:v>50.765350332376556</c:v>
                </c:pt>
                <c:pt idx="4">
                  <c:v>43.232363811070101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E8-46C8-9F70-BC055610DD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3266095"/>
        <c:axId val="1043264015"/>
      </c:barChart>
      <c:catAx>
        <c:axId val="104326609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500"/>
                  <a:t>Income Group ($ thousands)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43264015"/>
        <c:crosses val="autoZero"/>
        <c:auto val="1"/>
        <c:lblAlgn val="ctr"/>
        <c:lblOffset val="100"/>
        <c:noMultiLvlLbl val="0"/>
      </c:catAx>
      <c:valAx>
        <c:axId val="1043264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500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43266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'Historical Penalties'!$B$23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'Historical Penalties'!$A$24:$A$28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'Historical Penalties'!$B$24:$B$28</c:f>
              <c:numCache>
                <c:formatCode>General</c:formatCode>
                <c:ptCount val="5"/>
                <c:pt idx="0">
                  <c:v>19</c:v>
                </c:pt>
                <c:pt idx="1">
                  <c:v>60</c:v>
                </c:pt>
                <c:pt idx="2">
                  <c:v>71</c:v>
                </c:pt>
                <c:pt idx="3">
                  <c:v>53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47-4778-8751-DD9572316890}"/>
            </c:ext>
          </c:extLst>
        </c:ser>
        <c:ser>
          <c:idx val="1"/>
          <c:order val="1"/>
          <c:tx>
            <c:strRef>
              <c:f>'Historical Penalties'!$C$23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'Historical Penalties'!$A$24:$A$28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'Historical Penalties'!$C$24:$C$28</c:f>
              <c:numCache>
                <c:formatCode>General</c:formatCode>
                <c:ptCount val="5"/>
                <c:pt idx="0">
                  <c:v>18</c:v>
                </c:pt>
                <c:pt idx="1">
                  <c:v>52</c:v>
                </c:pt>
                <c:pt idx="2">
                  <c:v>57</c:v>
                </c:pt>
                <c:pt idx="3">
                  <c:v>50</c:v>
                </c:pt>
                <c:pt idx="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47-4778-8751-DD95723168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'IFO Detail'!$F$23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'IFO Detail'!$E$24:$E$28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'IFO Detail'!$F$24:$F$28</c:f>
              <c:numCache>
                <c:formatCode>0.0</c:formatCode>
                <c:ptCount val="5"/>
                <c:pt idx="0">
                  <c:v>1.0385747055786279</c:v>
                </c:pt>
                <c:pt idx="1">
                  <c:v>1.226582348692254</c:v>
                </c:pt>
                <c:pt idx="2">
                  <c:v>1.0788141134919094</c:v>
                </c:pt>
                <c:pt idx="3">
                  <c:v>0.78549090519426801</c:v>
                </c:pt>
                <c:pt idx="4">
                  <c:v>1.0678181459184453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E7-4CCD-B9AA-81FC5611A4AD}"/>
            </c:ext>
          </c:extLst>
        </c:ser>
        <c:ser>
          <c:idx val="1"/>
          <c:order val="1"/>
          <c:tx>
            <c:strRef>
              <c:f>'IFO Detail'!$G$23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'IFO Detail'!$E$24:$E$28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'IFO Detail'!$G$24:$G$28</c:f>
              <c:numCache>
                <c:formatCode>0.0</c:formatCode>
                <c:ptCount val="5"/>
                <c:pt idx="0">
                  <c:v>0.86729243932905864</c:v>
                </c:pt>
                <c:pt idx="1">
                  <c:v>0.90359832290123931</c:v>
                </c:pt>
                <c:pt idx="2">
                  <c:v>0.83409741753354105</c:v>
                </c:pt>
                <c:pt idx="3">
                  <c:v>0.62754808727628686</c:v>
                </c:pt>
                <c:pt idx="4">
                  <c:v>0.74470962318718414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E7-4CCD-B9AA-81FC5611A4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2.5"/>
          <c:min val="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'IFO Detail'!$F$33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'IFO Detail'!$E$34:$E$38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'IFO Detail'!$F$34:$F$38</c:f>
              <c:numCache>
                <c:formatCode>0.0</c:formatCode>
                <c:ptCount val="5"/>
                <c:pt idx="0">
                  <c:v>2.1876277137580722</c:v>
                </c:pt>
                <c:pt idx="1">
                  <c:v>1.92670852869598</c:v>
                </c:pt>
                <c:pt idx="2">
                  <c:v>1.5372073868871627</c:v>
                </c:pt>
                <c:pt idx="3">
                  <c:v>1.4112938494025036</c:v>
                </c:pt>
                <c:pt idx="4">
                  <c:v>1.8281451727712068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7D-4E5C-B7A0-DC8F20C5ACAE}"/>
            </c:ext>
          </c:extLst>
        </c:ser>
        <c:ser>
          <c:idx val="1"/>
          <c:order val="1"/>
          <c:tx>
            <c:strRef>
              <c:f>'IFO Detail'!$G$33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'IFO Detail'!$E$34:$E$38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'IFO Detail'!$G$34:$G$38</c:f>
              <c:numCache>
                <c:formatCode>0.0</c:formatCode>
                <c:ptCount val="5"/>
                <c:pt idx="0">
                  <c:v>1.7245993324154656</c:v>
                </c:pt>
                <c:pt idx="1">
                  <c:v>1.2572757147389502</c:v>
                </c:pt>
                <c:pt idx="2">
                  <c:v>1.0968765701717196</c:v>
                </c:pt>
                <c:pt idx="3">
                  <c:v>0.66517568728038845</c:v>
                </c:pt>
                <c:pt idx="4">
                  <c:v>0.93783789973135645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7D-4E5C-B7A0-DC8F20C5A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2.5"/>
          <c:min val="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'2ED detail a'!$F$3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'2ED detail a'!$E$4:$E$8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'2ED detail a'!$F$4:$F$8</c:f>
              <c:numCache>
                <c:formatCode>0.0</c:formatCode>
                <c:ptCount val="5"/>
                <c:pt idx="0">
                  <c:v>-0.40344507489412962</c:v>
                </c:pt>
                <c:pt idx="1">
                  <c:v>-1.1114929710786612</c:v>
                </c:pt>
                <c:pt idx="2">
                  <c:v>-3.9753482776922908</c:v>
                </c:pt>
                <c:pt idx="3">
                  <c:v>-11.268414840534824</c:v>
                </c:pt>
                <c:pt idx="4">
                  <c:v>-1.977526982608353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C5-4E25-9BCB-0C17B8C831F6}"/>
            </c:ext>
          </c:extLst>
        </c:ser>
        <c:ser>
          <c:idx val="1"/>
          <c:order val="1"/>
          <c:tx>
            <c:strRef>
              <c:f>'2ED detail a'!$G$3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'2ED detail a'!$E$4:$E$8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'2ED detail a'!$G$4:$G$8</c:f>
              <c:numCache>
                <c:formatCode>0.0</c:formatCode>
                <c:ptCount val="5"/>
                <c:pt idx="0">
                  <c:v>-0.38602185802967526</c:v>
                </c:pt>
                <c:pt idx="1">
                  <c:v>-2.0444951491224543</c:v>
                </c:pt>
                <c:pt idx="2">
                  <c:v>-5.2363997633365855</c:v>
                </c:pt>
                <c:pt idx="3">
                  <c:v>-8.4855876829470915</c:v>
                </c:pt>
                <c:pt idx="4">
                  <c:v>-3.3380626172708716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C5-4E25-9BCB-0C17B8C83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0"/>
          <c:min val="-2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5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'2ED detail a'!$F$13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'2ED detail a'!$E$14:$E$18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'2ED detail a'!$F$14:$F$18</c:f>
              <c:numCache>
                <c:formatCode>0.0</c:formatCode>
                <c:ptCount val="5"/>
                <c:pt idx="0">
                  <c:v>-1.5590033045625304</c:v>
                </c:pt>
                <c:pt idx="1">
                  <c:v>-1.7864603036936728</c:v>
                </c:pt>
                <c:pt idx="2">
                  <c:v>-8.4966770402828047</c:v>
                </c:pt>
                <c:pt idx="3">
                  <c:v>-17.390801495817115</c:v>
                </c:pt>
                <c:pt idx="4">
                  <c:v>-4.8635747173257897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1-4370-A866-1B7AA48C7122}"/>
            </c:ext>
          </c:extLst>
        </c:ser>
        <c:ser>
          <c:idx val="1"/>
          <c:order val="1"/>
          <c:tx>
            <c:strRef>
              <c:f>'2ED detail a'!$G$13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'2ED detail a'!$E$14:$E$18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'2ED detail a'!$G$14:$G$18</c:f>
              <c:numCache>
                <c:formatCode>0.0</c:formatCode>
                <c:ptCount val="5"/>
                <c:pt idx="0">
                  <c:v>-2.0564837983515787</c:v>
                </c:pt>
                <c:pt idx="1">
                  <c:v>-3.8002054713572591</c:v>
                </c:pt>
                <c:pt idx="2">
                  <c:v>-7.9768131040713541</c:v>
                </c:pt>
                <c:pt idx="3">
                  <c:v>-15.095016797034496</c:v>
                </c:pt>
                <c:pt idx="4">
                  <c:v>-7.0021801080610686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31-4370-A866-1B7AA48C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0"/>
          <c:min val="-2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5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 dirty="0"/>
              <a:t>Marriage</a:t>
            </a:r>
            <a:r>
              <a:rPr lang="en-US" sz="2000" baseline="0" dirty="0"/>
              <a:t> Penalty/Income by Race and Income Among Those with a Penalty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'Penalty Charts'!$A$18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'Penalty Charts'!$B$17:$F$17</c:f>
              <c:strCache>
                <c:ptCount val="5"/>
                <c:pt idx="0">
                  <c:v>Less than 50</c:v>
                </c:pt>
                <c:pt idx="1">
                  <c:v>50 - 100</c:v>
                </c:pt>
                <c:pt idx="2">
                  <c:v>100 - 200</c:v>
                </c:pt>
                <c:pt idx="3">
                  <c:v>200+</c:v>
                </c:pt>
                <c:pt idx="4">
                  <c:v>Overall</c:v>
                </c:pt>
              </c:strCache>
            </c:strRef>
          </c:cat>
          <c:val>
            <c:numRef>
              <c:f>'Penalty Charts'!$B$18:$F$18</c:f>
              <c:numCache>
                <c:formatCode>0.0</c:formatCode>
                <c:ptCount val="5"/>
                <c:pt idx="0">
                  <c:v>3.4757464738583912</c:v>
                </c:pt>
                <c:pt idx="1">
                  <c:v>2.0638144831944105</c:v>
                </c:pt>
                <c:pt idx="2">
                  <c:v>1.5889286472227795</c:v>
                </c:pt>
                <c:pt idx="3">
                  <c:v>1.2359416059408683</c:v>
                </c:pt>
                <c:pt idx="4">
                  <c:v>1.7628969039101279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9E-45B7-93F1-71EFCF18F646}"/>
            </c:ext>
          </c:extLst>
        </c:ser>
        <c:ser>
          <c:idx val="1"/>
          <c:order val="1"/>
          <c:tx>
            <c:strRef>
              <c:f>'Penalty Charts'!$A$19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'Penalty Charts'!$B$17:$F$17</c:f>
              <c:strCache>
                <c:ptCount val="5"/>
                <c:pt idx="0">
                  <c:v>Less than 50</c:v>
                </c:pt>
                <c:pt idx="1">
                  <c:v>50 - 100</c:v>
                </c:pt>
                <c:pt idx="2">
                  <c:v>100 - 200</c:v>
                </c:pt>
                <c:pt idx="3">
                  <c:v>200+</c:v>
                </c:pt>
                <c:pt idx="4">
                  <c:v>Overall</c:v>
                </c:pt>
              </c:strCache>
            </c:strRef>
          </c:cat>
          <c:val>
            <c:numRef>
              <c:f>'Penalty Charts'!$B$19:$F$19</c:f>
              <c:numCache>
                <c:formatCode>0.0</c:formatCode>
                <c:ptCount val="5"/>
                <c:pt idx="0">
                  <c:v>3.0696548088762854</c:v>
                </c:pt>
                <c:pt idx="1">
                  <c:v>1.7611452846945344</c:v>
                </c:pt>
                <c:pt idx="2">
                  <c:v>1.4450308712391235</c:v>
                </c:pt>
                <c:pt idx="3">
                  <c:v>1.156857571723422</c:v>
                </c:pt>
                <c:pt idx="4">
                  <c:v>1.3903743253842065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9E-45B7-93F1-71EFCF18F6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3266095"/>
        <c:axId val="1043264015"/>
      </c:barChart>
      <c:catAx>
        <c:axId val="104326609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500"/>
                  <a:t>Income Group ($ thousands)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43264015"/>
        <c:crosses val="autoZero"/>
        <c:auto val="1"/>
        <c:lblAlgn val="ctr"/>
        <c:lblOffset val="100"/>
        <c:noMultiLvlLbl val="0"/>
      </c:catAx>
      <c:valAx>
        <c:axId val="1043264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500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43266095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/>
  </c:chart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'MP % by income'!$B$5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income'!$A$6:$A$10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income'!$B$6:$B$10</c:f>
              <c:numCache>
                <c:formatCode>0</c:formatCode>
                <c:ptCount val="5"/>
                <c:pt idx="0">
                  <c:v>18.855633125889145</c:v>
                </c:pt>
                <c:pt idx="1">
                  <c:v>59.228963675114819</c:v>
                </c:pt>
                <c:pt idx="2">
                  <c:v>68.113144786067153</c:v>
                </c:pt>
                <c:pt idx="3">
                  <c:v>63.787321472063155</c:v>
                </c:pt>
                <c:pt idx="4">
                  <c:v>46.408084619759251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C8-4B64-BD09-B5E29079069B}"/>
            </c:ext>
          </c:extLst>
        </c:ser>
        <c:ser>
          <c:idx val="1"/>
          <c:order val="1"/>
          <c:tx>
            <c:strRef>
              <c:f>'MP % by income'!$C$5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income'!$A$6:$A$10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income'!$C$6:$C$10</c:f>
              <c:numCache>
                <c:formatCode>0</c:formatCode>
                <c:ptCount val="5"/>
                <c:pt idx="0">
                  <c:v>18.035829693804871</c:v>
                </c:pt>
                <c:pt idx="1">
                  <c:v>50.632442890237868</c:v>
                </c:pt>
                <c:pt idx="2">
                  <c:v>56.770657295091986</c:v>
                </c:pt>
                <c:pt idx="3">
                  <c:v>50.765350332376556</c:v>
                </c:pt>
                <c:pt idx="4">
                  <c:v>43.232363811070101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C8-4B64-BD09-B5E290790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'MP % by income'!$B$15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income'!$A$16:$A$20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income'!$B$16:$B$20</c:f>
              <c:numCache>
                <c:formatCode>0</c:formatCode>
                <c:ptCount val="5"/>
                <c:pt idx="0">
                  <c:v>61.842433440705577</c:v>
                </c:pt>
                <c:pt idx="1">
                  <c:v>73.381526781321298</c:v>
                </c:pt>
                <c:pt idx="2">
                  <c:v>82.980823583214729</c:v>
                </c:pt>
                <c:pt idx="3">
                  <c:v>82.660279887428203</c:v>
                </c:pt>
                <c:pt idx="4">
                  <c:v>75.0212739909405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4E-4C1E-9FFE-0EC996FE5C47}"/>
            </c:ext>
          </c:extLst>
        </c:ser>
        <c:ser>
          <c:idx val="1"/>
          <c:order val="1"/>
          <c:tx>
            <c:strRef>
              <c:f>'MP % by income'!$C$15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income'!$A$16:$A$20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income'!$C$16:$C$20</c:f>
              <c:numCache>
                <c:formatCode>0</c:formatCode>
                <c:ptCount val="5"/>
                <c:pt idx="0">
                  <c:v>56.336579940987072</c:v>
                </c:pt>
                <c:pt idx="1">
                  <c:v>70.434818148988597</c:v>
                </c:pt>
                <c:pt idx="2">
                  <c:v>73.827063847829947</c:v>
                </c:pt>
                <c:pt idx="3">
                  <c:v>63.083860412847869</c:v>
                </c:pt>
                <c:pt idx="4">
                  <c:v>69.063444476201482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4E-4C1E-9FFE-0EC996FE5C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528786614851438E-2"/>
          <c:y val="0.32567376044721186"/>
          <c:w val="0.93558146316981694"/>
          <c:h val="0.40909488667852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'Fig1'!$B$13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'Fig1'!$A$14:$A$16</c:f>
              <c:strCache>
                <c:ptCount val="3"/>
                <c:pt idx="0">
                  <c:v>&lt; 40%</c:v>
                </c:pt>
                <c:pt idx="1">
                  <c:v>40 - 60%</c:v>
                </c:pt>
                <c:pt idx="2">
                  <c:v>&gt; 60%</c:v>
                </c:pt>
              </c:strCache>
            </c:strRef>
          </c:cat>
          <c:val>
            <c:numRef>
              <c:f>'Fig1'!$B$14:$B$16</c:f>
              <c:numCache>
                <c:formatCode>General</c:formatCode>
                <c:ptCount val="3"/>
                <c:pt idx="0">
                  <c:v>19</c:v>
                </c:pt>
                <c:pt idx="1">
                  <c:v>22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78-407E-81C3-7D4F3CE63F2E}"/>
            </c:ext>
          </c:extLst>
        </c:ser>
        <c:ser>
          <c:idx val="1"/>
          <c:order val="1"/>
          <c:tx>
            <c:strRef>
              <c:f>'Fig1'!$C$13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'Fig1'!$A$14:$A$16</c:f>
              <c:strCache>
                <c:ptCount val="3"/>
                <c:pt idx="0">
                  <c:v>&lt; 40%</c:v>
                </c:pt>
                <c:pt idx="1">
                  <c:v>40 - 60%</c:v>
                </c:pt>
                <c:pt idx="2">
                  <c:v>&gt; 60%</c:v>
                </c:pt>
              </c:strCache>
            </c:strRef>
          </c:cat>
          <c:val>
            <c:numRef>
              <c:f>'Fig1'!$C$14:$C$16</c:f>
              <c:numCache>
                <c:formatCode>General</c:formatCode>
                <c:ptCount val="3"/>
                <c:pt idx="0">
                  <c:v>33</c:v>
                </c:pt>
                <c:pt idx="1">
                  <c:v>22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78-407E-81C3-7D4F3CE63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3737407"/>
        <c:axId val="1113755711"/>
      </c:barChart>
      <c:catAx>
        <c:axId val="111373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755711"/>
        <c:crosses val="autoZero"/>
        <c:auto val="1"/>
        <c:lblAlgn val="ctr"/>
        <c:lblOffset val="100"/>
        <c:noMultiLvlLbl val="0"/>
      </c:catAx>
      <c:valAx>
        <c:axId val="1113755711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737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585966482871817"/>
          <c:y val="0.87048760232734124"/>
          <c:w val="0.13045012784254681"/>
          <c:h val="4.34444013582447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'MP % by income'!$B$5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income'!$A$6:$A$10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income'!$B$6:$B$10</c:f>
              <c:numCache>
                <c:formatCode>0</c:formatCode>
                <c:ptCount val="5"/>
                <c:pt idx="0">
                  <c:v>18.855633125889145</c:v>
                </c:pt>
                <c:pt idx="1">
                  <c:v>59.228963675114819</c:v>
                </c:pt>
                <c:pt idx="2">
                  <c:v>68.113144786067153</c:v>
                </c:pt>
                <c:pt idx="3">
                  <c:v>63.787321472063155</c:v>
                </c:pt>
                <c:pt idx="4">
                  <c:v>46.408084619759251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73-4236-AB39-10C7B872953B}"/>
            </c:ext>
          </c:extLst>
        </c:ser>
        <c:ser>
          <c:idx val="1"/>
          <c:order val="1"/>
          <c:tx>
            <c:strRef>
              <c:f>'MP % by income'!$C$5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income'!$A$6:$A$10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income'!$C$6:$C$10</c:f>
              <c:numCache>
                <c:formatCode>0</c:formatCode>
                <c:ptCount val="5"/>
                <c:pt idx="0">
                  <c:v>18.035829693804871</c:v>
                </c:pt>
                <c:pt idx="1">
                  <c:v>50.632442890237868</c:v>
                </c:pt>
                <c:pt idx="2">
                  <c:v>56.770657295091986</c:v>
                </c:pt>
                <c:pt idx="3">
                  <c:v>50.765350332376556</c:v>
                </c:pt>
                <c:pt idx="4">
                  <c:v>43.232363811070101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73-4236-AB39-10C7B87295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'MP % by income'!$B$25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income'!$A$26:$A$30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income'!$B$26:$B$30</c:f>
              <c:numCache>
                <c:formatCode>0</c:formatCode>
                <c:ptCount val="5"/>
                <c:pt idx="0">
                  <c:v>30.609915894252442</c:v>
                </c:pt>
                <c:pt idx="1">
                  <c:v>75.444000817469927</c:v>
                </c:pt>
                <c:pt idx="2">
                  <c:v>77.30898876404494</c:v>
                </c:pt>
                <c:pt idx="3">
                  <c:v>70.594746604439663</c:v>
                </c:pt>
                <c:pt idx="4">
                  <c:v>61.557223205668599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0-4D33-B1F7-D3D6187B22C1}"/>
            </c:ext>
          </c:extLst>
        </c:ser>
        <c:ser>
          <c:idx val="1"/>
          <c:order val="1"/>
          <c:tx>
            <c:strRef>
              <c:f>'MP % by income'!$C$25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'MP % by income'!$A$26:$A$30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'MP % by income'!$C$26:$C$30</c:f>
              <c:numCache>
                <c:formatCode>0</c:formatCode>
                <c:ptCount val="5"/>
                <c:pt idx="0">
                  <c:v>31.233553218707357</c:v>
                </c:pt>
                <c:pt idx="1">
                  <c:v>63.199093686186217</c:v>
                </c:pt>
                <c:pt idx="2">
                  <c:v>67.713479513239122</c:v>
                </c:pt>
                <c:pt idx="3">
                  <c:v>49.170371933820903</c:v>
                </c:pt>
                <c:pt idx="4">
                  <c:v>56.687711716851688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0-4D33-B1F7-D3D6187B22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0.02"/>
          <c:y val="0.29286376274328085"/>
          <c:w val="0.97555555555555551"/>
          <c:h val="0.481927710843373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'Distribution tables'!$B$14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'Distribution tables'!$A$15:$A$19</c:f>
              <c:strCache>
                <c:ptCount val="5"/>
                <c:pt idx="0">
                  <c:v>Less than 50 </c:v>
                </c:pt>
                <c:pt idx="1">
                  <c:v>50 – 100</c:v>
                </c:pt>
                <c:pt idx="2">
                  <c:v>100 - 200</c:v>
                </c:pt>
                <c:pt idx="3">
                  <c:v>200 or more</c:v>
                </c:pt>
                <c:pt idx="4">
                  <c:v>All </c:v>
                </c:pt>
              </c:strCache>
            </c:strRef>
          </c:cat>
          <c:val>
            <c:numRef>
              <c:f>'Distribution tables'!$B$15:$B$19</c:f>
              <c:numCache>
                <c:formatCode>General</c:formatCode>
                <c:ptCount val="5"/>
                <c:pt idx="0">
                  <c:v>48</c:v>
                </c:pt>
                <c:pt idx="1">
                  <c:v>62</c:v>
                </c:pt>
                <c:pt idx="2">
                  <c:v>64</c:v>
                </c:pt>
                <c:pt idx="3">
                  <c:v>62</c:v>
                </c:pt>
                <c:pt idx="4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E-4747-AD16-BAA65F14FF4A}"/>
            </c:ext>
          </c:extLst>
        </c:ser>
        <c:ser>
          <c:idx val="1"/>
          <c:order val="1"/>
          <c:tx>
            <c:strRef>
              <c:f>'Distribution tables'!$C$14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'Distribution tables'!$A$15:$A$19</c:f>
              <c:strCache>
                <c:ptCount val="5"/>
                <c:pt idx="0">
                  <c:v>Less than 50 </c:v>
                </c:pt>
                <c:pt idx="1">
                  <c:v>50 – 100</c:v>
                </c:pt>
                <c:pt idx="2">
                  <c:v>100 - 200</c:v>
                </c:pt>
                <c:pt idx="3">
                  <c:v>200 or more</c:v>
                </c:pt>
                <c:pt idx="4">
                  <c:v>All </c:v>
                </c:pt>
              </c:strCache>
            </c:strRef>
          </c:cat>
          <c:val>
            <c:numRef>
              <c:f>'Distribution tables'!$C$15:$C$19</c:f>
              <c:numCache>
                <c:formatCode>General</c:formatCode>
                <c:ptCount val="5"/>
                <c:pt idx="0">
                  <c:v>32</c:v>
                </c:pt>
                <c:pt idx="1">
                  <c:v>53</c:v>
                </c:pt>
                <c:pt idx="2">
                  <c:v>56</c:v>
                </c:pt>
                <c:pt idx="3">
                  <c:v>53</c:v>
                </c:pt>
                <c:pt idx="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6E-4747-AD16-BAA65F14F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15452016"/>
        <c:axId val="1615444528"/>
      </c:barChart>
      <c:catAx>
        <c:axId val="161545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15444528"/>
        <c:crosses val="autoZero"/>
        <c:auto val="1"/>
        <c:lblAlgn val="ctr"/>
        <c:lblOffset val="100"/>
        <c:noMultiLvlLbl val="0"/>
      </c:catAx>
      <c:valAx>
        <c:axId val="1615444528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154520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585966754155729"/>
          <c:y val="0.83039851714550506"/>
          <c:w val="0.1682806649168854"/>
          <c:h val="5.90723242927967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35055774278216"/>
          <c:y val="0.35377592774861477"/>
          <c:w val="0.87373277559055118"/>
          <c:h val="0.40354467410323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'Historical Penalties'!$B$3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174A7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'Historical Penalties'!$A$4:$A$8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'Historical Penalties'!$B$4:$B$8</c:f>
              <c:numCache>
                <c:formatCode>0</c:formatCode>
                <c:ptCount val="5"/>
                <c:pt idx="0">
                  <c:v>39</c:v>
                </c:pt>
                <c:pt idx="1">
                  <c:v>77</c:v>
                </c:pt>
                <c:pt idx="2">
                  <c:v>72</c:v>
                </c:pt>
                <c:pt idx="3">
                  <c:v>73</c:v>
                </c:pt>
                <c:pt idx="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78-4273-9DC7-FC176DE8AA9B}"/>
            </c:ext>
          </c:extLst>
        </c:ser>
        <c:ser>
          <c:idx val="1"/>
          <c:order val="1"/>
          <c:tx>
            <c:strRef>
              <c:f>'Historical Penalties'!$C$3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F057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'Historical Penalties'!$A$4:$A$8</c:f>
              <c:strCache>
                <c:ptCount val="5"/>
                <c:pt idx="0">
                  <c:v>&lt;50</c:v>
                </c:pt>
                <c:pt idx="1">
                  <c:v>50–100</c:v>
                </c:pt>
                <c:pt idx="2">
                  <c:v>100–200</c:v>
                </c:pt>
                <c:pt idx="3">
                  <c:v>≥200</c:v>
                </c:pt>
                <c:pt idx="4">
                  <c:v>All</c:v>
                </c:pt>
              </c:strCache>
            </c:strRef>
          </c:cat>
          <c:val>
            <c:numRef>
              <c:f>'Historical Penalties'!$C$4:$C$8</c:f>
              <c:numCache>
                <c:formatCode>0</c:formatCode>
                <c:ptCount val="5"/>
                <c:pt idx="0">
                  <c:v>37</c:v>
                </c:pt>
                <c:pt idx="1">
                  <c:v>68</c:v>
                </c:pt>
                <c:pt idx="2">
                  <c:v>72</c:v>
                </c:pt>
                <c:pt idx="3">
                  <c:v>77</c:v>
                </c:pt>
                <c:pt idx="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78-4273-9DC7-FC176DE8A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9153808"/>
        <c:axId val="189156720"/>
      </c:barChart>
      <c:catAx>
        <c:axId val="18915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rgbClr val="000000">
                <a:lumMod val="100000"/>
              </a:srgb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6720"/>
        <c:crosses val="autoZero"/>
        <c:auto val="1"/>
        <c:lblAlgn val="ctr"/>
        <c:lblOffset val="100"/>
        <c:noMultiLvlLbl val="0"/>
      </c:catAx>
      <c:valAx>
        <c:axId val="189156720"/>
        <c:scaling>
          <c:orientation val="minMax"/>
          <c:max val="100"/>
        </c:scaling>
        <c:delete val="0"/>
        <c:axPos val="l"/>
        <c:majorGridlines>
          <c:spPr>
            <a:ln w="12700" cap="flat" cmpd="sng" algn="ctr">
              <a:solidFill>
                <a:srgbClr val="D9D9D9"/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>
                <a:noFill/>
              </a14:hiddenLine>
            </a:ext>
          </a:extLst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15380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41585958005249346"/>
          <c:y val="0.8817129629629632"/>
          <c:w val="0.26293853893263341"/>
          <c:h val="4.61502533537474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25400" cap="flat" cmpd="sng" algn="ctr">
      <a:noFill/>
      <a:round/>
    </a:ln>
    <a:effectLst/>
  </c:spPr>
  <c:txPr>
    <a:bodyPr/>
    <a:lstStyle/>
    <a:p>
      <a:pPr>
        <a:defRPr sz="1200"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All</a:t>
          </a:r>
          <a:r>
            <a:rPr lang="en-US" sz="2000" b="0" baseline="0" dirty="0">
              <a:latin typeface="Arial" panose="020B0604020202020204" pitchFamily="34" charset="0"/>
            </a:rPr>
            <a:t> Couples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Percentage</a:t>
          </a:r>
          <a:r>
            <a:rPr lang="en-US" sz="1800" b="0" i="1" baseline="0" dirty="0">
              <a:latin typeface="Arial" panose="020B0604020202020204" pitchFamily="34" charset="0"/>
            </a:rPr>
            <a:t> points</a:t>
          </a:r>
          <a:endParaRPr lang="en-US" sz="18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0.96771</cdr:x>
      <cdr:y>0.26474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784034"/>
          <a:ext cx="3539490" cy="339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Couples</a:t>
          </a:r>
          <a:r>
            <a:rPr lang="en-US" sz="2000" b="0" baseline="0" dirty="0">
              <a:latin typeface="Arial" panose="020B0604020202020204" pitchFamily="34" charset="0"/>
            </a:rPr>
            <a:t> with Dependents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4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9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Percentage</a:t>
          </a:r>
          <a:r>
            <a:rPr lang="en-US" sz="1800" b="0" i="1" baseline="0" dirty="0">
              <a:latin typeface="Arial" panose="020B0604020202020204" pitchFamily="34" charset="0"/>
            </a:rPr>
            <a:t> points</a:t>
          </a:r>
          <a:endParaRPr lang="en-US" sz="18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6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All</a:t>
          </a:r>
          <a:r>
            <a:rPr lang="en-US" sz="2000" b="0" baseline="0" dirty="0">
              <a:latin typeface="Arial" panose="020B0604020202020204" pitchFamily="34" charset="0"/>
            </a:rPr>
            <a:t> Couples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4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3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Percentage</a:t>
          </a:r>
          <a:r>
            <a:rPr lang="en-US" sz="1800" b="0" i="1" baseline="0" dirty="0">
              <a:latin typeface="Arial" panose="020B0604020202020204" pitchFamily="34" charset="0"/>
            </a:rPr>
            <a:t> points</a:t>
          </a:r>
          <a:endParaRPr lang="en-US" sz="18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0.95521</cdr:x>
      <cdr:y>0.28023</cdr:y>
    </cdr:to>
    <cdr:sp macro="" textlink="">
      <cdr:nvSpPr>
        <cdr:cNvPr id="16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784034"/>
          <a:ext cx="3493770" cy="405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Two-Earner</a:t>
          </a:r>
          <a:r>
            <a:rPr lang="en-US" sz="1400" b="0" baseline="0" dirty="0">
              <a:latin typeface="Arial" panose="020B0604020202020204" pitchFamily="34" charset="0"/>
            </a:rPr>
            <a:t> </a:t>
          </a:r>
          <a:r>
            <a:rPr lang="en-US" sz="2000" b="0" baseline="0" dirty="0">
              <a:latin typeface="Arial" panose="020B0604020202020204" pitchFamily="34" charset="0"/>
            </a:rPr>
            <a:t>Couples</a:t>
          </a:r>
          <a:endParaRPr lang="en-US" sz="1400" b="0" dirty="0">
            <a:latin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Two-Earner</a:t>
          </a:r>
          <a:r>
            <a:rPr lang="en-US" sz="2000" b="0" baseline="0" dirty="0">
              <a:latin typeface="Arial" panose="020B0604020202020204" pitchFamily="34" charset="0"/>
            </a:rPr>
            <a:t> Couples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0.28105</cdr:x>
      <cdr:y>0.7913</cdr:y>
    </cdr:from>
    <cdr:to>
      <cdr:x>0.72563</cdr:x>
      <cdr:y>0.86986</cdr:y>
    </cdr:to>
    <cdr:sp macro="" textlink="">
      <cdr:nvSpPr>
        <cdr:cNvPr id="2" name="XAxisBox">
          <a:extLst xmlns:a="http://schemas.openxmlformats.org/drawingml/2006/main">
            <a:ext uri="{FF2B5EF4-FFF2-40B4-BE49-F238E27FC236}">
              <a16:creationId xmlns:a16="http://schemas.microsoft.com/office/drawing/2014/main" id="{FF46CB9D-B617-4006-A0EB-E34AF3C17094}"/>
            </a:ext>
          </a:extLst>
        </cdr:cNvPr>
        <cdr:cNvSpPr txBox="1"/>
      </cdr:nvSpPr>
      <cdr:spPr>
        <a:xfrm xmlns:a="http://schemas.openxmlformats.org/drawingml/2006/main">
          <a:off x="2071984" y="3689426"/>
          <a:ext cx="3277600" cy="3662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Percent</a:t>
          </a:r>
          <a:r>
            <a:rPr lang="en-US" sz="1200" i="1" baseline="0">
              <a:latin typeface="Arial" panose="020B0604020202020204" pitchFamily="34" charset="0"/>
            </a:rPr>
            <a:t> of Higher Earner's Income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0.03473</cdr:y>
    </cdr:from>
    <cdr:to>
      <cdr:x>0.88333</cdr:x>
      <cdr:y>0.238</cdr:y>
    </cdr:to>
    <cdr:sp macro="" textlink="">
      <cdr:nvSpPr>
        <cdr:cNvPr id="6" name="TitleBox">
          <a:extLst xmlns:a="http://schemas.openxmlformats.org/drawingml/2006/main">
            <a:ext uri="{FF2B5EF4-FFF2-40B4-BE49-F238E27FC236}">
              <a16:creationId xmlns:a16="http://schemas.microsoft.com/office/drawing/2014/main" id="{D02B9093-1FE9-493C-8F6B-8F5DBC5F683E}"/>
            </a:ext>
          </a:extLst>
        </cdr:cNvPr>
        <cdr:cNvSpPr txBox="1"/>
      </cdr:nvSpPr>
      <cdr:spPr>
        <a:xfrm xmlns:a="http://schemas.openxmlformats.org/drawingml/2006/main">
          <a:off x="0" y="161925"/>
          <a:ext cx="6512218" cy="9477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endParaRPr lang="en-US" sz="1800" b="0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0.22953</cdr:y>
    </cdr:from>
    <cdr:to>
      <cdr:x>0.55556</cdr:x>
      <cdr:y>0.2962</cdr:y>
    </cdr:to>
    <cdr:sp macro="" textlink="">
      <cdr:nvSpPr>
        <cdr:cNvPr id="8" name="YAxisLabelBox">
          <a:extLst xmlns:a="http://schemas.openxmlformats.org/drawingml/2006/main">
            <a:ext uri="{FF2B5EF4-FFF2-40B4-BE49-F238E27FC236}">
              <a16:creationId xmlns:a16="http://schemas.microsoft.com/office/drawing/2014/main" id="{36D59152-FA41-4180-AD5A-0C4116BC54AE}"/>
            </a:ext>
          </a:extLst>
        </cdr:cNvPr>
        <cdr:cNvSpPr txBox="1"/>
      </cdr:nvSpPr>
      <cdr:spPr>
        <a:xfrm xmlns:a="http://schemas.openxmlformats.org/drawingml/2006/main">
          <a:off x="0" y="1027203"/>
          <a:ext cx="4254534" cy="298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  <a:endParaRPr lang="en-US" sz="1200" b="0" i="1" dirty="0">
            <a:latin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  <a:endParaRPr lang="en-US" sz="12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All</a:t>
          </a:r>
          <a:r>
            <a:rPr lang="en-US" sz="2000" b="0" baseline="0" dirty="0">
              <a:latin typeface="Arial" panose="020B0604020202020204" pitchFamily="34" charset="0"/>
            </a:rPr>
            <a:t> Couples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  <a:endParaRPr lang="en-US" sz="12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0.97708</cdr:x>
      <cdr:y>0.2585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783497"/>
          <a:ext cx="3573780" cy="31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Couples</a:t>
          </a:r>
          <a:r>
            <a:rPr lang="en-US" sz="2000" b="0" baseline="0" dirty="0">
              <a:latin typeface="Arial" panose="020B0604020202020204" pitchFamily="34" charset="0"/>
            </a:rPr>
            <a:t> with Dependents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0.26004</cdr:x>
      <cdr:y>0.77776</cdr:y>
    </cdr:from>
    <cdr:to>
      <cdr:x>0.7444</cdr:x>
      <cdr:y>0.85631</cdr:y>
    </cdr:to>
    <cdr:sp macro="" textlink="">
      <cdr:nvSpPr>
        <cdr:cNvPr id="2" name="XAxisBox">
          <a:extLst xmlns:a="http://schemas.openxmlformats.org/drawingml/2006/main">
            <a:ext uri="{FF2B5EF4-FFF2-40B4-BE49-F238E27FC236}">
              <a16:creationId xmlns:a16="http://schemas.microsoft.com/office/drawing/2014/main" id="{3326E068-9C22-4BEF-9272-21F8D28E7C8F}"/>
            </a:ext>
          </a:extLst>
        </cdr:cNvPr>
        <cdr:cNvSpPr txBox="1"/>
      </cdr:nvSpPr>
      <cdr:spPr>
        <a:xfrm xmlns:a="http://schemas.openxmlformats.org/drawingml/2006/main">
          <a:off x="1486143" y="2666925"/>
          <a:ext cx="2768130" cy="2693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Adjusted</a:t>
          </a:r>
          <a:r>
            <a:rPr lang="en-US" sz="1200" i="1" baseline="0">
              <a:latin typeface="Arial" panose="020B0604020202020204" pitchFamily="34" charset="0"/>
            </a:rPr>
            <a:t> Gross Income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0.0162</cdr:y>
    </cdr:from>
    <cdr:to>
      <cdr:x>0.55556</cdr:x>
      <cdr:y>0.25231</cdr:y>
    </cdr:to>
    <cdr:sp macro="" textlink="">
      <cdr:nvSpPr>
        <cdr:cNvPr id="6" name="TitleBox">
          <a:extLst xmlns:a="http://schemas.openxmlformats.org/drawingml/2006/main">
            <a:ext uri="{FF2B5EF4-FFF2-40B4-BE49-F238E27FC236}">
              <a16:creationId xmlns:a16="http://schemas.microsoft.com/office/drawing/2014/main" id="{5F144014-C7CA-4F59-B9F9-7348AB5DF9C9}"/>
            </a:ext>
          </a:extLst>
        </cdr:cNvPr>
        <cdr:cNvSpPr txBox="1"/>
      </cdr:nvSpPr>
      <cdr:spPr>
        <a:xfrm xmlns:a="http://schemas.openxmlformats.org/drawingml/2006/main">
          <a:off x="0" y="55564"/>
          <a:ext cx="3175000" cy="809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1800" b="0">
              <a:latin typeface="Arial" panose="020B0604020202020204" pitchFamily="34" charset="0"/>
            </a:rPr>
            <a:t>Share of Couples with Dependents</a:t>
          </a:r>
        </a:p>
      </cdr:txBody>
    </cdr:sp>
  </cdr:relSizeAnchor>
  <cdr:relSizeAnchor xmlns:cdr="http://schemas.openxmlformats.org/drawingml/2006/chartDrawing">
    <cdr:from>
      <cdr:x>0</cdr:x>
      <cdr:y>0.21131</cdr:y>
    </cdr:from>
    <cdr:to>
      <cdr:x>0.55556</cdr:x>
      <cdr:y>0.27804</cdr:y>
    </cdr:to>
    <cdr:sp macro="" textlink="">
      <cdr:nvSpPr>
        <cdr:cNvPr id="8" name="YAxisLabelBox">
          <a:extLst xmlns:a="http://schemas.openxmlformats.org/drawingml/2006/main">
            <a:ext uri="{FF2B5EF4-FFF2-40B4-BE49-F238E27FC236}">
              <a16:creationId xmlns:a16="http://schemas.microsoft.com/office/drawing/2014/main" id="{9313845B-2F73-44D9-B5D7-BE2690071910}"/>
            </a:ext>
          </a:extLst>
        </cdr:cNvPr>
        <cdr:cNvSpPr txBox="1"/>
      </cdr:nvSpPr>
      <cdr:spPr>
        <a:xfrm xmlns:a="http://schemas.openxmlformats.org/drawingml/2006/main">
          <a:off x="0" y="723900"/>
          <a:ext cx="3175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200" b="0" i="1">
              <a:latin typeface="Arial" panose="020B0604020202020204" pitchFamily="34" charset="0"/>
            </a:rPr>
            <a:t>Percent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  <a:endParaRPr lang="en-US" sz="12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2000</a:t>
          </a:r>
          <a:r>
            <a:rPr lang="en-US" sz="2000" b="0" baseline="0" dirty="0">
              <a:latin typeface="Arial" panose="020B0604020202020204" pitchFamily="34" charset="0"/>
            </a:rPr>
            <a:t> Law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</a:t>
          </a:r>
          <a:endParaRPr lang="en-US" sz="12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2018</a:t>
          </a:r>
          <a:r>
            <a:rPr lang="en-US" sz="2000" b="0" baseline="0" dirty="0">
              <a:latin typeface="Arial" panose="020B0604020202020204" pitchFamily="34" charset="0"/>
            </a:rPr>
            <a:t> Law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0.3405</cdr:x>
      <cdr:y>0.8204</cdr:y>
    </cdr:from>
    <cdr:to>
      <cdr:x>0.66617</cdr:x>
      <cdr:y>0.89896</cdr:y>
    </cdr:to>
    <cdr:sp macro="" textlink="">
      <cdr:nvSpPr>
        <cdr:cNvPr id="3" name="XAxisBox">
          <a:extLst xmlns:a="http://schemas.openxmlformats.org/drawingml/2006/main">
            <a:ext uri="{FF2B5EF4-FFF2-40B4-BE49-F238E27FC236}">
              <a16:creationId xmlns:a16="http://schemas.microsoft.com/office/drawing/2014/main" id="{A85658D1-A5A5-4A7D-99D8-7EEFC7F91ED5}"/>
            </a:ext>
          </a:extLst>
        </cdr:cNvPr>
        <cdr:cNvSpPr txBox="1"/>
      </cdr:nvSpPr>
      <cdr:spPr>
        <a:xfrm xmlns:a="http://schemas.openxmlformats.org/drawingml/2006/main">
          <a:off x="1245413" y="3600846"/>
          <a:ext cx="1191170" cy="344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i="1">
              <a:latin typeface="Arial" panose="020B0604020202020204" pitchFamily="34" charset="0"/>
            </a:rPr>
            <a:t>AGI</a:t>
          </a:r>
          <a:r>
            <a:rPr lang="en-US" sz="1200" i="1" baseline="0">
              <a:latin typeface="Arial" panose="020B0604020202020204" pitchFamily="34" charset="0"/>
            </a:rPr>
            <a:t> Class ($ thousands)</a:t>
          </a:r>
          <a:endParaRPr lang="en-US" sz="1200" i="1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0.0026</cdr:x>
      <cdr:y>0.25451</cdr:y>
    </cdr:from>
    <cdr:to>
      <cdr:x>0.55816</cdr:x>
      <cdr:y>0.32118</cdr:y>
    </cdr:to>
    <cdr:sp macro="" textlink="">
      <cdr:nvSpPr>
        <cdr:cNvPr id="11" name="YAxisLabelBox">
          <a:extLst xmlns:a="http://schemas.openxmlformats.org/drawingml/2006/main">
            <a:ext uri="{FF2B5EF4-FFF2-40B4-BE49-F238E27FC236}">
              <a16:creationId xmlns:a16="http://schemas.microsoft.com/office/drawing/2014/main" id="{4A93E288-DE50-456E-BABD-51C922F91D93}"/>
            </a:ext>
          </a:extLst>
        </cdr:cNvPr>
        <cdr:cNvSpPr txBox="1"/>
      </cdr:nvSpPr>
      <cdr:spPr>
        <a:xfrm xmlns:a="http://schemas.openxmlformats.org/drawingml/2006/main">
          <a:off x="9525" y="1117087"/>
          <a:ext cx="2032016" cy="292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800" b="0" i="1" dirty="0">
              <a:latin typeface="Arial" panose="020B0604020202020204" pitchFamily="34" charset="0"/>
            </a:rPr>
            <a:t>Percentage</a:t>
          </a:r>
          <a:r>
            <a:rPr lang="en-US" sz="1800" b="0" i="1" baseline="0" dirty="0">
              <a:latin typeface="Arial" panose="020B0604020202020204" pitchFamily="34" charset="0"/>
            </a:rPr>
            <a:t> points</a:t>
          </a:r>
          <a:endParaRPr lang="en-US" sz="1800" b="0" i="1" dirty="0">
            <a:latin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0.18478</cdr:y>
    </cdr:from>
    <cdr:to>
      <cdr:x>0.55556</cdr:x>
      <cdr:y>0.25885</cdr:y>
    </cdr:to>
    <cdr:sp macro="" textlink="">
      <cdr:nvSpPr>
        <cdr:cNvPr id="15" name="SubTitleBox">
          <a:extLst xmlns:a="http://schemas.openxmlformats.org/drawingml/2006/main">
            <a:ext uri="{FF2B5EF4-FFF2-40B4-BE49-F238E27FC236}">
              <a16:creationId xmlns:a16="http://schemas.microsoft.com/office/drawing/2014/main" id="{7B2F8D2C-48A5-4E9D-9490-2D2E45EFA0E9}"/>
            </a:ext>
          </a:extLst>
        </cdr:cNvPr>
        <cdr:cNvSpPr txBox="1"/>
      </cdr:nvSpPr>
      <cdr:spPr>
        <a:xfrm xmlns:a="http://schemas.openxmlformats.org/drawingml/2006/main">
          <a:off x="0" y="811035"/>
          <a:ext cx="2032016" cy="3251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 anchor="ctr" anchorCtr="0"/>
        <a:lstStyle xmlns:a="http://schemas.openxmlformats.org/drawingml/2006/main"/>
        <a:p xmlns:a="http://schemas.openxmlformats.org/drawingml/2006/main">
          <a:r>
            <a:rPr lang="en-US" sz="2000" b="0" dirty="0">
              <a:latin typeface="Arial" panose="020B0604020202020204" pitchFamily="34" charset="0"/>
            </a:rPr>
            <a:t>All</a:t>
          </a:r>
          <a:r>
            <a:rPr lang="en-US" sz="2000" b="0" baseline="0" dirty="0">
              <a:latin typeface="Arial" panose="020B0604020202020204" pitchFamily="34" charset="0"/>
            </a:rPr>
            <a:t> Couples</a:t>
          </a:r>
          <a:endParaRPr lang="en-US" sz="2000" b="0" dirty="0">
            <a:latin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ECC16DEC-CC2B-4903-84ED-943548A98A06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B0B908E7-9542-4BAB-9F0F-53DE6F7CE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69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E2BCD-9CB7-4A74-94EC-6357C9420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5F723F-CAB7-48FE-8E6F-8A1CE3858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37FDC-B54A-458F-B049-BF0F71F33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91C5F-820C-4A83-AFF2-40B08916DF0A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C6823-F9AB-400B-8F6C-8572FFFE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F869E-9B73-406F-9088-0526D57D0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8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1E434-BBBD-46EA-A81B-4643A7C7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59187-5E64-4DEB-80D2-3E7A3C848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A8429-D2F4-446E-A410-C3BD3A9A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11E5D-994E-4523-9CCD-CA13D1647CED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04168-2CE7-43CB-B618-0A5D99C1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6C3B9-795C-40FC-9B11-750BF47E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0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A7294-41D0-4856-9332-0129479DC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9AC6C-C293-4B58-B54F-388AA71BE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9AAC9-3EBA-40AC-9E31-5954D0C15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8F1F7-6EB8-4286-829B-D95F980E6E87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8EE0D-8763-474D-8C19-C0E265B5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2E203-28F8-480A-B9E3-EA203FD12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2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A401-A571-4556-99CF-09C1697F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8CE7-8F95-433D-B72C-3AE24F3C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5485B-3AD9-4BCD-9580-91881D3EF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9116-2262-458C-8D90-3AB7BFD1E519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C98B7-B7F6-49C3-B379-C11B628A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7D6B6-B34C-4E96-AC44-59060B988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6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AC6E1-0156-4017-8BAF-A17FCF5C8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E39C4-08F9-4800-BDFF-A9E6A8229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B83BB-49CF-4B6A-9A5E-AB277673E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A4A1-F66F-4C37-8707-87C8CDD95D3F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8B647-9F55-4895-80E3-BD00AEC5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AE5AE-FC66-470D-BB56-2D354FA4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0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5F8E9-F390-409D-B468-9C708CD3E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DA1B4-8725-43B2-AAA5-5940FCB47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B802F4-1F4E-4F83-A670-CA41FB250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57219-7CD8-49A8-B0A2-276B46114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53DC3-B936-4E1C-B390-25DF9138D111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7113-1BD7-45F6-88DD-0326636EB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229F7-CC21-4306-A6D1-B2D08A95D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5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5858-2464-4921-88BC-95AE68D8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6D9C4-D7EC-4A2D-B86C-74CB1D4CF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26759-2F6B-419E-BF8E-8E0471281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049043-5666-4B60-BB1C-8171861495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3CCD3-8720-4000-9AD0-2CD8B70ED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247133-F2B5-44EF-9D76-DDC1DEAE8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7D933-A0A3-4981-AA25-E40BEA4C36D3}" type="datetime1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29FC6A-21A6-4E48-BAC1-4A799CBD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FC6126-4CEC-4CC0-904E-E7CF36F2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2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74EE-F75B-453E-AAEE-4BA2B677D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17FEA9-0EAC-4144-8CA5-875992DE5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40FD0-9517-45A0-976F-7375ED0E6C5D}" type="datetime1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BEE4F-E94B-4B46-A298-F317576F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914865-75BC-4716-B17B-69A5FB37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4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DB3CF-5147-4E6B-9F75-EE904723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80321-6DA9-44B4-813C-50DE2A0F5F25}" type="datetime1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0F70F2-06D6-44DE-A026-40CF2C60F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97EF2-EAEE-49E1-A05B-9502890F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1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F109-3612-4B9D-8AC3-1AB52C27B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0F3D2-CFD1-4C94-9769-EC4BE052C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DE4FD-ABAA-4B45-97EC-DF552722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33399-B3D2-4FAD-8A6C-CD1AE7A2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E8D2C-1BCD-456F-B908-32528BE49AAB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7118F-6F02-4962-8150-98A60642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07EA48-2ED2-4C0C-B8BB-9B74C36B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4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1C003-C943-45C9-9F57-417A7D0B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40C839-29EF-4710-85C0-22A76FBB2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E93B5-6668-4FDD-AB9B-8B00AFDCE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0937B-077B-4A80-9163-34E5C60CA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49F9-7301-4652-B896-C3BFDB11210C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27127-A632-40C3-A4BA-AEE2A746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B84E-2700-48C2-80F6-A28BA0D43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7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C0AF14-7285-4FE4-963B-15C354BB4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3303C-FB85-43DA-A7F6-A413FD194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021EA-59D4-4D8C-950E-87E07E285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FD1F-EA10-4D82-B3A1-2E487B8E9F70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546DB-7F31-4CE8-A3BE-C8C764717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7DDEE-7C4B-4982-8B71-7D7492963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8756F-6E8F-4CCE-ABA5-B24CEAB8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9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DB6F3-9599-4E2E-B6BF-F015A8F95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48853"/>
          </a:xfrm>
        </p:spPr>
        <p:txBody>
          <a:bodyPr>
            <a:normAutofit fontScale="90000"/>
          </a:bodyPr>
          <a:lstStyle/>
          <a:p>
            <a:r>
              <a:rPr lang="en-US" dirty="0"/>
              <a:t>Racial Disparities in the Income Tax Treatment of Marriage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FA1BB-B4F9-4829-BD3A-9138561F1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1647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Janet Holtzblatt  </a:t>
            </a:r>
          </a:p>
          <a:p>
            <a:r>
              <a:rPr lang="en-US" dirty="0"/>
              <a:t>Swati Joshi</a:t>
            </a:r>
          </a:p>
          <a:p>
            <a:r>
              <a:rPr lang="en-US" dirty="0"/>
              <a:t>Nora Cahill</a:t>
            </a:r>
          </a:p>
          <a:p>
            <a:r>
              <a:rPr lang="en-US" dirty="0"/>
              <a:t>William Gale</a:t>
            </a:r>
          </a:p>
          <a:p>
            <a:endParaRPr lang="en-US" dirty="0"/>
          </a:p>
          <a:p>
            <a:r>
              <a:rPr lang="en-US" dirty="0"/>
              <a:t>Race and Stratification in the Economy </a:t>
            </a:r>
          </a:p>
          <a:p>
            <a:r>
              <a:rPr lang="en-US" dirty="0"/>
              <a:t>NBER, March 31,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4F16F-EDCA-D3A7-6FD4-8AFEC9E1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5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F17289F-6021-4779-AF0E-02197EFD38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884694"/>
              </p:ext>
            </p:extLst>
          </p:nvPr>
        </p:nvGraphicFramePr>
        <p:xfrm>
          <a:off x="1432560" y="1690688"/>
          <a:ext cx="8911590" cy="493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AD6D4D-7FB4-227F-5183-14B3BCB0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Earnings Splits by Race 	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BD9611-532C-CEF7-1331-26AB4593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2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A9D8-09C9-E429-E80C-0B6DB39E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Penalties: The Role of Dependents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4804C-E9AB-E5D4-C988-500716193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11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5808EDF-2207-4B95-8C83-5A208CA2B51E}"/>
              </a:ext>
            </a:extLst>
          </p:cNvPr>
          <p:cNvGrpSpPr/>
          <p:nvPr/>
        </p:nvGrpSpPr>
        <p:grpSpPr>
          <a:xfrm>
            <a:off x="1673464" y="1416368"/>
            <a:ext cx="8845072" cy="4470082"/>
            <a:chOff x="2022078" y="1690688"/>
            <a:chExt cx="8845072" cy="4470082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F3B9ACD6-D832-471E-A742-3CC5D763ACA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90915941"/>
                </p:ext>
              </p:extLst>
            </p:nvPr>
          </p:nvGraphicFramePr>
          <p:xfrm>
            <a:off x="2022078" y="1690688"/>
            <a:ext cx="4302521" cy="447008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5B0DB194-38AD-4185-9833-AA7ED760A92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80896663"/>
                </p:ext>
              </p:extLst>
            </p:nvPr>
          </p:nvGraphicFramePr>
          <p:xfrm>
            <a:off x="6564629" y="1727134"/>
            <a:ext cx="4302521" cy="44336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02456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BD381-C030-FAEB-88C9-0307DB2CB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Dependent Presence by Race and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4DBE0-6CC7-26CE-ADDE-BD12D6EC9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919ADB8-FDAE-4DBC-BDAD-F1CEC68E60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335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DCBBF-B105-201D-0D96-3431CFB9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13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5E2666D-D664-4785-9B5E-609F992A8CAD}"/>
              </a:ext>
            </a:extLst>
          </p:cNvPr>
          <p:cNvGrpSpPr/>
          <p:nvPr/>
        </p:nvGrpSpPr>
        <p:grpSpPr>
          <a:xfrm>
            <a:off x="1674495" y="1554284"/>
            <a:ext cx="8843010" cy="4447736"/>
            <a:chOff x="1432560" y="1908614"/>
            <a:chExt cx="8843010" cy="4447736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5D525D46-38CB-4F3B-81E4-61544B6AB9C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93000076"/>
                </p:ext>
              </p:extLst>
            </p:nvPr>
          </p:nvGraphicFramePr>
          <p:xfrm>
            <a:off x="1432560" y="1908614"/>
            <a:ext cx="4145280" cy="44477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703F317B-4F0A-4CCC-9BE5-9CDA18DB557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08919457"/>
                </p:ext>
              </p:extLst>
            </p:nvPr>
          </p:nvGraphicFramePr>
          <p:xfrm>
            <a:off x="5814060" y="1908614"/>
            <a:ext cx="4461510" cy="44477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E5F9EC-4431-728C-4D5A-ED8B9D7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210" y="712946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Tax Changes Have Reduced Marriage Penalties</a:t>
            </a:r>
          </a:p>
        </p:txBody>
      </p:sp>
    </p:spTree>
    <p:extLst>
      <p:ext uri="{BB962C8B-B14F-4D97-AF65-F5344CB8AC3E}">
        <p14:creationId xmlns:p14="http://schemas.microsoft.com/office/powerpoint/2010/main" val="2345556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A75F-07A3-4F09-AED8-BB05F6457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Reforms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6384B-F08B-4051-8BAA-5449F3A27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74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Marriage rates differ across racial groups </a:t>
            </a:r>
          </a:p>
          <a:p>
            <a:pPr lvl="1"/>
            <a:r>
              <a:rPr lang="en-US" dirty="0"/>
              <a:t>Married couples  = 22% of Black Tax Filing Units, 35% of white TFUs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White people more likely to get tax cuts from reducing marriage penalties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Individual filing option</a:t>
            </a:r>
          </a:p>
          <a:p>
            <a:pPr lvl="1"/>
            <a:r>
              <a:rPr lang="en-US" dirty="0"/>
              <a:t>Gives spouses the choice to file as a couple or as singles (or HOH)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cs typeface="Calibri" panose="020F0502020204030204"/>
              </a:rPr>
              <a:t>Eliminates all marriage penalties, at cost of $49 billion in 2018 </a:t>
            </a:r>
          </a:p>
          <a:p>
            <a:pPr lvl="1"/>
            <a:r>
              <a:rPr lang="en-US" dirty="0">
                <a:cs typeface="Calibri" panose="020F0502020204030204"/>
              </a:rPr>
              <a:t>Reduces taxes for a larger share of Black couples (46%) than white (43%) </a:t>
            </a:r>
          </a:p>
          <a:p>
            <a:pPr lvl="1"/>
            <a:r>
              <a:rPr lang="en-US" dirty="0">
                <a:cs typeface="Calibri" panose="020F0502020204030204"/>
              </a:rPr>
              <a:t>Reduces taxes for a smaller share of Black tax units (10%) than white (15%)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C2BCB-BE8E-0E53-44D2-A925B206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50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F8D7-CEEF-6237-F19F-124E5D11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 – 3 – Policy Reforms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7C133-249C-AFDE-17F8-EB6F7BA69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Second-earner deduction</a:t>
            </a:r>
          </a:p>
          <a:p>
            <a:pPr lvl="1"/>
            <a:r>
              <a:rPr lang="en-US" dirty="0"/>
              <a:t>Allows couples to deduct 10% of lower-earning spouse's income up to 90k </a:t>
            </a:r>
          </a:p>
          <a:p>
            <a:pPr lvl="1"/>
            <a:r>
              <a:rPr lang="en-US" dirty="0"/>
              <a:t>Would have cost $20 billion in 2018 </a:t>
            </a:r>
          </a:p>
          <a:p>
            <a:pPr lvl="1"/>
            <a:r>
              <a:rPr lang="en-US" dirty="0"/>
              <a:t>Small effects on share of couples with MP </a:t>
            </a:r>
          </a:p>
          <a:p>
            <a:pPr lvl="1"/>
            <a:r>
              <a:rPr lang="en-US" dirty="0"/>
              <a:t>Larger </a:t>
            </a:r>
            <a:r>
              <a:rPr lang="en-US"/>
              <a:t>effects for high-income couples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21272-8B48-1F5B-9722-CA2B2CC7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90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651EE-178F-14BA-9348-A93039CB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16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EE999D-94AF-4CBE-B702-E6A2E6210773}"/>
              </a:ext>
            </a:extLst>
          </p:cNvPr>
          <p:cNvGrpSpPr/>
          <p:nvPr/>
        </p:nvGrpSpPr>
        <p:grpSpPr>
          <a:xfrm>
            <a:off x="1653540" y="1334134"/>
            <a:ext cx="8884920" cy="4667251"/>
            <a:chOff x="1706880" y="1825624"/>
            <a:chExt cx="8884920" cy="4667251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3A349779-1F67-4EC6-B8AA-D97DE2B4D0D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55778053"/>
                </p:ext>
              </p:extLst>
            </p:nvPr>
          </p:nvGraphicFramePr>
          <p:xfrm>
            <a:off x="1706880" y="1825624"/>
            <a:ext cx="4259580" cy="4667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877D2622-4BAA-4DF4-A8A1-7808DE04D0C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52516234"/>
                </p:ext>
              </p:extLst>
            </p:nvPr>
          </p:nvGraphicFramePr>
          <p:xfrm>
            <a:off x="6332220" y="1825625"/>
            <a:ext cx="4259580" cy="4667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FA9EAD-1E42-295C-945F-11457F0C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 in Net Marriage Bonus (+) or Penalty (-) As Share of Income, Individual Filling Option</a:t>
            </a:r>
          </a:p>
        </p:txBody>
      </p:sp>
    </p:spTree>
    <p:extLst>
      <p:ext uri="{BB962C8B-B14F-4D97-AF65-F5344CB8AC3E}">
        <p14:creationId xmlns:p14="http://schemas.microsoft.com/office/powerpoint/2010/main" val="1574513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C11B6-E4E4-494C-8B1A-7263A7E9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17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2A09A08-CC66-48FC-B3F5-3B182EBAE687}"/>
              </a:ext>
            </a:extLst>
          </p:cNvPr>
          <p:cNvGrpSpPr/>
          <p:nvPr/>
        </p:nvGrpSpPr>
        <p:grpSpPr>
          <a:xfrm>
            <a:off x="1657350" y="1346042"/>
            <a:ext cx="8877300" cy="4608988"/>
            <a:chOff x="998220" y="1437482"/>
            <a:chExt cx="8877300" cy="4608988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D1CA16AD-CCF0-4BCD-B602-0496FB71A3D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98839972"/>
                </p:ext>
              </p:extLst>
            </p:nvPr>
          </p:nvGraphicFramePr>
          <p:xfrm>
            <a:off x="998220" y="1437482"/>
            <a:ext cx="4202430" cy="46089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C84E1CA9-B869-41F2-B4A0-5E6425F98B2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890400400"/>
                </p:ext>
              </p:extLst>
            </p:nvPr>
          </p:nvGraphicFramePr>
          <p:xfrm>
            <a:off x="5673090" y="1437483"/>
            <a:ext cx="4202430" cy="46089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6CC770-E606-474F-8B4C-37523082B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in Prevalence of Marriage Penalties, Two-Earner Deduction</a:t>
            </a:r>
          </a:p>
        </p:txBody>
      </p:sp>
    </p:spTree>
    <p:extLst>
      <p:ext uri="{BB962C8B-B14F-4D97-AF65-F5344CB8AC3E}">
        <p14:creationId xmlns:p14="http://schemas.microsoft.com/office/powerpoint/2010/main" val="2880164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10199-0B3F-41BC-A8A4-E89932521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Marriage Penalties as an Effect and Cause of Structural Racism and Racial Disparities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FDA30-D578-43AC-BD3A-158D49E06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Effect – Lower earnings for Black men may encourage more work among Black women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Cause – Penalties reduce after-tax income for Black couples and thus reduce their ability to accumulate wealth, relative to white couples with the same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6DE2E-452A-022C-A81C-2351749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93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3FC6C-83E4-4262-9804-14ADBA177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B8DD6-0531-4FBD-AB12-86185C85A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 policy can cause and affect racial disparities even if the language in the code is race-blind. </a:t>
            </a:r>
          </a:p>
          <a:p>
            <a:pPr lvl="1"/>
            <a:r>
              <a:rPr lang="en-US" dirty="0"/>
              <a:t>Marriage penalty is one example – hinging on racial differences in the allocation of earnings among spouses, presence of dependents, and income levels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Broader issues </a:t>
            </a:r>
          </a:p>
          <a:p>
            <a:pPr lvl="1"/>
            <a:r>
              <a:rPr lang="en-US" dirty="0"/>
              <a:t>Income exclusions, deductions, preferential rates, etc. may be other examples (work in progress) </a:t>
            </a:r>
          </a:p>
          <a:p>
            <a:pPr lvl="1"/>
            <a:r>
              <a:rPr lang="en-US" dirty="0"/>
              <a:t>Links with structural racism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8CFD7-FD36-9583-A846-3880994A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5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7AC41-D08A-4490-99DE-35AB86D50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F406F-1E5B-49BA-938B-49759451D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>
            <a:normAutofit lnSpcReduction="10000"/>
          </a:bodyPr>
          <a:lstStyle/>
          <a:p>
            <a:r>
              <a:rPr lang="en-US" sz="3100" dirty="0"/>
              <a:t>Overarching issue – When are ostensibly race-blind institutions and rules truly race-neutral and when do they reinforce or exacerbate pre-existing disparities? </a:t>
            </a:r>
          </a:p>
          <a:p>
            <a:endParaRPr lang="en-US" sz="3100" dirty="0"/>
          </a:p>
          <a:p>
            <a:r>
              <a:rPr lang="en-US" sz="2700" dirty="0"/>
              <a:t>Income tax laws are (generally) race-blind but racial disparities can arise when factors that affect tax liability are correlated with race (Brown 2021)</a:t>
            </a:r>
          </a:p>
          <a:p>
            <a:endParaRPr lang="en-US" sz="2700" dirty="0"/>
          </a:p>
          <a:p>
            <a:r>
              <a:rPr lang="en-US" sz="3100" dirty="0"/>
              <a:t>This paper – Tests for racial disparities in the tax treatment of marriage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4F9B9-05F4-7194-BCBF-FFF6A03A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141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5A952-D809-4167-A0BF-21F54C70C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525C8-8DA7-4A9D-B6BE-ABC2B36CF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obtain similar results to Alm et al. (2023), who use CPS, for</a:t>
            </a:r>
          </a:p>
          <a:p>
            <a:pPr lvl="1"/>
            <a:r>
              <a:rPr lang="en-US" dirty="0"/>
              <a:t>The proportion of Black and white couples with marriage penalties in 2018</a:t>
            </a:r>
          </a:p>
          <a:p>
            <a:pPr lvl="1"/>
            <a:r>
              <a:rPr lang="en-US" dirty="0"/>
              <a:t>The average size of penalties and bonuses in 2018 among those who experience them</a:t>
            </a:r>
          </a:p>
          <a:p>
            <a:pPr lvl="1"/>
            <a:r>
              <a:rPr lang="en-US" dirty="0"/>
              <a:t>Declines in the prevalence of marriage penalties over time</a:t>
            </a:r>
          </a:p>
          <a:p>
            <a:pPr lvl="1"/>
            <a:r>
              <a:rPr lang="en-US" dirty="0"/>
              <a:t>TCJA effects that helped white couples more than Black couples</a:t>
            </a:r>
          </a:p>
          <a:p>
            <a:r>
              <a:rPr lang="en-US" dirty="0"/>
              <a:t>Our contributions</a:t>
            </a:r>
          </a:p>
          <a:p>
            <a:pPr lvl="1"/>
            <a:r>
              <a:rPr lang="en-US" dirty="0"/>
              <a:t>Provide independent confirmation of their results with </a:t>
            </a:r>
            <a:r>
              <a:rPr lang="en-US"/>
              <a:t>different data set </a:t>
            </a:r>
            <a:endParaRPr lang="en-US" dirty="0"/>
          </a:p>
          <a:p>
            <a:pPr lvl="1"/>
            <a:r>
              <a:rPr lang="en-US" dirty="0"/>
              <a:t>Focus on penalty and bonus rates (share of income) rather than amounts </a:t>
            </a:r>
          </a:p>
          <a:p>
            <a:pPr lvl="1"/>
            <a:r>
              <a:rPr lang="en-US" dirty="0"/>
              <a:t>Emphasize the role of dependents in creating marriage penalties </a:t>
            </a:r>
          </a:p>
          <a:p>
            <a:pPr lvl="1"/>
            <a:r>
              <a:rPr lang="en-US" dirty="0"/>
              <a:t>Focus on implications of differences in marriage rates across race </a:t>
            </a:r>
          </a:p>
          <a:p>
            <a:pPr lvl="1"/>
            <a:r>
              <a:rPr lang="en-US" dirty="0"/>
              <a:t>Examine policy reforms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4F659-D58E-4913-A56D-7F690CC4C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57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0FC27-69FE-5FED-1E69-4A896BE9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 Taxing Marriage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4F749-9583-48E9-4FB2-7060F048D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 tax system can simultaneously be family-based, progressive, and marriage-neutral </a:t>
            </a:r>
          </a:p>
          <a:p>
            <a:r>
              <a:rPr lang="en-US" dirty="0"/>
              <a:t>Marriage penalties are more likely to occur</a:t>
            </a:r>
          </a:p>
          <a:p>
            <a:pPr lvl="1"/>
            <a:r>
              <a:rPr lang="en-US" dirty="0"/>
              <a:t>When spouses earn similar amounts (due to progressivity)  </a:t>
            </a:r>
          </a:p>
          <a:p>
            <a:pPr lvl="1"/>
            <a:r>
              <a:rPr lang="en-US" dirty="0"/>
              <a:t>When dependents are present (due to the Head of Household filing status) </a:t>
            </a:r>
          </a:p>
          <a:p>
            <a:pPr lvl="1"/>
            <a:r>
              <a:rPr lang="en-US" dirty="0"/>
              <a:t>At different income levels (due to bracket cut-offs and credit phase-outs) </a:t>
            </a:r>
          </a:p>
          <a:p>
            <a:r>
              <a:rPr lang="en-US" dirty="0"/>
              <a:t>Black married couples are more likely to face penalties than white couples are</a:t>
            </a:r>
          </a:p>
          <a:p>
            <a:pPr lvl="1"/>
            <a:r>
              <a:rPr lang="en-US" dirty="0"/>
              <a:t>More equal earnings among spouses</a:t>
            </a:r>
          </a:p>
          <a:p>
            <a:pPr lvl="1"/>
            <a:r>
              <a:rPr lang="en-US" dirty="0"/>
              <a:t>More likely to have dependents </a:t>
            </a:r>
          </a:p>
          <a:p>
            <a:pPr lvl="1"/>
            <a:r>
              <a:rPr lang="en-US" dirty="0"/>
              <a:t>More likely to have income in credit phase-out ranges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2656B-9127-9D72-669E-8217666D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5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4073E-5B52-4BB4-962A-58F19A608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2C0AB-EBF6-42BD-A2A7-CC0E326D4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data set contains information on race and taxes. </a:t>
            </a:r>
          </a:p>
          <a:p>
            <a:pPr lvl="1"/>
            <a:r>
              <a:rPr lang="en-US" dirty="0"/>
              <a:t>Option 1 (Treasury, TPC): Impute race onto a data set that has tax info</a:t>
            </a:r>
          </a:p>
          <a:p>
            <a:pPr lvl="1"/>
            <a:r>
              <a:rPr lang="en-US" dirty="0"/>
              <a:t>Option 2 (us): Compute taxes on a data set that contains race info</a:t>
            </a:r>
          </a:p>
          <a:p>
            <a:endParaRPr lang="en-US" dirty="0"/>
          </a:p>
          <a:p>
            <a:r>
              <a:rPr lang="en-US" dirty="0"/>
              <a:t>Start with household data from 1998-2019 waves of the SCF</a:t>
            </a:r>
          </a:p>
          <a:p>
            <a:r>
              <a:rPr lang="en-US" dirty="0"/>
              <a:t>Convert HH into tax units (Gale et al. 2022)</a:t>
            </a:r>
          </a:p>
          <a:p>
            <a:r>
              <a:rPr lang="en-US" dirty="0"/>
              <a:t>Calculate married couples’ tax liabilities if unmarried (Bull et al. 1999)</a:t>
            </a:r>
          </a:p>
          <a:p>
            <a:r>
              <a:rPr lang="en-US" dirty="0"/>
              <a:t>Use TAXSIM to calculate tax liabilities</a:t>
            </a:r>
          </a:p>
          <a:p>
            <a:pPr lvl="1"/>
            <a:r>
              <a:rPr lang="en-US" dirty="0"/>
              <a:t>Special thanks to Dan Feenberg for programming a two-earner deduction!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C13CC-AAA5-0735-BA9F-55B2D4B7D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63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95D3-649D-E78E-F227-77B867E1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Taxes on Married Couples if Unmarried (Bull et al. 1999)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9B8E-D2E2-EFEF-DF80-D65620905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Income and Expenses: Couple (and dependents) continue to reside together and share expenses. 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Income and benefits same as when married; retained by the earner </a:t>
            </a:r>
          </a:p>
          <a:p>
            <a:pPr lvl="1"/>
            <a:r>
              <a:rPr lang="en-US" dirty="0">
                <a:ea typeface="+mn-lt"/>
                <a:cs typeface="+mn-lt"/>
              </a:rPr>
              <a:t>Asset income and expenses would be same as when married; divided by labor income between the spouses 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Tax rules: Same exemptions, expenses for credits and deductions</a:t>
            </a:r>
          </a:p>
          <a:p>
            <a:pPr lvl="1"/>
            <a:r>
              <a:rPr lang="en-US" dirty="0">
                <a:ea typeface="+mn-lt"/>
                <a:cs typeface="+mn-lt"/>
              </a:rPr>
              <a:t>If no dependents, each member of the couple files as a single</a:t>
            </a:r>
          </a:p>
          <a:p>
            <a:pPr lvl="1"/>
            <a:r>
              <a:rPr lang="en-US" dirty="0">
                <a:ea typeface="+mn-lt"/>
                <a:cs typeface="+mn-lt"/>
              </a:rPr>
              <a:t>If there are dependents, the higher-income spouse files as HoH and claims all dependents and expenses; the other files as a single.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F8CB56-9AAE-48C8-D52E-40C0F79F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89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0961D-06C8-4310-A51A-07F43F3D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B46C0-B652-46F2-85F5-85AB2702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Controlling for income, Black couples face higher prevalence and magnitude of marriage penalties than white couples</a:t>
            </a:r>
          </a:p>
          <a:p>
            <a:endParaRPr lang="en-US" dirty="0"/>
          </a:p>
          <a:p>
            <a:r>
              <a:rPr lang="en-US" dirty="0"/>
              <a:t>Similar result on an overall basis (across income groups)</a:t>
            </a:r>
          </a:p>
          <a:p>
            <a:endParaRPr lang="en-US" dirty="0"/>
          </a:p>
          <a:p>
            <a:r>
              <a:rPr lang="en-US" dirty="0"/>
              <a:t>Results stem from differences in allocation of earnings (mainly), presence of dependents, distribution of income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Marriage penalties have fallen since 2000</a:t>
            </a:r>
          </a:p>
          <a:p>
            <a:pPr lvl="1"/>
            <a:r>
              <a:rPr lang="en-US" dirty="0"/>
              <a:t>2001 and 2017 tax cuts played major roles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76A92-B708-5E7C-E9BD-043567CE3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9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4B42-7779-4C84-9531-B4434F0C7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Black couples more likely to face a </a:t>
            </a:r>
            <a:r>
              <a:rPr lang="en-US" sz="3000" u="sng" dirty="0"/>
              <a:t>penalty</a:t>
            </a:r>
            <a:r>
              <a:rPr lang="en-US" sz="3000" dirty="0"/>
              <a:t> under 2018 law…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5AB2-7AFE-4845-A5D5-3BD97028B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F539ED0-EF4B-4540-935A-563D00E71C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831593"/>
              </p:ext>
            </p:extLst>
          </p:nvPr>
        </p:nvGraphicFramePr>
        <p:xfrm>
          <a:off x="838200" y="185867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5950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4B42-7779-4C84-9531-B4434F0C7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Penalties are a </a:t>
            </a:r>
            <a:r>
              <a:rPr lang="en-US" sz="3000" u="sng" dirty="0"/>
              <a:t>larger share of income </a:t>
            </a:r>
            <a:r>
              <a:rPr lang="en-US" sz="3000" dirty="0"/>
              <a:t>for Black couples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5AB2-7AFE-4845-A5D5-3BD97028B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D793B74D-A989-4D12-914B-762233FEB0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809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0956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0F2AF-1467-6538-9DD8-8571BDD6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8756F-6E8F-4CCE-ABA5-B24CEAB808CD}" type="slidenum">
              <a:rPr lang="en-US" smtClean="0"/>
              <a:t>9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7B72E3-358E-4980-82A0-03FA87356850}"/>
              </a:ext>
            </a:extLst>
          </p:cNvPr>
          <p:cNvGrpSpPr/>
          <p:nvPr/>
        </p:nvGrpSpPr>
        <p:grpSpPr>
          <a:xfrm>
            <a:off x="1451987" y="1027906"/>
            <a:ext cx="9288026" cy="5026093"/>
            <a:chOff x="1902698" y="1512503"/>
            <a:chExt cx="7450852" cy="4313054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F3B9ACD6-D832-471E-A742-3CC5D763ACA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7500767"/>
                </p:ext>
              </p:extLst>
            </p:nvPr>
          </p:nvGraphicFramePr>
          <p:xfrm>
            <a:off x="1902698" y="1512503"/>
            <a:ext cx="3677444" cy="43130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EA969B31-894F-49C3-9840-8181746F293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46633508"/>
                </p:ext>
              </p:extLst>
            </p:nvPr>
          </p:nvGraphicFramePr>
          <p:xfrm>
            <a:off x="5695950" y="1512504"/>
            <a:ext cx="3657600" cy="43130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C19372-3D2D-C71D-6812-393B7FE6D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Penalties:  The Role of Two-Earner Couples </a:t>
            </a:r>
          </a:p>
        </p:txBody>
      </p:sp>
    </p:spTree>
    <p:extLst>
      <p:ext uri="{BB962C8B-B14F-4D97-AF65-F5344CB8AC3E}">
        <p14:creationId xmlns:p14="http://schemas.microsoft.com/office/powerpoint/2010/main" val="2367663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3" ma:contentTypeDescription="Create a new document." ma:contentTypeScope="" ma:versionID="624959e1943f77c8d058488625a97116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5d0dd462e10c39eb4640bfee7306aa11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05B8B4-DC13-4E08-BB4C-B0D833139135}">
  <ds:schemaRefs>
    <ds:schemaRef ds:uri="8bdebe45-587c-4cf0-9ae0-93c028cb9196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9e5414a2-bcb2-40ca-b598-7fcbf922a641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679170B-90EE-40CB-939A-5CEFBCE5B1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4CB8FF-9503-4552-B518-60853D2DB3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414a2-bcb2-40ca-b598-7fcbf922a641"/>
    <ds:schemaRef ds:uri="8bdebe45-587c-4cf0-9ae0-93c028cb91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1076</Words>
  <Application>Microsoft Office PowerPoint</Application>
  <PresentationFormat>Widescreen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Racial Disparities in the Income Tax Treatment of Marriage</vt:lpstr>
      <vt:lpstr>Introduction</vt:lpstr>
      <vt:lpstr>Background:  Taxing Marriage </vt:lpstr>
      <vt:lpstr>Overview of Methodology</vt:lpstr>
      <vt:lpstr>Taxes on Married Couples if Unmarried (Bull et al. 1999)</vt:lpstr>
      <vt:lpstr>Main Results </vt:lpstr>
      <vt:lpstr>Black couples more likely to face a penalty under 2018 law…</vt:lpstr>
      <vt:lpstr>Penalties are a larger share of income for Black couples</vt:lpstr>
      <vt:lpstr>Marriage Penalties:  The Role of Two-Earner Couples </vt:lpstr>
      <vt:lpstr>Earnings Splits by Race   </vt:lpstr>
      <vt:lpstr>Marriage Penalties: The Role of Dependents</vt:lpstr>
      <vt:lpstr>Dependent Presence by Race and Income</vt:lpstr>
      <vt:lpstr>Tax Changes Have Reduced Marriage Penalties</vt:lpstr>
      <vt:lpstr>Policy Reforms</vt:lpstr>
      <vt:lpstr>Main Results – 3 – Policy Reforms (cont.)</vt:lpstr>
      <vt:lpstr>Change in Net Marriage Bonus (+) or Penalty (-) As Share of Income, Individual Filling Option</vt:lpstr>
      <vt:lpstr>Change in Prevalence of Marriage Penalties, Two-Earner Deduction</vt:lpstr>
      <vt:lpstr>Marriage Penalties as an Effect and Cause of Structural Racism and Racial Disparities</vt:lpstr>
      <vt:lpstr>Conclusion</vt:lpstr>
      <vt:lpstr>Contributions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Racial Disparities in the Income Tax Treatment of Marriage</dc:title>
  <dc:creator>Nora Cahill</dc:creator>
  <cp:lastModifiedBy>William Gale</cp:lastModifiedBy>
  <cp:revision>22</cp:revision>
  <cp:lastPrinted>2023-03-16T21:48:31Z</cp:lastPrinted>
  <dcterms:created xsi:type="dcterms:W3CDTF">2022-11-01T20:06:39Z</dcterms:created>
  <dcterms:modified xsi:type="dcterms:W3CDTF">2023-03-16T22:28:23Z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