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handoutMasterIdLst>
    <p:handoutMasterId r:id="rId56"/>
  </p:handoutMasterIdLst>
  <p:sldIdLst>
    <p:sldId id="256" r:id="rId2"/>
    <p:sldId id="384" r:id="rId3"/>
    <p:sldId id="257" r:id="rId4"/>
    <p:sldId id="340" r:id="rId5"/>
    <p:sldId id="276" r:id="rId6"/>
    <p:sldId id="314" r:id="rId7"/>
    <p:sldId id="324" r:id="rId8"/>
    <p:sldId id="463" r:id="rId9"/>
    <p:sldId id="385" r:id="rId10"/>
    <p:sldId id="341" r:id="rId11"/>
    <p:sldId id="394" r:id="rId12"/>
    <p:sldId id="338" r:id="rId13"/>
    <p:sldId id="342" r:id="rId14"/>
    <p:sldId id="345" r:id="rId15"/>
    <p:sldId id="375" r:id="rId16"/>
    <p:sldId id="440" r:id="rId17"/>
    <p:sldId id="262" r:id="rId18"/>
    <p:sldId id="373" r:id="rId19"/>
    <p:sldId id="352" r:id="rId20"/>
    <p:sldId id="376" r:id="rId21"/>
    <p:sldId id="464" r:id="rId22"/>
    <p:sldId id="320" r:id="rId23"/>
    <p:sldId id="353" r:id="rId24"/>
    <p:sldId id="429" r:id="rId25"/>
    <p:sldId id="391" r:id="rId26"/>
    <p:sldId id="421" r:id="rId27"/>
    <p:sldId id="379" r:id="rId28"/>
    <p:sldId id="399" r:id="rId29"/>
    <p:sldId id="465" r:id="rId30"/>
    <p:sldId id="441" r:id="rId31"/>
    <p:sldId id="381" r:id="rId32"/>
    <p:sldId id="462" r:id="rId33"/>
    <p:sldId id="380" r:id="rId34"/>
    <p:sldId id="469" r:id="rId35"/>
    <p:sldId id="468" r:id="rId36"/>
    <p:sldId id="382" r:id="rId37"/>
    <p:sldId id="427" r:id="rId38"/>
    <p:sldId id="425" r:id="rId39"/>
    <p:sldId id="470" r:id="rId40"/>
    <p:sldId id="402" r:id="rId41"/>
    <p:sldId id="409" r:id="rId42"/>
    <p:sldId id="258" r:id="rId43"/>
    <p:sldId id="458" r:id="rId44"/>
    <p:sldId id="459" r:id="rId45"/>
    <p:sldId id="456" r:id="rId46"/>
    <p:sldId id="457" r:id="rId47"/>
    <p:sldId id="426" r:id="rId48"/>
    <p:sldId id="472" r:id="rId49"/>
    <p:sldId id="430" r:id="rId50"/>
    <p:sldId id="442" r:id="rId51"/>
    <p:sldId id="471" r:id="rId52"/>
    <p:sldId id="466" r:id="rId53"/>
    <p:sldId id="439"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EAEFF7"/>
    <a:srgbClr val="CB3DBD"/>
    <a:srgbClr val="AC75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45" autoAdjust="0"/>
    <p:restoredTop sz="78837" autoAdjust="0"/>
  </p:normalViewPr>
  <p:slideViewPr>
    <p:cSldViewPr snapToGrid="0" snapToObjects="1">
      <p:cViewPr varScale="1">
        <p:scale>
          <a:sx n="91" d="100"/>
          <a:sy n="91" d="100"/>
        </p:scale>
        <p:origin x="1416" y="7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anice\Desktop\Research\TimeinWidowhood\MRRC\2010NHWMale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Janice\Desktop\Research\TimeinWidowhood\MRRC\2010NHWMal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5104742092812303E-2"/>
          <c:y val="7.4850305110299595E-2"/>
          <c:w val="0.94023015412219701"/>
          <c:h val="0.72226106085070796"/>
        </c:manualLayout>
      </c:layout>
      <c:lineChart>
        <c:grouping val="standard"/>
        <c:varyColors val="0"/>
        <c:ser>
          <c:idx val="1"/>
          <c:order val="0"/>
          <c:tx>
            <c:strRef>
              <c:f>'Mortality Distributions'!$E$2</c:f>
              <c:strCache>
                <c:ptCount val="1"/>
                <c:pt idx="0">
                  <c:v>His Probability of Dying before the next year (QX)</c:v>
                </c:pt>
              </c:strCache>
            </c:strRef>
          </c:tx>
          <c:spPr>
            <a:ln w="38100" cap="rnd">
              <a:solidFill>
                <a:schemeClr val="tx2"/>
              </a:solidFill>
              <a:round/>
            </a:ln>
            <a:effectLst/>
          </c:spPr>
          <c:marker>
            <c:symbol val="none"/>
          </c:marker>
          <c:cat>
            <c:numRef>
              <c:f>'Mortality Distributions'!$P$3:$P$47</c:f>
              <c:numCache>
                <c:formatCode>General</c:formatCode>
                <c:ptCount val="4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numCache>
            </c:numRef>
          </c:cat>
          <c:val>
            <c:numRef>
              <c:f>'Mortality Distributions'!$U$3:$U$43</c:f>
              <c:numCache>
                <c:formatCode>General</c:formatCode>
                <c:ptCount val="41"/>
                <c:pt idx="0">
                  <c:v>1.21971489861608E-2</c:v>
                </c:pt>
                <c:pt idx="1">
                  <c:v>1.29454639949568E-2</c:v>
                </c:pt>
                <c:pt idx="2">
                  <c:v>1.3815113145181799E-2</c:v>
                </c:pt>
                <c:pt idx="3">
                  <c:v>1.48314954955562E-2</c:v>
                </c:pt>
                <c:pt idx="4">
                  <c:v>1.5953296003028802E-2</c:v>
                </c:pt>
                <c:pt idx="5">
                  <c:v>1.7090627402680799E-2</c:v>
                </c:pt>
                <c:pt idx="6">
                  <c:v>1.81786553944326E-2</c:v>
                </c:pt>
                <c:pt idx="7">
                  <c:v>1.9296297558339101E-2</c:v>
                </c:pt>
                <c:pt idx="8">
                  <c:v>2.0469313594275701E-2</c:v>
                </c:pt>
                <c:pt idx="9">
                  <c:v>2.17324630309579E-2</c:v>
                </c:pt>
                <c:pt idx="10">
                  <c:v>2.3160966313221999E-2</c:v>
                </c:pt>
                <c:pt idx="11">
                  <c:v>2.4714051001729499E-2</c:v>
                </c:pt>
                <c:pt idx="12">
                  <c:v>2.6399792346417199E-2</c:v>
                </c:pt>
                <c:pt idx="13">
                  <c:v>2.8010261576405501E-2</c:v>
                </c:pt>
                <c:pt idx="14">
                  <c:v>2.9516300951085601E-2</c:v>
                </c:pt>
                <c:pt idx="15">
                  <c:v>3.12595946643138E-2</c:v>
                </c:pt>
                <c:pt idx="16">
                  <c:v>3.2973649789826802E-2</c:v>
                </c:pt>
                <c:pt idx="17">
                  <c:v>3.4661327642328099E-2</c:v>
                </c:pt>
                <c:pt idx="18">
                  <c:v>3.62524185826886E-2</c:v>
                </c:pt>
                <c:pt idx="19">
                  <c:v>3.78125920898707E-2</c:v>
                </c:pt>
                <c:pt idx="20">
                  <c:v>3.8965891942832398E-2</c:v>
                </c:pt>
                <c:pt idx="21">
                  <c:v>3.9655167726592798E-2</c:v>
                </c:pt>
                <c:pt idx="22">
                  <c:v>4.1275833782897099E-2</c:v>
                </c:pt>
                <c:pt idx="23">
                  <c:v>4.1763499734168603E-2</c:v>
                </c:pt>
                <c:pt idx="24">
                  <c:v>4.1684354434174398E-2</c:v>
                </c:pt>
                <c:pt idx="25">
                  <c:v>4.0984304248495203E-2</c:v>
                </c:pt>
                <c:pt idx="26">
                  <c:v>3.96355079966614E-2</c:v>
                </c:pt>
                <c:pt idx="27">
                  <c:v>3.7643683653408297E-2</c:v>
                </c:pt>
                <c:pt idx="28">
                  <c:v>3.5053188437820203E-2</c:v>
                </c:pt>
                <c:pt idx="29">
                  <c:v>3.1948584209163897E-2</c:v>
                </c:pt>
                <c:pt idx="30">
                  <c:v>2.8451633085683999E-2</c:v>
                </c:pt>
                <c:pt idx="31">
                  <c:v>2.47131379621684E-2</c:v>
                </c:pt>
                <c:pt idx="32">
                  <c:v>2.09001241989718E-2</c:v>
                </c:pt>
                <c:pt idx="33">
                  <c:v>1.71798293500958E-2</c:v>
                </c:pt>
                <c:pt idx="34">
                  <c:v>1.37029397243957E-2</c:v>
                </c:pt>
                <c:pt idx="35">
                  <c:v>1.0588888825160601E-2</c:v>
                </c:pt>
                <c:pt idx="36">
                  <c:v>7.9159154421617195E-3</c:v>
                </c:pt>
                <c:pt idx="37">
                  <c:v>5.7175274356156503E-3</c:v>
                </c:pt>
              </c:numCache>
            </c:numRef>
          </c:val>
          <c:smooth val="0"/>
          <c:extLst>
            <c:ext xmlns:c16="http://schemas.microsoft.com/office/drawing/2014/chart" uri="{C3380CC4-5D6E-409C-BE32-E72D297353CC}">
              <c16:uniqueId val="{00000000-C2FC-4324-BAAC-26AEC1CAEB16}"/>
            </c:ext>
          </c:extLst>
        </c:ser>
        <c:ser>
          <c:idx val="2"/>
          <c:order val="1"/>
          <c:tx>
            <c:strRef>
              <c:f>'Mortality Distributions'!$J$2</c:f>
              <c:strCache>
                <c:ptCount val="1"/>
                <c:pt idx="0">
                  <c:v>Her Probability of dying before the next year QX</c:v>
                </c:pt>
              </c:strCache>
            </c:strRef>
          </c:tx>
          <c:spPr>
            <a:ln w="38100" cap="rnd">
              <a:solidFill>
                <a:schemeClr val="accent2">
                  <a:lumMod val="60000"/>
                  <a:lumOff val="40000"/>
                </a:schemeClr>
              </a:solidFill>
              <a:round/>
            </a:ln>
            <a:effectLst/>
          </c:spPr>
          <c:marker>
            <c:symbol val="none"/>
          </c:marker>
          <c:cat>
            <c:numRef>
              <c:f>'Mortality Distributions'!$P$3:$P$47</c:f>
              <c:numCache>
                <c:formatCode>General</c:formatCode>
                <c:ptCount val="4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numCache>
            </c:numRef>
          </c:cat>
          <c:val>
            <c:numRef>
              <c:f>'Mortality Distributions'!$Z$3:$Z$43</c:f>
              <c:numCache>
                <c:formatCode>General</c:formatCode>
                <c:ptCount val="41"/>
                <c:pt idx="0">
                  <c:v>6.4636678434908399E-3</c:v>
                </c:pt>
                <c:pt idx="1">
                  <c:v>6.9825640532143003E-3</c:v>
                </c:pt>
                <c:pt idx="2">
                  <c:v>7.5379846632613002E-3</c:v>
                </c:pt>
                <c:pt idx="3">
                  <c:v>8.1479433520670799E-3</c:v>
                </c:pt>
                <c:pt idx="4">
                  <c:v>8.8343714686822204E-3</c:v>
                </c:pt>
                <c:pt idx="5">
                  <c:v>9.6431009033627908E-3</c:v>
                </c:pt>
                <c:pt idx="6">
                  <c:v>1.0552293322448199E-2</c:v>
                </c:pt>
                <c:pt idx="7">
                  <c:v>1.1480767685796599E-2</c:v>
                </c:pt>
                <c:pt idx="8">
                  <c:v>1.2383086357962E-2</c:v>
                </c:pt>
                <c:pt idx="9">
                  <c:v>1.3310571096534799E-2</c:v>
                </c:pt>
                <c:pt idx="10">
                  <c:v>1.43377174631276E-2</c:v>
                </c:pt>
                <c:pt idx="11">
                  <c:v>1.5526105644302001E-2</c:v>
                </c:pt>
                <c:pt idx="12">
                  <c:v>1.67850300027266E-2</c:v>
                </c:pt>
                <c:pt idx="13">
                  <c:v>1.8160653717491398E-2</c:v>
                </c:pt>
                <c:pt idx="14">
                  <c:v>1.9639788450277001E-2</c:v>
                </c:pt>
                <c:pt idx="15">
                  <c:v>2.11969829143413E-2</c:v>
                </c:pt>
                <c:pt idx="16">
                  <c:v>2.2798843763521998E-2</c:v>
                </c:pt>
                <c:pt idx="17">
                  <c:v>2.4563863244144401E-2</c:v>
                </c:pt>
                <c:pt idx="18">
                  <c:v>2.6473261138300001E-2</c:v>
                </c:pt>
                <c:pt idx="19">
                  <c:v>2.8335862386095399E-2</c:v>
                </c:pt>
                <c:pt idx="20">
                  <c:v>3.0095696256432099E-2</c:v>
                </c:pt>
                <c:pt idx="21">
                  <c:v>3.19598649599852E-2</c:v>
                </c:pt>
                <c:pt idx="22">
                  <c:v>3.3905207101516899E-2</c:v>
                </c:pt>
                <c:pt idx="23">
                  <c:v>3.5933125908122698E-2</c:v>
                </c:pt>
                <c:pt idx="24">
                  <c:v>3.8158423806087298E-2</c:v>
                </c:pt>
                <c:pt idx="25">
                  <c:v>3.9935852888091497E-2</c:v>
                </c:pt>
                <c:pt idx="26">
                  <c:v>4.1485117904851397E-2</c:v>
                </c:pt>
                <c:pt idx="27">
                  <c:v>4.25721459549094E-2</c:v>
                </c:pt>
                <c:pt idx="28">
                  <c:v>4.3098360170771302E-2</c:v>
                </c:pt>
                <c:pt idx="29">
                  <c:v>4.2978190617574297E-2</c:v>
                </c:pt>
                <c:pt idx="30">
                  <c:v>4.2149383700337398E-2</c:v>
                </c:pt>
                <c:pt idx="31">
                  <c:v>4.0583498213748202E-2</c:v>
                </c:pt>
                <c:pt idx="32">
                  <c:v>3.82950889953588E-2</c:v>
                </c:pt>
                <c:pt idx="33">
                  <c:v>3.5347521984486797E-2</c:v>
                </c:pt>
                <c:pt idx="34">
                  <c:v>3.1853673367772402E-2</c:v>
                </c:pt>
                <c:pt idx="35">
                  <c:v>2.7970029518165601E-2</c:v>
                </c:pt>
                <c:pt idx="36">
                  <c:v>2.3883949493855399E-2</c:v>
                </c:pt>
                <c:pt idx="37">
                  <c:v>1.9795172211313099E-2</c:v>
                </c:pt>
                <c:pt idx="38">
                  <c:v>1.5894317728624201E-2</c:v>
                </c:pt>
                <c:pt idx="39">
                  <c:v>1.2342132701681101E-2</c:v>
                </c:pt>
              </c:numCache>
            </c:numRef>
          </c:val>
          <c:smooth val="0"/>
          <c:extLst>
            <c:ext xmlns:c16="http://schemas.microsoft.com/office/drawing/2014/chart" uri="{C3380CC4-5D6E-409C-BE32-E72D297353CC}">
              <c16:uniqueId val="{00000001-C2FC-4324-BAAC-26AEC1CAEB16}"/>
            </c:ext>
          </c:extLst>
        </c:ser>
        <c:dLbls>
          <c:showLegendKey val="0"/>
          <c:showVal val="0"/>
          <c:showCatName val="0"/>
          <c:showSerName val="0"/>
          <c:showPercent val="0"/>
          <c:showBubbleSize val="0"/>
        </c:dLbls>
        <c:smooth val="0"/>
        <c:axId val="-2121072064"/>
        <c:axId val="-2121105968"/>
      </c:lineChart>
      <c:catAx>
        <c:axId val="-2121072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21105968"/>
        <c:crosses val="autoZero"/>
        <c:auto val="1"/>
        <c:lblAlgn val="ctr"/>
        <c:lblOffset val="100"/>
        <c:noMultiLvlLbl val="0"/>
      </c:catAx>
      <c:valAx>
        <c:axId val="-21211059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1210720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CA" sz="1800" dirty="0"/>
              <a:t>Distributions</a:t>
            </a:r>
            <a:r>
              <a:rPr lang="en-CA" sz="1800" baseline="0" dirty="0"/>
              <a:t> of Mortality Probability, Women age 60</a:t>
            </a:r>
            <a:endParaRPr lang="en-CA" sz="1800" dirty="0"/>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5104742092812303E-2"/>
          <c:y val="7.4850305110299595E-2"/>
          <c:w val="0.94023015412219701"/>
          <c:h val="0.72226106085070796"/>
        </c:manualLayout>
      </c:layout>
      <c:lineChart>
        <c:grouping val="standard"/>
        <c:varyColors val="0"/>
        <c:ser>
          <c:idx val="2"/>
          <c:order val="0"/>
          <c:tx>
            <c:strRef>
              <c:f>'Mortality Distributions'!$J$2</c:f>
              <c:strCache>
                <c:ptCount val="1"/>
                <c:pt idx="0">
                  <c:v>Her Probability of dying before the next year QX</c:v>
                </c:pt>
              </c:strCache>
            </c:strRef>
          </c:tx>
          <c:spPr>
            <a:ln w="38100" cap="rnd">
              <a:solidFill>
                <a:schemeClr val="accent2">
                  <a:lumMod val="60000"/>
                  <a:lumOff val="40000"/>
                </a:schemeClr>
              </a:solidFill>
              <a:round/>
            </a:ln>
            <a:effectLst/>
          </c:spPr>
          <c:marker>
            <c:symbol val="none"/>
          </c:marker>
          <c:cat>
            <c:numRef>
              <c:f>'Mortality Distributions'!$P$3:$P$47</c:f>
              <c:numCache>
                <c:formatCode>General</c:formatCode>
                <c:ptCount val="4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numCache>
            </c:numRef>
          </c:cat>
          <c:val>
            <c:numRef>
              <c:f>'Mortality Distributions'!$Z$3:$Z$43</c:f>
              <c:numCache>
                <c:formatCode>General</c:formatCode>
                <c:ptCount val="41"/>
                <c:pt idx="0">
                  <c:v>6.4636678434908399E-3</c:v>
                </c:pt>
                <c:pt idx="1">
                  <c:v>6.9825640532143003E-3</c:v>
                </c:pt>
                <c:pt idx="2">
                  <c:v>7.5379846632613002E-3</c:v>
                </c:pt>
                <c:pt idx="3">
                  <c:v>8.1479433520670799E-3</c:v>
                </c:pt>
                <c:pt idx="4">
                  <c:v>8.8343714686822204E-3</c:v>
                </c:pt>
                <c:pt idx="5">
                  <c:v>9.6431009033627908E-3</c:v>
                </c:pt>
                <c:pt idx="6">
                  <c:v>1.0552293322448199E-2</c:v>
                </c:pt>
                <c:pt idx="7">
                  <c:v>1.1480767685796599E-2</c:v>
                </c:pt>
                <c:pt idx="8">
                  <c:v>1.2383086357962E-2</c:v>
                </c:pt>
                <c:pt idx="9">
                  <c:v>1.3310571096534799E-2</c:v>
                </c:pt>
                <c:pt idx="10">
                  <c:v>1.43377174631276E-2</c:v>
                </c:pt>
                <c:pt idx="11">
                  <c:v>1.5526105644302001E-2</c:v>
                </c:pt>
                <c:pt idx="12">
                  <c:v>1.67850300027266E-2</c:v>
                </c:pt>
                <c:pt idx="13">
                  <c:v>1.8160653717491398E-2</c:v>
                </c:pt>
                <c:pt idx="14">
                  <c:v>1.9639788450277001E-2</c:v>
                </c:pt>
                <c:pt idx="15">
                  <c:v>2.11969829143413E-2</c:v>
                </c:pt>
                <c:pt idx="16">
                  <c:v>2.2798843763521998E-2</c:v>
                </c:pt>
                <c:pt idx="17">
                  <c:v>2.4563863244144401E-2</c:v>
                </c:pt>
                <c:pt idx="18">
                  <c:v>2.6473261138300001E-2</c:v>
                </c:pt>
                <c:pt idx="19">
                  <c:v>2.8335862386095399E-2</c:v>
                </c:pt>
                <c:pt idx="20">
                  <c:v>3.0095696256432099E-2</c:v>
                </c:pt>
                <c:pt idx="21">
                  <c:v>3.19598649599852E-2</c:v>
                </c:pt>
                <c:pt idx="22">
                  <c:v>3.3905207101516899E-2</c:v>
                </c:pt>
                <c:pt idx="23">
                  <c:v>3.5933125908122698E-2</c:v>
                </c:pt>
                <c:pt idx="24">
                  <c:v>3.8158423806087298E-2</c:v>
                </c:pt>
                <c:pt idx="25">
                  <c:v>3.9935852888091497E-2</c:v>
                </c:pt>
                <c:pt idx="26">
                  <c:v>4.1485117904851397E-2</c:v>
                </c:pt>
                <c:pt idx="27">
                  <c:v>4.25721459549094E-2</c:v>
                </c:pt>
                <c:pt idx="28">
                  <c:v>4.3098360170771302E-2</c:v>
                </c:pt>
                <c:pt idx="29">
                  <c:v>4.2978190617574297E-2</c:v>
                </c:pt>
                <c:pt idx="30">
                  <c:v>4.2149383700337398E-2</c:v>
                </c:pt>
                <c:pt idx="31">
                  <c:v>4.0583498213748202E-2</c:v>
                </c:pt>
                <c:pt idx="32">
                  <c:v>3.82950889953588E-2</c:v>
                </c:pt>
                <c:pt idx="33">
                  <c:v>3.5347521984486797E-2</c:v>
                </c:pt>
                <c:pt idx="34">
                  <c:v>3.1853673367772402E-2</c:v>
                </c:pt>
                <c:pt idx="35">
                  <c:v>2.7970029518165601E-2</c:v>
                </c:pt>
                <c:pt idx="36">
                  <c:v>2.3883949493855399E-2</c:v>
                </c:pt>
                <c:pt idx="37">
                  <c:v>1.9795172211313099E-2</c:v>
                </c:pt>
                <c:pt idx="38">
                  <c:v>1.5894317728624201E-2</c:v>
                </c:pt>
                <c:pt idx="39">
                  <c:v>1.2342132701681101E-2</c:v>
                </c:pt>
              </c:numCache>
            </c:numRef>
          </c:val>
          <c:smooth val="0"/>
          <c:extLst>
            <c:ext xmlns:c16="http://schemas.microsoft.com/office/drawing/2014/chart" uri="{C3380CC4-5D6E-409C-BE32-E72D297353CC}">
              <c16:uniqueId val="{00000000-3CA9-410D-9BD6-591049A6E971}"/>
            </c:ext>
          </c:extLst>
        </c:ser>
        <c:dLbls>
          <c:showLegendKey val="0"/>
          <c:showVal val="0"/>
          <c:showCatName val="0"/>
          <c:showSerName val="0"/>
          <c:showPercent val="0"/>
          <c:showBubbleSize val="0"/>
        </c:dLbls>
        <c:smooth val="0"/>
        <c:axId val="-2120144864"/>
        <c:axId val="-2120681392"/>
      </c:lineChart>
      <c:catAx>
        <c:axId val="-212014486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CA" dirty="0"/>
                  <a:t>Years forward</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20681392"/>
        <c:crosses val="autoZero"/>
        <c:auto val="1"/>
        <c:lblAlgn val="ctr"/>
        <c:lblOffset val="100"/>
        <c:noMultiLvlLbl val="0"/>
      </c:catAx>
      <c:valAx>
        <c:axId val="-21206813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120144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31" tIns="45716" rIns="91431" bIns="45716"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31" tIns="45716" rIns="91431" bIns="45716" rtlCol="0"/>
          <a:lstStyle>
            <a:lvl1pPr algn="r">
              <a:defRPr sz="1200"/>
            </a:lvl1pPr>
          </a:lstStyle>
          <a:p>
            <a:fld id="{F39130C9-1BBF-4AD0-975B-994AF72936E5}" type="datetimeFigureOut">
              <a:rPr lang="en-US" smtClean="0"/>
              <a:t>1/13/2023</a:t>
            </a:fld>
            <a:endParaRPr lang="en-US" dirty="0"/>
          </a:p>
        </p:txBody>
      </p:sp>
      <p:sp>
        <p:nvSpPr>
          <p:cNvPr id="4" name="Footer Placeholder 3"/>
          <p:cNvSpPr>
            <a:spLocks noGrp="1"/>
          </p:cNvSpPr>
          <p:nvPr>
            <p:ph type="ftr" sz="quarter" idx="2"/>
          </p:nvPr>
        </p:nvSpPr>
        <p:spPr>
          <a:xfrm>
            <a:off x="0" y="8685214"/>
            <a:ext cx="2971800" cy="458787"/>
          </a:xfrm>
          <a:prstGeom prst="rect">
            <a:avLst/>
          </a:prstGeom>
        </p:spPr>
        <p:txBody>
          <a:bodyPr vert="horz" lIns="91431" tIns="45716" rIns="91431" bIns="4571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4"/>
            <a:ext cx="2971800" cy="458787"/>
          </a:xfrm>
          <a:prstGeom prst="rect">
            <a:avLst/>
          </a:prstGeom>
        </p:spPr>
        <p:txBody>
          <a:bodyPr vert="horz" lIns="91431" tIns="45716" rIns="91431" bIns="45716" rtlCol="0" anchor="b"/>
          <a:lstStyle>
            <a:lvl1pPr algn="r">
              <a:defRPr sz="1200"/>
            </a:lvl1pPr>
          </a:lstStyle>
          <a:p>
            <a:fld id="{8D0C661B-A698-4FC7-94FA-4737363BAC03}" type="slidenum">
              <a:rPr lang="en-US" smtClean="0"/>
              <a:t>‹#›</a:t>
            </a:fld>
            <a:endParaRPr lang="en-US" dirty="0"/>
          </a:p>
        </p:txBody>
      </p:sp>
    </p:spTree>
    <p:extLst>
      <p:ext uri="{BB962C8B-B14F-4D97-AF65-F5344CB8AC3E}">
        <p14:creationId xmlns:p14="http://schemas.microsoft.com/office/powerpoint/2010/main" val="349411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31" tIns="45716" rIns="91431" bIns="45716"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31" tIns="45716" rIns="91431" bIns="45716" rtlCol="0"/>
          <a:lstStyle>
            <a:lvl1pPr algn="r">
              <a:defRPr sz="1200"/>
            </a:lvl1pPr>
          </a:lstStyle>
          <a:p>
            <a:fld id="{FAE71610-373B-4802-91EB-7197359E5EB9}" type="datetimeFigureOut">
              <a:rPr lang="en-CA" smtClean="0"/>
              <a:t>2023-01-13</a:t>
            </a:fld>
            <a:endParaRPr lang="en-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31" tIns="45716" rIns="91431" bIns="45716"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31" tIns="45716" rIns="91431" bIns="4571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4"/>
            <a:ext cx="2971800" cy="458787"/>
          </a:xfrm>
          <a:prstGeom prst="rect">
            <a:avLst/>
          </a:prstGeom>
        </p:spPr>
        <p:txBody>
          <a:bodyPr vert="horz" lIns="91431" tIns="45716" rIns="91431" bIns="45716"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4"/>
            <a:ext cx="2971800" cy="458787"/>
          </a:xfrm>
          <a:prstGeom prst="rect">
            <a:avLst/>
          </a:prstGeom>
        </p:spPr>
        <p:txBody>
          <a:bodyPr vert="horz" lIns="91431" tIns="45716" rIns="91431" bIns="45716" rtlCol="0" anchor="b"/>
          <a:lstStyle>
            <a:lvl1pPr algn="r">
              <a:defRPr sz="1200"/>
            </a:lvl1pPr>
          </a:lstStyle>
          <a:p>
            <a:fld id="{83960037-BEFC-4C11-BAA7-8E97EDD13E61}" type="slidenum">
              <a:rPr lang="en-CA" smtClean="0"/>
              <a:t>‹#›</a:t>
            </a:fld>
            <a:endParaRPr lang="en-CA" dirty="0"/>
          </a:p>
        </p:txBody>
      </p:sp>
    </p:spTree>
    <p:extLst>
      <p:ext uri="{BB962C8B-B14F-4D97-AF65-F5344CB8AC3E}">
        <p14:creationId xmlns:p14="http://schemas.microsoft.com/office/powerpoint/2010/main" val="2955551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1</a:t>
            </a:fld>
            <a:endParaRPr lang="en-CA" dirty="0"/>
          </a:p>
        </p:txBody>
      </p:sp>
    </p:spTree>
    <p:extLst>
      <p:ext uri="{BB962C8B-B14F-4D97-AF65-F5344CB8AC3E}">
        <p14:creationId xmlns:p14="http://schemas.microsoft.com/office/powerpoint/2010/main" val="2567857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33</a:t>
            </a:fld>
            <a:endParaRPr lang="en-CA" dirty="0"/>
          </a:p>
        </p:txBody>
      </p:sp>
    </p:spTree>
    <p:extLst>
      <p:ext uri="{BB962C8B-B14F-4D97-AF65-F5344CB8AC3E}">
        <p14:creationId xmlns:p14="http://schemas.microsoft.com/office/powerpoint/2010/main" val="1251234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Actual</a:t>
            </a:r>
            <a:r>
              <a:rPr lang="en-CA" baseline="0" dirty="0" smtClean="0"/>
              <a:t> couples</a:t>
            </a:r>
          </a:p>
          <a:p>
            <a:r>
              <a:rPr lang="en-CA" baseline="0" dirty="0" smtClean="0"/>
              <a:t>Independence assumption – can break down either because of assortative mating on longevity characteristics OR because of interaction/influence. </a:t>
            </a:r>
          </a:p>
          <a:p>
            <a:r>
              <a:rPr lang="en-CA" baseline="0" dirty="0" smtClean="0"/>
              <a:t>Difference</a:t>
            </a:r>
          </a:p>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42</a:t>
            </a:fld>
            <a:endParaRPr lang="en-CA" dirty="0"/>
          </a:p>
        </p:txBody>
      </p:sp>
    </p:spTree>
    <p:extLst>
      <p:ext uri="{BB962C8B-B14F-4D97-AF65-F5344CB8AC3E}">
        <p14:creationId xmlns:p14="http://schemas.microsoft.com/office/powerpoint/2010/main" val="4066339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960037-BEFC-4C11-BAA7-8E97EDD13E61}" type="slidenum">
              <a:rPr lang="en-CA" smtClean="0"/>
              <a:t>44</a:t>
            </a:fld>
            <a:endParaRPr lang="en-CA" dirty="0"/>
          </a:p>
        </p:txBody>
      </p:sp>
    </p:spTree>
    <p:extLst>
      <p:ext uri="{BB962C8B-B14F-4D97-AF65-F5344CB8AC3E}">
        <p14:creationId xmlns:p14="http://schemas.microsoft.com/office/powerpoint/2010/main" val="18524289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Actual</a:t>
            </a:r>
            <a:r>
              <a:rPr lang="en-CA" baseline="0" dirty="0" smtClean="0"/>
              <a:t> couples</a:t>
            </a:r>
          </a:p>
          <a:p>
            <a:r>
              <a:rPr lang="en-CA" baseline="0" dirty="0" smtClean="0"/>
              <a:t>Independence assumption – can break down either because of assortative mating on longevity characteristics OR because of interaction/influence. </a:t>
            </a:r>
          </a:p>
          <a:p>
            <a:r>
              <a:rPr lang="en-CA" baseline="0" dirty="0" smtClean="0"/>
              <a:t>Difference</a:t>
            </a:r>
          </a:p>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45</a:t>
            </a:fld>
            <a:endParaRPr lang="en-CA" dirty="0"/>
          </a:p>
        </p:txBody>
      </p:sp>
    </p:spTree>
    <p:extLst>
      <p:ext uri="{BB962C8B-B14F-4D97-AF65-F5344CB8AC3E}">
        <p14:creationId xmlns:p14="http://schemas.microsoft.com/office/powerpoint/2010/main" val="23749773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Compared</a:t>
            </a:r>
            <a:r>
              <a:rPr lang="en-CA" baseline="0" dirty="0" smtClean="0"/>
              <a:t> to independence, actual couples are overrepresented on the diagonal, especially SAME extremes.</a:t>
            </a:r>
          </a:p>
          <a:p>
            <a:r>
              <a:rPr lang="en-CA" baseline="0" dirty="0" smtClean="0"/>
              <a:t>They are underrepresented at OPPOSITE extremes.</a:t>
            </a:r>
          </a:p>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46</a:t>
            </a:fld>
            <a:endParaRPr lang="en-CA" dirty="0"/>
          </a:p>
        </p:txBody>
      </p:sp>
    </p:spTree>
    <p:extLst>
      <p:ext uri="{BB962C8B-B14F-4D97-AF65-F5344CB8AC3E}">
        <p14:creationId xmlns:p14="http://schemas.microsoft.com/office/powerpoint/2010/main" val="31932130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49</a:t>
            </a:fld>
            <a:endParaRPr lang="en-CA" dirty="0"/>
          </a:p>
        </p:txBody>
      </p:sp>
    </p:spTree>
    <p:extLst>
      <p:ext uri="{BB962C8B-B14F-4D97-AF65-F5344CB8AC3E}">
        <p14:creationId xmlns:p14="http://schemas.microsoft.com/office/powerpoint/2010/main" val="1396631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Calculations</a:t>
            </a:r>
            <a:r>
              <a:rPr lang="en-CA" baseline="0" dirty="0" smtClean="0"/>
              <a:t> are on men and women (actual couples),  </a:t>
            </a:r>
            <a:r>
              <a:rPr lang="en-CA" dirty="0" smtClean="0"/>
              <a:t>Life expectancy – using Gompertz </a:t>
            </a:r>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3</a:t>
            </a:fld>
            <a:endParaRPr lang="en-CA" dirty="0"/>
          </a:p>
        </p:txBody>
      </p:sp>
    </p:spTree>
    <p:extLst>
      <p:ext uri="{BB962C8B-B14F-4D97-AF65-F5344CB8AC3E}">
        <p14:creationId xmlns:p14="http://schemas.microsoft.com/office/powerpoint/2010/main" val="3946200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5</a:t>
            </a:fld>
            <a:endParaRPr lang="en-CA" dirty="0"/>
          </a:p>
        </p:txBody>
      </p:sp>
    </p:spTree>
    <p:extLst>
      <p:ext uri="{BB962C8B-B14F-4D97-AF65-F5344CB8AC3E}">
        <p14:creationId xmlns:p14="http://schemas.microsoft.com/office/powerpoint/2010/main" val="2974569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960037-BEFC-4C11-BAA7-8E97EDD13E61}" type="slidenum">
              <a:rPr lang="en-CA" smtClean="0"/>
              <a:t>6</a:t>
            </a:fld>
            <a:endParaRPr lang="en-CA" dirty="0"/>
          </a:p>
        </p:txBody>
      </p:sp>
    </p:spTree>
    <p:extLst>
      <p:ext uri="{BB962C8B-B14F-4D97-AF65-F5344CB8AC3E}">
        <p14:creationId xmlns:p14="http://schemas.microsoft.com/office/powerpoint/2010/main" val="1300355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960037-BEFC-4C11-BAA7-8E97EDD13E61}" type="slidenum">
              <a:rPr lang="en-CA" smtClean="0"/>
              <a:t>11</a:t>
            </a:fld>
            <a:endParaRPr lang="en-CA" dirty="0"/>
          </a:p>
        </p:txBody>
      </p:sp>
    </p:spTree>
    <p:extLst>
      <p:ext uri="{BB962C8B-B14F-4D97-AF65-F5344CB8AC3E}">
        <p14:creationId xmlns:p14="http://schemas.microsoft.com/office/powerpoint/2010/main" val="265697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Fraction Women Censored= .2805051</a:t>
            </a:r>
            <a:endParaRPr lang="en-CA" dirty="0"/>
          </a:p>
          <a:p>
            <a:r>
              <a:rPr lang="en-US" dirty="0"/>
              <a:t>Fraction Men Censored= .12383332</a:t>
            </a:r>
            <a:endParaRPr lang="en-CA" dirty="0"/>
          </a:p>
          <a:p>
            <a:endParaRPr lang="en-CA" dirty="0" smtClean="0"/>
          </a:p>
          <a:p>
            <a:r>
              <a:rPr lang="en-CA" dirty="0" smtClean="0"/>
              <a:t>These are median widow</a:t>
            </a:r>
            <a:r>
              <a:rPr lang="en-CA" baseline="0" dirty="0" smtClean="0"/>
              <a:t> and widower survivor LE LB and UP</a:t>
            </a:r>
          </a:p>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15</a:t>
            </a:fld>
            <a:endParaRPr lang="en-CA" dirty="0"/>
          </a:p>
        </p:txBody>
      </p:sp>
    </p:spTree>
    <p:extLst>
      <p:ext uri="{BB962C8B-B14F-4D97-AF65-F5344CB8AC3E}">
        <p14:creationId xmlns:p14="http://schemas.microsoft.com/office/powerpoint/2010/main" val="3049405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17</a:t>
            </a:fld>
            <a:endParaRPr lang="en-CA" dirty="0"/>
          </a:p>
        </p:txBody>
      </p:sp>
    </p:spTree>
    <p:extLst>
      <p:ext uri="{BB962C8B-B14F-4D97-AF65-F5344CB8AC3E}">
        <p14:creationId xmlns:p14="http://schemas.microsoft.com/office/powerpoint/2010/main" val="922833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These numbers are from CDC.   Don’t have couples</a:t>
            </a:r>
            <a:r>
              <a:rPr lang="en-CA" baseline="0" dirty="0" smtClean="0"/>
              <a:t> in the NHIS that are same-sex (at least not enough) to calculate for couples.</a:t>
            </a:r>
          </a:p>
          <a:p>
            <a:endParaRPr lang="en-CA" baseline="0" dirty="0" smtClean="0"/>
          </a:p>
          <a:p>
            <a:r>
              <a:rPr lang="en-CA" baseline="0" dirty="0" smtClean="0"/>
              <a:t>May do synthetic couples for this – life tables for married women with NHIS – for the final version. </a:t>
            </a:r>
          </a:p>
          <a:p>
            <a:endParaRPr lang="en-CA" baseline="0" dirty="0" smtClean="0"/>
          </a:p>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20</a:t>
            </a:fld>
            <a:endParaRPr lang="en-CA" dirty="0"/>
          </a:p>
        </p:txBody>
      </p:sp>
    </p:spTree>
    <p:extLst>
      <p:ext uri="{BB962C8B-B14F-4D97-AF65-F5344CB8AC3E}">
        <p14:creationId xmlns:p14="http://schemas.microsoft.com/office/powerpoint/2010/main" val="2500703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960037-BEFC-4C11-BAA7-8E97EDD13E61}" type="slidenum">
              <a:rPr lang="en-CA" smtClean="0"/>
              <a:t>21</a:t>
            </a:fld>
            <a:endParaRPr lang="en-CA" dirty="0"/>
          </a:p>
        </p:txBody>
      </p:sp>
    </p:spTree>
    <p:extLst>
      <p:ext uri="{BB962C8B-B14F-4D97-AF65-F5344CB8AC3E}">
        <p14:creationId xmlns:p14="http://schemas.microsoft.com/office/powerpoint/2010/main" val="2866041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922CE107-0308-9342-AB6B-1F63405E3CAD}" type="datetime1">
              <a:rPr lang="en-US" smtClean="0"/>
              <a:t>1/13/2023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BF7BF5F3-0152-45DB-9E2A-421BF119A7F3}" type="slidenum">
              <a:rPr lang="en-CA" smtClean="0"/>
              <a:t>‹#›</a:t>
            </a:fld>
            <a:endParaRPr lang="en-CA" dirty="0"/>
          </a:p>
        </p:txBody>
      </p:sp>
    </p:spTree>
    <p:extLst>
      <p:ext uri="{BB962C8B-B14F-4D97-AF65-F5344CB8AC3E}">
        <p14:creationId xmlns:p14="http://schemas.microsoft.com/office/powerpoint/2010/main" val="338159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2B5EA185-8628-F74E-9D78-7C9C52A48096}" type="datetime1">
              <a:rPr lang="en-US" smtClean="0"/>
              <a:t>1/13/2023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BF7BF5F3-0152-45DB-9E2A-421BF119A7F3}" type="slidenum">
              <a:rPr lang="en-CA" smtClean="0"/>
              <a:t>‹#›</a:t>
            </a:fld>
            <a:endParaRPr lang="en-CA" dirty="0"/>
          </a:p>
        </p:txBody>
      </p:sp>
    </p:spTree>
    <p:extLst>
      <p:ext uri="{BB962C8B-B14F-4D97-AF65-F5344CB8AC3E}">
        <p14:creationId xmlns:p14="http://schemas.microsoft.com/office/powerpoint/2010/main" val="478860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0FBECC17-3B55-7D4A-81BF-7C19E61F6B2E}" type="datetime1">
              <a:rPr lang="en-US" smtClean="0"/>
              <a:t>1/13/2023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BF7BF5F3-0152-45DB-9E2A-421BF119A7F3}" type="slidenum">
              <a:rPr lang="en-CA" smtClean="0"/>
              <a:t>‹#›</a:t>
            </a:fld>
            <a:endParaRPr lang="en-CA" dirty="0"/>
          </a:p>
        </p:txBody>
      </p:sp>
    </p:spTree>
    <p:extLst>
      <p:ext uri="{BB962C8B-B14F-4D97-AF65-F5344CB8AC3E}">
        <p14:creationId xmlns:p14="http://schemas.microsoft.com/office/powerpoint/2010/main" val="1001269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A396E869-5C46-1E4A-B767-C0839ED7D761}" type="datetime1">
              <a:rPr lang="en-US" smtClean="0"/>
              <a:t>1/13/2023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BF7BF5F3-0152-45DB-9E2A-421BF119A7F3}" type="slidenum">
              <a:rPr lang="en-CA" smtClean="0"/>
              <a:t>‹#›</a:t>
            </a:fld>
            <a:endParaRPr lang="en-CA" dirty="0"/>
          </a:p>
        </p:txBody>
      </p:sp>
    </p:spTree>
    <p:extLst>
      <p:ext uri="{BB962C8B-B14F-4D97-AF65-F5344CB8AC3E}">
        <p14:creationId xmlns:p14="http://schemas.microsoft.com/office/powerpoint/2010/main" val="4199253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19DDAFC-502E-1B4D-B488-B93A8790EB71}" type="datetime1">
              <a:rPr lang="en-US" smtClean="0"/>
              <a:t>1/13/2023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BF7BF5F3-0152-45DB-9E2A-421BF119A7F3}" type="slidenum">
              <a:rPr lang="en-CA" smtClean="0"/>
              <a:t>‹#›</a:t>
            </a:fld>
            <a:endParaRPr lang="en-CA" dirty="0"/>
          </a:p>
        </p:txBody>
      </p:sp>
    </p:spTree>
    <p:extLst>
      <p:ext uri="{BB962C8B-B14F-4D97-AF65-F5344CB8AC3E}">
        <p14:creationId xmlns:p14="http://schemas.microsoft.com/office/powerpoint/2010/main" val="524467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E279F4E9-72C3-5745-B8AD-CD54078CDD1F}" type="datetime1">
              <a:rPr lang="en-US" smtClean="0"/>
              <a:t>1/13/2023</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BF7BF5F3-0152-45DB-9E2A-421BF119A7F3}" type="slidenum">
              <a:rPr lang="en-CA" smtClean="0"/>
              <a:t>‹#›</a:t>
            </a:fld>
            <a:endParaRPr lang="en-CA" dirty="0"/>
          </a:p>
        </p:txBody>
      </p:sp>
    </p:spTree>
    <p:extLst>
      <p:ext uri="{BB962C8B-B14F-4D97-AF65-F5344CB8AC3E}">
        <p14:creationId xmlns:p14="http://schemas.microsoft.com/office/powerpoint/2010/main" val="2758833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B31B7B5-14C4-B842-9EE8-E009D5CAF7A9}" type="datetime1">
              <a:rPr lang="en-US" smtClean="0"/>
              <a:t>1/13/2023</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BF7BF5F3-0152-45DB-9E2A-421BF119A7F3}" type="slidenum">
              <a:rPr lang="en-CA" smtClean="0"/>
              <a:t>‹#›</a:t>
            </a:fld>
            <a:endParaRPr lang="en-CA" dirty="0"/>
          </a:p>
        </p:txBody>
      </p:sp>
    </p:spTree>
    <p:extLst>
      <p:ext uri="{BB962C8B-B14F-4D97-AF65-F5344CB8AC3E}">
        <p14:creationId xmlns:p14="http://schemas.microsoft.com/office/powerpoint/2010/main" val="85840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45671CDF-4F77-DF4F-B4D3-46584C7DC399}" type="datetime1">
              <a:rPr lang="en-US" smtClean="0"/>
              <a:t>1/13/2023</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BF7BF5F3-0152-45DB-9E2A-421BF119A7F3}" type="slidenum">
              <a:rPr lang="en-CA" smtClean="0"/>
              <a:t>‹#›</a:t>
            </a:fld>
            <a:endParaRPr lang="en-CA" dirty="0"/>
          </a:p>
        </p:txBody>
      </p:sp>
    </p:spTree>
    <p:extLst>
      <p:ext uri="{BB962C8B-B14F-4D97-AF65-F5344CB8AC3E}">
        <p14:creationId xmlns:p14="http://schemas.microsoft.com/office/powerpoint/2010/main" val="2109681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BBF950-FF21-DF4E-A504-D53FF6FFCAD9}" type="datetime1">
              <a:rPr lang="en-US" smtClean="0"/>
              <a:t>1/13/2023</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BF7BF5F3-0152-45DB-9E2A-421BF119A7F3}" type="slidenum">
              <a:rPr lang="en-CA" smtClean="0"/>
              <a:t>‹#›</a:t>
            </a:fld>
            <a:endParaRPr lang="en-CA" dirty="0"/>
          </a:p>
        </p:txBody>
      </p:sp>
    </p:spTree>
    <p:extLst>
      <p:ext uri="{BB962C8B-B14F-4D97-AF65-F5344CB8AC3E}">
        <p14:creationId xmlns:p14="http://schemas.microsoft.com/office/powerpoint/2010/main" val="638303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469AEBA-2EB2-9C48-9604-29A7D60F0623}" type="datetime1">
              <a:rPr lang="en-US" smtClean="0"/>
              <a:t>1/13/2023</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BF7BF5F3-0152-45DB-9E2A-421BF119A7F3}" type="slidenum">
              <a:rPr lang="en-CA" smtClean="0"/>
              <a:t>‹#›</a:t>
            </a:fld>
            <a:endParaRPr lang="en-CA" dirty="0"/>
          </a:p>
        </p:txBody>
      </p:sp>
    </p:spTree>
    <p:extLst>
      <p:ext uri="{BB962C8B-B14F-4D97-AF65-F5344CB8AC3E}">
        <p14:creationId xmlns:p14="http://schemas.microsoft.com/office/powerpoint/2010/main" val="1732329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54CF61-739C-494F-BFE3-31838E16DC90}" type="datetime1">
              <a:rPr lang="en-US" smtClean="0"/>
              <a:t>1/13/2023</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BF7BF5F3-0152-45DB-9E2A-421BF119A7F3}" type="slidenum">
              <a:rPr lang="en-CA" smtClean="0"/>
              <a:t>‹#›</a:t>
            </a:fld>
            <a:endParaRPr lang="en-CA" dirty="0"/>
          </a:p>
        </p:txBody>
      </p:sp>
    </p:spTree>
    <p:extLst>
      <p:ext uri="{BB962C8B-B14F-4D97-AF65-F5344CB8AC3E}">
        <p14:creationId xmlns:p14="http://schemas.microsoft.com/office/powerpoint/2010/main" val="2596888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5679CE-90D9-3941-A7FA-E27DAB750046}" type="datetime1">
              <a:rPr lang="en-US" smtClean="0"/>
              <a:t>1/13/2023</a:t>
            </a:fld>
            <a:endParaRPr lang="en-CA"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7BF5F3-0152-45DB-9E2A-421BF119A7F3}" type="slidenum">
              <a:rPr lang="en-CA" smtClean="0"/>
              <a:t>‹#›</a:t>
            </a:fld>
            <a:endParaRPr lang="en-CA" dirty="0"/>
          </a:p>
        </p:txBody>
      </p:sp>
    </p:spTree>
    <p:extLst>
      <p:ext uri="{BB962C8B-B14F-4D97-AF65-F5344CB8AC3E}">
        <p14:creationId xmlns:p14="http://schemas.microsoft.com/office/powerpoint/2010/main" val="5481317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95890"/>
            <a:ext cx="9144000" cy="2387600"/>
          </a:xfrm>
        </p:spPr>
        <p:txBody>
          <a:bodyPr>
            <a:normAutofit fontScale="90000"/>
          </a:bodyPr>
          <a:lstStyle/>
          <a:p>
            <a:r>
              <a:rPr lang="en-US" sz="4400" b="1" dirty="0" smtClean="0">
                <a:solidFill>
                  <a:srgbClr val="FF0000"/>
                </a:solidFill>
              </a:rPr>
              <a:t/>
            </a:r>
            <a:br>
              <a:rPr lang="en-US" sz="4400" b="1" dirty="0" smtClean="0">
                <a:solidFill>
                  <a:srgbClr val="FF0000"/>
                </a:solidFill>
              </a:rPr>
            </a:br>
            <a:r>
              <a:rPr lang="en-US" sz="4400" b="1" dirty="0" smtClean="0">
                <a:solidFill>
                  <a:srgbClr val="FF0000"/>
                </a:solidFill>
              </a:rPr>
              <a:t>Using Couples’ Data to </a:t>
            </a:r>
            <a:br>
              <a:rPr lang="en-US" sz="4400" b="1" dirty="0" smtClean="0">
                <a:solidFill>
                  <a:srgbClr val="FF0000"/>
                </a:solidFill>
              </a:rPr>
            </a:br>
            <a:r>
              <a:rPr lang="en-US" sz="4400" b="1" dirty="0" smtClean="0">
                <a:solidFill>
                  <a:srgbClr val="FF0000"/>
                </a:solidFill>
              </a:rPr>
              <a:t>Calculate the Longevity of </a:t>
            </a:r>
            <a:br>
              <a:rPr lang="en-US" sz="4400" b="1" dirty="0" smtClean="0">
                <a:solidFill>
                  <a:srgbClr val="FF0000"/>
                </a:solidFill>
              </a:rPr>
            </a:br>
            <a:r>
              <a:rPr lang="en-US" sz="4400" b="1" dirty="0" smtClean="0">
                <a:solidFill>
                  <a:srgbClr val="FF0000"/>
                </a:solidFill>
              </a:rPr>
              <a:t>Older Couples and Surviving Spouses</a:t>
            </a:r>
            <a:endParaRPr lang="en-CA" sz="4400" b="1" dirty="0">
              <a:solidFill>
                <a:srgbClr val="FF0000"/>
              </a:solidFill>
            </a:endParaRPr>
          </a:p>
        </p:txBody>
      </p:sp>
      <p:sp>
        <p:nvSpPr>
          <p:cNvPr id="3" name="Subtitle 2"/>
          <p:cNvSpPr>
            <a:spLocks noGrp="1"/>
          </p:cNvSpPr>
          <p:nvPr>
            <p:ph type="subTitle" idx="1"/>
          </p:nvPr>
        </p:nvSpPr>
        <p:spPr>
          <a:xfrm>
            <a:off x="1524000" y="3613188"/>
            <a:ext cx="9144000" cy="2355417"/>
          </a:xfrm>
        </p:spPr>
        <p:txBody>
          <a:bodyPr>
            <a:normAutofit/>
          </a:bodyPr>
          <a:lstStyle/>
          <a:p>
            <a:endParaRPr lang="en-CA" dirty="0"/>
          </a:p>
          <a:p>
            <a:r>
              <a:rPr lang="en-CA" dirty="0"/>
              <a:t>Janice Compton, University of Manitoba</a:t>
            </a:r>
          </a:p>
          <a:p>
            <a:r>
              <a:rPr lang="en-CA" dirty="0"/>
              <a:t>Robert A. Pollak, Washington University in St. Louis,  NBER, and IZA</a:t>
            </a:r>
          </a:p>
          <a:p>
            <a:r>
              <a:rPr lang="en-CA" dirty="0"/>
              <a:t>Seth Sanders, Cornell University</a:t>
            </a:r>
          </a:p>
          <a:p>
            <a:r>
              <a:rPr lang="en-CA" dirty="0"/>
              <a:t>  </a:t>
            </a:r>
            <a:r>
              <a:rPr lang="en-CA" dirty="0" smtClean="0"/>
              <a:t>January 15, 2023</a:t>
            </a:r>
          </a:p>
          <a:p>
            <a:endParaRPr lang="en-CA" dirty="0"/>
          </a:p>
          <a:p>
            <a:endParaRPr lang="en-CA" dirty="0"/>
          </a:p>
          <a:p>
            <a:endParaRPr lang="en-CA" dirty="0"/>
          </a:p>
        </p:txBody>
      </p:sp>
      <p:sp>
        <p:nvSpPr>
          <p:cNvPr id="5" name="Slide Number Placeholder 4">
            <a:extLst>
              <a:ext uri="{FF2B5EF4-FFF2-40B4-BE49-F238E27FC236}">
                <a16:creationId xmlns:a16="http://schemas.microsoft.com/office/drawing/2014/main" id="{58D82D35-8F0C-3D43-A0B8-928DEC32529D}"/>
              </a:ext>
            </a:extLst>
          </p:cNvPr>
          <p:cNvSpPr>
            <a:spLocks noGrp="1"/>
          </p:cNvSpPr>
          <p:nvPr>
            <p:ph type="sldNum" sz="quarter" idx="12"/>
          </p:nvPr>
        </p:nvSpPr>
        <p:spPr/>
        <p:txBody>
          <a:bodyPr/>
          <a:lstStyle/>
          <a:p>
            <a:fld id="{BF7BF5F3-0152-45DB-9E2A-421BF119A7F3}" type="slidenum">
              <a:rPr lang="en-CA" smtClean="0"/>
              <a:t>1</a:t>
            </a:fld>
            <a:endParaRPr lang="en-CA" dirty="0"/>
          </a:p>
        </p:txBody>
      </p:sp>
    </p:spTree>
    <p:extLst>
      <p:ext uri="{BB962C8B-B14F-4D97-AF65-F5344CB8AC3E}">
        <p14:creationId xmlns:p14="http://schemas.microsoft.com/office/powerpoint/2010/main" val="2076299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rgbClr val="FF0000"/>
                </a:solidFill>
              </a:rPr>
              <a:t>Who Should Care about </a:t>
            </a:r>
            <a:br>
              <a:rPr lang="en-US" sz="4000" b="1" dirty="0">
                <a:solidFill>
                  <a:srgbClr val="FF0000"/>
                </a:solidFill>
              </a:rPr>
            </a:br>
            <a:r>
              <a:rPr lang="en-US" sz="4000" b="1" dirty="0">
                <a:solidFill>
                  <a:srgbClr val="FF0000"/>
                </a:solidFill>
              </a:rPr>
              <a:t>Joint and Survivor Longevity?</a:t>
            </a:r>
          </a:p>
        </p:txBody>
      </p:sp>
      <p:sp>
        <p:nvSpPr>
          <p:cNvPr id="3" name="Content Placeholder 2"/>
          <p:cNvSpPr>
            <a:spLocks noGrp="1"/>
          </p:cNvSpPr>
          <p:nvPr>
            <p:ph idx="1"/>
          </p:nvPr>
        </p:nvSpPr>
        <p:spPr/>
        <p:txBody>
          <a:bodyPr>
            <a:normAutofit/>
          </a:bodyPr>
          <a:lstStyle/>
          <a:p>
            <a:pPr marL="0" indent="0">
              <a:buNone/>
            </a:pPr>
            <a:r>
              <a:rPr lang="en-US" dirty="0"/>
              <a:t>Couples making saving decisions, retirement decisions, etc.</a:t>
            </a:r>
          </a:p>
          <a:p>
            <a:pPr marL="0" indent="0">
              <a:buNone/>
            </a:pPr>
            <a:r>
              <a:rPr lang="en-US" dirty="0"/>
              <a:t>Financial planners advising such couples.</a:t>
            </a:r>
          </a:p>
          <a:p>
            <a:pPr marL="0" indent="0">
              <a:buNone/>
            </a:pPr>
            <a:r>
              <a:rPr lang="en-US" dirty="0"/>
              <a:t>Policy makers interested </a:t>
            </a:r>
            <a:r>
              <a:rPr lang="en-US" dirty="0" smtClean="0"/>
              <a:t>in the adequacy of retirement savings, old-age financial security, </a:t>
            </a:r>
            <a:r>
              <a:rPr lang="en-US" dirty="0"/>
              <a:t>social </a:t>
            </a:r>
            <a:r>
              <a:rPr lang="en-US" dirty="0" smtClean="0"/>
              <a:t>security, and long-term care.</a:t>
            </a:r>
          </a:p>
          <a:p>
            <a:pPr marL="0" indent="0">
              <a:buNone/>
            </a:pPr>
            <a:r>
              <a:rPr lang="en-US" dirty="0" smtClean="0"/>
              <a:t>Economists </a:t>
            </a:r>
            <a:r>
              <a:rPr lang="en-US" dirty="0"/>
              <a:t>using the standard “individual life cycle </a:t>
            </a:r>
            <a:r>
              <a:rPr lang="en-US" dirty="0" smtClean="0"/>
              <a:t>model” to study anything.  The </a:t>
            </a:r>
            <a:r>
              <a:rPr lang="en-US" dirty="0"/>
              <a:t>threshold question should be: “Whose life cycle?”  </a:t>
            </a:r>
          </a:p>
          <a:p>
            <a:pPr marL="0" indent="0">
              <a:buNone/>
            </a:pPr>
            <a:r>
              <a:rPr lang="en-US" dirty="0"/>
              <a:t>Demographers studying longevity. Thus far demographers haven’t shown much interest in the longevity of couples (see next two slides) </a:t>
            </a:r>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10</a:t>
            </a:fld>
            <a:endParaRPr lang="en-CA" dirty="0"/>
          </a:p>
        </p:txBody>
      </p:sp>
    </p:spTree>
    <p:extLst>
      <p:ext uri="{BB962C8B-B14F-4D97-AF65-F5344CB8AC3E}">
        <p14:creationId xmlns:p14="http://schemas.microsoft.com/office/powerpoint/2010/main" val="1617435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36A4B-9309-6E4F-A354-13BD37746B84}"/>
              </a:ext>
            </a:extLst>
          </p:cNvPr>
          <p:cNvSpPr>
            <a:spLocks noGrp="1"/>
          </p:cNvSpPr>
          <p:nvPr>
            <p:ph type="title"/>
          </p:nvPr>
        </p:nvSpPr>
        <p:spPr>
          <a:xfrm>
            <a:off x="838200" y="365125"/>
            <a:ext cx="10365828" cy="1325563"/>
          </a:xfrm>
        </p:spPr>
        <p:txBody>
          <a:bodyPr>
            <a:normAutofit/>
          </a:bodyPr>
          <a:lstStyle/>
          <a:p>
            <a:pPr algn="ctr"/>
            <a:r>
              <a:rPr lang="en-US" sz="4000" b="1" dirty="0">
                <a:solidFill>
                  <a:srgbClr val="FF0000"/>
                </a:solidFill>
              </a:rPr>
              <a:t>The Literature - 1</a:t>
            </a:r>
            <a:endParaRPr lang="en-US" sz="4000" dirty="0"/>
          </a:p>
        </p:txBody>
      </p:sp>
      <p:sp>
        <p:nvSpPr>
          <p:cNvPr id="3" name="Content Placeholder 2">
            <a:extLst>
              <a:ext uri="{FF2B5EF4-FFF2-40B4-BE49-F238E27FC236}">
                <a16:creationId xmlns:a16="http://schemas.microsoft.com/office/drawing/2014/main" id="{E6F43238-69A1-8040-AC03-6826B4CF658D}"/>
              </a:ext>
            </a:extLst>
          </p:cNvPr>
          <p:cNvSpPr>
            <a:spLocks noGrp="1"/>
          </p:cNvSpPr>
          <p:nvPr>
            <p:ph idx="1"/>
          </p:nvPr>
        </p:nvSpPr>
        <p:spPr/>
        <p:txBody>
          <a:bodyPr>
            <a:normAutofit fontScale="40000" lnSpcReduction="20000"/>
          </a:bodyPr>
          <a:lstStyle/>
          <a:p>
            <a:pPr marL="0" lvl="0" indent="0">
              <a:lnSpc>
                <a:spcPct val="100000"/>
              </a:lnSpc>
              <a:spcBef>
                <a:spcPts val="0"/>
              </a:spcBef>
              <a:buNone/>
            </a:pPr>
            <a:r>
              <a:rPr lang="en-US" sz="6500" dirty="0"/>
              <a:t>	Neither demographers nor economists have thought much about joint and survivor life expectancy. </a:t>
            </a:r>
          </a:p>
          <a:p>
            <a:pPr marL="0" indent="0">
              <a:lnSpc>
                <a:spcPct val="100000"/>
              </a:lnSpc>
              <a:spcBef>
                <a:spcPts val="0"/>
              </a:spcBef>
              <a:buNone/>
            </a:pPr>
            <a:r>
              <a:rPr lang="en-US" sz="6500" dirty="0"/>
              <a:t>	IRS publishes race-gender-neutral tables from which taxpayers can calculate the tax on joint life annuities </a:t>
            </a:r>
          </a:p>
          <a:p>
            <a:pPr marL="0" indent="0">
              <a:lnSpc>
                <a:spcPct val="100000"/>
              </a:lnSpc>
              <a:spcBef>
                <a:spcPts val="0"/>
              </a:spcBef>
              <a:buNone/>
            </a:pPr>
            <a:r>
              <a:rPr lang="en-US" sz="6500" dirty="0"/>
              <a:t>	Actuaries know about this. Insurance companies need this information to price joint-life annuities.  Bowers, et al. (1997), </a:t>
            </a:r>
            <a:r>
              <a:rPr lang="en-US" sz="6500" i="1" dirty="0"/>
              <a:t>Actuarial Mathematics</a:t>
            </a:r>
            <a:r>
              <a:rPr lang="en-US" sz="6500" dirty="0"/>
              <a:t>, published by the Society of Actuaries, explains how to make these calculation. Also see Brown and Poterba (</a:t>
            </a:r>
            <a:r>
              <a:rPr lang="en-US" sz="6500" dirty="0" smtClean="0"/>
              <a:t>2000 JofRisk&amp;Ins). </a:t>
            </a:r>
            <a:endParaRPr lang="en-US" sz="6500" dirty="0"/>
          </a:p>
          <a:p>
            <a:pPr marL="0" indent="0">
              <a:lnSpc>
                <a:spcPct val="100000"/>
              </a:lnSpc>
              <a:spcBef>
                <a:spcPts val="0"/>
              </a:spcBef>
              <a:buNone/>
            </a:pPr>
            <a:r>
              <a:rPr lang="en-US" sz="6500" dirty="0"/>
              <a:t>	Lotka, one of the great names in mathematical biology, has a 1931 article on “orphanhood,” a problem isomorphic to the joint life expectancy. Also see Noymer (2010).  </a:t>
            </a:r>
          </a:p>
          <a:p>
            <a:pPr marL="0" indent="0">
              <a:lnSpc>
                <a:spcPct val="100000"/>
              </a:lnSpc>
              <a:spcBef>
                <a:spcPts val="0"/>
              </a:spcBef>
              <a:buNone/>
            </a:pPr>
            <a:endParaRPr lang="en-US" dirty="0"/>
          </a:p>
          <a:p>
            <a:pPr marL="0" lvl="0" indent="0">
              <a:lnSpc>
                <a:spcPct val="100000"/>
              </a:lnSpc>
              <a:spcBef>
                <a:spcPts val="0"/>
              </a:spcBef>
              <a:buNone/>
              <a:defRPr/>
            </a:pPr>
            <a:r>
              <a:rPr lang="en-US" dirty="0"/>
              <a:t>	</a:t>
            </a:r>
          </a:p>
          <a:p>
            <a:pPr marL="0" indent="0">
              <a:buNone/>
            </a:pPr>
            <a:r>
              <a:rPr lang="en-US" dirty="0"/>
              <a:t> </a:t>
            </a:r>
          </a:p>
        </p:txBody>
      </p:sp>
      <p:sp>
        <p:nvSpPr>
          <p:cNvPr id="4" name="Slide Number Placeholder 3">
            <a:extLst>
              <a:ext uri="{FF2B5EF4-FFF2-40B4-BE49-F238E27FC236}">
                <a16:creationId xmlns:a16="http://schemas.microsoft.com/office/drawing/2014/main" id="{7A2A5B6D-6CFE-F94D-8934-28EEA609CF93}"/>
              </a:ext>
            </a:extLst>
          </p:cNvPr>
          <p:cNvSpPr>
            <a:spLocks noGrp="1"/>
          </p:cNvSpPr>
          <p:nvPr>
            <p:ph type="sldNum" sz="quarter" idx="12"/>
          </p:nvPr>
        </p:nvSpPr>
        <p:spPr/>
        <p:txBody>
          <a:bodyPr/>
          <a:lstStyle/>
          <a:p>
            <a:fld id="{BF7BF5F3-0152-45DB-9E2A-421BF119A7F3}" type="slidenum">
              <a:rPr lang="en-CA" smtClean="0"/>
              <a:t>11</a:t>
            </a:fld>
            <a:endParaRPr lang="en-CA" dirty="0"/>
          </a:p>
        </p:txBody>
      </p:sp>
    </p:spTree>
    <p:extLst>
      <p:ext uri="{BB962C8B-B14F-4D97-AF65-F5344CB8AC3E}">
        <p14:creationId xmlns:p14="http://schemas.microsoft.com/office/powerpoint/2010/main" val="2636634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rgbClr val="FF0000"/>
                </a:solidFill>
              </a:rPr>
              <a:t>The Literature - 2</a:t>
            </a:r>
            <a:endParaRPr lang="en-US" sz="4000" dirty="0"/>
          </a:p>
        </p:txBody>
      </p:sp>
      <p:sp>
        <p:nvSpPr>
          <p:cNvPr id="3" name="Content Placeholder 2"/>
          <p:cNvSpPr>
            <a:spLocks noGrp="1"/>
          </p:cNvSpPr>
          <p:nvPr>
            <p:ph idx="1"/>
          </p:nvPr>
        </p:nvSpPr>
        <p:spPr/>
        <p:txBody>
          <a:bodyPr>
            <a:normAutofit/>
          </a:bodyPr>
          <a:lstStyle/>
          <a:p>
            <a:pPr marL="0" indent="0">
              <a:buNone/>
            </a:pPr>
            <a:r>
              <a:rPr lang="en-US" dirty="0"/>
              <a:t>Goldman and Lord (1983 </a:t>
            </a:r>
            <a:r>
              <a:rPr lang="en-US" i="1" dirty="0"/>
              <a:t>Demography</a:t>
            </a:r>
            <a:r>
              <a:rPr lang="en-US" dirty="0"/>
              <a:t>) have a </a:t>
            </a:r>
            <a:r>
              <a:rPr lang="en-US" dirty="0" smtClean="0"/>
              <a:t>very nice </a:t>
            </a:r>
            <a:r>
              <a:rPr lang="en-US" dirty="0"/>
              <a:t>paper in which they estimated joint and survivor life expectancy at the time of </a:t>
            </a:r>
            <a:r>
              <a:rPr lang="en-US" dirty="0" smtClean="0"/>
              <a:t>marriage using life table data on individuals. </a:t>
            </a:r>
            <a:r>
              <a:rPr lang="en-US" dirty="0"/>
              <a:t>Their paper has received much less attention than it deserves </a:t>
            </a:r>
            <a:r>
              <a:rPr lang="en-US" dirty="0" smtClean="0"/>
              <a:t>(fewer than 60 </a:t>
            </a:r>
            <a:r>
              <a:rPr lang="en-US" dirty="0"/>
              <a:t>Google cites).</a:t>
            </a:r>
          </a:p>
          <a:p>
            <a:pPr marL="0" indent="0">
              <a:buNone/>
            </a:pPr>
            <a:r>
              <a:rPr lang="en-US" dirty="0"/>
              <a:t>Compton and Pollak (</a:t>
            </a:r>
            <a:r>
              <a:rPr lang="en-US" dirty="0" smtClean="0"/>
              <a:t>2021 </a:t>
            </a:r>
            <a:r>
              <a:rPr lang="en-US" i="1" dirty="0" smtClean="0"/>
              <a:t>PLOS One</a:t>
            </a:r>
            <a:r>
              <a:rPr lang="en-US" dirty="0" smtClean="0"/>
              <a:t>) </a:t>
            </a:r>
            <a:r>
              <a:rPr lang="en-US" dirty="0"/>
              <a:t>reinvented the Goldman and Lord </a:t>
            </a:r>
            <a:r>
              <a:rPr lang="en-US" dirty="0" smtClean="0"/>
              <a:t>individual life table procedure </a:t>
            </a:r>
            <a:r>
              <a:rPr lang="en-US" dirty="0"/>
              <a:t>and </a:t>
            </a:r>
            <a:r>
              <a:rPr lang="en-US" dirty="0" smtClean="0"/>
              <a:t>applied </a:t>
            </a:r>
            <a:r>
              <a:rPr lang="en-US" dirty="0"/>
              <a:t>it to older couples.</a:t>
            </a:r>
          </a:p>
          <a:p>
            <a:pPr marL="0" indent="0">
              <a:buNone/>
            </a:pPr>
            <a:r>
              <a:rPr lang="en-US" dirty="0" smtClean="0"/>
              <a:t>The Compton and Pollak estimates </a:t>
            </a:r>
            <a:r>
              <a:rPr lang="en-US" dirty="0"/>
              <a:t>were based on the CDC life tables which report age-specific mortality rates for </a:t>
            </a:r>
            <a:r>
              <a:rPr lang="en-US" dirty="0" smtClean="0"/>
              <a:t>individuals, not couples.</a:t>
            </a:r>
            <a:endParaRPr lang="en-US" dirty="0"/>
          </a:p>
          <a:p>
            <a:pPr marL="0" indent="0">
              <a:buNone/>
            </a:pPr>
            <a:r>
              <a:rPr lang="en-US" dirty="0"/>
              <a:t>The estimates we present today are based on the NHIS which provides data </a:t>
            </a:r>
            <a:r>
              <a:rPr lang="en-US" dirty="0" smtClean="0"/>
              <a:t>on married </a:t>
            </a:r>
            <a:r>
              <a:rPr lang="en-US" dirty="0"/>
              <a:t>couples</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12</a:t>
            </a:fld>
            <a:endParaRPr lang="en-CA" dirty="0"/>
          </a:p>
        </p:txBody>
      </p:sp>
    </p:spTree>
    <p:extLst>
      <p:ext uri="{BB962C8B-B14F-4D97-AF65-F5344CB8AC3E}">
        <p14:creationId xmlns:p14="http://schemas.microsoft.com/office/powerpoint/2010/main" val="44466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7771" y="189186"/>
            <a:ext cx="10515600" cy="1546745"/>
          </a:xfrm>
        </p:spPr>
        <p:txBody>
          <a:bodyPr>
            <a:normAutofit/>
          </a:bodyPr>
          <a:lstStyle/>
          <a:p>
            <a:pPr algn="ctr"/>
            <a:r>
              <a:rPr lang="en-US" sz="4000" b="1" dirty="0">
                <a:solidFill>
                  <a:srgbClr val="FF0000"/>
                </a:solidFill>
              </a:rPr>
              <a:t>Ending the Suspense: </a:t>
            </a:r>
            <a:br>
              <a:rPr lang="en-US" sz="4000" b="1" dirty="0">
                <a:solidFill>
                  <a:srgbClr val="FF0000"/>
                </a:solidFill>
              </a:rPr>
            </a:br>
            <a:r>
              <a:rPr lang="en-US" sz="4000" b="1" dirty="0">
                <a:solidFill>
                  <a:srgbClr val="FF0000"/>
                </a:solidFill>
              </a:rPr>
              <a:t>Joint Life </a:t>
            </a:r>
            <a:r>
              <a:rPr lang="en-US" sz="4000" b="1" dirty="0" smtClean="0">
                <a:solidFill>
                  <a:srgbClr val="FF0000"/>
                </a:solidFill>
              </a:rPr>
              <a:t>Expectancy</a:t>
            </a:r>
            <a:endParaRPr lang="en-US" sz="4000" b="1" dirty="0">
              <a:solidFill>
                <a:srgbClr val="FF0000"/>
              </a:solidFill>
            </a:endParaRPr>
          </a:p>
        </p:txBody>
      </p:sp>
      <p:sp>
        <p:nvSpPr>
          <p:cNvPr id="3" name="Content Placeholder 2"/>
          <p:cNvSpPr>
            <a:spLocks noGrp="1"/>
          </p:cNvSpPr>
          <p:nvPr>
            <p:ph idx="1"/>
          </p:nvPr>
        </p:nvSpPr>
        <p:spPr>
          <a:xfrm>
            <a:off x="838200" y="1912883"/>
            <a:ext cx="10515600" cy="4264080"/>
          </a:xfrm>
        </p:spPr>
        <p:txBody>
          <a:bodyPr>
            <a:normAutofit lnSpcReduction="10000"/>
          </a:bodyPr>
          <a:lstStyle/>
          <a:p>
            <a:pPr marL="457200" lvl="1" indent="0">
              <a:buNone/>
            </a:pPr>
            <a:r>
              <a:rPr lang="en-US" sz="2800" dirty="0" smtClean="0"/>
              <a:t>Recall </a:t>
            </a:r>
            <a:r>
              <a:rPr lang="en-US" sz="2800" dirty="0"/>
              <a:t>our </a:t>
            </a:r>
            <a:r>
              <a:rPr lang="en-US" sz="2800" dirty="0" smtClean="0"/>
              <a:t>focal couple </a:t>
            </a:r>
            <a:r>
              <a:rPr lang="en-US" sz="2800" dirty="0"/>
              <a:t>(she is 60; he is 62), recall</a:t>
            </a:r>
          </a:p>
          <a:p>
            <a:pPr marL="457200" lvl="1" indent="0">
              <a:buNone/>
            </a:pPr>
            <a:r>
              <a:rPr lang="en-US" sz="2800" dirty="0"/>
              <a:t>	her life expectancy is </a:t>
            </a:r>
            <a:r>
              <a:rPr lang="en-US" sz="2800" dirty="0" smtClean="0"/>
              <a:t>25  </a:t>
            </a:r>
            <a:r>
              <a:rPr lang="en-US" sz="2800" dirty="0"/>
              <a:t>years</a:t>
            </a:r>
          </a:p>
          <a:p>
            <a:pPr marL="457200" lvl="1" indent="0">
              <a:buNone/>
            </a:pPr>
            <a:r>
              <a:rPr lang="en-US" sz="2800" dirty="0"/>
              <a:t> and </a:t>
            </a:r>
          </a:p>
          <a:p>
            <a:pPr marL="457200" lvl="1" indent="0">
              <a:buNone/>
            </a:pPr>
            <a:r>
              <a:rPr lang="en-US" sz="2800" dirty="0"/>
              <a:t>	his life expectancy </a:t>
            </a:r>
            <a:r>
              <a:rPr lang="en-US" sz="2800" dirty="0" smtClean="0"/>
              <a:t>20 </a:t>
            </a:r>
            <a:r>
              <a:rPr lang="en-US" sz="2800" dirty="0"/>
              <a:t>years.</a:t>
            </a:r>
          </a:p>
          <a:p>
            <a:pPr marL="457200" lvl="1" indent="0">
              <a:buNone/>
            </a:pPr>
            <a:endParaRPr lang="en-US" sz="2800" dirty="0"/>
          </a:p>
          <a:p>
            <a:pPr marL="457200" lvl="1" indent="0">
              <a:buNone/>
            </a:pPr>
            <a:r>
              <a:rPr lang="en-US" sz="2800" dirty="0"/>
              <a:t>We estimate that their joint life expectancy is </a:t>
            </a:r>
            <a:r>
              <a:rPr lang="en-US" sz="2800" dirty="0" smtClean="0"/>
              <a:t>15.6 </a:t>
            </a:r>
            <a:r>
              <a:rPr lang="en-US" sz="2800" dirty="0"/>
              <a:t>years – call it </a:t>
            </a:r>
            <a:r>
              <a:rPr lang="en-US" sz="2800" dirty="0" smtClean="0"/>
              <a:t>15.5 </a:t>
            </a:r>
            <a:r>
              <a:rPr lang="en-US" sz="2800" dirty="0"/>
              <a:t>years</a:t>
            </a:r>
          </a:p>
          <a:p>
            <a:pPr marL="457200" lvl="1" indent="0">
              <a:buNone/>
            </a:pPr>
            <a:endParaRPr lang="en-US" sz="2800" dirty="0"/>
          </a:p>
          <a:p>
            <a:pPr marL="457200" lvl="1" indent="0">
              <a:buNone/>
            </a:pPr>
            <a:r>
              <a:rPr lang="en-US" sz="2800" dirty="0"/>
              <a:t>If you thought that their joint life expectancy was about </a:t>
            </a:r>
            <a:r>
              <a:rPr lang="en-US" sz="2800" dirty="0" smtClean="0"/>
              <a:t>20 </a:t>
            </a:r>
            <a:r>
              <a:rPr lang="en-US" sz="2800" dirty="0"/>
              <a:t>years, you </a:t>
            </a:r>
            <a:r>
              <a:rPr lang="en-US" sz="2800" dirty="0" smtClean="0"/>
              <a:t>would be off by more than 4 years. </a:t>
            </a:r>
          </a:p>
        </p:txBody>
      </p:sp>
      <p:sp>
        <p:nvSpPr>
          <p:cNvPr id="4" name="Slide Number Placeholder 3"/>
          <p:cNvSpPr>
            <a:spLocks noGrp="1"/>
          </p:cNvSpPr>
          <p:nvPr>
            <p:ph type="sldNum" sz="quarter" idx="12"/>
          </p:nvPr>
        </p:nvSpPr>
        <p:spPr/>
        <p:txBody>
          <a:bodyPr/>
          <a:lstStyle/>
          <a:p>
            <a:fld id="{BF7BF5F3-0152-45DB-9E2A-421BF119A7F3}" type="slidenum">
              <a:rPr lang="en-CA" smtClean="0"/>
              <a:t>13</a:t>
            </a:fld>
            <a:endParaRPr lang="en-CA" dirty="0"/>
          </a:p>
        </p:txBody>
      </p:sp>
    </p:spTree>
    <p:extLst>
      <p:ext uri="{BB962C8B-B14F-4D97-AF65-F5344CB8AC3E}">
        <p14:creationId xmlns:p14="http://schemas.microsoft.com/office/powerpoint/2010/main" val="168038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3562" y="512872"/>
            <a:ext cx="10238935" cy="1325563"/>
          </a:xfrm>
        </p:spPr>
        <p:txBody>
          <a:bodyPr>
            <a:noAutofit/>
          </a:bodyPr>
          <a:lstStyle/>
          <a:p>
            <a:pPr algn="ctr"/>
            <a:r>
              <a:rPr lang="en-US" b="1" dirty="0">
                <a:solidFill>
                  <a:srgbClr val="FF0000"/>
                </a:solidFill>
              </a:rPr>
              <a:t/>
            </a:r>
            <a:br>
              <a:rPr lang="en-US" b="1" dirty="0">
                <a:solidFill>
                  <a:srgbClr val="FF0000"/>
                </a:solidFill>
              </a:rPr>
            </a:br>
            <a:r>
              <a:rPr lang="en-US" sz="4000" b="1" dirty="0">
                <a:solidFill>
                  <a:srgbClr val="FF0000"/>
                </a:solidFill>
              </a:rPr>
              <a:t>Ending the Suspense: </a:t>
            </a:r>
            <a:br>
              <a:rPr lang="en-US" sz="4000" b="1" dirty="0">
                <a:solidFill>
                  <a:srgbClr val="FF0000"/>
                </a:solidFill>
              </a:rPr>
            </a:br>
            <a:r>
              <a:rPr lang="en-US" sz="4000" b="1" dirty="0">
                <a:solidFill>
                  <a:srgbClr val="FF0000"/>
                </a:solidFill>
              </a:rPr>
              <a:t>Who Will be the Surviving Spouse?</a:t>
            </a:r>
            <a:br>
              <a:rPr lang="en-US" sz="4000" b="1" dirty="0">
                <a:solidFill>
                  <a:srgbClr val="FF0000"/>
                </a:solidFill>
              </a:rPr>
            </a:br>
            <a:endParaRPr lang="en-US" sz="4000" dirty="0">
              <a:solidFill>
                <a:srgbClr val="FF0000"/>
              </a:solidFill>
            </a:endParaRPr>
          </a:p>
        </p:txBody>
      </p:sp>
      <p:sp>
        <p:nvSpPr>
          <p:cNvPr id="3" name="Content Placeholder 2"/>
          <p:cNvSpPr>
            <a:spLocks noGrp="1"/>
          </p:cNvSpPr>
          <p:nvPr>
            <p:ph idx="1"/>
          </p:nvPr>
        </p:nvSpPr>
        <p:spPr>
          <a:xfrm>
            <a:off x="838200" y="2196662"/>
            <a:ext cx="10515600" cy="3992176"/>
          </a:xfrm>
        </p:spPr>
        <p:txBody>
          <a:bodyPr>
            <a:normAutofit/>
          </a:bodyPr>
          <a:lstStyle/>
          <a:p>
            <a:pPr marL="0" indent="0">
              <a:buNone/>
            </a:pPr>
            <a:r>
              <a:rPr lang="en-US" dirty="0" smtClean="0"/>
              <a:t>If </a:t>
            </a:r>
            <a:r>
              <a:rPr lang="en-US" dirty="0"/>
              <a:t>you thought that the wife would be the surviving spouse, you would probably be right. But the probability is not as high as you might have guessed.  We estimate that </a:t>
            </a:r>
          </a:p>
          <a:p>
            <a:pPr marL="0" indent="0">
              <a:buNone/>
            </a:pPr>
            <a:r>
              <a:rPr lang="en-US" altLang="en-US" dirty="0">
                <a:solidFill>
                  <a:srgbClr val="FF0000"/>
                </a:solidFill>
              </a:rPr>
              <a:t>	</a:t>
            </a:r>
            <a:r>
              <a:rPr lang="en-CA" altLang="en-US" dirty="0">
                <a:solidFill>
                  <a:srgbClr val="FF0000"/>
                </a:solidFill>
                <a:cs typeface="Tahoma" panose="020B0604030504040204" pitchFamily="34" charset="0"/>
              </a:rPr>
              <a:t>The probability that the wife will be the surviving </a:t>
            </a:r>
            <a:endParaRPr lang="en-CA" altLang="en-US" dirty="0" smtClean="0">
              <a:solidFill>
                <a:srgbClr val="FF0000"/>
              </a:solidFill>
              <a:cs typeface="Tahoma" panose="020B0604030504040204" pitchFamily="34" charset="0"/>
            </a:endParaRPr>
          </a:p>
          <a:p>
            <a:pPr marL="0" indent="0">
              <a:buNone/>
            </a:pPr>
            <a:r>
              <a:rPr lang="en-CA" altLang="en-US" dirty="0" smtClean="0">
                <a:solidFill>
                  <a:srgbClr val="FF0000"/>
                </a:solidFill>
                <a:cs typeface="Tahoma" panose="020B0604030504040204" pitchFamily="34" charset="0"/>
              </a:rPr>
              <a:t>spouse </a:t>
            </a:r>
            <a:r>
              <a:rPr lang="en-CA" altLang="en-US" dirty="0">
                <a:solidFill>
                  <a:srgbClr val="FF0000"/>
                </a:solidFill>
                <a:cs typeface="Tahoma" panose="020B0604030504040204" pitchFamily="34" charset="0"/>
              </a:rPr>
              <a:t>is </a:t>
            </a:r>
            <a:r>
              <a:rPr lang="en-CA" altLang="en-US" dirty="0" smtClean="0">
                <a:solidFill>
                  <a:srgbClr val="FF0000"/>
                </a:solidFill>
                <a:cs typeface="Tahoma" panose="020B0604030504040204" pitchFamily="34" charset="0"/>
              </a:rPr>
              <a:t>64.1</a:t>
            </a:r>
            <a:endParaRPr lang="en-CA" altLang="en-US" dirty="0">
              <a:solidFill>
                <a:srgbClr val="FF0000"/>
              </a:solidFill>
              <a:cs typeface="Tahoma" panose="020B0604030504040204" pitchFamily="34" charset="0"/>
            </a:endParaRPr>
          </a:p>
          <a:p>
            <a:pPr marL="0" indent="0">
              <a:buNone/>
            </a:pPr>
            <a:r>
              <a:rPr lang="en-CA" altLang="en-US" dirty="0">
                <a:solidFill>
                  <a:srgbClr val="FF0000"/>
                </a:solidFill>
                <a:cs typeface="Tahoma" panose="020B0604030504040204" pitchFamily="34" charset="0"/>
              </a:rPr>
              <a:t>	This implies that </a:t>
            </a:r>
          </a:p>
          <a:p>
            <a:pPr marL="0" indent="0">
              <a:buNone/>
            </a:pPr>
            <a:r>
              <a:rPr lang="en-CA" altLang="en-US" dirty="0">
                <a:solidFill>
                  <a:srgbClr val="FF0000"/>
                </a:solidFill>
                <a:cs typeface="Tahoma" panose="020B0604030504040204" pitchFamily="34" charset="0"/>
              </a:rPr>
              <a:t>	the probability that the husband will be the surviving </a:t>
            </a:r>
            <a:endParaRPr lang="en-CA" altLang="en-US" dirty="0" smtClean="0">
              <a:solidFill>
                <a:srgbClr val="FF0000"/>
              </a:solidFill>
              <a:cs typeface="Tahoma" panose="020B0604030504040204" pitchFamily="34" charset="0"/>
            </a:endParaRPr>
          </a:p>
          <a:p>
            <a:pPr marL="0" indent="0">
              <a:buNone/>
            </a:pPr>
            <a:r>
              <a:rPr lang="en-CA" altLang="en-US" dirty="0" smtClean="0">
                <a:solidFill>
                  <a:srgbClr val="FF0000"/>
                </a:solidFill>
                <a:cs typeface="Tahoma" panose="020B0604030504040204" pitchFamily="34" charset="0"/>
              </a:rPr>
              <a:t>spouse </a:t>
            </a:r>
            <a:r>
              <a:rPr lang="en-CA" altLang="en-US" dirty="0">
                <a:solidFill>
                  <a:srgbClr val="FF0000"/>
                </a:solidFill>
                <a:cs typeface="Tahoma" panose="020B0604030504040204" pitchFamily="34" charset="0"/>
              </a:rPr>
              <a:t>is </a:t>
            </a:r>
            <a:r>
              <a:rPr lang="en-CA" altLang="en-US" dirty="0" smtClean="0">
                <a:solidFill>
                  <a:srgbClr val="FF0000"/>
                </a:solidFill>
                <a:cs typeface="Tahoma" panose="020B0604030504040204" pitchFamily="34" charset="0"/>
              </a:rPr>
              <a:t>35.9</a:t>
            </a:r>
            <a:endParaRPr lang="en-CA" altLang="en-US" dirty="0">
              <a:solidFill>
                <a:srgbClr val="FF0000"/>
              </a:solidFill>
              <a:cs typeface="Tahoma" panose="020B0604030504040204" pitchFamily="34" charset="0"/>
            </a:endParaRP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14</a:t>
            </a:fld>
            <a:endParaRPr lang="en-CA" dirty="0"/>
          </a:p>
        </p:txBody>
      </p:sp>
    </p:spTree>
    <p:extLst>
      <p:ext uri="{BB962C8B-B14F-4D97-AF65-F5344CB8AC3E}">
        <p14:creationId xmlns:p14="http://schemas.microsoft.com/office/powerpoint/2010/main" val="347166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49511-AB23-2C41-92D3-02F1EC921201}"/>
              </a:ext>
            </a:extLst>
          </p:cNvPr>
          <p:cNvSpPr>
            <a:spLocks noGrp="1"/>
          </p:cNvSpPr>
          <p:nvPr>
            <p:ph type="title"/>
          </p:nvPr>
        </p:nvSpPr>
        <p:spPr/>
        <p:txBody>
          <a:bodyPr>
            <a:normAutofit/>
          </a:bodyPr>
          <a:lstStyle/>
          <a:p>
            <a:pPr algn="ctr"/>
            <a:r>
              <a:rPr lang="en-US" sz="4000" b="1" dirty="0">
                <a:solidFill>
                  <a:srgbClr val="FF0000"/>
                </a:solidFill>
              </a:rPr>
              <a:t>Ending the Suspense: </a:t>
            </a:r>
            <a:br>
              <a:rPr lang="en-US" sz="4000" b="1" dirty="0">
                <a:solidFill>
                  <a:srgbClr val="FF0000"/>
                </a:solidFill>
              </a:rPr>
            </a:br>
            <a:r>
              <a:rPr lang="en-US" sz="4000" b="1" dirty="0">
                <a:solidFill>
                  <a:srgbClr val="FF0000"/>
                </a:solidFill>
              </a:rPr>
              <a:t>Survivor Life Expectancies</a:t>
            </a:r>
            <a:endParaRPr lang="en-US" sz="4000" dirty="0">
              <a:solidFill>
                <a:srgbClr val="FF0000"/>
              </a:solidFill>
            </a:endParaRPr>
          </a:p>
        </p:txBody>
      </p:sp>
      <p:sp>
        <p:nvSpPr>
          <p:cNvPr id="3" name="Content Placeholder 2">
            <a:extLst>
              <a:ext uri="{FF2B5EF4-FFF2-40B4-BE49-F238E27FC236}">
                <a16:creationId xmlns:a16="http://schemas.microsoft.com/office/drawing/2014/main" id="{732B9797-871B-D843-A919-007E94D8B136}"/>
              </a:ext>
            </a:extLst>
          </p:cNvPr>
          <p:cNvSpPr>
            <a:spLocks noGrp="1"/>
          </p:cNvSpPr>
          <p:nvPr>
            <p:ph idx="1"/>
          </p:nvPr>
        </p:nvSpPr>
        <p:spPr>
          <a:xfrm>
            <a:off x="838200" y="1690688"/>
            <a:ext cx="10515600" cy="4665661"/>
          </a:xfrm>
        </p:spPr>
        <p:txBody>
          <a:bodyPr>
            <a:normAutofit fontScale="25000" lnSpcReduction="20000"/>
          </a:bodyPr>
          <a:lstStyle/>
          <a:p>
            <a:pPr marL="0" indent="0">
              <a:buNone/>
            </a:pPr>
            <a:endParaRPr lang="en-US" dirty="0"/>
          </a:p>
          <a:p>
            <a:pPr marL="457200" lvl="1" indent="0">
              <a:buNone/>
            </a:pPr>
            <a:r>
              <a:rPr lang="en-US" sz="11200" dirty="0">
                <a:solidFill>
                  <a:schemeClr val="tx1">
                    <a:lumMod val="85000"/>
                    <a:lumOff val="15000"/>
                  </a:schemeClr>
                </a:solidFill>
              </a:rPr>
              <a:t>If you thought that the wife would </a:t>
            </a:r>
            <a:r>
              <a:rPr lang="en-US" sz="11200" dirty="0" smtClean="0">
                <a:solidFill>
                  <a:schemeClr val="tx1">
                    <a:lumMod val="85000"/>
                    <a:lumOff val="15000"/>
                  </a:schemeClr>
                </a:solidFill>
              </a:rPr>
              <a:t>live about 5 years as a widow,</a:t>
            </a:r>
          </a:p>
          <a:p>
            <a:pPr marL="457200" lvl="1" indent="0">
              <a:buNone/>
            </a:pPr>
            <a:r>
              <a:rPr lang="en-US" sz="11200" dirty="0" smtClean="0">
                <a:solidFill>
                  <a:schemeClr val="tx1">
                    <a:lumMod val="85000"/>
                    <a:lumOff val="15000"/>
                  </a:schemeClr>
                </a:solidFill>
              </a:rPr>
              <a:t>you </a:t>
            </a:r>
            <a:r>
              <a:rPr lang="en-US" sz="11200" dirty="0">
                <a:solidFill>
                  <a:schemeClr val="tx1">
                    <a:lumMod val="85000"/>
                    <a:lumOff val="15000"/>
                  </a:schemeClr>
                </a:solidFill>
              </a:rPr>
              <a:t>would be dramatically wrong. </a:t>
            </a:r>
          </a:p>
          <a:p>
            <a:pPr marL="457200" lvl="1" indent="0">
              <a:buNone/>
            </a:pPr>
            <a:endParaRPr lang="en-US" sz="11200" dirty="0">
              <a:solidFill>
                <a:srgbClr val="FF0000"/>
              </a:solidFill>
            </a:endParaRPr>
          </a:p>
          <a:p>
            <a:pPr marL="457200" lvl="1" indent="0">
              <a:buNone/>
            </a:pPr>
            <a:r>
              <a:rPr lang="en-US" sz="11200" dirty="0">
                <a:solidFill>
                  <a:srgbClr val="FF0000"/>
                </a:solidFill>
              </a:rPr>
              <a:t>If the wife is the surviving spouse, </a:t>
            </a:r>
          </a:p>
          <a:p>
            <a:pPr marL="457200" lvl="1" indent="0">
              <a:buNone/>
            </a:pPr>
            <a:r>
              <a:rPr lang="en-US" sz="11200" dirty="0">
                <a:solidFill>
                  <a:srgbClr val="FF0000"/>
                </a:solidFill>
              </a:rPr>
              <a:t>her survivor </a:t>
            </a:r>
            <a:r>
              <a:rPr lang="en-US" sz="11200" dirty="0" smtClean="0">
                <a:solidFill>
                  <a:srgbClr val="FF0000"/>
                </a:solidFill>
              </a:rPr>
              <a:t>LE lies between 12.6 and 14.5 </a:t>
            </a:r>
          </a:p>
          <a:p>
            <a:pPr marL="457200" lvl="1" indent="0">
              <a:buNone/>
            </a:pPr>
            <a:r>
              <a:rPr lang="en-US" sz="11200" dirty="0" smtClean="0">
                <a:solidFill>
                  <a:srgbClr val="FF0000"/>
                </a:solidFill>
              </a:rPr>
              <a:t>- call </a:t>
            </a:r>
            <a:r>
              <a:rPr lang="en-US" sz="11200" dirty="0">
                <a:solidFill>
                  <a:srgbClr val="FF0000"/>
                </a:solidFill>
              </a:rPr>
              <a:t>it </a:t>
            </a:r>
            <a:r>
              <a:rPr lang="en-US" sz="11200" dirty="0" smtClean="0">
                <a:solidFill>
                  <a:srgbClr val="FF0000"/>
                </a:solidFill>
              </a:rPr>
              <a:t>13.5 years.</a:t>
            </a:r>
            <a:endParaRPr lang="en-US" sz="11200" dirty="0">
              <a:solidFill>
                <a:srgbClr val="FF0000"/>
              </a:solidFill>
            </a:endParaRPr>
          </a:p>
          <a:p>
            <a:pPr marL="457200" lvl="1" indent="0">
              <a:buNone/>
            </a:pPr>
            <a:endParaRPr lang="en-US" sz="11200" dirty="0">
              <a:solidFill>
                <a:srgbClr val="FF0000"/>
              </a:solidFill>
            </a:endParaRPr>
          </a:p>
          <a:p>
            <a:pPr marL="457200" lvl="1" indent="0">
              <a:buNone/>
            </a:pPr>
            <a:r>
              <a:rPr lang="en-US" sz="11200" dirty="0">
                <a:solidFill>
                  <a:srgbClr val="FF0000"/>
                </a:solidFill>
              </a:rPr>
              <a:t>If the husband is the surviving spouse, </a:t>
            </a:r>
          </a:p>
          <a:p>
            <a:pPr marL="457200" lvl="1" indent="0">
              <a:buNone/>
            </a:pPr>
            <a:r>
              <a:rPr lang="en-US" sz="11200" dirty="0">
                <a:solidFill>
                  <a:srgbClr val="FF0000"/>
                </a:solidFill>
              </a:rPr>
              <a:t>his survivor LE </a:t>
            </a:r>
            <a:r>
              <a:rPr lang="en-US" sz="11200" dirty="0" smtClean="0">
                <a:solidFill>
                  <a:srgbClr val="FF0000"/>
                </a:solidFill>
              </a:rPr>
              <a:t>lies between 10.1 and 11.6 </a:t>
            </a:r>
          </a:p>
          <a:p>
            <a:pPr lvl="1">
              <a:buFontTx/>
              <a:buChar char="-"/>
            </a:pPr>
            <a:r>
              <a:rPr lang="en-US" sz="11200" dirty="0" smtClean="0">
                <a:solidFill>
                  <a:srgbClr val="FF0000"/>
                </a:solidFill>
              </a:rPr>
              <a:t>call </a:t>
            </a:r>
            <a:r>
              <a:rPr lang="en-US" sz="11200" dirty="0">
                <a:solidFill>
                  <a:srgbClr val="FF0000"/>
                </a:solidFill>
              </a:rPr>
              <a:t>it 11 </a:t>
            </a:r>
            <a:r>
              <a:rPr lang="en-US" sz="11200" dirty="0" smtClean="0">
                <a:solidFill>
                  <a:srgbClr val="FF0000"/>
                </a:solidFill>
              </a:rPr>
              <a:t>years.</a:t>
            </a:r>
          </a:p>
          <a:p>
            <a:pPr lvl="1">
              <a:buFontTx/>
              <a:buChar char="-"/>
            </a:pPr>
            <a:endParaRPr lang="en-US" sz="11200" dirty="0">
              <a:solidFill>
                <a:srgbClr val="FF0000"/>
              </a:solidFill>
            </a:endParaRPr>
          </a:p>
          <a:p>
            <a:pPr marL="457200" lvl="1" indent="0">
              <a:buNone/>
            </a:pPr>
            <a:r>
              <a:rPr lang="en-US" sz="11200" dirty="0" smtClean="0">
                <a:solidFill>
                  <a:srgbClr val="FF0000"/>
                </a:solidFill>
              </a:rPr>
              <a:t>These longevities are much greater than our intuition suggested. </a:t>
            </a:r>
            <a:endParaRPr lang="en-US" sz="11200" dirty="0">
              <a:solidFill>
                <a:srgbClr val="FF0000"/>
              </a:solidFill>
            </a:endParaRPr>
          </a:p>
        </p:txBody>
      </p:sp>
      <p:sp>
        <p:nvSpPr>
          <p:cNvPr id="4" name="Slide Number Placeholder 3">
            <a:extLst>
              <a:ext uri="{FF2B5EF4-FFF2-40B4-BE49-F238E27FC236}">
                <a16:creationId xmlns:a16="http://schemas.microsoft.com/office/drawing/2014/main" id="{2E8C0617-413E-A143-A36E-2328907D8647}"/>
              </a:ext>
            </a:extLst>
          </p:cNvPr>
          <p:cNvSpPr>
            <a:spLocks noGrp="1"/>
          </p:cNvSpPr>
          <p:nvPr>
            <p:ph type="sldNum" sz="quarter" idx="12"/>
          </p:nvPr>
        </p:nvSpPr>
        <p:spPr/>
        <p:txBody>
          <a:bodyPr/>
          <a:lstStyle/>
          <a:p>
            <a:fld id="{BF7BF5F3-0152-45DB-9E2A-421BF119A7F3}" type="slidenum">
              <a:rPr lang="en-CA" smtClean="0"/>
              <a:t>15</a:t>
            </a:fld>
            <a:endParaRPr lang="en-CA" dirty="0"/>
          </a:p>
        </p:txBody>
      </p:sp>
    </p:spTree>
    <p:extLst>
      <p:ext uri="{BB962C8B-B14F-4D97-AF65-F5344CB8AC3E}">
        <p14:creationId xmlns:p14="http://schemas.microsoft.com/office/powerpoint/2010/main" val="920756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53FF9-C2C1-A047-BE0D-A997ADC91D7B}"/>
              </a:ext>
            </a:extLst>
          </p:cNvPr>
          <p:cNvSpPr>
            <a:spLocks noGrp="1"/>
          </p:cNvSpPr>
          <p:nvPr>
            <p:ph type="title"/>
          </p:nvPr>
        </p:nvSpPr>
        <p:spPr/>
        <p:txBody>
          <a:bodyPr>
            <a:normAutofit/>
          </a:bodyPr>
          <a:lstStyle/>
          <a:p>
            <a:pPr algn="ctr"/>
            <a:r>
              <a:rPr lang="en-US" sz="4000" b="1" dirty="0">
                <a:solidFill>
                  <a:srgbClr val="FF0000"/>
                </a:solidFill>
              </a:rPr>
              <a:t>What is Driving these Results? - 0</a:t>
            </a:r>
            <a:endParaRPr lang="en-US" sz="4000" dirty="0">
              <a:solidFill>
                <a:srgbClr val="FF0000"/>
              </a:solidFill>
            </a:endParaRPr>
          </a:p>
        </p:txBody>
      </p:sp>
      <p:sp>
        <p:nvSpPr>
          <p:cNvPr id="3" name="Content Placeholder 2">
            <a:extLst>
              <a:ext uri="{FF2B5EF4-FFF2-40B4-BE49-F238E27FC236}">
                <a16:creationId xmlns:a16="http://schemas.microsoft.com/office/drawing/2014/main" id="{937A779E-D200-F14B-98CF-70807FC78587}"/>
              </a:ext>
            </a:extLst>
          </p:cNvPr>
          <p:cNvSpPr>
            <a:spLocks noGrp="1"/>
          </p:cNvSpPr>
          <p:nvPr>
            <p:ph idx="1"/>
          </p:nvPr>
        </p:nvSpPr>
        <p:spPr/>
        <p:txBody>
          <a:bodyPr>
            <a:normAutofit/>
          </a:bodyPr>
          <a:lstStyle/>
          <a:p>
            <a:pPr marL="0" indent="0">
              <a:buNone/>
            </a:pPr>
            <a:r>
              <a:rPr lang="en-US" dirty="0"/>
              <a:t>Few people die at their life expectancies. Mortality distributions are spread out.</a:t>
            </a:r>
          </a:p>
          <a:p>
            <a:pPr marL="0" indent="0">
              <a:buNone/>
            </a:pPr>
            <a:r>
              <a:rPr lang="en-US" dirty="0" smtClean="0"/>
              <a:t>This does </a:t>
            </a:r>
            <a:r>
              <a:rPr lang="en-US" dirty="0"/>
              <a:t>not </a:t>
            </a:r>
            <a:r>
              <a:rPr lang="en-US" dirty="0" smtClean="0"/>
              <a:t>matter </a:t>
            </a:r>
            <a:r>
              <a:rPr lang="en-US" dirty="0"/>
              <a:t>to insurance </a:t>
            </a:r>
            <a:r>
              <a:rPr lang="en-US" dirty="0" smtClean="0"/>
              <a:t>companies because they care mostly about averages, </a:t>
            </a:r>
            <a:r>
              <a:rPr lang="en-US" dirty="0"/>
              <a:t>but it should matter a lot to couples.</a:t>
            </a:r>
          </a:p>
          <a:p>
            <a:pPr marL="0" indent="0">
              <a:buNone/>
            </a:pPr>
            <a:r>
              <a:rPr lang="en-US" dirty="0" smtClean="0"/>
              <a:t>By </a:t>
            </a:r>
            <a:r>
              <a:rPr lang="en-US" dirty="0"/>
              <a:t>mortality distributions, we mean the distributions of age-specific mortalities – for example, the probability that our 60 year old woman will die between her 70</a:t>
            </a:r>
            <a:r>
              <a:rPr lang="en-US" baseline="30000" dirty="0"/>
              <a:t>th</a:t>
            </a:r>
            <a:r>
              <a:rPr lang="en-US" dirty="0"/>
              <a:t> and her 71</a:t>
            </a:r>
            <a:r>
              <a:rPr lang="en-US" baseline="30000" dirty="0"/>
              <a:t>st</a:t>
            </a:r>
            <a:r>
              <a:rPr lang="en-US" dirty="0"/>
              <a:t> birthday.</a:t>
            </a:r>
          </a:p>
          <a:p>
            <a:pPr marL="0" indent="0">
              <a:buNone/>
            </a:pPr>
            <a:r>
              <a:rPr lang="en-US" dirty="0"/>
              <a:t>The age-specific mortality distributions of 60 year old women and </a:t>
            </a:r>
            <a:endParaRPr lang="en-US" dirty="0" smtClean="0"/>
          </a:p>
          <a:p>
            <a:pPr marL="0" indent="0">
              <a:buNone/>
            </a:pPr>
            <a:r>
              <a:rPr lang="en-US" dirty="0" smtClean="0"/>
              <a:t>62 </a:t>
            </a:r>
            <a:r>
              <a:rPr lang="en-US" dirty="0"/>
              <a:t>year old men overlap a lot</a:t>
            </a:r>
            <a:r>
              <a:rPr lang="en-US" dirty="0" smtClean="0"/>
              <a:t>.</a:t>
            </a:r>
            <a:endParaRPr lang="en-US" dirty="0"/>
          </a:p>
          <a:p>
            <a:pPr marL="0" indent="0">
              <a:buNone/>
            </a:pPr>
            <a:endParaRPr lang="en-US" sz="3600"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651D9E24-BAF6-DB43-8D9C-92569D5C62C9}"/>
              </a:ext>
            </a:extLst>
          </p:cNvPr>
          <p:cNvSpPr>
            <a:spLocks noGrp="1"/>
          </p:cNvSpPr>
          <p:nvPr>
            <p:ph type="sldNum" sz="quarter" idx="12"/>
          </p:nvPr>
        </p:nvSpPr>
        <p:spPr/>
        <p:txBody>
          <a:bodyPr/>
          <a:lstStyle/>
          <a:p>
            <a:fld id="{BF7BF5F3-0152-45DB-9E2A-421BF119A7F3}" type="slidenum">
              <a:rPr lang="en-CA" smtClean="0"/>
              <a:t>16</a:t>
            </a:fld>
            <a:endParaRPr lang="en-CA" dirty="0"/>
          </a:p>
        </p:txBody>
      </p:sp>
    </p:spTree>
    <p:extLst>
      <p:ext uri="{BB962C8B-B14F-4D97-AF65-F5344CB8AC3E}">
        <p14:creationId xmlns:p14="http://schemas.microsoft.com/office/powerpoint/2010/main" val="706738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4000" b="1" dirty="0">
                <a:solidFill>
                  <a:srgbClr val="FF0000"/>
                </a:solidFill>
              </a:rPr>
              <a:t>Overlapping Distributions of </a:t>
            </a:r>
            <a:br>
              <a:rPr lang="en-CA" sz="4000" b="1" dirty="0">
                <a:solidFill>
                  <a:srgbClr val="FF0000"/>
                </a:solidFill>
              </a:rPr>
            </a:br>
            <a:r>
              <a:rPr lang="en-CA" sz="4000" b="1" dirty="0">
                <a:solidFill>
                  <a:srgbClr val="FF0000"/>
                </a:solidFill>
              </a:rPr>
              <a:t>Age-Specific Mortality</a:t>
            </a: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3629715647"/>
              </p:ext>
            </p:extLst>
          </p:nvPr>
        </p:nvGraphicFramePr>
        <p:xfrm>
          <a:off x="838199" y="1825625"/>
          <a:ext cx="7035265" cy="4351338"/>
        </p:xfrm>
        <a:graphic>
          <a:graphicData uri="http://schemas.openxmlformats.org/drawingml/2006/chart">
            <c:chart xmlns:c="http://schemas.openxmlformats.org/drawingml/2006/chart" xmlns:r="http://schemas.openxmlformats.org/officeDocument/2006/relationships" r:id="rId3"/>
          </a:graphicData>
        </a:graphic>
      </p:graphicFrame>
      <p:pic>
        <p:nvPicPr>
          <p:cNvPr id="2050" name="Picture 2" descr="No automatic alt text available."/>
          <p:cNvPicPr>
            <a:picLocks noGrp="1" noChangeAspect="1" noChangeArrowheads="1"/>
          </p:cNvPicPr>
          <p:nvPr>
            <p:ph sz="half" idx="2"/>
          </p:nvPr>
        </p:nvPicPr>
        <p:blipFill>
          <a:blip r:embed="rId4" cstate="print">
            <a:extLst>
              <a:ext uri="{28A0092B-C50C-407E-A947-70E740481C1C}">
                <a14:useLocalDpi xmlns:a14="http://schemas.microsoft.com/office/drawing/2010/main" val="0"/>
              </a:ext>
            </a:extLst>
          </a:blip>
          <a:srcRect/>
          <a:stretch>
            <a:fillRect/>
          </a:stretch>
        </p:blipFill>
        <p:spPr bwMode="auto">
          <a:xfrm flipH="1" flipV="1">
            <a:off x="12192000" y="1728892"/>
            <a:ext cx="257955" cy="193466"/>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p:txBody>
          <a:bodyPr/>
          <a:lstStyle/>
          <a:p>
            <a:fld id="{BF7BF5F3-0152-45DB-9E2A-421BF119A7F3}" type="slidenum">
              <a:rPr lang="en-CA" smtClean="0"/>
              <a:t>17</a:t>
            </a:fld>
            <a:endParaRPr lang="en-CA" dirty="0"/>
          </a:p>
        </p:txBody>
      </p:sp>
    </p:spTree>
    <p:extLst>
      <p:ext uri="{BB962C8B-B14F-4D97-AF65-F5344CB8AC3E}">
        <p14:creationId xmlns:p14="http://schemas.microsoft.com/office/powerpoint/2010/main" val="25628589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5C5D2-1CBB-A242-A501-807B426F82F6}"/>
              </a:ext>
            </a:extLst>
          </p:cNvPr>
          <p:cNvSpPr>
            <a:spLocks noGrp="1"/>
          </p:cNvSpPr>
          <p:nvPr>
            <p:ph type="title"/>
          </p:nvPr>
        </p:nvSpPr>
        <p:spPr/>
        <p:txBody>
          <a:bodyPr>
            <a:normAutofit/>
          </a:bodyPr>
          <a:lstStyle/>
          <a:p>
            <a:pPr algn="ctr"/>
            <a:r>
              <a:rPr lang="en-US" sz="4000" b="1" dirty="0">
                <a:solidFill>
                  <a:srgbClr val="FF0000"/>
                </a:solidFill>
              </a:rPr>
              <a:t>What is Driving these Results? - 1</a:t>
            </a:r>
            <a:endParaRPr lang="en-US" sz="4000" dirty="0">
              <a:solidFill>
                <a:srgbClr val="FF0000"/>
              </a:solidFill>
            </a:endParaRPr>
          </a:p>
        </p:txBody>
      </p:sp>
      <p:sp>
        <p:nvSpPr>
          <p:cNvPr id="3" name="Content Placeholder 2">
            <a:extLst>
              <a:ext uri="{FF2B5EF4-FFF2-40B4-BE49-F238E27FC236}">
                <a16:creationId xmlns:a16="http://schemas.microsoft.com/office/drawing/2014/main" id="{A766AA3A-E573-F741-9084-31A3B4BE4C89}"/>
              </a:ext>
            </a:extLst>
          </p:cNvPr>
          <p:cNvSpPr>
            <a:spLocks noGrp="1"/>
          </p:cNvSpPr>
          <p:nvPr>
            <p:ph idx="1"/>
          </p:nvPr>
        </p:nvSpPr>
        <p:spPr/>
        <p:txBody>
          <a:bodyPr>
            <a:normAutofit/>
          </a:bodyPr>
          <a:lstStyle/>
          <a:p>
            <a:pPr marL="0" indent="0">
              <a:buNone/>
            </a:pPr>
            <a:r>
              <a:rPr lang="en-US" dirty="0" smtClean="0"/>
              <a:t>When </a:t>
            </a:r>
            <a:r>
              <a:rPr lang="en-US" dirty="0"/>
              <a:t>mortality distributions of husbands and wives overlap, you cannot calculate joint or survivor life expectancies from individual life expectancies.</a:t>
            </a:r>
          </a:p>
          <a:p>
            <a:pPr marL="0" indent="0">
              <a:buNone/>
            </a:pPr>
            <a:endParaRPr lang="en-US" dirty="0"/>
          </a:p>
          <a:p>
            <a:pPr marL="0" indent="0">
              <a:buNone/>
            </a:pPr>
            <a:r>
              <a:rPr lang="en-US" dirty="0" smtClean="0"/>
              <a:t>If you are going to base your calculations on individual (i.e., life table) data – and you shouldn’t -- you need </a:t>
            </a:r>
            <a:r>
              <a:rPr lang="en-US" dirty="0"/>
              <a:t>age-specific mortality </a:t>
            </a:r>
            <a:r>
              <a:rPr lang="en-US" dirty="0" smtClean="0"/>
              <a:t>distributions (as in Goldman-Lord and Compton-Pollak).</a:t>
            </a:r>
            <a:endParaRPr lang="en-US" dirty="0"/>
          </a:p>
          <a:p>
            <a:pPr marL="0" indent="0">
              <a:buNone/>
            </a:pPr>
            <a:endParaRPr lang="en-US" sz="3600" dirty="0"/>
          </a:p>
        </p:txBody>
      </p:sp>
      <p:sp>
        <p:nvSpPr>
          <p:cNvPr id="4" name="Slide Number Placeholder 3">
            <a:extLst>
              <a:ext uri="{FF2B5EF4-FFF2-40B4-BE49-F238E27FC236}">
                <a16:creationId xmlns:a16="http://schemas.microsoft.com/office/drawing/2014/main" id="{AB94F3C5-C6B6-044D-9094-6F652B6EB382}"/>
              </a:ext>
            </a:extLst>
          </p:cNvPr>
          <p:cNvSpPr>
            <a:spLocks noGrp="1"/>
          </p:cNvSpPr>
          <p:nvPr>
            <p:ph type="sldNum" sz="quarter" idx="12"/>
          </p:nvPr>
        </p:nvSpPr>
        <p:spPr/>
        <p:txBody>
          <a:bodyPr/>
          <a:lstStyle/>
          <a:p>
            <a:fld id="{BF7BF5F3-0152-45DB-9E2A-421BF119A7F3}" type="slidenum">
              <a:rPr lang="en-CA" smtClean="0"/>
              <a:t>18</a:t>
            </a:fld>
            <a:endParaRPr lang="en-CA" dirty="0"/>
          </a:p>
        </p:txBody>
      </p:sp>
    </p:spTree>
    <p:extLst>
      <p:ext uri="{BB962C8B-B14F-4D97-AF65-F5344CB8AC3E}">
        <p14:creationId xmlns:p14="http://schemas.microsoft.com/office/powerpoint/2010/main" val="20350407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solidFill>
                  <a:srgbClr val="FF0000"/>
                </a:solidFill>
              </a:rPr>
              <a:t>What </a:t>
            </a:r>
            <a:r>
              <a:rPr lang="en-US" sz="4000" b="1" dirty="0">
                <a:solidFill>
                  <a:srgbClr val="FF0000"/>
                </a:solidFill>
              </a:rPr>
              <a:t>is Driving our Results? - </a:t>
            </a:r>
            <a:r>
              <a:rPr lang="en-US" sz="4000" b="1" dirty="0" smtClean="0">
                <a:solidFill>
                  <a:srgbClr val="FF0000"/>
                </a:solidFill>
              </a:rPr>
              <a:t>2</a:t>
            </a:r>
            <a:endParaRPr lang="en-US" sz="4000" b="1" dirty="0">
              <a:solidFill>
                <a:srgbClr val="FF0000"/>
              </a:solidFill>
            </a:endParaRPr>
          </a:p>
        </p:txBody>
      </p:sp>
      <p:sp>
        <p:nvSpPr>
          <p:cNvPr id="3" name="Content Placeholder 2"/>
          <p:cNvSpPr>
            <a:spLocks noGrp="1"/>
          </p:cNvSpPr>
          <p:nvPr>
            <p:ph idx="1"/>
          </p:nvPr>
        </p:nvSpPr>
        <p:spPr/>
        <p:txBody>
          <a:bodyPr>
            <a:normAutofit/>
          </a:bodyPr>
          <a:lstStyle/>
          <a:p>
            <a:pPr marL="0" lvl="0" indent="0">
              <a:lnSpc>
                <a:spcPct val="100000"/>
              </a:lnSpc>
              <a:spcBef>
                <a:spcPts val="0"/>
              </a:spcBef>
              <a:buNone/>
              <a:defRPr/>
            </a:pPr>
            <a:r>
              <a:rPr lang="en-US" dirty="0"/>
              <a:t>If the mortality distributions did not overlap, joint life expectancy would be the minimum of the spouses’ life expectancies.</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a:t>Our results are driven almost entirely by the overlapping of the mortality distributions and the randomness of mortality</a:t>
            </a:r>
            <a:r>
              <a:rPr lang="en-US" dirty="0" smtClean="0"/>
              <a:t>.</a:t>
            </a:r>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a:t>
            </a:r>
            <a:endParaRPr lang="en-US" dirty="0"/>
          </a:p>
          <a:p>
            <a:pPr marL="0" lvl="0" indent="0">
              <a:lnSpc>
                <a:spcPct val="100000"/>
              </a:lnSpc>
              <a:spcBef>
                <a:spcPts val="0"/>
              </a:spcBef>
              <a:buNone/>
              <a:defRPr/>
            </a:pPr>
            <a:r>
              <a:rPr lang="en-US" dirty="0" smtClean="0"/>
              <a:t>To counteract your mistaken intuition, think about the longevity of a same sex couple in which the spouses are the same age.  I call them Gertrude and Alice. </a:t>
            </a: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19</a:t>
            </a:fld>
            <a:endParaRPr lang="en-CA" dirty="0"/>
          </a:p>
        </p:txBody>
      </p:sp>
    </p:spTree>
    <p:extLst>
      <p:ext uri="{BB962C8B-B14F-4D97-AF65-F5344CB8AC3E}">
        <p14:creationId xmlns:p14="http://schemas.microsoft.com/office/powerpoint/2010/main" val="1283100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0C259-384C-D641-93AA-50B3BFCC47CD}"/>
              </a:ext>
            </a:extLst>
          </p:cNvPr>
          <p:cNvSpPr>
            <a:spLocks noGrp="1"/>
          </p:cNvSpPr>
          <p:nvPr>
            <p:ph type="title"/>
          </p:nvPr>
        </p:nvSpPr>
        <p:spPr/>
        <p:txBody>
          <a:bodyPr>
            <a:normAutofit/>
          </a:bodyPr>
          <a:lstStyle/>
          <a:p>
            <a:pPr algn="ctr"/>
            <a:r>
              <a:rPr lang="en-US" sz="4000" b="1" dirty="0">
                <a:solidFill>
                  <a:srgbClr val="FF0000"/>
                </a:solidFill>
              </a:rPr>
              <a:t>Introduction</a:t>
            </a:r>
          </a:p>
        </p:txBody>
      </p:sp>
      <p:sp>
        <p:nvSpPr>
          <p:cNvPr id="3" name="Content Placeholder 2">
            <a:extLst>
              <a:ext uri="{FF2B5EF4-FFF2-40B4-BE49-F238E27FC236}">
                <a16:creationId xmlns:a16="http://schemas.microsoft.com/office/drawing/2014/main" id="{8E0A2B08-53AD-5543-8F8B-DFEEDB320747}"/>
              </a:ext>
            </a:extLst>
          </p:cNvPr>
          <p:cNvSpPr>
            <a:spLocks noGrp="1"/>
          </p:cNvSpPr>
          <p:nvPr>
            <p:ph idx="1"/>
          </p:nvPr>
        </p:nvSpPr>
        <p:spPr>
          <a:xfrm>
            <a:off x="838200" y="1856798"/>
            <a:ext cx="10515600" cy="4351338"/>
          </a:xfrm>
        </p:spPr>
        <p:txBody>
          <a:bodyPr>
            <a:normAutofit/>
          </a:bodyPr>
          <a:lstStyle/>
          <a:p>
            <a:pPr marL="0" indent="0">
              <a:buNone/>
            </a:pPr>
            <a:r>
              <a:rPr lang="en-US" dirty="0"/>
              <a:t>Part of a larger project.</a:t>
            </a:r>
          </a:p>
          <a:p>
            <a:pPr marL="0" indent="0">
              <a:buNone/>
            </a:pPr>
            <a:r>
              <a:rPr lang="en-US" dirty="0"/>
              <a:t>Joint work with Janice Compton and Seth Sanders.</a:t>
            </a:r>
          </a:p>
          <a:p>
            <a:pPr marL="0" indent="0">
              <a:buNone/>
            </a:pPr>
            <a:r>
              <a:rPr lang="en-US" dirty="0"/>
              <a:t>I’ll begin with an </a:t>
            </a:r>
            <a:r>
              <a:rPr lang="en-US" dirty="0">
                <a:solidFill>
                  <a:srgbClr val="FF0000"/>
                </a:solidFill>
              </a:rPr>
              <a:t>extended example </a:t>
            </a:r>
            <a:r>
              <a:rPr lang="en-US" dirty="0"/>
              <a:t>to illustrate the questions we address. </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5C41AB29-D480-8A4A-A3C0-7E6ABDE218FA}"/>
              </a:ext>
            </a:extLst>
          </p:cNvPr>
          <p:cNvSpPr>
            <a:spLocks noGrp="1"/>
          </p:cNvSpPr>
          <p:nvPr>
            <p:ph type="sldNum" sz="quarter" idx="12"/>
          </p:nvPr>
        </p:nvSpPr>
        <p:spPr/>
        <p:txBody>
          <a:bodyPr/>
          <a:lstStyle/>
          <a:p>
            <a:fld id="{BF7BF5F3-0152-45DB-9E2A-421BF119A7F3}" type="slidenum">
              <a:rPr lang="en-CA" smtClean="0"/>
              <a:t>2</a:t>
            </a:fld>
            <a:endParaRPr lang="en-CA" dirty="0"/>
          </a:p>
        </p:txBody>
      </p:sp>
    </p:spTree>
    <p:extLst>
      <p:ext uri="{BB962C8B-B14F-4D97-AF65-F5344CB8AC3E}">
        <p14:creationId xmlns:p14="http://schemas.microsoft.com/office/powerpoint/2010/main" val="29996722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9206B-2C37-C245-A016-3D00510A758A}"/>
              </a:ext>
            </a:extLst>
          </p:cNvPr>
          <p:cNvSpPr>
            <a:spLocks noGrp="1"/>
          </p:cNvSpPr>
          <p:nvPr>
            <p:ph type="title"/>
          </p:nvPr>
        </p:nvSpPr>
        <p:spPr/>
        <p:txBody>
          <a:bodyPr>
            <a:normAutofit/>
          </a:bodyPr>
          <a:lstStyle/>
          <a:p>
            <a:pPr algn="ctr"/>
            <a:r>
              <a:rPr lang="en-US" sz="4000" b="1" dirty="0">
                <a:solidFill>
                  <a:srgbClr val="FF0000"/>
                </a:solidFill>
              </a:rPr>
              <a:t>What is Driving our Results? - </a:t>
            </a:r>
            <a:r>
              <a:rPr lang="en-US" sz="4000" b="1" dirty="0" smtClean="0">
                <a:solidFill>
                  <a:srgbClr val="FF0000"/>
                </a:solidFill>
              </a:rPr>
              <a:t>3</a:t>
            </a:r>
            <a:endParaRPr lang="en-US" sz="4000" dirty="0">
              <a:solidFill>
                <a:srgbClr val="FF0000"/>
              </a:solidFill>
            </a:endParaRPr>
          </a:p>
        </p:txBody>
      </p:sp>
      <p:sp>
        <p:nvSpPr>
          <p:cNvPr id="3" name="Content Placeholder 2">
            <a:extLst>
              <a:ext uri="{FF2B5EF4-FFF2-40B4-BE49-F238E27FC236}">
                <a16:creationId xmlns:a16="http://schemas.microsoft.com/office/drawing/2014/main" id="{D475E3D9-BD3B-0E44-B910-9D6367033E01}"/>
              </a:ext>
            </a:extLst>
          </p:cNvPr>
          <p:cNvSpPr>
            <a:spLocks noGrp="1"/>
          </p:cNvSpPr>
          <p:nvPr>
            <p:ph idx="1"/>
          </p:nvPr>
        </p:nvSpPr>
        <p:spPr/>
        <p:txBody>
          <a:bodyPr>
            <a:normAutofit/>
          </a:bodyPr>
          <a:lstStyle/>
          <a:p>
            <a:pPr marL="0" indent="0">
              <a:buNone/>
            </a:pPr>
            <a:r>
              <a:rPr lang="en-US" dirty="0" smtClean="0"/>
              <a:t>Suppose Gertrude and Alice are both </a:t>
            </a:r>
            <a:r>
              <a:rPr lang="en-US" dirty="0"/>
              <a:t>60 years old.  </a:t>
            </a:r>
          </a:p>
          <a:p>
            <a:pPr marL="0" indent="0">
              <a:buNone/>
            </a:pPr>
            <a:r>
              <a:rPr lang="en-US" dirty="0"/>
              <a:t>Their mortality distributions are, of course, identical.</a:t>
            </a:r>
          </a:p>
          <a:p>
            <a:pPr marL="0" indent="0">
              <a:buNone/>
            </a:pPr>
            <a:r>
              <a:rPr lang="en-US" dirty="0"/>
              <a:t>Hence, they have the same life </a:t>
            </a:r>
            <a:r>
              <a:rPr lang="en-US" dirty="0" smtClean="0"/>
              <a:t>expectancy (from the CDC):  </a:t>
            </a:r>
            <a:r>
              <a:rPr lang="en-US" dirty="0"/>
              <a:t>25.72 years.  Say 26 years</a:t>
            </a:r>
          </a:p>
          <a:p>
            <a:pPr marL="0" indent="0">
              <a:buNone/>
            </a:pPr>
            <a:r>
              <a:rPr lang="en-US" dirty="0"/>
              <a:t>What </a:t>
            </a:r>
            <a:r>
              <a:rPr lang="en-US" dirty="0" smtClean="0"/>
              <a:t>is your intuition about their </a:t>
            </a:r>
            <a:r>
              <a:rPr lang="en-US" dirty="0"/>
              <a:t>joint life </a:t>
            </a:r>
            <a:r>
              <a:rPr lang="en-US" dirty="0" smtClean="0"/>
              <a:t>expectancy? Do you expect them both to die in 26 years?</a:t>
            </a:r>
          </a:p>
          <a:p>
            <a:pPr marL="0" indent="0">
              <a:buNone/>
            </a:pPr>
            <a:r>
              <a:rPr lang="en-US" dirty="0" smtClean="0"/>
              <a:t>And what is your intuition about survivor life expectancy?  Is it 0? </a:t>
            </a:r>
          </a:p>
          <a:p>
            <a:pPr marL="0" indent="0">
              <a:buNone/>
            </a:pPr>
            <a:r>
              <a:rPr lang="en-US" dirty="0" smtClean="0"/>
              <a:t>Their joint </a:t>
            </a:r>
            <a:r>
              <a:rPr lang="en-US" dirty="0"/>
              <a:t>life expectancy is 19.77 years – call it 20 years</a:t>
            </a:r>
          </a:p>
          <a:p>
            <a:pPr marL="0" indent="0">
              <a:buNone/>
            </a:pPr>
            <a:r>
              <a:rPr lang="en-US" dirty="0"/>
              <a:t>Survivor life expectancy is 12.25 years – call it 12 years.</a:t>
            </a:r>
          </a:p>
          <a:p>
            <a:pPr marL="0" indent="0">
              <a:buNone/>
            </a:pPr>
            <a:endParaRPr lang="en-US" dirty="0"/>
          </a:p>
        </p:txBody>
      </p:sp>
      <p:sp>
        <p:nvSpPr>
          <p:cNvPr id="4" name="Slide Number Placeholder 3">
            <a:extLst>
              <a:ext uri="{FF2B5EF4-FFF2-40B4-BE49-F238E27FC236}">
                <a16:creationId xmlns:a16="http://schemas.microsoft.com/office/drawing/2014/main" id="{2509BBD3-3D60-D649-B81A-5D80ADB4B7D1}"/>
              </a:ext>
            </a:extLst>
          </p:cNvPr>
          <p:cNvSpPr>
            <a:spLocks noGrp="1"/>
          </p:cNvSpPr>
          <p:nvPr>
            <p:ph type="sldNum" sz="quarter" idx="12"/>
          </p:nvPr>
        </p:nvSpPr>
        <p:spPr/>
        <p:txBody>
          <a:bodyPr/>
          <a:lstStyle/>
          <a:p>
            <a:fld id="{BF7BF5F3-0152-45DB-9E2A-421BF119A7F3}" type="slidenum">
              <a:rPr lang="en-CA" smtClean="0"/>
              <a:t>20</a:t>
            </a:fld>
            <a:endParaRPr lang="en-CA" dirty="0"/>
          </a:p>
        </p:txBody>
      </p:sp>
    </p:spTree>
    <p:extLst>
      <p:ext uri="{BB962C8B-B14F-4D97-AF65-F5344CB8AC3E}">
        <p14:creationId xmlns:p14="http://schemas.microsoft.com/office/powerpoint/2010/main" val="9970658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rgbClr val="FF0000"/>
                </a:solidFill>
              </a:rPr>
              <a:t>What is Driving our Results? - 4</a:t>
            </a:r>
            <a:endParaRPr lang="en-US" sz="4000" dirty="0">
              <a:solidFill>
                <a:srgbClr val="FF0000"/>
              </a:solidFill>
            </a:endParaRPr>
          </a:p>
        </p:txBody>
      </p:sp>
      <p:sp>
        <p:nvSpPr>
          <p:cNvPr id="3" name="Content Placeholder 2"/>
          <p:cNvSpPr>
            <a:spLocks noGrp="1"/>
          </p:cNvSpPr>
          <p:nvPr>
            <p:ph idx="1"/>
          </p:nvPr>
        </p:nvSpPr>
        <p:spPr/>
        <p:txBody>
          <a:bodyPr/>
          <a:lstStyle/>
          <a:p>
            <a:endParaRPr lang="en-US" dirty="0" smtClean="0"/>
          </a:p>
          <a:p>
            <a:pPr marL="0" indent="0" algn="ctr">
              <a:buNone/>
            </a:pPr>
            <a:r>
              <a:rPr lang="en-US" dirty="0" smtClean="0"/>
              <a:t>Instead of being distracted by age and sex differences, </a:t>
            </a:r>
          </a:p>
          <a:p>
            <a:pPr marL="0" indent="0" algn="ctr">
              <a:buNone/>
            </a:pPr>
            <a:r>
              <a:rPr lang="en-US" dirty="0" smtClean="0"/>
              <a:t>think about the first spouse to die. </a:t>
            </a:r>
          </a:p>
          <a:p>
            <a:pPr marL="0" indent="0" algn="ctr">
              <a:buNone/>
            </a:pPr>
            <a:r>
              <a:rPr lang="en-US" dirty="0" smtClean="0"/>
              <a:t>(That is the point of Gertrude and Alice.)</a:t>
            </a: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21</a:t>
            </a:fld>
            <a:endParaRPr lang="en-CA" dirty="0"/>
          </a:p>
        </p:txBody>
      </p:sp>
    </p:spTree>
    <p:extLst>
      <p:ext uri="{BB962C8B-B14F-4D97-AF65-F5344CB8AC3E}">
        <p14:creationId xmlns:p14="http://schemas.microsoft.com/office/powerpoint/2010/main" val="4565723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23100"/>
          </a:xfrm>
        </p:spPr>
        <p:txBody>
          <a:bodyPr>
            <a:normAutofit/>
          </a:bodyPr>
          <a:lstStyle/>
          <a:p>
            <a:pPr algn="ctr"/>
            <a:r>
              <a:rPr lang="en-US" sz="4000" b="1" dirty="0">
                <a:solidFill>
                  <a:srgbClr val="FF0000"/>
                </a:solidFill>
              </a:rPr>
              <a:t>Mortality Distribution for Gertrude and </a:t>
            </a:r>
            <a:r>
              <a:rPr lang="en-US" sz="4000" b="1" dirty="0" smtClean="0">
                <a:solidFill>
                  <a:srgbClr val="FF0000"/>
                </a:solidFill>
              </a:rPr>
              <a:t>Alice</a:t>
            </a:r>
            <a:endParaRPr lang="en-US" sz="4000" b="1" dirty="0">
              <a:solidFill>
                <a:srgbClr val="FF0000"/>
              </a:solidFill>
            </a:endParaRPr>
          </a:p>
        </p:txBody>
      </p:sp>
      <p:sp>
        <p:nvSpPr>
          <p:cNvPr id="4" name="Slide Number Placeholder 3"/>
          <p:cNvSpPr>
            <a:spLocks noGrp="1"/>
          </p:cNvSpPr>
          <p:nvPr>
            <p:ph type="sldNum" sz="quarter" idx="12"/>
          </p:nvPr>
        </p:nvSpPr>
        <p:spPr/>
        <p:txBody>
          <a:bodyPr/>
          <a:lstStyle/>
          <a:p>
            <a:fld id="{BF7BF5F3-0152-45DB-9E2A-421BF119A7F3}" type="slidenum">
              <a:rPr lang="en-CA" smtClean="0"/>
              <a:t>22</a:t>
            </a:fld>
            <a:endParaRPr lang="en-CA" dirty="0"/>
          </a:p>
        </p:txBody>
      </p:sp>
      <p:graphicFrame>
        <p:nvGraphicFramePr>
          <p:cNvPr id="6" name="Content Placeholder 6"/>
          <p:cNvGraphicFramePr>
            <a:graphicFrameLocks noGrp="1"/>
          </p:cNvGraphicFramePr>
          <p:nvPr>
            <p:ph sz="half" idx="1"/>
            <p:extLst>
              <p:ext uri="{D42A27DB-BD31-4B8C-83A1-F6EECF244321}">
                <p14:modId xmlns:p14="http://schemas.microsoft.com/office/powerpoint/2010/main" val="414640786"/>
              </p:ext>
            </p:extLst>
          </p:nvPr>
        </p:nvGraphicFramePr>
        <p:xfrm>
          <a:off x="986298" y="1388225"/>
          <a:ext cx="10219404" cy="47887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84264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rgbClr val="FF0000"/>
                </a:solidFill>
              </a:rPr>
              <a:t> Random Longevity Matrix Showing  </a:t>
            </a:r>
            <a:br>
              <a:rPr lang="en-US" sz="4000" b="1" dirty="0">
                <a:solidFill>
                  <a:srgbClr val="FF0000"/>
                </a:solidFill>
              </a:rPr>
            </a:br>
            <a:r>
              <a:rPr lang="en-US" sz="4000" b="1" dirty="0">
                <a:solidFill>
                  <a:srgbClr val="FF0000"/>
                </a:solidFill>
              </a:rPr>
              <a:t>Joint and Survivor Life Expectancies</a:t>
            </a:r>
          </a:p>
        </p:txBody>
      </p:sp>
      <p:sp>
        <p:nvSpPr>
          <p:cNvPr id="3" name="Content Placeholder 2"/>
          <p:cNvSpPr>
            <a:spLocks noGrp="1"/>
          </p:cNvSpPr>
          <p:nvPr>
            <p:ph idx="1"/>
          </p:nvPr>
        </p:nvSpPr>
        <p:spPr>
          <a:xfrm>
            <a:off x="774357" y="1923392"/>
            <a:ext cx="10515600" cy="4118633"/>
          </a:xfrm>
        </p:spPr>
        <p:txBody>
          <a:bodyPr>
            <a:normAutofit/>
          </a:bodyPr>
          <a:lstStyle/>
          <a:p>
            <a:pPr marL="0" indent="0">
              <a:buNone/>
            </a:pPr>
            <a:r>
              <a:rPr lang="en-US" dirty="0"/>
              <a:t>Consider a 4 x 4 matrix, where the rows are Gertrude’s age at death in decades and the columns are Alice’s age at death in decades.</a:t>
            </a:r>
          </a:p>
          <a:p>
            <a:pPr marL="0" indent="0">
              <a:buNone/>
            </a:pPr>
            <a:r>
              <a:rPr lang="en-US" dirty="0"/>
              <a:t>Gertrude and Alice are a ”synthetic couple” – a statistical construct.  We simulate their lives according to </a:t>
            </a:r>
            <a:r>
              <a:rPr lang="en-US" dirty="0" smtClean="0"/>
              <a:t>the CDC </a:t>
            </a:r>
            <a:r>
              <a:rPr lang="en-US" dirty="0"/>
              <a:t>age-specific mortality </a:t>
            </a:r>
            <a:r>
              <a:rPr lang="en-US" dirty="0" smtClean="0"/>
              <a:t>schedule.</a:t>
            </a:r>
            <a:endParaRPr lang="en-US" dirty="0"/>
          </a:p>
          <a:p>
            <a:pPr marL="0" indent="0">
              <a:buNone/>
            </a:pPr>
            <a:r>
              <a:rPr lang="en-US" dirty="0"/>
              <a:t>We could produce a 40 x 40 random longevity matrix showing the probability the Gertrude and Alice would die in a particular pair of years (e.g., Gertrude age 68, Alice age 97), but the 40 x 40 matrix </a:t>
            </a:r>
            <a:r>
              <a:rPr lang="en-US" dirty="0" smtClean="0"/>
              <a:t>has too many bins to be useful.</a:t>
            </a: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23</a:t>
            </a:fld>
            <a:endParaRPr lang="en-CA" dirty="0"/>
          </a:p>
        </p:txBody>
      </p:sp>
    </p:spTree>
    <p:extLst>
      <p:ext uri="{BB962C8B-B14F-4D97-AF65-F5344CB8AC3E}">
        <p14:creationId xmlns:p14="http://schemas.microsoft.com/office/powerpoint/2010/main" val="15358016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7BF5F3-0152-45DB-9E2A-421BF119A7F3}" type="slidenum">
              <a:rPr lang="en-CA" smtClean="0"/>
              <a:t>24</a:t>
            </a:fld>
            <a:endParaRPr lang="en-CA" dirty="0"/>
          </a:p>
        </p:txBody>
      </p:sp>
      <p:sp>
        <p:nvSpPr>
          <p:cNvPr id="4" name="Title 1"/>
          <p:cNvSpPr txBox="1">
            <a:spLocks/>
          </p:cNvSpPr>
          <p:nvPr/>
        </p:nvSpPr>
        <p:spPr>
          <a:xfrm>
            <a:off x="861848" y="365125"/>
            <a:ext cx="10594428" cy="178949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800" b="1" dirty="0">
                <a:solidFill>
                  <a:srgbClr val="FF0000"/>
                </a:solidFill>
              </a:rPr>
              <a:t>Longevity Matrix Showing the Probability that Gertrude (row) and Alice (column) will Die </a:t>
            </a:r>
            <a:r>
              <a:rPr lang="en-US" sz="3800" b="1" dirty="0" smtClean="0">
                <a:solidFill>
                  <a:srgbClr val="FF0000"/>
                </a:solidFill>
              </a:rPr>
              <a:t>in the i,j bin</a:t>
            </a:r>
          </a:p>
          <a:p>
            <a:pPr algn="ctr"/>
            <a:r>
              <a:rPr lang="en-US" sz="2400" dirty="0" smtClean="0">
                <a:solidFill>
                  <a:srgbClr val="FF0000"/>
                </a:solidFill>
              </a:rPr>
              <a:t>(We </a:t>
            </a:r>
            <a:r>
              <a:rPr lang="en-US" sz="2400" dirty="0">
                <a:solidFill>
                  <a:srgbClr val="FF0000"/>
                </a:solidFill>
              </a:rPr>
              <a:t>used  CDC age-specific mortalities to construct this Longevity Matrix.)</a:t>
            </a:r>
            <a:endParaRPr lang="en-US" sz="2400" b="1" dirty="0">
              <a:solidFill>
                <a:srgbClr val="FF0000"/>
              </a:solidFill>
            </a:endParaRPr>
          </a:p>
        </p:txBody>
      </p:sp>
      <p:pic>
        <p:nvPicPr>
          <p:cNvPr id="14" name="Picture 13"/>
          <p:cNvPicPr>
            <a:picLocks noChangeAspect="1"/>
          </p:cNvPicPr>
          <p:nvPr/>
        </p:nvPicPr>
        <p:blipFill>
          <a:blip r:embed="rId2"/>
          <a:stretch>
            <a:fillRect/>
          </a:stretch>
        </p:blipFill>
        <p:spPr>
          <a:xfrm>
            <a:off x="1924667" y="2327584"/>
            <a:ext cx="9429133" cy="3391870"/>
          </a:xfrm>
          <a:prstGeom prst="rect">
            <a:avLst/>
          </a:prstGeom>
        </p:spPr>
      </p:pic>
    </p:spTree>
    <p:extLst>
      <p:ext uri="{BB962C8B-B14F-4D97-AF65-F5344CB8AC3E}">
        <p14:creationId xmlns:p14="http://schemas.microsoft.com/office/powerpoint/2010/main" val="11216527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F9537-76BA-1E46-806D-B4C736C8D94E}"/>
              </a:ext>
            </a:extLst>
          </p:cNvPr>
          <p:cNvSpPr>
            <a:spLocks noGrp="1"/>
          </p:cNvSpPr>
          <p:nvPr>
            <p:ph type="title"/>
          </p:nvPr>
        </p:nvSpPr>
        <p:spPr/>
        <p:txBody>
          <a:bodyPr>
            <a:normAutofit/>
          </a:bodyPr>
          <a:lstStyle/>
          <a:p>
            <a:pPr algn="ctr"/>
            <a:r>
              <a:rPr lang="en-US" sz="4000" b="1" dirty="0">
                <a:solidFill>
                  <a:srgbClr val="FF0000"/>
                </a:solidFill>
              </a:rPr>
              <a:t>Interpretation of the </a:t>
            </a:r>
            <a:br>
              <a:rPr lang="en-US" sz="4000" b="1" dirty="0">
                <a:solidFill>
                  <a:srgbClr val="FF0000"/>
                </a:solidFill>
              </a:rPr>
            </a:br>
            <a:r>
              <a:rPr lang="en-US" sz="4000" b="1" dirty="0">
                <a:solidFill>
                  <a:srgbClr val="FF0000"/>
                </a:solidFill>
              </a:rPr>
              <a:t>Random Longevity Matrix</a:t>
            </a:r>
          </a:p>
        </p:txBody>
      </p:sp>
      <p:sp>
        <p:nvSpPr>
          <p:cNvPr id="3" name="Content Placeholder 2">
            <a:extLst>
              <a:ext uri="{FF2B5EF4-FFF2-40B4-BE49-F238E27FC236}">
                <a16:creationId xmlns:a16="http://schemas.microsoft.com/office/drawing/2014/main" id="{DD8AAD68-746E-4243-A036-C561097FEED1}"/>
              </a:ext>
            </a:extLst>
          </p:cNvPr>
          <p:cNvSpPr>
            <a:spLocks noGrp="1"/>
          </p:cNvSpPr>
          <p:nvPr>
            <p:ph idx="1"/>
          </p:nvPr>
        </p:nvSpPr>
        <p:spPr/>
        <p:txBody>
          <a:bodyPr>
            <a:normAutofit/>
          </a:bodyPr>
          <a:lstStyle/>
          <a:p>
            <a:pPr marL="0" indent="0">
              <a:buNone/>
            </a:pPr>
            <a:r>
              <a:rPr lang="en-US" dirty="0"/>
              <a:t>The interpretation of the random longevity matrix based on age-specific mortality schedules is straightforward: it shows the probability that the couple will die in various “age bins” – for example, that the Gertrude will die between  81 and 90 and that Alice will die between 71 and 80.  Or, to take another example, that both Gertrude and Alice will die in their 90s – this has a probability of about .</a:t>
            </a:r>
            <a:r>
              <a:rPr lang="en-US" dirty="0" smtClean="0"/>
              <a:t>1</a:t>
            </a:r>
            <a:endParaRPr lang="en-US" dirty="0"/>
          </a:p>
          <a:p>
            <a:pPr marL="0" indent="0">
              <a:buNone/>
            </a:pPr>
            <a:r>
              <a:rPr lang="en-US" dirty="0"/>
              <a:t> </a:t>
            </a:r>
            <a:r>
              <a:rPr lang="en-US" dirty="0" smtClean="0"/>
              <a:t>The </a:t>
            </a:r>
            <a:r>
              <a:rPr lang="en-US" dirty="0"/>
              <a:t>generalization of the random longevity matrix to opposite sex couples where the ages of the spouses differ is straightforward</a:t>
            </a:r>
            <a:r>
              <a:rPr lang="en-US" dirty="0" smtClean="0"/>
              <a:t>.</a:t>
            </a:r>
          </a:p>
          <a:p>
            <a:pPr marL="0" indent="0">
              <a:buNone/>
            </a:pPr>
            <a:r>
              <a:rPr lang="en-US" dirty="0" smtClean="0"/>
              <a:t>In terms of joint and survivor life expectancy, age and sex differences are of second order importance and, hence, mostly a distraction. </a:t>
            </a: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51400936-67C0-6C4C-8187-A9F534A33D13}"/>
              </a:ext>
            </a:extLst>
          </p:cNvPr>
          <p:cNvSpPr>
            <a:spLocks noGrp="1"/>
          </p:cNvSpPr>
          <p:nvPr>
            <p:ph type="sldNum" sz="quarter" idx="12"/>
          </p:nvPr>
        </p:nvSpPr>
        <p:spPr/>
        <p:txBody>
          <a:bodyPr/>
          <a:lstStyle/>
          <a:p>
            <a:fld id="{BF7BF5F3-0152-45DB-9E2A-421BF119A7F3}" type="slidenum">
              <a:rPr lang="en-CA" smtClean="0"/>
              <a:t>25</a:t>
            </a:fld>
            <a:endParaRPr lang="en-CA" dirty="0"/>
          </a:p>
        </p:txBody>
      </p:sp>
    </p:spTree>
    <p:extLst>
      <p:ext uri="{BB962C8B-B14F-4D97-AF65-F5344CB8AC3E}">
        <p14:creationId xmlns:p14="http://schemas.microsoft.com/office/powerpoint/2010/main" val="36288968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AC91C-50CC-7D44-B382-4EA11CACB7C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D2F59EA-395C-0E40-877C-B77533BA041A}"/>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33D86C21-E141-5049-950C-83662B7DCD15}"/>
              </a:ext>
            </a:extLst>
          </p:cNvPr>
          <p:cNvSpPr>
            <a:spLocks noGrp="1"/>
          </p:cNvSpPr>
          <p:nvPr>
            <p:ph type="sldNum" sz="quarter" idx="12"/>
          </p:nvPr>
        </p:nvSpPr>
        <p:spPr/>
        <p:txBody>
          <a:bodyPr/>
          <a:lstStyle/>
          <a:p>
            <a:fld id="{BF7BF5F3-0152-45DB-9E2A-421BF119A7F3}" type="slidenum">
              <a:rPr lang="en-CA" smtClean="0"/>
              <a:t>26</a:t>
            </a:fld>
            <a:endParaRPr lang="en-CA" dirty="0"/>
          </a:p>
        </p:txBody>
      </p:sp>
    </p:spTree>
    <p:extLst>
      <p:ext uri="{BB962C8B-B14F-4D97-AF65-F5344CB8AC3E}">
        <p14:creationId xmlns:p14="http://schemas.microsoft.com/office/powerpoint/2010/main" val="21299553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9734B-FB43-6044-A9D3-6CAAC17BAF81}"/>
              </a:ext>
            </a:extLst>
          </p:cNvPr>
          <p:cNvSpPr>
            <a:spLocks noGrp="1"/>
          </p:cNvSpPr>
          <p:nvPr>
            <p:ph type="title"/>
          </p:nvPr>
        </p:nvSpPr>
        <p:spPr>
          <a:xfrm>
            <a:off x="838200" y="410368"/>
            <a:ext cx="10515600" cy="1325563"/>
          </a:xfrm>
        </p:spPr>
        <p:txBody>
          <a:bodyPr>
            <a:normAutofit/>
          </a:bodyPr>
          <a:lstStyle/>
          <a:p>
            <a:pPr algn="ctr"/>
            <a:r>
              <a:rPr lang="en-US" dirty="0">
                <a:solidFill>
                  <a:srgbClr val="FF0000"/>
                </a:solidFill>
              </a:rPr>
              <a:t> </a:t>
            </a:r>
            <a:r>
              <a:rPr lang="en-US" sz="4000" b="1" dirty="0">
                <a:solidFill>
                  <a:srgbClr val="FF0000"/>
                </a:solidFill>
              </a:rPr>
              <a:t>The Data:</a:t>
            </a:r>
            <a:br>
              <a:rPr lang="en-US" sz="4000" b="1" dirty="0">
                <a:solidFill>
                  <a:srgbClr val="FF0000"/>
                </a:solidFill>
              </a:rPr>
            </a:br>
            <a:r>
              <a:rPr lang="en-US" sz="4000" b="1" dirty="0">
                <a:solidFill>
                  <a:srgbClr val="FF0000"/>
                </a:solidFill>
              </a:rPr>
              <a:t>National Health Interview Survey (NHIS)</a:t>
            </a:r>
          </a:p>
        </p:txBody>
      </p:sp>
      <p:sp>
        <p:nvSpPr>
          <p:cNvPr id="3" name="Content Placeholder 2">
            <a:extLst>
              <a:ext uri="{FF2B5EF4-FFF2-40B4-BE49-F238E27FC236}">
                <a16:creationId xmlns:a16="http://schemas.microsoft.com/office/drawing/2014/main" id="{5D19641C-F2BD-A340-9A92-26467D3E44AE}"/>
              </a:ext>
            </a:extLst>
          </p:cNvPr>
          <p:cNvSpPr>
            <a:spLocks noGrp="1"/>
          </p:cNvSpPr>
          <p:nvPr>
            <p:ph idx="1"/>
          </p:nvPr>
        </p:nvSpPr>
        <p:spPr/>
        <p:txBody>
          <a:bodyPr>
            <a:normAutofit lnSpcReduction="10000"/>
          </a:bodyPr>
          <a:lstStyle/>
          <a:p>
            <a:pPr marL="0" indent="0">
              <a:buNone/>
            </a:pPr>
            <a:r>
              <a:rPr lang="en-US" dirty="0"/>
              <a:t>The NHIS is an annual cross section survey of a representative sample of about 35,000 US households; one adult and one child interviewed per household.</a:t>
            </a:r>
          </a:p>
          <a:p>
            <a:pPr marL="0" indent="0">
              <a:buNone/>
            </a:pPr>
            <a:r>
              <a:rPr lang="en-US" dirty="0"/>
              <a:t>It provides data on both married couples and unmarried individuals.</a:t>
            </a:r>
          </a:p>
          <a:p>
            <a:pPr marL="0" indent="0">
              <a:buNone/>
            </a:pPr>
            <a:r>
              <a:rPr lang="en-US" dirty="0"/>
              <a:t>We used non-Hispanic white couples and individuals. We focused on couples in which the wife was 60 and the husband 62 (more or less), and on unmarried woman age 60 and unmarried men age 62 (more or less)</a:t>
            </a:r>
          </a:p>
          <a:p>
            <a:pPr marL="0" indent="0">
              <a:buNone/>
            </a:pPr>
            <a:r>
              <a:rPr lang="en-US" dirty="0"/>
              <a:t>The 1986-2011 NHIS have been matched to the National Death Index (NDI) as of December 31, 2015, so that we have death dates for everyone in the survey who died by that date. </a:t>
            </a:r>
          </a:p>
          <a:p>
            <a:pPr marL="0" indent="0">
              <a:buNone/>
            </a:pPr>
            <a:endParaRPr lang="en-US" dirty="0"/>
          </a:p>
        </p:txBody>
      </p:sp>
      <p:sp>
        <p:nvSpPr>
          <p:cNvPr id="4" name="Slide Number Placeholder 3">
            <a:extLst>
              <a:ext uri="{FF2B5EF4-FFF2-40B4-BE49-F238E27FC236}">
                <a16:creationId xmlns:a16="http://schemas.microsoft.com/office/drawing/2014/main" id="{7A818473-1738-4449-9722-96C44A9A2E53}"/>
              </a:ext>
            </a:extLst>
          </p:cNvPr>
          <p:cNvSpPr>
            <a:spLocks noGrp="1"/>
          </p:cNvSpPr>
          <p:nvPr>
            <p:ph type="sldNum" sz="quarter" idx="12"/>
          </p:nvPr>
        </p:nvSpPr>
        <p:spPr/>
        <p:txBody>
          <a:bodyPr/>
          <a:lstStyle/>
          <a:p>
            <a:fld id="{BF7BF5F3-0152-45DB-9E2A-421BF119A7F3}" type="slidenum">
              <a:rPr lang="en-CA" smtClean="0"/>
              <a:t>27</a:t>
            </a:fld>
            <a:endParaRPr lang="en-CA" dirty="0"/>
          </a:p>
        </p:txBody>
      </p:sp>
    </p:spTree>
    <p:extLst>
      <p:ext uri="{BB962C8B-B14F-4D97-AF65-F5344CB8AC3E}">
        <p14:creationId xmlns:p14="http://schemas.microsoft.com/office/powerpoint/2010/main" val="13050188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2046A-501B-8A46-A0F5-BFD0A4DECEA1}"/>
              </a:ext>
            </a:extLst>
          </p:cNvPr>
          <p:cNvSpPr>
            <a:spLocks noGrp="1"/>
          </p:cNvSpPr>
          <p:nvPr>
            <p:ph type="title"/>
          </p:nvPr>
        </p:nvSpPr>
        <p:spPr/>
        <p:txBody>
          <a:bodyPr>
            <a:normAutofit/>
          </a:bodyPr>
          <a:lstStyle/>
          <a:p>
            <a:pPr algn="ctr"/>
            <a:r>
              <a:rPr lang="en-US" sz="4000" b="1" dirty="0" smtClean="0">
                <a:solidFill>
                  <a:srgbClr val="FF0000"/>
                </a:solidFill>
              </a:rPr>
              <a:t>Definition </a:t>
            </a:r>
            <a:r>
              <a:rPr lang="en-US" sz="4000" b="1" dirty="0">
                <a:solidFill>
                  <a:srgbClr val="FF0000"/>
                </a:solidFill>
              </a:rPr>
              <a:t>of </a:t>
            </a:r>
            <a:r>
              <a:rPr lang="en-US" sz="4000" b="1" dirty="0" smtClean="0">
                <a:solidFill>
                  <a:srgbClr val="FF0000"/>
                </a:solidFill>
              </a:rPr>
              <a:t>Marriage and Marital Status - 1</a:t>
            </a:r>
            <a:endParaRPr lang="en-US" dirty="0"/>
          </a:p>
        </p:txBody>
      </p:sp>
      <p:sp>
        <p:nvSpPr>
          <p:cNvPr id="3" name="Content Placeholder 2">
            <a:extLst>
              <a:ext uri="{FF2B5EF4-FFF2-40B4-BE49-F238E27FC236}">
                <a16:creationId xmlns:a16="http://schemas.microsoft.com/office/drawing/2014/main" id="{E9A997C1-0ECF-EF42-ACCA-DBF1D9C1C766}"/>
              </a:ext>
            </a:extLst>
          </p:cNvPr>
          <p:cNvSpPr>
            <a:spLocks noGrp="1"/>
          </p:cNvSpPr>
          <p:nvPr>
            <p:ph idx="1"/>
          </p:nvPr>
        </p:nvSpPr>
        <p:spPr>
          <a:xfrm>
            <a:off x="838200" y="1690688"/>
            <a:ext cx="10515600" cy="4486275"/>
          </a:xfrm>
        </p:spPr>
        <p:txBody>
          <a:bodyPr>
            <a:normAutofit fontScale="25000" lnSpcReduction="20000"/>
          </a:bodyPr>
          <a:lstStyle/>
          <a:p>
            <a:pPr marL="0" indent="0">
              <a:buNone/>
            </a:pPr>
            <a:endParaRPr lang="en-US" dirty="0"/>
          </a:p>
          <a:p>
            <a:pPr marL="0" indent="0">
              <a:buNone/>
            </a:pPr>
            <a:r>
              <a:rPr lang="en-US" sz="10400" dirty="0"/>
              <a:t>We </a:t>
            </a:r>
            <a:r>
              <a:rPr lang="en-US" sz="10400" dirty="0" smtClean="0"/>
              <a:t>define marriage as </a:t>
            </a:r>
            <a:r>
              <a:rPr lang="en-US" sz="10400" dirty="0"/>
              <a:t>the marital status of 60 year of old women and  </a:t>
            </a:r>
            <a:endParaRPr lang="en-US" sz="10400" dirty="0" smtClean="0"/>
          </a:p>
          <a:p>
            <a:pPr marL="0" indent="0">
              <a:buNone/>
            </a:pPr>
            <a:r>
              <a:rPr lang="en-US" sz="10400" dirty="0" smtClean="0"/>
              <a:t>62 </a:t>
            </a:r>
            <a:r>
              <a:rPr lang="en-US" sz="10400" dirty="0"/>
              <a:t>year old </a:t>
            </a:r>
            <a:r>
              <a:rPr lang="en-US" sz="10400" dirty="0" smtClean="0"/>
              <a:t>men report to NHIS. </a:t>
            </a:r>
            <a:endParaRPr lang="en-US" sz="10400" dirty="0"/>
          </a:p>
          <a:p>
            <a:pPr marL="0" indent="0">
              <a:buNone/>
            </a:pPr>
            <a:r>
              <a:rPr lang="en-US" sz="10400" dirty="0"/>
              <a:t>NHIS tells us an individual’s “marital status” at the time the survey was completed: each adult falls into one of four categories: </a:t>
            </a:r>
          </a:p>
          <a:p>
            <a:pPr marL="0" indent="0">
              <a:buNone/>
            </a:pPr>
            <a:r>
              <a:rPr lang="en-US" sz="10400" dirty="0"/>
              <a:t>	Currently </a:t>
            </a:r>
            <a:r>
              <a:rPr lang="en-US" sz="10400" dirty="0" smtClean="0"/>
              <a:t>married (i.e., in 1986-1990 at ages 60/62)</a:t>
            </a:r>
            <a:endParaRPr lang="en-US" sz="10400" dirty="0"/>
          </a:p>
          <a:p>
            <a:pPr marL="0" indent="0">
              <a:buNone/>
            </a:pPr>
            <a:r>
              <a:rPr lang="en-US" sz="10400" dirty="0"/>
              <a:t>	Widowed  (i.e., in 1986-1990 at ages </a:t>
            </a:r>
            <a:r>
              <a:rPr lang="en-US" sz="10400" dirty="0" smtClean="0"/>
              <a:t>60 or 62</a:t>
            </a:r>
            <a:r>
              <a:rPr lang="en-US" sz="10400" dirty="0"/>
              <a:t>)</a:t>
            </a:r>
          </a:p>
          <a:p>
            <a:pPr marL="0" indent="0">
              <a:buNone/>
            </a:pPr>
            <a:r>
              <a:rPr lang="en-US" sz="10400" dirty="0"/>
              <a:t>	</a:t>
            </a:r>
            <a:r>
              <a:rPr lang="en-US" sz="10400" dirty="0" smtClean="0"/>
              <a:t>Separated  </a:t>
            </a:r>
            <a:r>
              <a:rPr lang="en-US" sz="10400" dirty="0"/>
              <a:t>or divorced (i.e., in 1986-1990 at ages </a:t>
            </a:r>
            <a:r>
              <a:rPr lang="en-US" sz="10400" dirty="0" smtClean="0"/>
              <a:t>60 or62</a:t>
            </a:r>
            <a:r>
              <a:rPr lang="en-US" sz="10400" dirty="0"/>
              <a:t>)</a:t>
            </a:r>
          </a:p>
          <a:p>
            <a:pPr marL="0" indent="0">
              <a:buNone/>
            </a:pPr>
            <a:r>
              <a:rPr lang="en-US" sz="10400" dirty="0"/>
              <a:t>	Never married  (i.e., in 1986-1990 at ages </a:t>
            </a:r>
            <a:r>
              <a:rPr lang="en-US" sz="10400" dirty="0" smtClean="0"/>
              <a:t>60 or 62</a:t>
            </a:r>
            <a:r>
              <a:rPr lang="en-US" sz="10400" dirty="0"/>
              <a:t>)</a:t>
            </a:r>
          </a:p>
          <a:p>
            <a:pPr marL="0" indent="0">
              <a:buNone/>
            </a:pPr>
            <a:r>
              <a:rPr lang="en-US" sz="10400" dirty="0" smtClean="0"/>
              <a:t>We know nothing </a:t>
            </a:r>
            <a:r>
              <a:rPr lang="en-US" sz="10400" dirty="0"/>
              <a:t>about cohabitation. </a:t>
            </a:r>
          </a:p>
          <a:p>
            <a:pPr marL="0" indent="0">
              <a:buNone/>
            </a:pPr>
            <a:r>
              <a:rPr lang="en-US" sz="10400" dirty="0"/>
              <a:t>If we had marital </a:t>
            </a:r>
            <a:r>
              <a:rPr lang="en-US" sz="10400" dirty="0" smtClean="0"/>
              <a:t>history, we would know her marital status before age 60 and after age 60…  But we don’t.</a:t>
            </a:r>
          </a:p>
          <a:p>
            <a:pPr marL="0" indent="0">
              <a:buNone/>
            </a:pPr>
            <a:endParaRPr lang="en-US" dirty="0"/>
          </a:p>
          <a:p>
            <a:pPr marL="0" indent="0">
              <a:buNone/>
            </a:pPr>
            <a:endParaRPr lang="en-US" dirty="0"/>
          </a:p>
          <a:p>
            <a:pPr marL="0" indent="0">
              <a:buNone/>
            </a:pPr>
            <a:r>
              <a:rPr lang="en-US" dirty="0"/>
              <a:t>	</a:t>
            </a:r>
          </a:p>
        </p:txBody>
      </p:sp>
      <p:sp>
        <p:nvSpPr>
          <p:cNvPr id="4" name="Slide Number Placeholder 3">
            <a:extLst>
              <a:ext uri="{FF2B5EF4-FFF2-40B4-BE49-F238E27FC236}">
                <a16:creationId xmlns:a16="http://schemas.microsoft.com/office/drawing/2014/main" id="{F3E78265-4359-1348-A478-6FC898F680A8}"/>
              </a:ext>
            </a:extLst>
          </p:cNvPr>
          <p:cNvSpPr>
            <a:spLocks noGrp="1"/>
          </p:cNvSpPr>
          <p:nvPr>
            <p:ph type="sldNum" sz="quarter" idx="12"/>
          </p:nvPr>
        </p:nvSpPr>
        <p:spPr/>
        <p:txBody>
          <a:bodyPr/>
          <a:lstStyle/>
          <a:p>
            <a:fld id="{BF7BF5F3-0152-45DB-9E2A-421BF119A7F3}" type="slidenum">
              <a:rPr lang="en-CA" smtClean="0"/>
              <a:t>28</a:t>
            </a:fld>
            <a:endParaRPr lang="en-CA" dirty="0"/>
          </a:p>
        </p:txBody>
      </p:sp>
    </p:spTree>
    <p:extLst>
      <p:ext uri="{BB962C8B-B14F-4D97-AF65-F5344CB8AC3E}">
        <p14:creationId xmlns:p14="http://schemas.microsoft.com/office/powerpoint/2010/main" val="7800745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rgbClr val="FF0000"/>
                </a:solidFill>
              </a:rPr>
              <a:t>Definition of Marriage and Marital Status - </a:t>
            </a:r>
            <a:r>
              <a:rPr lang="en-US" sz="4000" b="1" dirty="0" smtClean="0">
                <a:solidFill>
                  <a:srgbClr val="FF0000"/>
                </a:solidFill>
              </a:rPr>
              <a:t>2</a:t>
            </a:r>
            <a:endParaRPr lang="en-US" sz="4000" dirty="0"/>
          </a:p>
        </p:txBody>
      </p:sp>
      <p:sp>
        <p:nvSpPr>
          <p:cNvPr id="3" name="Content Placeholder 2"/>
          <p:cNvSpPr>
            <a:spLocks noGrp="1"/>
          </p:cNvSpPr>
          <p:nvPr>
            <p:ph idx="1"/>
          </p:nvPr>
        </p:nvSpPr>
        <p:spPr/>
        <p:txBody>
          <a:bodyPr/>
          <a:lstStyle/>
          <a:p>
            <a:pPr marL="0" indent="0">
              <a:buNone/>
            </a:pPr>
            <a:r>
              <a:rPr lang="en-US" dirty="0" smtClean="0"/>
              <a:t>What’s wrong with using the CDC life table?</a:t>
            </a:r>
          </a:p>
          <a:p>
            <a:pPr marL="0" indent="0">
              <a:buNone/>
            </a:pPr>
            <a:r>
              <a:rPr lang="en-US" dirty="0" smtClean="0"/>
              <a:t>CDC life tables pool married and unmarried individuals</a:t>
            </a:r>
          </a:p>
          <a:p>
            <a:pPr marL="0" indent="0">
              <a:buNone/>
            </a:pPr>
            <a:r>
              <a:rPr lang="en-US" dirty="0" smtClean="0"/>
              <a:t>On average, married men live longer than unmarried men;</a:t>
            </a:r>
          </a:p>
          <a:p>
            <a:pPr marL="0" indent="0">
              <a:buNone/>
            </a:pPr>
            <a:r>
              <a:rPr lang="en-US" dirty="0" smtClean="0"/>
              <a:t>On average, married women live longer than unmarried women. </a:t>
            </a:r>
          </a:p>
          <a:p>
            <a:pPr marL="0" indent="0">
              <a:buNone/>
            </a:pPr>
            <a:r>
              <a:rPr lang="en-US" dirty="0" smtClean="0"/>
              <a:t>The CDC life tables are period life tables; we are trying to measure cohort life expectancy. </a:t>
            </a:r>
          </a:p>
        </p:txBody>
      </p:sp>
      <p:sp>
        <p:nvSpPr>
          <p:cNvPr id="4" name="Slide Number Placeholder 3"/>
          <p:cNvSpPr>
            <a:spLocks noGrp="1"/>
          </p:cNvSpPr>
          <p:nvPr>
            <p:ph type="sldNum" sz="quarter" idx="12"/>
          </p:nvPr>
        </p:nvSpPr>
        <p:spPr/>
        <p:txBody>
          <a:bodyPr/>
          <a:lstStyle/>
          <a:p>
            <a:fld id="{BF7BF5F3-0152-45DB-9E2A-421BF119A7F3}" type="slidenum">
              <a:rPr lang="en-CA" smtClean="0"/>
              <a:t>29</a:t>
            </a:fld>
            <a:endParaRPr lang="en-CA" dirty="0"/>
          </a:p>
        </p:txBody>
      </p:sp>
    </p:spTree>
    <p:extLst>
      <p:ext uri="{BB962C8B-B14F-4D97-AF65-F5344CB8AC3E}">
        <p14:creationId xmlns:p14="http://schemas.microsoft.com/office/powerpoint/2010/main" val="4243661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4000" b="1" dirty="0">
                <a:solidFill>
                  <a:srgbClr val="FF0000"/>
                </a:solidFill>
              </a:rPr>
              <a:t>Consider an Older Couple </a:t>
            </a:r>
            <a:r>
              <a:rPr lang="en-CA" sz="4000" b="1" dirty="0" smtClean="0">
                <a:solidFill>
                  <a:srgbClr val="FF0000"/>
                </a:solidFill>
              </a:rPr>
              <a:t/>
            </a:r>
            <a:br>
              <a:rPr lang="en-CA" sz="4000" b="1" dirty="0" smtClean="0">
                <a:solidFill>
                  <a:srgbClr val="FF0000"/>
                </a:solidFill>
              </a:rPr>
            </a:br>
            <a:r>
              <a:rPr lang="en-CA" sz="4000" b="1" dirty="0" smtClean="0">
                <a:solidFill>
                  <a:srgbClr val="FF0000"/>
                </a:solidFill>
              </a:rPr>
              <a:t>Approaching </a:t>
            </a:r>
            <a:r>
              <a:rPr lang="en-CA" sz="4000" b="1" dirty="0">
                <a:solidFill>
                  <a:srgbClr val="FF0000"/>
                </a:solidFill>
              </a:rPr>
              <a:t>Retirement Age</a:t>
            </a:r>
            <a:endParaRPr lang="en-CA" sz="4000" b="1" dirty="0"/>
          </a:p>
        </p:txBody>
      </p:sp>
      <p:sp>
        <p:nvSpPr>
          <p:cNvPr id="3" name="Content Placeholder 2"/>
          <p:cNvSpPr>
            <a:spLocks noGrp="1"/>
          </p:cNvSpPr>
          <p:nvPr>
            <p:ph idx="1"/>
          </p:nvPr>
        </p:nvSpPr>
        <p:spPr/>
        <p:txBody>
          <a:bodyPr>
            <a:noAutofit/>
          </a:bodyPr>
          <a:lstStyle/>
          <a:p>
            <a:pPr marL="0" indent="0">
              <a:buNone/>
            </a:pPr>
            <a:r>
              <a:rPr lang="en-US" sz="2600" dirty="0"/>
              <a:t>For definiteness, suppose the wife is 60 and the husband is 62,  and that both spouses are non-Hispanic whites.</a:t>
            </a:r>
          </a:p>
          <a:p>
            <a:pPr marL="0" indent="0">
              <a:buNone/>
            </a:pPr>
            <a:r>
              <a:rPr lang="en-US" sz="2600" dirty="0"/>
              <a:t>The National Health Interview Survey (NHIS) </a:t>
            </a:r>
            <a:r>
              <a:rPr lang="en-US" sz="2600" dirty="0" smtClean="0"/>
              <a:t>reports responses from married </a:t>
            </a:r>
            <a:r>
              <a:rPr lang="en-US" sz="2600" dirty="0"/>
              <a:t>couples and unmarried </a:t>
            </a:r>
            <a:r>
              <a:rPr lang="en-US" sz="2600" dirty="0" smtClean="0"/>
              <a:t>individuals and is linked to death records. We </a:t>
            </a:r>
            <a:r>
              <a:rPr lang="en-US" sz="2600" dirty="0"/>
              <a:t>use information about each individual’s birth month and death quarter.</a:t>
            </a:r>
          </a:p>
          <a:p>
            <a:pPr marL="0" indent="0">
              <a:buNone/>
            </a:pPr>
            <a:r>
              <a:rPr lang="en-US" sz="2600" dirty="0"/>
              <a:t>Using the NHIS, we estimate </a:t>
            </a:r>
          </a:p>
          <a:p>
            <a:pPr marL="0" indent="0">
              <a:buNone/>
            </a:pPr>
            <a:r>
              <a:rPr lang="en-US" sz="2600" dirty="0"/>
              <a:t>	Her Life Expectancy is  </a:t>
            </a:r>
            <a:r>
              <a:rPr lang="en-US" sz="2600" dirty="0" smtClean="0"/>
              <a:t>24.8 </a:t>
            </a:r>
            <a:r>
              <a:rPr lang="en-US" sz="2600" dirty="0"/>
              <a:t>years -- call it </a:t>
            </a:r>
            <a:r>
              <a:rPr lang="en-US" sz="2600" dirty="0" smtClean="0"/>
              <a:t>25 </a:t>
            </a:r>
            <a:r>
              <a:rPr lang="en-US" sz="2600" dirty="0"/>
              <a:t>years   </a:t>
            </a:r>
          </a:p>
          <a:p>
            <a:pPr marL="0" indent="0">
              <a:buNone/>
            </a:pPr>
            <a:r>
              <a:rPr lang="en-US" sz="2600" dirty="0"/>
              <a:t>	His Life Expectancy is   </a:t>
            </a:r>
            <a:r>
              <a:rPr lang="en-US" sz="2600" dirty="0" smtClean="0"/>
              <a:t>19.9 </a:t>
            </a:r>
            <a:r>
              <a:rPr lang="en-US" sz="2600" dirty="0"/>
              <a:t>years – call it </a:t>
            </a:r>
            <a:r>
              <a:rPr lang="en-US" sz="2600" dirty="0" smtClean="0"/>
              <a:t>20 </a:t>
            </a:r>
            <a:r>
              <a:rPr lang="en-US" sz="2600" dirty="0"/>
              <a:t>years</a:t>
            </a:r>
          </a:p>
          <a:p>
            <a:pPr marL="0" indent="0">
              <a:buNone/>
            </a:pPr>
            <a:r>
              <a:rPr lang="en-US" sz="2600" dirty="0"/>
              <a:t>Almost </a:t>
            </a:r>
            <a:r>
              <a:rPr lang="en-US" sz="2600" dirty="0" smtClean="0"/>
              <a:t>all </a:t>
            </a:r>
            <a:r>
              <a:rPr lang="en-US" sz="2600" dirty="0"/>
              <a:t>estimates we report are our calculations based on the NHIS, but a few rely on CDC Life Tables. There are no CDC life </a:t>
            </a:r>
            <a:r>
              <a:rPr lang="en-US" sz="2600" dirty="0" smtClean="0"/>
              <a:t>tables by marital status.</a:t>
            </a:r>
            <a:endParaRPr lang="en-US" sz="2600" dirty="0"/>
          </a:p>
          <a:p>
            <a:endParaRPr lang="en-CA" sz="2600" dirty="0"/>
          </a:p>
        </p:txBody>
      </p:sp>
      <p:sp>
        <p:nvSpPr>
          <p:cNvPr id="4" name="Slide Number Placeholder 3"/>
          <p:cNvSpPr>
            <a:spLocks noGrp="1"/>
          </p:cNvSpPr>
          <p:nvPr>
            <p:ph type="sldNum" sz="quarter" idx="12"/>
          </p:nvPr>
        </p:nvSpPr>
        <p:spPr/>
        <p:txBody>
          <a:bodyPr/>
          <a:lstStyle/>
          <a:p>
            <a:fld id="{BF7BF5F3-0152-45DB-9E2A-421BF119A7F3}" type="slidenum">
              <a:rPr lang="en-CA" smtClean="0"/>
              <a:t>3</a:t>
            </a:fld>
            <a:endParaRPr lang="en-CA" dirty="0"/>
          </a:p>
        </p:txBody>
      </p:sp>
    </p:spTree>
    <p:extLst>
      <p:ext uri="{BB962C8B-B14F-4D97-AF65-F5344CB8AC3E}">
        <p14:creationId xmlns:p14="http://schemas.microsoft.com/office/powerpoint/2010/main" val="23811210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A0115-C51C-784A-97E5-A8B47DB568A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B089CDE8-C4CC-AE43-B1F1-3EB38E70C498}"/>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1B817E89-C378-E744-89F5-335E78BACCE2}"/>
              </a:ext>
            </a:extLst>
          </p:cNvPr>
          <p:cNvSpPr>
            <a:spLocks noGrp="1"/>
          </p:cNvSpPr>
          <p:nvPr>
            <p:ph type="sldNum" sz="quarter" idx="12"/>
          </p:nvPr>
        </p:nvSpPr>
        <p:spPr/>
        <p:txBody>
          <a:bodyPr/>
          <a:lstStyle/>
          <a:p>
            <a:fld id="{BF7BF5F3-0152-45DB-9E2A-421BF119A7F3}" type="slidenum">
              <a:rPr lang="en-CA" smtClean="0"/>
              <a:t>30</a:t>
            </a:fld>
            <a:endParaRPr lang="en-CA" dirty="0"/>
          </a:p>
        </p:txBody>
      </p:sp>
    </p:spTree>
    <p:extLst>
      <p:ext uri="{BB962C8B-B14F-4D97-AF65-F5344CB8AC3E}">
        <p14:creationId xmlns:p14="http://schemas.microsoft.com/office/powerpoint/2010/main" val="3980014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D32C3-A19F-454C-956B-2AB549DBE63E}"/>
              </a:ext>
            </a:extLst>
          </p:cNvPr>
          <p:cNvSpPr>
            <a:spLocks noGrp="1"/>
          </p:cNvSpPr>
          <p:nvPr>
            <p:ph type="title"/>
          </p:nvPr>
        </p:nvSpPr>
        <p:spPr/>
        <p:txBody>
          <a:bodyPr>
            <a:normAutofit/>
          </a:bodyPr>
          <a:lstStyle/>
          <a:p>
            <a:pPr algn="ctr"/>
            <a:r>
              <a:rPr lang="en-US" sz="4000" b="1" dirty="0" smtClean="0">
                <a:solidFill>
                  <a:srgbClr val="FF0000"/>
                </a:solidFill>
              </a:rPr>
              <a:t>The Sample Size Problem - 1</a:t>
            </a:r>
            <a:endParaRPr lang="en-US" sz="4000" b="1" dirty="0">
              <a:solidFill>
                <a:srgbClr val="FF0000"/>
              </a:solidFill>
            </a:endParaRPr>
          </a:p>
        </p:txBody>
      </p:sp>
      <p:sp>
        <p:nvSpPr>
          <p:cNvPr id="3" name="Content Placeholder 2">
            <a:extLst>
              <a:ext uri="{FF2B5EF4-FFF2-40B4-BE49-F238E27FC236}">
                <a16:creationId xmlns:a16="http://schemas.microsoft.com/office/drawing/2014/main" id="{45DA3E29-8470-D242-9A2D-15E2CE00F6D4}"/>
              </a:ext>
            </a:extLst>
          </p:cNvPr>
          <p:cNvSpPr>
            <a:spLocks noGrp="1"/>
          </p:cNvSpPr>
          <p:nvPr>
            <p:ph idx="1"/>
          </p:nvPr>
        </p:nvSpPr>
        <p:spPr/>
        <p:txBody>
          <a:bodyPr>
            <a:normAutofit/>
          </a:bodyPr>
          <a:lstStyle/>
          <a:p>
            <a:pPr marL="0" indent="0">
              <a:buNone/>
            </a:pPr>
            <a:r>
              <a:rPr lang="en-US" dirty="0"/>
              <a:t>Each year the NHIS sample is about 35,000 households which is </a:t>
            </a:r>
            <a:r>
              <a:rPr lang="en-US" dirty="0" smtClean="0"/>
              <a:t>not large enough for us because we </a:t>
            </a:r>
            <a:r>
              <a:rPr lang="en-US" dirty="0"/>
              <a:t>classify married couples by the age of the wife (60) </a:t>
            </a:r>
            <a:r>
              <a:rPr lang="en-US" dirty="0" smtClean="0"/>
              <a:t>AND </a:t>
            </a:r>
            <a:r>
              <a:rPr lang="en-US" dirty="0"/>
              <a:t>the age of the husband (62).</a:t>
            </a:r>
          </a:p>
          <a:p>
            <a:pPr marL="0" indent="0">
              <a:buNone/>
            </a:pPr>
            <a:r>
              <a:rPr lang="en-US" dirty="0"/>
              <a:t>We mitigate the small sample problem by expanding the age range that we consider but  we maintain the 2 year age gap between spouses.</a:t>
            </a:r>
          </a:p>
          <a:p>
            <a:pPr marL="0" indent="0">
              <a:buNone/>
            </a:pPr>
            <a:r>
              <a:rPr lang="en-US" dirty="0" smtClean="0"/>
              <a:t>	We </a:t>
            </a:r>
            <a:r>
              <a:rPr lang="en-US" dirty="0"/>
              <a:t>look at woman age 59 married to men 61;</a:t>
            </a:r>
          </a:p>
          <a:p>
            <a:pPr marL="0" indent="0">
              <a:buNone/>
            </a:pPr>
            <a:r>
              <a:rPr lang="en-US" dirty="0" smtClean="0"/>
              <a:t>	women </a:t>
            </a:r>
            <a:r>
              <a:rPr lang="en-US" dirty="0"/>
              <a:t>age 60 married to men 62; and </a:t>
            </a:r>
          </a:p>
          <a:p>
            <a:pPr marL="0" indent="0">
              <a:buNone/>
            </a:pPr>
            <a:r>
              <a:rPr lang="en-US" dirty="0" smtClean="0"/>
              <a:t>	women </a:t>
            </a:r>
            <a:r>
              <a:rPr lang="en-US" dirty="0"/>
              <a:t>age </a:t>
            </a:r>
            <a:r>
              <a:rPr lang="en-US" dirty="0" smtClean="0"/>
              <a:t>61 </a:t>
            </a:r>
            <a:r>
              <a:rPr lang="en-US" dirty="0"/>
              <a:t>married to men </a:t>
            </a:r>
            <a:r>
              <a:rPr lang="en-US" dirty="0" smtClean="0"/>
              <a:t>63. </a:t>
            </a: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00C81CEE-9E74-B044-990E-52EA0929E46B}"/>
              </a:ext>
            </a:extLst>
          </p:cNvPr>
          <p:cNvSpPr>
            <a:spLocks noGrp="1"/>
          </p:cNvSpPr>
          <p:nvPr>
            <p:ph type="sldNum" sz="quarter" idx="12"/>
          </p:nvPr>
        </p:nvSpPr>
        <p:spPr/>
        <p:txBody>
          <a:bodyPr/>
          <a:lstStyle/>
          <a:p>
            <a:fld id="{BF7BF5F3-0152-45DB-9E2A-421BF119A7F3}" type="slidenum">
              <a:rPr lang="en-CA" smtClean="0"/>
              <a:t>31</a:t>
            </a:fld>
            <a:endParaRPr lang="en-CA" dirty="0"/>
          </a:p>
        </p:txBody>
      </p:sp>
    </p:spTree>
    <p:extLst>
      <p:ext uri="{BB962C8B-B14F-4D97-AF65-F5344CB8AC3E}">
        <p14:creationId xmlns:p14="http://schemas.microsoft.com/office/powerpoint/2010/main" val="1257476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solidFill>
                  <a:srgbClr val="FF0000"/>
                </a:solidFill>
              </a:rPr>
              <a:t>The Sample Size Problem - 2</a:t>
            </a:r>
            <a:endParaRPr lang="en-US" sz="4000" b="1" dirty="0"/>
          </a:p>
        </p:txBody>
      </p:sp>
      <p:sp>
        <p:nvSpPr>
          <p:cNvPr id="3" name="Content Placeholder 2"/>
          <p:cNvSpPr>
            <a:spLocks noGrp="1"/>
          </p:cNvSpPr>
          <p:nvPr>
            <p:ph idx="1"/>
          </p:nvPr>
        </p:nvSpPr>
        <p:spPr/>
        <p:txBody>
          <a:bodyPr/>
          <a:lstStyle/>
          <a:p>
            <a:pPr marL="0" indent="0">
              <a:buNone/>
            </a:pPr>
            <a:r>
              <a:rPr lang="en-US" dirty="0" smtClean="0"/>
              <a:t>	To increase sample size, we included in our working sample couples who responded to the NHIS in any of the 5 years 1986-1990. 	We would have preferred to restrict our attention to couples that responded in 1986.</a:t>
            </a:r>
          </a:p>
          <a:p>
            <a:pPr marL="0" indent="0">
              <a:buNone/>
            </a:pPr>
            <a:r>
              <a:rPr lang="en-US" dirty="0"/>
              <a:t>	</a:t>
            </a:r>
            <a:r>
              <a:rPr lang="en-US" dirty="0" smtClean="0"/>
              <a:t>By including couples who responded in the years 1986-1990 gives us a working sample of 493 non-Hispanic white opposite sex couples</a:t>
            </a:r>
            <a:r>
              <a:rPr lang="en-US" dirty="0"/>
              <a:t> </a:t>
            </a:r>
            <a:r>
              <a:rPr lang="en-US" dirty="0" smtClean="0"/>
              <a:t>of ages 59/61, 60/62, and 61/63. </a:t>
            </a: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32</a:t>
            </a:fld>
            <a:endParaRPr lang="en-CA" dirty="0"/>
          </a:p>
        </p:txBody>
      </p:sp>
    </p:spTree>
    <p:extLst>
      <p:ext uri="{BB962C8B-B14F-4D97-AF65-F5344CB8AC3E}">
        <p14:creationId xmlns:p14="http://schemas.microsoft.com/office/powerpoint/2010/main" val="29264777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4D26E-D7A2-7044-BDA5-2DDC2F087C65}"/>
              </a:ext>
            </a:extLst>
          </p:cNvPr>
          <p:cNvSpPr>
            <a:spLocks noGrp="1"/>
          </p:cNvSpPr>
          <p:nvPr>
            <p:ph type="title"/>
          </p:nvPr>
        </p:nvSpPr>
        <p:spPr/>
        <p:txBody>
          <a:bodyPr>
            <a:normAutofit/>
          </a:bodyPr>
          <a:lstStyle/>
          <a:p>
            <a:pPr algn="ctr"/>
            <a:r>
              <a:rPr lang="en-US" sz="4000" b="1" dirty="0" smtClean="0">
                <a:solidFill>
                  <a:srgbClr val="FF0000"/>
                </a:solidFill>
              </a:rPr>
              <a:t>The Right Censoring Problem - 1</a:t>
            </a:r>
            <a:endParaRPr lang="en-US" sz="4000" b="1" dirty="0">
              <a:solidFill>
                <a:srgbClr val="FF0000"/>
              </a:solidFill>
            </a:endParaRPr>
          </a:p>
        </p:txBody>
      </p:sp>
      <p:sp>
        <p:nvSpPr>
          <p:cNvPr id="3" name="Content Placeholder 2">
            <a:extLst>
              <a:ext uri="{FF2B5EF4-FFF2-40B4-BE49-F238E27FC236}">
                <a16:creationId xmlns:a16="http://schemas.microsoft.com/office/drawing/2014/main" id="{2D4F7201-DF48-B044-A49E-E39F4849BDE1}"/>
              </a:ext>
            </a:extLst>
          </p:cNvPr>
          <p:cNvSpPr>
            <a:spLocks noGrp="1"/>
          </p:cNvSpPr>
          <p:nvPr>
            <p:ph idx="1"/>
          </p:nvPr>
        </p:nvSpPr>
        <p:spPr/>
        <p:txBody>
          <a:bodyPr>
            <a:normAutofit/>
          </a:bodyPr>
          <a:lstStyle/>
          <a:p>
            <a:pPr marL="0" indent="0">
              <a:buNone/>
            </a:pPr>
            <a:r>
              <a:rPr lang="en-US" dirty="0" smtClean="0"/>
              <a:t>	Not </a:t>
            </a:r>
            <a:r>
              <a:rPr lang="en-US" dirty="0"/>
              <a:t>everyone in </a:t>
            </a:r>
            <a:r>
              <a:rPr lang="en-US" dirty="0" smtClean="0"/>
              <a:t>our working sample of 493 couples </a:t>
            </a:r>
            <a:r>
              <a:rPr lang="en-US" dirty="0"/>
              <a:t>died before December 31, </a:t>
            </a:r>
            <a:r>
              <a:rPr lang="en-US" dirty="0" smtClean="0"/>
              <a:t>2018. So we have a problem right </a:t>
            </a:r>
            <a:r>
              <a:rPr lang="en-US" dirty="0"/>
              <a:t>censoring. </a:t>
            </a:r>
            <a:endParaRPr lang="en-US" dirty="0" smtClean="0"/>
          </a:p>
          <a:p>
            <a:pPr marL="0" indent="0">
              <a:buNone/>
            </a:pPr>
            <a:r>
              <a:rPr lang="en-US" dirty="0"/>
              <a:t>	</a:t>
            </a:r>
            <a:r>
              <a:rPr lang="en-US" dirty="0" smtClean="0"/>
              <a:t>How incomplete is our mortality data? </a:t>
            </a:r>
          </a:p>
          <a:p>
            <a:pPr marL="0" indent="0">
              <a:buNone/>
            </a:pPr>
            <a:r>
              <a:rPr lang="en-US" dirty="0"/>
              <a:t>	</a:t>
            </a:r>
            <a:r>
              <a:rPr lang="en-US" dirty="0" smtClean="0"/>
              <a:t>Percentage of women censored: 28%</a:t>
            </a:r>
          </a:p>
          <a:p>
            <a:pPr marL="0" indent="0">
              <a:buNone/>
            </a:pPr>
            <a:r>
              <a:rPr lang="en-US" dirty="0"/>
              <a:t>	</a:t>
            </a:r>
            <a:r>
              <a:rPr lang="en-US" dirty="0" smtClean="0"/>
              <a:t>Percentage of men censored: 12%</a:t>
            </a:r>
          </a:p>
          <a:p>
            <a:pPr marL="0" indent="0">
              <a:buNone/>
            </a:pPr>
            <a:r>
              <a:rPr lang="en-US" dirty="0"/>
              <a:t>	</a:t>
            </a:r>
            <a:r>
              <a:rPr lang="en-US" dirty="0" smtClean="0"/>
              <a:t>Predicted percentage of couples censored: 3.47%</a:t>
            </a:r>
          </a:p>
          <a:p>
            <a:pPr marL="0" indent="0">
              <a:buNone/>
            </a:pPr>
            <a:r>
              <a:rPr lang="en-US" dirty="0"/>
              <a:t>	</a:t>
            </a:r>
            <a:r>
              <a:rPr lang="en-US" dirty="0" smtClean="0"/>
              <a:t>Percentage of couples censored: 3.65%</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49BFBEBD-CE08-3A4B-8B92-B44C5BFE56C3}"/>
              </a:ext>
            </a:extLst>
          </p:cNvPr>
          <p:cNvSpPr>
            <a:spLocks noGrp="1"/>
          </p:cNvSpPr>
          <p:nvPr>
            <p:ph type="sldNum" sz="quarter" idx="12"/>
          </p:nvPr>
        </p:nvSpPr>
        <p:spPr/>
        <p:txBody>
          <a:bodyPr/>
          <a:lstStyle/>
          <a:p>
            <a:fld id="{BF7BF5F3-0152-45DB-9E2A-421BF119A7F3}" type="slidenum">
              <a:rPr lang="en-CA" smtClean="0"/>
              <a:t>33</a:t>
            </a:fld>
            <a:endParaRPr lang="en-CA" dirty="0"/>
          </a:p>
        </p:txBody>
      </p:sp>
    </p:spTree>
    <p:extLst>
      <p:ext uri="{BB962C8B-B14F-4D97-AF65-F5344CB8AC3E}">
        <p14:creationId xmlns:p14="http://schemas.microsoft.com/office/powerpoint/2010/main" val="35527182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normAutofit/>
          </a:bodyPr>
          <a:lstStyle/>
          <a:p>
            <a:pPr algn="ctr"/>
            <a:r>
              <a:rPr lang="en-US" sz="4000" b="1" dirty="0" smtClean="0">
                <a:solidFill>
                  <a:srgbClr val="FF0000"/>
                </a:solidFill>
              </a:rPr>
              <a:t>Three Ways to Calculate Means and </a:t>
            </a:r>
            <a:br>
              <a:rPr lang="en-US" sz="4000" b="1" dirty="0" smtClean="0">
                <a:solidFill>
                  <a:srgbClr val="FF0000"/>
                </a:solidFill>
              </a:rPr>
            </a:br>
            <a:r>
              <a:rPr lang="en-US" sz="4000" b="1" dirty="0" smtClean="0">
                <a:solidFill>
                  <a:srgbClr val="FF0000"/>
                </a:solidFill>
              </a:rPr>
              <a:t>Medians with Censored Data</a:t>
            </a:r>
            <a:endParaRPr lang="en-US" sz="4000" b="1" dirty="0"/>
          </a:p>
        </p:txBody>
      </p:sp>
      <p:sp>
        <p:nvSpPr>
          <p:cNvPr id="3" name="Content Placeholder 2"/>
          <p:cNvSpPr>
            <a:spLocks noGrp="1"/>
          </p:cNvSpPr>
          <p:nvPr>
            <p:ph idx="1"/>
          </p:nvPr>
        </p:nvSpPr>
        <p:spPr/>
        <p:txBody>
          <a:bodyPr/>
          <a:lstStyle/>
          <a:p>
            <a:pPr marL="0" indent="0">
              <a:buNone/>
            </a:pPr>
            <a:endParaRPr lang="en-US" dirty="0" smtClean="0"/>
          </a:p>
          <a:p>
            <a:pPr marL="514350" indent="-514350">
              <a:buAutoNum type="arabicPeriod"/>
            </a:pPr>
            <a:r>
              <a:rPr lang="en-US" dirty="0" smtClean="0"/>
              <a:t>The Gompertz Distribution</a:t>
            </a:r>
          </a:p>
          <a:p>
            <a:pPr marL="0" indent="0">
              <a:buNone/>
            </a:pPr>
            <a:r>
              <a:rPr lang="en-US" dirty="0" smtClean="0"/>
              <a:t>2a. Medians for Joint Longevity</a:t>
            </a:r>
          </a:p>
          <a:p>
            <a:pPr marL="0" indent="0">
              <a:buNone/>
            </a:pPr>
            <a:r>
              <a:rPr lang="en-US" dirty="0" smtClean="0"/>
              <a:t>2b. Bounds on Medians for Survivor Longevity</a:t>
            </a:r>
          </a:p>
          <a:p>
            <a:pPr marL="0" indent="0">
              <a:buNone/>
            </a:pPr>
            <a:r>
              <a:rPr lang="en-US" dirty="0" smtClean="0"/>
              <a:t>3. The 4 x 4 Longevity Matrix </a:t>
            </a: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34</a:t>
            </a:fld>
            <a:endParaRPr lang="en-CA" dirty="0"/>
          </a:p>
        </p:txBody>
      </p:sp>
    </p:spTree>
    <p:extLst>
      <p:ext uri="{BB962C8B-B14F-4D97-AF65-F5344CB8AC3E}">
        <p14:creationId xmlns:p14="http://schemas.microsoft.com/office/powerpoint/2010/main" val="10028555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solidFill>
                  <a:srgbClr val="FF0000"/>
                </a:solidFill>
              </a:rPr>
              <a:t>The Gompertz Distribution - 1</a:t>
            </a:r>
            <a:endParaRPr lang="en-US" sz="4000" b="1" dirty="0"/>
          </a:p>
        </p:txBody>
      </p:sp>
      <p:sp>
        <p:nvSpPr>
          <p:cNvPr id="3" name="Content Placeholder 2"/>
          <p:cNvSpPr>
            <a:spLocks noGrp="1"/>
          </p:cNvSpPr>
          <p:nvPr>
            <p:ph idx="1"/>
          </p:nvPr>
        </p:nvSpPr>
        <p:spPr/>
        <p:txBody>
          <a:bodyPr/>
          <a:lstStyle/>
          <a:p>
            <a:pPr marL="0" indent="0">
              <a:buNone/>
            </a:pPr>
            <a:r>
              <a:rPr lang="en-US" dirty="0" smtClean="0"/>
              <a:t>	Demographers </a:t>
            </a:r>
            <a:r>
              <a:rPr lang="en-US" dirty="0"/>
              <a:t>have found that, for individuals over 30, age-specific mortalities follow a Gompertz Distribution.</a:t>
            </a:r>
          </a:p>
          <a:p>
            <a:pPr marL="0" indent="0">
              <a:buNone/>
            </a:pPr>
            <a:r>
              <a:rPr lang="en-US" dirty="0" smtClean="0"/>
              <a:t>	If </a:t>
            </a:r>
            <a:r>
              <a:rPr lang="en-US" dirty="0"/>
              <a:t>we assume that the age-specific mortalities follow a Gompertz Distribution, then we can extrapolate from the death data we have to individuals who were still alive (or not reported as dead) on December 31, 2018. </a:t>
            </a:r>
          </a:p>
          <a:p>
            <a:pPr marL="0" indent="0">
              <a:buNone/>
            </a:pPr>
            <a:r>
              <a:rPr lang="en-US" dirty="0" smtClean="0"/>
              <a:t>	This </a:t>
            </a:r>
            <a:r>
              <a:rPr lang="en-US" dirty="0"/>
              <a:t>is how we calculated the joint and survivor life expectancies with which I began this talk.</a:t>
            </a:r>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35</a:t>
            </a:fld>
            <a:endParaRPr lang="en-CA" dirty="0"/>
          </a:p>
        </p:txBody>
      </p:sp>
    </p:spTree>
    <p:extLst>
      <p:ext uri="{BB962C8B-B14F-4D97-AF65-F5344CB8AC3E}">
        <p14:creationId xmlns:p14="http://schemas.microsoft.com/office/powerpoint/2010/main" val="2605402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229AA-F520-2C41-B2BE-87D5E0FE382E}"/>
              </a:ext>
            </a:extLst>
          </p:cNvPr>
          <p:cNvSpPr>
            <a:spLocks noGrp="1"/>
          </p:cNvSpPr>
          <p:nvPr>
            <p:ph type="title"/>
          </p:nvPr>
        </p:nvSpPr>
        <p:spPr>
          <a:xfrm>
            <a:off x="1093381" y="320675"/>
            <a:ext cx="9837378" cy="1325563"/>
          </a:xfrm>
        </p:spPr>
        <p:txBody>
          <a:bodyPr>
            <a:normAutofit/>
          </a:bodyPr>
          <a:lstStyle/>
          <a:p>
            <a:pPr algn="ctr"/>
            <a:r>
              <a:rPr lang="en-US" sz="4000" b="1" dirty="0" smtClean="0">
                <a:solidFill>
                  <a:srgbClr val="FF0000"/>
                </a:solidFill>
              </a:rPr>
              <a:t>The Gompertz Distribution - 2</a:t>
            </a:r>
            <a:endParaRPr lang="en-US" sz="4000" b="1" dirty="0">
              <a:solidFill>
                <a:srgbClr val="FF0000"/>
              </a:solidFill>
            </a:endParaRPr>
          </a:p>
        </p:txBody>
      </p:sp>
      <p:sp>
        <p:nvSpPr>
          <p:cNvPr id="3" name="Content Placeholder 2">
            <a:extLst>
              <a:ext uri="{FF2B5EF4-FFF2-40B4-BE49-F238E27FC236}">
                <a16:creationId xmlns:a16="http://schemas.microsoft.com/office/drawing/2014/main" id="{CF430AD8-DD8A-E04B-927E-7AE1B1D45139}"/>
              </a:ext>
            </a:extLst>
          </p:cNvPr>
          <p:cNvSpPr>
            <a:spLocks noGrp="1"/>
          </p:cNvSpPr>
          <p:nvPr>
            <p:ph idx="1"/>
          </p:nvPr>
        </p:nvSpPr>
        <p:spPr>
          <a:xfrm>
            <a:off x="838200" y="1837817"/>
            <a:ext cx="10515600" cy="4351338"/>
          </a:xfrm>
        </p:spPr>
        <p:txBody>
          <a:bodyPr>
            <a:normAutofit fontScale="92500" lnSpcReduction="10000"/>
          </a:bodyPr>
          <a:lstStyle/>
          <a:p>
            <a:pPr marL="0" indent="0">
              <a:buNone/>
            </a:pPr>
            <a:r>
              <a:rPr lang="en-US" dirty="0" smtClean="0"/>
              <a:t>	The </a:t>
            </a:r>
            <a:r>
              <a:rPr lang="en-US" dirty="0"/>
              <a:t>Gompertz Distribution is basic demography -- see Wikipedia article on the Gompertz-Makeham model</a:t>
            </a:r>
          </a:p>
          <a:p>
            <a:pPr marL="0" indent="0">
              <a:buNone/>
            </a:pPr>
            <a:r>
              <a:rPr lang="en-US" dirty="0" smtClean="0"/>
              <a:t>	The </a:t>
            </a:r>
            <a:r>
              <a:rPr lang="en-US" dirty="0"/>
              <a:t>classic </a:t>
            </a:r>
            <a:r>
              <a:rPr lang="en-US" dirty="0" smtClean="0"/>
              <a:t>paper is: </a:t>
            </a:r>
            <a:r>
              <a:rPr lang="en-US" dirty="0"/>
              <a:t>Benjamin Gompertz “On the Nature of the Function Expressive of the Law of Human Mortality and on a New Model of Determining Life Contingencies,” </a:t>
            </a:r>
            <a:r>
              <a:rPr lang="en-US" i="1" dirty="0"/>
              <a:t>Phil Trans of the Royal Soc of London </a:t>
            </a:r>
            <a:r>
              <a:rPr lang="en-US" dirty="0"/>
              <a:t>(1825). </a:t>
            </a:r>
          </a:p>
          <a:p>
            <a:pPr marL="0" indent="0">
              <a:buNone/>
            </a:pPr>
            <a:r>
              <a:rPr lang="en-US" dirty="0"/>
              <a:t>	</a:t>
            </a:r>
            <a:r>
              <a:rPr lang="en-US" dirty="0" smtClean="0"/>
              <a:t>If you’re </a:t>
            </a:r>
            <a:r>
              <a:rPr lang="en-US" dirty="0"/>
              <a:t>wondering about “life contingencies,” Gompertz was an </a:t>
            </a:r>
            <a:r>
              <a:rPr lang="en-US" dirty="0" smtClean="0"/>
              <a:t>actuary.</a:t>
            </a:r>
          </a:p>
          <a:p>
            <a:pPr marL="0" indent="0">
              <a:buNone/>
            </a:pPr>
            <a:r>
              <a:rPr lang="en-US" dirty="0"/>
              <a:t>	</a:t>
            </a:r>
            <a:r>
              <a:rPr lang="en-US" dirty="0" smtClean="0"/>
              <a:t>In </a:t>
            </a:r>
            <a:r>
              <a:rPr lang="en-US" dirty="0"/>
              <a:t>the Gompertz model, age-specific  mortalities increase at a constant rate after age 30 or so. For the US population, this rate is about 9% or 10% per year. A rate of 10% implies that, for those over age 30,  age specific mortality rates double about every 7.2 years.</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95A08A57-2049-934B-8784-F949CA5AFC15}"/>
              </a:ext>
            </a:extLst>
          </p:cNvPr>
          <p:cNvSpPr>
            <a:spLocks noGrp="1"/>
          </p:cNvSpPr>
          <p:nvPr>
            <p:ph type="sldNum" sz="quarter" idx="12"/>
          </p:nvPr>
        </p:nvSpPr>
        <p:spPr>
          <a:xfrm>
            <a:off x="8610600" y="6356350"/>
            <a:ext cx="2743200" cy="365125"/>
          </a:xfrm>
        </p:spPr>
        <p:txBody>
          <a:bodyPr/>
          <a:lstStyle/>
          <a:p>
            <a:fld id="{BF7BF5F3-0152-45DB-9E2A-421BF119A7F3}" type="slidenum">
              <a:rPr lang="en-CA" smtClean="0"/>
              <a:pPr/>
              <a:t>36</a:t>
            </a:fld>
            <a:endParaRPr lang="en-CA" dirty="0"/>
          </a:p>
        </p:txBody>
      </p:sp>
    </p:spTree>
    <p:extLst>
      <p:ext uri="{BB962C8B-B14F-4D97-AF65-F5344CB8AC3E}">
        <p14:creationId xmlns:p14="http://schemas.microsoft.com/office/powerpoint/2010/main" val="22218455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4597" y="519947"/>
            <a:ext cx="4989739" cy="4876721"/>
          </a:xfrm>
          <a:prstGeom prst="rect">
            <a:avLst/>
          </a:prstGeom>
          <a:ln>
            <a:solidFill>
              <a:schemeClr val="tx1"/>
            </a:solidFill>
          </a:ln>
        </p:spPr>
      </p:pic>
      <p:sp>
        <p:nvSpPr>
          <p:cNvPr id="5" name="TextBox 4"/>
          <p:cNvSpPr txBox="1"/>
          <p:nvPr/>
        </p:nvSpPr>
        <p:spPr>
          <a:xfrm>
            <a:off x="1256232" y="5396668"/>
            <a:ext cx="5460763" cy="923330"/>
          </a:xfrm>
          <a:prstGeom prst="rect">
            <a:avLst/>
          </a:prstGeom>
          <a:noFill/>
        </p:spPr>
        <p:txBody>
          <a:bodyPr wrap="square" rtlCol="0">
            <a:spAutoFit/>
          </a:bodyPr>
          <a:lstStyle/>
          <a:p>
            <a:r>
              <a:rPr lang="en-US" dirty="0"/>
              <a:t>Estimated probability of a person dying at each age, for the U.S. in 2003. Mortality rates increase exponentially with age after age 30.</a:t>
            </a:r>
            <a:endParaRPr lang="en-CA" dirty="0"/>
          </a:p>
        </p:txBody>
      </p:sp>
      <p:sp>
        <p:nvSpPr>
          <p:cNvPr id="6" name="Rectangle 5"/>
          <p:cNvSpPr/>
          <p:nvPr/>
        </p:nvSpPr>
        <p:spPr>
          <a:xfrm>
            <a:off x="1256232" y="6319998"/>
            <a:ext cx="6096000" cy="276999"/>
          </a:xfrm>
          <a:prstGeom prst="rect">
            <a:avLst/>
          </a:prstGeom>
        </p:spPr>
        <p:txBody>
          <a:bodyPr>
            <a:spAutoFit/>
          </a:bodyPr>
          <a:lstStyle/>
          <a:p>
            <a:r>
              <a:rPr lang="en-CA" sz="1200" dirty="0"/>
              <a:t>https://en.wikipedia.org/wiki/Gompertz%E2%80%93Makeham_law_of_mortality</a:t>
            </a:r>
          </a:p>
        </p:txBody>
      </p:sp>
      <p:sp>
        <p:nvSpPr>
          <p:cNvPr id="7" name="AutoShape 2" descr="h(x)=\alpha e^{\beta x}+\lambda "/>
          <p:cNvSpPr>
            <a:spLocks noChangeAspect="1" noChangeArrowheads="1"/>
          </p:cNvSpPr>
          <p:nvPr/>
        </p:nvSpPr>
        <p:spPr bwMode="auto">
          <a:xfrm>
            <a:off x="1619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dirty="0"/>
          </a:p>
        </p:txBody>
      </p:sp>
      <mc:AlternateContent xmlns:mc="http://schemas.openxmlformats.org/markup-compatibility/2006" xmlns:a14="http://schemas.microsoft.com/office/drawing/2010/main">
        <mc:Choice Requires="a14">
          <p:sp>
            <p:nvSpPr>
              <p:cNvPr id="8" name="TextBox 7"/>
              <p:cNvSpPr txBox="1"/>
              <p:nvPr/>
            </p:nvSpPr>
            <p:spPr>
              <a:xfrm>
                <a:off x="6314336" y="1862983"/>
                <a:ext cx="5282307" cy="165622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CA" sz="3200" b="0" i="1" smtClean="0">
                          <a:latin typeface="Cambria Math" panose="02040503050406030204" pitchFamily="18" charset="0"/>
                        </a:rPr>
                        <m:t>h</m:t>
                      </m:r>
                      <m:d>
                        <m:dPr>
                          <m:ctrlPr>
                            <a:rPr lang="en-CA" sz="3200" b="0" i="1" smtClean="0">
                              <a:latin typeface="Cambria Math" panose="02040503050406030204" pitchFamily="18" charset="0"/>
                            </a:rPr>
                          </m:ctrlPr>
                        </m:dPr>
                        <m:e>
                          <m:r>
                            <a:rPr lang="en-CA" sz="3200" b="0" i="1" smtClean="0">
                              <a:latin typeface="Cambria Math" panose="02040503050406030204" pitchFamily="18" charset="0"/>
                            </a:rPr>
                            <m:t>𝑥</m:t>
                          </m:r>
                        </m:e>
                      </m:d>
                      <m:r>
                        <a:rPr lang="en-CA" sz="3200" b="0" i="1" smtClean="0">
                          <a:latin typeface="Cambria Math" panose="02040503050406030204" pitchFamily="18" charset="0"/>
                        </a:rPr>
                        <m:t>= </m:t>
                      </m:r>
                      <m:r>
                        <a:rPr lang="en-CA" sz="3200" b="0" i="1" smtClean="0">
                          <a:latin typeface="Cambria Math" panose="02040503050406030204" pitchFamily="18" charset="0"/>
                          <a:ea typeface="Cambria Math" panose="02040503050406030204" pitchFamily="18" charset="0"/>
                        </a:rPr>
                        <m:t>∝</m:t>
                      </m:r>
                      <m:sSup>
                        <m:sSupPr>
                          <m:ctrlPr>
                            <a:rPr lang="en-CA" sz="3200" b="0" i="1" smtClean="0">
                              <a:latin typeface="Cambria Math" panose="02040503050406030204" pitchFamily="18" charset="0"/>
                              <a:ea typeface="Cambria Math" panose="02040503050406030204" pitchFamily="18" charset="0"/>
                            </a:rPr>
                          </m:ctrlPr>
                        </m:sSupPr>
                        <m:e>
                          <m:r>
                            <a:rPr lang="en-CA" sz="3200" b="0" i="1" smtClean="0">
                              <a:latin typeface="Cambria Math" panose="02040503050406030204" pitchFamily="18" charset="0"/>
                              <a:ea typeface="Cambria Math" panose="02040503050406030204" pitchFamily="18" charset="0"/>
                            </a:rPr>
                            <m:t>𝑒</m:t>
                          </m:r>
                        </m:e>
                        <m:sup>
                          <m:r>
                            <a:rPr lang="en-CA" sz="3200" b="0" i="1" smtClean="0">
                              <a:latin typeface="Cambria Math" panose="02040503050406030204" pitchFamily="18" charset="0"/>
                              <a:ea typeface="Cambria Math" panose="02040503050406030204" pitchFamily="18" charset="0"/>
                            </a:rPr>
                            <m:t>𝛽</m:t>
                          </m:r>
                          <m:r>
                            <a:rPr lang="en-CA" sz="3200" b="0" i="1" smtClean="0">
                              <a:latin typeface="Cambria Math" panose="02040503050406030204" pitchFamily="18" charset="0"/>
                              <a:ea typeface="Cambria Math" panose="02040503050406030204" pitchFamily="18" charset="0"/>
                            </a:rPr>
                            <m:t>𝑥</m:t>
                          </m:r>
                        </m:sup>
                      </m:sSup>
                    </m:oMath>
                  </m:oMathPara>
                </a14:m>
                <a:endParaRPr lang="en-CA" sz="3200" dirty="0"/>
              </a:p>
              <a:p>
                <a:endParaRPr lang="en-CA" sz="3200" dirty="0"/>
              </a:p>
              <a:p>
                <a:pPr/>
                <a14:m>
                  <m:oMathPara xmlns:m="http://schemas.openxmlformats.org/officeDocument/2006/math">
                    <m:oMathParaPr>
                      <m:jc m:val="centerGroup"/>
                    </m:oMathParaPr>
                    <m:oMath xmlns:m="http://schemas.openxmlformats.org/officeDocument/2006/math">
                      <m:func>
                        <m:funcPr>
                          <m:ctrlPr>
                            <a:rPr lang="en-CA" sz="3200" b="0" i="1" smtClean="0">
                              <a:latin typeface="Cambria Math" panose="02040503050406030204" pitchFamily="18" charset="0"/>
                            </a:rPr>
                          </m:ctrlPr>
                        </m:funcPr>
                        <m:fName>
                          <m:r>
                            <m:rPr>
                              <m:sty m:val="p"/>
                            </m:rPr>
                            <a:rPr lang="en-CA" sz="3200" b="0" i="0" smtClean="0">
                              <a:latin typeface="Cambria Math" panose="02040503050406030204" pitchFamily="18" charset="0"/>
                            </a:rPr>
                            <m:t>log</m:t>
                          </m:r>
                        </m:fName>
                        <m:e>
                          <m:r>
                            <a:rPr lang="en-CA" sz="3200" b="0" i="1" smtClean="0">
                              <a:latin typeface="Cambria Math" panose="02040503050406030204" pitchFamily="18" charset="0"/>
                            </a:rPr>
                            <m:t>h</m:t>
                          </m:r>
                          <m:r>
                            <a:rPr lang="en-CA" sz="3200" b="0" i="1" smtClean="0">
                              <a:latin typeface="Cambria Math" panose="02040503050406030204" pitchFamily="18" charset="0"/>
                            </a:rPr>
                            <m:t>(</m:t>
                          </m:r>
                          <m:r>
                            <a:rPr lang="en-CA" sz="3200" b="0" i="1" smtClean="0">
                              <a:latin typeface="Cambria Math" panose="02040503050406030204" pitchFamily="18" charset="0"/>
                            </a:rPr>
                            <m:t>𝑥</m:t>
                          </m:r>
                          <m:r>
                            <a:rPr lang="en-CA" sz="3200" b="0" i="1" smtClean="0">
                              <a:latin typeface="Cambria Math" panose="02040503050406030204" pitchFamily="18" charset="0"/>
                            </a:rPr>
                            <m:t>)</m:t>
                          </m:r>
                        </m:e>
                      </m:func>
                      <m:r>
                        <a:rPr lang="en-CA" sz="3200" b="0" i="1" smtClean="0">
                          <a:latin typeface="Cambria Math" panose="02040503050406030204" pitchFamily="18" charset="0"/>
                        </a:rPr>
                        <m:t>=</m:t>
                      </m:r>
                      <m:r>
                        <a:rPr lang="en-CA" sz="3200" b="0" i="1" smtClean="0">
                          <a:latin typeface="Cambria Math" panose="02040503050406030204" pitchFamily="18" charset="0"/>
                        </a:rPr>
                        <m:t>𝑙𝑜𝑔</m:t>
                      </m:r>
                      <m:r>
                        <a:rPr lang="en-CA" sz="3200" b="0" i="1" smtClean="0">
                          <a:latin typeface="Cambria Math" panose="02040503050406030204" pitchFamily="18" charset="0"/>
                          <a:ea typeface="Cambria Math" panose="02040503050406030204" pitchFamily="18" charset="0"/>
                        </a:rPr>
                        <m:t>∝+</m:t>
                      </m:r>
                      <m:r>
                        <a:rPr lang="en-CA" sz="3200" b="0" i="1" smtClean="0">
                          <a:latin typeface="Cambria Math" panose="02040503050406030204" pitchFamily="18" charset="0"/>
                          <a:ea typeface="Cambria Math" panose="02040503050406030204" pitchFamily="18" charset="0"/>
                        </a:rPr>
                        <m:t>𝛽</m:t>
                      </m:r>
                      <m:r>
                        <a:rPr lang="en-CA" sz="3200" b="0" i="1" smtClean="0">
                          <a:latin typeface="Cambria Math" panose="02040503050406030204" pitchFamily="18" charset="0"/>
                          <a:ea typeface="Cambria Math" panose="02040503050406030204" pitchFamily="18" charset="0"/>
                        </a:rPr>
                        <m:t>𝑥</m:t>
                      </m:r>
                    </m:oMath>
                  </m:oMathPara>
                </a14:m>
                <a:endParaRPr lang="en-CA" sz="3200" dirty="0"/>
              </a:p>
            </p:txBody>
          </p:sp>
        </mc:Choice>
        <mc:Fallback xmlns="">
          <p:sp>
            <p:nvSpPr>
              <p:cNvPr id="8" name="TextBox 7"/>
              <p:cNvSpPr txBox="1">
                <a:spLocks noRot="1" noChangeAspect="1" noMove="1" noResize="1" noEditPoints="1" noAdjustHandles="1" noChangeArrowheads="1" noChangeShapeType="1" noTextEdit="1"/>
              </p:cNvSpPr>
              <p:nvPr/>
            </p:nvSpPr>
            <p:spPr>
              <a:xfrm>
                <a:off x="6314336" y="1862983"/>
                <a:ext cx="5282307" cy="1656223"/>
              </a:xfrm>
              <a:prstGeom prst="rect">
                <a:avLst/>
              </a:prstGeom>
              <a:blipFill>
                <a:blip r:embed="rId3"/>
                <a:stretch>
                  <a:fillRect/>
                </a:stretch>
              </a:blipFill>
            </p:spPr>
            <p:txBody>
              <a:bodyPr/>
              <a:lstStyle/>
              <a:p>
                <a:r>
                  <a:rPr lang="en-CA">
                    <a:noFill/>
                  </a:rPr>
                  <a:t> </a:t>
                </a:r>
              </a:p>
            </p:txBody>
          </p:sp>
        </mc:Fallback>
      </mc:AlternateContent>
    </p:spTree>
    <p:extLst>
      <p:ext uri="{BB962C8B-B14F-4D97-AF65-F5344CB8AC3E}">
        <p14:creationId xmlns:p14="http://schemas.microsoft.com/office/powerpoint/2010/main" val="338276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03BD5-FB7B-1944-AC1C-015650CDF9A6}"/>
              </a:ext>
            </a:extLst>
          </p:cNvPr>
          <p:cNvSpPr>
            <a:spLocks noGrp="1"/>
          </p:cNvSpPr>
          <p:nvPr>
            <p:ph type="title"/>
          </p:nvPr>
        </p:nvSpPr>
        <p:spPr>
          <a:xfrm>
            <a:off x="838200" y="365125"/>
            <a:ext cx="10050517" cy="1325563"/>
          </a:xfrm>
        </p:spPr>
        <p:txBody>
          <a:bodyPr>
            <a:normAutofit/>
          </a:bodyPr>
          <a:lstStyle/>
          <a:p>
            <a:pPr algn="ctr"/>
            <a:r>
              <a:rPr lang="en-US" sz="4000" b="1" dirty="0" smtClean="0">
                <a:solidFill>
                  <a:srgbClr val="FF0000"/>
                </a:solidFill>
              </a:rPr>
              <a:t>Median Longevity of Couples and Individuals</a:t>
            </a:r>
            <a:endParaRPr lang="en-US" sz="4000" b="1" dirty="0">
              <a:solidFill>
                <a:srgbClr val="FF0000"/>
              </a:solidFill>
            </a:endParaRPr>
          </a:p>
        </p:txBody>
      </p:sp>
      <p:sp>
        <p:nvSpPr>
          <p:cNvPr id="3" name="Content Placeholder 2">
            <a:extLst>
              <a:ext uri="{FF2B5EF4-FFF2-40B4-BE49-F238E27FC236}">
                <a16:creationId xmlns:a16="http://schemas.microsoft.com/office/drawing/2014/main" id="{1CCF85DF-34CD-294B-B225-956C46BF5F4A}"/>
              </a:ext>
            </a:extLst>
          </p:cNvPr>
          <p:cNvSpPr>
            <a:spLocks noGrp="1"/>
          </p:cNvSpPr>
          <p:nvPr>
            <p:ph idx="1"/>
          </p:nvPr>
        </p:nvSpPr>
        <p:spPr/>
        <p:txBody>
          <a:bodyPr>
            <a:normAutofit lnSpcReduction="10000"/>
          </a:bodyPr>
          <a:lstStyle/>
          <a:p>
            <a:pPr marL="0" indent="0">
              <a:buNone/>
            </a:pPr>
            <a:r>
              <a:rPr lang="en-US" dirty="0"/>
              <a:t>	</a:t>
            </a:r>
            <a:r>
              <a:rPr lang="en-US" dirty="0" smtClean="0"/>
              <a:t>I’ll focus on the easy case and let you figure out the rest.</a:t>
            </a:r>
          </a:p>
          <a:p>
            <a:pPr marL="0" indent="0">
              <a:buNone/>
            </a:pPr>
            <a:r>
              <a:rPr lang="en-US" dirty="0"/>
              <a:t>	</a:t>
            </a:r>
            <a:r>
              <a:rPr lang="en-US" dirty="0" smtClean="0"/>
              <a:t>Suppose we had a working sample of 500 couples in which all the wives were 60 and all the husbands were 62 in 1986.</a:t>
            </a:r>
          </a:p>
          <a:p>
            <a:pPr marL="0" indent="0">
              <a:buNone/>
            </a:pPr>
            <a:r>
              <a:rPr lang="en-US" dirty="0"/>
              <a:t>	</a:t>
            </a:r>
            <a:r>
              <a:rPr lang="en-US" dirty="0" smtClean="0"/>
              <a:t>Each year we observes the some deaths and the first spouse in a couple to die determines the joint lifespan of the couple. </a:t>
            </a:r>
          </a:p>
          <a:p>
            <a:pPr marL="0" indent="0">
              <a:buNone/>
            </a:pPr>
            <a:r>
              <a:rPr lang="en-US" dirty="0"/>
              <a:t>	</a:t>
            </a:r>
            <a:r>
              <a:rPr lang="en-US" dirty="0" smtClean="0"/>
              <a:t>Under these assumptions, couple deaths arrive in ascending order – the shortest life span reports first, then the second shortest…</a:t>
            </a:r>
          </a:p>
          <a:p>
            <a:pPr marL="0" indent="0">
              <a:buNone/>
            </a:pPr>
            <a:r>
              <a:rPr lang="en-US" dirty="0"/>
              <a:t>	</a:t>
            </a:r>
            <a:r>
              <a:rPr lang="en-US" dirty="0" smtClean="0"/>
              <a:t>When we reach 250 couple deaths, we have median couple longevity. </a:t>
            </a:r>
          </a:p>
          <a:p>
            <a:pPr marL="0" indent="0">
              <a:buNone/>
            </a:pPr>
            <a:r>
              <a:rPr lang="en-US" dirty="0"/>
              <a:t>	</a:t>
            </a:r>
            <a:r>
              <a:rPr lang="en-US" dirty="0" smtClean="0"/>
              <a:t>We can calculate median longevity of men (women) this way.</a:t>
            </a:r>
            <a:endParaRPr lang="en-US" dirty="0"/>
          </a:p>
        </p:txBody>
      </p:sp>
      <p:sp>
        <p:nvSpPr>
          <p:cNvPr id="4" name="Slide Number Placeholder 3">
            <a:extLst>
              <a:ext uri="{FF2B5EF4-FFF2-40B4-BE49-F238E27FC236}">
                <a16:creationId xmlns:a16="http://schemas.microsoft.com/office/drawing/2014/main" id="{9F03D8D8-90A3-A145-8345-F3B6E0387BC0}"/>
              </a:ext>
            </a:extLst>
          </p:cNvPr>
          <p:cNvSpPr>
            <a:spLocks noGrp="1"/>
          </p:cNvSpPr>
          <p:nvPr>
            <p:ph type="sldNum" sz="quarter" idx="12"/>
          </p:nvPr>
        </p:nvSpPr>
        <p:spPr/>
        <p:txBody>
          <a:bodyPr/>
          <a:lstStyle/>
          <a:p>
            <a:fld id="{BF7BF5F3-0152-45DB-9E2A-421BF119A7F3}" type="slidenum">
              <a:rPr lang="en-CA" smtClean="0"/>
              <a:t>38</a:t>
            </a:fld>
            <a:endParaRPr lang="en-CA" dirty="0"/>
          </a:p>
        </p:txBody>
      </p:sp>
    </p:spTree>
    <p:extLst>
      <p:ext uri="{BB962C8B-B14F-4D97-AF65-F5344CB8AC3E}">
        <p14:creationId xmlns:p14="http://schemas.microsoft.com/office/powerpoint/2010/main" val="12469178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solidFill>
                  <a:srgbClr val="FF0000"/>
                </a:solidFill>
              </a:rPr>
              <a:t> Bounds on Median Survivor Longevity</a:t>
            </a:r>
            <a:endParaRPr lang="en-US" sz="4000" b="1"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	Survivor longevity for couples in which the first spouse died in a particular year (e.g., 2010), arrive in ascending order.</a:t>
            </a:r>
          </a:p>
          <a:p>
            <a:pPr marL="0" indent="0">
              <a:buNone/>
            </a:pPr>
            <a:r>
              <a:rPr lang="en-US" dirty="0"/>
              <a:t>	Some widows who die after December 31, 2018 became widows in 1986 while others became widows in 2019.</a:t>
            </a:r>
          </a:p>
          <a:p>
            <a:pPr marL="0" indent="0">
              <a:buNone/>
            </a:pPr>
            <a:r>
              <a:rPr lang="en-US" dirty="0"/>
              <a:t>	</a:t>
            </a:r>
            <a:r>
              <a:rPr lang="en-US" dirty="0" smtClean="0"/>
              <a:t>But we want median survivor longevity over all couples – some whose spouses’ died in 1988, some in 1998,  some in 2008, some in 2018…</a:t>
            </a:r>
          </a:p>
          <a:p>
            <a:pPr marL="0" indent="0">
              <a:buNone/>
            </a:pPr>
            <a:r>
              <a:rPr lang="en-US" dirty="0"/>
              <a:t>	</a:t>
            </a:r>
            <a:r>
              <a:rPr lang="en-US" dirty="0" smtClean="0"/>
              <a:t> Deaths widows whose husbands died in different years do NOT arrive in ascending order of longevity. </a:t>
            </a:r>
          </a:p>
          <a:p>
            <a:pPr marL="0" indent="0">
              <a:buNone/>
            </a:pPr>
            <a:r>
              <a:rPr lang="en-US" dirty="0"/>
              <a:t>	</a:t>
            </a:r>
            <a:r>
              <a:rPr lang="en-US" dirty="0" smtClean="0"/>
              <a:t>Although we can’t calculate medians directly from censored survivor data, we can calculate bounds on survivor longevity if we make assumptions about individual and couple mortality. </a:t>
            </a:r>
          </a:p>
        </p:txBody>
      </p:sp>
      <p:sp>
        <p:nvSpPr>
          <p:cNvPr id="4" name="Slide Number Placeholder 3"/>
          <p:cNvSpPr>
            <a:spLocks noGrp="1"/>
          </p:cNvSpPr>
          <p:nvPr>
            <p:ph type="sldNum" sz="quarter" idx="12"/>
          </p:nvPr>
        </p:nvSpPr>
        <p:spPr/>
        <p:txBody>
          <a:bodyPr/>
          <a:lstStyle/>
          <a:p>
            <a:fld id="{BF7BF5F3-0152-45DB-9E2A-421BF119A7F3}" type="slidenum">
              <a:rPr lang="en-CA" smtClean="0"/>
              <a:t>39</a:t>
            </a:fld>
            <a:endParaRPr lang="en-CA" dirty="0"/>
          </a:p>
        </p:txBody>
      </p:sp>
    </p:spTree>
    <p:extLst>
      <p:ext uri="{BB962C8B-B14F-4D97-AF65-F5344CB8AC3E}">
        <p14:creationId xmlns:p14="http://schemas.microsoft.com/office/powerpoint/2010/main" val="3409040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7427"/>
            <a:ext cx="10515600" cy="1438198"/>
          </a:xfrm>
        </p:spPr>
        <p:txBody>
          <a:bodyPr>
            <a:normAutofit/>
          </a:bodyPr>
          <a:lstStyle/>
          <a:p>
            <a:pPr algn="ctr"/>
            <a:r>
              <a:rPr lang="en-US" sz="4000" b="1" dirty="0">
                <a:solidFill>
                  <a:srgbClr val="FF0000"/>
                </a:solidFill>
              </a:rPr>
              <a:t>Older Couples Make Decisions </a:t>
            </a:r>
            <a:r>
              <a:rPr lang="en-US" sz="4000" b="1" dirty="0" smtClean="0">
                <a:solidFill>
                  <a:srgbClr val="FF0000"/>
                </a:solidFill>
              </a:rPr>
              <a:t>About </a:t>
            </a:r>
            <a:endParaRPr lang="en-US" sz="4000" b="1" dirty="0">
              <a:solidFill>
                <a:srgbClr val="FF0000"/>
              </a:solidFill>
            </a:endParaRPr>
          </a:p>
        </p:txBody>
      </p:sp>
      <p:sp>
        <p:nvSpPr>
          <p:cNvPr id="3" name="Content Placeholder 2"/>
          <p:cNvSpPr>
            <a:spLocks noGrp="1"/>
          </p:cNvSpPr>
          <p:nvPr>
            <p:ph idx="1"/>
          </p:nvPr>
        </p:nvSpPr>
        <p:spPr/>
        <p:txBody>
          <a:bodyPr/>
          <a:lstStyle/>
          <a:p>
            <a:pPr marL="0" indent="0">
              <a:buNone/>
            </a:pPr>
            <a:r>
              <a:rPr lang="en-CA" dirty="0"/>
              <a:t> </a:t>
            </a:r>
          </a:p>
          <a:p>
            <a:pPr marL="0" indent="0">
              <a:buNone/>
            </a:pPr>
            <a:r>
              <a:rPr lang="en-CA" dirty="0"/>
              <a:t>	Savings</a:t>
            </a:r>
          </a:p>
          <a:p>
            <a:pPr marL="0" indent="0">
              <a:buNone/>
            </a:pPr>
            <a:r>
              <a:rPr lang="en-CA" dirty="0"/>
              <a:t>	Labor supply </a:t>
            </a:r>
          </a:p>
          <a:p>
            <a:pPr marL="0" indent="0">
              <a:buNone/>
            </a:pPr>
            <a:r>
              <a:rPr lang="en-CA" dirty="0"/>
              <a:t>	Retirement</a:t>
            </a:r>
          </a:p>
          <a:p>
            <a:pPr marL="0" indent="0">
              <a:buNone/>
            </a:pPr>
            <a:r>
              <a:rPr lang="en-CA" dirty="0"/>
              <a:t>	Claiming social security benefits</a:t>
            </a:r>
          </a:p>
          <a:p>
            <a:pPr marL="0" indent="0">
              <a:buNone/>
            </a:pPr>
            <a:r>
              <a:rPr lang="en-CA" dirty="0"/>
              <a:t>	Investments, including </a:t>
            </a:r>
            <a:endParaRPr lang="en-CA" dirty="0" smtClean="0"/>
          </a:p>
          <a:p>
            <a:pPr marL="0" indent="0">
              <a:buNone/>
            </a:pPr>
            <a:r>
              <a:rPr lang="en-CA" dirty="0"/>
              <a:t>	</a:t>
            </a:r>
            <a:r>
              <a:rPr lang="en-CA" dirty="0" smtClean="0"/>
              <a:t>	annuities </a:t>
            </a:r>
            <a:r>
              <a:rPr lang="en-CA" dirty="0"/>
              <a:t>and </a:t>
            </a:r>
            <a:endParaRPr lang="en-CA" dirty="0" smtClean="0"/>
          </a:p>
          <a:p>
            <a:pPr marL="0" indent="0">
              <a:buNone/>
            </a:pPr>
            <a:r>
              <a:rPr lang="en-CA" dirty="0"/>
              <a:t>	</a:t>
            </a:r>
            <a:r>
              <a:rPr lang="en-CA" dirty="0" smtClean="0"/>
              <a:t>	insurance </a:t>
            </a:r>
            <a:r>
              <a:rPr lang="en-CA" dirty="0"/>
              <a:t>(for </a:t>
            </a:r>
            <a:r>
              <a:rPr lang="en-CA" dirty="0" smtClean="0"/>
              <a:t>example, </a:t>
            </a:r>
            <a:r>
              <a:rPr lang="en-CA" dirty="0"/>
              <a:t>long-term care insurance) </a:t>
            </a: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4</a:t>
            </a:fld>
            <a:endParaRPr lang="en-CA" dirty="0"/>
          </a:p>
        </p:txBody>
      </p:sp>
    </p:spTree>
    <p:extLst>
      <p:ext uri="{BB962C8B-B14F-4D97-AF65-F5344CB8AC3E}">
        <p14:creationId xmlns:p14="http://schemas.microsoft.com/office/powerpoint/2010/main" val="19153186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A0A41-2E22-DF49-8EDF-282DDD5D51CD}"/>
              </a:ext>
            </a:extLst>
          </p:cNvPr>
          <p:cNvSpPr>
            <a:spLocks noGrp="1"/>
          </p:cNvSpPr>
          <p:nvPr>
            <p:ph type="title"/>
          </p:nvPr>
        </p:nvSpPr>
        <p:spPr>
          <a:xfrm>
            <a:off x="838200" y="410368"/>
            <a:ext cx="10292255" cy="1325563"/>
          </a:xfrm>
        </p:spPr>
        <p:txBody>
          <a:bodyPr>
            <a:normAutofit/>
          </a:bodyPr>
          <a:lstStyle/>
          <a:p>
            <a:pPr algn="ctr"/>
            <a:r>
              <a:rPr lang="en-US" sz="4000" b="1" dirty="0" smtClean="0">
                <a:solidFill>
                  <a:srgbClr val="FF0000"/>
                </a:solidFill>
              </a:rPr>
              <a:t> Random Longevity Matrices Again</a:t>
            </a:r>
            <a:endParaRPr lang="en-US" sz="4000" b="1" dirty="0">
              <a:solidFill>
                <a:srgbClr val="FF0000"/>
              </a:solidFill>
            </a:endParaRPr>
          </a:p>
        </p:txBody>
      </p:sp>
      <p:sp>
        <p:nvSpPr>
          <p:cNvPr id="3" name="Content Placeholder 2">
            <a:extLst>
              <a:ext uri="{FF2B5EF4-FFF2-40B4-BE49-F238E27FC236}">
                <a16:creationId xmlns:a16="http://schemas.microsoft.com/office/drawing/2014/main" id="{DD8112FF-214E-104F-9FB9-2E776E282559}"/>
              </a:ext>
            </a:extLst>
          </p:cNvPr>
          <p:cNvSpPr>
            <a:spLocks noGrp="1"/>
          </p:cNvSpPr>
          <p:nvPr>
            <p:ph idx="1"/>
          </p:nvPr>
        </p:nvSpPr>
        <p:spPr/>
        <p:txBody>
          <a:bodyPr/>
          <a:lstStyle/>
          <a:p>
            <a:pPr marL="0" indent="0">
              <a:buNone/>
            </a:pPr>
            <a:r>
              <a:rPr lang="en-US" dirty="0"/>
              <a:t>	The random longevity matrix for Gertrude and Alice provides  information about the distribution of mortality outcomes implied by the age-specific mortality schedules used to construct them.</a:t>
            </a:r>
          </a:p>
          <a:p>
            <a:pPr marL="0" indent="0">
              <a:buNone/>
            </a:pPr>
            <a:r>
              <a:rPr lang="en-US" dirty="0"/>
              <a:t>	Specifically, it provides information about the dispersion of the distribution.  For example,  it shows the implied percentage of couples in which both spouses die in the first decade and the percentage of couples in which both spouses live into the last decade.</a:t>
            </a:r>
          </a:p>
          <a:p>
            <a:pPr marL="0" indent="0">
              <a:buNone/>
            </a:pPr>
            <a:r>
              <a:rPr lang="en-US" dirty="0"/>
              <a:t>	Information about the tails of the distribution is crucial for couples </a:t>
            </a:r>
            <a:r>
              <a:rPr lang="en-US" dirty="0" smtClean="0"/>
              <a:t>retirement planning and </a:t>
            </a:r>
            <a:r>
              <a:rPr lang="en-US" dirty="0"/>
              <a:t>for </a:t>
            </a:r>
            <a:r>
              <a:rPr lang="en-US" dirty="0" smtClean="0"/>
              <a:t>policy makers </a:t>
            </a:r>
            <a:r>
              <a:rPr lang="en-US" dirty="0"/>
              <a:t>thinking about the adequacy of retirement saving, etc.</a:t>
            </a:r>
          </a:p>
          <a:p>
            <a:pPr marL="0" indent="0">
              <a:buNone/>
            </a:pPr>
            <a:endParaRPr lang="en-US" dirty="0"/>
          </a:p>
        </p:txBody>
      </p:sp>
      <p:sp>
        <p:nvSpPr>
          <p:cNvPr id="4" name="Slide Number Placeholder 3">
            <a:extLst>
              <a:ext uri="{FF2B5EF4-FFF2-40B4-BE49-F238E27FC236}">
                <a16:creationId xmlns:a16="http://schemas.microsoft.com/office/drawing/2014/main" id="{2A36DA2B-7E10-DA45-A22D-B5F73D9793C9}"/>
              </a:ext>
            </a:extLst>
          </p:cNvPr>
          <p:cNvSpPr>
            <a:spLocks noGrp="1"/>
          </p:cNvSpPr>
          <p:nvPr>
            <p:ph type="sldNum" sz="quarter" idx="12"/>
          </p:nvPr>
        </p:nvSpPr>
        <p:spPr/>
        <p:txBody>
          <a:bodyPr/>
          <a:lstStyle/>
          <a:p>
            <a:fld id="{BF7BF5F3-0152-45DB-9E2A-421BF119A7F3}" type="slidenum">
              <a:rPr lang="en-CA" smtClean="0"/>
              <a:t>40</a:t>
            </a:fld>
            <a:endParaRPr lang="en-CA" dirty="0"/>
          </a:p>
        </p:txBody>
      </p:sp>
    </p:spTree>
    <p:extLst>
      <p:ext uri="{BB962C8B-B14F-4D97-AF65-F5344CB8AC3E}">
        <p14:creationId xmlns:p14="http://schemas.microsoft.com/office/powerpoint/2010/main" val="21487824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20DBD-1D67-F646-8B78-87C964DB968C}"/>
              </a:ext>
            </a:extLst>
          </p:cNvPr>
          <p:cNvSpPr>
            <a:spLocks noGrp="1"/>
          </p:cNvSpPr>
          <p:nvPr>
            <p:ph type="title"/>
          </p:nvPr>
        </p:nvSpPr>
        <p:spPr/>
        <p:txBody>
          <a:bodyPr>
            <a:normAutofit/>
          </a:bodyPr>
          <a:lstStyle/>
          <a:p>
            <a:pPr algn="ctr"/>
            <a:r>
              <a:rPr lang="en-US" sz="4000" b="1" dirty="0">
                <a:solidFill>
                  <a:srgbClr val="FF0000"/>
                </a:solidFill>
              </a:rPr>
              <a:t> Actual Longevity Matrices - 1</a:t>
            </a:r>
          </a:p>
        </p:txBody>
      </p:sp>
      <p:sp>
        <p:nvSpPr>
          <p:cNvPr id="3" name="Content Placeholder 2">
            <a:extLst>
              <a:ext uri="{FF2B5EF4-FFF2-40B4-BE49-F238E27FC236}">
                <a16:creationId xmlns:a16="http://schemas.microsoft.com/office/drawing/2014/main" id="{3A0E93AA-8C1E-3149-9C4D-A2C9A2A31004}"/>
              </a:ext>
            </a:extLst>
          </p:cNvPr>
          <p:cNvSpPr>
            <a:spLocks noGrp="1"/>
          </p:cNvSpPr>
          <p:nvPr>
            <p:ph idx="1"/>
          </p:nvPr>
        </p:nvSpPr>
        <p:spPr/>
        <p:txBody>
          <a:bodyPr>
            <a:normAutofit fontScale="92500" lnSpcReduction="20000"/>
          </a:bodyPr>
          <a:lstStyle/>
          <a:p>
            <a:pPr marL="0" indent="0">
              <a:buNone/>
            </a:pPr>
            <a:r>
              <a:rPr lang="en-US" dirty="0"/>
              <a:t>	Because we have actual couples, we don’t need to construct a random matrix from </a:t>
            </a:r>
            <a:r>
              <a:rPr lang="en-US" dirty="0" smtClean="0"/>
              <a:t>CDC age-specific </a:t>
            </a:r>
            <a:r>
              <a:rPr lang="en-US" dirty="0"/>
              <a:t>mortality </a:t>
            </a:r>
            <a:r>
              <a:rPr lang="en-US" dirty="0" smtClean="0"/>
              <a:t>schedules. We can construct a random matrix from the </a:t>
            </a:r>
            <a:r>
              <a:rPr lang="en-US" dirty="0"/>
              <a:t>mortality schedules we constructed from the NHIS using the </a:t>
            </a:r>
            <a:r>
              <a:rPr lang="en-US" dirty="0" smtClean="0"/>
              <a:t>Gompertz </a:t>
            </a:r>
            <a:r>
              <a:rPr lang="en-US" dirty="0"/>
              <a:t>D</a:t>
            </a:r>
            <a:r>
              <a:rPr lang="en-US" dirty="0" smtClean="0"/>
              <a:t>istribution when necessary. </a:t>
            </a:r>
            <a:endParaRPr lang="en-US" dirty="0"/>
          </a:p>
          <a:p>
            <a:pPr marL="0" indent="0">
              <a:buNone/>
            </a:pPr>
            <a:r>
              <a:rPr lang="en-US" dirty="0"/>
              <a:t>	We follow a different strategy.  We construct an actual longevity matrix directly from the NHIS data on actual couples. </a:t>
            </a:r>
          </a:p>
          <a:p>
            <a:pPr marL="0" indent="0">
              <a:buNone/>
            </a:pPr>
            <a:r>
              <a:rPr lang="en-US" dirty="0"/>
              <a:t>	The problem is that some of the NHIS respondents were not dead by December 31, </a:t>
            </a:r>
            <a:r>
              <a:rPr lang="en-US" dirty="0" smtClean="0"/>
              <a:t>2018, the most recent </a:t>
            </a:r>
            <a:r>
              <a:rPr lang="en-US" dirty="0"/>
              <a:t>date the NHIS was linked to the NDI. </a:t>
            </a:r>
          </a:p>
          <a:p>
            <a:pPr marL="0" indent="0">
              <a:buNone/>
            </a:pPr>
            <a:r>
              <a:rPr lang="en-US" dirty="0"/>
              <a:t>	</a:t>
            </a:r>
            <a:r>
              <a:rPr lang="en-US" dirty="0" smtClean="0"/>
              <a:t>To </a:t>
            </a:r>
            <a:r>
              <a:rPr lang="en-US" dirty="0"/>
              <a:t>solve this problem </a:t>
            </a:r>
            <a:r>
              <a:rPr lang="en-US" dirty="0" smtClean="0"/>
              <a:t>we defined </a:t>
            </a:r>
            <a:r>
              <a:rPr lang="en-US" dirty="0"/>
              <a:t>the size of our final ”bin” so that it includes all NHIS respondents who were not dead at the time of linking. </a:t>
            </a:r>
          </a:p>
          <a:p>
            <a:pPr marL="0" indent="0">
              <a:buNone/>
            </a:pPr>
            <a:r>
              <a:rPr lang="en-US" dirty="0"/>
              <a:t>	</a:t>
            </a:r>
            <a:r>
              <a:rPr lang="en-US" dirty="0" smtClean="0"/>
              <a:t>We </a:t>
            </a:r>
            <a:r>
              <a:rPr lang="en-US" dirty="0"/>
              <a:t>use three bins of </a:t>
            </a:r>
            <a:r>
              <a:rPr lang="en-US" dirty="0" smtClean="0"/>
              <a:t>10 </a:t>
            </a:r>
            <a:r>
              <a:rPr lang="en-US" dirty="0"/>
              <a:t>years and a fourth bin consisting of those who live </a:t>
            </a:r>
            <a:r>
              <a:rPr lang="en-US" dirty="0" smtClean="0"/>
              <a:t>30 </a:t>
            </a:r>
            <a:r>
              <a:rPr lang="en-US" dirty="0"/>
              <a:t>years or more from the starting date. 	</a:t>
            </a:r>
          </a:p>
        </p:txBody>
      </p:sp>
      <p:sp>
        <p:nvSpPr>
          <p:cNvPr id="4" name="Slide Number Placeholder 3">
            <a:extLst>
              <a:ext uri="{FF2B5EF4-FFF2-40B4-BE49-F238E27FC236}">
                <a16:creationId xmlns:a16="http://schemas.microsoft.com/office/drawing/2014/main" id="{21A2A941-A4F0-254D-BE48-517B0CC90BAC}"/>
              </a:ext>
            </a:extLst>
          </p:cNvPr>
          <p:cNvSpPr>
            <a:spLocks noGrp="1"/>
          </p:cNvSpPr>
          <p:nvPr>
            <p:ph type="sldNum" sz="quarter" idx="12"/>
          </p:nvPr>
        </p:nvSpPr>
        <p:spPr/>
        <p:txBody>
          <a:bodyPr/>
          <a:lstStyle/>
          <a:p>
            <a:fld id="{BF7BF5F3-0152-45DB-9E2A-421BF119A7F3}" type="slidenum">
              <a:rPr lang="en-CA" smtClean="0"/>
              <a:t>41</a:t>
            </a:fld>
            <a:endParaRPr lang="en-CA" dirty="0"/>
          </a:p>
        </p:txBody>
      </p:sp>
    </p:spTree>
    <p:extLst>
      <p:ext uri="{BB962C8B-B14F-4D97-AF65-F5344CB8AC3E}">
        <p14:creationId xmlns:p14="http://schemas.microsoft.com/office/powerpoint/2010/main" val="18371067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87019"/>
          </a:xfrm>
        </p:spPr>
        <p:txBody>
          <a:bodyPr>
            <a:normAutofit/>
          </a:bodyPr>
          <a:lstStyle/>
          <a:p>
            <a:pPr algn="ctr"/>
            <a:r>
              <a:rPr lang="en-US" sz="4000" b="1" dirty="0" smtClean="0">
                <a:solidFill>
                  <a:srgbClr val="FF0000"/>
                </a:solidFill>
              </a:rPr>
              <a:t>Longevity Matrix, Actual Couples</a:t>
            </a:r>
            <a:endParaRPr lang="en-US" sz="4000" b="1" dirty="0">
              <a:solidFill>
                <a:srgbClr val="FF000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85099677"/>
              </p:ext>
            </p:extLst>
          </p:nvPr>
        </p:nvGraphicFramePr>
        <p:xfrm>
          <a:off x="1531342" y="1630498"/>
          <a:ext cx="8328754" cy="3514381"/>
        </p:xfrm>
        <a:graphic>
          <a:graphicData uri="http://schemas.openxmlformats.org/drawingml/2006/table">
            <a:tbl>
              <a:tblPr>
                <a:tableStyleId>{5C22544A-7EE6-4342-B048-85BDC9FD1C3A}</a:tableStyleId>
              </a:tblPr>
              <a:tblGrid>
                <a:gridCol w="1009545">
                  <a:extLst>
                    <a:ext uri="{9D8B030D-6E8A-4147-A177-3AD203B41FA5}">
                      <a16:colId xmlns:a16="http://schemas.microsoft.com/office/drawing/2014/main" val="183519410"/>
                    </a:ext>
                  </a:extLst>
                </a:gridCol>
                <a:gridCol w="1325029">
                  <a:extLst>
                    <a:ext uri="{9D8B030D-6E8A-4147-A177-3AD203B41FA5}">
                      <a16:colId xmlns:a16="http://schemas.microsoft.com/office/drawing/2014/main" val="3965785276"/>
                    </a:ext>
                  </a:extLst>
                </a:gridCol>
                <a:gridCol w="1198836">
                  <a:extLst>
                    <a:ext uri="{9D8B030D-6E8A-4147-A177-3AD203B41FA5}">
                      <a16:colId xmlns:a16="http://schemas.microsoft.com/office/drawing/2014/main" val="3086607240"/>
                    </a:ext>
                  </a:extLst>
                </a:gridCol>
                <a:gridCol w="1198836">
                  <a:extLst>
                    <a:ext uri="{9D8B030D-6E8A-4147-A177-3AD203B41FA5}">
                      <a16:colId xmlns:a16="http://schemas.microsoft.com/office/drawing/2014/main" val="705643485"/>
                    </a:ext>
                  </a:extLst>
                </a:gridCol>
                <a:gridCol w="1198836">
                  <a:extLst>
                    <a:ext uri="{9D8B030D-6E8A-4147-A177-3AD203B41FA5}">
                      <a16:colId xmlns:a16="http://schemas.microsoft.com/office/drawing/2014/main" val="1061205493"/>
                    </a:ext>
                  </a:extLst>
                </a:gridCol>
                <a:gridCol w="1198836">
                  <a:extLst>
                    <a:ext uri="{9D8B030D-6E8A-4147-A177-3AD203B41FA5}">
                      <a16:colId xmlns:a16="http://schemas.microsoft.com/office/drawing/2014/main" val="848284890"/>
                    </a:ext>
                  </a:extLst>
                </a:gridCol>
                <a:gridCol w="1198836">
                  <a:extLst>
                    <a:ext uri="{9D8B030D-6E8A-4147-A177-3AD203B41FA5}">
                      <a16:colId xmlns:a16="http://schemas.microsoft.com/office/drawing/2014/main" val="3721917967"/>
                    </a:ext>
                  </a:extLst>
                </a:gridCol>
              </a:tblGrid>
              <a:tr h="474916">
                <a:tc>
                  <a:txBody>
                    <a:bodyPr/>
                    <a:lstStyle/>
                    <a:p>
                      <a:pPr algn="l" fontAlgn="b"/>
                      <a:endParaRPr lang="en-CA" sz="2000" b="0" i="0" u="none" strike="noStrike" dirty="0">
                        <a:solidFill>
                          <a:srgbClr val="000000"/>
                        </a:solidFill>
                        <a:effectLst/>
                        <a:latin typeface="Calibri" panose="020F0502020204030204" pitchFamily="34" charset="0"/>
                      </a:endParaRPr>
                    </a:p>
                  </a:txBody>
                  <a:tcPr marL="9525" marR="9525" marT="9525" marB="0" anchor="b">
                    <a:solidFill>
                      <a:schemeClr val="accent1">
                        <a:lumMod val="60000"/>
                        <a:lumOff val="40000"/>
                      </a:schemeClr>
                    </a:solidFill>
                  </a:tcPr>
                </a:tc>
                <a:tc gridSpan="6">
                  <a:txBody>
                    <a:bodyPr/>
                    <a:lstStyle/>
                    <a:p>
                      <a:pPr algn="ctr" fontAlgn="b"/>
                      <a:r>
                        <a:rPr lang="en-CA" sz="2000" u="none" strike="noStrike" dirty="0">
                          <a:effectLst/>
                        </a:rPr>
                        <a:t>Husband</a:t>
                      </a:r>
                      <a:endParaRPr lang="en-CA" sz="2000" b="0" i="0" u="none" strike="noStrike" dirty="0">
                        <a:solidFill>
                          <a:srgbClr val="000000"/>
                        </a:solidFill>
                        <a:effectLst/>
                        <a:latin typeface="Calibri" panose="020F0502020204030204" pitchFamily="34" charset="0"/>
                      </a:endParaRPr>
                    </a:p>
                  </a:txBody>
                  <a:tcPr marL="9525" marR="9525" marT="9525" marB="0" anchor="b">
                    <a:solidFill>
                      <a:schemeClr val="accent1">
                        <a:lumMod val="60000"/>
                        <a:lumOff val="40000"/>
                      </a:schemeClr>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8069934"/>
                  </a:ext>
                </a:extLst>
              </a:tr>
              <a:tr h="498663">
                <a:tc>
                  <a:txBody>
                    <a:bodyPr/>
                    <a:lstStyle/>
                    <a:p>
                      <a:pPr algn="l" fontAlgn="b"/>
                      <a:endParaRPr lang="en-CA" sz="2000" b="0" i="0" u="none" strike="noStrike" dirty="0">
                        <a:solidFill>
                          <a:srgbClr val="000000"/>
                        </a:solidFill>
                        <a:effectLst/>
                        <a:latin typeface="Calibri" panose="020F0502020204030204" pitchFamily="34" charset="0"/>
                      </a:endParaRPr>
                    </a:p>
                  </a:txBody>
                  <a:tcPr marL="9525" marR="9525" marT="9525" marB="0" anchor="b">
                    <a:solidFill>
                      <a:schemeClr val="accent1">
                        <a:lumMod val="60000"/>
                        <a:lumOff val="40000"/>
                      </a:schemeClr>
                    </a:solidFill>
                  </a:tcPr>
                </a:tc>
                <a:tc>
                  <a:txBody>
                    <a:bodyPr/>
                    <a:lstStyle/>
                    <a:p>
                      <a:pPr algn="l" fontAlgn="b"/>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0-9</a:t>
                      </a:r>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10-19</a:t>
                      </a:r>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21-30</a:t>
                      </a:r>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30 or more</a:t>
                      </a:r>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All</a:t>
                      </a:r>
                      <a:endParaRPr lang="en-CA"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50149869"/>
                  </a:ext>
                </a:extLst>
              </a:tr>
              <a:tr h="617391">
                <a:tc rowSpan="5">
                  <a:txBody>
                    <a:bodyPr/>
                    <a:lstStyle/>
                    <a:p>
                      <a:pPr algn="ctr" fontAlgn="ctr"/>
                      <a:r>
                        <a:rPr lang="en-CA" sz="2000" u="none" strike="noStrike" dirty="0">
                          <a:effectLst/>
                        </a:rPr>
                        <a:t>Wife</a:t>
                      </a:r>
                      <a:endParaRPr lang="en-CA" sz="2000" b="0" i="0" u="none" strike="noStrike" dirty="0">
                        <a:solidFill>
                          <a:srgbClr val="000000"/>
                        </a:solidFill>
                        <a:effectLst/>
                        <a:latin typeface="Calibri" panose="020F0502020204030204" pitchFamily="34" charset="0"/>
                      </a:endParaRPr>
                    </a:p>
                  </a:txBody>
                  <a:tcPr marL="9525" marR="9525" marT="9525" marB="0" vert="vert270" anchor="b">
                    <a:solidFill>
                      <a:schemeClr val="accent1">
                        <a:lumMod val="60000"/>
                        <a:lumOff val="40000"/>
                      </a:schemeClr>
                    </a:solidFill>
                  </a:tcPr>
                </a:tc>
                <a:tc>
                  <a:txBody>
                    <a:bodyPr/>
                    <a:lstStyle/>
                    <a:p>
                      <a:pPr algn="r" fontAlgn="b"/>
                      <a:r>
                        <a:rPr lang="en-CA" sz="2000" u="none" strike="noStrike" dirty="0">
                          <a:effectLst/>
                        </a:rPr>
                        <a:t>0-9</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u="none" strike="noStrike" dirty="0">
                          <a:effectLst/>
                        </a:rPr>
                        <a:t>0.035</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0.030</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0.018</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0.016</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0.099</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240679188"/>
                  </a:ext>
                </a:extLst>
              </a:tr>
              <a:tr h="474916">
                <a:tc vMerge="1">
                  <a:txBody>
                    <a:bodyPr/>
                    <a:lstStyle/>
                    <a:p>
                      <a:endParaRPr lang="en-CA"/>
                    </a:p>
                  </a:txBody>
                  <a:tcPr/>
                </a:tc>
                <a:tc>
                  <a:txBody>
                    <a:bodyPr/>
                    <a:lstStyle/>
                    <a:p>
                      <a:pPr algn="r" fontAlgn="b"/>
                      <a:r>
                        <a:rPr lang="en-CA" sz="2000" u="none" strike="noStrike" dirty="0">
                          <a:effectLst/>
                        </a:rPr>
                        <a:t>10-19</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u="none" strike="noStrike" dirty="0">
                          <a:effectLst/>
                        </a:rPr>
                        <a:t>0.055</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0.061</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0.059</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0.014</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0.189</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3482928096"/>
                  </a:ext>
                </a:extLst>
              </a:tr>
              <a:tr h="474916">
                <a:tc vMerge="1">
                  <a:txBody>
                    <a:bodyPr/>
                    <a:lstStyle/>
                    <a:p>
                      <a:endParaRPr lang="en-CA"/>
                    </a:p>
                  </a:txBody>
                  <a:tcPr/>
                </a:tc>
                <a:tc>
                  <a:txBody>
                    <a:bodyPr/>
                    <a:lstStyle/>
                    <a:p>
                      <a:pPr algn="r" fontAlgn="b"/>
                      <a:r>
                        <a:rPr lang="en-CA" sz="2000" u="none" strike="noStrike" dirty="0">
                          <a:effectLst/>
                        </a:rPr>
                        <a:t>21-30</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u="none" strike="noStrike" dirty="0">
                          <a:effectLst/>
                        </a:rPr>
                        <a:t>0.059</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0.103</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0.134</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0.053</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0.349</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534339722"/>
                  </a:ext>
                </a:extLst>
              </a:tr>
              <a:tr h="498663">
                <a:tc vMerge="1">
                  <a:txBody>
                    <a:bodyPr/>
                    <a:lstStyle/>
                    <a:p>
                      <a:endParaRPr lang="en-CA"/>
                    </a:p>
                  </a:txBody>
                  <a:tcPr/>
                </a:tc>
                <a:tc>
                  <a:txBody>
                    <a:bodyPr/>
                    <a:lstStyle/>
                    <a:p>
                      <a:pPr algn="r" fontAlgn="b"/>
                      <a:r>
                        <a:rPr lang="en-CA" sz="2000" u="none" strike="noStrike" dirty="0">
                          <a:effectLst/>
                        </a:rPr>
                        <a:t>30 or more</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u="none" strike="noStrike" dirty="0">
                          <a:effectLst/>
                        </a:rPr>
                        <a:t>0.051</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0.097</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0.146</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0.069</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0.363</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1639771913"/>
                  </a:ext>
                </a:extLst>
              </a:tr>
              <a:tr h="474916">
                <a:tc vMerge="1">
                  <a:txBody>
                    <a:bodyPr/>
                    <a:lstStyle/>
                    <a:p>
                      <a:endParaRPr lang="en-CA"/>
                    </a:p>
                  </a:txBody>
                  <a:tcPr/>
                </a:tc>
                <a:tc>
                  <a:txBody>
                    <a:bodyPr/>
                    <a:lstStyle/>
                    <a:p>
                      <a:pPr algn="r" fontAlgn="b"/>
                      <a:r>
                        <a:rPr lang="en-CA" sz="2000" u="none" strike="noStrike" dirty="0">
                          <a:effectLst/>
                        </a:rPr>
                        <a:t>All</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u="none" strike="noStrike" dirty="0">
                          <a:effectLst/>
                        </a:rPr>
                        <a:t>0.199</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0.292</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0.357</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0.152</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r>
                        <a:rPr lang="en-CA" sz="2000" u="none" strike="noStrike" dirty="0">
                          <a:effectLst/>
                        </a:rPr>
                        <a:t> </a:t>
                      </a:r>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904814040"/>
                  </a:ext>
                </a:extLst>
              </a:tr>
            </a:tbl>
          </a:graphicData>
        </a:graphic>
      </p:graphicFrame>
    </p:spTree>
    <p:extLst>
      <p:ext uri="{BB962C8B-B14F-4D97-AF65-F5344CB8AC3E}">
        <p14:creationId xmlns:p14="http://schemas.microsoft.com/office/powerpoint/2010/main" val="6206662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23080-489B-994E-B7C0-E4556AF87DC5}"/>
              </a:ext>
            </a:extLst>
          </p:cNvPr>
          <p:cNvSpPr>
            <a:spLocks noGrp="1"/>
          </p:cNvSpPr>
          <p:nvPr>
            <p:ph type="title"/>
          </p:nvPr>
        </p:nvSpPr>
        <p:spPr/>
        <p:txBody>
          <a:bodyPr>
            <a:normAutofit/>
          </a:bodyPr>
          <a:lstStyle/>
          <a:p>
            <a:pPr algn="ctr"/>
            <a:r>
              <a:rPr lang="en-US" sz="4000" b="1" dirty="0">
                <a:solidFill>
                  <a:srgbClr val="FF0000"/>
                </a:solidFill>
              </a:rPr>
              <a:t>Fat Tails - 1</a:t>
            </a:r>
          </a:p>
        </p:txBody>
      </p:sp>
      <p:sp>
        <p:nvSpPr>
          <p:cNvPr id="3" name="Content Placeholder 2">
            <a:extLst>
              <a:ext uri="{FF2B5EF4-FFF2-40B4-BE49-F238E27FC236}">
                <a16:creationId xmlns:a16="http://schemas.microsoft.com/office/drawing/2014/main" id="{335636C7-667B-5344-9E6D-899490D48111}"/>
              </a:ext>
            </a:extLst>
          </p:cNvPr>
          <p:cNvSpPr>
            <a:spLocks noGrp="1"/>
          </p:cNvSpPr>
          <p:nvPr>
            <p:ph idx="1"/>
          </p:nvPr>
        </p:nvSpPr>
        <p:spPr>
          <a:xfrm>
            <a:off x="1030014" y="1825625"/>
            <a:ext cx="10323786" cy="4351338"/>
          </a:xfrm>
        </p:spPr>
        <p:txBody>
          <a:bodyPr>
            <a:normAutofit/>
          </a:bodyPr>
          <a:lstStyle/>
          <a:p>
            <a:pPr marL="0" indent="0">
              <a:buNone/>
            </a:pPr>
            <a:endParaRPr lang="en-US" dirty="0"/>
          </a:p>
          <a:p>
            <a:pPr marL="0" indent="0">
              <a:buNone/>
            </a:pPr>
            <a:r>
              <a:rPr lang="en-US" dirty="0"/>
              <a:t>Fat tails is a comparative notion.</a:t>
            </a:r>
          </a:p>
          <a:p>
            <a:pPr marL="0" indent="0">
              <a:buNone/>
            </a:pPr>
            <a:r>
              <a:rPr lang="en-US" dirty="0"/>
              <a:t>  </a:t>
            </a:r>
          </a:p>
          <a:p>
            <a:pPr marL="0" indent="0">
              <a:buNone/>
            </a:pPr>
            <a:r>
              <a:rPr lang="en-US" dirty="0"/>
              <a:t>But what is the appropriate comparison? </a:t>
            </a:r>
          </a:p>
        </p:txBody>
      </p:sp>
      <p:sp>
        <p:nvSpPr>
          <p:cNvPr id="4" name="Slide Number Placeholder 3">
            <a:extLst>
              <a:ext uri="{FF2B5EF4-FFF2-40B4-BE49-F238E27FC236}">
                <a16:creationId xmlns:a16="http://schemas.microsoft.com/office/drawing/2014/main" id="{2DA1AB20-687E-F34D-933F-FDAF10016678}"/>
              </a:ext>
            </a:extLst>
          </p:cNvPr>
          <p:cNvSpPr>
            <a:spLocks noGrp="1"/>
          </p:cNvSpPr>
          <p:nvPr>
            <p:ph type="sldNum" sz="quarter" idx="12"/>
          </p:nvPr>
        </p:nvSpPr>
        <p:spPr/>
        <p:txBody>
          <a:bodyPr/>
          <a:lstStyle/>
          <a:p>
            <a:fld id="{BF7BF5F3-0152-45DB-9E2A-421BF119A7F3}" type="slidenum">
              <a:rPr lang="en-CA" smtClean="0"/>
              <a:t>43</a:t>
            </a:fld>
            <a:endParaRPr lang="en-CA" dirty="0"/>
          </a:p>
        </p:txBody>
      </p:sp>
    </p:spTree>
    <p:extLst>
      <p:ext uri="{BB962C8B-B14F-4D97-AF65-F5344CB8AC3E}">
        <p14:creationId xmlns:p14="http://schemas.microsoft.com/office/powerpoint/2010/main" val="10537777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B3407-288F-C44F-B2AE-9B8A2ACCB651}"/>
              </a:ext>
            </a:extLst>
          </p:cNvPr>
          <p:cNvSpPr>
            <a:spLocks noGrp="1"/>
          </p:cNvSpPr>
          <p:nvPr>
            <p:ph type="title"/>
          </p:nvPr>
        </p:nvSpPr>
        <p:spPr/>
        <p:txBody>
          <a:bodyPr>
            <a:normAutofit/>
          </a:bodyPr>
          <a:lstStyle/>
          <a:p>
            <a:pPr algn="ctr"/>
            <a:r>
              <a:rPr lang="en-US" sz="4000" b="1" dirty="0">
                <a:solidFill>
                  <a:srgbClr val="FF0000"/>
                </a:solidFill>
              </a:rPr>
              <a:t>Fat Tails - 2</a:t>
            </a:r>
            <a:endParaRPr lang="en-US" sz="4000" b="1" dirty="0"/>
          </a:p>
        </p:txBody>
      </p:sp>
      <p:sp>
        <p:nvSpPr>
          <p:cNvPr id="3" name="Content Placeholder 2">
            <a:extLst>
              <a:ext uri="{FF2B5EF4-FFF2-40B4-BE49-F238E27FC236}">
                <a16:creationId xmlns:a16="http://schemas.microsoft.com/office/drawing/2014/main" id="{A295E174-3C82-8D43-AF30-F7D2986EDC8E}"/>
              </a:ext>
            </a:extLst>
          </p:cNvPr>
          <p:cNvSpPr>
            <a:spLocks noGrp="1"/>
          </p:cNvSpPr>
          <p:nvPr>
            <p:ph idx="1"/>
          </p:nvPr>
        </p:nvSpPr>
        <p:spPr/>
        <p:txBody>
          <a:bodyPr>
            <a:normAutofit fontScale="92500" lnSpcReduction="10000"/>
          </a:bodyPr>
          <a:lstStyle/>
          <a:p>
            <a:pPr marL="0" indent="0">
              <a:buNone/>
            </a:pPr>
            <a:r>
              <a:rPr lang="en-US" dirty="0"/>
              <a:t>When I put the Longevity Matrix for the Actual Couples on the same slide as the Quasi-Random Longevity Matrix, look at the (1,1) and the (4,4) elements of the matrices – the upper left hand corner and the lower right hand corner (both highlighted).</a:t>
            </a:r>
          </a:p>
          <a:p>
            <a:pPr marL="0" indent="0">
              <a:buNone/>
            </a:pPr>
            <a:r>
              <a:rPr lang="en-US" dirty="0"/>
              <a:t>	The (1,1) element (upper left) is the tail of the distribution in which both spouses die early (within the first 8 years).</a:t>
            </a:r>
          </a:p>
          <a:p>
            <a:pPr marL="0" indent="0">
              <a:buNone/>
            </a:pPr>
            <a:r>
              <a:rPr lang="en-US" dirty="0"/>
              <a:t>	The (4,4) element (lower right) is the tail of the distribution in which both spouses die late (both live 25 or more years).</a:t>
            </a:r>
          </a:p>
          <a:p>
            <a:pPr marL="0" indent="0">
              <a:buNone/>
            </a:pPr>
            <a:r>
              <a:rPr lang="en-US" dirty="0"/>
              <a:t>	Both tails are larger for actual couples than for synthetic couples, consistent with the hypothesis that healthier people marry healthier people, and less healthy people marry less healthy people. </a:t>
            </a:r>
          </a:p>
        </p:txBody>
      </p:sp>
      <p:sp>
        <p:nvSpPr>
          <p:cNvPr id="4" name="Slide Number Placeholder 3">
            <a:extLst>
              <a:ext uri="{FF2B5EF4-FFF2-40B4-BE49-F238E27FC236}">
                <a16:creationId xmlns:a16="http://schemas.microsoft.com/office/drawing/2014/main" id="{E97A1AA9-DA86-834A-A87C-FF2066056EB2}"/>
              </a:ext>
            </a:extLst>
          </p:cNvPr>
          <p:cNvSpPr>
            <a:spLocks noGrp="1"/>
          </p:cNvSpPr>
          <p:nvPr>
            <p:ph type="sldNum" sz="quarter" idx="12"/>
          </p:nvPr>
        </p:nvSpPr>
        <p:spPr/>
        <p:txBody>
          <a:bodyPr/>
          <a:lstStyle/>
          <a:p>
            <a:fld id="{BF7BF5F3-0152-45DB-9E2A-421BF119A7F3}" type="slidenum">
              <a:rPr lang="en-CA" smtClean="0"/>
              <a:t>44</a:t>
            </a:fld>
            <a:endParaRPr lang="en-CA" dirty="0"/>
          </a:p>
        </p:txBody>
      </p:sp>
    </p:spTree>
    <p:extLst>
      <p:ext uri="{BB962C8B-B14F-4D97-AF65-F5344CB8AC3E}">
        <p14:creationId xmlns:p14="http://schemas.microsoft.com/office/powerpoint/2010/main" val="33240304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6331" y="365125"/>
            <a:ext cx="11017469" cy="787019"/>
          </a:xfrm>
        </p:spPr>
        <p:txBody>
          <a:bodyPr>
            <a:noAutofit/>
          </a:bodyPr>
          <a:lstStyle/>
          <a:p>
            <a:pPr algn="ctr"/>
            <a:r>
              <a:rPr lang="en-US" sz="3200" b="1" dirty="0" smtClean="0">
                <a:solidFill>
                  <a:srgbClr val="FF0000"/>
                </a:solidFill>
              </a:rPr>
              <a:t>Longevity Matrix, Actual Couples under Independence</a:t>
            </a:r>
            <a:endParaRPr lang="en-US" sz="3200" b="1" dirty="0">
              <a:solidFill>
                <a:srgbClr val="FF000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38940226"/>
              </p:ext>
            </p:extLst>
          </p:nvPr>
        </p:nvGraphicFramePr>
        <p:xfrm>
          <a:off x="1531342" y="1630498"/>
          <a:ext cx="8328754" cy="3514381"/>
        </p:xfrm>
        <a:graphic>
          <a:graphicData uri="http://schemas.openxmlformats.org/drawingml/2006/table">
            <a:tbl>
              <a:tblPr>
                <a:tableStyleId>{5C22544A-7EE6-4342-B048-85BDC9FD1C3A}</a:tableStyleId>
              </a:tblPr>
              <a:tblGrid>
                <a:gridCol w="1009545">
                  <a:extLst>
                    <a:ext uri="{9D8B030D-6E8A-4147-A177-3AD203B41FA5}">
                      <a16:colId xmlns:a16="http://schemas.microsoft.com/office/drawing/2014/main" val="183519410"/>
                    </a:ext>
                  </a:extLst>
                </a:gridCol>
                <a:gridCol w="1325029">
                  <a:extLst>
                    <a:ext uri="{9D8B030D-6E8A-4147-A177-3AD203B41FA5}">
                      <a16:colId xmlns:a16="http://schemas.microsoft.com/office/drawing/2014/main" val="3965785276"/>
                    </a:ext>
                  </a:extLst>
                </a:gridCol>
                <a:gridCol w="1198836">
                  <a:extLst>
                    <a:ext uri="{9D8B030D-6E8A-4147-A177-3AD203B41FA5}">
                      <a16:colId xmlns:a16="http://schemas.microsoft.com/office/drawing/2014/main" val="3086607240"/>
                    </a:ext>
                  </a:extLst>
                </a:gridCol>
                <a:gridCol w="1198836">
                  <a:extLst>
                    <a:ext uri="{9D8B030D-6E8A-4147-A177-3AD203B41FA5}">
                      <a16:colId xmlns:a16="http://schemas.microsoft.com/office/drawing/2014/main" val="705643485"/>
                    </a:ext>
                  </a:extLst>
                </a:gridCol>
                <a:gridCol w="1198836">
                  <a:extLst>
                    <a:ext uri="{9D8B030D-6E8A-4147-A177-3AD203B41FA5}">
                      <a16:colId xmlns:a16="http://schemas.microsoft.com/office/drawing/2014/main" val="1061205493"/>
                    </a:ext>
                  </a:extLst>
                </a:gridCol>
                <a:gridCol w="1198836">
                  <a:extLst>
                    <a:ext uri="{9D8B030D-6E8A-4147-A177-3AD203B41FA5}">
                      <a16:colId xmlns:a16="http://schemas.microsoft.com/office/drawing/2014/main" val="848284890"/>
                    </a:ext>
                  </a:extLst>
                </a:gridCol>
                <a:gridCol w="1198836">
                  <a:extLst>
                    <a:ext uri="{9D8B030D-6E8A-4147-A177-3AD203B41FA5}">
                      <a16:colId xmlns:a16="http://schemas.microsoft.com/office/drawing/2014/main" val="3721917967"/>
                    </a:ext>
                  </a:extLst>
                </a:gridCol>
              </a:tblGrid>
              <a:tr h="474916">
                <a:tc>
                  <a:txBody>
                    <a:bodyPr/>
                    <a:lstStyle/>
                    <a:p>
                      <a:pPr algn="l" fontAlgn="b"/>
                      <a:endParaRPr lang="en-CA" sz="2000" b="0" i="0" u="none" strike="noStrike" dirty="0">
                        <a:solidFill>
                          <a:srgbClr val="000000"/>
                        </a:solidFill>
                        <a:effectLst/>
                        <a:latin typeface="Calibri" panose="020F0502020204030204" pitchFamily="34" charset="0"/>
                      </a:endParaRPr>
                    </a:p>
                  </a:txBody>
                  <a:tcPr marL="9525" marR="9525" marT="9525" marB="0" anchor="b">
                    <a:solidFill>
                      <a:schemeClr val="accent1">
                        <a:lumMod val="60000"/>
                        <a:lumOff val="40000"/>
                      </a:schemeClr>
                    </a:solidFill>
                  </a:tcPr>
                </a:tc>
                <a:tc gridSpan="6">
                  <a:txBody>
                    <a:bodyPr/>
                    <a:lstStyle/>
                    <a:p>
                      <a:pPr algn="ctr" fontAlgn="b"/>
                      <a:r>
                        <a:rPr lang="en-CA" sz="2000" u="none" strike="noStrike" dirty="0">
                          <a:effectLst/>
                        </a:rPr>
                        <a:t>Husband</a:t>
                      </a:r>
                      <a:endParaRPr lang="en-CA" sz="2000" b="0" i="0" u="none" strike="noStrike" dirty="0">
                        <a:solidFill>
                          <a:srgbClr val="000000"/>
                        </a:solidFill>
                        <a:effectLst/>
                        <a:latin typeface="Calibri" panose="020F0502020204030204" pitchFamily="34" charset="0"/>
                      </a:endParaRPr>
                    </a:p>
                  </a:txBody>
                  <a:tcPr marL="9525" marR="9525" marT="9525" marB="0" anchor="b">
                    <a:solidFill>
                      <a:schemeClr val="accent1">
                        <a:lumMod val="60000"/>
                        <a:lumOff val="40000"/>
                      </a:schemeClr>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8069934"/>
                  </a:ext>
                </a:extLst>
              </a:tr>
              <a:tr h="498663">
                <a:tc>
                  <a:txBody>
                    <a:bodyPr/>
                    <a:lstStyle/>
                    <a:p>
                      <a:pPr algn="l" fontAlgn="b"/>
                      <a:endParaRPr lang="en-CA" sz="2000" b="0" i="0" u="none" strike="noStrike" dirty="0">
                        <a:solidFill>
                          <a:srgbClr val="000000"/>
                        </a:solidFill>
                        <a:effectLst/>
                        <a:latin typeface="Calibri" panose="020F0502020204030204" pitchFamily="34" charset="0"/>
                      </a:endParaRPr>
                    </a:p>
                  </a:txBody>
                  <a:tcPr marL="9525" marR="9525" marT="9525" marB="0" anchor="b">
                    <a:solidFill>
                      <a:schemeClr val="accent1">
                        <a:lumMod val="60000"/>
                        <a:lumOff val="40000"/>
                      </a:schemeClr>
                    </a:solidFill>
                  </a:tcPr>
                </a:tc>
                <a:tc>
                  <a:txBody>
                    <a:bodyPr/>
                    <a:lstStyle/>
                    <a:p>
                      <a:pPr algn="l" fontAlgn="b"/>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0-9</a:t>
                      </a:r>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10-19</a:t>
                      </a:r>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21-30</a:t>
                      </a:r>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30 or more</a:t>
                      </a:r>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All</a:t>
                      </a:r>
                      <a:endParaRPr lang="en-CA"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50149869"/>
                  </a:ext>
                </a:extLst>
              </a:tr>
              <a:tr h="617391">
                <a:tc rowSpan="5">
                  <a:txBody>
                    <a:bodyPr/>
                    <a:lstStyle/>
                    <a:p>
                      <a:pPr algn="ctr" fontAlgn="ctr"/>
                      <a:r>
                        <a:rPr lang="en-CA" sz="2000" u="none" strike="noStrike" dirty="0">
                          <a:effectLst/>
                        </a:rPr>
                        <a:t>Wife</a:t>
                      </a:r>
                      <a:endParaRPr lang="en-CA" sz="2000" b="0" i="0" u="none" strike="noStrike" dirty="0">
                        <a:solidFill>
                          <a:srgbClr val="000000"/>
                        </a:solidFill>
                        <a:effectLst/>
                        <a:latin typeface="Calibri" panose="020F0502020204030204" pitchFamily="34" charset="0"/>
                      </a:endParaRPr>
                    </a:p>
                  </a:txBody>
                  <a:tcPr marL="9525" marR="9525" marT="9525" marB="0" vert="vert270" anchor="b">
                    <a:solidFill>
                      <a:schemeClr val="accent1">
                        <a:lumMod val="60000"/>
                        <a:lumOff val="40000"/>
                      </a:schemeClr>
                    </a:solidFill>
                  </a:tcPr>
                </a:tc>
                <a:tc>
                  <a:txBody>
                    <a:bodyPr/>
                    <a:lstStyle/>
                    <a:p>
                      <a:pPr algn="r" fontAlgn="b"/>
                      <a:r>
                        <a:rPr lang="en-CA" sz="2000" u="none" strike="noStrike" dirty="0">
                          <a:effectLst/>
                        </a:rPr>
                        <a:t>0-9</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b="0" i="0" u="none" strike="noStrike" dirty="0">
                          <a:solidFill>
                            <a:srgbClr val="000000"/>
                          </a:solidFill>
                          <a:effectLst/>
                          <a:latin typeface="Calibri" panose="020F0502020204030204" pitchFamily="34" charset="0"/>
                        </a:rPr>
                        <a:t>0.020</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0.029</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0.035</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0.015</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0.099</a:t>
                      </a:r>
                    </a:p>
                  </a:txBody>
                  <a:tcPr marL="9525" marR="9525" marT="9525" marB="0" anchor="ctr">
                    <a:solidFill>
                      <a:schemeClr val="accent1">
                        <a:lumMod val="20000"/>
                        <a:lumOff val="80000"/>
                      </a:schemeClr>
                    </a:solidFill>
                  </a:tcPr>
                </a:tc>
                <a:extLst>
                  <a:ext uri="{0D108BD9-81ED-4DB2-BD59-A6C34878D82A}">
                    <a16:rowId xmlns:a16="http://schemas.microsoft.com/office/drawing/2014/main" val="240679188"/>
                  </a:ext>
                </a:extLst>
              </a:tr>
              <a:tr h="474916">
                <a:tc vMerge="1">
                  <a:txBody>
                    <a:bodyPr/>
                    <a:lstStyle/>
                    <a:p>
                      <a:endParaRPr lang="en-CA"/>
                    </a:p>
                  </a:txBody>
                  <a:tcPr/>
                </a:tc>
                <a:tc>
                  <a:txBody>
                    <a:bodyPr/>
                    <a:lstStyle/>
                    <a:p>
                      <a:pPr algn="r" fontAlgn="b"/>
                      <a:r>
                        <a:rPr lang="en-CA" sz="2000" u="none" strike="noStrike" dirty="0">
                          <a:effectLst/>
                        </a:rPr>
                        <a:t>10-19</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b="0" i="0" u="none" strike="noStrike" dirty="0">
                          <a:solidFill>
                            <a:srgbClr val="000000"/>
                          </a:solidFill>
                          <a:effectLst/>
                          <a:latin typeface="Calibri" panose="020F0502020204030204" pitchFamily="34" charset="0"/>
                        </a:rPr>
                        <a:t>0.037</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0.055</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0.067</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0.029</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0.189</a:t>
                      </a:r>
                    </a:p>
                  </a:txBody>
                  <a:tcPr marL="9525" marR="9525" marT="9525" marB="0" anchor="ctr">
                    <a:solidFill>
                      <a:schemeClr val="accent1">
                        <a:lumMod val="20000"/>
                        <a:lumOff val="80000"/>
                      </a:schemeClr>
                    </a:solidFill>
                  </a:tcPr>
                </a:tc>
                <a:extLst>
                  <a:ext uri="{0D108BD9-81ED-4DB2-BD59-A6C34878D82A}">
                    <a16:rowId xmlns:a16="http://schemas.microsoft.com/office/drawing/2014/main" val="3482928096"/>
                  </a:ext>
                </a:extLst>
              </a:tr>
              <a:tr h="474916">
                <a:tc vMerge="1">
                  <a:txBody>
                    <a:bodyPr/>
                    <a:lstStyle/>
                    <a:p>
                      <a:endParaRPr lang="en-CA"/>
                    </a:p>
                  </a:txBody>
                  <a:tcPr/>
                </a:tc>
                <a:tc>
                  <a:txBody>
                    <a:bodyPr/>
                    <a:lstStyle/>
                    <a:p>
                      <a:pPr algn="r" fontAlgn="b"/>
                      <a:r>
                        <a:rPr lang="en-CA" sz="2000" u="none" strike="noStrike" dirty="0">
                          <a:effectLst/>
                        </a:rPr>
                        <a:t>21-30</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b="0" i="0" u="none" strike="noStrike" dirty="0">
                          <a:solidFill>
                            <a:srgbClr val="000000"/>
                          </a:solidFill>
                          <a:effectLst/>
                          <a:latin typeface="Calibri" panose="020F0502020204030204" pitchFamily="34" charset="0"/>
                        </a:rPr>
                        <a:t>0.069</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0.102</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0.125</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0.053</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0.349</a:t>
                      </a:r>
                    </a:p>
                  </a:txBody>
                  <a:tcPr marL="9525" marR="9525" marT="9525" marB="0" anchor="ctr">
                    <a:solidFill>
                      <a:schemeClr val="accent1">
                        <a:lumMod val="20000"/>
                        <a:lumOff val="80000"/>
                      </a:schemeClr>
                    </a:solidFill>
                  </a:tcPr>
                </a:tc>
                <a:extLst>
                  <a:ext uri="{0D108BD9-81ED-4DB2-BD59-A6C34878D82A}">
                    <a16:rowId xmlns:a16="http://schemas.microsoft.com/office/drawing/2014/main" val="534339722"/>
                  </a:ext>
                </a:extLst>
              </a:tr>
              <a:tr h="498663">
                <a:tc vMerge="1">
                  <a:txBody>
                    <a:bodyPr/>
                    <a:lstStyle/>
                    <a:p>
                      <a:endParaRPr lang="en-CA"/>
                    </a:p>
                  </a:txBody>
                  <a:tcPr/>
                </a:tc>
                <a:tc>
                  <a:txBody>
                    <a:bodyPr/>
                    <a:lstStyle/>
                    <a:p>
                      <a:pPr algn="r" fontAlgn="b"/>
                      <a:r>
                        <a:rPr lang="en-CA" sz="2000" u="none" strike="noStrike" dirty="0">
                          <a:effectLst/>
                        </a:rPr>
                        <a:t>30 or more</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b="0" i="0" u="none" strike="noStrike" dirty="0">
                          <a:solidFill>
                            <a:srgbClr val="000000"/>
                          </a:solidFill>
                          <a:effectLst/>
                          <a:latin typeface="Calibri" panose="020F0502020204030204" pitchFamily="34" charset="0"/>
                        </a:rPr>
                        <a:t>0.072</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0.106</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0.130</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0.055</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0.363</a:t>
                      </a:r>
                    </a:p>
                  </a:txBody>
                  <a:tcPr marL="9525" marR="9525" marT="9525" marB="0" anchor="ctr">
                    <a:solidFill>
                      <a:schemeClr val="accent1">
                        <a:lumMod val="20000"/>
                        <a:lumOff val="80000"/>
                      </a:schemeClr>
                    </a:solidFill>
                  </a:tcPr>
                </a:tc>
                <a:extLst>
                  <a:ext uri="{0D108BD9-81ED-4DB2-BD59-A6C34878D82A}">
                    <a16:rowId xmlns:a16="http://schemas.microsoft.com/office/drawing/2014/main" val="1639771913"/>
                  </a:ext>
                </a:extLst>
              </a:tr>
              <a:tr h="474916">
                <a:tc vMerge="1">
                  <a:txBody>
                    <a:bodyPr/>
                    <a:lstStyle/>
                    <a:p>
                      <a:endParaRPr lang="en-CA"/>
                    </a:p>
                  </a:txBody>
                  <a:tcPr/>
                </a:tc>
                <a:tc>
                  <a:txBody>
                    <a:bodyPr/>
                    <a:lstStyle/>
                    <a:p>
                      <a:pPr algn="r" fontAlgn="b"/>
                      <a:r>
                        <a:rPr lang="en-CA" sz="2000" u="none" strike="noStrike" dirty="0">
                          <a:effectLst/>
                        </a:rPr>
                        <a:t>All</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b="0" i="0" u="none" strike="noStrike" dirty="0">
                          <a:solidFill>
                            <a:srgbClr val="000000"/>
                          </a:solidFill>
                          <a:effectLst/>
                          <a:latin typeface="Calibri" panose="020F0502020204030204" pitchFamily="34" charset="0"/>
                        </a:rPr>
                        <a:t>0.199</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0.292</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0.357</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0.152</a:t>
                      </a:r>
                    </a:p>
                  </a:txBody>
                  <a:tcPr marL="9525" marR="9525" marT="9525" marB="0" anchor="ctr">
                    <a:solidFill>
                      <a:schemeClr val="accent1">
                        <a:lumMod val="20000"/>
                        <a:lumOff val="80000"/>
                      </a:schemeClr>
                    </a:solidFill>
                  </a:tcPr>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904814040"/>
                  </a:ext>
                </a:extLst>
              </a:tr>
            </a:tbl>
          </a:graphicData>
        </a:graphic>
      </p:graphicFrame>
    </p:spTree>
    <p:extLst>
      <p:ext uri="{BB962C8B-B14F-4D97-AF65-F5344CB8AC3E}">
        <p14:creationId xmlns:p14="http://schemas.microsoft.com/office/powerpoint/2010/main" val="41603507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1759"/>
            <a:ext cx="10515600" cy="787019"/>
          </a:xfrm>
        </p:spPr>
        <p:txBody>
          <a:bodyPr>
            <a:normAutofit/>
          </a:bodyPr>
          <a:lstStyle/>
          <a:p>
            <a:pPr algn="ctr"/>
            <a:r>
              <a:rPr lang="en-US" sz="4000" b="1" dirty="0" smtClean="0">
                <a:solidFill>
                  <a:srgbClr val="FF0000"/>
                </a:solidFill>
              </a:rPr>
              <a:t>Difference</a:t>
            </a:r>
            <a:endParaRPr lang="en-US" sz="4000" b="1" dirty="0">
              <a:solidFill>
                <a:srgbClr val="FF000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38656336"/>
              </p:ext>
            </p:extLst>
          </p:nvPr>
        </p:nvGraphicFramePr>
        <p:xfrm>
          <a:off x="1531342" y="1630498"/>
          <a:ext cx="8328754" cy="3514381"/>
        </p:xfrm>
        <a:graphic>
          <a:graphicData uri="http://schemas.openxmlformats.org/drawingml/2006/table">
            <a:tbl>
              <a:tblPr>
                <a:tableStyleId>{5C22544A-7EE6-4342-B048-85BDC9FD1C3A}</a:tableStyleId>
              </a:tblPr>
              <a:tblGrid>
                <a:gridCol w="1009545">
                  <a:extLst>
                    <a:ext uri="{9D8B030D-6E8A-4147-A177-3AD203B41FA5}">
                      <a16:colId xmlns:a16="http://schemas.microsoft.com/office/drawing/2014/main" val="183519410"/>
                    </a:ext>
                  </a:extLst>
                </a:gridCol>
                <a:gridCol w="1325029">
                  <a:extLst>
                    <a:ext uri="{9D8B030D-6E8A-4147-A177-3AD203B41FA5}">
                      <a16:colId xmlns:a16="http://schemas.microsoft.com/office/drawing/2014/main" val="3965785276"/>
                    </a:ext>
                  </a:extLst>
                </a:gridCol>
                <a:gridCol w="1198836">
                  <a:extLst>
                    <a:ext uri="{9D8B030D-6E8A-4147-A177-3AD203B41FA5}">
                      <a16:colId xmlns:a16="http://schemas.microsoft.com/office/drawing/2014/main" val="3086607240"/>
                    </a:ext>
                  </a:extLst>
                </a:gridCol>
                <a:gridCol w="1198836">
                  <a:extLst>
                    <a:ext uri="{9D8B030D-6E8A-4147-A177-3AD203B41FA5}">
                      <a16:colId xmlns:a16="http://schemas.microsoft.com/office/drawing/2014/main" val="705643485"/>
                    </a:ext>
                  </a:extLst>
                </a:gridCol>
                <a:gridCol w="1198836">
                  <a:extLst>
                    <a:ext uri="{9D8B030D-6E8A-4147-A177-3AD203B41FA5}">
                      <a16:colId xmlns:a16="http://schemas.microsoft.com/office/drawing/2014/main" val="1061205493"/>
                    </a:ext>
                  </a:extLst>
                </a:gridCol>
                <a:gridCol w="1198836">
                  <a:extLst>
                    <a:ext uri="{9D8B030D-6E8A-4147-A177-3AD203B41FA5}">
                      <a16:colId xmlns:a16="http://schemas.microsoft.com/office/drawing/2014/main" val="848284890"/>
                    </a:ext>
                  </a:extLst>
                </a:gridCol>
                <a:gridCol w="1198836">
                  <a:extLst>
                    <a:ext uri="{9D8B030D-6E8A-4147-A177-3AD203B41FA5}">
                      <a16:colId xmlns:a16="http://schemas.microsoft.com/office/drawing/2014/main" val="3721917967"/>
                    </a:ext>
                  </a:extLst>
                </a:gridCol>
              </a:tblGrid>
              <a:tr h="474916">
                <a:tc>
                  <a:txBody>
                    <a:bodyPr/>
                    <a:lstStyle/>
                    <a:p>
                      <a:pPr algn="l" fontAlgn="b"/>
                      <a:endParaRPr lang="en-CA" sz="2000" b="0" i="0" u="none" strike="noStrike" dirty="0">
                        <a:solidFill>
                          <a:srgbClr val="000000"/>
                        </a:solidFill>
                        <a:effectLst/>
                        <a:latin typeface="Calibri" panose="020F0502020204030204" pitchFamily="34" charset="0"/>
                      </a:endParaRPr>
                    </a:p>
                  </a:txBody>
                  <a:tcPr marL="9525" marR="9525" marT="9525" marB="0" anchor="b">
                    <a:solidFill>
                      <a:schemeClr val="accent1">
                        <a:lumMod val="60000"/>
                        <a:lumOff val="40000"/>
                      </a:schemeClr>
                    </a:solidFill>
                  </a:tcPr>
                </a:tc>
                <a:tc gridSpan="6">
                  <a:txBody>
                    <a:bodyPr/>
                    <a:lstStyle/>
                    <a:p>
                      <a:pPr algn="ctr" fontAlgn="b"/>
                      <a:r>
                        <a:rPr lang="en-CA" sz="2000" u="none" strike="noStrike" dirty="0">
                          <a:effectLst/>
                        </a:rPr>
                        <a:t>Husband</a:t>
                      </a:r>
                      <a:endParaRPr lang="en-CA" sz="2000" b="0" i="0" u="none" strike="noStrike" dirty="0">
                        <a:solidFill>
                          <a:srgbClr val="000000"/>
                        </a:solidFill>
                        <a:effectLst/>
                        <a:latin typeface="Calibri" panose="020F0502020204030204" pitchFamily="34" charset="0"/>
                      </a:endParaRPr>
                    </a:p>
                  </a:txBody>
                  <a:tcPr marL="9525" marR="9525" marT="9525" marB="0" anchor="b">
                    <a:solidFill>
                      <a:schemeClr val="accent1">
                        <a:lumMod val="60000"/>
                        <a:lumOff val="40000"/>
                      </a:schemeClr>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8069934"/>
                  </a:ext>
                </a:extLst>
              </a:tr>
              <a:tr h="498663">
                <a:tc>
                  <a:txBody>
                    <a:bodyPr/>
                    <a:lstStyle/>
                    <a:p>
                      <a:pPr algn="l" fontAlgn="b"/>
                      <a:endParaRPr lang="en-CA" sz="2000" b="0" i="0" u="none" strike="noStrike" dirty="0">
                        <a:solidFill>
                          <a:srgbClr val="000000"/>
                        </a:solidFill>
                        <a:effectLst/>
                        <a:latin typeface="Calibri" panose="020F0502020204030204" pitchFamily="34" charset="0"/>
                      </a:endParaRPr>
                    </a:p>
                  </a:txBody>
                  <a:tcPr marL="9525" marR="9525" marT="9525" marB="0" anchor="b">
                    <a:solidFill>
                      <a:schemeClr val="accent1">
                        <a:lumMod val="60000"/>
                        <a:lumOff val="40000"/>
                      </a:schemeClr>
                    </a:solidFill>
                  </a:tcPr>
                </a:tc>
                <a:tc>
                  <a:txBody>
                    <a:bodyPr/>
                    <a:lstStyle/>
                    <a:p>
                      <a:pPr algn="l" fontAlgn="b"/>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0-9</a:t>
                      </a:r>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10-19</a:t>
                      </a:r>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21-30</a:t>
                      </a:r>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CA" sz="2000" u="none" strike="noStrike" dirty="0">
                          <a:effectLst/>
                        </a:rPr>
                        <a:t>30 or more</a:t>
                      </a:r>
                      <a:endParaRPr lang="en-CA"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50149869"/>
                  </a:ext>
                </a:extLst>
              </a:tr>
              <a:tr h="617391">
                <a:tc rowSpan="5">
                  <a:txBody>
                    <a:bodyPr/>
                    <a:lstStyle/>
                    <a:p>
                      <a:pPr algn="ctr" fontAlgn="ctr"/>
                      <a:r>
                        <a:rPr lang="en-CA" sz="2000" u="none" strike="noStrike" dirty="0">
                          <a:effectLst/>
                        </a:rPr>
                        <a:t>Wife</a:t>
                      </a:r>
                      <a:endParaRPr lang="en-CA" sz="2000" b="0" i="0" u="none" strike="noStrike" dirty="0">
                        <a:solidFill>
                          <a:srgbClr val="000000"/>
                        </a:solidFill>
                        <a:effectLst/>
                        <a:latin typeface="Calibri" panose="020F0502020204030204" pitchFamily="34" charset="0"/>
                      </a:endParaRPr>
                    </a:p>
                  </a:txBody>
                  <a:tcPr marL="9525" marR="9525" marT="9525" marB="0" vert="vert270" anchor="b">
                    <a:solidFill>
                      <a:schemeClr val="accent1">
                        <a:lumMod val="60000"/>
                        <a:lumOff val="40000"/>
                      </a:schemeClr>
                    </a:solidFill>
                  </a:tcPr>
                </a:tc>
                <a:tc>
                  <a:txBody>
                    <a:bodyPr/>
                    <a:lstStyle/>
                    <a:p>
                      <a:pPr algn="r" fontAlgn="b"/>
                      <a:r>
                        <a:rPr lang="en-CA" sz="2000" u="none" strike="noStrike" dirty="0">
                          <a:effectLst/>
                        </a:rPr>
                        <a:t>0-9</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b="0" i="0" u="none" strike="noStrike" dirty="0">
                          <a:solidFill>
                            <a:srgbClr val="000000"/>
                          </a:solidFill>
                          <a:effectLst/>
                          <a:latin typeface="Calibri" panose="020F0502020204030204" pitchFamily="34" charset="0"/>
                        </a:rPr>
                        <a:t>0.015</a:t>
                      </a:r>
                    </a:p>
                  </a:txBody>
                  <a:tcPr marL="9525" marR="9525" marT="9525" marB="0" anchor="ctr">
                    <a:solidFill>
                      <a:schemeClr val="accent2">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0.001</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-0.017</a:t>
                      </a:r>
                    </a:p>
                  </a:txBody>
                  <a:tcPr marL="9525" marR="9525" marT="9525" marB="0" anchor="ctr">
                    <a:solidFill>
                      <a:schemeClr val="accent6">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0.001</a:t>
                      </a:r>
                    </a:p>
                  </a:txBody>
                  <a:tcPr marL="9525" marR="9525" marT="9525" marB="0" anchor="ctr">
                    <a:solidFill>
                      <a:schemeClr val="accent1">
                        <a:lumMod val="20000"/>
                        <a:lumOff val="80000"/>
                      </a:schemeClr>
                    </a:solidFill>
                  </a:tcPr>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240679188"/>
                  </a:ext>
                </a:extLst>
              </a:tr>
              <a:tr h="474916">
                <a:tc vMerge="1">
                  <a:txBody>
                    <a:bodyPr/>
                    <a:lstStyle/>
                    <a:p>
                      <a:endParaRPr lang="en-CA"/>
                    </a:p>
                  </a:txBody>
                  <a:tcPr/>
                </a:tc>
                <a:tc>
                  <a:txBody>
                    <a:bodyPr/>
                    <a:lstStyle/>
                    <a:p>
                      <a:pPr algn="r" fontAlgn="b"/>
                      <a:r>
                        <a:rPr lang="en-CA" sz="2000" u="none" strike="noStrike" dirty="0">
                          <a:effectLst/>
                        </a:rPr>
                        <a:t>10-19</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b="0" i="0" u="none" strike="noStrike" dirty="0">
                          <a:solidFill>
                            <a:srgbClr val="000000"/>
                          </a:solidFill>
                          <a:effectLst/>
                          <a:latin typeface="Calibri" panose="020F0502020204030204" pitchFamily="34" charset="0"/>
                        </a:rPr>
                        <a:t>0.017</a:t>
                      </a:r>
                    </a:p>
                  </a:txBody>
                  <a:tcPr marL="9525" marR="9525" marT="9525" marB="0" anchor="ctr">
                    <a:solidFill>
                      <a:schemeClr val="accent2">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0.006</a:t>
                      </a:r>
                    </a:p>
                  </a:txBody>
                  <a:tcPr marL="9525" marR="9525" marT="9525" marB="0" anchor="ctr">
                    <a:solidFill>
                      <a:schemeClr val="accent2">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-0.009</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-0.014</a:t>
                      </a:r>
                    </a:p>
                  </a:txBody>
                  <a:tcPr marL="9525" marR="9525" marT="9525" marB="0" anchor="ctr">
                    <a:solidFill>
                      <a:schemeClr val="accent1">
                        <a:lumMod val="20000"/>
                        <a:lumOff val="80000"/>
                      </a:schemeClr>
                    </a:solidFill>
                  </a:tcPr>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3482928096"/>
                  </a:ext>
                </a:extLst>
              </a:tr>
              <a:tr h="474916">
                <a:tc vMerge="1">
                  <a:txBody>
                    <a:bodyPr/>
                    <a:lstStyle/>
                    <a:p>
                      <a:endParaRPr lang="en-CA"/>
                    </a:p>
                  </a:txBody>
                  <a:tcPr/>
                </a:tc>
                <a:tc>
                  <a:txBody>
                    <a:bodyPr/>
                    <a:lstStyle/>
                    <a:p>
                      <a:pPr algn="r" fontAlgn="b"/>
                      <a:r>
                        <a:rPr lang="en-CA" sz="2000" u="none" strike="noStrike" dirty="0">
                          <a:effectLst/>
                        </a:rPr>
                        <a:t>21-30</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b="0" i="0" u="none" strike="noStrike" dirty="0">
                          <a:solidFill>
                            <a:srgbClr val="000000"/>
                          </a:solidFill>
                          <a:effectLst/>
                          <a:latin typeface="Calibri" panose="020F0502020204030204" pitchFamily="34" charset="0"/>
                        </a:rPr>
                        <a:t>-0.011</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0.001</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0.009</a:t>
                      </a:r>
                    </a:p>
                  </a:txBody>
                  <a:tcPr marL="9525" marR="9525" marT="9525" marB="0" anchor="ctr">
                    <a:solidFill>
                      <a:schemeClr val="accent2">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0.000</a:t>
                      </a:r>
                    </a:p>
                  </a:txBody>
                  <a:tcPr marL="9525" marR="9525" marT="9525" marB="0" anchor="ctr">
                    <a:solidFill>
                      <a:schemeClr val="accent1">
                        <a:lumMod val="20000"/>
                        <a:lumOff val="80000"/>
                      </a:schemeClr>
                    </a:solidFill>
                  </a:tcPr>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534339722"/>
                  </a:ext>
                </a:extLst>
              </a:tr>
              <a:tr h="498663">
                <a:tc vMerge="1">
                  <a:txBody>
                    <a:bodyPr/>
                    <a:lstStyle/>
                    <a:p>
                      <a:endParaRPr lang="en-CA"/>
                    </a:p>
                  </a:txBody>
                  <a:tcPr/>
                </a:tc>
                <a:tc>
                  <a:txBody>
                    <a:bodyPr/>
                    <a:lstStyle/>
                    <a:p>
                      <a:pPr algn="r" fontAlgn="b"/>
                      <a:r>
                        <a:rPr lang="en-CA" sz="2000" u="none" strike="noStrike" dirty="0">
                          <a:effectLst/>
                        </a:rPr>
                        <a:t>30 or more</a:t>
                      </a:r>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CA" sz="2000" b="0" i="0" u="none" strike="noStrike" dirty="0">
                          <a:solidFill>
                            <a:srgbClr val="000000"/>
                          </a:solidFill>
                          <a:effectLst/>
                          <a:latin typeface="Calibri" panose="020F0502020204030204" pitchFamily="34" charset="0"/>
                        </a:rPr>
                        <a:t>-0.021</a:t>
                      </a:r>
                    </a:p>
                  </a:txBody>
                  <a:tcPr marL="9525" marR="9525" marT="9525" marB="0" anchor="ctr">
                    <a:solidFill>
                      <a:schemeClr val="accent6">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-0.009</a:t>
                      </a:r>
                    </a:p>
                  </a:txBody>
                  <a:tcPr marL="9525" marR="9525" marT="9525" marB="0" anchor="ctr">
                    <a:solidFill>
                      <a:schemeClr val="accent1">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0.016</a:t>
                      </a:r>
                    </a:p>
                  </a:txBody>
                  <a:tcPr marL="9525" marR="9525" marT="9525" marB="0" anchor="ctr">
                    <a:solidFill>
                      <a:schemeClr val="accent2">
                        <a:lumMod val="20000"/>
                        <a:lumOff val="80000"/>
                      </a:schemeClr>
                    </a:solidFill>
                  </a:tcPr>
                </a:tc>
                <a:tc>
                  <a:txBody>
                    <a:bodyPr/>
                    <a:lstStyle/>
                    <a:p>
                      <a:pPr algn="ctr" fontAlgn="b"/>
                      <a:r>
                        <a:rPr lang="en-CA" sz="2000" b="0" i="0" u="none" strike="noStrike" dirty="0">
                          <a:solidFill>
                            <a:srgbClr val="000000"/>
                          </a:solidFill>
                          <a:effectLst/>
                          <a:latin typeface="Calibri" panose="020F0502020204030204" pitchFamily="34" charset="0"/>
                        </a:rPr>
                        <a:t>0.014</a:t>
                      </a:r>
                    </a:p>
                  </a:txBody>
                  <a:tcPr marL="9525" marR="9525" marT="9525" marB="0" anchor="ctr">
                    <a:solidFill>
                      <a:schemeClr val="accent2">
                        <a:lumMod val="20000"/>
                        <a:lumOff val="80000"/>
                      </a:schemeClr>
                    </a:solidFill>
                  </a:tcPr>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1639771913"/>
                  </a:ext>
                </a:extLst>
              </a:tr>
              <a:tr h="474916">
                <a:tc vMerge="1">
                  <a:txBody>
                    <a:bodyPr/>
                    <a:lstStyle/>
                    <a:p>
                      <a:endParaRPr lang="en-CA"/>
                    </a:p>
                  </a:txBody>
                  <a:tcPr/>
                </a:tc>
                <a:tc>
                  <a:txBody>
                    <a:bodyPr/>
                    <a:lstStyle/>
                    <a:p>
                      <a:pPr algn="r" fontAlgn="b"/>
                      <a:endParaRPr lang="en-CA"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904814040"/>
                  </a:ext>
                </a:extLst>
              </a:tr>
            </a:tbl>
          </a:graphicData>
        </a:graphic>
      </p:graphicFrame>
    </p:spTree>
    <p:extLst>
      <p:ext uri="{BB962C8B-B14F-4D97-AF65-F5344CB8AC3E}">
        <p14:creationId xmlns:p14="http://schemas.microsoft.com/office/powerpoint/2010/main" val="26781595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72FFF-CBBD-D647-9338-8896DAE2785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FF5DE51-4115-EE4D-A042-0C56B7814BBA}"/>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911848B9-5595-4C43-919F-E53396B9089E}"/>
              </a:ext>
            </a:extLst>
          </p:cNvPr>
          <p:cNvSpPr>
            <a:spLocks noGrp="1"/>
          </p:cNvSpPr>
          <p:nvPr>
            <p:ph type="sldNum" sz="quarter" idx="12"/>
          </p:nvPr>
        </p:nvSpPr>
        <p:spPr/>
        <p:txBody>
          <a:bodyPr/>
          <a:lstStyle/>
          <a:p>
            <a:fld id="{BF7BF5F3-0152-45DB-9E2A-421BF119A7F3}" type="slidenum">
              <a:rPr lang="en-CA" smtClean="0"/>
              <a:t>47</a:t>
            </a:fld>
            <a:endParaRPr lang="en-CA" dirty="0"/>
          </a:p>
        </p:txBody>
      </p:sp>
    </p:spTree>
    <p:extLst>
      <p:ext uri="{BB962C8B-B14F-4D97-AF65-F5344CB8AC3E}">
        <p14:creationId xmlns:p14="http://schemas.microsoft.com/office/powerpoint/2010/main" val="20868561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0675"/>
            <a:ext cx="10515600" cy="1325563"/>
          </a:xfrm>
        </p:spPr>
        <p:txBody>
          <a:bodyPr/>
          <a:lstStyle/>
          <a:p>
            <a:pPr algn="ctr"/>
            <a:r>
              <a:rPr lang="en-US" b="1" dirty="0" smtClean="0">
                <a:solidFill>
                  <a:srgbClr val="FF0000"/>
                </a:solidFill>
              </a:rPr>
              <a:t>Conclusions - 1</a:t>
            </a:r>
            <a:endParaRPr lang="en-US" b="1" dirty="0"/>
          </a:p>
        </p:txBody>
      </p:sp>
      <p:sp>
        <p:nvSpPr>
          <p:cNvPr id="3" name="Content Placeholder 2"/>
          <p:cNvSpPr>
            <a:spLocks noGrp="1"/>
          </p:cNvSpPr>
          <p:nvPr>
            <p:ph idx="1"/>
          </p:nvPr>
        </p:nvSpPr>
        <p:spPr/>
        <p:txBody>
          <a:bodyPr/>
          <a:lstStyle/>
          <a:p>
            <a:pPr marL="0" indent="0">
              <a:buNone/>
            </a:pPr>
            <a:r>
              <a:rPr lang="en-US" dirty="0" smtClean="0"/>
              <a:t>	This </a:t>
            </a:r>
            <a:r>
              <a:rPr lang="en-US" dirty="0"/>
              <a:t>is a descriptive </a:t>
            </a:r>
            <a:r>
              <a:rPr lang="en-US" dirty="0" smtClean="0"/>
              <a:t>paper, not a causal paper. </a:t>
            </a:r>
          </a:p>
          <a:p>
            <a:pPr marL="0" indent="0">
              <a:buNone/>
            </a:pPr>
            <a:r>
              <a:rPr lang="en-US" dirty="0" smtClean="0"/>
              <a:t>	This </a:t>
            </a:r>
            <a:r>
              <a:rPr lang="en-US" dirty="0"/>
              <a:t>paper is about cohort </a:t>
            </a:r>
            <a:r>
              <a:rPr lang="en-US" dirty="0" smtClean="0"/>
              <a:t>longevity, not period longevity.</a:t>
            </a:r>
          </a:p>
          <a:p>
            <a:pPr marL="0" indent="0">
              <a:buNone/>
            </a:pPr>
            <a:r>
              <a:rPr lang="en-US" dirty="0" smtClean="0"/>
              <a:t>	Few </a:t>
            </a:r>
            <a:r>
              <a:rPr lang="en-US" dirty="0"/>
              <a:t>people die at their life expectancy</a:t>
            </a:r>
          </a:p>
          <a:p>
            <a:pPr marL="0" indent="0">
              <a:buNone/>
            </a:pPr>
            <a:r>
              <a:rPr lang="en-US" dirty="0"/>
              <a:t>	</a:t>
            </a:r>
            <a:r>
              <a:rPr lang="en-US" dirty="0" smtClean="0"/>
              <a:t>Why is joint longevity shorter and survivor longevity dramatically longer than intuition based on individuals’ life expectancies suggests?</a:t>
            </a:r>
          </a:p>
          <a:p>
            <a:pPr marL="0" indent="0">
              <a:buNone/>
            </a:pPr>
            <a:r>
              <a:rPr lang="en-US" dirty="0"/>
              <a:t>	</a:t>
            </a:r>
            <a:r>
              <a:rPr lang="en-US" dirty="0" smtClean="0"/>
              <a:t>Because joint (i.e., couple) longevity is about the first spouse to die and survivor longevity is about the second spouse to die.</a:t>
            </a:r>
          </a:p>
          <a:p>
            <a:pPr marL="0" indent="0">
              <a:buNone/>
            </a:pPr>
            <a:r>
              <a:rPr lang="en-US" dirty="0"/>
              <a:t>	</a:t>
            </a:r>
            <a:r>
              <a:rPr lang="en-US" dirty="0" smtClean="0"/>
              <a:t>This is the lesson of the Gertrude and Alice example.  </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48</a:t>
            </a:fld>
            <a:endParaRPr lang="en-CA" dirty="0"/>
          </a:p>
        </p:txBody>
      </p:sp>
    </p:spTree>
    <p:extLst>
      <p:ext uri="{BB962C8B-B14F-4D97-AF65-F5344CB8AC3E}">
        <p14:creationId xmlns:p14="http://schemas.microsoft.com/office/powerpoint/2010/main" val="37297494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F06F6-C69C-0743-B076-6EC089EA3793}"/>
              </a:ext>
            </a:extLst>
          </p:cNvPr>
          <p:cNvSpPr>
            <a:spLocks noGrp="1"/>
          </p:cNvSpPr>
          <p:nvPr>
            <p:ph type="title"/>
          </p:nvPr>
        </p:nvSpPr>
        <p:spPr/>
        <p:txBody>
          <a:bodyPr>
            <a:normAutofit/>
          </a:bodyPr>
          <a:lstStyle/>
          <a:p>
            <a:pPr marL="0" indent="0" algn="ctr"/>
            <a:r>
              <a:rPr lang="en-US" sz="4000" b="1" dirty="0" smtClean="0">
                <a:solidFill>
                  <a:srgbClr val="FF0000"/>
                </a:solidFill>
              </a:rPr>
              <a:t>Conclusions - 2</a:t>
            </a:r>
            <a:endParaRPr lang="en-US" sz="4000" b="1" dirty="0">
              <a:solidFill>
                <a:srgbClr val="FF0000"/>
              </a:solidFill>
            </a:endParaRPr>
          </a:p>
        </p:txBody>
      </p:sp>
      <p:sp>
        <p:nvSpPr>
          <p:cNvPr id="3" name="Content Placeholder 2">
            <a:extLst>
              <a:ext uri="{FF2B5EF4-FFF2-40B4-BE49-F238E27FC236}">
                <a16:creationId xmlns:a16="http://schemas.microsoft.com/office/drawing/2014/main" id="{6C65368D-9A15-BD45-88C2-CFDB088F5E6B}"/>
              </a:ext>
            </a:extLst>
          </p:cNvPr>
          <p:cNvSpPr>
            <a:spLocks noGrp="1"/>
          </p:cNvSpPr>
          <p:nvPr>
            <p:ph idx="1"/>
          </p:nvPr>
        </p:nvSpPr>
        <p:spPr/>
        <p:txBody>
          <a:bodyPr>
            <a:normAutofit/>
          </a:bodyPr>
          <a:lstStyle/>
          <a:p>
            <a:pPr marL="0" indent="0">
              <a:buNone/>
            </a:pPr>
            <a:r>
              <a:rPr lang="en-US" dirty="0" smtClean="0"/>
              <a:t>Couples</a:t>
            </a:r>
            <a:r>
              <a:rPr lang="en-US" dirty="0"/>
              <a:t>’ longevity is complicated – more complicated than refocusing the discussion from individuals’ life expectancies to joint life expectancies and the life expectancies of surviving spouses. </a:t>
            </a:r>
          </a:p>
          <a:p>
            <a:pPr marL="0" indent="0">
              <a:buNone/>
            </a:pPr>
            <a:r>
              <a:rPr lang="en-US" dirty="0" smtClean="0"/>
              <a:t>Hence</a:t>
            </a:r>
            <a:r>
              <a:rPr lang="en-US" dirty="0"/>
              <a:t>, life expectancy is not enough information for couples </a:t>
            </a:r>
            <a:r>
              <a:rPr lang="en-US" dirty="0" smtClean="0"/>
              <a:t>making retirement plans.</a:t>
            </a:r>
            <a:endParaRPr lang="en-US" dirty="0"/>
          </a:p>
          <a:p>
            <a:pPr marL="0" indent="0">
              <a:buNone/>
            </a:pPr>
            <a:r>
              <a:rPr lang="en-US" dirty="0" smtClean="0"/>
              <a:t>Age-specific </a:t>
            </a:r>
            <a:r>
              <a:rPr lang="en-US" dirty="0"/>
              <a:t>mortality rates contain all </a:t>
            </a:r>
            <a:r>
              <a:rPr lang="en-US" dirty="0" smtClean="0"/>
              <a:t>the required </a:t>
            </a:r>
            <a:r>
              <a:rPr lang="en-US" dirty="0"/>
              <a:t>information but are too </a:t>
            </a:r>
            <a:r>
              <a:rPr lang="en-US" dirty="0" smtClean="0"/>
              <a:t>cumbersome </a:t>
            </a:r>
            <a:r>
              <a:rPr lang="en-US" dirty="0"/>
              <a:t>to work with. </a:t>
            </a:r>
          </a:p>
          <a:p>
            <a:pPr marL="0" indent="0">
              <a:buNone/>
            </a:pPr>
            <a:r>
              <a:rPr lang="en-US" dirty="0"/>
              <a:t>N</a:t>
            </a:r>
            <a:r>
              <a:rPr lang="en-US" dirty="0" smtClean="0"/>
              <a:t>o </a:t>
            </a:r>
            <a:r>
              <a:rPr lang="en-US" dirty="0"/>
              <a:t>single number </a:t>
            </a:r>
            <a:r>
              <a:rPr lang="en-US" dirty="0" smtClean="0"/>
              <a:t>can capture </a:t>
            </a:r>
            <a:r>
              <a:rPr lang="en-US" dirty="0"/>
              <a:t>everything relevant, but </a:t>
            </a:r>
            <a:r>
              <a:rPr lang="en-US" dirty="0" smtClean="0"/>
              <a:t>the condensed (4 x 4) </a:t>
            </a:r>
            <a:r>
              <a:rPr lang="en-US" dirty="0"/>
              <a:t>longevity matrix is a useful starting point.   </a:t>
            </a:r>
          </a:p>
        </p:txBody>
      </p:sp>
      <p:sp>
        <p:nvSpPr>
          <p:cNvPr id="4" name="Slide Number Placeholder 3">
            <a:extLst>
              <a:ext uri="{FF2B5EF4-FFF2-40B4-BE49-F238E27FC236}">
                <a16:creationId xmlns:a16="http://schemas.microsoft.com/office/drawing/2014/main" id="{0860E46F-CDBA-4440-B2B9-FFB1D11705D7}"/>
              </a:ext>
            </a:extLst>
          </p:cNvPr>
          <p:cNvSpPr>
            <a:spLocks noGrp="1"/>
          </p:cNvSpPr>
          <p:nvPr>
            <p:ph type="sldNum" sz="quarter" idx="12"/>
          </p:nvPr>
        </p:nvSpPr>
        <p:spPr/>
        <p:txBody>
          <a:bodyPr/>
          <a:lstStyle/>
          <a:p>
            <a:fld id="{BF7BF5F3-0152-45DB-9E2A-421BF119A7F3}" type="slidenum">
              <a:rPr lang="en-CA" smtClean="0"/>
              <a:t>49</a:t>
            </a:fld>
            <a:endParaRPr lang="en-CA" dirty="0"/>
          </a:p>
        </p:txBody>
      </p:sp>
    </p:spTree>
    <p:extLst>
      <p:ext uri="{BB962C8B-B14F-4D97-AF65-F5344CB8AC3E}">
        <p14:creationId xmlns:p14="http://schemas.microsoft.com/office/powerpoint/2010/main" val="1629514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082048" cy="1729454"/>
          </a:xfrm>
        </p:spPr>
        <p:txBody>
          <a:bodyPr>
            <a:normAutofit fontScale="90000"/>
          </a:bodyPr>
          <a:lstStyle/>
          <a:p>
            <a:pPr algn="ctr"/>
            <a:r>
              <a:rPr lang="en-CA" b="1" dirty="0">
                <a:solidFill>
                  <a:srgbClr val="FF0000"/>
                </a:solidFill>
              </a:rPr>
              <a:t>To Make these Decisions,</a:t>
            </a:r>
            <a:r>
              <a:rPr lang="en-US" b="1" dirty="0">
                <a:solidFill>
                  <a:srgbClr val="FF0000"/>
                </a:solidFill>
              </a:rPr>
              <a:t> </a:t>
            </a:r>
            <a:br>
              <a:rPr lang="en-US" b="1" dirty="0">
                <a:solidFill>
                  <a:srgbClr val="FF0000"/>
                </a:solidFill>
              </a:rPr>
            </a:br>
            <a:r>
              <a:rPr lang="en-US" b="1" dirty="0">
                <a:solidFill>
                  <a:srgbClr val="FF0000"/>
                </a:solidFill>
              </a:rPr>
              <a:t>Older Couples may be Concerned with</a:t>
            </a:r>
            <a:r>
              <a:rPr lang="en-US" dirty="0">
                <a:solidFill>
                  <a:srgbClr val="FF0000"/>
                </a:solidFill>
              </a:rPr>
              <a:t/>
            </a:r>
            <a:br>
              <a:rPr lang="en-US" dirty="0">
                <a:solidFill>
                  <a:srgbClr val="FF0000"/>
                </a:solidFill>
              </a:rPr>
            </a:br>
            <a:endParaRPr lang="en-CA" b="1" dirty="0">
              <a:solidFill>
                <a:srgbClr val="FF0000"/>
              </a:solidFill>
            </a:endParaRPr>
          </a:p>
        </p:txBody>
      </p:sp>
      <p:sp>
        <p:nvSpPr>
          <p:cNvPr id="3" name="Content Placeholder 2"/>
          <p:cNvSpPr>
            <a:spLocks noGrp="1"/>
          </p:cNvSpPr>
          <p:nvPr>
            <p:ph idx="1"/>
          </p:nvPr>
        </p:nvSpPr>
        <p:spPr>
          <a:xfrm>
            <a:off x="838200" y="2273967"/>
            <a:ext cx="10515600" cy="3902995"/>
          </a:xfrm>
        </p:spPr>
        <p:txBody>
          <a:bodyPr>
            <a:normAutofit/>
          </a:bodyPr>
          <a:lstStyle/>
          <a:p>
            <a:pPr marL="0" indent="0">
              <a:buNone/>
            </a:pPr>
            <a:endParaRPr lang="en-US" dirty="0"/>
          </a:p>
          <a:p>
            <a:pPr marL="0" indent="0">
              <a:buNone/>
            </a:pPr>
            <a:r>
              <a:rPr lang="en-US" dirty="0"/>
              <a:t>	</a:t>
            </a:r>
            <a:r>
              <a:rPr lang="en-US" u="sng" dirty="0"/>
              <a:t>Joint Life Expectancy</a:t>
            </a:r>
            <a:r>
              <a:rPr lang="en-US" dirty="0"/>
              <a:t>: the expected number of years both spouses will be alive </a:t>
            </a:r>
          </a:p>
          <a:p>
            <a:pPr marL="0" indent="0">
              <a:buNone/>
            </a:pPr>
            <a:endParaRPr lang="is-IS" dirty="0"/>
          </a:p>
          <a:p>
            <a:pPr marL="0" indent="0">
              <a:buNone/>
            </a:pPr>
            <a:r>
              <a:rPr lang="en-US" dirty="0"/>
              <a:t>	</a:t>
            </a:r>
            <a:r>
              <a:rPr lang="en-US" u="sng" dirty="0"/>
              <a:t>Survivor Life Expectancy</a:t>
            </a:r>
            <a:r>
              <a:rPr lang="en-US" dirty="0"/>
              <a:t>:  who will be the surviving spouse and the expected number of years she (he) will be alive as a widow  (widower). </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5</a:t>
            </a:fld>
            <a:endParaRPr lang="en-CA" dirty="0"/>
          </a:p>
        </p:txBody>
      </p:sp>
    </p:spTree>
    <p:extLst>
      <p:ext uri="{BB962C8B-B14F-4D97-AF65-F5344CB8AC3E}">
        <p14:creationId xmlns:p14="http://schemas.microsoft.com/office/powerpoint/2010/main" val="367288559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7E20C-A095-634A-9555-AB02FFE0F17C}"/>
              </a:ext>
            </a:extLst>
          </p:cNvPr>
          <p:cNvSpPr>
            <a:spLocks noGrp="1"/>
          </p:cNvSpPr>
          <p:nvPr>
            <p:ph type="title"/>
          </p:nvPr>
        </p:nvSpPr>
        <p:spPr/>
        <p:txBody>
          <a:bodyPr>
            <a:normAutofit/>
          </a:bodyPr>
          <a:lstStyle/>
          <a:p>
            <a:pPr algn="ctr"/>
            <a:r>
              <a:rPr lang="en-US" sz="4000" b="1" dirty="0" smtClean="0">
                <a:solidFill>
                  <a:srgbClr val="FF0000"/>
                </a:solidFill>
              </a:rPr>
              <a:t>Conclusions - 3</a:t>
            </a:r>
            <a:endParaRPr lang="en-US" sz="4000" b="1" dirty="0">
              <a:solidFill>
                <a:srgbClr val="FF0000"/>
              </a:solidFill>
            </a:endParaRPr>
          </a:p>
        </p:txBody>
      </p:sp>
      <p:sp>
        <p:nvSpPr>
          <p:cNvPr id="3" name="Content Placeholder 2">
            <a:extLst>
              <a:ext uri="{FF2B5EF4-FFF2-40B4-BE49-F238E27FC236}">
                <a16:creationId xmlns:a16="http://schemas.microsoft.com/office/drawing/2014/main" id="{3F42E284-1DCD-0540-8647-F2F9B7A8D89F}"/>
              </a:ext>
            </a:extLst>
          </p:cNvPr>
          <p:cNvSpPr>
            <a:spLocks noGrp="1"/>
          </p:cNvSpPr>
          <p:nvPr>
            <p:ph idx="1"/>
          </p:nvPr>
        </p:nvSpPr>
        <p:spPr>
          <a:xfrm>
            <a:off x="1114097" y="1825625"/>
            <a:ext cx="9995338" cy="4351338"/>
          </a:xfrm>
        </p:spPr>
        <p:txBody>
          <a:bodyPr>
            <a:normAutofit/>
          </a:bodyPr>
          <a:lstStyle/>
          <a:p>
            <a:pPr marL="0" indent="0">
              <a:buNone/>
            </a:pPr>
            <a:r>
              <a:rPr lang="en-US" sz="3000" dirty="0"/>
              <a:t>	Government should provide more accessible </a:t>
            </a:r>
            <a:endParaRPr lang="en-US" sz="3000" dirty="0" smtClean="0"/>
          </a:p>
          <a:p>
            <a:pPr marL="0" indent="0">
              <a:buNone/>
            </a:pPr>
            <a:r>
              <a:rPr lang="en-US" sz="3000" dirty="0" smtClean="0"/>
              <a:t>information </a:t>
            </a:r>
            <a:r>
              <a:rPr lang="en-US" sz="3000" dirty="0"/>
              <a:t>about these risks</a:t>
            </a:r>
            <a:r>
              <a:rPr lang="en-US" sz="3000" dirty="0" smtClean="0"/>
              <a:t>.</a:t>
            </a:r>
          </a:p>
          <a:p>
            <a:pPr marL="0" indent="0">
              <a:buNone/>
            </a:pPr>
            <a:r>
              <a:rPr lang="en-US" sz="3200" dirty="0" smtClean="0"/>
              <a:t>	Formal </a:t>
            </a:r>
            <a:r>
              <a:rPr lang="en-US" sz="3200" dirty="0"/>
              <a:t>insurance arrangements are crucial, </a:t>
            </a:r>
            <a:r>
              <a:rPr lang="en-US" sz="3200" dirty="0" smtClean="0"/>
              <a:t>including</a:t>
            </a:r>
            <a:endParaRPr lang="en-US" sz="3200" dirty="0"/>
          </a:p>
          <a:p>
            <a:pPr marL="0" indent="0">
              <a:buNone/>
            </a:pPr>
            <a:r>
              <a:rPr lang="en-US" sz="3200" dirty="0"/>
              <a:t>		</a:t>
            </a:r>
            <a:r>
              <a:rPr lang="en-US" sz="3200" dirty="0" smtClean="0"/>
              <a:t>Government </a:t>
            </a:r>
            <a:r>
              <a:rPr lang="en-US" sz="3200" dirty="0"/>
              <a:t>annuities and insurance such as social security, Medicare, and Medicaid. </a:t>
            </a:r>
          </a:p>
          <a:p>
            <a:pPr marL="0" indent="0">
              <a:buNone/>
            </a:pPr>
            <a:r>
              <a:rPr lang="en-US" sz="3200" dirty="0"/>
              <a:t>		</a:t>
            </a:r>
            <a:r>
              <a:rPr lang="en-US" sz="3200" dirty="0" smtClean="0"/>
              <a:t>Private </a:t>
            </a:r>
            <a:r>
              <a:rPr lang="en-US" sz="3200" dirty="0"/>
              <a:t>annuities and long-term care insurance. </a:t>
            </a:r>
          </a:p>
          <a:p>
            <a:pPr marL="0" indent="0">
              <a:buNone/>
            </a:pPr>
            <a:r>
              <a:rPr lang="en-US" sz="3200" dirty="0"/>
              <a:t> 	Informal insurance arrangements – care provided by family members – are also crucial.</a:t>
            </a:r>
          </a:p>
          <a:p>
            <a:pPr marL="0" indent="0">
              <a:buNone/>
            </a:pPr>
            <a:endParaRPr lang="en-US" sz="3000" dirty="0"/>
          </a:p>
        </p:txBody>
      </p:sp>
      <p:sp>
        <p:nvSpPr>
          <p:cNvPr id="4" name="Slide Number Placeholder 3">
            <a:extLst>
              <a:ext uri="{FF2B5EF4-FFF2-40B4-BE49-F238E27FC236}">
                <a16:creationId xmlns:a16="http://schemas.microsoft.com/office/drawing/2014/main" id="{63433497-44F2-9345-B8F7-50480977B346}"/>
              </a:ext>
            </a:extLst>
          </p:cNvPr>
          <p:cNvSpPr>
            <a:spLocks noGrp="1"/>
          </p:cNvSpPr>
          <p:nvPr>
            <p:ph type="sldNum" sz="quarter" idx="12"/>
          </p:nvPr>
        </p:nvSpPr>
        <p:spPr/>
        <p:txBody>
          <a:bodyPr/>
          <a:lstStyle/>
          <a:p>
            <a:fld id="{BF7BF5F3-0152-45DB-9E2A-421BF119A7F3}" type="slidenum">
              <a:rPr lang="en-CA" smtClean="0"/>
              <a:t>50</a:t>
            </a:fld>
            <a:endParaRPr lang="en-CA" dirty="0"/>
          </a:p>
        </p:txBody>
      </p:sp>
    </p:spTree>
    <p:extLst>
      <p:ext uri="{BB962C8B-B14F-4D97-AF65-F5344CB8AC3E}">
        <p14:creationId xmlns:p14="http://schemas.microsoft.com/office/powerpoint/2010/main" val="41526270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Conclusions - 4</a:t>
            </a:r>
            <a:endParaRPr lang="en-US" dirty="0"/>
          </a:p>
        </p:txBody>
      </p:sp>
      <p:sp>
        <p:nvSpPr>
          <p:cNvPr id="3" name="Content Placeholder 2"/>
          <p:cNvSpPr>
            <a:spLocks noGrp="1"/>
          </p:cNvSpPr>
          <p:nvPr>
            <p:ph idx="1"/>
          </p:nvPr>
        </p:nvSpPr>
        <p:spPr/>
        <p:txBody>
          <a:bodyPr>
            <a:normAutofit/>
          </a:bodyPr>
          <a:lstStyle/>
          <a:p>
            <a:pPr marL="0" indent="0">
              <a:buNone/>
            </a:pPr>
            <a:r>
              <a:rPr lang="en-US" dirty="0"/>
              <a:t>For </a:t>
            </a:r>
            <a:r>
              <a:rPr lang="en-US" dirty="0" smtClean="0"/>
              <a:t>Demography:</a:t>
            </a:r>
            <a:endParaRPr lang="en-US" dirty="0"/>
          </a:p>
          <a:p>
            <a:pPr marL="0" indent="0">
              <a:buNone/>
            </a:pPr>
            <a:endParaRPr lang="en-US" dirty="0"/>
          </a:p>
          <a:p>
            <a:pPr marL="0" indent="0">
              <a:buNone/>
            </a:pPr>
            <a:r>
              <a:rPr lang="en-US" dirty="0"/>
              <a:t>	</a:t>
            </a:r>
            <a:r>
              <a:rPr lang="en-US" dirty="0" smtClean="0"/>
              <a:t>Instead of focusing almost exclusively on individuals, do pairs (or triples) of individuals related by blood or marriage (sibling pairs, parents and children, grandparents and grandchildren, married couples) deserve more attention. </a:t>
            </a:r>
          </a:p>
          <a:p>
            <a:pPr marL="0" indent="0">
              <a:buNone/>
            </a:pPr>
            <a:r>
              <a:rPr lang="en-US" dirty="0" smtClean="0"/>
              <a:t> </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51</a:t>
            </a:fld>
            <a:endParaRPr lang="en-CA" dirty="0"/>
          </a:p>
        </p:txBody>
      </p:sp>
    </p:spTree>
    <p:extLst>
      <p:ext uri="{BB962C8B-B14F-4D97-AF65-F5344CB8AC3E}">
        <p14:creationId xmlns:p14="http://schemas.microsoft.com/office/powerpoint/2010/main" val="31184699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solidFill>
                  <a:srgbClr val="FF0000"/>
                </a:solidFill>
              </a:rPr>
              <a:t>Conclusions - 5</a:t>
            </a:r>
            <a:endParaRPr lang="en-US" sz="4000" b="1" dirty="0">
              <a:solidFill>
                <a:srgbClr val="FF0000"/>
              </a:solidFill>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For economics:</a:t>
            </a:r>
          </a:p>
          <a:p>
            <a:pPr marL="0" indent="0">
              <a:buNone/>
            </a:pPr>
            <a:endParaRPr lang="en-US" dirty="0" smtClean="0"/>
          </a:p>
          <a:p>
            <a:pPr marL="0" indent="0">
              <a:buNone/>
            </a:pPr>
            <a:r>
              <a:rPr lang="en-US" dirty="0"/>
              <a:t>	The standard individual life cycle model solves all problems related to couples by assuming away both the problems and the couples. </a:t>
            </a:r>
            <a:endParaRPr lang="en-US" dirty="0" smtClean="0"/>
          </a:p>
          <a:p>
            <a:pPr marL="0" indent="0">
              <a:buNone/>
            </a:pPr>
            <a:r>
              <a:rPr lang="en-US" dirty="0"/>
              <a:t>	</a:t>
            </a:r>
            <a:r>
              <a:rPr lang="en-US" dirty="0" smtClean="0"/>
              <a:t> </a:t>
            </a:r>
            <a:r>
              <a:rPr lang="en-US" dirty="0"/>
              <a:t>We need to ask</a:t>
            </a:r>
            <a:r>
              <a:rPr lang="en-US" dirty="0" smtClean="0"/>
              <a:t>: “Is there a version of the life cycle model that works for couples?” </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52</a:t>
            </a:fld>
            <a:endParaRPr lang="en-CA" dirty="0"/>
          </a:p>
        </p:txBody>
      </p:sp>
    </p:spTree>
    <p:extLst>
      <p:ext uri="{BB962C8B-B14F-4D97-AF65-F5344CB8AC3E}">
        <p14:creationId xmlns:p14="http://schemas.microsoft.com/office/powerpoint/2010/main" val="17192784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07258-1BD8-5C47-8D2C-87C436340F52}"/>
              </a:ext>
            </a:extLst>
          </p:cNvPr>
          <p:cNvSpPr>
            <a:spLocks noGrp="1"/>
          </p:cNvSpPr>
          <p:nvPr>
            <p:ph type="title"/>
          </p:nvPr>
        </p:nvSpPr>
        <p:spPr/>
        <p:txBody>
          <a:bodyPr>
            <a:normAutofit/>
          </a:bodyPr>
          <a:lstStyle/>
          <a:p>
            <a:pPr algn="ctr"/>
            <a:r>
              <a:rPr lang="en-US" sz="4000" b="1" dirty="0">
                <a:solidFill>
                  <a:srgbClr val="FF0000"/>
                </a:solidFill>
              </a:rPr>
              <a:t>Thank You For Your Attention</a:t>
            </a:r>
            <a:endParaRPr lang="en-US" sz="4000" dirty="0">
              <a:solidFill>
                <a:srgbClr val="FF0000"/>
              </a:solidFill>
            </a:endParaRPr>
          </a:p>
        </p:txBody>
      </p:sp>
      <p:sp>
        <p:nvSpPr>
          <p:cNvPr id="3" name="Content Placeholder 2">
            <a:extLst>
              <a:ext uri="{FF2B5EF4-FFF2-40B4-BE49-F238E27FC236}">
                <a16:creationId xmlns:a16="http://schemas.microsoft.com/office/drawing/2014/main" id="{A2E92556-11DE-944B-B8EA-C8DB0DA4D011}"/>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272B8022-1CF0-164E-8BA0-1FD56FC79325}"/>
              </a:ext>
            </a:extLst>
          </p:cNvPr>
          <p:cNvSpPr>
            <a:spLocks noGrp="1"/>
          </p:cNvSpPr>
          <p:nvPr>
            <p:ph type="sldNum" sz="quarter" idx="12"/>
          </p:nvPr>
        </p:nvSpPr>
        <p:spPr/>
        <p:txBody>
          <a:bodyPr/>
          <a:lstStyle/>
          <a:p>
            <a:fld id="{BF7BF5F3-0152-45DB-9E2A-421BF119A7F3}" type="slidenum">
              <a:rPr lang="en-CA" smtClean="0"/>
              <a:t>53</a:t>
            </a:fld>
            <a:endParaRPr lang="en-CA" dirty="0"/>
          </a:p>
        </p:txBody>
      </p:sp>
    </p:spTree>
    <p:extLst>
      <p:ext uri="{BB962C8B-B14F-4D97-AF65-F5344CB8AC3E}">
        <p14:creationId xmlns:p14="http://schemas.microsoft.com/office/powerpoint/2010/main" val="568514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rgbClr val="FF0000"/>
                </a:solidFill>
              </a:rPr>
              <a:t>Intuitions - 1</a:t>
            </a:r>
          </a:p>
        </p:txBody>
      </p:sp>
      <p:sp>
        <p:nvSpPr>
          <p:cNvPr id="3" name="Content Placeholder 2"/>
          <p:cNvSpPr>
            <a:spLocks noGrp="1"/>
          </p:cNvSpPr>
          <p:nvPr>
            <p:ph idx="1"/>
          </p:nvPr>
        </p:nvSpPr>
        <p:spPr>
          <a:xfrm>
            <a:off x="838200" y="1690688"/>
            <a:ext cx="10515600" cy="4351338"/>
          </a:xfrm>
        </p:spPr>
        <p:txBody>
          <a:bodyPr>
            <a:normAutofit fontScale="85000" lnSpcReduction="20000"/>
          </a:bodyPr>
          <a:lstStyle/>
          <a:p>
            <a:pPr marL="0" indent="0">
              <a:buNone/>
            </a:pPr>
            <a:r>
              <a:rPr lang="en-US" sz="3100" dirty="0"/>
              <a:t>Janice Compton and I first encountered these </a:t>
            </a:r>
            <a:r>
              <a:rPr lang="en-US" sz="3100" dirty="0" smtClean="0"/>
              <a:t>questions </a:t>
            </a:r>
            <a:r>
              <a:rPr lang="en-US" sz="3100" dirty="0"/>
              <a:t>in a Sloan Foundation-NBER project on the retirement behavior of older women. Our initial focus was on retirement behavior, not on demography. For demography, we relied on our intuition, which was a mistake.</a:t>
            </a:r>
          </a:p>
          <a:p>
            <a:pPr marL="0" indent="0">
              <a:buNone/>
            </a:pPr>
            <a:r>
              <a:rPr lang="en-US" sz="3100" dirty="0"/>
              <a:t>Recall: </a:t>
            </a:r>
          </a:p>
          <a:p>
            <a:pPr marL="0" indent="0">
              <a:buNone/>
            </a:pPr>
            <a:r>
              <a:rPr lang="en-US" sz="3100" dirty="0"/>
              <a:t>	Her Life Expectancy is  </a:t>
            </a:r>
            <a:r>
              <a:rPr lang="en-US" sz="3100" dirty="0" smtClean="0"/>
              <a:t>25 </a:t>
            </a:r>
            <a:r>
              <a:rPr lang="en-US" sz="3100" dirty="0"/>
              <a:t>years    </a:t>
            </a:r>
          </a:p>
          <a:p>
            <a:pPr marL="0" indent="0">
              <a:buNone/>
            </a:pPr>
            <a:r>
              <a:rPr lang="en-US" sz="3100" dirty="0"/>
              <a:t>	His Life Expectancy is   </a:t>
            </a:r>
            <a:r>
              <a:rPr lang="en-US" sz="3100" dirty="0" smtClean="0"/>
              <a:t>20  </a:t>
            </a:r>
            <a:r>
              <a:rPr lang="en-US" sz="3100" dirty="0"/>
              <a:t>years</a:t>
            </a:r>
          </a:p>
          <a:p>
            <a:pPr marL="0" indent="0">
              <a:buNone/>
            </a:pPr>
            <a:r>
              <a:rPr lang="en-US" sz="3100" dirty="0" smtClean="0">
                <a:solidFill>
                  <a:srgbClr val="FF0000"/>
                </a:solidFill>
              </a:rPr>
              <a:t>Our initial intuitions </a:t>
            </a:r>
            <a:r>
              <a:rPr lang="en-US" sz="3100" dirty="0" smtClean="0"/>
              <a:t>were </a:t>
            </a:r>
            <a:r>
              <a:rPr lang="en-US" sz="3100" dirty="0"/>
              <a:t>that these individual life expectancies imply that</a:t>
            </a:r>
          </a:p>
          <a:p>
            <a:pPr marL="0" indent="0">
              <a:buNone/>
            </a:pPr>
            <a:r>
              <a:rPr lang="en-US" sz="3100" dirty="0"/>
              <a:t>1. The couple’s joint life expectancy would be about </a:t>
            </a:r>
            <a:r>
              <a:rPr lang="en-US" sz="3100" dirty="0" smtClean="0"/>
              <a:t>20 </a:t>
            </a:r>
            <a:r>
              <a:rPr lang="en-US" sz="3100" dirty="0"/>
              <a:t>years.</a:t>
            </a:r>
          </a:p>
          <a:p>
            <a:pPr marL="0" indent="0">
              <a:buNone/>
            </a:pPr>
            <a:r>
              <a:rPr lang="en-US" sz="3100" dirty="0"/>
              <a:t>2. The wife would be the surviving spouse.</a:t>
            </a:r>
          </a:p>
          <a:p>
            <a:pPr marL="0" indent="0">
              <a:buNone/>
            </a:pPr>
            <a:r>
              <a:rPr lang="en-US" sz="3100" dirty="0"/>
              <a:t>3. </a:t>
            </a:r>
            <a:r>
              <a:rPr lang="en-US" sz="3100" dirty="0" smtClean="0"/>
              <a:t>After becoming a widow, she </a:t>
            </a:r>
            <a:r>
              <a:rPr lang="en-US" sz="3100" dirty="0"/>
              <a:t>would live about 5 </a:t>
            </a:r>
            <a:r>
              <a:rPr lang="en-US" sz="3100" dirty="0" smtClean="0"/>
              <a:t>years.</a:t>
            </a:r>
            <a:endParaRPr lang="en-US" sz="3100"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6</a:t>
            </a:fld>
            <a:endParaRPr lang="en-CA" dirty="0"/>
          </a:p>
        </p:txBody>
      </p:sp>
    </p:spTree>
    <p:extLst>
      <p:ext uri="{BB962C8B-B14F-4D97-AF65-F5344CB8AC3E}">
        <p14:creationId xmlns:p14="http://schemas.microsoft.com/office/powerpoint/2010/main" val="156789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rgbClr val="FF0000"/>
                </a:solidFill>
              </a:rPr>
              <a:t>Intuitions - 2</a:t>
            </a:r>
            <a:endParaRPr lang="en-US" sz="4000"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dirty="0"/>
              <a:t>It took us a long time </a:t>
            </a:r>
          </a:p>
          <a:p>
            <a:pPr marL="0" indent="0">
              <a:buNone/>
            </a:pPr>
            <a:r>
              <a:rPr lang="en-US" dirty="0" smtClean="0"/>
              <a:t>* to </a:t>
            </a:r>
            <a:r>
              <a:rPr lang="en-US" dirty="0"/>
              <a:t>understand why these </a:t>
            </a:r>
            <a:r>
              <a:rPr lang="en-US" dirty="0" smtClean="0"/>
              <a:t>three </a:t>
            </a:r>
            <a:r>
              <a:rPr lang="en-US" dirty="0"/>
              <a:t>intuitions are wrong and</a:t>
            </a:r>
          </a:p>
          <a:p>
            <a:pPr marL="0" indent="0">
              <a:buNone/>
            </a:pPr>
            <a:r>
              <a:rPr lang="en-US" dirty="0" smtClean="0"/>
              <a:t>* to </a:t>
            </a:r>
            <a:r>
              <a:rPr lang="en-US" dirty="0"/>
              <a:t>figure out how to </a:t>
            </a:r>
            <a:r>
              <a:rPr lang="en-US" dirty="0" smtClean="0"/>
              <a:t>calculate  </a:t>
            </a:r>
            <a:endParaRPr lang="en-US" dirty="0"/>
          </a:p>
          <a:p>
            <a:pPr marL="0" indent="0">
              <a:buNone/>
            </a:pPr>
            <a:r>
              <a:rPr lang="en-US" dirty="0"/>
              <a:t>	joint life expectancy and </a:t>
            </a:r>
          </a:p>
          <a:p>
            <a:pPr marL="0" indent="0">
              <a:buNone/>
            </a:pPr>
            <a:r>
              <a:rPr lang="en-US" dirty="0"/>
              <a:t>	survivor life </a:t>
            </a:r>
            <a:r>
              <a:rPr lang="en-US" dirty="0" smtClean="0"/>
              <a:t>expectancy</a:t>
            </a:r>
          </a:p>
          <a:p>
            <a:pPr marL="0" indent="0">
              <a:buNone/>
            </a:pPr>
            <a:r>
              <a:rPr lang="en-US" dirty="0" smtClean="0"/>
              <a:t>* to realize that these calculations require couples’ data</a:t>
            </a:r>
            <a:endParaRPr lang="en-US" dirty="0"/>
          </a:p>
          <a:p>
            <a:pPr marL="0" indent="0">
              <a:buNone/>
            </a:pPr>
            <a:r>
              <a:rPr lang="en-US" dirty="0" smtClean="0"/>
              <a:t>* </a:t>
            </a:r>
            <a:r>
              <a:rPr lang="en-US" dirty="0"/>
              <a:t>to understand that couple decision making and public policy often require more complex indicators of longevity than life </a:t>
            </a:r>
            <a:r>
              <a:rPr lang="en-US" dirty="0" smtClean="0"/>
              <a:t>expectancies. </a:t>
            </a:r>
          </a:p>
        </p:txBody>
      </p:sp>
      <p:sp>
        <p:nvSpPr>
          <p:cNvPr id="4" name="Slide Number Placeholder 3"/>
          <p:cNvSpPr>
            <a:spLocks noGrp="1"/>
          </p:cNvSpPr>
          <p:nvPr>
            <p:ph type="sldNum" sz="quarter" idx="12"/>
          </p:nvPr>
        </p:nvSpPr>
        <p:spPr/>
        <p:txBody>
          <a:bodyPr/>
          <a:lstStyle/>
          <a:p>
            <a:fld id="{BF7BF5F3-0152-45DB-9E2A-421BF119A7F3}" type="slidenum">
              <a:rPr lang="en-CA" smtClean="0"/>
              <a:t>7</a:t>
            </a:fld>
            <a:endParaRPr lang="en-CA" dirty="0"/>
          </a:p>
        </p:txBody>
      </p:sp>
    </p:spTree>
    <p:extLst>
      <p:ext uri="{BB962C8B-B14F-4D97-AF65-F5344CB8AC3E}">
        <p14:creationId xmlns:p14="http://schemas.microsoft.com/office/powerpoint/2010/main" val="1415591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solidFill>
                  <a:srgbClr val="FF0000"/>
                </a:solidFill>
              </a:rPr>
              <a:t>Two General Points</a:t>
            </a:r>
            <a:endParaRPr lang="en-US" sz="4000" dirty="0"/>
          </a:p>
        </p:txBody>
      </p:sp>
      <p:sp>
        <p:nvSpPr>
          <p:cNvPr id="3" name="Content Placeholder 2"/>
          <p:cNvSpPr>
            <a:spLocks noGrp="1"/>
          </p:cNvSpPr>
          <p:nvPr>
            <p:ph idx="1"/>
          </p:nvPr>
        </p:nvSpPr>
        <p:spPr/>
        <p:txBody>
          <a:bodyPr/>
          <a:lstStyle/>
          <a:p>
            <a:pPr marL="0" indent="0">
              <a:buNone/>
            </a:pPr>
            <a:r>
              <a:rPr lang="en-US" dirty="0" smtClean="0"/>
              <a:t>This is a descriptive paper. We do not have an identification strategy for sorting out selection into marriage, assortative marriage, and the protective effects of marriage.</a:t>
            </a:r>
          </a:p>
          <a:p>
            <a:pPr marL="0" indent="0">
              <a:buNone/>
            </a:pPr>
            <a:endParaRPr lang="en-US" dirty="0"/>
          </a:p>
          <a:p>
            <a:pPr marL="0" indent="0">
              <a:buNone/>
            </a:pPr>
            <a:r>
              <a:rPr lang="en-US" dirty="0" smtClean="0"/>
              <a:t>This paper is about cohort life expectancy, not period life expectancy.  We focus on couples that, in 1986-1990 reported to the NHIS they were married, that the wife was about 60 and that the husband about 62. </a:t>
            </a:r>
          </a:p>
          <a:p>
            <a:endParaRPr lang="en-US" dirty="0"/>
          </a:p>
          <a:p>
            <a:endParaRPr lang="en-US" dirty="0" smtClean="0"/>
          </a:p>
          <a:p>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8</a:t>
            </a:fld>
            <a:endParaRPr lang="en-CA" dirty="0"/>
          </a:p>
        </p:txBody>
      </p:sp>
    </p:spTree>
    <p:extLst>
      <p:ext uri="{BB962C8B-B14F-4D97-AF65-F5344CB8AC3E}">
        <p14:creationId xmlns:p14="http://schemas.microsoft.com/office/powerpoint/2010/main" val="205699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A212F-9C69-8B4C-AAE1-E1C2BC24605B}"/>
              </a:ext>
            </a:extLst>
          </p:cNvPr>
          <p:cNvSpPr>
            <a:spLocks noGrp="1"/>
          </p:cNvSpPr>
          <p:nvPr>
            <p:ph type="title"/>
          </p:nvPr>
        </p:nvSpPr>
        <p:spPr/>
        <p:txBody>
          <a:bodyPr>
            <a:normAutofit/>
          </a:bodyPr>
          <a:lstStyle/>
          <a:p>
            <a:pPr algn="ctr"/>
            <a:r>
              <a:rPr lang="en-US" sz="4000" b="1" dirty="0" smtClean="0">
                <a:solidFill>
                  <a:srgbClr val="FF0000"/>
                </a:solidFill>
              </a:rPr>
              <a:t>Road Map</a:t>
            </a:r>
            <a:endParaRPr lang="en-US" sz="4000" b="1" dirty="0">
              <a:solidFill>
                <a:srgbClr val="FF0000"/>
              </a:solidFill>
            </a:endParaRPr>
          </a:p>
        </p:txBody>
      </p:sp>
      <p:sp>
        <p:nvSpPr>
          <p:cNvPr id="3" name="Content Placeholder 2">
            <a:extLst>
              <a:ext uri="{FF2B5EF4-FFF2-40B4-BE49-F238E27FC236}">
                <a16:creationId xmlns:a16="http://schemas.microsoft.com/office/drawing/2014/main" id="{2E25FC4B-0C5A-5643-8807-498C33237ECF}"/>
              </a:ext>
            </a:extLst>
          </p:cNvPr>
          <p:cNvSpPr>
            <a:spLocks noGrp="1"/>
          </p:cNvSpPr>
          <p:nvPr>
            <p:ph idx="1"/>
          </p:nvPr>
        </p:nvSpPr>
        <p:spPr/>
        <p:txBody>
          <a:bodyPr>
            <a:normAutofit/>
          </a:bodyPr>
          <a:lstStyle/>
          <a:p>
            <a:pPr marL="0" indent="0">
              <a:buNone/>
            </a:pPr>
            <a:r>
              <a:rPr lang="en-US" dirty="0"/>
              <a:t>We first explain why these three intuitions are wrong.</a:t>
            </a:r>
          </a:p>
          <a:p>
            <a:pPr marL="0" indent="0">
              <a:buNone/>
            </a:pPr>
            <a:r>
              <a:rPr lang="en-US" dirty="0"/>
              <a:t>We then provide estimates of joint </a:t>
            </a:r>
            <a:r>
              <a:rPr lang="en-US" dirty="0" smtClean="0"/>
              <a:t>longevity </a:t>
            </a:r>
            <a:r>
              <a:rPr lang="en-US" dirty="0"/>
              <a:t>and survivor </a:t>
            </a:r>
            <a:r>
              <a:rPr lang="en-US" dirty="0" smtClean="0"/>
              <a:t>longevity based </a:t>
            </a:r>
            <a:r>
              <a:rPr lang="en-US" dirty="0"/>
              <a:t>on the NHIS data.</a:t>
            </a:r>
          </a:p>
          <a:p>
            <a:pPr marL="0" indent="0">
              <a:buNone/>
            </a:pPr>
            <a:r>
              <a:rPr lang="en-US" dirty="0" smtClean="0"/>
              <a:t>Evidence that </a:t>
            </a:r>
            <a:r>
              <a:rPr lang="en-US" dirty="0"/>
              <a:t>married people live </a:t>
            </a:r>
            <a:r>
              <a:rPr lang="en-US" dirty="0" smtClean="0"/>
              <a:t>longer. </a:t>
            </a:r>
          </a:p>
          <a:p>
            <a:pPr marL="0" indent="0">
              <a:buNone/>
            </a:pPr>
            <a:r>
              <a:rPr lang="en-US" dirty="0"/>
              <a:t>L</a:t>
            </a:r>
            <a:r>
              <a:rPr lang="en-US" dirty="0" smtClean="0"/>
              <a:t>imitations of NHIS data: </a:t>
            </a:r>
          </a:p>
          <a:p>
            <a:pPr marL="0" indent="0">
              <a:buNone/>
            </a:pPr>
            <a:r>
              <a:rPr lang="en-US" dirty="0"/>
              <a:t>	</a:t>
            </a:r>
            <a:r>
              <a:rPr lang="en-US" dirty="0" smtClean="0"/>
              <a:t>small sample sizes</a:t>
            </a:r>
          </a:p>
          <a:p>
            <a:pPr marL="0" indent="0">
              <a:buNone/>
            </a:pPr>
            <a:r>
              <a:rPr lang="en-US" dirty="0"/>
              <a:t>	</a:t>
            </a:r>
            <a:r>
              <a:rPr lang="en-US" dirty="0" smtClean="0"/>
              <a:t>censoring.</a:t>
            </a:r>
            <a:endParaRPr lang="en-US" dirty="0"/>
          </a:p>
          <a:p>
            <a:pPr marL="0" indent="0">
              <a:buNone/>
            </a:pPr>
            <a:r>
              <a:rPr lang="en-US" dirty="0" smtClean="0"/>
              <a:t>Using “longevity matrices” to </a:t>
            </a:r>
            <a:r>
              <a:rPr lang="en-US" dirty="0"/>
              <a:t>investigate the dispersion of longevity is around </a:t>
            </a:r>
            <a:r>
              <a:rPr lang="en-US" dirty="0" smtClean="0"/>
              <a:t>its mean and median.</a:t>
            </a:r>
            <a:endParaRPr lang="en-US" dirty="0"/>
          </a:p>
        </p:txBody>
      </p:sp>
      <p:sp>
        <p:nvSpPr>
          <p:cNvPr id="4" name="Slide Number Placeholder 3">
            <a:extLst>
              <a:ext uri="{FF2B5EF4-FFF2-40B4-BE49-F238E27FC236}">
                <a16:creationId xmlns:a16="http://schemas.microsoft.com/office/drawing/2014/main" id="{1B89DEAA-9986-B648-B038-C5AA7D1F4E5A}"/>
              </a:ext>
            </a:extLst>
          </p:cNvPr>
          <p:cNvSpPr>
            <a:spLocks noGrp="1"/>
          </p:cNvSpPr>
          <p:nvPr>
            <p:ph type="sldNum" sz="quarter" idx="12"/>
          </p:nvPr>
        </p:nvSpPr>
        <p:spPr/>
        <p:txBody>
          <a:bodyPr/>
          <a:lstStyle/>
          <a:p>
            <a:fld id="{BF7BF5F3-0152-45DB-9E2A-421BF119A7F3}" type="slidenum">
              <a:rPr lang="en-CA" smtClean="0"/>
              <a:t>9</a:t>
            </a:fld>
            <a:endParaRPr lang="en-CA" dirty="0"/>
          </a:p>
        </p:txBody>
      </p:sp>
    </p:spTree>
    <p:extLst>
      <p:ext uri="{BB962C8B-B14F-4D97-AF65-F5344CB8AC3E}">
        <p14:creationId xmlns:p14="http://schemas.microsoft.com/office/powerpoint/2010/main" val="6833289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1049</TotalTime>
  <Words>4166</Words>
  <Application>Microsoft Office PowerPoint</Application>
  <PresentationFormat>Widescreen</PresentationFormat>
  <Paragraphs>467</Paragraphs>
  <Slides>53</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53</vt:i4>
      </vt:variant>
    </vt:vector>
  </HeadingPairs>
  <TitlesOfParts>
    <vt:vector size="59" baseType="lpstr">
      <vt:lpstr>Arial</vt:lpstr>
      <vt:lpstr>Calibri</vt:lpstr>
      <vt:lpstr>Calibri Light</vt:lpstr>
      <vt:lpstr>Cambria Math</vt:lpstr>
      <vt:lpstr>Tahoma</vt:lpstr>
      <vt:lpstr>Office Theme</vt:lpstr>
      <vt:lpstr> Using Couples’ Data to  Calculate the Longevity of  Older Couples and Surviving Spouses</vt:lpstr>
      <vt:lpstr>Introduction</vt:lpstr>
      <vt:lpstr>Consider an Older Couple  Approaching Retirement Age</vt:lpstr>
      <vt:lpstr>Older Couples Make Decisions About </vt:lpstr>
      <vt:lpstr>To Make these Decisions,  Older Couples may be Concerned with </vt:lpstr>
      <vt:lpstr>Intuitions - 1</vt:lpstr>
      <vt:lpstr>Intuitions - 2</vt:lpstr>
      <vt:lpstr>Two General Points</vt:lpstr>
      <vt:lpstr>Road Map</vt:lpstr>
      <vt:lpstr>Who Should Care about  Joint and Survivor Longevity?</vt:lpstr>
      <vt:lpstr>The Literature - 1</vt:lpstr>
      <vt:lpstr>The Literature - 2</vt:lpstr>
      <vt:lpstr>Ending the Suspense:  Joint Life Expectancy</vt:lpstr>
      <vt:lpstr> Ending the Suspense:  Who Will be the Surviving Spouse? </vt:lpstr>
      <vt:lpstr>Ending the Suspense:  Survivor Life Expectancies</vt:lpstr>
      <vt:lpstr>What is Driving these Results? - 0</vt:lpstr>
      <vt:lpstr>Overlapping Distributions of  Age-Specific Mortality</vt:lpstr>
      <vt:lpstr>What is Driving these Results? - 1</vt:lpstr>
      <vt:lpstr>What is Driving our Results? - 2</vt:lpstr>
      <vt:lpstr>What is Driving our Results? - 3</vt:lpstr>
      <vt:lpstr>What is Driving our Results? - 4</vt:lpstr>
      <vt:lpstr>Mortality Distribution for Gertrude and Alice</vt:lpstr>
      <vt:lpstr> Random Longevity Matrix Showing   Joint and Survivor Life Expectancies</vt:lpstr>
      <vt:lpstr>PowerPoint Presentation</vt:lpstr>
      <vt:lpstr>Interpretation of the  Random Longevity Matrix</vt:lpstr>
      <vt:lpstr>PowerPoint Presentation</vt:lpstr>
      <vt:lpstr> The Data: National Health Interview Survey (NHIS)</vt:lpstr>
      <vt:lpstr>Definition of Marriage and Marital Status - 1</vt:lpstr>
      <vt:lpstr>Definition of Marriage and Marital Status - 2</vt:lpstr>
      <vt:lpstr>PowerPoint Presentation</vt:lpstr>
      <vt:lpstr>The Sample Size Problem - 1</vt:lpstr>
      <vt:lpstr>The Sample Size Problem - 2</vt:lpstr>
      <vt:lpstr>The Right Censoring Problem - 1</vt:lpstr>
      <vt:lpstr>Three Ways to Calculate Means and  Medians with Censored Data</vt:lpstr>
      <vt:lpstr>The Gompertz Distribution - 1</vt:lpstr>
      <vt:lpstr>The Gompertz Distribution - 2</vt:lpstr>
      <vt:lpstr>PowerPoint Presentation</vt:lpstr>
      <vt:lpstr>Median Longevity of Couples and Individuals</vt:lpstr>
      <vt:lpstr> Bounds on Median Survivor Longevity</vt:lpstr>
      <vt:lpstr> Random Longevity Matrices Again</vt:lpstr>
      <vt:lpstr> Actual Longevity Matrices - 1</vt:lpstr>
      <vt:lpstr>Longevity Matrix, Actual Couples</vt:lpstr>
      <vt:lpstr>Fat Tails - 1</vt:lpstr>
      <vt:lpstr>Fat Tails - 2</vt:lpstr>
      <vt:lpstr>Longevity Matrix, Actual Couples under Independence</vt:lpstr>
      <vt:lpstr>Difference</vt:lpstr>
      <vt:lpstr>PowerPoint Presentation</vt:lpstr>
      <vt:lpstr>Conclusions - 1</vt:lpstr>
      <vt:lpstr>Conclusions - 2</vt:lpstr>
      <vt:lpstr>Conclusions - 3</vt:lpstr>
      <vt:lpstr>Conclusions - 4</vt:lpstr>
      <vt:lpstr>Conclusions - 5</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Measuring the Longevity of Older Couples and the Life Expectancy of Surviving Spouses</dc:title>
  <dc:creator>Janice</dc:creator>
  <cp:lastModifiedBy>Pollak, Robert</cp:lastModifiedBy>
  <cp:revision>168</cp:revision>
  <cp:lastPrinted>2023-01-13T18:29:47Z</cp:lastPrinted>
  <dcterms:created xsi:type="dcterms:W3CDTF">2018-02-21T18:49:59Z</dcterms:created>
  <dcterms:modified xsi:type="dcterms:W3CDTF">2023-01-13T19:20:18Z</dcterms:modified>
</cp:coreProperties>
</file>