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8" r:id="rId2"/>
    <p:sldId id="473" r:id="rId3"/>
    <p:sldId id="472" r:id="rId4"/>
    <p:sldId id="499" r:id="rId5"/>
    <p:sldId id="500" r:id="rId6"/>
    <p:sldId id="520" r:id="rId7"/>
    <p:sldId id="466" r:id="rId8"/>
    <p:sldId id="521" r:id="rId9"/>
    <p:sldId id="516" r:id="rId10"/>
    <p:sldId id="522" r:id="rId11"/>
    <p:sldId id="517" r:id="rId12"/>
    <p:sldId id="518" r:id="rId13"/>
    <p:sldId id="524" r:id="rId14"/>
    <p:sldId id="519" r:id="rId15"/>
    <p:sldId id="523" r:id="rId16"/>
    <p:sldId id="526" r:id="rId17"/>
    <p:sldId id="527" r:id="rId18"/>
    <p:sldId id="528" r:id="rId19"/>
    <p:sldId id="503" r:id="rId20"/>
    <p:sldId id="468" r:id="rId21"/>
    <p:sldId id="462" r:id="rId22"/>
    <p:sldId id="487"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5ED33B7-630F-4AF0-AA8B-324E3AD95EAC}">
          <p14:sldIdLst>
            <p14:sldId id="258"/>
            <p14:sldId id="473"/>
            <p14:sldId id="472"/>
            <p14:sldId id="499"/>
            <p14:sldId id="500"/>
            <p14:sldId id="520"/>
            <p14:sldId id="466"/>
            <p14:sldId id="521"/>
            <p14:sldId id="516"/>
            <p14:sldId id="522"/>
            <p14:sldId id="517"/>
            <p14:sldId id="518"/>
            <p14:sldId id="524"/>
            <p14:sldId id="519"/>
            <p14:sldId id="523"/>
            <p14:sldId id="526"/>
            <p14:sldId id="527"/>
            <p14:sldId id="528"/>
            <p14:sldId id="503"/>
            <p14:sldId id="468"/>
            <p14:sldId id="462"/>
            <p14:sldId id="4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initials="C"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5146" autoAdjust="0"/>
  </p:normalViewPr>
  <p:slideViewPr>
    <p:cSldViewPr>
      <p:cViewPr varScale="1">
        <p:scale>
          <a:sx n="175" d="100"/>
          <a:sy n="175" d="100"/>
        </p:scale>
        <p:origin x="51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81045"/>
          </a:xfrm>
          <a:prstGeom prst="rect">
            <a:avLst/>
          </a:prstGeom>
        </p:spPr>
        <p:txBody>
          <a:bodyPr vert="horz" lIns="95069" tIns="47534" rIns="95069" bIns="47534" rtlCol="0"/>
          <a:lstStyle>
            <a:lvl1pPr algn="l">
              <a:defRPr sz="1200"/>
            </a:lvl1pPr>
          </a:lstStyle>
          <a:p>
            <a:endParaRPr lang="en-US" dirty="0"/>
          </a:p>
        </p:txBody>
      </p:sp>
      <p:sp>
        <p:nvSpPr>
          <p:cNvPr id="3" name="Date Placeholder 2"/>
          <p:cNvSpPr>
            <a:spLocks noGrp="1"/>
          </p:cNvSpPr>
          <p:nvPr>
            <p:ph type="dt" sz="quarter" idx="1"/>
          </p:nvPr>
        </p:nvSpPr>
        <p:spPr>
          <a:xfrm>
            <a:off x="4143064" y="0"/>
            <a:ext cx="3170475" cy="481045"/>
          </a:xfrm>
          <a:prstGeom prst="rect">
            <a:avLst/>
          </a:prstGeom>
        </p:spPr>
        <p:txBody>
          <a:bodyPr vert="horz" lIns="95069" tIns="47534" rIns="95069" bIns="47534" rtlCol="0"/>
          <a:lstStyle>
            <a:lvl1pPr algn="r">
              <a:defRPr sz="1200"/>
            </a:lvl1pPr>
          </a:lstStyle>
          <a:p>
            <a:fld id="{01603306-F683-4D32-88DA-0733CF30CA4C}" type="datetimeFigureOut">
              <a:rPr lang="en-US" smtClean="0"/>
              <a:t>10/14/2022</a:t>
            </a:fld>
            <a:endParaRPr lang="en-US" dirty="0"/>
          </a:p>
        </p:txBody>
      </p:sp>
      <p:sp>
        <p:nvSpPr>
          <p:cNvPr id="4" name="Footer Placeholder 3"/>
          <p:cNvSpPr>
            <a:spLocks noGrp="1"/>
          </p:cNvSpPr>
          <p:nvPr>
            <p:ph type="ftr" sz="quarter" idx="2"/>
          </p:nvPr>
        </p:nvSpPr>
        <p:spPr>
          <a:xfrm>
            <a:off x="0" y="9120156"/>
            <a:ext cx="3170475" cy="481044"/>
          </a:xfrm>
          <a:prstGeom prst="rect">
            <a:avLst/>
          </a:prstGeom>
        </p:spPr>
        <p:txBody>
          <a:bodyPr vert="horz" lIns="95069" tIns="47534" rIns="95069" bIns="475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064" y="9120156"/>
            <a:ext cx="3170475" cy="481044"/>
          </a:xfrm>
          <a:prstGeom prst="rect">
            <a:avLst/>
          </a:prstGeom>
        </p:spPr>
        <p:txBody>
          <a:bodyPr vert="horz" lIns="95069" tIns="47534" rIns="95069" bIns="47534" rtlCol="0" anchor="b"/>
          <a:lstStyle>
            <a:lvl1pPr algn="r">
              <a:defRPr sz="1200"/>
            </a:lvl1pPr>
          </a:lstStyle>
          <a:p>
            <a:fld id="{BCFE44DC-2386-4022-ADF1-9A8B53C7A73E}" type="slidenum">
              <a:rPr lang="en-US" smtClean="0"/>
              <a:t>‹#›</a:t>
            </a:fld>
            <a:endParaRPr lang="en-US" dirty="0"/>
          </a:p>
        </p:txBody>
      </p:sp>
    </p:spTree>
    <p:extLst>
      <p:ext uri="{BB962C8B-B14F-4D97-AF65-F5344CB8AC3E}">
        <p14:creationId xmlns:p14="http://schemas.microsoft.com/office/powerpoint/2010/main" val="467666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79403"/>
          </a:xfrm>
          <a:prstGeom prst="rect">
            <a:avLst/>
          </a:prstGeom>
        </p:spPr>
        <p:txBody>
          <a:bodyPr vert="horz" lIns="96647" tIns="48324" rIns="96647" bIns="4832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143064" y="0"/>
            <a:ext cx="3170475" cy="479403"/>
          </a:xfrm>
          <a:prstGeom prst="rect">
            <a:avLst/>
          </a:prstGeom>
        </p:spPr>
        <p:txBody>
          <a:bodyPr vert="horz" lIns="96647" tIns="48324" rIns="96647" bIns="48324" rtlCol="0"/>
          <a:lstStyle>
            <a:lvl1pPr algn="r" fontAlgn="auto">
              <a:spcBef>
                <a:spcPts val="0"/>
              </a:spcBef>
              <a:spcAft>
                <a:spcPts val="0"/>
              </a:spcAft>
              <a:defRPr sz="1200">
                <a:latin typeface="+mn-lt"/>
                <a:cs typeface="+mn-cs"/>
              </a:defRPr>
            </a:lvl1pPr>
          </a:lstStyle>
          <a:p>
            <a:pPr>
              <a:defRPr/>
            </a:pPr>
            <a:fld id="{F82239C5-50F0-4551-B3B0-E1CD60AA0E73}" type="datetimeFigureOut">
              <a:rPr lang="en-US"/>
              <a:pPr>
                <a:defRPr/>
              </a:pPr>
              <a:t>10/14/2022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520" y="4560899"/>
            <a:ext cx="5852160" cy="4319556"/>
          </a:xfrm>
          <a:prstGeom prst="rect">
            <a:avLst/>
          </a:prstGeom>
        </p:spPr>
        <p:txBody>
          <a:bodyPr vert="horz" lIns="96647" tIns="48324" rIns="96647" bIns="483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56"/>
            <a:ext cx="3170475" cy="479403"/>
          </a:xfrm>
          <a:prstGeom prst="rect">
            <a:avLst/>
          </a:prstGeom>
        </p:spPr>
        <p:txBody>
          <a:bodyPr vert="horz" lIns="96647" tIns="48324" rIns="96647" bIns="4832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064" y="9120156"/>
            <a:ext cx="3170475" cy="479403"/>
          </a:xfrm>
          <a:prstGeom prst="rect">
            <a:avLst/>
          </a:prstGeom>
        </p:spPr>
        <p:txBody>
          <a:bodyPr vert="horz" lIns="96647" tIns="48324" rIns="96647" bIns="48324" rtlCol="0" anchor="b"/>
          <a:lstStyle>
            <a:lvl1pPr algn="r" fontAlgn="auto">
              <a:spcBef>
                <a:spcPts val="0"/>
              </a:spcBef>
              <a:spcAft>
                <a:spcPts val="0"/>
              </a:spcAft>
              <a:defRPr sz="1200">
                <a:latin typeface="+mn-lt"/>
                <a:cs typeface="+mn-cs"/>
              </a:defRPr>
            </a:lvl1pPr>
          </a:lstStyle>
          <a:p>
            <a:pPr>
              <a:defRPr/>
            </a:pPr>
            <a:fld id="{7C8E8F45-25B7-4A6F-9D6D-157233022E3F}" type="slidenum">
              <a:rPr lang="en-US"/>
              <a:pPr>
                <a:defRPr/>
              </a:pPr>
              <a:t>‹#›</a:t>
            </a:fld>
            <a:endParaRPr lang="en-US" dirty="0"/>
          </a:p>
        </p:txBody>
      </p:sp>
    </p:spTree>
    <p:extLst>
      <p:ext uri="{BB962C8B-B14F-4D97-AF65-F5344CB8AC3E}">
        <p14:creationId xmlns:p14="http://schemas.microsoft.com/office/powerpoint/2010/main" val="3283886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F57C4C-A785-4BBC-9F0E-9972DA0666AF}" type="slidenum">
              <a:rPr lang="en-US" altLang="en-US" smtClean="0"/>
              <a:pPr fontAlgn="base">
                <a:spcBef>
                  <a:spcPct val="0"/>
                </a:spcBef>
                <a:spcAft>
                  <a:spcPct val="0"/>
                </a:spcAft>
                <a:defRPr/>
              </a:pPr>
              <a:t>1</a:t>
            </a:fld>
            <a:endParaRPr lang="en-US" altLang="en-US" dirty="0"/>
          </a:p>
        </p:txBody>
      </p:sp>
    </p:spTree>
    <p:extLst>
      <p:ext uri="{BB962C8B-B14F-4D97-AF65-F5344CB8AC3E}">
        <p14:creationId xmlns:p14="http://schemas.microsoft.com/office/powerpoint/2010/main" val="325210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16" indent="-297083">
              <a:defRPr>
                <a:solidFill>
                  <a:schemeClr val="tx1"/>
                </a:solidFill>
                <a:latin typeface="Calibri" pitchFamily="34" charset="0"/>
              </a:defRPr>
            </a:lvl2pPr>
            <a:lvl3pPr marL="1188332" indent="-237666">
              <a:defRPr>
                <a:solidFill>
                  <a:schemeClr val="tx1"/>
                </a:solidFill>
                <a:latin typeface="Calibri" pitchFamily="34" charset="0"/>
              </a:defRPr>
            </a:lvl3pPr>
            <a:lvl4pPr marL="1663664" indent="-237666">
              <a:defRPr>
                <a:solidFill>
                  <a:schemeClr val="tx1"/>
                </a:solidFill>
                <a:latin typeface="Calibri" pitchFamily="34" charset="0"/>
              </a:defRPr>
            </a:lvl4pPr>
            <a:lvl5pPr marL="2138998" indent="-237666">
              <a:defRPr>
                <a:solidFill>
                  <a:schemeClr val="tx1"/>
                </a:solidFill>
                <a:latin typeface="Calibri" pitchFamily="34" charset="0"/>
              </a:defRPr>
            </a:lvl5pPr>
            <a:lvl6pPr marL="2614330" indent="-237666" fontAlgn="base">
              <a:spcBef>
                <a:spcPct val="0"/>
              </a:spcBef>
              <a:spcAft>
                <a:spcPct val="0"/>
              </a:spcAft>
              <a:defRPr>
                <a:solidFill>
                  <a:schemeClr val="tx1"/>
                </a:solidFill>
                <a:latin typeface="Calibri" pitchFamily="34" charset="0"/>
              </a:defRPr>
            </a:lvl6pPr>
            <a:lvl7pPr marL="3089663" indent="-237666" fontAlgn="base">
              <a:spcBef>
                <a:spcPct val="0"/>
              </a:spcBef>
              <a:spcAft>
                <a:spcPct val="0"/>
              </a:spcAft>
              <a:defRPr>
                <a:solidFill>
                  <a:schemeClr val="tx1"/>
                </a:solidFill>
                <a:latin typeface="Calibri" pitchFamily="34" charset="0"/>
              </a:defRPr>
            </a:lvl7pPr>
            <a:lvl8pPr marL="3564996" indent="-237666" fontAlgn="base">
              <a:spcBef>
                <a:spcPct val="0"/>
              </a:spcBef>
              <a:spcAft>
                <a:spcPct val="0"/>
              </a:spcAft>
              <a:defRPr>
                <a:solidFill>
                  <a:schemeClr val="tx1"/>
                </a:solidFill>
                <a:latin typeface="Calibri" pitchFamily="34" charset="0"/>
              </a:defRPr>
            </a:lvl8pPr>
            <a:lvl9pPr marL="4040329" indent="-23766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5BFA37-EE38-47FC-A915-F980981C3396}" type="slidenum">
              <a:rPr lang="en-US" altLang="en-US" smtClean="0"/>
              <a:pPr fontAlgn="base">
                <a:spcBef>
                  <a:spcPct val="0"/>
                </a:spcBef>
                <a:spcAft>
                  <a:spcPct val="0"/>
                </a:spcAft>
                <a:defRPr/>
              </a:pPr>
              <a:t>10</a:t>
            </a:fld>
            <a:endParaRPr lang="en-US" altLang="en-US" dirty="0"/>
          </a:p>
        </p:txBody>
      </p:sp>
    </p:spTree>
    <p:extLst>
      <p:ext uri="{BB962C8B-B14F-4D97-AF65-F5344CB8AC3E}">
        <p14:creationId xmlns:p14="http://schemas.microsoft.com/office/powerpoint/2010/main" val="66985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16" indent="-297083">
              <a:defRPr>
                <a:solidFill>
                  <a:schemeClr val="tx1"/>
                </a:solidFill>
                <a:latin typeface="Calibri" pitchFamily="34" charset="0"/>
              </a:defRPr>
            </a:lvl2pPr>
            <a:lvl3pPr marL="1188332" indent="-237666">
              <a:defRPr>
                <a:solidFill>
                  <a:schemeClr val="tx1"/>
                </a:solidFill>
                <a:latin typeface="Calibri" pitchFamily="34" charset="0"/>
              </a:defRPr>
            </a:lvl3pPr>
            <a:lvl4pPr marL="1663664" indent="-237666">
              <a:defRPr>
                <a:solidFill>
                  <a:schemeClr val="tx1"/>
                </a:solidFill>
                <a:latin typeface="Calibri" pitchFamily="34" charset="0"/>
              </a:defRPr>
            </a:lvl4pPr>
            <a:lvl5pPr marL="2138998" indent="-237666">
              <a:defRPr>
                <a:solidFill>
                  <a:schemeClr val="tx1"/>
                </a:solidFill>
                <a:latin typeface="Calibri" pitchFamily="34" charset="0"/>
              </a:defRPr>
            </a:lvl5pPr>
            <a:lvl6pPr marL="2614330" indent="-237666" fontAlgn="base">
              <a:spcBef>
                <a:spcPct val="0"/>
              </a:spcBef>
              <a:spcAft>
                <a:spcPct val="0"/>
              </a:spcAft>
              <a:defRPr>
                <a:solidFill>
                  <a:schemeClr val="tx1"/>
                </a:solidFill>
                <a:latin typeface="Calibri" pitchFamily="34" charset="0"/>
              </a:defRPr>
            </a:lvl6pPr>
            <a:lvl7pPr marL="3089663" indent="-237666" fontAlgn="base">
              <a:spcBef>
                <a:spcPct val="0"/>
              </a:spcBef>
              <a:spcAft>
                <a:spcPct val="0"/>
              </a:spcAft>
              <a:defRPr>
                <a:solidFill>
                  <a:schemeClr val="tx1"/>
                </a:solidFill>
                <a:latin typeface="Calibri" pitchFamily="34" charset="0"/>
              </a:defRPr>
            </a:lvl7pPr>
            <a:lvl8pPr marL="3564996" indent="-237666" fontAlgn="base">
              <a:spcBef>
                <a:spcPct val="0"/>
              </a:spcBef>
              <a:spcAft>
                <a:spcPct val="0"/>
              </a:spcAft>
              <a:defRPr>
                <a:solidFill>
                  <a:schemeClr val="tx1"/>
                </a:solidFill>
                <a:latin typeface="Calibri" pitchFamily="34" charset="0"/>
              </a:defRPr>
            </a:lvl8pPr>
            <a:lvl9pPr marL="4040329" indent="-23766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5BFA37-EE38-47FC-A915-F980981C3396}" type="slidenum">
              <a:rPr lang="en-US" altLang="en-US" smtClean="0"/>
              <a:pPr fontAlgn="base">
                <a:spcBef>
                  <a:spcPct val="0"/>
                </a:spcBef>
                <a:spcAft>
                  <a:spcPct val="0"/>
                </a:spcAft>
                <a:defRPr/>
              </a:pPr>
              <a:t>11</a:t>
            </a:fld>
            <a:endParaRPr lang="en-US" altLang="en-US" dirty="0"/>
          </a:p>
        </p:txBody>
      </p:sp>
    </p:spTree>
    <p:extLst>
      <p:ext uri="{BB962C8B-B14F-4D97-AF65-F5344CB8AC3E}">
        <p14:creationId xmlns:p14="http://schemas.microsoft.com/office/powerpoint/2010/main" val="407368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12</a:t>
            </a:fld>
            <a:endParaRPr lang="en-US" altLang="en-US"/>
          </a:p>
        </p:txBody>
      </p:sp>
    </p:spTree>
    <p:extLst>
      <p:ext uri="{BB962C8B-B14F-4D97-AF65-F5344CB8AC3E}">
        <p14:creationId xmlns:p14="http://schemas.microsoft.com/office/powerpoint/2010/main" val="3459227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13</a:t>
            </a:fld>
            <a:endParaRPr lang="en-US" altLang="en-US"/>
          </a:p>
        </p:txBody>
      </p:sp>
    </p:spTree>
    <p:extLst>
      <p:ext uri="{BB962C8B-B14F-4D97-AF65-F5344CB8AC3E}">
        <p14:creationId xmlns:p14="http://schemas.microsoft.com/office/powerpoint/2010/main" val="2751853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14</a:t>
            </a:fld>
            <a:endParaRPr lang="en-US" altLang="en-US"/>
          </a:p>
        </p:txBody>
      </p:sp>
    </p:spTree>
    <p:extLst>
      <p:ext uri="{BB962C8B-B14F-4D97-AF65-F5344CB8AC3E}">
        <p14:creationId xmlns:p14="http://schemas.microsoft.com/office/powerpoint/2010/main" val="288807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15</a:t>
            </a:fld>
            <a:endParaRPr lang="en-US" altLang="en-US"/>
          </a:p>
        </p:txBody>
      </p:sp>
    </p:spTree>
    <p:extLst>
      <p:ext uri="{BB962C8B-B14F-4D97-AF65-F5344CB8AC3E}">
        <p14:creationId xmlns:p14="http://schemas.microsoft.com/office/powerpoint/2010/main" val="10829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16" indent="-297083">
              <a:defRPr>
                <a:solidFill>
                  <a:schemeClr val="tx1"/>
                </a:solidFill>
                <a:latin typeface="Calibri" pitchFamily="34" charset="0"/>
              </a:defRPr>
            </a:lvl2pPr>
            <a:lvl3pPr marL="1188332" indent="-237666">
              <a:defRPr>
                <a:solidFill>
                  <a:schemeClr val="tx1"/>
                </a:solidFill>
                <a:latin typeface="Calibri" pitchFamily="34" charset="0"/>
              </a:defRPr>
            </a:lvl3pPr>
            <a:lvl4pPr marL="1663664" indent="-237666">
              <a:defRPr>
                <a:solidFill>
                  <a:schemeClr val="tx1"/>
                </a:solidFill>
                <a:latin typeface="Calibri" pitchFamily="34" charset="0"/>
              </a:defRPr>
            </a:lvl4pPr>
            <a:lvl5pPr marL="2138998" indent="-237666">
              <a:defRPr>
                <a:solidFill>
                  <a:schemeClr val="tx1"/>
                </a:solidFill>
                <a:latin typeface="Calibri" pitchFamily="34" charset="0"/>
              </a:defRPr>
            </a:lvl5pPr>
            <a:lvl6pPr marL="2614330" indent="-237666" fontAlgn="base">
              <a:spcBef>
                <a:spcPct val="0"/>
              </a:spcBef>
              <a:spcAft>
                <a:spcPct val="0"/>
              </a:spcAft>
              <a:defRPr>
                <a:solidFill>
                  <a:schemeClr val="tx1"/>
                </a:solidFill>
                <a:latin typeface="Calibri" pitchFamily="34" charset="0"/>
              </a:defRPr>
            </a:lvl6pPr>
            <a:lvl7pPr marL="3089663" indent="-237666" fontAlgn="base">
              <a:spcBef>
                <a:spcPct val="0"/>
              </a:spcBef>
              <a:spcAft>
                <a:spcPct val="0"/>
              </a:spcAft>
              <a:defRPr>
                <a:solidFill>
                  <a:schemeClr val="tx1"/>
                </a:solidFill>
                <a:latin typeface="Calibri" pitchFamily="34" charset="0"/>
              </a:defRPr>
            </a:lvl7pPr>
            <a:lvl8pPr marL="3564996" indent="-237666" fontAlgn="base">
              <a:spcBef>
                <a:spcPct val="0"/>
              </a:spcBef>
              <a:spcAft>
                <a:spcPct val="0"/>
              </a:spcAft>
              <a:defRPr>
                <a:solidFill>
                  <a:schemeClr val="tx1"/>
                </a:solidFill>
                <a:latin typeface="Calibri" pitchFamily="34" charset="0"/>
              </a:defRPr>
            </a:lvl8pPr>
            <a:lvl9pPr marL="4040329" indent="-23766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5BFA37-EE38-47FC-A915-F980981C3396}" type="slidenum">
              <a:rPr lang="en-US" altLang="en-US" smtClean="0"/>
              <a:pPr fontAlgn="base">
                <a:spcBef>
                  <a:spcPct val="0"/>
                </a:spcBef>
                <a:spcAft>
                  <a:spcPct val="0"/>
                </a:spcAft>
                <a:defRPr/>
              </a:pPr>
              <a:t>16</a:t>
            </a:fld>
            <a:endParaRPr lang="en-US" altLang="en-US" dirty="0"/>
          </a:p>
        </p:txBody>
      </p:sp>
    </p:spTree>
    <p:extLst>
      <p:ext uri="{BB962C8B-B14F-4D97-AF65-F5344CB8AC3E}">
        <p14:creationId xmlns:p14="http://schemas.microsoft.com/office/powerpoint/2010/main" val="1118994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16" indent="-297083">
              <a:defRPr>
                <a:solidFill>
                  <a:schemeClr val="tx1"/>
                </a:solidFill>
                <a:latin typeface="Calibri" pitchFamily="34" charset="0"/>
              </a:defRPr>
            </a:lvl2pPr>
            <a:lvl3pPr marL="1188332" indent="-237666">
              <a:defRPr>
                <a:solidFill>
                  <a:schemeClr val="tx1"/>
                </a:solidFill>
                <a:latin typeface="Calibri" pitchFamily="34" charset="0"/>
              </a:defRPr>
            </a:lvl3pPr>
            <a:lvl4pPr marL="1663664" indent="-237666">
              <a:defRPr>
                <a:solidFill>
                  <a:schemeClr val="tx1"/>
                </a:solidFill>
                <a:latin typeface="Calibri" pitchFamily="34" charset="0"/>
              </a:defRPr>
            </a:lvl4pPr>
            <a:lvl5pPr marL="2138998" indent="-237666">
              <a:defRPr>
                <a:solidFill>
                  <a:schemeClr val="tx1"/>
                </a:solidFill>
                <a:latin typeface="Calibri" pitchFamily="34" charset="0"/>
              </a:defRPr>
            </a:lvl5pPr>
            <a:lvl6pPr marL="2614330" indent="-237666" fontAlgn="base">
              <a:spcBef>
                <a:spcPct val="0"/>
              </a:spcBef>
              <a:spcAft>
                <a:spcPct val="0"/>
              </a:spcAft>
              <a:defRPr>
                <a:solidFill>
                  <a:schemeClr val="tx1"/>
                </a:solidFill>
                <a:latin typeface="Calibri" pitchFamily="34" charset="0"/>
              </a:defRPr>
            </a:lvl6pPr>
            <a:lvl7pPr marL="3089663" indent="-237666" fontAlgn="base">
              <a:spcBef>
                <a:spcPct val="0"/>
              </a:spcBef>
              <a:spcAft>
                <a:spcPct val="0"/>
              </a:spcAft>
              <a:defRPr>
                <a:solidFill>
                  <a:schemeClr val="tx1"/>
                </a:solidFill>
                <a:latin typeface="Calibri" pitchFamily="34" charset="0"/>
              </a:defRPr>
            </a:lvl7pPr>
            <a:lvl8pPr marL="3564996" indent="-237666" fontAlgn="base">
              <a:spcBef>
                <a:spcPct val="0"/>
              </a:spcBef>
              <a:spcAft>
                <a:spcPct val="0"/>
              </a:spcAft>
              <a:defRPr>
                <a:solidFill>
                  <a:schemeClr val="tx1"/>
                </a:solidFill>
                <a:latin typeface="Calibri" pitchFamily="34" charset="0"/>
              </a:defRPr>
            </a:lvl8pPr>
            <a:lvl9pPr marL="4040329" indent="-23766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5BFA37-EE38-47FC-A915-F980981C3396}" type="slidenum">
              <a:rPr lang="en-US" altLang="en-US" smtClean="0"/>
              <a:pPr fontAlgn="base">
                <a:spcBef>
                  <a:spcPct val="0"/>
                </a:spcBef>
                <a:spcAft>
                  <a:spcPct val="0"/>
                </a:spcAft>
                <a:defRPr/>
              </a:pPr>
              <a:t>17</a:t>
            </a:fld>
            <a:endParaRPr lang="en-US" altLang="en-US" dirty="0"/>
          </a:p>
        </p:txBody>
      </p:sp>
    </p:spTree>
    <p:extLst>
      <p:ext uri="{BB962C8B-B14F-4D97-AF65-F5344CB8AC3E}">
        <p14:creationId xmlns:p14="http://schemas.microsoft.com/office/powerpoint/2010/main" val="158462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18</a:t>
            </a:fld>
            <a:endParaRPr lang="en-US" altLang="en-US"/>
          </a:p>
        </p:txBody>
      </p:sp>
    </p:spTree>
    <p:extLst>
      <p:ext uri="{BB962C8B-B14F-4D97-AF65-F5344CB8AC3E}">
        <p14:creationId xmlns:p14="http://schemas.microsoft.com/office/powerpoint/2010/main" val="403736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19</a:t>
            </a:fld>
            <a:endParaRPr lang="en-US" altLang="en-US"/>
          </a:p>
        </p:txBody>
      </p:sp>
    </p:spTree>
    <p:extLst>
      <p:ext uri="{BB962C8B-B14F-4D97-AF65-F5344CB8AC3E}">
        <p14:creationId xmlns:p14="http://schemas.microsoft.com/office/powerpoint/2010/main" val="354996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2</a:t>
            </a:fld>
            <a:endParaRPr lang="en-US" altLang="en-US"/>
          </a:p>
        </p:txBody>
      </p:sp>
    </p:spTree>
    <p:extLst>
      <p:ext uri="{BB962C8B-B14F-4D97-AF65-F5344CB8AC3E}">
        <p14:creationId xmlns:p14="http://schemas.microsoft.com/office/powerpoint/2010/main" val="163147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20</a:t>
            </a:fld>
            <a:endParaRPr lang="en-US" altLang="en-US"/>
          </a:p>
        </p:txBody>
      </p:sp>
    </p:spTree>
    <p:extLst>
      <p:ext uri="{BB962C8B-B14F-4D97-AF65-F5344CB8AC3E}">
        <p14:creationId xmlns:p14="http://schemas.microsoft.com/office/powerpoint/2010/main" val="405683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21</a:t>
            </a:fld>
            <a:endParaRPr lang="en-US" altLang="en-US"/>
          </a:p>
        </p:txBody>
      </p:sp>
    </p:spTree>
    <p:extLst>
      <p:ext uri="{BB962C8B-B14F-4D97-AF65-F5344CB8AC3E}">
        <p14:creationId xmlns:p14="http://schemas.microsoft.com/office/powerpoint/2010/main" val="2089072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22</a:t>
            </a:fld>
            <a:endParaRPr lang="en-US" altLang="en-US"/>
          </a:p>
        </p:txBody>
      </p:sp>
    </p:spTree>
    <p:extLst>
      <p:ext uri="{BB962C8B-B14F-4D97-AF65-F5344CB8AC3E}">
        <p14:creationId xmlns:p14="http://schemas.microsoft.com/office/powerpoint/2010/main" val="48057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3</a:t>
            </a:fld>
            <a:endParaRPr lang="en-US" altLang="en-US"/>
          </a:p>
        </p:txBody>
      </p:sp>
    </p:spTree>
    <p:extLst>
      <p:ext uri="{BB962C8B-B14F-4D97-AF65-F5344CB8AC3E}">
        <p14:creationId xmlns:p14="http://schemas.microsoft.com/office/powerpoint/2010/main" val="108221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4</a:t>
            </a:fld>
            <a:endParaRPr lang="en-US" altLang="en-US"/>
          </a:p>
        </p:txBody>
      </p:sp>
    </p:spTree>
    <p:extLst>
      <p:ext uri="{BB962C8B-B14F-4D97-AF65-F5344CB8AC3E}">
        <p14:creationId xmlns:p14="http://schemas.microsoft.com/office/powerpoint/2010/main" val="217285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5</a:t>
            </a:fld>
            <a:endParaRPr lang="en-US" altLang="en-US"/>
          </a:p>
        </p:txBody>
      </p:sp>
    </p:spTree>
    <p:extLst>
      <p:ext uri="{BB962C8B-B14F-4D97-AF65-F5344CB8AC3E}">
        <p14:creationId xmlns:p14="http://schemas.microsoft.com/office/powerpoint/2010/main" val="52400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6</a:t>
            </a:fld>
            <a:endParaRPr lang="en-US" altLang="en-US"/>
          </a:p>
        </p:txBody>
      </p:sp>
    </p:spTree>
    <p:extLst>
      <p:ext uri="{BB962C8B-B14F-4D97-AF65-F5344CB8AC3E}">
        <p14:creationId xmlns:p14="http://schemas.microsoft.com/office/powerpoint/2010/main" val="387874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7</a:t>
            </a:fld>
            <a:endParaRPr lang="en-US" altLang="en-US"/>
          </a:p>
        </p:txBody>
      </p:sp>
    </p:spTree>
    <p:extLst>
      <p:ext uri="{BB962C8B-B14F-4D97-AF65-F5344CB8AC3E}">
        <p14:creationId xmlns:p14="http://schemas.microsoft.com/office/powerpoint/2010/main" val="268902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35" indent="-297090">
              <a:defRPr>
                <a:solidFill>
                  <a:schemeClr val="tx1"/>
                </a:solidFill>
                <a:latin typeface="Calibri" pitchFamily="34" charset="0"/>
              </a:defRPr>
            </a:lvl2pPr>
            <a:lvl3pPr marL="1188361" indent="-237672">
              <a:defRPr>
                <a:solidFill>
                  <a:schemeClr val="tx1"/>
                </a:solidFill>
                <a:latin typeface="Calibri" pitchFamily="34" charset="0"/>
              </a:defRPr>
            </a:lvl3pPr>
            <a:lvl4pPr marL="1663705" indent="-237672">
              <a:defRPr>
                <a:solidFill>
                  <a:schemeClr val="tx1"/>
                </a:solidFill>
                <a:latin typeface="Calibri" pitchFamily="34" charset="0"/>
              </a:defRPr>
            </a:lvl4pPr>
            <a:lvl5pPr marL="2139050" indent="-237672">
              <a:defRPr>
                <a:solidFill>
                  <a:schemeClr val="tx1"/>
                </a:solidFill>
                <a:latin typeface="Calibri" pitchFamily="34" charset="0"/>
              </a:defRPr>
            </a:lvl5pPr>
            <a:lvl6pPr marL="2614394" indent="-237672" fontAlgn="base">
              <a:spcBef>
                <a:spcPct val="0"/>
              </a:spcBef>
              <a:spcAft>
                <a:spcPct val="0"/>
              </a:spcAft>
              <a:defRPr>
                <a:solidFill>
                  <a:schemeClr val="tx1"/>
                </a:solidFill>
                <a:latin typeface="Calibri" pitchFamily="34" charset="0"/>
              </a:defRPr>
            </a:lvl6pPr>
            <a:lvl7pPr marL="3089738" indent="-237672" fontAlgn="base">
              <a:spcBef>
                <a:spcPct val="0"/>
              </a:spcBef>
              <a:spcAft>
                <a:spcPct val="0"/>
              </a:spcAft>
              <a:defRPr>
                <a:solidFill>
                  <a:schemeClr val="tx1"/>
                </a:solidFill>
                <a:latin typeface="Calibri" pitchFamily="34" charset="0"/>
              </a:defRPr>
            </a:lvl7pPr>
            <a:lvl8pPr marL="3565083" indent="-237672" fontAlgn="base">
              <a:spcBef>
                <a:spcPct val="0"/>
              </a:spcBef>
              <a:spcAft>
                <a:spcPct val="0"/>
              </a:spcAft>
              <a:defRPr>
                <a:solidFill>
                  <a:schemeClr val="tx1"/>
                </a:solidFill>
                <a:latin typeface="Calibri" pitchFamily="34" charset="0"/>
              </a:defRPr>
            </a:lvl8pPr>
            <a:lvl9pPr marL="4040427" indent="-2376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FA3598-7217-4582-87E9-2305D568CB7A}" type="slidenum">
              <a:rPr lang="en-US" altLang="en-US" smtClean="0"/>
              <a:pPr fontAlgn="base">
                <a:spcBef>
                  <a:spcPct val="0"/>
                </a:spcBef>
                <a:spcAft>
                  <a:spcPct val="0"/>
                </a:spcAft>
                <a:defRPr/>
              </a:pPr>
              <a:t>8</a:t>
            </a:fld>
            <a:endParaRPr lang="en-US" altLang="en-US"/>
          </a:p>
        </p:txBody>
      </p:sp>
    </p:spTree>
    <p:extLst>
      <p:ext uri="{BB962C8B-B14F-4D97-AF65-F5344CB8AC3E}">
        <p14:creationId xmlns:p14="http://schemas.microsoft.com/office/powerpoint/2010/main" val="192884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2416" indent="-297083">
              <a:defRPr>
                <a:solidFill>
                  <a:schemeClr val="tx1"/>
                </a:solidFill>
                <a:latin typeface="Calibri" pitchFamily="34" charset="0"/>
              </a:defRPr>
            </a:lvl2pPr>
            <a:lvl3pPr marL="1188332" indent="-237666">
              <a:defRPr>
                <a:solidFill>
                  <a:schemeClr val="tx1"/>
                </a:solidFill>
                <a:latin typeface="Calibri" pitchFamily="34" charset="0"/>
              </a:defRPr>
            </a:lvl3pPr>
            <a:lvl4pPr marL="1663664" indent="-237666">
              <a:defRPr>
                <a:solidFill>
                  <a:schemeClr val="tx1"/>
                </a:solidFill>
                <a:latin typeface="Calibri" pitchFamily="34" charset="0"/>
              </a:defRPr>
            </a:lvl4pPr>
            <a:lvl5pPr marL="2138998" indent="-237666">
              <a:defRPr>
                <a:solidFill>
                  <a:schemeClr val="tx1"/>
                </a:solidFill>
                <a:latin typeface="Calibri" pitchFamily="34" charset="0"/>
              </a:defRPr>
            </a:lvl5pPr>
            <a:lvl6pPr marL="2614330" indent="-237666" fontAlgn="base">
              <a:spcBef>
                <a:spcPct val="0"/>
              </a:spcBef>
              <a:spcAft>
                <a:spcPct val="0"/>
              </a:spcAft>
              <a:defRPr>
                <a:solidFill>
                  <a:schemeClr val="tx1"/>
                </a:solidFill>
                <a:latin typeface="Calibri" pitchFamily="34" charset="0"/>
              </a:defRPr>
            </a:lvl6pPr>
            <a:lvl7pPr marL="3089663" indent="-237666" fontAlgn="base">
              <a:spcBef>
                <a:spcPct val="0"/>
              </a:spcBef>
              <a:spcAft>
                <a:spcPct val="0"/>
              </a:spcAft>
              <a:defRPr>
                <a:solidFill>
                  <a:schemeClr val="tx1"/>
                </a:solidFill>
                <a:latin typeface="Calibri" pitchFamily="34" charset="0"/>
              </a:defRPr>
            </a:lvl7pPr>
            <a:lvl8pPr marL="3564996" indent="-237666" fontAlgn="base">
              <a:spcBef>
                <a:spcPct val="0"/>
              </a:spcBef>
              <a:spcAft>
                <a:spcPct val="0"/>
              </a:spcAft>
              <a:defRPr>
                <a:solidFill>
                  <a:schemeClr val="tx1"/>
                </a:solidFill>
                <a:latin typeface="Calibri" pitchFamily="34" charset="0"/>
              </a:defRPr>
            </a:lvl8pPr>
            <a:lvl9pPr marL="4040329" indent="-23766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5BFA37-EE38-47FC-A915-F980981C3396}" type="slidenum">
              <a:rPr lang="en-US" altLang="en-US" smtClean="0"/>
              <a:pPr fontAlgn="base">
                <a:spcBef>
                  <a:spcPct val="0"/>
                </a:spcBef>
                <a:spcAft>
                  <a:spcPct val="0"/>
                </a:spcAft>
                <a:defRPr/>
              </a:pPr>
              <a:t>9</a:t>
            </a:fld>
            <a:endParaRPr lang="en-US" altLang="en-US" dirty="0"/>
          </a:p>
        </p:txBody>
      </p:sp>
    </p:spTree>
    <p:extLst>
      <p:ext uri="{BB962C8B-B14F-4D97-AF65-F5344CB8AC3E}">
        <p14:creationId xmlns:p14="http://schemas.microsoft.com/office/powerpoint/2010/main" val="252763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76200" y="6400800"/>
            <a:ext cx="9372600" cy="457200"/>
          </a:xfrm>
          <a:prstGeom prst="rect">
            <a:avLst/>
          </a:prstGeom>
          <a:solidFill>
            <a:schemeClr val="tx2"/>
          </a:solidFill>
          <a:ln>
            <a:noFill/>
          </a:ln>
          <a:effectLst>
            <a:outerShdw blurRad="50800" dist="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a:xfrm>
            <a:off x="6781800" y="5867400"/>
            <a:ext cx="2133600" cy="365125"/>
          </a:xfrm>
        </p:spPr>
        <p:txBody>
          <a:bodyPr/>
          <a:lstStyle>
            <a:lvl1pPr>
              <a:defRPr/>
            </a:lvl1pPr>
          </a:lstStyle>
          <a:p>
            <a:pPr>
              <a:defRPr/>
            </a:pPr>
            <a:fld id="{ADB5E913-D0F9-4765-9A10-1A2D63420688}" type="slidenum">
              <a:rPr lang="en-US"/>
              <a:pPr>
                <a:defRPr/>
              </a:pPr>
              <a:t>‹#›</a:t>
            </a:fld>
            <a:endParaRPr lang="en-US" dirty="0"/>
          </a:p>
        </p:txBody>
      </p:sp>
    </p:spTree>
    <p:extLst>
      <p:ext uri="{BB962C8B-B14F-4D97-AF65-F5344CB8AC3E}">
        <p14:creationId xmlns:p14="http://schemas.microsoft.com/office/powerpoint/2010/main" val="3653037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BB083D-7F56-452F-8C39-6BB9772F4B7B}" type="datetime1">
              <a:rPr lang="en-US"/>
              <a:pPr>
                <a:defRPr/>
              </a:pPr>
              <a:t>10/14/2022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773FDC-26EF-4071-9366-070787E317EF}" type="slidenum">
              <a:rPr lang="en-US"/>
              <a:pPr>
                <a:defRPr/>
              </a:pPr>
              <a:t>‹#›</a:t>
            </a:fld>
            <a:endParaRPr lang="en-US" dirty="0"/>
          </a:p>
        </p:txBody>
      </p:sp>
    </p:spTree>
    <p:extLst>
      <p:ext uri="{BB962C8B-B14F-4D97-AF65-F5344CB8AC3E}">
        <p14:creationId xmlns:p14="http://schemas.microsoft.com/office/powerpoint/2010/main" val="96817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D691E2-5D49-42DC-B34F-FC27F35D7109}" type="datetime1">
              <a:rPr lang="en-US"/>
              <a:pPr>
                <a:defRPr/>
              </a:pPr>
              <a:t>10/14/2022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F39AA4-A554-4739-9C17-384F9119C1AC}" type="slidenum">
              <a:rPr lang="en-US"/>
              <a:pPr>
                <a:defRPr/>
              </a:pPr>
              <a:t>‹#›</a:t>
            </a:fld>
            <a:endParaRPr lang="en-US" dirty="0"/>
          </a:p>
        </p:txBody>
      </p:sp>
    </p:spTree>
    <p:extLst>
      <p:ext uri="{BB962C8B-B14F-4D97-AF65-F5344CB8AC3E}">
        <p14:creationId xmlns:p14="http://schemas.microsoft.com/office/powerpoint/2010/main" val="57286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33400" y="762000"/>
            <a:ext cx="7924800" cy="0"/>
          </a:xfrm>
          <a:prstGeom prst="line">
            <a:avLst/>
          </a:prstGeom>
          <a:ln>
            <a:solidFill>
              <a:schemeClr val="tx2"/>
            </a:solidFill>
          </a:ln>
          <a:effec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25D4F489-9195-4BC1-9BC3-25158DA4FD78}" type="datetime1">
              <a:rPr lang="en-US"/>
              <a:pPr>
                <a:defRPr/>
              </a:pPr>
              <a:t>10/14/2022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38CF4A-62AE-46E2-85F8-C2923CCF2321}" type="slidenum">
              <a:rPr lang="en-US"/>
              <a:pPr>
                <a:defRPr/>
              </a:pPr>
              <a:t>‹#›</a:t>
            </a:fld>
            <a:endParaRPr lang="en-US" dirty="0"/>
          </a:p>
        </p:txBody>
      </p:sp>
    </p:spTree>
    <p:extLst>
      <p:ext uri="{BB962C8B-B14F-4D97-AF65-F5344CB8AC3E}">
        <p14:creationId xmlns:p14="http://schemas.microsoft.com/office/powerpoint/2010/main" val="31269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01B8B9-A534-4C5C-92FA-A802E24DE2EE}" type="datetime1">
              <a:rPr lang="en-US"/>
              <a:pPr>
                <a:defRPr/>
              </a:pPr>
              <a:t>10/14/2022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9DA15E-EB5E-450A-8822-9CC99BDAE49D}" type="slidenum">
              <a:rPr lang="en-US"/>
              <a:pPr>
                <a:defRPr/>
              </a:pPr>
              <a:t>‹#›</a:t>
            </a:fld>
            <a:endParaRPr lang="en-US" dirty="0"/>
          </a:p>
        </p:txBody>
      </p:sp>
    </p:spTree>
    <p:extLst>
      <p:ext uri="{BB962C8B-B14F-4D97-AF65-F5344CB8AC3E}">
        <p14:creationId xmlns:p14="http://schemas.microsoft.com/office/powerpoint/2010/main" val="282290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AC9F3A1-922A-487E-AB6E-EB31FBA017A1}" type="datetime1">
              <a:rPr lang="en-US"/>
              <a:pPr>
                <a:defRPr/>
              </a:pPr>
              <a:t>10/14/2022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D3E6B1-47D9-4B8D-AB7C-44B6239E8055}" type="slidenum">
              <a:rPr lang="en-US"/>
              <a:pPr>
                <a:defRPr/>
              </a:pPr>
              <a:t>‹#›</a:t>
            </a:fld>
            <a:endParaRPr lang="en-US" dirty="0"/>
          </a:p>
        </p:txBody>
      </p:sp>
    </p:spTree>
    <p:extLst>
      <p:ext uri="{BB962C8B-B14F-4D97-AF65-F5344CB8AC3E}">
        <p14:creationId xmlns:p14="http://schemas.microsoft.com/office/powerpoint/2010/main" val="88222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4A0830-871B-4026-A91D-6C855E438529}" type="datetime1">
              <a:rPr lang="en-US"/>
              <a:pPr>
                <a:defRPr/>
              </a:pPr>
              <a:t>10/14/2022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6800915-E0A8-4271-83F5-10C965B0AAB4}" type="slidenum">
              <a:rPr lang="en-US"/>
              <a:pPr>
                <a:defRPr/>
              </a:pPr>
              <a:t>‹#›</a:t>
            </a:fld>
            <a:endParaRPr lang="en-US" dirty="0"/>
          </a:p>
        </p:txBody>
      </p:sp>
    </p:spTree>
    <p:extLst>
      <p:ext uri="{BB962C8B-B14F-4D97-AF65-F5344CB8AC3E}">
        <p14:creationId xmlns:p14="http://schemas.microsoft.com/office/powerpoint/2010/main" val="352907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B5456FF-B408-460A-9FEC-665981A6875C}" type="datetime1">
              <a:rPr lang="en-US"/>
              <a:pPr>
                <a:defRPr/>
              </a:pPr>
              <a:t>10/14/2022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F1BE3F-CAC1-4AD8-B4E6-22A906CE6ED3}" type="slidenum">
              <a:rPr lang="en-US"/>
              <a:pPr>
                <a:defRPr/>
              </a:pPr>
              <a:t>‹#›</a:t>
            </a:fld>
            <a:endParaRPr lang="en-US" dirty="0"/>
          </a:p>
        </p:txBody>
      </p:sp>
    </p:spTree>
    <p:extLst>
      <p:ext uri="{BB962C8B-B14F-4D97-AF65-F5344CB8AC3E}">
        <p14:creationId xmlns:p14="http://schemas.microsoft.com/office/powerpoint/2010/main" val="239654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3BB142-12C4-48D0-A1CB-145443F4C9F0}" type="datetime1">
              <a:rPr lang="en-US"/>
              <a:pPr>
                <a:defRPr/>
              </a:pPr>
              <a:t>10/14/2022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EDF0DC5-B60E-4A0C-9F4A-9890A40FD492}" type="slidenum">
              <a:rPr lang="en-US"/>
              <a:pPr>
                <a:defRPr/>
              </a:pPr>
              <a:t>‹#›</a:t>
            </a:fld>
            <a:endParaRPr lang="en-US" dirty="0"/>
          </a:p>
        </p:txBody>
      </p:sp>
    </p:spTree>
    <p:extLst>
      <p:ext uri="{BB962C8B-B14F-4D97-AF65-F5344CB8AC3E}">
        <p14:creationId xmlns:p14="http://schemas.microsoft.com/office/powerpoint/2010/main" val="421805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57139F-239B-444F-953C-FC08EE6E13F8}" type="datetime1">
              <a:rPr lang="en-US"/>
              <a:pPr>
                <a:defRPr/>
              </a:pPr>
              <a:t>10/14/2022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2B37CEA-3EA0-445D-9830-019E1FF0BE65}" type="slidenum">
              <a:rPr lang="en-US"/>
              <a:pPr>
                <a:defRPr/>
              </a:pPr>
              <a:t>‹#›</a:t>
            </a:fld>
            <a:endParaRPr lang="en-US" dirty="0"/>
          </a:p>
        </p:txBody>
      </p:sp>
    </p:spTree>
    <p:extLst>
      <p:ext uri="{BB962C8B-B14F-4D97-AF65-F5344CB8AC3E}">
        <p14:creationId xmlns:p14="http://schemas.microsoft.com/office/powerpoint/2010/main" val="114871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5F4D82-1D67-4A89-A803-91864794015D}" type="datetime1">
              <a:rPr lang="en-US"/>
              <a:pPr>
                <a:defRPr/>
              </a:pPr>
              <a:t>10/14/2022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E60EAB-A190-481A-A141-ECBF8D67A339}" type="slidenum">
              <a:rPr lang="en-US"/>
              <a:pPr>
                <a:defRPr/>
              </a:pPr>
              <a:t>‹#›</a:t>
            </a:fld>
            <a:endParaRPr lang="en-US" dirty="0"/>
          </a:p>
        </p:txBody>
      </p:sp>
    </p:spTree>
    <p:extLst>
      <p:ext uri="{BB962C8B-B14F-4D97-AF65-F5344CB8AC3E}">
        <p14:creationId xmlns:p14="http://schemas.microsoft.com/office/powerpoint/2010/main" val="162445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1860F8-3B9D-4EE5-81A3-30490F594158}" type="datetime1">
              <a:rPr lang="en-US"/>
              <a:pPr>
                <a:defRPr/>
              </a:pPr>
              <a:t>10/14/2022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60B935-0B49-4CBF-86B5-29BA3D9F34A6}" type="slidenum">
              <a:rPr lang="en-US"/>
              <a:pPr>
                <a:defRPr/>
              </a:pPr>
              <a:t>‹#›</a:t>
            </a:fld>
            <a:endParaRPr lang="en-US" dirty="0"/>
          </a:p>
        </p:txBody>
      </p:sp>
      <p:sp>
        <p:nvSpPr>
          <p:cNvPr id="7" name="Rectangle 6"/>
          <p:cNvSpPr/>
          <p:nvPr userDrawn="1"/>
        </p:nvSpPr>
        <p:spPr>
          <a:xfrm>
            <a:off x="0" y="6400800"/>
            <a:ext cx="9144000" cy="457200"/>
          </a:xfrm>
          <a:prstGeom prst="rect">
            <a:avLst/>
          </a:prstGeom>
          <a:solidFill>
            <a:schemeClr val="tx2"/>
          </a:solidFill>
          <a:ln>
            <a:noFill/>
          </a:ln>
          <a:effectLst>
            <a:outerShdw blurRad="50800" dist="508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838200"/>
            <a:ext cx="9144000" cy="2057400"/>
          </a:xfrm>
        </p:spPr>
        <p:txBody>
          <a:bodyPr/>
          <a:lstStyle/>
          <a:p>
            <a:r>
              <a:rPr lang="en-US" sz="2800" b="1" i="1" dirty="0">
                <a:solidFill>
                  <a:schemeClr val="tx2"/>
                </a:solidFill>
              </a:rPr>
              <a:t>IPOs and Corporate Tax Planning</a:t>
            </a:r>
            <a:endParaRPr lang="en-US" sz="2800" b="1" dirty="0">
              <a:solidFill>
                <a:schemeClr val="tx2"/>
              </a:solidFill>
              <a:effectLst/>
            </a:endParaRPr>
          </a:p>
        </p:txBody>
      </p:sp>
      <p:sp>
        <p:nvSpPr>
          <p:cNvPr id="2" name="TextBox 1"/>
          <p:cNvSpPr txBox="1"/>
          <p:nvPr/>
        </p:nvSpPr>
        <p:spPr>
          <a:xfrm>
            <a:off x="152400" y="4572000"/>
            <a:ext cx="8839200" cy="1831271"/>
          </a:xfrm>
          <a:prstGeom prst="rect">
            <a:avLst/>
          </a:prstGeom>
          <a:noFill/>
        </p:spPr>
        <p:txBody>
          <a:bodyPr wrap="square" rtlCol="0">
            <a:spAutoFit/>
          </a:bodyPr>
          <a:lstStyle/>
          <a:p>
            <a:pPr algn="ctr"/>
            <a:br>
              <a:rPr lang="en-US" altLang="en-US" dirty="0"/>
            </a:br>
            <a:r>
              <a:rPr lang="en-US" altLang="en-US" dirty="0"/>
              <a:t>October 2022</a:t>
            </a:r>
            <a:endParaRPr lang="en-US" altLang="en-US" b="1" dirty="0"/>
          </a:p>
          <a:p>
            <a:pPr algn="just"/>
            <a:br>
              <a:rPr lang="en-US" altLang="en-US" sz="1100" dirty="0"/>
            </a:br>
            <a:br>
              <a:rPr lang="en-US" altLang="en-US" sz="1100" dirty="0"/>
            </a:br>
            <a:r>
              <a:rPr lang="en-US" sz="1100" dirty="0"/>
              <a:t>The analysis and conclusions set forth are those of the authors and do not indicate concurrence by other members of the research staff or the Board of Governors of the Federal Reserve System. </a:t>
            </a:r>
            <a:r>
              <a:rPr lang="en-US" sz="1100" b="0" i="0" u="none" strike="noStrike" baseline="0" dirty="0">
                <a:latin typeface="Arial" panose="020B0604020202020204" pitchFamily="34" charset="0"/>
                <a:cs typeface="Arial" panose="020B0604020202020204" pitchFamily="34" charset="0"/>
              </a:rPr>
              <a:t>The findings, interpretations, and conclusions expressed in this paper are entirely those of the authors and do not necessarily reflect the views or the official positions of the U.S. Department of the Treasury. Any taxpayer data used in this research was kept in a secured Treasury or IRS data repository, and all results have been reviewed to ensure that no</a:t>
            </a:r>
          </a:p>
          <a:p>
            <a:pPr algn="just"/>
            <a:r>
              <a:rPr lang="en-US" sz="1100" b="0" i="0" u="none" strike="noStrike" baseline="0" dirty="0">
                <a:latin typeface="Arial" panose="020B0604020202020204" pitchFamily="34" charset="0"/>
                <a:cs typeface="Arial" panose="020B0604020202020204" pitchFamily="34" charset="0"/>
              </a:rPr>
              <a:t>confidential information is disclosed.</a:t>
            </a:r>
            <a:endParaRPr lang="en-US" altLang="en-US" sz="11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23045564"/>
              </p:ext>
            </p:extLst>
          </p:nvPr>
        </p:nvGraphicFramePr>
        <p:xfrm>
          <a:off x="685800" y="2590800"/>
          <a:ext cx="7772400" cy="22098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881267006"/>
                    </a:ext>
                  </a:extLst>
                </a:gridCol>
                <a:gridCol w="2590800">
                  <a:extLst>
                    <a:ext uri="{9D8B030D-6E8A-4147-A177-3AD203B41FA5}">
                      <a16:colId xmlns:a16="http://schemas.microsoft.com/office/drawing/2014/main" val="996161205"/>
                    </a:ext>
                  </a:extLst>
                </a:gridCol>
                <a:gridCol w="2590800">
                  <a:extLst>
                    <a:ext uri="{9D8B030D-6E8A-4147-A177-3AD203B41FA5}">
                      <a16:colId xmlns:a16="http://schemas.microsoft.com/office/drawing/2014/main" val="2045366296"/>
                    </a:ext>
                  </a:extLst>
                </a:gridCol>
              </a:tblGrid>
              <a:tr h="767619">
                <a:tc>
                  <a:txBody>
                    <a:bodyPr/>
                    <a:lstStyle/>
                    <a:p>
                      <a:pPr algn="ctr"/>
                      <a:r>
                        <a:rPr lang="en-US" b="1" dirty="0">
                          <a:solidFill>
                            <a:schemeClr val="tx1"/>
                          </a:solidFill>
                          <a:latin typeface="Arial" panose="020B0604020202020204" pitchFamily="34" charset="0"/>
                          <a:cs typeface="Arial" panose="020B0604020202020204" pitchFamily="34" charset="0"/>
                        </a:rPr>
                        <a:t>Christine Dobridge </a:t>
                      </a:r>
                    </a:p>
                  </a:txBody>
                  <a:tcPr>
                    <a:noFill/>
                  </a:tcPr>
                </a:tc>
                <a:tc>
                  <a:txBody>
                    <a:bodyPr/>
                    <a:lstStyle/>
                    <a:p>
                      <a:pPr algn="ctr"/>
                      <a:r>
                        <a:rPr lang="en-US" b="1" dirty="0">
                          <a:solidFill>
                            <a:schemeClr val="tx1"/>
                          </a:solidFill>
                          <a:latin typeface="Arial" panose="020B0604020202020204" pitchFamily="34" charset="0"/>
                          <a:cs typeface="Arial" panose="020B0604020202020204" pitchFamily="34" charset="0"/>
                        </a:rPr>
                        <a:t>Becky Lester</a:t>
                      </a:r>
                    </a:p>
                  </a:txBody>
                  <a:tcPr>
                    <a:noFill/>
                  </a:tcPr>
                </a:tc>
                <a:tc>
                  <a:txBody>
                    <a:bodyPr/>
                    <a:lstStyle/>
                    <a:p>
                      <a:pPr algn="ctr"/>
                      <a:r>
                        <a:rPr lang="en-US" b="1" dirty="0">
                          <a:solidFill>
                            <a:schemeClr val="tx1"/>
                          </a:solidFill>
                          <a:latin typeface="Arial" panose="020B0604020202020204" pitchFamily="34" charset="0"/>
                          <a:cs typeface="Arial" panose="020B0604020202020204" pitchFamily="34" charset="0"/>
                        </a:rPr>
                        <a:t>Andrew Whitten</a:t>
                      </a:r>
                    </a:p>
                  </a:txBody>
                  <a:tcPr>
                    <a:noFill/>
                  </a:tcPr>
                </a:tc>
                <a:extLst>
                  <a:ext uri="{0D108BD9-81ED-4DB2-BD59-A6C34878D82A}">
                    <a16:rowId xmlns:a16="http://schemas.microsoft.com/office/drawing/2014/main" val="3121005562"/>
                  </a:ext>
                </a:extLst>
              </a:tr>
              <a:tr h="1442181">
                <a:tc>
                  <a:txBody>
                    <a:bodyPr/>
                    <a:lstStyle/>
                    <a:p>
                      <a:pPr algn="ctr"/>
                      <a:r>
                        <a:rPr lang="en-US" altLang="en-US" dirty="0">
                          <a:solidFill>
                            <a:schemeClr val="tx1"/>
                          </a:solidFill>
                          <a:latin typeface="Arial" panose="020B0604020202020204" pitchFamily="34" charset="0"/>
                          <a:cs typeface="Arial" panose="020B0604020202020204" pitchFamily="34" charset="0"/>
                        </a:rPr>
                        <a:t>Board of Governors of the Federal Reserve </a:t>
                      </a:r>
                      <a:endParaRPr lang="en-US"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altLang="en-US" dirty="0">
                          <a:solidFill>
                            <a:schemeClr val="tx1"/>
                          </a:solidFill>
                          <a:latin typeface="Arial" panose="020B0604020202020204" pitchFamily="34" charset="0"/>
                          <a:cs typeface="Arial" panose="020B0604020202020204" pitchFamily="34" charset="0"/>
                        </a:rPr>
                        <a:t>Stanford Graduate</a:t>
                      </a:r>
                      <a:r>
                        <a:rPr lang="en-US" altLang="en-US" baseline="0" dirty="0">
                          <a:solidFill>
                            <a:schemeClr val="tx1"/>
                          </a:solidFill>
                          <a:latin typeface="Arial" panose="020B0604020202020204" pitchFamily="34" charset="0"/>
                          <a:cs typeface="Arial" panose="020B0604020202020204" pitchFamily="34" charset="0"/>
                        </a:rPr>
                        <a:t> School of Business</a:t>
                      </a:r>
                      <a:endParaRPr lang="en-US"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altLang="en-US" dirty="0">
                          <a:solidFill>
                            <a:schemeClr val="tx1"/>
                          </a:solidFill>
                          <a:latin typeface="Arial" panose="020B0604020202020204" pitchFamily="34" charset="0"/>
                          <a:cs typeface="Arial" panose="020B0604020202020204" pitchFamily="34" charset="0"/>
                        </a:rPr>
                        <a:t>U.S. Department of the Treasury</a:t>
                      </a:r>
                      <a:endParaRPr lang="en-US"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32775861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E12DC541-AA20-4B2A-9CD2-3D20828552F8}" type="slidenum">
              <a:rPr lang="en-US"/>
              <a:pPr>
                <a:defRPr/>
              </a:pPr>
              <a:t>10</a:t>
            </a:fld>
            <a:endParaRPr lang="en-US" dirty="0"/>
          </a:p>
        </p:txBody>
      </p:sp>
      <p:sp>
        <p:nvSpPr>
          <p:cNvPr id="5" name="Subtitle 2"/>
          <p:cNvSpPr txBox="1">
            <a:spLocks/>
          </p:cNvSpPr>
          <p:nvPr/>
        </p:nvSpPr>
        <p:spPr>
          <a:xfrm>
            <a:off x="581025" y="732578"/>
            <a:ext cx="8410575"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200" u="sng" dirty="0"/>
          </a:p>
          <a:p>
            <a:pPr marL="0" indent="0" fontAlgn="auto">
              <a:spcAft>
                <a:spcPts val="0"/>
              </a:spcAft>
              <a:buNone/>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0" indent="0" fontAlgn="auto">
              <a:spcAft>
                <a:spcPts val="0"/>
              </a:spcAft>
              <a:buFont typeface="Arial" pitchFamily="34" charset="0"/>
              <a:buNone/>
              <a:defRPr/>
            </a:pPr>
            <a:endParaRPr lang="en-US" sz="2200" dirty="0"/>
          </a:p>
          <a:p>
            <a:pPr fontAlgn="auto">
              <a:spcAft>
                <a:spcPts val="0"/>
              </a:spcAft>
              <a:defRPr/>
            </a:pPr>
            <a:endParaRPr lang="en-US" sz="2200" dirty="0"/>
          </a:p>
          <a:p>
            <a:pPr marL="457200" lvl="1" indent="0" fontAlgn="auto">
              <a:spcAft>
                <a:spcPts val="0"/>
              </a:spcAft>
              <a:buFont typeface="Arial" pitchFamily="34" charset="0"/>
              <a:buNone/>
              <a:defRPr/>
            </a:pPr>
            <a:endParaRPr lang="en-US" sz="2000" dirty="0"/>
          </a:p>
          <a:p>
            <a:pPr marL="457200" indent="-457200" fontAlgn="auto">
              <a:spcAft>
                <a:spcPts val="0"/>
              </a:spcAft>
              <a:defRPr/>
            </a:pPr>
            <a:endParaRPr lang="en-US" sz="2400" dirty="0"/>
          </a:p>
        </p:txBody>
      </p:sp>
      <p:sp>
        <p:nvSpPr>
          <p:cNvPr id="7" name="Title 1"/>
          <p:cNvSpPr txBox="1">
            <a:spLocks/>
          </p:cNvSpPr>
          <p:nvPr/>
        </p:nvSpPr>
        <p:spPr bwMode="auto">
          <a:xfrm>
            <a:off x="228600" y="228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Figure 4: Tax Haven Trends (vs. Public + Private Samples)</a:t>
            </a:r>
          </a:p>
        </p:txBody>
      </p:sp>
      <p:sp>
        <p:nvSpPr>
          <p:cNvPr id="15" name="Subtitle 2">
            <a:extLst>
              <a:ext uri="{FF2B5EF4-FFF2-40B4-BE49-F238E27FC236}">
                <a16:creationId xmlns:a16="http://schemas.microsoft.com/office/drawing/2014/main" id="{208E9B74-8575-42BA-94C7-C6967BEB8D55}"/>
              </a:ext>
            </a:extLst>
          </p:cNvPr>
          <p:cNvSpPr txBox="1">
            <a:spLocks/>
          </p:cNvSpPr>
          <p:nvPr/>
        </p:nvSpPr>
        <p:spPr>
          <a:xfrm>
            <a:off x="2514600" y="952467"/>
            <a:ext cx="3962400" cy="4984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 Tax Haven Subsidiaries</a:t>
            </a: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44C855A-F2DE-02C1-5D91-74D298C2910F}"/>
              </a:ext>
            </a:extLst>
          </p:cNvPr>
          <p:cNvPicPr>
            <a:picLocks noChangeAspect="1"/>
          </p:cNvPicPr>
          <p:nvPr/>
        </p:nvPicPr>
        <p:blipFill rotWithShape="1">
          <a:blip r:embed="rId3"/>
          <a:srcRect t="2741"/>
          <a:stretch/>
        </p:blipFill>
        <p:spPr>
          <a:xfrm>
            <a:off x="1752600" y="1565156"/>
            <a:ext cx="5251802" cy="3997444"/>
          </a:xfrm>
          <a:prstGeom prst="rect">
            <a:avLst/>
          </a:prstGeom>
        </p:spPr>
      </p:pic>
    </p:spTree>
    <p:extLst>
      <p:ext uri="{BB962C8B-B14F-4D97-AF65-F5344CB8AC3E}">
        <p14:creationId xmlns:p14="http://schemas.microsoft.com/office/powerpoint/2010/main" val="242769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E12DC541-AA20-4B2A-9CD2-3D20828552F8}" type="slidenum">
              <a:rPr lang="en-US"/>
              <a:pPr>
                <a:defRPr/>
              </a:pPr>
              <a:t>11</a:t>
            </a:fld>
            <a:endParaRPr lang="en-US" dirty="0"/>
          </a:p>
        </p:txBody>
      </p:sp>
      <p:sp>
        <p:nvSpPr>
          <p:cNvPr id="5" name="Subtitle 2"/>
          <p:cNvSpPr txBox="1">
            <a:spLocks/>
          </p:cNvSpPr>
          <p:nvPr/>
        </p:nvSpPr>
        <p:spPr>
          <a:xfrm>
            <a:off x="581025" y="732578"/>
            <a:ext cx="8410575"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200" u="sng" dirty="0"/>
          </a:p>
          <a:p>
            <a:pPr marL="0" indent="0" fontAlgn="auto">
              <a:spcAft>
                <a:spcPts val="0"/>
              </a:spcAft>
              <a:buNone/>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0" indent="0" fontAlgn="auto">
              <a:spcAft>
                <a:spcPts val="0"/>
              </a:spcAft>
              <a:buFont typeface="Arial" pitchFamily="34" charset="0"/>
              <a:buNone/>
              <a:defRPr/>
            </a:pPr>
            <a:endParaRPr lang="en-US" sz="2200" dirty="0"/>
          </a:p>
          <a:p>
            <a:pPr fontAlgn="auto">
              <a:spcAft>
                <a:spcPts val="0"/>
              </a:spcAft>
              <a:defRPr/>
            </a:pPr>
            <a:endParaRPr lang="en-US" sz="2200" dirty="0"/>
          </a:p>
          <a:p>
            <a:pPr marL="457200" lvl="1" indent="0" fontAlgn="auto">
              <a:spcAft>
                <a:spcPts val="0"/>
              </a:spcAft>
              <a:buFont typeface="Arial" pitchFamily="34" charset="0"/>
              <a:buNone/>
              <a:defRPr/>
            </a:pPr>
            <a:endParaRPr lang="en-US" sz="2000" dirty="0"/>
          </a:p>
          <a:p>
            <a:pPr marL="457200" indent="-457200" fontAlgn="auto">
              <a:spcAft>
                <a:spcPts val="0"/>
              </a:spcAft>
              <a:defRPr/>
            </a:pPr>
            <a:endParaRPr lang="en-US" sz="2400" dirty="0"/>
          </a:p>
        </p:txBody>
      </p:sp>
      <p:sp>
        <p:nvSpPr>
          <p:cNvPr id="7" name="Title 1"/>
          <p:cNvSpPr txBox="1">
            <a:spLocks/>
          </p:cNvSpPr>
          <p:nvPr/>
        </p:nvSpPr>
        <p:spPr bwMode="auto">
          <a:xfrm>
            <a:off x="228600" y="228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Figure 5: Tax Haven Trends (vs. Withdrawn Firms)</a:t>
            </a:r>
          </a:p>
        </p:txBody>
      </p:sp>
      <p:sp>
        <p:nvSpPr>
          <p:cNvPr id="15" name="Subtitle 2">
            <a:extLst>
              <a:ext uri="{FF2B5EF4-FFF2-40B4-BE49-F238E27FC236}">
                <a16:creationId xmlns:a16="http://schemas.microsoft.com/office/drawing/2014/main" id="{208E9B74-8575-42BA-94C7-C6967BEB8D55}"/>
              </a:ext>
            </a:extLst>
          </p:cNvPr>
          <p:cNvSpPr txBox="1">
            <a:spLocks/>
          </p:cNvSpPr>
          <p:nvPr/>
        </p:nvSpPr>
        <p:spPr>
          <a:xfrm>
            <a:off x="374822" y="1501828"/>
            <a:ext cx="3962400" cy="4984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err="1">
                <a:latin typeface="Arial" panose="020B0604020202020204" pitchFamily="34" charset="0"/>
                <a:cs typeface="Arial" panose="020B0604020202020204" pitchFamily="34" charset="0"/>
              </a:rPr>
              <a:t>Pr</a:t>
            </a:r>
            <a:r>
              <a:rPr lang="en-US" sz="2000" dirty="0">
                <a:latin typeface="Arial" panose="020B0604020202020204" pitchFamily="34" charset="0"/>
                <a:cs typeface="Arial" panose="020B0604020202020204" pitchFamily="34" charset="0"/>
              </a:rPr>
              <a:t>(Owning Haven </a:t>
            </a:r>
            <a:r>
              <a:rPr lang="en-US" sz="2000" dirty="0" err="1">
                <a:latin typeface="Arial" panose="020B0604020202020204" pitchFamily="34" charset="0"/>
                <a:cs typeface="Arial" panose="020B0604020202020204" pitchFamily="34" charset="0"/>
              </a:rPr>
              <a:t>Subsidary</a:t>
            </a:r>
            <a:r>
              <a:rPr lang="en-US" sz="2000" dirty="0">
                <a:latin typeface="Arial" panose="020B0604020202020204" pitchFamily="34" charset="0"/>
                <a:cs typeface="Arial" panose="020B0604020202020204" pitchFamily="34" charset="0"/>
              </a:rPr>
              <a:t>)</a:t>
            </a:r>
          </a:p>
          <a:p>
            <a:pPr marL="0" lvl="1" indent="0" algn="ctr" fontAlgn="auto">
              <a:spcAft>
                <a:spcPts val="0"/>
              </a:spcAft>
              <a:buNone/>
              <a:defRPr/>
            </a:pPr>
            <a:endParaRPr lang="en-US" sz="20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sp>
        <p:nvSpPr>
          <p:cNvPr id="16" name="Subtitle 2">
            <a:extLst>
              <a:ext uri="{FF2B5EF4-FFF2-40B4-BE49-F238E27FC236}">
                <a16:creationId xmlns:a16="http://schemas.microsoft.com/office/drawing/2014/main" id="{9BC369BE-BF3E-4A47-BC4E-4CFE7440D34B}"/>
              </a:ext>
            </a:extLst>
          </p:cNvPr>
          <p:cNvSpPr txBox="1">
            <a:spLocks/>
          </p:cNvSpPr>
          <p:nvPr/>
        </p:nvSpPr>
        <p:spPr>
          <a:xfrm>
            <a:off x="4876799" y="1476428"/>
            <a:ext cx="3962400" cy="4984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 Haven Subsidiaries</a:t>
            </a: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8742502-C631-4F4C-A047-12B607BD1D8C}"/>
              </a:ext>
            </a:extLst>
          </p:cNvPr>
          <p:cNvPicPr>
            <a:picLocks noChangeAspect="1"/>
          </p:cNvPicPr>
          <p:nvPr/>
        </p:nvPicPr>
        <p:blipFill>
          <a:blip r:embed="rId3"/>
          <a:stretch>
            <a:fillRect/>
          </a:stretch>
        </p:blipFill>
        <p:spPr>
          <a:xfrm>
            <a:off x="457200" y="2057400"/>
            <a:ext cx="3962400" cy="2871832"/>
          </a:xfrm>
          <a:prstGeom prst="rect">
            <a:avLst/>
          </a:prstGeom>
        </p:spPr>
      </p:pic>
      <p:pic>
        <p:nvPicPr>
          <p:cNvPr id="8" name="Picture 7">
            <a:extLst>
              <a:ext uri="{FF2B5EF4-FFF2-40B4-BE49-F238E27FC236}">
                <a16:creationId xmlns:a16="http://schemas.microsoft.com/office/drawing/2014/main" id="{1EDD2B8A-1818-413F-A6B1-6FCB58E5AF0E}"/>
              </a:ext>
            </a:extLst>
          </p:cNvPr>
          <p:cNvPicPr>
            <a:picLocks noChangeAspect="1"/>
          </p:cNvPicPr>
          <p:nvPr/>
        </p:nvPicPr>
        <p:blipFill>
          <a:blip r:embed="rId4"/>
          <a:stretch>
            <a:fillRect/>
          </a:stretch>
        </p:blipFill>
        <p:spPr>
          <a:xfrm>
            <a:off x="5029542" y="2115237"/>
            <a:ext cx="3822357" cy="2767914"/>
          </a:xfrm>
          <a:prstGeom prst="rect">
            <a:avLst/>
          </a:prstGeom>
        </p:spPr>
      </p:pic>
    </p:spTree>
    <p:extLst>
      <p:ext uri="{BB962C8B-B14F-4D97-AF65-F5344CB8AC3E}">
        <p14:creationId xmlns:p14="http://schemas.microsoft.com/office/powerpoint/2010/main" val="42721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2ED7D2-0740-9898-A48C-3BE8595D7389}"/>
              </a:ext>
            </a:extLst>
          </p:cNvPr>
          <p:cNvPicPr>
            <a:picLocks noChangeAspect="1"/>
          </p:cNvPicPr>
          <p:nvPr/>
        </p:nvPicPr>
        <p:blipFill>
          <a:blip r:embed="rId3"/>
          <a:stretch>
            <a:fillRect/>
          </a:stretch>
        </p:blipFill>
        <p:spPr>
          <a:xfrm>
            <a:off x="604157" y="1197428"/>
            <a:ext cx="7675088" cy="2688771"/>
          </a:xfrm>
          <a:prstGeom prst="rect">
            <a:avLst/>
          </a:prstGeom>
        </p:spPr>
      </p:pic>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12</a:t>
            </a:fld>
            <a:endParaRPr lang="en-US"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Table 5: Foreign Haven Ownership</a:t>
            </a:r>
          </a:p>
        </p:txBody>
      </p:sp>
      <p:sp>
        <p:nvSpPr>
          <p:cNvPr id="15" name="TextBox 14">
            <a:extLst>
              <a:ext uri="{FF2B5EF4-FFF2-40B4-BE49-F238E27FC236}">
                <a16:creationId xmlns:a16="http://schemas.microsoft.com/office/drawing/2014/main" id="{8446F367-5396-4804-8108-43B2AA504A81}"/>
              </a:ext>
            </a:extLst>
          </p:cNvPr>
          <p:cNvSpPr txBox="1"/>
          <p:nvPr/>
        </p:nvSpPr>
        <p:spPr>
          <a:xfrm>
            <a:off x="76200" y="4143720"/>
            <a:ext cx="8321387" cy="1015663"/>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prstClr val="black"/>
                </a:solidFill>
                <a:latin typeface="Calibri"/>
              </a:rPr>
              <a:t>16.1 percentage point increase in having a foreign haven subsidiary (54% change) </a:t>
            </a:r>
          </a:p>
          <a:p>
            <a:pPr marL="800100" lvl="1" indent="-342900">
              <a:buFont typeface="Arial" panose="020B0604020202020204" pitchFamily="34" charset="0"/>
              <a:buChar char="•"/>
            </a:pPr>
            <a:r>
              <a:rPr lang="en-US" sz="2000" dirty="0">
                <a:solidFill>
                  <a:prstClr val="black"/>
                </a:solidFill>
                <a:latin typeface="Calibri"/>
              </a:rPr>
              <a:t>Also increase in # of havens and “small as a dot” haven subsidiary</a:t>
            </a:r>
          </a:p>
        </p:txBody>
      </p:sp>
      <p:sp>
        <p:nvSpPr>
          <p:cNvPr id="7" name="Rectangle 6"/>
          <p:cNvSpPr/>
          <p:nvPr/>
        </p:nvSpPr>
        <p:spPr>
          <a:xfrm>
            <a:off x="553893" y="2143240"/>
            <a:ext cx="7620000" cy="5237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13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13</a:t>
            </a:fld>
            <a:endParaRPr lang="en-US"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Cost-sharing Agreements</a:t>
            </a:r>
          </a:p>
        </p:txBody>
      </p:sp>
      <p:sp>
        <p:nvSpPr>
          <p:cNvPr id="8" name="TextBox 7">
            <a:extLst>
              <a:ext uri="{FF2B5EF4-FFF2-40B4-BE49-F238E27FC236}">
                <a16:creationId xmlns:a16="http://schemas.microsoft.com/office/drawing/2014/main" id="{398339D9-972A-48BF-BA97-56CCCB790648}"/>
              </a:ext>
            </a:extLst>
          </p:cNvPr>
          <p:cNvSpPr txBox="1"/>
          <p:nvPr/>
        </p:nvSpPr>
        <p:spPr>
          <a:xfrm>
            <a:off x="335106" y="953165"/>
            <a:ext cx="8504094" cy="4708981"/>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prstClr val="black"/>
                </a:solidFill>
                <a:latin typeface="Calibri"/>
              </a:rPr>
              <a:t>Specific income-shifting strategy</a:t>
            </a:r>
          </a:p>
          <a:p>
            <a:pPr marL="800100" lvl="1" indent="-342900">
              <a:buFont typeface="Arial" panose="020B0604020202020204" pitchFamily="34" charset="0"/>
              <a:buChar char="•"/>
            </a:pPr>
            <a:r>
              <a:rPr lang="en-US" sz="2000" dirty="0">
                <a:solidFill>
                  <a:prstClr val="black"/>
                </a:solidFill>
                <a:latin typeface="Calibri"/>
              </a:rPr>
              <a:t>U.S. develops IP (and deducts costs and/or claims R&amp;D credit)</a:t>
            </a:r>
          </a:p>
          <a:p>
            <a:pPr marL="800100" lvl="1" indent="-342900">
              <a:buFont typeface="Arial" panose="020B0604020202020204" pitchFamily="34" charset="0"/>
              <a:buChar char="•"/>
            </a:pPr>
            <a:r>
              <a:rPr lang="en-US" sz="2000" dirty="0">
                <a:solidFill>
                  <a:prstClr val="black"/>
                </a:solidFill>
                <a:latin typeface="Calibri"/>
              </a:rPr>
              <a:t>Once viable (but before too valuable), foreign subsidiaries agree to “share in the cost” of IP</a:t>
            </a:r>
          </a:p>
          <a:p>
            <a:pPr marL="800100" lvl="1" indent="-342900">
              <a:buFont typeface="Arial" panose="020B0604020202020204" pitchFamily="34" charset="0"/>
              <a:buChar char="•"/>
            </a:pPr>
            <a:r>
              <a:rPr lang="en-US" sz="2000" dirty="0">
                <a:solidFill>
                  <a:prstClr val="black"/>
                </a:solidFill>
                <a:latin typeface="Calibri"/>
              </a:rPr>
              <a:t>Entitles revenue earned on IP to be sourced to (lower taxed) foreign subsidiaries </a:t>
            </a:r>
          </a:p>
          <a:p>
            <a:pPr marL="800100" lvl="1" indent="-342900">
              <a:buFont typeface="Arial" panose="020B0604020202020204" pitchFamily="34" charset="0"/>
              <a:buChar char="•"/>
            </a:pPr>
            <a:r>
              <a:rPr lang="en-US" sz="2000" dirty="0">
                <a:solidFill>
                  <a:prstClr val="black"/>
                </a:solidFill>
                <a:latin typeface="Calibri"/>
              </a:rPr>
              <a:t>IPO timing important because U.S. exit tax assessed at fair market value</a:t>
            </a:r>
          </a:p>
          <a:p>
            <a:pPr marL="800100" lvl="1" indent="-342900">
              <a:buFont typeface="Arial" panose="020B0604020202020204" pitchFamily="34" charset="0"/>
              <a:buChar char="•"/>
            </a:pPr>
            <a:r>
              <a:rPr lang="en-US" sz="2000" dirty="0">
                <a:solidFill>
                  <a:prstClr val="black"/>
                </a:solidFill>
                <a:latin typeface="Calibri"/>
              </a:rPr>
              <a:t>Example from Cisco (Drucker, 2011):</a:t>
            </a:r>
          </a:p>
          <a:p>
            <a:pPr lvl="1"/>
            <a:endParaRPr lang="en-US" sz="2000" dirty="0">
              <a:solidFill>
                <a:prstClr val="black"/>
              </a:solidFill>
              <a:latin typeface="Calibri"/>
            </a:endParaRPr>
          </a:p>
          <a:p>
            <a:pPr lvl="1"/>
            <a:r>
              <a:rPr lang="en-US" sz="2000" i="1" dirty="0">
                <a:solidFill>
                  <a:prstClr val="black"/>
                </a:solidFill>
                <a:latin typeface="Calibri"/>
              </a:rPr>
              <a:t>“Beginning in 1995, the Netherlands subsidiary began paying for part of Cisco’s ongoing research in the U.S. under cost sharing agreement, according to company records. Like other U.S. technology companies, Cisco qualifies for U.S. tax benefits by doing most of its research and development domestically. By paying for some of it, the overseas unit can remove a chunk of any subsequent profits from the U.S. and claim them offshore.”</a:t>
            </a:r>
          </a:p>
        </p:txBody>
      </p:sp>
    </p:spTree>
    <p:extLst>
      <p:ext uri="{BB962C8B-B14F-4D97-AF65-F5344CB8AC3E}">
        <p14:creationId xmlns:p14="http://schemas.microsoft.com/office/powerpoint/2010/main" val="271143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B33EE5-913C-F6BA-6AF9-30302EBCDFE0}"/>
              </a:ext>
            </a:extLst>
          </p:cNvPr>
          <p:cNvPicPr>
            <a:picLocks noChangeAspect="1"/>
          </p:cNvPicPr>
          <p:nvPr/>
        </p:nvPicPr>
        <p:blipFill>
          <a:blip r:embed="rId3"/>
          <a:stretch>
            <a:fillRect/>
          </a:stretch>
        </p:blipFill>
        <p:spPr>
          <a:xfrm>
            <a:off x="228600" y="1004928"/>
            <a:ext cx="8321388" cy="2605686"/>
          </a:xfrm>
          <a:prstGeom prst="rect">
            <a:avLst/>
          </a:prstGeom>
        </p:spPr>
      </p:pic>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14</a:t>
            </a:fld>
            <a:endParaRPr lang="en-US"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Table 5: Intercompany Payments</a:t>
            </a:r>
          </a:p>
        </p:txBody>
      </p:sp>
      <p:sp>
        <p:nvSpPr>
          <p:cNvPr id="7" name="Rectangle 6"/>
          <p:cNvSpPr/>
          <p:nvPr/>
        </p:nvSpPr>
        <p:spPr>
          <a:xfrm>
            <a:off x="5927271" y="2057400"/>
            <a:ext cx="2454729"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8339D9-972A-48BF-BA97-56CCCB790648}"/>
              </a:ext>
            </a:extLst>
          </p:cNvPr>
          <p:cNvSpPr txBox="1"/>
          <p:nvPr/>
        </p:nvSpPr>
        <p:spPr>
          <a:xfrm>
            <a:off x="60613" y="3782785"/>
            <a:ext cx="8321387" cy="2246769"/>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prstClr val="black"/>
                </a:solidFill>
                <a:latin typeface="Calibri"/>
              </a:rPr>
              <a:t>3.8 percentage point increase in likelihood of being in a cost sharing agreement </a:t>
            </a:r>
          </a:p>
          <a:p>
            <a:pPr marL="800100" lvl="1" indent="-342900">
              <a:buFont typeface="Arial" panose="020B0604020202020204" pitchFamily="34" charset="0"/>
              <a:buChar char="•"/>
            </a:pPr>
            <a:r>
              <a:rPr lang="en-US" sz="2000" dirty="0">
                <a:solidFill>
                  <a:prstClr val="black"/>
                </a:solidFill>
                <a:latin typeface="Calibri"/>
              </a:rPr>
              <a:t>Substantial increase in payments </a:t>
            </a:r>
            <a:r>
              <a:rPr lang="en-US" sz="2000" i="1" dirty="0">
                <a:solidFill>
                  <a:prstClr val="black"/>
                </a:solidFill>
                <a:latin typeface="Calibri"/>
              </a:rPr>
              <a:t>out </a:t>
            </a:r>
            <a:r>
              <a:rPr lang="en-US" sz="2000" dirty="0">
                <a:solidFill>
                  <a:prstClr val="black"/>
                </a:solidFill>
                <a:latin typeface="Calibri"/>
              </a:rPr>
              <a:t>of U.S. (higher taxed) </a:t>
            </a:r>
          </a:p>
          <a:p>
            <a:pPr marL="800100" lvl="1" indent="-342900">
              <a:buFont typeface="Arial" panose="020B0604020202020204" pitchFamily="34" charset="0"/>
              <a:buChar char="•"/>
            </a:pPr>
            <a:r>
              <a:rPr lang="en-US" sz="2000" dirty="0">
                <a:solidFill>
                  <a:prstClr val="black"/>
                </a:solidFill>
                <a:latin typeface="Calibri"/>
              </a:rPr>
              <a:t>Not just firm growth</a:t>
            </a:r>
          </a:p>
          <a:p>
            <a:pPr marL="1257300" lvl="2" indent="-342900">
              <a:buFont typeface="Arial" panose="020B0604020202020204" pitchFamily="34" charset="0"/>
              <a:buChar char="•"/>
            </a:pPr>
            <a:r>
              <a:rPr lang="en-US" sz="2000" dirty="0">
                <a:solidFill>
                  <a:prstClr val="black"/>
                </a:solidFill>
                <a:latin typeface="Calibri"/>
              </a:rPr>
              <a:t>Compare to payments </a:t>
            </a:r>
            <a:r>
              <a:rPr lang="en-US" sz="2000" i="1" dirty="0">
                <a:solidFill>
                  <a:prstClr val="black"/>
                </a:solidFill>
                <a:latin typeface="Calibri"/>
              </a:rPr>
              <a:t>into</a:t>
            </a:r>
            <a:r>
              <a:rPr lang="en-US" sz="2000" dirty="0">
                <a:solidFill>
                  <a:prstClr val="black"/>
                </a:solidFill>
                <a:latin typeface="Calibri"/>
              </a:rPr>
              <a:t> U.S.</a:t>
            </a:r>
          </a:p>
          <a:p>
            <a:pPr marL="1257300" lvl="2" indent="-342900">
              <a:buFont typeface="Arial" panose="020B0604020202020204" pitchFamily="34" charset="0"/>
              <a:buChar char="•"/>
            </a:pPr>
            <a:r>
              <a:rPr lang="en-US" sz="2000" dirty="0">
                <a:solidFill>
                  <a:prstClr val="black"/>
                </a:solidFill>
                <a:latin typeface="Calibri"/>
              </a:rPr>
              <a:t>Increase in specific “income shifting receipts” (royalties, management fees, related party interest, license fees)</a:t>
            </a:r>
          </a:p>
        </p:txBody>
      </p:sp>
      <p:sp>
        <p:nvSpPr>
          <p:cNvPr id="10" name="Rectangle 9">
            <a:extLst>
              <a:ext uri="{FF2B5EF4-FFF2-40B4-BE49-F238E27FC236}">
                <a16:creationId xmlns:a16="http://schemas.microsoft.com/office/drawing/2014/main" id="{C7BBF80A-4B0E-8BBB-8CB4-3381A0114D6A}"/>
              </a:ext>
            </a:extLst>
          </p:cNvPr>
          <p:cNvSpPr/>
          <p:nvPr/>
        </p:nvSpPr>
        <p:spPr>
          <a:xfrm>
            <a:off x="2514600" y="2057400"/>
            <a:ext cx="762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570A16-8356-D46B-F460-228917EB9309}"/>
              </a:ext>
            </a:extLst>
          </p:cNvPr>
          <p:cNvSpPr/>
          <p:nvPr/>
        </p:nvSpPr>
        <p:spPr>
          <a:xfrm>
            <a:off x="3733801" y="2057400"/>
            <a:ext cx="762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A3BBB9-F74E-DD0D-3AB9-A070B9027159}"/>
              </a:ext>
            </a:extLst>
          </p:cNvPr>
          <p:cNvSpPr/>
          <p:nvPr/>
        </p:nvSpPr>
        <p:spPr>
          <a:xfrm>
            <a:off x="4876800" y="2062843"/>
            <a:ext cx="7620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14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C42EA7-20F5-85E8-1EBD-DF2D3700F46F}"/>
              </a:ext>
            </a:extLst>
          </p:cNvPr>
          <p:cNvPicPr>
            <a:picLocks noChangeAspect="1"/>
          </p:cNvPicPr>
          <p:nvPr/>
        </p:nvPicPr>
        <p:blipFill>
          <a:blip r:embed="rId3"/>
          <a:stretch>
            <a:fillRect/>
          </a:stretch>
        </p:blipFill>
        <p:spPr>
          <a:xfrm>
            <a:off x="990600" y="970571"/>
            <a:ext cx="7315200" cy="2752657"/>
          </a:xfrm>
          <a:prstGeom prst="rect">
            <a:avLst/>
          </a:prstGeom>
        </p:spPr>
      </p:pic>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15</a:t>
            </a:fld>
            <a:endParaRPr lang="en-US"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Table 6: Heterogeneity based on R&amp;D Spending</a:t>
            </a:r>
          </a:p>
        </p:txBody>
      </p:sp>
      <p:sp>
        <p:nvSpPr>
          <p:cNvPr id="7" name="Rectangle 6"/>
          <p:cNvSpPr/>
          <p:nvPr/>
        </p:nvSpPr>
        <p:spPr>
          <a:xfrm>
            <a:off x="3611335" y="1447800"/>
            <a:ext cx="1921329"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8339D9-972A-48BF-BA97-56CCCB790648}"/>
              </a:ext>
            </a:extLst>
          </p:cNvPr>
          <p:cNvSpPr txBox="1"/>
          <p:nvPr/>
        </p:nvSpPr>
        <p:spPr>
          <a:xfrm>
            <a:off x="228600" y="4043029"/>
            <a:ext cx="8321387" cy="1631216"/>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prstClr val="black"/>
                </a:solidFill>
                <a:latin typeface="Calibri"/>
              </a:rPr>
              <a:t>Effects (weakly) larger in high R&amp;D firms</a:t>
            </a:r>
          </a:p>
          <a:p>
            <a:pPr marL="800100" lvl="1" indent="-342900">
              <a:buFont typeface="Arial" panose="020B0604020202020204" pitchFamily="34" charset="0"/>
              <a:buChar char="•"/>
            </a:pPr>
            <a:r>
              <a:rPr lang="en-US" sz="2000" dirty="0">
                <a:solidFill>
                  <a:prstClr val="black"/>
                </a:solidFill>
                <a:latin typeface="Calibri"/>
              </a:rPr>
              <a:t>Implication</a:t>
            </a:r>
          </a:p>
          <a:p>
            <a:pPr marL="1257300" lvl="2" indent="-342900">
              <a:buFont typeface="Arial" panose="020B0604020202020204" pitchFamily="34" charset="0"/>
              <a:buChar char="•"/>
            </a:pPr>
            <a:r>
              <a:rPr lang="en-US" sz="2000" dirty="0">
                <a:solidFill>
                  <a:prstClr val="black"/>
                </a:solidFill>
                <a:latin typeface="Calibri"/>
              </a:rPr>
              <a:t>Firms invest domestically and obtain R&amp;D tax credit</a:t>
            </a:r>
          </a:p>
          <a:p>
            <a:pPr marL="1257300" lvl="2" indent="-342900">
              <a:buFont typeface="Arial" panose="020B0604020202020204" pitchFamily="34" charset="0"/>
              <a:buChar char="•"/>
            </a:pPr>
            <a:r>
              <a:rPr lang="en-US" sz="2000" dirty="0">
                <a:solidFill>
                  <a:prstClr val="black"/>
                </a:solidFill>
                <a:latin typeface="Calibri"/>
              </a:rPr>
              <a:t>Right before value of IP is known (right before IPO), shift IP offshore to facilitate future income shifting</a:t>
            </a:r>
          </a:p>
        </p:txBody>
      </p:sp>
    </p:spTree>
    <p:extLst>
      <p:ext uri="{BB962C8B-B14F-4D97-AF65-F5344CB8AC3E}">
        <p14:creationId xmlns:p14="http://schemas.microsoft.com/office/powerpoint/2010/main" val="429290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E12DC541-AA20-4B2A-9CD2-3D20828552F8}" type="slidenum">
              <a:rPr lang="en-US"/>
              <a:pPr>
                <a:defRPr/>
              </a:pPr>
              <a:t>16</a:t>
            </a:fld>
            <a:endParaRPr lang="en-US" dirty="0"/>
          </a:p>
        </p:txBody>
      </p:sp>
      <p:sp>
        <p:nvSpPr>
          <p:cNvPr id="5" name="Subtitle 2"/>
          <p:cNvSpPr txBox="1">
            <a:spLocks/>
          </p:cNvSpPr>
          <p:nvPr/>
        </p:nvSpPr>
        <p:spPr>
          <a:xfrm>
            <a:off x="581025" y="732578"/>
            <a:ext cx="8410575"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200" u="sng" dirty="0"/>
          </a:p>
          <a:p>
            <a:pPr marL="0" indent="0" fontAlgn="auto">
              <a:spcAft>
                <a:spcPts val="0"/>
              </a:spcAft>
              <a:buNone/>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0" indent="0" fontAlgn="auto">
              <a:spcAft>
                <a:spcPts val="0"/>
              </a:spcAft>
              <a:buFont typeface="Arial" pitchFamily="34" charset="0"/>
              <a:buNone/>
              <a:defRPr/>
            </a:pPr>
            <a:endParaRPr lang="en-US" sz="2200" dirty="0"/>
          </a:p>
          <a:p>
            <a:pPr fontAlgn="auto">
              <a:spcAft>
                <a:spcPts val="0"/>
              </a:spcAft>
              <a:defRPr/>
            </a:pPr>
            <a:endParaRPr lang="en-US" sz="2200" dirty="0"/>
          </a:p>
          <a:p>
            <a:pPr marL="457200" lvl="1" indent="0" fontAlgn="auto">
              <a:spcAft>
                <a:spcPts val="0"/>
              </a:spcAft>
              <a:buFont typeface="Arial" pitchFamily="34" charset="0"/>
              <a:buNone/>
              <a:defRPr/>
            </a:pPr>
            <a:endParaRPr lang="en-US" sz="2000" dirty="0"/>
          </a:p>
          <a:p>
            <a:pPr marL="457200" indent="-457200" fontAlgn="auto">
              <a:spcAft>
                <a:spcPts val="0"/>
              </a:spcAft>
              <a:defRPr/>
            </a:pPr>
            <a:endParaRPr lang="en-US" sz="2400" dirty="0"/>
          </a:p>
        </p:txBody>
      </p:sp>
      <p:sp>
        <p:nvSpPr>
          <p:cNvPr id="7" name="Title 1"/>
          <p:cNvSpPr txBox="1">
            <a:spLocks/>
          </p:cNvSpPr>
          <p:nvPr/>
        </p:nvSpPr>
        <p:spPr bwMode="auto">
          <a:xfrm>
            <a:off x="228600" y="228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Use of Sophisticated Tax Preparers</a:t>
            </a:r>
          </a:p>
        </p:txBody>
      </p:sp>
      <p:sp>
        <p:nvSpPr>
          <p:cNvPr id="15" name="Subtitle 2">
            <a:extLst>
              <a:ext uri="{FF2B5EF4-FFF2-40B4-BE49-F238E27FC236}">
                <a16:creationId xmlns:a16="http://schemas.microsoft.com/office/drawing/2014/main" id="{208E9B74-8575-42BA-94C7-C6967BEB8D55}"/>
              </a:ext>
            </a:extLst>
          </p:cNvPr>
          <p:cNvSpPr txBox="1">
            <a:spLocks/>
          </p:cNvSpPr>
          <p:nvPr/>
        </p:nvSpPr>
        <p:spPr>
          <a:xfrm>
            <a:off x="1981200" y="1219200"/>
            <a:ext cx="4648200" cy="4984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Relative to Private and Public Firms</a:t>
            </a: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A0F319-2A49-C457-1849-92E2A2B05571}"/>
              </a:ext>
            </a:extLst>
          </p:cNvPr>
          <p:cNvPicPr>
            <a:picLocks noChangeAspect="1"/>
          </p:cNvPicPr>
          <p:nvPr/>
        </p:nvPicPr>
        <p:blipFill>
          <a:blip r:embed="rId3"/>
          <a:stretch>
            <a:fillRect/>
          </a:stretch>
        </p:blipFill>
        <p:spPr>
          <a:xfrm>
            <a:off x="2133600" y="1868444"/>
            <a:ext cx="4292294" cy="3121111"/>
          </a:xfrm>
          <a:prstGeom prst="rect">
            <a:avLst/>
          </a:prstGeom>
        </p:spPr>
      </p:pic>
    </p:spTree>
    <p:extLst>
      <p:ext uri="{BB962C8B-B14F-4D97-AF65-F5344CB8AC3E}">
        <p14:creationId xmlns:p14="http://schemas.microsoft.com/office/powerpoint/2010/main" val="228926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E12DC541-AA20-4B2A-9CD2-3D20828552F8}" type="slidenum">
              <a:rPr lang="en-US"/>
              <a:pPr>
                <a:defRPr/>
              </a:pPr>
              <a:t>17</a:t>
            </a:fld>
            <a:endParaRPr lang="en-US" dirty="0"/>
          </a:p>
        </p:txBody>
      </p:sp>
      <p:sp>
        <p:nvSpPr>
          <p:cNvPr id="5" name="Subtitle 2"/>
          <p:cNvSpPr txBox="1">
            <a:spLocks/>
          </p:cNvSpPr>
          <p:nvPr/>
        </p:nvSpPr>
        <p:spPr>
          <a:xfrm>
            <a:off x="581025" y="732578"/>
            <a:ext cx="8410575"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200" u="sng" dirty="0"/>
          </a:p>
          <a:p>
            <a:pPr marL="0" indent="0" fontAlgn="auto">
              <a:spcAft>
                <a:spcPts val="0"/>
              </a:spcAft>
              <a:buNone/>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0" indent="0" fontAlgn="auto">
              <a:spcAft>
                <a:spcPts val="0"/>
              </a:spcAft>
              <a:buFont typeface="Arial" pitchFamily="34" charset="0"/>
              <a:buNone/>
              <a:defRPr/>
            </a:pPr>
            <a:endParaRPr lang="en-US" sz="2200" dirty="0"/>
          </a:p>
          <a:p>
            <a:pPr fontAlgn="auto">
              <a:spcAft>
                <a:spcPts val="0"/>
              </a:spcAft>
              <a:defRPr/>
            </a:pPr>
            <a:endParaRPr lang="en-US" sz="2200" dirty="0"/>
          </a:p>
          <a:p>
            <a:pPr marL="457200" lvl="1" indent="0" fontAlgn="auto">
              <a:spcAft>
                <a:spcPts val="0"/>
              </a:spcAft>
              <a:buFont typeface="Arial" pitchFamily="34" charset="0"/>
              <a:buNone/>
              <a:defRPr/>
            </a:pPr>
            <a:endParaRPr lang="en-US" sz="2000" dirty="0"/>
          </a:p>
          <a:p>
            <a:pPr marL="457200" indent="-457200" fontAlgn="auto">
              <a:spcAft>
                <a:spcPts val="0"/>
              </a:spcAft>
              <a:defRPr/>
            </a:pPr>
            <a:endParaRPr lang="en-US" sz="2400" dirty="0"/>
          </a:p>
        </p:txBody>
      </p:sp>
      <p:sp>
        <p:nvSpPr>
          <p:cNvPr id="7" name="Title 1"/>
          <p:cNvSpPr txBox="1">
            <a:spLocks/>
          </p:cNvSpPr>
          <p:nvPr/>
        </p:nvSpPr>
        <p:spPr bwMode="auto">
          <a:xfrm>
            <a:off x="228600" y="228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Use of Sophisticated Tax Preparers</a:t>
            </a:r>
          </a:p>
        </p:txBody>
      </p:sp>
      <p:sp>
        <p:nvSpPr>
          <p:cNvPr id="15" name="Subtitle 2">
            <a:extLst>
              <a:ext uri="{FF2B5EF4-FFF2-40B4-BE49-F238E27FC236}">
                <a16:creationId xmlns:a16="http://schemas.microsoft.com/office/drawing/2014/main" id="{208E9B74-8575-42BA-94C7-C6967BEB8D55}"/>
              </a:ext>
            </a:extLst>
          </p:cNvPr>
          <p:cNvSpPr txBox="1">
            <a:spLocks/>
          </p:cNvSpPr>
          <p:nvPr/>
        </p:nvSpPr>
        <p:spPr>
          <a:xfrm>
            <a:off x="1981200" y="1219200"/>
            <a:ext cx="4648200" cy="4984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Relative to Withdrawn Firms</a:t>
            </a: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CE009BB-1AA4-B498-5376-B894001F714A}"/>
              </a:ext>
            </a:extLst>
          </p:cNvPr>
          <p:cNvPicPr>
            <a:picLocks noChangeAspect="1"/>
          </p:cNvPicPr>
          <p:nvPr/>
        </p:nvPicPr>
        <p:blipFill>
          <a:blip r:embed="rId3"/>
          <a:stretch>
            <a:fillRect/>
          </a:stretch>
        </p:blipFill>
        <p:spPr>
          <a:xfrm>
            <a:off x="2438400" y="1876859"/>
            <a:ext cx="4125656" cy="2999941"/>
          </a:xfrm>
          <a:prstGeom prst="rect">
            <a:avLst/>
          </a:prstGeom>
        </p:spPr>
      </p:pic>
    </p:spTree>
    <p:extLst>
      <p:ext uri="{BB962C8B-B14F-4D97-AF65-F5344CB8AC3E}">
        <p14:creationId xmlns:p14="http://schemas.microsoft.com/office/powerpoint/2010/main" val="361508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C42EA7-20F5-85E8-1EBD-DF2D3700F46F}"/>
              </a:ext>
            </a:extLst>
          </p:cNvPr>
          <p:cNvPicPr>
            <a:picLocks noChangeAspect="1"/>
          </p:cNvPicPr>
          <p:nvPr/>
        </p:nvPicPr>
        <p:blipFill>
          <a:blip r:embed="rId3"/>
          <a:stretch>
            <a:fillRect/>
          </a:stretch>
        </p:blipFill>
        <p:spPr>
          <a:xfrm>
            <a:off x="990600" y="970571"/>
            <a:ext cx="7315200" cy="2752657"/>
          </a:xfrm>
          <a:prstGeom prst="rect">
            <a:avLst/>
          </a:prstGeom>
        </p:spPr>
      </p:pic>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18</a:t>
            </a:fld>
            <a:endParaRPr lang="en-US"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Table 6: Heterogeneity based on Tax Preparer</a:t>
            </a:r>
          </a:p>
        </p:txBody>
      </p:sp>
      <p:sp>
        <p:nvSpPr>
          <p:cNvPr id="7" name="Rectangle 6"/>
          <p:cNvSpPr/>
          <p:nvPr/>
        </p:nvSpPr>
        <p:spPr>
          <a:xfrm>
            <a:off x="5562600" y="1447800"/>
            <a:ext cx="25908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8339D9-972A-48BF-BA97-56CCCB790648}"/>
              </a:ext>
            </a:extLst>
          </p:cNvPr>
          <p:cNvSpPr txBox="1"/>
          <p:nvPr/>
        </p:nvSpPr>
        <p:spPr>
          <a:xfrm>
            <a:off x="228601" y="4043029"/>
            <a:ext cx="8153400" cy="1015663"/>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prstClr val="black"/>
                </a:solidFill>
                <a:latin typeface="Calibri"/>
              </a:rPr>
              <a:t>Foreign effects greater in firms that switched advisors</a:t>
            </a:r>
          </a:p>
          <a:p>
            <a:pPr marL="800100" lvl="1" indent="-342900">
              <a:buFont typeface="Arial" panose="020B0604020202020204" pitchFamily="34" charset="0"/>
              <a:buChar char="•"/>
            </a:pPr>
            <a:r>
              <a:rPr lang="en-US" sz="2000" dirty="0">
                <a:solidFill>
                  <a:prstClr val="black"/>
                </a:solidFill>
                <a:latin typeface="Calibri"/>
              </a:rPr>
              <a:t>Effects also hold when examining haven use</a:t>
            </a:r>
          </a:p>
          <a:p>
            <a:pPr lvl="1"/>
            <a:endParaRPr lang="en-US" sz="2000" dirty="0">
              <a:solidFill>
                <a:prstClr val="black"/>
              </a:solidFill>
              <a:latin typeface="Calibri"/>
            </a:endParaRPr>
          </a:p>
        </p:txBody>
      </p:sp>
    </p:spTree>
    <p:extLst>
      <p:ext uri="{BB962C8B-B14F-4D97-AF65-F5344CB8AC3E}">
        <p14:creationId xmlns:p14="http://schemas.microsoft.com/office/powerpoint/2010/main" val="113858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19</a:t>
            </a:fld>
            <a:endParaRPr lang="en-US" dirty="0"/>
          </a:p>
        </p:txBody>
      </p:sp>
      <p:sp>
        <p:nvSpPr>
          <p:cNvPr id="5" name="Subtitle 2"/>
          <p:cNvSpPr txBox="1">
            <a:spLocks/>
          </p:cNvSpPr>
          <p:nvPr/>
        </p:nvSpPr>
        <p:spPr>
          <a:xfrm>
            <a:off x="76200" y="2353779"/>
            <a:ext cx="3352800" cy="4656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1400" dirty="0">
                <a:latin typeface="Arial" panose="020B0604020202020204" pitchFamily="34" charset="0"/>
                <a:cs typeface="Arial" panose="020B0604020202020204" pitchFamily="34" charset="0"/>
              </a:rPr>
              <a:t>Relative to Withdrawn IPO Firms</a:t>
            </a:r>
          </a:p>
          <a:p>
            <a:pPr marL="0" lvl="1" indent="0" algn="ctr" fontAlgn="auto">
              <a:spcAft>
                <a:spcPts val="0"/>
              </a:spcAft>
              <a:buNone/>
              <a:defRPr/>
            </a:pPr>
            <a:endParaRPr lang="en-US" sz="14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sp>
        <p:nvSpPr>
          <p:cNvPr id="5124" name="Title 1"/>
          <p:cNvSpPr txBox="1">
            <a:spLocks/>
          </p:cNvSpPr>
          <p:nvPr/>
        </p:nvSpPr>
        <p:spPr bwMode="auto">
          <a:xfrm>
            <a:off x="228600" y="165835"/>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What is the effect of IPOs on </a:t>
            </a:r>
            <a:r>
              <a:rPr lang="en-US" altLang="en-US" sz="2600" dirty="0">
                <a:solidFill>
                  <a:srgbClr val="FF0000"/>
                </a:solidFill>
              </a:rPr>
              <a:t>domestic</a:t>
            </a:r>
            <a:r>
              <a:rPr lang="en-US" altLang="en-US" sz="2600" dirty="0">
                <a:solidFill>
                  <a:schemeClr val="tx2"/>
                </a:solidFill>
              </a:rPr>
              <a:t> tax planning?</a:t>
            </a:r>
          </a:p>
        </p:txBody>
      </p:sp>
      <p:sp>
        <p:nvSpPr>
          <p:cNvPr id="6" name="Subtitle 2"/>
          <p:cNvSpPr txBox="1">
            <a:spLocks/>
          </p:cNvSpPr>
          <p:nvPr/>
        </p:nvSpPr>
        <p:spPr>
          <a:xfrm>
            <a:off x="3360737" y="2286000"/>
            <a:ext cx="2422525" cy="3368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1400" dirty="0">
                <a:latin typeface="Arial" panose="020B0604020202020204" pitchFamily="34" charset="0"/>
                <a:cs typeface="Arial" panose="020B0604020202020204" pitchFamily="34" charset="0"/>
              </a:rPr>
              <a:t>Relative to Private Firms</a:t>
            </a:r>
          </a:p>
          <a:p>
            <a:pPr marL="0" lvl="1" indent="0" algn="ctr" fontAlgn="auto">
              <a:spcAft>
                <a:spcPts val="0"/>
              </a:spcAft>
              <a:buNone/>
              <a:defRPr/>
            </a:pPr>
            <a:endParaRPr lang="en-US" sz="14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4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400" dirty="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BF939F7A-8ADD-48A9-8200-30CE91B70C13}"/>
              </a:ext>
            </a:extLst>
          </p:cNvPr>
          <p:cNvSpPr txBox="1">
            <a:spLocks/>
          </p:cNvSpPr>
          <p:nvPr/>
        </p:nvSpPr>
        <p:spPr>
          <a:xfrm>
            <a:off x="6370487" y="2298100"/>
            <a:ext cx="2116365" cy="3651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1400" dirty="0">
                <a:latin typeface="Arial" panose="020B0604020202020204" pitchFamily="34" charset="0"/>
                <a:cs typeface="Arial" panose="020B0604020202020204" pitchFamily="34" charset="0"/>
              </a:rPr>
              <a:t>Relative to Public Firms</a:t>
            </a:r>
          </a:p>
          <a:p>
            <a:pPr marL="0" lvl="1" indent="0" algn="ctr" fontAlgn="auto">
              <a:spcAft>
                <a:spcPts val="0"/>
              </a:spcAft>
              <a:buNone/>
              <a:defRPr/>
            </a:pPr>
            <a:endParaRPr lang="en-US" sz="14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4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4E52F17-129C-492B-8791-EBC19D31C39A}"/>
              </a:ext>
            </a:extLst>
          </p:cNvPr>
          <p:cNvPicPr>
            <a:picLocks noChangeAspect="1"/>
          </p:cNvPicPr>
          <p:nvPr/>
        </p:nvPicPr>
        <p:blipFill>
          <a:blip r:embed="rId3"/>
          <a:stretch>
            <a:fillRect/>
          </a:stretch>
        </p:blipFill>
        <p:spPr>
          <a:xfrm>
            <a:off x="266550" y="2641454"/>
            <a:ext cx="2819400" cy="2041635"/>
          </a:xfrm>
          <a:prstGeom prst="rect">
            <a:avLst/>
          </a:prstGeom>
        </p:spPr>
      </p:pic>
      <p:pic>
        <p:nvPicPr>
          <p:cNvPr id="9" name="Picture 8">
            <a:extLst>
              <a:ext uri="{FF2B5EF4-FFF2-40B4-BE49-F238E27FC236}">
                <a16:creationId xmlns:a16="http://schemas.microsoft.com/office/drawing/2014/main" id="{2D5A4B64-699B-4661-9135-7F26D6ED907B}"/>
              </a:ext>
            </a:extLst>
          </p:cNvPr>
          <p:cNvPicPr>
            <a:picLocks noChangeAspect="1"/>
          </p:cNvPicPr>
          <p:nvPr/>
        </p:nvPicPr>
        <p:blipFill>
          <a:blip r:embed="rId4"/>
          <a:stretch>
            <a:fillRect/>
          </a:stretch>
        </p:blipFill>
        <p:spPr>
          <a:xfrm>
            <a:off x="3101486" y="2691967"/>
            <a:ext cx="2772894" cy="2009712"/>
          </a:xfrm>
          <a:prstGeom prst="rect">
            <a:avLst/>
          </a:prstGeom>
        </p:spPr>
      </p:pic>
      <p:pic>
        <p:nvPicPr>
          <p:cNvPr id="11" name="Picture 10">
            <a:extLst>
              <a:ext uri="{FF2B5EF4-FFF2-40B4-BE49-F238E27FC236}">
                <a16:creationId xmlns:a16="http://schemas.microsoft.com/office/drawing/2014/main" id="{E7A90F61-B57F-4306-852F-56243FFF0593}"/>
              </a:ext>
            </a:extLst>
          </p:cNvPr>
          <p:cNvPicPr>
            <a:picLocks noChangeAspect="1"/>
          </p:cNvPicPr>
          <p:nvPr/>
        </p:nvPicPr>
        <p:blipFill>
          <a:blip r:embed="rId5"/>
          <a:stretch>
            <a:fillRect/>
          </a:stretch>
        </p:blipFill>
        <p:spPr>
          <a:xfrm>
            <a:off x="6058051" y="2622866"/>
            <a:ext cx="2868235" cy="2078813"/>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C4FD39A-B380-29DF-6A0E-6AB28F25600E}"/>
                  </a:ext>
                </a:extLst>
              </p:cNvPr>
              <p:cNvSpPr txBox="1"/>
              <p:nvPr/>
            </p:nvSpPr>
            <p:spPr>
              <a:xfrm>
                <a:off x="990600" y="882332"/>
                <a:ext cx="6858000" cy="1523494"/>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𝑖𝑡</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sub>
                      </m:sSub>
                      <m:r>
                        <a:rPr lang="en-US" sz="2000" b="0" i="1" smtClean="0">
                          <a:latin typeface="Cambria Math" panose="02040503050406030204" pitchFamily="18" charset="0"/>
                        </a:rPr>
                        <m:t>𝐼𝑃𝑂𝐶𝑜𝑚𝑝𝑙𝑒𝑡𝑒𝑑</m:t>
                      </m:r>
                      <m:r>
                        <a:rPr lang="en-US" sz="2000" b="0" i="1" smtClean="0">
                          <a:latin typeface="Cambria Math" panose="02040503050406030204" pitchFamily="18" charset="0"/>
                        </a:rPr>
                        <m:t>∗</m:t>
                      </m:r>
                      <m:r>
                        <a:rPr lang="en-US" sz="2000" b="0" i="1" smtClean="0">
                          <a:latin typeface="Cambria Math" panose="02040503050406030204" pitchFamily="18" charset="0"/>
                        </a:rPr>
                        <m:t>𝑃𝑜𝑠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b="0" i="1" smtClean="0">
                              <a:latin typeface="Cambria Math" panose="02040503050406030204" pitchFamily="18" charset="0"/>
                            </a:rPr>
                            <m:t>𝑐</m:t>
                          </m:r>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𝜖</m:t>
                          </m:r>
                        </m:e>
                        <m:sub>
                          <m:r>
                            <a:rPr lang="en-US" sz="2000" i="1">
                              <a:latin typeface="Cambria Math" panose="02040503050406030204" pitchFamily="18" charset="0"/>
                            </a:rPr>
                            <m:t>𝑖𝑡</m:t>
                          </m:r>
                        </m:sub>
                      </m:sSub>
                    </m:oMath>
                  </m:oMathPara>
                </a14:m>
                <a:endParaRPr lang="en-US" sz="2000"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r>
                  <a:rPr lang="en-US" sz="1800" i="1" dirty="0" err="1">
                    <a:latin typeface="Arial" panose="020B0604020202020204" pitchFamily="34" charset="0"/>
                    <a:cs typeface="Arial" panose="020B0604020202020204" pitchFamily="34" charset="0"/>
                  </a:rPr>
                  <a:t>Y</a:t>
                </a:r>
                <a:r>
                  <a:rPr lang="en-US" sz="1800" i="1" baseline="-25000" dirty="0" err="1">
                    <a:latin typeface="Arial" panose="020B0604020202020204" pitchFamily="34" charset="0"/>
                    <a:cs typeface="Arial" panose="020B0604020202020204" pitchFamily="34" charset="0"/>
                  </a:rPr>
                  <a:t>it</a:t>
                </a:r>
                <a:r>
                  <a:rPr lang="en-US" sz="1800" i="1" dirty="0">
                    <a:latin typeface="Arial" panose="020B0604020202020204" pitchFamily="34" charset="0"/>
                    <a:cs typeface="Arial" panose="020B0604020202020204" pitchFamily="34" charset="0"/>
                  </a:rPr>
                  <a:t>: </a:t>
                </a:r>
              </a:p>
              <a:p>
                <a:pPr lvl="2" fontAlgn="auto">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Domestic book/tax differences (Mills, 1998)</a:t>
                </a:r>
              </a:p>
              <a:p>
                <a:pPr lvl="2" fontAlgn="auto">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Cash Effective Tax Rates (Hanlon &amp; Heitzman, 2010)</a:t>
                </a:r>
                <a:endParaRPr lang="en-US" sz="1400" i="1"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5C4FD39A-B380-29DF-6A0E-6AB28F25600E}"/>
                  </a:ext>
                </a:extLst>
              </p:cNvPr>
              <p:cNvSpPr txBox="1">
                <a:spLocks noRot="1" noChangeAspect="1" noMove="1" noResize="1" noEditPoints="1" noAdjustHandles="1" noChangeArrowheads="1" noChangeShapeType="1" noTextEdit="1"/>
              </p:cNvSpPr>
              <p:nvPr/>
            </p:nvSpPr>
            <p:spPr>
              <a:xfrm>
                <a:off x="990600" y="882332"/>
                <a:ext cx="6858000" cy="1523494"/>
              </a:xfrm>
              <a:prstGeom prst="rect">
                <a:avLst/>
              </a:prstGeom>
              <a:blipFill>
                <a:blip r:embed="rId6"/>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5B67BA6-67FB-D34A-CC33-D10F33DCE544}"/>
              </a:ext>
            </a:extLst>
          </p:cNvPr>
          <p:cNvSpPr txBox="1"/>
          <p:nvPr/>
        </p:nvSpPr>
        <p:spPr>
          <a:xfrm>
            <a:off x="-381000" y="4707122"/>
            <a:ext cx="8659586" cy="1754326"/>
          </a:xfrm>
          <a:prstGeom prst="rect">
            <a:avLst/>
          </a:prstGeom>
          <a:noFill/>
        </p:spPr>
        <p:txBody>
          <a:bodyPr wrap="square">
            <a:spAutoFit/>
          </a:bodyPr>
          <a:lstStyle/>
          <a:p>
            <a:pPr lvl="2" fontAlgn="auto">
              <a:spcAft>
                <a:spcPts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However, we then use the underlying tax data to decompose measure</a:t>
            </a:r>
          </a:p>
          <a:p>
            <a:pPr lvl="2" fontAlgn="auto">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Effects driven by</a:t>
            </a:r>
          </a:p>
          <a:p>
            <a:pPr lvl="3" fontAlgn="auto">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Increased stock option deductions (natural consequence of IPO)</a:t>
            </a:r>
          </a:p>
          <a:p>
            <a:pPr lvl="3" fontAlgn="auto">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Higher book income from capital market scrutiny</a:t>
            </a:r>
          </a:p>
          <a:p>
            <a:pPr lvl="2" fontAlgn="auto">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Conclusion: little domestic planning because stock options sufficiently shield domestic taxable income</a:t>
            </a:r>
          </a:p>
        </p:txBody>
      </p:sp>
    </p:spTree>
    <p:extLst>
      <p:ext uri="{BB962C8B-B14F-4D97-AF65-F5344CB8AC3E}">
        <p14:creationId xmlns:p14="http://schemas.microsoft.com/office/powerpoint/2010/main" val="16636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2</a:t>
            </a:fld>
            <a:endParaRPr lang="en-US" dirty="0"/>
          </a:p>
        </p:txBody>
      </p:sp>
      <p:sp>
        <p:nvSpPr>
          <p:cNvPr id="5124" name="Title 1"/>
          <p:cNvSpPr txBox="1">
            <a:spLocks/>
          </p:cNvSpPr>
          <p:nvPr/>
        </p:nvSpPr>
        <p:spPr bwMode="auto">
          <a:xfrm>
            <a:off x="206921" y="224724"/>
            <a:ext cx="882487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Motivation #1: Observed Tax Planning Effects</a:t>
            </a:r>
          </a:p>
        </p:txBody>
      </p:sp>
      <p:sp>
        <p:nvSpPr>
          <p:cNvPr id="26" name="Subtitle 2"/>
          <p:cNvSpPr txBox="1">
            <a:spLocks/>
          </p:cNvSpPr>
          <p:nvPr/>
        </p:nvSpPr>
        <p:spPr>
          <a:xfrm>
            <a:off x="-21771" y="876885"/>
            <a:ext cx="4218472" cy="5830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4000"/>
              </a:lnSpc>
              <a:spcAft>
                <a:spcPts val="0"/>
              </a:spcAft>
              <a:buNone/>
              <a:defRPr/>
            </a:pPr>
            <a:r>
              <a:rPr lang="en-US" sz="1600" b="1" dirty="0"/>
              <a:t>Observed Decline in Corporate Tax Payments</a:t>
            </a:r>
            <a:endParaRPr lang="en-US" sz="1600" dirty="0"/>
          </a:p>
          <a:p>
            <a:pPr marL="0" indent="0" fontAlgn="auto">
              <a:lnSpc>
                <a:spcPct val="114000"/>
              </a:lnSpc>
              <a:spcAft>
                <a:spcPts val="0"/>
              </a:spcAft>
              <a:buNone/>
              <a:defRPr/>
            </a:pPr>
            <a:endParaRPr lang="en-US" sz="1600" dirty="0"/>
          </a:p>
        </p:txBody>
      </p:sp>
      <p:pic>
        <p:nvPicPr>
          <p:cNvPr id="8" name="Picture 7">
            <a:extLst>
              <a:ext uri="{FF2B5EF4-FFF2-40B4-BE49-F238E27FC236}">
                <a16:creationId xmlns:a16="http://schemas.microsoft.com/office/drawing/2014/main" id="{84CBDBE6-AD66-51DB-158F-B86ECBA37EE9}"/>
              </a:ext>
            </a:extLst>
          </p:cNvPr>
          <p:cNvPicPr>
            <a:picLocks noChangeAspect="1"/>
          </p:cNvPicPr>
          <p:nvPr/>
        </p:nvPicPr>
        <p:blipFill>
          <a:blip r:embed="rId3"/>
          <a:stretch>
            <a:fillRect/>
          </a:stretch>
        </p:blipFill>
        <p:spPr>
          <a:xfrm>
            <a:off x="217807" y="1197987"/>
            <a:ext cx="3467165" cy="2231013"/>
          </a:xfrm>
          <a:prstGeom prst="rect">
            <a:avLst/>
          </a:prstGeom>
        </p:spPr>
      </p:pic>
      <p:grpSp>
        <p:nvGrpSpPr>
          <p:cNvPr id="20" name="Group 19">
            <a:extLst>
              <a:ext uri="{FF2B5EF4-FFF2-40B4-BE49-F238E27FC236}">
                <a16:creationId xmlns:a16="http://schemas.microsoft.com/office/drawing/2014/main" id="{3ADF35FB-4275-DBB3-C566-94E108136D4B}"/>
              </a:ext>
            </a:extLst>
          </p:cNvPr>
          <p:cNvGrpSpPr/>
          <p:nvPr/>
        </p:nvGrpSpPr>
        <p:grpSpPr>
          <a:xfrm>
            <a:off x="0" y="3672756"/>
            <a:ext cx="3962399" cy="2412132"/>
            <a:chOff x="0" y="3672756"/>
            <a:chExt cx="3962399" cy="2412132"/>
          </a:xfrm>
        </p:grpSpPr>
        <p:grpSp>
          <p:nvGrpSpPr>
            <p:cNvPr id="16" name="Group 15">
              <a:extLst>
                <a:ext uri="{FF2B5EF4-FFF2-40B4-BE49-F238E27FC236}">
                  <a16:creationId xmlns:a16="http://schemas.microsoft.com/office/drawing/2014/main" id="{112131D5-5E36-33A3-48BB-B08E53955C81}"/>
                </a:ext>
              </a:extLst>
            </p:cNvPr>
            <p:cNvGrpSpPr/>
            <p:nvPr/>
          </p:nvGrpSpPr>
          <p:grpSpPr>
            <a:xfrm>
              <a:off x="304800" y="4051321"/>
              <a:ext cx="3467165" cy="2033567"/>
              <a:chOff x="4619356" y="862033"/>
              <a:chExt cx="3669735" cy="2371985"/>
            </a:xfrm>
          </p:grpSpPr>
          <p:pic>
            <p:nvPicPr>
              <p:cNvPr id="12" name="Picture 11">
                <a:extLst>
                  <a:ext uri="{FF2B5EF4-FFF2-40B4-BE49-F238E27FC236}">
                    <a16:creationId xmlns:a16="http://schemas.microsoft.com/office/drawing/2014/main" id="{CCBB90B7-8353-CDB0-E43B-DF0445A6E1DC}"/>
                  </a:ext>
                </a:extLst>
              </p:cNvPr>
              <p:cNvPicPr>
                <a:picLocks noChangeAspect="1"/>
              </p:cNvPicPr>
              <p:nvPr/>
            </p:nvPicPr>
            <p:blipFill rotWithShape="1">
              <a:blip r:embed="rId4"/>
              <a:srcRect t="7392"/>
              <a:stretch/>
            </p:blipFill>
            <p:spPr>
              <a:xfrm>
                <a:off x="4849789" y="862033"/>
                <a:ext cx="3208868" cy="2210739"/>
              </a:xfrm>
              <a:prstGeom prst="rect">
                <a:avLst/>
              </a:prstGeom>
            </p:spPr>
          </p:pic>
          <p:pic>
            <p:nvPicPr>
              <p:cNvPr id="14" name="Picture 13">
                <a:extLst>
                  <a:ext uri="{FF2B5EF4-FFF2-40B4-BE49-F238E27FC236}">
                    <a16:creationId xmlns:a16="http://schemas.microsoft.com/office/drawing/2014/main" id="{F5315967-5327-235C-28AF-ACE24C4538FC}"/>
                  </a:ext>
                </a:extLst>
              </p:cNvPr>
              <p:cNvPicPr>
                <a:picLocks noChangeAspect="1"/>
              </p:cNvPicPr>
              <p:nvPr/>
            </p:nvPicPr>
            <p:blipFill>
              <a:blip r:embed="rId5"/>
              <a:stretch>
                <a:fillRect/>
              </a:stretch>
            </p:blipFill>
            <p:spPr>
              <a:xfrm>
                <a:off x="4619356" y="3072772"/>
                <a:ext cx="3669735" cy="161246"/>
              </a:xfrm>
              <a:prstGeom prst="rect">
                <a:avLst/>
              </a:prstGeom>
            </p:spPr>
          </p:pic>
        </p:grpSp>
        <p:sp>
          <p:nvSpPr>
            <p:cNvPr id="15" name="Subtitle 2">
              <a:extLst>
                <a:ext uri="{FF2B5EF4-FFF2-40B4-BE49-F238E27FC236}">
                  <a16:creationId xmlns:a16="http://schemas.microsoft.com/office/drawing/2014/main" id="{294C5824-3D54-3259-1BC0-D57144068256}"/>
                </a:ext>
              </a:extLst>
            </p:cNvPr>
            <p:cNvSpPr txBox="1">
              <a:spLocks/>
            </p:cNvSpPr>
            <p:nvPr/>
          </p:nvSpPr>
          <p:spPr>
            <a:xfrm>
              <a:off x="0" y="3672756"/>
              <a:ext cx="3962399"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4000"/>
                </a:lnSpc>
                <a:spcAft>
                  <a:spcPts val="0"/>
                </a:spcAft>
                <a:buNone/>
                <a:defRPr/>
              </a:pPr>
              <a:r>
                <a:rPr lang="en-US" sz="1600" b="1" dirty="0"/>
                <a:t>Increased Income Reported in Tax Havens</a:t>
              </a:r>
              <a:endParaRPr lang="en-US" sz="1600" dirty="0"/>
            </a:p>
            <a:p>
              <a:pPr marL="0" indent="0" fontAlgn="auto">
                <a:lnSpc>
                  <a:spcPct val="114000"/>
                </a:lnSpc>
                <a:spcAft>
                  <a:spcPts val="0"/>
                </a:spcAft>
                <a:buNone/>
                <a:defRPr/>
              </a:pPr>
              <a:endParaRPr lang="en-US" sz="2400" dirty="0"/>
            </a:p>
          </p:txBody>
        </p:sp>
      </p:grpSp>
      <p:grpSp>
        <p:nvGrpSpPr>
          <p:cNvPr id="21" name="Group 20">
            <a:extLst>
              <a:ext uri="{FF2B5EF4-FFF2-40B4-BE49-F238E27FC236}">
                <a16:creationId xmlns:a16="http://schemas.microsoft.com/office/drawing/2014/main" id="{673B1BCC-9536-C8F9-EAAA-1C780E218185}"/>
              </a:ext>
            </a:extLst>
          </p:cNvPr>
          <p:cNvGrpSpPr/>
          <p:nvPr/>
        </p:nvGrpSpPr>
        <p:grpSpPr>
          <a:xfrm>
            <a:off x="4103091" y="1469915"/>
            <a:ext cx="4961357" cy="4253118"/>
            <a:chOff x="4103091" y="1469915"/>
            <a:chExt cx="4961357" cy="4253118"/>
          </a:xfrm>
        </p:grpSpPr>
        <p:pic>
          <p:nvPicPr>
            <p:cNvPr id="18" name="Picture 17">
              <a:extLst>
                <a:ext uri="{FF2B5EF4-FFF2-40B4-BE49-F238E27FC236}">
                  <a16:creationId xmlns:a16="http://schemas.microsoft.com/office/drawing/2014/main" id="{B0E02BD2-7685-6578-644C-F35DDC31AA4C}"/>
                </a:ext>
              </a:extLst>
            </p:cNvPr>
            <p:cNvPicPr>
              <a:picLocks noChangeAspect="1"/>
            </p:cNvPicPr>
            <p:nvPr/>
          </p:nvPicPr>
          <p:blipFill>
            <a:blip r:embed="rId6"/>
            <a:stretch>
              <a:fillRect/>
            </a:stretch>
          </p:blipFill>
          <p:spPr>
            <a:xfrm>
              <a:off x="4103091" y="2133600"/>
              <a:ext cx="4961357" cy="3589433"/>
            </a:xfrm>
            <a:prstGeom prst="rect">
              <a:avLst/>
            </a:prstGeom>
          </p:spPr>
        </p:pic>
        <p:sp>
          <p:nvSpPr>
            <p:cNvPr id="19" name="Subtitle 2">
              <a:extLst>
                <a:ext uri="{FF2B5EF4-FFF2-40B4-BE49-F238E27FC236}">
                  <a16:creationId xmlns:a16="http://schemas.microsoft.com/office/drawing/2014/main" id="{1E56C624-043C-9752-9A64-23F1725C069B}"/>
                </a:ext>
              </a:extLst>
            </p:cNvPr>
            <p:cNvSpPr txBox="1">
              <a:spLocks/>
            </p:cNvSpPr>
            <p:nvPr/>
          </p:nvSpPr>
          <p:spPr>
            <a:xfrm>
              <a:off x="4572000" y="1469915"/>
              <a:ext cx="3962399"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4000"/>
                </a:lnSpc>
                <a:spcAft>
                  <a:spcPts val="0"/>
                </a:spcAft>
                <a:buNone/>
                <a:defRPr/>
              </a:pPr>
              <a:r>
                <a:rPr lang="en-US" sz="1600" b="1" dirty="0"/>
                <a:t>Complicated Foreign Tax Planning Structures</a:t>
              </a:r>
            </a:p>
            <a:p>
              <a:pPr marL="0" indent="0" algn="ctr" fontAlgn="auto">
                <a:lnSpc>
                  <a:spcPct val="114000"/>
                </a:lnSpc>
                <a:spcAft>
                  <a:spcPts val="0"/>
                </a:spcAft>
                <a:buNone/>
                <a:defRPr/>
              </a:pPr>
              <a:r>
                <a:rPr lang="en-US" sz="1600" b="1" dirty="0"/>
                <a:t>(Example of HP’s 2010 Structure)</a:t>
              </a:r>
              <a:endParaRPr lang="en-US" sz="1600" dirty="0"/>
            </a:p>
          </p:txBody>
        </p:sp>
      </p:grpSp>
    </p:spTree>
    <p:extLst>
      <p:ext uri="{BB962C8B-B14F-4D97-AF65-F5344CB8AC3E}">
        <p14:creationId xmlns:p14="http://schemas.microsoft.com/office/powerpoint/2010/main" val="5555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20</a:t>
            </a:fld>
            <a:endParaRPr lang="en-US" dirty="0"/>
          </a:p>
        </p:txBody>
      </p:sp>
      <p:sp>
        <p:nvSpPr>
          <p:cNvPr id="5" name="Subtitle 2"/>
          <p:cNvSpPr txBox="1">
            <a:spLocks/>
          </p:cNvSpPr>
          <p:nvPr/>
        </p:nvSpPr>
        <p:spPr>
          <a:xfrm>
            <a:off x="685800" y="914400"/>
            <a:ext cx="830580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Results driven by post-IPO limitation on tax loss utilization</a:t>
            </a:r>
          </a:p>
          <a:p>
            <a:pPr lvl="1"/>
            <a:r>
              <a:rPr lang="en-US" sz="1400" dirty="0">
                <a:latin typeface="Arial" panose="020B0604020202020204" pitchFamily="34" charset="0"/>
                <a:cs typeface="Arial" panose="020B0604020202020204" pitchFamily="34" charset="0"/>
              </a:rPr>
              <a:t>Domestic measures calculated before tax losses</a:t>
            </a:r>
          </a:p>
          <a:p>
            <a:pPr lvl="1"/>
            <a:r>
              <a:rPr lang="en-US" sz="1400" dirty="0">
                <a:latin typeface="Arial" panose="020B0604020202020204" pitchFamily="34" charset="0"/>
                <a:cs typeface="Arial" panose="020B0604020202020204" pitchFamily="34" charset="0"/>
              </a:rPr>
              <a:t>Additional tests show propensity of limit to bind does not change in short window after IPO</a:t>
            </a:r>
          </a:p>
          <a:p>
            <a:pPr lvl="1"/>
            <a:r>
              <a:rPr lang="en-US" sz="1400" dirty="0">
                <a:latin typeface="Arial" panose="020B0604020202020204" pitchFamily="34" charset="0"/>
                <a:cs typeface="Arial" panose="020B0604020202020204" pitchFamily="34" charset="0"/>
              </a:rPr>
              <a:t>Should not affect foreign planning</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Differences between withdrawn, private, and public samples could be correlated with tax planning and thus drive effects</a:t>
            </a:r>
          </a:p>
          <a:p>
            <a:pPr lvl="1"/>
            <a:r>
              <a:rPr lang="en-US" sz="1400" dirty="0">
                <a:latin typeface="Arial" panose="020B0604020202020204" pitchFamily="34" charset="0"/>
                <a:cs typeface="Arial" panose="020B0604020202020204" pitchFamily="34" charset="0"/>
              </a:rPr>
              <a:t>Minimize differences with inverse probability weighting for each sample</a:t>
            </a:r>
          </a:p>
          <a:p>
            <a:pPr lvl="1"/>
            <a:r>
              <a:rPr lang="en-US" sz="1400" dirty="0">
                <a:latin typeface="Arial" panose="020B0604020202020204" pitchFamily="34" charset="0"/>
                <a:cs typeface="Arial" panose="020B0604020202020204" pitchFamily="34" charset="0"/>
              </a:rPr>
              <a:t>Conduct additional analyses using instrumental variables following Bernstein (2015)</a:t>
            </a:r>
          </a:p>
          <a:p>
            <a:pPr lvl="1"/>
            <a:r>
              <a:rPr lang="en-US" sz="1400" dirty="0">
                <a:latin typeface="Arial" panose="020B0604020202020204" pitchFamily="34" charset="0"/>
                <a:cs typeface="Arial" panose="020B0604020202020204" pitchFamily="34" charset="0"/>
              </a:rPr>
              <a:t>IV: 2-month NASDAQ composite return</a:t>
            </a:r>
          </a:p>
          <a:p>
            <a:pPr lvl="1"/>
            <a:r>
              <a:rPr lang="en-US" sz="1400" dirty="0">
                <a:latin typeface="Arial" panose="020B0604020202020204" pitchFamily="34" charset="0"/>
                <a:cs typeface="Arial" panose="020B0604020202020204" pitchFamily="34" charset="0"/>
              </a:rPr>
              <a:t>For overlapping sample period, confirm valid instrument (F-stat of 18.5) and consistent (but slightly weaker second stage results (t=1.613)</a:t>
            </a:r>
          </a:p>
          <a:p>
            <a:pPr lvl="1"/>
            <a:r>
              <a:rPr lang="en-US" sz="1400" dirty="0">
                <a:latin typeface="Arial" panose="020B0604020202020204" pitchFamily="34" charset="0"/>
                <a:cs typeface="Arial" panose="020B0604020202020204" pitchFamily="34" charset="0"/>
              </a:rPr>
              <a:t>But for more recent period, instrument is weak (F-stat of 4.6)</a:t>
            </a:r>
            <a:endParaRPr lang="en-US" sz="1800"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endParaRPr lang="en-US" sz="1800" i="1" dirty="0">
              <a:latin typeface="Arial" panose="020B0604020202020204" pitchFamily="34" charset="0"/>
              <a:cs typeface="Arial" panose="020B0604020202020204" pitchFamily="34" charset="0"/>
            </a:endParaRPr>
          </a:p>
          <a:p>
            <a:pPr marL="0" indent="0">
              <a:buNone/>
            </a:pPr>
            <a:endParaRPr lang="en-US" sz="2400" dirty="0"/>
          </a:p>
          <a:p>
            <a:pPr marL="914400" lvl="2" indent="0" fontAlgn="auto">
              <a:spcAft>
                <a:spcPts val="0"/>
              </a:spcAft>
              <a:buNone/>
              <a:defRPr/>
            </a:pPr>
            <a:endParaRPr lang="en-US" sz="1600" dirty="0"/>
          </a:p>
          <a:p>
            <a:pPr marL="457200" lvl="1" indent="0" fontAlgn="auto">
              <a:spcAft>
                <a:spcPts val="0"/>
              </a:spcAft>
              <a:buNone/>
              <a:defRPr/>
            </a:pPr>
            <a:endParaRPr lang="en-US" sz="2000" dirty="0"/>
          </a:p>
          <a:p>
            <a:pPr fontAlgn="auto">
              <a:spcAft>
                <a:spcPts val="0"/>
              </a:spcAft>
              <a:defRPr/>
            </a:pPr>
            <a:endParaRPr lang="en-US" sz="2400" dirty="0"/>
          </a:p>
          <a:p>
            <a:pPr marL="0" indent="0" fontAlgn="auto">
              <a:spcAft>
                <a:spcPts val="0"/>
              </a:spcAft>
              <a:buFont typeface="Arial" pitchFamily="34" charset="0"/>
              <a:buNone/>
              <a:defRPr/>
            </a:pPr>
            <a:endParaRPr lang="en-US" sz="1200" b="1" u="sng" dirty="0"/>
          </a:p>
          <a:p>
            <a:pPr fontAlgn="auto">
              <a:spcAft>
                <a:spcPts val="0"/>
              </a:spcAft>
              <a:defRPr/>
            </a:pPr>
            <a:endParaRPr lang="en-US" sz="2200" dirty="0"/>
          </a:p>
          <a:p>
            <a:pPr marL="457200" lvl="1" indent="0" fontAlgn="auto">
              <a:spcAft>
                <a:spcPts val="0"/>
              </a:spcAft>
              <a:buFont typeface="Arial" pitchFamily="34" charset="0"/>
              <a:buNone/>
              <a:defRPr/>
            </a:pPr>
            <a:endParaRPr lang="en-US" sz="2200" dirty="0"/>
          </a:p>
          <a:p>
            <a:pPr marL="457200" indent="-457200" fontAlgn="auto">
              <a:spcAft>
                <a:spcPts val="0"/>
              </a:spcAft>
              <a:defRPr/>
            </a:pPr>
            <a:endParaRPr lang="en-US" sz="2200"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Alternative Explanations</a:t>
            </a:r>
          </a:p>
        </p:txBody>
      </p:sp>
    </p:spTree>
    <p:extLst>
      <p:ext uri="{BB962C8B-B14F-4D97-AF65-F5344CB8AC3E}">
        <p14:creationId xmlns:p14="http://schemas.microsoft.com/office/powerpoint/2010/main" val="361133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52946"/>
            <a:ext cx="2133600" cy="365125"/>
          </a:xfrm>
        </p:spPr>
        <p:txBody>
          <a:bodyPr/>
          <a:lstStyle/>
          <a:p>
            <a:pPr>
              <a:defRPr/>
            </a:pPr>
            <a:fld id="{657E2DBD-943D-4921-9120-83490A6B9134}" type="slidenum">
              <a:rPr lang="en-US"/>
              <a:pPr>
                <a:defRPr/>
              </a:pPr>
              <a:t>21</a:t>
            </a:fld>
            <a:endParaRPr lang="en-US"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Contribution</a:t>
            </a:r>
          </a:p>
        </p:txBody>
      </p:sp>
      <p:sp>
        <p:nvSpPr>
          <p:cNvPr id="7" name="Subtitle 2"/>
          <p:cNvSpPr txBox="1">
            <a:spLocks/>
          </p:cNvSpPr>
          <p:nvPr/>
        </p:nvSpPr>
        <p:spPr>
          <a:xfrm>
            <a:off x="342900" y="814848"/>
            <a:ext cx="8458200" cy="522830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800"/>
              </a:spcBef>
              <a:spcAft>
                <a:spcPts val="0"/>
              </a:spcAft>
              <a:defRPr/>
            </a:pPr>
            <a:r>
              <a:rPr lang="en-US" sz="2000" dirty="0"/>
              <a:t>Tax literature:</a:t>
            </a:r>
          </a:p>
          <a:p>
            <a:pPr lvl="1" fontAlgn="auto">
              <a:spcBef>
                <a:spcPts val="800"/>
              </a:spcBef>
              <a:spcAft>
                <a:spcPts val="0"/>
              </a:spcAft>
              <a:defRPr/>
            </a:pPr>
            <a:r>
              <a:rPr lang="en-US" sz="1600" dirty="0"/>
              <a:t>Provide new evidence about the origins of foreign tax structures</a:t>
            </a:r>
          </a:p>
          <a:p>
            <a:pPr fontAlgn="auto">
              <a:spcBef>
                <a:spcPts val="800"/>
              </a:spcBef>
              <a:spcAft>
                <a:spcPts val="0"/>
              </a:spcAft>
              <a:defRPr/>
            </a:pPr>
            <a:r>
              <a:rPr lang="en-US" sz="2000" dirty="0"/>
              <a:t>IPO literature:</a:t>
            </a:r>
          </a:p>
          <a:p>
            <a:pPr lvl="1" fontAlgn="auto">
              <a:spcBef>
                <a:spcPts val="800"/>
              </a:spcBef>
              <a:spcAft>
                <a:spcPts val="0"/>
              </a:spcAft>
              <a:defRPr/>
            </a:pPr>
            <a:r>
              <a:rPr lang="en-US" sz="1600" dirty="0"/>
              <a:t>Despite large literature on IPOs, extremely little evidence on tax implications</a:t>
            </a:r>
          </a:p>
          <a:p>
            <a:pPr lvl="1" fontAlgn="auto">
              <a:spcBef>
                <a:spcPts val="800"/>
              </a:spcBef>
              <a:spcAft>
                <a:spcPts val="0"/>
              </a:spcAft>
              <a:defRPr/>
            </a:pPr>
            <a:r>
              <a:rPr lang="en-US" sz="1600" dirty="0"/>
              <a:t>Improve identification strategy by comparing to other groups beyond withdrawn firms</a:t>
            </a:r>
          </a:p>
          <a:p>
            <a:pPr lvl="1" fontAlgn="auto">
              <a:spcBef>
                <a:spcPts val="800"/>
              </a:spcBef>
              <a:spcAft>
                <a:spcPts val="0"/>
              </a:spcAft>
              <a:defRPr/>
            </a:pPr>
            <a:r>
              <a:rPr lang="en-US" sz="1600" dirty="0"/>
              <a:t>The literature that does exist is often based on tiny samples to study IPO pricing and compensation planning</a:t>
            </a:r>
          </a:p>
          <a:p>
            <a:pPr lvl="1" fontAlgn="auto">
              <a:spcBef>
                <a:spcPts val="800"/>
              </a:spcBef>
              <a:spcAft>
                <a:spcPts val="0"/>
              </a:spcAft>
              <a:defRPr/>
            </a:pPr>
            <a:r>
              <a:rPr lang="en-US" sz="1600" dirty="0"/>
              <a:t>We examine a range of foreign outcomes and provide evidence on the factors motivating changes (i.e., advisors)</a:t>
            </a:r>
          </a:p>
          <a:p>
            <a:pPr fontAlgn="auto">
              <a:spcBef>
                <a:spcPts val="800"/>
              </a:spcBef>
              <a:spcAft>
                <a:spcPts val="0"/>
              </a:spcAft>
              <a:defRPr/>
            </a:pPr>
            <a:r>
              <a:rPr lang="en-US" sz="2000" dirty="0"/>
              <a:t>Policy-relevant evidence:</a:t>
            </a:r>
          </a:p>
          <a:p>
            <a:pPr lvl="1" fontAlgn="auto">
              <a:spcBef>
                <a:spcPts val="800"/>
              </a:spcBef>
              <a:spcAft>
                <a:spcPts val="0"/>
              </a:spcAft>
              <a:defRPr/>
            </a:pPr>
            <a:r>
              <a:rPr lang="en-US" sz="1600" dirty="0"/>
              <a:t>Current major proposals target a relatively small set of very sophisticated multinationals</a:t>
            </a:r>
          </a:p>
          <a:p>
            <a:pPr lvl="1" fontAlgn="auto">
              <a:spcBef>
                <a:spcPts val="800"/>
              </a:spcBef>
              <a:spcAft>
                <a:spcPts val="0"/>
              </a:spcAft>
              <a:defRPr/>
            </a:pPr>
            <a:r>
              <a:rPr lang="en-US" sz="1600" dirty="0"/>
              <a:t>We show that sophisticated foreign planning begins relatively early in a public firms’ lifecycle</a:t>
            </a:r>
          </a:p>
          <a:p>
            <a:pPr lvl="1" fontAlgn="auto">
              <a:spcBef>
                <a:spcPts val="800"/>
              </a:spcBef>
              <a:spcAft>
                <a:spcPts val="0"/>
              </a:spcAft>
              <a:defRPr/>
            </a:pPr>
            <a:r>
              <a:rPr lang="en-US" sz="1600" dirty="0"/>
              <a:t>To mitigate </a:t>
            </a:r>
            <a:r>
              <a:rPr lang="en-US" sz="1600" i="1" dirty="0"/>
              <a:t>future </a:t>
            </a:r>
            <a:r>
              <a:rPr lang="en-US" sz="1600" dirty="0"/>
              <a:t>profit shifting (address the root cause), need targeted incentives that motivate firms to </a:t>
            </a:r>
            <a:r>
              <a:rPr lang="en-US" sz="1600" i="1" dirty="0"/>
              <a:t>retain </a:t>
            </a:r>
            <a:r>
              <a:rPr lang="en-US" sz="1600" dirty="0"/>
              <a:t>developed IP in the first place</a:t>
            </a:r>
          </a:p>
          <a:p>
            <a:pPr lvl="1" fontAlgn="auto">
              <a:spcBef>
                <a:spcPts val="800"/>
              </a:spcBef>
              <a:spcAft>
                <a:spcPts val="0"/>
              </a:spcAft>
              <a:defRPr/>
            </a:pPr>
            <a:endParaRPr lang="en-US" sz="2000" dirty="0"/>
          </a:p>
          <a:p>
            <a:pPr marL="914400" lvl="2" indent="0" fontAlgn="auto">
              <a:spcAft>
                <a:spcPts val="0"/>
              </a:spcAft>
              <a:buNone/>
              <a:defRPr/>
            </a:pPr>
            <a:endParaRPr lang="en-US" sz="2000" dirty="0"/>
          </a:p>
          <a:p>
            <a:pPr marL="1257300" lvl="2" indent="-342900" fontAlgn="auto">
              <a:spcAft>
                <a:spcPts val="0"/>
              </a:spcAft>
              <a:buAutoNum type="arabicParenR"/>
              <a:defRPr/>
            </a:pPr>
            <a:endParaRPr lang="en-US" sz="1600" dirty="0"/>
          </a:p>
          <a:p>
            <a:pPr fontAlgn="auto">
              <a:spcAft>
                <a:spcPts val="0"/>
              </a:spcAft>
              <a:defRPr/>
            </a:pPr>
            <a:endParaRPr lang="en-US" sz="2400" dirty="0"/>
          </a:p>
          <a:p>
            <a:pPr marL="914400" indent="-457200" fontAlgn="auto">
              <a:spcAft>
                <a:spcPts val="0"/>
              </a:spcAft>
              <a:defRPr/>
            </a:pPr>
            <a:endParaRPr lang="en-US" sz="2000" dirty="0"/>
          </a:p>
          <a:p>
            <a:pPr marL="914400" indent="-457200" fontAlgn="auto">
              <a:spcAft>
                <a:spcPts val="0"/>
              </a:spcAft>
              <a:defRPr/>
            </a:pPr>
            <a:endParaRPr lang="en-US" sz="2000" dirty="0"/>
          </a:p>
        </p:txBody>
      </p:sp>
    </p:spTree>
    <p:extLst>
      <p:ext uri="{BB962C8B-B14F-4D97-AF65-F5344CB8AC3E}">
        <p14:creationId xmlns:p14="http://schemas.microsoft.com/office/powerpoint/2010/main" val="24530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22</a:t>
            </a:fld>
            <a:endParaRPr lang="en-US" dirty="0"/>
          </a:p>
        </p:txBody>
      </p:sp>
      <p:sp>
        <p:nvSpPr>
          <p:cNvPr id="5" name="Subtitle 2"/>
          <p:cNvSpPr txBox="1">
            <a:spLocks/>
          </p:cNvSpPr>
          <p:nvPr/>
        </p:nvSpPr>
        <p:spPr>
          <a:xfrm>
            <a:off x="838200" y="853440"/>
            <a:ext cx="7772400" cy="53094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a:p>
            <a:pPr marL="0" indent="0" algn="ctr">
              <a:buNone/>
            </a:pPr>
            <a:endParaRPr lang="en-US" sz="3600" dirty="0"/>
          </a:p>
          <a:p>
            <a:pPr marL="0" indent="0" algn="ctr">
              <a:buNone/>
            </a:pPr>
            <a:r>
              <a:rPr lang="en-US" sz="3600" dirty="0"/>
              <a:t>Thank you!</a:t>
            </a:r>
          </a:p>
          <a:p>
            <a:pPr marL="0" indent="0" algn="ctr">
              <a:buNone/>
            </a:pPr>
            <a:endParaRPr lang="en-US" sz="2400" dirty="0"/>
          </a:p>
          <a:p>
            <a:pPr marL="0" indent="0" algn="ctr">
              <a:buNone/>
            </a:pPr>
            <a:r>
              <a:rPr lang="en-US" sz="2400" dirty="0"/>
              <a:t>rlester@stanford.edu</a:t>
            </a:r>
            <a:endParaRPr lang="en-US" sz="2000" dirty="0"/>
          </a:p>
          <a:p>
            <a:pPr marL="857250" lvl="1" indent="-457200">
              <a:buAutoNum type="arabicPeriod"/>
            </a:pPr>
            <a:endParaRPr lang="en-US" sz="2000" dirty="0"/>
          </a:p>
          <a:p>
            <a:pPr marL="400050" lvl="1" indent="0">
              <a:buNone/>
            </a:pPr>
            <a:endParaRPr lang="en-US" sz="2000" dirty="0"/>
          </a:p>
          <a:p>
            <a:pPr marL="914400" lvl="2" indent="0" fontAlgn="auto">
              <a:spcAft>
                <a:spcPts val="0"/>
              </a:spcAft>
              <a:buNone/>
              <a:defRPr/>
            </a:pPr>
            <a:endParaRPr lang="en-US" sz="1600" dirty="0"/>
          </a:p>
          <a:p>
            <a:pPr marL="457200" lvl="1" indent="0" fontAlgn="auto">
              <a:spcAft>
                <a:spcPts val="0"/>
              </a:spcAft>
              <a:buNone/>
              <a:defRPr/>
            </a:pPr>
            <a:endParaRPr lang="en-US" sz="2000" dirty="0"/>
          </a:p>
          <a:p>
            <a:pPr fontAlgn="auto">
              <a:spcAft>
                <a:spcPts val="0"/>
              </a:spcAft>
              <a:defRPr/>
            </a:pPr>
            <a:endParaRPr lang="en-US" sz="2400" dirty="0"/>
          </a:p>
          <a:p>
            <a:pPr marL="0" indent="0" fontAlgn="auto">
              <a:spcAft>
                <a:spcPts val="0"/>
              </a:spcAft>
              <a:buFont typeface="Arial" pitchFamily="34" charset="0"/>
              <a:buNone/>
              <a:defRPr/>
            </a:pPr>
            <a:endParaRPr lang="en-US" sz="1200" b="1" u="sng" dirty="0"/>
          </a:p>
          <a:p>
            <a:pPr fontAlgn="auto">
              <a:spcAft>
                <a:spcPts val="0"/>
              </a:spcAft>
              <a:defRPr/>
            </a:pPr>
            <a:endParaRPr lang="en-US" sz="2200" dirty="0"/>
          </a:p>
          <a:p>
            <a:pPr marL="457200" lvl="1" indent="0" fontAlgn="auto">
              <a:spcAft>
                <a:spcPts val="0"/>
              </a:spcAft>
              <a:buFont typeface="Arial" pitchFamily="34" charset="0"/>
              <a:buNone/>
              <a:defRPr/>
            </a:pPr>
            <a:endParaRPr lang="en-US" sz="2200" dirty="0"/>
          </a:p>
          <a:p>
            <a:pPr marL="457200" indent="-457200" fontAlgn="auto">
              <a:spcAft>
                <a:spcPts val="0"/>
              </a:spcAft>
              <a:defRPr/>
            </a:pPr>
            <a:endParaRPr lang="en-US" sz="2200"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600" dirty="0">
              <a:solidFill>
                <a:schemeClr val="tx2"/>
              </a:solidFill>
            </a:endParaRPr>
          </a:p>
        </p:txBody>
      </p:sp>
    </p:spTree>
    <p:extLst>
      <p:ext uri="{BB962C8B-B14F-4D97-AF65-F5344CB8AC3E}">
        <p14:creationId xmlns:p14="http://schemas.microsoft.com/office/powerpoint/2010/main" val="300864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sz="800"/>
              <a:pPr>
                <a:defRPr/>
              </a:pPr>
              <a:t>3</a:t>
            </a:fld>
            <a:endParaRPr lang="en-US" sz="800" dirty="0"/>
          </a:p>
        </p:txBody>
      </p:sp>
      <p:sp>
        <p:nvSpPr>
          <p:cNvPr id="5124" name="Title 1"/>
          <p:cNvSpPr txBox="1">
            <a:spLocks/>
          </p:cNvSpPr>
          <p:nvPr/>
        </p:nvSpPr>
        <p:spPr bwMode="auto">
          <a:xfrm>
            <a:off x="700131" y="226789"/>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Motivation #2: Minimal Evidence in Prior Literature</a:t>
            </a:r>
          </a:p>
        </p:txBody>
      </p:sp>
      <p:sp>
        <p:nvSpPr>
          <p:cNvPr id="6" name="Subtitle 2"/>
          <p:cNvSpPr txBox="1">
            <a:spLocks/>
          </p:cNvSpPr>
          <p:nvPr/>
        </p:nvSpPr>
        <p:spPr>
          <a:xfrm>
            <a:off x="-125031" y="753636"/>
            <a:ext cx="3657600"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4000"/>
              </a:lnSpc>
              <a:spcAft>
                <a:spcPts val="0"/>
              </a:spcAft>
              <a:buNone/>
              <a:defRPr/>
            </a:pPr>
            <a:r>
              <a:rPr lang="en-US" sz="1800" dirty="0"/>
              <a:t>Tax Planning by Private Firms</a:t>
            </a:r>
          </a:p>
          <a:p>
            <a:pPr marL="0" indent="0" algn="ctr" fontAlgn="auto">
              <a:lnSpc>
                <a:spcPct val="114000"/>
              </a:lnSpc>
              <a:spcAft>
                <a:spcPts val="0"/>
              </a:spcAft>
              <a:buNone/>
              <a:defRPr/>
            </a:pPr>
            <a:r>
              <a:rPr lang="en-US" sz="1800" dirty="0"/>
              <a:t>(Substantial Tax Losses)</a:t>
            </a:r>
          </a:p>
          <a:p>
            <a:pPr marL="0" indent="0" fontAlgn="auto">
              <a:lnSpc>
                <a:spcPct val="114000"/>
              </a:lnSpc>
              <a:spcAft>
                <a:spcPts val="0"/>
              </a:spcAft>
              <a:buNone/>
              <a:defRPr/>
            </a:pPr>
            <a:endParaRPr lang="en-US" sz="1800" b="1" dirty="0"/>
          </a:p>
          <a:p>
            <a:pPr marL="0" indent="0" fontAlgn="auto">
              <a:lnSpc>
                <a:spcPct val="114000"/>
              </a:lnSpc>
              <a:spcAft>
                <a:spcPts val="0"/>
              </a:spcAft>
              <a:buNone/>
              <a:defRPr/>
            </a:pPr>
            <a:endParaRPr lang="en-US" sz="2200" b="1" dirty="0"/>
          </a:p>
          <a:p>
            <a:pPr marL="0" indent="0" fontAlgn="auto">
              <a:lnSpc>
                <a:spcPct val="114000"/>
              </a:lnSpc>
              <a:spcAft>
                <a:spcPts val="0"/>
              </a:spcAft>
              <a:buNone/>
              <a:defRPr/>
            </a:pPr>
            <a:endParaRPr lang="en-US" sz="2200" dirty="0"/>
          </a:p>
        </p:txBody>
      </p:sp>
      <p:sp>
        <p:nvSpPr>
          <p:cNvPr id="21" name="Subtitle 2"/>
          <p:cNvSpPr txBox="1">
            <a:spLocks/>
          </p:cNvSpPr>
          <p:nvPr/>
        </p:nvSpPr>
        <p:spPr>
          <a:xfrm>
            <a:off x="5338169" y="839238"/>
            <a:ext cx="3794090"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14000"/>
              </a:lnSpc>
              <a:spcAft>
                <a:spcPts val="0"/>
              </a:spcAft>
              <a:buNone/>
              <a:defRPr/>
            </a:pPr>
            <a:r>
              <a:rPr lang="en-US" sz="1800" dirty="0"/>
              <a:t>Tax Planning by Established</a:t>
            </a:r>
          </a:p>
          <a:p>
            <a:pPr marL="0" indent="0" algn="ctr" fontAlgn="auto">
              <a:lnSpc>
                <a:spcPct val="114000"/>
              </a:lnSpc>
              <a:spcAft>
                <a:spcPts val="0"/>
              </a:spcAft>
              <a:buNone/>
              <a:defRPr/>
            </a:pPr>
            <a:r>
              <a:rPr lang="en-US" sz="1800" dirty="0"/>
              <a:t>Public Firms</a:t>
            </a:r>
            <a:endParaRPr lang="en-US" sz="1800" b="1" dirty="0"/>
          </a:p>
          <a:p>
            <a:pPr marL="0" indent="0" fontAlgn="auto">
              <a:lnSpc>
                <a:spcPct val="114000"/>
              </a:lnSpc>
              <a:spcAft>
                <a:spcPts val="0"/>
              </a:spcAft>
              <a:buNone/>
              <a:defRPr/>
            </a:pPr>
            <a:endParaRPr lang="en-US" sz="2200" b="1" dirty="0"/>
          </a:p>
          <a:p>
            <a:pPr marL="0" indent="0" fontAlgn="auto">
              <a:lnSpc>
                <a:spcPct val="114000"/>
              </a:lnSpc>
              <a:spcAft>
                <a:spcPts val="0"/>
              </a:spcAft>
              <a:buNone/>
              <a:defRPr/>
            </a:pPr>
            <a:endParaRPr lang="en-US" sz="2200" dirty="0"/>
          </a:p>
        </p:txBody>
      </p:sp>
      <p:sp>
        <p:nvSpPr>
          <p:cNvPr id="25" name="Oval 24"/>
          <p:cNvSpPr/>
          <p:nvPr/>
        </p:nvSpPr>
        <p:spPr>
          <a:xfrm>
            <a:off x="5867400" y="2131999"/>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Firm Size</a:t>
            </a:r>
          </a:p>
        </p:txBody>
      </p:sp>
      <p:sp>
        <p:nvSpPr>
          <p:cNvPr id="35" name="Oval 34"/>
          <p:cNvSpPr/>
          <p:nvPr/>
        </p:nvSpPr>
        <p:spPr>
          <a:xfrm>
            <a:off x="6355357" y="2900518"/>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Political Costs</a:t>
            </a:r>
          </a:p>
        </p:txBody>
      </p:sp>
      <p:sp>
        <p:nvSpPr>
          <p:cNvPr id="36" name="Oval 35"/>
          <p:cNvSpPr/>
          <p:nvPr/>
        </p:nvSpPr>
        <p:spPr>
          <a:xfrm>
            <a:off x="6668672" y="2424566"/>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Industry</a:t>
            </a:r>
          </a:p>
        </p:txBody>
      </p:sp>
      <p:sp>
        <p:nvSpPr>
          <p:cNvPr id="37" name="Oval 36"/>
          <p:cNvSpPr/>
          <p:nvPr/>
        </p:nvSpPr>
        <p:spPr>
          <a:xfrm>
            <a:off x="7300130" y="5015217"/>
            <a:ext cx="965089"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Book/Tax  Conformity</a:t>
            </a:r>
          </a:p>
        </p:txBody>
      </p:sp>
      <p:sp>
        <p:nvSpPr>
          <p:cNvPr id="38" name="Oval 37"/>
          <p:cNvSpPr/>
          <p:nvPr/>
        </p:nvSpPr>
        <p:spPr>
          <a:xfrm>
            <a:off x="7883792" y="4601026"/>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R&amp;D, Capex</a:t>
            </a:r>
          </a:p>
        </p:txBody>
      </p:sp>
      <p:sp>
        <p:nvSpPr>
          <p:cNvPr id="39" name="Oval 38"/>
          <p:cNvSpPr/>
          <p:nvPr/>
        </p:nvSpPr>
        <p:spPr>
          <a:xfrm>
            <a:off x="6712546" y="4516815"/>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Leverage</a:t>
            </a:r>
          </a:p>
        </p:txBody>
      </p:sp>
      <p:sp>
        <p:nvSpPr>
          <p:cNvPr id="40" name="Oval 39"/>
          <p:cNvSpPr/>
          <p:nvPr/>
        </p:nvSpPr>
        <p:spPr>
          <a:xfrm>
            <a:off x="7202842" y="2666505"/>
            <a:ext cx="879308"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Financial Reporting Incentives</a:t>
            </a:r>
          </a:p>
        </p:txBody>
      </p:sp>
      <p:sp>
        <p:nvSpPr>
          <p:cNvPr id="41" name="Oval 40"/>
          <p:cNvSpPr/>
          <p:nvPr/>
        </p:nvSpPr>
        <p:spPr>
          <a:xfrm>
            <a:off x="6507567" y="1627501"/>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ETRs</a:t>
            </a:r>
          </a:p>
        </p:txBody>
      </p:sp>
      <p:sp>
        <p:nvSpPr>
          <p:cNvPr id="42" name="Oval 41"/>
          <p:cNvSpPr/>
          <p:nvPr/>
        </p:nvSpPr>
        <p:spPr>
          <a:xfrm>
            <a:off x="7343255" y="1995050"/>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MNC</a:t>
            </a:r>
          </a:p>
        </p:txBody>
      </p:sp>
      <p:sp>
        <p:nvSpPr>
          <p:cNvPr id="43" name="Oval 42"/>
          <p:cNvSpPr/>
          <p:nvPr/>
        </p:nvSpPr>
        <p:spPr>
          <a:xfrm>
            <a:off x="7997235" y="1524000"/>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Cash ETRs</a:t>
            </a:r>
          </a:p>
        </p:txBody>
      </p:sp>
      <p:sp>
        <p:nvSpPr>
          <p:cNvPr id="44" name="Oval 43"/>
          <p:cNvSpPr/>
          <p:nvPr/>
        </p:nvSpPr>
        <p:spPr>
          <a:xfrm>
            <a:off x="7865656" y="2434228"/>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a:t>Repat</a:t>
            </a:r>
            <a:r>
              <a:rPr lang="en-US" sz="800" dirty="0"/>
              <a:t>. Costs</a:t>
            </a:r>
          </a:p>
        </p:txBody>
      </p:sp>
      <p:sp>
        <p:nvSpPr>
          <p:cNvPr id="45" name="Oval 44"/>
          <p:cNvSpPr/>
          <p:nvPr/>
        </p:nvSpPr>
        <p:spPr>
          <a:xfrm>
            <a:off x="6344070" y="3882081"/>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Book/Tax Trade-off</a:t>
            </a:r>
          </a:p>
        </p:txBody>
      </p:sp>
      <p:sp>
        <p:nvSpPr>
          <p:cNvPr id="46" name="Oval 45"/>
          <p:cNvSpPr/>
          <p:nvPr/>
        </p:nvSpPr>
        <p:spPr>
          <a:xfrm>
            <a:off x="7017702" y="3405953"/>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UTBs</a:t>
            </a:r>
          </a:p>
        </p:txBody>
      </p:sp>
      <p:sp>
        <p:nvSpPr>
          <p:cNvPr id="47" name="Oval 46"/>
          <p:cNvSpPr/>
          <p:nvPr/>
        </p:nvSpPr>
        <p:spPr>
          <a:xfrm>
            <a:off x="7805077" y="3338278"/>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Firm Risk</a:t>
            </a:r>
          </a:p>
        </p:txBody>
      </p:sp>
      <p:sp>
        <p:nvSpPr>
          <p:cNvPr id="48" name="Oval 47"/>
          <p:cNvSpPr/>
          <p:nvPr/>
        </p:nvSpPr>
        <p:spPr>
          <a:xfrm>
            <a:off x="8069216" y="3986970"/>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Share-holder Taxes</a:t>
            </a:r>
          </a:p>
        </p:txBody>
      </p:sp>
      <p:sp>
        <p:nvSpPr>
          <p:cNvPr id="49" name="Oval 48"/>
          <p:cNvSpPr/>
          <p:nvPr/>
        </p:nvSpPr>
        <p:spPr>
          <a:xfrm>
            <a:off x="7296013" y="4018413"/>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Tax Risk</a:t>
            </a:r>
          </a:p>
        </p:txBody>
      </p:sp>
      <p:sp>
        <p:nvSpPr>
          <p:cNvPr id="51" name="Oval 50"/>
          <p:cNvSpPr/>
          <p:nvPr/>
        </p:nvSpPr>
        <p:spPr>
          <a:xfrm>
            <a:off x="6277693" y="5160493"/>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FIN 48</a:t>
            </a:r>
          </a:p>
        </p:txBody>
      </p:sp>
      <p:sp>
        <p:nvSpPr>
          <p:cNvPr id="52" name="Oval 51"/>
          <p:cNvSpPr/>
          <p:nvPr/>
        </p:nvSpPr>
        <p:spPr>
          <a:xfrm>
            <a:off x="6996729" y="5469057"/>
            <a:ext cx="838200" cy="765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IRS Enforce-</a:t>
            </a:r>
            <a:r>
              <a:rPr lang="en-US" sz="800" dirty="0" err="1"/>
              <a:t>ment</a:t>
            </a:r>
            <a:endParaRPr lang="en-US" sz="800" dirty="0"/>
          </a:p>
        </p:txBody>
      </p:sp>
      <p:sp>
        <p:nvSpPr>
          <p:cNvPr id="26" name="Block Arc 25"/>
          <p:cNvSpPr/>
          <p:nvPr/>
        </p:nvSpPr>
        <p:spPr>
          <a:xfrm>
            <a:off x="2971269" y="3046380"/>
            <a:ext cx="3206956" cy="1251668"/>
          </a:xfrm>
          <a:prstGeom prst="blockArc">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3" name="TextBox 32"/>
          <p:cNvSpPr txBox="1"/>
          <p:nvPr/>
        </p:nvSpPr>
        <p:spPr>
          <a:xfrm>
            <a:off x="4276646" y="3034745"/>
            <a:ext cx="582211" cy="369332"/>
          </a:xfrm>
          <a:prstGeom prst="rect">
            <a:avLst/>
          </a:prstGeom>
          <a:noFill/>
        </p:spPr>
        <p:txBody>
          <a:bodyPr wrap="none" rtlCol="0">
            <a:spAutoFit/>
          </a:bodyPr>
          <a:lstStyle/>
          <a:p>
            <a:r>
              <a:rPr lang="en-US" b="1" dirty="0">
                <a:solidFill>
                  <a:schemeClr val="bg1"/>
                </a:solidFill>
              </a:rPr>
              <a:t>IPO</a:t>
            </a:r>
          </a:p>
        </p:txBody>
      </p:sp>
      <p:pic>
        <p:nvPicPr>
          <p:cNvPr id="3074" name="Picture 2" descr="Shareholders Stock Illustrations – 1,051 Shareholders Stock Illustrations,  Vectors &amp; Clipart - Dreams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468" y="1171082"/>
            <a:ext cx="1250075" cy="125007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709383" y="2257462"/>
            <a:ext cx="1831469" cy="400110"/>
          </a:xfrm>
          <a:prstGeom prst="rect">
            <a:avLst/>
          </a:prstGeom>
          <a:noFill/>
        </p:spPr>
        <p:txBody>
          <a:bodyPr wrap="square" rtlCol="0">
            <a:spAutoFit/>
          </a:bodyPr>
          <a:lstStyle/>
          <a:p>
            <a:r>
              <a:rPr lang="en-US" sz="1000" dirty="0"/>
              <a:t>Guenther &amp; </a:t>
            </a:r>
            <a:r>
              <a:rPr lang="en-US" sz="1000" dirty="0" err="1"/>
              <a:t>Willenborg</a:t>
            </a:r>
            <a:r>
              <a:rPr lang="en-US" sz="1000" dirty="0"/>
              <a:t> 1999</a:t>
            </a:r>
          </a:p>
          <a:p>
            <a:r>
              <a:rPr lang="en-US" sz="1000" dirty="0"/>
              <a:t>Lin, Lin, and Robinson 2016</a:t>
            </a:r>
          </a:p>
        </p:txBody>
      </p:sp>
      <p:sp>
        <p:nvSpPr>
          <p:cNvPr id="59" name="TextBox 58"/>
          <p:cNvSpPr txBox="1"/>
          <p:nvPr/>
        </p:nvSpPr>
        <p:spPr>
          <a:xfrm>
            <a:off x="3670596" y="3574577"/>
            <a:ext cx="1831469" cy="954107"/>
          </a:xfrm>
          <a:prstGeom prst="rect">
            <a:avLst/>
          </a:prstGeom>
          <a:noFill/>
          <a:ln w="28575">
            <a:solidFill>
              <a:srgbClr val="C00000"/>
            </a:solidFill>
          </a:ln>
        </p:spPr>
        <p:txBody>
          <a:bodyPr wrap="square" rtlCol="0">
            <a:spAutoFit/>
          </a:bodyPr>
          <a:lstStyle/>
          <a:p>
            <a:pPr algn="ctr"/>
            <a:r>
              <a:rPr lang="en-US" sz="1200" b="1" dirty="0"/>
              <a:t>Pricing and Performance of Supercharged IPOs </a:t>
            </a:r>
            <a:r>
              <a:rPr lang="en-US" sz="1000" dirty="0"/>
              <a:t>(Edwards, Hutchens, and </a:t>
            </a:r>
            <a:r>
              <a:rPr lang="en-US" sz="1000" dirty="0" err="1"/>
              <a:t>Rego</a:t>
            </a:r>
            <a:r>
              <a:rPr lang="en-US" sz="1000" dirty="0"/>
              <a:t> 2019)</a:t>
            </a:r>
          </a:p>
        </p:txBody>
      </p:sp>
      <p:sp>
        <p:nvSpPr>
          <p:cNvPr id="60" name="TextBox 59"/>
          <p:cNvSpPr txBox="1"/>
          <p:nvPr/>
        </p:nvSpPr>
        <p:spPr>
          <a:xfrm>
            <a:off x="3697547" y="4654442"/>
            <a:ext cx="1831469" cy="954107"/>
          </a:xfrm>
          <a:prstGeom prst="rect">
            <a:avLst/>
          </a:prstGeom>
          <a:noFill/>
          <a:ln w="28575">
            <a:solidFill>
              <a:srgbClr val="C00000"/>
            </a:solidFill>
          </a:ln>
        </p:spPr>
        <p:txBody>
          <a:bodyPr wrap="square" rtlCol="0">
            <a:spAutoFit/>
          </a:bodyPr>
          <a:lstStyle/>
          <a:p>
            <a:pPr algn="ctr"/>
            <a:r>
              <a:rPr lang="en-US" sz="1200" b="1" dirty="0"/>
              <a:t>Taxes and IPO Pricing: Evidence from U.S. Tax Reform</a:t>
            </a:r>
          </a:p>
          <a:p>
            <a:pPr algn="ctr"/>
            <a:r>
              <a:rPr lang="en-US" sz="1000" dirty="0"/>
              <a:t>(Edwards and Hutchens 2020)</a:t>
            </a:r>
          </a:p>
        </p:txBody>
      </p:sp>
      <p:sp>
        <p:nvSpPr>
          <p:cNvPr id="56" name="Rectangle 55"/>
          <p:cNvSpPr/>
          <p:nvPr/>
        </p:nvSpPr>
        <p:spPr>
          <a:xfrm>
            <a:off x="3532569" y="1262186"/>
            <a:ext cx="2036308" cy="15625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780617" y="1877173"/>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Mills and Newberry 2001 </a:t>
            </a:r>
          </a:p>
        </p:txBody>
      </p:sp>
      <p:sp>
        <p:nvSpPr>
          <p:cNvPr id="63" name="Rectangle 62"/>
          <p:cNvSpPr/>
          <p:nvPr/>
        </p:nvSpPr>
        <p:spPr>
          <a:xfrm>
            <a:off x="500582" y="2531553"/>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t>Badertscher</a:t>
            </a:r>
            <a:r>
              <a:rPr lang="en-US" sz="1000" b="1" dirty="0"/>
              <a:t>, Katz, and </a:t>
            </a:r>
            <a:r>
              <a:rPr lang="en-US" sz="1000" b="1" dirty="0" err="1"/>
              <a:t>Rego</a:t>
            </a:r>
            <a:r>
              <a:rPr lang="en-US" sz="1000" b="1" dirty="0"/>
              <a:t> 2013 </a:t>
            </a:r>
          </a:p>
        </p:txBody>
      </p:sp>
      <p:sp>
        <p:nvSpPr>
          <p:cNvPr id="66" name="Rectangle 65"/>
          <p:cNvSpPr/>
          <p:nvPr/>
        </p:nvSpPr>
        <p:spPr>
          <a:xfrm>
            <a:off x="1783050" y="2937502"/>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Allen, Allen, </a:t>
            </a:r>
            <a:r>
              <a:rPr lang="en-US" sz="1000" b="1" dirty="0" err="1"/>
              <a:t>Raghavan</a:t>
            </a:r>
            <a:r>
              <a:rPr lang="en-US" sz="1000" b="1" dirty="0"/>
              <a:t>, and Solomon 2018</a:t>
            </a:r>
          </a:p>
        </p:txBody>
      </p:sp>
      <p:sp>
        <p:nvSpPr>
          <p:cNvPr id="67" name="Rectangle 66"/>
          <p:cNvSpPr/>
          <p:nvPr/>
        </p:nvSpPr>
        <p:spPr>
          <a:xfrm>
            <a:off x="512228" y="3636563"/>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t>Hoopes</a:t>
            </a:r>
            <a:r>
              <a:rPr lang="en-US" sz="1000" b="1" dirty="0"/>
              <a:t>, </a:t>
            </a:r>
            <a:r>
              <a:rPr lang="en-US" sz="1000" b="1" dirty="0" err="1"/>
              <a:t>Langetieg</a:t>
            </a:r>
            <a:r>
              <a:rPr lang="en-US" sz="1000" b="1" dirty="0"/>
              <a:t>, Maydew, and </a:t>
            </a:r>
            <a:r>
              <a:rPr lang="en-US" sz="1000" b="1" dirty="0" err="1"/>
              <a:t>Mullaney</a:t>
            </a:r>
            <a:r>
              <a:rPr lang="en-US" sz="1000" b="1" dirty="0"/>
              <a:t> 2020</a:t>
            </a:r>
          </a:p>
        </p:txBody>
      </p:sp>
      <p:sp>
        <p:nvSpPr>
          <p:cNvPr id="68" name="Rectangle 67"/>
          <p:cNvSpPr/>
          <p:nvPr/>
        </p:nvSpPr>
        <p:spPr>
          <a:xfrm>
            <a:off x="1807630" y="3974290"/>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t>Badertscher</a:t>
            </a:r>
            <a:r>
              <a:rPr lang="en-US" sz="1000" b="1" dirty="0"/>
              <a:t>, Katz, </a:t>
            </a:r>
            <a:r>
              <a:rPr lang="en-US" sz="1000" b="1" dirty="0" err="1"/>
              <a:t>Rego</a:t>
            </a:r>
            <a:r>
              <a:rPr lang="en-US" sz="1000" b="1" dirty="0"/>
              <a:t>, and Wilson 2019</a:t>
            </a:r>
          </a:p>
        </p:txBody>
      </p:sp>
      <p:sp>
        <p:nvSpPr>
          <p:cNvPr id="69" name="Rectangle 68"/>
          <p:cNvSpPr/>
          <p:nvPr/>
        </p:nvSpPr>
        <p:spPr>
          <a:xfrm>
            <a:off x="1820578" y="5051901"/>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Olbert and Severin 2022</a:t>
            </a:r>
          </a:p>
        </p:txBody>
      </p:sp>
      <p:sp>
        <p:nvSpPr>
          <p:cNvPr id="70" name="Rectangle 69"/>
          <p:cNvSpPr/>
          <p:nvPr/>
        </p:nvSpPr>
        <p:spPr>
          <a:xfrm>
            <a:off x="533998" y="4731476"/>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Cohn, </a:t>
            </a:r>
            <a:r>
              <a:rPr lang="en-US" sz="1000" b="1" dirty="0" err="1"/>
              <a:t>Towery</a:t>
            </a:r>
            <a:r>
              <a:rPr lang="en-US" sz="1000" b="1" dirty="0"/>
              <a:t>, and Mills 2014</a:t>
            </a:r>
          </a:p>
        </p:txBody>
      </p:sp>
      <p:sp>
        <p:nvSpPr>
          <p:cNvPr id="2" name="Rectangle 1">
            <a:extLst>
              <a:ext uri="{FF2B5EF4-FFF2-40B4-BE49-F238E27FC236}">
                <a16:creationId xmlns:a16="http://schemas.microsoft.com/office/drawing/2014/main" id="{E7CE5135-EDDE-EE23-D20C-A3FD79412527}"/>
              </a:ext>
            </a:extLst>
          </p:cNvPr>
          <p:cNvSpPr/>
          <p:nvPr/>
        </p:nvSpPr>
        <p:spPr>
          <a:xfrm>
            <a:off x="496828" y="1488659"/>
            <a:ext cx="1069154" cy="76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Cooper and </a:t>
            </a:r>
            <a:r>
              <a:rPr lang="en-US" sz="1000" b="1" dirty="0" err="1"/>
              <a:t>Knittel</a:t>
            </a:r>
            <a:r>
              <a:rPr lang="en-US" sz="1000" b="1" dirty="0"/>
              <a:t> 2006 and 2010</a:t>
            </a:r>
          </a:p>
        </p:txBody>
      </p:sp>
    </p:spTree>
    <p:extLst>
      <p:ext uri="{BB962C8B-B14F-4D97-AF65-F5344CB8AC3E}">
        <p14:creationId xmlns:p14="http://schemas.microsoft.com/office/powerpoint/2010/main" val="26518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7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5"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52" grpId="0" animBg="1"/>
      <p:bldP spid="26" grpId="0" animBg="1"/>
      <p:bldP spid="54" grpId="0"/>
      <p:bldP spid="59" grpId="0" animBg="1"/>
      <p:bldP spid="60" grpId="0" animBg="1"/>
      <p:bldP spid="56" grpId="0" animBg="1"/>
      <p:bldP spid="62" grpId="0" animBg="1"/>
      <p:bldP spid="63" grpId="0" animBg="1"/>
      <p:bldP spid="66" grpId="0" animBg="1"/>
      <p:bldP spid="67" grpId="0" animBg="1"/>
      <p:bldP spid="68" grpId="0" animBg="1"/>
      <p:bldP spid="69" grpId="0" animBg="1"/>
      <p:bldP spid="7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4</a:t>
            </a:fld>
            <a:endParaRPr lang="en-US" dirty="0"/>
          </a:p>
        </p:txBody>
      </p:sp>
      <p:sp>
        <p:nvSpPr>
          <p:cNvPr id="5" name="Subtitle 2"/>
          <p:cNvSpPr txBox="1">
            <a:spLocks/>
          </p:cNvSpPr>
          <p:nvPr/>
        </p:nvSpPr>
        <p:spPr>
          <a:xfrm>
            <a:off x="266700" y="762000"/>
            <a:ext cx="86106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b="1" dirty="0"/>
              <a:t>Research Question: </a:t>
            </a:r>
            <a:r>
              <a:rPr lang="en-US" sz="2200" dirty="0"/>
              <a:t>What is the effect of an IPO transaction on corporate tax planning?</a:t>
            </a:r>
          </a:p>
          <a:p>
            <a:r>
              <a:rPr lang="en-US" sz="2200" dirty="0"/>
              <a:t>Empirical Approach:</a:t>
            </a:r>
          </a:p>
          <a:p>
            <a:pPr lvl="1">
              <a:buFont typeface="Arial" panose="020B0604020202020204" pitchFamily="34" charset="0"/>
              <a:buChar char="•"/>
            </a:pPr>
            <a:r>
              <a:rPr lang="en-US" sz="2000" dirty="0"/>
              <a:t>U.S. corporate tax data to study ~ 900 companies that file for IPO between 1996-2016 (n=5,683 firm-years)</a:t>
            </a:r>
          </a:p>
          <a:p>
            <a:pPr lvl="1">
              <a:buFont typeface="Arial" panose="020B0604020202020204" pitchFamily="34" charset="0"/>
              <a:buChar char="•"/>
            </a:pPr>
            <a:r>
              <a:rPr lang="en-US" sz="2000" dirty="0"/>
              <a:t>Study foreign and domestic tax planning strategies</a:t>
            </a:r>
          </a:p>
          <a:p>
            <a:pPr lvl="1">
              <a:buFont typeface="Arial" panose="020B0604020202020204" pitchFamily="34" charset="0"/>
              <a:buChar char="•"/>
            </a:pPr>
            <a:r>
              <a:rPr lang="en-US" sz="2000" dirty="0"/>
              <a:t>Compare IPO-completing firms to three control groups of companies to isolate the effect of the IPO (withdrawn IPOs, private firms, public firms)</a:t>
            </a:r>
            <a:endParaRPr lang="en-US" sz="1000" dirty="0"/>
          </a:p>
          <a:p>
            <a:r>
              <a:rPr lang="en-US" sz="2200" dirty="0"/>
              <a:t>Findings:</a:t>
            </a:r>
          </a:p>
          <a:p>
            <a:pPr lvl="1"/>
            <a:r>
              <a:rPr lang="en-US" sz="2000" dirty="0"/>
              <a:t>Very large changes in foreign tax planning</a:t>
            </a:r>
          </a:p>
          <a:p>
            <a:pPr lvl="2"/>
            <a:r>
              <a:rPr lang="en-US" sz="2000" dirty="0"/>
              <a:t>50% increase in incidence of tax haven subsidiary </a:t>
            </a:r>
          </a:p>
          <a:p>
            <a:pPr lvl="2"/>
            <a:r>
              <a:rPr lang="en-US" sz="2000" dirty="0"/>
              <a:t>Likelihood of income shifting agreement </a:t>
            </a:r>
            <a:r>
              <a:rPr lang="en-US" sz="2000" i="1" dirty="0"/>
              <a:t>doubles</a:t>
            </a:r>
          </a:p>
          <a:p>
            <a:pPr lvl="2"/>
            <a:r>
              <a:rPr lang="en-US" sz="2000" dirty="0"/>
              <a:t>Large increases in income shifting payments</a:t>
            </a:r>
          </a:p>
          <a:p>
            <a:pPr lvl="1"/>
            <a:r>
              <a:rPr lang="en-US" sz="2000" dirty="0"/>
              <a:t>Effects occur in firms that switch to more sophisticated tax advisor pre-IPO</a:t>
            </a:r>
          </a:p>
          <a:p>
            <a:pPr lvl="1"/>
            <a:r>
              <a:rPr lang="en-US" sz="2000" dirty="0"/>
              <a:t>Little change in domestic tax planning </a:t>
            </a:r>
          </a:p>
          <a:p>
            <a:pPr marL="457200" lvl="1" indent="0" fontAlgn="auto">
              <a:spcAft>
                <a:spcPts val="0"/>
              </a:spcAft>
              <a:buFont typeface="Arial" pitchFamily="34" charset="0"/>
              <a:buNone/>
              <a:defRPr/>
            </a:pPr>
            <a:endParaRPr lang="en-US" sz="2200" dirty="0"/>
          </a:p>
          <a:p>
            <a:pPr marL="457200" indent="-457200" fontAlgn="auto">
              <a:spcAft>
                <a:spcPts val="0"/>
              </a:spcAft>
              <a:defRPr/>
            </a:pPr>
            <a:endParaRPr lang="en-US" sz="2200" dirty="0"/>
          </a:p>
        </p:txBody>
      </p:sp>
      <p:sp>
        <p:nvSpPr>
          <p:cNvPr id="5124" name="Title 1"/>
          <p:cNvSpPr txBox="1">
            <a:spLocks/>
          </p:cNvSpPr>
          <p:nvPr/>
        </p:nvSpPr>
        <p:spPr bwMode="auto">
          <a:xfrm>
            <a:off x="6096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Overview</a:t>
            </a:r>
          </a:p>
        </p:txBody>
      </p:sp>
    </p:spTree>
    <p:extLst>
      <p:ext uri="{BB962C8B-B14F-4D97-AF65-F5344CB8AC3E}">
        <p14:creationId xmlns:p14="http://schemas.microsoft.com/office/powerpoint/2010/main" val="371629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5</a:t>
            </a:fld>
            <a:endParaRPr lang="en-US" dirty="0"/>
          </a:p>
        </p:txBody>
      </p:sp>
      <p:sp>
        <p:nvSpPr>
          <p:cNvPr id="5" name="Subtitle 2"/>
          <p:cNvSpPr txBox="1">
            <a:spLocks/>
          </p:cNvSpPr>
          <p:nvPr/>
        </p:nvSpPr>
        <p:spPr>
          <a:xfrm>
            <a:off x="220980" y="914400"/>
            <a:ext cx="8465820" cy="53967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2000" dirty="0">
                <a:latin typeface="Arial" panose="020B0604020202020204" pitchFamily="34" charset="0"/>
                <a:cs typeface="Arial" panose="020B0604020202020204" pitchFamily="34" charset="0"/>
              </a:rPr>
              <a:t>Capital market scrutiny</a:t>
            </a:r>
          </a:p>
          <a:p>
            <a:pPr lvl="1" fontAlgn="auto">
              <a:spcAft>
                <a:spcPts val="0"/>
              </a:spcAft>
              <a:defRPr/>
            </a:pPr>
            <a:r>
              <a:rPr lang="en-US" sz="1600" dirty="0">
                <a:latin typeface="Arial" panose="020B0604020202020204" pitchFamily="34" charset="0"/>
                <a:cs typeface="Arial" panose="020B0604020202020204" pitchFamily="34" charset="0"/>
              </a:rPr>
              <a:t>Private firms have aligned financial reporting and tax incentives, affecting their tax strategies (</a:t>
            </a:r>
            <a:r>
              <a:rPr lang="en-US" sz="1600" dirty="0" err="1">
                <a:latin typeface="Arial" panose="020B0604020202020204" pitchFamily="34" charset="0"/>
                <a:cs typeface="Arial" panose="020B0604020202020204" pitchFamily="34" charset="0"/>
              </a:rPr>
              <a:t>Badertscher</a:t>
            </a:r>
            <a:r>
              <a:rPr lang="en-US" sz="1600" dirty="0">
                <a:latin typeface="Arial" panose="020B0604020202020204" pitchFamily="34" charset="0"/>
                <a:cs typeface="Arial" panose="020B0604020202020204" pitchFamily="34" charset="0"/>
              </a:rPr>
              <a:t> et al., 2019; Hoopes et al., 2020)</a:t>
            </a:r>
          </a:p>
          <a:p>
            <a:pPr lvl="1" fontAlgn="auto">
              <a:spcAft>
                <a:spcPts val="0"/>
              </a:spcAft>
              <a:defRPr/>
            </a:pPr>
            <a:r>
              <a:rPr lang="en-US" sz="1600" dirty="0">
                <a:latin typeface="Arial" panose="020B0604020202020204" pitchFamily="34" charset="0"/>
                <a:cs typeface="Arial" panose="020B0604020202020204" pitchFamily="34" charset="0"/>
              </a:rPr>
              <a:t>The divergence of these incentives at the time of the IPO affects tax choices (Graham et al., 2014)</a:t>
            </a:r>
          </a:p>
          <a:p>
            <a:pPr lvl="1" fontAlgn="auto">
              <a:spcAft>
                <a:spcPts val="0"/>
              </a:spcAft>
              <a:defRPr/>
            </a:pPr>
            <a:r>
              <a:rPr lang="en-US" sz="1600" dirty="0">
                <a:latin typeface="Arial" panose="020B0604020202020204" pitchFamily="34" charset="0"/>
                <a:cs typeface="Arial" panose="020B0604020202020204" pitchFamily="34" charset="0"/>
              </a:rPr>
              <a:t>Peer effects should motivate firms to converge to higher levels of avoidance as exhibited by public peers (Bird et al., 2018)</a:t>
            </a:r>
          </a:p>
          <a:p>
            <a:pPr marL="0" indent="0" fontAlgn="auto">
              <a:spcAft>
                <a:spcPts val="0"/>
              </a:spcAft>
              <a:buNone/>
              <a:defRPr/>
            </a:pPr>
            <a:endParaRPr lang="en-US" sz="2000" dirty="0">
              <a:latin typeface="Arial" panose="020B0604020202020204" pitchFamily="34" charset="0"/>
              <a:cs typeface="Arial" panose="020B0604020202020204" pitchFamily="34" charset="0"/>
            </a:endParaRPr>
          </a:p>
          <a:p>
            <a:pPr fontAlgn="auto">
              <a:spcAft>
                <a:spcPts val="0"/>
              </a:spcAft>
              <a:defRPr/>
            </a:pPr>
            <a:r>
              <a:rPr lang="en-US" sz="2000" dirty="0">
                <a:latin typeface="Arial" panose="020B0604020202020204" pitchFamily="34" charset="0"/>
                <a:cs typeface="Arial" panose="020B0604020202020204" pitchFamily="34" charset="0"/>
              </a:rPr>
              <a:t>Valuation implications</a:t>
            </a:r>
          </a:p>
          <a:p>
            <a:pPr lvl="1" fontAlgn="auto">
              <a:spcAft>
                <a:spcPts val="0"/>
              </a:spcAft>
              <a:defRPr/>
            </a:pPr>
            <a:r>
              <a:rPr lang="en-US" sz="1600" dirty="0">
                <a:latin typeface="Arial" panose="020B0604020202020204" pitchFamily="34" charset="0"/>
                <a:cs typeface="Arial" panose="020B0604020202020204" pitchFamily="34" charset="0"/>
              </a:rPr>
              <a:t>Discrete opportunities to implement tax-specific planning (Edwards et al., 2019)</a:t>
            </a:r>
          </a:p>
          <a:p>
            <a:pPr lvl="1" fontAlgn="auto">
              <a:spcAft>
                <a:spcPts val="0"/>
              </a:spcAft>
              <a:defRPr/>
            </a:pPr>
            <a:r>
              <a:rPr lang="en-US" sz="1600" dirty="0">
                <a:latin typeface="Arial" panose="020B0604020202020204" pitchFamily="34" charset="0"/>
                <a:cs typeface="Arial" panose="020B0604020202020204" pitchFamily="34" charset="0"/>
              </a:rPr>
              <a:t>Certain foreign planning strategies is based on valuation of assets → Incentive to establish in anticipation of IPO, when lower/wide valuation is plausible</a:t>
            </a:r>
          </a:p>
          <a:p>
            <a:pPr fontAlgn="auto">
              <a:spcAft>
                <a:spcPts val="0"/>
              </a:spcAft>
              <a:defRPr/>
            </a:pPr>
            <a:endParaRPr lang="en-US" sz="2000" dirty="0">
              <a:latin typeface="Arial" panose="020B0604020202020204" pitchFamily="34" charset="0"/>
              <a:cs typeface="Arial" panose="020B0604020202020204" pitchFamily="34" charset="0"/>
            </a:endParaRPr>
          </a:p>
          <a:p>
            <a:pPr fontAlgn="auto">
              <a:spcAft>
                <a:spcPts val="0"/>
              </a:spcAft>
              <a:defRPr/>
            </a:pPr>
            <a:r>
              <a:rPr lang="en-US" sz="2000" dirty="0">
                <a:latin typeface="Arial" panose="020B0604020202020204" pitchFamily="34" charset="0"/>
                <a:cs typeface="Arial" panose="020B0604020202020204" pitchFamily="34" charset="0"/>
              </a:rPr>
              <a:t>However, firms have substantial losses (Cooper and </a:t>
            </a:r>
            <a:r>
              <a:rPr lang="en-US" sz="2000" dirty="0" err="1">
                <a:latin typeface="Arial" panose="020B0604020202020204" pitchFamily="34" charset="0"/>
                <a:cs typeface="Arial" panose="020B0604020202020204" pitchFamily="34" charset="0"/>
              </a:rPr>
              <a:t>Knittel</a:t>
            </a:r>
            <a:r>
              <a:rPr lang="en-US" sz="2000" dirty="0">
                <a:latin typeface="Arial" panose="020B0604020202020204" pitchFamily="34" charset="0"/>
                <a:cs typeface="Arial" panose="020B0604020202020204" pitchFamily="34" charset="0"/>
              </a:rPr>
              <a:t> 2006, 2010), so possibly insensitive to tax planning.</a:t>
            </a:r>
          </a:p>
          <a:p>
            <a:pPr lvl="1" fontAlgn="auto">
              <a:spcAft>
                <a:spcPts val="0"/>
              </a:spcAft>
              <a:defRPr/>
            </a:pPr>
            <a:endParaRPr lang="en-US" sz="1800"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fontAlgn="auto">
              <a:spcAft>
                <a:spcPts val="0"/>
              </a:spcAft>
              <a:defRPr/>
            </a:pPr>
            <a:endParaRPr lang="en-US" sz="1800" dirty="0">
              <a:latin typeface="Arial" panose="020B0604020202020204" pitchFamily="34" charset="0"/>
              <a:cs typeface="Arial" panose="020B0604020202020204" pitchFamily="34" charset="0"/>
            </a:endParaRPr>
          </a:p>
        </p:txBody>
      </p:sp>
      <p:sp>
        <p:nvSpPr>
          <p:cNvPr id="5124" name="Title 1"/>
          <p:cNvSpPr txBox="1">
            <a:spLocks/>
          </p:cNvSpPr>
          <p:nvPr/>
        </p:nvSpPr>
        <p:spPr bwMode="auto">
          <a:xfrm>
            <a:off x="220980" y="165836"/>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Why would we expect to see effects?</a:t>
            </a:r>
          </a:p>
        </p:txBody>
      </p:sp>
    </p:spTree>
    <p:extLst>
      <p:ext uri="{BB962C8B-B14F-4D97-AF65-F5344CB8AC3E}">
        <p14:creationId xmlns:p14="http://schemas.microsoft.com/office/powerpoint/2010/main" val="455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6</a:t>
            </a:fld>
            <a:endParaRPr lang="en-US" dirty="0"/>
          </a:p>
        </p:txBody>
      </p:sp>
      <p:sp>
        <p:nvSpPr>
          <p:cNvPr id="5" name="Subtitle 2"/>
          <p:cNvSpPr txBox="1">
            <a:spLocks/>
          </p:cNvSpPr>
          <p:nvPr/>
        </p:nvSpPr>
        <p:spPr>
          <a:xfrm>
            <a:off x="-34636" y="1846467"/>
            <a:ext cx="4648499" cy="5355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Frequency of Firms in Sample</a:t>
            </a:r>
          </a:p>
          <a:p>
            <a:pPr marL="0" lvl="1" indent="0" algn="ctr" fontAlgn="auto">
              <a:spcAft>
                <a:spcPts val="0"/>
              </a:spcAft>
              <a:buNone/>
              <a:defRPr/>
            </a:pPr>
            <a:endParaRPr lang="en-US" sz="20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sp>
        <p:nvSpPr>
          <p:cNvPr id="5124" name="Title 1"/>
          <p:cNvSpPr txBox="1">
            <a:spLocks/>
          </p:cNvSpPr>
          <p:nvPr/>
        </p:nvSpPr>
        <p:spPr bwMode="auto">
          <a:xfrm>
            <a:off x="228600" y="165835"/>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IPO Completers vs. Withdrawn IPOs</a:t>
            </a:r>
          </a:p>
        </p:txBody>
      </p:sp>
      <p:pic>
        <p:nvPicPr>
          <p:cNvPr id="3" name="Picture 2">
            <a:extLst>
              <a:ext uri="{FF2B5EF4-FFF2-40B4-BE49-F238E27FC236}">
                <a16:creationId xmlns:a16="http://schemas.microsoft.com/office/drawing/2014/main" id="{C155E4DF-3125-425C-9CCB-290F5FAE6A1C}"/>
              </a:ext>
            </a:extLst>
          </p:cNvPr>
          <p:cNvPicPr>
            <a:picLocks noChangeAspect="1"/>
          </p:cNvPicPr>
          <p:nvPr/>
        </p:nvPicPr>
        <p:blipFill>
          <a:blip r:embed="rId3"/>
          <a:stretch>
            <a:fillRect/>
          </a:stretch>
        </p:blipFill>
        <p:spPr>
          <a:xfrm>
            <a:off x="349902" y="2381983"/>
            <a:ext cx="3879422" cy="2820894"/>
          </a:xfrm>
          <a:prstGeom prst="rect">
            <a:avLst/>
          </a:prstGeom>
        </p:spPr>
      </p:pic>
      <p:pic>
        <p:nvPicPr>
          <p:cNvPr id="2" name="Picture 1">
            <a:extLst>
              <a:ext uri="{FF2B5EF4-FFF2-40B4-BE49-F238E27FC236}">
                <a16:creationId xmlns:a16="http://schemas.microsoft.com/office/drawing/2014/main" id="{743ED225-30CB-9576-2A16-F2AA58E8BB4C}"/>
              </a:ext>
            </a:extLst>
          </p:cNvPr>
          <p:cNvPicPr>
            <a:picLocks noChangeAspect="1"/>
          </p:cNvPicPr>
          <p:nvPr/>
        </p:nvPicPr>
        <p:blipFill>
          <a:blip r:embed="rId4"/>
          <a:stretch>
            <a:fillRect/>
          </a:stretch>
        </p:blipFill>
        <p:spPr>
          <a:xfrm>
            <a:off x="4744683" y="2361346"/>
            <a:ext cx="4049415" cy="2946852"/>
          </a:xfrm>
          <a:prstGeom prst="rect">
            <a:avLst/>
          </a:prstGeom>
        </p:spPr>
      </p:pic>
      <p:sp>
        <p:nvSpPr>
          <p:cNvPr id="7" name="Subtitle 2">
            <a:extLst>
              <a:ext uri="{FF2B5EF4-FFF2-40B4-BE49-F238E27FC236}">
                <a16:creationId xmlns:a16="http://schemas.microsoft.com/office/drawing/2014/main" id="{A95E3E2C-20F0-AF1D-FE7A-4B763179A380}"/>
              </a:ext>
            </a:extLst>
          </p:cNvPr>
          <p:cNvSpPr txBox="1">
            <a:spLocks/>
          </p:cNvSpPr>
          <p:nvPr/>
        </p:nvSpPr>
        <p:spPr>
          <a:xfrm>
            <a:off x="4229324" y="1805193"/>
            <a:ext cx="4648499" cy="5355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Equity Financing</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5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7</a:t>
            </a:fld>
            <a:endParaRPr lang="en-US" dirty="0"/>
          </a:p>
        </p:txBody>
      </p:sp>
      <p:sp>
        <p:nvSpPr>
          <p:cNvPr id="5" name="Subtitle 2"/>
          <p:cNvSpPr txBox="1">
            <a:spLocks/>
          </p:cNvSpPr>
          <p:nvPr/>
        </p:nvSpPr>
        <p:spPr>
          <a:xfrm>
            <a:off x="914400" y="784644"/>
            <a:ext cx="6705600" cy="5355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a:latin typeface="Arial" panose="020B0604020202020204" pitchFamily="34" charset="0"/>
                <a:cs typeface="Arial" panose="020B0604020202020204" pitchFamily="34" charset="0"/>
              </a:rPr>
              <a:t>Require firms to be of similar size and also issue equity </a:t>
            </a:r>
            <a:endParaRPr lang="en-US" sz="18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sp>
        <p:nvSpPr>
          <p:cNvPr id="5124" name="Title 1"/>
          <p:cNvSpPr txBox="1">
            <a:spLocks/>
          </p:cNvSpPr>
          <p:nvPr/>
        </p:nvSpPr>
        <p:spPr bwMode="auto">
          <a:xfrm>
            <a:off x="228600" y="165835"/>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Private and Public Control Samples</a:t>
            </a:r>
          </a:p>
        </p:txBody>
      </p:sp>
      <p:sp>
        <p:nvSpPr>
          <p:cNvPr id="6" name="Subtitle 2"/>
          <p:cNvSpPr txBox="1">
            <a:spLocks/>
          </p:cNvSpPr>
          <p:nvPr/>
        </p:nvSpPr>
        <p:spPr>
          <a:xfrm>
            <a:off x="20670" y="1236611"/>
            <a:ext cx="4405857" cy="7540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1800" dirty="0">
                <a:latin typeface="Arial" panose="020B0604020202020204" pitchFamily="34" charset="0"/>
                <a:cs typeface="Arial" panose="020B0604020202020204" pitchFamily="34" charset="0"/>
              </a:rPr>
              <a:t>Completed IPOs vs. Private Firms</a:t>
            </a:r>
          </a:p>
          <a:p>
            <a:pPr marL="0" lvl="1" indent="0" algn="ctr" fontAlgn="auto">
              <a:spcAft>
                <a:spcPts val="0"/>
              </a:spcAft>
              <a:buNone/>
              <a:defRPr/>
            </a:pPr>
            <a:r>
              <a:rPr lang="en-US" sz="1400" dirty="0">
                <a:latin typeface="Arial" panose="020B0604020202020204" pitchFamily="34" charset="0"/>
                <a:cs typeface="Arial" panose="020B0604020202020204" pitchFamily="34" charset="0"/>
              </a:rPr>
              <a:t>(n=2,905)</a:t>
            </a:r>
          </a:p>
          <a:p>
            <a:pPr marL="0" lvl="1" indent="0" algn="ctr" fontAlgn="auto">
              <a:spcAft>
                <a:spcPts val="0"/>
              </a:spcAft>
              <a:buNone/>
              <a:defRPr/>
            </a:pPr>
            <a:endParaRPr lang="en-US" sz="20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BF939F7A-8ADD-48A9-8200-30CE91B70C13}"/>
              </a:ext>
            </a:extLst>
          </p:cNvPr>
          <p:cNvSpPr txBox="1">
            <a:spLocks/>
          </p:cNvSpPr>
          <p:nvPr/>
        </p:nvSpPr>
        <p:spPr>
          <a:xfrm>
            <a:off x="4508500" y="1257265"/>
            <a:ext cx="4083050" cy="9010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1800" dirty="0">
                <a:latin typeface="Arial" panose="020B0604020202020204" pitchFamily="34" charset="0"/>
                <a:cs typeface="Arial" panose="020B0604020202020204" pitchFamily="34" charset="0"/>
              </a:rPr>
              <a:t>Completed IPOs vs. Public Firms</a:t>
            </a:r>
          </a:p>
          <a:p>
            <a:pPr marL="0" lvl="1" indent="0" algn="ctr" fontAlgn="auto">
              <a:spcAft>
                <a:spcPts val="0"/>
              </a:spcAft>
              <a:buNone/>
              <a:defRPr/>
            </a:pPr>
            <a:r>
              <a:rPr lang="en-US" sz="1400" dirty="0">
                <a:latin typeface="Arial" panose="020B0604020202020204" pitchFamily="34" charset="0"/>
                <a:cs typeface="Arial" panose="020B0604020202020204" pitchFamily="34" charset="0"/>
              </a:rPr>
              <a:t>(n=1,691)</a:t>
            </a:r>
          </a:p>
          <a:p>
            <a:pPr lvl="1" algn="ctr"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69A415C-03BD-405C-8277-899E977568BF}"/>
              </a:ext>
            </a:extLst>
          </p:cNvPr>
          <p:cNvPicPr>
            <a:picLocks noChangeAspect="1"/>
          </p:cNvPicPr>
          <p:nvPr/>
        </p:nvPicPr>
        <p:blipFill>
          <a:blip r:embed="rId3"/>
          <a:stretch>
            <a:fillRect/>
          </a:stretch>
        </p:blipFill>
        <p:spPr>
          <a:xfrm>
            <a:off x="681535" y="1936002"/>
            <a:ext cx="2747466" cy="1997800"/>
          </a:xfrm>
          <a:prstGeom prst="rect">
            <a:avLst/>
          </a:prstGeom>
        </p:spPr>
      </p:pic>
      <p:pic>
        <p:nvPicPr>
          <p:cNvPr id="13" name="Picture 12">
            <a:extLst>
              <a:ext uri="{FF2B5EF4-FFF2-40B4-BE49-F238E27FC236}">
                <a16:creationId xmlns:a16="http://schemas.microsoft.com/office/drawing/2014/main" id="{67D40B47-DFB5-4697-9B9B-4BB66BC89DA4}"/>
              </a:ext>
            </a:extLst>
          </p:cNvPr>
          <p:cNvPicPr>
            <a:picLocks noChangeAspect="1"/>
          </p:cNvPicPr>
          <p:nvPr/>
        </p:nvPicPr>
        <p:blipFill>
          <a:blip r:embed="rId4"/>
          <a:stretch>
            <a:fillRect/>
          </a:stretch>
        </p:blipFill>
        <p:spPr>
          <a:xfrm>
            <a:off x="4953000" y="1897905"/>
            <a:ext cx="2874583" cy="2090233"/>
          </a:xfrm>
          <a:prstGeom prst="rect">
            <a:avLst/>
          </a:prstGeom>
        </p:spPr>
      </p:pic>
      <p:pic>
        <p:nvPicPr>
          <p:cNvPr id="2" name="Picture 1">
            <a:extLst>
              <a:ext uri="{FF2B5EF4-FFF2-40B4-BE49-F238E27FC236}">
                <a16:creationId xmlns:a16="http://schemas.microsoft.com/office/drawing/2014/main" id="{B78F79BA-2B69-CF1F-EFF7-53B8CC747701}"/>
              </a:ext>
            </a:extLst>
          </p:cNvPr>
          <p:cNvPicPr>
            <a:picLocks noChangeAspect="1"/>
          </p:cNvPicPr>
          <p:nvPr/>
        </p:nvPicPr>
        <p:blipFill>
          <a:blip r:embed="rId5"/>
          <a:stretch>
            <a:fillRect/>
          </a:stretch>
        </p:blipFill>
        <p:spPr>
          <a:xfrm>
            <a:off x="569241" y="4038600"/>
            <a:ext cx="2972054" cy="2164199"/>
          </a:xfrm>
          <a:prstGeom prst="rect">
            <a:avLst/>
          </a:prstGeom>
        </p:spPr>
      </p:pic>
      <p:pic>
        <p:nvPicPr>
          <p:cNvPr id="7" name="Picture 6">
            <a:extLst>
              <a:ext uri="{FF2B5EF4-FFF2-40B4-BE49-F238E27FC236}">
                <a16:creationId xmlns:a16="http://schemas.microsoft.com/office/drawing/2014/main" id="{8147F487-722F-C40C-27CB-B824E6C77A23}"/>
              </a:ext>
            </a:extLst>
          </p:cNvPr>
          <p:cNvPicPr>
            <a:picLocks noChangeAspect="1"/>
          </p:cNvPicPr>
          <p:nvPr/>
        </p:nvPicPr>
        <p:blipFill>
          <a:blip r:embed="rId6"/>
          <a:stretch>
            <a:fillRect/>
          </a:stretch>
        </p:blipFill>
        <p:spPr>
          <a:xfrm>
            <a:off x="5039144" y="3981621"/>
            <a:ext cx="3021762" cy="2200396"/>
          </a:xfrm>
          <a:prstGeom prst="rect">
            <a:avLst/>
          </a:prstGeom>
        </p:spPr>
      </p:pic>
    </p:spTree>
    <p:extLst>
      <p:ext uri="{BB962C8B-B14F-4D97-AF65-F5344CB8AC3E}">
        <p14:creationId xmlns:p14="http://schemas.microsoft.com/office/powerpoint/2010/main" val="11623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657E2DBD-943D-4921-9120-83490A6B9134}" type="slidenum">
              <a:rPr lang="en-US"/>
              <a:pPr>
                <a:defRPr/>
              </a:pPr>
              <a:t>8</a:t>
            </a:fld>
            <a:endParaRPr lang="en-US" dirty="0"/>
          </a:p>
        </p:txBody>
      </p:sp>
      <mc:AlternateContent xmlns:mc="http://schemas.openxmlformats.org/markup-compatibility/2006">
        <mc:Choice xmlns:a14="http://schemas.microsoft.com/office/drawing/2010/main" Requires="a14">
          <p:sp>
            <p:nvSpPr>
              <p:cNvPr id="5" name="Subtitle 2"/>
              <p:cNvSpPr txBox="1">
                <a:spLocks/>
              </p:cNvSpPr>
              <p:nvPr/>
            </p:nvSpPr>
            <p:spPr>
              <a:xfrm>
                <a:off x="457200" y="1219200"/>
                <a:ext cx="8229600" cy="2514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𝑖𝑡</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1</m:t>
                        </m:r>
                      </m:sub>
                    </m:sSub>
                    <m:r>
                      <a:rPr lang="en-US" sz="2000" b="0" i="1" smtClean="0">
                        <a:latin typeface="Cambria Math" panose="02040503050406030204" pitchFamily="18" charset="0"/>
                      </a:rPr>
                      <m:t>𝐼𝑃𝑂𝐶𝑜𝑚𝑝𝑙𝑒𝑡𝑒𝑑</m:t>
                    </m:r>
                    <m:r>
                      <a:rPr lang="en-US" sz="2000" b="0" i="1" smtClean="0">
                        <a:latin typeface="Cambria Math" panose="02040503050406030204" pitchFamily="18" charset="0"/>
                      </a:rPr>
                      <m:t>∗</m:t>
                    </m:r>
                    <m:r>
                      <a:rPr lang="en-US" sz="2000" b="0" i="1" smtClean="0">
                        <a:latin typeface="Cambria Math" panose="02040503050406030204" pitchFamily="18" charset="0"/>
                      </a:rPr>
                      <m:t>𝑃𝑜𝑠</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𝑖𝑡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𝛾</m:t>
                        </m:r>
                      </m:e>
                      <m:sub>
                        <m:r>
                          <a:rPr lang="en-US" sz="2000" b="0" i="1" smtClean="0">
                            <a:latin typeface="Cambria Math" panose="02040503050406030204" pitchFamily="18" charset="0"/>
                          </a:rPr>
                          <m:t>𝑐</m:t>
                        </m:r>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𝜖</m:t>
                        </m:r>
                      </m:e>
                      <m:sub>
                        <m:r>
                          <a:rPr lang="en-US" sz="2000" i="1">
                            <a:latin typeface="Cambria Math" panose="02040503050406030204" pitchFamily="18" charset="0"/>
                          </a:rPr>
                          <m:t>𝑖𝑡</m:t>
                        </m:r>
                      </m:sub>
                    </m:sSub>
                  </m:oMath>
                </a14:m>
                <a:endParaRPr lang="en-US" sz="2000" dirty="0">
                  <a:latin typeface="Arial" panose="020B0604020202020204" pitchFamily="34" charset="0"/>
                  <a:cs typeface="Arial" panose="020B0604020202020204" pitchFamily="34" charset="0"/>
                </a:endParaRPr>
              </a:p>
              <a:p>
                <a:pPr lvl="1" fontAlgn="auto">
                  <a:spcAft>
                    <a:spcPts val="0"/>
                  </a:spcAft>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fontAlgn="auto">
                  <a:spcAft>
                    <a:spcPts val="0"/>
                  </a:spcAft>
                  <a:defRPr/>
                </a:pPr>
                <a:r>
                  <a:rPr lang="en-US" sz="1800" i="1" dirty="0" err="1">
                    <a:latin typeface="Arial" panose="020B0604020202020204" pitchFamily="34" charset="0"/>
                    <a:cs typeface="Arial" panose="020B0604020202020204" pitchFamily="34" charset="0"/>
                  </a:rPr>
                  <a:t>Y</a:t>
                </a:r>
                <a:r>
                  <a:rPr lang="en-US" sz="1800" i="1" baseline="-25000" dirty="0" err="1">
                    <a:latin typeface="Arial" panose="020B0604020202020204" pitchFamily="34" charset="0"/>
                    <a:cs typeface="Arial" panose="020B0604020202020204" pitchFamily="34" charset="0"/>
                  </a:rPr>
                  <a:t>it</a:t>
                </a:r>
                <a:r>
                  <a:rPr lang="en-US" sz="1800"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Three types of foreign tax planning measures from IRS Forms 5471 (reporting for foreign subsidiaries)</a:t>
                </a:r>
              </a:p>
              <a:p>
                <a:pPr lvl="1" fontAlgn="auto">
                  <a:spcAft>
                    <a:spcPts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Haven ownership</a:t>
                </a:r>
              </a:p>
              <a:p>
                <a:pPr lvl="1" fontAlgn="auto">
                  <a:spcAft>
                    <a:spcPts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“Cost-sharing” agreement</a:t>
                </a:r>
              </a:p>
              <a:p>
                <a:pPr lvl="1" fontAlgn="auto">
                  <a:spcAft>
                    <a:spcPts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Cross-border payments </a:t>
                </a:r>
                <a:r>
                  <a:rPr lang="en-US" sz="1800" i="1" dirty="0" err="1">
                    <a:latin typeface="Arial" panose="020B0604020202020204" pitchFamily="34" charset="0"/>
                    <a:cs typeface="Arial" panose="020B0604020202020204" pitchFamily="34" charset="0"/>
                  </a:rPr>
                  <a:t>IPOCompleted</a:t>
                </a:r>
                <a:r>
                  <a:rPr lang="en-US" sz="1800" i="1" dirty="0">
                    <a:latin typeface="Arial" panose="020B0604020202020204" pitchFamily="34" charset="0"/>
                    <a:cs typeface="Arial" panose="020B0604020202020204" pitchFamily="34" charset="0"/>
                  </a:rPr>
                  <a:t>*Post</a:t>
                </a:r>
                <a:r>
                  <a:rPr lang="en-US" sz="1800" dirty="0">
                    <a:latin typeface="Arial" panose="020B0604020202020204" pitchFamily="34" charset="0"/>
                    <a:cs typeface="Arial" panose="020B0604020202020204" pitchFamily="34" charset="0"/>
                  </a:rPr>
                  <a:t>: Indicator variable equal to 1 after filing for firms that complete the IPO</a:t>
                </a:r>
              </a:p>
              <a:p>
                <a:pPr fontAlgn="auto">
                  <a:spcAft>
                    <a:spcPts val="0"/>
                  </a:spcAft>
                  <a:defRPr/>
                </a:pPr>
                <a:r>
                  <a:rPr lang="en-US" sz="1800" dirty="0">
                    <a:latin typeface="Arial" panose="020B0604020202020204" pitchFamily="34" charset="0"/>
                    <a:cs typeface="Arial" panose="020B0604020202020204" pitchFamily="34" charset="0"/>
                  </a:rPr>
                  <a:t>Stacked cohort design (Gormley and </a:t>
                </a:r>
                <a:r>
                  <a:rPr lang="en-US" sz="1800" dirty="0" err="1">
                    <a:latin typeface="Arial" panose="020B0604020202020204" pitchFamily="34" charset="0"/>
                    <a:cs typeface="Arial" panose="020B0604020202020204" pitchFamily="34" charset="0"/>
                  </a:rPr>
                  <a:t>Matsa</a:t>
                </a:r>
                <a:r>
                  <a:rPr lang="en-US" sz="1800" dirty="0">
                    <a:latin typeface="Arial" panose="020B0604020202020204" pitchFamily="34" charset="0"/>
                    <a:cs typeface="Arial" panose="020B0604020202020204" pitchFamily="34" charset="0"/>
                  </a:rPr>
                  <a:t>, 2011; Baker et al., 2021)</a:t>
                </a:r>
              </a:p>
              <a:p>
                <a:pPr lvl="1" fontAlgn="auto">
                  <a:spcAft>
                    <a:spcPts val="0"/>
                  </a:spcAft>
                  <a:defRPr/>
                </a:pPr>
                <a:r>
                  <a:rPr lang="en-US" sz="1800" dirty="0">
                    <a:latin typeface="Arial" panose="020B0604020202020204" pitchFamily="34" charset="0"/>
                    <a:cs typeface="Arial" panose="020B0604020202020204" pitchFamily="34" charset="0"/>
                  </a:rPr>
                  <a:t>Each year between 1997-2016 is a distinct cohort comprised of at least 1 IPO-completing firm and 1 control firm</a:t>
                </a:r>
              </a:p>
              <a:p>
                <a:pPr lvl="1" fontAlgn="auto">
                  <a:spcAft>
                    <a:spcPts val="0"/>
                  </a:spcAft>
                  <a:defRPr/>
                </a:pPr>
                <a:r>
                  <a:rPr lang="en-US" sz="1800" dirty="0">
                    <a:latin typeface="Arial" panose="020B0604020202020204" pitchFamily="34" charset="0"/>
                    <a:cs typeface="Arial" panose="020B0604020202020204" pitchFamily="34" charset="0"/>
                  </a:rPr>
                  <a:t>Include seven year window surrounding and including the IPO event (t-3 to t+3), so dataset is 1994-2018 or 2004-2018</a:t>
                </a:r>
              </a:p>
              <a:p>
                <a:pPr fontAlgn="auto">
                  <a:spcAft>
                    <a:spcPts val="0"/>
                  </a:spcAft>
                  <a:defRPr/>
                </a:pPr>
                <a:r>
                  <a:rPr lang="en-US" sz="1800" dirty="0">
                    <a:latin typeface="Arial" panose="020B0604020202020204" pitchFamily="34" charset="0"/>
                    <a:cs typeface="Arial" panose="020B0604020202020204" pitchFamily="34" charset="0"/>
                  </a:rPr>
                  <a:t>Year-by-cohort (</a:t>
                </a:r>
                <a14:m>
                  <m:oMath xmlns:m="http://schemas.openxmlformats.org/officeDocument/2006/math">
                    <m:sSub>
                      <m:sSubPr>
                        <m:ctrlPr>
                          <a:rPr lang="en-US" sz="1800" i="1">
                            <a:latin typeface="Cambria Math" panose="02040503050406030204" pitchFamily="18" charset="0"/>
                            <a:cs typeface="Arial" panose="020B0604020202020204" pitchFamily="34" charset="0"/>
                          </a:rPr>
                        </m:ctrlPr>
                      </m:sSubPr>
                      <m:e>
                        <m:r>
                          <a:rPr lang="en-US" sz="1800">
                            <a:latin typeface="Cambria Math" panose="02040503050406030204" pitchFamily="18" charset="0"/>
                            <a:cs typeface="Arial" panose="020B0604020202020204" pitchFamily="34" charset="0"/>
                          </a:rPr>
                          <m:t>𝛾</m:t>
                        </m:r>
                      </m:e>
                      <m:sub>
                        <m:r>
                          <a:rPr lang="en-US" sz="1800" b="0" i="1" smtClean="0">
                            <a:latin typeface="Cambria Math" panose="02040503050406030204" pitchFamily="18" charset="0"/>
                            <a:cs typeface="Arial" panose="020B0604020202020204" pitchFamily="34" charset="0"/>
                          </a:rPr>
                          <m:t>𝑐</m:t>
                        </m:r>
                        <m:r>
                          <a:rPr lang="en-US" sz="1800">
                            <a:latin typeface="Cambria Math" panose="02040503050406030204" pitchFamily="18" charset="0"/>
                            <a:cs typeface="Arial" panose="020B0604020202020204" pitchFamily="34" charset="0"/>
                          </a:rPr>
                          <m:t>𝑡</m:t>
                        </m:r>
                      </m:sub>
                    </m:sSub>
                  </m:oMath>
                </a14:m>
                <a:r>
                  <a:rPr lang="en-US" sz="1800" dirty="0">
                    <a:latin typeface="Arial" panose="020B0604020202020204" pitchFamily="34" charset="0"/>
                    <a:cs typeface="Arial" panose="020B0604020202020204" pitchFamily="34" charset="0"/>
                  </a:rPr>
                  <a:t>) and firm (</a:t>
                </a:r>
                <a14:m>
                  <m:oMath xmlns:m="http://schemas.openxmlformats.org/officeDocument/2006/math">
                    <m:sSub>
                      <m:sSubPr>
                        <m:ctrlPr>
                          <a:rPr lang="en-US" sz="1800" i="1">
                            <a:latin typeface="Cambria Math" panose="02040503050406030204" pitchFamily="18" charset="0"/>
                            <a:cs typeface="Arial" panose="020B0604020202020204" pitchFamily="34" charset="0"/>
                          </a:rPr>
                        </m:ctrlPr>
                      </m:sSubPr>
                      <m:e>
                        <m:r>
                          <a:rPr lang="en-US" sz="1800">
                            <a:latin typeface="Cambria Math" panose="02040503050406030204" pitchFamily="18" charset="0"/>
                            <a:cs typeface="Arial" panose="020B0604020202020204" pitchFamily="34" charset="0"/>
                          </a:rPr>
                          <m:t>𝛿</m:t>
                        </m:r>
                      </m:e>
                      <m:sub>
                        <m:r>
                          <a:rPr lang="en-US" sz="1800">
                            <a:latin typeface="Cambria Math" panose="02040503050406030204" pitchFamily="18" charset="0"/>
                            <a:cs typeface="Arial" panose="020B0604020202020204" pitchFamily="34" charset="0"/>
                          </a:rPr>
                          <m:t>𝑖</m:t>
                        </m:r>
                      </m:sub>
                    </m:sSub>
                  </m:oMath>
                </a14:m>
                <a:r>
                  <a:rPr lang="en-US" sz="1800" dirty="0">
                    <a:latin typeface="Arial" panose="020B0604020202020204" pitchFamily="34" charset="0"/>
                    <a:cs typeface="Arial" panose="020B0604020202020204" pitchFamily="34" charset="0"/>
                  </a:rPr>
                  <a:t>) fixed effects</a:t>
                </a:r>
              </a:p>
              <a:p>
                <a:pPr fontAlgn="auto">
                  <a:spcAft>
                    <a:spcPts val="0"/>
                  </a:spcAft>
                  <a:defRPr/>
                </a:pPr>
                <a:r>
                  <a:rPr lang="en-US" sz="1800" dirty="0">
                    <a:latin typeface="Arial" panose="020B0604020202020204" pitchFamily="34" charset="0"/>
                    <a:cs typeface="Arial" panose="020B0604020202020204" pitchFamily="34" charset="0"/>
                  </a:rPr>
                  <a:t>Standard errors: clustered at the industry level</a:t>
                </a:r>
              </a:p>
              <a:p>
                <a:pPr lvl="1" fontAlgn="auto">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marL="457200" lvl="1" indent="0"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fontAlgn="auto">
                  <a:spcAft>
                    <a:spcPts val="0"/>
                  </a:spcAft>
                  <a:defRPr/>
                </a:pPr>
                <a:endParaRPr lang="en-US" sz="1800" dirty="0">
                  <a:latin typeface="Arial" panose="020B0604020202020204" pitchFamily="34" charset="0"/>
                  <a:cs typeface="Arial" panose="020B0604020202020204" pitchFamily="34" charset="0"/>
                </a:endParaRPr>
              </a:p>
            </p:txBody>
          </p:sp>
        </mc:Choice>
        <mc:Fallback>
          <p:sp>
            <p:nvSpPr>
              <p:cNvPr id="5" name="Subtitle 2"/>
              <p:cNvSpPr txBox="1">
                <a:spLocks noRot="1" noChangeAspect="1" noMove="1" noResize="1" noEditPoints="1" noAdjustHandles="1" noChangeArrowheads="1" noChangeShapeType="1" noTextEdit="1"/>
              </p:cNvSpPr>
              <p:nvPr/>
            </p:nvSpPr>
            <p:spPr>
              <a:xfrm>
                <a:off x="457200" y="1219200"/>
                <a:ext cx="8229600" cy="2514600"/>
              </a:xfrm>
              <a:prstGeom prst="rect">
                <a:avLst/>
              </a:prstGeom>
              <a:blipFill>
                <a:blip r:embed="rId3"/>
                <a:stretch>
                  <a:fillRect l="-444" r="-1185" b="-87409"/>
                </a:stretch>
              </a:blipFill>
            </p:spPr>
            <p:txBody>
              <a:bodyPr/>
              <a:lstStyle/>
              <a:p>
                <a:r>
                  <a:rPr lang="en-US">
                    <a:noFill/>
                  </a:rPr>
                  <a:t> </a:t>
                </a:r>
              </a:p>
            </p:txBody>
          </p:sp>
        </mc:Fallback>
      </mc:AlternateContent>
      <p:sp>
        <p:nvSpPr>
          <p:cNvPr id="5124" name="Title 1"/>
          <p:cNvSpPr txBox="1">
            <a:spLocks/>
          </p:cNvSpPr>
          <p:nvPr/>
        </p:nvSpPr>
        <p:spPr bwMode="auto">
          <a:xfrm>
            <a:off x="220980" y="165836"/>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Specification</a:t>
            </a:r>
          </a:p>
        </p:txBody>
      </p:sp>
    </p:spTree>
    <p:extLst>
      <p:ext uri="{BB962C8B-B14F-4D97-AF65-F5344CB8AC3E}">
        <p14:creationId xmlns:p14="http://schemas.microsoft.com/office/powerpoint/2010/main" val="157624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084888"/>
            <a:ext cx="2133600" cy="365125"/>
          </a:xfrm>
        </p:spPr>
        <p:txBody>
          <a:bodyPr/>
          <a:lstStyle/>
          <a:p>
            <a:pPr>
              <a:defRPr/>
            </a:pPr>
            <a:fld id="{E12DC541-AA20-4B2A-9CD2-3D20828552F8}" type="slidenum">
              <a:rPr lang="en-US"/>
              <a:pPr>
                <a:defRPr/>
              </a:pPr>
              <a:t>9</a:t>
            </a:fld>
            <a:endParaRPr lang="en-US" dirty="0"/>
          </a:p>
        </p:txBody>
      </p:sp>
      <p:sp>
        <p:nvSpPr>
          <p:cNvPr id="5" name="Subtitle 2"/>
          <p:cNvSpPr txBox="1">
            <a:spLocks/>
          </p:cNvSpPr>
          <p:nvPr/>
        </p:nvSpPr>
        <p:spPr>
          <a:xfrm>
            <a:off x="581025" y="732578"/>
            <a:ext cx="8410575"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2200" u="sng" dirty="0"/>
          </a:p>
          <a:p>
            <a:pPr marL="0" indent="0" fontAlgn="auto">
              <a:spcAft>
                <a:spcPts val="0"/>
              </a:spcAft>
              <a:buNone/>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231775" indent="-231775" fontAlgn="auto">
              <a:spcAft>
                <a:spcPts val="0"/>
              </a:spcAft>
              <a:defRPr/>
            </a:pPr>
            <a:endParaRPr lang="en-US" sz="2200" dirty="0"/>
          </a:p>
          <a:p>
            <a:pPr marL="0" indent="0" fontAlgn="auto">
              <a:spcAft>
                <a:spcPts val="0"/>
              </a:spcAft>
              <a:buFont typeface="Arial" pitchFamily="34" charset="0"/>
              <a:buNone/>
              <a:defRPr/>
            </a:pPr>
            <a:endParaRPr lang="en-US" sz="2200" dirty="0"/>
          </a:p>
          <a:p>
            <a:pPr fontAlgn="auto">
              <a:spcAft>
                <a:spcPts val="0"/>
              </a:spcAft>
              <a:defRPr/>
            </a:pPr>
            <a:endParaRPr lang="en-US" sz="2200" dirty="0"/>
          </a:p>
          <a:p>
            <a:pPr marL="457200" lvl="1" indent="0" fontAlgn="auto">
              <a:spcAft>
                <a:spcPts val="0"/>
              </a:spcAft>
              <a:buFont typeface="Arial" pitchFamily="34" charset="0"/>
              <a:buNone/>
              <a:defRPr/>
            </a:pPr>
            <a:endParaRPr lang="en-US" sz="2000" dirty="0"/>
          </a:p>
          <a:p>
            <a:pPr marL="457200" indent="-457200" fontAlgn="auto">
              <a:spcAft>
                <a:spcPts val="0"/>
              </a:spcAft>
              <a:defRPr/>
            </a:pPr>
            <a:endParaRPr lang="en-US" sz="2400" dirty="0"/>
          </a:p>
        </p:txBody>
      </p:sp>
      <p:sp>
        <p:nvSpPr>
          <p:cNvPr id="7" name="Title 1"/>
          <p:cNvSpPr txBox="1">
            <a:spLocks/>
          </p:cNvSpPr>
          <p:nvPr/>
        </p:nvSpPr>
        <p:spPr bwMode="auto">
          <a:xfrm>
            <a:off x="228600" y="228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600" dirty="0">
                <a:solidFill>
                  <a:schemeClr val="tx2"/>
                </a:solidFill>
              </a:rPr>
              <a:t>Figure 4: Tax Haven Trends (vs. Public + Private Samples)</a:t>
            </a:r>
          </a:p>
        </p:txBody>
      </p:sp>
      <p:pic>
        <p:nvPicPr>
          <p:cNvPr id="14" name="Picture 13">
            <a:extLst>
              <a:ext uri="{FF2B5EF4-FFF2-40B4-BE49-F238E27FC236}">
                <a16:creationId xmlns:a16="http://schemas.microsoft.com/office/drawing/2014/main" id="{39FEC9A3-4080-42F5-BED9-44AC44F3DE53}"/>
              </a:ext>
            </a:extLst>
          </p:cNvPr>
          <p:cNvPicPr>
            <a:picLocks noChangeAspect="1"/>
          </p:cNvPicPr>
          <p:nvPr/>
        </p:nvPicPr>
        <p:blipFill>
          <a:blip r:embed="rId3"/>
          <a:stretch>
            <a:fillRect/>
          </a:stretch>
        </p:blipFill>
        <p:spPr>
          <a:xfrm>
            <a:off x="1878012" y="1531704"/>
            <a:ext cx="5235575" cy="3794592"/>
          </a:xfrm>
          <a:prstGeom prst="rect">
            <a:avLst/>
          </a:prstGeom>
        </p:spPr>
      </p:pic>
      <p:sp>
        <p:nvSpPr>
          <p:cNvPr id="15" name="Subtitle 2">
            <a:extLst>
              <a:ext uri="{FF2B5EF4-FFF2-40B4-BE49-F238E27FC236}">
                <a16:creationId xmlns:a16="http://schemas.microsoft.com/office/drawing/2014/main" id="{208E9B74-8575-42BA-94C7-C6967BEB8D55}"/>
              </a:ext>
            </a:extLst>
          </p:cNvPr>
          <p:cNvSpPr txBox="1">
            <a:spLocks/>
          </p:cNvSpPr>
          <p:nvPr/>
        </p:nvSpPr>
        <p:spPr>
          <a:xfrm>
            <a:off x="2514600" y="952467"/>
            <a:ext cx="3962400" cy="4984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auto">
              <a:spcAft>
                <a:spcPts val="0"/>
              </a:spcAft>
              <a:buNone/>
              <a:defRPr/>
            </a:pPr>
            <a:r>
              <a:rPr lang="en-US" sz="2000" dirty="0" err="1">
                <a:latin typeface="Arial" panose="020B0604020202020204" pitchFamily="34" charset="0"/>
                <a:cs typeface="Arial" panose="020B0604020202020204" pitchFamily="34" charset="0"/>
              </a:rPr>
              <a:t>Pr</a:t>
            </a:r>
            <a:r>
              <a:rPr lang="en-US" sz="2000" dirty="0">
                <a:latin typeface="Arial" panose="020B0604020202020204" pitchFamily="34" charset="0"/>
                <a:cs typeface="Arial" panose="020B0604020202020204" pitchFamily="34" charset="0"/>
              </a:rPr>
              <a:t>(Owning Haven </a:t>
            </a:r>
            <a:r>
              <a:rPr lang="en-US" sz="2000" dirty="0" err="1">
                <a:latin typeface="Arial" panose="020B0604020202020204" pitchFamily="34" charset="0"/>
                <a:cs typeface="Arial" panose="020B0604020202020204" pitchFamily="34" charset="0"/>
              </a:rPr>
              <a:t>Subsidary</a:t>
            </a:r>
            <a:r>
              <a:rPr lang="en-US" sz="2000" dirty="0">
                <a:latin typeface="Arial" panose="020B0604020202020204" pitchFamily="34" charset="0"/>
                <a:cs typeface="Arial" panose="020B0604020202020204" pitchFamily="34" charset="0"/>
              </a:rPr>
              <a:t>)</a:t>
            </a:r>
          </a:p>
          <a:p>
            <a:pPr marL="457200" lvl="1" indent="0" algn="ctr" fontAlgn="auto">
              <a:spcAft>
                <a:spcPts val="0"/>
              </a:spcAft>
              <a:buNone/>
              <a:defRPr/>
            </a:pPr>
            <a:endParaRPr lang="en-US" sz="1800" dirty="0">
              <a:latin typeface="Arial" panose="020B0604020202020204" pitchFamily="34" charset="0"/>
              <a:cs typeface="Arial" panose="020B0604020202020204" pitchFamily="34" charset="0"/>
            </a:endParaRPr>
          </a:p>
          <a:p>
            <a:pPr marL="457200" lvl="1" indent="0" algn="ctr" fontAlgn="auto">
              <a:spcAft>
                <a:spcPts val="0"/>
              </a:spcAft>
              <a:buFont typeface="Arial" pitchFamily="34" charset="0"/>
              <a:buNone/>
              <a:defRPr/>
            </a:pPr>
            <a:endParaRPr lang="en-US" sz="1800" dirty="0">
              <a:latin typeface="Arial" panose="020B0604020202020204" pitchFamily="34" charset="0"/>
              <a:cs typeface="Arial" panose="020B0604020202020204" pitchFamily="34" charset="0"/>
            </a:endParaRPr>
          </a:p>
          <a:p>
            <a:pPr marL="457200" indent="-457200" algn="ctr" fontAlgn="auto">
              <a:spcAft>
                <a:spcPts val="0"/>
              </a:spcAft>
              <a:defRP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839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65916</TotalTime>
  <Words>1638</Words>
  <Application>Microsoft Office PowerPoint</Application>
  <PresentationFormat>On-screen Show (4:3)</PresentationFormat>
  <Paragraphs>306</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 Math</vt:lpstr>
      <vt:lpstr>Office Theme</vt:lpstr>
      <vt:lpstr>IPOs and Corporate Tax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Rebecca Lester</cp:lastModifiedBy>
  <cp:revision>1172</cp:revision>
  <cp:lastPrinted>2019-05-28T14:18:30Z</cp:lastPrinted>
  <dcterms:created xsi:type="dcterms:W3CDTF">2012-01-28T17:03:28Z</dcterms:created>
  <dcterms:modified xsi:type="dcterms:W3CDTF">2022-10-14T13:52:44Z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dd055872-40ba-489a-b8b1-6c1d3e7e2844</vt:lpwstr>
  </property>
</Properties>
</file>