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57" r:id="rId3"/>
    <p:sldId id="266" r:id="rId4"/>
    <p:sldId id="262" r:id="rId5"/>
    <p:sldId id="258" r:id="rId6"/>
    <p:sldId id="267" r:id="rId7"/>
    <p:sldId id="268" r:id="rId8"/>
    <p:sldId id="269" r:id="rId9"/>
    <p:sldId id="264" r:id="rId10"/>
    <p:sldId id="284" r:id="rId11"/>
    <p:sldId id="283" r:id="rId12"/>
    <p:sldId id="261" r:id="rId13"/>
    <p:sldId id="260" r:id="rId14"/>
    <p:sldId id="275" r:id="rId15"/>
    <p:sldId id="282" r:id="rId16"/>
    <p:sldId id="278" r:id="rId17"/>
    <p:sldId id="271" r:id="rId18"/>
    <p:sldId id="285" r:id="rId19"/>
    <p:sldId id="270" r:id="rId20"/>
    <p:sldId id="273" r:id="rId21"/>
    <p:sldId id="279" r:id="rId22"/>
    <p:sldId id="274" r:id="rId23"/>
    <p:sldId id="286" r:id="rId24"/>
    <p:sldId id="280" r:id="rId25"/>
    <p:sldId id="281" r:id="rId26"/>
    <p:sldId id="287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5252FEA-87B0-F8DD-5902-B400B738A58E}" name="Craig Garthwaite" initials="CG" userId="S::cga846@ads.northwestern.edu::d9a520d9-322a-4525-9a19-5a583575c574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63" autoAdjust="0"/>
    <p:restoredTop sz="94660"/>
  </p:normalViewPr>
  <p:slideViewPr>
    <p:cSldViewPr snapToGrid="0">
      <p:cViewPr varScale="1">
        <p:scale>
          <a:sx n="64" d="100"/>
          <a:sy n="64" d="100"/>
        </p:scale>
        <p:origin x="84" y="3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551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18/10/relationships/authors" Target="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28F8E0-513B-4350-B4B0-A0830DC69E49}" type="datetimeFigureOut">
              <a:rPr lang="en-US" smtClean="0"/>
              <a:t>9/22/2022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7846DA-498C-4353-A13C-DC2EE7FA41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3708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Acute Decompensated Heart Failure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7846DA-498C-4353-A13C-DC2EE7FA418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9277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7846DA-498C-4353-A13C-DC2EE7FA418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8658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ACFE6B-6DCC-D852-9A4C-3926CBE336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11EC609-5DA8-CA94-E36A-EBC4CD2252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8680FE-3D7A-A364-A9D3-05C9FA8136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6473C-CEAC-4412-AB5A-8B1169B8EB15}" type="datetimeFigureOut">
              <a:rPr lang="en-US" smtClean="0"/>
              <a:t>9/22/2022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C95BDB-2F07-982C-270E-4D4C3121F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1462ED-9503-DABB-043A-9B37B96F51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0AC2F-E442-4BDC-A618-C15B0F4C83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483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68079C-5895-CBE7-DD4B-1A243FD026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898625-E22D-D72E-0BE6-EB2BD14BDD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8B5E51-5F64-EFD1-F8DF-EFB29E7C91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6473C-CEAC-4412-AB5A-8B1169B8EB15}" type="datetimeFigureOut">
              <a:rPr lang="en-US" smtClean="0"/>
              <a:t>9/22/2022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3931B7-E047-700A-CB19-4BD0F85EAF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AD3033-C86B-216D-4357-61F1652AEB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0AC2F-E442-4BDC-A618-C15B0F4C83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310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21D2467-A13E-1B7D-AA60-9373147942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C97A529-6C64-B504-55D6-57A273D5A9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F0B7F4-D9E1-DFA1-A70F-C68E17C1F9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6473C-CEAC-4412-AB5A-8B1169B8EB15}" type="datetimeFigureOut">
              <a:rPr lang="en-US" smtClean="0"/>
              <a:t>9/22/2022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920926-A2F7-879C-C4AC-3FB47956A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D7DAEE-41BC-C4C0-C6BD-1C756F83A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0AC2F-E442-4BDC-A618-C15B0F4C83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676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13AD89-2D17-15B3-7730-201B08ABD2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145C79-FA94-CD7B-119A-A210B23C57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5B6A9C-FDB1-B88B-8312-2B2FACCB83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6473C-CEAC-4412-AB5A-8B1169B8EB15}" type="datetimeFigureOut">
              <a:rPr lang="en-US" smtClean="0"/>
              <a:t>9/22/2022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D6D840-3BD5-399C-539E-0C8627BA67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914AA0-18AB-3F07-9851-73899CCDD1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0AC2F-E442-4BDC-A618-C15B0F4C83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8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683B58-CCBC-5E99-795F-F97D25FCF2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E90A24-A722-DDA6-A410-90A59406F2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E2B613-F5A4-D82B-CB25-9275B89927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6473C-CEAC-4412-AB5A-8B1169B8EB15}" type="datetimeFigureOut">
              <a:rPr lang="en-US" smtClean="0"/>
              <a:t>9/22/2022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BD372C-CA97-F7E4-58AD-955F86BF56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69A10D-7EA0-6BC0-909E-880DB8CF7C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0AC2F-E442-4BDC-A618-C15B0F4C83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587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3495E-DC00-C4CE-97D9-4FE7DE481F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027EA8-5856-C855-9630-CA4730BF69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B33ED5-7887-B2A1-3FE6-1478A4467E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6C5D2A-813B-86E5-7FCB-7FBD91CC90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6473C-CEAC-4412-AB5A-8B1169B8EB15}" type="datetimeFigureOut">
              <a:rPr lang="en-US" smtClean="0"/>
              <a:t>9/22/2022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2E6336-0CFD-023C-14C2-90592E2134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775037-88D8-C23B-E16C-A3A22FFA18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0AC2F-E442-4BDC-A618-C15B0F4C83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957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5E5637-804D-CB6C-F0FD-67DD30FDBB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6C3281-17D9-3C79-14F6-DE8F3D34E1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EEBD34-B58C-7F52-9B1D-A7A306A472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A5303FC-E339-F983-3D57-8DEA951BD9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9938B03-20CD-415F-0D2B-CF23A3C0C5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CE16FA0-D97F-10FD-6C9B-3838D2A0AF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6473C-CEAC-4412-AB5A-8B1169B8EB15}" type="datetimeFigureOut">
              <a:rPr lang="en-US" smtClean="0"/>
              <a:t>9/22/2022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EA3579E-33B2-486B-E963-B8B25E8759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5F757E3-3C92-9F8B-805B-A11F8AC48F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0AC2F-E442-4BDC-A618-C15B0F4C83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721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EB0DAC-91EA-DC23-122C-6CDB0D2274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E758C6-1D03-F766-016F-7EEC5B12B1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6473C-CEAC-4412-AB5A-8B1169B8EB15}" type="datetimeFigureOut">
              <a:rPr lang="en-US" smtClean="0"/>
              <a:t>9/22/2022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CF43E9A-245B-E901-41DA-D7AB30F2F3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BC26468-77FB-F307-252F-5F4F2FE8CA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0AC2F-E442-4BDC-A618-C15B0F4C83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534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8366472-7516-4AFB-C71C-7B74BE8DB5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6473C-CEAC-4412-AB5A-8B1169B8EB15}" type="datetimeFigureOut">
              <a:rPr lang="en-US" smtClean="0"/>
              <a:t>9/22/2022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A1ED41F-D2EF-41A2-D8E3-D5D1A3ED6F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47E48F-7801-1781-ED17-07210F5204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0AC2F-E442-4BDC-A618-C15B0F4C83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989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2D66E5-5E50-4B97-060A-6701B8D2E7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5906B6-4CDE-35A2-9D22-8B6FD81952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FA801D-86B5-159F-3C6F-6DC3B8B66E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E01033-3DB9-6145-315B-5928C3291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6473C-CEAC-4412-AB5A-8B1169B8EB15}" type="datetimeFigureOut">
              <a:rPr lang="en-US" smtClean="0"/>
              <a:t>9/22/2022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C6EEE7-5229-F9DB-401D-C29596246F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E937FF-AD51-1E89-F073-E321D25824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0AC2F-E442-4BDC-A618-C15B0F4C83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205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877303-4DE4-B843-B305-5C7BC3A0D1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162AF10-2317-1A5B-5F7E-FE6A207603E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8C5499-E4F5-D666-1633-14B596023D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DB104F-5348-D863-B506-B0CAAB1C5F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6473C-CEAC-4412-AB5A-8B1169B8EB15}" type="datetimeFigureOut">
              <a:rPr lang="en-US" smtClean="0"/>
              <a:t>9/22/2022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FC0A7E-EF7A-75B1-0418-F17A15A61A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CCCDA0-4FDA-9117-B9B2-D3F629CCEA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0AC2F-E442-4BDC-A618-C15B0F4C83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425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00B44C6-28F5-272C-EC84-BB4C5101BE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E30096-C70F-312E-DA83-7177E603AC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BC36E6-F3B6-44FC-51CE-4D229C5721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36473C-CEAC-4412-AB5A-8B1169B8EB15}" type="datetimeFigureOut">
              <a:rPr lang="en-US" smtClean="0"/>
              <a:t>9/22/2022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1CDB81-5DF4-6373-13D4-3AA80C22BC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03DFBE-B1D5-98CC-AA5E-3FFDF55629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D0AC2F-E442-4BDC-A618-C15B0F4C83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177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53A6F9-9F56-AC7B-179D-DAD7E7419F3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1DC983-D36F-16BF-4430-8FD0A39D12C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92663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55F6E4-9D0E-665E-C1F9-11A0766B2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17971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18FCD1-ABD3-3612-2C14-CB70BA9CBB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83096"/>
            <a:ext cx="10515600" cy="5593867"/>
          </a:xfrm>
        </p:spPr>
        <p:txBody>
          <a:bodyPr/>
          <a:lstStyle/>
          <a:p>
            <a:r>
              <a:rPr lang="en-US" dirty="0"/>
              <a:t>Research identifies best practice for average patient with given observable characteristics (“norms”)</a:t>
            </a:r>
          </a:p>
          <a:p>
            <a:pPr lvl="1"/>
            <a:r>
              <a:rPr lang="en-US" dirty="0"/>
              <a:t>Physicians may deviate from best practice</a:t>
            </a:r>
          </a:p>
          <a:p>
            <a:pPr lvl="1"/>
            <a:r>
              <a:rPr lang="en-US" dirty="0"/>
              <a:t>Incentives, biases, information</a:t>
            </a:r>
          </a:p>
          <a:p>
            <a:pPr lvl="1"/>
            <a:r>
              <a:rPr lang="en-US" dirty="0"/>
              <a:t>But…</a:t>
            </a:r>
          </a:p>
          <a:p>
            <a:r>
              <a:rPr lang="en-US" dirty="0"/>
              <a:t>Physician may have private information not incorporated into decision algorithm (“idiosyncrasies”)</a:t>
            </a:r>
          </a:p>
          <a:p>
            <a:r>
              <a:rPr lang="en-US" dirty="0"/>
              <a:t>Do benefits of incorporating private information into medical decision making outweigh costs of misaligned incentives, etc.?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3590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D5E9A2-7057-7DF5-8755-FFFADDD29C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5CD9D2-6F7D-7CBE-2A4E-6B4F3838D0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Cui Bono - Photos | Facebook">
            <a:extLst>
              <a:ext uri="{FF2B5EF4-FFF2-40B4-BE49-F238E27FC236}">
                <a16:creationId xmlns:a16="http://schemas.microsoft.com/office/drawing/2014/main" id="{A38D4B61-1684-64AB-452F-AAF347AC3F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7846" y="1169405"/>
            <a:ext cx="7420836" cy="4169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58608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C5D57D-6EB9-FE8A-2789-65B6E11454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Economics of AI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BC4E8B-5CC8-0871-FFD0-111D38B13E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Autor et al. (2003): Labor economics view of technology</a:t>
            </a:r>
          </a:p>
          <a:p>
            <a:pPr lvl="1"/>
            <a:r>
              <a:rPr lang="en-US" dirty="0"/>
              <a:t>Production requires labor and technology inputs</a:t>
            </a:r>
          </a:p>
          <a:p>
            <a:pPr lvl="1"/>
            <a:r>
              <a:rPr lang="en-US" dirty="0"/>
              <a:t>Mix varies by occupation and task</a:t>
            </a:r>
          </a:p>
          <a:p>
            <a:r>
              <a:rPr lang="en-US" dirty="0"/>
              <a:t>New technology has two effects</a:t>
            </a:r>
          </a:p>
          <a:p>
            <a:pPr lvl="1"/>
            <a:r>
              <a:rPr lang="en-US" dirty="0"/>
              <a:t>Displacement effect – replace labor with technology</a:t>
            </a:r>
          </a:p>
          <a:p>
            <a:pPr lvl="1"/>
            <a:r>
              <a:rPr lang="en-US" dirty="0"/>
              <a:t>Productivity effect – increase value of labor inputs (not necessarily the same labor inputs)</a:t>
            </a:r>
          </a:p>
          <a:p>
            <a:r>
              <a:rPr lang="en-US" dirty="0"/>
              <a:t>Relative importance of each effect depends on task</a:t>
            </a:r>
          </a:p>
          <a:p>
            <a:pPr lvl="1"/>
            <a:r>
              <a:rPr lang="en-US" dirty="0"/>
              <a:t>Routine tasks – technology can substitute for labor </a:t>
            </a:r>
          </a:p>
          <a:p>
            <a:pPr lvl="1"/>
            <a:r>
              <a:rPr lang="en-US" dirty="0"/>
              <a:t>Non-routine – requires tacit human knowledge – technology complements labor</a:t>
            </a:r>
          </a:p>
          <a:p>
            <a:r>
              <a:rPr lang="en-US" dirty="0"/>
              <a:t>AI shifts the frontier of jobs that can be automated – redefines “routine”</a:t>
            </a:r>
          </a:p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22933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115BBD-65A7-65DF-1B13-244DD2728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Value Chain with AI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6CAC08-21A2-2BA4-4F43-6699C7F610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Pt. presents                                             Treatment              </a:t>
            </a:r>
            <a:r>
              <a:rPr lang="en-US" dirty="0" err="1"/>
              <a:t>Treatment</a:t>
            </a:r>
            <a:r>
              <a:rPr lang="en-US" dirty="0"/>
              <a:t> and</a:t>
            </a:r>
          </a:p>
          <a:p>
            <a:pPr marL="0" indent="0">
              <a:buNone/>
            </a:pPr>
            <a:r>
              <a:rPr lang="en-US" dirty="0"/>
              <a:t>with illness                Diagnosis                Rec’d                       Resolution</a:t>
            </a:r>
          </a:p>
          <a:p>
            <a:pPr marL="0" indent="0">
              <a:buNone/>
            </a:pPr>
            <a:r>
              <a:rPr lang="en-US" dirty="0"/>
              <a:t>                                       (MD?)                   (MD?)                        (MD?)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                                  </a:t>
            </a:r>
          </a:p>
          <a:p>
            <a:pPr marL="0" indent="0">
              <a:buNone/>
            </a:pPr>
            <a:r>
              <a:rPr lang="en-US" dirty="0"/>
              <a:t>                                          AI                           </a:t>
            </a:r>
            <a:r>
              <a:rPr lang="en-US" dirty="0" err="1"/>
              <a:t>AI</a:t>
            </a:r>
            <a:r>
              <a:rPr lang="en-US" dirty="0"/>
              <a:t>                        (Robots)   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89BEA424-027F-AA78-A8A2-97F07080F7BC}"/>
              </a:ext>
            </a:extLst>
          </p:cNvPr>
          <p:cNvSpPr/>
          <p:nvPr/>
        </p:nvSpPr>
        <p:spPr>
          <a:xfrm>
            <a:off x="2745875" y="230708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rrow: Right 4">
            <a:extLst>
              <a:ext uri="{FF2B5EF4-FFF2-40B4-BE49-F238E27FC236}">
                <a16:creationId xmlns:a16="http://schemas.microsoft.com/office/drawing/2014/main" id="{F0BE206B-406A-708B-CC04-5853C271E96E}"/>
              </a:ext>
            </a:extLst>
          </p:cNvPr>
          <p:cNvSpPr/>
          <p:nvPr/>
        </p:nvSpPr>
        <p:spPr>
          <a:xfrm>
            <a:off x="5341672" y="230708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5AFA7949-43E3-EEEA-E6A9-C366B7F8C5D6}"/>
              </a:ext>
            </a:extLst>
          </p:cNvPr>
          <p:cNvSpPr/>
          <p:nvPr/>
        </p:nvSpPr>
        <p:spPr>
          <a:xfrm>
            <a:off x="7665147" y="230708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row: Up 6">
            <a:extLst>
              <a:ext uri="{FF2B5EF4-FFF2-40B4-BE49-F238E27FC236}">
                <a16:creationId xmlns:a16="http://schemas.microsoft.com/office/drawing/2014/main" id="{473BF203-E0FE-2354-C8DF-EC2AA1C91EBE}"/>
              </a:ext>
            </a:extLst>
          </p:cNvPr>
          <p:cNvSpPr/>
          <p:nvPr/>
        </p:nvSpPr>
        <p:spPr>
          <a:xfrm>
            <a:off x="9444621" y="3464752"/>
            <a:ext cx="484632" cy="978408"/>
          </a:xfrm>
          <a:prstGeom prst="up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rrow: Up 7">
            <a:extLst>
              <a:ext uri="{FF2B5EF4-FFF2-40B4-BE49-F238E27FC236}">
                <a16:creationId xmlns:a16="http://schemas.microsoft.com/office/drawing/2014/main" id="{E6401E25-A432-A910-C48D-AC4D7F048402}"/>
              </a:ext>
            </a:extLst>
          </p:cNvPr>
          <p:cNvSpPr/>
          <p:nvPr/>
        </p:nvSpPr>
        <p:spPr>
          <a:xfrm>
            <a:off x="4228161" y="3512090"/>
            <a:ext cx="484632" cy="978408"/>
          </a:xfrm>
          <a:prstGeom prst="up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row: Up 8">
            <a:extLst>
              <a:ext uri="{FF2B5EF4-FFF2-40B4-BE49-F238E27FC236}">
                <a16:creationId xmlns:a16="http://schemas.microsoft.com/office/drawing/2014/main" id="{A486C50C-55DB-D198-EAE1-B023F48C0777}"/>
              </a:ext>
            </a:extLst>
          </p:cNvPr>
          <p:cNvSpPr/>
          <p:nvPr/>
        </p:nvSpPr>
        <p:spPr>
          <a:xfrm>
            <a:off x="6700243" y="3457901"/>
            <a:ext cx="484632" cy="978408"/>
          </a:xfrm>
          <a:prstGeom prst="up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3322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4008C3-F100-D5F6-3516-A5DCE709C0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AI Influences Two Types of Medical Tasks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3ABC5C-49BC-BB67-3D57-56F3A7D1F1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9016"/>
            <a:ext cx="10515600" cy="4993859"/>
          </a:xfrm>
        </p:spPr>
        <p:txBody>
          <a:bodyPr>
            <a:normAutofit/>
          </a:bodyPr>
          <a:lstStyle/>
          <a:p>
            <a:r>
              <a:rPr lang="en-US" dirty="0"/>
              <a:t>Diagnosis</a:t>
            </a:r>
          </a:p>
          <a:p>
            <a:pPr lvl="1"/>
            <a:r>
              <a:rPr lang="en-US" dirty="0"/>
              <a:t>Radiology</a:t>
            </a:r>
          </a:p>
          <a:p>
            <a:pPr lvl="1"/>
            <a:r>
              <a:rPr lang="en-US" dirty="0"/>
              <a:t>Pathology</a:t>
            </a:r>
          </a:p>
          <a:p>
            <a:pPr lvl="1"/>
            <a:r>
              <a:rPr lang="en-US" dirty="0"/>
              <a:t>Lower false negatives</a:t>
            </a:r>
          </a:p>
          <a:p>
            <a:pPr lvl="1"/>
            <a:r>
              <a:rPr lang="en-US" dirty="0"/>
              <a:t>AI alone may outperform AI + MD judgment</a:t>
            </a:r>
          </a:p>
          <a:p>
            <a:pPr lvl="1"/>
            <a:r>
              <a:rPr lang="en-US" dirty="0"/>
              <a:t>Determine what clinical data to collect</a:t>
            </a:r>
          </a:p>
          <a:p>
            <a:r>
              <a:rPr lang="en-US" dirty="0"/>
              <a:t>Clinical decision support</a:t>
            </a:r>
          </a:p>
          <a:p>
            <a:pPr lvl="1"/>
            <a:r>
              <a:rPr lang="en-US" dirty="0"/>
              <a:t>Translate diagnostic information into treatment recommendations</a:t>
            </a:r>
          </a:p>
          <a:p>
            <a:pPr lvl="1"/>
            <a:r>
              <a:rPr lang="en-US" dirty="0"/>
              <a:t>“Personalize” treatment recommendations – “idiosyncrasies” become “norms”</a:t>
            </a:r>
          </a:p>
        </p:txBody>
      </p:sp>
    </p:spTree>
    <p:extLst>
      <p:ext uri="{BB962C8B-B14F-4D97-AF65-F5344CB8AC3E}">
        <p14:creationId xmlns:p14="http://schemas.microsoft.com/office/powerpoint/2010/main" val="17388516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9FF856-1995-8F55-6F04-6912A7EE53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0929257" cy="1325563"/>
          </a:xfrm>
        </p:spPr>
        <p:txBody>
          <a:bodyPr/>
          <a:lstStyle/>
          <a:p>
            <a:r>
              <a:rPr lang="en-US" dirty="0"/>
              <a:t>Most common billed tasks differ by specialty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173B6F-EB40-E81F-078D-E55F4017D5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90944" y="1967139"/>
            <a:ext cx="1970314" cy="617841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Radiology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EB233EE8-42AA-A1A7-31DC-B9E8077506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5844825"/>
              </p:ext>
            </p:extLst>
          </p:nvPr>
        </p:nvGraphicFramePr>
        <p:xfrm>
          <a:off x="145262" y="2443466"/>
          <a:ext cx="5068995" cy="461083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21217">
                  <a:extLst>
                    <a:ext uri="{9D8B030D-6E8A-4147-A177-3AD203B41FA5}">
                      <a16:colId xmlns:a16="http://schemas.microsoft.com/office/drawing/2014/main" val="1995499701"/>
                    </a:ext>
                  </a:extLst>
                </a:gridCol>
                <a:gridCol w="2247778">
                  <a:extLst>
                    <a:ext uri="{9D8B030D-6E8A-4147-A177-3AD203B41FA5}">
                      <a16:colId xmlns:a16="http://schemas.microsoft.com/office/drawing/2014/main" val="3959485788"/>
                    </a:ext>
                  </a:extLst>
                </a:gridCol>
              </a:tblGrid>
              <a:tr h="37767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Service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Medicare Payment (in $M)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65648569"/>
                  </a:ext>
                </a:extLst>
              </a:tr>
              <a:tr h="37767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CT Scan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1130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45925512"/>
                  </a:ext>
                </a:extLst>
              </a:tr>
              <a:tr h="37767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MRI Scan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526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94934309"/>
                  </a:ext>
                </a:extLst>
              </a:tr>
              <a:tr h="37767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Mammography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405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45316715"/>
                  </a:ext>
                </a:extLst>
              </a:tr>
              <a:tr h="37767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Ultrasound Examination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322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21316359"/>
                  </a:ext>
                </a:extLst>
              </a:tr>
              <a:tr h="37767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X-Ray Scan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284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46809936"/>
                  </a:ext>
                </a:extLst>
              </a:tr>
              <a:tr h="37767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Nuclear Medicine Study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184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06480554"/>
                  </a:ext>
                </a:extLst>
              </a:tr>
              <a:tr h="37767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Digital Tomography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176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60782169"/>
                  </a:ext>
                </a:extLst>
              </a:tr>
              <a:tr h="37767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Removal of Plaque in Arteries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149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44979012"/>
                  </a:ext>
                </a:extLst>
              </a:tr>
              <a:tr h="37767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Bone Density Measurement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32.3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41032794"/>
                  </a:ext>
                </a:extLst>
              </a:tr>
              <a:tr h="37767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Biopsy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29.9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20463815"/>
                  </a:ext>
                </a:extLst>
              </a:tr>
            </a:tbl>
          </a:graphicData>
        </a:graphic>
      </p:graphicFrame>
      <p:graphicFrame>
        <p:nvGraphicFramePr>
          <p:cNvPr id="6" name="Content Placeholder 3">
            <a:extLst>
              <a:ext uri="{FF2B5EF4-FFF2-40B4-BE49-F238E27FC236}">
                <a16:creationId xmlns:a16="http://schemas.microsoft.com/office/drawing/2014/main" id="{AE67B7D6-CF64-A3F0-D304-2D02F5419E8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36773777"/>
              </p:ext>
            </p:extLst>
          </p:nvPr>
        </p:nvGraphicFramePr>
        <p:xfrm>
          <a:off x="5693228" y="2443466"/>
          <a:ext cx="6498772" cy="44739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72001">
                  <a:extLst>
                    <a:ext uri="{9D8B030D-6E8A-4147-A177-3AD203B41FA5}">
                      <a16:colId xmlns:a16="http://schemas.microsoft.com/office/drawing/2014/main" val="1508821098"/>
                    </a:ext>
                  </a:extLst>
                </a:gridCol>
                <a:gridCol w="1926771">
                  <a:extLst>
                    <a:ext uri="{9D8B030D-6E8A-4147-A177-3AD203B41FA5}">
                      <a16:colId xmlns:a16="http://schemas.microsoft.com/office/drawing/2014/main" val="4163896574"/>
                    </a:ext>
                  </a:extLst>
                </a:gridCol>
              </a:tblGrid>
              <a:tr h="6256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Service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Medicare Payment (in $M)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94450591"/>
                  </a:ext>
                </a:extLst>
              </a:tr>
              <a:tr h="36816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Established Patient Office\Outpatient Service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1760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31682597"/>
                  </a:ext>
                </a:extLst>
              </a:tr>
              <a:tr h="41643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Subsequent Hospital Inpatient Care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1300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60640675"/>
                  </a:ext>
                </a:extLst>
              </a:tr>
              <a:tr h="30521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Initial Hospital Inpatient Care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511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01579616"/>
                  </a:ext>
                </a:extLst>
              </a:tr>
              <a:tr h="41517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Annual Wellness Visit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458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7151498"/>
                  </a:ext>
                </a:extLst>
              </a:tr>
              <a:tr h="33101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Subsequent Nursing Facility Visit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328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65712070"/>
                  </a:ext>
                </a:extLst>
              </a:tr>
              <a:tr h="39508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Hospital Discharge Day Management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237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56677532"/>
                  </a:ext>
                </a:extLst>
              </a:tr>
              <a:tr h="37372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Injection of Drug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226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28260025"/>
                  </a:ext>
                </a:extLst>
              </a:tr>
              <a:tr h="40576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Vaccine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221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6759272"/>
                  </a:ext>
                </a:extLst>
              </a:tr>
              <a:tr h="35250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Critical Care Delivery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135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61021068"/>
                  </a:ext>
                </a:extLst>
              </a:tr>
              <a:tr h="47312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Physician Telephone Patient Service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107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15512253"/>
                  </a:ext>
                </a:extLst>
              </a:tr>
            </a:tbl>
          </a:graphicData>
        </a:graphic>
      </p:graphicFrame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A338085D-10D6-0EF2-C333-5F0AF42D5ABC}"/>
              </a:ext>
            </a:extLst>
          </p:cNvPr>
          <p:cNvSpPr txBox="1">
            <a:spLocks/>
          </p:cNvSpPr>
          <p:nvPr/>
        </p:nvSpPr>
        <p:spPr>
          <a:xfrm>
            <a:off x="8095314" y="1825625"/>
            <a:ext cx="2942800" cy="61784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b="1" dirty="0"/>
              <a:t>Internal Medicine</a:t>
            </a:r>
          </a:p>
        </p:txBody>
      </p:sp>
    </p:spTree>
    <p:extLst>
      <p:ext uri="{BB962C8B-B14F-4D97-AF65-F5344CB8AC3E}">
        <p14:creationId xmlns:p14="http://schemas.microsoft.com/office/powerpoint/2010/main" val="17540196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D23B8D-C8E6-C95B-9969-E7369A95E9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29550"/>
          </a:xfrm>
        </p:spPr>
        <p:txBody>
          <a:bodyPr>
            <a:normAutofit fontScale="90000"/>
          </a:bodyPr>
          <a:lstStyle/>
          <a:p>
            <a:r>
              <a:rPr lang="en-US" dirty="0"/>
              <a:t>Tasks don’t exactly matched billing codes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735ECC-6C75-5188-8B4D-F25068774C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2687" y="993913"/>
            <a:ext cx="11287593" cy="5864087"/>
          </a:xfrm>
        </p:spPr>
        <p:txBody>
          <a:bodyPr>
            <a:normAutofit fontScale="92500" lnSpcReduction="10000"/>
          </a:bodyPr>
          <a:lstStyle/>
          <a:p>
            <a:pPr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457200" algn="l"/>
              </a:tabLst>
            </a:pPr>
            <a:r>
              <a:rPr lang="en-US" sz="2400" b="1" u="sng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O*Net Tasks for Radiologists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000" dirty="0">
                <a:solidFill>
                  <a:srgbClr val="212529"/>
                </a:solidFill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Obtain patients' histories from electronic records, patient interviews, dictated reports, or by communicating with referring clinicians.</a:t>
            </a:r>
            <a:endParaRPr lang="en-US" sz="2000" dirty="0">
              <a:solidFill>
                <a:srgbClr val="212529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000" dirty="0">
                <a:solidFill>
                  <a:srgbClr val="212529"/>
                </a:solidFill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Prepare comprehensive interpretive reports of findings.</a:t>
            </a:r>
            <a:endParaRPr lang="en-US" sz="2000" dirty="0">
              <a:solidFill>
                <a:srgbClr val="212529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000" dirty="0">
                <a:solidFill>
                  <a:srgbClr val="212529"/>
                </a:solidFill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Perform or interpret the outcomes of diagnostic imaging procedures including magnetic resonance imaging (MRI), computer tomography (CT), positron emission tomography (PET), nuclear cardiology treadmill studies, mammography, or ultrasound.</a:t>
            </a:r>
            <a:endParaRPr lang="en-US" sz="2000" dirty="0">
              <a:solidFill>
                <a:srgbClr val="212529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000" dirty="0">
                <a:solidFill>
                  <a:srgbClr val="212529"/>
                </a:solidFill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Review or transmit images and information using picture archiving or communications systems.</a:t>
            </a:r>
            <a:endParaRPr lang="en-US" sz="2000" dirty="0">
              <a:solidFill>
                <a:srgbClr val="212529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000" dirty="0">
                <a:solidFill>
                  <a:srgbClr val="212529"/>
                </a:solidFill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Communicate examination results or diagnostic information to referring physicians, patients, or families.</a:t>
            </a:r>
            <a:endParaRPr lang="en-US" sz="2000" dirty="0">
              <a:solidFill>
                <a:srgbClr val="212529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000" dirty="0">
                <a:solidFill>
                  <a:srgbClr val="212529"/>
                </a:solidFill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Provide counseling to radiologic patients to explain the processes, risks, benefits, or alternative treatments.</a:t>
            </a:r>
            <a:endParaRPr lang="en-US" sz="2000" dirty="0">
              <a:solidFill>
                <a:srgbClr val="212529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000" dirty="0">
                <a:solidFill>
                  <a:srgbClr val="212529"/>
                </a:solidFill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Instruct radiologic staff in desired techniques, positions, or projections.</a:t>
            </a:r>
            <a:endParaRPr lang="en-US" sz="2000" dirty="0">
              <a:solidFill>
                <a:srgbClr val="212529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000" dirty="0">
                <a:solidFill>
                  <a:srgbClr val="212529"/>
                </a:solidFill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Confer with medical professionals regarding image-based diagnoses.</a:t>
            </a:r>
            <a:endParaRPr lang="en-US" sz="2000" dirty="0">
              <a:solidFill>
                <a:srgbClr val="212529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000" dirty="0">
                <a:solidFill>
                  <a:srgbClr val="212529"/>
                </a:solidFill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Coordinate radiological services with other medical activities.</a:t>
            </a:r>
            <a:endParaRPr lang="en-US" sz="2000" dirty="0">
              <a:solidFill>
                <a:srgbClr val="212529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000" dirty="0">
                <a:solidFill>
                  <a:srgbClr val="212529"/>
                </a:solidFill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Document the performance, interpretation, or outcomes of all procedures performed.</a:t>
            </a:r>
            <a:endParaRPr lang="en-US" sz="2000" dirty="0">
              <a:solidFill>
                <a:srgbClr val="212529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000" dirty="0">
                <a:solidFill>
                  <a:srgbClr val="212529"/>
                </a:solidFill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Establish or enforce standards for protection of patients or personnel.</a:t>
            </a:r>
            <a:endParaRPr lang="en-US" sz="2000" dirty="0">
              <a:solidFill>
                <a:srgbClr val="212529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000" dirty="0">
                <a:solidFill>
                  <a:srgbClr val="212529"/>
                </a:solidFill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Develop or monitor procedures to ensure adequate quality control of images.</a:t>
            </a:r>
            <a:endParaRPr lang="en-US" sz="2000" dirty="0">
              <a:solidFill>
                <a:srgbClr val="212529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50347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9523B2-362A-8F3A-14AE-24C70F08DE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Substitution to allied medical personnel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6F6B0B-9953-4772-22CB-39747E07B0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4026"/>
            <a:ext cx="10515600" cy="4692937"/>
          </a:xfrm>
        </p:spPr>
        <p:txBody>
          <a:bodyPr/>
          <a:lstStyle/>
          <a:p>
            <a:r>
              <a:rPr lang="en-US" dirty="0"/>
              <a:t>AI may allow allied medical personnel to perform tasks currently performed by physicians</a:t>
            </a:r>
          </a:p>
          <a:p>
            <a:pPr lvl="1"/>
            <a:r>
              <a:rPr lang="en-US" dirty="0"/>
              <a:t>Take patient histories</a:t>
            </a:r>
          </a:p>
          <a:p>
            <a:pPr lvl="1"/>
            <a:r>
              <a:rPr lang="en-US" dirty="0"/>
              <a:t>Make diagnoses</a:t>
            </a:r>
          </a:p>
          <a:p>
            <a:pPr lvl="1"/>
            <a:r>
              <a:rPr lang="en-US" dirty="0"/>
              <a:t>Recommend treatments</a:t>
            </a:r>
          </a:p>
          <a:p>
            <a:r>
              <a:rPr lang="en-US" dirty="0"/>
              <a:t>Accelerate trend towards “retail” medicine</a:t>
            </a:r>
          </a:p>
          <a:p>
            <a:pPr lvl="1"/>
            <a:r>
              <a:rPr lang="en-US" dirty="0"/>
              <a:t>Infrastructure is growing</a:t>
            </a:r>
          </a:p>
          <a:p>
            <a:pPr lvl="1"/>
            <a:r>
              <a:rPr lang="en-US" dirty="0"/>
              <a:t>CVS, Walmart  </a:t>
            </a:r>
          </a:p>
        </p:txBody>
      </p:sp>
    </p:spTree>
    <p:extLst>
      <p:ext uri="{BB962C8B-B14F-4D97-AF65-F5344CB8AC3E}">
        <p14:creationId xmlns:p14="http://schemas.microsoft.com/office/powerpoint/2010/main" val="4646938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0760D9-1414-A363-C5C0-FDA0A8A1E2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Diagram&#10;&#10;Description automatically generated">
            <a:extLst>
              <a:ext uri="{FF2B5EF4-FFF2-40B4-BE49-F238E27FC236}">
                <a16:creationId xmlns:a16="http://schemas.microsoft.com/office/drawing/2014/main" id="{CFF42527-1448-409A-6F58-60829A9B42E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670" y="699248"/>
            <a:ext cx="10515600" cy="5915024"/>
          </a:xfrm>
        </p:spPr>
      </p:pic>
    </p:spTree>
    <p:extLst>
      <p:ext uri="{BB962C8B-B14F-4D97-AF65-F5344CB8AC3E}">
        <p14:creationId xmlns:p14="http://schemas.microsoft.com/office/powerpoint/2010/main" val="26334149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B3FAEA-1C11-2143-9C25-1E9169B049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44147"/>
          </a:xfrm>
        </p:spPr>
        <p:txBody>
          <a:bodyPr/>
          <a:lstStyle/>
          <a:p>
            <a:r>
              <a:rPr lang="en-US" dirty="0"/>
              <a:t>Three Barriers: Costs, Rules, and Resistance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7E317E-BF9F-E2AD-BF72-68E320CA8E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89154"/>
            <a:ext cx="10515600" cy="5203721"/>
          </a:xfrm>
        </p:spPr>
        <p:txBody>
          <a:bodyPr>
            <a:normAutofit/>
          </a:bodyPr>
          <a:lstStyle/>
          <a:p>
            <a:r>
              <a:rPr lang="en-US" dirty="0"/>
              <a:t>Data</a:t>
            </a:r>
          </a:p>
          <a:p>
            <a:pPr lvl="1"/>
            <a:r>
              <a:rPr lang="en-US" dirty="0"/>
              <a:t>Largely reside in EHRs</a:t>
            </a:r>
          </a:p>
          <a:p>
            <a:pPr lvl="1"/>
            <a:r>
              <a:rPr lang="en-US" dirty="0"/>
              <a:t>No central repository in US</a:t>
            </a:r>
          </a:p>
          <a:p>
            <a:pPr lvl="1"/>
            <a:r>
              <a:rPr lang="en-US" dirty="0"/>
              <a:t>Imperfect interoperability</a:t>
            </a:r>
          </a:p>
          <a:p>
            <a:pPr lvl="1"/>
            <a:r>
              <a:rPr lang="en-US" dirty="0"/>
              <a:t>HIPAA constraints on sharing</a:t>
            </a:r>
          </a:p>
          <a:p>
            <a:pPr lvl="1"/>
            <a:r>
              <a:rPr lang="en-US" dirty="0"/>
              <a:t>Most US-centric studies use “in house” data</a:t>
            </a:r>
          </a:p>
          <a:p>
            <a:r>
              <a:rPr lang="en-US" dirty="0"/>
              <a:t>Implementation – administration and communication</a:t>
            </a:r>
          </a:p>
          <a:p>
            <a:r>
              <a:rPr lang="en-US" dirty="0"/>
              <a:t>Sticky prices</a:t>
            </a:r>
          </a:p>
          <a:p>
            <a:pPr lvl="1"/>
            <a:r>
              <a:rPr lang="en-US" dirty="0"/>
              <a:t>Fees paid by schedule</a:t>
            </a:r>
          </a:p>
          <a:p>
            <a:pPr lvl="1"/>
            <a:r>
              <a:rPr lang="en-US" dirty="0"/>
              <a:t>Procedures assigned “relative values” based on input costs</a:t>
            </a:r>
          </a:p>
          <a:p>
            <a:pPr lvl="1"/>
            <a:r>
              <a:rPr lang="en-US" dirty="0"/>
              <a:t>Fee per procedure = RV * multiplier</a:t>
            </a:r>
          </a:p>
          <a:p>
            <a:pPr lvl="1"/>
            <a:r>
              <a:rPr lang="en-US" dirty="0"/>
              <a:t>Absent “carve outs,” system will accelerate shift away from MDs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36237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EB4FF6-83B6-132A-54D7-9E11AA88EB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Traditional Healthcare Value Chain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7AE46D-3423-C56E-C331-C75B2C779F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3190" y="18256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Pt. presents                                             Treatment              </a:t>
            </a:r>
            <a:r>
              <a:rPr lang="en-US" dirty="0" err="1"/>
              <a:t>Treatment</a:t>
            </a:r>
            <a:r>
              <a:rPr lang="en-US" dirty="0"/>
              <a:t> and</a:t>
            </a:r>
          </a:p>
          <a:p>
            <a:pPr marL="0" indent="0">
              <a:buNone/>
            </a:pPr>
            <a:r>
              <a:rPr lang="en-US" dirty="0"/>
              <a:t>with illness                Diagnosis                Rec’d                    Resolution </a:t>
            </a:r>
          </a:p>
          <a:p>
            <a:pPr marL="0" indent="0">
              <a:buNone/>
            </a:pPr>
            <a:r>
              <a:rPr lang="en-US" dirty="0"/>
              <a:t>                                        (MD)                    (MD)                         (MD) 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FD8179FF-74DC-8A81-B045-F0E0F47EBB8B}"/>
              </a:ext>
            </a:extLst>
          </p:cNvPr>
          <p:cNvSpPr/>
          <p:nvPr/>
        </p:nvSpPr>
        <p:spPr>
          <a:xfrm>
            <a:off x="2745875" y="230708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69A7C32C-45AB-D0FF-D623-2881D6074B04}"/>
              </a:ext>
            </a:extLst>
          </p:cNvPr>
          <p:cNvSpPr/>
          <p:nvPr/>
        </p:nvSpPr>
        <p:spPr>
          <a:xfrm>
            <a:off x="5350252" y="230708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367BC31B-BF37-1490-547D-FFBA401F654D}"/>
              </a:ext>
            </a:extLst>
          </p:cNvPr>
          <p:cNvSpPr/>
          <p:nvPr/>
        </p:nvSpPr>
        <p:spPr>
          <a:xfrm>
            <a:off x="7735874" y="230708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7851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FB5B94-2EC8-EEA4-3FCE-6643B166CB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89511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C1A527-EC38-E642-2610-84ED522EB7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09469"/>
            <a:ext cx="10515600" cy="5367494"/>
          </a:xfrm>
        </p:spPr>
        <p:txBody>
          <a:bodyPr>
            <a:normAutofit lnSpcReduction="10000"/>
          </a:bodyPr>
          <a:lstStyle/>
          <a:p>
            <a:r>
              <a:rPr lang="en-US" dirty="0"/>
              <a:t>Resistance from organized medicine</a:t>
            </a:r>
          </a:p>
          <a:p>
            <a:pPr lvl="1"/>
            <a:r>
              <a:rPr lang="en-US" dirty="0"/>
              <a:t>MDs historically fight against challenges to autonomy</a:t>
            </a:r>
          </a:p>
          <a:p>
            <a:pPr lvl="1"/>
            <a:r>
              <a:rPr lang="en-US" dirty="0"/>
              <a:t>Physician “ethicists” insist that AI must be </a:t>
            </a:r>
            <a:r>
              <a:rPr lang="en-US" i="1" dirty="0"/>
              <a:t>input</a:t>
            </a:r>
            <a:r>
              <a:rPr lang="en-US" dirty="0"/>
              <a:t> into medical decision making (complement)</a:t>
            </a:r>
          </a:p>
          <a:p>
            <a:r>
              <a:rPr lang="en-US" dirty="0"/>
              <a:t>Resistance from patients</a:t>
            </a:r>
          </a:p>
          <a:p>
            <a:pPr lvl="1"/>
            <a:r>
              <a:rPr lang="en-US" dirty="0"/>
              <a:t>Managed care backlash fueled by third party limits on access to care</a:t>
            </a:r>
          </a:p>
          <a:p>
            <a:pPr lvl="1"/>
            <a:r>
              <a:rPr lang="en-US" dirty="0"/>
              <a:t>Suspicion that UR algorithms rigged to reduce cost, not to improve outcomes</a:t>
            </a:r>
          </a:p>
          <a:p>
            <a:pPr lvl="1"/>
            <a:r>
              <a:rPr lang="en-US" dirty="0"/>
              <a:t>Will automated restrictions on utilization (substitutes) lead to another backlash?</a:t>
            </a:r>
          </a:p>
          <a:p>
            <a:pPr lvl="1"/>
            <a:r>
              <a:rPr lang="en-US" dirty="0"/>
              <a:t>Will patient resistance weaken if AI recommends “more” treatment?</a:t>
            </a:r>
          </a:p>
          <a:p>
            <a:r>
              <a:rPr lang="en-US" dirty="0"/>
              <a:t>Ambiguous malpractice environment</a:t>
            </a:r>
          </a:p>
          <a:p>
            <a:pPr lvl="1"/>
            <a:r>
              <a:rPr lang="en-US" dirty="0"/>
              <a:t>Currently, insurers share responsibility with providers</a:t>
            </a:r>
          </a:p>
          <a:p>
            <a:pPr lvl="1"/>
            <a:r>
              <a:rPr lang="en-US" dirty="0"/>
              <a:t>Unclear if a purely machine-dictated system would also share responsibility</a:t>
            </a:r>
          </a:p>
          <a:p>
            <a:r>
              <a:rPr lang="en-US" dirty="0"/>
              <a:t>Will AI development anticipate this resistance?</a:t>
            </a:r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94133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9CB41A-A07A-E69C-0C21-3F46795D94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Payment Reform and AI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4B5738-BAD9-5B32-F775-DDFEB887B2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8828" y="1869168"/>
            <a:ext cx="10515600" cy="4351338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Moral hazard and misaligned incentives plague medical decision making</a:t>
            </a:r>
          </a:p>
          <a:p>
            <a:r>
              <a:rPr lang="en-US" dirty="0"/>
              <a:t>“Solutions” include</a:t>
            </a:r>
          </a:p>
          <a:p>
            <a:pPr lvl="1"/>
            <a:r>
              <a:rPr lang="en-US" dirty="0"/>
              <a:t>Cost-sharing (limited effectiveness)</a:t>
            </a:r>
          </a:p>
          <a:p>
            <a:pPr lvl="1"/>
            <a:r>
              <a:rPr lang="en-US" dirty="0"/>
              <a:t>Rationing (politically unacceptable)</a:t>
            </a:r>
          </a:p>
          <a:p>
            <a:pPr lvl="1"/>
            <a:r>
              <a:rPr lang="en-US" dirty="0"/>
              <a:t>Third party oversight </a:t>
            </a:r>
          </a:p>
          <a:p>
            <a:r>
              <a:rPr lang="en-US" dirty="0"/>
              <a:t>Solutions create tensions between insurers and providers/patients</a:t>
            </a:r>
          </a:p>
          <a:p>
            <a:r>
              <a:rPr lang="en-US" dirty="0"/>
              <a:t>Payment reform may realign incentives -- providers may share in the value created by AI</a:t>
            </a:r>
          </a:p>
          <a:p>
            <a:r>
              <a:rPr lang="en-US" dirty="0"/>
              <a:t>Questions remain:</a:t>
            </a:r>
          </a:p>
          <a:p>
            <a:pPr lvl="1"/>
            <a:r>
              <a:rPr lang="en-US" dirty="0"/>
              <a:t>If AI reduces total spending, someone has to lose</a:t>
            </a:r>
          </a:p>
          <a:p>
            <a:pPr lvl="1"/>
            <a:r>
              <a:rPr lang="en-US" dirty="0"/>
              <a:t>What is the locus of payment reform (MD versus hospital/health system)?</a:t>
            </a:r>
          </a:p>
          <a:p>
            <a:pPr lvl="1"/>
            <a:r>
              <a:rPr lang="en-US" dirty="0"/>
              <a:t>Will shifting locus to hospital reduce tensions and increase political viability of AI?</a:t>
            </a:r>
          </a:p>
          <a:p>
            <a:pPr lvl="1"/>
            <a:endParaRPr lang="en-US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68551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12F216-927C-9859-B782-4681EF4C6A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Impact on Physicians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DDAD1C-3C54-64B2-9D64-6BA00AA387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We are not doctors but…</a:t>
            </a:r>
          </a:p>
          <a:p>
            <a:pPr lvl="1"/>
            <a:r>
              <a:rPr lang="en-US" dirty="0"/>
              <a:t>Impact likely to vary by specialty and specific service</a:t>
            </a:r>
          </a:p>
          <a:p>
            <a:pPr lvl="1"/>
            <a:r>
              <a:rPr lang="en-US" dirty="0"/>
              <a:t>Impact will depend on other ongoing changes</a:t>
            </a:r>
          </a:p>
          <a:p>
            <a:r>
              <a:rPr lang="en-US" dirty="0"/>
              <a:t>Vary by specialty/service</a:t>
            </a:r>
          </a:p>
          <a:p>
            <a:pPr lvl="1"/>
            <a:r>
              <a:rPr lang="en-US" dirty="0"/>
              <a:t>Most published AI papers demonstrate superior diagnostic accuracy</a:t>
            </a:r>
          </a:p>
          <a:p>
            <a:pPr lvl="1"/>
            <a:r>
              <a:rPr lang="en-US" dirty="0"/>
              <a:t>Radiologists do not have strong relationships with patients (but may have with other MDs)</a:t>
            </a:r>
          </a:p>
          <a:p>
            <a:pPr lvl="1"/>
            <a:r>
              <a:rPr lang="en-US" dirty="0"/>
              <a:t>Some clinical conditions will lend themselves to straightforward clinical decision making</a:t>
            </a:r>
          </a:p>
          <a:p>
            <a:r>
              <a:rPr lang="en-US" dirty="0"/>
              <a:t>Ongoing changes</a:t>
            </a:r>
          </a:p>
          <a:p>
            <a:pPr lvl="1"/>
            <a:r>
              <a:rPr lang="en-US" dirty="0"/>
              <a:t>Payment reform could limit biases in clinical decision making</a:t>
            </a:r>
          </a:p>
          <a:p>
            <a:pPr lvl="1"/>
            <a:r>
              <a:rPr lang="en-US" dirty="0"/>
              <a:t>Payment reform could even encourage physician adoption (more later)</a:t>
            </a:r>
          </a:p>
          <a:p>
            <a:pPr lvl="1"/>
            <a:r>
              <a:rPr lang="en-US" dirty="0"/>
              <a:t>CDS as suggestions or rules?</a:t>
            </a:r>
          </a:p>
        </p:txBody>
      </p:sp>
    </p:spTree>
    <p:extLst>
      <p:ext uri="{BB962C8B-B14F-4D97-AF65-F5344CB8AC3E}">
        <p14:creationId xmlns:p14="http://schemas.microsoft.com/office/powerpoint/2010/main" val="31907279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A675AA-913B-B649-B8E2-7BDF86AE25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A picture containing text&#10;&#10;Description automatically generated">
            <a:extLst>
              <a:ext uri="{FF2B5EF4-FFF2-40B4-BE49-F238E27FC236}">
                <a16:creationId xmlns:a16="http://schemas.microsoft.com/office/drawing/2014/main" id="{35CCDDF9-51EC-E348-893E-41B4D249288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9692" y="1497082"/>
            <a:ext cx="7209352" cy="3863835"/>
          </a:xfrm>
        </p:spPr>
      </p:pic>
    </p:spTree>
    <p:extLst>
      <p:ext uri="{BB962C8B-B14F-4D97-AF65-F5344CB8AC3E}">
        <p14:creationId xmlns:p14="http://schemas.microsoft.com/office/powerpoint/2010/main" val="303894417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BE8007-2D8A-9866-9113-47D5786AC0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GIGO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DDCDE2-260C-1B57-FDA3-F6108C1E72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Research evidence betrays Faultline in system</a:t>
            </a:r>
          </a:p>
          <a:p>
            <a:pPr lvl="1"/>
            <a:r>
              <a:rPr lang="en-US" dirty="0"/>
              <a:t>Nearly all studies come from individual organizations</a:t>
            </a:r>
          </a:p>
          <a:p>
            <a:pPr lvl="1"/>
            <a:r>
              <a:rPr lang="en-US" dirty="0"/>
              <a:t>“Personalized medicine” requires lots of personalized data on lots of persons</a:t>
            </a:r>
          </a:p>
          <a:p>
            <a:pPr lvl="1"/>
            <a:r>
              <a:rPr lang="en-US" dirty="0"/>
              <a:t>Will AI systems capture sufficient data?</a:t>
            </a:r>
          </a:p>
          <a:p>
            <a:r>
              <a:rPr lang="en-US" dirty="0"/>
              <a:t>What about idiosyncrasies?</a:t>
            </a:r>
          </a:p>
          <a:p>
            <a:pPr lvl="1"/>
            <a:r>
              <a:rPr lang="en-US" dirty="0"/>
              <a:t>How do we elicit from the patients the complex information needed to diagnose illness and make appropriate recommendations?</a:t>
            </a:r>
          </a:p>
          <a:p>
            <a:pPr lvl="1"/>
            <a:r>
              <a:rPr lang="en-US" dirty="0"/>
              <a:t>Medical profession staunchly argues that AI can never be more than a complementary input </a:t>
            </a:r>
          </a:p>
        </p:txBody>
      </p:sp>
    </p:spTree>
    <p:extLst>
      <p:ext uri="{BB962C8B-B14F-4D97-AF65-F5344CB8AC3E}">
        <p14:creationId xmlns:p14="http://schemas.microsoft.com/office/powerpoint/2010/main" val="146990811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E74B14-A9C4-9E0D-C3C1-0BDA4DDA33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Value Capture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8DD91D-8DF9-22F8-6431-C73BF094F2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AI development market is fragmented</a:t>
            </a:r>
          </a:p>
          <a:p>
            <a:pPr lvl="1"/>
            <a:r>
              <a:rPr lang="en-US" dirty="0"/>
              <a:t>Should be scale economies</a:t>
            </a:r>
          </a:p>
          <a:p>
            <a:pPr lvl="1"/>
            <a:r>
              <a:rPr lang="en-US" dirty="0"/>
              <a:t>EHR market is moderately concentrated</a:t>
            </a:r>
          </a:p>
          <a:p>
            <a:pPr lvl="1"/>
            <a:r>
              <a:rPr lang="en-US" dirty="0"/>
              <a:t>But…big names (IBM and Google) had limited success</a:t>
            </a:r>
          </a:p>
          <a:p>
            <a:pPr lvl="1"/>
            <a:r>
              <a:rPr lang="en-US" dirty="0"/>
              <a:t>Several dozen smaller firms</a:t>
            </a:r>
          </a:p>
          <a:p>
            <a:r>
              <a:rPr lang="en-US" dirty="0"/>
              <a:t>AI developers partner with provider organizations</a:t>
            </a:r>
          </a:p>
          <a:p>
            <a:pPr lvl="1"/>
            <a:r>
              <a:rPr lang="en-US" dirty="0"/>
              <a:t>Providers can choose their AI partner</a:t>
            </a:r>
          </a:p>
          <a:p>
            <a:pPr lvl="1"/>
            <a:r>
              <a:rPr lang="en-US" dirty="0"/>
              <a:t>Many health systems have large local market shares</a:t>
            </a:r>
          </a:p>
          <a:p>
            <a:pPr lvl="1"/>
            <a:r>
              <a:rPr lang="en-US" dirty="0"/>
              <a:t>Systems can translate AI gains into </a:t>
            </a:r>
            <a:r>
              <a:rPr lang="en-US"/>
              <a:t>additional profits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296304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7196CD-3D3F-5869-DA41-76BF52B500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3ED2F5-D6BE-804D-D7E8-DD33277B0E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39056"/>
            <a:ext cx="10515600" cy="4737907"/>
          </a:xfrm>
        </p:spPr>
        <p:txBody>
          <a:bodyPr>
            <a:normAutofit/>
          </a:bodyPr>
          <a:lstStyle/>
          <a:p>
            <a:r>
              <a:rPr lang="en-US" dirty="0"/>
              <a:t>New technologies may complement or substitute for labor inputs</a:t>
            </a:r>
          </a:p>
          <a:p>
            <a:r>
              <a:rPr lang="en-US" dirty="0"/>
              <a:t>Applies to AI in medical care</a:t>
            </a:r>
          </a:p>
          <a:p>
            <a:r>
              <a:rPr lang="en-US"/>
              <a:t>Prior </a:t>
            </a:r>
            <a:r>
              <a:rPr lang="en-US" dirty="0"/>
              <a:t>interventions attempt to enhance (disrupt?) the value chain</a:t>
            </a:r>
          </a:p>
          <a:p>
            <a:pPr lvl="1"/>
            <a:r>
              <a:rPr lang="en-US" dirty="0"/>
              <a:t>Met with resistance </a:t>
            </a:r>
          </a:p>
          <a:p>
            <a:pPr lvl="1"/>
            <a:r>
              <a:rPr lang="en-US" dirty="0"/>
              <a:t>Mixed results</a:t>
            </a:r>
          </a:p>
          <a:p>
            <a:r>
              <a:rPr lang="en-US" dirty="0"/>
              <a:t>AI is the latest and most promising intervention</a:t>
            </a:r>
          </a:p>
          <a:p>
            <a:r>
              <a:rPr lang="en-US" dirty="0"/>
              <a:t>Many obstacles to widespread adoption</a:t>
            </a:r>
          </a:p>
          <a:p>
            <a:pPr lvl="1"/>
            <a:r>
              <a:rPr lang="en-US" dirty="0"/>
              <a:t>“Unique” institutional features</a:t>
            </a:r>
          </a:p>
          <a:p>
            <a:pPr lvl="1"/>
            <a:r>
              <a:rPr lang="en-US" dirty="0"/>
              <a:t>Siloed data, rate regulations, scope of practice regulations, etc.</a:t>
            </a:r>
          </a:p>
          <a:p>
            <a:r>
              <a:rPr lang="en-US" dirty="0"/>
              <a:t>Unclear who will capture the value created by AI</a:t>
            </a:r>
          </a:p>
        </p:txBody>
      </p:sp>
    </p:spTree>
    <p:extLst>
      <p:ext uri="{BB962C8B-B14F-4D97-AF65-F5344CB8AC3E}">
        <p14:creationId xmlns:p14="http://schemas.microsoft.com/office/powerpoint/2010/main" val="895766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AD4103-5915-826A-C634-4ACCB8E2CF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“Captain of the Team”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8E8AF8-9086-18AB-0934-2CE9EABC11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Fuchs (1974): MD is “Captain of the Team”</a:t>
            </a:r>
          </a:p>
          <a:p>
            <a:pPr lvl="1"/>
            <a:r>
              <a:rPr lang="en-US" dirty="0"/>
              <a:t>Commands resources along the value chain</a:t>
            </a:r>
          </a:p>
          <a:p>
            <a:pPr lvl="1"/>
            <a:r>
              <a:rPr lang="en-US" dirty="0"/>
              <a:t>Captures large share of the value</a:t>
            </a:r>
          </a:p>
          <a:p>
            <a:r>
              <a:rPr lang="en-US" dirty="0"/>
              <a:t>Arrow (1963): MD is agent for patient</a:t>
            </a:r>
          </a:p>
          <a:p>
            <a:pPr lvl="1"/>
            <a:r>
              <a:rPr lang="en-US" dirty="0"/>
              <a:t>Well-informed, controls resources, suppresses self-interest</a:t>
            </a:r>
          </a:p>
          <a:p>
            <a:pPr lvl="1"/>
            <a:r>
              <a:rPr lang="en-US" dirty="0"/>
              <a:t>“The social obligation for best practice is part of the commodity that the physician sells”</a:t>
            </a:r>
          </a:p>
          <a:p>
            <a:r>
              <a:rPr lang="en-US" dirty="0"/>
              <a:t>Value chain in which physicians control medical decision making (MDM) maximizes social welfare</a:t>
            </a:r>
          </a:p>
        </p:txBody>
      </p:sp>
    </p:spTree>
    <p:extLst>
      <p:ext uri="{BB962C8B-B14F-4D97-AF65-F5344CB8AC3E}">
        <p14:creationId xmlns:p14="http://schemas.microsoft.com/office/powerpoint/2010/main" val="25537382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1DD666-5BF2-3FAE-FE87-4962508ACD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Rose-colored glasses?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52613A-000B-1D22-DBB8-102CFE2C2F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Research evidence </a:t>
            </a:r>
          </a:p>
          <a:p>
            <a:pPr lvl="1"/>
            <a:r>
              <a:rPr lang="en-US" dirty="0"/>
              <a:t>Misaligned incentives</a:t>
            </a:r>
          </a:p>
          <a:p>
            <a:pPr lvl="2"/>
            <a:r>
              <a:rPr lang="en-US" dirty="0"/>
              <a:t>FFS Payments</a:t>
            </a:r>
          </a:p>
          <a:p>
            <a:pPr lvl="2"/>
            <a:r>
              <a:rPr lang="en-US" dirty="0"/>
              <a:t>Supplier induced demand</a:t>
            </a:r>
          </a:p>
          <a:p>
            <a:pPr lvl="1"/>
            <a:r>
              <a:rPr lang="en-US" dirty="0"/>
              <a:t>Medical practice variations</a:t>
            </a:r>
          </a:p>
          <a:p>
            <a:pPr lvl="1"/>
            <a:r>
              <a:rPr lang="en-US" dirty="0"/>
              <a:t>Substandard quality </a:t>
            </a:r>
          </a:p>
          <a:p>
            <a:r>
              <a:rPr lang="en-US" dirty="0"/>
              <a:t>Implication: Imperfect MDM in MD-dominated value chain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44464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115BBD-65A7-65DF-1B13-244DD2728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Value Chain with Oversight  1975-2020 (</a:t>
            </a:r>
            <a:r>
              <a:rPr lang="en-US" dirty="0" err="1"/>
              <a:t>ish</a:t>
            </a:r>
            <a:r>
              <a:rPr lang="en-US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6CAC08-21A2-2BA4-4F43-6699C7F610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Pt. presents                                             Treatment              </a:t>
            </a:r>
            <a:r>
              <a:rPr lang="en-US" dirty="0" err="1"/>
              <a:t>Treatment</a:t>
            </a:r>
            <a:r>
              <a:rPr lang="en-US" dirty="0"/>
              <a:t> and </a:t>
            </a:r>
          </a:p>
          <a:p>
            <a:pPr marL="0" indent="0">
              <a:buNone/>
            </a:pPr>
            <a:r>
              <a:rPr lang="en-US" dirty="0"/>
              <a:t>with illness                Diagnosis                 Rec’d                       Resolution</a:t>
            </a:r>
          </a:p>
          <a:p>
            <a:pPr marL="0" indent="0">
              <a:buNone/>
            </a:pPr>
            <a:r>
              <a:rPr lang="en-US" dirty="0"/>
              <a:t>                                       (MD)                     (MD?)                          (MD) 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                                                                  UR</a:t>
            </a:r>
          </a:p>
          <a:p>
            <a:pPr marL="0" indent="0">
              <a:buNone/>
            </a:pPr>
            <a:r>
              <a:rPr lang="en-US" dirty="0"/>
              <a:t>                                                                       PORTS</a:t>
            </a:r>
          </a:p>
          <a:p>
            <a:pPr marL="0" indent="0">
              <a:buNone/>
            </a:pPr>
            <a:r>
              <a:rPr lang="en-US" dirty="0"/>
              <a:t>                                                                         CDS   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89BEA424-027F-AA78-A8A2-97F07080F7BC}"/>
              </a:ext>
            </a:extLst>
          </p:cNvPr>
          <p:cNvSpPr/>
          <p:nvPr/>
        </p:nvSpPr>
        <p:spPr>
          <a:xfrm>
            <a:off x="2745875" y="230708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rrow: Right 4">
            <a:extLst>
              <a:ext uri="{FF2B5EF4-FFF2-40B4-BE49-F238E27FC236}">
                <a16:creationId xmlns:a16="http://schemas.microsoft.com/office/drawing/2014/main" id="{F0BE206B-406A-708B-CC04-5853C271E96E}"/>
              </a:ext>
            </a:extLst>
          </p:cNvPr>
          <p:cNvSpPr/>
          <p:nvPr/>
        </p:nvSpPr>
        <p:spPr>
          <a:xfrm>
            <a:off x="5341672" y="230708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5AFA7949-43E3-EEEA-E6A9-C366B7F8C5D6}"/>
              </a:ext>
            </a:extLst>
          </p:cNvPr>
          <p:cNvSpPr/>
          <p:nvPr/>
        </p:nvSpPr>
        <p:spPr>
          <a:xfrm>
            <a:off x="7665147" y="230708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row: Up 8">
            <a:extLst>
              <a:ext uri="{FF2B5EF4-FFF2-40B4-BE49-F238E27FC236}">
                <a16:creationId xmlns:a16="http://schemas.microsoft.com/office/drawing/2014/main" id="{A486C50C-55DB-D198-EAE1-B023F48C0777}"/>
              </a:ext>
            </a:extLst>
          </p:cNvPr>
          <p:cNvSpPr/>
          <p:nvPr/>
        </p:nvSpPr>
        <p:spPr>
          <a:xfrm>
            <a:off x="6811613" y="3172788"/>
            <a:ext cx="484632" cy="978408"/>
          </a:xfrm>
          <a:prstGeom prst="up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2542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9444DA-4159-3143-9E6C-D11F9454BF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History of Third-Party Interventions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02843-1FA1-B14D-D04C-7F0F0A415D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Hospital peer review (1950s+)</a:t>
            </a:r>
          </a:p>
          <a:p>
            <a:r>
              <a:rPr lang="en-US" dirty="0"/>
              <a:t>PSROs, PROs, and Second Surgical Opinion Programs (1970s-80s)</a:t>
            </a:r>
          </a:p>
          <a:p>
            <a:pPr lvl="1"/>
            <a:r>
              <a:rPr lang="en-US" dirty="0"/>
              <a:t>Federal programs</a:t>
            </a:r>
          </a:p>
          <a:p>
            <a:pPr lvl="1"/>
            <a:r>
              <a:rPr lang="en-US" dirty="0"/>
              <a:t>Expert panels</a:t>
            </a:r>
          </a:p>
          <a:p>
            <a:pPr lvl="1"/>
            <a:r>
              <a:rPr lang="en-US" dirty="0"/>
              <a:t>Mandates and information</a:t>
            </a:r>
          </a:p>
          <a:p>
            <a:pPr lvl="1"/>
            <a:r>
              <a:rPr lang="en-US" dirty="0"/>
              <a:t>Few teeth; little impact</a:t>
            </a:r>
          </a:p>
          <a:p>
            <a:r>
              <a:rPr lang="en-US" dirty="0"/>
              <a:t>Utilization Review (1990s)</a:t>
            </a:r>
          </a:p>
          <a:p>
            <a:pPr lvl="1"/>
            <a:r>
              <a:rPr lang="en-US" dirty="0"/>
              <a:t>Private sector</a:t>
            </a:r>
          </a:p>
          <a:p>
            <a:pPr lvl="1"/>
            <a:r>
              <a:rPr lang="en-US" dirty="0"/>
              <a:t>Expert panels</a:t>
            </a:r>
          </a:p>
          <a:p>
            <a:pPr lvl="1"/>
            <a:r>
              <a:rPr lang="en-US" dirty="0"/>
              <a:t>Mandates with formal algorithms</a:t>
            </a:r>
          </a:p>
          <a:p>
            <a:pPr lvl="1"/>
            <a:r>
              <a:rPr lang="en-US" dirty="0"/>
              <a:t>Limited success, unlimited backlash</a:t>
            </a:r>
          </a:p>
          <a:p>
            <a:pPr lvl="1"/>
            <a:r>
              <a:rPr lang="en-US" dirty="0"/>
              <a:t>Transition to purely informative</a:t>
            </a:r>
          </a:p>
        </p:txBody>
      </p:sp>
    </p:spTree>
    <p:extLst>
      <p:ext uri="{BB962C8B-B14F-4D97-AF65-F5344CB8AC3E}">
        <p14:creationId xmlns:p14="http://schemas.microsoft.com/office/powerpoint/2010/main" val="22496820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3B62B8-C17F-BD13-CCD6-D6462524AF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1591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CF0CBF-3E17-188C-A200-DB212ED2E6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44380"/>
            <a:ext cx="10515600" cy="5232583"/>
          </a:xfrm>
        </p:spPr>
        <p:txBody>
          <a:bodyPr>
            <a:normAutofit/>
          </a:bodyPr>
          <a:lstStyle/>
          <a:p>
            <a:r>
              <a:rPr lang="en-US" dirty="0"/>
              <a:t>Patient Outcome Research Teams</a:t>
            </a:r>
          </a:p>
          <a:p>
            <a:pPr lvl="1"/>
            <a:r>
              <a:rPr lang="en-US" dirty="0"/>
              <a:t>Federal program</a:t>
            </a:r>
          </a:p>
          <a:p>
            <a:pPr lvl="1"/>
            <a:r>
              <a:rPr lang="en-US" dirty="0"/>
              <a:t>Informative</a:t>
            </a:r>
          </a:p>
          <a:p>
            <a:r>
              <a:rPr lang="en-US" dirty="0"/>
              <a:t>Treatment Protocols</a:t>
            </a:r>
          </a:p>
          <a:p>
            <a:pPr lvl="1"/>
            <a:r>
              <a:rPr lang="en-US" dirty="0"/>
              <a:t>Decision trees</a:t>
            </a:r>
          </a:p>
          <a:p>
            <a:pPr lvl="1"/>
            <a:r>
              <a:rPr lang="en-US" dirty="0"/>
              <a:t>From initial testing to treatment decisions	</a:t>
            </a:r>
          </a:p>
          <a:p>
            <a:r>
              <a:rPr lang="en-US" dirty="0"/>
              <a:t>Clinical Decision Support</a:t>
            </a:r>
          </a:p>
          <a:p>
            <a:pPr lvl="1"/>
            <a:r>
              <a:rPr lang="en-US" dirty="0"/>
              <a:t>Incorporated into Electronic Health Records</a:t>
            </a:r>
          </a:p>
          <a:p>
            <a:pPr lvl="1"/>
            <a:r>
              <a:rPr lang="en-US" dirty="0"/>
              <a:t>Largely informative</a:t>
            </a:r>
          </a:p>
          <a:p>
            <a:r>
              <a:rPr lang="en-US" dirty="0"/>
              <a:t>Pay for performance</a:t>
            </a:r>
          </a:p>
          <a:p>
            <a:pPr lvl="1"/>
            <a:r>
              <a:rPr lang="en-US" dirty="0"/>
              <a:t>Bonuses for following treatment protocols</a:t>
            </a:r>
          </a:p>
        </p:txBody>
      </p:sp>
    </p:spTree>
    <p:extLst>
      <p:ext uri="{BB962C8B-B14F-4D97-AF65-F5344CB8AC3E}">
        <p14:creationId xmlns:p14="http://schemas.microsoft.com/office/powerpoint/2010/main" val="18383764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655179-CB2B-7812-85B3-0213921849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4" descr="Diagram&#10;&#10;Description automatically generated">
            <a:extLst>
              <a:ext uri="{FF2B5EF4-FFF2-40B4-BE49-F238E27FC236}">
                <a16:creationId xmlns:a16="http://schemas.microsoft.com/office/drawing/2014/main" id="{77340A55-CDCA-DACB-3AE5-F20237AD760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3082" y="86878"/>
            <a:ext cx="5488485" cy="6771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53862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8CFD90-0B23-AC34-797F-29A404C0BB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Inevitable Tension: Norms vs. Idiosyncrasies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F274D1-E205-DB56-81B3-F7B34762BB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6018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pic>
        <p:nvPicPr>
          <p:cNvPr id="5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id="{33E6EAEC-E84A-4312-2225-226698E267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1914" y="1558456"/>
            <a:ext cx="3419060" cy="5299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2858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906</TotalTime>
  <Words>1411</Words>
  <Application>Microsoft Office PowerPoint</Application>
  <PresentationFormat>Widescreen</PresentationFormat>
  <Paragraphs>244</Paragraphs>
  <Slides>26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Arial</vt:lpstr>
      <vt:lpstr>Calibri</vt:lpstr>
      <vt:lpstr>Calibri Light</vt:lpstr>
      <vt:lpstr>Garamond</vt:lpstr>
      <vt:lpstr>Symbol</vt:lpstr>
      <vt:lpstr>Office Theme</vt:lpstr>
      <vt:lpstr>PowerPoint Presentation</vt:lpstr>
      <vt:lpstr>Traditional Healthcare Value Chain</vt:lpstr>
      <vt:lpstr>The “Captain of the Team”</vt:lpstr>
      <vt:lpstr>Rose-colored glasses?</vt:lpstr>
      <vt:lpstr>Value Chain with Oversight  1975-2020 (ish)</vt:lpstr>
      <vt:lpstr>History of Third-Party Interventions</vt:lpstr>
      <vt:lpstr>PowerPoint Presentation</vt:lpstr>
      <vt:lpstr>PowerPoint Presentation</vt:lpstr>
      <vt:lpstr>Inevitable Tension: Norms vs. Idiosyncrasies</vt:lpstr>
      <vt:lpstr>PowerPoint Presentation</vt:lpstr>
      <vt:lpstr>PowerPoint Presentation</vt:lpstr>
      <vt:lpstr>Economics of AI</vt:lpstr>
      <vt:lpstr>Value Chain with AI</vt:lpstr>
      <vt:lpstr>AI Influences Two Types of Medical Tasks</vt:lpstr>
      <vt:lpstr>Most common billed tasks differ by specialty</vt:lpstr>
      <vt:lpstr>Tasks don’t exactly matched billing codes</vt:lpstr>
      <vt:lpstr>Substitution to allied medical personnel </vt:lpstr>
      <vt:lpstr>PowerPoint Presentation</vt:lpstr>
      <vt:lpstr>Three Barriers: Costs, Rules, and Resistance</vt:lpstr>
      <vt:lpstr>PowerPoint Presentation</vt:lpstr>
      <vt:lpstr>Payment Reform and AI</vt:lpstr>
      <vt:lpstr>Impact on Physicians</vt:lpstr>
      <vt:lpstr>PowerPoint Presentation</vt:lpstr>
      <vt:lpstr>GIGO</vt:lpstr>
      <vt:lpstr>Value Capture</vt:lpstr>
      <vt:lpstr>Conclusion</vt:lpstr>
    </vt:vector>
  </TitlesOfParts>
  <Company>Kellogg School of Management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Dranove</dc:creator>
  <cp:lastModifiedBy>David Dranove</cp:lastModifiedBy>
  <cp:revision>19</cp:revision>
  <dcterms:created xsi:type="dcterms:W3CDTF">2022-08-24T12:15:33Z</dcterms:created>
  <dcterms:modified xsi:type="dcterms:W3CDTF">2022-09-22T12:32:36Z</dcterms:modified>
</cp:coreProperties>
</file>