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66" r:id="rId4"/>
    <p:sldId id="262" r:id="rId5"/>
    <p:sldId id="258" r:id="rId6"/>
    <p:sldId id="267" r:id="rId7"/>
    <p:sldId id="268" r:id="rId8"/>
    <p:sldId id="269" r:id="rId9"/>
    <p:sldId id="264" r:id="rId10"/>
    <p:sldId id="284" r:id="rId11"/>
    <p:sldId id="283" r:id="rId12"/>
    <p:sldId id="261" r:id="rId13"/>
    <p:sldId id="260" r:id="rId14"/>
    <p:sldId id="275" r:id="rId15"/>
    <p:sldId id="282" r:id="rId16"/>
    <p:sldId id="278" r:id="rId17"/>
    <p:sldId id="271" r:id="rId18"/>
    <p:sldId id="285" r:id="rId19"/>
    <p:sldId id="270" r:id="rId20"/>
    <p:sldId id="273" r:id="rId21"/>
    <p:sldId id="279" r:id="rId22"/>
    <p:sldId id="274" r:id="rId23"/>
    <p:sldId id="286" r:id="rId24"/>
    <p:sldId id="280" r:id="rId25"/>
    <p:sldId id="281" r:id="rId26"/>
    <p:sldId id="28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252FEA-87B0-F8DD-5902-B400B738A58E}" name="Craig Garthwaite" initials="CG" userId="S::cga846@ads.northwestern.edu::d9a520d9-322a-4525-9a19-5a583575c57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8F8E0-513B-4350-B4B0-A0830DC69E49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846DA-498C-4353-A13C-DC2EE7FA4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7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Acute Decompensated Heart Failure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846DA-498C-4353-A13C-DC2EE7FA41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27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846DA-498C-4353-A13C-DC2EE7FA418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65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CFE6B-6DCC-D852-9A4C-3926CBE33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1EC609-5DA8-CA94-E36A-EBC4CD225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680FE-3D7A-A364-A9D3-05C9FA813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95BDB-2F07-982C-270E-4D4C3121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462ED-9503-DABB-043A-9B37B96F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8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8079C-5895-CBE7-DD4B-1A243FD02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98625-E22D-D72E-0BE6-EB2BD14BD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B5E51-5F64-EFD1-F8DF-EFB29E7C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931B7-E047-700A-CB19-4BD0F85EA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D3033-C86B-216D-4357-61F1652AE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1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1D2467-A13E-1B7D-AA60-937314794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7A529-6C64-B504-55D6-57A273D5A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0B7F4-D9E1-DFA1-A70F-C68E17C1F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20926-A2F7-879C-C4AC-3FB47956A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7DAEE-41BC-C4C0-C6BD-1C756F83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76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AD89-2D17-15B3-7730-201B08AB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45C79-FA94-CD7B-119A-A210B23C5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B6A9C-FDB1-B88B-8312-2B2FACCB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6D840-3BD5-399C-539E-0C8627BA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14AA0-18AB-3F07-9851-73899CCDD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83B58-CCBC-5E99-795F-F97D25FCF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90A24-A722-DDA6-A410-90A59406F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2B613-F5A4-D82B-CB25-9275B899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D372C-CA97-F7E4-58AD-955F86BF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A10D-7EA0-6BC0-909E-880DB8CF7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8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3495E-DC00-C4CE-97D9-4FE7DE481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27EA8-5856-C855-9630-CA4730BF6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33ED5-7887-B2A1-3FE6-1478A4467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C5D2A-813B-86E5-7FCB-7FBD91CC9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E6336-0CFD-023C-14C2-90592E21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75037-88D8-C23B-E16C-A3A22FFA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5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5637-804D-CB6C-F0FD-67DD30FDB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C3281-17D9-3C79-14F6-DE8F3D34E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EEBD34-B58C-7F52-9B1D-A7A306A47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5303FC-E339-F983-3D57-8DEA951BD9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938B03-20CD-415F-0D2B-CF23A3C0C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E16FA0-D97F-10FD-6C9B-3838D2A0A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A3579E-33B2-486B-E963-B8B25E87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F757E3-3C92-9F8B-805B-A11F8AC48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2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B0DAC-91EA-DC23-122C-6CDB0D227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758C6-1D03-F766-016F-7EEC5B12B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43E9A-245B-E901-41DA-D7AB30F2F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26468-77FB-F307-252F-5F4F2FE8C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34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366472-7516-4AFB-C71C-7B74BE8DB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ED41F-D2EF-41A2-D8E3-D5D1A3ED6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7E48F-7801-1781-ED17-07210F52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8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D66E5-5E50-4B97-060A-6701B8D2E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906B6-4CDE-35A2-9D22-8B6FD8195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A801D-86B5-159F-3C6F-6DC3B8B66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01033-3DB9-6145-315B-5928C3291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6EEE7-5229-F9DB-401D-C29596246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937FF-AD51-1E89-F073-E321D2582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0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77303-4DE4-B843-B305-5C7BC3A0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62AF10-2317-1A5B-5F7E-FE6A20760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C5499-E4F5-D666-1633-14B596023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B104F-5348-D863-B506-B0CAAB1C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C0A7E-EF7A-75B1-0418-F17A15A61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CCDA0-4FDA-9117-B9B2-D3F629CC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2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0B44C6-28F5-272C-EC84-BB4C5101B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30096-C70F-312E-DA83-7177E603A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C36E6-F3B6-44FC-51CE-4D229C572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6473C-CEAC-4412-AB5A-8B1169B8EB1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CDB81-5DF4-6373-13D4-3AA80C22B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3DFBE-B1D5-98CC-AA5E-3FFDF5562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0AC2F-E442-4BDC-A618-C15B0F4C8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7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A6F9-9F56-AC7B-179D-DAD7E7419F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1DC983-D36F-16BF-4430-8FD0A39D12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66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5F6E4-9D0E-665E-C1F9-11A0766B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797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8FCD1-ABD3-3612-2C14-CB70BA9CB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3096"/>
            <a:ext cx="10515600" cy="5593867"/>
          </a:xfrm>
        </p:spPr>
        <p:txBody>
          <a:bodyPr/>
          <a:lstStyle/>
          <a:p>
            <a:r>
              <a:rPr lang="en-US" dirty="0"/>
              <a:t>Research identifies best practice for average patient with given observable characteristics (“norms”)</a:t>
            </a:r>
          </a:p>
          <a:p>
            <a:pPr lvl="1"/>
            <a:r>
              <a:rPr lang="en-US" dirty="0"/>
              <a:t>Physicians may deviate from best practice</a:t>
            </a:r>
          </a:p>
          <a:p>
            <a:pPr lvl="1"/>
            <a:r>
              <a:rPr lang="en-US" dirty="0"/>
              <a:t>Incentives, biases, information</a:t>
            </a:r>
          </a:p>
          <a:p>
            <a:pPr lvl="1"/>
            <a:r>
              <a:rPr lang="en-US" dirty="0"/>
              <a:t>But…</a:t>
            </a:r>
          </a:p>
          <a:p>
            <a:r>
              <a:rPr lang="en-US" dirty="0"/>
              <a:t>Physician may have private information not incorporated into decision algorithm (“idiosyncrasies”)</a:t>
            </a:r>
          </a:p>
          <a:p>
            <a:r>
              <a:rPr lang="en-US" dirty="0"/>
              <a:t>Do benefits of incorporating private information into medical decision making outweigh costs of misaligned incentives, etc.?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359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5E9A2-7057-7DF5-8755-FFFADDD29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CD9D2-6F7D-7CBE-2A4E-6B4F3838D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ui Bono - Photos | Facebook">
            <a:extLst>
              <a:ext uri="{FF2B5EF4-FFF2-40B4-BE49-F238E27FC236}">
                <a16:creationId xmlns:a16="http://schemas.microsoft.com/office/drawing/2014/main" id="{A38D4B61-1684-64AB-452F-AAF347AC3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846" y="1169405"/>
            <a:ext cx="7420836" cy="4169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860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5D57D-6EB9-FE8A-2789-65B6E1145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Economics of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C4E8B-5CC8-0871-FFD0-111D38B13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Autor et al. (2003): Labor economics view of technology</a:t>
            </a:r>
          </a:p>
          <a:p>
            <a:pPr lvl="1"/>
            <a:r>
              <a:rPr lang="en-US" dirty="0"/>
              <a:t>Production requires labor and technology inputs</a:t>
            </a:r>
          </a:p>
          <a:p>
            <a:pPr lvl="1"/>
            <a:r>
              <a:rPr lang="en-US" dirty="0"/>
              <a:t>Mix varies by occupation and task</a:t>
            </a:r>
          </a:p>
          <a:p>
            <a:r>
              <a:rPr lang="en-US" dirty="0"/>
              <a:t>New technology has two effects</a:t>
            </a:r>
          </a:p>
          <a:p>
            <a:pPr lvl="1"/>
            <a:r>
              <a:rPr lang="en-US" dirty="0"/>
              <a:t>Displacement effect – replace labor with technology</a:t>
            </a:r>
          </a:p>
          <a:p>
            <a:pPr lvl="1"/>
            <a:r>
              <a:rPr lang="en-US" dirty="0"/>
              <a:t>Productivity effect – increase value of labor inputs (not necessarily the same labor inputs)</a:t>
            </a:r>
          </a:p>
          <a:p>
            <a:r>
              <a:rPr lang="en-US" dirty="0"/>
              <a:t>Relative importance of each effect depends on task</a:t>
            </a:r>
          </a:p>
          <a:p>
            <a:pPr lvl="1"/>
            <a:r>
              <a:rPr lang="en-US" dirty="0"/>
              <a:t>Routine tasks – technology can substitute for labor </a:t>
            </a:r>
          </a:p>
          <a:p>
            <a:pPr lvl="1"/>
            <a:r>
              <a:rPr lang="en-US" dirty="0"/>
              <a:t>Non-routine – requires tacit human knowledge – technology complements labor</a:t>
            </a:r>
          </a:p>
          <a:p>
            <a:r>
              <a:rPr lang="en-US" dirty="0"/>
              <a:t>AI shifts the frontier of jobs that can be automated – redefines “routine”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9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5BBD-65A7-65DF-1B13-244DD272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Chain with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CAC08-21A2-2BA4-4F43-6699C7F6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Pt. presents                                             Treatment              </a:t>
            </a:r>
            <a:r>
              <a:rPr lang="en-US" dirty="0" err="1"/>
              <a:t>Treatment</a:t>
            </a:r>
            <a:r>
              <a:rPr lang="en-US" dirty="0"/>
              <a:t> and</a:t>
            </a:r>
          </a:p>
          <a:p>
            <a:pPr marL="0" indent="0">
              <a:buNone/>
            </a:pPr>
            <a:r>
              <a:rPr lang="en-US" dirty="0"/>
              <a:t>with illness                Diagnosis                Rec’d                       Resolution</a:t>
            </a:r>
          </a:p>
          <a:p>
            <a:pPr marL="0" indent="0">
              <a:buNone/>
            </a:pPr>
            <a:r>
              <a:rPr lang="en-US" dirty="0"/>
              <a:t>                                       (MD?)                   (MD?)                        (MD?)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           AI                           </a:t>
            </a:r>
            <a:r>
              <a:rPr lang="en-US" dirty="0" err="1"/>
              <a:t>AI</a:t>
            </a:r>
            <a:r>
              <a:rPr lang="en-US" dirty="0"/>
              <a:t>                        (Robots)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9BEA424-027F-AA78-A8A2-97F07080F7BC}"/>
              </a:ext>
            </a:extLst>
          </p:cNvPr>
          <p:cNvSpPr/>
          <p:nvPr/>
        </p:nvSpPr>
        <p:spPr>
          <a:xfrm>
            <a:off x="2745875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0BE206B-406A-708B-CC04-5853C271E96E}"/>
              </a:ext>
            </a:extLst>
          </p:cNvPr>
          <p:cNvSpPr/>
          <p:nvPr/>
        </p:nvSpPr>
        <p:spPr>
          <a:xfrm>
            <a:off x="5341672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AFA7949-43E3-EEEA-E6A9-C366B7F8C5D6}"/>
              </a:ext>
            </a:extLst>
          </p:cNvPr>
          <p:cNvSpPr/>
          <p:nvPr/>
        </p:nvSpPr>
        <p:spPr>
          <a:xfrm>
            <a:off x="7665147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473BF203-E0FE-2354-C8DF-EC2AA1C91EBE}"/>
              </a:ext>
            </a:extLst>
          </p:cNvPr>
          <p:cNvSpPr/>
          <p:nvPr/>
        </p:nvSpPr>
        <p:spPr>
          <a:xfrm>
            <a:off x="9444621" y="3464752"/>
            <a:ext cx="484632" cy="9784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E6401E25-A432-A910-C48D-AC4D7F048402}"/>
              </a:ext>
            </a:extLst>
          </p:cNvPr>
          <p:cNvSpPr/>
          <p:nvPr/>
        </p:nvSpPr>
        <p:spPr>
          <a:xfrm>
            <a:off x="4228161" y="3512090"/>
            <a:ext cx="484632" cy="9784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A486C50C-55DB-D198-EAE1-B023F48C0777}"/>
              </a:ext>
            </a:extLst>
          </p:cNvPr>
          <p:cNvSpPr/>
          <p:nvPr/>
        </p:nvSpPr>
        <p:spPr>
          <a:xfrm>
            <a:off x="6700243" y="3457901"/>
            <a:ext cx="484632" cy="9784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32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008C3-F100-D5F6-3516-A5DCE709C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Influences Two Types of Medical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ABC5C-49BC-BB67-3D57-56F3A7D1F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016"/>
            <a:ext cx="10515600" cy="4993859"/>
          </a:xfrm>
        </p:spPr>
        <p:txBody>
          <a:bodyPr>
            <a:normAutofit/>
          </a:bodyPr>
          <a:lstStyle/>
          <a:p>
            <a:r>
              <a:rPr lang="en-US" dirty="0"/>
              <a:t>Diagnosis</a:t>
            </a:r>
          </a:p>
          <a:p>
            <a:pPr lvl="1"/>
            <a:r>
              <a:rPr lang="en-US" dirty="0"/>
              <a:t>Radiology</a:t>
            </a:r>
          </a:p>
          <a:p>
            <a:pPr lvl="1"/>
            <a:r>
              <a:rPr lang="en-US" dirty="0"/>
              <a:t>Pathology</a:t>
            </a:r>
          </a:p>
          <a:p>
            <a:pPr lvl="1"/>
            <a:r>
              <a:rPr lang="en-US" dirty="0"/>
              <a:t>Lower false negatives</a:t>
            </a:r>
          </a:p>
          <a:p>
            <a:pPr lvl="1"/>
            <a:r>
              <a:rPr lang="en-US" dirty="0"/>
              <a:t>AI alone may outperform AI + MD judgment</a:t>
            </a:r>
          </a:p>
          <a:p>
            <a:pPr lvl="1"/>
            <a:r>
              <a:rPr lang="en-US" dirty="0"/>
              <a:t>Determine what clinical data to collect</a:t>
            </a:r>
          </a:p>
          <a:p>
            <a:r>
              <a:rPr lang="en-US" dirty="0"/>
              <a:t>Clinical decision support</a:t>
            </a:r>
          </a:p>
          <a:p>
            <a:pPr lvl="1"/>
            <a:r>
              <a:rPr lang="en-US" dirty="0"/>
              <a:t>Translate diagnostic information into treatment recommendations</a:t>
            </a:r>
          </a:p>
          <a:p>
            <a:pPr lvl="1"/>
            <a:r>
              <a:rPr lang="en-US" dirty="0"/>
              <a:t>“Personalize” treatment recommendations – “idiosyncrasies” become “norms”</a:t>
            </a:r>
          </a:p>
        </p:txBody>
      </p:sp>
    </p:spTree>
    <p:extLst>
      <p:ext uri="{BB962C8B-B14F-4D97-AF65-F5344CB8AC3E}">
        <p14:creationId xmlns:p14="http://schemas.microsoft.com/office/powerpoint/2010/main" val="1738851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FF856-1995-8F55-6F04-6912A7EE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9257" cy="1325563"/>
          </a:xfrm>
        </p:spPr>
        <p:txBody>
          <a:bodyPr/>
          <a:lstStyle/>
          <a:p>
            <a:r>
              <a:rPr lang="en-US" dirty="0"/>
              <a:t>Most common billed tasks differ by specialty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73B6F-EB40-E81F-078D-E55F4017D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0944" y="1967139"/>
            <a:ext cx="1970314" cy="61784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Radiology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B233EE8-42AA-A1A7-31DC-B9E807750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44825"/>
              </p:ext>
            </p:extLst>
          </p:nvPr>
        </p:nvGraphicFramePr>
        <p:xfrm>
          <a:off x="145262" y="2443466"/>
          <a:ext cx="5068995" cy="46108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1217">
                  <a:extLst>
                    <a:ext uri="{9D8B030D-6E8A-4147-A177-3AD203B41FA5}">
                      <a16:colId xmlns:a16="http://schemas.microsoft.com/office/drawing/2014/main" val="1995499701"/>
                    </a:ext>
                  </a:extLst>
                </a:gridCol>
                <a:gridCol w="2247778">
                  <a:extLst>
                    <a:ext uri="{9D8B030D-6E8A-4147-A177-3AD203B41FA5}">
                      <a16:colId xmlns:a16="http://schemas.microsoft.com/office/drawing/2014/main" val="3959485788"/>
                    </a:ext>
                  </a:extLst>
                </a:gridCol>
              </a:tblGrid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Service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Medicare Payment (in $M)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5648569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CT Scan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1130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5925512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MRI Scan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4934309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Mammography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5316715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Ultrasound Examination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1316359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X-Ray Scan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6809936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Nuclear Medicine Study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6480554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Digital Tomography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176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0782169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Removal of Plaque in Arteries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149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4979012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Bone Density Measurement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32.3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1032794"/>
                  </a:ext>
                </a:extLst>
              </a:tr>
              <a:tr h="3776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Biopsy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29.9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463815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AE67B7D6-CF64-A3F0-D304-2D02F5419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6773777"/>
              </p:ext>
            </p:extLst>
          </p:nvPr>
        </p:nvGraphicFramePr>
        <p:xfrm>
          <a:off x="5693228" y="2443466"/>
          <a:ext cx="6498772" cy="4473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1">
                  <a:extLst>
                    <a:ext uri="{9D8B030D-6E8A-4147-A177-3AD203B41FA5}">
                      <a16:colId xmlns:a16="http://schemas.microsoft.com/office/drawing/2014/main" val="1508821098"/>
                    </a:ext>
                  </a:extLst>
                </a:gridCol>
                <a:gridCol w="1926771">
                  <a:extLst>
                    <a:ext uri="{9D8B030D-6E8A-4147-A177-3AD203B41FA5}">
                      <a16:colId xmlns:a16="http://schemas.microsoft.com/office/drawing/2014/main" val="4163896574"/>
                    </a:ext>
                  </a:extLst>
                </a:gridCol>
              </a:tblGrid>
              <a:tr h="6256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Service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Medicare Payment (in $M)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4450591"/>
                  </a:ext>
                </a:extLst>
              </a:tr>
              <a:tr h="3681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Established Patient Office\Outpatient Service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1760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1682597"/>
                  </a:ext>
                </a:extLst>
              </a:tr>
              <a:tr h="4164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Subsequent Hospital Inpatient Care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0640675"/>
                  </a:ext>
                </a:extLst>
              </a:tr>
              <a:tr h="3052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Initial Hospital Inpatient Care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1579616"/>
                  </a:ext>
                </a:extLst>
              </a:tr>
              <a:tr h="4151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Annual Wellness Visit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51498"/>
                  </a:ext>
                </a:extLst>
              </a:tr>
              <a:tr h="3310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Subsequent Nursing Facility Visit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328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5712070"/>
                  </a:ext>
                </a:extLst>
              </a:tr>
              <a:tr h="3950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Hospital Discharge Day Management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237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6677532"/>
                  </a:ext>
                </a:extLst>
              </a:tr>
              <a:tr h="373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Injection of Drug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8260025"/>
                  </a:ext>
                </a:extLst>
              </a:tr>
              <a:tr h="4057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Vaccine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6759272"/>
                  </a:ext>
                </a:extLst>
              </a:tr>
              <a:tr h="3525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Critical Care Delivery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021068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Physician Telephone Patient Service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5512253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38085D-10D6-0EF2-C333-5F0AF42D5ABC}"/>
              </a:ext>
            </a:extLst>
          </p:cNvPr>
          <p:cNvSpPr txBox="1">
            <a:spLocks/>
          </p:cNvSpPr>
          <p:nvPr/>
        </p:nvSpPr>
        <p:spPr>
          <a:xfrm>
            <a:off x="8095314" y="1825625"/>
            <a:ext cx="2942800" cy="617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Internal Medicine</a:t>
            </a:r>
          </a:p>
        </p:txBody>
      </p:sp>
    </p:spTree>
    <p:extLst>
      <p:ext uri="{BB962C8B-B14F-4D97-AF65-F5344CB8AC3E}">
        <p14:creationId xmlns:p14="http://schemas.microsoft.com/office/powerpoint/2010/main" val="1754019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23B8D-C8E6-C95B-9969-E7369A95E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9550"/>
          </a:xfrm>
        </p:spPr>
        <p:txBody>
          <a:bodyPr>
            <a:normAutofit fontScale="90000"/>
          </a:bodyPr>
          <a:lstStyle/>
          <a:p>
            <a:r>
              <a:rPr lang="en-US" dirty="0"/>
              <a:t>Tasks don’t exactly matched billing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35ECC-6C75-5188-8B4D-F25068774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687" y="993913"/>
            <a:ext cx="11287593" cy="5864087"/>
          </a:xfrm>
        </p:spPr>
        <p:txBody>
          <a:bodyPr>
            <a:normAutofit fontScale="92500" lnSpcReduction="10000"/>
          </a:bodyPr>
          <a:lstStyle/>
          <a:p>
            <a:pPr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400" b="1" u="sng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O*Net Tasks for Radiologists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Obtain patients' histories from electronic records, patient interviews, dictated reports, or by communicating with referring clinicians.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 comprehensive interpretive reports of findings.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 or interpret the outcomes of diagnostic imaging procedures including magnetic resonance imaging (MRI), computer tomography (CT), positron emission tomography (PET), nuclear cardiology treadmill studies, mammography, or ultrasound.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Review or transmit images and information using picture archiving or communications systems.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Communicate examination results or diagnostic information to referring physicians, patients, or families.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counseling to radiologic patients to explain the processes, risks, benefits, or alternative treatments.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Instruct radiologic staff in desired techniques, positions, or projections.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Confer with medical professionals regarding image-based diagnoses.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Coordinate radiological services with other medical activities.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 the performance, interpretation, or outcomes of all procedures performed.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 or enforce standards for protection of patients or personnel.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rgbClr val="212529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or monitor procedures to ensure adequate quality control of images.</a:t>
            </a:r>
            <a:endParaRPr lang="en-US" sz="20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034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523B2-362A-8F3A-14AE-24C70F08D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Substitution to allied medical personnel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F6B0B-9953-4772-22CB-39747E07B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026"/>
            <a:ext cx="10515600" cy="4692937"/>
          </a:xfrm>
        </p:spPr>
        <p:txBody>
          <a:bodyPr/>
          <a:lstStyle/>
          <a:p>
            <a:r>
              <a:rPr lang="en-US" dirty="0"/>
              <a:t>AI may allow allied medical personnel to perform tasks currently performed by physicians</a:t>
            </a:r>
          </a:p>
          <a:p>
            <a:pPr lvl="1"/>
            <a:r>
              <a:rPr lang="en-US" dirty="0"/>
              <a:t>Take patient histories</a:t>
            </a:r>
          </a:p>
          <a:p>
            <a:pPr lvl="1"/>
            <a:r>
              <a:rPr lang="en-US" dirty="0"/>
              <a:t>Make diagnoses</a:t>
            </a:r>
          </a:p>
          <a:p>
            <a:pPr lvl="1"/>
            <a:r>
              <a:rPr lang="en-US" dirty="0"/>
              <a:t>Recommend treatments</a:t>
            </a:r>
          </a:p>
          <a:p>
            <a:r>
              <a:rPr lang="en-US" dirty="0"/>
              <a:t>Accelerate trend towards “retail” medicine</a:t>
            </a:r>
          </a:p>
          <a:p>
            <a:pPr lvl="1"/>
            <a:r>
              <a:rPr lang="en-US" dirty="0"/>
              <a:t>Infrastructure is growing</a:t>
            </a:r>
          </a:p>
          <a:p>
            <a:pPr lvl="1"/>
            <a:r>
              <a:rPr lang="en-US" dirty="0"/>
              <a:t>CVS, Walmart  </a:t>
            </a:r>
          </a:p>
        </p:txBody>
      </p:sp>
    </p:spTree>
    <p:extLst>
      <p:ext uri="{BB962C8B-B14F-4D97-AF65-F5344CB8AC3E}">
        <p14:creationId xmlns:p14="http://schemas.microsoft.com/office/powerpoint/2010/main" val="464693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760D9-1414-A363-C5C0-FDA0A8A1E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CFF42527-1448-409A-6F58-60829A9B42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70" y="699248"/>
            <a:ext cx="10515600" cy="5915024"/>
          </a:xfrm>
        </p:spPr>
      </p:pic>
    </p:spTree>
    <p:extLst>
      <p:ext uri="{BB962C8B-B14F-4D97-AF65-F5344CB8AC3E}">
        <p14:creationId xmlns:p14="http://schemas.microsoft.com/office/powerpoint/2010/main" val="2633414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3FAEA-1C11-2143-9C25-1E9169B04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4147"/>
          </a:xfrm>
        </p:spPr>
        <p:txBody>
          <a:bodyPr/>
          <a:lstStyle/>
          <a:p>
            <a:r>
              <a:rPr lang="en-US" dirty="0"/>
              <a:t>Three Barriers: Costs, Rules, and Resistance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317E-BF9F-E2AD-BF72-68E320CA8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154"/>
            <a:ext cx="10515600" cy="5203721"/>
          </a:xfrm>
        </p:spPr>
        <p:txBody>
          <a:bodyPr>
            <a:normAutofit/>
          </a:bodyPr>
          <a:lstStyle/>
          <a:p>
            <a:r>
              <a:rPr lang="en-US" dirty="0"/>
              <a:t>Data</a:t>
            </a:r>
          </a:p>
          <a:p>
            <a:pPr lvl="1"/>
            <a:r>
              <a:rPr lang="en-US" dirty="0"/>
              <a:t>Largely reside in EHRs</a:t>
            </a:r>
          </a:p>
          <a:p>
            <a:pPr lvl="1"/>
            <a:r>
              <a:rPr lang="en-US" dirty="0"/>
              <a:t>No central repository in US</a:t>
            </a:r>
          </a:p>
          <a:p>
            <a:pPr lvl="1"/>
            <a:r>
              <a:rPr lang="en-US" dirty="0"/>
              <a:t>Imperfect interoperability</a:t>
            </a:r>
          </a:p>
          <a:p>
            <a:pPr lvl="1"/>
            <a:r>
              <a:rPr lang="en-US" dirty="0"/>
              <a:t>HIPAA constraints on sharing</a:t>
            </a:r>
          </a:p>
          <a:p>
            <a:pPr lvl="1"/>
            <a:r>
              <a:rPr lang="en-US" dirty="0"/>
              <a:t>Most US-centric studies use “in house” data</a:t>
            </a:r>
          </a:p>
          <a:p>
            <a:r>
              <a:rPr lang="en-US" dirty="0"/>
              <a:t>Implementation – administration and communication</a:t>
            </a:r>
          </a:p>
          <a:p>
            <a:r>
              <a:rPr lang="en-US" dirty="0"/>
              <a:t>Sticky prices</a:t>
            </a:r>
          </a:p>
          <a:p>
            <a:pPr lvl="1"/>
            <a:r>
              <a:rPr lang="en-US" dirty="0"/>
              <a:t>Fees paid by schedule</a:t>
            </a:r>
          </a:p>
          <a:p>
            <a:pPr lvl="1"/>
            <a:r>
              <a:rPr lang="en-US" dirty="0"/>
              <a:t>Procedures assigned “relative values” based on input costs</a:t>
            </a:r>
          </a:p>
          <a:p>
            <a:pPr lvl="1"/>
            <a:r>
              <a:rPr lang="en-US" dirty="0"/>
              <a:t>Fee per procedure = RV * multiplier</a:t>
            </a:r>
          </a:p>
          <a:p>
            <a:pPr lvl="1"/>
            <a:r>
              <a:rPr lang="en-US" dirty="0"/>
              <a:t>Absent “carve outs,” system will accelerate shift away from MDs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62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B4FF6-83B6-132A-54D7-9E11AA88E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Healthcare Value Chain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AE46D-3423-C56E-C331-C75B2C779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19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Pt. presents                                             Treatment              </a:t>
            </a:r>
            <a:r>
              <a:rPr lang="en-US" dirty="0" err="1"/>
              <a:t>Treatment</a:t>
            </a:r>
            <a:r>
              <a:rPr lang="en-US" dirty="0"/>
              <a:t> and</a:t>
            </a:r>
          </a:p>
          <a:p>
            <a:pPr marL="0" indent="0">
              <a:buNone/>
            </a:pPr>
            <a:r>
              <a:rPr lang="en-US" dirty="0"/>
              <a:t>with illness                Diagnosis                Rec’d                    Resolution </a:t>
            </a:r>
          </a:p>
          <a:p>
            <a:pPr marL="0" indent="0">
              <a:buNone/>
            </a:pPr>
            <a:r>
              <a:rPr lang="en-US" dirty="0"/>
              <a:t>                                        (MD)                    (MD)                         (MD)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D8179FF-74DC-8A81-B045-F0E0F47EBB8B}"/>
              </a:ext>
            </a:extLst>
          </p:cNvPr>
          <p:cNvSpPr/>
          <p:nvPr/>
        </p:nvSpPr>
        <p:spPr>
          <a:xfrm>
            <a:off x="2745875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9A7C32C-45AB-D0FF-D623-2881D6074B04}"/>
              </a:ext>
            </a:extLst>
          </p:cNvPr>
          <p:cNvSpPr/>
          <p:nvPr/>
        </p:nvSpPr>
        <p:spPr>
          <a:xfrm>
            <a:off x="5350252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67BC31B-BF37-1490-547D-FFBA401F654D}"/>
              </a:ext>
            </a:extLst>
          </p:cNvPr>
          <p:cNvSpPr/>
          <p:nvPr/>
        </p:nvSpPr>
        <p:spPr>
          <a:xfrm>
            <a:off x="7735874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8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B5B94-2EC8-EEA4-3FCE-6643B166C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951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1A527-EC38-E642-2610-84ED522E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9469"/>
            <a:ext cx="10515600" cy="53674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Resistance from organized medicine</a:t>
            </a:r>
          </a:p>
          <a:p>
            <a:pPr lvl="1"/>
            <a:r>
              <a:rPr lang="en-US" dirty="0"/>
              <a:t>MDs historically fight against challenges to autonomy</a:t>
            </a:r>
          </a:p>
          <a:p>
            <a:pPr lvl="1"/>
            <a:r>
              <a:rPr lang="en-US" dirty="0"/>
              <a:t>Physician “ethicists” insist that AI must be </a:t>
            </a:r>
            <a:r>
              <a:rPr lang="en-US" i="1" dirty="0"/>
              <a:t>input</a:t>
            </a:r>
            <a:r>
              <a:rPr lang="en-US" dirty="0"/>
              <a:t> into medical decision making (complement)</a:t>
            </a:r>
          </a:p>
          <a:p>
            <a:r>
              <a:rPr lang="en-US" dirty="0"/>
              <a:t>Resistance from patients</a:t>
            </a:r>
          </a:p>
          <a:p>
            <a:pPr lvl="1"/>
            <a:r>
              <a:rPr lang="en-US" dirty="0"/>
              <a:t>Managed care backlash fueled by third party limits on access to care</a:t>
            </a:r>
          </a:p>
          <a:p>
            <a:pPr lvl="1"/>
            <a:r>
              <a:rPr lang="en-US" dirty="0"/>
              <a:t>Suspicion that UR algorithms rigged to reduce cost, not to improve outcomes</a:t>
            </a:r>
          </a:p>
          <a:p>
            <a:pPr lvl="1"/>
            <a:r>
              <a:rPr lang="en-US" dirty="0"/>
              <a:t>Will automated restrictions on utilization (substitutes) lead to another backlash?</a:t>
            </a:r>
          </a:p>
          <a:p>
            <a:pPr lvl="1"/>
            <a:r>
              <a:rPr lang="en-US" dirty="0"/>
              <a:t>Will patient resistance weaken if AI recommends “more” treatment?</a:t>
            </a:r>
          </a:p>
          <a:p>
            <a:r>
              <a:rPr lang="en-US" dirty="0"/>
              <a:t>Ambiguous malpractice environment</a:t>
            </a:r>
          </a:p>
          <a:p>
            <a:pPr lvl="1"/>
            <a:r>
              <a:rPr lang="en-US" dirty="0"/>
              <a:t>Currently, insurers share responsibility with providers</a:t>
            </a:r>
          </a:p>
          <a:p>
            <a:pPr lvl="1"/>
            <a:r>
              <a:rPr lang="en-US" dirty="0"/>
              <a:t>Unclear if a purely machine-dictated system would also share responsibility</a:t>
            </a:r>
          </a:p>
          <a:p>
            <a:r>
              <a:rPr lang="en-US" dirty="0"/>
              <a:t>Will AI development anticipate this resistance?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413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CB41A-A07A-E69C-0C21-3F46795D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Reform and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B5738-BAD9-5B32-F775-DDFEB887B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8" y="186916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Moral hazard and misaligned incentives plague medical decision making</a:t>
            </a:r>
          </a:p>
          <a:p>
            <a:r>
              <a:rPr lang="en-US" dirty="0"/>
              <a:t>“Solutions” include</a:t>
            </a:r>
          </a:p>
          <a:p>
            <a:pPr lvl="1"/>
            <a:r>
              <a:rPr lang="en-US" dirty="0"/>
              <a:t>Cost-sharing (limited effectiveness)</a:t>
            </a:r>
          </a:p>
          <a:p>
            <a:pPr lvl="1"/>
            <a:r>
              <a:rPr lang="en-US" dirty="0"/>
              <a:t>Rationing (politically unacceptable)</a:t>
            </a:r>
          </a:p>
          <a:p>
            <a:pPr lvl="1"/>
            <a:r>
              <a:rPr lang="en-US" dirty="0"/>
              <a:t>Third party oversight </a:t>
            </a:r>
          </a:p>
          <a:p>
            <a:r>
              <a:rPr lang="en-US" dirty="0"/>
              <a:t>Solutions create tensions between insurers and providers/patients</a:t>
            </a:r>
          </a:p>
          <a:p>
            <a:r>
              <a:rPr lang="en-US" dirty="0"/>
              <a:t>Payment reform may realign incentives -- providers may share in the value created by AI</a:t>
            </a:r>
          </a:p>
          <a:p>
            <a:r>
              <a:rPr lang="en-US" dirty="0"/>
              <a:t>Questions remain:</a:t>
            </a:r>
          </a:p>
          <a:p>
            <a:pPr lvl="1"/>
            <a:r>
              <a:rPr lang="en-US" dirty="0"/>
              <a:t>If AI reduces total spending, someone has to lose</a:t>
            </a:r>
          </a:p>
          <a:p>
            <a:pPr lvl="1"/>
            <a:r>
              <a:rPr lang="en-US" dirty="0"/>
              <a:t>What is the locus of payment reform (MD versus hospital/health system)?</a:t>
            </a:r>
          </a:p>
          <a:p>
            <a:pPr lvl="1"/>
            <a:r>
              <a:rPr lang="en-US" dirty="0"/>
              <a:t>Will shifting locus to hospital reduce tensions and increase political viability of AI?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855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F216-927C-9859-B782-4681EF4C6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Physicians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DAD1C-3C54-64B2-9D64-6BA00AA38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are not doctors but…</a:t>
            </a:r>
          </a:p>
          <a:p>
            <a:pPr lvl="1"/>
            <a:r>
              <a:rPr lang="en-US" dirty="0"/>
              <a:t>Impact likely to vary by specialty and specific service</a:t>
            </a:r>
          </a:p>
          <a:p>
            <a:pPr lvl="1"/>
            <a:r>
              <a:rPr lang="en-US" dirty="0"/>
              <a:t>Impact will depend on other ongoing changes</a:t>
            </a:r>
          </a:p>
          <a:p>
            <a:r>
              <a:rPr lang="en-US" dirty="0"/>
              <a:t>Vary by specialty/service</a:t>
            </a:r>
          </a:p>
          <a:p>
            <a:pPr lvl="1"/>
            <a:r>
              <a:rPr lang="en-US" dirty="0"/>
              <a:t>Most published AI papers demonstrate superior diagnostic accuracy</a:t>
            </a:r>
          </a:p>
          <a:p>
            <a:pPr lvl="1"/>
            <a:r>
              <a:rPr lang="en-US" dirty="0"/>
              <a:t>Radiologists do not have strong relationships with patients (but may have with other MDs)</a:t>
            </a:r>
          </a:p>
          <a:p>
            <a:pPr lvl="1"/>
            <a:r>
              <a:rPr lang="en-US" dirty="0"/>
              <a:t>Some clinical conditions will lend themselves to straightforward clinical decision making</a:t>
            </a:r>
          </a:p>
          <a:p>
            <a:r>
              <a:rPr lang="en-US" dirty="0"/>
              <a:t>Ongoing changes</a:t>
            </a:r>
          </a:p>
          <a:p>
            <a:pPr lvl="1"/>
            <a:r>
              <a:rPr lang="en-US" dirty="0"/>
              <a:t>Payment reform could limit biases in clinical decision making</a:t>
            </a:r>
          </a:p>
          <a:p>
            <a:pPr lvl="1"/>
            <a:r>
              <a:rPr lang="en-US" dirty="0"/>
              <a:t>Payment reform could even encourage physician adoption (more later)</a:t>
            </a:r>
          </a:p>
          <a:p>
            <a:pPr lvl="1"/>
            <a:r>
              <a:rPr lang="en-US" dirty="0"/>
              <a:t>CDS as suggestions or rules?</a:t>
            </a:r>
          </a:p>
        </p:txBody>
      </p:sp>
    </p:spTree>
    <p:extLst>
      <p:ext uri="{BB962C8B-B14F-4D97-AF65-F5344CB8AC3E}">
        <p14:creationId xmlns:p14="http://schemas.microsoft.com/office/powerpoint/2010/main" val="3190727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675AA-913B-B649-B8E2-7BDF86AE2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35CCDDF9-51EC-E348-893E-41B4D24928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692" y="1497082"/>
            <a:ext cx="7209352" cy="3863835"/>
          </a:xfrm>
        </p:spPr>
      </p:pic>
    </p:spTree>
    <p:extLst>
      <p:ext uri="{BB962C8B-B14F-4D97-AF65-F5344CB8AC3E}">
        <p14:creationId xmlns:p14="http://schemas.microsoft.com/office/powerpoint/2010/main" val="3038944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E8007-2D8A-9866-9113-47D5786AC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DCDE2-260C-1B57-FDA3-F6108C1E7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evidence betrays Faultline in system</a:t>
            </a:r>
          </a:p>
          <a:p>
            <a:pPr lvl="1"/>
            <a:r>
              <a:rPr lang="en-US" dirty="0"/>
              <a:t>Nearly all studies come from individual organizations</a:t>
            </a:r>
          </a:p>
          <a:p>
            <a:pPr lvl="1"/>
            <a:r>
              <a:rPr lang="en-US" dirty="0"/>
              <a:t>“Personalized medicine” requires lots of personalized data on lots of persons</a:t>
            </a:r>
          </a:p>
          <a:p>
            <a:pPr lvl="1"/>
            <a:r>
              <a:rPr lang="en-US" dirty="0"/>
              <a:t>Will AI systems capture sufficient data?</a:t>
            </a:r>
          </a:p>
          <a:p>
            <a:r>
              <a:rPr lang="en-US" dirty="0"/>
              <a:t>What about idiosyncrasies?</a:t>
            </a:r>
          </a:p>
          <a:p>
            <a:pPr lvl="1"/>
            <a:r>
              <a:rPr lang="en-US" dirty="0"/>
              <a:t>How do we elicit from the patients the complex information needed to diagnose illness and make appropriate recommendations?</a:t>
            </a:r>
          </a:p>
          <a:p>
            <a:pPr lvl="1"/>
            <a:r>
              <a:rPr lang="en-US" dirty="0"/>
              <a:t>Medical profession staunchly argues that AI can never be more than a complementary input </a:t>
            </a:r>
          </a:p>
        </p:txBody>
      </p:sp>
    </p:spTree>
    <p:extLst>
      <p:ext uri="{BB962C8B-B14F-4D97-AF65-F5344CB8AC3E}">
        <p14:creationId xmlns:p14="http://schemas.microsoft.com/office/powerpoint/2010/main" val="14699081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74B14-A9C4-9E0D-C3C1-0BDA4DDA3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Capture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DD91D-8DF9-22F8-6431-C73BF094F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AI development market is fragmented</a:t>
            </a:r>
          </a:p>
          <a:p>
            <a:pPr lvl="1"/>
            <a:r>
              <a:rPr lang="en-US" dirty="0"/>
              <a:t>Should be scale economies</a:t>
            </a:r>
          </a:p>
          <a:p>
            <a:pPr lvl="1"/>
            <a:r>
              <a:rPr lang="en-US" dirty="0"/>
              <a:t>EHR market is moderately concentrated</a:t>
            </a:r>
          </a:p>
          <a:p>
            <a:pPr lvl="1"/>
            <a:r>
              <a:rPr lang="en-US" dirty="0"/>
              <a:t>But…big names (IBM and Google) had limited success</a:t>
            </a:r>
          </a:p>
          <a:p>
            <a:pPr lvl="1"/>
            <a:r>
              <a:rPr lang="en-US" dirty="0"/>
              <a:t>Several dozen smaller firms</a:t>
            </a:r>
          </a:p>
          <a:p>
            <a:r>
              <a:rPr lang="en-US" dirty="0"/>
              <a:t>AI developers partner with provider organizations</a:t>
            </a:r>
          </a:p>
          <a:p>
            <a:pPr lvl="1"/>
            <a:r>
              <a:rPr lang="en-US" dirty="0"/>
              <a:t>Providers can choose their AI partner</a:t>
            </a:r>
          </a:p>
          <a:p>
            <a:pPr lvl="1"/>
            <a:r>
              <a:rPr lang="en-US" dirty="0"/>
              <a:t>Many health systems have large local market shares</a:t>
            </a:r>
          </a:p>
          <a:p>
            <a:pPr lvl="1"/>
            <a:r>
              <a:rPr lang="en-US" dirty="0"/>
              <a:t>Systems can translate AI gains into </a:t>
            </a:r>
            <a:r>
              <a:rPr lang="en-US"/>
              <a:t>additional profits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963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196CD-3D3F-5869-DA41-76BF52B50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ED2F5-D6BE-804D-D7E8-DD33277B0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4737907"/>
          </a:xfrm>
        </p:spPr>
        <p:txBody>
          <a:bodyPr>
            <a:normAutofit/>
          </a:bodyPr>
          <a:lstStyle/>
          <a:p>
            <a:r>
              <a:rPr lang="en-US" dirty="0"/>
              <a:t>New technologies may complement or substitute for labor inputs</a:t>
            </a:r>
          </a:p>
          <a:p>
            <a:r>
              <a:rPr lang="en-US" dirty="0"/>
              <a:t>Applies to AI in medical care</a:t>
            </a:r>
          </a:p>
          <a:p>
            <a:r>
              <a:rPr lang="en-US"/>
              <a:t>Prior </a:t>
            </a:r>
            <a:r>
              <a:rPr lang="en-US" dirty="0"/>
              <a:t>interventions attempt to enhance (disrupt?) the value chain</a:t>
            </a:r>
          </a:p>
          <a:p>
            <a:pPr lvl="1"/>
            <a:r>
              <a:rPr lang="en-US" dirty="0"/>
              <a:t>Met with resistance </a:t>
            </a:r>
          </a:p>
          <a:p>
            <a:pPr lvl="1"/>
            <a:r>
              <a:rPr lang="en-US" dirty="0"/>
              <a:t>Mixed results</a:t>
            </a:r>
          </a:p>
          <a:p>
            <a:r>
              <a:rPr lang="en-US" dirty="0"/>
              <a:t>AI is the latest and most promising intervention</a:t>
            </a:r>
          </a:p>
          <a:p>
            <a:r>
              <a:rPr lang="en-US" dirty="0"/>
              <a:t>Many obstacles to widespread adoption</a:t>
            </a:r>
          </a:p>
          <a:p>
            <a:pPr lvl="1"/>
            <a:r>
              <a:rPr lang="en-US" dirty="0"/>
              <a:t>“Unique” institutional features</a:t>
            </a:r>
          </a:p>
          <a:p>
            <a:pPr lvl="1"/>
            <a:r>
              <a:rPr lang="en-US" dirty="0"/>
              <a:t>Siloed data, rate regulations, scope of practice regulations, etc.</a:t>
            </a:r>
          </a:p>
          <a:p>
            <a:r>
              <a:rPr lang="en-US" dirty="0"/>
              <a:t>Unclear who will capture the value created by AI</a:t>
            </a:r>
          </a:p>
        </p:txBody>
      </p:sp>
    </p:spTree>
    <p:extLst>
      <p:ext uri="{BB962C8B-B14F-4D97-AF65-F5344CB8AC3E}">
        <p14:creationId xmlns:p14="http://schemas.microsoft.com/office/powerpoint/2010/main" val="8957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D4103-5915-826A-C634-4ACCB8E2C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“Captain of the Team”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E8AF8-9086-18AB-0934-2CE9EABC1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Fuchs (1974): MD is “Captain of the Team”</a:t>
            </a:r>
          </a:p>
          <a:p>
            <a:pPr lvl="1"/>
            <a:r>
              <a:rPr lang="en-US" dirty="0"/>
              <a:t>Commands resources along the value chain</a:t>
            </a:r>
          </a:p>
          <a:p>
            <a:pPr lvl="1"/>
            <a:r>
              <a:rPr lang="en-US" dirty="0"/>
              <a:t>Captures large share of the value</a:t>
            </a:r>
          </a:p>
          <a:p>
            <a:r>
              <a:rPr lang="en-US" dirty="0"/>
              <a:t>Arrow (1963): MD is agent for patient</a:t>
            </a:r>
          </a:p>
          <a:p>
            <a:pPr lvl="1"/>
            <a:r>
              <a:rPr lang="en-US" dirty="0"/>
              <a:t>Well-informed, controls resources, suppresses self-interest</a:t>
            </a:r>
          </a:p>
          <a:p>
            <a:pPr lvl="1"/>
            <a:r>
              <a:rPr lang="en-US" dirty="0"/>
              <a:t>“The social obligation for best practice is part of the commodity that the physician sells”</a:t>
            </a:r>
          </a:p>
          <a:p>
            <a:r>
              <a:rPr lang="en-US" dirty="0"/>
              <a:t>Value chain in which physicians control medical decision making (MDM) maximizes social welfare</a:t>
            </a:r>
          </a:p>
        </p:txBody>
      </p:sp>
    </p:spTree>
    <p:extLst>
      <p:ext uri="{BB962C8B-B14F-4D97-AF65-F5344CB8AC3E}">
        <p14:creationId xmlns:p14="http://schemas.microsoft.com/office/powerpoint/2010/main" val="2553738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DD666-5BF2-3FAE-FE87-4962508A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Rose-colored glasses?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2613A-000B-1D22-DBB8-102CFE2C2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evidence </a:t>
            </a:r>
          </a:p>
          <a:p>
            <a:pPr lvl="1"/>
            <a:r>
              <a:rPr lang="en-US" dirty="0"/>
              <a:t>Misaligned incentives</a:t>
            </a:r>
          </a:p>
          <a:p>
            <a:pPr lvl="2"/>
            <a:r>
              <a:rPr lang="en-US" dirty="0"/>
              <a:t>FFS Payments</a:t>
            </a:r>
          </a:p>
          <a:p>
            <a:pPr lvl="2"/>
            <a:r>
              <a:rPr lang="en-US" dirty="0"/>
              <a:t>Supplier induced demand</a:t>
            </a:r>
          </a:p>
          <a:p>
            <a:pPr lvl="1"/>
            <a:r>
              <a:rPr lang="en-US" dirty="0"/>
              <a:t>Medical practice variations</a:t>
            </a:r>
          </a:p>
          <a:p>
            <a:pPr lvl="1"/>
            <a:r>
              <a:rPr lang="en-US" dirty="0"/>
              <a:t>Substandard quality </a:t>
            </a:r>
          </a:p>
          <a:p>
            <a:r>
              <a:rPr lang="en-US" dirty="0"/>
              <a:t>Implication: Imperfect MDM in MD-dominated value chain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44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5BBD-65A7-65DF-1B13-244DD272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Chain with Oversight  1975-2020 (</a:t>
            </a:r>
            <a:r>
              <a:rPr lang="en-US" dirty="0" err="1"/>
              <a:t>ish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CAC08-21A2-2BA4-4F43-6699C7F6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Pt. presents                                             Treatment              </a:t>
            </a:r>
            <a:r>
              <a:rPr lang="en-US" dirty="0" err="1"/>
              <a:t>Treatment</a:t>
            </a:r>
            <a:r>
              <a:rPr lang="en-US" dirty="0"/>
              <a:t> and </a:t>
            </a:r>
          </a:p>
          <a:p>
            <a:pPr marL="0" indent="0">
              <a:buNone/>
            </a:pPr>
            <a:r>
              <a:rPr lang="en-US" dirty="0"/>
              <a:t>with illness                Diagnosis                 Rec’d                       Resolution</a:t>
            </a:r>
          </a:p>
          <a:p>
            <a:pPr marL="0" indent="0">
              <a:buNone/>
            </a:pPr>
            <a:r>
              <a:rPr lang="en-US" dirty="0"/>
              <a:t>                                       (MD)                     (MD?)                          (MD)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UR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PORTS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CDS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9BEA424-027F-AA78-A8A2-97F07080F7BC}"/>
              </a:ext>
            </a:extLst>
          </p:cNvPr>
          <p:cNvSpPr/>
          <p:nvPr/>
        </p:nvSpPr>
        <p:spPr>
          <a:xfrm>
            <a:off x="2745875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0BE206B-406A-708B-CC04-5853C271E96E}"/>
              </a:ext>
            </a:extLst>
          </p:cNvPr>
          <p:cNvSpPr/>
          <p:nvPr/>
        </p:nvSpPr>
        <p:spPr>
          <a:xfrm>
            <a:off x="5341672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AFA7949-43E3-EEEA-E6A9-C366B7F8C5D6}"/>
              </a:ext>
            </a:extLst>
          </p:cNvPr>
          <p:cNvSpPr/>
          <p:nvPr/>
        </p:nvSpPr>
        <p:spPr>
          <a:xfrm>
            <a:off x="7665147" y="23070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A486C50C-55DB-D198-EAE1-B023F48C0777}"/>
              </a:ext>
            </a:extLst>
          </p:cNvPr>
          <p:cNvSpPr/>
          <p:nvPr/>
        </p:nvSpPr>
        <p:spPr>
          <a:xfrm>
            <a:off x="6811613" y="3172788"/>
            <a:ext cx="484632" cy="9784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54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444DA-4159-3143-9E6C-D11F9454B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Third-Party 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02843-1FA1-B14D-D04C-7F0F0A415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Hospital peer review (1950s+)</a:t>
            </a:r>
          </a:p>
          <a:p>
            <a:r>
              <a:rPr lang="en-US" dirty="0"/>
              <a:t>PSROs, PROs, and Second Surgical Opinion Programs (1970s-80s)</a:t>
            </a:r>
          </a:p>
          <a:p>
            <a:pPr lvl="1"/>
            <a:r>
              <a:rPr lang="en-US" dirty="0"/>
              <a:t>Federal programs</a:t>
            </a:r>
          </a:p>
          <a:p>
            <a:pPr lvl="1"/>
            <a:r>
              <a:rPr lang="en-US" dirty="0"/>
              <a:t>Expert panels</a:t>
            </a:r>
          </a:p>
          <a:p>
            <a:pPr lvl="1"/>
            <a:r>
              <a:rPr lang="en-US" dirty="0"/>
              <a:t>Mandates and information</a:t>
            </a:r>
          </a:p>
          <a:p>
            <a:pPr lvl="1"/>
            <a:r>
              <a:rPr lang="en-US" dirty="0"/>
              <a:t>Few teeth; little impact</a:t>
            </a:r>
          </a:p>
          <a:p>
            <a:r>
              <a:rPr lang="en-US" dirty="0"/>
              <a:t>Utilization Review (1990s)</a:t>
            </a:r>
          </a:p>
          <a:p>
            <a:pPr lvl="1"/>
            <a:r>
              <a:rPr lang="en-US" dirty="0"/>
              <a:t>Private sector</a:t>
            </a:r>
          </a:p>
          <a:p>
            <a:pPr lvl="1"/>
            <a:r>
              <a:rPr lang="en-US" dirty="0"/>
              <a:t>Expert panels</a:t>
            </a:r>
          </a:p>
          <a:p>
            <a:pPr lvl="1"/>
            <a:r>
              <a:rPr lang="en-US" dirty="0"/>
              <a:t>Mandates with formal algorithms</a:t>
            </a:r>
          </a:p>
          <a:p>
            <a:pPr lvl="1"/>
            <a:r>
              <a:rPr lang="en-US" dirty="0"/>
              <a:t>Limited success, unlimited backlash</a:t>
            </a:r>
          </a:p>
          <a:p>
            <a:pPr lvl="1"/>
            <a:r>
              <a:rPr lang="en-US" dirty="0"/>
              <a:t>Transition to purely informative</a:t>
            </a:r>
          </a:p>
        </p:txBody>
      </p:sp>
    </p:spTree>
    <p:extLst>
      <p:ext uri="{BB962C8B-B14F-4D97-AF65-F5344CB8AC3E}">
        <p14:creationId xmlns:p14="http://schemas.microsoft.com/office/powerpoint/2010/main" val="224968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B62B8-C17F-BD13-CCD6-D6462524A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F0CBF-3E17-188C-A200-DB212ED2E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380"/>
            <a:ext cx="10515600" cy="5232583"/>
          </a:xfrm>
        </p:spPr>
        <p:txBody>
          <a:bodyPr>
            <a:normAutofit/>
          </a:bodyPr>
          <a:lstStyle/>
          <a:p>
            <a:r>
              <a:rPr lang="en-US" dirty="0"/>
              <a:t>Patient Outcome Research Teams</a:t>
            </a:r>
          </a:p>
          <a:p>
            <a:pPr lvl="1"/>
            <a:r>
              <a:rPr lang="en-US" dirty="0"/>
              <a:t>Federal program</a:t>
            </a:r>
          </a:p>
          <a:p>
            <a:pPr lvl="1"/>
            <a:r>
              <a:rPr lang="en-US" dirty="0"/>
              <a:t>Informative</a:t>
            </a:r>
          </a:p>
          <a:p>
            <a:r>
              <a:rPr lang="en-US" dirty="0"/>
              <a:t>Treatment Protocols</a:t>
            </a:r>
          </a:p>
          <a:p>
            <a:pPr lvl="1"/>
            <a:r>
              <a:rPr lang="en-US" dirty="0"/>
              <a:t>Decision trees</a:t>
            </a:r>
          </a:p>
          <a:p>
            <a:pPr lvl="1"/>
            <a:r>
              <a:rPr lang="en-US" dirty="0"/>
              <a:t>From initial testing to treatment decisions	</a:t>
            </a:r>
          </a:p>
          <a:p>
            <a:r>
              <a:rPr lang="en-US" dirty="0"/>
              <a:t>Clinical Decision Support</a:t>
            </a:r>
          </a:p>
          <a:p>
            <a:pPr lvl="1"/>
            <a:r>
              <a:rPr lang="en-US" dirty="0"/>
              <a:t>Incorporated into Electronic Health Records</a:t>
            </a:r>
          </a:p>
          <a:p>
            <a:pPr lvl="1"/>
            <a:r>
              <a:rPr lang="en-US" dirty="0"/>
              <a:t>Largely informative</a:t>
            </a:r>
          </a:p>
          <a:p>
            <a:r>
              <a:rPr lang="en-US" dirty="0"/>
              <a:t>Pay for performance</a:t>
            </a:r>
          </a:p>
          <a:p>
            <a:pPr lvl="1"/>
            <a:r>
              <a:rPr lang="en-US" dirty="0"/>
              <a:t>Bonuses for following treatment protocols</a:t>
            </a:r>
          </a:p>
        </p:txBody>
      </p:sp>
    </p:spTree>
    <p:extLst>
      <p:ext uri="{BB962C8B-B14F-4D97-AF65-F5344CB8AC3E}">
        <p14:creationId xmlns:p14="http://schemas.microsoft.com/office/powerpoint/2010/main" val="183837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55179-CB2B-7812-85B3-02139218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77340A55-CDCA-DACB-3AE5-F20237AD76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082" y="86878"/>
            <a:ext cx="5488485" cy="677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386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FD90-0B23-AC34-797F-29A404C0B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Inevitable Tension: Norms vs. Idiosyncrasies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274D1-E205-DB56-81B3-F7B34762B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018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33E6EAEC-E84A-4312-2225-226698E26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914" y="1558456"/>
            <a:ext cx="3419060" cy="529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285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1411</Words>
  <Application>Microsoft Office PowerPoint</Application>
  <PresentationFormat>Widescreen</PresentationFormat>
  <Paragraphs>244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Garamond</vt:lpstr>
      <vt:lpstr>Symbol</vt:lpstr>
      <vt:lpstr>Office Theme</vt:lpstr>
      <vt:lpstr>PowerPoint Presentation</vt:lpstr>
      <vt:lpstr>Traditional Healthcare Value Chain</vt:lpstr>
      <vt:lpstr>The “Captain of the Team”</vt:lpstr>
      <vt:lpstr>Rose-colored glasses?</vt:lpstr>
      <vt:lpstr>Value Chain with Oversight  1975-2020 (ish)</vt:lpstr>
      <vt:lpstr>History of Third-Party Interventions</vt:lpstr>
      <vt:lpstr>PowerPoint Presentation</vt:lpstr>
      <vt:lpstr>PowerPoint Presentation</vt:lpstr>
      <vt:lpstr>Inevitable Tension: Norms vs. Idiosyncrasies</vt:lpstr>
      <vt:lpstr>PowerPoint Presentation</vt:lpstr>
      <vt:lpstr>PowerPoint Presentation</vt:lpstr>
      <vt:lpstr>Economics of AI</vt:lpstr>
      <vt:lpstr>Value Chain with AI</vt:lpstr>
      <vt:lpstr>AI Influences Two Types of Medical Tasks</vt:lpstr>
      <vt:lpstr>Most common billed tasks differ by specialty</vt:lpstr>
      <vt:lpstr>Tasks don’t exactly matched billing codes</vt:lpstr>
      <vt:lpstr>Substitution to allied medical personnel </vt:lpstr>
      <vt:lpstr>PowerPoint Presentation</vt:lpstr>
      <vt:lpstr>Three Barriers: Costs, Rules, and Resistance</vt:lpstr>
      <vt:lpstr>PowerPoint Presentation</vt:lpstr>
      <vt:lpstr>Payment Reform and AI</vt:lpstr>
      <vt:lpstr>Impact on Physicians</vt:lpstr>
      <vt:lpstr>PowerPoint Presentation</vt:lpstr>
      <vt:lpstr>GIGO</vt:lpstr>
      <vt:lpstr>Value Capture</vt:lpstr>
      <vt:lpstr>Conclusion</vt:lpstr>
    </vt:vector>
  </TitlesOfParts>
  <Company>Kellogg School of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Dranove</dc:creator>
  <cp:lastModifiedBy>David Dranove</cp:lastModifiedBy>
  <cp:revision>19</cp:revision>
  <dcterms:created xsi:type="dcterms:W3CDTF">2022-08-24T12:15:33Z</dcterms:created>
  <dcterms:modified xsi:type="dcterms:W3CDTF">2022-09-22T12:32:36Z</dcterms:modified>
</cp:coreProperties>
</file>