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76" r:id="rId6"/>
    <p:sldId id="261" r:id="rId7"/>
    <p:sldId id="262" r:id="rId8"/>
    <p:sldId id="277" r:id="rId9"/>
    <p:sldId id="263" r:id="rId10"/>
    <p:sldId id="264" r:id="rId11"/>
    <p:sldId id="267" r:id="rId12"/>
    <p:sldId id="265" r:id="rId13"/>
    <p:sldId id="269" r:id="rId14"/>
    <p:sldId id="266" r:id="rId15"/>
    <p:sldId id="268" r:id="rId16"/>
    <p:sldId id="279" r:id="rId17"/>
    <p:sldId id="271" r:id="rId18"/>
    <p:sldId id="278" r:id="rId19"/>
    <p:sldId id="272" r:id="rId20"/>
    <p:sldId id="273" r:id="rId21"/>
    <p:sldId id="274"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6"/>
    <p:restoredTop sz="95865"/>
  </p:normalViewPr>
  <p:slideViewPr>
    <p:cSldViewPr snapToGrid="0" snapToObjects="1">
      <p:cViewPr>
        <p:scale>
          <a:sx n="109" d="100"/>
          <a:sy n="109" d="100"/>
        </p:scale>
        <p:origin x="552" y="2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19FA3D-2938-AE57-7BF4-04BDC3FE888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9D2C2F2-4EC4-A136-C63A-6E587AFF45A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AF8087D-D190-7FCB-4ACE-2D65029AE1B9}"/>
              </a:ext>
            </a:extLst>
          </p:cNvPr>
          <p:cNvSpPr>
            <a:spLocks noGrp="1"/>
          </p:cNvSpPr>
          <p:nvPr>
            <p:ph type="dt" sz="half" idx="10"/>
          </p:nvPr>
        </p:nvSpPr>
        <p:spPr/>
        <p:txBody>
          <a:bodyPr/>
          <a:lstStyle/>
          <a:p>
            <a:fld id="{4D63C9A8-D288-2046-9229-F025283F05B0}" type="datetimeFigureOut">
              <a:rPr lang="en-US" smtClean="0"/>
              <a:t>7/24/22</a:t>
            </a:fld>
            <a:endParaRPr lang="en-US"/>
          </a:p>
        </p:txBody>
      </p:sp>
      <p:sp>
        <p:nvSpPr>
          <p:cNvPr id="5" name="Footer Placeholder 4">
            <a:extLst>
              <a:ext uri="{FF2B5EF4-FFF2-40B4-BE49-F238E27FC236}">
                <a16:creationId xmlns:a16="http://schemas.microsoft.com/office/drawing/2014/main" id="{AFCADFBB-8C84-A573-8169-B68590C0184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BD886A6-2284-CEB6-822E-7F5C8EE8AE73}"/>
              </a:ext>
            </a:extLst>
          </p:cNvPr>
          <p:cNvSpPr>
            <a:spLocks noGrp="1"/>
          </p:cNvSpPr>
          <p:nvPr>
            <p:ph type="sldNum" sz="quarter" idx="12"/>
          </p:nvPr>
        </p:nvSpPr>
        <p:spPr/>
        <p:txBody>
          <a:bodyPr/>
          <a:lstStyle/>
          <a:p>
            <a:fld id="{D83FB685-2970-0549-AFA6-DB1617E49659}" type="slidenum">
              <a:rPr lang="en-US" smtClean="0"/>
              <a:t>‹#›</a:t>
            </a:fld>
            <a:endParaRPr lang="en-US"/>
          </a:p>
        </p:txBody>
      </p:sp>
    </p:spTree>
    <p:extLst>
      <p:ext uri="{BB962C8B-B14F-4D97-AF65-F5344CB8AC3E}">
        <p14:creationId xmlns:p14="http://schemas.microsoft.com/office/powerpoint/2010/main" val="3272641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1987A-3C55-4060-6246-C16F48F1F6C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9248ADD-253C-2379-3CDC-6BE3168D30F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F5D7108-BE2B-3EB9-2C00-5545F207D14C}"/>
              </a:ext>
            </a:extLst>
          </p:cNvPr>
          <p:cNvSpPr>
            <a:spLocks noGrp="1"/>
          </p:cNvSpPr>
          <p:nvPr>
            <p:ph type="dt" sz="half" idx="10"/>
          </p:nvPr>
        </p:nvSpPr>
        <p:spPr/>
        <p:txBody>
          <a:bodyPr/>
          <a:lstStyle/>
          <a:p>
            <a:fld id="{4D63C9A8-D288-2046-9229-F025283F05B0}" type="datetimeFigureOut">
              <a:rPr lang="en-US" smtClean="0"/>
              <a:t>7/24/22</a:t>
            </a:fld>
            <a:endParaRPr lang="en-US"/>
          </a:p>
        </p:txBody>
      </p:sp>
      <p:sp>
        <p:nvSpPr>
          <p:cNvPr id="5" name="Footer Placeholder 4">
            <a:extLst>
              <a:ext uri="{FF2B5EF4-FFF2-40B4-BE49-F238E27FC236}">
                <a16:creationId xmlns:a16="http://schemas.microsoft.com/office/drawing/2014/main" id="{08A55ED9-319A-7FE8-C941-F9C17EC949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4948F1-5C80-8455-C825-8E6909C1A84B}"/>
              </a:ext>
            </a:extLst>
          </p:cNvPr>
          <p:cNvSpPr>
            <a:spLocks noGrp="1"/>
          </p:cNvSpPr>
          <p:nvPr>
            <p:ph type="sldNum" sz="quarter" idx="12"/>
          </p:nvPr>
        </p:nvSpPr>
        <p:spPr/>
        <p:txBody>
          <a:bodyPr/>
          <a:lstStyle/>
          <a:p>
            <a:fld id="{D83FB685-2970-0549-AFA6-DB1617E49659}" type="slidenum">
              <a:rPr lang="en-US" smtClean="0"/>
              <a:t>‹#›</a:t>
            </a:fld>
            <a:endParaRPr lang="en-US"/>
          </a:p>
        </p:txBody>
      </p:sp>
    </p:spTree>
    <p:extLst>
      <p:ext uri="{BB962C8B-B14F-4D97-AF65-F5344CB8AC3E}">
        <p14:creationId xmlns:p14="http://schemas.microsoft.com/office/powerpoint/2010/main" val="23230995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D5A345A-823C-FFD9-5899-63E821C8DD4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E7E619A-59F5-71F3-A36C-77CB92B597F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96ADBE-318D-067D-1AE2-9B9AD8DB3168}"/>
              </a:ext>
            </a:extLst>
          </p:cNvPr>
          <p:cNvSpPr>
            <a:spLocks noGrp="1"/>
          </p:cNvSpPr>
          <p:nvPr>
            <p:ph type="dt" sz="half" idx="10"/>
          </p:nvPr>
        </p:nvSpPr>
        <p:spPr/>
        <p:txBody>
          <a:bodyPr/>
          <a:lstStyle/>
          <a:p>
            <a:fld id="{4D63C9A8-D288-2046-9229-F025283F05B0}" type="datetimeFigureOut">
              <a:rPr lang="en-US" smtClean="0"/>
              <a:t>7/24/22</a:t>
            </a:fld>
            <a:endParaRPr lang="en-US"/>
          </a:p>
        </p:txBody>
      </p:sp>
      <p:sp>
        <p:nvSpPr>
          <p:cNvPr id="5" name="Footer Placeholder 4">
            <a:extLst>
              <a:ext uri="{FF2B5EF4-FFF2-40B4-BE49-F238E27FC236}">
                <a16:creationId xmlns:a16="http://schemas.microsoft.com/office/drawing/2014/main" id="{279BB6C4-742F-6DE9-5768-0E08F01D35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5D2D805-8DE5-7F76-3857-2E1405F8765D}"/>
              </a:ext>
            </a:extLst>
          </p:cNvPr>
          <p:cNvSpPr>
            <a:spLocks noGrp="1"/>
          </p:cNvSpPr>
          <p:nvPr>
            <p:ph type="sldNum" sz="quarter" idx="12"/>
          </p:nvPr>
        </p:nvSpPr>
        <p:spPr/>
        <p:txBody>
          <a:bodyPr/>
          <a:lstStyle/>
          <a:p>
            <a:fld id="{D83FB685-2970-0549-AFA6-DB1617E49659}" type="slidenum">
              <a:rPr lang="en-US" smtClean="0"/>
              <a:t>‹#›</a:t>
            </a:fld>
            <a:endParaRPr lang="en-US"/>
          </a:p>
        </p:txBody>
      </p:sp>
    </p:spTree>
    <p:extLst>
      <p:ext uri="{BB962C8B-B14F-4D97-AF65-F5344CB8AC3E}">
        <p14:creationId xmlns:p14="http://schemas.microsoft.com/office/powerpoint/2010/main" val="37719125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299ED4-8781-B21E-9BCD-2858CE38492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803B641-E4D4-90EA-1F54-DCF47E7E8DB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A7E884-807F-872F-80EB-6720F492B5B5}"/>
              </a:ext>
            </a:extLst>
          </p:cNvPr>
          <p:cNvSpPr>
            <a:spLocks noGrp="1"/>
          </p:cNvSpPr>
          <p:nvPr>
            <p:ph type="dt" sz="half" idx="10"/>
          </p:nvPr>
        </p:nvSpPr>
        <p:spPr/>
        <p:txBody>
          <a:bodyPr/>
          <a:lstStyle/>
          <a:p>
            <a:fld id="{4D63C9A8-D288-2046-9229-F025283F05B0}" type="datetimeFigureOut">
              <a:rPr lang="en-US" smtClean="0"/>
              <a:t>7/24/22</a:t>
            </a:fld>
            <a:endParaRPr lang="en-US"/>
          </a:p>
        </p:txBody>
      </p:sp>
      <p:sp>
        <p:nvSpPr>
          <p:cNvPr id="5" name="Footer Placeholder 4">
            <a:extLst>
              <a:ext uri="{FF2B5EF4-FFF2-40B4-BE49-F238E27FC236}">
                <a16:creationId xmlns:a16="http://schemas.microsoft.com/office/drawing/2014/main" id="{E52C081F-8C35-480E-B6A9-240A088563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2A2049B-6D62-C72F-742B-1F941BF7978E}"/>
              </a:ext>
            </a:extLst>
          </p:cNvPr>
          <p:cNvSpPr>
            <a:spLocks noGrp="1"/>
          </p:cNvSpPr>
          <p:nvPr>
            <p:ph type="sldNum" sz="quarter" idx="12"/>
          </p:nvPr>
        </p:nvSpPr>
        <p:spPr/>
        <p:txBody>
          <a:bodyPr/>
          <a:lstStyle/>
          <a:p>
            <a:fld id="{D83FB685-2970-0549-AFA6-DB1617E49659}" type="slidenum">
              <a:rPr lang="en-US" smtClean="0"/>
              <a:t>‹#›</a:t>
            </a:fld>
            <a:endParaRPr lang="en-US"/>
          </a:p>
        </p:txBody>
      </p:sp>
    </p:spTree>
    <p:extLst>
      <p:ext uri="{BB962C8B-B14F-4D97-AF65-F5344CB8AC3E}">
        <p14:creationId xmlns:p14="http://schemas.microsoft.com/office/powerpoint/2010/main" val="6359527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6265AD-0892-74BB-4C1D-09E41148143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68F87DF-D3D5-2190-57BC-2C0108F19D4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06118E9-5634-3CD3-42BC-16D7FD12ACD4}"/>
              </a:ext>
            </a:extLst>
          </p:cNvPr>
          <p:cNvSpPr>
            <a:spLocks noGrp="1"/>
          </p:cNvSpPr>
          <p:nvPr>
            <p:ph type="dt" sz="half" idx="10"/>
          </p:nvPr>
        </p:nvSpPr>
        <p:spPr/>
        <p:txBody>
          <a:bodyPr/>
          <a:lstStyle/>
          <a:p>
            <a:fld id="{4D63C9A8-D288-2046-9229-F025283F05B0}" type="datetimeFigureOut">
              <a:rPr lang="en-US" smtClean="0"/>
              <a:t>7/24/22</a:t>
            </a:fld>
            <a:endParaRPr lang="en-US"/>
          </a:p>
        </p:txBody>
      </p:sp>
      <p:sp>
        <p:nvSpPr>
          <p:cNvPr id="5" name="Footer Placeholder 4">
            <a:extLst>
              <a:ext uri="{FF2B5EF4-FFF2-40B4-BE49-F238E27FC236}">
                <a16:creationId xmlns:a16="http://schemas.microsoft.com/office/drawing/2014/main" id="{D760DDE4-3402-6DC4-B6C3-411E39FAA6F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EDAC7AF-F5D3-BC73-2306-362F182E530C}"/>
              </a:ext>
            </a:extLst>
          </p:cNvPr>
          <p:cNvSpPr>
            <a:spLocks noGrp="1"/>
          </p:cNvSpPr>
          <p:nvPr>
            <p:ph type="sldNum" sz="quarter" idx="12"/>
          </p:nvPr>
        </p:nvSpPr>
        <p:spPr/>
        <p:txBody>
          <a:bodyPr/>
          <a:lstStyle/>
          <a:p>
            <a:fld id="{D83FB685-2970-0549-AFA6-DB1617E49659}" type="slidenum">
              <a:rPr lang="en-US" smtClean="0"/>
              <a:t>‹#›</a:t>
            </a:fld>
            <a:endParaRPr lang="en-US"/>
          </a:p>
        </p:txBody>
      </p:sp>
    </p:spTree>
    <p:extLst>
      <p:ext uri="{BB962C8B-B14F-4D97-AF65-F5344CB8AC3E}">
        <p14:creationId xmlns:p14="http://schemas.microsoft.com/office/powerpoint/2010/main" val="25245312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EE620F-E210-5D76-0FD3-DAAE34EC060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5E1ED24-7D5F-20F4-2A17-FB812898483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E89D7F5-81F0-1A2B-2FBD-4C593F898A3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4A8CD34-8480-8A95-0A03-2C196B8A0CB2}"/>
              </a:ext>
            </a:extLst>
          </p:cNvPr>
          <p:cNvSpPr>
            <a:spLocks noGrp="1"/>
          </p:cNvSpPr>
          <p:nvPr>
            <p:ph type="dt" sz="half" idx="10"/>
          </p:nvPr>
        </p:nvSpPr>
        <p:spPr/>
        <p:txBody>
          <a:bodyPr/>
          <a:lstStyle/>
          <a:p>
            <a:fld id="{4D63C9A8-D288-2046-9229-F025283F05B0}" type="datetimeFigureOut">
              <a:rPr lang="en-US" smtClean="0"/>
              <a:t>7/24/22</a:t>
            </a:fld>
            <a:endParaRPr lang="en-US"/>
          </a:p>
        </p:txBody>
      </p:sp>
      <p:sp>
        <p:nvSpPr>
          <p:cNvPr id="6" name="Footer Placeholder 5">
            <a:extLst>
              <a:ext uri="{FF2B5EF4-FFF2-40B4-BE49-F238E27FC236}">
                <a16:creationId xmlns:a16="http://schemas.microsoft.com/office/drawing/2014/main" id="{89E73D9E-48CB-BA1E-2DAA-A94D2899698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8729853-390F-A3D6-D41F-2B14E7B9488D}"/>
              </a:ext>
            </a:extLst>
          </p:cNvPr>
          <p:cNvSpPr>
            <a:spLocks noGrp="1"/>
          </p:cNvSpPr>
          <p:nvPr>
            <p:ph type="sldNum" sz="quarter" idx="12"/>
          </p:nvPr>
        </p:nvSpPr>
        <p:spPr/>
        <p:txBody>
          <a:bodyPr/>
          <a:lstStyle/>
          <a:p>
            <a:fld id="{D83FB685-2970-0549-AFA6-DB1617E49659}" type="slidenum">
              <a:rPr lang="en-US" smtClean="0"/>
              <a:t>‹#›</a:t>
            </a:fld>
            <a:endParaRPr lang="en-US"/>
          </a:p>
        </p:txBody>
      </p:sp>
    </p:spTree>
    <p:extLst>
      <p:ext uri="{BB962C8B-B14F-4D97-AF65-F5344CB8AC3E}">
        <p14:creationId xmlns:p14="http://schemas.microsoft.com/office/powerpoint/2010/main" val="1986174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EE4B0-6F21-C11A-9B8D-2105D358B08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A228382-E8A7-9F1E-E8EE-8E36F70DB80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BC7803D-C35B-9FC2-12A7-E9085FBC4DA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7C692B2-B965-320E-3E27-829273C6A24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BD50006-9597-8447-C913-101D55882F0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83BEB5A-C929-9877-6A50-31597A6513AD}"/>
              </a:ext>
            </a:extLst>
          </p:cNvPr>
          <p:cNvSpPr>
            <a:spLocks noGrp="1"/>
          </p:cNvSpPr>
          <p:nvPr>
            <p:ph type="dt" sz="half" idx="10"/>
          </p:nvPr>
        </p:nvSpPr>
        <p:spPr/>
        <p:txBody>
          <a:bodyPr/>
          <a:lstStyle/>
          <a:p>
            <a:fld id="{4D63C9A8-D288-2046-9229-F025283F05B0}" type="datetimeFigureOut">
              <a:rPr lang="en-US" smtClean="0"/>
              <a:t>7/24/22</a:t>
            </a:fld>
            <a:endParaRPr lang="en-US"/>
          </a:p>
        </p:txBody>
      </p:sp>
      <p:sp>
        <p:nvSpPr>
          <p:cNvPr id="8" name="Footer Placeholder 7">
            <a:extLst>
              <a:ext uri="{FF2B5EF4-FFF2-40B4-BE49-F238E27FC236}">
                <a16:creationId xmlns:a16="http://schemas.microsoft.com/office/drawing/2014/main" id="{F593684E-C2CB-A54D-9FE8-6D7CE4FB1DC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B642D0D-DA02-0595-07E6-783CC139AC49}"/>
              </a:ext>
            </a:extLst>
          </p:cNvPr>
          <p:cNvSpPr>
            <a:spLocks noGrp="1"/>
          </p:cNvSpPr>
          <p:nvPr>
            <p:ph type="sldNum" sz="quarter" idx="12"/>
          </p:nvPr>
        </p:nvSpPr>
        <p:spPr/>
        <p:txBody>
          <a:bodyPr/>
          <a:lstStyle/>
          <a:p>
            <a:fld id="{D83FB685-2970-0549-AFA6-DB1617E49659}" type="slidenum">
              <a:rPr lang="en-US" smtClean="0"/>
              <a:t>‹#›</a:t>
            </a:fld>
            <a:endParaRPr lang="en-US"/>
          </a:p>
        </p:txBody>
      </p:sp>
    </p:spTree>
    <p:extLst>
      <p:ext uri="{BB962C8B-B14F-4D97-AF65-F5344CB8AC3E}">
        <p14:creationId xmlns:p14="http://schemas.microsoft.com/office/powerpoint/2010/main" val="10421781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DBEA9B-0A5B-2941-B07E-3C8FD0F964F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231C976-AD7C-5B09-E02B-D4BC5AA43B95}"/>
              </a:ext>
            </a:extLst>
          </p:cNvPr>
          <p:cNvSpPr>
            <a:spLocks noGrp="1"/>
          </p:cNvSpPr>
          <p:nvPr>
            <p:ph type="dt" sz="half" idx="10"/>
          </p:nvPr>
        </p:nvSpPr>
        <p:spPr/>
        <p:txBody>
          <a:bodyPr/>
          <a:lstStyle/>
          <a:p>
            <a:fld id="{4D63C9A8-D288-2046-9229-F025283F05B0}" type="datetimeFigureOut">
              <a:rPr lang="en-US" smtClean="0"/>
              <a:t>7/24/22</a:t>
            </a:fld>
            <a:endParaRPr lang="en-US"/>
          </a:p>
        </p:txBody>
      </p:sp>
      <p:sp>
        <p:nvSpPr>
          <p:cNvPr id="4" name="Footer Placeholder 3">
            <a:extLst>
              <a:ext uri="{FF2B5EF4-FFF2-40B4-BE49-F238E27FC236}">
                <a16:creationId xmlns:a16="http://schemas.microsoft.com/office/drawing/2014/main" id="{C714EAA5-89D7-56CD-3271-218639FEDA3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24A8CF6-4287-4915-65C3-14F09501DD3E}"/>
              </a:ext>
            </a:extLst>
          </p:cNvPr>
          <p:cNvSpPr>
            <a:spLocks noGrp="1"/>
          </p:cNvSpPr>
          <p:nvPr>
            <p:ph type="sldNum" sz="quarter" idx="12"/>
          </p:nvPr>
        </p:nvSpPr>
        <p:spPr/>
        <p:txBody>
          <a:bodyPr/>
          <a:lstStyle/>
          <a:p>
            <a:fld id="{D83FB685-2970-0549-AFA6-DB1617E49659}" type="slidenum">
              <a:rPr lang="en-US" smtClean="0"/>
              <a:t>‹#›</a:t>
            </a:fld>
            <a:endParaRPr lang="en-US"/>
          </a:p>
        </p:txBody>
      </p:sp>
    </p:spTree>
    <p:extLst>
      <p:ext uri="{BB962C8B-B14F-4D97-AF65-F5344CB8AC3E}">
        <p14:creationId xmlns:p14="http://schemas.microsoft.com/office/powerpoint/2010/main" val="3047529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D6508D7-B4F2-1E0F-C7B0-AD56C54C7E97}"/>
              </a:ext>
            </a:extLst>
          </p:cNvPr>
          <p:cNvSpPr>
            <a:spLocks noGrp="1"/>
          </p:cNvSpPr>
          <p:nvPr>
            <p:ph type="dt" sz="half" idx="10"/>
          </p:nvPr>
        </p:nvSpPr>
        <p:spPr/>
        <p:txBody>
          <a:bodyPr/>
          <a:lstStyle/>
          <a:p>
            <a:fld id="{4D63C9A8-D288-2046-9229-F025283F05B0}" type="datetimeFigureOut">
              <a:rPr lang="en-US" smtClean="0"/>
              <a:t>7/24/22</a:t>
            </a:fld>
            <a:endParaRPr lang="en-US"/>
          </a:p>
        </p:txBody>
      </p:sp>
      <p:sp>
        <p:nvSpPr>
          <p:cNvPr id="3" name="Footer Placeholder 2">
            <a:extLst>
              <a:ext uri="{FF2B5EF4-FFF2-40B4-BE49-F238E27FC236}">
                <a16:creationId xmlns:a16="http://schemas.microsoft.com/office/drawing/2014/main" id="{C0D0E7F9-3FE8-442A-55AD-018D6E528DE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CE7CC21-8EEE-2EE1-2F9E-2F1AB563F3A4}"/>
              </a:ext>
            </a:extLst>
          </p:cNvPr>
          <p:cNvSpPr>
            <a:spLocks noGrp="1"/>
          </p:cNvSpPr>
          <p:nvPr>
            <p:ph type="sldNum" sz="quarter" idx="12"/>
          </p:nvPr>
        </p:nvSpPr>
        <p:spPr/>
        <p:txBody>
          <a:bodyPr/>
          <a:lstStyle/>
          <a:p>
            <a:fld id="{D83FB685-2970-0549-AFA6-DB1617E49659}" type="slidenum">
              <a:rPr lang="en-US" smtClean="0"/>
              <a:t>‹#›</a:t>
            </a:fld>
            <a:endParaRPr lang="en-US"/>
          </a:p>
        </p:txBody>
      </p:sp>
    </p:spTree>
    <p:extLst>
      <p:ext uri="{BB962C8B-B14F-4D97-AF65-F5344CB8AC3E}">
        <p14:creationId xmlns:p14="http://schemas.microsoft.com/office/powerpoint/2010/main" val="18904005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19E695-2BA0-494B-9996-47A5BE2D7D4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D576BFE-BD76-A31B-5C81-41A72B4383B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737454D-E777-C6C0-0E2C-E8A6371FB0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1331798-6240-AF1B-8180-EE4D1D19CA34}"/>
              </a:ext>
            </a:extLst>
          </p:cNvPr>
          <p:cNvSpPr>
            <a:spLocks noGrp="1"/>
          </p:cNvSpPr>
          <p:nvPr>
            <p:ph type="dt" sz="half" idx="10"/>
          </p:nvPr>
        </p:nvSpPr>
        <p:spPr/>
        <p:txBody>
          <a:bodyPr/>
          <a:lstStyle/>
          <a:p>
            <a:fld id="{4D63C9A8-D288-2046-9229-F025283F05B0}" type="datetimeFigureOut">
              <a:rPr lang="en-US" smtClean="0"/>
              <a:t>7/24/22</a:t>
            </a:fld>
            <a:endParaRPr lang="en-US"/>
          </a:p>
        </p:txBody>
      </p:sp>
      <p:sp>
        <p:nvSpPr>
          <p:cNvPr id="6" name="Footer Placeholder 5">
            <a:extLst>
              <a:ext uri="{FF2B5EF4-FFF2-40B4-BE49-F238E27FC236}">
                <a16:creationId xmlns:a16="http://schemas.microsoft.com/office/drawing/2014/main" id="{AF62AE4E-CA91-E6A1-7D50-3610C50B6B0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2AE2DF0-DFD1-8D57-E7A0-BB1BC3F5017D}"/>
              </a:ext>
            </a:extLst>
          </p:cNvPr>
          <p:cNvSpPr>
            <a:spLocks noGrp="1"/>
          </p:cNvSpPr>
          <p:nvPr>
            <p:ph type="sldNum" sz="quarter" idx="12"/>
          </p:nvPr>
        </p:nvSpPr>
        <p:spPr/>
        <p:txBody>
          <a:bodyPr/>
          <a:lstStyle/>
          <a:p>
            <a:fld id="{D83FB685-2970-0549-AFA6-DB1617E49659}" type="slidenum">
              <a:rPr lang="en-US" smtClean="0"/>
              <a:t>‹#›</a:t>
            </a:fld>
            <a:endParaRPr lang="en-US"/>
          </a:p>
        </p:txBody>
      </p:sp>
    </p:spTree>
    <p:extLst>
      <p:ext uri="{BB962C8B-B14F-4D97-AF65-F5344CB8AC3E}">
        <p14:creationId xmlns:p14="http://schemas.microsoft.com/office/powerpoint/2010/main" val="1125457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74EAC7-5A0A-68DD-4691-121AC4AA7E1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089B985-ECA9-6D31-26BB-55C56B44135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62AA862-D64F-EF7D-E264-FB9AF7AE41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B1BA666-65D4-28E9-4B3A-DB8D188898C8}"/>
              </a:ext>
            </a:extLst>
          </p:cNvPr>
          <p:cNvSpPr>
            <a:spLocks noGrp="1"/>
          </p:cNvSpPr>
          <p:nvPr>
            <p:ph type="dt" sz="half" idx="10"/>
          </p:nvPr>
        </p:nvSpPr>
        <p:spPr/>
        <p:txBody>
          <a:bodyPr/>
          <a:lstStyle/>
          <a:p>
            <a:fld id="{4D63C9A8-D288-2046-9229-F025283F05B0}" type="datetimeFigureOut">
              <a:rPr lang="en-US" smtClean="0"/>
              <a:t>7/24/22</a:t>
            </a:fld>
            <a:endParaRPr lang="en-US"/>
          </a:p>
        </p:txBody>
      </p:sp>
      <p:sp>
        <p:nvSpPr>
          <p:cNvPr id="6" name="Footer Placeholder 5">
            <a:extLst>
              <a:ext uri="{FF2B5EF4-FFF2-40B4-BE49-F238E27FC236}">
                <a16:creationId xmlns:a16="http://schemas.microsoft.com/office/drawing/2014/main" id="{B397110B-3636-F3D5-648B-9A3F69C3754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DFADE00-1047-80BA-B4E6-E326A3C2A34C}"/>
              </a:ext>
            </a:extLst>
          </p:cNvPr>
          <p:cNvSpPr>
            <a:spLocks noGrp="1"/>
          </p:cNvSpPr>
          <p:nvPr>
            <p:ph type="sldNum" sz="quarter" idx="12"/>
          </p:nvPr>
        </p:nvSpPr>
        <p:spPr/>
        <p:txBody>
          <a:bodyPr/>
          <a:lstStyle/>
          <a:p>
            <a:fld id="{D83FB685-2970-0549-AFA6-DB1617E49659}" type="slidenum">
              <a:rPr lang="en-US" smtClean="0"/>
              <a:t>‹#›</a:t>
            </a:fld>
            <a:endParaRPr lang="en-US"/>
          </a:p>
        </p:txBody>
      </p:sp>
    </p:spTree>
    <p:extLst>
      <p:ext uri="{BB962C8B-B14F-4D97-AF65-F5344CB8AC3E}">
        <p14:creationId xmlns:p14="http://schemas.microsoft.com/office/powerpoint/2010/main" val="40231159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92D211D-E69B-579C-11D6-650D0F17617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415BE62-7B22-DF55-71D5-153601FED73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539CF0-9B4F-52AB-E601-94C2F6DAE7A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63C9A8-D288-2046-9229-F025283F05B0}" type="datetimeFigureOut">
              <a:rPr lang="en-US" smtClean="0"/>
              <a:t>7/24/22</a:t>
            </a:fld>
            <a:endParaRPr lang="en-US"/>
          </a:p>
        </p:txBody>
      </p:sp>
      <p:sp>
        <p:nvSpPr>
          <p:cNvPr id="5" name="Footer Placeholder 4">
            <a:extLst>
              <a:ext uri="{FF2B5EF4-FFF2-40B4-BE49-F238E27FC236}">
                <a16:creationId xmlns:a16="http://schemas.microsoft.com/office/drawing/2014/main" id="{FBEA13A4-1894-53F0-097E-D99EFC295EC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551FB05-6C96-41BC-9BBC-7208C14C917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3FB685-2970-0549-AFA6-DB1617E49659}" type="slidenum">
              <a:rPr lang="en-US" smtClean="0"/>
              <a:t>‹#›</a:t>
            </a:fld>
            <a:endParaRPr lang="en-US"/>
          </a:p>
        </p:txBody>
      </p:sp>
    </p:spTree>
    <p:extLst>
      <p:ext uri="{BB962C8B-B14F-4D97-AF65-F5344CB8AC3E}">
        <p14:creationId xmlns:p14="http://schemas.microsoft.com/office/powerpoint/2010/main" val="28074151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35DDC2-C578-0944-4B48-BF93171A5EA5}"/>
              </a:ext>
            </a:extLst>
          </p:cNvPr>
          <p:cNvSpPr>
            <a:spLocks noGrp="1"/>
          </p:cNvSpPr>
          <p:nvPr>
            <p:ph type="ctrTitle"/>
          </p:nvPr>
        </p:nvSpPr>
        <p:spPr/>
        <p:txBody>
          <a:bodyPr/>
          <a:lstStyle/>
          <a:p>
            <a:r>
              <a:rPr lang="en-US" dirty="0"/>
              <a:t>Capital Income as a Percent of Compensation</a:t>
            </a:r>
          </a:p>
        </p:txBody>
      </p:sp>
      <p:sp>
        <p:nvSpPr>
          <p:cNvPr id="3" name="Subtitle 2">
            <a:extLst>
              <a:ext uri="{FF2B5EF4-FFF2-40B4-BE49-F238E27FC236}">
                <a16:creationId xmlns:a16="http://schemas.microsoft.com/office/drawing/2014/main" id="{4FC5326B-7AB8-7598-DB05-38B868F6BAD0}"/>
              </a:ext>
            </a:extLst>
          </p:cNvPr>
          <p:cNvSpPr>
            <a:spLocks noGrp="1"/>
          </p:cNvSpPr>
          <p:nvPr>
            <p:ph type="subTitle" idx="1"/>
          </p:nvPr>
        </p:nvSpPr>
        <p:spPr>
          <a:xfrm>
            <a:off x="1524000" y="3674378"/>
            <a:ext cx="9144000" cy="1795244"/>
          </a:xfrm>
        </p:spPr>
        <p:txBody>
          <a:bodyPr>
            <a:normAutofit fontScale="92500" lnSpcReduction="20000"/>
          </a:bodyPr>
          <a:lstStyle/>
          <a:p>
            <a:r>
              <a:rPr lang="en-US" dirty="0"/>
              <a:t>Joseph Blasi</a:t>
            </a:r>
          </a:p>
          <a:p>
            <a:r>
              <a:rPr lang="en-US" dirty="0"/>
              <a:t>Douglas Kruse</a:t>
            </a:r>
          </a:p>
          <a:p>
            <a:r>
              <a:rPr lang="en-US" dirty="0"/>
              <a:t>Rutgers University</a:t>
            </a:r>
          </a:p>
          <a:p>
            <a:endParaRPr lang="en-US" dirty="0"/>
          </a:p>
          <a:p>
            <a:r>
              <a:rPr lang="en-US" dirty="0"/>
              <a:t>Presentation to NBER Personnel Economics Summer Institute, July 28, 2022</a:t>
            </a:r>
          </a:p>
        </p:txBody>
      </p:sp>
    </p:spTree>
    <p:extLst>
      <p:ext uri="{BB962C8B-B14F-4D97-AF65-F5344CB8AC3E}">
        <p14:creationId xmlns:p14="http://schemas.microsoft.com/office/powerpoint/2010/main" val="34521506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2C9356-1AC4-1C86-8E07-08AB56A40727}"/>
              </a:ext>
            </a:extLst>
          </p:cNvPr>
          <p:cNvSpPr>
            <a:spLocks noGrp="1"/>
          </p:cNvSpPr>
          <p:nvPr>
            <p:ph type="title"/>
          </p:nvPr>
        </p:nvSpPr>
        <p:spPr/>
        <p:txBody>
          <a:bodyPr/>
          <a:lstStyle/>
          <a:p>
            <a:r>
              <a:rPr lang="en-US" b="1" dirty="0"/>
              <a:t>How the Components of Capital Income Changed from 1979 to 2018?</a:t>
            </a:r>
          </a:p>
        </p:txBody>
      </p:sp>
      <p:sp>
        <p:nvSpPr>
          <p:cNvPr id="3" name="Content Placeholder 2">
            <a:extLst>
              <a:ext uri="{FF2B5EF4-FFF2-40B4-BE49-F238E27FC236}">
                <a16:creationId xmlns:a16="http://schemas.microsoft.com/office/drawing/2014/main" id="{B91627F0-A5B0-7AE6-6937-1A529ABCE793}"/>
              </a:ext>
            </a:extLst>
          </p:cNvPr>
          <p:cNvSpPr>
            <a:spLocks noGrp="1"/>
          </p:cNvSpPr>
          <p:nvPr>
            <p:ph idx="1"/>
          </p:nvPr>
        </p:nvSpPr>
        <p:spPr/>
        <p:txBody>
          <a:bodyPr>
            <a:normAutofit/>
          </a:bodyPr>
          <a:lstStyle/>
          <a:p>
            <a:pPr marL="0" indent="0">
              <a:buNone/>
            </a:pPr>
            <a:r>
              <a:rPr lang="en-US" dirty="0"/>
              <a:t>Biggest increase is for capital gains:</a:t>
            </a:r>
          </a:p>
          <a:p>
            <a:pPr marL="0" indent="0">
              <a:buNone/>
            </a:pPr>
            <a:r>
              <a:rPr lang="en-US" dirty="0"/>
              <a:t>					Share of capital income</a:t>
            </a:r>
          </a:p>
          <a:p>
            <a:pPr marL="0" indent="0">
              <a:buNone/>
            </a:pPr>
            <a:r>
              <a:rPr lang="en-US" dirty="0"/>
              <a:t>					1979		2018</a:t>
            </a:r>
          </a:p>
          <a:p>
            <a:pPr marL="0" indent="0">
              <a:buNone/>
            </a:pPr>
            <a:r>
              <a:rPr lang="en-US" dirty="0"/>
              <a:t>Capital gains				28%		54%</a:t>
            </a:r>
          </a:p>
          <a:p>
            <a:pPr marL="0" indent="0">
              <a:buNone/>
            </a:pPr>
            <a:r>
              <a:rPr lang="en-US" dirty="0"/>
              <a:t>Dividend 				14%		19%</a:t>
            </a:r>
          </a:p>
          <a:p>
            <a:pPr marL="0" indent="0">
              <a:buNone/>
            </a:pPr>
            <a:r>
              <a:rPr lang="en-US" dirty="0"/>
              <a:t>Interest 				32%		11%</a:t>
            </a:r>
          </a:p>
          <a:p>
            <a:pPr marL="0" indent="0">
              <a:buNone/>
            </a:pPr>
            <a:r>
              <a:rPr lang="en-US" dirty="0"/>
              <a:t>Rental income			7%		7%</a:t>
            </a:r>
          </a:p>
          <a:p>
            <a:endParaRPr lang="en-US" dirty="0"/>
          </a:p>
          <a:p>
            <a:endParaRPr lang="en-US" dirty="0"/>
          </a:p>
          <a:p>
            <a:endParaRPr lang="en-US" dirty="0"/>
          </a:p>
        </p:txBody>
      </p:sp>
    </p:spTree>
    <p:extLst>
      <p:ext uri="{BB962C8B-B14F-4D97-AF65-F5344CB8AC3E}">
        <p14:creationId xmlns:p14="http://schemas.microsoft.com/office/powerpoint/2010/main" val="16084472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9224E1-5DDE-FFCB-D442-77838BF206AA}"/>
              </a:ext>
            </a:extLst>
          </p:cNvPr>
          <p:cNvSpPr>
            <a:spLocks noGrp="1"/>
          </p:cNvSpPr>
          <p:nvPr>
            <p:ph type="title"/>
          </p:nvPr>
        </p:nvSpPr>
        <p:spPr/>
        <p:txBody>
          <a:bodyPr/>
          <a:lstStyle/>
          <a:p>
            <a:r>
              <a:rPr lang="en-US" b="1" dirty="0"/>
              <a:t>What Is New In Our Analysis?</a:t>
            </a:r>
          </a:p>
        </p:txBody>
      </p:sp>
      <p:sp>
        <p:nvSpPr>
          <p:cNvPr id="3" name="Content Placeholder 2">
            <a:extLst>
              <a:ext uri="{FF2B5EF4-FFF2-40B4-BE49-F238E27FC236}">
                <a16:creationId xmlns:a16="http://schemas.microsoft.com/office/drawing/2014/main" id="{5347FAB8-B362-D7A0-2816-DE234DA288D4}"/>
              </a:ext>
            </a:extLst>
          </p:cNvPr>
          <p:cNvSpPr>
            <a:spLocks noGrp="1"/>
          </p:cNvSpPr>
          <p:nvPr>
            <p:ph idx="1"/>
          </p:nvPr>
        </p:nvSpPr>
        <p:spPr/>
        <p:txBody>
          <a:bodyPr>
            <a:normAutofit fontScale="92500"/>
          </a:bodyPr>
          <a:lstStyle/>
          <a:p>
            <a:r>
              <a:rPr lang="en-US" dirty="0"/>
              <a:t>We look at the thirty-year trend of all of the components of capital income for each quintile of household income in the entire economy.  </a:t>
            </a:r>
          </a:p>
          <a:p>
            <a:endParaRPr lang="en-US" dirty="0"/>
          </a:p>
          <a:p>
            <a:r>
              <a:rPr lang="en-US" dirty="0"/>
              <a:t>Because of the high concentration of capital ownership in the top .01%, 0.1%, the top 1%, the next 9%, and the top 10% as a group, our analysis looks at the thirty-year trend of all components of capital income for each of these groups separately with a focus on lower quintiles.</a:t>
            </a:r>
          </a:p>
          <a:p>
            <a:endParaRPr lang="en-US" dirty="0"/>
          </a:p>
          <a:p>
            <a:r>
              <a:rPr lang="en-US" dirty="0"/>
              <a:t>This study provides a fine-grained economy-wide picture of “profit sharing” on capital ownership throughout the income levels of the economy.</a:t>
            </a:r>
          </a:p>
        </p:txBody>
      </p:sp>
    </p:spTree>
    <p:extLst>
      <p:ext uri="{BB962C8B-B14F-4D97-AF65-F5344CB8AC3E}">
        <p14:creationId xmlns:p14="http://schemas.microsoft.com/office/powerpoint/2010/main" val="14535113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2993B-B0B3-27BE-8FEC-CC835C33D73B}"/>
              </a:ext>
            </a:extLst>
          </p:cNvPr>
          <p:cNvSpPr>
            <a:spLocks noGrp="1"/>
          </p:cNvSpPr>
          <p:nvPr>
            <p:ph type="title"/>
          </p:nvPr>
        </p:nvSpPr>
        <p:spPr/>
        <p:txBody>
          <a:bodyPr/>
          <a:lstStyle/>
          <a:p>
            <a:r>
              <a:rPr lang="en-US" b="1" dirty="0"/>
              <a:t>Capital Income Collapsed For the Working Middle Class from 1979 to 2018</a:t>
            </a:r>
          </a:p>
        </p:txBody>
      </p:sp>
      <p:sp>
        <p:nvSpPr>
          <p:cNvPr id="3" name="Content Placeholder 2">
            <a:extLst>
              <a:ext uri="{FF2B5EF4-FFF2-40B4-BE49-F238E27FC236}">
                <a16:creationId xmlns:a16="http://schemas.microsoft.com/office/drawing/2014/main" id="{B54E2C8E-DF48-9511-DDB2-6F1FF00F3019}"/>
              </a:ext>
            </a:extLst>
          </p:cNvPr>
          <p:cNvSpPr>
            <a:spLocks noGrp="1"/>
          </p:cNvSpPr>
          <p:nvPr>
            <p:ph idx="1"/>
          </p:nvPr>
        </p:nvSpPr>
        <p:spPr/>
        <p:txBody>
          <a:bodyPr>
            <a:normAutofit fontScale="47500" lnSpcReduction="20000"/>
          </a:bodyPr>
          <a:lstStyle/>
          <a:p>
            <a:pPr marL="0" indent="0">
              <a:buNone/>
            </a:pPr>
            <a:r>
              <a:rPr lang="en-US" sz="5600" dirty="0"/>
              <a:t>Capital income as a percent of household income fell most for the lower quintiles of household income, and fell in real dollars for the lowest four quintiles but rose for the top quintile, especially for top 1%. </a:t>
            </a:r>
          </a:p>
          <a:p>
            <a:pPr marL="0" indent="0">
              <a:buNone/>
            </a:pPr>
            <a:endParaRPr lang="en-US" sz="5600" dirty="0"/>
          </a:p>
          <a:p>
            <a:pPr marL="2286000" lvl="5" indent="0">
              <a:buNone/>
            </a:pPr>
            <a:r>
              <a:rPr lang="en-US" sz="4600" dirty="0"/>
              <a:t>Capital income/HH income         Capital income avg. $ change</a:t>
            </a:r>
          </a:p>
          <a:p>
            <a:pPr marL="2286000" lvl="5" indent="0">
              <a:buNone/>
            </a:pPr>
            <a:r>
              <a:rPr lang="en-US" sz="4600" dirty="0"/>
              <a:t>	</a:t>
            </a:r>
            <a:r>
              <a:rPr lang="en-US" sz="4600" u="sng" dirty="0"/>
              <a:t>1979		2018</a:t>
            </a:r>
          </a:p>
          <a:p>
            <a:pPr marL="628650" lvl="5" indent="0">
              <a:buNone/>
            </a:pPr>
            <a:r>
              <a:rPr lang="en-US" sz="4600" dirty="0"/>
              <a:t>Quintile 1		4.3%		1.8%		-$300</a:t>
            </a:r>
          </a:p>
          <a:p>
            <a:pPr marL="628650" lvl="5" indent="0">
              <a:buNone/>
            </a:pPr>
            <a:r>
              <a:rPr lang="en-US" sz="4600" dirty="0"/>
              <a:t>Quintile 2		5.2%		1.6%		-$1,200</a:t>
            </a:r>
          </a:p>
          <a:p>
            <a:pPr marL="628650" lvl="5" indent="0">
              <a:buNone/>
            </a:pPr>
            <a:r>
              <a:rPr lang="en-US" sz="4600" dirty="0"/>
              <a:t>Quintile 3		5.6%		2.3%		-$1,500</a:t>
            </a:r>
          </a:p>
          <a:p>
            <a:pPr marL="628650" lvl="5" indent="0">
              <a:buNone/>
            </a:pPr>
            <a:r>
              <a:rPr lang="en-US" sz="4600" dirty="0"/>
              <a:t>Quintile 4		6.2%		3.4%		-$1,200</a:t>
            </a:r>
          </a:p>
          <a:p>
            <a:pPr marL="628650" lvl="5" indent="0">
              <a:buNone/>
            </a:pPr>
            <a:r>
              <a:rPr lang="en-US" sz="4600" dirty="0"/>
              <a:t>Quintile 5		21.8%		18.9%		$26,600</a:t>
            </a:r>
          </a:p>
          <a:p>
            <a:pPr marL="628650" lvl="5" indent="0">
              <a:buNone/>
            </a:pPr>
            <a:r>
              <a:rPr lang="en-US" sz="4600" dirty="0"/>
              <a:t>Percentile 96-99	22.8%		13.5%		$11,000</a:t>
            </a:r>
          </a:p>
          <a:p>
            <a:pPr marL="628650" lvl="5" indent="0">
              <a:buNone/>
            </a:pPr>
            <a:r>
              <a:rPr lang="en-US" sz="4600" dirty="0"/>
              <a:t>Top 1%		54.4%		42.0%		$521,300</a:t>
            </a:r>
          </a:p>
          <a:p>
            <a:pPr marL="628650" lvl="5" indent="0">
              <a:buNone/>
            </a:pPr>
            <a:endParaRPr lang="en-US" sz="4600" dirty="0"/>
          </a:p>
          <a:p>
            <a:pPr marL="628650" lvl="5" indent="0">
              <a:buNone/>
            </a:pPr>
            <a:endParaRPr lang="en-US" sz="4600" dirty="0"/>
          </a:p>
        </p:txBody>
      </p:sp>
    </p:spTree>
    <p:extLst>
      <p:ext uri="{BB962C8B-B14F-4D97-AF65-F5344CB8AC3E}">
        <p14:creationId xmlns:p14="http://schemas.microsoft.com/office/powerpoint/2010/main" val="24454722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62269C7-BFCF-CDB2-6490-F00A81665AC4}"/>
              </a:ext>
            </a:extLst>
          </p:cNvPr>
          <p:cNvSpPr>
            <a:spLocks noGrp="1"/>
          </p:cNvSpPr>
          <p:nvPr>
            <p:ph idx="1"/>
          </p:nvPr>
        </p:nvSpPr>
        <p:spPr/>
        <p:txBody>
          <a:bodyPr>
            <a:normAutofit/>
          </a:bodyPr>
          <a:lstStyle/>
          <a:p>
            <a:pPr marL="0" indent="0">
              <a:buNone/>
            </a:pPr>
            <a:r>
              <a:rPr lang="en-US" b="1" dirty="0">
                <a:solidFill>
                  <a:srgbClr val="0070C0"/>
                </a:solidFill>
              </a:rPr>
              <a:t>=&gt; Large increases in household income in the top 10% led to a decrease in capital income as a percent of household income, but the dollar value increased by 24% for the 91st-99th percentile and a standout 164% for the top 1%. </a:t>
            </a:r>
          </a:p>
          <a:p>
            <a:endParaRPr lang="en-US" dirty="0"/>
          </a:p>
          <a:p>
            <a:endParaRPr lang="en-US" dirty="0"/>
          </a:p>
          <a:p>
            <a:endParaRPr lang="en-US" dirty="0"/>
          </a:p>
        </p:txBody>
      </p:sp>
    </p:spTree>
    <p:extLst>
      <p:ext uri="{BB962C8B-B14F-4D97-AF65-F5344CB8AC3E}">
        <p14:creationId xmlns:p14="http://schemas.microsoft.com/office/powerpoint/2010/main" val="37799975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AE9148D-8768-2DB8-D9C7-D0B3158F4357}"/>
              </a:ext>
            </a:extLst>
          </p:cNvPr>
          <p:cNvSpPr>
            <a:spLocks noGrp="1"/>
          </p:cNvSpPr>
          <p:nvPr>
            <p:ph idx="1"/>
          </p:nvPr>
        </p:nvSpPr>
        <p:spPr>
          <a:xfrm>
            <a:off x="838200" y="880844"/>
            <a:ext cx="10515600" cy="5296119"/>
          </a:xfrm>
        </p:spPr>
        <p:txBody>
          <a:bodyPr>
            <a:normAutofit/>
          </a:bodyPr>
          <a:lstStyle/>
          <a:p>
            <a:pPr marL="0" indent="0">
              <a:buNone/>
            </a:pPr>
            <a:r>
              <a:rPr lang="en-US" b="1" dirty="0"/>
              <a:t>Looking More Closely at Capital Gains for the Top Quintile</a:t>
            </a:r>
          </a:p>
          <a:p>
            <a:r>
              <a:rPr lang="en-US" dirty="0"/>
              <a:t>Capital gains went up from 7% to 11% of household income for the fifth quintile. </a:t>
            </a:r>
          </a:p>
          <a:p>
            <a:r>
              <a:rPr lang="en-US" dirty="0"/>
              <a:t>Three quarters of the gain in the fifth quintile went to the upper 1%. By dollar value capital gains doubled for the 91-95th and 96th-99th percentiles, while increasing 400% for the top 1%. </a:t>
            </a:r>
          </a:p>
          <a:p>
            <a:r>
              <a:rPr lang="en-US" dirty="0"/>
              <a:t>The bottom line is that in the top quintile both the significant percentage and dollar value gains were concentrated in the top 1% and the 96</a:t>
            </a:r>
            <a:r>
              <a:rPr lang="en-US" baseline="30000" dirty="0"/>
              <a:t>th</a:t>
            </a:r>
            <a:r>
              <a:rPr lang="en-US" dirty="0"/>
              <a:t>-99</a:t>
            </a:r>
            <a:r>
              <a:rPr lang="en-US" baseline="30000" dirty="0"/>
              <a:t>th </a:t>
            </a:r>
            <a:r>
              <a:rPr lang="en-US" dirty="0"/>
              <a:t>and 91</a:t>
            </a:r>
            <a:r>
              <a:rPr lang="en-US" baseline="30000" dirty="0"/>
              <a:t>st</a:t>
            </a:r>
            <a:r>
              <a:rPr lang="en-US" dirty="0"/>
              <a:t>-95</a:t>
            </a:r>
            <a:r>
              <a:rPr lang="en-US" baseline="30000" dirty="0"/>
              <a:t>th</a:t>
            </a:r>
            <a:r>
              <a:rPr lang="en-US" dirty="0"/>
              <a:t> percentiles, and not in the bottom 10% of the top 20%.</a:t>
            </a:r>
          </a:p>
          <a:p>
            <a:endParaRPr lang="en-US" dirty="0"/>
          </a:p>
        </p:txBody>
      </p:sp>
    </p:spTree>
    <p:extLst>
      <p:ext uri="{BB962C8B-B14F-4D97-AF65-F5344CB8AC3E}">
        <p14:creationId xmlns:p14="http://schemas.microsoft.com/office/powerpoint/2010/main" val="26567658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B0B646-038D-85DD-9DF0-21E575D9AC4F}"/>
              </a:ext>
            </a:extLst>
          </p:cNvPr>
          <p:cNvSpPr>
            <a:spLocks noGrp="1"/>
          </p:cNvSpPr>
          <p:nvPr>
            <p:ph type="title"/>
          </p:nvPr>
        </p:nvSpPr>
        <p:spPr/>
        <p:txBody>
          <a:bodyPr>
            <a:normAutofit fontScale="90000"/>
          </a:bodyPr>
          <a:lstStyle/>
          <a:p>
            <a:r>
              <a:rPr lang="en-US" b="1" dirty="0"/>
              <a:t>To What Extent Did Capital Income Serve as a Supplement to Wage Compensation, 1979-2018?</a:t>
            </a:r>
          </a:p>
        </p:txBody>
      </p:sp>
      <p:sp>
        <p:nvSpPr>
          <p:cNvPr id="3" name="Content Placeholder 2">
            <a:extLst>
              <a:ext uri="{FF2B5EF4-FFF2-40B4-BE49-F238E27FC236}">
                <a16:creationId xmlns:a16="http://schemas.microsoft.com/office/drawing/2014/main" id="{3F819256-D4FA-D5E4-F868-7CCB7111C9E6}"/>
              </a:ext>
            </a:extLst>
          </p:cNvPr>
          <p:cNvSpPr>
            <a:spLocks noGrp="1"/>
          </p:cNvSpPr>
          <p:nvPr>
            <p:ph idx="1"/>
          </p:nvPr>
        </p:nvSpPr>
        <p:spPr/>
        <p:txBody>
          <a:bodyPr>
            <a:normAutofit lnSpcReduction="10000"/>
          </a:bodyPr>
          <a:lstStyle/>
          <a:p>
            <a:pPr marL="0" indent="0">
              <a:buNone/>
            </a:pPr>
            <a:r>
              <a:rPr lang="en-US" b="1" dirty="0"/>
              <a:t>Given the stagnation of real wages over the period, capital income had the potential to serve as a supplement to wages.  But it fell relative to wages for all but the top quintile:</a:t>
            </a:r>
          </a:p>
          <a:p>
            <a:pPr marL="2286000" lvl="5" indent="0">
              <a:buNone/>
            </a:pPr>
            <a:r>
              <a:rPr lang="en-US" sz="2800" dirty="0"/>
              <a:t>Capital income/wages and salaries </a:t>
            </a:r>
          </a:p>
          <a:p>
            <a:pPr marL="2286000" lvl="5" indent="0">
              <a:buNone/>
            </a:pPr>
            <a:r>
              <a:rPr lang="en-US" sz="2800" dirty="0"/>
              <a:t>		</a:t>
            </a:r>
            <a:r>
              <a:rPr lang="en-US" sz="2800" u="sng" dirty="0"/>
              <a:t>1979		2018</a:t>
            </a:r>
          </a:p>
          <a:p>
            <a:pPr marL="628650" lvl="5" indent="0">
              <a:buNone/>
            </a:pPr>
            <a:r>
              <a:rPr lang="en-US" sz="2800" dirty="0"/>
              <a:t>Quintile 1		10%		3%		</a:t>
            </a:r>
          </a:p>
          <a:p>
            <a:pPr marL="628650" lvl="5" indent="0">
              <a:buNone/>
            </a:pPr>
            <a:r>
              <a:rPr lang="en-US" sz="2800" dirty="0"/>
              <a:t>Quintile 2		9%		3%		</a:t>
            </a:r>
          </a:p>
          <a:p>
            <a:pPr marL="628650" lvl="5" indent="0">
              <a:buNone/>
            </a:pPr>
            <a:r>
              <a:rPr lang="en-US" sz="2800" dirty="0"/>
              <a:t>Quintile 3		8%		4%		</a:t>
            </a:r>
          </a:p>
          <a:p>
            <a:pPr marL="628650" lvl="5" indent="0">
              <a:buNone/>
            </a:pPr>
            <a:r>
              <a:rPr lang="en-US" sz="2800" dirty="0"/>
              <a:t>Quintile 4		8%		6%		</a:t>
            </a:r>
          </a:p>
          <a:p>
            <a:pPr marL="628650" lvl="5" indent="0">
              <a:buNone/>
            </a:pPr>
            <a:r>
              <a:rPr lang="en-US" sz="2800" dirty="0"/>
              <a:t>Quintile 5		36%		47%</a:t>
            </a:r>
            <a:endParaRPr lang="en-US" b="1" dirty="0">
              <a:solidFill>
                <a:srgbClr val="0070C0"/>
              </a:solidFill>
            </a:endParaRPr>
          </a:p>
        </p:txBody>
      </p:sp>
    </p:spTree>
    <p:extLst>
      <p:ext uri="{BB962C8B-B14F-4D97-AF65-F5344CB8AC3E}">
        <p14:creationId xmlns:p14="http://schemas.microsoft.com/office/powerpoint/2010/main" val="35150567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2993B-B0B3-27BE-8FEC-CC835C33D73B}"/>
              </a:ext>
            </a:extLst>
          </p:cNvPr>
          <p:cNvSpPr>
            <a:spLocks noGrp="1"/>
          </p:cNvSpPr>
          <p:nvPr>
            <p:ph type="title"/>
          </p:nvPr>
        </p:nvSpPr>
        <p:spPr/>
        <p:txBody>
          <a:bodyPr/>
          <a:lstStyle/>
          <a:p>
            <a:r>
              <a:rPr lang="en-US" b="1" dirty="0"/>
              <a:t>How Concentrated is Capital Income in the Economy?</a:t>
            </a:r>
          </a:p>
        </p:txBody>
      </p:sp>
      <p:sp>
        <p:nvSpPr>
          <p:cNvPr id="3" name="Content Placeholder 2">
            <a:extLst>
              <a:ext uri="{FF2B5EF4-FFF2-40B4-BE49-F238E27FC236}">
                <a16:creationId xmlns:a16="http://schemas.microsoft.com/office/drawing/2014/main" id="{B54E2C8E-DF48-9511-DDB2-6F1FF00F3019}"/>
              </a:ext>
            </a:extLst>
          </p:cNvPr>
          <p:cNvSpPr>
            <a:spLocks noGrp="1"/>
          </p:cNvSpPr>
          <p:nvPr>
            <p:ph idx="1"/>
          </p:nvPr>
        </p:nvSpPr>
        <p:spPr/>
        <p:txBody>
          <a:bodyPr>
            <a:normAutofit fontScale="40000" lnSpcReduction="20000"/>
          </a:bodyPr>
          <a:lstStyle/>
          <a:p>
            <a:pPr marL="0" indent="0">
              <a:buNone/>
            </a:pPr>
            <a:r>
              <a:rPr lang="en-US" sz="5600" b="1" dirty="0"/>
              <a:t>Capital income’s share fell for all but the top 1%</a:t>
            </a:r>
            <a:r>
              <a:rPr lang="en-US" sz="5600" dirty="0"/>
              <a:t>.  The 59.3% shore of capital income held by the top 1% in 2018 is higher than the 30-42% range of </a:t>
            </a:r>
            <a:r>
              <a:rPr lang="en-US" sz="5600" i="1" dirty="0"/>
              <a:t>capital ownership share </a:t>
            </a:r>
            <a:r>
              <a:rPr lang="en-US" sz="5600" dirty="0"/>
              <a:t>for the top 1% in prior studies on concentration. </a:t>
            </a:r>
          </a:p>
          <a:p>
            <a:pPr marL="2286000" lvl="5" indent="0">
              <a:buNone/>
            </a:pPr>
            <a:r>
              <a:rPr lang="en-US" sz="4600" dirty="0"/>
              <a:t>	Share of capital income</a:t>
            </a:r>
          </a:p>
          <a:p>
            <a:pPr marL="2286000" lvl="5" indent="0">
              <a:buNone/>
            </a:pPr>
            <a:r>
              <a:rPr lang="en-US" sz="4600" dirty="0"/>
              <a:t>	</a:t>
            </a:r>
            <a:r>
              <a:rPr lang="en-US" sz="4600" u="sng" dirty="0"/>
              <a:t>1979		2018</a:t>
            </a:r>
          </a:p>
          <a:p>
            <a:pPr marL="628650" lvl="5" indent="0">
              <a:buNone/>
            </a:pPr>
            <a:r>
              <a:rPr lang="en-US" sz="4600" dirty="0"/>
              <a:t>Quintile 1		1.7%		0.6%		</a:t>
            </a:r>
          </a:p>
          <a:p>
            <a:pPr marL="628650" lvl="5" indent="0">
              <a:buNone/>
            </a:pPr>
            <a:r>
              <a:rPr lang="en-US" sz="4600" dirty="0"/>
              <a:t>Quintile 2		4.5%		1.2%		</a:t>
            </a:r>
          </a:p>
          <a:p>
            <a:pPr marL="628650" lvl="5" indent="0">
              <a:buNone/>
            </a:pPr>
            <a:r>
              <a:rPr lang="en-US" sz="4600" dirty="0"/>
              <a:t>Quintile 3		6.9%		2.7%		</a:t>
            </a:r>
          </a:p>
          <a:p>
            <a:pPr marL="628650" lvl="5" indent="0">
              <a:buNone/>
            </a:pPr>
            <a:r>
              <a:rPr lang="en-US" sz="4600" dirty="0"/>
              <a:t>Quintile 4		10.7%		5.7%		</a:t>
            </a:r>
          </a:p>
          <a:p>
            <a:pPr marL="628650" lvl="5" indent="0">
              <a:buNone/>
            </a:pPr>
            <a:r>
              <a:rPr lang="en-US" sz="4600" dirty="0"/>
              <a:t>Quintile 5		76.2%		89.7%		</a:t>
            </a:r>
          </a:p>
          <a:p>
            <a:pPr marL="628650" lvl="5" indent="0">
              <a:buNone/>
            </a:pPr>
            <a:r>
              <a:rPr lang="en-US" sz="4600" dirty="0"/>
              <a:t>Percentile 81-90	10.2%		6.4%		</a:t>
            </a:r>
          </a:p>
          <a:p>
            <a:pPr marL="628650" lvl="5" indent="0">
              <a:buNone/>
            </a:pPr>
            <a:r>
              <a:rPr lang="en-US" sz="4600" dirty="0"/>
              <a:t>Percentile 91-95	8.6%		6.7%		</a:t>
            </a:r>
          </a:p>
          <a:p>
            <a:pPr marL="628650" lvl="5" indent="0">
              <a:buNone/>
            </a:pPr>
            <a:r>
              <a:rPr lang="en-US" sz="4600" dirty="0"/>
              <a:t>Percentile 96-99	20.0%		15.8%		</a:t>
            </a:r>
          </a:p>
          <a:p>
            <a:pPr marL="628650" lvl="5" indent="0">
              <a:buNone/>
            </a:pPr>
            <a:r>
              <a:rPr lang="en-US" sz="4600" dirty="0"/>
              <a:t>Top 1%		39.6%		59.3%		</a:t>
            </a:r>
          </a:p>
          <a:p>
            <a:pPr marL="628650" lvl="5" indent="0">
              <a:buNone/>
            </a:pPr>
            <a:endParaRPr lang="en-US" sz="4600" dirty="0"/>
          </a:p>
          <a:p>
            <a:pPr marL="628650" lvl="5" indent="0">
              <a:buNone/>
            </a:pPr>
            <a:endParaRPr lang="en-US" sz="4600" dirty="0"/>
          </a:p>
        </p:txBody>
      </p:sp>
    </p:spTree>
    <p:extLst>
      <p:ext uri="{BB962C8B-B14F-4D97-AF65-F5344CB8AC3E}">
        <p14:creationId xmlns:p14="http://schemas.microsoft.com/office/powerpoint/2010/main" val="36559495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21561B-9F39-92B7-404F-81FF7C9E8B3B}"/>
              </a:ext>
            </a:extLst>
          </p:cNvPr>
          <p:cNvSpPr>
            <a:spLocks noGrp="1"/>
          </p:cNvSpPr>
          <p:nvPr>
            <p:ph type="title"/>
          </p:nvPr>
        </p:nvSpPr>
        <p:spPr/>
        <p:txBody>
          <a:bodyPr/>
          <a:lstStyle/>
          <a:p>
            <a:r>
              <a:rPr lang="en-US" b="1" dirty="0"/>
              <a:t>Does Business Income Fill In for Capital Income?  No</a:t>
            </a:r>
          </a:p>
        </p:txBody>
      </p:sp>
      <p:sp>
        <p:nvSpPr>
          <p:cNvPr id="3" name="Content Placeholder 2">
            <a:extLst>
              <a:ext uri="{FF2B5EF4-FFF2-40B4-BE49-F238E27FC236}">
                <a16:creationId xmlns:a16="http://schemas.microsoft.com/office/drawing/2014/main" id="{6D7BA6DF-8958-3CBB-FFD8-DB89CE0F9925}"/>
              </a:ext>
            </a:extLst>
          </p:cNvPr>
          <p:cNvSpPr>
            <a:spLocks noGrp="1"/>
          </p:cNvSpPr>
          <p:nvPr>
            <p:ph idx="1"/>
          </p:nvPr>
        </p:nvSpPr>
        <p:spPr/>
        <p:txBody>
          <a:bodyPr>
            <a:normAutofit fontScale="70000" lnSpcReduction="20000"/>
          </a:bodyPr>
          <a:lstStyle/>
          <a:p>
            <a:r>
              <a:rPr lang="en-US" sz="3600" dirty="0"/>
              <a:t>The CBO separates capital income from business income.  Business income is “net income from businesses or farms operated solely by their owners, partnership income, or income from S corporations.” </a:t>
            </a:r>
          </a:p>
          <a:p>
            <a:r>
              <a:rPr lang="en-US" sz="3600" dirty="0"/>
              <a:t>Analysis of business income is not straight-forward because the salary that a share owner of a C or an S corporation pays to themselves is counted as labor income, while the net income from the operation of these businesses is classified as “business income” according to the CBO definition. </a:t>
            </a:r>
          </a:p>
          <a:p>
            <a:r>
              <a:rPr lang="en-US" sz="3600" b="1" dirty="0">
                <a:solidFill>
                  <a:srgbClr val="0070C0"/>
                </a:solidFill>
              </a:rPr>
              <a:t>Did increases in business income for the “working middle class” fill in for decreases in “capital income”?</a:t>
            </a:r>
          </a:p>
          <a:p>
            <a:r>
              <a:rPr lang="en-US" sz="3600" dirty="0"/>
              <a:t>Average business income per household increased from $3100 in 1979 to $8100 in 2018, or from 4.5% to 7% of total household income.  But the change varied by quintile . . .</a:t>
            </a:r>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8060489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F819256-D4FA-D5E4-F868-7CCB7111C9E6}"/>
              </a:ext>
            </a:extLst>
          </p:cNvPr>
          <p:cNvSpPr>
            <a:spLocks noGrp="1"/>
          </p:cNvSpPr>
          <p:nvPr>
            <p:ph idx="1"/>
          </p:nvPr>
        </p:nvSpPr>
        <p:spPr>
          <a:xfrm>
            <a:off x="838200" y="1107347"/>
            <a:ext cx="10515600" cy="5069616"/>
          </a:xfrm>
        </p:spPr>
        <p:txBody>
          <a:bodyPr>
            <a:normAutofit lnSpcReduction="10000"/>
          </a:bodyPr>
          <a:lstStyle/>
          <a:p>
            <a:pPr marL="0" indent="0">
              <a:buNone/>
            </a:pPr>
            <a:r>
              <a:rPr lang="en-US" b="1" dirty="0"/>
              <a:t>The bottom and top quintiles, and especially the top 1%, saw increases in capital income as a share of household income, while the middle three quintiles did not:</a:t>
            </a:r>
          </a:p>
          <a:p>
            <a:pPr marL="2286000" lvl="5" indent="0">
              <a:buNone/>
            </a:pPr>
            <a:r>
              <a:rPr lang="en-US" sz="2800" dirty="0"/>
              <a:t>Business income/household income</a:t>
            </a:r>
          </a:p>
          <a:p>
            <a:pPr marL="2286000" lvl="5" indent="0">
              <a:buNone/>
            </a:pPr>
            <a:r>
              <a:rPr lang="en-US" sz="2800" dirty="0"/>
              <a:t>		</a:t>
            </a:r>
            <a:r>
              <a:rPr lang="en-US" sz="2800" u="sng" dirty="0"/>
              <a:t>1979		2018</a:t>
            </a:r>
          </a:p>
          <a:p>
            <a:pPr marL="628650" lvl="5" indent="0">
              <a:buNone/>
            </a:pPr>
            <a:r>
              <a:rPr lang="en-US" sz="2800" dirty="0"/>
              <a:t>Quintile 1		2%		7%		</a:t>
            </a:r>
          </a:p>
          <a:p>
            <a:pPr marL="628650" lvl="5" indent="0">
              <a:buNone/>
            </a:pPr>
            <a:r>
              <a:rPr lang="en-US" sz="2800" dirty="0"/>
              <a:t>Quintile 2		3%		3%		</a:t>
            </a:r>
          </a:p>
          <a:p>
            <a:pPr marL="628650" lvl="5" indent="0">
              <a:buNone/>
            </a:pPr>
            <a:r>
              <a:rPr lang="en-US" sz="2800" dirty="0"/>
              <a:t>Quintile 3		3%		2%		</a:t>
            </a:r>
          </a:p>
          <a:p>
            <a:pPr marL="628650" lvl="5" indent="0">
              <a:buNone/>
            </a:pPr>
            <a:r>
              <a:rPr lang="en-US" sz="2800" dirty="0"/>
              <a:t>Quintile 4		3%		2%		</a:t>
            </a:r>
          </a:p>
          <a:p>
            <a:pPr marL="628650" lvl="5" indent="0">
              <a:buNone/>
            </a:pPr>
            <a:r>
              <a:rPr lang="en-US" sz="2800" dirty="0"/>
              <a:t>Quintile 5		7%		11%</a:t>
            </a:r>
          </a:p>
          <a:p>
            <a:pPr marL="628650" lvl="5" indent="0">
              <a:buNone/>
            </a:pPr>
            <a:r>
              <a:rPr lang="en-US" sz="2800" dirty="0"/>
              <a:t>Percentile 96-99	10%		12%</a:t>
            </a:r>
          </a:p>
          <a:p>
            <a:pPr marL="628650" lvl="5" indent="0">
              <a:buNone/>
            </a:pPr>
            <a:r>
              <a:rPr lang="en-US" sz="2800" dirty="0"/>
              <a:t>Top 1%			11%		22%</a:t>
            </a:r>
          </a:p>
          <a:p>
            <a:pPr marL="628650" lvl="5" indent="0">
              <a:buNone/>
            </a:pPr>
            <a:endParaRPr lang="en-US" b="1" dirty="0">
              <a:solidFill>
                <a:srgbClr val="0070C0"/>
              </a:solidFill>
            </a:endParaRPr>
          </a:p>
        </p:txBody>
      </p:sp>
    </p:spTree>
    <p:extLst>
      <p:ext uri="{BB962C8B-B14F-4D97-AF65-F5344CB8AC3E}">
        <p14:creationId xmlns:p14="http://schemas.microsoft.com/office/powerpoint/2010/main" val="41536651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29553A-683F-267E-34C4-A1EBF705C7F8}"/>
              </a:ext>
            </a:extLst>
          </p:cNvPr>
          <p:cNvSpPr>
            <a:spLocks noGrp="1"/>
          </p:cNvSpPr>
          <p:nvPr>
            <p:ph type="title"/>
          </p:nvPr>
        </p:nvSpPr>
        <p:spPr/>
        <p:txBody>
          <a:bodyPr>
            <a:normAutofit/>
          </a:bodyPr>
          <a:lstStyle/>
          <a:p>
            <a:pPr algn="ctr"/>
            <a:r>
              <a:rPr lang="en-US" sz="2400" b="1" dirty="0">
                <a:latin typeface="+mn-lt"/>
              </a:rPr>
              <a:t>Exploratory Regressions on Drivers of Capital Income</a:t>
            </a:r>
          </a:p>
        </p:txBody>
      </p:sp>
      <p:sp>
        <p:nvSpPr>
          <p:cNvPr id="3" name="Content Placeholder 2">
            <a:extLst>
              <a:ext uri="{FF2B5EF4-FFF2-40B4-BE49-F238E27FC236}">
                <a16:creationId xmlns:a16="http://schemas.microsoft.com/office/drawing/2014/main" id="{5079D2B6-C003-EBAE-A654-A833BA158455}"/>
              </a:ext>
            </a:extLst>
          </p:cNvPr>
          <p:cNvSpPr>
            <a:spLocks noGrp="1"/>
          </p:cNvSpPr>
          <p:nvPr>
            <p:ph idx="1"/>
          </p:nvPr>
        </p:nvSpPr>
        <p:spPr>
          <a:xfrm>
            <a:off x="838200" y="1459684"/>
            <a:ext cx="10663106" cy="4717279"/>
          </a:xfrm>
        </p:spPr>
        <p:txBody>
          <a:bodyPr>
            <a:normAutofit fontScale="70000" lnSpcReduction="20000"/>
          </a:bodyPr>
          <a:lstStyle/>
          <a:p>
            <a:pPr marL="0" indent="0">
              <a:buNone/>
            </a:pPr>
            <a:r>
              <a:rPr lang="en-US" dirty="0"/>
              <a:t>As a preliminary investigation, we experimented with regression specifications that have been used to explain changes in labor’s share, based on annual first differences done separately over 1979-2018 for each income group.  Dependent variables are capital income as percent of household income, capital income as percent of wage and salary income, and total business</a:t>
            </a:r>
            <a:r>
              <a:rPr lang="en-US" i="1" dirty="0"/>
              <a:t> </a:t>
            </a:r>
            <a:r>
              <a:rPr lang="en-US" dirty="0"/>
              <a:t>income as percent of household income. Some results:</a:t>
            </a:r>
          </a:p>
          <a:p>
            <a:r>
              <a:rPr lang="en-US" dirty="0"/>
              <a:t>Real GDP growth is strongly linked to capital income measures for quintile 5, and weakly for quintiles 3 and 4.  Households in quintiles 1 and 2 appear to have few assets to invest in capital instruments to benefit from economic growth.</a:t>
            </a:r>
          </a:p>
          <a:p>
            <a:r>
              <a:rPr lang="en-US" dirty="0"/>
              <a:t>Similarly, NASDAQ growth is positive predictor of capital income measures only in quintiles 4 and 5.</a:t>
            </a:r>
          </a:p>
          <a:p>
            <a:r>
              <a:rPr lang="en-US" dirty="0"/>
              <a:t>A decreases in real hourly wage growth is associated with an increase in capital income measures for quintiles 3 and 4, suggesting that higher paid workers had more capital assets as the access to capital by lower wage workers was decreasing.</a:t>
            </a:r>
          </a:p>
          <a:p>
            <a:r>
              <a:rPr lang="en-US" dirty="0"/>
              <a:t>Increases in capital gains tax rate are linked to lower capital income only for top 1%.</a:t>
            </a:r>
          </a:p>
          <a:p>
            <a:r>
              <a:rPr lang="en-US" dirty="0"/>
              <a:t>Increases in the capital gains tax rate are also linked to higher business income for top 1%.  One explanation is that when the capital gains tax rates shift higher, the members of households in the 96th to 99th percentile and the top 1% may seek investment opportunities involving ownership interests or partnership interests in closely-held companies </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36870708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579E7C-1CA1-B588-003D-C0C7F7A44809}"/>
              </a:ext>
            </a:extLst>
          </p:cNvPr>
          <p:cNvSpPr>
            <a:spLocks noGrp="1"/>
          </p:cNvSpPr>
          <p:nvPr>
            <p:ph type="title"/>
          </p:nvPr>
        </p:nvSpPr>
        <p:spPr/>
        <p:txBody>
          <a:bodyPr/>
          <a:lstStyle/>
          <a:p>
            <a:r>
              <a:rPr lang="en-US" b="1" dirty="0"/>
              <a:t>Equity/profit shares: a macro look</a:t>
            </a:r>
          </a:p>
        </p:txBody>
      </p:sp>
      <p:sp>
        <p:nvSpPr>
          <p:cNvPr id="3" name="Content Placeholder 2">
            <a:extLst>
              <a:ext uri="{FF2B5EF4-FFF2-40B4-BE49-F238E27FC236}">
                <a16:creationId xmlns:a16="http://schemas.microsoft.com/office/drawing/2014/main" id="{22E942CD-C917-CF28-7235-ABBE9BC2762E}"/>
              </a:ext>
            </a:extLst>
          </p:cNvPr>
          <p:cNvSpPr>
            <a:spLocks noGrp="1"/>
          </p:cNvSpPr>
          <p:nvPr>
            <p:ph idx="1"/>
          </p:nvPr>
        </p:nvSpPr>
        <p:spPr>
          <a:xfrm>
            <a:off x="838200" y="1543574"/>
            <a:ext cx="10515600" cy="4633389"/>
          </a:xfrm>
        </p:spPr>
        <p:txBody>
          <a:bodyPr>
            <a:normAutofit/>
          </a:bodyPr>
          <a:lstStyle/>
          <a:p>
            <a:pPr marL="403225" indent="-174625">
              <a:lnSpc>
                <a:spcPct val="100000"/>
              </a:lnSpc>
              <a:spcBef>
                <a:spcPts val="600"/>
              </a:spcBef>
            </a:pPr>
            <a:r>
              <a:rPr lang="en-US" sz="2000" dirty="0"/>
              <a:t>What is observed when you take the ”empirical airplane” up to 50,000 feet and look at capital shares in the U.S. economy?</a:t>
            </a:r>
          </a:p>
          <a:p>
            <a:pPr marL="403225" indent="-174625">
              <a:lnSpc>
                <a:spcPct val="100000"/>
              </a:lnSpc>
              <a:spcBef>
                <a:spcPts val="600"/>
              </a:spcBef>
            </a:pPr>
            <a:r>
              <a:rPr lang="en-US" sz="2000" b="1" dirty="0">
                <a:solidFill>
                  <a:srgbClr val="0070C0"/>
                </a:solidFill>
              </a:rPr>
              <a:t>This paper looks at the concentration of capital ownership and capital income at the macro level  </a:t>
            </a:r>
          </a:p>
          <a:p>
            <a:pPr marL="914400" indent="0">
              <a:lnSpc>
                <a:spcPct val="100000"/>
              </a:lnSpc>
              <a:spcBef>
                <a:spcPts val="600"/>
              </a:spcBef>
              <a:buNone/>
            </a:pPr>
            <a:r>
              <a:rPr lang="en-US" sz="2000" dirty="0"/>
              <a:t>=&gt; Examines thirty-year trend of all forms of capital income (capital gains, interest, dividends, rental income) as a percent of employee compensation or household income.</a:t>
            </a:r>
          </a:p>
          <a:p>
            <a:pPr marL="403225" indent="-174625">
              <a:lnSpc>
                <a:spcPct val="100000"/>
              </a:lnSpc>
              <a:spcBef>
                <a:spcPts val="600"/>
              </a:spcBef>
            </a:pPr>
            <a:r>
              <a:rPr lang="en-US" sz="2000" b="1" dirty="0">
                <a:solidFill>
                  <a:srgbClr val="0070C0"/>
                </a:solidFill>
              </a:rPr>
              <a:t>Most research on capital ownership and income focuses on the top 1% or top 10% of households, but capital income for non-wealthy households takes on added importance given stagnant real average hourly earnings since the 1970s.</a:t>
            </a:r>
          </a:p>
          <a:p>
            <a:pPr marL="914400" indent="0">
              <a:lnSpc>
                <a:spcPct val="100000"/>
              </a:lnSpc>
              <a:spcBef>
                <a:spcPts val="600"/>
              </a:spcBef>
              <a:buNone/>
            </a:pPr>
            <a:r>
              <a:rPr lang="en-US" sz="2000" dirty="0"/>
              <a:t>=&gt; This paper shifts focus to the capital income of the </a:t>
            </a:r>
            <a:r>
              <a:rPr lang="en-US" sz="2000" b="1" dirty="0"/>
              <a:t>“working middle class” namely, in the middle three quintiles of households.</a:t>
            </a:r>
            <a:r>
              <a:rPr lang="en-US" sz="2000" b="1" dirty="0">
                <a:effectLst/>
              </a:rPr>
              <a:t> </a:t>
            </a:r>
            <a:r>
              <a:rPr lang="en-US" sz="2000" b="1" dirty="0"/>
              <a:t>	</a:t>
            </a:r>
            <a:r>
              <a:rPr lang="en-US" sz="2000" b="1" u="sng" dirty="0"/>
              <a:t> </a:t>
            </a:r>
            <a:endParaRPr lang="en-US" sz="2000" b="1" dirty="0"/>
          </a:p>
          <a:p>
            <a:pPr marL="0" indent="0">
              <a:lnSpc>
                <a:spcPct val="100000"/>
              </a:lnSpc>
              <a:spcBef>
                <a:spcPts val="0"/>
              </a:spcBef>
              <a:buNone/>
            </a:pPr>
            <a:endParaRPr lang="en-US" sz="2000" dirty="0"/>
          </a:p>
          <a:p>
            <a:pPr>
              <a:lnSpc>
                <a:spcPct val="100000"/>
              </a:lnSpc>
              <a:spcBef>
                <a:spcPts val="0"/>
              </a:spcBef>
            </a:pPr>
            <a:endParaRPr lang="en-US" sz="2000" dirty="0"/>
          </a:p>
        </p:txBody>
      </p:sp>
    </p:spTree>
    <p:extLst>
      <p:ext uri="{BB962C8B-B14F-4D97-AF65-F5344CB8AC3E}">
        <p14:creationId xmlns:p14="http://schemas.microsoft.com/office/powerpoint/2010/main" val="17135944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B26CF3-7100-055C-FBE7-1CE40319FF10}"/>
              </a:ext>
            </a:extLst>
          </p:cNvPr>
          <p:cNvSpPr>
            <a:spLocks noGrp="1"/>
          </p:cNvSpPr>
          <p:nvPr>
            <p:ph type="title"/>
          </p:nvPr>
        </p:nvSpPr>
        <p:spPr/>
        <p:txBody>
          <a:bodyPr/>
          <a:lstStyle/>
          <a:p>
            <a:pPr algn="ctr"/>
            <a:r>
              <a:rPr lang="en-US" b="1" dirty="0"/>
              <a:t>Conclusions</a:t>
            </a:r>
          </a:p>
        </p:txBody>
      </p:sp>
      <p:sp>
        <p:nvSpPr>
          <p:cNvPr id="3" name="Content Placeholder 2">
            <a:extLst>
              <a:ext uri="{FF2B5EF4-FFF2-40B4-BE49-F238E27FC236}">
                <a16:creationId xmlns:a16="http://schemas.microsoft.com/office/drawing/2014/main" id="{E49E521C-BD27-8E11-0BC4-A2EA0017179D}"/>
              </a:ext>
            </a:extLst>
          </p:cNvPr>
          <p:cNvSpPr>
            <a:spLocks noGrp="1"/>
          </p:cNvSpPr>
          <p:nvPr>
            <p:ph idx="1"/>
          </p:nvPr>
        </p:nvSpPr>
        <p:spPr/>
        <p:txBody>
          <a:bodyPr>
            <a:normAutofit fontScale="85000" lnSpcReduction="10000"/>
          </a:bodyPr>
          <a:lstStyle/>
          <a:p>
            <a:r>
              <a:rPr lang="en-US" dirty="0">
                <a:solidFill>
                  <a:srgbClr val="0070C0"/>
                </a:solidFill>
              </a:rPr>
              <a:t>From 1979 to 2018, capital income as a share of household income and of compensation has largely collapsed for the “working middle class.” </a:t>
            </a:r>
          </a:p>
          <a:p>
            <a:r>
              <a:rPr lang="en-US" dirty="0">
                <a:solidFill>
                  <a:srgbClr val="0070C0"/>
                </a:solidFill>
              </a:rPr>
              <a:t>To the extent that capital income can be viewed as an income stream potentially augmenting wages and salaries, possibly even a “raise” on top of wages, its role has also waned greatly for them with a more than half decline from 1979-2018. </a:t>
            </a:r>
          </a:p>
          <a:p>
            <a:r>
              <a:rPr lang="en-US" dirty="0"/>
              <a:t>The flip side of these shifts is </a:t>
            </a:r>
            <a:r>
              <a:rPr lang="en-US" b="1" dirty="0"/>
              <a:t>a ballooning concentration of capital income among the richest households</a:t>
            </a:r>
            <a:r>
              <a:rPr lang="en-US" dirty="0"/>
              <a:t> (from a 39.6% share for the top 1% in 1979 to a 59.3% share in 2018). </a:t>
            </a:r>
            <a:r>
              <a:rPr lang="en-US" dirty="0">
                <a:solidFill>
                  <a:srgbClr val="0070C0"/>
                </a:solidFill>
              </a:rPr>
              <a:t>Every percentile except the top 1% shows large decreases in their share of capital income over the period. </a:t>
            </a:r>
          </a:p>
          <a:p>
            <a:r>
              <a:rPr lang="en-US" dirty="0"/>
              <a:t>Business income increased in dollar value by 600% for the Top 1% of households and it doubled as a percent of household income for that group from 11% to 22%. </a:t>
            </a:r>
            <a:r>
              <a:rPr lang="en-US" dirty="0">
                <a:solidFill>
                  <a:srgbClr val="0070C0"/>
                </a:solidFill>
              </a:rPr>
              <a:t>Business income did not offset the plummeting role of capital income in the first four quintiles.</a:t>
            </a:r>
          </a:p>
          <a:p>
            <a:endParaRPr lang="en-US" dirty="0"/>
          </a:p>
          <a:p>
            <a:endParaRPr lang="en-US" dirty="0"/>
          </a:p>
        </p:txBody>
      </p:sp>
    </p:spTree>
    <p:extLst>
      <p:ext uri="{BB962C8B-B14F-4D97-AF65-F5344CB8AC3E}">
        <p14:creationId xmlns:p14="http://schemas.microsoft.com/office/powerpoint/2010/main" val="10064961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53DEBE-BF28-CD86-BD9D-AF0880B79755}"/>
              </a:ext>
            </a:extLst>
          </p:cNvPr>
          <p:cNvSpPr>
            <a:spLocks noGrp="1"/>
          </p:cNvSpPr>
          <p:nvPr>
            <p:ph type="title"/>
          </p:nvPr>
        </p:nvSpPr>
        <p:spPr/>
        <p:txBody>
          <a:bodyPr/>
          <a:lstStyle/>
          <a:p>
            <a:r>
              <a:rPr lang="en-US" b="1" dirty="0"/>
              <a:t>Possible Explanations and Some Issues</a:t>
            </a:r>
          </a:p>
        </p:txBody>
      </p:sp>
      <p:sp>
        <p:nvSpPr>
          <p:cNvPr id="3" name="Content Placeholder 2">
            <a:extLst>
              <a:ext uri="{FF2B5EF4-FFF2-40B4-BE49-F238E27FC236}">
                <a16:creationId xmlns:a16="http://schemas.microsoft.com/office/drawing/2014/main" id="{88FAC2EE-0C26-9814-0713-E1E36DEEFF31}"/>
              </a:ext>
            </a:extLst>
          </p:cNvPr>
          <p:cNvSpPr>
            <a:spLocks noGrp="1"/>
          </p:cNvSpPr>
          <p:nvPr>
            <p:ph idx="1"/>
          </p:nvPr>
        </p:nvSpPr>
        <p:spPr>
          <a:xfrm>
            <a:off x="838200" y="1468073"/>
            <a:ext cx="10515600" cy="4708890"/>
          </a:xfrm>
        </p:spPr>
        <p:txBody>
          <a:bodyPr>
            <a:normAutofit fontScale="70000" lnSpcReduction="20000"/>
          </a:bodyPr>
          <a:lstStyle/>
          <a:p>
            <a:pPr marL="0" indent="0">
              <a:buNone/>
            </a:pPr>
            <a:r>
              <a:rPr lang="en-US" b="1" dirty="0">
                <a:solidFill>
                  <a:srgbClr val="0070C0"/>
                </a:solidFill>
              </a:rPr>
              <a:t>What explains this “de-capitalization” of working middle class families? </a:t>
            </a:r>
          </a:p>
          <a:p>
            <a:r>
              <a:rPr lang="en-US" dirty="0"/>
              <a:t>It could be that differences in investment knowledge and skills have become concentrated among specialists so that the wealthy are able to earn more from their capital than others </a:t>
            </a:r>
          </a:p>
          <a:p>
            <a:r>
              <a:rPr lang="en-US" b="1" dirty="0">
                <a:solidFill>
                  <a:srgbClr val="0070C0"/>
                </a:solidFill>
              </a:rPr>
              <a:t>It could be that greater capital investments and ownership of capital assets and capital income are due to greater access to credit to gain capital ownership. </a:t>
            </a:r>
          </a:p>
          <a:p>
            <a:r>
              <a:rPr lang="en-US" b="1" dirty="0">
                <a:solidFill>
                  <a:srgbClr val="0070C0"/>
                </a:solidFill>
              </a:rPr>
              <a:t>Many investments that carry outsize returns and tax advantages, such as hedge funds and private equity, are not available to the working middle class.</a:t>
            </a:r>
          </a:p>
          <a:p>
            <a:r>
              <a:rPr lang="en-US" dirty="0"/>
              <a:t>The more capital ownership concentrates at the top, the more capital income it yields, which itself can be reinvested in order to acquire more capital assets. </a:t>
            </a:r>
          </a:p>
          <a:p>
            <a:r>
              <a:rPr lang="en-US" b="1" dirty="0">
                <a:solidFill>
                  <a:srgbClr val="0070C0"/>
                </a:solidFill>
              </a:rPr>
              <a:t>The reason could be even simpler: stagnant wages did not provide enough resources for working families to invest in capital to the extent that they did when wages were rising – a double whammy on the majority of people when the income distribution is shifting to capital. </a:t>
            </a:r>
          </a:p>
          <a:p>
            <a:r>
              <a:rPr lang="en-US" b="1" dirty="0">
                <a:solidFill>
                  <a:srgbClr val="0070C0"/>
                </a:solidFill>
              </a:rPr>
              <a:t>Discussions of the potential role of employee equity ownership, profit sharing, and gain sharing in the economy need to be seen in this macroeconomic context.  So does the discussion of capital shares/dividend programs/Alaska Permanent Fund dividends, and related ideas.</a:t>
            </a:r>
          </a:p>
          <a:p>
            <a:pPr marL="0" indent="0">
              <a:buNone/>
            </a:pPr>
            <a:endParaRPr lang="en-US" dirty="0"/>
          </a:p>
          <a:p>
            <a:endParaRPr lang="en-US" dirty="0"/>
          </a:p>
          <a:p>
            <a:endParaRPr lang="en-US" dirty="0"/>
          </a:p>
        </p:txBody>
      </p:sp>
    </p:spTree>
    <p:extLst>
      <p:ext uri="{BB962C8B-B14F-4D97-AF65-F5344CB8AC3E}">
        <p14:creationId xmlns:p14="http://schemas.microsoft.com/office/powerpoint/2010/main" val="18353216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3CB6B7-EE8E-DDC9-B4F4-F51CD339E28E}"/>
              </a:ext>
            </a:extLst>
          </p:cNvPr>
          <p:cNvSpPr>
            <a:spLocks noGrp="1"/>
          </p:cNvSpPr>
          <p:nvPr>
            <p:ph type="title"/>
          </p:nvPr>
        </p:nvSpPr>
        <p:spPr/>
        <p:txBody>
          <a:bodyPr/>
          <a:lstStyle/>
          <a:p>
            <a:r>
              <a:rPr lang="en-US" b="1" dirty="0"/>
              <a:t>The Data for This Study</a:t>
            </a:r>
          </a:p>
        </p:txBody>
      </p:sp>
      <p:sp>
        <p:nvSpPr>
          <p:cNvPr id="3" name="Content Placeholder 2">
            <a:extLst>
              <a:ext uri="{FF2B5EF4-FFF2-40B4-BE49-F238E27FC236}">
                <a16:creationId xmlns:a16="http://schemas.microsoft.com/office/drawing/2014/main" id="{C8CCF130-E946-01AF-A9C7-DE1D978B6733}"/>
              </a:ext>
            </a:extLst>
          </p:cNvPr>
          <p:cNvSpPr>
            <a:spLocks noGrp="1"/>
          </p:cNvSpPr>
          <p:nvPr>
            <p:ph idx="1"/>
          </p:nvPr>
        </p:nvSpPr>
        <p:spPr/>
        <p:txBody>
          <a:bodyPr>
            <a:normAutofit lnSpcReduction="10000"/>
          </a:bodyPr>
          <a:lstStyle/>
          <a:p>
            <a:r>
              <a:rPr lang="en-US" dirty="0"/>
              <a:t>U.S. Congressional Budget Office (CBO) dataset on household-level income from 1979 to 2018, in the </a:t>
            </a:r>
            <a:r>
              <a:rPr lang="en-US" dirty="0">
                <a:effectLst/>
              </a:rPr>
              <a:t>annual report “</a:t>
            </a:r>
            <a:r>
              <a:rPr lang="en-US" dirty="0"/>
              <a:t>The Distribution of Household Income” released August 2021 (since updated)</a:t>
            </a:r>
          </a:p>
          <a:p>
            <a:r>
              <a:rPr lang="en-US" dirty="0"/>
              <a:t>Based on the Internal Revenue Service's Statistics of Income (SOI) dataset, a nationally representative sample of individual tax returns</a:t>
            </a:r>
          </a:p>
          <a:p>
            <a:pPr marL="914400" indent="0">
              <a:buNone/>
            </a:pPr>
            <a:r>
              <a:rPr lang="en-US" dirty="0"/>
              <a:t>--random sample includes about 90,000 returns in the earlier years to 350,000 returns in the more recent years.</a:t>
            </a:r>
          </a:p>
          <a:p>
            <a:r>
              <a:rPr lang="en-US" dirty="0"/>
              <a:t>Our analysis uses detailed data in the CBO’s supplemental spreadsheet.</a:t>
            </a:r>
          </a:p>
          <a:p>
            <a:r>
              <a:rPr lang="en-US" dirty="0"/>
              <a:t>All data are in 2018 constant dollars.</a:t>
            </a:r>
          </a:p>
        </p:txBody>
      </p:sp>
    </p:spTree>
    <p:extLst>
      <p:ext uri="{BB962C8B-B14F-4D97-AF65-F5344CB8AC3E}">
        <p14:creationId xmlns:p14="http://schemas.microsoft.com/office/powerpoint/2010/main" val="14657817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C3839-79ED-5C92-D92C-138CEE6B643D}"/>
              </a:ext>
            </a:extLst>
          </p:cNvPr>
          <p:cNvSpPr>
            <a:spLocks noGrp="1"/>
          </p:cNvSpPr>
          <p:nvPr>
            <p:ph type="title"/>
          </p:nvPr>
        </p:nvSpPr>
        <p:spPr/>
        <p:txBody>
          <a:bodyPr/>
          <a:lstStyle/>
          <a:p>
            <a:r>
              <a:rPr lang="en-US" b="1" dirty="0"/>
              <a:t>Capital Ownership versus Capital Income</a:t>
            </a:r>
          </a:p>
        </p:txBody>
      </p:sp>
      <p:sp>
        <p:nvSpPr>
          <p:cNvPr id="3" name="Content Placeholder 2">
            <a:extLst>
              <a:ext uri="{FF2B5EF4-FFF2-40B4-BE49-F238E27FC236}">
                <a16:creationId xmlns:a16="http://schemas.microsoft.com/office/drawing/2014/main" id="{131E4411-0DD3-A1D7-6B32-157ABF928233}"/>
              </a:ext>
            </a:extLst>
          </p:cNvPr>
          <p:cNvSpPr>
            <a:spLocks noGrp="1"/>
          </p:cNvSpPr>
          <p:nvPr>
            <p:ph idx="1"/>
          </p:nvPr>
        </p:nvSpPr>
        <p:spPr/>
        <p:txBody>
          <a:bodyPr/>
          <a:lstStyle/>
          <a:p>
            <a:r>
              <a:rPr lang="en-US" b="1" dirty="0">
                <a:solidFill>
                  <a:srgbClr val="0070C0"/>
                </a:solidFill>
              </a:rPr>
              <a:t>Capital ownership is the ownership of all capital assets such as cash, real estate, stocks, bonds, interests in businesses and so forth.</a:t>
            </a:r>
          </a:p>
          <a:p>
            <a:endParaRPr lang="en-US" dirty="0"/>
          </a:p>
          <a:p>
            <a:r>
              <a:rPr lang="en-US" b="1" dirty="0">
                <a:solidFill>
                  <a:srgbClr val="0070C0"/>
                </a:solidFill>
              </a:rPr>
              <a:t>Capital income is the yield or income on those assets which are capital gains, dividends, interest, rents, and business income.</a:t>
            </a:r>
          </a:p>
          <a:p>
            <a:endParaRPr lang="en-US" dirty="0"/>
          </a:p>
          <a:p>
            <a:r>
              <a:rPr lang="en-US" dirty="0"/>
              <a:t>Looking at the structure and future of capitalism in the U.S. requires examining both capital ownership and capital income.</a:t>
            </a:r>
          </a:p>
        </p:txBody>
      </p:sp>
    </p:spTree>
    <p:extLst>
      <p:ext uri="{BB962C8B-B14F-4D97-AF65-F5344CB8AC3E}">
        <p14:creationId xmlns:p14="http://schemas.microsoft.com/office/powerpoint/2010/main" val="1047149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91DC3C-CD13-4549-CC77-B714F7857EB3}"/>
              </a:ext>
            </a:extLst>
          </p:cNvPr>
          <p:cNvSpPr>
            <a:spLocks noGrp="1"/>
          </p:cNvSpPr>
          <p:nvPr>
            <p:ph type="title"/>
          </p:nvPr>
        </p:nvSpPr>
        <p:spPr/>
        <p:txBody>
          <a:bodyPr/>
          <a:lstStyle/>
          <a:p>
            <a:pPr algn="ctr"/>
            <a:r>
              <a:rPr lang="en-US" b="1" dirty="0">
                <a:solidFill>
                  <a:srgbClr val="0070C0"/>
                </a:solidFill>
              </a:rPr>
              <a:t>The Concentration of Capital Ownership: Different Approaches, a Clear Conclusion</a:t>
            </a:r>
          </a:p>
        </p:txBody>
      </p:sp>
      <p:graphicFrame>
        <p:nvGraphicFramePr>
          <p:cNvPr id="6" name="Content Placeholder 5">
            <a:extLst>
              <a:ext uri="{FF2B5EF4-FFF2-40B4-BE49-F238E27FC236}">
                <a16:creationId xmlns:a16="http://schemas.microsoft.com/office/drawing/2014/main" id="{7BE8CC15-802B-6E8D-D96B-F6BC84534C4F}"/>
              </a:ext>
            </a:extLst>
          </p:cNvPr>
          <p:cNvGraphicFramePr>
            <a:graphicFrameLocks noGrp="1"/>
          </p:cNvGraphicFramePr>
          <p:nvPr>
            <p:ph idx="1"/>
            <p:extLst>
              <p:ext uri="{D42A27DB-BD31-4B8C-83A1-F6EECF244321}">
                <p14:modId xmlns:p14="http://schemas.microsoft.com/office/powerpoint/2010/main" val="2196065972"/>
              </p:ext>
            </p:extLst>
          </p:nvPr>
        </p:nvGraphicFramePr>
        <p:xfrm>
          <a:off x="1048624" y="2083115"/>
          <a:ext cx="9756393" cy="3597960"/>
        </p:xfrm>
        <a:graphic>
          <a:graphicData uri="http://schemas.openxmlformats.org/drawingml/2006/table">
            <a:tbl>
              <a:tblPr>
                <a:tableStyleId>{5C22544A-7EE6-4342-B048-85BDC9FD1C3A}</a:tableStyleId>
              </a:tblPr>
              <a:tblGrid>
                <a:gridCol w="1291320">
                  <a:extLst>
                    <a:ext uri="{9D8B030D-6E8A-4147-A177-3AD203B41FA5}">
                      <a16:colId xmlns:a16="http://schemas.microsoft.com/office/drawing/2014/main" val="3428768797"/>
                    </a:ext>
                  </a:extLst>
                </a:gridCol>
                <a:gridCol w="1087426">
                  <a:extLst>
                    <a:ext uri="{9D8B030D-6E8A-4147-A177-3AD203B41FA5}">
                      <a16:colId xmlns:a16="http://schemas.microsoft.com/office/drawing/2014/main" val="2826646508"/>
                    </a:ext>
                  </a:extLst>
                </a:gridCol>
                <a:gridCol w="1268666">
                  <a:extLst>
                    <a:ext uri="{9D8B030D-6E8A-4147-A177-3AD203B41FA5}">
                      <a16:colId xmlns:a16="http://schemas.microsoft.com/office/drawing/2014/main" val="223505373"/>
                    </a:ext>
                  </a:extLst>
                </a:gridCol>
                <a:gridCol w="1344037">
                  <a:extLst>
                    <a:ext uri="{9D8B030D-6E8A-4147-A177-3AD203B41FA5}">
                      <a16:colId xmlns:a16="http://schemas.microsoft.com/office/drawing/2014/main" val="4246718113"/>
                    </a:ext>
                  </a:extLst>
                </a:gridCol>
                <a:gridCol w="1012055">
                  <a:extLst>
                    <a:ext uri="{9D8B030D-6E8A-4147-A177-3AD203B41FA5}">
                      <a16:colId xmlns:a16="http://schemas.microsoft.com/office/drawing/2014/main" val="631271704"/>
                    </a:ext>
                  </a:extLst>
                </a:gridCol>
                <a:gridCol w="1087426">
                  <a:extLst>
                    <a:ext uri="{9D8B030D-6E8A-4147-A177-3AD203B41FA5}">
                      <a16:colId xmlns:a16="http://schemas.microsoft.com/office/drawing/2014/main" val="2937970975"/>
                    </a:ext>
                  </a:extLst>
                </a:gridCol>
                <a:gridCol w="1087426">
                  <a:extLst>
                    <a:ext uri="{9D8B030D-6E8A-4147-A177-3AD203B41FA5}">
                      <a16:colId xmlns:a16="http://schemas.microsoft.com/office/drawing/2014/main" val="3062577404"/>
                    </a:ext>
                  </a:extLst>
                </a:gridCol>
                <a:gridCol w="1578037">
                  <a:extLst>
                    <a:ext uri="{9D8B030D-6E8A-4147-A177-3AD203B41FA5}">
                      <a16:colId xmlns:a16="http://schemas.microsoft.com/office/drawing/2014/main" val="2825741952"/>
                    </a:ext>
                  </a:extLst>
                </a:gridCol>
              </a:tblGrid>
              <a:tr h="299830">
                <a:tc>
                  <a:txBody>
                    <a:bodyPr/>
                    <a:lstStyle/>
                    <a:p>
                      <a:pPr algn="l" fontAlgn="b"/>
                      <a:endParaRPr lang="en-US" sz="1600" b="0" i="0" u="none" strike="noStrike" dirty="0">
                        <a:solidFill>
                          <a:srgbClr val="000000"/>
                        </a:solidFill>
                        <a:effectLst/>
                        <a:latin typeface="+mn-lt"/>
                      </a:endParaRPr>
                    </a:p>
                  </a:txBody>
                  <a:tcPr marL="7620" marR="7620" marT="7620" marB="0" anchor="b">
                    <a:noFill/>
                  </a:tcPr>
                </a:tc>
                <a:tc>
                  <a:txBody>
                    <a:bodyPr/>
                    <a:lstStyle/>
                    <a:p>
                      <a:pPr algn="l" fontAlgn="ctr"/>
                      <a:r>
                        <a:rPr lang="en-US" sz="1600" u="none" strike="noStrike">
                          <a:effectLst/>
                          <a:latin typeface="+mn-lt"/>
                        </a:rPr>
                        <a:t>Piketty</a:t>
                      </a:r>
                      <a:endParaRPr lang="en-US" sz="1600" b="0" i="0" u="none" strike="noStrike">
                        <a:solidFill>
                          <a:srgbClr val="000000"/>
                        </a:solidFill>
                        <a:effectLst/>
                        <a:latin typeface="+mn-lt"/>
                      </a:endParaRPr>
                    </a:p>
                  </a:txBody>
                  <a:tcPr marL="7620" marR="7620" marT="7620" marB="0" anchor="ctr">
                    <a:noFill/>
                  </a:tcPr>
                </a:tc>
                <a:tc>
                  <a:txBody>
                    <a:bodyPr/>
                    <a:lstStyle/>
                    <a:p>
                      <a:pPr algn="l" fontAlgn="ctr"/>
                      <a:r>
                        <a:rPr lang="en-US" sz="1600" u="none" strike="noStrike">
                          <a:effectLst/>
                          <a:latin typeface="+mn-lt"/>
                        </a:rPr>
                        <a:t>Survey of</a:t>
                      </a:r>
                      <a:endParaRPr lang="en-US" sz="1600" b="0" i="0" u="none" strike="noStrike">
                        <a:solidFill>
                          <a:srgbClr val="000000"/>
                        </a:solidFill>
                        <a:effectLst/>
                        <a:latin typeface="+mn-lt"/>
                      </a:endParaRPr>
                    </a:p>
                  </a:txBody>
                  <a:tcPr marL="7620" marR="7620" marT="7620" marB="0" anchor="ctr">
                    <a:noFill/>
                  </a:tcPr>
                </a:tc>
                <a:tc>
                  <a:txBody>
                    <a:bodyPr/>
                    <a:lstStyle/>
                    <a:p>
                      <a:pPr algn="l" fontAlgn="ctr"/>
                      <a:r>
                        <a:rPr lang="en-US" sz="1600" u="none" strike="noStrike">
                          <a:effectLst/>
                          <a:latin typeface="+mn-lt"/>
                        </a:rPr>
                        <a:t>SCF 2019</a:t>
                      </a:r>
                      <a:endParaRPr lang="en-US" sz="1600" b="0" i="0" u="none" strike="noStrike">
                        <a:solidFill>
                          <a:srgbClr val="000000"/>
                        </a:solidFill>
                        <a:effectLst/>
                        <a:latin typeface="+mn-lt"/>
                      </a:endParaRPr>
                    </a:p>
                  </a:txBody>
                  <a:tcPr marL="7620" marR="7620" marT="7620" marB="0" anchor="ctr">
                    <a:noFill/>
                  </a:tcPr>
                </a:tc>
                <a:tc>
                  <a:txBody>
                    <a:bodyPr/>
                    <a:lstStyle/>
                    <a:p>
                      <a:pPr algn="l" fontAlgn="ctr"/>
                      <a:r>
                        <a:rPr lang="en-US" sz="1600" u="none" strike="noStrike">
                          <a:effectLst/>
                          <a:latin typeface="+mn-lt"/>
                        </a:rPr>
                        <a:t>World</a:t>
                      </a:r>
                      <a:endParaRPr lang="en-US" sz="1600" b="0" i="0" u="none" strike="noStrike">
                        <a:solidFill>
                          <a:srgbClr val="000000"/>
                        </a:solidFill>
                        <a:effectLst/>
                        <a:latin typeface="+mn-lt"/>
                      </a:endParaRPr>
                    </a:p>
                  </a:txBody>
                  <a:tcPr marL="7620" marR="7620" marT="7620" marB="0" anchor="ctr">
                    <a:noFill/>
                  </a:tcPr>
                </a:tc>
                <a:tc>
                  <a:txBody>
                    <a:bodyPr/>
                    <a:lstStyle/>
                    <a:p>
                      <a:pPr algn="l" fontAlgn="ctr"/>
                      <a:r>
                        <a:rPr lang="en-US" sz="1600" u="none" strike="noStrike">
                          <a:effectLst/>
                          <a:latin typeface="+mn-lt"/>
                        </a:rPr>
                        <a:t>Smith,</a:t>
                      </a:r>
                      <a:endParaRPr lang="en-US" sz="1600" b="0" i="0" u="none" strike="noStrike">
                        <a:solidFill>
                          <a:srgbClr val="000000"/>
                        </a:solidFill>
                        <a:effectLst/>
                        <a:latin typeface="+mn-lt"/>
                      </a:endParaRPr>
                    </a:p>
                  </a:txBody>
                  <a:tcPr marL="7620" marR="7620" marT="7620" marB="0" anchor="ctr">
                    <a:noFill/>
                  </a:tcPr>
                </a:tc>
                <a:tc>
                  <a:txBody>
                    <a:bodyPr/>
                    <a:lstStyle/>
                    <a:p>
                      <a:pPr algn="l" fontAlgn="ctr"/>
                      <a:r>
                        <a:rPr lang="en-US" sz="1600" u="none" strike="noStrike">
                          <a:effectLst/>
                          <a:latin typeface="+mn-lt"/>
                        </a:rPr>
                        <a:t>Saez &amp;,</a:t>
                      </a:r>
                      <a:endParaRPr lang="en-US" sz="1600" b="0" i="0" u="none" strike="noStrike">
                        <a:solidFill>
                          <a:srgbClr val="000000"/>
                        </a:solidFill>
                        <a:effectLst/>
                        <a:latin typeface="+mn-lt"/>
                      </a:endParaRPr>
                    </a:p>
                  </a:txBody>
                  <a:tcPr marL="7620" marR="7620" marT="7620" marB="0" anchor="ctr">
                    <a:noFill/>
                  </a:tcPr>
                </a:tc>
                <a:tc>
                  <a:txBody>
                    <a:bodyPr/>
                    <a:lstStyle/>
                    <a:p>
                      <a:pPr algn="l" fontAlgn="ctr"/>
                      <a:r>
                        <a:rPr lang="en-US" sz="1600" u="none" strike="noStrike">
                          <a:effectLst/>
                          <a:latin typeface="+mn-lt"/>
                        </a:rPr>
                        <a:t>Distributional</a:t>
                      </a:r>
                      <a:endParaRPr lang="en-US" sz="1600" b="0" i="0" u="none" strike="noStrike">
                        <a:solidFill>
                          <a:srgbClr val="000000"/>
                        </a:solidFill>
                        <a:effectLst/>
                        <a:latin typeface="+mn-lt"/>
                      </a:endParaRPr>
                    </a:p>
                  </a:txBody>
                  <a:tcPr marL="7620" marR="7620" marT="7620" marB="0" anchor="ctr">
                    <a:noFill/>
                  </a:tcPr>
                </a:tc>
                <a:extLst>
                  <a:ext uri="{0D108BD9-81ED-4DB2-BD59-A6C34878D82A}">
                    <a16:rowId xmlns:a16="http://schemas.microsoft.com/office/drawing/2014/main" val="3856130372"/>
                  </a:ext>
                </a:extLst>
              </a:tr>
              <a:tr h="299830">
                <a:tc>
                  <a:txBody>
                    <a:bodyPr/>
                    <a:lstStyle/>
                    <a:p>
                      <a:pPr algn="l" fontAlgn="b"/>
                      <a:endParaRPr lang="en-US" sz="1600" b="0" i="0" u="none" strike="noStrike" dirty="0">
                        <a:solidFill>
                          <a:srgbClr val="000000"/>
                        </a:solidFill>
                        <a:effectLst/>
                        <a:latin typeface="+mn-lt"/>
                      </a:endParaRPr>
                    </a:p>
                  </a:txBody>
                  <a:tcPr marL="7620" marR="7620" marT="7620" marB="0" anchor="b">
                    <a:noFill/>
                  </a:tcPr>
                </a:tc>
                <a:tc>
                  <a:txBody>
                    <a:bodyPr/>
                    <a:lstStyle/>
                    <a:p>
                      <a:pPr algn="l" fontAlgn="ctr"/>
                      <a:endParaRPr lang="en-US" sz="1600" b="0" i="0" u="none" strike="noStrike" dirty="0">
                        <a:solidFill>
                          <a:srgbClr val="000000"/>
                        </a:solidFill>
                        <a:effectLst/>
                        <a:latin typeface="+mn-lt"/>
                      </a:endParaRPr>
                    </a:p>
                  </a:txBody>
                  <a:tcPr marL="7620" marR="7620" marT="7620" marB="0" anchor="ctr">
                    <a:noFill/>
                  </a:tcPr>
                </a:tc>
                <a:tc>
                  <a:txBody>
                    <a:bodyPr/>
                    <a:lstStyle/>
                    <a:p>
                      <a:pPr algn="l" fontAlgn="ctr"/>
                      <a:r>
                        <a:rPr lang="en-US" sz="1600" u="none" strike="noStrike">
                          <a:effectLst/>
                          <a:latin typeface="+mn-lt"/>
                        </a:rPr>
                        <a:t>Consumer </a:t>
                      </a:r>
                      <a:endParaRPr lang="en-US" sz="1600" b="0" i="0" u="none" strike="noStrike">
                        <a:solidFill>
                          <a:srgbClr val="000000"/>
                        </a:solidFill>
                        <a:effectLst/>
                        <a:latin typeface="+mn-lt"/>
                      </a:endParaRPr>
                    </a:p>
                  </a:txBody>
                  <a:tcPr marL="7620" marR="7620" marT="7620" marB="0" anchor="ctr">
                    <a:noFill/>
                  </a:tcPr>
                </a:tc>
                <a:tc>
                  <a:txBody>
                    <a:bodyPr/>
                    <a:lstStyle/>
                    <a:p>
                      <a:pPr algn="l" fontAlgn="ctr"/>
                      <a:r>
                        <a:rPr lang="en-US" sz="1600" u="none" strike="noStrike" dirty="0">
                          <a:effectLst/>
                          <a:latin typeface="+mn-lt"/>
                        </a:rPr>
                        <a:t>Plus DB</a:t>
                      </a:r>
                      <a:endParaRPr lang="en-US" sz="1600" b="0" i="0" u="none" strike="noStrike" dirty="0">
                        <a:solidFill>
                          <a:srgbClr val="000000"/>
                        </a:solidFill>
                        <a:effectLst/>
                        <a:latin typeface="+mn-lt"/>
                      </a:endParaRPr>
                    </a:p>
                  </a:txBody>
                  <a:tcPr marL="7620" marR="7620" marT="7620" marB="0" anchor="ctr">
                    <a:noFill/>
                  </a:tcPr>
                </a:tc>
                <a:tc>
                  <a:txBody>
                    <a:bodyPr/>
                    <a:lstStyle/>
                    <a:p>
                      <a:pPr algn="l" fontAlgn="ctr"/>
                      <a:r>
                        <a:rPr lang="en-US" sz="1600" u="none" strike="noStrike" dirty="0">
                          <a:effectLst/>
                          <a:latin typeface="+mn-lt"/>
                        </a:rPr>
                        <a:t>Inequality</a:t>
                      </a:r>
                      <a:endParaRPr lang="en-US" sz="1600" b="0" i="0" u="none" strike="noStrike" dirty="0">
                        <a:solidFill>
                          <a:srgbClr val="000000"/>
                        </a:solidFill>
                        <a:effectLst/>
                        <a:latin typeface="+mn-lt"/>
                      </a:endParaRPr>
                    </a:p>
                  </a:txBody>
                  <a:tcPr marL="7620" marR="7620" marT="7620" marB="0" anchor="ctr">
                    <a:noFill/>
                  </a:tcPr>
                </a:tc>
                <a:tc>
                  <a:txBody>
                    <a:bodyPr/>
                    <a:lstStyle/>
                    <a:p>
                      <a:pPr algn="l" fontAlgn="ctr"/>
                      <a:r>
                        <a:rPr lang="en-US" sz="1600" u="none" strike="noStrike">
                          <a:effectLst/>
                          <a:latin typeface="+mn-lt"/>
                        </a:rPr>
                        <a:t>Zidar, &amp;</a:t>
                      </a:r>
                      <a:endParaRPr lang="en-US" sz="1600" b="0" i="0" u="none" strike="noStrike">
                        <a:solidFill>
                          <a:srgbClr val="000000"/>
                        </a:solidFill>
                        <a:effectLst/>
                        <a:latin typeface="+mn-lt"/>
                      </a:endParaRPr>
                    </a:p>
                  </a:txBody>
                  <a:tcPr marL="7620" marR="7620" marT="7620" marB="0" anchor="ctr">
                    <a:noFill/>
                  </a:tcPr>
                </a:tc>
                <a:tc>
                  <a:txBody>
                    <a:bodyPr/>
                    <a:lstStyle/>
                    <a:p>
                      <a:pPr algn="l" fontAlgn="ctr"/>
                      <a:r>
                        <a:rPr lang="en-US" sz="1600" u="none" strike="noStrike">
                          <a:effectLst/>
                          <a:latin typeface="+mn-lt"/>
                        </a:rPr>
                        <a:t>Zucman</a:t>
                      </a:r>
                      <a:endParaRPr lang="en-US" sz="1600" b="0" i="0" u="none" strike="noStrike">
                        <a:solidFill>
                          <a:srgbClr val="000000"/>
                        </a:solidFill>
                        <a:effectLst/>
                        <a:latin typeface="+mn-lt"/>
                      </a:endParaRPr>
                    </a:p>
                  </a:txBody>
                  <a:tcPr marL="7620" marR="7620" marT="7620" marB="0" anchor="ctr">
                    <a:noFill/>
                  </a:tcPr>
                </a:tc>
                <a:tc>
                  <a:txBody>
                    <a:bodyPr/>
                    <a:lstStyle/>
                    <a:p>
                      <a:pPr algn="l" fontAlgn="ctr"/>
                      <a:r>
                        <a:rPr lang="en-US" sz="1600" u="none" strike="noStrike">
                          <a:effectLst/>
                          <a:latin typeface="+mn-lt"/>
                        </a:rPr>
                        <a:t>National</a:t>
                      </a:r>
                      <a:endParaRPr lang="en-US" sz="1600" b="0" i="0" u="none" strike="noStrike">
                        <a:solidFill>
                          <a:srgbClr val="000000"/>
                        </a:solidFill>
                        <a:effectLst/>
                        <a:latin typeface="+mn-lt"/>
                      </a:endParaRPr>
                    </a:p>
                  </a:txBody>
                  <a:tcPr marL="7620" marR="7620" marT="7620" marB="0" anchor="ctr">
                    <a:noFill/>
                  </a:tcPr>
                </a:tc>
                <a:extLst>
                  <a:ext uri="{0D108BD9-81ED-4DB2-BD59-A6C34878D82A}">
                    <a16:rowId xmlns:a16="http://schemas.microsoft.com/office/drawing/2014/main" val="2599682233"/>
                  </a:ext>
                </a:extLst>
              </a:tr>
              <a:tr h="299830">
                <a:tc>
                  <a:txBody>
                    <a:bodyPr/>
                    <a:lstStyle/>
                    <a:p>
                      <a:pPr algn="l" fontAlgn="b"/>
                      <a:endParaRPr lang="en-US" sz="1600" b="0" i="0" u="none" strike="noStrike">
                        <a:solidFill>
                          <a:srgbClr val="000000"/>
                        </a:solidFill>
                        <a:effectLst/>
                        <a:latin typeface="+mn-lt"/>
                      </a:endParaRPr>
                    </a:p>
                  </a:txBody>
                  <a:tcPr marL="7620" marR="7620" marT="7620" marB="0" anchor="b">
                    <a:noFill/>
                  </a:tcPr>
                </a:tc>
                <a:tc>
                  <a:txBody>
                    <a:bodyPr/>
                    <a:lstStyle/>
                    <a:p>
                      <a:pPr algn="l" fontAlgn="b"/>
                      <a:endParaRPr lang="en-US" sz="1600" b="0" i="0" u="none" strike="noStrike">
                        <a:solidFill>
                          <a:srgbClr val="000000"/>
                        </a:solidFill>
                        <a:effectLst/>
                        <a:latin typeface="+mn-lt"/>
                      </a:endParaRPr>
                    </a:p>
                  </a:txBody>
                  <a:tcPr marL="7620" marR="7620" marT="7620" marB="0" anchor="b">
                    <a:noFill/>
                  </a:tcPr>
                </a:tc>
                <a:tc>
                  <a:txBody>
                    <a:bodyPr/>
                    <a:lstStyle/>
                    <a:p>
                      <a:pPr algn="l" fontAlgn="ctr"/>
                      <a:r>
                        <a:rPr lang="en-US" sz="1600" u="none" strike="noStrike" dirty="0">
                          <a:effectLst/>
                          <a:latin typeface="+mn-lt"/>
                        </a:rPr>
                        <a:t>Finances (SCF)</a:t>
                      </a:r>
                      <a:endParaRPr lang="en-US" sz="1600" b="0" i="0" u="none" strike="noStrike" dirty="0">
                        <a:solidFill>
                          <a:srgbClr val="000000"/>
                        </a:solidFill>
                        <a:effectLst/>
                        <a:latin typeface="+mn-lt"/>
                      </a:endParaRPr>
                    </a:p>
                  </a:txBody>
                  <a:tcPr marL="7620" marR="7620" marT="7620" marB="0" anchor="ctr">
                    <a:noFill/>
                  </a:tcPr>
                </a:tc>
                <a:tc>
                  <a:txBody>
                    <a:bodyPr/>
                    <a:lstStyle/>
                    <a:p>
                      <a:pPr algn="l" fontAlgn="ctr"/>
                      <a:r>
                        <a:rPr lang="en-US" sz="1600" u="none" strike="noStrike" dirty="0">
                          <a:effectLst/>
                          <a:latin typeface="+mn-lt"/>
                        </a:rPr>
                        <a:t>Pension Wealth</a:t>
                      </a:r>
                      <a:endParaRPr lang="en-US" sz="1600" b="0" i="0" u="none" strike="noStrike" dirty="0">
                        <a:solidFill>
                          <a:srgbClr val="000000"/>
                        </a:solidFill>
                        <a:effectLst/>
                        <a:latin typeface="+mn-lt"/>
                      </a:endParaRPr>
                    </a:p>
                  </a:txBody>
                  <a:tcPr marL="7620" marR="7620" marT="7620" marB="0" anchor="ctr">
                    <a:noFill/>
                  </a:tcPr>
                </a:tc>
                <a:tc>
                  <a:txBody>
                    <a:bodyPr/>
                    <a:lstStyle/>
                    <a:p>
                      <a:pPr algn="l" fontAlgn="ctr"/>
                      <a:r>
                        <a:rPr lang="en-US" sz="1600" u="none" strike="noStrike">
                          <a:effectLst/>
                          <a:latin typeface="+mn-lt"/>
                        </a:rPr>
                        <a:t>Database</a:t>
                      </a:r>
                      <a:endParaRPr lang="en-US" sz="1600" b="0" i="0" u="none" strike="noStrike">
                        <a:solidFill>
                          <a:srgbClr val="000000"/>
                        </a:solidFill>
                        <a:effectLst/>
                        <a:latin typeface="+mn-lt"/>
                      </a:endParaRPr>
                    </a:p>
                  </a:txBody>
                  <a:tcPr marL="7620" marR="7620" marT="7620" marB="0" anchor="ctr">
                    <a:noFill/>
                  </a:tcPr>
                </a:tc>
                <a:tc>
                  <a:txBody>
                    <a:bodyPr/>
                    <a:lstStyle/>
                    <a:p>
                      <a:pPr algn="l" fontAlgn="ctr"/>
                      <a:r>
                        <a:rPr lang="en-US" sz="1600" u="none" strike="noStrike" dirty="0">
                          <a:effectLst/>
                          <a:latin typeface="+mn-lt"/>
                        </a:rPr>
                        <a:t>Zwick/IRS</a:t>
                      </a:r>
                      <a:endParaRPr lang="en-US" sz="1600" b="0" i="0" u="none" strike="noStrike" dirty="0">
                        <a:solidFill>
                          <a:srgbClr val="000000"/>
                        </a:solidFill>
                        <a:effectLst/>
                        <a:latin typeface="+mn-lt"/>
                      </a:endParaRPr>
                    </a:p>
                  </a:txBody>
                  <a:tcPr marL="7620" marR="7620" marT="7620" marB="0" anchor="ctr">
                    <a:noFill/>
                  </a:tcPr>
                </a:tc>
                <a:tc>
                  <a:txBody>
                    <a:bodyPr/>
                    <a:lstStyle/>
                    <a:p>
                      <a:pPr algn="l" fontAlgn="ctr"/>
                      <a:r>
                        <a:rPr lang="en-US" sz="1600" u="none" strike="noStrike">
                          <a:effectLst/>
                          <a:latin typeface="+mn-lt"/>
                        </a:rPr>
                        <a:t>IRS</a:t>
                      </a:r>
                      <a:endParaRPr lang="en-US" sz="1600" b="0" i="0" u="none" strike="noStrike">
                        <a:solidFill>
                          <a:srgbClr val="000000"/>
                        </a:solidFill>
                        <a:effectLst/>
                        <a:latin typeface="+mn-lt"/>
                      </a:endParaRPr>
                    </a:p>
                  </a:txBody>
                  <a:tcPr marL="7620" marR="7620" marT="7620" marB="0" anchor="ctr">
                    <a:noFill/>
                  </a:tcPr>
                </a:tc>
                <a:tc>
                  <a:txBody>
                    <a:bodyPr/>
                    <a:lstStyle/>
                    <a:p>
                      <a:pPr algn="l" fontAlgn="ctr"/>
                      <a:r>
                        <a:rPr lang="en-US" sz="1600" u="none" strike="noStrike">
                          <a:effectLst/>
                          <a:latin typeface="+mn-lt"/>
                        </a:rPr>
                        <a:t>Accounts</a:t>
                      </a:r>
                      <a:endParaRPr lang="en-US" sz="1600" b="0" i="0" u="none" strike="noStrike">
                        <a:solidFill>
                          <a:srgbClr val="000000"/>
                        </a:solidFill>
                        <a:effectLst/>
                        <a:latin typeface="+mn-lt"/>
                      </a:endParaRPr>
                    </a:p>
                  </a:txBody>
                  <a:tcPr marL="7620" marR="7620" marT="7620" marB="0" anchor="ctr">
                    <a:noFill/>
                  </a:tcPr>
                </a:tc>
                <a:extLst>
                  <a:ext uri="{0D108BD9-81ED-4DB2-BD59-A6C34878D82A}">
                    <a16:rowId xmlns:a16="http://schemas.microsoft.com/office/drawing/2014/main" val="887484428"/>
                  </a:ext>
                </a:extLst>
              </a:tr>
              <a:tr h="299830">
                <a:tc>
                  <a:txBody>
                    <a:bodyPr/>
                    <a:lstStyle/>
                    <a:p>
                      <a:pPr algn="l" fontAlgn="b"/>
                      <a:endParaRPr lang="en-US" sz="1600" b="0" i="0" u="none" strike="noStrike" dirty="0">
                        <a:solidFill>
                          <a:srgbClr val="000000"/>
                        </a:solidFill>
                        <a:effectLst/>
                        <a:latin typeface="+mn-lt"/>
                      </a:endParaRPr>
                    </a:p>
                  </a:txBody>
                  <a:tcPr marL="7620" marR="7620" marT="7620" marB="0" anchor="b">
                    <a:lnB w="12700" cap="flat" cmpd="sng" algn="ctr">
                      <a:solidFill>
                        <a:schemeClr val="tx1"/>
                      </a:solidFill>
                      <a:prstDash val="solid"/>
                      <a:round/>
                      <a:headEnd type="none" w="med" len="med"/>
                      <a:tailEnd type="none" w="med" len="med"/>
                    </a:lnB>
                    <a:noFill/>
                  </a:tcPr>
                </a:tc>
                <a:tc>
                  <a:txBody>
                    <a:bodyPr/>
                    <a:lstStyle/>
                    <a:p>
                      <a:pPr algn="ctr" fontAlgn="b"/>
                      <a:r>
                        <a:rPr lang="en-US" sz="1600" u="none" strike="noStrike" dirty="0">
                          <a:effectLst/>
                          <a:latin typeface="+mn-lt"/>
                        </a:rPr>
                        <a:t>2010</a:t>
                      </a:r>
                      <a:endParaRPr lang="en-US" sz="1600" b="0" i="0" u="none" strike="noStrike" dirty="0">
                        <a:solidFill>
                          <a:srgbClr val="000000"/>
                        </a:solidFill>
                        <a:effectLst/>
                        <a:latin typeface="+mn-lt"/>
                      </a:endParaRPr>
                    </a:p>
                  </a:txBody>
                  <a:tcPr marL="7620" marR="7620" marT="7620" marB="0" anchor="b">
                    <a:lnB w="12700" cap="flat" cmpd="sng" algn="ctr">
                      <a:solidFill>
                        <a:schemeClr val="tx1"/>
                      </a:solidFill>
                      <a:prstDash val="solid"/>
                      <a:round/>
                      <a:headEnd type="none" w="med" len="med"/>
                      <a:tailEnd type="none" w="med" len="med"/>
                    </a:lnB>
                    <a:noFill/>
                  </a:tcPr>
                </a:tc>
                <a:tc>
                  <a:txBody>
                    <a:bodyPr/>
                    <a:lstStyle/>
                    <a:p>
                      <a:pPr algn="ctr" fontAlgn="ctr"/>
                      <a:r>
                        <a:rPr lang="en-US" sz="1600" u="none" strike="noStrike">
                          <a:effectLst/>
                          <a:latin typeface="+mn-lt"/>
                        </a:rPr>
                        <a:t>2019</a:t>
                      </a:r>
                      <a:endParaRPr lang="en-US" sz="1600" b="0" i="0" u="none" strike="noStrike">
                        <a:solidFill>
                          <a:srgbClr val="000000"/>
                        </a:solidFill>
                        <a:effectLst/>
                        <a:latin typeface="+mn-lt"/>
                      </a:endParaRPr>
                    </a:p>
                  </a:txBody>
                  <a:tcPr marL="7620" marR="7620" marT="7620" marB="0" anchor="ctr">
                    <a:lnB w="12700" cap="flat" cmpd="sng" algn="ctr">
                      <a:solidFill>
                        <a:schemeClr val="tx1"/>
                      </a:solidFill>
                      <a:prstDash val="solid"/>
                      <a:round/>
                      <a:headEnd type="none" w="med" len="med"/>
                      <a:tailEnd type="none" w="med" len="med"/>
                    </a:lnB>
                    <a:noFill/>
                  </a:tcPr>
                </a:tc>
                <a:tc>
                  <a:txBody>
                    <a:bodyPr/>
                    <a:lstStyle/>
                    <a:p>
                      <a:pPr algn="ctr" fontAlgn="ctr"/>
                      <a:r>
                        <a:rPr lang="en-US" sz="1600" u="none" strike="noStrike">
                          <a:effectLst/>
                          <a:latin typeface="+mn-lt"/>
                        </a:rPr>
                        <a:t>2019</a:t>
                      </a:r>
                      <a:endParaRPr lang="en-US" sz="1600" b="0" i="0" u="none" strike="noStrike">
                        <a:solidFill>
                          <a:srgbClr val="000000"/>
                        </a:solidFill>
                        <a:effectLst/>
                        <a:latin typeface="+mn-lt"/>
                      </a:endParaRPr>
                    </a:p>
                  </a:txBody>
                  <a:tcPr marL="7620" marR="7620" marT="7620" marB="0" anchor="ctr">
                    <a:lnB w="12700" cap="flat" cmpd="sng" algn="ctr">
                      <a:solidFill>
                        <a:schemeClr val="tx1"/>
                      </a:solidFill>
                      <a:prstDash val="solid"/>
                      <a:round/>
                      <a:headEnd type="none" w="med" len="med"/>
                      <a:tailEnd type="none" w="med" len="med"/>
                    </a:lnB>
                    <a:noFill/>
                  </a:tcPr>
                </a:tc>
                <a:tc>
                  <a:txBody>
                    <a:bodyPr/>
                    <a:lstStyle/>
                    <a:p>
                      <a:pPr algn="ctr" fontAlgn="ctr"/>
                      <a:r>
                        <a:rPr lang="en-US" sz="1600" u="none" strike="noStrike">
                          <a:effectLst/>
                          <a:latin typeface="+mn-lt"/>
                        </a:rPr>
                        <a:t>2016</a:t>
                      </a:r>
                      <a:endParaRPr lang="en-US" sz="1600" b="0" i="0" u="none" strike="noStrike">
                        <a:solidFill>
                          <a:srgbClr val="000000"/>
                        </a:solidFill>
                        <a:effectLst/>
                        <a:latin typeface="+mn-lt"/>
                      </a:endParaRPr>
                    </a:p>
                  </a:txBody>
                  <a:tcPr marL="7620" marR="7620" marT="7620" marB="0" anchor="ctr">
                    <a:lnB w="12700" cap="flat" cmpd="sng" algn="ctr">
                      <a:solidFill>
                        <a:schemeClr val="tx1"/>
                      </a:solidFill>
                      <a:prstDash val="solid"/>
                      <a:round/>
                      <a:headEnd type="none" w="med" len="med"/>
                      <a:tailEnd type="none" w="med" len="med"/>
                    </a:lnB>
                    <a:noFill/>
                  </a:tcPr>
                </a:tc>
                <a:tc>
                  <a:txBody>
                    <a:bodyPr/>
                    <a:lstStyle/>
                    <a:p>
                      <a:pPr algn="ctr" fontAlgn="ctr"/>
                      <a:r>
                        <a:rPr lang="en-US" sz="1600" u="none" strike="noStrike">
                          <a:effectLst/>
                          <a:latin typeface="+mn-lt"/>
                        </a:rPr>
                        <a:t>2016</a:t>
                      </a:r>
                      <a:endParaRPr lang="en-US" sz="1600" b="0" i="0" u="none" strike="noStrike">
                        <a:solidFill>
                          <a:srgbClr val="000000"/>
                        </a:solidFill>
                        <a:effectLst/>
                        <a:latin typeface="+mn-lt"/>
                      </a:endParaRPr>
                    </a:p>
                  </a:txBody>
                  <a:tcPr marL="7620" marR="7620" marT="7620" marB="0" anchor="ctr">
                    <a:lnB w="12700" cap="flat" cmpd="sng" algn="ctr">
                      <a:solidFill>
                        <a:schemeClr val="tx1"/>
                      </a:solidFill>
                      <a:prstDash val="solid"/>
                      <a:round/>
                      <a:headEnd type="none" w="med" len="med"/>
                      <a:tailEnd type="none" w="med" len="med"/>
                    </a:lnB>
                    <a:noFill/>
                  </a:tcPr>
                </a:tc>
                <a:tc>
                  <a:txBody>
                    <a:bodyPr/>
                    <a:lstStyle/>
                    <a:p>
                      <a:pPr algn="ctr" fontAlgn="ctr"/>
                      <a:r>
                        <a:rPr lang="en-US" sz="1600" u="none" strike="noStrike">
                          <a:effectLst/>
                          <a:latin typeface="+mn-lt"/>
                        </a:rPr>
                        <a:t>2012</a:t>
                      </a:r>
                      <a:endParaRPr lang="en-US" sz="1600" b="0" i="0" u="none" strike="noStrike">
                        <a:solidFill>
                          <a:srgbClr val="000000"/>
                        </a:solidFill>
                        <a:effectLst/>
                        <a:latin typeface="+mn-lt"/>
                      </a:endParaRPr>
                    </a:p>
                  </a:txBody>
                  <a:tcPr marL="7620" marR="7620" marT="7620" marB="0" anchor="ctr">
                    <a:lnB w="12700" cap="flat" cmpd="sng" algn="ctr">
                      <a:solidFill>
                        <a:schemeClr val="tx1"/>
                      </a:solidFill>
                      <a:prstDash val="solid"/>
                      <a:round/>
                      <a:headEnd type="none" w="med" len="med"/>
                      <a:tailEnd type="none" w="med" len="med"/>
                    </a:lnB>
                    <a:noFill/>
                  </a:tcPr>
                </a:tc>
                <a:tc>
                  <a:txBody>
                    <a:bodyPr/>
                    <a:lstStyle/>
                    <a:p>
                      <a:pPr algn="ctr" fontAlgn="ctr"/>
                      <a:r>
                        <a:rPr lang="en-US" sz="1600" u="none" strike="noStrike" dirty="0">
                          <a:effectLst/>
                          <a:latin typeface="+mn-lt"/>
                        </a:rPr>
                        <a:t>2019</a:t>
                      </a:r>
                      <a:endParaRPr lang="en-US" sz="1600" b="0" i="0" u="none" strike="noStrike" dirty="0">
                        <a:solidFill>
                          <a:srgbClr val="000000"/>
                        </a:solidFill>
                        <a:effectLst/>
                        <a:latin typeface="+mn-lt"/>
                      </a:endParaRPr>
                    </a:p>
                  </a:txBody>
                  <a:tcPr marL="7620" marR="7620" marT="7620" marB="0" anchor="ct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95999828"/>
                  </a:ext>
                </a:extLst>
              </a:tr>
              <a:tr h="299830">
                <a:tc>
                  <a:txBody>
                    <a:bodyPr/>
                    <a:lstStyle/>
                    <a:p>
                      <a:pPr algn="l" fontAlgn="ctr"/>
                      <a:r>
                        <a:rPr lang="en-US" sz="1600" u="none" strike="noStrike">
                          <a:effectLst/>
                          <a:latin typeface="+mn-lt"/>
                        </a:rPr>
                        <a:t>Top 0.01%</a:t>
                      </a:r>
                      <a:endParaRPr lang="en-US" sz="1600" b="0" i="0" u="none" strike="noStrike">
                        <a:solidFill>
                          <a:srgbClr val="000000"/>
                        </a:solidFill>
                        <a:effectLst/>
                        <a:latin typeface="+mn-lt"/>
                      </a:endParaRPr>
                    </a:p>
                  </a:txBody>
                  <a:tcPr marL="7620" marR="7620" marT="7620" marB="0" anchor="ctr">
                    <a:lnT w="12700" cap="flat" cmpd="sng" algn="ctr">
                      <a:solidFill>
                        <a:schemeClr val="tx1"/>
                      </a:solidFill>
                      <a:prstDash val="solid"/>
                      <a:round/>
                      <a:headEnd type="none" w="med" len="med"/>
                      <a:tailEnd type="none" w="med" len="med"/>
                    </a:lnT>
                    <a:noFill/>
                  </a:tcPr>
                </a:tc>
                <a:tc>
                  <a:txBody>
                    <a:bodyPr/>
                    <a:lstStyle/>
                    <a:p>
                      <a:pPr algn="ctr" fontAlgn="ctr"/>
                      <a:r>
                        <a:rPr lang="en-US" sz="1600" u="none" strike="noStrike">
                          <a:effectLst/>
                          <a:latin typeface="+mn-lt"/>
                        </a:rPr>
                        <a:t>-</a:t>
                      </a:r>
                      <a:endParaRPr lang="en-US" sz="1600" b="0" i="0" u="none" strike="noStrike">
                        <a:solidFill>
                          <a:srgbClr val="000000"/>
                        </a:solidFill>
                        <a:effectLst/>
                        <a:latin typeface="+mn-lt"/>
                      </a:endParaRPr>
                    </a:p>
                  </a:txBody>
                  <a:tcPr marL="7620" marR="7620" marT="7620" marB="0" anchor="ctr">
                    <a:lnT w="12700" cap="flat" cmpd="sng" algn="ctr">
                      <a:solidFill>
                        <a:schemeClr val="tx1"/>
                      </a:solidFill>
                      <a:prstDash val="solid"/>
                      <a:round/>
                      <a:headEnd type="none" w="med" len="med"/>
                      <a:tailEnd type="none" w="med" len="med"/>
                    </a:lnT>
                    <a:noFill/>
                  </a:tcPr>
                </a:tc>
                <a:tc>
                  <a:txBody>
                    <a:bodyPr/>
                    <a:lstStyle/>
                    <a:p>
                      <a:pPr algn="ctr" fontAlgn="ctr"/>
                      <a:r>
                        <a:rPr lang="en-US" sz="1600" u="none" strike="noStrike" dirty="0">
                          <a:effectLst/>
                          <a:latin typeface="+mn-lt"/>
                        </a:rPr>
                        <a:t>-</a:t>
                      </a:r>
                      <a:endParaRPr lang="en-US" sz="1600" b="0" i="0" u="none" strike="noStrike" dirty="0">
                        <a:solidFill>
                          <a:srgbClr val="000000"/>
                        </a:solidFill>
                        <a:effectLst/>
                        <a:latin typeface="+mn-lt"/>
                      </a:endParaRPr>
                    </a:p>
                  </a:txBody>
                  <a:tcPr marL="7620" marR="7620" marT="7620" marB="0" anchor="ctr">
                    <a:lnT w="12700" cap="flat" cmpd="sng" algn="ctr">
                      <a:solidFill>
                        <a:schemeClr val="tx1"/>
                      </a:solidFill>
                      <a:prstDash val="solid"/>
                      <a:round/>
                      <a:headEnd type="none" w="med" len="med"/>
                      <a:tailEnd type="none" w="med" len="med"/>
                    </a:lnT>
                    <a:noFill/>
                  </a:tcPr>
                </a:tc>
                <a:tc>
                  <a:txBody>
                    <a:bodyPr/>
                    <a:lstStyle/>
                    <a:p>
                      <a:pPr algn="ctr" fontAlgn="ctr"/>
                      <a:r>
                        <a:rPr lang="en-US" sz="1600" u="none" strike="noStrike" dirty="0">
                          <a:effectLst/>
                          <a:latin typeface="+mn-lt"/>
                        </a:rPr>
                        <a:t>-</a:t>
                      </a:r>
                      <a:endParaRPr lang="en-US" sz="1600" b="0" i="0" u="none" strike="noStrike" dirty="0">
                        <a:solidFill>
                          <a:srgbClr val="000000"/>
                        </a:solidFill>
                        <a:effectLst/>
                        <a:latin typeface="+mn-lt"/>
                      </a:endParaRPr>
                    </a:p>
                  </a:txBody>
                  <a:tcPr marL="7620" marR="7620" marT="7620" marB="0" anchor="ctr">
                    <a:lnT w="12700" cap="flat" cmpd="sng" algn="ctr">
                      <a:solidFill>
                        <a:schemeClr val="tx1"/>
                      </a:solidFill>
                      <a:prstDash val="solid"/>
                      <a:round/>
                      <a:headEnd type="none" w="med" len="med"/>
                      <a:tailEnd type="none" w="med" len="med"/>
                    </a:lnT>
                    <a:noFill/>
                  </a:tcPr>
                </a:tc>
                <a:tc>
                  <a:txBody>
                    <a:bodyPr/>
                    <a:lstStyle/>
                    <a:p>
                      <a:pPr algn="ctr" fontAlgn="ctr"/>
                      <a:r>
                        <a:rPr lang="en-US" sz="1600" u="none" strike="noStrike" dirty="0">
                          <a:effectLst/>
                          <a:latin typeface="+mn-lt"/>
                        </a:rPr>
                        <a:t>-</a:t>
                      </a:r>
                      <a:endParaRPr lang="en-US" sz="1600" b="0" i="0" u="none" strike="noStrike" dirty="0">
                        <a:solidFill>
                          <a:srgbClr val="000000"/>
                        </a:solidFill>
                        <a:effectLst/>
                        <a:latin typeface="+mn-lt"/>
                      </a:endParaRPr>
                    </a:p>
                  </a:txBody>
                  <a:tcPr marL="7620" marR="7620" marT="7620" marB="0" anchor="ctr">
                    <a:lnT w="12700" cap="flat" cmpd="sng" algn="ctr">
                      <a:solidFill>
                        <a:schemeClr val="tx1"/>
                      </a:solidFill>
                      <a:prstDash val="solid"/>
                      <a:round/>
                      <a:headEnd type="none" w="med" len="med"/>
                      <a:tailEnd type="none" w="med" len="med"/>
                    </a:lnT>
                    <a:noFill/>
                  </a:tcPr>
                </a:tc>
                <a:tc>
                  <a:txBody>
                    <a:bodyPr/>
                    <a:lstStyle/>
                    <a:p>
                      <a:pPr algn="ctr" fontAlgn="ctr"/>
                      <a:r>
                        <a:rPr lang="en-US" sz="1600" u="none" strike="noStrike" dirty="0">
                          <a:effectLst/>
                          <a:latin typeface="+mn-lt"/>
                        </a:rPr>
                        <a:t>-</a:t>
                      </a:r>
                      <a:endParaRPr lang="en-US" sz="1600" b="0" i="0" u="none" strike="noStrike" dirty="0">
                        <a:solidFill>
                          <a:srgbClr val="000000"/>
                        </a:solidFill>
                        <a:effectLst/>
                        <a:latin typeface="+mn-lt"/>
                      </a:endParaRPr>
                    </a:p>
                  </a:txBody>
                  <a:tcPr marL="7620" marR="7620" marT="7620" marB="0" anchor="ctr">
                    <a:lnT w="12700" cap="flat" cmpd="sng" algn="ctr">
                      <a:solidFill>
                        <a:schemeClr val="tx1"/>
                      </a:solidFill>
                      <a:prstDash val="solid"/>
                      <a:round/>
                      <a:headEnd type="none" w="med" len="med"/>
                      <a:tailEnd type="none" w="med" len="med"/>
                    </a:lnT>
                    <a:noFill/>
                  </a:tcPr>
                </a:tc>
                <a:tc>
                  <a:txBody>
                    <a:bodyPr/>
                    <a:lstStyle/>
                    <a:p>
                      <a:pPr algn="ctr" fontAlgn="ctr"/>
                      <a:r>
                        <a:rPr lang="en-US" sz="1600" u="none" strike="noStrike" dirty="0">
                          <a:effectLst/>
                          <a:latin typeface="+mn-lt"/>
                        </a:rPr>
                        <a:t>11%</a:t>
                      </a:r>
                      <a:endParaRPr lang="en-US" sz="1600" b="0" i="0" u="none" strike="noStrike" dirty="0">
                        <a:solidFill>
                          <a:srgbClr val="000000"/>
                        </a:solidFill>
                        <a:effectLst/>
                        <a:latin typeface="+mn-lt"/>
                      </a:endParaRPr>
                    </a:p>
                  </a:txBody>
                  <a:tcPr marL="7620" marR="7620" marT="7620" marB="0" anchor="ctr">
                    <a:lnT w="12700" cap="flat" cmpd="sng" algn="ctr">
                      <a:solidFill>
                        <a:schemeClr val="tx1"/>
                      </a:solidFill>
                      <a:prstDash val="solid"/>
                      <a:round/>
                      <a:headEnd type="none" w="med" len="med"/>
                      <a:tailEnd type="none" w="med" len="med"/>
                    </a:lnT>
                    <a:noFill/>
                  </a:tcPr>
                </a:tc>
                <a:tc>
                  <a:txBody>
                    <a:bodyPr/>
                    <a:lstStyle/>
                    <a:p>
                      <a:pPr algn="ctr" fontAlgn="ctr"/>
                      <a:r>
                        <a:rPr lang="en-US" sz="1600" u="none" strike="noStrike" dirty="0">
                          <a:effectLst/>
                          <a:latin typeface="+mn-lt"/>
                        </a:rPr>
                        <a:t>-</a:t>
                      </a:r>
                      <a:endParaRPr lang="en-US" sz="1600" b="0" i="0" u="none" strike="noStrike" dirty="0">
                        <a:solidFill>
                          <a:srgbClr val="000000"/>
                        </a:solidFill>
                        <a:effectLst/>
                        <a:latin typeface="+mn-lt"/>
                      </a:endParaRPr>
                    </a:p>
                  </a:txBody>
                  <a:tcPr marL="7620" marR="7620" marT="7620" marB="0" anchor="ctr">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3178481595"/>
                  </a:ext>
                </a:extLst>
              </a:tr>
              <a:tr h="299830">
                <a:tc>
                  <a:txBody>
                    <a:bodyPr/>
                    <a:lstStyle/>
                    <a:p>
                      <a:pPr algn="l" fontAlgn="ctr"/>
                      <a:r>
                        <a:rPr lang="en-US" sz="1600" u="none" strike="noStrike">
                          <a:effectLst/>
                          <a:latin typeface="+mn-lt"/>
                        </a:rPr>
                        <a:t>Top 0.1%</a:t>
                      </a:r>
                      <a:endParaRPr lang="en-US" sz="1600" b="0" i="0" u="none" strike="noStrike">
                        <a:solidFill>
                          <a:srgbClr val="000000"/>
                        </a:solidFill>
                        <a:effectLst/>
                        <a:latin typeface="+mn-lt"/>
                      </a:endParaRPr>
                    </a:p>
                  </a:txBody>
                  <a:tcPr marL="7620" marR="7620" marT="7620" marB="0" anchor="ctr">
                    <a:lnB w="12700" cmpd="sng">
                      <a:noFill/>
                    </a:lnB>
                    <a:noFill/>
                  </a:tcPr>
                </a:tc>
                <a:tc>
                  <a:txBody>
                    <a:bodyPr/>
                    <a:lstStyle/>
                    <a:p>
                      <a:pPr algn="ctr" fontAlgn="ctr"/>
                      <a:r>
                        <a:rPr lang="en-US" sz="1600" u="none" strike="noStrike">
                          <a:effectLst/>
                          <a:latin typeface="+mn-lt"/>
                        </a:rPr>
                        <a:t>-</a:t>
                      </a:r>
                      <a:endParaRPr lang="en-US" sz="1600" b="0" i="0" u="none" strike="noStrike">
                        <a:solidFill>
                          <a:srgbClr val="000000"/>
                        </a:solidFill>
                        <a:effectLst/>
                        <a:latin typeface="+mn-lt"/>
                      </a:endParaRPr>
                    </a:p>
                  </a:txBody>
                  <a:tcPr marL="7620" marR="7620" marT="7620" marB="0" anchor="ctr">
                    <a:lnB w="12700" cmpd="sng">
                      <a:noFill/>
                    </a:lnB>
                    <a:noFill/>
                  </a:tcPr>
                </a:tc>
                <a:tc>
                  <a:txBody>
                    <a:bodyPr/>
                    <a:lstStyle/>
                    <a:p>
                      <a:pPr algn="ctr" fontAlgn="ctr"/>
                      <a:r>
                        <a:rPr lang="en-US" sz="1600" u="none" strike="noStrike">
                          <a:effectLst/>
                          <a:latin typeface="+mn-lt"/>
                        </a:rPr>
                        <a:t>-</a:t>
                      </a:r>
                      <a:endParaRPr lang="en-US" sz="1600" b="0" i="0" u="none" strike="noStrike">
                        <a:solidFill>
                          <a:srgbClr val="000000"/>
                        </a:solidFill>
                        <a:effectLst/>
                        <a:latin typeface="+mn-lt"/>
                      </a:endParaRPr>
                    </a:p>
                  </a:txBody>
                  <a:tcPr marL="7620" marR="7620" marT="7620" marB="0" anchor="ctr">
                    <a:lnB w="12700" cmpd="sng">
                      <a:noFill/>
                    </a:lnB>
                    <a:noFill/>
                  </a:tcPr>
                </a:tc>
                <a:tc>
                  <a:txBody>
                    <a:bodyPr/>
                    <a:lstStyle/>
                    <a:p>
                      <a:pPr algn="ctr" fontAlgn="ctr"/>
                      <a:r>
                        <a:rPr lang="en-US" sz="1600" u="none" strike="noStrike">
                          <a:effectLst/>
                          <a:latin typeface="+mn-lt"/>
                        </a:rPr>
                        <a:t>-</a:t>
                      </a:r>
                      <a:endParaRPr lang="en-US" sz="1600" b="0" i="0" u="none" strike="noStrike">
                        <a:solidFill>
                          <a:srgbClr val="000000"/>
                        </a:solidFill>
                        <a:effectLst/>
                        <a:latin typeface="+mn-lt"/>
                      </a:endParaRPr>
                    </a:p>
                  </a:txBody>
                  <a:tcPr marL="7620" marR="7620" marT="7620" marB="0" anchor="ctr">
                    <a:lnB w="12700" cmpd="sng">
                      <a:noFill/>
                    </a:lnB>
                    <a:noFill/>
                  </a:tcPr>
                </a:tc>
                <a:tc>
                  <a:txBody>
                    <a:bodyPr/>
                    <a:lstStyle/>
                    <a:p>
                      <a:pPr algn="ctr" fontAlgn="ctr"/>
                      <a:r>
                        <a:rPr lang="en-US" sz="1600" u="none" strike="noStrike">
                          <a:effectLst/>
                          <a:latin typeface="+mn-lt"/>
                        </a:rPr>
                        <a:t>-</a:t>
                      </a:r>
                      <a:endParaRPr lang="en-US" sz="1600" b="0" i="0" u="none" strike="noStrike">
                        <a:solidFill>
                          <a:srgbClr val="000000"/>
                        </a:solidFill>
                        <a:effectLst/>
                        <a:latin typeface="+mn-lt"/>
                      </a:endParaRPr>
                    </a:p>
                  </a:txBody>
                  <a:tcPr marL="7620" marR="7620" marT="7620" marB="0" anchor="ctr">
                    <a:lnB w="12700" cmpd="sng">
                      <a:noFill/>
                    </a:lnB>
                    <a:noFill/>
                  </a:tcPr>
                </a:tc>
                <a:tc>
                  <a:txBody>
                    <a:bodyPr/>
                    <a:lstStyle/>
                    <a:p>
                      <a:pPr algn="ctr" fontAlgn="ctr"/>
                      <a:r>
                        <a:rPr lang="en-US" sz="1600" u="none" strike="noStrike">
                          <a:effectLst/>
                          <a:latin typeface="+mn-lt"/>
                        </a:rPr>
                        <a:t>15%</a:t>
                      </a:r>
                      <a:endParaRPr lang="en-US" sz="1600" b="0" i="0" u="none" strike="noStrike">
                        <a:solidFill>
                          <a:srgbClr val="000000"/>
                        </a:solidFill>
                        <a:effectLst/>
                        <a:latin typeface="+mn-lt"/>
                      </a:endParaRPr>
                    </a:p>
                  </a:txBody>
                  <a:tcPr marL="7620" marR="7620" marT="7620" marB="0" anchor="ctr">
                    <a:lnB w="12700" cmpd="sng">
                      <a:noFill/>
                    </a:lnB>
                    <a:noFill/>
                  </a:tcPr>
                </a:tc>
                <a:tc>
                  <a:txBody>
                    <a:bodyPr/>
                    <a:lstStyle/>
                    <a:p>
                      <a:pPr algn="ctr" fontAlgn="ctr"/>
                      <a:r>
                        <a:rPr lang="en-US" sz="1600" u="none" strike="noStrike">
                          <a:effectLst/>
                          <a:latin typeface="+mn-lt"/>
                        </a:rPr>
                        <a:t>22%</a:t>
                      </a:r>
                      <a:endParaRPr lang="en-US" sz="1600" b="0" i="0" u="none" strike="noStrike">
                        <a:solidFill>
                          <a:srgbClr val="000000"/>
                        </a:solidFill>
                        <a:effectLst/>
                        <a:latin typeface="+mn-lt"/>
                      </a:endParaRPr>
                    </a:p>
                  </a:txBody>
                  <a:tcPr marL="7620" marR="7620" marT="7620" marB="0" anchor="ctr">
                    <a:lnB w="12700" cmpd="sng">
                      <a:noFill/>
                    </a:lnB>
                    <a:noFill/>
                  </a:tcPr>
                </a:tc>
                <a:tc>
                  <a:txBody>
                    <a:bodyPr/>
                    <a:lstStyle/>
                    <a:p>
                      <a:pPr algn="ctr" fontAlgn="ctr"/>
                      <a:r>
                        <a:rPr lang="en-US" sz="1600" u="none" strike="noStrike">
                          <a:effectLst/>
                          <a:latin typeface="+mn-lt"/>
                        </a:rPr>
                        <a:t>-</a:t>
                      </a:r>
                      <a:endParaRPr lang="en-US" sz="1600" b="0" i="0" u="none" strike="noStrike">
                        <a:solidFill>
                          <a:srgbClr val="000000"/>
                        </a:solidFill>
                        <a:effectLst/>
                        <a:latin typeface="+mn-lt"/>
                      </a:endParaRPr>
                    </a:p>
                  </a:txBody>
                  <a:tcPr marL="7620" marR="7620" marT="7620" marB="0" anchor="ctr">
                    <a:lnB w="12700" cmpd="sng">
                      <a:noFill/>
                    </a:lnB>
                    <a:noFill/>
                  </a:tcPr>
                </a:tc>
                <a:extLst>
                  <a:ext uri="{0D108BD9-81ED-4DB2-BD59-A6C34878D82A}">
                    <a16:rowId xmlns:a16="http://schemas.microsoft.com/office/drawing/2014/main" val="2578625937"/>
                  </a:ext>
                </a:extLst>
              </a:tr>
              <a:tr h="299830">
                <a:tc>
                  <a:txBody>
                    <a:bodyPr/>
                    <a:lstStyle/>
                    <a:p>
                      <a:pPr algn="l" fontAlgn="ctr"/>
                      <a:r>
                        <a:rPr lang="en-US" sz="1600" u="none" strike="noStrike" dirty="0">
                          <a:solidFill>
                            <a:srgbClr val="FF0000"/>
                          </a:solidFill>
                          <a:effectLst/>
                          <a:latin typeface="+mn-lt"/>
                        </a:rPr>
                        <a:t>Top 1%</a:t>
                      </a:r>
                      <a:endParaRPr lang="en-US" sz="1600" b="0" i="0" u="none" strike="noStrike" dirty="0">
                        <a:solidFill>
                          <a:srgbClr val="FF0000"/>
                        </a:solidFill>
                        <a:effectLst/>
                        <a:latin typeface="+mn-lt"/>
                      </a:endParaRPr>
                    </a:p>
                  </a:txBody>
                  <a:tcPr marL="7620" marR="7620" marT="7620" marB="0"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600" u="none" strike="noStrike" dirty="0">
                          <a:solidFill>
                            <a:srgbClr val="FF0000"/>
                          </a:solidFill>
                          <a:effectLst/>
                          <a:latin typeface="+mn-lt"/>
                        </a:rPr>
                        <a:t>35%</a:t>
                      </a:r>
                      <a:endParaRPr lang="en-US" sz="1600" b="0" i="0" u="none" strike="noStrike" dirty="0">
                        <a:solidFill>
                          <a:srgbClr val="FF0000"/>
                        </a:solidFill>
                        <a:effectLst/>
                        <a:latin typeface="+mn-lt"/>
                      </a:endParaRPr>
                    </a:p>
                  </a:txBody>
                  <a:tcPr marL="7620" marR="7620" marT="7620" marB="0"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600" u="none" strike="noStrike" dirty="0">
                          <a:solidFill>
                            <a:srgbClr val="FF0000"/>
                          </a:solidFill>
                          <a:effectLst/>
                          <a:latin typeface="+mn-lt"/>
                        </a:rPr>
                        <a:t>37%</a:t>
                      </a:r>
                      <a:endParaRPr lang="en-US" sz="1600" b="0" i="0" u="none" strike="noStrike" dirty="0">
                        <a:solidFill>
                          <a:srgbClr val="FF0000"/>
                        </a:solidFill>
                        <a:effectLst/>
                        <a:latin typeface="+mn-lt"/>
                      </a:endParaRPr>
                    </a:p>
                  </a:txBody>
                  <a:tcPr marL="7620" marR="7620" marT="7620" marB="0"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600" u="none" strike="noStrike" dirty="0">
                          <a:solidFill>
                            <a:srgbClr val="FF0000"/>
                          </a:solidFill>
                          <a:effectLst/>
                          <a:latin typeface="+mn-lt"/>
                        </a:rPr>
                        <a:t>33%</a:t>
                      </a:r>
                      <a:endParaRPr lang="en-US" sz="1600" b="0" i="0" u="none" strike="noStrike" dirty="0">
                        <a:solidFill>
                          <a:srgbClr val="FF0000"/>
                        </a:solidFill>
                        <a:effectLst/>
                        <a:latin typeface="+mn-lt"/>
                      </a:endParaRPr>
                    </a:p>
                  </a:txBody>
                  <a:tcPr marL="7620" marR="7620" marT="7620" marB="0"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600" u="none" strike="noStrike" dirty="0">
                          <a:solidFill>
                            <a:srgbClr val="FF0000"/>
                          </a:solidFill>
                          <a:effectLst/>
                          <a:latin typeface="+mn-lt"/>
                        </a:rPr>
                        <a:t>37%</a:t>
                      </a:r>
                      <a:endParaRPr lang="en-US" sz="1600" b="0" i="0" u="none" strike="noStrike" dirty="0">
                        <a:solidFill>
                          <a:srgbClr val="FF0000"/>
                        </a:solidFill>
                        <a:effectLst/>
                        <a:latin typeface="+mn-lt"/>
                      </a:endParaRPr>
                    </a:p>
                  </a:txBody>
                  <a:tcPr marL="7620" marR="7620" marT="7620" marB="0"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600" u="none" strike="noStrike" dirty="0">
                          <a:solidFill>
                            <a:srgbClr val="FF0000"/>
                          </a:solidFill>
                          <a:effectLst/>
                          <a:latin typeface="+mn-lt"/>
                        </a:rPr>
                        <a:t>30%</a:t>
                      </a:r>
                      <a:endParaRPr lang="en-US" sz="1600" b="0" i="0" u="none" strike="noStrike" dirty="0">
                        <a:solidFill>
                          <a:srgbClr val="FF0000"/>
                        </a:solidFill>
                        <a:effectLst/>
                        <a:latin typeface="+mn-lt"/>
                      </a:endParaRPr>
                    </a:p>
                  </a:txBody>
                  <a:tcPr marL="7620" marR="7620" marT="7620" marB="0"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600" u="none" strike="noStrike" dirty="0">
                          <a:solidFill>
                            <a:srgbClr val="FF0000"/>
                          </a:solidFill>
                          <a:effectLst/>
                          <a:latin typeface="+mn-lt"/>
                        </a:rPr>
                        <a:t>42%</a:t>
                      </a:r>
                      <a:endParaRPr lang="en-US" sz="1600" b="0" i="0" u="none" strike="noStrike" dirty="0">
                        <a:solidFill>
                          <a:srgbClr val="FF0000"/>
                        </a:solidFill>
                        <a:effectLst/>
                        <a:latin typeface="+mn-lt"/>
                      </a:endParaRPr>
                    </a:p>
                  </a:txBody>
                  <a:tcPr marL="7620" marR="7620" marT="7620" marB="0"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600" u="none" strike="noStrike" dirty="0">
                          <a:solidFill>
                            <a:srgbClr val="FF0000"/>
                          </a:solidFill>
                          <a:effectLst/>
                          <a:latin typeface="+mn-lt"/>
                        </a:rPr>
                        <a:t>31%</a:t>
                      </a:r>
                      <a:endParaRPr lang="en-US" sz="1600" b="0" i="0" u="none" strike="noStrike" dirty="0">
                        <a:solidFill>
                          <a:srgbClr val="FF0000"/>
                        </a:solidFill>
                        <a:effectLst/>
                        <a:latin typeface="+mn-lt"/>
                      </a:endParaRPr>
                    </a:p>
                  </a:txBody>
                  <a:tcPr marL="7620" marR="7620" marT="7620" marB="0"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85848852"/>
                  </a:ext>
                </a:extLst>
              </a:tr>
              <a:tr h="299830">
                <a:tc>
                  <a:txBody>
                    <a:bodyPr/>
                    <a:lstStyle/>
                    <a:p>
                      <a:pPr algn="l" fontAlgn="ctr"/>
                      <a:r>
                        <a:rPr lang="en-US" sz="1600" u="none" strike="noStrike">
                          <a:effectLst/>
                          <a:latin typeface="+mn-lt"/>
                        </a:rPr>
                        <a:t>Next 9%</a:t>
                      </a:r>
                      <a:endParaRPr lang="en-US" sz="1600" b="0" i="0" u="none" strike="noStrike">
                        <a:solidFill>
                          <a:srgbClr val="000000"/>
                        </a:solidFill>
                        <a:effectLst/>
                        <a:latin typeface="+mn-lt"/>
                      </a:endParaRPr>
                    </a:p>
                  </a:txBody>
                  <a:tcPr marL="7620" marR="7620" marT="7620" marB="0" anchor="ctr">
                    <a:lnT w="12700" cap="flat" cmpd="sng" algn="ctr">
                      <a:noFill/>
                      <a:prstDash val="solid"/>
                      <a:round/>
                      <a:headEnd type="none" w="med" len="med"/>
                      <a:tailEnd type="none" w="med" len="med"/>
                    </a:lnT>
                    <a:lnB w="12700" cmpd="sng">
                      <a:noFill/>
                    </a:lnB>
                    <a:noFill/>
                  </a:tcPr>
                </a:tc>
                <a:tc>
                  <a:txBody>
                    <a:bodyPr/>
                    <a:lstStyle/>
                    <a:p>
                      <a:pPr algn="ctr" fontAlgn="b"/>
                      <a:endParaRPr lang="en-US" sz="1600" b="0" i="0" u="none" strike="noStrike">
                        <a:solidFill>
                          <a:srgbClr val="000000"/>
                        </a:solidFill>
                        <a:effectLst/>
                        <a:latin typeface="+mn-lt"/>
                      </a:endParaRPr>
                    </a:p>
                  </a:txBody>
                  <a:tcPr marL="7620" marR="7620" marT="7620" marB="0" anchor="b">
                    <a:lnT w="12700" cap="flat" cmpd="sng" algn="ctr">
                      <a:noFill/>
                      <a:prstDash val="solid"/>
                      <a:round/>
                      <a:headEnd type="none" w="med" len="med"/>
                      <a:tailEnd type="none" w="med" len="med"/>
                    </a:lnT>
                    <a:lnB w="12700" cmpd="sng">
                      <a:noFill/>
                    </a:lnB>
                    <a:noFill/>
                  </a:tcPr>
                </a:tc>
                <a:tc>
                  <a:txBody>
                    <a:bodyPr/>
                    <a:lstStyle/>
                    <a:p>
                      <a:pPr algn="ctr" fontAlgn="ctr"/>
                      <a:r>
                        <a:rPr lang="en-US" sz="1600" u="none" strike="noStrike">
                          <a:effectLst/>
                          <a:latin typeface="+mn-lt"/>
                        </a:rPr>
                        <a:t>39%</a:t>
                      </a:r>
                      <a:endParaRPr lang="en-US" sz="1600" b="0" i="0" u="none" strike="noStrike">
                        <a:solidFill>
                          <a:srgbClr val="000000"/>
                        </a:solidFill>
                        <a:effectLst/>
                        <a:latin typeface="+mn-lt"/>
                      </a:endParaRPr>
                    </a:p>
                  </a:txBody>
                  <a:tcPr marL="7620" marR="7620" marT="7620" marB="0" anchor="ctr">
                    <a:lnT w="12700" cap="flat" cmpd="sng" algn="ctr">
                      <a:noFill/>
                      <a:prstDash val="solid"/>
                      <a:round/>
                      <a:headEnd type="none" w="med" len="med"/>
                      <a:tailEnd type="none" w="med" len="med"/>
                    </a:lnT>
                    <a:lnB w="12700" cmpd="sng">
                      <a:noFill/>
                    </a:lnB>
                    <a:noFill/>
                  </a:tcPr>
                </a:tc>
                <a:tc>
                  <a:txBody>
                    <a:bodyPr/>
                    <a:lstStyle/>
                    <a:p>
                      <a:pPr algn="ctr" fontAlgn="ctr"/>
                      <a:r>
                        <a:rPr lang="en-US" sz="1600" u="none" strike="noStrike">
                          <a:effectLst/>
                          <a:latin typeface="+mn-lt"/>
                        </a:rPr>
                        <a:t>38%</a:t>
                      </a:r>
                      <a:endParaRPr lang="en-US" sz="1600" b="0" i="0" u="none" strike="noStrike">
                        <a:solidFill>
                          <a:srgbClr val="000000"/>
                        </a:solidFill>
                        <a:effectLst/>
                        <a:latin typeface="+mn-lt"/>
                      </a:endParaRPr>
                    </a:p>
                  </a:txBody>
                  <a:tcPr marL="7620" marR="7620" marT="7620" marB="0" anchor="ctr">
                    <a:lnT w="12700" cap="flat" cmpd="sng" algn="ctr">
                      <a:noFill/>
                      <a:prstDash val="solid"/>
                      <a:round/>
                      <a:headEnd type="none" w="med" len="med"/>
                      <a:tailEnd type="none" w="med" len="med"/>
                    </a:lnT>
                    <a:lnB w="12700" cmpd="sng">
                      <a:noFill/>
                    </a:lnB>
                    <a:noFill/>
                  </a:tcPr>
                </a:tc>
                <a:tc>
                  <a:txBody>
                    <a:bodyPr/>
                    <a:lstStyle/>
                    <a:p>
                      <a:pPr algn="ctr" fontAlgn="ctr"/>
                      <a:r>
                        <a:rPr lang="en-US" sz="1600" u="none" strike="noStrike">
                          <a:effectLst/>
                          <a:latin typeface="+mn-lt"/>
                        </a:rPr>
                        <a:t>35%</a:t>
                      </a:r>
                      <a:endParaRPr lang="en-US" sz="1600" b="0" i="0" u="none" strike="noStrike">
                        <a:solidFill>
                          <a:srgbClr val="000000"/>
                        </a:solidFill>
                        <a:effectLst/>
                        <a:latin typeface="+mn-lt"/>
                      </a:endParaRPr>
                    </a:p>
                  </a:txBody>
                  <a:tcPr marL="7620" marR="7620" marT="7620" marB="0" anchor="ctr">
                    <a:lnT w="12700" cap="flat" cmpd="sng" algn="ctr">
                      <a:noFill/>
                      <a:prstDash val="solid"/>
                      <a:round/>
                      <a:headEnd type="none" w="med" len="med"/>
                      <a:tailEnd type="none" w="med" len="med"/>
                    </a:lnT>
                    <a:lnB w="12700" cmpd="sng">
                      <a:noFill/>
                    </a:lnB>
                    <a:noFill/>
                  </a:tcPr>
                </a:tc>
                <a:tc>
                  <a:txBody>
                    <a:bodyPr/>
                    <a:lstStyle/>
                    <a:p>
                      <a:pPr algn="ctr" fontAlgn="ctr"/>
                      <a:r>
                        <a:rPr lang="en-US" sz="1600" u="none" strike="noStrike">
                          <a:effectLst/>
                          <a:latin typeface="+mn-lt"/>
                        </a:rPr>
                        <a:t>36%</a:t>
                      </a:r>
                      <a:endParaRPr lang="en-US" sz="1600" b="0" i="0" u="none" strike="noStrike">
                        <a:solidFill>
                          <a:srgbClr val="000000"/>
                        </a:solidFill>
                        <a:effectLst/>
                        <a:latin typeface="+mn-lt"/>
                      </a:endParaRPr>
                    </a:p>
                  </a:txBody>
                  <a:tcPr marL="7620" marR="7620" marT="7620" marB="0" anchor="ctr">
                    <a:lnT w="12700" cap="flat" cmpd="sng" algn="ctr">
                      <a:noFill/>
                      <a:prstDash val="solid"/>
                      <a:round/>
                      <a:headEnd type="none" w="med" len="med"/>
                      <a:tailEnd type="none" w="med" len="med"/>
                    </a:lnT>
                    <a:lnB w="12700" cmpd="sng">
                      <a:noFill/>
                    </a:lnB>
                    <a:noFill/>
                  </a:tcPr>
                </a:tc>
                <a:tc>
                  <a:txBody>
                    <a:bodyPr/>
                    <a:lstStyle/>
                    <a:p>
                      <a:pPr algn="ctr" fontAlgn="b"/>
                      <a:endParaRPr lang="en-US" sz="1600" b="0" i="0" u="none" strike="noStrike" dirty="0">
                        <a:solidFill>
                          <a:srgbClr val="000000"/>
                        </a:solidFill>
                        <a:effectLst/>
                        <a:latin typeface="+mn-lt"/>
                      </a:endParaRPr>
                    </a:p>
                  </a:txBody>
                  <a:tcPr marL="7620" marR="7620" marT="7620" marB="0" anchor="b">
                    <a:lnT w="12700" cap="flat" cmpd="sng" algn="ctr">
                      <a:noFill/>
                      <a:prstDash val="solid"/>
                      <a:round/>
                      <a:headEnd type="none" w="med" len="med"/>
                      <a:tailEnd type="none" w="med" len="med"/>
                    </a:lnT>
                    <a:lnB w="12700" cmpd="sng">
                      <a:noFill/>
                    </a:lnB>
                    <a:noFill/>
                  </a:tcPr>
                </a:tc>
                <a:tc>
                  <a:txBody>
                    <a:bodyPr/>
                    <a:lstStyle/>
                    <a:p>
                      <a:pPr algn="ctr" fontAlgn="ctr"/>
                      <a:r>
                        <a:rPr lang="en-US" sz="1600" u="none" strike="noStrike" dirty="0">
                          <a:effectLst/>
                          <a:latin typeface="+mn-lt"/>
                        </a:rPr>
                        <a:t>39%</a:t>
                      </a:r>
                      <a:endParaRPr lang="en-US" sz="1600" b="0" i="0" u="none" strike="noStrike" dirty="0">
                        <a:solidFill>
                          <a:srgbClr val="000000"/>
                        </a:solidFill>
                        <a:effectLst/>
                        <a:latin typeface="+mn-lt"/>
                      </a:endParaRPr>
                    </a:p>
                  </a:txBody>
                  <a:tcPr marL="7620" marR="7620" marT="7620" marB="0" anchor="ctr">
                    <a:lnT w="12700" cap="flat" cmpd="sng" algn="ctr">
                      <a:noFill/>
                      <a:prstDash val="solid"/>
                      <a:round/>
                      <a:headEnd type="none" w="med" len="med"/>
                      <a:tailEnd type="none" w="med" len="med"/>
                    </a:lnT>
                    <a:lnB w="12700" cmpd="sng">
                      <a:noFill/>
                    </a:lnB>
                    <a:noFill/>
                  </a:tcPr>
                </a:tc>
                <a:extLst>
                  <a:ext uri="{0D108BD9-81ED-4DB2-BD59-A6C34878D82A}">
                    <a16:rowId xmlns:a16="http://schemas.microsoft.com/office/drawing/2014/main" val="2288691556"/>
                  </a:ext>
                </a:extLst>
              </a:tr>
              <a:tr h="299830">
                <a:tc>
                  <a:txBody>
                    <a:bodyPr/>
                    <a:lstStyle/>
                    <a:p>
                      <a:pPr algn="l" fontAlgn="ctr"/>
                      <a:r>
                        <a:rPr lang="en-US" sz="1600" u="none" strike="noStrike" dirty="0">
                          <a:solidFill>
                            <a:srgbClr val="FF0000"/>
                          </a:solidFill>
                          <a:effectLst/>
                          <a:latin typeface="+mn-lt"/>
                        </a:rPr>
                        <a:t>Top 10%</a:t>
                      </a:r>
                      <a:endParaRPr lang="en-US" sz="1600" b="0" i="0" u="none" strike="noStrike" dirty="0">
                        <a:solidFill>
                          <a:srgbClr val="FF0000"/>
                        </a:solidFill>
                        <a:effectLst/>
                        <a:latin typeface="+mn-lt"/>
                      </a:endParaRPr>
                    </a:p>
                  </a:txBody>
                  <a:tcPr marL="7620" marR="7620" marT="7620" marB="0"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600" u="none" strike="noStrike" dirty="0">
                          <a:solidFill>
                            <a:srgbClr val="FF0000"/>
                          </a:solidFill>
                          <a:effectLst/>
                          <a:latin typeface="+mn-lt"/>
                        </a:rPr>
                        <a:t>70%</a:t>
                      </a:r>
                      <a:endParaRPr lang="en-US" sz="1600" b="0" i="0" u="none" strike="noStrike" dirty="0">
                        <a:solidFill>
                          <a:srgbClr val="FF0000"/>
                        </a:solidFill>
                        <a:effectLst/>
                        <a:latin typeface="+mn-lt"/>
                      </a:endParaRPr>
                    </a:p>
                  </a:txBody>
                  <a:tcPr marL="7620" marR="7620" marT="7620" marB="0"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600" u="none" strike="noStrike" dirty="0">
                          <a:solidFill>
                            <a:srgbClr val="FF0000"/>
                          </a:solidFill>
                          <a:effectLst/>
                          <a:latin typeface="+mn-lt"/>
                        </a:rPr>
                        <a:t>76%*</a:t>
                      </a:r>
                      <a:endParaRPr lang="en-US" sz="1600" b="0" i="0" u="none" strike="noStrike" dirty="0">
                        <a:solidFill>
                          <a:srgbClr val="FF0000"/>
                        </a:solidFill>
                        <a:effectLst/>
                        <a:latin typeface="+mn-lt"/>
                      </a:endParaRPr>
                    </a:p>
                  </a:txBody>
                  <a:tcPr marL="7620" marR="7620" marT="7620" marB="0"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600" u="none" strike="noStrike" dirty="0">
                          <a:solidFill>
                            <a:srgbClr val="FF0000"/>
                          </a:solidFill>
                          <a:effectLst/>
                          <a:latin typeface="+mn-lt"/>
                        </a:rPr>
                        <a:t>71%*</a:t>
                      </a:r>
                      <a:endParaRPr lang="en-US" sz="1600" b="0" i="0" u="none" strike="noStrike" dirty="0">
                        <a:solidFill>
                          <a:srgbClr val="FF0000"/>
                        </a:solidFill>
                        <a:effectLst/>
                        <a:latin typeface="+mn-lt"/>
                      </a:endParaRPr>
                    </a:p>
                  </a:txBody>
                  <a:tcPr marL="7620" marR="7620" marT="7620" marB="0"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600" u="none" strike="noStrike" dirty="0">
                          <a:solidFill>
                            <a:srgbClr val="FF0000"/>
                          </a:solidFill>
                          <a:effectLst/>
                          <a:latin typeface="+mn-lt"/>
                        </a:rPr>
                        <a:t>72%*</a:t>
                      </a:r>
                      <a:endParaRPr lang="en-US" sz="1600" b="0" i="0" u="none" strike="noStrike" dirty="0">
                        <a:solidFill>
                          <a:srgbClr val="FF0000"/>
                        </a:solidFill>
                        <a:effectLst/>
                        <a:latin typeface="+mn-lt"/>
                      </a:endParaRPr>
                    </a:p>
                  </a:txBody>
                  <a:tcPr marL="7620" marR="7620" marT="7620" marB="0"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600" u="none" strike="noStrike" dirty="0">
                          <a:solidFill>
                            <a:srgbClr val="FF0000"/>
                          </a:solidFill>
                          <a:effectLst/>
                          <a:latin typeface="+mn-lt"/>
                        </a:rPr>
                        <a:t>66%*</a:t>
                      </a:r>
                      <a:endParaRPr lang="en-US" sz="1600" b="0" i="0" u="none" strike="noStrike" dirty="0">
                        <a:solidFill>
                          <a:srgbClr val="FF0000"/>
                        </a:solidFill>
                        <a:effectLst/>
                        <a:latin typeface="+mn-lt"/>
                      </a:endParaRPr>
                    </a:p>
                  </a:txBody>
                  <a:tcPr marL="7620" marR="7620" marT="7620" marB="0"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600" u="none" strike="noStrike" dirty="0">
                          <a:solidFill>
                            <a:srgbClr val="FF0000"/>
                          </a:solidFill>
                          <a:effectLst/>
                          <a:latin typeface="+mn-lt"/>
                        </a:rPr>
                        <a:t>77%</a:t>
                      </a:r>
                      <a:endParaRPr lang="en-US" sz="1600" b="0" i="0" u="none" strike="noStrike" dirty="0">
                        <a:solidFill>
                          <a:srgbClr val="FF0000"/>
                        </a:solidFill>
                        <a:effectLst/>
                        <a:latin typeface="+mn-lt"/>
                      </a:endParaRPr>
                    </a:p>
                  </a:txBody>
                  <a:tcPr marL="7620" marR="7620" marT="7620" marB="0"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endParaRPr lang="en-US" sz="1600" b="0" i="0" u="none" strike="noStrike" dirty="0">
                        <a:solidFill>
                          <a:srgbClr val="FF0000"/>
                        </a:solidFill>
                        <a:effectLst/>
                        <a:latin typeface="+mn-lt"/>
                      </a:endParaRPr>
                    </a:p>
                  </a:txBody>
                  <a:tcPr marL="7620" marR="7620" marT="7620" marB="0" anchor="b">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61161440"/>
                  </a:ext>
                </a:extLst>
              </a:tr>
              <a:tr h="299830">
                <a:tc>
                  <a:txBody>
                    <a:bodyPr/>
                    <a:lstStyle/>
                    <a:p>
                      <a:pPr algn="l" fontAlgn="ctr"/>
                      <a:r>
                        <a:rPr lang="en-US" sz="1600" u="none" strike="noStrike">
                          <a:effectLst/>
                          <a:latin typeface="+mn-lt"/>
                        </a:rPr>
                        <a:t>Next 40%</a:t>
                      </a:r>
                      <a:endParaRPr lang="en-US" sz="1600" b="0" i="0" u="none" strike="noStrike">
                        <a:solidFill>
                          <a:srgbClr val="000000"/>
                        </a:solidFill>
                        <a:effectLst/>
                        <a:latin typeface="+mn-lt"/>
                      </a:endParaRPr>
                    </a:p>
                  </a:txBody>
                  <a:tcPr marL="7620" marR="7620" marT="7620" marB="0" anchor="ctr">
                    <a:lnT w="12700" cap="flat" cmpd="sng" algn="ctr">
                      <a:noFill/>
                      <a:prstDash val="solid"/>
                      <a:round/>
                      <a:headEnd type="none" w="med" len="med"/>
                      <a:tailEnd type="none" w="med" len="med"/>
                    </a:lnT>
                    <a:noFill/>
                  </a:tcPr>
                </a:tc>
                <a:tc>
                  <a:txBody>
                    <a:bodyPr/>
                    <a:lstStyle/>
                    <a:p>
                      <a:pPr algn="ctr" fontAlgn="ctr"/>
                      <a:r>
                        <a:rPr lang="en-US" sz="1600" u="none" strike="noStrike">
                          <a:effectLst/>
                          <a:latin typeface="+mn-lt"/>
                        </a:rPr>
                        <a:t>-</a:t>
                      </a:r>
                      <a:endParaRPr lang="en-US" sz="1600" b="0" i="0" u="none" strike="noStrike">
                        <a:solidFill>
                          <a:srgbClr val="000000"/>
                        </a:solidFill>
                        <a:effectLst/>
                        <a:latin typeface="+mn-lt"/>
                      </a:endParaRPr>
                    </a:p>
                  </a:txBody>
                  <a:tcPr marL="7620" marR="7620" marT="7620" marB="0" anchor="ctr">
                    <a:lnT w="12700" cap="flat" cmpd="sng" algn="ctr">
                      <a:noFill/>
                      <a:prstDash val="solid"/>
                      <a:round/>
                      <a:headEnd type="none" w="med" len="med"/>
                      <a:tailEnd type="none" w="med" len="med"/>
                    </a:lnT>
                    <a:noFill/>
                  </a:tcPr>
                </a:tc>
                <a:tc>
                  <a:txBody>
                    <a:bodyPr/>
                    <a:lstStyle/>
                    <a:p>
                      <a:pPr algn="ctr" fontAlgn="ctr"/>
                      <a:r>
                        <a:rPr lang="en-US" sz="1600" u="none" strike="noStrike">
                          <a:effectLst/>
                          <a:latin typeface="+mn-lt"/>
                        </a:rPr>
                        <a:t>22%</a:t>
                      </a:r>
                      <a:endParaRPr lang="en-US" sz="1600" b="0" i="0" u="none" strike="noStrike">
                        <a:solidFill>
                          <a:srgbClr val="000000"/>
                        </a:solidFill>
                        <a:effectLst/>
                        <a:latin typeface="+mn-lt"/>
                      </a:endParaRPr>
                    </a:p>
                  </a:txBody>
                  <a:tcPr marL="7620" marR="7620" marT="7620" marB="0" anchor="ctr">
                    <a:lnT w="12700" cap="flat" cmpd="sng" algn="ctr">
                      <a:noFill/>
                      <a:prstDash val="solid"/>
                      <a:round/>
                      <a:headEnd type="none" w="med" len="med"/>
                      <a:tailEnd type="none" w="med" len="med"/>
                    </a:lnT>
                    <a:noFill/>
                  </a:tcPr>
                </a:tc>
                <a:tc>
                  <a:txBody>
                    <a:bodyPr/>
                    <a:lstStyle/>
                    <a:p>
                      <a:pPr algn="ctr" fontAlgn="ctr"/>
                      <a:r>
                        <a:rPr lang="en-US" sz="1600" u="none" strike="noStrike">
                          <a:effectLst/>
                          <a:latin typeface="+mn-lt"/>
                        </a:rPr>
                        <a:t>27%</a:t>
                      </a:r>
                      <a:endParaRPr lang="en-US" sz="1600" b="0" i="0" u="none" strike="noStrike">
                        <a:solidFill>
                          <a:srgbClr val="000000"/>
                        </a:solidFill>
                        <a:effectLst/>
                        <a:latin typeface="+mn-lt"/>
                      </a:endParaRPr>
                    </a:p>
                  </a:txBody>
                  <a:tcPr marL="7620" marR="7620" marT="7620" marB="0" anchor="ctr">
                    <a:lnT w="12700" cap="flat" cmpd="sng" algn="ctr">
                      <a:noFill/>
                      <a:prstDash val="solid"/>
                      <a:round/>
                      <a:headEnd type="none" w="med" len="med"/>
                      <a:tailEnd type="none" w="med" len="med"/>
                    </a:lnT>
                    <a:noFill/>
                  </a:tcPr>
                </a:tc>
                <a:tc>
                  <a:txBody>
                    <a:bodyPr/>
                    <a:lstStyle/>
                    <a:p>
                      <a:pPr algn="ctr" fontAlgn="ctr"/>
                      <a:r>
                        <a:rPr lang="en-US" sz="1600" u="none" strike="noStrike">
                          <a:effectLst/>
                          <a:latin typeface="+mn-lt"/>
                        </a:rPr>
                        <a:t>28%</a:t>
                      </a:r>
                      <a:endParaRPr lang="en-US" sz="1600" b="0" i="0" u="none" strike="noStrike">
                        <a:solidFill>
                          <a:srgbClr val="000000"/>
                        </a:solidFill>
                        <a:effectLst/>
                        <a:latin typeface="+mn-lt"/>
                      </a:endParaRPr>
                    </a:p>
                  </a:txBody>
                  <a:tcPr marL="7620" marR="7620" marT="7620" marB="0" anchor="ctr">
                    <a:lnT w="12700" cap="flat" cmpd="sng" algn="ctr">
                      <a:noFill/>
                      <a:prstDash val="solid"/>
                      <a:round/>
                      <a:headEnd type="none" w="med" len="med"/>
                      <a:tailEnd type="none" w="med" len="med"/>
                    </a:lnT>
                    <a:noFill/>
                  </a:tcPr>
                </a:tc>
                <a:tc>
                  <a:txBody>
                    <a:bodyPr/>
                    <a:lstStyle/>
                    <a:p>
                      <a:pPr algn="ctr" fontAlgn="ctr"/>
                      <a:r>
                        <a:rPr lang="en-US" sz="1600" u="none" strike="noStrike">
                          <a:effectLst/>
                          <a:latin typeface="+mn-lt"/>
                        </a:rPr>
                        <a:t>-</a:t>
                      </a:r>
                      <a:endParaRPr lang="en-US" sz="1600" b="0" i="0" u="none" strike="noStrike">
                        <a:solidFill>
                          <a:srgbClr val="000000"/>
                        </a:solidFill>
                        <a:effectLst/>
                        <a:latin typeface="+mn-lt"/>
                      </a:endParaRPr>
                    </a:p>
                  </a:txBody>
                  <a:tcPr marL="7620" marR="7620" marT="7620" marB="0" anchor="ctr">
                    <a:lnT w="12700" cap="flat" cmpd="sng" algn="ctr">
                      <a:noFill/>
                      <a:prstDash val="solid"/>
                      <a:round/>
                      <a:headEnd type="none" w="med" len="med"/>
                      <a:tailEnd type="none" w="med" len="med"/>
                    </a:lnT>
                    <a:noFill/>
                  </a:tcPr>
                </a:tc>
                <a:tc>
                  <a:txBody>
                    <a:bodyPr/>
                    <a:lstStyle/>
                    <a:p>
                      <a:pPr algn="ctr" fontAlgn="ctr"/>
                      <a:r>
                        <a:rPr lang="en-US" sz="1600" u="none" strike="noStrike">
                          <a:effectLst/>
                          <a:latin typeface="+mn-lt"/>
                        </a:rPr>
                        <a:t>-</a:t>
                      </a:r>
                      <a:endParaRPr lang="en-US" sz="1600" b="0" i="0" u="none" strike="noStrike">
                        <a:solidFill>
                          <a:srgbClr val="000000"/>
                        </a:solidFill>
                        <a:effectLst/>
                        <a:latin typeface="+mn-lt"/>
                      </a:endParaRPr>
                    </a:p>
                  </a:txBody>
                  <a:tcPr marL="7620" marR="7620" marT="7620" marB="0" anchor="ctr">
                    <a:lnT w="12700" cap="flat" cmpd="sng" algn="ctr">
                      <a:noFill/>
                      <a:prstDash val="solid"/>
                      <a:round/>
                      <a:headEnd type="none" w="med" len="med"/>
                      <a:tailEnd type="none" w="med" len="med"/>
                    </a:lnT>
                    <a:noFill/>
                  </a:tcPr>
                </a:tc>
                <a:tc>
                  <a:txBody>
                    <a:bodyPr/>
                    <a:lstStyle/>
                    <a:p>
                      <a:pPr algn="ctr" fontAlgn="ctr"/>
                      <a:r>
                        <a:rPr lang="en-US" sz="1600" u="none" strike="noStrike">
                          <a:effectLst/>
                          <a:latin typeface="+mn-lt"/>
                        </a:rPr>
                        <a:t>29%</a:t>
                      </a:r>
                      <a:endParaRPr lang="en-US" sz="1600" b="0" i="0" u="none" strike="noStrike">
                        <a:solidFill>
                          <a:srgbClr val="000000"/>
                        </a:solidFill>
                        <a:effectLst/>
                        <a:latin typeface="+mn-lt"/>
                      </a:endParaRPr>
                    </a:p>
                  </a:txBody>
                  <a:tcPr marL="7620" marR="7620" marT="7620" marB="0" anchor="ctr">
                    <a:lnT w="12700" cap="flat" cmpd="sng" algn="ctr">
                      <a:noFill/>
                      <a:prstDash val="solid"/>
                      <a:round/>
                      <a:headEnd type="none" w="med" len="med"/>
                      <a:tailEnd type="none" w="med" len="med"/>
                    </a:lnT>
                    <a:noFill/>
                  </a:tcPr>
                </a:tc>
                <a:extLst>
                  <a:ext uri="{0D108BD9-81ED-4DB2-BD59-A6C34878D82A}">
                    <a16:rowId xmlns:a16="http://schemas.microsoft.com/office/drawing/2014/main" val="3281629902"/>
                  </a:ext>
                </a:extLst>
              </a:tr>
              <a:tr h="299830">
                <a:tc>
                  <a:txBody>
                    <a:bodyPr/>
                    <a:lstStyle/>
                    <a:p>
                      <a:pPr algn="l" fontAlgn="ctr"/>
                      <a:r>
                        <a:rPr lang="en-US" sz="1600" u="none" strike="noStrike">
                          <a:effectLst/>
                          <a:latin typeface="+mn-lt"/>
                        </a:rPr>
                        <a:t>Bottom 50%</a:t>
                      </a:r>
                      <a:endParaRPr lang="en-US" sz="1600" b="0" i="0" u="none" strike="noStrike">
                        <a:solidFill>
                          <a:srgbClr val="000000"/>
                        </a:solidFill>
                        <a:effectLst/>
                        <a:latin typeface="+mn-lt"/>
                      </a:endParaRPr>
                    </a:p>
                  </a:txBody>
                  <a:tcPr marL="7620" marR="7620" marT="7620" marB="0" anchor="ctr">
                    <a:noFill/>
                  </a:tcPr>
                </a:tc>
                <a:tc>
                  <a:txBody>
                    <a:bodyPr/>
                    <a:lstStyle/>
                    <a:p>
                      <a:pPr algn="ctr" fontAlgn="ctr"/>
                      <a:r>
                        <a:rPr lang="en-US" sz="1600" u="none" strike="noStrike">
                          <a:effectLst/>
                          <a:latin typeface="+mn-lt"/>
                        </a:rPr>
                        <a:t>-</a:t>
                      </a:r>
                      <a:endParaRPr lang="en-US" sz="1600" b="0" i="0" u="none" strike="noStrike">
                        <a:solidFill>
                          <a:srgbClr val="000000"/>
                        </a:solidFill>
                        <a:effectLst/>
                        <a:latin typeface="+mn-lt"/>
                      </a:endParaRPr>
                    </a:p>
                  </a:txBody>
                  <a:tcPr marL="7620" marR="7620" marT="7620" marB="0" anchor="ctr">
                    <a:noFill/>
                  </a:tcPr>
                </a:tc>
                <a:tc>
                  <a:txBody>
                    <a:bodyPr/>
                    <a:lstStyle/>
                    <a:p>
                      <a:pPr algn="ctr" fontAlgn="ctr"/>
                      <a:r>
                        <a:rPr lang="en-US" sz="1600" u="none" strike="noStrike">
                          <a:effectLst/>
                          <a:latin typeface="+mn-lt"/>
                        </a:rPr>
                        <a:t>1%</a:t>
                      </a:r>
                      <a:endParaRPr lang="en-US" sz="1600" b="0" i="0" u="none" strike="noStrike">
                        <a:solidFill>
                          <a:srgbClr val="000000"/>
                        </a:solidFill>
                        <a:effectLst/>
                        <a:latin typeface="+mn-lt"/>
                      </a:endParaRPr>
                    </a:p>
                  </a:txBody>
                  <a:tcPr marL="7620" marR="7620" marT="7620" marB="0" anchor="ctr">
                    <a:noFill/>
                  </a:tcPr>
                </a:tc>
                <a:tc>
                  <a:txBody>
                    <a:bodyPr/>
                    <a:lstStyle/>
                    <a:p>
                      <a:pPr algn="ctr" fontAlgn="ctr"/>
                      <a:r>
                        <a:rPr lang="en-US" sz="1600" u="none" strike="noStrike">
                          <a:effectLst/>
                          <a:latin typeface="+mn-lt"/>
                        </a:rPr>
                        <a:t>2%</a:t>
                      </a:r>
                      <a:endParaRPr lang="en-US" sz="1600" b="0" i="0" u="none" strike="noStrike">
                        <a:solidFill>
                          <a:srgbClr val="000000"/>
                        </a:solidFill>
                        <a:effectLst/>
                        <a:latin typeface="+mn-lt"/>
                      </a:endParaRPr>
                    </a:p>
                  </a:txBody>
                  <a:tcPr marL="7620" marR="7620" marT="7620" marB="0" anchor="ctr">
                    <a:noFill/>
                  </a:tcPr>
                </a:tc>
                <a:tc>
                  <a:txBody>
                    <a:bodyPr/>
                    <a:lstStyle/>
                    <a:p>
                      <a:pPr algn="ctr" fontAlgn="ctr"/>
                      <a:r>
                        <a:rPr lang="en-US" sz="1600" u="none" strike="noStrike">
                          <a:effectLst/>
                          <a:latin typeface="+mn-lt"/>
                        </a:rPr>
                        <a:t>0%</a:t>
                      </a:r>
                      <a:endParaRPr lang="en-US" sz="1600" b="0" i="0" u="none" strike="noStrike">
                        <a:solidFill>
                          <a:srgbClr val="000000"/>
                        </a:solidFill>
                        <a:effectLst/>
                        <a:latin typeface="+mn-lt"/>
                      </a:endParaRPr>
                    </a:p>
                  </a:txBody>
                  <a:tcPr marL="7620" marR="7620" marT="7620" marB="0" anchor="ctr">
                    <a:noFill/>
                  </a:tcPr>
                </a:tc>
                <a:tc>
                  <a:txBody>
                    <a:bodyPr/>
                    <a:lstStyle/>
                    <a:p>
                      <a:pPr algn="ctr" fontAlgn="ctr"/>
                      <a:r>
                        <a:rPr lang="en-US" sz="1600" u="none" strike="noStrike">
                          <a:effectLst/>
                          <a:latin typeface="+mn-lt"/>
                        </a:rPr>
                        <a:t>-</a:t>
                      </a:r>
                      <a:endParaRPr lang="en-US" sz="1600" b="0" i="0" u="none" strike="noStrike">
                        <a:solidFill>
                          <a:srgbClr val="000000"/>
                        </a:solidFill>
                        <a:effectLst/>
                        <a:latin typeface="+mn-lt"/>
                      </a:endParaRPr>
                    </a:p>
                  </a:txBody>
                  <a:tcPr marL="7620" marR="7620" marT="7620" marB="0" anchor="ctr">
                    <a:noFill/>
                  </a:tcPr>
                </a:tc>
                <a:tc>
                  <a:txBody>
                    <a:bodyPr/>
                    <a:lstStyle/>
                    <a:p>
                      <a:pPr algn="ctr" fontAlgn="ctr"/>
                      <a:r>
                        <a:rPr lang="en-US" sz="1600" u="none" strike="noStrike">
                          <a:effectLst/>
                          <a:latin typeface="+mn-lt"/>
                        </a:rPr>
                        <a:t>-</a:t>
                      </a:r>
                      <a:endParaRPr lang="en-US" sz="1600" b="0" i="0" u="none" strike="noStrike">
                        <a:solidFill>
                          <a:srgbClr val="000000"/>
                        </a:solidFill>
                        <a:effectLst/>
                        <a:latin typeface="+mn-lt"/>
                      </a:endParaRPr>
                    </a:p>
                  </a:txBody>
                  <a:tcPr marL="7620" marR="7620" marT="7620" marB="0" anchor="ctr">
                    <a:noFill/>
                  </a:tcPr>
                </a:tc>
                <a:tc>
                  <a:txBody>
                    <a:bodyPr/>
                    <a:lstStyle/>
                    <a:p>
                      <a:pPr algn="ctr" fontAlgn="ctr"/>
                      <a:r>
                        <a:rPr lang="en-US" sz="1600" u="none" strike="noStrike" dirty="0">
                          <a:effectLst/>
                          <a:latin typeface="+mn-lt"/>
                        </a:rPr>
                        <a:t>1%</a:t>
                      </a:r>
                      <a:endParaRPr lang="en-US" sz="1600" b="0" i="0" u="none" strike="noStrike" dirty="0">
                        <a:solidFill>
                          <a:srgbClr val="000000"/>
                        </a:solidFill>
                        <a:effectLst/>
                        <a:latin typeface="+mn-lt"/>
                      </a:endParaRPr>
                    </a:p>
                  </a:txBody>
                  <a:tcPr marL="7620" marR="7620" marT="7620" marB="0" anchor="ctr">
                    <a:noFill/>
                  </a:tcPr>
                </a:tc>
                <a:extLst>
                  <a:ext uri="{0D108BD9-81ED-4DB2-BD59-A6C34878D82A}">
                    <a16:rowId xmlns:a16="http://schemas.microsoft.com/office/drawing/2014/main" val="3891853316"/>
                  </a:ext>
                </a:extLst>
              </a:tr>
              <a:tr h="299830">
                <a:tc>
                  <a:txBody>
                    <a:bodyPr/>
                    <a:lstStyle/>
                    <a:p>
                      <a:pPr algn="l" fontAlgn="ctr"/>
                      <a:r>
                        <a:rPr lang="en-US" sz="1600" u="none" strike="noStrike">
                          <a:effectLst/>
                          <a:latin typeface="+mn-lt"/>
                        </a:rPr>
                        <a:t>Bottom 90%</a:t>
                      </a:r>
                      <a:endParaRPr lang="en-US" sz="1600" b="0" i="0" u="none" strike="noStrike">
                        <a:solidFill>
                          <a:srgbClr val="000000"/>
                        </a:solidFill>
                        <a:effectLst/>
                        <a:latin typeface="+mn-lt"/>
                      </a:endParaRPr>
                    </a:p>
                  </a:txBody>
                  <a:tcPr marL="7620" marR="7620" marT="7620" marB="0" anchor="ctr">
                    <a:noFill/>
                  </a:tcPr>
                </a:tc>
                <a:tc>
                  <a:txBody>
                    <a:bodyPr/>
                    <a:lstStyle/>
                    <a:p>
                      <a:pPr algn="ctr" fontAlgn="ctr"/>
                      <a:r>
                        <a:rPr lang="en-US" sz="1600" u="none" strike="noStrike">
                          <a:effectLst/>
                          <a:latin typeface="+mn-lt"/>
                        </a:rPr>
                        <a:t>-</a:t>
                      </a:r>
                      <a:endParaRPr lang="en-US" sz="1600" b="0" i="0" u="none" strike="noStrike">
                        <a:solidFill>
                          <a:srgbClr val="000000"/>
                        </a:solidFill>
                        <a:effectLst/>
                        <a:latin typeface="+mn-lt"/>
                      </a:endParaRPr>
                    </a:p>
                  </a:txBody>
                  <a:tcPr marL="7620" marR="7620" marT="7620" marB="0" anchor="ctr">
                    <a:noFill/>
                  </a:tcPr>
                </a:tc>
                <a:tc>
                  <a:txBody>
                    <a:bodyPr/>
                    <a:lstStyle/>
                    <a:p>
                      <a:pPr algn="ctr" fontAlgn="ctr"/>
                      <a:r>
                        <a:rPr lang="en-US" sz="1600" u="none" strike="noStrike">
                          <a:effectLst/>
                          <a:latin typeface="+mn-lt"/>
                        </a:rPr>
                        <a:t>23%*</a:t>
                      </a:r>
                      <a:endParaRPr lang="en-US" sz="1600" b="0" i="0" u="none" strike="noStrike">
                        <a:solidFill>
                          <a:srgbClr val="000000"/>
                        </a:solidFill>
                        <a:effectLst/>
                        <a:latin typeface="+mn-lt"/>
                      </a:endParaRPr>
                    </a:p>
                  </a:txBody>
                  <a:tcPr marL="7620" marR="7620" marT="7620" marB="0" anchor="ctr">
                    <a:noFill/>
                  </a:tcPr>
                </a:tc>
                <a:tc>
                  <a:txBody>
                    <a:bodyPr/>
                    <a:lstStyle/>
                    <a:p>
                      <a:pPr algn="ctr" fontAlgn="ctr"/>
                      <a:r>
                        <a:rPr lang="en-US" sz="1600" u="none" strike="noStrike">
                          <a:effectLst/>
                          <a:latin typeface="+mn-lt"/>
                        </a:rPr>
                        <a:t>29%*</a:t>
                      </a:r>
                      <a:endParaRPr lang="en-US" sz="1600" b="0" i="0" u="none" strike="noStrike">
                        <a:solidFill>
                          <a:srgbClr val="000000"/>
                        </a:solidFill>
                        <a:effectLst/>
                        <a:latin typeface="+mn-lt"/>
                      </a:endParaRPr>
                    </a:p>
                  </a:txBody>
                  <a:tcPr marL="7620" marR="7620" marT="7620" marB="0" anchor="ctr">
                    <a:noFill/>
                  </a:tcPr>
                </a:tc>
                <a:tc>
                  <a:txBody>
                    <a:bodyPr/>
                    <a:lstStyle/>
                    <a:p>
                      <a:pPr algn="ctr" fontAlgn="ctr"/>
                      <a:r>
                        <a:rPr lang="en-US" sz="1600" u="none" strike="noStrike">
                          <a:effectLst/>
                          <a:latin typeface="+mn-lt"/>
                        </a:rPr>
                        <a:t>28%</a:t>
                      </a:r>
                      <a:endParaRPr lang="en-US" sz="1600" b="0" i="0" u="none" strike="noStrike">
                        <a:solidFill>
                          <a:srgbClr val="000000"/>
                        </a:solidFill>
                        <a:effectLst/>
                        <a:latin typeface="+mn-lt"/>
                      </a:endParaRPr>
                    </a:p>
                  </a:txBody>
                  <a:tcPr marL="7620" marR="7620" marT="7620" marB="0" anchor="ctr">
                    <a:noFill/>
                  </a:tcPr>
                </a:tc>
                <a:tc>
                  <a:txBody>
                    <a:bodyPr/>
                    <a:lstStyle/>
                    <a:p>
                      <a:pPr algn="ctr" fontAlgn="ctr"/>
                      <a:r>
                        <a:rPr lang="en-US" sz="1600" u="none" strike="noStrike">
                          <a:effectLst/>
                          <a:latin typeface="+mn-lt"/>
                        </a:rPr>
                        <a:t>-</a:t>
                      </a:r>
                      <a:endParaRPr lang="en-US" sz="1600" b="0" i="0" u="none" strike="noStrike">
                        <a:solidFill>
                          <a:srgbClr val="000000"/>
                        </a:solidFill>
                        <a:effectLst/>
                        <a:latin typeface="+mn-lt"/>
                      </a:endParaRPr>
                    </a:p>
                  </a:txBody>
                  <a:tcPr marL="7620" marR="7620" marT="7620" marB="0" anchor="ctr">
                    <a:noFill/>
                  </a:tcPr>
                </a:tc>
                <a:tc>
                  <a:txBody>
                    <a:bodyPr/>
                    <a:lstStyle/>
                    <a:p>
                      <a:pPr algn="ctr" fontAlgn="ctr"/>
                      <a:r>
                        <a:rPr lang="en-US" sz="1600" u="none" strike="noStrike">
                          <a:effectLst/>
                          <a:latin typeface="+mn-lt"/>
                        </a:rPr>
                        <a:t>23%</a:t>
                      </a:r>
                      <a:endParaRPr lang="en-US" sz="1600" b="0" i="0" u="none" strike="noStrike">
                        <a:solidFill>
                          <a:srgbClr val="000000"/>
                        </a:solidFill>
                        <a:effectLst/>
                        <a:latin typeface="+mn-lt"/>
                      </a:endParaRPr>
                    </a:p>
                  </a:txBody>
                  <a:tcPr marL="7620" marR="7620" marT="7620" marB="0" anchor="ctr">
                    <a:noFill/>
                  </a:tcPr>
                </a:tc>
                <a:tc>
                  <a:txBody>
                    <a:bodyPr/>
                    <a:lstStyle/>
                    <a:p>
                      <a:pPr algn="ctr" fontAlgn="ctr"/>
                      <a:r>
                        <a:rPr lang="en-US" sz="1600" u="none" strike="noStrike" dirty="0">
                          <a:effectLst/>
                          <a:latin typeface="+mn-lt"/>
                        </a:rPr>
                        <a:t>30%*</a:t>
                      </a:r>
                      <a:endParaRPr lang="en-US" sz="1600" b="0" i="0" u="none" strike="noStrike" dirty="0">
                        <a:solidFill>
                          <a:srgbClr val="000000"/>
                        </a:solidFill>
                        <a:effectLst/>
                        <a:latin typeface="+mn-lt"/>
                      </a:endParaRPr>
                    </a:p>
                  </a:txBody>
                  <a:tcPr marL="7620" marR="7620" marT="7620" marB="0" anchor="ctr">
                    <a:noFill/>
                  </a:tcPr>
                </a:tc>
                <a:extLst>
                  <a:ext uri="{0D108BD9-81ED-4DB2-BD59-A6C34878D82A}">
                    <a16:rowId xmlns:a16="http://schemas.microsoft.com/office/drawing/2014/main" val="2265156150"/>
                  </a:ext>
                </a:extLst>
              </a:tr>
            </a:tbl>
          </a:graphicData>
        </a:graphic>
      </p:graphicFrame>
    </p:spTree>
    <p:extLst>
      <p:ext uri="{BB962C8B-B14F-4D97-AF65-F5344CB8AC3E}">
        <p14:creationId xmlns:p14="http://schemas.microsoft.com/office/powerpoint/2010/main" val="40962527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525F1A-FDC0-7D4C-F8A0-FF84482702A0}"/>
              </a:ext>
            </a:extLst>
          </p:cNvPr>
          <p:cNvSpPr>
            <a:spLocks noGrp="1"/>
          </p:cNvSpPr>
          <p:nvPr>
            <p:ph type="title"/>
          </p:nvPr>
        </p:nvSpPr>
        <p:spPr/>
        <p:txBody>
          <a:bodyPr>
            <a:normAutofit/>
          </a:bodyPr>
          <a:lstStyle/>
          <a:p>
            <a:r>
              <a:rPr lang="en-US" sz="4000" b="1" dirty="0"/>
              <a:t>Concentration of Capital Ownership: Overall Conclusions</a:t>
            </a:r>
          </a:p>
        </p:txBody>
      </p:sp>
      <p:sp>
        <p:nvSpPr>
          <p:cNvPr id="3" name="Content Placeholder 2">
            <a:extLst>
              <a:ext uri="{FF2B5EF4-FFF2-40B4-BE49-F238E27FC236}">
                <a16:creationId xmlns:a16="http://schemas.microsoft.com/office/drawing/2014/main" id="{3B99F6D8-C872-BDE5-8CE1-65F9C2E966EF}"/>
              </a:ext>
            </a:extLst>
          </p:cNvPr>
          <p:cNvSpPr>
            <a:spLocks noGrp="1"/>
          </p:cNvSpPr>
          <p:nvPr>
            <p:ph idx="1"/>
          </p:nvPr>
        </p:nvSpPr>
        <p:spPr/>
        <p:txBody>
          <a:bodyPr>
            <a:normAutofit fontScale="32500" lnSpcReduction="20000"/>
          </a:bodyPr>
          <a:lstStyle/>
          <a:p>
            <a:r>
              <a:rPr lang="en-US" sz="8000" b="1" dirty="0">
                <a:solidFill>
                  <a:srgbClr val="0070C0"/>
                </a:solidFill>
              </a:rPr>
              <a:t>Bottom 50% holds 0-2% and bottom 90% holds 23-30% of all wealth.</a:t>
            </a:r>
          </a:p>
          <a:p>
            <a:pPr marL="0" indent="0">
              <a:buNone/>
            </a:pPr>
            <a:endParaRPr lang="en-US" sz="8000" b="1" dirty="0">
              <a:solidFill>
                <a:srgbClr val="0070C0"/>
              </a:solidFill>
            </a:endParaRPr>
          </a:p>
          <a:p>
            <a:pPr marL="687388" indent="0">
              <a:buNone/>
            </a:pPr>
            <a:r>
              <a:rPr lang="en-US" sz="8000" b="1" dirty="0"/>
              <a:t>=&gt; All sources indicate significant concentration in top 10% and very little capital ownership in the bottom 50% and 90%. </a:t>
            </a:r>
          </a:p>
          <a:p>
            <a:pPr marL="0" indent="0">
              <a:buNone/>
            </a:pPr>
            <a:endParaRPr lang="en-US" sz="8000" b="1" dirty="0"/>
          </a:p>
          <a:p>
            <a:r>
              <a:rPr lang="en-US" sz="8000" dirty="0"/>
              <a:t>Differences in estimates are due to differences in timing, inclusion of retirement assets, methodological differences in imputing capital ownership based on capital income. </a:t>
            </a:r>
          </a:p>
          <a:p>
            <a:pPr marL="0" indent="0">
              <a:buNone/>
            </a:pPr>
            <a:r>
              <a:rPr lang="en-US" sz="8000" b="1" dirty="0">
                <a:solidFill>
                  <a:srgbClr val="0070C0"/>
                </a:solidFill>
              </a:rPr>
              <a:t> </a:t>
            </a:r>
          </a:p>
          <a:p>
            <a:r>
              <a:rPr lang="en-US" sz="8000" b="1" dirty="0">
                <a:solidFill>
                  <a:srgbClr val="0070C0"/>
                </a:solidFill>
              </a:rPr>
              <a:t>The bottom line is that the working middle class is not accumulating significant capital ownership.</a:t>
            </a:r>
          </a:p>
          <a:p>
            <a:endParaRPr lang="en-US" dirty="0"/>
          </a:p>
        </p:txBody>
      </p:sp>
    </p:spTree>
    <p:extLst>
      <p:ext uri="{BB962C8B-B14F-4D97-AF65-F5344CB8AC3E}">
        <p14:creationId xmlns:p14="http://schemas.microsoft.com/office/powerpoint/2010/main" val="30191776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BBF836-9FC1-2EE2-1FD7-3F298EBD02F3}"/>
              </a:ext>
            </a:extLst>
          </p:cNvPr>
          <p:cNvSpPr>
            <a:spLocks noGrp="1"/>
          </p:cNvSpPr>
          <p:nvPr>
            <p:ph type="title"/>
          </p:nvPr>
        </p:nvSpPr>
        <p:spPr/>
        <p:txBody>
          <a:bodyPr/>
          <a:lstStyle/>
          <a:p>
            <a:r>
              <a:rPr lang="en-US" b="1" dirty="0"/>
              <a:t>Why Is Capital Income Important to the Working Middle Class?</a:t>
            </a:r>
          </a:p>
        </p:txBody>
      </p:sp>
      <p:sp>
        <p:nvSpPr>
          <p:cNvPr id="3" name="Content Placeholder 2">
            <a:extLst>
              <a:ext uri="{FF2B5EF4-FFF2-40B4-BE49-F238E27FC236}">
                <a16:creationId xmlns:a16="http://schemas.microsoft.com/office/drawing/2014/main" id="{D3888098-01DE-6624-A608-FAB64ACB561F}"/>
              </a:ext>
            </a:extLst>
          </p:cNvPr>
          <p:cNvSpPr>
            <a:spLocks noGrp="1"/>
          </p:cNvSpPr>
          <p:nvPr>
            <p:ph idx="1"/>
          </p:nvPr>
        </p:nvSpPr>
        <p:spPr/>
        <p:txBody>
          <a:bodyPr>
            <a:normAutofit/>
          </a:bodyPr>
          <a:lstStyle/>
          <a:p>
            <a:r>
              <a:rPr lang="en-US" dirty="0"/>
              <a:t>With stagnant real wages since the 1980s and inflationary pressures, a share of capital income can be important for the working middle class.</a:t>
            </a:r>
          </a:p>
          <a:p>
            <a:r>
              <a:rPr lang="en-US" b="1" dirty="0">
                <a:solidFill>
                  <a:srgbClr val="0070C0"/>
                </a:solidFill>
              </a:rPr>
              <a:t>This study focuses on capital income as a percent of household income before transfers and taxes to paint a picture of capital income for the working middle class.</a:t>
            </a:r>
          </a:p>
        </p:txBody>
      </p:sp>
    </p:spTree>
    <p:extLst>
      <p:ext uri="{BB962C8B-B14F-4D97-AF65-F5344CB8AC3E}">
        <p14:creationId xmlns:p14="http://schemas.microsoft.com/office/powerpoint/2010/main" val="38851775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BBF836-9FC1-2EE2-1FD7-3F298EBD02F3}"/>
              </a:ext>
            </a:extLst>
          </p:cNvPr>
          <p:cNvSpPr>
            <a:spLocks noGrp="1"/>
          </p:cNvSpPr>
          <p:nvPr>
            <p:ph type="title"/>
          </p:nvPr>
        </p:nvSpPr>
        <p:spPr/>
        <p:txBody>
          <a:bodyPr/>
          <a:lstStyle/>
          <a:p>
            <a:pPr algn="ctr"/>
            <a:r>
              <a:rPr lang="en-US" b="1" dirty="0"/>
              <a:t>Income Definitions</a:t>
            </a:r>
          </a:p>
        </p:txBody>
      </p:sp>
      <p:sp>
        <p:nvSpPr>
          <p:cNvPr id="3" name="Content Placeholder 2">
            <a:extLst>
              <a:ext uri="{FF2B5EF4-FFF2-40B4-BE49-F238E27FC236}">
                <a16:creationId xmlns:a16="http://schemas.microsoft.com/office/drawing/2014/main" id="{D3888098-01DE-6624-A608-FAB64ACB561F}"/>
              </a:ext>
            </a:extLst>
          </p:cNvPr>
          <p:cNvSpPr>
            <a:spLocks noGrp="1"/>
          </p:cNvSpPr>
          <p:nvPr>
            <p:ph idx="1"/>
          </p:nvPr>
        </p:nvSpPr>
        <p:spPr>
          <a:xfrm>
            <a:off x="838200" y="1490065"/>
            <a:ext cx="10515600" cy="4351338"/>
          </a:xfrm>
        </p:spPr>
        <p:txBody>
          <a:bodyPr>
            <a:noAutofit/>
          </a:bodyPr>
          <a:lstStyle/>
          <a:p>
            <a:pPr marL="461963" indent="-461963">
              <a:lnSpc>
                <a:spcPct val="100000"/>
              </a:lnSpc>
              <a:spcBef>
                <a:spcPts val="0"/>
              </a:spcBef>
              <a:buNone/>
            </a:pPr>
            <a:r>
              <a:rPr lang="en-US" sz="1800" i="1" kern="50" dirty="0">
                <a:effectLst/>
                <a:ea typeface="Times New Roman" panose="02020603050405020304" pitchFamily="18" charset="0"/>
              </a:rPr>
              <a:t>Capital income</a:t>
            </a:r>
            <a:r>
              <a:rPr lang="en-US" sz="1800" kern="50" dirty="0">
                <a:effectLst/>
                <a:ea typeface="Times New Roman" panose="02020603050405020304" pitchFamily="18" charset="0"/>
              </a:rPr>
              <a:t> = Capital gains + dividends and interest + positive rental income + the share of corporate income taxes borne by capital owners</a:t>
            </a:r>
          </a:p>
          <a:p>
            <a:pPr marL="461963" indent="-461963">
              <a:lnSpc>
                <a:spcPct val="100000"/>
              </a:lnSpc>
              <a:spcBef>
                <a:spcPts val="0"/>
              </a:spcBef>
              <a:buNone/>
            </a:pPr>
            <a:endParaRPr lang="en-US" sz="1800" kern="50" dirty="0">
              <a:effectLst/>
              <a:ea typeface="Times New Roman" panose="02020603050405020304" pitchFamily="18" charset="0"/>
            </a:endParaRPr>
          </a:p>
          <a:p>
            <a:pPr marL="461963" indent="-461963">
              <a:lnSpc>
                <a:spcPct val="100000"/>
              </a:lnSpc>
              <a:spcBef>
                <a:spcPts val="0"/>
              </a:spcBef>
              <a:buNone/>
            </a:pPr>
            <a:r>
              <a:rPr lang="en-US" sz="1800" i="1" kern="50" dirty="0">
                <a:effectLst/>
                <a:ea typeface="Times New Roman" panose="02020603050405020304" pitchFamily="18" charset="0"/>
              </a:rPr>
              <a:t>Business income = </a:t>
            </a:r>
            <a:r>
              <a:rPr lang="en-US" sz="1800" kern="50" dirty="0">
                <a:effectLst/>
                <a:ea typeface="Times New Roman" panose="02020603050405020304" pitchFamily="18" charset="0"/>
              </a:rPr>
              <a:t>net income from businesses and farms operated solely by their owners, partnership income, and income from S corporations)</a:t>
            </a:r>
          </a:p>
          <a:p>
            <a:pPr marL="461963" indent="-461963">
              <a:lnSpc>
                <a:spcPct val="100000"/>
              </a:lnSpc>
              <a:spcBef>
                <a:spcPts val="0"/>
              </a:spcBef>
              <a:buNone/>
            </a:pPr>
            <a:endParaRPr lang="en-US" sz="1800" kern="50" dirty="0">
              <a:effectLst/>
              <a:ea typeface="Times New Roman" panose="02020603050405020304" pitchFamily="18" charset="0"/>
            </a:endParaRPr>
          </a:p>
          <a:p>
            <a:pPr marL="461963" marR="0" indent="-461963">
              <a:lnSpc>
                <a:spcPct val="100000"/>
              </a:lnSpc>
              <a:spcBef>
                <a:spcPts val="0"/>
              </a:spcBef>
              <a:buNone/>
            </a:pPr>
            <a:r>
              <a:rPr lang="en-US" sz="1800" i="1" kern="50" dirty="0">
                <a:effectLst/>
                <a:ea typeface="Times New Roman" panose="02020603050405020304" pitchFamily="18" charset="0"/>
              </a:rPr>
              <a:t>Labor income</a:t>
            </a:r>
            <a:r>
              <a:rPr lang="en-US" sz="1800" kern="50" dirty="0">
                <a:effectLst/>
                <a:ea typeface="Times New Roman" panose="02020603050405020304" pitchFamily="18" charset="0"/>
              </a:rPr>
              <a:t> = wages/salaries + employer paid health premiums + employer contribution to deferred compensation plans + employer’s share of payroll taxes borne by labor + Federal unemployment tax borne by labor + corporate tax borne by labor</a:t>
            </a:r>
          </a:p>
          <a:p>
            <a:pPr marL="461963" marR="0" indent="-461963">
              <a:lnSpc>
                <a:spcPct val="100000"/>
              </a:lnSpc>
              <a:spcBef>
                <a:spcPts val="0"/>
              </a:spcBef>
              <a:buNone/>
            </a:pPr>
            <a:endParaRPr lang="en-US" sz="1800" i="1" kern="50" dirty="0">
              <a:effectLst/>
              <a:ea typeface="Times New Roman" panose="02020603050405020304" pitchFamily="18" charset="0"/>
            </a:endParaRPr>
          </a:p>
          <a:p>
            <a:pPr marL="461963" marR="0" indent="-461963">
              <a:lnSpc>
                <a:spcPct val="100000"/>
              </a:lnSpc>
              <a:spcBef>
                <a:spcPts val="0"/>
              </a:spcBef>
              <a:buNone/>
            </a:pPr>
            <a:r>
              <a:rPr lang="en-US" sz="1800" i="1" kern="50" dirty="0">
                <a:effectLst/>
                <a:ea typeface="Times New Roman" panose="02020603050405020304" pitchFamily="18" charset="0"/>
              </a:rPr>
              <a:t>Retirement and other income sources</a:t>
            </a:r>
            <a:r>
              <a:rPr lang="en-US" sz="1800" kern="50" dirty="0">
                <a:effectLst/>
                <a:ea typeface="Times New Roman" panose="02020603050405020304" pitchFamily="18" charset="0"/>
              </a:rPr>
              <a:t> = Income received in retirement for past services and other nongovernmental sources of income.</a:t>
            </a:r>
          </a:p>
          <a:p>
            <a:pPr marL="461963" marR="0" indent="-461963">
              <a:lnSpc>
                <a:spcPct val="100000"/>
              </a:lnSpc>
              <a:spcBef>
                <a:spcPts val="0"/>
              </a:spcBef>
              <a:buNone/>
            </a:pPr>
            <a:endParaRPr lang="en-US" sz="1800" i="1" kern="50" dirty="0">
              <a:effectLst/>
              <a:ea typeface="Times New Roman" panose="02020603050405020304" pitchFamily="18" charset="0"/>
            </a:endParaRPr>
          </a:p>
          <a:p>
            <a:pPr marL="461963" marR="0" indent="-461963">
              <a:lnSpc>
                <a:spcPct val="100000"/>
              </a:lnSpc>
              <a:spcBef>
                <a:spcPts val="0"/>
              </a:spcBef>
              <a:buNone/>
            </a:pPr>
            <a:r>
              <a:rPr lang="en-US" sz="1800" i="1" kern="50" dirty="0">
                <a:effectLst/>
                <a:ea typeface="Times New Roman" panose="02020603050405020304" pitchFamily="18" charset="0"/>
              </a:rPr>
              <a:t>Social insurance benefits</a:t>
            </a:r>
            <a:r>
              <a:rPr lang="en-US" sz="1800" kern="50" dirty="0">
                <a:effectLst/>
                <a:ea typeface="Times New Roman" panose="02020603050405020304" pitchFamily="18" charset="0"/>
              </a:rPr>
              <a:t> = benefits from Social Security, Medicare, unemployment insurance, and workers’ compensation.</a:t>
            </a:r>
          </a:p>
          <a:p>
            <a:pPr marL="0" marR="0" indent="0">
              <a:lnSpc>
                <a:spcPct val="100000"/>
              </a:lnSpc>
              <a:spcBef>
                <a:spcPts val="0"/>
              </a:spcBef>
              <a:buNone/>
            </a:pPr>
            <a:r>
              <a:rPr lang="en-US" sz="1800" kern="50" dirty="0">
                <a:effectLst/>
                <a:ea typeface="Times New Roman" panose="02020603050405020304" pitchFamily="18" charset="0"/>
              </a:rPr>
              <a:t> </a:t>
            </a:r>
          </a:p>
          <a:p>
            <a:pPr marL="0" marR="0" indent="0">
              <a:lnSpc>
                <a:spcPct val="100000"/>
              </a:lnSpc>
              <a:spcBef>
                <a:spcPts val="0"/>
              </a:spcBef>
              <a:buNone/>
            </a:pPr>
            <a:r>
              <a:rPr lang="en-US" sz="1800" kern="50" dirty="0">
                <a:effectLst/>
                <a:ea typeface="Times New Roman" panose="02020603050405020304" pitchFamily="18" charset="0"/>
              </a:rPr>
              <a:t> </a:t>
            </a:r>
          </a:p>
          <a:p>
            <a:pPr>
              <a:lnSpc>
                <a:spcPct val="100000"/>
              </a:lnSpc>
            </a:pPr>
            <a:endParaRPr lang="en-US" sz="1800" dirty="0">
              <a:solidFill>
                <a:srgbClr val="0070C0"/>
              </a:solidFill>
            </a:endParaRPr>
          </a:p>
        </p:txBody>
      </p:sp>
    </p:spTree>
    <p:extLst>
      <p:ext uri="{BB962C8B-B14F-4D97-AF65-F5344CB8AC3E}">
        <p14:creationId xmlns:p14="http://schemas.microsoft.com/office/powerpoint/2010/main" val="11923966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2547B1-FF9E-2C8F-EF8D-864BD429AFDA}"/>
              </a:ext>
            </a:extLst>
          </p:cNvPr>
          <p:cNvSpPr>
            <a:spLocks noGrp="1"/>
          </p:cNvSpPr>
          <p:nvPr>
            <p:ph type="title"/>
          </p:nvPr>
        </p:nvSpPr>
        <p:spPr/>
        <p:txBody>
          <a:bodyPr/>
          <a:lstStyle/>
          <a:p>
            <a:r>
              <a:rPr lang="en-US" b="1" dirty="0"/>
              <a:t>The Components of Capital Income in 2018</a:t>
            </a:r>
          </a:p>
        </p:txBody>
      </p:sp>
      <p:sp>
        <p:nvSpPr>
          <p:cNvPr id="3" name="Content Placeholder 2">
            <a:extLst>
              <a:ext uri="{FF2B5EF4-FFF2-40B4-BE49-F238E27FC236}">
                <a16:creationId xmlns:a16="http://schemas.microsoft.com/office/drawing/2014/main" id="{664EF1C4-F08A-11FA-FFAB-9E586C2D24B4}"/>
              </a:ext>
            </a:extLst>
          </p:cNvPr>
          <p:cNvSpPr>
            <a:spLocks noGrp="1"/>
          </p:cNvSpPr>
          <p:nvPr>
            <p:ph idx="1"/>
          </p:nvPr>
        </p:nvSpPr>
        <p:spPr/>
        <p:txBody>
          <a:bodyPr>
            <a:normAutofit fontScale="77500" lnSpcReduction="20000"/>
          </a:bodyPr>
          <a:lstStyle/>
          <a:p>
            <a:r>
              <a:rPr lang="en-US" dirty="0">
                <a:solidFill>
                  <a:srgbClr val="0070C0"/>
                </a:solidFill>
              </a:rPr>
              <a:t>In 2018, total capital income averaged $13,400 per household, or 12% of income for entire economy</a:t>
            </a:r>
          </a:p>
          <a:p>
            <a:endParaRPr lang="en-US" dirty="0">
              <a:solidFill>
                <a:srgbClr val="0070C0"/>
              </a:solidFill>
            </a:endParaRPr>
          </a:p>
          <a:p>
            <a:r>
              <a:rPr lang="en-US" dirty="0">
                <a:solidFill>
                  <a:srgbClr val="0070C0"/>
                </a:solidFill>
              </a:rPr>
              <a:t>The  percentage distribution of the components are: </a:t>
            </a:r>
          </a:p>
          <a:p>
            <a:pPr marL="914400" indent="0">
              <a:buNone/>
              <a:tabLst>
                <a:tab pos="914400" algn="l"/>
              </a:tabLst>
            </a:pPr>
            <a:r>
              <a:rPr lang="en-US" dirty="0">
                <a:solidFill>
                  <a:srgbClr val="0070C0"/>
                </a:solidFill>
              </a:rPr>
              <a:t>Capital gains				53.73%</a:t>
            </a:r>
          </a:p>
          <a:p>
            <a:pPr marL="914400" indent="0">
              <a:buNone/>
              <a:tabLst>
                <a:tab pos="914400" algn="l"/>
              </a:tabLst>
            </a:pPr>
            <a:r>
              <a:rPr lang="en-US" dirty="0">
                <a:solidFill>
                  <a:srgbClr val="0070C0"/>
                </a:solidFill>
              </a:rPr>
              <a:t>Dividend income 			18.65%</a:t>
            </a:r>
          </a:p>
          <a:p>
            <a:pPr marL="914400" indent="0">
              <a:buNone/>
              <a:tabLst>
                <a:tab pos="914400" algn="l"/>
              </a:tabLst>
            </a:pPr>
            <a:r>
              <a:rPr lang="en-US" dirty="0">
                <a:solidFill>
                  <a:srgbClr val="0070C0"/>
                </a:solidFill>
              </a:rPr>
              <a:t>Interest income 			11.19%</a:t>
            </a:r>
          </a:p>
          <a:p>
            <a:pPr marL="914400" indent="0">
              <a:buNone/>
              <a:tabLst>
                <a:tab pos="914400" algn="l"/>
              </a:tabLst>
            </a:pPr>
            <a:r>
              <a:rPr lang="en-US" dirty="0">
                <a:solidFill>
                  <a:srgbClr val="0070C0"/>
                </a:solidFill>
              </a:rPr>
              <a:t>Rental income 				6.71% </a:t>
            </a:r>
          </a:p>
          <a:p>
            <a:pPr marL="914400" indent="0">
              <a:buNone/>
              <a:tabLst>
                <a:tab pos="914400" algn="l"/>
              </a:tabLst>
            </a:pPr>
            <a:r>
              <a:rPr lang="en-US" dirty="0">
                <a:solidFill>
                  <a:srgbClr val="0070C0"/>
                </a:solidFill>
              </a:rPr>
              <a:t>Share of corporate income </a:t>
            </a:r>
          </a:p>
          <a:p>
            <a:pPr marL="914400" indent="0">
              <a:buNone/>
              <a:tabLst>
                <a:tab pos="914400" algn="l"/>
              </a:tabLst>
            </a:pPr>
            <a:r>
              <a:rPr lang="en-US" dirty="0">
                <a:solidFill>
                  <a:srgbClr val="0070C0"/>
                </a:solidFill>
              </a:rPr>
              <a:t>taxes borne by capital owners		9.70%</a:t>
            </a:r>
          </a:p>
          <a:p>
            <a:pPr marL="914400" indent="0">
              <a:buNone/>
              <a:tabLst>
                <a:tab pos="914400" algn="l"/>
              </a:tabLst>
            </a:pPr>
            <a:endParaRPr lang="en-US" dirty="0">
              <a:solidFill>
                <a:srgbClr val="0070C0"/>
              </a:solidFill>
            </a:endParaRPr>
          </a:p>
          <a:p>
            <a:r>
              <a:rPr lang="en-US" dirty="0">
                <a:solidFill>
                  <a:srgbClr val="0070C0"/>
                </a:solidFill>
              </a:rPr>
              <a:t>Clearly, capital gains dominate capital income in 2018</a:t>
            </a:r>
          </a:p>
          <a:p>
            <a:endParaRPr lang="en-US" dirty="0"/>
          </a:p>
        </p:txBody>
      </p:sp>
    </p:spTree>
    <p:extLst>
      <p:ext uri="{BB962C8B-B14F-4D97-AF65-F5344CB8AC3E}">
        <p14:creationId xmlns:p14="http://schemas.microsoft.com/office/powerpoint/2010/main" val="8949033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1005</TotalTime>
  <Words>2650</Words>
  <Application>Microsoft Macintosh PowerPoint</Application>
  <PresentationFormat>Widescreen</PresentationFormat>
  <Paragraphs>243</Paragraphs>
  <Slides>21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Calibri Light</vt:lpstr>
      <vt:lpstr>Office Theme</vt:lpstr>
      <vt:lpstr>Capital Income as a Percent of Compensation</vt:lpstr>
      <vt:lpstr>Equity/profit shares: a macro look</vt:lpstr>
      <vt:lpstr>The Data for This Study</vt:lpstr>
      <vt:lpstr>Capital Ownership versus Capital Income</vt:lpstr>
      <vt:lpstr>The Concentration of Capital Ownership: Different Approaches, a Clear Conclusion</vt:lpstr>
      <vt:lpstr>Concentration of Capital Ownership: Overall Conclusions</vt:lpstr>
      <vt:lpstr>Why Is Capital Income Important to the Working Middle Class?</vt:lpstr>
      <vt:lpstr>Income Definitions</vt:lpstr>
      <vt:lpstr>The Components of Capital Income in 2018</vt:lpstr>
      <vt:lpstr>How the Components of Capital Income Changed from 1979 to 2018?</vt:lpstr>
      <vt:lpstr>What Is New In Our Analysis?</vt:lpstr>
      <vt:lpstr>Capital Income Collapsed For the Working Middle Class from 1979 to 2018</vt:lpstr>
      <vt:lpstr>PowerPoint Presentation</vt:lpstr>
      <vt:lpstr>PowerPoint Presentation</vt:lpstr>
      <vt:lpstr>To What Extent Did Capital Income Serve as a Supplement to Wage Compensation, 1979-2018?</vt:lpstr>
      <vt:lpstr>How Concentrated is Capital Income in the Economy?</vt:lpstr>
      <vt:lpstr>Does Business Income Fill In for Capital Income?  No</vt:lpstr>
      <vt:lpstr>PowerPoint Presentation</vt:lpstr>
      <vt:lpstr>Exploratory Regressions on Drivers of Capital Income</vt:lpstr>
      <vt:lpstr>Conclusions</vt:lpstr>
      <vt:lpstr>Possible Explanations and Some Issues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Capital Income as a Percent of Compensation</dc:title>
  <dc:creator>Joseph Blasi</dc:creator>
  <cp:lastModifiedBy>Joseph Blasi</cp:lastModifiedBy>
  <cp:revision>82</cp:revision>
  <dcterms:created xsi:type="dcterms:W3CDTF">2022-06-23T14:19:45Z</dcterms:created>
  <dcterms:modified xsi:type="dcterms:W3CDTF">2022-07-24T19:36:55Z</dcterms:modified>
</cp:coreProperties>
</file>