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67" r:id="rId4"/>
    <p:sldId id="268" r:id="rId5"/>
    <p:sldId id="269" r:id="rId6"/>
    <p:sldId id="262" r:id="rId7"/>
    <p:sldId id="263" r:id="rId8"/>
    <p:sldId id="264" r:id="rId9"/>
    <p:sldId id="270" r:id="rId10"/>
    <p:sldId id="271" r:id="rId11"/>
    <p:sldId id="272" r:id="rId12"/>
    <p:sldId id="273" r:id="rId13"/>
    <p:sldId id="274" r:id="rId14"/>
    <p:sldId id="275" r:id="rId15"/>
    <p:sldId id="276" r:id="rId16"/>
    <p:sldId id="277" r:id="rId17"/>
    <p:sldId id="278" r:id="rId18"/>
    <p:sldId id="265" r:id="rId19"/>
    <p:sldId id="279" r:id="rId20"/>
  </p:sldIdLst>
  <p:sldSz cx="121920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52" d="100"/>
          <a:sy n="52" d="100"/>
        </p:scale>
        <p:origin x="11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29416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4148259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1666468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5" name="TextBox 4"/>
          <p:cNvSpPr txBox="1"/>
          <p:nvPr userDrawn="1"/>
        </p:nvSpPr>
        <p:spPr>
          <a:xfrm>
            <a:off x="340243" y="425304"/>
            <a:ext cx="11052544" cy="461665"/>
          </a:xfrm>
          <a:prstGeom prst="rect">
            <a:avLst/>
          </a:prstGeom>
          <a:noFill/>
        </p:spPr>
        <p:txBody>
          <a:bodyPr wrap="square" rtlCol="0">
            <a:spAutoFit/>
          </a:bodyPr>
          <a:lstStyle/>
          <a:p>
            <a:endParaRPr lang="en-US" sz="2400" dirty="0"/>
          </a:p>
        </p:txBody>
      </p:sp>
      <p:sp>
        <p:nvSpPr>
          <p:cNvPr id="7" name="Text Placeholder 6"/>
          <p:cNvSpPr>
            <a:spLocks noGrp="1"/>
          </p:cNvSpPr>
          <p:nvPr>
            <p:ph type="body" sz="quarter" idx="13"/>
          </p:nvPr>
        </p:nvSpPr>
        <p:spPr>
          <a:xfrm>
            <a:off x="723899" y="425450"/>
            <a:ext cx="10629900" cy="7938828"/>
          </a:xfrm>
        </p:spPr>
        <p:txBody>
          <a:bodyPr/>
          <a:lstStyle>
            <a:lvl1pPr marL="0" indent="0">
              <a:buNone/>
              <a:defRPr/>
            </a:lvl1pPr>
            <a:lvl2pPr marL="609585" indent="0">
              <a:buNone/>
              <a:defRPr/>
            </a:lvl2pPr>
            <a:lvl3pPr marL="1219170" indent="0">
              <a:buNone/>
              <a:defRPr/>
            </a:lvl3pPr>
            <a:lvl4pPr marL="1828754" indent="0">
              <a:buNone/>
              <a:defRPr/>
            </a:lvl4pPr>
            <a:lvl5pPr marL="2438339" indent="0">
              <a:buNone/>
              <a:defRPr/>
            </a:lvl5pPr>
          </a:lstStyle>
          <a:p>
            <a:pPr lvl="0"/>
            <a:endParaRPr lang="en-US" dirty="0" smtClean="0"/>
          </a:p>
        </p:txBody>
      </p:sp>
    </p:spTree>
    <p:extLst>
      <p:ext uri="{BB962C8B-B14F-4D97-AF65-F5344CB8AC3E}">
        <p14:creationId xmlns:p14="http://schemas.microsoft.com/office/powerpoint/2010/main" val="688211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F18038-C42C-4F00-BEBC-C64090584B62}"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73629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F18038-C42C-4F00-BEBC-C64090584B62}" type="datetimeFigureOut">
              <a:rPr lang="en-US" smtClean="0"/>
              <a:t>7/12/2022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69494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F18038-C42C-4F00-BEBC-C64090584B62}" type="datetimeFigureOut">
              <a:rPr lang="en-US" smtClean="0"/>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355589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4" name="Content Placeholder 3"/>
          <p:cNvSpPr>
            <a:spLocks noGrp="1"/>
          </p:cNvSpPr>
          <p:nvPr>
            <p:ph sz="half" idx="2"/>
          </p:nvPr>
        </p:nvSpPr>
        <p:spPr>
          <a:xfrm>
            <a:off x="839789" y="3340100"/>
            <a:ext cx="5157787"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6" name="Content Placeholder 5"/>
          <p:cNvSpPr>
            <a:spLocks noGrp="1"/>
          </p:cNvSpPr>
          <p:nvPr>
            <p:ph sz="quarter" idx="4"/>
          </p:nvPr>
        </p:nvSpPr>
        <p:spPr>
          <a:xfrm>
            <a:off x="6172201" y="3340100"/>
            <a:ext cx="5183188"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F18038-C42C-4F00-BEBC-C64090584B62}" type="datetimeFigureOut">
              <a:rPr lang="en-US" smtClean="0"/>
              <a:t>7/12/2022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1710678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7F18038-C42C-4F00-BEBC-C64090584B62}" type="datetimeFigureOut">
              <a:rPr lang="en-US" smtClean="0"/>
              <a:t>7/12/2022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34224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18038-C42C-4F00-BEBC-C64090584B62}" type="datetimeFigureOut">
              <a:rPr lang="en-US" smtClean="0"/>
              <a:t>7/12/2022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3046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smtClean="0"/>
              <a:t>Click to edit Master title style</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smtClean="0"/>
              <a:t>Edit Master text styles</a:t>
            </a:r>
          </a:p>
        </p:txBody>
      </p:sp>
      <p:sp>
        <p:nvSpPr>
          <p:cNvPr id="5" name="Date Placeholder 4"/>
          <p:cNvSpPr>
            <a:spLocks noGrp="1"/>
          </p:cNvSpPr>
          <p:nvPr>
            <p:ph type="dt" sz="half" idx="10"/>
          </p:nvPr>
        </p:nvSpPr>
        <p:spPr/>
        <p:txBody>
          <a:bodyPr/>
          <a:lstStyle/>
          <a:p>
            <a:fld id="{07F18038-C42C-4F00-BEBC-C64090584B62}" type="datetimeFigureOut">
              <a:rPr lang="en-US" smtClean="0"/>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17430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smtClean="0"/>
              <a:t>Click icon to add picture</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smtClean="0"/>
              <a:t>Edit Master text styles</a:t>
            </a:r>
          </a:p>
        </p:txBody>
      </p:sp>
      <p:sp>
        <p:nvSpPr>
          <p:cNvPr id="5" name="Date Placeholder 4"/>
          <p:cNvSpPr>
            <a:spLocks noGrp="1"/>
          </p:cNvSpPr>
          <p:nvPr>
            <p:ph type="dt" sz="half" idx="10"/>
          </p:nvPr>
        </p:nvSpPr>
        <p:spPr/>
        <p:txBody>
          <a:bodyPr/>
          <a:lstStyle/>
          <a:p>
            <a:fld id="{07F18038-C42C-4F00-BEBC-C64090584B62}" type="datetimeFigureOut">
              <a:rPr lang="en-US" smtClean="0"/>
              <a:t>7/12/2022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113D-D15D-4422-A06C-FE1824398B91}" type="slidenum">
              <a:rPr lang="en-US" smtClean="0"/>
              <a:t>‹#›</a:t>
            </a:fld>
            <a:endParaRPr lang="en-US"/>
          </a:p>
        </p:txBody>
      </p:sp>
    </p:spTree>
    <p:extLst>
      <p:ext uri="{BB962C8B-B14F-4D97-AF65-F5344CB8AC3E}">
        <p14:creationId xmlns:p14="http://schemas.microsoft.com/office/powerpoint/2010/main" val="255132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07F18038-C42C-4F00-BEBC-C64090584B62}" type="datetimeFigureOut">
              <a:rPr lang="en-US" smtClean="0"/>
              <a:t>7/12/2022</a:t>
            </a:fld>
            <a:endParaRPr lang="en-US"/>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A94113D-D15D-4422-A06C-FE1824398B91}" type="slidenum">
              <a:rPr lang="en-US" smtClean="0"/>
              <a:t>‹#›</a:t>
            </a:fld>
            <a:endParaRPr lang="en-US"/>
          </a:p>
        </p:txBody>
      </p:sp>
    </p:spTree>
    <p:extLst>
      <p:ext uri="{BB962C8B-B14F-4D97-AF65-F5344CB8AC3E}">
        <p14:creationId xmlns:p14="http://schemas.microsoft.com/office/powerpoint/2010/main" val="24807330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Party Systems </a:t>
            </a:r>
            <a:r>
              <a:rPr lang="en-US" dirty="0" smtClean="0"/>
              <a:t>and Modern Development</a:t>
            </a:r>
            <a:endParaRPr lang="en-US" dirty="0"/>
          </a:p>
        </p:txBody>
      </p:sp>
      <p:sp>
        <p:nvSpPr>
          <p:cNvPr id="3" name="Subtitle 2"/>
          <p:cNvSpPr>
            <a:spLocks noGrp="1"/>
          </p:cNvSpPr>
          <p:nvPr>
            <p:ph type="subTitle" idx="1"/>
          </p:nvPr>
        </p:nvSpPr>
        <p:spPr/>
        <p:txBody>
          <a:bodyPr>
            <a:normAutofit lnSpcReduction="10000"/>
          </a:bodyPr>
          <a:lstStyle/>
          <a:p>
            <a:r>
              <a:rPr lang="en-US" dirty="0" smtClean="0"/>
              <a:t>John Wallis</a:t>
            </a:r>
          </a:p>
          <a:p>
            <a:r>
              <a:rPr lang="en-US" smtClean="0"/>
              <a:t>University of </a:t>
            </a:r>
            <a:r>
              <a:rPr lang="en-US" dirty="0" smtClean="0"/>
              <a:t>Maryland</a:t>
            </a:r>
          </a:p>
          <a:p>
            <a:r>
              <a:rPr lang="en-US" dirty="0" smtClean="0"/>
              <a:t>NBER</a:t>
            </a:r>
          </a:p>
          <a:p>
            <a:r>
              <a:rPr lang="en-US" dirty="0" smtClean="0"/>
              <a:t>wallis@econ.umd.edu</a:t>
            </a:r>
            <a:endParaRPr lang="en-US" dirty="0"/>
          </a:p>
        </p:txBody>
      </p:sp>
    </p:spTree>
    <p:extLst>
      <p:ext uri="{BB962C8B-B14F-4D97-AF65-F5344CB8AC3E}">
        <p14:creationId xmlns:p14="http://schemas.microsoft.com/office/powerpoint/2010/main" val="3133858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r>
              <a:rPr lang="en-US" dirty="0" smtClean="0"/>
              <a:t>All societies appear to have </a:t>
            </a:r>
            <a:r>
              <a:rPr lang="en-US" smtClean="0"/>
              <a:t>been identity rule </a:t>
            </a:r>
            <a:r>
              <a:rPr lang="en-US" dirty="0" smtClean="0"/>
              <a:t>societies in 1800, where most rules treated different people differently.  </a:t>
            </a:r>
          </a:p>
          <a:p>
            <a:endParaRPr lang="en-US" dirty="0"/>
          </a:p>
          <a:p>
            <a:r>
              <a:rPr lang="en-US" dirty="0" smtClean="0"/>
              <a:t>Indeed, most laws were for specific individual, organizations, or localities.</a:t>
            </a:r>
          </a:p>
          <a:p>
            <a:endParaRPr lang="en-US" dirty="0"/>
          </a:p>
          <a:p>
            <a:r>
              <a:rPr lang="en-US" dirty="0" smtClean="0"/>
              <a:t>Baron and </a:t>
            </a:r>
            <a:r>
              <a:rPr lang="en-US" dirty="0" err="1" smtClean="0"/>
              <a:t>Ferejohn’s</a:t>
            </a:r>
            <a:r>
              <a:rPr lang="en-US" dirty="0" smtClean="0"/>
              <a:t> 1989 “Bargaining in Legislatures” paper, provides a logic to </a:t>
            </a:r>
            <a:r>
              <a:rPr lang="en-US" smtClean="0"/>
              <a:t>explain why vote </a:t>
            </a:r>
            <a:r>
              <a:rPr lang="en-US" dirty="0" smtClean="0"/>
              <a:t>cycling can be </a:t>
            </a:r>
            <a:r>
              <a:rPr lang="en-US" smtClean="0"/>
              <a:t>overcome by resting </a:t>
            </a:r>
            <a:r>
              <a:rPr lang="en-US" dirty="0" smtClean="0"/>
              <a:t>agenda control in a member of the legislature (in their model chosen at </a:t>
            </a:r>
            <a:r>
              <a:rPr lang="en-US" smtClean="0"/>
              <a:t>random every session</a:t>
            </a:r>
            <a:r>
              <a:rPr lang="en-US" dirty="0" smtClean="0"/>
              <a:t>).  </a:t>
            </a:r>
            <a:r>
              <a:rPr lang="en-US" smtClean="0"/>
              <a:t>A key result </a:t>
            </a:r>
            <a:r>
              <a:rPr lang="en-US" dirty="0" smtClean="0"/>
              <a:t>is that, under most circumstances, individual legislators will be treated differently.  Legislation will </a:t>
            </a:r>
            <a:r>
              <a:rPr lang="en-US" smtClean="0"/>
              <a:t>be identity based</a:t>
            </a:r>
            <a:r>
              <a:rPr lang="en-US" dirty="0" smtClean="0"/>
              <a:t>.</a:t>
            </a:r>
          </a:p>
          <a:p>
            <a:endParaRPr lang="en-US" dirty="0"/>
          </a:p>
          <a:p>
            <a:endParaRPr lang="en-US" dirty="0"/>
          </a:p>
        </p:txBody>
      </p:sp>
    </p:spTree>
    <p:extLst>
      <p:ext uri="{BB962C8B-B14F-4D97-AF65-F5344CB8AC3E}">
        <p14:creationId xmlns:p14="http://schemas.microsoft.com/office/powerpoint/2010/main" val="1845505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smtClean="0"/>
              <a:t>Identity rules </a:t>
            </a:r>
            <a:r>
              <a:rPr lang="en-US" dirty="0" smtClean="0"/>
              <a:t>are the lubrication that makes the legislative process work.  The formation of majorities (or whatever share of the legislature is needed to pass legislation).</a:t>
            </a:r>
          </a:p>
          <a:p>
            <a:endParaRPr lang="en-US" dirty="0"/>
          </a:p>
          <a:p>
            <a:r>
              <a:rPr lang="en-US" dirty="0" smtClean="0"/>
              <a:t>Individual legislators are persuaded to join </a:t>
            </a:r>
            <a:r>
              <a:rPr lang="en-US" smtClean="0"/>
              <a:t>coalitions by receiving </a:t>
            </a:r>
            <a:r>
              <a:rPr lang="en-US" dirty="0" smtClean="0"/>
              <a:t>benefits specific to their interest.</a:t>
            </a:r>
          </a:p>
          <a:p>
            <a:endParaRPr lang="en-US" dirty="0"/>
          </a:p>
          <a:p>
            <a:r>
              <a:rPr lang="en-US" dirty="0" smtClean="0"/>
              <a:t>In this kind of environment, political organizations that seek to influence the government are </a:t>
            </a:r>
            <a:r>
              <a:rPr lang="en-US" dirty="0" smtClean="0">
                <a:solidFill>
                  <a:srgbClr val="FF0000"/>
                </a:solidFill>
              </a:rPr>
              <a:t>“factions:” narrow interests groups that </a:t>
            </a:r>
            <a:r>
              <a:rPr lang="en-US" smtClean="0">
                <a:solidFill>
                  <a:srgbClr val="FF0000"/>
                </a:solidFill>
              </a:rPr>
              <a:t>form temporary and </a:t>
            </a:r>
            <a:r>
              <a:rPr lang="en-US" dirty="0" smtClean="0">
                <a:solidFill>
                  <a:srgbClr val="FF0000"/>
                </a:solidFill>
              </a:rPr>
              <a:t>fluid coalitions built </a:t>
            </a:r>
            <a:r>
              <a:rPr lang="en-US" smtClean="0">
                <a:solidFill>
                  <a:srgbClr val="FF0000"/>
                </a:solidFill>
              </a:rPr>
              <a:t>around identity rules</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2179522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A factional </a:t>
            </a:r>
            <a:r>
              <a:rPr lang="en-US" dirty="0" smtClean="0">
                <a:solidFill>
                  <a:srgbClr val="FF0000"/>
                </a:solidFill>
              </a:rPr>
              <a:t>party system </a:t>
            </a:r>
            <a:r>
              <a:rPr lang="en-US" dirty="0" smtClean="0"/>
              <a:t>has many fragmented and often short  lived political parties.  Legislative coalitions are continuously forming and reforming.</a:t>
            </a:r>
          </a:p>
          <a:p>
            <a:endParaRPr lang="en-US" dirty="0">
              <a:solidFill>
                <a:srgbClr val="FF0000"/>
              </a:solidFill>
            </a:endParaRPr>
          </a:p>
          <a:p>
            <a:r>
              <a:rPr lang="en-US" dirty="0" smtClean="0"/>
              <a:t>In this environment, no political organization would expect to be around for a long time in the future.</a:t>
            </a:r>
          </a:p>
          <a:p>
            <a:endParaRPr lang="en-US" dirty="0"/>
          </a:p>
          <a:p>
            <a:r>
              <a:rPr lang="en-US" dirty="0" smtClean="0"/>
              <a:t>What changes in the agreed upon rules could create more durable expectations for the life of a political party?</a:t>
            </a:r>
          </a:p>
          <a:p>
            <a:endParaRPr lang="en-US" dirty="0"/>
          </a:p>
          <a:p>
            <a:r>
              <a:rPr lang="en-US" dirty="0" smtClean="0"/>
              <a:t>There are three </a:t>
            </a:r>
            <a:r>
              <a:rPr lang="en-US" dirty="0" smtClean="0">
                <a:solidFill>
                  <a:srgbClr val="FF0000"/>
                </a:solidFill>
              </a:rPr>
              <a:t>elements:</a:t>
            </a:r>
            <a:endParaRPr lang="en-US" dirty="0">
              <a:solidFill>
                <a:srgbClr val="FF0000"/>
              </a:solidFill>
            </a:endParaRPr>
          </a:p>
        </p:txBody>
      </p:sp>
    </p:spTree>
    <p:extLst>
      <p:ext uri="{BB962C8B-B14F-4D97-AF65-F5344CB8AC3E}">
        <p14:creationId xmlns:p14="http://schemas.microsoft.com/office/powerpoint/2010/main" val="3386386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1) Competitive, open, and free elections:</a:t>
            </a:r>
          </a:p>
          <a:p>
            <a:r>
              <a:rPr lang="en-US" dirty="0"/>
              <a:t>	</a:t>
            </a:r>
            <a:r>
              <a:rPr lang="en-US" dirty="0" smtClean="0"/>
              <a:t>- Parties must believe </a:t>
            </a:r>
            <a:r>
              <a:rPr lang="en-US" smtClean="0"/>
              <a:t>if they lose </a:t>
            </a:r>
            <a:r>
              <a:rPr lang="en-US" dirty="0" smtClean="0"/>
              <a:t>an election </a:t>
            </a:r>
            <a:r>
              <a:rPr lang="en-US" smtClean="0"/>
              <a:t>	today that they can </a:t>
            </a:r>
            <a:r>
              <a:rPr lang="en-US" dirty="0" smtClean="0"/>
              <a:t>compete in the future</a:t>
            </a:r>
          </a:p>
          <a:p>
            <a:r>
              <a:rPr lang="en-US" dirty="0"/>
              <a:t>	</a:t>
            </a:r>
            <a:r>
              <a:rPr lang="en-US" dirty="0" smtClean="0"/>
              <a:t>- This involves a myriad of changes: secret 	ballot, etc.</a:t>
            </a:r>
          </a:p>
          <a:p>
            <a:endParaRPr lang="en-US" dirty="0"/>
          </a:p>
          <a:p>
            <a:r>
              <a:rPr lang="en-US" dirty="0" smtClean="0"/>
              <a:t>2) Political control of government administration:</a:t>
            </a:r>
          </a:p>
          <a:p>
            <a:r>
              <a:rPr lang="en-US" dirty="0"/>
              <a:t>	</a:t>
            </a:r>
            <a:r>
              <a:rPr lang="en-US" dirty="0" smtClean="0"/>
              <a:t>- Who ever wins elections gains more control 	over the actual carryout of government 	policies, including rule making.  These are often 	constitutional changes, but need not be,</a:t>
            </a:r>
            <a:endParaRPr lang="en-US" dirty="0"/>
          </a:p>
        </p:txBody>
      </p:sp>
    </p:spTree>
    <p:extLst>
      <p:ext uri="{BB962C8B-B14F-4D97-AF65-F5344CB8AC3E}">
        <p14:creationId xmlns:p14="http://schemas.microsoft.com/office/powerpoint/2010/main" val="11500971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r>
              <a:rPr lang="en-US" dirty="0" smtClean="0"/>
              <a:t>How do the losers expect that the winners will not change the rules to hamper, suppress, or eliminate them before the next election?</a:t>
            </a:r>
          </a:p>
          <a:p>
            <a:endParaRPr lang="en-US" dirty="0"/>
          </a:p>
          <a:p>
            <a:r>
              <a:rPr lang="en-US" dirty="0" smtClean="0"/>
              <a:t>3) Impersonal rule provisions:</a:t>
            </a:r>
          </a:p>
          <a:p>
            <a:r>
              <a:rPr lang="en-US" dirty="0"/>
              <a:t>	</a:t>
            </a:r>
            <a:r>
              <a:rPr lang="en-US" dirty="0" smtClean="0"/>
              <a:t>Rules </a:t>
            </a:r>
            <a:r>
              <a:rPr lang="en-US" smtClean="0"/>
              <a:t>must apply equally to </a:t>
            </a:r>
            <a:r>
              <a:rPr lang="en-US" dirty="0" smtClean="0"/>
              <a:t>everyone.  The 	scope of impersonal rule provisions expands 	overtime.</a:t>
            </a:r>
          </a:p>
          <a:p>
            <a:endParaRPr lang="en-US" dirty="0"/>
          </a:p>
        </p:txBody>
      </p:sp>
    </p:spTree>
    <p:extLst>
      <p:ext uri="{BB962C8B-B14F-4D97-AF65-F5344CB8AC3E}">
        <p14:creationId xmlns:p14="http://schemas.microsoft.com/office/powerpoint/2010/main" val="41323959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a:t>Political parties become the organizations that control the government when elected.  Robert Dahl calls this a system of “reciprocal control.”</a:t>
            </a:r>
          </a:p>
          <a:p>
            <a:endParaRPr lang="en-US" dirty="0"/>
          </a:p>
          <a:p>
            <a:r>
              <a:rPr lang="en-US" dirty="0"/>
              <a:t>The organizations that control the government have a strong interest in maintaining impersonal rules.  This is the answer to the how question.</a:t>
            </a:r>
          </a:p>
          <a:p>
            <a:endParaRPr lang="en-US" dirty="0" smtClean="0"/>
          </a:p>
          <a:p>
            <a:r>
              <a:rPr lang="en-US" dirty="0" smtClean="0"/>
              <a:t>Do we see this in history?</a:t>
            </a:r>
            <a:endParaRPr lang="en-US" dirty="0"/>
          </a:p>
        </p:txBody>
      </p:sp>
    </p:spTree>
    <p:extLst>
      <p:ext uri="{BB962C8B-B14F-4D97-AF65-F5344CB8AC3E}">
        <p14:creationId xmlns:p14="http://schemas.microsoft.com/office/powerpoint/2010/main" val="15498078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61503" y="400406"/>
            <a:ext cx="6096000" cy="7294305"/>
          </a:xfrm>
          <a:prstGeom prst="rect">
            <a:avLst/>
          </a:prstGeom>
        </p:spPr>
        <p:txBody>
          <a:bodyPr>
            <a:spAutoFit/>
          </a:bodyPr>
          <a:lstStyle/>
          <a:p>
            <a:r>
              <a:rPr lang="en-US" dirty="0" smtClean="0">
                <a:solidFill>
                  <a:srgbClr val="000000"/>
                </a:solidFill>
                <a:latin typeface="Arial" panose="020B0604020202020204" pitchFamily="34" charset="0"/>
              </a:rPr>
              <a:t>Corporations per million Population</a:t>
            </a:r>
            <a:r>
              <a:rPr lang="en-US" dirty="0">
                <a:solidFill>
                  <a:srgbClr val="000000"/>
                </a:solidFill>
                <a:latin typeface="Arial" panose="020B0604020202020204" pitchFamily="34" charset="0"/>
              </a:rPr>
              <a:t>	</a:t>
            </a:r>
            <a:endParaRPr lang="en-US" dirty="0" smtClean="0">
              <a:solidFill>
                <a:srgbClr val="000000"/>
              </a:solidFill>
              <a:latin typeface="Arial" panose="020B0604020202020204" pitchFamily="34" charset="0"/>
            </a:endParaRPr>
          </a:p>
          <a:p>
            <a:r>
              <a:rPr lang="en-US" dirty="0">
                <a:solidFill>
                  <a:srgbClr val="000000"/>
                </a:solidFill>
                <a:latin typeface="Arial" panose="020B0604020202020204" pitchFamily="34" charset="0"/>
              </a:rPr>
              <a:t>Leslie Hannah, </a:t>
            </a:r>
            <a:r>
              <a:rPr lang="en-US" i="1" dirty="0">
                <a:solidFill>
                  <a:srgbClr val="000000"/>
                </a:solidFill>
                <a:latin typeface="Arial" panose="020B0604020202020204" pitchFamily="34" charset="0"/>
              </a:rPr>
              <a:t>EHR, 2015</a:t>
            </a:r>
          </a:p>
          <a:p>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a:t>
            </a:r>
            <a:r>
              <a:rPr lang="en-US" dirty="0" smtClean="0">
                <a:solidFill>
                  <a:srgbClr val="000000"/>
                </a:solidFill>
                <a:latin typeface="Arial" panose="020B0604020202020204" pitchFamily="34" charset="0"/>
              </a:rPr>
              <a:t>2,913	</a:t>
            </a:r>
          </a:p>
          <a:p>
            <a:r>
              <a:rPr lang="en-US" dirty="0" smtClean="0">
                <a:solidFill>
                  <a:srgbClr val="000000"/>
                </a:solidFill>
                <a:latin typeface="Arial" panose="020B0604020202020204" pitchFamily="34" charset="0"/>
              </a:rPr>
              <a:t>Norway			2,117	</a:t>
            </a:r>
          </a:p>
          <a:p>
            <a:r>
              <a:rPr lang="en-US" dirty="0" smtClean="0">
                <a:solidFill>
                  <a:srgbClr val="000000"/>
                </a:solidFill>
                <a:latin typeface="Arial" panose="020B0604020202020204" pitchFamily="34" charset="0"/>
              </a:rPr>
              <a:t>Canada</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2,032</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New Zealand		1,637	</a:t>
            </a:r>
          </a:p>
          <a:p>
            <a:r>
              <a:rPr lang="en-US" dirty="0">
                <a:solidFill>
                  <a:srgbClr val="000000"/>
                </a:solidFill>
                <a:latin typeface="Arial" panose="020B0604020202020204" pitchFamily="34" charset="0"/>
              </a:rPr>
              <a:t>Australia		</a:t>
            </a:r>
            <a:r>
              <a:rPr lang="en-US" dirty="0" smtClean="0">
                <a:solidFill>
                  <a:srgbClr val="000000"/>
                </a:solidFill>
                <a:latin typeface="Arial" panose="020B0604020202020204" pitchFamily="34" charset="0"/>
              </a:rPr>
              <a:t>	1,545</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Netherlands		1,262	</a:t>
            </a:r>
          </a:p>
          <a:p>
            <a:r>
              <a:rPr lang="en-US" dirty="0">
                <a:solidFill>
                  <a:srgbClr val="000000"/>
                </a:solidFill>
                <a:latin typeface="Arial" panose="020B0604020202020204" pitchFamily="34" charset="0"/>
              </a:rPr>
              <a:t>UK			</a:t>
            </a:r>
            <a:r>
              <a:rPr lang="en-US" dirty="0" smtClean="0">
                <a:solidFill>
                  <a:srgbClr val="000000"/>
                </a:solidFill>
                <a:latin typeface="Arial" panose="020B0604020202020204" pitchFamily="34" charset="0"/>
              </a:rPr>
              <a:t>	1,241</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Switzerland		1,060	</a:t>
            </a:r>
          </a:p>
          <a:p>
            <a:r>
              <a:rPr lang="en-US" dirty="0">
                <a:solidFill>
                  <a:srgbClr val="000000"/>
                </a:solidFill>
                <a:latin typeface="Arial" panose="020B0604020202020204" pitchFamily="34" charset="0"/>
              </a:rPr>
              <a:t>Sweden		</a:t>
            </a:r>
            <a:r>
              <a:rPr lang="en-US" dirty="0" smtClean="0">
                <a:solidFill>
                  <a:srgbClr val="000000"/>
                </a:solidFill>
                <a:latin typeface="Arial" panose="020B0604020202020204" pitchFamily="34" charset="0"/>
              </a:rPr>
              <a:t>	1,055</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Denmark		998	</a:t>
            </a:r>
          </a:p>
          <a:p>
            <a:r>
              <a:rPr lang="en-US" dirty="0">
                <a:solidFill>
                  <a:srgbClr val="000000"/>
                </a:solidFill>
                <a:latin typeface="Arial" panose="020B0604020202020204" pitchFamily="34" charset="0"/>
              </a:rPr>
              <a:t>Finland		</a:t>
            </a:r>
            <a:r>
              <a:rPr lang="en-US" dirty="0" smtClean="0">
                <a:solidFill>
                  <a:srgbClr val="000000"/>
                </a:solidFill>
                <a:latin typeface="Arial" panose="020B0604020202020204" pitchFamily="34" charset="0"/>
              </a:rPr>
              <a:t>	755</a:t>
            </a:r>
            <a:r>
              <a:rPr lang="en-US" dirty="0">
                <a:solidFill>
                  <a:srgbClr val="000000"/>
                </a:solidFill>
                <a:latin typeface="Arial" panose="020B0604020202020204" pitchFamily="34" charset="0"/>
              </a:rPr>
              <a:t>	</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a:t>
            </a:r>
            <a:r>
              <a:rPr lang="en-US" dirty="0" smtClean="0">
                <a:solidFill>
                  <a:srgbClr val="000000"/>
                </a:solidFill>
                <a:latin typeface="Arial" panose="020B0604020202020204" pitchFamily="34" charset="0"/>
              </a:rPr>
              <a:t>	561</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France		</a:t>
            </a:r>
            <a:r>
              <a:rPr lang="en-US" dirty="0" smtClean="0">
                <a:solidFill>
                  <a:srgbClr val="000000"/>
                </a:solidFill>
                <a:latin typeface="Arial" panose="020B0604020202020204" pitchFamily="34" charset="0"/>
              </a:rPr>
              <a:t>	306</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a:t>
            </a:r>
            <a:r>
              <a:rPr lang="en-US" dirty="0" smtClean="0">
                <a:solidFill>
                  <a:srgbClr val="000000"/>
                </a:solidFill>
                <a:latin typeface="Arial" panose="020B0604020202020204" pitchFamily="34" charset="0"/>
              </a:rPr>
              <a:t>403</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Spain			106	</a:t>
            </a:r>
          </a:p>
          <a:p>
            <a:r>
              <a:rPr lang="en-US" dirty="0">
                <a:solidFill>
                  <a:srgbClr val="000000"/>
                </a:solidFill>
                <a:latin typeface="Arial" panose="020B0604020202020204" pitchFamily="34" charset="0"/>
              </a:rPr>
              <a:t>Italy			</a:t>
            </a:r>
            <a:r>
              <a:rPr lang="en-US" dirty="0" smtClean="0">
                <a:solidFill>
                  <a:srgbClr val="000000"/>
                </a:solidFill>
                <a:latin typeface="Arial" panose="020B0604020202020204" pitchFamily="34" charset="0"/>
              </a:rPr>
              <a:t>	78</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Austria		</a:t>
            </a:r>
            <a:r>
              <a:rPr lang="en-US" dirty="0" smtClean="0">
                <a:solidFill>
                  <a:srgbClr val="000000"/>
                </a:solidFill>
                <a:latin typeface="Arial" panose="020B0604020202020204" pitchFamily="34" charset="0"/>
              </a:rPr>
              <a:t>	70</a:t>
            </a:r>
          </a:p>
          <a:p>
            <a:r>
              <a:rPr lang="en-US" dirty="0" smtClean="0">
                <a:solidFill>
                  <a:srgbClr val="000000"/>
                </a:solidFill>
                <a:latin typeface="Arial" panose="020B0604020202020204" pitchFamily="34" charset="0"/>
              </a:rPr>
              <a:t>Portugal			196 (not reliable)</a:t>
            </a:r>
            <a:r>
              <a:rPr lang="en-US" dirty="0">
                <a:solidFill>
                  <a:srgbClr val="000000"/>
                </a:solidFill>
                <a:latin typeface="Arial" panose="020B0604020202020204" pitchFamily="34" charset="0"/>
              </a:rPr>
              <a:t>	</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30658518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3956" y="400406"/>
            <a:ext cx="8810367" cy="6740307"/>
          </a:xfrm>
          <a:prstGeom prst="rect">
            <a:avLst/>
          </a:prstGeom>
        </p:spPr>
        <p:txBody>
          <a:bodyPr wrap="square">
            <a:spAutoFit/>
          </a:bodyPr>
          <a:lstStyle/>
          <a:p>
            <a:r>
              <a:rPr lang="en-US" dirty="0" smtClean="0">
                <a:solidFill>
                  <a:srgbClr val="000000"/>
                </a:solidFill>
                <a:latin typeface="Arial" panose="020B0604020202020204" pitchFamily="34" charset="0"/>
              </a:rPr>
              <a:t>Corporations 				Adopted Three Elements before 1920?</a:t>
            </a:r>
          </a:p>
          <a:p>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Elections	Administration	Impersonal Rules</a:t>
            </a:r>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a:t>
            </a:r>
            <a:r>
              <a:rPr lang="en-US" dirty="0" smtClean="0">
                <a:solidFill>
                  <a:srgbClr val="000000"/>
                </a:solidFill>
                <a:latin typeface="Arial" panose="020B0604020202020204" pitchFamily="34" charset="0"/>
              </a:rPr>
              <a:t>2,913			Yes			  Yes			Yes</a:t>
            </a:r>
          </a:p>
          <a:p>
            <a:r>
              <a:rPr lang="en-US" dirty="0" smtClean="0">
                <a:solidFill>
                  <a:srgbClr val="000000"/>
                </a:solidFill>
                <a:latin typeface="Arial" panose="020B0604020202020204" pitchFamily="34" charset="0"/>
              </a:rPr>
              <a:t>Norway			2,117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p>
          <a:p>
            <a:r>
              <a:rPr lang="en-US" dirty="0" smtClean="0">
                <a:solidFill>
                  <a:srgbClr val="000000"/>
                </a:solidFill>
                <a:latin typeface="Arial" panose="020B0604020202020204" pitchFamily="34" charset="0"/>
              </a:rPr>
              <a:t>Canada</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2,032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New Zealand		1,637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Australia		</a:t>
            </a:r>
            <a:r>
              <a:rPr lang="en-US" dirty="0" smtClean="0">
                <a:solidFill>
                  <a:srgbClr val="000000"/>
                </a:solidFill>
                <a:latin typeface="Arial" panose="020B0604020202020204" pitchFamily="34" charset="0"/>
              </a:rPr>
              <a:t>	1,545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Netherlands		1,262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UK			</a:t>
            </a:r>
            <a:r>
              <a:rPr lang="en-US" dirty="0" smtClean="0">
                <a:solidFill>
                  <a:srgbClr val="000000"/>
                </a:solidFill>
                <a:latin typeface="Arial" panose="020B0604020202020204" pitchFamily="34" charset="0"/>
              </a:rPr>
              <a:t>	1,241</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Switzerland		1,060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Sweden		</a:t>
            </a:r>
            <a:r>
              <a:rPr lang="en-US" dirty="0" smtClean="0">
                <a:solidFill>
                  <a:srgbClr val="000000"/>
                </a:solidFill>
                <a:latin typeface="Arial" panose="020B0604020202020204" pitchFamily="34" charset="0"/>
              </a:rPr>
              <a:t>	1,055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Denmark		998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Finland		</a:t>
            </a:r>
            <a:r>
              <a:rPr lang="en-US" dirty="0" smtClean="0">
                <a:solidFill>
                  <a:srgbClr val="000000"/>
                </a:solidFill>
                <a:latin typeface="Arial" panose="020B0604020202020204" pitchFamily="34" charset="0"/>
              </a:rPr>
              <a:t>	755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a:t>
            </a:r>
            <a:r>
              <a:rPr lang="en-US" dirty="0" smtClean="0">
                <a:solidFill>
                  <a:srgbClr val="000000"/>
                </a:solidFill>
                <a:latin typeface="Arial" panose="020B0604020202020204" pitchFamily="34" charset="0"/>
              </a:rPr>
              <a:t>	561</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France		</a:t>
            </a:r>
            <a:r>
              <a:rPr lang="en-US" dirty="0" smtClean="0">
                <a:solidFill>
                  <a:srgbClr val="000000"/>
                </a:solidFill>
                <a:latin typeface="Arial" panose="020B0604020202020204" pitchFamily="34" charset="0"/>
              </a:rPr>
              <a:t>	306</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a:t>
            </a:r>
            <a:r>
              <a:rPr lang="en-US" dirty="0" smtClean="0">
                <a:solidFill>
                  <a:srgbClr val="000000"/>
                </a:solidFill>
                <a:latin typeface="Arial" panose="020B0604020202020204" pitchFamily="34" charset="0"/>
              </a:rPr>
              <a:t>403				</a:t>
            </a:r>
          </a:p>
          <a:p>
            <a:r>
              <a:rPr lang="en-US" dirty="0" smtClean="0">
                <a:solidFill>
                  <a:srgbClr val="000000"/>
                </a:solidFill>
                <a:latin typeface="Arial" panose="020B0604020202020204" pitchFamily="34" charset="0"/>
              </a:rPr>
              <a:t>	</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Spain			106	</a:t>
            </a:r>
            <a:r>
              <a:rPr lang="en-US" dirty="0" smtClean="0">
                <a:solidFill>
                  <a:srgbClr val="000000"/>
                </a:solidFill>
                <a:latin typeface="Arial" panose="020B0604020202020204" pitchFamily="34" charset="0"/>
              </a:rPr>
              <a:t>			</a:t>
            </a:r>
          </a:p>
          <a:p>
            <a:r>
              <a:rPr lang="en-US" dirty="0" smtClean="0">
                <a:solidFill>
                  <a:srgbClr val="000000"/>
                </a:solidFill>
                <a:latin typeface="Arial" panose="020B0604020202020204" pitchFamily="34" charset="0"/>
              </a:rPr>
              <a:t>Italy</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78</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p>
          <a:p>
            <a:r>
              <a:rPr lang="en-US" dirty="0" smtClean="0">
                <a:solidFill>
                  <a:srgbClr val="000000"/>
                </a:solidFill>
                <a:latin typeface="Arial" panose="020B0604020202020204" pitchFamily="34" charset="0"/>
              </a:rPr>
              <a:t>Austria</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70</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p>
          <a:p>
            <a:r>
              <a:rPr lang="en-US" dirty="0" smtClean="0">
                <a:solidFill>
                  <a:srgbClr val="000000"/>
                </a:solidFill>
                <a:latin typeface="Arial" panose="020B0604020202020204" pitchFamily="34" charset="0"/>
              </a:rPr>
              <a:t>Portugal			176				</a:t>
            </a:r>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3961404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3956" y="400406"/>
            <a:ext cx="8810367" cy="7294305"/>
          </a:xfrm>
          <a:prstGeom prst="rect">
            <a:avLst/>
          </a:prstGeom>
        </p:spPr>
        <p:txBody>
          <a:bodyPr wrap="square">
            <a:spAutoFit/>
          </a:bodyPr>
          <a:lstStyle/>
          <a:p>
            <a:r>
              <a:rPr lang="en-US" dirty="0" smtClean="0">
                <a:solidFill>
                  <a:srgbClr val="000000"/>
                </a:solidFill>
                <a:latin typeface="Arial" panose="020B0604020202020204" pitchFamily="34" charset="0"/>
              </a:rPr>
              <a:t>Corporations 				Adopted Three Elements Before 1920?</a:t>
            </a:r>
          </a:p>
          <a:p>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Elections	Administration	Impersonal Rules</a:t>
            </a:r>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a:t>
            </a:r>
            <a:r>
              <a:rPr lang="en-US" dirty="0" smtClean="0">
                <a:solidFill>
                  <a:srgbClr val="000000"/>
                </a:solidFill>
                <a:latin typeface="Arial" panose="020B0604020202020204" pitchFamily="34" charset="0"/>
              </a:rPr>
              <a:t>2,913			Yes			  Yes			Yes</a:t>
            </a:r>
          </a:p>
          <a:p>
            <a:r>
              <a:rPr lang="en-US" dirty="0" smtClean="0">
                <a:solidFill>
                  <a:srgbClr val="000000"/>
                </a:solidFill>
                <a:latin typeface="Arial" panose="020B0604020202020204" pitchFamily="34" charset="0"/>
              </a:rPr>
              <a:t>Norway			2,117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p>
          <a:p>
            <a:r>
              <a:rPr lang="en-US" dirty="0" smtClean="0">
                <a:solidFill>
                  <a:srgbClr val="000000"/>
                </a:solidFill>
                <a:latin typeface="Arial" panose="020B0604020202020204" pitchFamily="34" charset="0"/>
              </a:rPr>
              <a:t>Canada</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2,032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New Zealand		1,637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Australia		</a:t>
            </a:r>
            <a:r>
              <a:rPr lang="en-US" dirty="0" smtClean="0">
                <a:solidFill>
                  <a:srgbClr val="000000"/>
                </a:solidFill>
                <a:latin typeface="Arial" panose="020B0604020202020204" pitchFamily="34" charset="0"/>
              </a:rPr>
              <a:t>	1,545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Netherlands		1,262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UK			</a:t>
            </a:r>
            <a:r>
              <a:rPr lang="en-US" dirty="0" smtClean="0">
                <a:solidFill>
                  <a:srgbClr val="000000"/>
                </a:solidFill>
                <a:latin typeface="Arial" panose="020B0604020202020204" pitchFamily="34" charset="0"/>
              </a:rPr>
              <a:t>	1,241</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Switzerland		1,060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Sweden		</a:t>
            </a:r>
            <a:r>
              <a:rPr lang="en-US" dirty="0" smtClean="0">
                <a:solidFill>
                  <a:srgbClr val="000000"/>
                </a:solidFill>
                <a:latin typeface="Arial" panose="020B0604020202020204" pitchFamily="34" charset="0"/>
              </a:rPr>
              <a:t>	1,055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Denmark		998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Finland		</a:t>
            </a:r>
            <a:r>
              <a:rPr lang="en-US" dirty="0" smtClean="0">
                <a:solidFill>
                  <a:srgbClr val="000000"/>
                </a:solidFill>
                <a:latin typeface="Arial" panose="020B0604020202020204" pitchFamily="34" charset="0"/>
              </a:rPr>
              <a:t>	755</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a:t>
            </a:r>
            <a:r>
              <a:rPr lang="en-US" dirty="0" smtClean="0">
                <a:solidFill>
                  <a:srgbClr val="000000"/>
                </a:solidFill>
                <a:latin typeface="Arial" panose="020B0604020202020204" pitchFamily="34" charset="0"/>
              </a:rPr>
              <a:t>	561</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France		</a:t>
            </a:r>
            <a:r>
              <a:rPr lang="en-US" dirty="0" smtClean="0">
                <a:solidFill>
                  <a:srgbClr val="000000"/>
                </a:solidFill>
                <a:latin typeface="Arial" panose="020B0604020202020204" pitchFamily="34" charset="0"/>
              </a:rPr>
              <a:t>	306</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Yes</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a:t>
            </a:r>
            <a:r>
              <a:rPr lang="en-US" dirty="0" smtClean="0">
                <a:solidFill>
                  <a:srgbClr val="000000"/>
                </a:solidFill>
                <a:latin typeface="Arial" panose="020B0604020202020204" pitchFamily="34" charset="0"/>
              </a:rPr>
              <a:t>403				</a:t>
            </a:r>
            <a:r>
              <a:rPr lang="en-US" dirty="0" smtClean="0">
                <a:solidFill>
                  <a:srgbClr val="FF0000"/>
                </a:solidFill>
                <a:latin typeface="Arial" panose="020B0604020202020204" pitchFamily="34" charset="0"/>
              </a:rPr>
              <a:t>No			   No			No</a:t>
            </a:r>
          </a:p>
          <a:p>
            <a:r>
              <a:rPr lang="en-US" dirty="0" smtClean="0">
                <a:solidFill>
                  <a:srgbClr val="000000"/>
                </a:solidFill>
                <a:latin typeface="Arial" panose="020B0604020202020204" pitchFamily="34" charset="0"/>
              </a:rPr>
              <a:t>	</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Spain			106	</a:t>
            </a:r>
            <a:r>
              <a:rPr lang="en-US" dirty="0" smtClean="0">
                <a:solidFill>
                  <a:srgbClr val="000000"/>
                </a:solidFill>
                <a:latin typeface="Arial" panose="020B0604020202020204" pitchFamily="34" charset="0"/>
              </a:rPr>
              <a:t>			</a:t>
            </a:r>
            <a:r>
              <a:rPr lang="en-US" dirty="0">
                <a:solidFill>
                  <a:srgbClr val="FF0000"/>
                </a:solidFill>
                <a:latin typeface="Arial" panose="020B0604020202020204" pitchFamily="34" charset="0"/>
              </a:rPr>
              <a:t>No			   No			No</a:t>
            </a:r>
          </a:p>
          <a:p>
            <a:r>
              <a:rPr lang="en-US" dirty="0" smtClean="0">
                <a:solidFill>
                  <a:srgbClr val="000000"/>
                </a:solidFill>
                <a:latin typeface="Arial" panose="020B0604020202020204" pitchFamily="34" charset="0"/>
              </a:rPr>
              <a:t>Italy</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78</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FF0000"/>
                </a:solidFill>
                <a:latin typeface="Arial" panose="020B0604020202020204" pitchFamily="34" charset="0"/>
              </a:rPr>
              <a:t>No			   No			</a:t>
            </a:r>
            <a:r>
              <a:rPr lang="en-US" dirty="0" smtClean="0">
                <a:solidFill>
                  <a:srgbClr val="FF0000"/>
                </a:solidFill>
                <a:latin typeface="Arial" panose="020B0604020202020204" pitchFamily="34" charset="0"/>
              </a:rPr>
              <a:t>No</a:t>
            </a:r>
            <a:endParaRPr lang="en-US" dirty="0">
              <a:solidFill>
                <a:srgbClr val="FF0000"/>
              </a:solidFill>
              <a:latin typeface="Arial" panose="020B0604020202020204" pitchFamily="34" charset="0"/>
            </a:endParaRPr>
          </a:p>
          <a:p>
            <a:r>
              <a:rPr lang="en-US" dirty="0">
                <a:solidFill>
                  <a:srgbClr val="000000"/>
                </a:solidFill>
                <a:latin typeface="Arial" panose="020B0604020202020204" pitchFamily="34" charset="0"/>
              </a:rPr>
              <a:t>Austria		</a:t>
            </a:r>
            <a:r>
              <a:rPr lang="en-US" dirty="0" smtClean="0">
                <a:solidFill>
                  <a:srgbClr val="000000"/>
                </a:solidFill>
                <a:latin typeface="Arial" panose="020B0604020202020204" pitchFamily="34" charset="0"/>
              </a:rPr>
              <a:t>	70</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a:t>
            </a:r>
            <a:r>
              <a:rPr lang="en-US" dirty="0">
                <a:solidFill>
                  <a:srgbClr val="FF0000"/>
                </a:solidFill>
                <a:latin typeface="Arial" panose="020B0604020202020204" pitchFamily="34" charset="0"/>
              </a:rPr>
              <a:t>No			   No			</a:t>
            </a:r>
            <a:r>
              <a:rPr lang="en-US" dirty="0" smtClean="0">
                <a:solidFill>
                  <a:srgbClr val="FF0000"/>
                </a:solidFill>
                <a:latin typeface="Arial" panose="020B0604020202020204" pitchFamily="34" charset="0"/>
              </a:rPr>
              <a:t>No</a:t>
            </a:r>
          </a:p>
          <a:p>
            <a:r>
              <a:rPr lang="en-US" dirty="0" smtClean="0">
                <a:solidFill>
                  <a:srgbClr val="000000"/>
                </a:solidFill>
                <a:latin typeface="Arial" panose="020B0604020202020204" pitchFamily="34" charset="0"/>
              </a:rPr>
              <a:t>Portugal			176				</a:t>
            </a:r>
            <a:r>
              <a:rPr lang="en-US" dirty="0" smtClean="0">
                <a:solidFill>
                  <a:srgbClr val="FF0000"/>
                </a:solidFill>
                <a:latin typeface="Arial" panose="020B0604020202020204" pitchFamily="34" charset="0"/>
              </a:rPr>
              <a:t>No</a:t>
            </a:r>
            <a:r>
              <a:rPr lang="en-US" dirty="0">
                <a:solidFill>
                  <a:srgbClr val="FF0000"/>
                </a:solidFill>
                <a:latin typeface="Arial" panose="020B0604020202020204" pitchFamily="34" charset="0"/>
              </a:rPr>
              <a:t>			   No			No</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2347053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lnSpcReduction="20000"/>
          </a:bodyPr>
          <a:lstStyle/>
          <a:p>
            <a:r>
              <a:rPr lang="en-US" dirty="0" smtClean="0"/>
              <a:t>Conclusions:</a:t>
            </a:r>
          </a:p>
          <a:p>
            <a:endParaRPr lang="en-US" dirty="0"/>
          </a:p>
          <a:p>
            <a:r>
              <a:rPr lang="en-US" dirty="0" smtClean="0"/>
              <a:t>The first societies began adopting impersonal rule provisions in the 1840s and 1850s (Britain and US states).  </a:t>
            </a:r>
          </a:p>
          <a:p>
            <a:endParaRPr lang="en-US" dirty="0"/>
          </a:p>
          <a:p>
            <a:r>
              <a:rPr lang="en-US" dirty="0" smtClean="0"/>
              <a:t>By 1910 impersonal rules for forming corporation had spread to 11 – 15 countries.</a:t>
            </a:r>
          </a:p>
          <a:p>
            <a:endParaRPr lang="en-US" dirty="0" smtClean="0"/>
          </a:p>
          <a:p>
            <a:r>
              <a:rPr lang="en-US" dirty="0" smtClean="0"/>
              <a:t>In the countries that adopted impersonal rules, democratic political institutions were strengthened, in countries with some democratic institutions, but not impersonal rules, democracy failed after WWI.</a:t>
            </a:r>
          </a:p>
          <a:p>
            <a:endParaRPr lang="en-US" dirty="0" smtClean="0"/>
          </a:p>
          <a:p>
            <a:r>
              <a:rPr lang="en-US" dirty="0" smtClean="0"/>
              <a:t>Permanent and durable political parties and party systems are in part the result of impersonal rules, but also the reason why impersonal rules are sustained in some societies, but not others.</a:t>
            </a:r>
            <a:endParaRPr lang="en-US" dirty="0"/>
          </a:p>
        </p:txBody>
      </p:sp>
    </p:spTree>
    <p:extLst>
      <p:ext uri="{BB962C8B-B14F-4D97-AF65-F5344CB8AC3E}">
        <p14:creationId xmlns:p14="http://schemas.microsoft.com/office/powerpoint/2010/main" val="2659120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85000" lnSpcReduction="20000"/>
          </a:bodyPr>
          <a:lstStyle/>
          <a:p>
            <a:r>
              <a:rPr lang="en-US" dirty="0" smtClean="0"/>
              <a:t>I am interested in understanding how societies acquire </a:t>
            </a:r>
            <a:r>
              <a:rPr lang="en-US" smtClean="0"/>
              <a:t>the ability to </a:t>
            </a:r>
            <a:r>
              <a:rPr lang="en-US" dirty="0" smtClean="0"/>
              <a:t>create and enforce impersonal rules – rules that treat everyone the same – over a broad range of rules</a:t>
            </a:r>
            <a:r>
              <a:rPr lang="en-US" dirty="0" smtClean="0"/>
              <a:t>.</a:t>
            </a:r>
          </a:p>
          <a:p>
            <a:endParaRPr lang="en-US" dirty="0"/>
          </a:p>
          <a:p>
            <a:r>
              <a:rPr lang="en-US" dirty="0" smtClean="0"/>
              <a:t>Governments can always pass laws that appear </a:t>
            </a:r>
            <a:r>
              <a:rPr lang="en-US" smtClean="0"/>
              <a:t>to apply to </a:t>
            </a:r>
            <a:r>
              <a:rPr lang="en-US" dirty="0" smtClean="0"/>
              <a:t>everyone – </a:t>
            </a:r>
            <a:r>
              <a:rPr lang="en-US" dirty="0" err="1" smtClean="0"/>
              <a:t>e.g</a:t>
            </a:r>
            <a:r>
              <a:rPr lang="en-US" dirty="0" smtClean="0"/>
              <a:t>, though shall not steal – </a:t>
            </a:r>
            <a:r>
              <a:rPr lang="en-US" smtClean="0"/>
              <a:t>but they are usually unable </a:t>
            </a:r>
            <a:r>
              <a:rPr lang="en-US" dirty="0" smtClean="0"/>
              <a:t>to enforce them in an unbiased way.</a:t>
            </a:r>
          </a:p>
          <a:p>
            <a:endParaRPr lang="en-US" dirty="0"/>
          </a:p>
          <a:p>
            <a:r>
              <a:rPr lang="en-US" dirty="0" smtClean="0"/>
              <a:t>But the problem runs deeper than that.  Lamoreaux and Wallis (2021) show that in </a:t>
            </a:r>
            <a:r>
              <a:rPr lang="en-US" smtClean="0"/>
              <a:t>the early 19</a:t>
            </a:r>
            <a:r>
              <a:rPr lang="en-US" baseline="30000" smtClean="0"/>
              <a:t>th</a:t>
            </a:r>
            <a:r>
              <a:rPr lang="en-US" smtClean="0"/>
              <a:t> century US</a:t>
            </a:r>
            <a:r>
              <a:rPr lang="en-US" dirty="0" smtClean="0"/>
              <a:t>, 75% of the legislation </a:t>
            </a:r>
            <a:r>
              <a:rPr lang="en-US" smtClean="0"/>
              <a:t>passed by state </a:t>
            </a:r>
            <a:r>
              <a:rPr lang="en-US" dirty="0" smtClean="0"/>
              <a:t>governments benefits specific individuals, specific organizations, or specific localities: private, special, and local legislations respectively.  </a:t>
            </a:r>
            <a:r>
              <a:rPr lang="en-US" dirty="0" err="1" smtClean="0"/>
              <a:t>Hoppit</a:t>
            </a:r>
            <a:r>
              <a:rPr lang="en-US" dirty="0" smtClean="0"/>
              <a:t> (2017) finds that 75% of all legislation </a:t>
            </a:r>
            <a:r>
              <a:rPr lang="en-US" smtClean="0"/>
              <a:t>passed by parliament </a:t>
            </a:r>
            <a:r>
              <a:rPr lang="en-US" dirty="0" smtClean="0"/>
              <a:t>between 1660 and 1800 was “specific, rather than general.” </a:t>
            </a:r>
          </a:p>
          <a:p>
            <a:endParaRPr lang="en-US" dirty="0"/>
          </a:p>
          <a:p>
            <a:r>
              <a:rPr lang="en-US" dirty="0" smtClean="0"/>
              <a:t>These are </a:t>
            </a:r>
            <a:r>
              <a:rPr lang="en-US" smtClean="0"/>
              <a:t>“identity rules</a:t>
            </a:r>
            <a:r>
              <a:rPr lang="en-US" dirty="0" smtClean="0"/>
              <a:t>:” rules whose form or </a:t>
            </a:r>
            <a:r>
              <a:rPr lang="en-US" smtClean="0"/>
              <a:t>enforcement vary according </a:t>
            </a:r>
            <a:r>
              <a:rPr lang="en-US" dirty="0" smtClean="0"/>
              <a:t>to the </a:t>
            </a:r>
            <a:r>
              <a:rPr lang="en-US" smtClean="0"/>
              <a:t>social identity of </a:t>
            </a:r>
            <a:r>
              <a:rPr lang="en-US" dirty="0" smtClean="0"/>
              <a:t>the individuals to whom the rules apply.</a:t>
            </a:r>
            <a:endParaRPr lang="en-US" dirty="0" smtClean="0"/>
          </a:p>
        </p:txBody>
      </p:sp>
    </p:spTree>
    <p:extLst>
      <p:ext uri="{BB962C8B-B14F-4D97-AF65-F5344CB8AC3E}">
        <p14:creationId xmlns:p14="http://schemas.microsoft.com/office/powerpoint/2010/main" val="1206211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lnSpcReduction="10000"/>
          </a:bodyPr>
          <a:lstStyle/>
          <a:p>
            <a:r>
              <a:rPr lang="en-US" dirty="0" smtClean="0"/>
              <a:t>There are two questions to answer.</a:t>
            </a:r>
          </a:p>
          <a:p>
            <a:endParaRPr lang="en-US" dirty="0"/>
          </a:p>
          <a:p>
            <a:r>
              <a:rPr lang="en-US" smtClean="0"/>
              <a:t>Why did </a:t>
            </a:r>
            <a:r>
              <a:rPr lang="en-US" dirty="0" smtClean="0"/>
              <a:t>societies begin to adopt impersonal rules?</a:t>
            </a:r>
          </a:p>
          <a:p>
            <a:endParaRPr lang="en-US" dirty="0"/>
          </a:p>
          <a:p>
            <a:r>
              <a:rPr lang="en-US" dirty="0" smtClean="0"/>
              <a:t>How did societies managed to sustain and expand impersonal rules </a:t>
            </a:r>
            <a:r>
              <a:rPr lang="en-US" smtClean="0"/>
              <a:t>once they were </a:t>
            </a:r>
            <a:r>
              <a:rPr lang="en-US" dirty="0" smtClean="0"/>
              <a:t>first adopted?</a:t>
            </a:r>
          </a:p>
          <a:p>
            <a:endParaRPr lang="en-US" dirty="0"/>
          </a:p>
          <a:p>
            <a:r>
              <a:rPr lang="en-US" dirty="0" smtClean="0"/>
              <a:t>An answer to the How question is what I want to sketch out today.</a:t>
            </a:r>
          </a:p>
          <a:p>
            <a:endParaRPr lang="en-US" dirty="0"/>
          </a:p>
          <a:p>
            <a:r>
              <a:rPr lang="en-US" dirty="0" smtClean="0"/>
              <a:t>This involves explaining how the individuals and organizations who have </a:t>
            </a:r>
            <a:r>
              <a:rPr lang="en-US" smtClean="0"/>
              <a:t>the authority to </a:t>
            </a:r>
            <a:r>
              <a:rPr lang="en-US" dirty="0" smtClean="0"/>
              <a:t>create and change rules acquire a durable and persistent interests in sustaining impersonal rules.</a:t>
            </a:r>
            <a:endParaRPr lang="en-US" dirty="0"/>
          </a:p>
        </p:txBody>
      </p:sp>
    </p:spTree>
    <p:extLst>
      <p:ext uri="{BB962C8B-B14F-4D97-AF65-F5344CB8AC3E}">
        <p14:creationId xmlns:p14="http://schemas.microsoft.com/office/powerpoint/2010/main" val="3357476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fontScale="92500"/>
          </a:bodyPr>
          <a:lstStyle/>
          <a:p>
            <a:r>
              <a:rPr lang="en-US" dirty="0" smtClean="0"/>
              <a:t>The empirical side of the how question is made more </a:t>
            </a:r>
            <a:r>
              <a:rPr lang="en-US" smtClean="0"/>
              <a:t>difficult by the </a:t>
            </a:r>
            <a:r>
              <a:rPr lang="en-US" dirty="0" smtClean="0"/>
              <a:t>absence of histories of impersonal rules for most countries.</a:t>
            </a:r>
          </a:p>
          <a:p>
            <a:endParaRPr lang="en-US" dirty="0"/>
          </a:p>
          <a:p>
            <a:r>
              <a:rPr lang="en-US" dirty="0" smtClean="0"/>
              <a:t>Even in the United States, where the initial transitions to impersonal rules are written in constitutions like Indiana’s of 1851, so the evidence is hidden in plain sight, there have not been systematic histories of the rules.</a:t>
            </a:r>
          </a:p>
          <a:p>
            <a:endParaRPr lang="en-US" dirty="0"/>
          </a:p>
          <a:p>
            <a:r>
              <a:rPr lang="en-US" dirty="0" smtClean="0"/>
              <a:t>We do know, however, that when </a:t>
            </a:r>
            <a:r>
              <a:rPr lang="en-US" smtClean="0"/>
              <a:t>a society adopts </a:t>
            </a:r>
            <a:r>
              <a:rPr lang="en-US" dirty="0" smtClean="0"/>
              <a:t>an impersonal rule for the creation of a corporation that the number of corporations increases significantly.  General incorporation acts and free banking laws in the US are examples, as are registration laws in Britain and France.</a:t>
            </a:r>
            <a:endParaRPr lang="en-US" dirty="0"/>
          </a:p>
        </p:txBody>
      </p:sp>
    </p:spTree>
    <p:extLst>
      <p:ext uri="{BB962C8B-B14F-4D97-AF65-F5344CB8AC3E}">
        <p14:creationId xmlns:p14="http://schemas.microsoft.com/office/powerpoint/2010/main" val="2715238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The following table gives corporations chartered per million inhabitants in 1910 from Les Hannah (</a:t>
            </a:r>
            <a:r>
              <a:rPr lang="en-US" i="1" dirty="0" smtClean="0"/>
              <a:t>EHR, </a:t>
            </a:r>
            <a:r>
              <a:rPr lang="en-US" dirty="0" smtClean="0"/>
              <a:t>2015)</a:t>
            </a:r>
            <a:endParaRPr lang="en-US" dirty="0"/>
          </a:p>
        </p:txBody>
      </p:sp>
    </p:spTree>
    <p:extLst>
      <p:ext uri="{BB962C8B-B14F-4D97-AF65-F5344CB8AC3E}">
        <p14:creationId xmlns:p14="http://schemas.microsoft.com/office/powerpoint/2010/main" val="845347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6556" y="416665"/>
            <a:ext cx="5968314" cy="7571303"/>
          </a:xfrm>
          <a:prstGeom prst="rect">
            <a:avLst/>
          </a:prstGeom>
        </p:spPr>
        <p:txBody>
          <a:bodyPr wrap="square">
            <a:spAutoFit/>
          </a:bodyPr>
          <a:lstStyle/>
          <a:p>
            <a:r>
              <a:rPr lang="en-US" dirty="0" smtClean="0">
                <a:solidFill>
                  <a:srgbClr val="000000"/>
                </a:solidFill>
                <a:latin typeface="Arial" panose="020B0604020202020204" pitchFamily="34" charset="0"/>
              </a:rPr>
              <a:t>Corporations Per Million Population</a:t>
            </a:r>
            <a:r>
              <a:rPr lang="en-US" dirty="0">
                <a:solidFill>
                  <a:srgbClr val="000000"/>
                </a:solidFill>
                <a:latin typeface="Arial" panose="020B0604020202020204" pitchFamily="34" charset="0"/>
              </a:rPr>
              <a:t>				</a:t>
            </a:r>
          </a:p>
          <a:p>
            <a:r>
              <a:rPr lang="en-US" dirty="0" smtClean="0">
                <a:solidFill>
                  <a:srgbClr val="000000"/>
                </a:solidFill>
                <a:latin typeface="Arial" panose="020B0604020202020204" pitchFamily="34" charset="0"/>
              </a:rPr>
              <a:t>Leslie Hannah, </a:t>
            </a:r>
            <a:r>
              <a:rPr lang="en-US" i="1" dirty="0" smtClean="0">
                <a:solidFill>
                  <a:srgbClr val="000000"/>
                </a:solidFill>
                <a:latin typeface="Arial" panose="020B0604020202020204" pitchFamily="34" charset="0"/>
              </a:rPr>
              <a:t>EHR, 2015</a:t>
            </a:r>
          </a:p>
          <a:p>
            <a:endParaRPr lang="en-US" dirty="0">
              <a:solidFill>
                <a:srgbClr val="000000"/>
              </a:solidFill>
              <a:latin typeface="Arial" panose="020B0604020202020204" pitchFamily="34" charset="0"/>
            </a:endParaRPr>
          </a:p>
          <a:p>
            <a:r>
              <a:rPr lang="en-US" dirty="0" smtClean="0">
                <a:solidFill>
                  <a:srgbClr val="000000"/>
                </a:solidFill>
                <a:latin typeface="Arial" panose="020B0604020202020204" pitchFamily="34" charset="0"/>
              </a:rPr>
              <a:t>Country</a:t>
            </a:r>
            <a:endParaRPr lang="en-US" dirty="0">
              <a:solidFill>
                <a:srgbClr val="000000"/>
              </a:solidFill>
              <a:latin typeface="Arial" panose="020B0604020202020204" pitchFamily="34" charset="0"/>
            </a:endParaRPr>
          </a:p>
          <a:p>
            <a:pPr algn="r"/>
            <a:r>
              <a:rPr lang="en-US" dirty="0">
                <a:solidFill>
                  <a:srgbClr val="000000"/>
                </a:solidFill>
                <a:latin typeface="Arial" panose="020B0604020202020204" pitchFamily="34" charset="0"/>
              </a:rPr>
              <a:t>					</a:t>
            </a:r>
          </a:p>
          <a:p>
            <a:r>
              <a:rPr lang="en-US" dirty="0">
                <a:latin typeface="Arial" panose="020B0604020202020204" pitchFamily="34" charset="0"/>
              </a:rPr>
              <a:t>USA		2,913		Hungary	134	</a:t>
            </a:r>
          </a:p>
          <a:p>
            <a:r>
              <a:rPr lang="en-US" dirty="0">
                <a:latin typeface="Arial" panose="020B0604020202020204" pitchFamily="34" charset="0"/>
              </a:rPr>
              <a:t>Norway		2,117		Spain	106	</a:t>
            </a:r>
          </a:p>
          <a:p>
            <a:r>
              <a:rPr lang="en-US" dirty="0">
                <a:latin typeface="Arial" panose="020B0604020202020204" pitchFamily="34" charset="0"/>
              </a:rPr>
              <a:t>Canada		2,032		Japan	101	</a:t>
            </a:r>
          </a:p>
          <a:p>
            <a:r>
              <a:rPr lang="en-US" dirty="0">
                <a:latin typeface="Arial" panose="020B0604020202020204" pitchFamily="34" charset="0"/>
              </a:rPr>
              <a:t>New Zealand	1,637		Argentina	84	</a:t>
            </a:r>
          </a:p>
          <a:p>
            <a:r>
              <a:rPr lang="en-US" dirty="0">
                <a:latin typeface="Arial" panose="020B0604020202020204" pitchFamily="34" charset="0"/>
              </a:rPr>
              <a:t>Australia		1,545		Italy	78	</a:t>
            </a:r>
          </a:p>
          <a:p>
            <a:r>
              <a:rPr lang="en-US" dirty="0">
                <a:latin typeface="Arial" panose="020B0604020202020204" pitchFamily="34" charset="0"/>
              </a:rPr>
              <a:t>Hong Kong	1,323		Austria	70	</a:t>
            </a:r>
          </a:p>
          <a:p>
            <a:r>
              <a:rPr lang="en-US" dirty="0">
                <a:latin typeface="Arial" panose="020B0604020202020204" pitchFamily="34" charset="0"/>
              </a:rPr>
              <a:t>Netherlands	1,262		Romania	68	</a:t>
            </a:r>
          </a:p>
          <a:p>
            <a:r>
              <a:rPr lang="nl-NL" dirty="0">
                <a:latin typeface="Arial" panose="020B0604020202020204" pitchFamily="34" charset="0"/>
              </a:rPr>
              <a:t>UK			1,241		Netherlands </a:t>
            </a:r>
            <a:r>
              <a:rPr lang="nl-NL" dirty="0" smtClean="0">
                <a:latin typeface="Arial" panose="020B0604020202020204" pitchFamily="34" charset="0"/>
              </a:rPr>
              <a:t>E Indies</a:t>
            </a:r>
            <a:r>
              <a:rPr lang="nl-NL" dirty="0">
                <a:latin typeface="Arial" panose="020B0604020202020204" pitchFamily="34" charset="0"/>
              </a:rPr>
              <a:t>	46	</a:t>
            </a:r>
          </a:p>
          <a:p>
            <a:r>
              <a:rPr lang="en-US" dirty="0">
                <a:latin typeface="Arial" panose="020B0604020202020204" pitchFamily="34" charset="0"/>
              </a:rPr>
              <a:t>Switzerland	1,060		Philippines	39	</a:t>
            </a:r>
          </a:p>
          <a:p>
            <a:r>
              <a:rPr lang="en-US" dirty="0">
                <a:latin typeface="Arial" panose="020B0604020202020204" pitchFamily="34" charset="0"/>
              </a:rPr>
              <a:t>Sweden		1,055		Brazil	34	</a:t>
            </a:r>
          </a:p>
          <a:p>
            <a:r>
              <a:rPr lang="en-US" dirty="0">
                <a:latin typeface="Arial" panose="020B0604020202020204" pitchFamily="34" charset="0"/>
              </a:rPr>
              <a:t>Denmark	998			Bulgaria	32	</a:t>
            </a:r>
          </a:p>
          <a:p>
            <a:r>
              <a:rPr lang="en-US" dirty="0">
                <a:latin typeface="Arial" panose="020B0604020202020204" pitchFamily="34" charset="0"/>
              </a:rPr>
              <a:t>South Africa	901			Egypt	20	</a:t>
            </a:r>
          </a:p>
          <a:p>
            <a:r>
              <a:rPr lang="en-US" dirty="0">
                <a:latin typeface="Arial" panose="020B0604020202020204" pitchFamily="34" charset="0"/>
              </a:rPr>
              <a:t>Finland	755				British India	12	</a:t>
            </a:r>
          </a:p>
          <a:p>
            <a:r>
              <a:rPr lang="en-US" dirty="0">
                <a:latin typeface="Arial" panose="020B0604020202020204" pitchFamily="34" charset="0"/>
              </a:rPr>
              <a:t>						Russia	10	</a:t>
            </a:r>
          </a:p>
          <a:p>
            <a:r>
              <a:rPr lang="en-US" dirty="0">
                <a:latin typeface="Arial" panose="020B0604020202020204" pitchFamily="34" charset="0"/>
              </a:rPr>
              <a:t>Belgium	561				Korea	6	</a:t>
            </a:r>
          </a:p>
          <a:p>
            <a:r>
              <a:rPr lang="en-US" dirty="0">
                <a:latin typeface="Arial" panose="020B0604020202020204" pitchFamily="34" charset="0"/>
              </a:rPr>
              <a:t>Germany	403			China	1	</a:t>
            </a:r>
          </a:p>
          <a:p>
            <a:r>
              <a:rPr lang="en-US" dirty="0">
                <a:latin typeface="Arial" panose="020B0604020202020204" pitchFamily="34" charset="0"/>
              </a:rPr>
              <a:t>France	306				Afghanistan	0	</a:t>
            </a:r>
          </a:p>
          <a:p>
            <a:r>
              <a:rPr lang="en-US" dirty="0">
                <a:latin typeface="Arial" panose="020B0604020202020204" pitchFamily="34" charset="0"/>
              </a:rPr>
              <a:t>						Nepal	0	</a:t>
            </a:r>
          </a:p>
          <a:p>
            <a:r>
              <a:rPr lang="en-US" dirty="0">
                <a:latin typeface="Arial" panose="020B0604020202020204" pitchFamily="34" charset="0"/>
              </a:rPr>
              <a:t>					</a:t>
            </a:r>
          </a:p>
          <a:p>
            <a:r>
              <a:rPr lang="en-US" dirty="0">
                <a:latin typeface="Arial" panose="020B0604020202020204" pitchFamily="34" charset="0"/>
              </a:rPr>
              <a:t>						N 	34	</a:t>
            </a:r>
          </a:p>
          <a:p>
            <a:r>
              <a:rPr lang="en-US" dirty="0">
                <a:latin typeface="Arial" panose="020B0604020202020204" pitchFamily="34" charset="0"/>
              </a:rPr>
              <a:t>						Mean	664	</a:t>
            </a:r>
          </a:p>
          <a:p>
            <a:r>
              <a:rPr lang="en-US" dirty="0">
                <a:latin typeface="Arial" panose="020B0604020202020204" pitchFamily="34" charset="0"/>
              </a:rPr>
              <a:t>						Median	120	</a:t>
            </a:r>
          </a:p>
        </p:txBody>
      </p:sp>
    </p:spTree>
    <p:extLst>
      <p:ext uri="{BB962C8B-B14F-4D97-AF65-F5344CB8AC3E}">
        <p14:creationId xmlns:p14="http://schemas.microsoft.com/office/powerpoint/2010/main" val="4288572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6556" y="416665"/>
            <a:ext cx="5968314" cy="7571303"/>
          </a:xfrm>
          <a:prstGeom prst="rect">
            <a:avLst/>
          </a:prstGeom>
        </p:spPr>
        <p:txBody>
          <a:bodyPr wrap="square">
            <a:spAutoFit/>
          </a:bodyPr>
          <a:lstStyle/>
          <a:p>
            <a:r>
              <a:rPr lang="en-US" dirty="0" smtClean="0">
                <a:solidFill>
                  <a:srgbClr val="000000"/>
                </a:solidFill>
                <a:latin typeface="Arial" panose="020B0604020202020204" pitchFamily="34" charset="0"/>
              </a:rPr>
              <a:t>Corporations Per Million Population</a:t>
            </a:r>
            <a:r>
              <a:rPr lang="en-US" dirty="0">
                <a:solidFill>
                  <a:srgbClr val="000000"/>
                </a:solidFill>
                <a:latin typeface="Arial" panose="020B0604020202020204" pitchFamily="34" charset="0"/>
              </a:rPr>
              <a:t>				</a:t>
            </a:r>
          </a:p>
          <a:p>
            <a:r>
              <a:rPr lang="en-US" dirty="0" smtClean="0">
                <a:solidFill>
                  <a:srgbClr val="000000"/>
                </a:solidFill>
                <a:latin typeface="Arial" panose="020B0604020202020204" pitchFamily="34" charset="0"/>
              </a:rPr>
              <a:t>Leslie Hannah, </a:t>
            </a:r>
            <a:r>
              <a:rPr lang="en-US" i="1" dirty="0" smtClean="0">
                <a:solidFill>
                  <a:srgbClr val="000000"/>
                </a:solidFill>
                <a:latin typeface="Arial" panose="020B0604020202020204" pitchFamily="34" charset="0"/>
              </a:rPr>
              <a:t>EHR, 2015</a:t>
            </a:r>
          </a:p>
          <a:p>
            <a:endParaRPr lang="en-US" dirty="0">
              <a:solidFill>
                <a:srgbClr val="000000"/>
              </a:solidFill>
              <a:latin typeface="Arial" panose="020B0604020202020204" pitchFamily="34" charset="0"/>
            </a:endParaRPr>
          </a:p>
          <a:p>
            <a:r>
              <a:rPr lang="en-US" dirty="0" smtClean="0">
                <a:solidFill>
                  <a:srgbClr val="000000"/>
                </a:solidFill>
                <a:latin typeface="Arial" panose="020B0604020202020204" pitchFamily="34" charset="0"/>
              </a:rPr>
              <a:t>Country</a:t>
            </a:r>
            <a:endParaRPr lang="en-US" dirty="0">
              <a:solidFill>
                <a:srgbClr val="000000"/>
              </a:solidFill>
              <a:latin typeface="Arial" panose="020B0604020202020204" pitchFamily="34" charset="0"/>
            </a:endParaRPr>
          </a:p>
          <a:p>
            <a:pPr algn="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USA		2,913		</a:t>
            </a:r>
            <a:r>
              <a:rPr lang="en-US" dirty="0">
                <a:solidFill>
                  <a:srgbClr val="FF0000"/>
                </a:solidFill>
                <a:latin typeface="Arial" panose="020B0604020202020204" pitchFamily="34" charset="0"/>
              </a:rPr>
              <a:t>Hungary	134	</a:t>
            </a:r>
          </a:p>
          <a:p>
            <a:r>
              <a:rPr lang="en-US" dirty="0">
                <a:solidFill>
                  <a:srgbClr val="000000"/>
                </a:solidFill>
                <a:latin typeface="Arial" panose="020B0604020202020204" pitchFamily="34" charset="0"/>
              </a:rPr>
              <a:t>Norway		2,117		Spain	106	</a:t>
            </a:r>
          </a:p>
          <a:p>
            <a:r>
              <a:rPr lang="en-US" dirty="0">
                <a:solidFill>
                  <a:srgbClr val="000000"/>
                </a:solidFill>
                <a:latin typeface="Arial" panose="020B0604020202020204" pitchFamily="34" charset="0"/>
              </a:rPr>
              <a:t>Canada		2,032		</a:t>
            </a:r>
            <a:r>
              <a:rPr lang="en-US" dirty="0">
                <a:solidFill>
                  <a:srgbClr val="FF0000"/>
                </a:solidFill>
                <a:latin typeface="Arial" panose="020B0604020202020204" pitchFamily="34" charset="0"/>
              </a:rPr>
              <a:t>Japan	101	</a:t>
            </a:r>
          </a:p>
          <a:p>
            <a:r>
              <a:rPr lang="en-US" dirty="0">
                <a:solidFill>
                  <a:srgbClr val="000000"/>
                </a:solidFill>
                <a:latin typeface="Arial" panose="020B0604020202020204" pitchFamily="34" charset="0"/>
              </a:rPr>
              <a:t>New Zealand	1,637		</a:t>
            </a:r>
            <a:r>
              <a:rPr lang="en-US" dirty="0">
                <a:solidFill>
                  <a:srgbClr val="FF0000"/>
                </a:solidFill>
                <a:latin typeface="Arial" panose="020B0604020202020204" pitchFamily="34" charset="0"/>
              </a:rPr>
              <a:t>Argentina	84	</a:t>
            </a:r>
          </a:p>
          <a:p>
            <a:r>
              <a:rPr lang="en-US" dirty="0">
                <a:solidFill>
                  <a:srgbClr val="000000"/>
                </a:solidFill>
                <a:latin typeface="Arial" panose="020B0604020202020204" pitchFamily="34" charset="0"/>
              </a:rPr>
              <a:t>Australia		1,545		Italy	78	</a:t>
            </a:r>
          </a:p>
          <a:p>
            <a:r>
              <a:rPr lang="en-US" dirty="0">
                <a:solidFill>
                  <a:srgbClr val="FF0000"/>
                </a:solidFill>
                <a:latin typeface="Arial" panose="020B0604020202020204" pitchFamily="34" charset="0"/>
              </a:rPr>
              <a:t>Hong Kong	1,323</a:t>
            </a:r>
            <a:r>
              <a:rPr lang="en-US" dirty="0">
                <a:solidFill>
                  <a:srgbClr val="000000"/>
                </a:solidFill>
                <a:latin typeface="Arial" panose="020B0604020202020204" pitchFamily="34" charset="0"/>
              </a:rPr>
              <a:t>		Austria	70	</a:t>
            </a:r>
          </a:p>
          <a:p>
            <a:r>
              <a:rPr lang="en-US" dirty="0">
                <a:solidFill>
                  <a:srgbClr val="000000"/>
                </a:solidFill>
                <a:latin typeface="Arial" panose="020B0604020202020204" pitchFamily="34" charset="0"/>
              </a:rPr>
              <a:t>Netherlands	1,262		</a:t>
            </a:r>
            <a:r>
              <a:rPr lang="en-US" dirty="0">
                <a:solidFill>
                  <a:srgbClr val="FF0000"/>
                </a:solidFill>
                <a:latin typeface="Arial" panose="020B0604020202020204" pitchFamily="34" charset="0"/>
              </a:rPr>
              <a:t>Romania	68	</a:t>
            </a:r>
          </a:p>
          <a:p>
            <a:r>
              <a:rPr lang="nl-NL" dirty="0">
                <a:solidFill>
                  <a:srgbClr val="000000"/>
                </a:solidFill>
                <a:latin typeface="Arial" panose="020B0604020202020204" pitchFamily="34" charset="0"/>
              </a:rPr>
              <a:t>UK			1,241		</a:t>
            </a:r>
            <a:r>
              <a:rPr lang="nl-NL" dirty="0">
                <a:solidFill>
                  <a:srgbClr val="FF0000"/>
                </a:solidFill>
                <a:latin typeface="Arial" panose="020B0604020202020204" pitchFamily="34" charset="0"/>
              </a:rPr>
              <a:t>Netherlands </a:t>
            </a:r>
            <a:r>
              <a:rPr lang="nl-NL" dirty="0" smtClean="0">
                <a:solidFill>
                  <a:srgbClr val="FF0000"/>
                </a:solidFill>
                <a:latin typeface="Arial" panose="020B0604020202020204" pitchFamily="34" charset="0"/>
              </a:rPr>
              <a:t>E Indies</a:t>
            </a:r>
            <a:r>
              <a:rPr lang="nl-NL" dirty="0">
                <a:solidFill>
                  <a:srgbClr val="FF0000"/>
                </a:solidFill>
                <a:latin typeface="Arial" panose="020B0604020202020204" pitchFamily="34" charset="0"/>
              </a:rPr>
              <a:t>	46	</a:t>
            </a:r>
          </a:p>
          <a:p>
            <a:r>
              <a:rPr lang="en-US" dirty="0">
                <a:solidFill>
                  <a:srgbClr val="000000"/>
                </a:solidFill>
                <a:latin typeface="Arial" panose="020B0604020202020204" pitchFamily="34" charset="0"/>
              </a:rPr>
              <a:t>Switzerland	1,060		</a:t>
            </a:r>
            <a:r>
              <a:rPr lang="en-US" dirty="0">
                <a:solidFill>
                  <a:srgbClr val="FF0000"/>
                </a:solidFill>
                <a:latin typeface="Arial" panose="020B0604020202020204" pitchFamily="34" charset="0"/>
              </a:rPr>
              <a:t>Philippines	39</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Sweden		1,055		</a:t>
            </a:r>
            <a:r>
              <a:rPr lang="en-US" dirty="0">
                <a:solidFill>
                  <a:srgbClr val="FF0000"/>
                </a:solidFill>
                <a:latin typeface="Arial" panose="020B0604020202020204" pitchFamily="34" charset="0"/>
              </a:rPr>
              <a:t>Brazil	34	</a:t>
            </a:r>
          </a:p>
          <a:p>
            <a:r>
              <a:rPr lang="en-US" dirty="0">
                <a:solidFill>
                  <a:srgbClr val="000000"/>
                </a:solidFill>
                <a:latin typeface="Arial" panose="020B0604020202020204" pitchFamily="34" charset="0"/>
              </a:rPr>
              <a:t>Denmark	998			</a:t>
            </a:r>
            <a:r>
              <a:rPr lang="en-US" dirty="0">
                <a:solidFill>
                  <a:srgbClr val="FF0000"/>
                </a:solidFill>
                <a:latin typeface="Arial" panose="020B0604020202020204" pitchFamily="34" charset="0"/>
              </a:rPr>
              <a:t>Bulgaria	32</a:t>
            </a:r>
            <a:r>
              <a:rPr lang="en-US" dirty="0">
                <a:solidFill>
                  <a:srgbClr val="000000"/>
                </a:solidFill>
                <a:latin typeface="Arial" panose="020B0604020202020204" pitchFamily="34" charset="0"/>
              </a:rPr>
              <a:t>	</a:t>
            </a:r>
          </a:p>
          <a:p>
            <a:r>
              <a:rPr lang="en-US" dirty="0">
                <a:solidFill>
                  <a:srgbClr val="FF0000"/>
                </a:solidFill>
                <a:latin typeface="Arial" panose="020B0604020202020204" pitchFamily="34" charset="0"/>
              </a:rPr>
              <a:t>South Africa	901	</a:t>
            </a:r>
            <a:r>
              <a:rPr lang="en-US" dirty="0">
                <a:solidFill>
                  <a:srgbClr val="000000"/>
                </a:solidFill>
                <a:latin typeface="Arial" panose="020B0604020202020204" pitchFamily="34" charset="0"/>
              </a:rPr>
              <a:t>		</a:t>
            </a:r>
            <a:r>
              <a:rPr lang="en-US" dirty="0">
                <a:solidFill>
                  <a:srgbClr val="FF0000"/>
                </a:solidFill>
                <a:latin typeface="Arial" panose="020B0604020202020204" pitchFamily="34" charset="0"/>
              </a:rPr>
              <a:t>Egypt	20	</a:t>
            </a:r>
          </a:p>
          <a:p>
            <a:r>
              <a:rPr lang="en-US" dirty="0">
                <a:solidFill>
                  <a:srgbClr val="000000"/>
                </a:solidFill>
                <a:latin typeface="Arial" panose="020B0604020202020204" pitchFamily="34" charset="0"/>
              </a:rPr>
              <a:t>Finland	755				</a:t>
            </a:r>
            <a:r>
              <a:rPr lang="en-US" dirty="0">
                <a:solidFill>
                  <a:srgbClr val="FF0000"/>
                </a:solidFill>
                <a:latin typeface="Arial" panose="020B0604020202020204" pitchFamily="34" charset="0"/>
              </a:rPr>
              <a:t>British India	12</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						</a:t>
            </a:r>
            <a:r>
              <a:rPr lang="en-US" dirty="0">
                <a:solidFill>
                  <a:srgbClr val="FF0000"/>
                </a:solidFill>
                <a:latin typeface="Arial" panose="020B0604020202020204" pitchFamily="34" charset="0"/>
              </a:rPr>
              <a:t>Russia	10	</a:t>
            </a:r>
          </a:p>
          <a:p>
            <a:r>
              <a:rPr lang="en-US" dirty="0">
                <a:solidFill>
                  <a:srgbClr val="000000"/>
                </a:solidFill>
                <a:latin typeface="Arial" panose="020B0604020202020204" pitchFamily="34" charset="0"/>
              </a:rPr>
              <a:t>Belgium	561				</a:t>
            </a:r>
            <a:r>
              <a:rPr lang="en-US" dirty="0">
                <a:solidFill>
                  <a:srgbClr val="FF0000"/>
                </a:solidFill>
                <a:latin typeface="Arial" panose="020B0604020202020204" pitchFamily="34" charset="0"/>
              </a:rPr>
              <a:t>Korea	6	</a:t>
            </a:r>
          </a:p>
          <a:p>
            <a:r>
              <a:rPr lang="en-US" dirty="0">
                <a:solidFill>
                  <a:srgbClr val="000000"/>
                </a:solidFill>
                <a:latin typeface="Arial" panose="020B0604020202020204" pitchFamily="34" charset="0"/>
              </a:rPr>
              <a:t>Germany	403			</a:t>
            </a:r>
            <a:r>
              <a:rPr lang="en-US" dirty="0">
                <a:solidFill>
                  <a:srgbClr val="FF0000"/>
                </a:solidFill>
                <a:latin typeface="Arial" panose="020B0604020202020204" pitchFamily="34" charset="0"/>
              </a:rPr>
              <a:t>China	1</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France	306				</a:t>
            </a:r>
            <a:r>
              <a:rPr lang="en-US" dirty="0">
                <a:solidFill>
                  <a:srgbClr val="FF0000"/>
                </a:solidFill>
                <a:latin typeface="Arial" panose="020B0604020202020204" pitchFamily="34" charset="0"/>
              </a:rPr>
              <a:t>Afghanistan	0</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						</a:t>
            </a:r>
            <a:r>
              <a:rPr lang="en-US" dirty="0">
                <a:solidFill>
                  <a:srgbClr val="FF0000"/>
                </a:solidFill>
                <a:latin typeface="Arial" panose="020B0604020202020204" pitchFamily="34" charset="0"/>
              </a:rPr>
              <a:t>Nepal	0	</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						N 	34	</a:t>
            </a:r>
          </a:p>
          <a:p>
            <a:r>
              <a:rPr lang="en-US" dirty="0">
                <a:solidFill>
                  <a:srgbClr val="000000"/>
                </a:solidFill>
                <a:latin typeface="Arial" panose="020B0604020202020204" pitchFamily="34" charset="0"/>
              </a:rPr>
              <a:t>						Mean	664	</a:t>
            </a:r>
          </a:p>
          <a:p>
            <a:r>
              <a:rPr lang="en-US" dirty="0">
                <a:solidFill>
                  <a:srgbClr val="000000"/>
                </a:solidFill>
                <a:latin typeface="Arial" panose="020B0604020202020204" pitchFamily="34" charset="0"/>
              </a:rPr>
              <a:t>						Median	120	</a:t>
            </a:r>
          </a:p>
        </p:txBody>
      </p:sp>
    </p:spTree>
    <p:extLst>
      <p:ext uri="{BB962C8B-B14F-4D97-AF65-F5344CB8AC3E}">
        <p14:creationId xmlns:p14="http://schemas.microsoft.com/office/powerpoint/2010/main" val="2406779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61503" y="400406"/>
            <a:ext cx="6096000" cy="8125301"/>
          </a:xfrm>
          <a:prstGeom prst="rect">
            <a:avLst/>
          </a:prstGeom>
        </p:spPr>
        <p:txBody>
          <a:bodyPr>
            <a:spAutoFit/>
          </a:bodyPr>
          <a:lstStyle/>
          <a:p>
            <a:r>
              <a:rPr lang="en-US" dirty="0" smtClean="0">
                <a:solidFill>
                  <a:srgbClr val="000000"/>
                </a:solidFill>
                <a:latin typeface="Arial" panose="020B0604020202020204" pitchFamily="34" charset="0"/>
              </a:rPr>
              <a:t>Corporations per million Population</a:t>
            </a:r>
            <a:r>
              <a:rPr lang="en-US" dirty="0">
                <a:solidFill>
                  <a:srgbClr val="000000"/>
                </a:solidFill>
                <a:latin typeface="Arial" panose="020B0604020202020204" pitchFamily="34" charset="0"/>
              </a:rPr>
              <a:t>	</a:t>
            </a:r>
            <a:endParaRPr lang="en-US" dirty="0" smtClean="0">
              <a:solidFill>
                <a:srgbClr val="000000"/>
              </a:solidFill>
              <a:latin typeface="Arial" panose="020B0604020202020204" pitchFamily="34" charset="0"/>
            </a:endParaRPr>
          </a:p>
          <a:p>
            <a:r>
              <a:rPr lang="en-US" dirty="0">
                <a:solidFill>
                  <a:srgbClr val="000000"/>
                </a:solidFill>
                <a:latin typeface="Arial" panose="020B0604020202020204" pitchFamily="34" charset="0"/>
              </a:rPr>
              <a:t>Leslie Hannah, </a:t>
            </a:r>
            <a:r>
              <a:rPr lang="en-US" i="1" dirty="0">
                <a:solidFill>
                  <a:srgbClr val="000000"/>
                </a:solidFill>
                <a:latin typeface="Arial" panose="020B0604020202020204" pitchFamily="34" charset="0"/>
              </a:rPr>
              <a:t>EHR, 2015</a:t>
            </a:r>
          </a:p>
          <a:p>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USA	        	</a:t>
            </a:r>
            <a:r>
              <a:rPr lang="en-US" dirty="0" smtClean="0">
                <a:solidFill>
                  <a:srgbClr val="000000"/>
                </a:solidFill>
                <a:latin typeface="Arial" panose="020B0604020202020204" pitchFamily="34" charset="0"/>
              </a:rPr>
              <a:t>2,913	</a:t>
            </a:r>
          </a:p>
          <a:p>
            <a:r>
              <a:rPr lang="en-US" dirty="0" smtClean="0">
                <a:solidFill>
                  <a:srgbClr val="000000"/>
                </a:solidFill>
                <a:latin typeface="Arial" panose="020B0604020202020204" pitchFamily="34" charset="0"/>
              </a:rPr>
              <a:t>Norway			2,117	</a:t>
            </a:r>
          </a:p>
          <a:p>
            <a:r>
              <a:rPr lang="en-US" dirty="0" smtClean="0">
                <a:solidFill>
                  <a:srgbClr val="000000"/>
                </a:solidFill>
                <a:latin typeface="Arial" panose="020B0604020202020204" pitchFamily="34" charset="0"/>
              </a:rPr>
              <a:t>Canada</a:t>
            </a:r>
            <a:r>
              <a:rPr lang="en-US" dirty="0">
                <a:solidFill>
                  <a:srgbClr val="000000"/>
                </a:solidFill>
                <a:latin typeface="Arial" panose="020B0604020202020204" pitchFamily="34" charset="0"/>
              </a:rPr>
              <a:t>		</a:t>
            </a:r>
            <a:r>
              <a:rPr lang="en-US" dirty="0" smtClean="0">
                <a:solidFill>
                  <a:srgbClr val="000000"/>
                </a:solidFill>
                <a:latin typeface="Arial" panose="020B0604020202020204" pitchFamily="34" charset="0"/>
              </a:rPr>
              <a:t>	2,032</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New Zealand		1,637	</a:t>
            </a:r>
          </a:p>
          <a:p>
            <a:r>
              <a:rPr lang="en-US" dirty="0">
                <a:solidFill>
                  <a:srgbClr val="000000"/>
                </a:solidFill>
                <a:latin typeface="Arial" panose="020B0604020202020204" pitchFamily="34" charset="0"/>
              </a:rPr>
              <a:t>Australia		</a:t>
            </a:r>
            <a:r>
              <a:rPr lang="en-US" dirty="0" smtClean="0">
                <a:solidFill>
                  <a:srgbClr val="000000"/>
                </a:solidFill>
                <a:latin typeface="Arial" panose="020B0604020202020204" pitchFamily="34" charset="0"/>
              </a:rPr>
              <a:t>	1,545</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Netherlands		1,262	</a:t>
            </a:r>
          </a:p>
          <a:p>
            <a:r>
              <a:rPr lang="en-US" dirty="0">
                <a:solidFill>
                  <a:srgbClr val="000000"/>
                </a:solidFill>
                <a:latin typeface="Arial" panose="020B0604020202020204" pitchFamily="34" charset="0"/>
              </a:rPr>
              <a:t>UK			</a:t>
            </a:r>
            <a:r>
              <a:rPr lang="en-US" dirty="0" smtClean="0">
                <a:solidFill>
                  <a:srgbClr val="000000"/>
                </a:solidFill>
                <a:latin typeface="Arial" panose="020B0604020202020204" pitchFamily="34" charset="0"/>
              </a:rPr>
              <a:t>	1,241</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Switzerland		1,060	</a:t>
            </a:r>
          </a:p>
          <a:p>
            <a:r>
              <a:rPr lang="en-US" dirty="0">
                <a:solidFill>
                  <a:srgbClr val="000000"/>
                </a:solidFill>
                <a:latin typeface="Arial" panose="020B0604020202020204" pitchFamily="34" charset="0"/>
              </a:rPr>
              <a:t>Sweden		</a:t>
            </a:r>
            <a:r>
              <a:rPr lang="en-US" dirty="0" smtClean="0">
                <a:solidFill>
                  <a:srgbClr val="000000"/>
                </a:solidFill>
                <a:latin typeface="Arial" panose="020B0604020202020204" pitchFamily="34" charset="0"/>
              </a:rPr>
              <a:t>	1,055</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Denmark		998	</a:t>
            </a:r>
          </a:p>
          <a:p>
            <a:r>
              <a:rPr lang="en-US" dirty="0">
                <a:solidFill>
                  <a:srgbClr val="000000"/>
                </a:solidFill>
                <a:latin typeface="Arial" panose="020B0604020202020204" pitchFamily="34" charset="0"/>
              </a:rPr>
              <a:t>Finland		</a:t>
            </a:r>
            <a:r>
              <a:rPr lang="en-US" dirty="0" smtClean="0">
                <a:solidFill>
                  <a:srgbClr val="000000"/>
                </a:solidFill>
                <a:latin typeface="Arial" panose="020B0604020202020204" pitchFamily="34" charset="0"/>
              </a:rPr>
              <a:t>	755</a:t>
            </a:r>
            <a:r>
              <a:rPr lang="en-US" dirty="0">
                <a:solidFill>
                  <a:srgbClr val="000000"/>
                </a:solidFill>
                <a:latin typeface="Arial" panose="020B0604020202020204" pitchFamily="34" charset="0"/>
              </a:rPr>
              <a:t>	</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Belgium		</a:t>
            </a:r>
            <a:r>
              <a:rPr lang="en-US" dirty="0" smtClean="0">
                <a:solidFill>
                  <a:srgbClr val="000000"/>
                </a:solidFill>
                <a:latin typeface="Arial" panose="020B0604020202020204" pitchFamily="34" charset="0"/>
              </a:rPr>
              <a:t>	561</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France		</a:t>
            </a:r>
            <a:r>
              <a:rPr lang="en-US" dirty="0" smtClean="0">
                <a:solidFill>
                  <a:srgbClr val="000000"/>
                </a:solidFill>
                <a:latin typeface="Arial" panose="020B0604020202020204" pitchFamily="34" charset="0"/>
              </a:rPr>
              <a:t>	306</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Germany		</a:t>
            </a:r>
            <a:r>
              <a:rPr lang="en-US" dirty="0" smtClean="0">
                <a:solidFill>
                  <a:srgbClr val="000000"/>
                </a:solidFill>
                <a:latin typeface="Arial" panose="020B0604020202020204" pitchFamily="34" charset="0"/>
              </a:rPr>
              <a:t>403</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Spain			106	</a:t>
            </a:r>
          </a:p>
          <a:p>
            <a:r>
              <a:rPr lang="en-US" dirty="0">
                <a:solidFill>
                  <a:srgbClr val="000000"/>
                </a:solidFill>
                <a:latin typeface="Arial" panose="020B0604020202020204" pitchFamily="34" charset="0"/>
              </a:rPr>
              <a:t>Italy			</a:t>
            </a:r>
            <a:r>
              <a:rPr lang="en-US" dirty="0" smtClean="0">
                <a:solidFill>
                  <a:srgbClr val="000000"/>
                </a:solidFill>
                <a:latin typeface="Arial" panose="020B0604020202020204" pitchFamily="34" charset="0"/>
              </a:rPr>
              <a:t>	78</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Austria		</a:t>
            </a:r>
            <a:r>
              <a:rPr lang="en-US" dirty="0" smtClean="0">
                <a:solidFill>
                  <a:srgbClr val="000000"/>
                </a:solidFill>
                <a:latin typeface="Arial" panose="020B0604020202020204" pitchFamily="34" charset="0"/>
              </a:rPr>
              <a:t>	70</a:t>
            </a:r>
          </a:p>
          <a:p>
            <a:r>
              <a:rPr lang="en-US" dirty="0" smtClean="0">
                <a:solidFill>
                  <a:srgbClr val="000000"/>
                </a:solidFill>
                <a:latin typeface="Arial" panose="020B0604020202020204" pitchFamily="34" charset="0"/>
              </a:rPr>
              <a:t>Portugal			196 (not reliable)</a:t>
            </a:r>
            <a:r>
              <a:rPr lang="en-US" dirty="0">
                <a:solidFill>
                  <a:srgbClr val="000000"/>
                </a:solidFill>
                <a:latin typeface="Arial" panose="020B0604020202020204" pitchFamily="34" charset="0"/>
              </a:rPr>
              <a:t>	</a:t>
            </a:r>
          </a:p>
          <a:p>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N			</a:t>
            </a:r>
            <a:r>
              <a:rPr lang="en-US" dirty="0" smtClean="0">
                <a:solidFill>
                  <a:srgbClr val="000000"/>
                </a:solidFill>
                <a:latin typeface="Arial" panose="020B0604020202020204" pitchFamily="34" charset="0"/>
              </a:rPr>
              <a:t>	18</a:t>
            </a:r>
            <a:r>
              <a:rPr lang="en-US" dirty="0">
                <a:solidFill>
                  <a:srgbClr val="000000"/>
                </a:solidFill>
                <a:latin typeface="Arial" panose="020B0604020202020204" pitchFamily="34" charset="0"/>
              </a:rPr>
              <a:t>	</a:t>
            </a:r>
          </a:p>
          <a:p>
            <a:r>
              <a:rPr lang="en-US" dirty="0">
                <a:solidFill>
                  <a:srgbClr val="000000"/>
                </a:solidFill>
                <a:latin typeface="Arial" panose="020B0604020202020204" pitchFamily="34" charset="0"/>
              </a:rPr>
              <a:t>Mean			</a:t>
            </a:r>
            <a:r>
              <a:rPr lang="en-US" dirty="0" smtClean="0">
                <a:solidFill>
                  <a:srgbClr val="000000"/>
                </a:solidFill>
                <a:latin typeface="Arial" panose="020B0604020202020204" pitchFamily="34" charset="0"/>
              </a:rPr>
              <a:t>1,018</a:t>
            </a:r>
            <a:endParaRPr lang="en-US" dirty="0">
              <a:solidFill>
                <a:srgbClr val="000000"/>
              </a:solidFill>
              <a:latin typeface="Arial" panose="020B0604020202020204" pitchFamily="34" charset="0"/>
            </a:endParaRPr>
          </a:p>
          <a:p>
            <a:r>
              <a:rPr lang="en-US" dirty="0">
                <a:solidFill>
                  <a:srgbClr val="000000"/>
                </a:solidFill>
                <a:latin typeface="Arial" panose="020B0604020202020204" pitchFamily="34" charset="0"/>
              </a:rPr>
              <a:t>Median		</a:t>
            </a:r>
            <a:r>
              <a:rPr lang="en-US" dirty="0" smtClean="0">
                <a:solidFill>
                  <a:srgbClr val="000000"/>
                </a:solidFill>
                <a:latin typeface="Arial" panose="020B0604020202020204" pitchFamily="34" charset="0"/>
              </a:rPr>
              <a:t>	1,055</a:t>
            </a:r>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2539323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For current purposes, I will take the first eleven countries on the list has having impersonal rules for organizations.</a:t>
            </a:r>
          </a:p>
          <a:p>
            <a:endParaRPr lang="en-US" dirty="0"/>
          </a:p>
          <a:p>
            <a:r>
              <a:rPr lang="en-US" dirty="0" smtClean="0"/>
              <a:t>France, Belgium, </a:t>
            </a:r>
            <a:r>
              <a:rPr lang="en-US" smtClean="0"/>
              <a:t>and Germany on </a:t>
            </a:r>
            <a:r>
              <a:rPr lang="en-US" dirty="0" smtClean="0"/>
              <a:t>the cusp.</a:t>
            </a:r>
          </a:p>
          <a:p>
            <a:endParaRPr lang="en-US" dirty="0"/>
          </a:p>
          <a:p>
            <a:r>
              <a:rPr lang="en-US" dirty="0" smtClean="0"/>
              <a:t>Austria, Italy, Spain, and Portugal (whose numbers Hannah is unsure about) do not have impersonal rules for forming organizations.</a:t>
            </a:r>
          </a:p>
          <a:p>
            <a:endParaRPr lang="en-US" dirty="0"/>
          </a:p>
          <a:p>
            <a:endParaRPr lang="en-US" dirty="0"/>
          </a:p>
        </p:txBody>
      </p:sp>
    </p:spTree>
    <p:extLst>
      <p:ext uri="{BB962C8B-B14F-4D97-AF65-F5344CB8AC3E}">
        <p14:creationId xmlns:p14="http://schemas.microsoft.com/office/powerpoint/2010/main" val="1712105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692</TotalTime>
  <Words>900</Words>
  <Application>Microsoft Office PowerPoint</Application>
  <PresentationFormat>Custom</PresentationFormat>
  <Paragraphs>229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Party Systems and Modern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wallis</dc:creator>
  <cp:lastModifiedBy>wallis</cp:lastModifiedBy>
  <cp:revision>32</cp:revision>
  <dcterms:created xsi:type="dcterms:W3CDTF">2022-07-13T00:22:04Z</dcterms:created>
  <dcterms:modified xsi:type="dcterms:W3CDTF">2022-07-13T11:54:17Z</dcterms:modified>
</cp:coreProperties>
</file>