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>
  <p:sldMasterIdLst>
    <p:sldMasterId id="2147483675" r:id="rId1"/>
  </p:sldMasterIdLst>
  <p:notesMasterIdLst>
    <p:notesMasterId r:id="rId23"/>
  </p:notesMasterIdLst>
  <p:handoutMasterIdLst>
    <p:handoutMasterId r:id="rId24"/>
  </p:handoutMasterIdLst>
  <p:sldIdLst>
    <p:sldId id="369" r:id="rId2"/>
    <p:sldId id="462" r:id="rId3"/>
    <p:sldId id="468" r:id="rId4"/>
    <p:sldId id="400" r:id="rId5"/>
    <p:sldId id="531" r:id="rId6"/>
    <p:sldId id="539" r:id="rId7"/>
    <p:sldId id="528" r:id="rId8"/>
    <p:sldId id="533" r:id="rId9"/>
    <p:sldId id="534" r:id="rId10"/>
    <p:sldId id="535" r:id="rId11"/>
    <p:sldId id="536" r:id="rId12"/>
    <p:sldId id="537" r:id="rId13"/>
    <p:sldId id="538" r:id="rId14"/>
    <p:sldId id="540" r:id="rId15"/>
    <p:sldId id="450" r:id="rId16"/>
    <p:sldId id="541" r:id="rId17"/>
    <p:sldId id="542" r:id="rId18"/>
    <p:sldId id="543" r:id="rId19"/>
    <p:sldId id="544" r:id="rId20"/>
    <p:sldId id="545" r:id="rId21"/>
    <p:sldId id="516" r:id="rId22"/>
  </p:sldIdLst>
  <p:sldSz cx="12192000" cy="6858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97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97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97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97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97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97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97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97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97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00FF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00"/>
    <a:srgbClr val="230B99"/>
    <a:srgbClr val="290DB7"/>
    <a:srgbClr val="421FEF"/>
    <a:srgbClr val="FFFFCC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3" autoAdjust="0"/>
    <p:restoredTop sz="79728" autoAdjust="0"/>
  </p:normalViewPr>
  <p:slideViewPr>
    <p:cSldViewPr>
      <p:cViewPr varScale="1">
        <p:scale>
          <a:sx n="101" d="100"/>
          <a:sy n="101" d="100"/>
        </p:scale>
        <p:origin x="1240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5707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temp\kfs\kfsfundingfigure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davidrobinson/Dropbox/Fairlie-Robinson-IPE/results/iepe_newlogbusdebt.xml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davidrobinson/Dropbox/Fairlie-Robinson-IPE/results/iepe_newlogbusdebt.xml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davidrobinson/Dropbox/Fairlie-Robinson-IPE/results/sum_fk_iepe.xml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Figure 2
</a:t>
            </a:r>
            <a:r>
              <a:rPr lang="en-US" sz="1200" b="1" i="0" u="none" strike="noStrike" baseline="0">
                <a:effectLst/>
              </a:rPr>
              <a:t>Total Capital Investment by Years since Startup and Race, Kauffman Firm Survey </a:t>
            </a:r>
            <a:endParaRPr lang="en-US"/>
          </a:p>
        </c:rich>
      </c:tx>
      <c:layout>
        <c:manualLayout>
          <c:xMode val="edge"/>
          <c:yMode val="edge"/>
          <c:x val="0.13305204548684946"/>
          <c:y val="1.957592537341889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9911209766925659E-2"/>
          <c:y val="0.15660685154975529"/>
          <c:w val="0.8745837957824637"/>
          <c:h val="0.73083197389885823"/>
        </c:manualLayout>
      </c:layout>
      <c:scatterChart>
        <c:scatterStyle val="lineMarker"/>
        <c:varyColors val="0"/>
        <c:ser>
          <c:idx val="0"/>
          <c:order val="0"/>
          <c:tx>
            <c:strRef>
              <c:f>Table!$B$6</c:f>
              <c:strCache>
                <c:ptCount val="1"/>
                <c:pt idx="0">
                  <c:v>White</c:v>
                </c:pt>
              </c:strCache>
            </c:strRef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xVal>
            <c:numRef>
              <c:f>Table!$A$7:$A$14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xVal>
          <c:yVal>
            <c:numRef>
              <c:f>Table!$B$7:$B$14</c:f>
              <c:numCache>
                <c:formatCode>_("$"* #,##0_);_("$"* \(#,##0\);_("$"* "-"??_);_(@_)</c:formatCode>
                <c:ptCount val="8"/>
                <c:pt idx="0">
                  <c:v>124195</c:v>
                </c:pt>
                <c:pt idx="1">
                  <c:v>95498</c:v>
                </c:pt>
                <c:pt idx="2">
                  <c:v>77343</c:v>
                </c:pt>
                <c:pt idx="3">
                  <c:v>58990</c:v>
                </c:pt>
                <c:pt idx="4">
                  <c:v>42178</c:v>
                </c:pt>
                <c:pt idx="5">
                  <c:v>49367</c:v>
                </c:pt>
                <c:pt idx="6">
                  <c:v>35120</c:v>
                </c:pt>
                <c:pt idx="7">
                  <c:v>33134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667-4A3E-B7B6-67FE455C065D}"/>
            </c:ext>
          </c:extLst>
        </c:ser>
        <c:ser>
          <c:idx val="1"/>
          <c:order val="1"/>
          <c:tx>
            <c:strRef>
              <c:f>Table!$C$6</c:f>
              <c:strCache>
                <c:ptCount val="1"/>
                <c:pt idx="0">
                  <c:v>Black</c:v>
                </c:pt>
              </c:strCache>
            </c:strRef>
          </c:tx>
          <c:spPr>
            <a:ln w="25400">
              <a:solidFill>
                <a:srgbClr val="FF0000"/>
              </a:solidFill>
              <a:prstDash val="lgDash"/>
            </a:ln>
          </c:spPr>
          <c:marker>
            <c:symbol val="none"/>
          </c:marker>
          <c:xVal>
            <c:numRef>
              <c:f>Table!$A$7:$A$14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xVal>
          <c:yVal>
            <c:numRef>
              <c:f>Table!$C$7:$C$14</c:f>
              <c:numCache>
                <c:formatCode>_("$"* #,##0_);_("$"* \(#,##0\);_("$"* "-"??_);_(@_)</c:formatCode>
                <c:ptCount val="8"/>
                <c:pt idx="0">
                  <c:v>35205</c:v>
                </c:pt>
                <c:pt idx="1">
                  <c:v>30682</c:v>
                </c:pt>
                <c:pt idx="2">
                  <c:v>21822</c:v>
                </c:pt>
                <c:pt idx="3">
                  <c:v>13256</c:v>
                </c:pt>
                <c:pt idx="4">
                  <c:v>16647</c:v>
                </c:pt>
                <c:pt idx="5">
                  <c:v>12046</c:v>
                </c:pt>
                <c:pt idx="6">
                  <c:v>16942</c:v>
                </c:pt>
                <c:pt idx="7">
                  <c:v>10308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667-4A3E-B7B6-67FE455C06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4290000"/>
        <c:axId val="184289440"/>
      </c:scatterChart>
      <c:valAx>
        <c:axId val="184290000"/>
        <c:scaling>
          <c:orientation val="minMax"/>
          <c:max val="7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Years since Startup</a:t>
                </a:r>
              </a:p>
            </c:rich>
          </c:tx>
          <c:overlay val="0"/>
        </c:title>
        <c:numFmt formatCode="0" sourceLinked="0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84289440"/>
        <c:crosses val="autoZero"/>
        <c:crossBetween val="midCat"/>
        <c:majorUnit val="1"/>
        <c:minorUnit val="1"/>
      </c:valAx>
      <c:valAx>
        <c:axId val="184289440"/>
        <c:scaling>
          <c:orientation val="minMax"/>
          <c:max val="140000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_(&quot;$&quot;* #,##0_);_(&quot;$&quot;* \(#,##0\);_(&quot;$&quot;* &quot;-&quot;??_);_(@_)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84290000"/>
        <c:crosses val="autoZero"/>
        <c:crossBetween val="midCat"/>
        <c:majorUnit val="20000"/>
        <c:minorUnit val="20000"/>
      </c:valAx>
      <c:spPr>
        <a:noFill/>
        <a:ln w="3175">
          <a:solidFill>
            <a:srgbClr val="00000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40954495005549391"/>
          <c:y val="0.9559543230016313"/>
          <c:w val="0.20269406061817835"/>
          <c:h val="3.5288881880924029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Total Capital Over Time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Sheet1!$A$4</c:f>
              <c:strCache>
                <c:ptCount val="1"/>
                <c:pt idx="0">
                  <c:v>Low-growth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Sheet1!$B$3:$I$3</c:f>
              <c:numCache>
                <c:formatCode>General</c:formatCode>
                <c:ptCount val="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</c:numCache>
            </c:numRef>
          </c:cat>
          <c:val>
            <c:numRef>
              <c:f>Sheet1!$B$4:$I$4</c:f>
              <c:numCache>
                <c:formatCode>#,##0.00</c:formatCode>
                <c:ptCount val="8"/>
                <c:pt idx="0">
                  <c:v>85206.8</c:v>
                </c:pt>
                <c:pt idx="1">
                  <c:v>135414</c:v>
                </c:pt>
                <c:pt idx="2">
                  <c:v>181989.8</c:v>
                </c:pt>
                <c:pt idx="3">
                  <c:v>219568.2</c:v>
                </c:pt>
                <c:pt idx="4">
                  <c:v>244405</c:v>
                </c:pt>
                <c:pt idx="5">
                  <c:v>284551.59999999998</c:v>
                </c:pt>
                <c:pt idx="6">
                  <c:v>310241.5</c:v>
                </c:pt>
                <c:pt idx="7">
                  <c:v>341833.3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41-4242-841A-CF2D203A598F}"/>
            </c:ext>
          </c:extLst>
        </c:ser>
        <c:ser>
          <c:idx val="1"/>
          <c:order val="1"/>
          <c:tx>
            <c:strRef>
              <c:f>Sheet1!$A$5</c:f>
              <c:strCache>
                <c:ptCount val="1"/>
                <c:pt idx="0">
                  <c:v>High-growth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Sheet1!$B$3:$I$3</c:f>
              <c:numCache>
                <c:formatCode>General</c:formatCode>
                <c:ptCount val="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</c:numCache>
            </c:numRef>
          </c:cat>
          <c:val>
            <c:numRef>
              <c:f>Sheet1!$B$5:$I$5</c:f>
              <c:numCache>
                <c:formatCode>#,##0.00</c:formatCode>
                <c:ptCount val="8"/>
                <c:pt idx="0">
                  <c:v>319652.2</c:v>
                </c:pt>
                <c:pt idx="1">
                  <c:v>532847.30000000005</c:v>
                </c:pt>
                <c:pt idx="2">
                  <c:v>644571.5</c:v>
                </c:pt>
                <c:pt idx="3">
                  <c:v>889145</c:v>
                </c:pt>
                <c:pt idx="4">
                  <c:v>1144890.2</c:v>
                </c:pt>
                <c:pt idx="5">
                  <c:v>1323252.8999999999</c:v>
                </c:pt>
                <c:pt idx="6">
                  <c:v>1436754</c:v>
                </c:pt>
                <c:pt idx="7">
                  <c:v>1430976.6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41-4242-841A-CF2D203A59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69151343"/>
        <c:axId val="869152991"/>
      </c:barChart>
      <c:catAx>
        <c:axId val="8691513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9152991"/>
        <c:crosses val="autoZero"/>
        <c:auto val="1"/>
        <c:lblAlgn val="ctr"/>
        <c:lblOffset val="100"/>
        <c:noMultiLvlLbl val="0"/>
      </c:catAx>
      <c:valAx>
        <c:axId val="8691529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91513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 Business</a:t>
            </a:r>
            <a:r>
              <a:rPr lang="en-US" baseline="0"/>
              <a:t> Debt in 2004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Sheet2!$A$1:$F$2</c:f>
              <c:multiLvlStrCache>
                <c:ptCount val="6"/>
                <c:lvl>
                  <c:pt idx="0">
                    <c:v>White</c:v>
                  </c:pt>
                  <c:pt idx="1">
                    <c:v>Black</c:v>
                  </c:pt>
                  <c:pt idx="2">
                    <c:v>White</c:v>
                  </c:pt>
                  <c:pt idx="3">
                    <c:v>Black</c:v>
                  </c:pt>
                  <c:pt idx="4">
                    <c:v>White</c:v>
                  </c:pt>
                  <c:pt idx="5">
                    <c:v>Black</c:v>
                  </c:pt>
                </c:lvl>
                <c:lvl>
                  <c:pt idx="0">
                    <c:v>Overall</c:v>
                  </c:pt>
                  <c:pt idx="2">
                    <c:v>Industry</c:v>
                  </c:pt>
                  <c:pt idx="4">
                    <c:v>Firm</c:v>
                  </c:pt>
                </c:lvl>
              </c:multiLvlStrCache>
            </c:multiLvlStrRef>
          </c:cat>
          <c:val>
            <c:numRef>
              <c:f>Sheet2!$A$3:$F$3</c:f>
              <c:numCache>
                <c:formatCode>General</c:formatCode>
                <c:ptCount val="6"/>
                <c:pt idx="0">
                  <c:v>6.6079999999999997</c:v>
                </c:pt>
                <c:pt idx="1">
                  <c:v>6.3869999999999996</c:v>
                </c:pt>
                <c:pt idx="2">
                  <c:v>6.048</c:v>
                </c:pt>
                <c:pt idx="3">
                  <c:v>5.3410000000000002</c:v>
                </c:pt>
                <c:pt idx="4">
                  <c:v>7.093</c:v>
                </c:pt>
                <c:pt idx="5">
                  <c:v>6.4030000000000005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33-E947-9A78-8CCA001D3C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812174576"/>
        <c:axId val="812176256"/>
      </c:barChart>
      <c:catAx>
        <c:axId val="812174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2176256"/>
        <c:crosses val="autoZero"/>
        <c:auto val="1"/>
        <c:lblAlgn val="ctr"/>
        <c:lblOffset val="100"/>
        <c:noMultiLvlLbl val="0"/>
      </c:catAx>
      <c:valAx>
        <c:axId val="812176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2174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New Business Debt in 2008-2011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Sheet2!$M$1:$R$2</c:f>
              <c:multiLvlStrCache>
                <c:ptCount val="6"/>
                <c:lvl>
                  <c:pt idx="0">
                    <c:v>White</c:v>
                  </c:pt>
                  <c:pt idx="1">
                    <c:v>Black</c:v>
                  </c:pt>
                  <c:pt idx="2">
                    <c:v>White</c:v>
                  </c:pt>
                  <c:pt idx="3">
                    <c:v>Black</c:v>
                  </c:pt>
                  <c:pt idx="4">
                    <c:v>White</c:v>
                  </c:pt>
                  <c:pt idx="5">
                    <c:v>Black</c:v>
                  </c:pt>
                </c:lvl>
                <c:lvl>
                  <c:pt idx="0">
                    <c:v>Overall</c:v>
                  </c:pt>
                  <c:pt idx="2">
                    <c:v>Industry</c:v>
                  </c:pt>
                  <c:pt idx="4">
                    <c:v>Firm</c:v>
                  </c:pt>
                </c:lvl>
              </c:multiLvlStrCache>
            </c:multiLvlStrRef>
          </c:cat>
          <c:val>
            <c:numRef>
              <c:f>Sheet2!$M$3:$R$3</c:f>
              <c:numCache>
                <c:formatCode>General</c:formatCode>
                <c:ptCount val="6"/>
                <c:pt idx="0">
                  <c:v>6.6680000000000001</c:v>
                </c:pt>
                <c:pt idx="1">
                  <c:v>6.6180000000000003</c:v>
                </c:pt>
                <c:pt idx="2">
                  <c:v>6.923</c:v>
                </c:pt>
                <c:pt idx="3">
                  <c:v>6.9630000000000001</c:v>
                </c:pt>
                <c:pt idx="4">
                  <c:v>6.2770000000000001</c:v>
                </c:pt>
                <c:pt idx="5">
                  <c:v>6.0469999999999997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A5-9748-8042-F9FECF32D0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89737392"/>
        <c:axId val="889739072"/>
      </c:barChart>
      <c:catAx>
        <c:axId val="889737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9739072"/>
        <c:crosses val="autoZero"/>
        <c:auto val="1"/>
        <c:lblAlgn val="ctr"/>
        <c:lblOffset val="100"/>
        <c:noMultiLvlLbl val="0"/>
      </c:catAx>
      <c:valAx>
        <c:axId val="889739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9737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Sheet1!$K$6</c:f>
              <c:strCache>
                <c:ptCount val="1"/>
                <c:pt idx="0">
                  <c:v>Black Business Capital Deficit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Sheet1!$L$5:$N$5</c:f>
              <c:strCache>
                <c:ptCount val="3"/>
                <c:pt idx="0">
                  <c:v>Overall</c:v>
                </c:pt>
                <c:pt idx="1">
                  <c:v>Industry</c:v>
                </c:pt>
                <c:pt idx="2">
                  <c:v>Firm</c:v>
                </c:pt>
              </c:strCache>
            </c:strRef>
          </c:cat>
          <c:val>
            <c:numRef>
              <c:f>Sheet1!$L$6:$N$6</c:f>
              <c:numCache>
                <c:formatCode>#,##0.00</c:formatCode>
                <c:ptCount val="3"/>
                <c:pt idx="0">
                  <c:v>-89669.813999999998</c:v>
                </c:pt>
                <c:pt idx="1">
                  <c:v>-651965.73400000005</c:v>
                </c:pt>
                <c:pt idx="2">
                  <c:v>-242537.28599999999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8C-0D48-99CD-566A6696CE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95453568"/>
        <c:axId val="1895236400"/>
      </c:barChart>
      <c:catAx>
        <c:axId val="1895453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5236400"/>
        <c:crosses val="autoZero"/>
        <c:auto val="1"/>
        <c:lblAlgn val="ctr"/>
        <c:lblOffset val="100"/>
        <c:noMultiLvlLbl val="0"/>
      </c:catAx>
      <c:valAx>
        <c:axId val="1895236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5453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5" tIns="45568" rIns="91135" bIns="45568" numCol="1" anchor="t" anchorCtr="0" compatLnSpc="1">
            <a:prstTxWarp prst="textNoShape">
              <a:avLst/>
            </a:prstTxWarp>
          </a:bodyPr>
          <a:lstStyle>
            <a:lvl1pPr defTabSz="911934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5" tIns="45568" rIns="91135" bIns="45568" numCol="1" anchor="t" anchorCtr="0" compatLnSpc="1">
            <a:prstTxWarp prst="textNoShape">
              <a:avLst/>
            </a:prstTxWarp>
          </a:bodyPr>
          <a:lstStyle>
            <a:lvl1pPr algn="r" defTabSz="911934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490"/>
            <a:ext cx="2971800" cy="45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5" tIns="45568" rIns="91135" bIns="45568" numCol="1" anchor="b" anchorCtr="0" compatLnSpc="1">
            <a:prstTxWarp prst="textNoShape">
              <a:avLst/>
            </a:prstTxWarp>
          </a:bodyPr>
          <a:lstStyle>
            <a:lvl1pPr defTabSz="911934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490"/>
            <a:ext cx="2971800" cy="45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35" tIns="45568" rIns="91135" bIns="45568" numCol="1" anchor="b" anchorCtr="0" compatLnSpc="1">
            <a:prstTxWarp prst="textNoShape">
              <a:avLst/>
            </a:prstTxWarp>
          </a:bodyPr>
          <a:lstStyle>
            <a:lvl1pPr algn="r" defTabSz="911934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43E70E0B-80B3-4D8C-96C0-F4FDB7F046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701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3006725" cy="43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613" tIns="43307" rIns="86613" bIns="43307" numCol="1" anchor="t" anchorCtr="0" compatLnSpc="1">
            <a:prstTxWarp prst="textNoShape">
              <a:avLst/>
            </a:prstTxWarp>
          </a:bodyPr>
          <a:lstStyle>
            <a:lvl1pPr defTabSz="866339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5565" y="2"/>
            <a:ext cx="3005136" cy="43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613" tIns="43307" rIns="86613" bIns="43307" numCol="1" anchor="t" anchorCtr="0" compatLnSpc="1">
            <a:prstTxWarp prst="textNoShape">
              <a:avLst/>
            </a:prstTxWarp>
          </a:bodyPr>
          <a:lstStyle>
            <a:lvl1pPr algn="r" defTabSz="866339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9725" y="654050"/>
            <a:ext cx="6202363" cy="348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32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275" y="4361203"/>
            <a:ext cx="5010150" cy="4069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613" tIns="43307" rIns="86613" bIns="433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232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720841"/>
            <a:ext cx="3006725" cy="43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613" tIns="43307" rIns="86613" bIns="43307" numCol="1" anchor="b" anchorCtr="0" compatLnSpc="1">
            <a:prstTxWarp prst="textNoShape">
              <a:avLst/>
            </a:prstTxWarp>
          </a:bodyPr>
          <a:lstStyle>
            <a:lvl1pPr defTabSz="866339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32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5565" y="8720841"/>
            <a:ext cx="3005136" cy="43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613" tIns="43307" rIns="86613" bIns="43307" numCol="1" anchor="b" anchorCtr="0" compatLnSpc="1">
            <a:prstTxWarp prst="textNoShape">
              <a:avLst/>
            </a:prstTxWarp>
          </a:bodyPr>
          <a:lstStyle>
            <a:lvl1pPr algn="r" defTabSz="866339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B284206-0A7C-466C-BC42-2D46F9880C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4437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9725" y="654050"/>
            <a:ext cx="6202363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284206-0A7C-466C-BC42-2D46F9880C75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846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3"/>
            <a:ext cx="10464800" cy="1927225"/>
          </a:xfrm>
        </p:spPr>
        <p:txBody>
          <a:bodyPr anchor="b">
            <a:noAutofit/>
          </a:bodyPr>
          <a:lstStyle>
            <a:lvl1pPr>
              <a:defRPr sz="4050" cap="all" baseline="0">
                <a:solidFill>
                  <a:srgbClr val="230B9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5/3/22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07FAB6-65B1-4BD3-B28F-DF775E3A291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rgbClr val="230B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5/3/22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626307-CA1C-4CC3-8522-748B4820AC7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5/3/22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48B4AD-DA8E-42B8-8EA2-9AAD24D5CC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12192000" cy="990600"/>
          </a:xfrm>
        </p:spPr>
        <p:txBody>
          <a:bodyPr/>
          <a:lstStyle>
            <a:lvl1pPr>
              <a:defRPr>
                <a:solidFill>
                  <a:srgbClr val="230B9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12192000" cy="5486400"/>
          </a:xfrm>
        </p:spPr>
        <p:txBody>
          <a:bodyPr/>
          <a:lstStyle>
            <a:lvl1pPr marL="137160" indent="-137160">
              <a:buFont typeface="Arial" pitchFamily="34" charset="0"/>
              <a:buChar char="¶"/>
              <a:defRPr/>
            </a:lvl1pPr>
            <a:lvl2pPr marL="342900" indent="-137160">
              <a:buFont typeface="Arial" pitchFamily="34" charset="0"/>
              <a:buChar char="¶"/>
              <a:defRPr/>
            </a:lvl2pPr>
            <a:lvl3pPr marL="548640" indent="-137160">
              <a:buFont typeface="Arial" pitchFamily="34" charset="0"/>
              <a:buChar char="¶"/>
              <a:defRPr/>
            </a:lvl3pPr>
            <a:lvl4pPr marL="754380" indent="-137160">
              <a:buFont typeface="Arial" pitchFamily="34" charset="0"/>
              <a:buChar char="¶"/>
              <a:defRPr/>
            </a:lvl4pPr>
            <a:lvl5pPr marL="891540" indent="-102870">
              <a:buFont typeface="Arial" pitchFamily="34" charset="0"/>
              <a:buChar char="¶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5/3/22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2E07AC-3D48-41EB-8FB6-EA066B00E60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7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5/3/22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1551E6-7D03-4D82-A121-4A8C21357D9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5/3/22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92B51B-F20F-4D99-B604-2460407D5D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1500" b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15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5/3/22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D519CF-E5DD-4C22-8487-A55F88521A6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5/3/22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CE5D6A-FE73-4EBC-9EC1-49D6D57FAE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5/3/22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AFF439-3F49-4BC2-8E98-CBC65FA08F1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5"/>
            <a:ext cx="2852928" cy="4243615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5/3/22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D35CA4-CE23-4E3C-9D3E-E2DD179224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3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5/3/22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09A010-1ACA-405B-9ECD-4182467639E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-35339" y="365760"/>
            <a:ext cx="12227339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371600"/>
            <a:ext cx="12192000" cy="548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5/3/22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6B28D82-C0ED-4BAF-9ED3-D05222FBE67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 ftr="0"/>
  <p:txStyles>
    <p:titleStyle>
      <a:lvl1pPr algn="l" defTabSz="685800" rtl="0" eaLnBrk="1" latinLnBrk="0" hangingPunct="1">
        <a:spcBef>
          <a:spcPct val="0"/>
        </a:spcBef>
        <a:buNone/>
        <a:defRPr sz="3000" kern="1200" spc="-75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6858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91540" indent="-102870" algn="l" defTabSz="6858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02870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6pPr>
      <a:lvl7pPr marL="116586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7pPr>
      <a:lvl8pPr marL="130302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8pPr>
      <a:lvl9pPr marL="144018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300" dirty="0"/>
              <a:t>Racial differences in access to capital for innovative firms</a:t>
            </a: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3181350" y="3592657"/>
            <a:ext cx="6115050" cy="213013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Robert W. </a:t>
            </a:r>
            <a:r>
              <a:rPr lang="en-US" dirty="0" err="1"/>
              <a:t>Fairlie</a:t>
            </a:r>
            <a:endParaRPr lang="en-US" dirty="0"/>
          </a:p>
          <a:p>
            <a:r>
              <a:rPr lang="en-US" dirty="0"/>
              <a:t>University of California, Santa Cruz and NBER</a:t>
            </a:r>
          </a:p>
          <a:p>
            <a:endParaRPr lang="en-US" dirty="0"/>
          </a:p>
          <a:p>
            <a:r>
              <a:rPr lang="en-US" dirty="0"/>
              <a:t>David T. Robinson</a:t>
            </a:r>
          </a:p>
          <a:p>
            <a:r>
              <a:rPr lang="en-US" dirty="0"/>
              <a:t>Duke University and NBER</a:t>
            </a:r>
          </a:p>
          <a:p>
            <a:endParaRPr lang="en-US" dirty="0"/>
          </a:p>
          <a:p>
            <a:r>
              <a:rPr lang="en-US" dirty="0"/>
              <a:t>May 3, 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846" y="520446"/>
            <a:ext cx="8560308" cy="5817108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89660D-E671-BDBE-828A-6BBFFB0AD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5/3/22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BD15B6-5AF7-B560-025A-63601DAC8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AFF439-3F49-4BC2-8E98-CBC65FA08F1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890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846" y="520446"/>
            <a:ext cx="8560308" cy="5817108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5C444F-B40E-FD31-E7D6-836E6C26E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5/3/22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D700D6-CBC2-8505-0845-97D5AB51C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AFF439-3F49-4BC2-8E98-CBC65FA08F1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929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846" y="520446"/>
            <a:ext cx="8560308" cy="5817108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4E580E-ED8E-2A94-E6CA-86886CA1E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5/3/22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F43059-3D54-35BB-8CF7-367DD5470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AFF439-3F49-4BC2-8E98-CBC65FA08F1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27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846" y="520446"/>
            <a:ext cx="8560308" cy="5817108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7AA796-34A0-E696-F7A8-1CBC7DC78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5/3/22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E8B0D2-1D9F-02B0-DA80-16C78F32D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AFF439-3F49-4BC2-8E98-CBC65FA08F1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176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189B4-508D-0422-D207-DEF1E005A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access to startup capital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8E890F-2CA7-DBBC-810C-22A81ADEB7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...data from the Kauffman Firm Survey allow us to see a detailed picture of startup financing for black and white founders…we can zero in on innovative firms and industries to see if racial differences persist.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2CCDB1-86A5-0ADC-1725-DF4A352F5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5/3/22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1B52C-D2EA-CC57-FFE0-3DED5FD87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1551E6-7D03-4D82-A121-4A8C21357D9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181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b="1" dirty="0">
                <a:latin typeface="Times New Roman" panose="02020603050405020304" pitchFamily="18" charset="0"/>
              </a:rPr>
              <a:t>Empirical Strategy</a:t>
            </a:r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300" dirty="0">
                <a:latin typeface="Times New Roman" pitchFamily="18" charset="0"/>
              </a:rPr>
              <a:t>The Kauffman Firm Survey (KFS) follows a sample of startups from 2004 to 2011, contains detailed information on financing amounts and sources.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itchFamily="18" charset="0"/>
              </a:rPr>
              <a:t>4,928 businesses founded in 2004, detailed info on demographics, business characteristics, capital access, survival.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itchFamily="18" charset="0"/>
              </a:rPr>
              <a:t>Restricted access version contains detailed information on credit scores, detailed location information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1700" dirty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300" dirty="0">
                <a:latin typeface="Times New Roman" pitchFamily="18" charset="0"/>
              </a:rPr>
              <a:t>Robb and Robinson (2013) and </a:t>
            </a:r>
            <a:r>
              <a:rPr lang="en-US" sz="2300" dirty="0" err="1">
                <a:latin typeface="Times New Roman" pitchFamily="18" charset="0"/>
              </a:rPr>
              <a:t>Fairlie</a:t>
            </a:r>
            <a:r>
              <a:rPr lang="en-US" sz="2300" dirty="0">
                <a:latin typeface="Times New Roman" pitchFamily="18" charset="0"/>
              </a:rPr>
              <a:t>, Robb, and Robinson (2021) focused on full-sample.  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300" dirty="0">
                <a:latin typeface="Times New Roman" pitchFamily="18" charset="0"/>
              </a:rPr>
              <a:t>Instead, let’s zero in on innovative firms: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2300" dirty="0">
              <a:latin typeface="Times New Roman" pitchFamily="18" charset="0"/>
            </a:endParaRP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Innovative Industries</a:t>
            </a:r>
            <a:r>
              <a:rPr lang="en-US" sz="2000" dirty="0">
                <a:latin typeface="Times New Roman" pitchFamily="18" charset="0"/>
              </a:rPr>
              <a:t>: </a:t>
            </a:r>
          </a:p>
          <a:p>
            <a:pPr lvl="2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850" dirty="0">
                <a:latin typeface="Times New Roman" pitchFamily="18" charset="0"/>
              </a:rPr>
              <a:t>Firms operating in Manufacturing or Arts, Entertainment and Recreation.</a:t>
            </a:r>
          </a:p>
          <a:p>
            <a:pPr lvl="2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850" dirty="0">
                <a:latin typeface="Times New Roman" pitchFamily="18" charset="0"/>
              </a:rPr>
              <a:t>Larger average capital, higher rates of incorporation.</a:t>
            </a:r>
          </a:p>
          <a:p>
            <a:pPr lvl="2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1850" dirty="0">
              <a:latin typeface="Times New Roman" pitchFamily="18" charset="0"/>
            </a:endParaRP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High-growth firms</a:t>
            </a:r>
            <a:r>
              <a:rPr lang="en-US" sz="2000" dirty="0">
                <a:latin typeface="Times New Roman" pitchFamily="18" charset="0"/>
              </a:rPr>
              <a:t>:</a:t>
            </a:r>
          </a:p>
          <a:p>
            <a:pPr lvl="2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850" dirty="0">
                <a:latin typeface="Times New Roman" pitchFamily="18" charset="0"/>
              </a:rPr>
              <a:t>Incorporated businesses with intellectual property and employees</a:t>
            </a:r>
          </a:p>
          <a:p>
            <a:pPr lvl="2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1850" dirty="0">
              <a:latin typeface="Times New Roman" pitchFamily="18" charset="0"/>
            </a:endParaRPr>
          </a:p>
          <a:p>
            <a:pPr lvl="2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1850" dirty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300" dirty="0">
                <a:latin typeface="Times New Roman" pitchFamily="18" charset="0"/>
              </a:rPr>
              <a:t>This is about ¼ of the original KFS sample 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sz="1600" dirty="0">
              <a:latin typeface="Times New Roman" panose="02020603050405020304" pitchFamily="18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23B9EB-3463-393E-AB0C-B0D1F8C26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5/3/22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98B5B9-929F-7252-E160-B8E03601C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2E07AC-3D48-41EB-8FB6-EA066B00E60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6392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06927-1F5F-AA75-E248-4B914141E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These Firms are Different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853F69-00AF-ADD9-C261-044EE1F2A39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By focusing on high-growth firms we are focusing on firms with much larger amounts of starting capital and firms which grow dramatically over time relative to their low-growth counterparts.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C1E2A0-78D7-5402-6524-779DB2045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5/3/22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BA9F1-8410-FC1E-95A6-3D6932508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D35CA4-CE23-4E3C-9D3E-E2DD1792245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90DEB92C-136C-F40C-9CDE-7CB4985D188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962400" y="792163"/>
          <a:ext cx="7620000" cy="5578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430838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E96D3-F1A1-B26B-1804-2087432F2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Bank Debt at Founding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897CE7-46C9-D512-FDB9-0E6CCBC200F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The difference between black and white initial bank debt is about three times larger when we focus on either innovation flag.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206187-8B49-808E-255C-B6E82DBF9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5/3/22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E1BA24-FBC4-5C82-3517-B13FDE951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D35CA4-CE23-4E3C-9D3E-E2DD1792245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2F4813E-3577-8602-087F-B81E4B0153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8350710"/>
              </p:ext>
            </p:extLst>
          </p:nvPr>
        </p:nvGraphicFramePr>
        <p:xfrm>
          <a:off x="3962400" y="792163"/>
          <a:ext cx="7620000" cy="5578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566018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B2E2B-BCF1-5F5E-42D9-8D51074EA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Later Borrowing Does Not Compensate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E481AA-9B55-C269-829A-72E629796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If we look at average new borrowing from 2008-2011, when surviving firms are between 4 and 7 years old, there is no evidence that black firms “catch up”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B1D12B-D173-4FF1-90D2-86AB9A4FE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5/3/22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9FE18-A21E-E2B5-F4BA-9D40E2560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D35CA4-CE23-4E3C-9D3E-E2DD1792245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F974AC2-3593-6482-C758-0DF3BC9984E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962400" y="792163"/>
          <a:ext cx="7620000" cy="5578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582416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64F4C-1D9A-54A1-D9BB-F95058E6F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Black businesses stay smaller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2F0E0F-95AF-2BB4-E0E1-2A64A09FE62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Controlling for demographics, business characteristics, we find larger, not smaller, differences in firm size by the end of the sample period.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18DF14-2652-2B5E-39D2-BE5DFEEB3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5/3/22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E85613-4954-77D7-3158-D54B2BBA7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D35CA4-CE23-4E3C-9D3E-E2DD1792245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4E1A77C0-0FAF-50A3-7EBA-65E0A1A473B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962400" y="792163"/>
          <a:ext cx="7620000" cy="5578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54253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b="1" dirty="0">
                <a:latin typeface="Times New Roman" panose="02020603050405020304" pitchFamily="18" charset="0"/>
              </a:rPr>
              <a:t>Racial Differences in Startup Financing are Important for Understanding Inequality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altLang="en-US" sz="2000" dirty="0">
                <a:latin typeface="Times New Roman" panose="02020603050405020304" pitchFamily="18" charset="0"/>
              </a:rPr>
              <a:t>Racial inequality in access to financing contributes to broader inequality in business success, growth and job creation.</a:t>
            </a:r>
          </a:p>
          <a:p>
            <a:pPr>
              <a:buFont typeface="Wingdings" pitchFamily="2" charset="2"/>
              <a:buChar char="§"/>
            </a:pPr>
            <a:endParaRPr lang="en-US" altLang="en-US" sz="2000" dirty="0">
              <a:latin typeface="Times New Roman" panose="02020603050405020304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altLang="en-US" sz="2000" dirty="0">
                <a:latin typeface="Times New Roman" panose="02020603050405020304" pitchFamily="18" charset="0"/>
              </a:rPr>
              <a:t>Large body of research points to the importance in self-employment/business ownership as a channel for wealth accumulation.</a:t>
            </a:r>
          </a:p>
          <a:p>
            <a:pPr marL="0" indent="0">
              <a:buNone/>
            </a:pPr>
            <a:endParaRPr lang="en-US" altLang="en-US" sz="2000" dirty="0">
              <a:latin typeface="Times New Roman" panose="02020603050405020304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altLang="en-US" sz="2000" dirty="0">
                <a:latin typeface="Times New Roman" panose="02020603050405020304" pitchFamily="18" charset="0"/>
              </a:rPr>
              <a:t>Our previous research finds large disparities between white and Black startups in the use of financial capital in the first year and follow-up years (Fairlie, Robb and Robinson 2021).</a:t>
            </a:r>
          </a:p>
          <a:p>
            <a:pPr lvl="1">
              <a:buFont typeface="Wingdings" pitchFamily="2" charset="2"/>
              <a:buChar char="§"/>
            </a:pPr>
            <a:endParaRPr lang="en-US" altLang="en-US" sz="1700" dirty="0">
              <a:latin typeface="Times New Roman" panose="02020603050405020304" pitchFamily="18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altLang="en-US" sz="1700" dirty="0">
                <a:latin typeface="Times New Roman" panose="02020603050405020304" pitchFamily="18" charset="0"/>
              </a:rPr>
              <a:t>Black-owned businesses start smaller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1700" dirty="0">
                <a:latin typeface="Times New Roman" panose="02020603050405020304" pitchFamily="18" charset="0"/>
              </a:rPr>
              <a:t>They do not converge to levels of white-owned businesses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1700" dirty="0">
                <a:latin typeface="Times New Roman" panose="02020603050405020304" pitchFamily="18" charset="0"/>
              </a:rPr>
              <a:t>Differential access to bank financing is a major driver of this difference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1700" dirty="0">
                <a:latin typeface="Times New Roman" panose="02020603050405020304" pitchFamily="18" charset="0"/>
              </a:rPr>
              <a:t>Anticipated discrimination creates “self-screening”</a:t>
            </a:r>
          </a:p>
          <a:p>
            <a:pPr lvl="2">
              <a:buFont typeface="Wingdings" pitchFamily="2" charset="2"/>
              <a:buChar char="§"/>
            </a:pPr>
            <a:r>
              <a:rPr lang="en-US" altLang="en-US" sz="1550" dirty="0">
                <a:latin typeface="Times New Roman" panose="02020603050405020304" pitchFamily="18" charset="0"/>
              </a:rPr>
              <a:t>Black entrepreneurs are more likely to report fear of denial as reason they did not seek out a loan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1700" dirty="0">
                <a:latin typeface="Times New Roman" panose="02020603050405020304" pitchFamily="18" charset="0"/>
              </a:rPr>
              <a:t>Areas with stronger local banks support greater small business lending, but not for black borrowers</a:t>
            </a:r>
          </a:p>
          <a:p>
            <a:pPr lvl="2">
              <a:buFont typeface="Wingdings" pitchFamily="2" charset="2"/>
              <a:buChar char="§"/>
            </a:pPr>
            <a:r>
              <a:rPr lang="en-US" altLang="en-US" sz="1550" dirty="0">
                <a:latin typeface="Times New Roman" panose="02020603050405020304" pitchFamily="18" charset="0"/>
              </a:rPr>
              <a:t>Reliance on “soft information” exacerbates racial differences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830A70-E64E-4AFF-AEDA-7B382AEBD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5/3/22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C236327-3CC8-E082-C3BF-8ABF7BAE3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2E07AC-3D48-41EB-8FB6-EA066B00E60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2944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FF4D0-CA78-E5CA-F3CC-8F3BE3202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Perceived and actual differences in borrowing outcomes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6D6344-5754-9F39-9A0A-F469D0D2DA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Did Not Apply For Fear of Denial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3DDD25FD-363D-DC55-0EF9-B493DFBCBB7F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1833562" y="3525044"/>
          <a:ext cx="2794000" cy="1778000"/>
        </p:xfrm>
        <a:graphic>
          <a:graphicData uri="http://schemas.openxmlformats.org/drawingml/2006/table">
            <a:tbl>
              <a:tblPr/>
              <a:tblGrid>
                <a:gridCol w="698500">
                  <a:extLst>
                    <a:ext uri="{9D8B030D-6E8A-4147-A177-3AD203B41FA5}">
                      <a16:colId xmlns:a16="http://schemas.microsoft.com/office/drawing/2014/main" val="2750444733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1377116408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1171937620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497232117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Black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0.830***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0.986***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0.794***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128275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(0.059)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(0.198)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(0.228)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4218986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90106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Controls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954269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2202987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Sample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Full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Firm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Industry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116138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925996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Observations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12,979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1,045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2,239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9532603"/>
                  </a:ext>
                </a:extLst>
              </a:tr>
              <a:tr h="1778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Standard errors in parentheses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7682012"/>
                  </a:ext>
                </a:extLst>
              </a:tr>
              <a:tr h="1778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*** p&lt;0.01, ** p&lt;0.05, * p&lt;0.1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1305290"/>
                  </a:ext>
                </a:extLst>
              </a:tr>
            </a:tbl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EF213D-5211-8DDA-F1B6-DF38FCF7F7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Applied but Denied or Received Less than Requested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612FAD24-4369-6C13-CA72-A3FE50B7E5B5}"/>
              </a:ext>
            </a:extLst>
          </p:cNvPr>
          <p:cNvGraphicFramePr>
            <a:graphicFrameLocks noGrp="1"/>
          </p:cNvGraphicFramePr>
          <p:nvPr>
            <p:ph sz="quarter" idx="4"/>
          </p:nvPr>
        </p:nvGraphicFramePr>
        <p:xfrm>
          <a:off x="7075487" y="3525044"/>
          <a:ext cx="3771900" cy="1778000"/>
        </p:xfrm>
        <a:graphic>
          <a:graphicData uri="http://schemas.openxmlformats.org/drawingml/2006/table">
            <a:tbl>
              <a:tblPr/>
              <a:tblGrid>
                <a:gridCol w="1676400">
                  <a:extLst>
                    <a:ext uri="{9D8B030D-6E8A-4147-A177-3AD203B41FA5}">
                      <a16:colId xmlns:a16="http://schemas.microsoft.com/office/drawing/2014/main" val="2471989911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295791066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3419113968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3217531929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Black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0.438***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0.586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0.345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2939915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(0.101)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(0.366)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(0.367)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6205956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3293386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Controls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5732443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492502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Sample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Full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Firm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Industry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611764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6506457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Observations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11,547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844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1,934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369852"/>
                  </a:ext>
                </a:extLst>
              </a:tr>
              <a:tr h="1778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Calibri" panose="020F0502020204030204" pitchFamily="34" charset="0"/>
                        </a:rPr>
                        <a:t>Standard errors in parentheses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9293145"/>
                  </a:ext>
                </a:extLst>
              </a:tr>
              <a:tr h="1778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Calibri" panose="020F0502020204030204" pitchFamily="34" charset="0"/>
                        </a:rPr>
                        <a:t>*** p&lt;0.01, ** p&lt;0.05, * p&lt;0.1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6312149"/>
                  </a:ext>
                </a:extLst>
              </a:tr>
            </a:tbl>
          </a:graphicData>
        </a:graphic>
      </p:graphicFrame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3FF98B-5663-8BD5-C043-D824B16EE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5/3/22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3E2399C-04A3-56C0-96DB-995B1C105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D519CF-E5DD-4C22-8487-A55F88521A6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E709BD3-7EEB-2ECB-FE54-4F27CB2BEC30}"/>
              </a:ext>
            </a:extLst>
          </p:cNvPr>
          <p:cNvSpPr/>
          <p:nvPr/>
        </p:nvSpPr>
        <p:spPr>
          <a:xfrm>
            <a:off x="2362200" y="3332956"/>
            <a:ext cx="24384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FE87775-67E3-A2A9-D673-3CB72AFAADE7}"/>
              </a:ext>
            </a:extLst>
          </p:cNvPr>
          <p:cNvSpPr/>
          <p:nvPr/>
        </p:nvSpPr>
        <p:spPr>
          <a:xfrm>
            <a:off x="8534400" y="3352800"/>
            <a:ext cx="24384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69A2EC-395E-5280-44CC-00EFBC300CEB}"/>
              </a:ext>
            </a:extLst>
          </p:cNvPr>
          <p:cNvSpPr txBox="1"/>
          <p:nvPr/>
        </p:nvSpPr>
        <p:spPr>
          <a:xfrm>
            <a:off x="465928" y="2463225"/>
            <a:ext cx="38774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Strong and statistically significant difference</a:t>
            </a:r>
          </a:p>
          <a:p>
            <a:r>
              <a:rPr lang="en-US" sz="1600" dirty="0"/>
              <a:t>for black founders in innovative industries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33B710-6674-615E-2C88-F378AEA0209D}"/>
              </a:ext>
            </a:extLst>
          </p:cNvPr>
          <p:cNvSpPr txBox="1"/>
          <p:nvPr/>
        </p:nvSpPr>
        <p:spPr>
          <a:xfrm>
            <a:off x="6790528" y="2438400"/>
            <a:ext cx="46388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Difference is statistically insignificant; outcomes vary</a:t>
            </a:r>
          </a:p>
          <a:p>
            <a:r>
              <a:rPr lang="en-US" sz="1600" dirty="0"/>
              <a:t>wildly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1754C78-21B7-66BE-4064-8D07882FCD50}"/>
              </a:ext>
            </a:extLst>
          </p:cNvPr>
          <p:cNvCxnSpPr/>
          <p:nvPr/>
        </p:nvCxnSpPr>
        <p:spPr>
          <a:xfrm>
            <a:off x="685800" y="3048000"/>
            <a:ext cx="1854200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3C69C1A-D5FD-8D7D-66B3-9EB931AF63B5}"/>
              </a:ext>
            </a:extLst>
          </p:cNvPr>
          <p:cNvCxnSpPr/>
          <p:nvPr/>
        </p:nvCxnSpPr>
        <p:spPr>
          <a:xfrm>
            <a:off x="7848600" y="2755612"/>
            <a:ext cx="762000" cy="6733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08604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F4C45-9B71-C6DD-DB02-7C4E918C7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F3F66-DDBF-A019-2F99-394077D8C6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see many fewer black-founded businesses in high innovation settings.</a:t>
            </a:r>
          </a:p>
          <a:p>
            <a:endParaRPr lang="en-US" dirty="0"/>
          </a:p>
          <a:p>
            <a:r>
              <a:rPr lang="en-US" dirty="0"/>
              <a:t>The black/white funding gap documented in previous work is </a:t>
            </a:r>
            <a:r>
              <a:rPr lang="en-US" i="1" u="sng" dirty="0"/>
              <a:t>at least as large, if not larger</a:t>
            </a:r>
            <a:r>
              <a:rPr lang="en-US" dirty="0"/>
              <a:t>, in these settings.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Differences cannot be attributed simply to selection into low capital-requirement industries or work settings</a:t>
            </a:r>
          </a:p>
          <a:p>
            <a:pPr lvl="1"/>
            <a:endParaRPr lang="en-US" dirty="0"/>
          </a:p>
          <a:p>
            <a:r>
              <a:rPr lang="en-US" dirty="0"/>
              <a:t>A simple, supply-side policy intervention might not fix the problem </a:t>
            </a:r>
            <a:r>
              <a:rPr lang="en-US" i="1" u="sng" dirty="0"/>
              <a:t>unless it changes perceptions</a:t>
            </a:r>
            <a:r>
              <a:rPr lang="en-US" dirty="0"/>
              <a:t> on the demand side.</a:t>
            </a:r>
          </a:p>
          <a:p>
            <a:pPr lvl="1"/>
            <a:r>
              <a:rPr lang="en-US" dirty="0"/>
              <a:t>Short-run changes in policy vs. long-run changes in beliefs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94A558-A417-75F9-30DD-31A3428A1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5/3/22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5917F3-3FE8-BFE9-C3D7-245479149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D35CA4-CE23-4E3C-9D3E-E2DD1792245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61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1811421" y="518027"/>
          <a:ext cx="8569158" cy="5821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7571AD-C47C-6292-9DF5-F79EB50D8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5/3/22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9EF9B5-131E-A449-D4D9-ADC48E213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AFF439-3F49-4BC2-8E98-CBC65FA08F1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522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741" y="1447800"/>
            <a:ext cx="8917663" cy="4416552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219F21-8B18-72B4-1AB3-4A6F89EBA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5/3/22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05D3A1-6DC5-07BF-145A-EA8199DD1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AFF439-3F49-4BC2-8E98-CBC65FA08F1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-35339" y="365760"/>
            <a:ext cx="12227339" cy="990600"/>
          </a:xfrm>
        </p:spPr>
        <p:txBody>
          <a:bodyPr anchor="ctr">
            <a:normAutofit/>
          </a:bodyPr>
          <a:lstStyle/>
          <a:p>
            <a:r>
              <a:rPr lang="en-US" altLang="en-US" b="1" dirty="0"/>
              <a:t>Do These Differences Exist for </a:t>
            </a:r>
            <a:r>
              <a:rPr lang="en-US" altLang="en-US" b="1" i="1" u="sng" dirty="0"/>
              <a:t>Innovative</a:t>
            </a:r>
            <a:r>
              <a:rPr lang="en-US" altLang="en-US" b="1" dirty="0"/>
              <a:t> Startups?</a:t>
            </a:r>
          </a:p>
        </p:txBody>
      </p:sp>
      <p:sp>
        <p:nvSpPr>
          <p:cNvPr id="72" name="Text Placeholder 2">
            <a:extLst>
              <a:ext uri="{FF2B5EF4-FFF2-40B4-BE49-F238E27FC236}">
                <a16:creationId xmlns:a16="http://schemas.microsoft.com/office/drawing/2014/main" id="{59C1C03E-E5FC-56D6-B140-3858F4E468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</p:spPr>
        <p:txBody>
          <a:bodyPr/>
          <a:lstStyle/>
          <a:p>
            <a:r>
              <a:rPr lang="en-US" dirty="0"/>
              <a:t>Hypothesis 1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>
            <a:normAutofit lnSpcReduction="10000"/>
          </a:bodyPr>
          <a:lstStyle/>
          <a:p>
            <a:r>
              <a:rPr lang="en-US" altLang="en-US" sz="2300" dirty="0"/>
              <a:t>Racial disparities in </a:t>
            </a:r>
            <a:r>
              <a:rPr lang="en-US" altLang="en-US" sz="2300" i="1" u="sng" dirty="0"/>
              <a:t>average</a:t>
            </a:r>
            <a:r>
              <a:rPr lang="en-US" altLang="en-US" sz="2300" dirty="0"/>
              <a:t> financing reflects sorting into low capital-intensive, low-growth businesses</a:t>
            </a:r>
          </a:p>
          <a:p>
            <a:pPr lvl="2"/>
            <a:endParaRPr lang="en-US" altLang="en-US" sz="1800" dirty="0"/>
          </a:p>
          <a:p>
            <a:r>
              <a:rPr lang="en-US" altLang="en-US" sz="2250" dirty="0"/>
              <a:t>The Black/White funding gap will </a:t>
            </a:r>
            <a:r>
              <a:rPr lang="en-US" altLang="en-US" sz="2250" i="1" u="sng" dirty="0"/>
              <a:t>disappear</a:t>
            </a:r>
            <a:r>
              <a:rPr lang="en-US" altLang="en-US" sz="2250" dirty="0"/>
              <a:t> when we look at innovative firms.</a:t>
            </a:r>
          </a:p>
          <a:p>
            <a:pPr lvl="2"/>
            <a:endParaRPr lang="en-US" altLang="en-US" sz="1800" dirty="0"/>
          </a:p>
          <a:p>
            <a:r>
              <a:rPr lang="en-US" altLang="en-US" sz="2250" dirty="0"/>
              <a:t>Does not imply equal representation in innovative industries, only equal treatment conditional on representation</a:t>
            </a:r>
          </a:p>
          <a:p>
            <a:pPr lvl="1"/>
            <a:endParaRPr lang="en-US" altLang="en-US" sz="1800" dirty="0"/>
          </a:p>
          <a:p>
            <a:endParaRPr lang="en-US" altLang="en-US" dirty="0"/>
          </a:p>
        </p:txBody>
      </p:sp>
      <p:sp>
        <p:nvSpPr>
          <p:cNvPr id="74" name="Text Placeholder 4">
            <a:extLst>
              <a:ext uri="{FF2B5EF4-FFF2-40B4-BE49-F238E27FC236}">
                <a16:creationId xmlns:a16="http://schemas.microsoft.com/office/drawing/2014/main" id="{75185196-8A2A-791E-6306-D5FF73B1E1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</p:spPr>
        <p:txBody>
          <a:bodyPr/>
          <a:lstStyle/>
          <a:p>
            <a:r>
              <a:rPr lang="en-US" dirty="0"/>
              <a:t>Hypothesis 2</a:t>
            </a:r>
          </a:p>
        </p:txBody>
      </p:sp>
      <p:sp>
        <p:nvSpPr>
          <p:cNvPr id="76" name="Content Placeholder 5">
            <a:extLst>
              <a:ext uri="{FF2B5EF4-FFF2-40B4-BE49-F238E27FC236}">
                <a16:creationId xmlns:a16="http://schemas.microsoft.com/office/drawing/2014/main" id="{F8F4D3C0-2D88-A964-7658-5992E541B8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>
            <a:normAutofit lnSpcReduction="10000"/>
          </a:bodyPr>
          <a:lstStyle/>
          <a:p>
            <a:r>
              <a:rPr lang="en-US" sz="2300" dirty="0"/>
              <a:t>Racial disparities in </a:t>
            </a:r>
            <a:r>
              <a:rPr lang="en-US" sz="2300" i="1" u="sng" dirty="0"/>
              <a:t>average</a:t>
            </a:r>
            <a:r>
              <a:rPr lang="en-US" sz="2300" dirty="0"/>
              <a:t> financing reflects systemic differences:</a:t>
            </a:r>
          </a:p>
          <a:p>
            <a:pPr lvl="1"/>
            <a:r>
              <a:rPr lang="en-US" sz="2000" dirty="0"/>
              <a:t>Perceived treatment</a:t>
            </a:r>
          </a:p>
          <a:p>
            <a:pPr lvl="1"/>
            <a:r>
              <a:rPr lang="en-US" sz="2000" dirty="0"/>
              <a:t>Actual experience</a:t>
            </a:r>
          </a:p>
          <a:p>
            <a:pPr lvl="1"/>
            <a:endParaRPr lang="en-US" sz="2000" dirty="0"/>
          </a:p>
          <a:p>
            <a:r>
              <a:rPr lang="en-US" sz="2300" dirty="0"/>
              <a:t>The Black/White funding gap will </a:t>
            </a:r>
            <a:r>
              <a:rPr lang="en-US" sz="2300" i="1" u="sng" dirty="0"/>
              <a:t>persist</a:t>
            </a:r>
            <a:r>
              <a:rPr lang="en-US" sz="2300" dirty="0"/>
              <a:t> when we focus on innovative firms. </a:t>
            </a:r>
          </a:p>
          <a:p>
            <a:endParaRPr lang="en-US" sz="2300" dirty="0"/>
          </a:p>
          <a:p>
            <a:r>
              <a:rPr lang="en-US" sz="2300" dirty="0"/>
              <a:t>Does not imply that simple, supply-side policy “fixes” will fix anything</a:t>
            </a:r>
          </a:p>
        </p:txBody>
      </p:sp>
      <p:sp>
        <p:nvSpPr>
          <p:cNvPr id="78" name="Date Placeholder 6">
            <a:extLst>
              <a:ext uri="{FF2B5EF4-FFF2-40B4-BE49-F238E27FC236}">
                <a16:creationId xmlns:a16="http://schemas.microsoft.com/office/drawing/2014/main" id="{D2DC591D-1D9C-6769-A7BF-2C6A73BA0B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18288"/>
            <a:ext cx="3860800" cy="329184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en-US"/>
              <a:t>5/3/22</a:t>
            </a:r>
          </a:p>
        </p:txBody>
      </p:sp>
      <p:sp>
        <p:nvSpPr>
          <p:cNvPr id="80" name="Slide Number Placeholder 7">
            <a:extLst>
              <a:ext uri="{FF2B5EF4-FFF2-40B4-BE49-F238E27FC236}">
                <a16:creationId xmlns:a16="http://schemas.microsoft.com/office/drawing/2014/main" id="{1CC89F56-4E6C-798B-2FD1-C47EA512F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0000" y="18288"/>
            <a:ext cx="1422400" cy="329184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fld id="{8DD519CF-E5DD-4C22-8487-A55F88521A6B}" type="slidenum">
              <a:rPr lang="en-US" smtClean="0"/>
              <a:pPr>
                <a:spcAft>
                  <a:spcPts val="600"/>
                </a:spcAft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378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56D2E-334F-F8AA-D2DC-A3177C69D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broader trends in innovative startups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280BB1-E0B0-85E4-74AB-8F72E58109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…data from the Current Population Survey allow us to examine the </a:t>
            </a:r>
            <a:r>
              <a:rPr lang="en-US" i="1" dirty="0"/>
              <a:t>extensive</a:t>
            </a:r>
            <a:r>
              <a:rPr lang="en-US" dirty="0"/>
              <a:t> margin of participation in innovative startup activity by black and white founders…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3140BD-B197-8B18-85E4-5DE0C7D7E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5/3/22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5C0BD6-A1F7-4DA5-6ED8-20F0D7D47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1551E6-7D03-4D82-A121-4A8C21357D9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040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846" y="520446"/>
            <a:ext cx="8560308" cy="5817108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8C8617-8261-5D14-DA99-EF9431D0A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5/3/22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038672-9ECC-0B7A-D226-9EDAEA1B1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AFF439-3F49-4BC2-8E98-CBC65FA08F1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552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846" y="520446"/>
            <a:ext cx="8560308" cy="5817108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5DC348-7A93-F600-B320-8810A8BA3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5/3/22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3ADC75-1A8D-C771-BA40-03CB3DFD2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AFF439-3F49-4BC2-8E98-CBC65FA08F1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889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846" y="520446"/>
            <a:ext cx="8560308" cy="5817108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C2178B-C202-5F48-BE40-BAD6D3DA7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5/3/22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D824B1-0E25-E8DD-58A4-1622ED600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AFF439-3F49-4BC2-8E98-CBC65FA08F1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3637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41388</TotalTime>
  <Words>914</Words>
  <Application>Microsoft Macintosh PowerPoint</Application>
  <PresentationFormat>Widescreen</PresentationFormat>
  <Paragraphs>171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Calibri</vt:lpstr>
      <vt:lpstr>Arial</vt:lpstr>
      <vt:lpstr>Wingdings</vt:lpstr>
      <vt:lpstr>Times New Roman</vt:lpstr>
      <vt:lpstr>Clarity</vt:lpstr>
      <vt:lpstr>Racial differences in access to capital for innovative firms</vt:lpstr>
      <vt:lpstr>Racial Differences in Startup Financing are Important for Understanding Inequality</vt:lpstr>
      <vt:lpstr>PowerPoint Presentation</vt:lpstr>
      <vt:lpstr>PowerPoint Presentation</vt:lpstr>
      <vt:lpstr>Do These Differences Exist for Innovative Startups?</vt:lpstr>
      <vt:lpstr>Step 1: broader trends in innovative startups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Step 2: access to startup capital</vt:lpstr>
      <vt:lpstr>Empirical Strategy</vt:lpstr>
      <vt:lpstr>These Firms are Different</vt:lpstr>
      <vt:lpstr>Business Bank Debt at Founding</vt:lpstr>
      <vt:lpstr>Later Borrowing Does Not Compensate</vt:lpstr>
      <vt:lpstr>Black businesses stay smaller</vt:lpstr>
      <vt:lpstr>Perceived and actual differences in borrowing outcomes</vt:lpstr>
      <vt:lpstr>Conclusions</vt:lpstr>
    </vt:vector>
  </TitlesOfParts>
  <Company>Duke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Manuel Adelino</dc:creator>
  <cp:lastModifiedBy>Microsoft Office User</cp:lastModifiedBy>
  <cp:revision>1220</cp:revision>
  <cp:lastPrinted>2022-05-02T16:04:48Z</cp:lastPrinted>
  <dcterms:created xsi:type="dcterms:W3CDTF">1997-11-04T14:23:43Z</dcterms:created>
  <dcterms:modified xsi:type="dcterms:W3CDTF">2022-05-02T16:05:09Z</dcterms:modified>
</cp:coreProperties>
</file>